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302" r:id="rId4"/>
    <p:sldId id="304" r:id="rId5"/>
    <p:sldId id="305" r:id="rId6"/>
    <p:sldId id="306" r:id="rId7"/>
    <p:sldId id="303" r:id="rId8"/>
    <p:sldId id="264" r:id="rId9"/>
    <p:sldId id="262" r:id="rId10"/>
    <p:sldId id="265" r:id="rId11"/>
    <p:sldId id="259"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6" r:id="rId41"/>
    <p:sldId id="297" r:id="rId42"/>
    <p:sldId id="298" r:id="rId43"/>
    <p:sldId id="299" r:id="rId44"/>
    <p:sldId id="300" r:id="rId45"/>
    <p:sldId id="294" r:id="rId46"/>
    <p:sldId id="301" r:id="rId47"/>
    <p:sldId id="260" r:id="rId4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C017307-0740-4E1F-809C-51DEC569F529}" type="datetimeFigureOut">
              <a:rPr lang="fr-FR" smtClean="0"/>
              <a:t>08/04/2023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EB816C-BD41-4805-995A-7D327AB7FA2C}" type="slidenum">
              <a:rPr lang="fr-FR" smtClean="0"/>
              <a:t>‹N°›</a:t>
            </a:fld>
            <a:endParaRPr lang="fr-FR"/>
          </a:p>
        </p:txBody>
      </p:sp>
    </p:spTree>
    <p:extLst>
      <p:ext uri="{BB962C8B-B14F-4D97-AF65-F5344CB8AC3E}">
        <p14:creationId xmlns:p14="http://schemas.microsoft.com/office/powerpoint/2010/main" val="1093913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C017307-0740-4E1F-809C-51DEC569F529}" type="datetimeFigureOut">
              <a:rPr lang="fr-FR" smtClean="0"/>
              <a:t>08/04/2023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EB816C-BD41-4805-995A-7D327AB7FA2C}" type="slidenum">
              <a:rPr lang="fr-FR" smtClean="0"/>
              <a:t>‹N°›</a:t>
            </a:fld>
            <a:endParaRPr lang="fr-FR"/>
          </a:p>
        </p:txBody>
      </p:sp>
    </p:spTree>
    <p:extLst>
      <p:ext uri="{BB962C8B-B14F-4D97-AF65-F5344CB8AC3E}">
        <p14:creationId xmlns:p14="http://schemas.microsoft.com/office/powerpoint/2010/main" val="1486225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C017307-0740-4E1F-809C-51DEC569F529}" type="datetimeFigureOut">
              <a:rPr lang="fr-FR" smtClean="0"/>
              <a:t>08/04/2023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EB816C-BD41-4805-995A-7D327AB7FA2C}" type="slidenum">
              <a:rPr lang="fr-FR" smtClean="0"/>
              <a:t>‹N°›</a:t>
            </a:fld>
            <a:endParaRPr lang="fr-FR"/>
          </a:p>
        </p:txBody>
      </p:sp>
    </p:spTree>
    <p:extLst>
      <p:ext uri="{BB962C8B-B14F-4D97-AF65-F5344CB8AC3E}">
        <p14:creationId xmlns:p14="http://schemas.microsoft.com/office/powerpoint/2010/main" val="95712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C017307-0740-4E1F-809C-51DEC569F529}" type="datetimeFigureOut">
              <a:rPr lang="fr-FR" smtClean="0"/>
              <a:t>08/04/2023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EB816C-BD41-4805-995A-7D327AB7FA2C}" type="slidenum">
              <a:rPr lang="fr-FR" smtClean="0"/>
              <a:t>‹N°›</a:t>
            </a:fld>
            <a:endParaRPr lang="fr-FR"/>
          </a:p>
        </p:txBody>
      </p:sp>
    </p:spTree>
    <p:extLst>
      <p:ext uri="{BB962C8B-B14F-4D97-AF65-F5344CB8AC3E}">
        <p14:creationId xmlns:p14="http://schemas.microsoft.com/office/powerpoint/2010/main" val="1334605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C017307-0740-4E1F-809C-51DEC569F529}" type="datetimeFigureOut">
              <a:rPr lang="fr-FR" smtClean="0"/>
              <a:t>08/04/2023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EB816C-BD41-4805-995A-7D327AB7FA2C}" type="slidenum">
              <a:rPr lang="fr-FR" smtClean="0"/>
              <a:t>‹N°›</a:t>
            </a:fld>
            <a:endParaRPr lang="fr-FR"/>
          </a:p>
        </p:txBody>
      </p:sp>
    </p:spTree>
    <p:extLst>
      <p:ext uri="{BB962C8B-B14F-4D97-AF65-F5344CB8AC3E}">
        <p14:creationId xmlns:p14="http://schemas.microsoft.com/office/powerpoint/2010/main" val="3800164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C017307-0740-4E1F-809C-51DEC569F529}" type="datetimeFigureOut">
              <a:rPr lang="fr-FR" smtClean="0"/>
              <a:t>08/04/2023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EB816C-BD41-4805-995A-7D327AB7FA2C}" type="slidenum">
              <a:rPr lang="fr-FR" smtClean="0"/>
              <a:t>‹N°›</a:t>
            </a:fld>
            <a:endParaRPr lang="fr-FR"/>
          </a:p>
        </p:txBody>
      </p:sp>
    </p:spTree>
    <p:extLst>
      <p:ext uri="{BB962C8B-B14F-4D97-AF65-F5344CB8AC3E}">
        <p14:creationId xmlns:p14="http://schemas.microsoft.com/office/powerpoint/2010/main" val="4021339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C017307-0740-4E1F-809C-51DEC569F529}" type="datetimeFigureOut">
              <a:rPr lang="fr-FR" smtClean="0"/>
              <a:t>08/04/2023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EEB816C-BD41-4805-995A-7D327AB7FA2C}" type="slidenum">
              <a:rPr lang="fr-FR" smtClean="0"/>
              <a:t>‹N°›</a:t>
            </a:fld>
            <a:endParaRPr lang="fr-FR"/>
          </a:p>
        </p:txBody>
      </p:sp>
    </p:spTree>
    <p:extLst>
      <p:ext uri="{BB962C8B-B14F-4D97-AF65-F5344CB8AC3E}">
        <p14:creationId xmlns:p14="http://schemas.microsoft.com/office/powerpoint/2010/main" val="331173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C017307-0740-4E1F-809C-51DEC569F529}" type="datetimeFigureOut">
              <a:rPr lang="fr-FR" smtClean="0"/>
              <a:t>08/04/2023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EEB816C-BD41-4805-995A-7D327AB7FA2C}" type="slidenum">
              <a:rPr lang="fr-FR" smtClean="0"/>
              <a:t>‹N°›</a:t>
            </a:fld>
            <a:endParaRPr lang="fr-FR"/>
          </a:p>
        </p:txBody>
      </p:sp>
    </p:spTree>
    <p:extLst>
      <p:ext uri="{BB962C8B-B14F-4D97-AF65-F5344CB8AC3E}">
        <p14:creationId xmlns:p14="http://schemas.microsoft.com/office/powerpoint/2010/main" val="2881752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C017307-0740-4E1F-809C-51DEC569F529}" type="datetimeFigureOut">
              <a:rPr lang="fr-FR" smtClean="0"/>
              <a:t>08/04/2023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EEB816C-BD41-4805-995A-7D327AB7FA2C}" type="slidenum">
              <a:rPr lang="fr-FR" smtClean="0"/>
              <a:t>‹N°›</a:t>
            </a:fld>
            <a:endParaRPr lang="fr-FR"/>
          </a:p>
        </p:txBody>
      </p:sp>
    </p:spTree>
    <p:extLst>
      <p:ext uri="{BB962C8B-B14F-4D97-AF65-F5344CB8AC3E}">
        <p14:creationId xmlns:p14="http://schemas.microsoft.com/office/powerpoint/2010/main" val="4070769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C017307-0740-4E1F-809C-51DEC569F529}" type="datetimeFigureOut">
              <a:rPr lang="fr-FR" smtClean="0"/>
              <a:t>08/04/2023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EB816C-BD41-4805-995A-7D327AB7FA2C}" type="slidenum">
              <a:rPr lang="fr-FR" smtClean="0"/>
              <a:t>‹N°›</a:t>
            </a:fld>
            <a:endParaRPr lang="fr-FR"/>
          </a:p>
        </p:txBody>
      </p:sp>
    </p:spTree>
    <p:extLst>
      <p:ext uri="{BB962C8B-B14F-4D97-AF65-F5344CB8AC3E}">
        <p14:creationId xmlns:p14="http://schemas.microsoft.com/office/powerpoint/2010/main" val="516845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C017307-0740-4E1F-809C-51DEC569F529}" type="datetimeFigureOut">
              <a:rPr lang="fr-FR" smtClean="0"/>
              <a:t>08/04/2023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EB816C-BD41-4805-995A-7D327AB7FA2C}" type="slidenum">
              <a:rPr lang="fr-FR" smtClean="0"/>
              <a:t>‹N°›</a:t>
            </a:fld>
            <a:endParaRPr lang="fr-FR"/>
          </a:p>
        </p:txBody>
      </p:sp>
    </p:spTree>
    <p:extLst>
      <p:ext uri="{BB962C8B-B14F-4D97-AF65-F5344CB8AC3E}">
        <p14:creationId xmlns:p14="http://schemas.microsoft.com/office/powerpoint/2010/main" val="362052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17307-0740-4E1F-809C-51DEC569F529}" type="datetimeFigureOut">
              <a:rPr lang="fr-FR" smtClean="0"/>
              <a:t>08/04/2023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B816C-BD41-4805-995A-7D327AB7FA2C}" type="slidenum">
              <a:rPr lang="fr-FR" smtClean="0"/>
              <a:t>‹N°›</a:t>
            </a:fld>
            <a:endParaRPr lang="fr-FR"/>
          </a:p>
        </p:txBody>
      </p:sp>
    </p:spTree>
    <p:extLst>
      <p:ext uri="{BB962C8B-B14F-4D97-AF65-F5344CB8AC3E}">
        <p14:creationId xmlns:p14="http://schemas.microsoft.com/office/powerpoint/2010/main" val="4113768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www.sqlite.org/" TargetMode="External"/><Relationship Id="rId3" Type="http://schemas.openxmlformats.org/officeDocument/2006/relationships/hyperlink" Target="https://www.oracle.com/index.html" TargetMode="External"/><Relationship Id="rId7" Type="http://schemas.openxmlformats.org/officeDocument/2006/relationships/hyperlink" Target="https://docs.microsoft.com/fr-fr/sql/connect/jdbc/microsoft-jdbc-driver-for-sql-server?view=sql-server-2017"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db.apache.org/derby/" TargetMode="External"/><Relationship Id="rId5" Type="http://schemas.openxmlformats.org/officeDocument/2006/relationships/hyperlink" Target="https://www.postgresql.org/" TargetMode="External"/><Relationship Id="rId4" Type="http://schemas.openxmlformats.org/officeDocument/2006/relationships/hyperlink" Target="https://www.mysql.com/" TargetMode="External"/><Relationship Id="rId9" Type="http://schemas.openxmlformats.org/officeDocument/2006/relationships/hyperlink" Target="http://hsqldb.or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96282" y="808255"/>
            <a:ext cx="10516511"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8" y="804875"/>
            <a:ext cx="10516511" cy="5502449"/>
          </a:xfrm>
          <a:prstGeom prst="rect">
            <a:avLst/>
          </a:prstGeom>
        </p:spPr>
        <p:txBody>
          <a:bodyPr wrap="square">
            <a:noAutofit/>
          </a:bodyPr>
          <a:lstStyle/>
          <a:p>
            <a:endParaRPr lang="fr-FR" sz="2400" dirty="0"/>
          </a:p>
        </p:txBody>
      </p:sp>
      <p:sp>
        <p:nvSpPr>
          <p:cNvPr id="6" name="Rectangle 5"/>
          <p:cNvSpPr/>
          <p:nvPr/>
        </p:nvSpPr>
        <p:spPr>
          <a:xfrm>
            <a:off x="1227377" y="3131594"/>
            <a:ext cx="9151672" cy="707886"/>
          </a:xfrm>
          <a:prstGeom prst="rect">
            <a:avLst/>
          </a:prstGeom>
        </p:spPr>
        <p:txBody>
          <a:bodyPr wrap="none">
            <a:spAutoFit/>
          </a:bodyPr>
          <a:lstStyle/>
          <a:p>
            <a:r>
              <a:rPr lang="fr-FR" sz="4000" dirty="0">
                <a:solidFill>
                  <a:srgbClr val="C00000"/>
                </a:solidFill>
              </a:rPr>
              <a:t>Accès aux Bases De Données et Persistance</a:t>
            </a:r>
          </a:p>
        </p:txBody>
      </p:sp>
    </p:spTree>
    <p:extLst>
      <p:ext uri="{BB962C8B-B14F-4D97-AF65-F5344CB8AC3E}">
        <p14:creationId xmlns:p14="http://schemas.microsoft.com/office/powerpoint/2010/main" val="1992282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JDBC pour l’accès aux </a:t>
            </a:r>
            <a:r>
              <a:rPr lang="fr-FR" sz="3200" b="1" dirty="0" err="1" smtClean="0">
                <a:solidFill>
                  <a:srgbClr val="C00000"/>
                </a:solidFill>
                <a:latin typeface="+mn-lt"/>
              </a:rPr>
              <a:t>BDs</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10</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516511"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8" y="804875"/>
            <a:ext cx="10516511" cy="5502449"/>
          </a:xfrm>
          <a:prstGeom prst="rect">
            <a:avLst/>
          </a:prstGeom>
        </p:spPr>
        <p:txBody>
          <a:bodyPr wrap="square">
            <a:noAutofit/>
          </a:bodyPr>
          <a:lstStyle/>
          <a:p>
            <a:endParaRPr lang="fr-FR" sz="1000" b="1" dirty="0" smtClean="0"/>
          </a:p>
          <a:p>
            <a:r>
              <a:rPr lang="fr-FR" sz="2400" b="1" dirty="0" smtClean="0"/>
              <a:t>Le pilote JDBC</a:t>
            </a:r>
          </a:p>
          <a:p>
            <a:endParaRPr lang="fr-FR" sz="1000" b="1" dirty="0"/>
          </a:p>
          <a:p>
            <a:pPr marL="342900" indent="-342900">
              <a:buFont typeface="Arial" panose="020B0604020202020204" pitchFamily="34" charset="0"/>
              <a:buChar char="•"/>
            </a:pPr>
            <a:r>
              <a:rPr lang="fr-FR" sz="2400" dirty="0" smtClean="0"/>
              <a:t>Le pilote JDBC est un composant logiciel qui permet à une application Java d'interagir avec la base de données.</a:t>
            </a:r>
          </a:p>
          <a:p>
            <a:r>
              <a:rPr lang="fr-FR" sz="2400" dirty="0" smtClean="0"/>
              <a:t> </a:t>
            </a:r>
          </a:p>
          <a:p>
            <a:pPr marL="342900" indent="-342900">
              <a:buFont typeface="Arial" panose="020B0604020202020204" pitchFamily="34" charset="0"/>
              <a:buChar char="•"/>
            </a:pPr>
            <a:r>
              <a:rPr lang="fr-FR" sz="2400" dirty="0" smtClean="0"/>
              <a:t>Il existe 4 types de pilotes JDBC :    </a:t>
            </a:r>
          </a:p>
          <a:p>
            <a:endParaRPr lang="fr-FR" sz="2400" dirty="0" smtClean="0"/>
          </a:p>
          <a:p>
            <a:pPr marL="800100" lvl="1" indent="-342900">
              <a:buFont typeface="Wingdings" panose="05000000000000000000" pitchFamily="2" charset="2"/>
              <a:buChar char="Ø"/>
            </a:pPr>
            <a:r>
              <a:rPr lang="fr-FR" sz="2400" dirty="0" smtClean="0"/>
              <a:t>Pilote de </a:t>
            </a:r>
            <a:r>
              <a:rPr lang="fr-FR" sz="2400" dirty="0" smtClean="0">
                <a:solidFill>
                  <a:srgbClr val="C00000"/>
                </a:solidFill>
              </a:rPr>
              <a:t>pont</a:t>
            </a:r>
            <a:r>
              <a:rPr lang="fr-FR" sz="2400" dirty="0" smtClean="0"/>
              <a:t> JDBC-ODBC    </a:t>
            </a:r>
          </a:p>
          <a:p>
            <a:pPr marL="800100" lvl="1" indent="-342900">
              <a:buFont typeface="Wingdings" panose="05000000000000000000" pitchFamily="2" charset="2"/>
              <a:buChar char="Ø"/>
            </a:pPr>
            <a:r>
              <a:rPr lang="fr-FR" sz="2400" dirty="0" smtClean="0"/>
              <a:t>Pilote </a:t>
            </a:r>
            <a:r>
              <a:rPr lang="fr-FR" sz="2400" dirty="0" smtClean="0">
                <a:solidFill>
                  <a:srgbClr val="C00000"/>
                </a:solidFill>
              </a:rPr>
              <a:t>Native</a:t>
            </a:r>
            <a:r>
              <a:rPr lang="fr-FR" sz="2400" dirty="0" smtClean="0"/>
              <a:t>-API (pilote Java partiel)    </a:t>
            </a:r>
          </a:p>
          <a:p>
            <a:pPr marL="800100" lvl="1" indent="-342900">
              <a:buFont typeface="Wingdings" panose="05000000000000000000" pitchFamily="2" charset="2"/>
              <a:buChar char="Ø"/>
            </a:pPr>
            <a:r>
              <a:rPr lang="fr-FR" sz="2400" dirty="0" smtClean="0"/>
              <a:t>Pilote de </a:t>
            </a:r>
            <a:r>
              <a:rPr lang="fr-FR" sz="2400" dirty="0" smtClean="0">
                <a:solidFill>
                  <a:srgbClr val="C00000"/>
                </a:solidFill>
              </a:rPr>
              <a:t>protocole</a:t>
            </a:r>
            <a:r>
              <a:rPr lang="fr-FR" sz="2400" dirty="0" smtClean="0"/>
              <a:t> réseau (pilote Java complet)    </a:t>
            </a:r>
          </a:p>
          <a:p>
            <a:pPr marL="800100" lvl="1" indent="-342900">
              <a:buFont typeface="Wingdings" panose="05000000000000000000" pitchFamily="2" charset="2"/>
              <a:buChar char="Ø"/>
            </a:pPr>
            <a:r>
              <a:rPr lang="fr-FR" sz="2400" dirty="0" smtClean="0"/>
              <a:t>Pilote </a:t>
            </a:r>
            <a:r>
              <a:rPr lang="fr-FR" sz="2400" dirty="0" err="1" smtClean="0">
                <a:solidFill>
                  <a:srgbClr val="C00000"/>
                </a:solidFill>
              </a:rPr>
              <a:t>Thin</a:t>
            </a:r>
            <a:r>
              <a:rPr lang="fr-FR" sz="2400" dirty="0" smtClean="0"/>
              <a:t> (entièrement en Java)</a:t>
            </a:r>
          </a:p>
        </p:txBody>
      </p:sp>
    </p:spTree>
    <p:extLst>
      <p:ext uri="{BB962C8B-B14F-4D97-AF65-F5344CB8AC3E}">
        <p14:creationId xmlns:p14="http://schemas.microsoft.com/office/powerpoint/2010/main" val="2498912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Types de pilotes JDBC</a:t>
            </a:r>
          </a:p>
        </p:txBody>
      </p:sp>
      <p:pic>
        <p:nvPicPr>
          <p:cNvPr id="7" name="Espace réservé du contenu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015391"/>
            <a:ext cx="10515600" cy="5185993"/>
          </a:xfrm>
          <a:solidFill>
            <a:schemeClr val="accent4">
              <a:lumMod val="60000"/>
              <a:lumOff val="40000"/>
            </a:schemeClr>
          </a:solidFill>
        </p:spPr>
      </p:pic>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11</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Tree>
    <p:extLst>
      <p:ext uri="{BB962C8B-B14F-4D97-AF65-F5344CB8AC3E}">
        <p14:creationId xmlns:p14="http://schemas.microsoft.com/office/powerpoint/2010/main" val="2970587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JDBC pour l’accès aux </a:t>
            </a:r>
            <a:r>
              <a:rPr lang="fr-FR" sz="3200" b="1" dirty="0" err="1" smtClean="0">
                <a:solidFill>
                  <a:srgbClr val="C00000"/>
                </a:solidFill>
                <a:latin typeface="+mn-lt"/>
              </a:rPr>
              <a:t>BDs</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12</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516511"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8" y="804875"/>
            <a:ext cx="10516511" cy="5502449"/>
          </a:xfrm>
          <a:prstGeom prst="rect">
            <a:avLst/>
          </a:prstGeom>
        </p:spPr>
        <p:txBody>
          <a:bodyPr wrap="square">
            <a:noAutofit/>
          </a:bodyPr>
          <a:lstStyle/>
          <a:p>
            <a:r>
              <a:rPr lang="fr-FR" sz="2400" b="1" dirty="0" smtClean="0">
                <a:solidFill>
                  <a:srgbClr val="0070C0"/>
                </a:solidFill>
              </a:rPr>
              <a:t>1) Pilote de liaison JDBC-ODBC</a:t>
            </a:r>
            <a:r>
              <a:rPr lang="fr-FR" sz="2400" b="1" dirty="0" smtClean="0"/>
              <a:t> </a:t>
            </a:r>
            <a:r>
              <a:rPr lang="fr-FR" sz="2000" dirty="0" smtClean="0"/>
              <a:t>(supprimé dans Java 8)</a:t>
            </a:r>
          </a:p>
          <a:p>
            <a:endParaRPr lang="fr-FR" sz="1000" b="1" dirty="0" smtClean="0"/>
          </a:p>
          <a:p>
            <a:r>
              <a:rPr lang="fr-FR" sz="2400" dirty="0" smtClean="0"/>
              <a:t>Le pilote de pont JDBC-ODBC utilise le pilote ODBC pour se connecter à la base de données. Le pilote JDBC-ODBC convertit les appels de méthodes JDBC en appels de fonctions ODBC. Cette pratique est désormais déconseillée en raison de l'existence d'un pilote léger.</a:t>
            </a:r>
          </a:p>
          <a:p>
            <a:endParaRPr lang="fr-FR" sz="1000" dirty="0" smtClean="0"/>
          </a:p>
          <a:p>
            <a:r>
              <a:rPr lang="fr-FR" sz="2400" b="1" dirty="0" smtClean="0"/>
              <a:t>Avantages</a:t>
            </a:r>
            <a:r>
              <a:rPr lang="fr-FR" sz="2400" dirty="0" smtClean="0"/>
              <a:t> :    </a:t>
            </a:r>
          </a:p>
          <a:p>
            <a:pPr marL="800100" lvl="1" indent="-342900">
              <a:buFont typeface="Wingdings" panose="05000000000000000000" pitchFamily="2" charset="2"/>
              <a:buChar char="§"/>
            </a:pPr>
            <a:r>
              <a:rPr lang="fr-FR" sz="2400" dirty="0" smtClean="0"/>
              <a:t>facile à utiliser.    </a:t>
            </a:r>
          </a:p>
          <a:p>
            <a:pPr marL="800100" lvl="1" indent="-342900">
              <a:buFont typeface="Wingdings" panose="05000000000000000000" pitchFamily="2" charset="2"/>
              <a:buChar char="§"/>
            </a:pPr>
            <a:r>
              <a:rPr lang="fr-FR" sz="2400" dirty="0" smtClean="0"/>
              <a:t>peut être facilement connecté à n'importe quelle base de données.</a:t>
            </a:r>
          </a:p>
          <a:p>
            <a:endParaRPr lang="fr-FR" sz="1000" dirty="0"/>
          </a:p>
          <a:p>
            <a:r>
              <a:rPr lang="fr-FR" sz="2400" b="1" dirty="0" smtClean="0"/>
              <a:t>Inconvénients</a:t>
            </a:r>
            <a:r>
              <a:rPr lang="fr-FR" sz="2400" dirty="0" smtClean="0"/>
              <a:t> :    </a:t>
            </a:r>
          </a:p>
          <a:p>
            <a:pPr marL="800100" lvl="1" indent="-342900">
              <a:buFont typeface="Wingdings" panose="05000000000000000000" pitchFamily="2" charset="2"/>
              <a:buChar char="§"/>
            </a:pPr>
            <a:r>
              <a:rPr lang="fr-FR" sz="2400" dirty="0" smtClean="0"/>
              <a:t>Les performances sont réduites parce que les appels de méthode JDBC sont convertis en appels de fonction ODBC.    </a:t>
            </a:r>
          </a:p>
          <a:p>
            <a:pPr marL="800100" lvl="1" indent="-342900">
              <a:buFont typeface="Wingdings" panose="05000000000000000000" pitchFamily="2" charset="2"/>
              <a:buChar char="§"/>
            </a:pPr>
            <a:r>
              <a:rPr lang="fr-FR" sz="2400" dirty="0" smtClean="0"/>
              <a:t>Le pilote ODBC doit être installé sur la machine du client.</a:t>
            </a:r>
          </a:p>
          <a:p>
            <a:endParaRPr lang="fr-FR" sz="2400" dirty="0" smtClean="0"/>
          </a:p>
          <a:p>
            <a:pPr marL="457200" indent="-457200">
              <a:buFont typeface="+mj-lt"/>
              <a:buAutoNum type="arabicPeriod" startAt="2"/>
            </a:pPr>
            <a:endParaRPr lang="fr-FR" sz="2400" dirty="0" smtClean="0"/>
          </a:p>
          <a:p>
            <a:endParaRPr lang="fr-FR" sz="2400" dirty="0" smtClean="0"/>
          </a:p>
        </p:txBody>
      </p:sp>
    </p:spTree>
    <p:extLst>
      <p:ext uri="{BB962C8B-B14F-4D97-AF65-F5344CB8AC3E}">
        <p14:creationId xmlns:p14="http://schemas.microsoft.com/office/powerpoint/2010/main" val="30595692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JDBC pour l’accès aux </a:t>
            </a:r>
            <a:r>
              <a:rPr lang="fr-FR" sz="3200" b="1" dirty="0" err="1" smtClean="0">
                <a:solidFill>
                  <a:srgbClr val="C00000"/>
                </a:solidFill>
                <a:latin typeface="+mn-lt"/>
              </a:rPr>
              <a:t>BDs</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13</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516511"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8" y="804875"/>
            <a:ext cx="10516511" cy="5502449"/>
          </a:xfrm>
          <a:prstGeom prst="rect">
            <a:avLst/>
          </a:prstGeom>
        </p:spPr>
        <p:txBody>
          <a:bodyPr wrap="square">
            <a:noAutofit/>
          </a:bodyPr>
          <a:lstStyle/>
          <a:p>
            <a:r>
              <a:rPr lang="fr-FR" sz="2400" b="1" dirty="0" smtClean="0">
                <a:solidFill>
                  <a:srgbClr val="0070C0"/>
                </a:solidFill>
              </a:rPr>
              <a:t>2) Pilote API natif</a:t>
            </a:r>
          </a:p>
          <a:p>
            <a:endParaRPr lang="fr-FR" sz="1000" dirty="0" smtClean="0"/>
          </a:p>
          <a:p>
            <a:r>
              <a:rPr lang="fr-FR" sz="2400" dirty="0" smtClean="0"/>
              <a:t>Le pilote Native API utilise les bibliothèques côté client de la base de données. Il convertit les appels de méthodes JDBC en appels natifs de l'API de la base de données. Il n'est pas entièrement écrit en Java.</a:t>
            </a:r>
            <a:endParaRPr lang="fr-FR" sz="2000" dirty="0" smtClean="0"/>
          </a:p>
          <a:p>
            <a:endParaRPr lang="fr-FR" sz="1000" b="1" dirty="0" smtClean="0"/>
          </a:p>
          <a:p>
            <a:r>
              <a:rPr lang="fr-FR" sz="2400" b="1" dirty="0" smtClean="0"/>
              <a:t>Avantage</a:t>
            </a:r>
            <a:r>
              <a:rPr lang="fr-FR" sz="2400" dirty="0" smtClean="0"/>
              <a:t> :    </a:t>
            </a:r>
          </a:p>
          <a:p>
            <a:pPr marL="800100" lvl="1" indent="-342900">
              <a:buFont typeface="Wingdings" panose="05000000000000000000" pitchFamily="2" charset="2"/>
              <a:buChar char="§"/>
            </a:pPr>
            <a:r>
              <a:rPr lang="fr-FR" sz="2400" dirty="0" smtClean="0"/>
              <a:t>amélioration des performances par rapport au pilote de pont JDBC-ODBC.</a:t>
            </a:r>
          </a:p>
          <a:p>
            <a:endParaRPr lang="fr-FR" sz="2400" dirty="0"/>
          </a:p>
          <a:p>
            <a:r>
              <a:rPr lang="fr-FR" sz="2400" b="1" dirty="0" smtClean="0"/>
              <a:t>Inconvénient</a:t>
            </a:r>
            <a:r>
              <a:rPr lang="fr-FR" sz="2400" dirty="0" smtClean="0"/>
              <a:t> :    </a:t>
            </a:r>
          </a:p>
          <a:p>
            <a:pPr marL="800100" lvl="1" indent="-342900">
              <a:buFont typeface="Wingdings" panose="05000000000000000000" pitchFamily="2" charset="2"/>
              <a:buChar char="§"/>
            </a:pPr>
            <a:r>
              <a:rPr lang="fr-FR" sz="2400" dirty="0" smtClean="0"/>
              <a:t>Le pilote natif doit être installé sur chaque ordinateur client.    </a:t>
            </a:r>
          </a:p>
          <a:p>
            <a:pPr marL="800100" lvl="1" indent="-342900">
              <a:buFont typeface="Wingdings" panose="05000000000000000000" pitchFamily="2" charset="2"/>
              <a:buChar char="§"/>
            </a:pPr>
            <a:r>
              <a:rPr lang="fr-FR" sz="2400" dirty="0" smtClean="0"/>
              <a:t>La bibliothèque client du fournisseur doit être installée sur la machine du client.</a:t>
            </a:r>
          </a:p>
          <a:p>
            <a:pPr marL="457200" indent="-457200">
              <a:buFont typeface="+mj-lt"/>
              <a:buAutoNum type="arabicPeriod" startAt="2"/>
            </a:pPr>
            <a:endParaRPr lang="fr-FR" sz="2400" dirty="0" smtClean="0"/>
          </a:p>
          <a:p>
            <a:endParaRPr lang="fr-FR" sz="2400" dirty="0" smtClean="0"/>
          </a:p>
        </p:txBody>
      </p:sp>
    </p:spTree>
    <p:extLst>
      <p:ext uri="{BB962C8B-B14F-4D97-AF65-F5344CB8AC3E}">
        <p14:creationId xmlns:p14="http://schemas.microsoft.com/office/powerpoint/2010/main" val="3152882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JDBC pour l’accès aux </a:t>
            </a:r>
            <a:r>
              <a:rPr lang="fr-FR" sz="3200" b="1" dirty="0" err="1" smtClean="0">
                <a:solidFill>
                  <a:srgbClr val="C00000"/>
                </a:solidFill>
                <a:latin typeface="+mn-lt"/>
              </a:rPr>
              <a:t>BDs</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14</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516511"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8" y="804875"/>
            <a:ext cx="10516511" cy="5502449"/>
          </a:xfrm>
          <a:prstGeom prst="rect">
            <a:avLst/>
          </a:prstGeom>
        </p:spPr>
        <p:txBody>
          <a:bodyPr wrap="square">
            <a:noAutofit/>
          </a:bodyPr>
          <a:lstStyle/>
          <a:p>
            <a:r>
              <a:rPr lang="fr-FR" sz="2400" b="1" dirty="0" smtClean="0">
                <a:solidFill>
                  <a:srgbClr val="0070C0"/>
                </a:solidFill>
              </a:rPr>
              <a:t>3) Pilote de protocole réseau</a:t>
            </a:r>
          </a:p>
          <a:p>
            <a:endParaRPr lang="fr-FR" sz="1000" dirty="0" smtClean="0"/>
          </a:p>
          <a:p>
            <a:r>
              <a:rPr lang="fr-FR" sz="2400" dirty="0" smtClean="0"/>
              <a:t>Le pilote de protocole réseau utilise un logiciel middleware (serveur d'application) qui convertit les appels JDBC directement ou indirectement en protocole de base de données spécifique au fournisseur. Il est entièrement écrit en Java.</a:t>
            </a:r>
          </a:p>
          <a:p>
            <a:endParaRPr lang="fr-FR" sz="1000" dirty="0" smtClean="0"/>
          </a:p>
          <a:p>
            <a:r>
              <a:rPr lang="fr-FR" sz="2000" b="1" dirty="0" smtClean="0"/>
              <a:t>Avantage</a:t>
            </a:r>
            <a:r>
              <a:rPr lang="fr-FR" sz="2000" dirty="0" smtClean="0"/>
              <a:t> :    </a:t>
            </a:r>
          </a:p>
          <a:p>
            <a:pPr marL="800100" lvl="1" indent="-342900">
              <a:buFont typeface="Wingdings" panose="05000000000000000000" pitchFamily="2" charset="2"/>
              <a:buChar char="§"/>
            </a:pPr>
            <a:r>
              <a:rPr lang="fr-FR" sz="2000" dirty="0" smtClean="0"/>
              <a:t>Aucune bibliothèque côté client n'est requise. Le serveur d'application peut effectuer de nombreuses tâches telles que l'audit, l'équilibrage de la charge, la journalisation, etc.</a:t>
            </a:r>
          </a:p>
          <a:p>
            <a:endParaRPr lang="fr-FR" sz="2000" dirty="0"/>
          </a:p>
          <a:p>
            <a:r>
              <a:rPr lang="fr-FR" sz="2000" b="1" dirty="0" smtClean="0"/>
              <a:t>Inconvénients</a:t>
            </a:r>
            <a:r>
              <a:rPr lang="fr-FR" sz="2000" dirty="0" smtClean="0"/>
              <a:t> :    </a:t>
            </a:r>
          </a:p>
          <a:p>
            <a:pPr marL="800100" lvl="1" indent="-342900">
              <a:buFont typeface="Wingdings" panose="05000000000000000000" pitchFamily="2" charset="2"/>
              <a:buChar char="§"/>
            </a:pPr>
            <a:r>
              <a:rPr lang="fr-FR" sz="2000" dirty="0" smtClean="0"/>
              <a:t>Un support réseau est nécessaire sur la machine du client.    </a:t>
            </a:r>
          </a:p>
          <a:p>
            <a:pPr marL="800100" lvl="1" indent="-342900">
              <a:buFont typeface="Wingdings" panose="05000000000000000000" pitchFamily="2" charset="2"/>
              <a:buChar char="§"/>
            </a:pPr>
            <a:r>
              <a:rPr lang="fr-FR" sz="2000" dirty="0" smtClean="0"/>
              <a:t>Le codage spécifique à la base de données doit être effectué au niveau intermédiaire.    </a:t>
            </a:r>
          </a:p>
          <a:p>
            <a:pPr marL="800100" lvl="1" indent="-342900">
              <a:buFont typeface="Wingdings" panose="05000000000000000000" pitchFamily="2" charset="2"/>
              <a:buChar char="§"/>
            </a:pPr>
            <a:r>
              <a:rPr lang="fr-FR" sz="2000" dirty="0" smtClean="0"/>
              <a:t>La maintenance du pilote de protocole réseau devient coûteuse car elle nécessite un codage spécifique à la base de données au niveau intermédiaire.</a:t>
            </a:r>
          </a:p>
        </p:txBody>
      </p:sp>
    </p:spTree>
    <p:extLst>
      <p:ext uri="{BB962C8B-B14F-4D97-AF65-F5344CB8AC3E}">
        <p14:creationId xmlns:p14="http://schemas.microsoft.com/office/powerpoint/2010/main" val="7427514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JDBC pour l’accès aux </a:t>
            </a:r>
            <a:r>
              <a:rPr lang="fr-FR" sz="3200" b="1" dirty="0" err="1" smtClean="0">
                <a:solidFill>
                  <a:srgbClr val="C00000"/>
                </a:solidFill>
                <a:latin typeface="+mn-lt"/>
              </a:rPr>
              <a:t>BDs</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15</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516511"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8" y="804875"/>
            <a:ext cx="10516511" cy="5502449"/>
          </a:xfrm>
          <a:prstGeom prst="rect">
            <a:avLst/>
          </a:prstGeom>
        </p:spPr>
        <p:txBody>
          <a:bodyPr wrap="square">
            <a:noAutofit/>
          </a:bodyPr>
          <a:lstStyle/>
          <a:p>
            <a:r>
              <a:rPr lang="fr-FR" sz="2400" b="1" dirty="0" smtClean="0">
                <a:solidFill>
                  <a:srgbClr val="0070C0"/>
                </a:solidFill>
              </a:rPr>
              <a:t>4) Pilote léger</a:t>
            </a:r>
          </a:p>
          <a:p>
            <a:endParaRPr lang="fr-FR" sz="1000" dirty="0"/>
          </a:p>
          <a:p>
            <a:r>
              <a:rPr lang="fr-FR" sz="2400" dirty="0" smtClean="0"/>
              <a:t>Le pilote léger convertit les appels JDBC directement en protocole de base de données spécifique au fournisseur. C'est pourquoi il est connu sous le nom de "</a:t>
            </a:r>
            <a:r>
              <a:rPr lang="fr-FR" sz="2400" dirty="0" err="1" smtClean="0"/>
              <a:t>thin</a:t>
            </a:r>
            <a:r>
              <a:rPr lang="fr-FR" sz="2400" dirty="0" smtClean="0"/>
              <a:t> driver". Il est entièrement écrit en langage Java.</a:t>
            </a:r>
          </a:p>
          <a:p>
            <a:endParaRPr lang="fr-FR" sz="2400" dirty="0" smtClean="0"/>
          </a:p>
          <a:p>
            <a:r>
              <a:rPr lang="fr-FR" sz="2400" dirty="0" smtClean="0"/>
              <a:t>Avantage :</a:t>
            </a:r>
          </a:p>
          <a:p>
            <a:r>
              <a:rPr lang="fr-FR" sz="2400" dirty="0" smtClean="0"/>
              <a:t>    </a:t>
            </a:r>
          </a:p>
          <a:p>
            <a:pPr marL="800100" lvl="1" indent="-342900">
              <a:buFont typeface="Wingdings" panose="05000000000000000000" pitchFamily="2" charset="2"/>
              <a:buChar char="§"/>
            </a:pPr>
            <a:r>
              <a:rPr lang="fr-FR" sz="2400" dirty="0" smtClean="0"/>
              <a:t>Meilleures performances que tous les autres pilotes.    </a:t>
            </a:r>
          </a:p>
          <a:p>
            <a:pPr marL="800100" lvl="1" indent="-342900">
              <a:buFont typeface="Wingdings" panose="05000000000000000000" pitchFamily="2" charset="2"/>
              <a:buChar char="§"/>
            </a:pPr>
            <a:r>
              <a:rPr lang="fr-FR" sz="2400" dirty="0" smtClean="0"/>
              <a:t>Aucun logiciel n'est nécessaire côté client ou côté serveur.</a:t>
            </a:r>
          </a:p>
          <a:p>
            <a:endParaRPr lang="fr-FR" sz="2400" dirty="0" smtClean="0"/>
          </a:p>
          <a:p>
            <a:r>
              <a:rPr lang="fr-FR" sz="2400" dirty="0" smtClean="0"/>
              <a:t>Inconvénient :</a:t>
            </a:r>
          </a:p>
          <a:p>
            <a:r>
              <a:rPr lang="fr-FR" sz="2400" dirty="0" smtClean="0"/>
              <a:t>    </a:t>
            </a:r>
          </a:p>
          <a:p>
            <a:pPr marL="800100" lvl="1" indent="-342900">
              <a:buFont typeface="Wingdings" panose="05000000000000000000" pitchFamily="2" charset="2"/>
              <a:buChar char="§"/>
            </a:pPr>
            <a:r>
              <a:rPr lang="fr-FR" sz="2400" dirty="0" smtClean="0"/>
              <a:t>Les pilotes dépendent de la base de données.</a:t>
            </a:r>
          </a:p>
        </p:txBody>
      </p:sp>
    </p:spTree>
    <p:extLst>
      <p:ext uri="{BB962C8B-B14F-4D97-AF65-F5344CB8AC3E}">
        <p14:creationId xmlns:p14="http://schemas.microsoft.com/office/powerpoint/2010/main" val="24703295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Utilisation de JDBC</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16</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516511"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8" y="804875"/>
            <a:ext cx="10516511" cy="5502449"/>
          </a:xfrm>
          <a:prstGeom prst="rect">
            <a:avLst/>
          </a:prstGeom>
        </p:spPr>
        <p:txBody>
          <a:bodyPr wrap="square">
            <a:noAutofit/>
          </a:bodyPr>
          <a:lstStyle/>
          <a:p>
            <a:r>
              <a:rPr lang="fr-FR" sz="2400" dirty="0" smtClean="0"/>
              <a:t>import </a:t>
            </a:r>
            <a:r>
              <a:rPr lang="fr-FR" sz="2400" dirty="0" err="1" smtClean="0"/>
              <a:t>java.sql.DriverManager</a:t>
            </a:r>
            <a:r>
              <a:rPr lang="fr-FR" sz="2400" dirty="0" smtClean="0"/>
              <a:t>;  // gestion des pilotes</a:t>
            </a:r>
          </a:p>
          <a:p>
            <a:r>
              <a:rPr lang="fr-FR" sz="2400" dirty="0" smtClean="0"/>
              <a:t>import </a:t>
            </a:r>
            <a:r>
              <a:rPr lang="fr-FR" sz="2400" dirty="0" err="1" smtClean="0"/>
              <a:t>java.sql.Connection</a:t>
            </a:r>
            <a:r>
              <a:rPr lang="fr-FR" sz="2400" dirty="0" smtClean="0"/>
              <a:t>;     // une connexion à la BD</a:t>
            </a:r>
          </a:p>
          <a:p>
            <a:r>
              <a:rPr lang="fr-FR" sz="2400" dirty="0" smtClean="0"/>
              <a:t>import </a:t>
            </a:r>
            <a:r>
              <a:rPr lang="fr-FR" sz="2400" dirty="0" err="1" smtClean="0"/>
              <a:t>java.sql.Statement</a:t>
            </a:r>
            <a:r>
              <a:rPr lang="fr-FR" sz="2400" dirty="0" smtClean="0"/>
              <a:t>;      // une instruction </a:t>
            </a:r>
          </a:p>
          <a:p>
            <a:r>
              <a:rPr lang="fr-FR" sz="2400" dirty="0" smtClean="0"/>
              <a:t>import </a:t>
            </a:r>
            <a:r>
              <a:rPr lang="fr-FR" sz="2400" dirty="0" err="1" smtClean="0"/>
              <a:t>java.sql.ResultSet</a:t>
            </a:r>
            <a:r>
              <a:rPr lang="fr-FR" sz="2400" dirty="0" smtClean="0"/>
              <a:t>;      // un résultat (lignes/colonnes)</a:t>
            </a:r>
          </a:p>
          <a:p>
            <a:r>
              <a:rPr lang="fr-FR" sz="2400" dirty="0" smtClean="0"/>
              <a:t>import </a:t>
            </a:r>
            <a:r>
              <a:rPr lang="fr-FR" sz="2400" dirty="0" err="1" smtClean="0"/>
              <a:t>java.sql.SQLException</a:t>
            </a:r>
            <a:r>
              <a:rPr lang="fr-FR" sz="2400" dirty="0" smtClean="0"/>
              <a:t>;   // une erreur</a:t>
            </a:r>
          </a:p>
          <a:p>
            <a:endParaRPr lang="fr-FR" sz="2400" dirty="0" smtClean="0"/>
          </a:p>
          <a:p>
            <a:r>
              <a:rPr lang="fr-FR" sz="2400" dirty="0" smtClean="0"/>
              <a:t>public class </a:t>
            </a:r>
            <a:r>
              <a:rPr lang="fr-FR" sz="2400" dirty="0" err="1" smtClean="0"/>
              <a:t>JdbcSample</a:t>
            </a:r>
            <a:r>
              <a:rPr lang="fr-FR" sz="2400" dirty="0" smtClean="0"/>
              <a:t> {</a:t>
            </a:r>
          </a:p>
          <a:p>
            <a:endParaRPr lang="fr-FR" sz="1000" dirty="0" smtClean="0"/>
          </a:p>
          <a:p>
            <a:r>
              <a:rPr lang="fr-FR" sz="2400" dirty="0" smtClean="0"/>
              <a:t>    </a:t>
            </a:r>
            <a:r>
              <a:rPr lang="fr-FR" sz="2400" dirty="0" smtClean="0">
                <a:solidFill>
                  <a:srgbClr val="C00000"/>
                </a:solidFill>
              </a:rPr>
              <a:t>// chargement du pilote</a:t>
            </a:r>
          </a:p>
          <a:p>
            <a:endParaRPr lang="fr-FR" sz="1000" dirty="0" smtClean="0">
              <a:solidFill>
                <a:srgbClr val="C00000"/>
              </a:solidFill>
            </a:endParaRPr>
          </a:p>
          <a:p>
            <a:r>
              <a:rPr lang="fr-FR" sz="2400" dirty="0" smtClean="0">
                <a:solidFill>
                  <a:srgbClr val="C00000"/>
                </a:solidFill>
              </a:rPr>
              <a:t>    // ouverture de connexion</a:t>
            </a:r>
          </a:p>
          <a:p>
            <a:endParaRPr lang="fr-FR" sz="1000" dirty="0" smtClean="0">
              <a:solidFill>
                <a:srgbClr val="C00000"/>
              </a:solidFill>
            </a:endParaRPr>
          </a:p>
          <a:p>
            <a:r>
              <a:rPr lang="fr-FR" sz="2400" dirty="0" smtClean="0">
                <a:solidFill>
                  <a:srgbClr val="C00000"/>
                </a:solidFill>
              </a:rPr>
              <a:t>    // exécution d'une requête</a:t>
            </a:r>
          </a:p>
          <a:p>
            <a:endParaRPr lang="fr-FR" sz="1000" dirty="0" smtClean="0">
              <a:solidFill>
                <a:srgbClr val="C00000"/>
              </a:solidFill>
            </a:endParaRPr>
          </a:p>
          <a:p>
            <a:r>
              <a:rPr lang="fr-FR" sz="2400" dirty="0" smtClean="0">
                <a:solidFill>
                  <a:srgbClr val="C00000"/>
                </a:solidFill>
              </a:rPr>
              <a:t>    // programme principal    </a:t>
            </a:r>
          </a:p>
          <a:p>
            <a:endParaRPr lang="fr-FR" sz="2400" dirty="0"/>
          </a:p>
          <a:p>
            <a:r>
              <a:rPr lang="fr-FR" sz="2400" dirty="0" smtClean="0"/>
              <a:t>}</a:t>
            </a:r>
          </a:p>
        </p:txBody>
      </p:sp>
    </p:spTree>
    <p:extLst>
      <p:ext uri="{BB962C8B-B14F-4D97-AF65-F5344CB8AC3E}">
        <p14:creationId xmlns:p14="http://schemas.microsoft.com/office/powerpoint/2010/main" val="2336318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Utilisation de JDBC</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17</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516511"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8" y="804875"/>
            <a:ext cx="10516511" cy="5502449"/>
          </a:xfrm>
          <a:prstGeom prst="rect">
            <a:avLst/>
          </a:prstGeom>
        </p:spPr>
        <p:txBody>
          <a:bodyPr wrap="square">
            <a:noAutofit/>
          </a:bodyPr>
          <a:lstStyle/>
          <a:p>
            <a:r>
              <a:rPr lang="fr-FR" sz="2400" b="1" dirty="0" smtClean="0"/>
              <a:t>Déclaration du pilote JDBC</a:t>
            </a:r>
          </a:p>
          <a:p>
            <a:endParaRPr lang="fr-FR" sz="2400" dirty="0" smtClean="0"/>
          </a:p>
          <a:p>
            <a:r>
              <a:rPr lang="fr-FR" sz="2400" dirty="0" smtClean="0"/>
              <a:t>Méthode de chargement explicite d'un pilote :</a:t>
            </a:r>
          </a:p>
          <a:p>
            <a:endParaRPr lang="fr-FR" sz="2400" dirty="0" smtClean="0"/>
          </a:p>
          <a:p>
            <a:r>
              <a:rPr lang="fr-FR" sz="2400" dirty="0" err="1" smtClean="0"/>
              <a:t>private</a:t>
            </a:r>
            <a:r>
              <a:rPr lang="fr-FR" sz="2400" dirty="0" smtClean="0"/>
              <a:t> String </a:t>
            </a:r>
            <a:r>
              <a:rPr lang="fr-FR" sz="2400" dirty="0" err="1" smtClean="0"/>
              <a:t>driverName</a:t>
            </a:r>
            <a:r>
              <a:rPr lang="fr-FR" sz="2400" dirty="0" smtClean="0"/>
              <a:t> = "</a:t>
            </a:r>
            <a:r>
              <a:rPr lang="fr-FR" sz="2400" dirty="0" err="1" smtClean="0"/>
              <a:t>com.mysql.jdbc.Driver</a:t>
            </a:r>
            <a:r>
              <a:rPr lang="fr-FR" sz="2400" dirty="0" smtClean="0"/>
              <a:t>";</a:t>
            </a:r>
          </a:p>
          <a:p>
            <a:endParaRPr lang="fr-FR" sz="2400" dirty="0" smtClean="0"/>
          </a:p>
          <a:p>
            <a:r>
              <a:rPr lang="fr-FR" sz="2400" dirty="0" err="1" smtClean="0"/>
              <a:t>void</a:t>
            </a:r>
            <a:r>
              <a:rPr lang="fr-FR" sz="2400" dirty="0" smtClean="0"/>
              <a:t> </a:t>
            </a:r>
            <a:r>
              <a:rPr lang="fr-FR" sz="2400" dirty="0" err="1" smtClean="0"/>
              <a:t>loadDriver</a:t>
            </a:r>
            <a:r>
              <a:rPr lang="fr-FR" sz="2400" dirty="0" smtClean="0"/>
              <a:t>() </a:t>
            </a:r>
            <a:r>
              <a:rPr lang="fr-FR" sz="2400" dirty="0" err="1" smtClean="0"/>
              <a:t>throws</a:t>
            </a:r>
            <a:r>
              <a:rPr lang="fr-FR" sz="2400" dirty="0" smtClean="0"/>
              <a:t> </a:t>
            </a:r>
            <a:r>
              <a:rPr lang="fr-FR" sz="2400" dirty="0" err="1" smtClean="0"/>
              <a:t>ClassNotFoundException</a:t>
            </a:r>
            <a:r>
              <a:rPr lang="fr-FR" sz="2400" dirty="0" smtClean="0"/>
              <a:t> {</a:t>
            </a:r>
          </a:p>
          <a:p>
            <a:r>
              <a:rPr lang="fr-FR" sz="2400" dirty="0" smtClean="0"/>
              <a:t>    </a:t>
            </a:r>
            <a:r>
              <a:rPr lang="fr-FR" sz="2400" dirty="0" err="1" smtClean="0">
                <a:solidFill>
                  <a:srgbClr val="C00000"/>
                </a:solidFill>
              </a:rPr>
              <a:t>Class.forName</a:t>
            </a:r>
            <a:r>
              <a:rPr lang="fr-FR" sz="2400" dirty="0" smtClean="0">
                <a:solidFill>
                  <a:srgbClr val="C00000"/>
                </a:solidFill>
              </a:rPr>
              <a:t>(</a:t>
            </a:r>
            <a:r>
              <a:rPr lang="fr-FR" sz="2400" dirty="0" err="1" smtClean="0">
                <a:solidFill>
                  <a:srgbClr val="C00000"/>
                </a:solidFill>
              </a:rPr>
              <a:t>driverName</a:t>
            </a:r>
            <a:r>
              <a:rPr lang="fr-FR" sz="2400" dirty="0" smtClean="0">
                <a:solidFill>
                  <a:srgbClr val="C00000"/>
                </a:solidFill>
              </a:rPr>
              <a:t>)</a:t>
            </a:r>
            <a:r>
              <a:rPr lang="fr-FR" sz="2400" dirty="0" smtClean="0"/>
              <a:t>;</a:t>
            </a:r>
          </a:p>
          <a:p>
            <a:r>
              <a:rPr lang="fr-FR" sz="2400" dirty="0" smtClean="0"/>
              <a:t>}</a:t>
            </a:r>
          </a:p>
          <a:p>
            <a:endParaRPr lang="fr-FR" sz="2400" dirty="0" smtClean="0"/>
          </a:p>
          <a:p>
            <a:pPr marL="342900" indent="-342900">
              <a:buFont typeface="Arial" panose="020B0604020202020204" pitchFamily="34" charset="0"/>
              <a:buChar char="•"/>
            </a:pPr>
            <a:r>
              <a:rPr lang="fr-FR" sz="2400" dirty="0" smtClean="0"/>
              <a:t>L'appel à </a:t>
            </a:r>
            <a:r>
              <a:rPr lang="fr-FR" sz="2400" dirty="0" err="1" smtClean="0">
                <a:solidFill>
                  <a:srgbClr val="7030A0"/>
                </a:solidFill>
              </a:rPr>
              <a:t>forName</a:t>
            </a:r>
            <a:r>
              <a:rPr lang="fr-FR" sz="2400" dirty="0" smtClean="0"/>
              <a:t> déclenche un chargement dynamique du pilote.</a:t>
            </a:r>
          </a:p>
          <a:p>
            <a:pPr marL="342900" indent="-342900">
              <a:buFont typeface="Arial" panose="020B0604020202020204" pitchFamily="34" charset="0"/>
              <a:buChar char="•"/>
            </a:pPr>
            <a:r>
              <a:rPr lang="fr-FR" sz="2400" dirty="0" smtClean="0"/>
              <a:t>Un programme peut utiliser plusieurs pilotes, un pour chaque base de données.</a:t>
            </a:r>
          </a:p>
          <a:p>
            <a:pPr marL="342900" indent="-342900">
              <a:buFont typeface="Arial" panose="020B0604020202020204" pitchFamily="34" charset="0"/>
              <a:buChar char="•"/>
            </a:pPr>
            <a:r>
              <a:rPr lang="fr-FR" sz="2400" dirty="0" smtClean="0"/>
              <a:t>Le pilote doit être accessible à partir de la variable d'environnement </a:t>
            </a:r>
            <a:r>
              <a:rPr lang="fr-FR" sz="2400" dirty="0" smtClean="0">
                <a:solidFill>
                  <a:srgbClr val="0070C0"/>
                </a:solidFill>
              </a:rPr>
              <a:t>CLASSPATH</a:t>
            </a:r>
            <a:r>
              <a:rPr lang="fr-FR" sz="2400" dirty="0" smtClean="0"/>
              <a:t>.</a:t>
            </a:r>
          </a:p>
          <a:p>
            <a:pPr marL="342900" indent="-342900">
              <a:buFont typeface="Arial" panose="020B0604020202020204" pitchFamily="34" charset="0"/>
              <a:buChar char="•"/>
            </a:pPr>
            <a:r>
              <a:rPr lang="fr-FR" sz="2400" dirty="0" smtClean="0"/>
              <a:t>Le chargement explicite est inutile à partir de JDBC 4.</a:t>
            </a:r>
          </a:p>
          <a:p>
            <a:endParaRPr lang="fr-FR" sz="2400" dirty="0" smtClean="0"/>
          </a:p>
        </p:txBody>
      </p:sp>
    </p:spTree>
    <p:extLst>
      <p:ext uri="{BB962C8B-B14F-4D97-AF65-F5344CB8AC3E}">
        <p14:creationId xmlns:p14="http://schemas.microsoft.com/office/powerpoint/2010/main" val="364305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Utilisation de JDBC</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18</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516511"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8" y="804875"/>
            <a:ext cx="10516511" cy="5502449"/>
          </a:xfrm>
          <a:prstGeom prst="rect">
            <a:avLst/>
          </a:prstGeom>
        </p:spPr>
        <p:txBody>
          <a:bodyPr wrap="square">
            <a:noAutofit/>
          </a:bodyPr>
          <a:lstStyle/>
          <a:p>
            <a:r>
              <a:rPr lang="fr-FR" sz="2400" b="1" dirty="0" smtClean="0"/>
              <a:t>Connexion à la base de données</a:t>
            </a:r>
          </a:p>
          <a:p>
            <a:endParaRPr lang="fr-FR" sz="2400" b="1" dirty="0" smtClean="0"/>
          </a:p>
          <a:p>
            <a:r>
              <a:rPr lang="fr-FR" sz="2400" dirty="0" smtClean="0"/>
              <a:t>Méthode d'ouverture d'une nouvelle connexion :</a:t>
            </a:r>
          </a:p>
          <a:p>
            <a:endParaRPr lang="fr-FR" sz="2400" dirty="0" smtClean="0"/>
          </a:p>
          <a:p>
            <a:r>
              <a:rPr lang="fr-FR" sz="2400" dirty="0" err="1" smtClean="0"/>
              <a:t>private</a:t>
            </a:r>
            <a:r>
              <a:rPr lang="fr-FR" sz="2400" dirty="0" smtClean="0"/>
              <a:t> String url      = "</a:t>
            </a:r>
            <a:r>
              <a:rPr lang="fr-FR" sz="2400" dirty="0" err="1" smtClean="0"/>
              <a:t>jdbc:mysql</a:t>
            </a:r>
            <a:r>
              <a:rPr lang="fr-FR" sz="2400" dirty="0" smtClean="0"/>
              <a:t>://</a:t>
            </a:r>
            <a:r>
              <a:rPr lang="fr-FR" sz="2400" dirty="0" err="1" smtClean="0"/>
              <a:t>localhost</a:t>
            </a:r>
            <a:r>
              <a:rPr lang="fr-FR" sz="2400" dirty="0" smtClean="0"/>
              <a:t>/</a:t>
            </a:r>
            <a:r>
              <a:rPr lang="fr-FR" sz="2400" dirty="0" err="1" smtClean="0"/>
              <a:t>dbessai</a:t>
            </a:r>
            <a:r>
              <a:rPr lang="fr-FR" sz="2400" dirty="0" smtClean="0"/>
              <a:t>";</a:t>
            </a:r>
          </a:p>
          <a:p>
            <a:r>
              <a:rPr lang="fr-FR" sz="2400" dirty="0" err="1" smtClean="0"/>
              <a:t>private</a:t>
            </a:r>
            <a:r>
              <a:rPr lang="fr-FR" sz="2400" dirty="0" smtClean="0"/>
              <a:t> String user     = "</a:t>
            </a:r>
            <a:r>
              <a:rPr lang="fr-FR" sz="2400" dirty="0" err="1" smtClean="0"/>
              <a:t>bduser</a:t>
            </a:r>
            <a:r>
              <a:rPr lang="fr-FR" sz="2400" dirty="0" smtClean="0"/>
              <a:t>";</a:t>
            </a:r>
          </a:p>
          <a:p>
            <a:r>
              <a:rPr lang="fr-FR" sz="2400" dirty="0" err="1" smtClean="0"/>
              <a:t>private</a:t>
            </a:r>
            <a:r>
              <a:rPr lang="fr-FR" sz="2400" dirty="0" smtClean="0"/>
              <a:t> String </a:t>
            </a:r>
            <a:r>
              <a:rPr lang="fr-FR" sz="2400" dirty="0" err="1" smtClean="0"/>
              <a:t>password</a:t>
            </a:r>
            <a:r>
              <a:rPr lang="fr-FR" sz="2400" dirty="0" smtClean="0"/>
              <a:t> = "SECRET";</a:t>
            </a:r>
          </a:p>
          <a:p>
            <a:endParaRPr lang="fr-FR" sz="2400" dirty="0" smtClean="0"/>
          </a:p>
          <a:p>
            <a:r>
              <a:rPr lang="fr-FR" sz="2400" dirty="0" smtClean="0"/>
              <a:t>Connection </a:t>
            </a:r>
            <a:r>
              <a:rPr lang="fr-FR" sz="2400" dirty="0" err="1" smtClean="0"/>
              <a:t>newConnection</a:t>
            </a:r>
            <a:r>
              <a:rPr lang="fr-FR" sz="2400" dirty="0" smtClean="0"/>
              <a:t>() </a:t>
            </a:r>
            <a:r>
              <a:rPr lang="fr-FR" sz="2400" dirty="0" err="1" smtClean="0"/>
              <a:t>throws</a:t>
            </a:r>
            <a:r>
              <a:rPr lang="fr-FR" sz="2400" dirty="0" smtClean="0"/>
              <a:t> </a:t>
            </a:r>
            <a:r>
              <a:rPr lang="fr-FR" sz="2400" dirty="0" err="1" smtClean="0"/>
              <a:t>SQLException</a:t>
            </a:r>
            <a:r>
              <a:rPr lang="fr-FR" sz="2400" dirty="0" smtClean="0"/>
              <a:t> {</a:t>
            </a:r>
          </a:p>
          <a:p>
            <a:r>
              <a:rPr lang="fr-FR" sz="2400" dirty="0" smtClean="0"/>
              <a:t>    Connection </a:t>
            </a:r>
            <a:r>
              <a:rPr lang="fr-FR" sz="2400" dirty="0" err="1" smtClean="0"/>
              <a:t>conn</a:t>
            </a:r>
            <a:r>
              <a:rPr lang="fr-FR" sz="2400" dirty="0" smtClean="0"/>
              <a:t> = </a:t>
            </a:r>
            <a:r>
              <a:rPr lang="fr-FR" sz="2400" dirty="0" err="1" smtClean="0">
                <a:solidFill>
                  <a:srgbClr val="C00000"/>
                </a:solidFill>
              </a:rPr>
              <a:t>DriverManager.getConnection</a:t>
            </a:r>
            <a:r>
              <a:rPr lang="fr-FR" sz="2400" dirty="0" smtClean="0">
                <a:solidFill>
                  <a:srgbClr val="C00000"/>
                </a:solidFill>
              </a:rPr>
              <a:t>(url, user, </a:t>
            </a:r>
            <a:r>
              <a:rPr lang="fr-FR" sz="2400" dirty="0" err="1" smtClean="0">
                <a:solidFill>
                  <a:srgbClr val="C00000"/>
                </a:solidFill>
              </a:rPr>
              <a:t>password</a:t>
            </a:r>
            <a:r>
              <a:rPr lang="fr-FR" sz="2400" dirty="0" smtClean="0">
                <a:solidFill>
                  <a:srgbClr val="C00000"/>
                </a:solidFill>
              </a:rPr>
              <a:t>)</a:t>
            </a:r>
            <a:r>
              <a:rPr lang="fr-FR" sz="2400" dirty="0" smtClean="0"/>
              <a:t>;</a:t>
            </a:r>
          </a:p>
          <a:p>
            <a:r>
              <a:rPr lang="fr-FR" sz="2400" dirty="0" smtClean="0"/>
              <a:t>    return </a:t>
            </a:r>
            <a:r>
              <a:rPr lang="fr-FR" sz="2400" dirty="0" err="1" smtClean="0"/>
              <a:t>conn</a:t>
            </a:r>
            <a:r>
              <a:rPr lang="fr-FR" sz="2400" dirty="0" smtClean="0"/>
              <a:t>;</a:t>
            </a:r>
          </a:p>
          <a:p>
            <a:r>
              <a:rPr lang="fr-FR" sz="2400" dirty="0" smtClean="0"/>
              <a:t>}</a:t>
            </a:r>
          </a:p>
          <a:p>
            <a:endParaRPr lang="fr-FR" sz="2400" dirty="0" smtClean="0"/>
          </a:p>
        </p:txBody>
      </p:sp>
    </p:spTree>
    <p:extLst>
      <p:ext uri="{BB962C8B-B14F-4D97-AF65-F5344CB8AC3E}">
        <p14:creationId xmlns:p14="http://schemas.microsoft.com/office/powerpoint/2010/main" val="16718662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Utilisation de JDBC</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19</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516511"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8" y="804875"/>
            <a:ext cx="10516511" cy="5502449"/>
          </a:xfrm>
          <a:prstGeom prst="rect">
            <a:avLst/>
          </a:prstGeom>
        </p:spPr>
        <p:txBody>
          <a:bodyPr wrap="square">
            <a:noAutofit/>
          </a:bodyPr>
          <a:lstStyle/>
          <a:p>
            <a:r>
              <a:rPr lang="fr-FR" sz="2400" b="1" dirty="0" smtClean="0"/>
              <a:t>Connexion à la base de données</a:t>
            </a:r>
          </a:p>
          <a:p>
            <a:endParaRPr lang="fr-FR" sz="2400" b="1" dirty="0" smtClean="0"/>
          </a:p>
          <a:p>
            <a:r>
              <a:rPr lang="fr-FR" sz="1100" dirty="0" smtClean="0"/>
              <a:t>Méthode d'ouverture d'une nouvelle connexion :</a:t>
            </a:r>
          </a:p>
          <a:p>
            <a:endParaRPr lang="fr-FR" sz="1100" dirty="0" smtClean="0"/>
          </a:p>
          <a:p>
            <a:r>
              <a:rPr lang="fr-FR" sz="1100" dirty="0" err="1" smtClean="0"/>
              <a:t>private</a:t>
            </a:r>
            <a:r>
              <a:rPr lang="fr-FR" sz="1100" dirty="0" smtClean="0"/>
              <a:t> String url      = "</a:t>
            </a:r>
            <a:r>
              <a:rPr lang="fr-FR" sz="1100" dirty="0" err="1" smtClean="0"/>
              <a:t>jdbc:mysql</a:t>
            </a:r>
            <a:r>
              <a:rPr lang="fr-FR" sz="1100" dirty="0" smtClean="0"/>
              <a:t>://</a:t>
            </a:r>
            <a:r>
              <a:rPr lang="fr-FR" sz="1100" dirty="0" err="1" smtClean="0"/>
              <a:t>localhost</a:t>
            </a:r>
            <a:r>
              <a:rPr lang="fr-FR" sz="1100" dirty="0" smtClean="0"/>
              <a:t>/</a:t>
            </a:r>
            <a:r>
              <a:rPr lang="fr-FR" sz="1100" dirty="0" err="1" smtClean="0"/>
              <a:t>dbessai</a:t>
            </a:r>
            <a:r>
              <a:rPr lang="fr-FR" sz="1100" dirty="0" smtClean="0"/>
              <a:t>";</a:t>
            </a:r>
          </a:p>
          <a:p>
            <a:r>
              <a:rPr lang="fr-FR" sz="1100" dirty="0" err="1" smtClean="0"/>
              <a:t>private</a:t>
            </a:r>
            <a:r>
              <a:rPr lang="fr-FR" sz="1100" dirty="0" smtClean="0"/>
              <a:t> String user     = "</a:t>
            </a:r>
            <a:r>
              <a:rPr lang="fr-FR" sz="1100" dirty="0" err="1" smtClean="0"/>
              <a:t>bduser</a:t>
            </a:r>
            <a:r>
              <a:rPr lang="fr-FR" sz="1100" dirty="0" smtClean="0"/>
              <a:t>";</a:t>
            </a:r>
          </a:p>
          <a:p>
            <a:r>
              <a:rPr lang="fr-FR" sz="1100" dirty="0" err="1" smtClean="0"/>
              <a:t>private</a:t>
            </a:r>
            <a:r>
              <a:rPr lang="fr-FR" sz="1100" dirty="0" smtClean="0"/>
              <a:t> String </a:t>
            </a:r>
            <a:r>
              <a:rPr lang="fr-FR" sz="1100" dirty="0" err="1" smtClean="0"/>
              <a:t>password</a:t>
            </a:r>
            <a:r>
              <a:rPr lang="fr-FR" sz="1100" dirty="0" smtClean="0"/>
              <a:t> = "SECRET";</a:t>
            </a:r>
          </a:p>
          <a:p>
            <a:endParaRPr lang="fr-FR" sz="1100" dirty="0" smtClean="0"/>
          </a:p>
          <a:p>
            <a:r>
              <a:rPr lang="fr-FR" sz="1100" dirty="0" smtClean="0"/>
              <a:t>Connection </a:t>
            </a:r>
            <a:r>
              <a:rPr lang="fr-FR" sz="1100" dirty="0" err="1" smtClean="0"/>
              <a:t>newConnection</a:t>
            </a:r>
            <a:r>
              <a:rPr lang="fr-FR" sz="1100" dirty="0" smtClean="0"/>
              <a:t>() </a:t>
            </a:r>
            <a:r>
              <a:rPr lang="fr-FR" sz="1100" dirty="0" err="1" smtClean="0"/>
              <a:t>throws</a:t>
            </a:r>
            <a:r>
              <a:rPr lang="fr-FR" sz="1100" dirty="0" smtClean="0"/>
              <a:t> </a:t>
            </a:r>
            <a:r>
              <a:rPr lang="fr-FR" sz="1100" dirty="0" err="1" smtClean="0"/>
              <a:t>SQLException</a:t>
            </a:r>
            <a:r>
              <a:rPr lang="fr-FR" sz="1100" dirty="0" smtClean="0"/>
              <a:t> {</a:t>
            </a:r>
          </a:p>
          <a:p>
            <a:r>
              <a:rPr lang="fr-FR" sz="1100" dirty="0" smtClean="0"/>
              <a:t>    Connection </a:t>
            </a:r>
            <a:r>
              <a:rPr lang="fr-FR" sz="1100" dirty="0" err="1" smtClean="0"/>
              <a:t>conn</a:t>
            </a:r>
            <a:r>
              <a:rPr lang="fr-FR" sz="1100" dirty="0" smtClean="0"/>
              <a:t> = </a:t>
            </a:r>
            <a:r>
              <a:rPr lang="fr-FR" sz="1100" dirty="0" err="1" smtClean="0"/>
              <a:t>DriverManager.getConnection</a:t>
            </a:r>
            <a:r>
              <a:rPr lang="fr-FR" sz="1100" dirty="0" smtClean="0"/>
              <a:t>(url, user, </a:t>
            </a:r>
            <a:r>
              <a:rPr lang="fr-FR" sz="1100" dirty="0" err="1" smtClean="0"/>
              <a:t>password</a:t>
            </a:r>
            <a:r>
              <a:rPr lang="fr-FR" sz="1100" dirty="0" smtClean="0"/>
              <a:t>);</a:t>
            </a:r>
          </a:p>
          <a:p>
            <a:r>
              <a:rPr lang="fr-FR" sz="1100" dirty="0" smtClean="0"/>
              <a:t>    return </a:t>
            </a:r>
            <a:r>
              <a:rPr lang="fr-FR" sz="1100" dirty="0" err="1" smtClean="0"/>
              <a:t>conn</a:t>
            </a:r>
            <a:r>
              <a:rPr lang="fr-FR" sz="1100" dirty="0" smtClean="0"/>
              <a:t>;</a:t>
            </a:r>
          </a:p>
          <a:p>
            <a:r>
              <a:rPr lang="fr-FR" sz="1100" dirty="0" smtClean="0"/>
              <a:t>}</a:t>
            </a:r>
          </a:p>
          <a:p>
            <a:endParaRPr lang="fr-FR" sz="2400" dirty="0" smtClean="0"/>
          </a:p>
          <a:p>
            <a:r>
              <a:rPr lang="fr-FR" sz="2400" dirty="0" smtClean="0"/>
              <a:t>L'URL est de la forme : </a:t>
            </a:r>
            <a:r>
              <a:rPr lang="fr-FR" sz="2400" dirty="0" err="1" smtClean="0"/>
              <a:t>jdbc:sous-protocole:sous-nom</a:t>
            </a:r>
            <a:endParaRPr lang="fr-FR" sz="2400" dirty="0" smtClean="0"/>
          </a:p>
          <a:p>
            <a:endParaRPr lang="fr-FR" sz="2400" dirty="0" smtClean="0"/>
          </a:p>
          <a:p>
            <a:r>
              <a:rPr lang="fr-FR" sz="2400" dirty="0" smtClean="0"/>
              <a:t>Quelques exemples (à chercher dans la documentation du pilote) :</a:t>
            </a:r>
          </a:p>
          <a:p>
            <a:r>
              <a:rPr lang="fr-FR" sz="2400" dirty="0" err="1" smtClean="0">
                <a:solidFill>
                  <a:srgbClr val="0070C0"/>
                </a:solidFill>
              </a:rPr>
              <a:t>jdbc:oracle</a:t>
            </a:r>
            <a:r>
              <a:rPr lang="fr-FR" sz="2400" dirty="0" smtClean="0">
                <a:solidFill>
                  <a:srgbClr val="0070C0"/>
                </a:solidFill>
              </a:rPr>
              <a:t>://srv.dil.univ-mrs.fr:1234/</a:t>
            </a:r>
            <a:r>
              <a:rPr lang="fr-FR" sz="2400" dirty="0" err="1" smtClean="0">
                <a:solidFill>
                  <a:srgbClr val="0070C0"/>
                </a:solidFill>
              </a:rPr>
              <a:t>dbtest</a:t>
            </a:r>
            <a:endParaRPr lang="fr-FR" sz="2400" dirty="0" smtClean="0">
              <a:solidFill>
                <a:srgbClr val="0070C0"/>
              </a:solidFill>
            </a:endParaRPr>
          </a:p>
          <a:p>
            <a:r>
              <a:rPr lang="fr-FR" sz="2400" dirty="0" err="1" smtClean="0">
                <a:solidFill>
                  <a:srgbClr val="0070C0"/>
                </a:solidFill>
              </a:rPr>
              <a:t>jdbc:odbc:msql;USER</a:t>
            </a:r>
            <a:r>
              <a:rPr lang="fr-FR" sz="2400" dirty="0" smtClean="0">
                <a:solidFill>
                  <a:srgbClr val="0070C0"/>
                </a:solidFill>
              </a:rPr>
              <a:t>=</a:t>
            </a:r>
            <a:r>
              <a:rPr lang="fr-FR" sz="2400" dirty="0" err="1" smtClean="0">
                <a:solidFill>
                  <a:srgbClr val="0070C0"/>
                </a:solidFill>
              </a:rPr>
              <a:t>fred;PWD</a:t>
            </a:r>
            <a:r>
              <a:rPr lang="fr-FR" sz="2400" dirty="0" smtClean="0">
                <a:solidFill>
                  <a:srgbClr val="0070C0"/>
                </a:solidFill>
              </a:rPr>
              <a:t>=secret</a:t>
            </a:r>
          </a:p>
        </p:txBody>
      </p:sp>
    </p:spTree>
    <p:extLst>
      <p:ext uri="{BB962C8B-B14F-4D97-AF65-F5344CB8AC3E}">
        <p14:creationId xmlns:p14="http://schemas.microsoft.com/office/powerpoint/2010/main" val="35876201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Architecture Multi-Tiers (Rappel)</a:t>
            </a:r>
          </a:p>
        </p:txBody>
      </p:sp>
      <p:sp>
        <p:nvSpPr>
          <p:cNvPr id="3" name="Espace réservé du contenu 2"/>
          <p:cNvSpPr>
            <a:spLocks noGrp="1"/>
          </p:cNvSpPr>
          <p:nvPr>
            <p:ph idx="1"/>
          </p:nvPr>
        </p:nvSpPr>
        <p:spPr>
          <a:xfrm>
            <a:off x="838200" y="860581"/>
            <a:ext cx="10515600" cy="5495770"/>
          </a:xfrm>
          <a:solidFill>
            <a:schemeClr val="accent4">
              <a:lumMod val="60000"/>
              <a:lumOff val="40000"/>
            </a:schemeClr>
          </a:solidFill>
        </p:spPr>
        <p:txBody>
          <a:bodyPr>
            <a:normAutofit/>
          </a:bodyPr>
          <a:lstStyle/>
          <a:p>
            <a:pPr marL="0" indent="0">
              <a:buNone/>
            </a:pPr>
            <a:endParaRPr lang="fr-FR" dirty="0"/>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sp>
        <p:nvSpPr>
          <p:cNvPr id="19" name="Rectangle 18"/>
          <p:cNvSpPr/>
          <p:nvPr/>
        </p:nvSpPr>
        <p:spPr>
          <a:xfrm>
            <a:off x="4167631" y="1674875"/>
            <a:ext cx="3472434" cy="3819681"/>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2000" dirty="0" smtClean="0">
                <a:solidFill>
                  <a:schemeClr val="tx1"/>
                </a:solidFill>
              </a:rPr>
              <a:t>Serveur d’Applications</a:t>
            </a:r>
            <a:endParaRPr lang="fr-FR" sz="2000" dirty="0">
              <a:solidFill>
                <a:schemeClr val="tx1"/>
              </a:solidFill>
            </a:endParaRPr>
          </a:p>
        </p:txBody>
      </p:sp>
      <p:sp>
        <p:nvSpPr>
          <p:cNvPr id="12" name="Rectangle à coins arrondis 11"/>
          <p:cNvSpPr/>
          <p:nvPr/>
        </p:nvSpPr>
        <p:spPr>
          <a:xfrm>
            <a:off x="4838764" y="2095126"/>
            <a:ext cx="2156108" cy="13387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b="1" dirty="0" smtClean="0"/>
              <a:t>Conteneur Web</a:t>
            </a:r>
          </a:p>
          <a:p>
            <a:pPr algn="ctr"/>
            <a:endParaRPr lang="fr-FR" dirty="0" smtClean="0"/>
          </a:p>
          <a:p>
            <a:pPr algn="ctr"/>
            <a:endParaRPr lang="fr-FR" sz="1600" dirty="0"/>
          </a:p>
        </p:txBody>
      </p:sp>
      <p:sp>
        <p:nvSpPr>
          <p:cNvPr id="13" name="Rectangle à coins arrondis 12"/>
          <p:cNvSpPr/>
          <p:nvPr/>
        </p:nvSpPr>
        <p:spPr>
          <a:xfrm>
            <a:off x="4845392" y="3973711"/>
            <a:ext cx="2156108" cy="11064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b="1" dirty="0" smtClean="0"/>
              <a:t>Conteneur EJB</a:t>
            </a:r>
          </a:p>
          <a:p>
            <a:pPr algn="ctr"/>
            <a:endParaRPr lang="fr-FR" sz="1600" dirty="0" smtClean="0"/>
          </a:p>
          <a:p>
            <a:pPr algn="ctr"/>
            <a:endParaRPr lang="fr-FR" sz="1600" dirty="0"/>
          </a:p>
        </p:txBody>
      </p:sp>
      <p:sp>
        <p:nvSpPr>
          <p:cNvPr id="14" name="Rectangle 13"/>
          <p:cNvSpPr/>
          <p:nvPr/>
        </p:nvSpPr>
        <p:spPr>
          <a:xfrm>
            <a:off x="4619280" y="2425243"/>
            <a:ext cx="2608891" cy="2913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dirty="0" smtClean="0"/>
              <a:t>Application Web</a:t>
            </a:r>
            <a:endParaRPr lang="fr-FR" dirty="0"/>
          </a:p>
        </p:txBody>
      </p:sp>
      <p:sp>
        <p:nvSpPr>
          <p:cNvPr id="15" name="Rectangle 14"/>
          <p:cNvSpPr/>
          <p:nvPr/>
        </p:nvSpPr>
        <p:spPr>
          <a:xfrm>
            <a:off x="4612656" y="4287175"/>
            <a:ext cx="2608891" cy="2913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dirty="0" smtClean="0"/>
              <a:t>Logique </a:t>
            </a:r>
            <a:r>
              <a:rPr lang="fr-FR" dirty="0" err="1" smtClean="0"/>
              <a:t>Metier</a:t>
            </a:r>
            <a:endParaRPr lang="fr-FR" dirty="0"/>
          </a:p>
        </p:txBody>
      </p:sp>
      <p:sp>
        <p:nvSpPr>
          <p:cNvPr id="20" name="Ellipse 19"/>
          <p:cNvSpPr/>
          <p:nvPr/>
        </p:nvSpPr>
        <p:spPr>
          <a:xfrm>
            <a:off x="4502985" y="2814349"/>
            <a:ext cx="914400" cy="567771"/>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dirty="0" smtClean="0">
                <a:solidFill>
                  <a:schemeClr val="tx1"/>
                </a:solidFill>
              </a:rPr>
              <a:t>Servlet</a:t>
            </a:r>
            <a:endParaRPr lang="fr-FR" dirty="0">
              <a:solidFill>
                <a:schemeClr val="tx1"/>
              </a:solidFill>
            </a:endParaRPr>
          </a:p>
        </p:txBody>
      </p:sp>
      <p:sp>
        <p:nvSpPr>
          <p:cNvPr id="21" name="Ellipse 20"/>
          <p:cNvSpPr/>
          <p:nvPr/>
        </p:nvSpPr>
        <p:spPr>
          <a:xfrm>
            <a:off x="5438664" y="2860743"/>
            <a:ext cx="624548" cy="469232"/>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dirty="0" smtClean="0">
                <a:solidFill>
                  <a:schemeClr val="tx1"/>
                </a:solidFill>
              </a:rPr>
              <a:t>JSP</a:t>
            </a:r>
            <a:endParaRPr lang="fr-FR" dirty="0">
              <a:solidFill>
                <a:schemeClr val="tx1"/>
              </a:solidFill>
            </a:endParaRPr>
          </a:p>
        </p:txBody>
      </p:sp>
      <p:sp>
        <p:nvSpPr>
          <p:cNvPr id="22" name="Ellipse 21"/>
          <p:cNvSpPr/>
          <p:nvPr/>
        </p:nvSpPr>
        <p:spPr>
          <a:xfrm>
            <a:off x="6060369" y="2811472"/>
            <a:ext cx="1106424" cy="567771"/>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dirty="0" smtClean="0">
                <a:solidFill>
                  <a:schemeClr val="tx1"/>
                </a:solidFill>
              </a:rPr>
              <a:t>Web Service</a:t>
            </a:r>
            <a:endParaRPr lang="fr-FR" dirty="0">
              <a:solidFill>
                <a:schemeClr val="tx1"/>
              </a:solidFill>
            </a:endParaRPr>
          </a:p>
        </p:txBody>
      </p:sp>
      <p:sp>
        <p:nvSpPr>
          <p:cNvPr id="23" name="Ellipse 22"/>
          <p:cNvSpPr/>
          <p:nvPr/>
        </p:nvSpPr>
        <p:spPr>
          <a:xfrm>
            <a:off x="5189219" y="4614333"/>
            <a:ext cx="914400" cy="567771"/>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dirty="0" err="1" smtClean="0">
                <a:solidFill>
                  <a:schemeClr val="tx1"/>
                </a:solidFill>
              </a:rPr>
              <a:t>EJBs</a:t>
            </a:r>
            <a:endParaRPr lang="fr-FR" dirty="0">
              <a:solidFill>
                <a:schemeClr val="tx1"/>
              </a:solidFill>
            </a:endParaRPr>
          </a:p>
        </p:txBody>
      </p:sp>
      <p:sp>
        <p:nvSpPr>
          <p:cNvPr id="42" name="Double flèche verticale 41"/>
          <p:cNvSpPr/>
          <p:nvPr/>
        </p:nvSpPr>
        <p:spPr>
          <a:xfrm>
            <a:off x="5943199" y="3443053"/>
            <a:ext cx="127619" cy="515767"/>
          </a:xfrm>
          <a:prstGeom prst="up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ZoneTexte 52"/>
          <p:cNvSpPr txBox="1"/>
          <p:nvPr/>
        </p:nvSpPr>
        <p:spPr>
          <a:xfrm>
            <a:off x="3154021" y="2424088"/>
            <a:ext cx="620298" cy="338554"/>
          </a:xfrm>
          <a:prstGeom prst="rect">
            <a:avLst/>
          </a:prstGeom>
          <a:noFill/>
        </p:spPr>
        <p:txBody>
          <a:bodyPr wrap="none" rtlCol="0">
            <a:spAutoFit/>
          </a:bodyPr>
          <a:lstStyle/>
          <a:p>
            <a:r>
              <a:rPr lang="fr-FR" sz="1600" dirty="0" smtClean="0"/>
              <a:t>HTTP</a:t>
            </a:r>
            <a:endParaRPr lang="fr-FR" sz="1600" dirty="0"/>
          </a:p>
        </p:txBody>
      </p:sp>
      <p:sp>
        <p:nvSpPr>
          <p:cNvPr id="54" name="ZoneTexte 53"/>
          <p:cNvSpPr txBox="1"/>
          <p:nvPr/>
        </p:nvSpPr>
        <p:spPr>
          <a:xfrm>
            <a:off x="2988367" y="3345114"/>
            <a:ext cx="1140953" cy="338554"/>
          </a:xfrm>
          <a:prstGeom prst="rect">
            <a:avLst/>
          </a:prstGeom>
          <a:noFill/>
        </p:spPr>
        <p:txBody>
          <a:bodyPr wrap="none" rtlCol="0">
            <a:spAutoFit/>
          </a:bodyPr>
          <a:lstStyle/>
          <a:p>
            <a:r>
              <a:rPr lang="fr-FR" sz="1600" dirty="0" smtClean="0"/>
              <a:t>HTTP/SOAP</a:t>
            </a:r>
            <a:endParaRPr lang="fr-FR" sz="1600" dirty="0"/>
          </a:p>
        </p:txBody>
      </p:sp>
      <p:sp>
        <p:nvSpPr>
          <p:cNvPr id="56" name="ZoneTexte 55"/>
          <p:cNvSpPr txBox="1"/>
          <p:nvPr/>
        </p:nvSpPr>
        <p:spPr>
          <a:xfrm>
            <a:off x="3226909" y="4484800"/>
            <a:ext cx="522900" cy="338554"/>
          </a:xfrm>
          <a:prstGeom prst="rect">
            <a:avLst/>
          </a:prstGeom>
          <a:noFill/>
        </p:spPr>
        <p:txBody>
          <a:bodyPr wrap="none" rtlCol="0">
            <a:spAutoFit/>
          </a:bodyPr>
          <a:lstStyle/>
          <a:p>
            <a:r>
              <a:rPr lang="fr-FR" sz="1600" dirty="0" smtClean="0"/>
              <a:t>RMI</a:t>
            </a:r>
            <a:endParaRPr lang="fr-FR" sz="1600" dirty="0"/>
          </a:p>
        </p:txBody>
      </p:sp>
      <p:sp>
        <p:nvSpPr>
          <p:cNvPr id="57" name="Rectangle avec flèche vers le bas 56"/>
          <p:cNvSpPr/>
          <p:nvPr/>
        </p:nvSpPr>
        <p:spPr>
          <a:xfrm>
            <a:off x="1101929" y="961842"/>
            <a:ext cx="2156108" cy="687003"/>
          </a:xfrm>
          <a:prstGeom prst="downArrow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b="1" dirty="0" smtClean="0"/>
              <a:t>Présentation</a:t>
            </a:r>
            <a:endParaRPr lang="fr-FR" b="1" dirty="0"/>
          </a:p>
        </p:txBody>
      </p:sp>
      <p:sp>
        <p:nvSpPr>
          <p:cNvPr id="58" name="Rectangle avec flèche vers le bas 57"/>
          <p:cNvSpPr/>
          <p:nvPr/>
        </p:nvSpPr>
        <p:spPr>
          <a:xfrm>
            <a:off x="4819167" y="981722"/>
            <a:ext cx="2156108" cy="687003"/>
          </a:xfrm>
          <a:prstGeom prst="downArrow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b="1" dirty="0" smtClean="0"/>
              <a:t>Application/Métier</a:t>
            </a:r>
            <a:endParaRPr lang="fr-FR" b="1" dirty="0"/>
          </a:p>
        </p:txBody>
      </p:sp>
      <p:sp>
        <p:nvSpPr>
          <p:cNvPr id="59" name="Rectangle avec flèche vers le bas 58"/>
          <p:cNvSpPr/>
          <p:nvPr/>
        </p:nvSpPr>
        <p:spPr>
          <a:xfrm>
            <a:off x="8470145" y="988350"/>
            <a:ext cx="2156108" cy="687003"/>
          </a:xfrm>
          <a:prstGeom prst="downArrow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b="1" dirty="0" smtClean="0"/>
              <a:t>Couche Données</a:t>
            </a:r>
            <a:endParaRPr lang="fr-FR" b="1" dirty="0"/>
          </a:p>
        </p:txBody>
      </p:sp>
      <p:sp>
        <p:nvSpPr>
          <p:cNvPr id="60" name="Rectangle 59"/>
          <p:cNvSpPr/>
          <p:nvPr/>
        </p:nvSpPr>
        <p:spPr>
          <a:xfrm>
            <a:off x="1163135" y="1668251"/>
            <a:ext cx="1781907" cy="3819681"/>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dirty="0" smtClean="0">
                <a:solidFill>
                  <a:schemeClr val="tx1"/>
                </a:solidFill>
              </a:rPr>
              <a:t>Différents Types de Clients</a:t>
            </a:r>
            <a:endParaRPr lang="fr-FR" dirty="0">
              <a:solidFill>
                <a:schemeClr val="tx1"/>
              </a:solidFill>
            </a:endParaRPr>
          </a:p>
        </p:txBody>
      </p:sp>
      <p:sp>
        <p:nvSpPr>
          <p:cNvPr id="6" name="Rectangle à coins arrondis 5"/>
          <p:cNvSpPr/>
          <p:nvPr/>
        </p:nvSpPr>
        <p:spPr>
          <a:xfrm>
            <a:off x="1458526" y="2240924"/>
            <a:ext cx="121706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dirty="0" smtClean="0"/>
              <a:t>Browser</a:t>
            </a:r>
          </a:p>
          <a:p>
            <a:pPr algn="ctr"/>
            <a:r>
              <a:rPr lang="fr-FR" dirty="0" smtClean="0"/>
              <a:t>HTML</a:t>
            </a:r>
          </a:p>
          <a:p>
            <a:pPr algn="ctr"/>
            <a:r>
              <a:rPr lang="fr-FR" dirty="0" smtClean="0"/>
              <a:t>Applet</a:t>
            </a:r>
            <a:endParaRPr lang="fr-FR" dirty="0"/>
          </a:p>
        </p:txBody>
      </p:sp>
      <p:sp>
        <p:nvSpPr>
          <p:cNvPr id="9" name="Rectangle à coins arrondis 8"/>
          <p:cNvSpPr/>
          <p:nvPr/>
        </p:nvSpPr>
        <p:spPr>
          <a:xfrm>
            <a:off x="1465151" y="3241299"/>
            <a:ext cx="1217066" cy="7557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dirty="0" smtClean="0"/>
              <a:t>Client </a:t>
            </a:r>
            <a:r>
              <a:rPr lang="fr-FR" dirty="0" err="1" smtClean="0"/>
              <a:t>WebService</a:t>
            </a:r>
            <a:endParaRPr lang="fr-FR" dirty="0" smtClean="0"/>
          </a:p>
          <a:p>
            <a:pPr algn="ctr"/>
            <a:endParaRPr lang="fr-FR" sz="1600" dirty="0"/>
          </a:p>
        </p:txBody>
      </p:sp>
      <p:sp>
        <p:nvSpPr>
          <p:cNvPr id="10" name="Rectangle à coins arrondis 9"/>
          <p:cNvSpPr/>
          <p:nvPr/>
        </p:nvSpPr>
        <p:spPr>
          <a:xfrm>
            <a:off x="1458526" y="4188830"/>
            <a:ext cx="1217066" cy="7557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dirty="0" smtClean="0"/>
              <a:t>Client Java Application</a:t>
            </a:r>
          </a:p>
        </p:txBody>
      </p:sp>
      <p:sp>
        <p:nvSpPr>
          <p:cNvPr id="61" name="Rectangle 60"/>
          <p:cNvSpPr/>
          <p:nvPr/>
        </p:nvSpPr>
        <p:spPr>
          <a:xfrm>
            <a:off x="8483402" y="1688131"/>
            <a:ext cx="2156108" cy="3819681"/>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dirty="0" smtClean="0">
                <a:solidFill>
                  <a:schemeClr val="tx1"/>
                </a:solidFill>
              </a:rPr>
              <a:t>Différentes Source de Données</a:t>
            </a:r>
            <a:endParaRPr lang="fr-FR" dirty="0">
              <a:solidFill>
                <a:schemeClr val="tx1"/>
              </a:solidFill>
            </a:endParaRPr>
          </a:p>
        </p:txBody>
      </p:sp>
      <p:sp>
        <p:nvSpPr>
          <p:cNvPr id="17" name="Cylindre 16"/>
          <p:cNvSpPr/>
          <p:nvPr/>
        </p:nvSpPr>
        <p:spPr>
          <a:xfrm>
            <a:off x="8864874" y="2571890"/>
            <a:ext cx="1472650" cy="1958625"/>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sz="1600" dirty="0" smtClean="0"/>
              <a:t>EIS</a:t>
            </a:r>
          </a:p>
          <a:p>
            <a:pPr algn="ctr"/>
            <a:r>
              <a:rPr lang="fr-FR" sz="1600" dirty="0" smtClean="0"/>
              <a:t>Système d’Information de l’Entreprise</a:t>
            </a:r>
            <a:endParaRPr lang="fr-FR" sz="1600" dirty="0"/>
          </a:p>
        </p:txBody>
      </p:sp>
      <p:sp>
        <p:nvSpPr>
          <p:cNvPr id="18" name="Rectangle 17"/>
          <p:cNvSpPr/>
          <p:nvPr/>
        </p:nvSpPr>
        <p:spPr>
          <a:xfrm>
            <a:off x="8581404" y="4022125"/>
            <a:ext cx="1960098" cy="2913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fr-FR" dirty="0" smtClean="0"/>
              <a:t>SGBD</a:t>
            </a:r>
            <a:endParaRPr lang="fr-FR" dirty="0"/>
          </a:p>
        </p:txBody>
      </p:sp>
      <p:sp>
        <p:nvSpPr>
          <p:cNvPr id="43" name="Flèche angle droit à deux pointes 42"/>
          <p:cNvSpPr/>
          <p:nvPr/>
        </p:nvSpPr>
        <p:spPr>
          <a:xfrm>
            <a:off x="7015551" y="4561173"/>
            <a:ext cx="2668893" cy="298058"/>
          </a:xfrm>
          <a:prstGeom prst="left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Ellipse 61"/>
          <p:cNvSpPr/>
          <p:nvPr/>
        </p:nvSpPr>
        <p:spPr>
          <a:xfrm>
            <a:off x="5341619" y="4614333"/>
            <a:ext cx="914400" cy="567771"/>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dirty="0" err="1" smtClean="0">
                <a:solidFill>
                  <a:schemeClr val="tx1"/>
                </a:solidFill>
              </a:rPr>
              <a:t>EJBs</a:t>
            </a:r>
            <a:endParaRPr lang="fr-FR" dirty="0">
              <a:solidFill>
                <a:schemeClr val="tx1"/>
              </a:solidFill>
            </a:endParaRPr>
          </a:p>
        </p:txBody>
      </p:sp>
      <p:sp>
        <p:nvSpPr>
          <p:cNvPr id="63" name="Ellipse 62"/>
          <p:cNvSpPr/>
          <p:nvPr/>
        </p:nvSpPr>
        <p:spPr>
          <a:xfrm>
            <a:off x="5494019" y="4614333"/>
            <a:ext cx="914400" cy="567771"/>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dirty="0" err="1" smtClean="0">
                <a:solidFill>
                  <a:schemeClr val="tx1"/>
                </a:solidFill>
              </a:rPr>
              <a:t>EJBs</a:t>
            </a:r>
            <a:endParaRPr lang="fr-FR" dirty="0">
              <a:solidFill>
                <a:schemeClr val="tx1"/>
              </a:solidFill>
            </a:endParaRPr>
          </a:p>
        </p:txBody>
      </p:sp>
      <p:sp>
        <p:nvSpPr>
          <p:cNvPr id="64" name="Ellipse 63"/>
          <p:cNvSpPr/>
          <p:nvPr/>
        </p:nvSpPr>
        <p:spPr>
          <a:xfrm>
            <a:off x="5646419" y="4614333"/>
            <a:ext cx="914400" cy="567771"/>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dirty="0" err="1" smtClean="0">
                <a:solidFill>
                  <a:schemeClr val="tx1"/>
                </a:solidFill>
              </a:rPr>
              <a:t>EJBs</a:t>
            </a:r>
            <a:endParaRPr lang="fr-FR" dirty="0">
              <a:solidFill>
                <a:schemeClr val="tx1"/>
              </a:solidFill>
            </a:endParaRPr>
          </a:p>
        </p:txBody>
      </p:sp>
      <p:cxnSp>
        <p:nvCxnSpPr>
          <p:cNvPr id="45" name="Connecteur droit avec flèche 44"/>
          <p:cNvCxnSpPr/>
          <p:nvPr/>
        </p:nvCxnSpPr>
        <p:spPr>
          <a:xfrm>
            <a:off x="2695171" y="2788062"/>
            <a:ext cx="2160000" cy="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Connecteur en angle 48"/>
          <p:cNvCxnSpPr/>
          <p:nvPr/>
        </p:nvCxnSpPr>
        <p:spPr>
          <a:xfrm>
            <a:off x="3861750" y="2267017"/>
            <a:ext cx="264869" cy="2608891"/>
          </a:xfrm>
          <a:prstGeom prst="bentConnector3">
            <a:avLst>
              <a:gd name="adj1" fmla="val -725"/>
            </a:avLst>
          </a:prstGeom>
          <a:ln w="25400">
            <a:solidFill>
              <a:srgbClr val="FF0000"/>
            </a:solidFill>
            <a:headEnd type="triangle"/>
            <a:tailEnd type="triangle"/>
          </a:ln>
          <a:scene3d>
            <a:camera prst="orthographicFront">
              <a:rot lat="0" lon="0" rev="5400000"/>
            </a:camera>
            <a:lightRig rig="threePt" dir="t"/>
          </a:scene3d>
        </p:spPr>
        <p:style>
          <a:lnRef idx="1">
            <a:schemeClr val="accent1"/>
          </a:lnRef>
          <a:fillRef idx="0">
            <a:schemeClr val="accent1"/>
          </a:fillRef>
          <a:effectRef idx="0">
            <a:schemeClr val="accent1"/>
          </a:effectRef>
          <a:fontRef idx="minor">
            <a:schemeClr val="tx1"/>
          </a:fontRef>
        </p:style>
      </p:cxnSp>
      <p:cxnSp>
        <p:nvCxnSpPr>
          <p:cNvPr id="47" name="Connecteur droit avec flèche 46"/>
          <p:cNvCxnSpPr/>
          <p:nvPr/>
        </p:nvCxnSpPr>
        <p:spPr>
          <a:xfrm>
            <a:off x="2688545" y="4848776"/>
            <a:ext cx="2160000" cy="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Rectangle à coins arrondis 6"/>
          <p:cNvSpPr/>
          <p:nvPr/>
        </p:nvSpPr>
        <p:spPr>
          <a:xfrm rot="10800000">
            <a:off x="6261890" y="5594228"/>
            <a:ext cx="2608891" cy="612648"/>
          </a:xfrm>
          <a:prstGeom prst="wedgeRoundRectCallout">
            <a:avLst>
              <a:gd name="adj1" fmla="val -20833"/>
              <a:gd name="adj2" fmla="val 178119"/>
              <a:gd name="adj3" fmla="val 16667"/>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scene3d>
              <a:camera prst="orthographicFront">
                <a:rot lat="0" lon="0" rev="10800000"/>
              </a:camera>
              <a:lightRig rig="threePt" dir="t"/>
            </a:scene3d>
          </a:bodyPr>
          <a:lstStyle/>
          <a:p>
            <a:pPr algn="ctr"/>
            <a:r>
              <a:rPr lang="fr-FR" sz="2400" dirty="0" smtClean="0">
                <a:solidFill>
                  <a:srgbClr val="002060"/>
                </a:solidFill>
              </a:rPr>
              <a:t>Accès au EIS</a:t>
            </a:r>
            <a:endParaRPr lang="fr-FR" sz="2400" dirty="0">
              <a:solidFill>
                <a:srgbClr val="002060"/>
              </a:solidFill>
            </a:endParaRPr>
          </a:p>
        </p:txBody>
      </p:sp>
    </p:spTree>
    <p:extLst>
      <p:ext uri="{BB962C8B-B14F-4D97-AF65-F5344CB8AC3E}">
        <p14:creationId xmlns:p14="http://schemas.microsoft.com/office/powerpoint/2010/main" val="38947838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Utilisation de JDBC</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20</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r>
              <a:rPr lang="fr-FR" sz="2400" b="1" dirty="0" smtClean="0"/>
              <a:t>Les requêtes en JDBC</a:t>
            </a:r>
          </a:p>
          <a:p>
            <a:endParaRPr lang="fr-FR" sz="2400" b="1" dirty="0" smtClean="0"/>
          </a:p>
          <a:p>
            <a:r>
              <a:rPr lang="fr-FR" sz="2400" dirty="0" smtClean="0"/>
              <a:t>Un exemple d'utilisation :</a:t>
            </a:r>
          </a:p>
          <a:p>
            <a:endParaRPr lang="fr-FR" sz="2400" dirty="0" smtClean="0"/>
          </a:p>
          <a:p>
            <a:r>
              <a:rPr lang="fr-FR" sz="2400" dirty="0" smtClean="0"/>
              <a:t>final String PERSONNES = "SELECT </a:t>
            </a:r>
            <a:r>
              <a:rPr lang="fr-FR" sz="2400" dirty="0" err="1" smtClean="0"/>
              <a:t>nom,prenom,age</a:t>
            </a:r>
            <a:r>
              <a:rPr lang="fr-FR" sz="2400" dirty="0" smtClean="0"/>
              <a:t> FROM personne ORDER BY </a:t>
            </a:r>
            <a:r>
              <a:rPr lang="fr-FR" sz="2400" dirty="0" err="1" smtClean="0"/>
              <a:t>age</a:t>
            </a:r>
            <a:r>
              <a:rPr lang="fr-FR" sz="2400" dirty="0" smtClean="0"/>
              <a:t>";</a:t>
            </a:r>
          </a:p>
          <a:p>
            <a:endParaRPr lang="fr-FR" sz="2400" dirty="0" smtClean="0"/>
          </a:p>
          <a:p>
            <a:r>
              <a:rPr lang="fr-FR" sz="2400" dirty="0" smtClean="0"/>
              <a:t>public </a:t>
            </a:r>
            <a:r>
              <a:rPr lang="fr-FR" sz="2400" dirty="0" err="1" smtClean="0"/>
              <a:t>void</a:t>
            </a:r>
            <a:r>
              <a:rPr lang="fr-FR" sz="2400" dirty="0" smtClean="0"/>
              <a:t> </a:t>
            </a:r>
            <a:r>
              <a:rPr lang="fr-FR" sz="2400" dirty="0" err="1" smtClean="0"/>
              <a:t>listPersons</a:t>
            </a:r>
            <a:r>
              <a:rPr lang="fr-FR" sz="2400" dirty="0" smtClean="0"/>
              <a:t>() </a:t>
            </a:r>
            <a:r>
              <a:rPr lang="fr-FR" sz="2400" dirty="0" err="1" smtClean="0"/>
              <a:t>throws</a:t>
            </a:r>
            <a:r>
              <a:rPr lang="fr-FR" sz="2400" dirty="0" smtClean="0"/>
              <a:t> </a:t>
            </a:r>
            <a:r>
              <a:rPr lang="fr-FR" sz="2400" dirty="0" err="1" smtClean="0"/>
              <a:t>SQLException</a:t>
            </a:r>
            <a:r>
              <a:rPr lang="fr-FR" sz="2400" dirty="0" smtClean="0"/>
              <a:t> {</a:t>
            </a:r>
          </a:p>
          <a:p>
            <a:r>
              <a:rPr lang="fr-FR" sz="2400" dirty="0" smtClean="0"/>
              <a:t>    Connection </a:t>
            </a:r>
            <a:r>
              <a:rPr lang="fr-FR" sz="2400" dirty="0" err="1" smtClean="0"/>
              <a:t>conn</a:t>
            </a:r>
            <a:r>
              <a:rPr lang="fr-FR" sz="2400" dirty="0" smtClean="0"/>
              <a:t> = </a:t>
            </a:r>
            <a:r>
              <a:rPr lang="fr-FR" sz="2400" dirty="0" err="1" smtClean="0"/>
              <a:t>null</a:t>
            </a:r>
            <a:r>
              <a:rPr lang="fr-FR" sz="2400" dirty="0" smtClean="0"/>
              <a:t>;</a:t>
            </a:r>
          </a:p>
          <a:p>
            <a:r>
              <a:rPr lang="fr-FR" sz="2400" dirty="0" smtClean="0"/>
              <a:t>    </a:t>
            </a:r>
            <a:r>
              <a:rPr lang="fr-FR" sz="2400" dirty="0" err="1" smtClean="0"/>
              <a:t>try</a:t>
            </a:r>
            <a:r>
              <a:rPr lang="fr-FR" sz="2400" dirty="0" smtClean="0"/>
              <a:t> {</a:t>
            </a:r>
          </a:p>
          <a:p>
            <a:r>
              <a:rPr lang="fr-FR" sz="2400" dirty="0" smtClean="0"/>
              <a:t>        // </a:t>
            </a:r>
            <a:r>
              <a:rPr lang="fr-FR" sz="2400" dirty="0" err="1" smtClean="0"/>
              <a:t>create</a:t>
            </a:r>
            <a:r>
              <a:rPr lang="fr-FR" sz="2400" dirty="0" smtClean="0"/>
              <a:t> new </a:t>
            </a:r>
            <a:r>
              <a:rPr lang="fr-FR" sz="2400" dirty="0" err="1" smtClean="0"/>
              <a:t>connection</a:t>
            </a:r>
            <a:r>
              <a:rPr lang="fr-FR" sz="2400" dirty="0" smtClean="0"/>
              <a:t> and </a:t>
            </a:r>
            <a:r>
              <a:rPr lang="fr-FR" sz="2400" dirty="0" err="1" smtClean="0"/>
              <a:t>statement</a:t>
            </a:r>
            <a:endParaRPr lang="fr-FR" sz="2400" dirty="0" smtClean="0"/>
          </a:p>
          <a:p>
            <a:r>
              <a:rPr lang="fr-FR" sz="2400" dirty="0" smtClean="0"/>
              <a:t>        </a:t>
            </a:r>
            <a:r>
              <a:rPr lang="fr-FR" sz="2400" dirty="0" err="1" smtClean="0"/>
              <a:t>conn</a:t>
            </a:r>
            <a:r>
              <a:rPr lang="fr-FR" sz="2400" dirty="0" smtClean="0"/>
              <a:t> = </a:t>
            </a:r>
            <a:r>
              <a:rPr lang="fr-FR" sz="2400" dirty="0" err="1" smtClean="0"/>
              <a:t>newConnection</a:t>
            </a:r>
            <a:r>
              <a:rPr lang="fr-FR" sz="2400" dirty="0" smtClean="0"/>
              <a:t>();</a:t>
            </a:r>
          </a:p>
          <a:p>
            <a:r>
              <a:rPr lang="fr-FR" sz="2400" dirty="0" smtClean="0"/>
              <a:t>        </a:t>
            </a:r>
            <a:r>
              <a:rPr lang="fr-FR" sz="2400" dirty="0" err="1" smtClean="0"/>
              <a:t>Statement</a:t>
            </a:r>
            <a:r>
              <a:rPr lang="fr-FR" sz="2400" dirty="0" smtClean="0"/>
              <a:t> st = </a:t>
            </a:r>
            <a:r>
              <a:rPr lang="fr-FR" sz="2400" dirty="0" err="1" smtClean="0"/>
              <a:t>conn.</a:t>
            </a:r>
            <a:r>
              <a:rPr lang="fr-FR" sz="2400" dirty="0" err="1" smtClean="0">
                <a:solidFill>
                  <a:srgbClr val="C00000"/>
                </a:solidFill>
              </a:rPr>
              <a:t>createStatement</a:t>
            </a:r>
            <a:r>
              <a:rPr lang="fr-FR" sz="2400" dirty="0" smtClean="0">
                <a:solidFill>
                  <a:srgbClr val="C00000"/>
                </a:solidFill>
              </a:rPr>
              <a:t>()</a:t>
            </a:r>
            <a:r>
              <a:rPr lang="fr-FR" sz="2400" dirty="0" smtClean="0"/>
              <a:t>;</a:t>
            </a:r>
          </a:p>
          <a:p>
            <a:r>
              <a:rPr lang="fr-FR" sz="2400" dirty="0" smtClean="0"/>
              <a:t>        </a:t>
            </a:r>
            <a:r>
              <a:rPr lang="fr-FR" sz="2400" dirty="0" err="1" smtClean="0"/>
              <a:t>ResultSet</a:t>
            </a:r>
            <a:r>
              <a:rPr lang="fr-FR" sz="2400" dirty="0" smtClean="0"/>
              <a:t> </a:t>
            </a:r>
            <a:r>
              <a:rPr lang="fr-FR" sz="2400" dirty="0" err="1" smtClean="0"/>
              <a:t>rs</a:t>
            </a:r>
            <a:r>
              <a:rPr lang="fr-FR" sz="2400" dirty="0" smtClean="0"/>
              <a:t> = </a:t>
            </a:r>
            <a:r>
              <a:rPr lang="fr-FR" sz="2400" dirty="0" err="1" smtClean="0"/>
              <a:t>st.</a:t>
            </a:r>
            <a:r>
              <a:rPr lang="fr-FR" sz="2400" dirty="0" err="1" smtClean="0">
                <a:solidFill>
                  <a:srgbClr val="C00000"/>
                </a:solidFill>
              </a:rPr>
              <a:t>executeQuery</a:t>
            </a:r>
            <a:r>
              <a:rPr lang="fr-FR" sz="2400" dirty="0" smtClean="0">
                <a:solidFill>
                  <a:srgbClr val="C00000"/>
                </a:solidFill>
              </a:rPr>
              <a:t>(PERSONNES)</a:t>
            </a:r>
            <a:r>
              <a:rPr lang="fr-FR" sz="2400" dirty="0" smtClean="0"/>
              <a:t>;</a:t>
            </a:r>
          </a:p>
        </p:txBody>
      </p:sp>
    </p:spTree>
    <p:extLst>
      <p:ext uri="{BB962C8B-B14F-4D97-AF65-F5344CB8AC3E}">
        <p14:creationId xmlns:p14="http://schemas.microsoft.com/office/powerpoint/2010/main" val="20267725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Utilisation de JDBC</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21</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r>
              <a:rPr lang="fr-FR" sz="2400" b="1" dirty="0" smtClean="0"/>
              <a:t>Les requêtes en JDBC</a:t>
            </a:r>
          </a:p>
          <a:p>
            <a:endParaRPr lang="fr-FR" sz="2400" b="1" dirty="0" smtClean="0"/>
          </a:p>
          <a:p>
            <a:r>
              <a:rPr lang="fr-FR" sz="2400" dirty="0" smtClean="0"/>
              <a:t>Un exemple d'utilisation (suite) :</a:t>
            </a:r>
          </a:p>
          <a:p>
            <a:endParaRPr lang="fr-FR" sz="2400" dirty="0" smtClean="0"/>
          </a:p>
          <a:p>
            <a:r>
              <a:rPr lang="fr-FR" sz="2400" dirty="0" smtClean="0"/>
              <a:t>        </a:t>
            </a:r>
            <a:r>
              <a:rPr lang="fr-FR" sz="2400" dirty="0" err="1" smtClean="0"/>
              <a:t>while</a:t>
            </a:r>
            <a:r>
              <a:rPr lang="fr-FR" sz="2400" dirty="0" smtClean="0"/>
              <a:t> (</a:t>
            </a:r>
            <a:r>
              <a:rPr lang="fr-FR" sz="2400" dirty="0" err="1" smtClean="0">
                <a:solidFill>
                  <a:srgbClr val="C00000"/>
                </a:solidFill>
              </a:rPr>
              <a:t>rs.next</a:t>
            </a:r>
            <a:r>
              <a:rPr lang="fr-FR" sz="2400" dirty="0" smtClean="0">
                <a:solidFill>
                  <a:srgbClr val="C00000"/>
                </a:solidFill>
              </a:rPr>
              <a:t>()</a:t>
            </a:r>
            <a:r>
              <a:rPr lang="fr-FR" sz="2400" dirty="0" smtClean="0"/>
              <a:t>) {</a:t>
            </a:r>
          </a:p>
          <a:p>
            <a:r>
              <a:rPr lang="fr-FR" sz="2400" dirty="0" smtClean="0"/>
              <a:t>            </a:t>
            </a:r>
            <a:r>
              <a:rPr lang="fr-FR" sz="2400" dirty="0" err="1" smtClean="0"/>
              <a:t>System.out.printf</a:t>
            </a:r>
            <a:r>
              <a:rPr lang="fr-FR" sz="2400" dirty="0" smtClean="0"/>
              <a:t>("%-20s | %-20s | %3d\n", //</a:t>
            </a:r>
          </a:p>
          <a:p>
            <a:r>
              <a:rPr lang="fr-FR" sz="2400" dirty="0" smtClean="0"/>
              <a:t>                    </a:t>
            </a:r>
            <a:r>
              <a:rPr lang="fr-FR" sz="2400" dirty="0" err="1" smtClean="0">
                <a:solidFill>
                  <a:srgbClr val="C00000"/>
                </a:solidFill>
              </a:rPr>
              <a:t>rs.getString</a:t>
            </a:r>
            <a:r>
              <a:rPr lang="fr-FR" sz="2400" dirty="0" smtClean="0">
                <a:solidFill>
                  <a:srgbClr val="C00000"/>
                </a:solidFill>
              </a:rPr>
              <a:t>(1)</a:t>
            </a:r>
            <a:r>
              <a:rPr lang="fr-FR" sz="2400" dirty="0" smtClean="0"/>
              <a:t>, </a:t>
            </a:r>
            <a:r>
              <a:rPr lang="fr-FR" sz="2400" dirty="0" err="1" smtClean="0">
                <a:solidFill>
                  <a:srgbClr val="C00000"/>
                </a:solidFill>
              </a:rPr>
              <a:t>rs.getString</a:t>
            </a:r>
            <a:r>
              <a:rPr lang="fr-FR" sz="2400" dirty="0" smtClean="0">
                <a:solidFill>
                  <a:srgbClr val="C00000"/>
                </a:solidFill>
              </a:rPr>
              <a:t>("</a:t>
            </a:r>
            <a:r>
              <a:rPr lang="fr-FR" sz="2400" dirty="0" err="1" smtClean="0">
                <a:solidFill>
                  <a:srgbClr val="C00000"/>
                </a:solidFill>
              </a:rPr>
              <a:t>prenom</a:t>
            </a:r>
            <a:r>
              <a:rPr lang="fr-FR" sz="2400" dirty="0" smtClean="0">
                <a:solidFill>
                  <a:srgbClr val="C00000"/>
                </a:solidFill>
              </a:rPr>
              <a:t>")</a:t>
            </a:r>
            <a:r>
              <a:rPr lang="fr-FR" sz="2400" dirty="0" smtClean="0"/>
              <a:t>, </a:t>
            </a:r>
            <a:r>
              <a:rPr lang="fr-FR" sz="2400" dirty="0" err="1" smtClean="0">
                <a:solidFill>
                  <a:srgbClr val="C00000"/>
                </a:solidFill>
              </a:rPr>
              <a:t>rs.getInt</a:t>
            </a:r>
            <a:r>
              <a:rPr lang="fr-FR" sz="2400" dirty="0" smtClean="0">
                <a:solidFill>
                  <a:srgbClr val="C00000"/>
                </a:solidFill>
              </a:rPr>
              <a:t>(3)</a:t>
            </a:r>
            <a:r>
              <a:rPr lang="fr-FR" sz="2400" dirty="0" smtClean="0"/>
              <a:t>);</a:t>
            </a:r>
          </a:p>
          <a:p>
            <a:r>
              <a:rPr lang="fr-FR" sz="2400" dirty="0" smtClean="0"/>
              <a:t>        }</a:t>
            </a:r>
          </a:p>
          <a:p>
            <a:r>
              <a:rPr lang="fr-FR" sz="2400" dirty="0" smtClean="0"/>
              <a:t>    } </a:t>
            </a:r>
            <a:r>
              <a:rPr lang="fr-FR" sz="2400" dirty="0" err="1" smtClean="0"/>
              <a:t>finally</a:t>
            </a:r>
            <a:r>
              <a:rPr lang="fr-FR" sz="2400" dirty="0" smtClean="0"/>
              <a:t> {</a:t>
            </a:r>
          </a:p>
          <a:p>
            <a:r>
              <a:rPr lang="fr-FR" sz="2400" dirty="0" smtClean="0"/>
              <a:t>        // close </a:t>
            </a:r>
            <a:r>
              <a:rPr lang="fr-FR" sz="2400" dirty="0" err="1" smtClean="0"/>
              <a:t>result</a:t>
            </a:r>
            <a:r>
              <a:rPr lang="fr-FR" sz="2400" dirty="0" smtClean="0"/>
              <a:t>, </a:t>
            </a:r>
            <a:r>
              <a:rPr lang="fr-FR" sz="2400" dirty="0" err="1" smtClean="0"/>
              <a:t>statement</a:t>
            </a:r>
            <a:r>
              <a:rPr lang="fr-FR" sz="2400" dirty="0" smtClean="0"/>
              <a:t> and </a:t>
            </a:r>
            <a:r>
              <a:rPr lang="fr-FR" sz="2400" dirty="0" err="1" smtClean="0"/>
              <a:t>connection</a:t>
            </a:r>
            <a:endParaRPr lang="fr-FR" sz="2400" dirty="0" smtClean="0"/>
          </a:p>
          <a:p>
            <a:r>
              <a:rPr lang="fr-FR" sz="2400" dirty="0" smtClean="0"/>
              <a:t>        if (</a:t>
            </a:r>
            <a:r>
              <a:rPr lang="fr-FR" sz="2400" dirty="0" err="1" smtClean="0"/>
              <a:t>conn</a:t>
            </a:r>
            <a:r>
              <a:rPr lang="fr-FR" sz="2400" dirty="0" smtClean="0"/>
              <a:t> != </a:t>
            </a:r>
            <a:r>
              <a:rPr lang="fr-FR" sz="2400" dirty="0" err="1" smtClean="0"/>
              <a:t>null</a:t>
            </a:r>
            <a:r>
              <a:rPr lang="fr-FR" sz="2400" dirty="0" smtClean="0"/>
              <a:t>) </a:t>
            </a:r>
            <a:r>
              <a:rPr lang="fr-FR" sz="2400" dirty="0" err="1" smtClean="0">
                <a:solidFill>
                  <a:srgbClr val="0070C0"/>
                </a:solidFill>
              </a:rPr>
              <a:t>conn.close</a:t>
            </a:r>
            <a:r>
              <a:rPr lang="fr-FR" sz="2400" dirty="0" smtClean="0">
                <a:solidFill>
                  <a:srgbClr val="0070C0"/>
                </a:solidFill>
              </a:rPr>
              <a:t>()</a:t>
            </a:r>
            <a:r>
              <a:rPr lang="fr-FR" sz="2400" dirty="0" smtClean="0"/>
              <a:t>;</a:t>
            </a:r>
          </a:p>
          <a:p>
            <a:r>
              <a:rPr lang="fr-FR" sz="2400" dirty="0" smtClean="0"/>
              <a:t>    }</a:t>
            </a:r>
          </a:p>
          <a:p>
            <a:r>
              <a:rPr lang="fr-FR" sz="2400" dirty="0" smtClean="0"/>
              <a:t>}</a:t>
            </a:r>
          </a:p>
          <a:p>
            <a:endParaRPr lang="fr-FR" sz="2400" b="1" dirty="0" smtClean="0"/>
          </a:p>
        </p:txBody>
      </p:sp>
    </p:spTree>
    <p:extLst>
      <p:ext uri="{BB962C8B-B14F-4D97-AF65-F5344CB8AC3E}">
        <p14:creationId xmlns:p14="http://schemas.microsoft.com/office/powerpoint/2010/main" val="31079755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Utilisation de JDBC</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22</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r>
              <a:rPr lang="fr-FR" sz="2400" b="1" dirty="0" smtClean="0"/>
              <a:t>Programme principal</a:t>
            </a:r>
          </a:p>
          <a:p>
            <a:endParaRPr lang="fr-FR" sz="2400" b="1" dirty="0" smtClean="0"/>
          </a:p>
          <a:p>
            <a:r>
              <a:rPr lang="fr-FR" sz="2400" dirty="0" smtClean="0"/>
              <a:t>Mise en </a:t>
            </a:r>
            <a:r>
              <a:rPr lang="fr-FR" sz="2400" dirty="0" err="1" smtClean="0"/>
              <a:t>oeuvre</a:t>
            </a:r>
            <a:r>
              <a:rPr lang="fr-FR" sz="2400" dirty="0" smtClean="0"/>
              <a:t> et gestion des erreurs :</a:t>
            </a:r>
          </a:p>
          <a:p>
            <a:endParaRPr lang="fr-FR" sz="2400" dirty="0" smtClean="0"/>
          </a:p>
          <a:p>
            <a:r>
              <a:rPr lang="fr-FR" sz="2400" dirty="0" smtClean="0"/>
              <a:t>public </a:t>
            </a:r>
            <a:r>
              <a:rPr lang="fr-FR" sz="2400" dirty="0" err="1" smtClean="0"/>
              <a:t>static</a:t>
            </a:r>
            <a:r>
              <a:rPr lang="fr-FR" sz="2400" dirty="0" smtClean="0"/>
              <a:t> </a:t>
            </a:r>
            <a:r>
              <a:rPr lang="fr-FR" sz="2400" dirty="0" err="1" smtClean="0"/>
              <a:t>void</a:t>
            </a:r>
            <a:r>
              <a:rPr lang="fr-FR" sz="2400" dirty="0" smtClean="0"/>
              <a:t> main(String[] </a:t>
            </a:r>
            <a:r>
              <a:rPr lang="fr-FR" sz="2400" dirty="0" err="1" smtClean="0"/>
              <a:t>Args</a:t>
            </a:r>
            <a:r>
              <a:rPr lang="fr-FR" sz="2400" dirty="0" smtClean="0"/>
              <a:t>) {</a:t>
            </a:r>
          </a:p>
          <a:p>
            <a:r>
              <a:rPr lang="fr-FR" sz="2400" dirty="0" smtClean="0"/>
              <a:t>    </a:t>
            </a:r>
            <a:r>
              <a:rPr lang="fr-FR" sz="2400" dirty="0" err="1" smtClean="0"/>
              <a:t>JdbcSample</a:t>
            </a:r>
            <a:r>
              <a:rPr lang="fr-FR" sz="2400" dirty="0" smtClean="0"/>
              <a:t> test = new </a:t>
            </a:r>
            <a:r>
              <a:rPr lang="fr-FR" sz="2400" dirty="0" err="1" smtClean="0"/>
              <a:t>JdbcSample</a:t>
            </a:r>
            <a:r>
              <a:rPr lang="fr-FR" sz="2400" dirty="0" smtClean="0"/>
              <a:t>();</a:t>
            </a:r>
          </a:p>
          <a:p>
            <a:r>
              <a:rPr lang="fr-FR" sz="2400" dirty="0" smtClean="0"/>
              <a:t>    </a:t>
            </a:r>
            <a:r>
              <a:rPr lang="fr-FR" sz="2400" dirty="0" err="1" smtClean="0"/>
              <a:t>try</a:t>
            </a:r>
            <a:r>
              <a:rPr lang="fr-FR" sz="2400" dirty="0" smtClean="0"/>
              <a:t> {</a:t>
            </a:r>
          </a:p>
          <a:p>
            <a:r>
              <a:rPr lang="fr-FR" sz="2400" dirty="0" smtClean="0"/>
              <a:t>        </a:t>
            </a:r>
            <a:r>
              <a:rPr lang="fr-FR" sz="2400" dirty="0" err="1" smtClean="0"/>
              <a:t>test.loadDriver</a:t>
            </a:r>
            <a:r>
              <a:rPr lang="fr-FR" sz="2400" dirty="0" smtClean="0"/>
              <a:t>();</a:t>
            </a:r>
          </a:p>
          <a:p>
            <a:r>
              <a:rPr lang="fr-FR" sz="2400" dirty="0" smtClean="0"/>
              <a:t>        </a:t>
            </a:r>
            <a:r>
              <a:rPr lang="fr-FR" sz="2400" dirty="0" err="1" smtClean="0"/>
              <a:t>test.listPersons</a:t>
            </a:r>
            <a:r>
              <a:rPr lang="fr-FR" sz="2400" dirty="0" smtClean="0"/>
              <a:t>();</a:t>
            </a:r>
          </a:p>
          <a:p>
            <a:r>
              <a:rPr lang="fr-FR" sz="2400" dirty="0" smtClean="0"/>
              <a:t>        ...</a:t>
            </a:r>
          </a:p>
          <a:p>
            <a:r>
              <a:rPr lang="fr-FR" sz="2400" dirty="0" smtClean="0"/>
              <a:t>    }</a:t>
            </a:r>
            <a:endParaRPr lang="fr-FR" sz="2400" b="1" dirty="0" smtClean="0"/>
          </a:p>
        </p:txBody>
      </p:sp>
    </p:spTree>
    <p:extLst>
      <p:ext uri="{BB962C8B-B14F-4D97-AF65-F5344CB8AC3E}">
        <p14:creationId xmlns:p14="http://schemas.microsoft.com/office/powerpoint/2010/main" val="34674209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Utilisation de JDBC</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23</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r>
              <a:rPr lang="fr-FR" sz="2400" b="1" dirty="0" smtClean="0"/>
              <a:t>Programme principal (suite)</a:t>
            </a:r>
          </a:p>
          <a:p>
            <a:endParaRPr lang="fr-FR" sz="2400" b="1" dirty="0" smtClean="0"/>
          </a:p>
          <a:p>
            <a:r>
              <a:rPr lang="fr-FR" sz="2400" dirty="0" smtClean="0"/>
              <a:t>Mise en </a:t>
            </a:r>
            <a:r>
              <a:rPr lang="fr-FR" sz="2400" dirty="0" err="1" smtClean="0"/>
              <a:t>oeuvre</a:t>
            </a:r>
            <a:r>
              <a:rPr lang="fr-FR" sz="2400" dirty="0" smtClean="0"/>
              <a:t> et gestion des erreurs :</a:t>
            </a:r>
          </a:p>
          <a:p>
            <a:endParaRPr lang="fr-FR" sz="2400" dirty="0" smtClean="0"/>
          </a:p>
          <a:p>
            <a:r>
              <a:rPr lang="fr-FR" sz="2400" dirty="0" smtClean="0"/>
              <a:t>catch (</a:t>
            </a:r>
            <a:r>
              <a:rPr lang="fr-FR" sz="2400" dirty="0" err="1" smtClean="0"/>
              <a:t>ClassNotFoundException</a:t>
            </a:r>
            <a:r>
              <a:rPr lang="fr-FR" sz="2400" dirty="0" smtClean="0"/>
              <a:t> e) {</a:t>
            </a:r>
          </a:p>
          <a:p>
            <a:r>
              <a:rPr lang="fr-FR" sz="2400" dirty="0" smtClean="0"/>
              <a:t>        </a:t>
            </a:r>
            <a:r>
              <a:rPr lang="fr-FR" sz="2400" dirty="0" err="1" smtClean="0"/>
              <a:t>System.err.println</a:t>
            </a:r>
            <a:r>
              <a:rPr lang="fr-FR" sz="2400" dirty="0" smtClean="0"/>
              <a:t>("Pilote JDBC introuvable !");</a:t>
            </a:r>
          </a:p>
          <a:p>
            <a:r>
              <a:rPr lang="fr-FR" sz="2400" dirty="0" smtClean="0"/>
              <a:t>    } catch (</a:t>
            </a:r>
            <a:r>
              <a:rPr lang="fr-FR" sz="2400" dirty="0" err="1" smtClean="0"/>
              <a:t>SQLException</a:t>
            </a:r>
            <a:r>
              <a:rPr lang="fr-FR" sz="2400" dirty="0" smtClean="0"/>
              <a:t> e) {</a:t>
            </a:r>
          </a:p>
          <a:p>
            <a:r>
              <a:rPr lang="fr-FR" sz="2400" dirty="0" smtClean="0"/>
              <a:t>        </a:t>
            </a:r>
            <a:r>
              <a:rPr lang="fr-FR" sz="2400" dirty="0" err="1" smtClean="0"/>
              <a:t>System.out.println</a:t>
            </a:r>
            <a:r>
              <a:rPr lang="fr-FR" sz="2400" dirty="0" smtClean="0"/>
              <a:t>("</a:t>
            </a:r>
            <a:r>
              <a:rPr lang="fr-FR" sz="2400" dirty="0" err="1" smtClean="0"/>
              <a:t>SQLException</a:t>
            </a:r>
            <a:r>
              <a:rPr lang="fr-FR" sz="2400" dirty="0" smtClean="0"/>
              <a:t>: " + </a:t>
            </a:r>
            <a:r>
              <a:rPr lang="fr-FR" sz="2400" dirty="0" err="1" smtClean="0"/>
              <a:t>e.getMessage</a:t>
            </a:r>
            <a:r>
              <a:rPr lang="fr-FR" sz="2400" dirty="0" smtClean="0"/>
              <a:t>());</a:t>
            </a:r>
          </a:p>
          <a:p>
            <a:r>
              <a:rPr lang="fr-FR" sz="2400" dirty="0" smtClean="0"/>
              <a:t>        </a:t>
            </a:r>
            <a:r>
              <a:rPr lang="fr-FR" sz="2400" dirty="0" err="1" smtClean="0"/>
              <a:t>System.out.println</a:t>
            </a:r>
            <a:r>
              <a:rPr lang="fr-FR" sz="2400" dirty="0" smtClean="0"/>
              <a:t>("</a:t>
            </a:r>
            <a:r>
              <a:rPr lang="fr-FR" sz="2400" dirty="0" err="1" smtClean="0"/>
              <a:t>SQLState</a:t>
            </a:r>
            <a:r>
              <a:rPr lang="fr-FR" sz="2400" dirty="0" smtClean="0"/>
              <a:t>:     " + </a:t>
            </a:r>
            <a:r>
              <a:rPr lang="fr-FR" sz="2400" dirty="0" err="1" smtClean="0"/>
              <a:t>e.getSQLState</a:t>
            </a:r>
            <a:r>
              <a:rPr lang="fr-FR" sz="2400" dirty="0" smtClean="0"/>
              <a:t>());</a:t>
            </a:r>
          </a:p>
          <a:p>
            <a:r>
              <a:rPr lang="fr-FR" sz="2400" dirty="0" smtClean="0"/>
              <a:t>        </a:t>
            </a:r>
            <a:r>
              <a:rPr lang="fr-FR" sz="2400" dirty="0" err="1" smtClean="0"/>
              <a:t>System.out.println</a:t>
            </a:r>
            <a:r>
              <a:rPr lang="fr-FR" sz="2400" dirty="0" smtClean="0"/>
              <a:t>("</a:t>
            </a:r>
            <a:r>
              <a:rPr lang="fr-FR" sz="2400" dirty="0" err="1" smtClean="0"/>
              <a:t>VendorError</a:t>
            </a:r>
            <a:r>
              <a:rPr lang="fr-FR" sz="2400" dirty="0" smtClean="0"/>
              <a:t>:  " + </a:t>
            </a:r>
            <a:r>
              <a:rPr lang="fr-FR" sz="2400" dirty="0" err="1" smtClean="0"/>
              <a:t>e.getErrorCode</a:t>
            </a:r>
            <a:r>
              <a:rPr lang="fr-FR" sz="2400" dirty="0" smtClean="0"/>
              <a:t>());</a:t>
            </a:r>
          </a:p>
          <a:p>
            <a:r>
              <a:rPr lang="fr-FR" sz="2400" dirty="0" smtClean="0"/>
              <a:t>        </a:t>
            </a:r>
            <a:r>
              <a:rPr lang="fr-FR" sz="2400" dirty="0" err="1" smtClean="0"/>
              <a:t>e.printStackTrace</a:t>
            </a:r>
            <a:r>
              <a:rPr lang="fr-FR" sz="2400" dirty="0" smtClean="0"/>
              <a:t>();</a:t>
            </a:r>
          </a:p>
          <a:p>
            <a:r>
              <a:rPr lang="fr-FR" sz="2400" dirty="0" smtClean="0"/>
              <a:t>    }</a:t>
            </a:r>
          </a:p>
          <a:p>
            <a:r>
              <a:rPr lang="fr-FR" sz="2400" dirty="0" smtClean="0"/>
              <a:t>}</a:t>
            </a:r>
          </a:p>
          <a:p>
            <a:endParaRPr lang="fr-FR" sz="2400" b="1" dirty="0" smtClean="0"/>
          </a:p>
        </p:txBody>
      </p:sp>
    </p:spTree>
    <p:extLst>
      <p:ext uri="{BB962C8B-B14F-4D97-AF65-F5344CB8AC3E}">
        <p14:creationId xmlns:p14="http://schemas.microsoft.com/office/powerpoint/2010/main" val="20389886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ORM (Object-</a:t>
            </a:r>
            <a:r>
              <a:rPr lang="fr-FR" sz="3200" b="1" dirty="0" err="1" smtClean="0">
                <a:solidFill>
                  <a:srgbClr val="C00000"/>
                </a:solidFill>
                <a:latin typeface="+mn-lt"/>
              </a:rPr>
              <a:t>Relational</a:t>
            </a:r>
            <a:r>
              <a:rPr lang="fr-FR" sz="3200" b="1" dirty="0" smtClean="0">
                <a:solidFill>
                  <a:srgbClr val="C00000"/>
                </a:solidFill>
                <a:latin typeface="+mn-lt"/>
              </a:rPr>
              <a:t> </a:t>
            </a:r>
            <a:r>
              <a:rPr lang="fr-FR" sz="3200" b="1" dirty="0" err="1" smtClean="0">
                <a:solidFill>
                  <a:srgbClr val="C00000"/>
                </a:solidFill>
                <a:latin typeface="+mn-lt"/>
              </a:rPr>
              <a:t>Mapping</a:t>
            </a:r>
            <a:r>
              <a:rPr lang="fr-FR" sz="3200" b="1" dirty="0" smtClean="0">
                <a:solidFill>
                  <a:srgbClr val="C00000"/>
                </a:solidFill>
                <a:latin typeface="+mn-lt"/>
              </a:rPr>
              <a:t>) et JPA</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24</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pPr marL="342900" indent="-342900">
              <a:buFont typeface="Arial" panose="020B0604020202020204" pitchFamily="34" charset="0"/>
              <a:buChar char="•"/>
            </a:pPr>
            <a:r>
              <a:rPr lang="fr-FR" sz="2400" dirty="0" smtClean="0"/>
              <a:t>Les </a:t>
            </a:r>
            <a:r>
              <a:rPr lang="fr-FR" sz="2400" dirty="0" err="1" smtClean="0">
                <a:solidFill>
                  <a:srgbClr val="C00000"/>
                </a:solidFill>
              </a:rPr>
              <a:t>ORMs</a:t>
            </a:r>
            <a:r>
              <a:rPr lang="fr-FR" sz="2400" dirty="0" smtClean="0"/>
              <a:t> sont des </a:t>
            </a:r>
            <a:r>
              <a:rPr lang="fr-FR" sz="2400" dirty="0" err="1" smtClean="0"/>
              <a:t>frameworks</a:t>
            </a:r>
            <a:r>
              <a:rPr lang="fr-FR" sz="2400" dirty="0" smtClean="0"/>
              <a:t> qui, comme l’indique leur nom, permettent de créer une correspondance entre un modèle objet et un modèle relationnel de base de données. </a:t>
            </a:r>
          </a:p>
          <a:p>
            <a:pPr marL="342900" indent="-342900">
              <a:buFont typeface="Arial" panose="020B0604020202020204" pitchFamily="34" charset="0"/>
              <a:buChar char="•"/>
            </a:pPr>
            <a:r>
              <a:rPr lang="fr-FR" sz="2400" dirty="0" smtClean="0"/>
              <a:t>Un ORM fournit généralement les fonctionnalités suivantes :</a:t>
            </a:r>
          </a:p>
          <a:p>
            <a:endParaRPr lang="fr-FR" sz="1000" dirty="0" smtClean="0"/>
          </a:p>
          <a:p>
            <a:pPr marL="800100" lvl="1" indent="-342900">
              <a:buFont typeface="Wingdings" panose="05000000000000000000" pitchFamily="2" charset="2"/>
              <a:buChar char="Ø"/>
            </a:pPr>
            <a:r>
              <a:rPr lang="fr-FR" sz="2400" dirty="0" smtClean="0"/>
              <a:t>génération à la volée des requêtes SQL les plus simples (CRUD)</a:t>
            </a:r>
          </a:p>
          <a:p>
            <a:pPr marL="800100" lvl="1" indent="-342900">
              <a:buFont typeface="Wingdings" panose="05000000000000000000" pitchFamily="2" charset="2"/>
              <a:buChar char="Ø"/>
            </a:pPr>
            <a:r>
              <a:rPr lang="fr-FR" sz="2400" dirty="0" smtClean="0"/>
              <a:t>prise en charge des dépendances entre objets pour la mise </a:t>
            </a:r>
            <a:r>
              <a:rPr lang="fr-FR" sz="2400" dirty="0"/>
              <a:t>à</a:t>
            </a:r>
            <a:r>
              <a:rPr lang="fr-FR" sz="2400" dirty="0" smtClean="0"/>
              <a:t> </a:t>
            </a:r>
            <a:r>
              <a:rPr lang="fr-FR" sz="2400" dirty="0" smtClean="0"/>
              <a:t>jour en cascade de la base de données</a:t>
            </a:r>
          </a:p>
          <a:p>
            <a:pPr marL="800100" lvl="1" indent="-342900">
              <a:buFont typeface="Wingdings" panose="05000000000000000000" pitchFamily="2" charset="2"/>
              <a:buChar char="Ø"/>
            </a:pPr>
            <a:r>
              <a:rPr lang="fr-FR" sz="2400" dirty="0" smtClean="0"/>
              <a:t>support pour la construction de requêtes complexes par programmation</a:t>
            </a:r>
          </a:p>
          <a:p>
            <a:endParaRPr lang="fr-FR" sz="1000" dirty="0" smtClean="0"/>
          </a:p>
          <a:p>
            <a:pPr marL="342900" indent="-342900">
              <a:buFont typeface="Arial" panose="020B0604020202020204" pitchFamily="34" charset="0"/>
              <a:buChar char="•"/>
            </a:pPr>
            <a:r>
              <a:rPr lang="fr-FR" sz="2400" dirty="0" smtClean="0"/>
              <a:t>Java EE fournit une API standard pour l’utilisation d’un ORM : </a:t>
            </a:r>
            <a:r>
              <a:rPr lang="fr-FR" sz="2400" dirty="0" smtClean="0">
                <a:solidFill>
                  <a:srgbClr val="C00000"/>
                </a:solidFill>
              </a:rPr>
              <a:t>JPA (Java </a:t>
            </a:r>
            <a:r>
              <a:rPr lang="fr-FR" sz="2400" dirty="0" err="1" smtClean="0">
                <a:solidFill>
                  <a:srgbClr val="C00000"/>
                </a:solidFill>
              </a:rPr>
              <a:t>Persistence</a:t>
            </a:r>
            <a:r>
              <a:rPr lang="fr-FR" sz="2400" dirty="0" smtClean="0">
                <a:solidFill>
                  <a:srgbClr val="C00000"/>
                </a:solidFill>
              </a:rPr>
              <a:t> API)</a:t>
            </a:r>
            <a:r>
              <a:rPr lang="fr-FR" sz="2400" dirty="0" smtClean="0"/>
              <a:t> (la JSR-338). Il existe plusieurs implémentations open source qui respectent l’API JPA : </a:t>
            </a:r>
          </a:p>
          <a:p>
            <a:pPr lvl="1"/>
            <a:r>
              <a:rPr lang="fr-FR" sz="2400" dirty="0" err="1" smtClean="0"/>
              <a:t>EclipseLink</a:t>
            </a:r>
            <a:r>
              <a:rPr lang="fr-FR" sz="2400" dirty="0" smtClean="0"/>
              <a:t> (qui est aussi l’implémentation de référence), </a:t>
            </a:r>
            <a:r>
              <a:rPr lang="fr-FR" sz="2400" dirty="0" err="1" smtClean="0"/>
              <a:t>Hibernate</a:t>
            </a:r>
            <a:r>
              <a:rPr lang="fr-FR" sz="2400" dirty="0" smtClean="0"/>
              <a:t> (</a:t>
            </a:r>
            <a:r>
              <a:rPr lang="fr-FR" sz="2400" dirty="0" err="1" smtClean="0"/>
              <a:t>JBoss</a:t>
            </a:r>
            <a:r>
              <a:rPr lang="fr-FR" sz="2400" dirty="0" smtClean="0"/>
              <a:t> - </a:t>
            </a:r>
            <a:r>
              <a:rPr lang="fr-FR" sz="2400" dirty="0" err="1" smtClean="0"/>
              <a:t>Red</a:t>
            </a:r>
            <a:r>
              <a:rPr lang="fr-FR" sz="2400" dirty="0" smtClean="0"/>
              <a:t> Hat), </a:t>
            </a:r>
            <a:r>
              <a:rPr lang="fr-FR" sz="2400" dirty="0" err="1" smtClean="0"/>
              <a:t>OpenJPA</a:t>
            </a:r>
            <a:r>
              <a:rPr lang="fr-FR" sz="2400" dirty="0" smtClean="0"/>
              <a:t> (Apache).</a:t>
            </a:r>
          </a:p>
          <a:p>
            <a:endParaRPr lang="fr-FR" sz="2400" dirty="0" smtClean="0"/>
          </a:p>
          <a:p>
            <a:endParaRPr lang="fr-FR" sz="2400" dirty="0" smtClean="0"/>
          </a:p>
        </p:txBody>
      </p:sp>
    </p:spTree>
    <p:extLst>
      <p:ext uri="{BB962C8B-B14F-4D97-AF65-F5344CB8AC3E}">
        <p14:creationId xmlns:p14="http://schemas.microsoft.com/office/powerpoint/2010/main" val="40128059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ORM (Object-</a:t>
            </a:r>
            <a:r>
              <a:rPr lang="fr-FR" sz="3200" b="1" dirty="0" err="1" smtClean="0">
                <a:solidFill>
                  <a:srgbClr val="C00000"/>
                </a:solidFill>
                <a:latin typeface="+mn-lt"/>
              </a:rPr>
              <a:t>Relational</a:t>
            </a:r>
            <a:r>
              <a:rPr lang="fr-FR" sz="3200" b="1" dirty="0" smtClean="0">
                <a:solidFill>
                  <a:srgbClr val="C00000"/>
                </a:solidFill>
                <a:latin typeface="+mn-lt"/>
              </a:rPr>
              <a:t> </a:t>
            </a:r>
            <a:r>
              <a:rPr lang="fr-FR" sz="3200" b="1" dirty="0" err="1" smtClean="0">
                <a:solidFill>
                  <a:srgbClr val="C00000"/>
                </a:solidFill>
                <a:latin typeface="+mn-lt"/>
              </a:rPr>
              <a:t>Mapping</a:t>
            </a:r>
            <a:r>
              <a:rPr lang="fr-FR" sz="3200" b="1" dirty="0" smtClean="0">
                <a:solidFill>
                  <a:srgbClr val="C00000"/>
                </a:solidFill>
                <a:latin typeface="+mn-lt"/>
              </a:rPr>
              <a:t>)</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25</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pPr marL="342900" indent="-342900">
              <a:buFont typeface="Arial" panose="020B0604020202020204" pitchFamily="34" charset="0"/>
              <a:buChar char="•"/>
            </a:pPr>
            <a:r>
              <a:rPr lang="fr-FR" sz="2400" dirty="0" smtClean="0">
                <a:solidFill>
                  <a:schemeClr val="accent5">
                    <a:lumMod val="75000"/>
                  </a:schemeClr>
                </a:solidFill>
              </a:rPr>
              <a:t>Toutes les implémentations des ORM en Java sont basées sur JDBC </a:t>
            </a:r>
          </a:p>
          <a:p>
            <a:endParaRPr lang="fr-FR" sz="2400" dirty="0" smtClean="0"/>
          </a:p>
          <a:p>
            <a:pPr marL="342900" indent="-342900">
              <a:buFont typeface="Arial" panose="020B0604020202020204" pitchFamily="34" charset="0"/>
              <a:buChar char="•"/>
            </a:pPr>
            <a:r>
              <a:rPr lang="fr-FR" sz="2400" dirty="0" smtClean="0"/>
              <a:t>JDBC est une API de bas niveau. </a:t>
            </a:r>
          </a:p>
          <a:p>
            <a:pPr lvl="1"/>
            <a:r>
              <a:rPr lang="fr-FR" sz="2400" dirty="0" smtClean="0"/>
              <a:t>Cela signifie que l’on peut réaliser une application avec toutes les fonctionnalités nécessaires pour l’interaction avec une base de données mais au prix de l’écriture d’un grand nombre de lignes de code (parfois complexes).</a:t>
            </a:r>
          </a:p>
          <a:p>
            <a:pPr marL="342900" indent="-342900">
              <a:buFont typeface="Arial" panose="020B0604020202020204" pitchFamily="34" charset="0"/>
              <a:buChar char="•"/>
            </a:pPr>
            <a:endParaRPr lang="fr-FR" sz="2400" dirty="0" smtClean="0"/>
          </a:p>
          <a:p>
            <a:pPr marL="342900" indent="-342900">
              <a:buFont typeface="Arial" panose="020B0604020202020204" pitchFamily="34" charset="0"/>
              <a:buChar char="•"/>
            </a:pPr>
            <a:r>
              <a:rPr lang="fr-FR" sz="2400" dirty="0" smtClean="0"/>
              <a:t>Pour utiliser un ORM en Java, nous aurons simplement besoin de comprendre comment configurer une application utilisant JDBC.</a:t>
            </a:r>
          </a:p>
        </p:txBody>
      </p:sp>
    </p:spTree>
    <p:extLst>
      <p:ext uri="{BB962C8B-B14F-4D97-AF65-F5344CB8AC3E}">
        <p14:creationId xmlns:p14="http://schemas.microsoft.com/office/powerpoint/2010/main" val="36539659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entités JPA</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26</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pPr marL="342900" indent="-342900">
              <a:buFont typeface="Arial" panose="020B0604020202020204" pitchFamily="34" charset="0"/>
              <a:buChar char="•"/>
            </a:pPr>
            <a:r>
              <a:rPr lang="fr-FR" sz="2400" dirty="0" smtClean="0"/>
              <a:t>JPA permet de définir des entités. </a:t>
            </a:r>
          </a:p>
          <a:p>
            <a:pPr marL="342900" indent="-342900">
              <a:buFont typeface="Arial" panose="020B0604020202020204" pitchFamily="34" charset="0"/>
              <a:buChar char="•"/>
            </a:pPr>
            <a:r>
              <a:rPr lang="fr-FR" sz="2400" dirty="0" smtClean="0">
                <a:solidFill>
                  <a:srgbClr val="C00000"/>
                </a:solidFill>
              </a:rPr>
              <a:t>Une entité</a:t>
            </a:r>
            <a:r>
              <a:rPr lang="fr-FR" sz="2400" dirty="0" smtClean="0"/>
              <a:t> est simplement une instance d’une classe qui sera persistante (que l’on pourra sauvegarder dans / charger depuis une base de données relationnelle.</a:t>
            </a:r>
          </a:p>
          <a:p>
            <a:pPr marL="342900" indent="-342900">
              <a:buFont typeface="Arial" panose="020B0604020202020204" pitchFamily="34" charset="0"/>
              <a:buChar char="•"/>
            </a:pPr>
            <a:r>
              <a:rPr lang="fr-FR" sz="2400" dirty="0" smtClean="0"/>
              <a:t>Une entité est signalée par l’annotation </a:t>
            </a:r>
            <a:r>
              <a:rPr lang="fr-FR" sz="2400" dirty="0" smtClean="0">
                <a:solidFill>
                  <a:srgbClr val="7030A0"/>
                </a:solidFill>
              </a:rPr>
              <a:t>@</a:t>
            </a:r>
            <a:r>
              <a:rPr lang="fr-FR" sz="2400" dirty="0" err="1" smtClean="0">
                <a:solidFill>
                  <a:srgbClr val="7030A0"/>
                </a:solidFill>
              </a:rPr>
              <a:t>Entity</a:t>
            </a:r>
            <a:r>
              <a:rPr lang="fr-FR" sz="2400" dirty="0" smtClean="0"/>
              <a:t> sur la classe. </a:t>
            </a:r>
          </a:p>
          <a:p>
            <a:pPr marL="342900" indent="-342900">
              <a:buFont typeface="Arial" panose="020B0604020202020204" pitchFamily="34" charset="0"/>
              <a:buChar char="•"/>
            </a:pPr>
            <a:r>
              <a:rPr lang="fr-FR" sz="2400" dirty="0" smtClean="0"/>
              <a:t>De plus, une entité JPA doit disposer d’un ou plusieurs attributs définissant un identifiant grâce à l’annotation </a:t>
            </a:r>
            <a:r>
              <a:rPr lang="fr-FR" sz="2400" dirty="0" smtClean="0">
                <a:solidFill>
                  <a:srgbClr val="0070C0"/>
                </a:solidFill>
              </a:rPr>
              <a:t>@Id</a:t>
            </a:r>
            <a:r>
              <a:rPr lang="fr-FR" sz="2400" dirty="0" smtClean="0"/>
              <a:t>. Cet identifiant correspondra à la clé primaire dans la table associée.</a:t>
            </a:r>
          </a:p>
          <a:p>
            <a:pPr marL="342900" indent="-342900">
              <a:buFont typeface="Arial" panose="020B0604020202020204" pitchFamily="34" charset="0"/>
              <a:buChar char="•"/>
            </a:pPr>
            <a:r>
              <a:rPr lang="fr-FR" sz="2400" dirty="0" smtClean="0"/>
              <a:t>import </a:t>
            </a:r>
            <a:r>
              <a:rPr lang="fr-FR" sz="2400" dirty="0" err="1" smtClean="0"/>
              <a:t>javax.persistence.Entity</a:t>
            </a:r>
            <a:r>
              <a:rPr lang="fr-FR" sz="2400" dirty="0" smtClean="0"/>
              <a:t>;</a:t>
            </a:r>
          </a:p>
          <a:p>
            <a:pPr marL="342900" indent="-342900">
              <a:buFont typeface="Arial" panose="020B0604020202020204" pitchFamily="34" charset="0"/>
              <a:buChar char="•"/>
            </a:pPr>
            <a:r>
              <a:rPr lang="fr-FR" sz="2400" dirty="0" smtClean="0"/>
              <a:t>import </a:t>
            </a:r>
            <a:r>
              <a:rPr lang="fr-FR" sz="2400" dirty="0" err="1" smtClean="0"/>
              <a:t>javax.persistence.GeneratedValue</a:t>
            </a:r>
            <a:r>
              <a:rPr lang="fr-FR" sz="2400" dirty="0" smtClean="0"/>
              <a:t>;</a:t>
            </a:r>
          </a:p>
          <a:p>
            <a:pPr marL="342900" indent="-342900">
              <a:buFont typeface="Arial" panose="020B0604020202020204" pitchFamily="34" charset="0"/>
              <a:buChar char="•"/>
            </a:pPr>
            <a:r>
              <a:rPr lang="fr-FR" sz="2400" dirty="0" smtClean="0"/>
              <a:t>import </a:t>
            </a:r>
            <a:r>
              <a:rPr lang="fr-FR" sz="2400" dirty="0" err="1" smtClean="0"/>
              <a:t>javax.persistence.GenerationType</a:t>
            </a:r>
            <a:r>
              <a:rPr lang="fr-FR" sz="2400" dirty="0" smtClean="0"/>
              <a:t>;</a:t>
            </a:r>
          </a:p>
          <a:p>
            <a:pPr marL="342900" indent="-342900">
              <a:buFont typeface="Arial" panose="020B0604020202020204" pitchFamily="34" charset="0"/>
              <a:buChar char="•"/>
            </a:pPr>
            <a:r>
              <a:rPr lang="fr-FR" sz="2400" dirty="0" smtClean="0"/>
              <a:t>import </a:t>
            </a:r>
            <a:r>
              <a:rPr lang="fr-FR" sz="2400" dirty="0" err="1" smtClean="0"/>
              <a:t>javax.persistence.Id</a:t>
            </a:r>
            <a:r>
              <a:rPr lang="fr-FR" sz="2400" dirty="0" smtClean="0"/>
              <a:t>;</a:t>
            </a:r>
          </a:p>
          <a:p>
            <a:pPr marL="342900" indent="-342900">
              <a:buFont typeface="Arial" panose="020B0604020202020204" pitchFamily="34" charset="0"/>
              <a:buChar char="•"/>
            </a:pPr>
            <a:endParaRPr lang="fr-FR" sz="2400" dirty="0" smtClean="0"/>
          </a:p>
          <a:p>
            <a:pPr marL="342900" indent="-342900">
              <a:buFont typeface="Arial" panose="020B0604020202020204" pitchFamily="34" charset="0"/>
              <a:buChar char="•"/>
            </a:pPr>
            <a:r>
              <a:rPr lang="fr-FR" sz="2400" dirty="0" smtClean="0"/>
              <a:t>@</a:t>
            </a:r>
            <a:r>
              <a:rPr lang="fr-FR" sz="2400" dirty="0" err="1" smtClean="0"/>
              <a:t>Entity</a:t>
            </a:r>
            <a:endParaRPr lang="fr-FR" sz="2400" dirty="0" smtClean="0"/>
          </a:p>
          <a:p>
            <a:pPr marL="342900" indent="-342900">
              <a:buFont typeface="Arial" panose="020B0604020202020204" pitchFamily="34" charset="0"/>
              <a:buChar char="•"/>
            </a:pPr>
            <a:r>
              <a:rPr lang="fr-FR" sz="2400" dirty="0" smtClean="0"/>
              <a:t>public class Individu {</a:t>
            </a:r>
          </a:p>
          <a:p>
            <a:pPr marL="342900" indent="-342900">
              <a:buFont typeface="Arial" panose="020B0604020202020204" pitchFamily="34" charset="0"/>
              <a:buChar char="•"/>
            </a:pPr>
            <a:endParaRPr lang="fr-FR" sz="2400" dirty="0" smtClean="0"/>
          </a:p>
          <a:p>
            <a:pPr marL="342900" indent="-342900">
              <a:buFont typeface="Arial" panose="020B0604020202020204" pitchFamily="34" charset="0"/>
              <a:buChar char="•"/>
            </a:pPr>
            <a:r>
              <a:rPr lang="fr-FR" sz="2400" dirty="0" smtClean="0"/>
              <a:t>    @Id</a:t>
            </a:r>
          </a:p>
          <a:p>
            <a:pPr marL="342900" indent="-342900">
              <a:buFont typeface="Arial" panose="020B0604020202020204" pitchFamily="34" charset="0"/>
              <a:buChar char="•"/>
            </a:pPr>
            <a:r>
              <a:rPr lang="fr-FR" sz="2400" dirty="0" smtClean="0"/>
              <a:t>    // Permet de définir la </a:t>
            </a:r>
            <a:r>
              <a:rPr lang="fr-FR" sz="2400" dirty="0" err="1" smtClean="0"/>
              <a:t>statégie</a:t>
            </a:r>
            <a:r>
              <a:rPr lang="fr-FR" sz="2400" dirty="0" smtClean="0"/>
              <a:t> de génération</a:t>
            </a:r>
          </a:p>
          <a:p>
            <a:pPr marL="342900" indent="-342900">
              <a:buFont typeface="Arial" panose="020B0604020202020204" pitchFamily="34" charset="0"/>
              <a:buChar char="•"/>
            </a:pPr>
            <a:r>
              <a:rPr lang="fr-FR" sz="2400" dirty="0" smtClean="0"/>
              <a:t>    // de la clé lors d'une insertion en base de données.</a:t>
            </a:r>
          </a:p>
          <a:p>
            <a:pPr marL="342900" indent="-342900">
              <a:buFont typeface="Arial" panose="020B0604020202020204" pitchFamily="34" charset="0"/>
              <a:buChar char="•"/>
            </a:pPr>
            <a:r>
              <a:rPr lang="fr-FR" sz="2400" dirty="0" smtClean="0"/>
              <a:t>    @</a:t>
            </a:r>
            <a:r>
              <a:rPr lang="fr-FR" sz="2400" dirty="0" err="1" smtClean="0"/>
              <a:t>GeneratedValue</a:t>
            </a:r>
            <a:r>
              <a:rPr lang="fr-FR" sz="2400" dirty="0" smtClean="0"/>
              <a:t>(</a:t>
            </a:r>
            <a:r>
              <a:rPr lang="fr-FR" sz="2400" dirty="0" err="1" smtClean="0"/>
              <a:t>strategy</a:t>
            </a:r>
            <a:r>
              <a:rPr lang="fr-FR" sz="2400" dirty="0" smtClean="0"/>
              <a:t>=</a:t>
            </a:r>
            <a:r>
              <a:rPr lang="fr-FR" sz="2400" dirty="0" err="1" smtClean="0"/>
              <a:t>GenerationType.IDENTITY</a:t>
            </a:r>
            <a:r>
              <a:rPr lang="fr-FR" sz="2400" dirty="0" smtClean="0"/>
              <a:t>)</a:t>
            </a:r>
          </a:p>
          <a:p>
            <a:pPr marL="342900" indent="-342900">
              <a:buFont typeface="Arial" panose="020B0604020202020204" pitchFamily="34" charset="0"/>
              <a:buChar char="•"/>
            </a:pPr>
            <a:r>
              <a:rPr lang="fr-FR" sz="2400" dirty="0" smtClean="0"/>
              <a:t>    </a:t>
            </a:r>
            <a:r>
              <a:rPr lang="fr-FR" sz="2400" dirty="0" err="1" smtClean="0"/>
              <a:t>private</a:t>
            </a:r>
            <a:r>
              <a:rPr lang="fr-FR" sz="2400" dirty="0" smtClean="0"/>
              <a:t> Long id;</a:t>
            </a:r>
          </a:p>
          <a:p>
            <a:pPr marL="342900" indent="-342900">
              <a:buFont typeface="Arial" panose="020B0604020202020204" pitchFamily="34" charset="0"/>
              <a:buChar char="•"/>
            </a:pPr>
            <a:endParaRPr lang="fr-FR" sz="2400" dirty="0" smtClean="0"/>
          </a:p>
          <a:p>
            <a:pPr marL="342900" indent="-342900">
              <a:buFont typeface="Arial" panose="020B0604020202020204" pitchFamily="34" charset="0"/>
              <a:buChar char="•"/>
            </a:pPr>
            <a:r>
              <a:rPr lang="fr-FR" sz="2400" dirty="0" smtClean="0"/>
              <a:t>    public Long </a:t>
            </a:r>
            <a:r>
              <a:rPr lang="fr-FR" sz="2400" dirty="0" err="1" smtClean="0"/>
              <a:t>getId</a:t>
            </a:r>
            <a:r>
              <a:rPr lang="fr-FR" sz="2400" dirty="0" smtClean="0"/>
              <a:t>() {</a:t>
            </a:r>
          </a:p>
          <a:p>
            <a:pPr marL="342900" indent="-342900">
              <a:buFont typeface="Arial" panose="020B0604020202020204" pitchFamily="34" charset="0"/>
              <a:buChar char="•"/>
            </a:pPr>
            <a:r>
              <a:rPr lang="fr-FR" sz="2400" dirty="0" smtClean="0"/>
              <a:t>        return id;</a:t>
            </a:r>
          </a:p>
          <a:p>
            <a:pPr marL="342900" indent="-342900">
              <a:buFont typeface="Arial" panose="020B0604020202020204" pitchFamily="34" charset="0"/>
              <a:buChar char="•"/>
            </a:pPr>
            <a:r>
              <a:rPr lang="fr-FR" sz="2400" dirty="0" smtClean="0"/>
              <a:t>    }</a:t>
            </a:r>
          </a:p>
          <a:p>
            <a:pPr marL="342900" indent="-342900">
              <a:buFont typeface="Arial" panose="020B0604020202020204" pitchFamily="34" charset="0"/>
              <a:buChar char="•"/>
            </a:pPr>
            <a:endParaRPr lang="fr-FR" sz="2400" dirty="0" smtClean="0"/>
          </a:p>
          <a:p>
            <a:pPr marL="342900" indent="-342900">
              <a:buFont typeface="Arial" panose="020B0604020202020204" pitchFamily="34" charset="0"/>
              <a:buChar char="•"/>
            </a:pPr>
            <a:r>
              <a:rPr lang="fr-FR" sz="2400" dirty="0" smtClean="0"/>
              <a:t>    public </a:t>
            </a:r>
            <a:r>
              <a:rPr lang="fr-FR" sz="2400" dirty="0" err="1" smtClean="0"/>
              <a:t>void</a:t>
            </a:r>
            <a:r>
              <a:rPr lang="fr-FR" sz="2400" dirty="0" smtClean="0"/>
              <a:t> </a:t>
            </a:r>
            <a:r>
              <a:rPr lang="fr-FR" sz="2400" dirty="0" err="1" smtClean="0"/>
              <a:t>setId</a:t>
            </a:r>
            <a:r>
              <a:rPr lang="fr-FR" sz="2400" dirty="0" smtClean="0"/>
              <a:t>(Long id) {</a:t>
            </a:r>
          </a:p>
          <a:p>
            <a:pPr marL="342900" indent="-342900">
              <a:buFont typeface="Arial" panose="020B0604020202020204" pitchFamily="34" charset="0"/>
              <a:buChar char="•"/>
            </a:pPr>
            <a:r>
              <a:rPr lang="fr-FR" sz="2400" dirty="0" smtClean="0"/>
              <a:t>        this.id = id;</a:t>
            </a:r>
          </a:p>
          <a:p>
            <a:pPr marL="342900" indent="-342900">
              <a:buFont typeface="Arial" panose="020B0604020202020204" pitchFamily="34" charset="0"/>
              <a:buChar char="•"/>
            </a:pPr>
            <a:r>
              <a:rPr lang="fr-FR" sz="2400" dirty="0" smtClean="0"/>
              <a:t>    }</a:t>
            </a:r>
          </a:p>
          <a:p>
            <a:pPr marL="342900" indent="-342900">
              <a:buFont typeface="Arial" panose="020B0604020202020204" pitchFamily="34" charset="0"/>
              <a:buChar char="•"/>
            </a:pPr>
            <a:r>
              <a:rPr lang="fr-FR" sz="2400" dirty="0" smtClean="0"/>
              <a:t>}</a:t>
            </a:r>
          </a:p>
        </p:txBody>
      </p:sp>
    </p:spTree>
    <p:extLst>
      <p:ext uri="{BB962C8B-B14F-4D97-AF65-F5344CB8AC3E}">
        <p14:creationId xmlns:p14="http://schemas.microsoft.com/office/powerpoint/2010/main" val="31829978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entités JPA</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27</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r>
              <a:rPr lang="fr-FR" sz="1600" dirty="0" smtClean="0"/>
              <a:t>import </a:t>
            </a:r>
            <a:r>
              <a:rPr lang="fr-FR" sz="1600" dirty="0" err="1" smtClean="0"/>
              <a:t>javax.persistence.Entity</a:t>
            </a:r>
            <a:r>
              <a:rPr lang="fr-FR" sz="1600" dirty="0" smtClean="0"/>
              <a:t>;</a:t>
            </a:r>
          </a:p>
          <a:p>
            <a:r>
              <a:rPr lang="fr-FR" sz="1600" dirty="0" smtClean="0"/>
              <a:t>import </a:t>
            </a:r>
            <a:r>
              <a:rPr lang="fr-FR" sz="1600" dirty="0" err="1" smtClean="0"/>
              <a:t>javax.persistence.GeneratedValue</a:t>
            </a:r>
            <a:r>
              <a:rPr lang="fr-FR" sz="1600" dirty="0" smtClean="0"/>
              <a:t>;</a:t>
            </a:r>
          </a:p>
          <a:p>
            <a:r>
              <a:rPr lang="fr-FR" sz="1600" dirty="0" smtClean="0"/>
              <a:t>import </a:t>
            </a:r>
            <a:r>
              <a:rPr lang="fr-FR" sz="1600" dirty="0" err="1" smtClean="0"/>
              <a:t>javax.persistence.GenerationType</a:t>
            </a:r>
            <a:r>
              <a:rPr lang="fr-FR" sz="1600" dirty="0" smtClean="0"/>
              <a:t>;</a:t>
            </a:r>
          </a:p>
          <a:p>
            <a:r>
              <a:rPr lang="fr-FR" sz="1600" dirty="0" smtClean="0"/>
              <a:t>import </a:t>
            </a:r>
            <a:r>
              <a:rPr lang="fr-FR" sz="1600" dirty="0" err="1" smtClean="0"/>
              <a:t>javax.persistence.Id</a:t>
            </a:r>
            <a:r>
              <a:rPr lang="fr-FR" sz="1600" dirty="0" smtClean="0"/>
              <a:t>;</a:t>
            </a:r>
          </a:p>
          <a:p>
            <a:endParaRPr lang="fr-FR" sz="1600" dirty="0" smtClean="0"/>
          </a:p>
          <a:p>
            <a:r>
              <a:rPr lang="fr-FR" sz="1600" dirty="0" smtClean="0"/>
              <a:t>@</a:t>
            </a:r>
            <a:r>
              <a:rPr lang="fr-FR" sz="1600" dirty="0" err="1" smtClean="0"/>
              <a:t>Entity</a:t>
            </a:r>
            <a:endParaRPr lang="fr-FR" sz="1600" dirty="0" smtClean="0"/>
          </a:p>
          <a:p>
            <a:r>
              <a:rPr lang="fr-FR" sz="1600" dirty="0" smtClean="0"/>
              <a:t>public class Individu {</a:t>
            </a:r>
          </a:p>
          <a:p>
            <a:endParaRPr lang="fr-FR" sz="1600" dirty="0" smtClean="0"/>
          </a:p>
          <a:p>
            <a:r>
              <a:rPr lang="fr-FR" sz="1600" dirty="0" smtClean="0"/>
              <a:t>    @Id</a:t>
            </a:r>
          </a:p>
          <a:p>
            <a:r>
              <a:rPr lang="fr-FR" sz="1600" dirty="0" smtClean="0"/>
              <a:t>    // Permet de définir la </a:t>
            </a:r>
            <a:r>
              <a:rPr lang="fr-FR" sz="1600" dirty="0" err="1" smtClean="0"/>
              <a:t>statégie</a:t>
            </a:r>
            <a:r>
              <a:rPr lang="fr-FR" sz="1600" dirty="0" smtClean="0"/>
              <a:t> de génération</a:t>
            </a:r>
          </a:p>
          <a:p>
            <a:r>
              <a:rPr lang="fr-FR" sz="1600" dirty="0" smtClean="0"/>
              <a:t>    // de la clé lors d'une insertion en base de données.</a:t>
            </a:r>
          </a:p>
          <a:p>
            <a:r>
              <a:rPr lang="fr-FR" sz="1600" dirty="0" smtClean="0"/>
              <a:t>    @</a:t>
            </a:r>
            <a:r>
              <a:rPr lang="fr-FR" sz="1600" dirty="0" err="1" smtClean="0"/>
              <a:t>GeneratedValue</a:t>
            </a:r>
            <a:r>
              <a:rPr lang="fr-FR" sz="1600" dirty="0" smtClean="0"/>
              <a:t>(</a:t>
            </a:r>
            <a:r>
              <a:rPr lang="fr-FR" sz="1600" dirty="0" err="1" smtClean="0"/>
              <a:t>strategy</a:t>
            </a:r>
            <a:r>
              <a:rPr lang="fr-FR" sz="1600" dirty="0" smtClean="0"/>
              <a:t>=</a:t>
            </a:r>
            <a:r>
              <a:rPr lang="fr-FR" sz="1600" dirty="0" err="1" smtClean="0"/>
              <a:t>GenerationType.IDENTITY</a:t>
            </a:r>
            <a:r>
              <a:rPr lang="fr-FR" sz="1600" dirty="0" smtClean="0"/>
              <a:t>)</a:t>
            </a:r>
          </a:p>
          <a:p>
            <a:r>
              <a:rPr lang="fr-FR" sz="1600" dirty="0" smtClean="0"/>
              <a:t>    </a:t>
            </a:r>
            <a:r>
              <a:rPr lang="fr-FR" sz="1600" dirty="0" err="1" smtClean="0"/>
              <a:t>private</a:t>
            </a:r>
            <a:r>
              <a:rPr lang="fr-FR" sz="1600" dirty="0" smtClean="0"/>
              <a:t> Long id;</a:t>
            </a:r>
          </a:p>
          <a:p>
            <a:endParaRPr lang="fr-FR" sz="1600" dirty="0" smtClean="0"/>
          </a:p>
          <a:p>
            <a:r>
              <a:rPr lang="fr-FR" sz="1600" dirty="0" smtClean="0"/>
              <a:t>    public Long </a:t>
            </a:r>
            <a:r>
              <a:rPr lang="fr-FR" sz="1600" dirty="0" err="1" smtClean="0"/>
              <a:t>getId</a:t>
            </a:r>
            <a:r>
              <a:rPr lang="fr-FR" sz="1600" dirty="0" smtClean="0"/>
              <a:t>() {</a:t>
            </a:r>
          </a:p>
          <a:p>
            <a:r>
              <a:rPr lang="fr-FR" sz="1600" dirty="0" smtClean="0"/>
              <a:t>        return id;</a:t>
            </a:r>
          </a:p>
          <a:p>
            <a:r>
              <a:rPr lang="fr-FR" sz="1600" dirty="0" smtClean="0"/>
              <a:t>    }</a:t>
            </a:r>
          </a:p>
          <a:p>
            <a:pPr marL="342900" indent="-342900">
              <a:buFont typeface="Arial" panose="020B0604020202020204" pitchFamily="34" charset="0"/>
              <a:buChar char="•"/>
            </a:pPr>
            <a:endParaRPr lang="fr-FR" sz="1600" dirty="0" smtClean="0"/>
          </a:p>
          <a:p>
            <a:r>
              <a:rPr lang="fr-FR" sz="1600" dirty="0" smtClean="0"/>
              <a:t>    public </a:t>
            </a:r>
            <a:r>
              <a:rPr lang="fr-FR" sz="1600" dirty="0" err="1" smtClean="0"/>
              <a:t>void</a:t>
            </a:r>
            <a:r>
              <a:rPr lang="fr-FR" sz="1600" dirty="0" smtClean="0"/>
              <a:t> </a:t>
            </a:r>
            <a:r>
              <a:rPr lang="fr-FR" sz="1600" dirty="0" err="1" smtClean="0"/>
              <a:t>setId</a:t>
            </a:r>
            <a:r>
              <a:rPr lang="fr-FR" sz="1600" dirty="0" smtClean="0"/>
              <a:t>(Long id) {</a:t>
            </a:r>
          </a:p>
          <a:p>
            <a:r>
              <a:rPr lang="fr-FR" sz="1600" dirty="0" smtClean="0"/>
              <a:t>        this.id = id;</a:t>
            </a:r>
          </a:p>
          <a:p>
            <a:r>
              <a:rPr lang="fr-FR" sz="1600" dirty="0" smtClean="0"/>
              <a:t>    }</a:t>
            </a:r>
          </a:p>
          <a:p>
            <a:r>
              <a:rPr lang="fr-FR" sz="1600" dirty="0" smtClean="0"/>
              <a:t>}</a:t>
            </a:r>
          </a:p>
        </p:txBody>
      </p:sp>
    </p:spTree>
    <p:extLst>
      <p:ext uri="{BB962C8B-B14F-4D97-AF65-F5344CB8AC3E}">
        <p14:creationId xmlns:p14="http://schemas.microsoft.com/office/powerpoint/2010/main" val="4478913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entités JPA</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28</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pPr marL="342900" indent="-342900">
              <a:buFont typeface="Arial" panose="020B0604020202020204" pitchFamily="34" charset="0"/>
              <a:buChar char="•"/>
            </a:pPr>
            <a:r>
              <a:rPr lang="fr-FR" sz="2400" dirty="0" smtClean="0"/>
              <a:t>Il existe un grand nombre d’annotations JPA servant à préciser comment la correspondance doit être faite entre le modèle objet et le modèle relationnel de base de données. </a:t>
            </a:r>
            <a:endParaRPr lang="fr-FR" sz="2400" dirty="0" smtClean="0"/>
          </a:p>
          <a:p>
            <a:endParaRPr lang="fr-FR" sz="2400" dirty="0" smtClean="0"/>
          </a:p>
          <a:p>
            <a:pPr marL="342900" indent="-342900">
              <a:buFont typeface="Arial" panose="020B0604020202020204" pitchFamily="34" charset="0"/>
              <a:buChar char="•"/>
            </a:pPr>
            <a:r>
              <a:rPr lang="fr-FR" sz="2400" dirty="0" smtClean="0"/>
              <a:t>Il est possible de déclarer cette correspondance à l’aide du fichier XML </a:t>
            </a:r>
            <a:r>
              <a:rPr lang="fr-FR" sz="2400" dirty="0" smtClean="0">
                <a:solidFill>
                  <a:srgbClr val="0070C0"/>
                </a:solidFill>
              </a:rPr>
              <a:t>orm.xml</a:t>
            </a:r>
            <a:r>
              <a:rPr lang="fr-FR" sz="2400" dirty="0" smtClean="0"/>
              <a:t>. Cependant, la plupart de développeurs préfèrent utiliser des annotations.</a:t>
            </a:r>
          </a:p>
          <a:p>
            <a:endParaRPr lang="fr-FR" sz="1600" dirty="0" smtClean="0"/>
          </a:p>
        </p:txBody>
      </p:sp>
    </p:spTree>
    <p:extLst>
      <p:ext uri="{BB962C8B-B14F-4D97-AF65-F5344CB8AC3E}">
        <p14:creationId xmlns:p14="http://schemas.microsoft.com/office/powerpoint/2010/main" val="14765223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entités JPA</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29</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endParaRPr lang="fr-FR" sz="2400" dirty="0" smtClean="0"/>
          </a:p>
        </p:txBody>
      </p:sp>
      <p:sp>
        <p:nvSpPr>
          <p:cNvPr id="6" name="ZoneTexte 5"/>
          <p:cNvSpPr txBox="1"/>
          <p:nvPr/>
        </p:nvSpPr>
        <p:spPr>
          <a:xfrm>
            <a:off x="675861" y="808380"/>
            <a:ext cx="6130653" cy="5016758"/>
          </a:xfrm>
          <a:prstGeom prst="rect">
            <a:avLst/>
          </a:prstGeom>
          <a:noFill/>
        </p:spPr>
        <p:txBody>
          <a:bodyPr wrap="none" rtlCol="0">
            <a:spAutoFit/>
          </a:bodyPr>
          <a:lstStyle/>
          <a:p>
            <a:r>
              <a:rPr lang="fr-FR" sz="2000" dirty="0" smtClean="0">
                <a:solidFill>
                  <a:srgbClr val="0070C0"/>
                </a:solidFill>
              </a:rPr>
              <a:t>@</a:t>
            </a:r>
            <a:r>
              <a:rPr lang="fr-FR" sz="2000" dirty="0" err="1" smtClean="0">
                <a:solidFill>
                  <a:srgbClr val="0070C0"/>
                </a:solidFill>
              </a:rPr>
              <a:t>Entity</a:t>
            </a:r>
            <a:endParaRPr lang="fr-FR" sz="2000" dirty="0" smtClean="0">
              <a:solidFill>
                <a:srgbClr val="0070C0"/>
              </a:solidFill>
            </a:endParaRPr>
          </a:p>
          <a:p>
            <a:r>
              <a:rPr lang="fr-FR" sz="2000" dirty="0" smtClean="0">
                <a:solidFill>
                  <a:srgbClr val="0070C0"/>
                </a:solidFill>
              </a:rPr>
              <a:t>@Table(</a:t>
            </a:r>
            <a:r>
              <a:rPr lang="fr-FR" sz="2000" dirty="0" err="1" smtClean="0">
                <a:solidFill>
                  <a:srgbClr val="0070C0"/>
                </a:solidFill>
              </a:rPr>
              <a:t>name</a:t>
            </a:r>
            <a:r>
              <a:rPr lang="fr-FR" sz="2000" dirty="0" smtClean="0">
                <a:solidFill>
                  <a:srgbClr val="0070C0"/>
                </a:solidFill>
              </a:rPr>
              <a:t>="individu")</a:t>
            </a:r>
          </a:p>
          <a:p>
            <a:r>
              <a:rPr lang="fr-FR" sz="2000" dirty="0" smtClean="0"/>
              <a:t>public class Individu {</a:t>
            </a:r>
          </a:p>
          <a:p>
            <a:endParaRPr lang="fr-FR" sz="2000" dirty="0" smtClean="0"/>
          </a:p>
          <a:p>
            <a:r>
              <a:rPr lang="fr-FR" sz="2000" dirty="0" smtClean="0"/>
              <a:t>    </a:t>
            </a:r>
            <a:r>
              <a:rPr lang="fr-FR" sz="2000" dirty="0" smtClean="0">
                <a:solidFill>
                  <a:srgbClr val="0070C0"/>
                </a:solidFill>
              </a:rPr>
              <a:t>@Id</a:t>
            </a:r>
          </a:p>
          <a:p>
            <a:r>
              <a:rPr lang="fr-FR" sz="2000" dirty="0" smtClean="0">
                <a:solidFill>
                  <a:srgbClr val="0070C0"/>
                </a:solidFill>
              </a:rPr>
              <a:t>    @</a:t>
            </a:r>
            <a:r>
              <a:rPr lang="fr-FR" sz="2000" dirty="0" err="1" smtClean="0">
                <a:solidFill>
                  <a:srgbClr val="0070C0"/>
                </a:solidFill>
              </a:rPr>
              <a:t>Column</a:t>
            </a:r>
            <a:r>
              <a:rPr lang="fr-FR" sz="2000" dirty="0" smtClean="0">
                <a:solidFill>
                  <a:srgbClr val="0070C0"/>
                </a:solidFill>
              </a:rPr>
              <a:t>(</a:t>
            </a:r>
            <a:r>
              <a:rPr lang="fr-FR" sz="2000" dirty="0" err="1" smtClean="0">
                <a:solidFill>
                  <a:srgbClr val="0070C0"/>
                </a:solidFill>
              </a:rPr>
              <a:t>name</a:t>
            </a:r>
            <a:r>
              <a:rPr lang="fr-FR" sz="2000" dirty="0" smtClean="0">
                <a:solidFill>
                  <a:srgbClr val="0070C0"/>
                </a:solidFill>
              </a:rPr>
              <a:t>="</a:t>
            </a:r>
            <a:r>
              <a:rPr lang="fr-FR" sz="2000" dirty="0" err="1" smtClean="0">
                <a:solidFill>
                  <a:srgbClr val="0070C0"/>
                </a:solidFill>
              </a:rPr>
              <a:t>individuId</a:t>
            </a:r>
            <a:r>
              <a:rPr lang="fr-FR" sz="2000" dirty="0" smtClean="0">
                <a:solidFill>
                  <a:srgbClr val="0070C0"/>
                </a:solidFill>
              </a:rPr>
              <a:t>")</a:t>
            </a:r>
          </a:p>
          <a:p>
            <a:r>
              <a:rPr lang="fr-FR" sz="2000" dirty="0" smtClean="0">
                <a:solidFill>
                  <a:srgbClr val="0070C0"/>
                </a:solidFill>
              </a:rPr>
              <a:t>    @</a:t>
            </a:r>
            <a:r>
              <a:rPr lang="fr-FR" sz="2000" dirty="0" err="1" smtClean="0">
                <a:solidFill>
                  <a:srgbClr val="0070C0"/>
                </a:solidFill>
              </a:rPr>
              <a:t>GeneratedValue</a:t>
            </a:r>
            <a:r>
              <a:rPr lang="fr-FR" sz="2000" dirty="0" smtClean="0">
                <a:solidFill>
                  <a:srgbClr val="0070C0"/>
                </a:solidFill>
              </a:rPr>
              <a:t>(</a:t>
            </a:r>
            <a:r>
              <a:rPr lang="fr-FR" sz="2000" dirty="0" err="1" smtClean="0">
                <a:solidFill>
                  <a:srgbClr val="0070C0"/>
                </a:solidFill>
              </a:rPr>
              <a:t>strategy</a:t>
            </a:r>
            <a:r>
              <a:rPr lang="fr-FR" sz="2000" dirty="0" smtClean="0">
                <a:solidFill>
                  <a:srgbClr val="0070C0"/>
                </a:solidFill>
              </a:rPr>
              <a:t>=</a:t>
            </a:r>
            <a:r>
              <a:rPr lang="fr-FR" sz="2000" dirty="0" err="1" smtClean="0">
                <a:solidFill>
                  <a:srgbClr val="0070C0"/>
                </a:solidFill>
              </a:rPr>
              <a:t>GenerationType.IDENTITY</a:t>
            </a:r>
            <a:r>
              <a:rPr lang="fr-FR" sz="2000" dirty="0" smtClean="0">
                <a:solidFill>
                  <a:srgbClr val="0070C0"/>
                </a:solidFill>
              </a:rPr>
              <a:t>)</a:t>
            </a:r>
          </a:p>
          <a:p>
            <a:r>
              <a:rPr lang="fr-FR" sz="2000" dirty="0" smtClean="0"/>
              <a:t>    </a:t>
            </a:r>
            <a:r>
              <a:rPr lang="fr-FR" sz="2000" dirty="0" err="1" smtClean="0"/>
              <a:t>private</a:t>
            </a:r>
            <a:r>
              <a:rPr lang="fr-FR" sz="2000" dirty="0" smtClean="0"/>
              <a:t> Long id;</a:t>
            </a:r>
          </a:p>
          <a:p>
            <a:endParaRPr lang="fr-FR" sz="2000" dirty="0" smtClean="0"/>
          </a:p>
          <a:p>
            <a:r>
              <a:rPr lang="fr-FR" sz="2000" dirty="0" smtClean="0"/>
              <a:t>    </a:t>
            </a:r>
            <a:r>
              <a:rPr lang="fr-FR" sz="2000" dirty="0" smtClean="0">
                <a:solidFill>
                  <a:srgbClr val="0070C0"/>
                </a:solidFill>
              </a:rPr>
              <a:t>@Basic</a:t>
            </a:r>
          </a:p>
          <a:p>
            <a:r>
              <a:rPr lang="fr-FR" sz="2000" dirty="0" smtClean="0">
                <a:solidFill>
                  <a:srgbClr val="0070C0"/>
                </a:solidFill>
              </a:rPr>
              <a:t>    @</a:t>
            </a:r>
            <a:r>
              <a:rPr lang="fr-FR" sz="2000" dirty="0" err="1" smtClean="0">
                <a:solidFill>
                  <a:srgbClr val="0070C0"/>
                </a:solidFill>
              </a:rPr>
              <a:t>Column</a:t>
            </a:r>
            <a:r>
              <a:rPr lang="fr-FR" sz="2000" dirty="0" smtClean="0">
                <a:solidFill>
                  <a:srgbClr val="0070C0"/>
                </a:solidFill>
              </a:rPr>
              <a:t>(</a:t>
            </a:r>
            <a:r>
              <a:rPr lang="fr-FR" sz="2000" dirty="0" err="1" smtClean="0">
                <a:solidFill>
                  <a:srgbClr val="0070C0"/>
                </a:solidFill>
              </a:rPr>
              <a:t>length</a:t>
            </a:r>
            <a:r>
              <a:rPr lang="fr-FR" sz="2000" dirty="0" smtClean="0">
                <a:solidFill>
                  <a:srgbClr val="0070C0"/>
                </a:solidFill>
              </a:rPr>
              <a:t>=30, </a:t>
            </a:r>
            <a:r>
              <a:rPr lang="fr-FR" sz="2000" dirty="0" err="1" smtClean="0">
                <a:solidFill>
                  <a:srgbClr val="0070C0"/>
                </a:solidFill>
              </a:rPr>
              <a:t>nullable</a:t>
            </a:r>
            <a:r>
              <a:rPr lang="fr-FR" sz="2000" dirty="0" smtClean="0">
                <a:solidFill>
                  <a:srgbClr val="0070C0"/>
                </a:solidFill>
              </a:rPr>
              <a:t>=false)</a:t>
            </a:r>
          </a:p>
          <a:p>
            <a:r>
              <a:rPr lang="fr-FR" sz="2000" dirty="0" smtClean="0"/>
              <a:t>    </a:t>
            </a:r>
            <a:r>
              <a:rPr lang="fr-FR" sz="2000" dirty="0" err="1" smtClean="0"/>
              <a:t>private</a:t>
            </a:r>
            <a:r>
              <a:rPr lang="fr-FR" sz="2000" dirty="0" smtClean="0"/>
              <a:t> String nom;</a:t>
            </a:r>
          </a:p>
          <a:p>
            <a:endParaRPr lang="fr-FR" sz="2000" dirty="0" smtClean="0"/>
          </a:p>
          <a:p>
            <a:r>
              <a:rPr lang="fr-FR" sz="2000" dirty="0" smtClean="0"/>
              <a:t>    </a:t>
            </a:r>
            <a:r>
              <a:rPr lang="fr-FR" sz="2000" dirty="0" smtClean="0">
                <a:solidFill>
                  <a:srgbClr val="0070C0"/>
                </a:solidFill>
              </a:rPr>
              <a:t>@Basic</a:t>
            </a:r>
          </a:p>
          <a:p>
            <a:r>
              <a:rPr lang="fr-FR" sz="2000" dirty="0" smtClean="0">
                <a:solidFill>
                  <a:srgbClr val="0070C0"/>
                </a:solidFill>
              </a:rPr>
              <a:t>    @</a:t>
            </a:r>
            <a:r>
              <a:rPr lang="fr-FR" sz="2000" dirty="0" err="1" smtClean="0">
                <a:solidFill>
                  <a:srgbClr val="0070C0"/>
                </a:solidFill>
              </a:rPr>
              <a:t>Column</a:t>
            </a:r>
            <a:r>
              <a:rPr lang="fr-FR" sz="2000" dirty="0" smtClean="0">
                <a:solidFill>
                  <a:srgbClr val="0070C0"/>
                </a:solidFill>
              </a:rPr>
              <a:t>(</a:t>
            </a:r>
            <a:r>
              <a:rPr lang="fr-FR" sz="2000" dirty="0" err="1" smtClean="0">
                <a:solidFill>
                  <a:srgbClr val="0070C0"/>
                </a:solidFill>
              </a:rPr>
              <a:t>length</a:t>
            </a:r>
            <a:r>
              <a:rPr lang="fr-FR" sz="2000" dirty="0" smtClean="0">
                <a:solidFill>
                  <a:srgbClr val="0070C0"/>
                </a:solidFill>
              </a:rPr>
              <a:t>=30, </a:t>
            </a:r>
            <a:r>
              <a:rPr lang="fr-FR" sz="2000" dirty="0" err="1" smtClean="0">
                <a:solidFill>
                  <a:srgbClr val="0070C0"/>
                </a:solidFill>
              </a:rPr>
              <a:t>nullable</a:t>
            </a:r>
            <a:r>
              <a:rPr lang="fr-FR" sz="2000" dirty="0" smtClean="0">
                <a:solidFill>
                  <a:srgbClr val="0070C0"/>
                </a:solidFill>
              </a:rPr>
              <a:t>=false)</a:t>
            </a:r>
          </a:p>
          <a:p>
            <a:r>
              <a:rPr lang="fr-FR" sz="2000" dirty="0" smtClean="0"/>
              <a:t>    </a:t>
            </a:r>
            <a:r>
              <a:rPr lang="fr-FR" sz="2000" dirty="0" err="1" smtClean="0"/>
              <a:t>private</a:t>
            </a:r>
            <a:r>
              <a:rPr lang="fr-FR" sz="2000" dirty="0" smtClean="0"/>
              <a:t> String </a:t>
            </a:r>
            <a:r>
              <a:rPr lang="fr-FR" sz="2000" dirty="0" err="1" smtClean="0"/>
              <a:t>prenom</a:t>
            </a:r>
            <a:r>
              <a:rPr lang="fr-FR" sz="2000" dirty="0" smtClean="0"/>
              <a:t>;</a:t>
            </a:r>
          </a:p>
        </p:txBody>
      </p:sp>
      <p:sp>
        <p:nvSpPr>
          <p:cNvPr id="11" name="ZoneTexte 10"/>
          <p:cNvSpPr txBox="1"/>
          <p:nvPr/>
        </p:nvSpPr>
        <p:spPr>
          <a:xfrm>
            <a:off x="6805000" y="960780"/>
            <a:ext cx="4537845" cy="4093428"/>
          </a:xfrm>
          <a:prstGeom prst="rect">
            <a:avLst/>
          </a:prstGeom>
          <a:noFill/>
        </p:spPr>
        <p:txBody>
          <a:bodyPr wrap="none" rtlCol="0">
            <a:spAutoFit/>
          </a:bodyPr>
          <a:lstStyle/>
          <a:p>
            <a:r>
              <a:rPr lang="fr-FR" sz="2000" dirty="0" smtClean="0">
                <a:solidFill>
                  <a:srgbClr val="0070C0"/>
                </a:solidFill>
              </a:rPr>
              <a:t>@</a:t>
            </a:r>
            <a:r>
              <a:rPr lang="fr-FR" sz="2000" dirty="0" err="1" smtClean="0">
                <a:solidFill>
                  <a:srgbClr val="0070C0"/>
                </a:solidFill>
              </a:rPr>
              <a:t>Transient</a:t>
            </a:r>
            <a:endParaRPr lang="fr-FR" sz="2000" dirty="0" smtClean="0">
              <a:solidFill>
                <a:srgbClr val="0070C0"/>
              </a:solidFill>
            </a:endParaRPr>
          </a:p>
          <a:p>
            <a:r>
              <a:rPr lang="fr-FR" sz="2000" dirty="0" smtClean="0"/>
              <a:t>    </a:t>
            </a:r>
            <a:r>
              <a:rPr lang="fr-FR" sz="2000" dirty="0" err="1" smtClean="0"/>
              <a:t>private</a:t>
            </a:r>
            <a:r>
              <a:rPr lang="fr-FR" sz="2000" dirty="0" smtClean="0"/>
              <a:t> </a:t>
            </a:r>
            <a:r>
              <a:rPr lang="fr-FR" sz="2000" dirty="0" err="1" smtClean="0"/>
              <a:t>Integer</a:t>
            </a:r>
            <a:r>
              <a:rPr lang="fr-FR" sz="2000" dirty="0" smtClean="0"/>
              <a:t> </a:t>
            </a:r>
            <a:r>
              <a:rPr lang="fr-FR" sz="2000" dirty="0" err="1" smtClean="0"/>
              <a:t>age</a:t>
            </a:r>
            <a:r>
              <a:rPr lang="fr-FR" sz="2000" dirty="0" smtClean="0"/>
              <a:t>;</a:t>
            </a:r>
          </a:p>
          <a:p>
            <a:r>
              <a:rPr lang="fr-FR" sz="2000" dirty="0" smtClean="0"/>
              <a:t>   </a:t>
            </a:r>
          </a:p>
          <a:p>
            <a:r>
              <a:rPr lang="fr-FR" sz="2000" dirty="0" smtClean="0"/>
              <a:t> </a:t>
            </a:r>
            <a:r>
              <a:rPr lang="fr-FR" sz="2000" dirty="0" smtClean="0">
                <a:solidFill>
                  <a:srgbClr val="0070C0"/>
                </a:solidFill>
              </a:rPr>
              <a:t>@Temporal(</a:t>
            </a:r>
            <a:r>
              <a:rPr lang="fr-FR" sz="2000" dirty="0" err="1" smtClean="0">
                <a:solidFill>
                  <a:srgbClr val="0070C0"/>
                </a:solidFill>
              </a:rPr>
              <a:t>TemporalType.DATE</a:t>
            </a:r>
            <a:r>
              <a:rPr lang="fr-FR" sz="2000" dirty="0" smtClean="0">
                <a:solidFill>
                  <a:srgbClr val="0070C0"/>
                </a:solidFill>
              </a:rPr>
              <a:t>)</a:t>
            </a:r>
          </a:p>
          <a:p>
            <a:r>
              <a:rPr lang="fr-FR" sz="2000" dirty="0" smtClean="0"/>
              <a:t>    </a:t>
            </a:r>
            <a:r>
              <a:rPr lang="fr-FR" sz="2000" dirty="0" err="1" smtClean="0"/>
              <a:t>private</a:t>
            </a:r>
            <a:r>
              <a:rPr lang="fr-FR" sz="2000" dirty="0" smtClean="0"/>
              <a:t> </a:t>
            </a:r>
            <a:r>
              <a:rPr lang="fr-FR" sz="2000" dirty="0" err="1" smtClean="0"/>
              <a:t>Calendar</a:t>
            </a:r>
            <a:r>
              <a:rPr lang="fr-FR" sz="2000" dirty="0" smtClean="0"/>
              <a:t> </a:t>
            </a:r>
            <a:r>
              <a:rPr lang="fr-FR" sz="2000" dirty="0" err="1" smtClean="0"/>
              <a:t>dateNaissance</a:t>
            </a:r>
            <a:r>
              <a:rPr lang="fr-FR" sz="2000" dirty="0" smtClean="0"/>
              <a:t>;</a:t>
            </a:r>
          </a:p>
          <a:p>
            <a:endParaRPr lang="fr-FR" sz="2000" dirty="0" smtClean="0"/>
          </a:p>
          <a:p>
            <a:r>
              <a:rPr lang="fr-FR" sz="2000" dirty="0" smtClean="0"/>
              <a:t>    </a:t>
            </a:r>
            <a:r>
              <a:rPr lang="fr-FR" sz="2000" dirty="0" smtClean="0">
                <a:solidFill>
                  <a:srgbClr val="0070C0"/>
                </a:solidFill>
              </a:rPr>
              <a:t>@Temporal(</a:t>
            </a:r>
            <a:r>
              <a:rPr lang="fr-FR" sz="2000" dirty="0" err="1" smtClean="0">
                <a:solidFill>
                  <a:srgbClr val="0070C0"/>
                </a:solidFill>
              </a:rPr>
              <a:t>TemporalType.TIMESTAMP</a:t>
            </a:r>
            <a:r>
              <a:rPr lang="fr-FR" sz="2000" dirty="0" smtClean="0">
                <a:solidFill>
                  <a:srgbClr val="0070C0"/>
                </a:solidFill>
              </a:rPr>
              <a:t>)</a:t>
            </a:r>
          </a:p>
          <a:p>
            <a:r>
              <a:rPr lang="fr-FR" sz="2000" dirty="0" smtClean="0">
                <a:solidFill>
                  <a:srgbClr val="0070C0"/>
                </a:solidFill>
              </a:rPr>
              <a:t>    @</a:t>
            </a:r>
            <a:r>
              <a:rPr lang="fr-FR" sz="2000" dirty="0" err="1" smtClean="0">
                <a:solidFill>
                  <a:srgbClr val="0070C0"/>
                </a:solidFill>
              </a:rPr>
              <a:t>Column</a:t>
            </a:r>
            <a:r>
              <a:rPr lang="fr-FR" sz="2000" dirty="0" smtClean="0">
                <a:solidFill>
                  <a:srgbClr val="0070C0"/>
                </a:solidFill>
              </a:rPr>
              <a:t>(</a:t>
            </a:r>
            <a:r>
              <a:rPr lang="fr-FR" sz="2000" dirty="0" err="1" smtClean="0">
                <a:solidFill>
                  <a:srgbClr val="0070C0"/>
                </a:solidFill>
              </a:rPr>
              <a:t>updatable</a:t>
            </a:r>
            <a:r>
              <a:rPr lang="fr-FR" sz="2000" dirty="0" smtClean="0">
                <a:solidFill>
                  <a:srgbClr val="0070C0"/>
                </a:solidFill>
              </a:rPr>
              <a:t>=false)</a:t>
            </a:r>
          </a:p>
          <a:p>
            <a:r>
              <a:rPr lang="fr-FR" sz="2000" dirty="0" smtClean="0"/>
              <a:t>    </a:t>
            </a:r>
            <a:r>
              <a:rPr lang="fr-FR" sz="2000" dirty="0" err="1" smtClean="0"/>
              <a:t>private</a:t>
            </a:r>
            <a:r>
              <a:rPr lang="fr-FR" sz="2000" dirty="0" smtClean="0"/>
              <a:t> </a:t>
            </a:r>
            <a:r>
              <a:rPr lang="fr-FR" sz="2000" dirty="0" err="1" smtClean="0"/>
              <a:t>Calendar</a:t>
            </a:r>
            <a:r>
              <a:rPr lang="fr-FR" sz="2000" dirty="0" smtClean="0"/>
              <a:t> </a:t>
            </a:r>
            <a:r>
              <a:rPr lang="fr-FR" sz="2000" dirty="0" err="1" smtClean="0"/>
              <a:t>dateCreation</a:t>
            </a:r>
            <a:r>
              <a:rPr lang="fr-FR" sz="2000" dirty="0" smtClean="0"/>
              <a:t>;</a:t>
            </a:r>
          </a:p>
          <a:p>
            <a:endParaRPr lang="fr-FR" sz="2000" dirty="0" smtClean="0"/>
          </a:p>
          <a:p>
            <a:r>
              <a:rPr lang="fr-FR" sz="2000" dirty="0" smtClean="0"/>
              <a:t>    </a:t>
            </a:r>
            <a:r>
              <a:rPr lang="fr-FR" sz="2000" dirty="0" smtClean="0">
                <a:solidFill>
                  <a:srgbClr val="0070C0"/>
                </a:solidFill>
              </a:rPr>
              <a:t>@Lob</a:t>
            </a:r>
          </a:p>
          <a:p>
            <a:r>
              <a:rPr lang="fr-FR" sz="2000" dirty="0" smtClean="0">
                <a:solidFill>
                  <a:srgbClr val="0070C0"/>
                </a:solidFill>
              </a:rPr>
              <a:t>    @Basic(</a:t>
            </a:r>
            <a:r>
              <a:rPr lang="fr-FR" sz="2000" dirty="0" err="1" smtClean="0">
                <a:solidFill>
                  <a:srgbClr val="0070C0"/>
                </a:solidFill>
              </a:rPr>
              <a:t>fetch</a:t>
            </a:r>
            <a:r>
              <a:rPr lang="fr-FR" sz="2000" dirty="0" smtClean="0">
                <a:solidFill>
                  <a:srgbClr val="0070C0"/>
                </a:solidFill>
              </a:rPr>
              <a:t>=</a:t>
            </a:r>
            <a:r>
              <a:rPr lang="fr-FR" sz="2000" dirty="0" err="1" smtClean="0">
                <a:solidFill>
                  <a:srgbClr val="0070C0"/>
                </a:solidFill>
              </a:rPr>
              <a:t>FetchType.LAZY</a:t>
            </a:r>
            <a:r>
              <a:rPr lang="fr-FR" sz="2000" dirty="0" smtClean="0">
                <a:solidFill>
                  <a:srgbClr val="0070C0"/>
                </a:solidFill>
              </a:rPr>
              <a:t>)</a:t>
            </a:r>
          </a:p>
          <a:p>
            <a:r>
              <a:rPr lang="fr-FR" sz="2000" dirty="0" smtClean="0"/>
              <a:t>    </a:t>
            </a:r>
            <a:r>
              <a:rPr lang="fr-FR" sz="2000" dirty="0" err="1" smtClean="0"/>
              <a:t>private</a:t>
            </a:r>
            <a:r>
              <a:rPr lang="fr-FR" sz="2000" dirty="0" smtClean="0"/>
              <a:t> byte[] image;</a:t>
            </a:r>
            <a:endParaRPr lang="fr-FR" sz="2000" dirty="0"/>
          </a:p>
        </p:txBody>
      </p:sp>
    </p:spTree>
    <p:extLst>
      <p:ext uri="{BB962C8B-B14F-4D97-AF65-F5344CB8AC3E}">
        <p14:creationId xmlns:p14="http://schemas.microsoft.com/office/powerpoint/2010/main" val="801791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Introduction</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516511"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8" y="804875"/>
            <a:ext cx="10516511" cy="5502449"/>
          </a:xfrm>
          <a:prstGeom prst="rect">
            <a:avLst/>
          </a:prstGeom>
        </p:spPr>
        <p:txBody>
          <a:bodyPr wrap="square">
            <a:noAutofit/>
          </a:bodyPr>
          <a:lstStyle/>
          <a:p>
            <a:pPr marL="342900" indent="-342900">
              <a:buFont typeface="Arial" panose="020B0604020202020204" pitchFamily="34" charset="0"/>
              <a:buChar char="•"/>
            </a:pPr>
            <a:r>
              <a:rPr lang="fr-FR" sz="2400" dirty="0"/>
              <a:t>Quand vous voulez accéder à une base de données avec votre application Java (serveur ou bureau), trois questions se posent : </a:t>
            </a:r>
            <a:endParaRPr lang="fr-FR" sz="2400" dirty="0" smtClean="0"/>
          </a:p>
          <a:p>
            <a:r>
              <a:rPr lang="fr-FR" sz="2400" dirty="0" smtClean="0"/>
              <a:t>   </a:t>
            </a:r>
          </a:p>
          <a:p>
            <a:pPr marL="342900" indent="-342900">
              <a:buFont typeface="Wingdings" panose="05000000000000000000" pitchFamily="2" charset="2"/>
              <a:buChar char="Ø"/>
            </a:pPr>
            <a:r>
              <a:rPr lang="fr-FR" sz="2400" dirty="0" smtClean="0"/>
              <a:t>Abordez-vous </a:t>
            </a:r>
            <a:r>
              <a:rPr lang="fr-FR" sz="2400" dirty="0"/>
              <a:t>votre application du point de vue de Java d'abord ou de la base de données d'abord ? </a:t>
            </a:r>
            <a:r>
              <a:rPr lang="fr-FR" sz="2400" dirty="0" smtClean="0"/>
              <a:t>Voulez-vous </a:t>
            </a:r>
            <a:r>
              <a:rPr lang="fr-FR" sz="2400" dirty="0"/>
              <a:t>d'abord écrire des classes Java ou des instructions SQL ? Avez-vous besoin de vous intégrer à une base de données existante ? </a:t>
            </a:r>
          </a:p>
          <a:p>
            <a:r>
              <a:rPr lang="fr-FR" sz="1000" dirty="0" smtClean="0"/>
              <a:t> </a:t>
            </a:r>
            <a:r>
              <a:rPr lang="fr-FR" sz="2400" dirty="0" smtClean="0"/>
              <a:t>  </a:t>
            </a:r>
          </a:p>
          <a:p>
            <a:pPr marL="342900" indent="-342900">
              <a:buFont typeface="Wingdings" panose="05000000000000000000" pitchFamily="2" charset="2"/>
              <a:buChar char="Ø"/>
            </a:pPr>
            <a:r>
              <a:rPr lang="fr-FR" sz="2400" dirty="0" smtClean="0"/>
              <a:t>Comment </a:t>
            </a:r>
            <a:r>
              <a:rPr lang="fr-FR" sz="2400" dirty="0"/>
              <a:t>exécutez-vous les instructions SQL ? Des petites opérations CRUD (select </a:t>
            </a:r>
            <a:r>
              <a:rPr lang="fr-FR" sz="2400" dirty="0" err="1"/>
              <a:t>from</a:t>
            </a:r>
            <a:r>
              <a:rPr lang="fr-FR" sz="2400" dirty="0"/>
              <a:t>, insert </a:t>
            </a:r>
            <a:r>
              <a:rPr lang="fr-FR" sz="2400" dirty="0" err="1"/>
              <a:t>into</a:t>
            </a:r>
            <a:r>
              <a:rPr lang="fr-FR" sz="2400" dirty="0"/>
              <a:t>, update </a:t>
            </a:r>
            <a:r>
              <a:rPr lang="fr-FR" sz="2400" dirty="0" err="1"/>
              <a:t>where</a:t>
            </a:r>
            <a:r>
              <a:rPr lang="fr-FR" sz="2400" dirty="0"/>
              <a:t>) aux requêtes de </a:t>
            </a:r>
            <a:r>
              <a:rPr lang="fr-FR" sz="2400" dirty="0" err="1"/>
              <a:t>reporting</a:t>
            </a:r>
            <a:r>
              <a:rPr lang="fr-FR" sz="2400" dirty="0"/>
              <a:t> SQL plus complexes (fonctions analytiques) </a:t>
            </a:r>
            <a:r>
              <a:rPr lang="fr-FR" sz="2400" dirty="0" smtClean="0"/>
              <a:t>?</a:t>
            </a:r>
          </a:p>
          <a:p>
            <a:r>
              <a:rPr lang="fr-FR" sz="1000" dirty="0" smtClean="0"/>
              <a:t> </a:t>
            </a:r>
            <a:r>
              <a:rPr lang="fr-FR" sz="2400" dirty="0" smtClean="0"/>
              <a:t>   </a:t>
            </a:r>
          </a:p>
          <a:p>
            <a:pPr marL="342900" indent="-342900">
              <a:buFont typeface="Wingdings" panose="05000000000000000000" pitchFamily="2" charset="2"/>
              <a:buChar char="Ø"/>
            </a:pPr>
            <a:r>
              <a:rPr lang="fr-FR" sz="2400" dirty="0" smtClean="0"/>
              <a:t>Avec </a:t>
            </a:r>
            <a:r>
              <a:rPr lang="fr-FR" sz="2400" dirty="0"/>
              <a:t>quelle facilité pouvez-vous faire du </a:t>
            </a:r>
            <a:r>
              <a:rPr lang="fr-FR" sz="2400" dirty="0" err="1"/>
              <a:t>mapping</a:t>
            </a:r>
            <a:r>
              <a:rPr lang="fr-FR" sz="2400" dirty="0"/>
              <a:t> objet-relationnel ? C'est-à-dire le mappage entre les objets Java et les tables et lignes de la base de données</a:t>
            </a:r>
            <a:r>
              <a:rPr lang="fr-FR" sz="2400" dirty="0" smtClean="0"/>
              <a:t>.</a:t>
            </a:r>
            <a:endParaRPr lang="fr-FR" sz="2400" dirty="0"/>
          </a:p>
        </p:txBody>
      </p:sp>
    </p:spTree>
    <p:extLst>
      <p:ext uri="{BB962C8B-B14F-4D97-AF65-F5344CB8AC3E}">
        <p14:creationId xmlns:p14="http://schemas.microsoft.com/office/powerpoint/2010/main" val="41689274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entités JPA</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30</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pPr marL="342900" indent="-342900">
              <a:buFont typeface="Arial" panose="020B0604020202020204" pitchFamily="34" charset="0"/>
              <a:buChar char="•"/>
            </a:pPr>
            <a:r>
              <a:rPr lang="fr-FR" sz="2400" dirty="0" smtClean="0"/>
              <a:t>À l’entité JPA ci-dessus, on pourra faire correspondre la table MySQL :</a:t>
            </a:r>
          </a:p>
          <a:p>
            <a:endParaRPr lang="fr-FR" sz="1600" dirty="0" smtClean="0"/>
          </a:p>
          <a:p>
            <a:endParaRPr lang="fr-FR" sz="1600" dirty="0"/>
          </a:p>
          <a:p>
            <a:r>
              <a:rPr lang="fr-FR" sz="2400" dirty="0" smtClean="0"/>
              <a:t>CREATE TABLE `individu` (</a:t>
            </a:r>
          </a:p>
          <a:p>
            <a:r>
              <a:rPr lang="fr-FR" sz="2400" dirty="0" smtClean="0"/>
              <a:t>  `</a:t>
            </a:r>
            <a:r>
              <a:rPr lang="fr-FR" sz="2400" dirty="0" err="1" smtClean="0"/>
              <a:t>individuId</a:t>
            </a:r>
            <a:r>
              <a:rPr lang="fr-FR" sz="2400" dirty="0" smtClean="0"/>
              <a:t>` </a:t>
            </a:r>
            <a:r>
              <a:rPr lang="fr-FR" sz="2400" dirty="0" err="1" smtClean="0"/>
              <a:t>int</a:t>
            </a:r>
            <a:r>
              <a:rPr lang="fr-FR" sz="2400" dirty="0" smtClean="0"/>
              <a:t> NOT NULL AUTO_INCREMENT,</a:t>
            </a:r>
          </a:p>
          <a:p>
            <a:r>
              <a:rPr lang="fr-FR" sz="2400" dirty="0" smtClean="0"/>
              <a:t>  `nom` </a:t>
            </a:r>
            <a:r>
              <a:rPr lang="fr-FR" sz="2400" dirty="0" err="1" smtClean="0"/>
              <a:t>varchar</a:t>
            </a:r>
            <a:r>
              <a:rPr lang="fr-FR" sz="2400" dirty="0" smtClean="0"/>
              <a:t>(30) NOT NULL,</a:t>
            </a:r>
          </a:p>
          <a:p>
            <a:r>
              <a:rPr lang="fr-FR" sz="2400" dirty="0" smtClean="0"/>
              <a:t>  `</a:t>
            </a:r>
            <a:r>
              <a:rPr lang="fr-FR" sz="2400" dirty="0" err="1" smtClean="0"/>
              <a:t>prenom</a:t>
            </a:r>
            <a:r>
              <a:rPr lang="fr-FR" sz="2400" dirty="0" smtClean="0"/>
              <a:t>` </a:t>
            </a:r>
            <a:r>
              <a:rPr lang="fr-FR" sz="2400" dirty="0" err="1" smtClean="0"/>
              <a:t>varchar</a:t>
            </a:r>
            <a:r>
              <a:rPr lang="fr-FR" sz="2400" dirty="0" smtClean="0"/>
              <a:t>(30) NOT NULL,</a:t>
            </a:r>
          </a:p>
          <a:p>
            <a:r>
              <a:rPr lang="fr-FR" sz="2400" dirty="0" smtClean="0"/>
              <a:t>  `</a:t>
            </a:r>
            <a:r>
              <a:rPr lang="fr-FR" sz="2400" dirty="0" err="1" smtClean="0"/>
              <a:t>dateNaissance</a:t>
            </a:r>
            <a:r>
              <a:rPr lang="fr-FR" sz="2400" dirty="0" smtClean="0"/>
              <a:t>` DATE,</a:t>
            </a:r>
          </a:p>
          <a:p>
            <a:r>
              <a:rPr lang="fr-FR" sz="2400" dirty="0" smtClean="0"/>
              <a:t>  `</a:t>
            </a:r>
            <a:r>
              <a:rPr lang="fr-FR" sz="2400" dirty="0" err="1" smtClean="0"/>
              <a:t>dateCreation</a:t>
            </a:r>
            <a:r>
              <a:rPr lang="fr-FR" sz="2400" dirty="0" smtClean="0"/>
              <a:t>` TIMESTAMP,</a:t>
            </a:r>
          </a:p>
          <a:p>
            <a:r>
              <a:rPr lang="fr-FR" sz="2400" dirty="0" smtClean="0"/>
              <a:t>  `image` BLOB,</a:t>
            </a:r>
          </a:p>
          <a:p>
            <a:r>
              <a:rPr lang="fr-FR" sz="2400" dirty="0" smtClean="0"/>
              <a:t>  PRIMARY KEY (`</a:t>
            </a:r>
            <a:r>
              <a:rPr lang="fr-FR" sz="2400" dirty="0" err="1" smtClean="0"/>
              <a:t>individuId</a:t>
            </a:r>
            <a:r>
              <a:rPr lang="fr-FR" sz="2400" dirty="0" smtClean="0"/>
              <a:t>`)</a:t>
            </a:r>
          </a:p>
          <a:p>
            <a:r>
              <a:rPr lang="fr-FR" sz="2400" dirty="0" smtClean="0"/>
              <a:t>);</a:t>
            </a:r>
          </a:p>
        </p:txBody>
      </p:sp>
    </p:spTree>
    <p:extLst>
      <p:ext uri="{BB962C8B-B14F-4D97-AF65-F5344CB8AC3E}">
        <p14:creationId xmlns:p14="http://schemas.microsoft.com/office/powerpoint/2010/main" val="10482694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a:t>
            </a:r>
            <a:r>
              <a:rPr lang="fr-FR" sz="3200" b="1" dirty="0" err="1" smtClean="0">
                <a:solidFill>
                  <a:srgbClr val="C00000"/>
                </a:solidFill>
                <a:latin typeface="+mn-lt"/>
              </a:rPr>
              <a:t>EntityManager</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31</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pPr marL="342900" indent="-342900">
              <a:buFont typeface="Arial" panose="020B0604020202020204" pitchFamily="34" charset="0"/>
              <a:buChar char="•"/>
            </a:pPr>
            <a:r>
              <a:rPr lang="fr-FR" sz="2400" dirty="0" smtClean="0"/>
              <a:t>Les annotations JPA que nous avons vues dans la section précédente, ne servent à rien si elle ne sont pas exploitées dans les programmes. Dans JPA, l’interface centrale qui va exploiter ces annotations est l’interface </a:t>
            </a:r>
            <a:r>
              <a:rPr lang="fr-FR" sz="2400" dirty="0" err="1" smtClean="0">
                <a:solidFill>
                  <a:srgbClr val="0070C0"/>
                </a:solidFill>
              </a:rPr>
              <a:t>EntityManager</a:t>
            </a:r>
            <a:r>
              <a:rPr lang="fr-FR" sz="2400" dirty="0" smtClean="0"/>
              <a:t>.</a:t>
            </a:r>
          </a:p>
          <a:p>
            <a:pPr marL="342900" indent="-342900">
              <a:buFont typeface="Arial" panose="020B0604020202020204" pitchFamily="34" charset="0"/>
              <a:buChar char="•"/>
            </a:pPr>
            <a:r>
              <a:rPr lang="fr-FR" sz="2400" dirty="0" smtClean="0"/>
              <a:t>JPA est une spécification. Pour pouvoir l’utiliser, il faut avoir à sa disposition une </a:t>
            </a:r>
            <a:r>
              <a:rPr lang="fr-FR" sz="2400" dirty="0" smtClean="0">
                <a:solidFill>
                  <a:srgbClr val="0070C0"/>
                </a:solidFill>
              </a:rPr>
              <a:t>implémentation compatible avec JPA</a:t>
            </a:r>
            <a:r>
              <a:rPr lang="fr-FR" sz="2400" dirty="0" smtClean="0"/>
              <a:t>.</a:t>
            </a:r>
          </a:p>
          <a:p>
            <a:pPr marL="342900" indent="-342900">
              <a:buFont typeface="Arial" panose="020B0604020202020204" pitchFamily="34" charset="0"/>
              <a:buChar char="•"/>
            </a:pPr>
            <a:r>
              <a:rPr lang="fr-FR" sz="2400" dirty="0" smtClean="0"/>
              <a:t>Il faut fournir à l’implémentation de JPA un fichier XML de déploiement nommé </a:t>
            </a:r>
            <a:r>
              <a:rPr lang="fr-FR" sz="2400" dirty="0" smtClean="0">
                <a:solidFill>
                  <a:srgbClr val="0070C0"/>
                </a:solidFill>
              </a:rPr>
              <a:t>persistence.xml</a:t>
            </a:r>
            <a:r>
              <a:rPr lang="fr-FR" sz="2400" dirty="0" smtClean="0"/>
              <a:t>.</a:t>
            </a:r>
          </a:p>
          <a:p>
            <a:pPr marL="342900" indent="-342900">
              <a:buFont typeface="Arial" panose="020B0604020202020204" pitchFamily="34" charset="0"/>
              <a:buChar char="•"/>
            </a:pPr>
            <a:r>
              <a:rPr lang="fr-FR" sz="2400" dirty="0" smtClean="0"/>
              <a:t>Dans ce fichier, on déclare une ou plusieurs unités de persistance grâce à la balise </a:t>
            </a:r>
            <a:r>
              <a:rPr lang="fr-FR" sz="2400" dirty="0" smtClean="0">
                <a:solidFill>
                  <a:srgbClr val="0070C0"/>
                </a:solidFill>
              </a:rPr>
              <a:t>&lt;</a:t>
            </a:r>
            <a:r>
              <a:rPr lang="fr-FR" sz="2400" dirty="0" err="1" smtClean="0">
                <a:solidFill>
                  <a:srgbClr val="0070C0"/>
                </a:solidFill>
              </a:rPr>
              <a:t>persitence</a:t>
            </a:r>
            <a:r>
              <a:rPr lang="fr-FR" sz="2400" dirty="0" smtClean="0">
                <a:solidFill>
                  <a:srgbClr val="0070C0"/>
                </a:solidFill>
              </a:rPr>
              <a:t>-unit&gt;</a:t>
            </a:r>
            <a:r>
              <a:rPr lang="fr-FR" sz="2400" dirty="0" smtClean="0"/>
              <a:t>. </a:t>
            </a:r>
          </a:p>
          <a:p>
            <a:pPr marL="342900" indent="-342900">
              <a:buFont typeface="Arial" panose="020B0604020202020204" pitchFamily="34" charset="0"/>
              <a:buChar char="•"/>
            </a:pPr>
            <a:r>
              <a:rPr lang="fr-FR" sz="2400" dirty="0" smtClean="0"/>
              <a:t>Chaque unité de persistance est identifiée par un nom et contient la liste des classes entités gérées par cette unité avec la balise </a:t>
            </a:r>
            <a:r>
              <a:rPr lang="fr-FR" sz="2400" dirty="0" smtClean="0">
                <a:solidFill>
                  <a:srgbClr val="0070C0"/>
                </a:solidFill>
              </a:rPr>
              <a:t>&lt;class&gt;</a:t>
            </a:r>
            <a:r>
              <a:rPr lang="fr-FR" sz="2400" dirty="0" smtClean="0"/>
              <a:t>. </a:t>
            </a:r>
          </a:p>
          <a:p>
            <a:pPr marL="342900" indent="-342900">
              <a:buFont typeface="Arial" panose="020B0604020202020204" pitchFamily="34" charset="0"/>
              <a:buChar char="•"/>
            </a:pPr>
            <a:r>
              <a:rPr lang="fr-FR" sz="2400" dirty="0" smtClean="0"/>
              <a:t>La balise </a:t>
            </a:r>
            <a:r>
              <a:rPr lang="fr-FR" sz="2400" dirty="0" smtClean="0">
                <a:solidFill>
                  <a:srgbClr val="0070C0"/>
                </a:solidFill>
              </a:rPr>
              <a:t>&lt;</a:t>
            </a:r>
            <a:r>
              <a:rPr lang="fr-FR" sz="2400" dirty="0" err="1" smtClean="0">
                <a:solidFill>
                  <a:srgbClr val="0070C0"/>
                </a:solidFill>
              </a:rPr>
              <a:t>properties</a:t>
            </a:r>
            <a:r>
              <a:rPr lang="fr-FR" sz="2400" dirty="0" smtClean="0">
                <a:solidFill>
                  <a:srgbClr val="0070C0"/>
                </a:solidFill>
              </a:rPr>
              <a:t>&gt;</a:t>
            </a:r>
            <a:r>
              <a:rPr lang="fr-FR" sz="2400" dirty="0" smtClean="0"/>
              <a:t> permet de spécifier des propriétés propres à une implémentation de JPA et qui indique comment se connecter au SGBDR.</a:t>
            </a:r>
          </a:p>
          <a:p>
            <a:pPr marL="342900" indent="-342900">
              <a:buFont typeface="Arial" panose="020B0604020202020204" pitchFamily="34" charset="0"/>
              <a:buChar char="•"/>
            </a:pPr>
            <a:endParaRPr lang="fr-FR" sz="2400" dirty="0" smtClean="0"/>
          </a:p>
        </p:txBody>
      </p:sp>
    </p:spTree>
    <p:extLst>
      <p:ext uri="{BB962C8B-B14F-4D97-AF65-F5344CB8AC3E}">
        <p14:creationId xmlns:p14="http://schemas.microsoft.com/office/powerpoint/2010/main" val="23401283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Les entités JPA</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32</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endParaRPr lang="fr-FR" sz="2400" dirty="0" smtClean="0"/>
          </a:p>
        </p:txBody>
      </p:sp>
      <p:sp>
        <p:nvSpPr>
          <p:cNvPr id="6" name="ZoneTexte 5"/>
          <p:cNvSpPr txBox="1"/>
          <p:nvPr/>
        </p:nvSpPr>
        <p:spPr>
          <a:xfrm>
            <a:off x="675861" y="808380"/>
            <a:ext cx="10373930" cy="6247864"/>
          </a:xfrm>
          <a:prstGeom prst="rect">
            <a:avLst/>
          </a:prstGeom>
          <a:noFill/>
        </p:spPr>
        <p:txBody>
          <a:bodyPr wrap="none" rtlCol="0">
            <a:spAutoFit/>
          </a:bodyPr>
          <a:lstStyle/>
          <a:p>
            <a:r>
              <a:rPr lang="fr-FR" sz="2000" dirty="0" smtClean="0"/>
              <a:t>&lt;?</a:t>
            </a:r>
            <a:r>
              <a:rPr lang="fr-FR" sz="2000" dirty="0" err="1" smtClean="0"/>
              <a:t>xml</a:t>
            </a:r>
            <a:r>
              <a:rPr lang="fr-FR" sz="2000" dirty="0" smtClean="0"/>
              <a:t> version="1.0" </a:t>
            </a:r>
            <a:r>
              <a:rPr lang="fr-FR" sz="2000" dirty="0" err="1" smtClean="0"/>
              <a:t>encoding</a:t>
            </a:r>
            <a:r>
              <a:rPr lang="fr-FR" sz="2000" dirty="0" smtClean="0"/>
              <a:t>="UTF-8"?&gt;</a:t>
            </a:r>
          </a:p>
          <a:p>
            <a:r>
              <a:rPr lang="fr-FR" sz="2000" dirty="0" smtClean="0"/>
              <a:t>&lt;</a:t>
            </a:r>
            <a:r>
              <a:rPr lang="fr-FR" sz="2000" dirty="0" err="1" smtClean="0">
                <a:solidFill>
                  <a:srgbClr val="0070C0"/>
                </a:solidFill>
              </a:rPr>
              <a:t>persistence</a:t>
            </a:r>
            <a:r>
              <a:rPr lang="fr-FR" sz="2000" dirty="0" smtClean="0"/>
              <a:t> </a:t>
            </a:r>
            <a:r>
              <a:rPr lang="fr-FR" sz="2000" dirty="0" err="1" smtClean="0"/>
              <a:t>xmlns</a:t>
            </a:r>
            <a:r>
              <a:rPr lang="fr-FR" sz="2000" dirty="0" smtClean="0"/>
              <a:t>="http://xmlns.jcp.org/</a:t>
            </a:r>
            <a:r>
              <a:rPr lang="fr-FR" sz="2000" dirty="0" err="1" smtClean="0"/>
              <a:t>xml</a:t>
            </a:r>
            <a:r>
              <a:rPr lang="fr-FR" sz="2000" dirty="0" smtClean="0"/>
              <a:t>/ns/</a:t>
            </a:r>
            <a:r>
              <a:rPr lang="fr-FR" sz="2000" dirty="0" err="1" smtClean="0"/>
              <a:t>persistence</a:t>
            </a:r>
            <a:r>
              <a:rPr lang="fr-FR" sz="2000" dirty="0" smtClean="0"/>
              <a:t>"</a:t>
            </a:r>
          </a:p>
          <a:p>
            <a:r>
              <a:rPr lang="fr-FR" sz="2000" dirty="0" smtClean="0"/>
              <a:t>             </a:t>
            </a:r>
            <a:r>
              <a:rPr lang="fr-FR" sz="2000" dirty="0" err="1" smtClean="0"/>
              <a:t>xmlns:xsi</a:t>
            </a:r>
            <a:r>
              <a:rPr lang="fr-FR" sz="2000" dirty="0" smtClean="0"/>
              <a:t>="http://www.w3.org/2001/XMLSchema-instance"</a:t>
            </a:r>
          </a:p>
          <a:p>
            <a:r>
              <a:rPr lang="fr-FR" sz="2000" dirty="0" smtClean="0"/>
              <a:t>             </a:t>
            </a:r>
            <a:r>
              <a:rPr lang="fr-FR" sz="2000" dirty="0" err="1" smtClean="0"/>
              <a:t>xsi:schemaLocation</a:t>
            </a:r>
            <a:r>
              <a:rPr lang="fr-FR" sz="2000" dirty="0" smtClean="0"/>
              <a:t>="http://xmlns.jcp.org/</a:t>
            </a:r>
            <a:r>
              <a:rPr lang="fr-FR" sz="2000" dirty="0" err="1" smtClean="0"/>
              <a:t>xml</a:t>
            </a:r>
            <a:r>
              <a:rPr lang="fr-FR" sz="2000" dirty="0" smtClean="0"/>
              <a:t>/ns/</a:t>
            </a:r>
            <a:r>
              <a:rPr lang="fr-FR" sz="2000" dirty="0" err="1" smtClean="0"/>
              <a:t>persistence</a:t>
            </a:r>
            <a:endParaRPr lang="fr-FR" sz="2000" dirty="0" smtClean="0"/>
          </a:p>
          <a:p>
            <a:r>
              <a:rPr lang="fr-FR" sz="2000" dirty="0" smtClean="0"/>
              <a:t>             http://xmlns.jcp.org/xml/ns/persistence/persistence_2_1.xsd"</a:t>
            </a:r>
          </a:p>
          <a:p>
            <a:r>
              <a:rPr lang="fr-FR" sz="2000" dirty="0" smtClean="0"/>
              <a:t>             version="2.1"&gt;</a:t>
            </a:r>
          </a:p>
          <a:p>
            <a:r>
              <a:rPr lang="fr-FR" sz="2000" dirty="0" smtClean="0"/>
              <a:t>  &lt;</a:t>
            </a:r>
            <a:r>
              <a:rPr lang="fr-FR" sz="2000" dirty="0" err="1" smtClean="0">
                <a:solidFill>
                  <a:srgbClr val="C00000"/>
                </a:solidFill>
              </a:rPr>
              <a:t>persistence</a:t>
            </a:r>
            <a:r>
              <a:rPr lang="fr-FR" sz="2000" dirty="0" smtClean="0">
                <a:solidFill>
                  <a:srgbClr val="C00000"/>
                </a:solidFill>
              </a:rPr>
              <a:t>-unit</a:t>
            </a:r>
            <a:r>
              <a:rPr lang="fr-FR" sz="2000" dirty="0" smtClean="0"/>
              <a:t> </a:t>
            </a:r>
            <a:r>
              <a:rPr lang="fr-FR" sz="2000" dirty="0" err="1" smtClean="0"/>
              <a:t>name</a:t>
            </a:r>
            <a:r>
              <a:rPr lang="fr-FR" sz="2000" dirty="0" smtClean="0"/>
              <a:t>="</a:t>
            </a:r>
            <a:r>
              <a:rPr lang="fr-FR" sz="2000" dirty="0" err="1" smtClean="0"/>
              <a:t>monUniteDePersistance</a:t>
            </a:r>
            <a:r>
              <a:rPr lang="fr-FR" sz="2000" dirty="0" smtClean="0"/>
              <a:t>"&gt;</a:t>
            </a:r>
          </a:p>
          <a:p>
            <a:r>
              <a:rPr lang="fr-FR" sz="2000" dirty="0" smtClean="0"/>
              <a:t>     &lt;</a:t>
            </a:r>
            <a:r>
              <a:rPr lang="fr-FR" sz="2000" dirty="0" smtClean="0">
                <a:solidFill>
                  <a:schemeClr val="accent6">
                    <a:lumMod val="75000"/>
                  </a:schemeClr>
                </a:solidFill>
              </a:rPr>
              <a:t>class</a:t>
            </a:r>
            <a:r>
              <a:rPr lang="fr-FR" sz="2000" dirty="0" smtClean="0"/>
              <a:t>&gt;</a:t>
            </a:r>
            <a:r>
              <a:rPr lang="fr-FR" sz="2000" dirty="0" err="1" smtClean="0"/>
              <a:t>ma.classe.Entite</a:t>
            </a:r>
            <a:r>
              <a:rPr lang="fr-FR" sz="2000" dirty="0" smtClean="0"/>
              <a:t>&lt;</a:t>
            </a:r>
            <a:r>
              <a:rPr lang="fr-FR" sz="2000" dirty="0" smtClean="0">
                <a:solidFill>
                  <a:schemeClr val="accent6">
                    <a:lumMod val="75000"/>
                  </a:schemeClr>
                </a:solidFill>
              </a:rPr>
              <a:t>/class</a:t>
            </a:r>
            <a:r>
              <a:rPr lang="fr-FR" sz="2000" dirty="0" smtClean="0"/>
              <a:t>&gt;</a:t>
            </a:r>
          </a:p>
          <a:p>
            <a:r>
              <a:rPr lang="fr-FR" sz="2000" dirty="0" smtClean="0"/>
              <a:t>    &lt;</a:t>
            </a:r>
            <a:r>
              <a:rPr lang="fr-FR" sz="2000" dirty="0" smtClean="0">
                <a:solidFill>
                  <a:srgbClr val="7030A0"/>
                </a:solidFill>
              </a:rPr>
              <a:t>provider</a:t>
            </a:r>
            <a:r>
              <a:rPr lang="fr-FR" sz="2000" dirty="0" smtClean="0"/>
              <a:t>&gt;</a:t>
            </a:r>
            <a:r>
              <a:rPr lang="fr-FR" sz="2000" dirty="0" err="1" smtClean="0"/>
              <a:t>org.hibernate.jpa.HibernatePersistenceProvider</a:t>
            </a:r>
            <a:r>
              <a:rPr lang="fr-FR" sz="2000" dirty="0" smtClean="0"/>
              <a:t>&lt;</a:t>
            </a:r>
            <a:r>
              <a:rPr lang="fr-FR" sz="2000" dirty="0" smtClean="0">
                <a:solidFill>
                  <a:srgbClr val="7030A0"/>
                </a:solidFill>
              </a:rPr>
              <a:t>/provider</a:t>
            </a:r>
            <a:r>
              <a:rPr lang="fr-FR" sz="2000" dirty="0" smtClean="0"/>
              <a:t>&gt;</a:t>
            </a:r>
          </a:p>
          <a:p>
            <a:r>
              <a:rPr lang="fr-FR" sz="2000" dirty="0" smtClean="0"/>
              <a:t>    &lt;</a:t>
            </a:r>
            <a:r>
              <a:rPr lang="fr-FR" sz="2000" dirty="0" err="1" smtClean="0">
                <a:solidFill>
                  <a:srgbClr val="0070C0"/>
                </a:solidFill>
              </a:rPr>
              <a:t>properties</a:t>
            </a:r>
            <a:r>
              <a:rPr lang="fr-FR" sz="2000" dirty="0" smtClean="0"/>
              <a:t>&gt;</a:t>
            </a:r>
          </a:p>
          <a:p>
            <a:r>
              <a:rPr lang="fr-FR" sz="2000" dirty="0" smtClean="0"/>
              <a:t>      &lt;</a:t>
            </a:r>
            <a:r>
              <a:rPr lang="fr-FR" sz="2000" dirty="0" err="1" smtClean="0">
                <a:solidFill>
                  <a:schemeClr val="accent6">
                    <a:lumMod val="75000"/>
                  </a:schemeClr>
                </a:solidFill>
              </a:rPr>
              <a:t>property</a:t>
            </a:r>
            <a:r>
              <a:rPr lang="fr-FR" sz="2000" dirty="0" smtClean="0"/>
              <a:t> </a:t>
            </a:r>
            <a:r>
              <a:rPr lang="fr-FR" sz="2000" dirty="0" err="1" smtClean="0"/>
              <a:t>name</a:t>
            </a:r>
            <a:r>
              <a:rPr lang="fr-FR" sz="2000" dirty="0" smtClean="0"/>
              <a:t>="</a:t>
            </a:r>
            <a:r>
              <a:rPr lang="fr-FR" sz="2000" dirty="0" err="1" smtClean="0"/>
              <a:t>javax.persistence.jdbc.driver</a:t>
            </a:r>
            <a:r>
              <a:rPr lang="fr-FR" sz="2000" dirty="0" smtClean="0"/>
              <a:t>" value="</a:t>
            </a:r>
            <a:r>
              <a:rPr lang="fr-FR" sz="2000" dirty="0" err="1" smtClean="0"/>
              <a:t>com.mysql.jdbc.Driver</a:t>
            </a:r>
            <a:r>
              <a:rPr lang="fr-FR" sz="2000" dirty="0" smtClean="0"/>
              <a:t>" /&gt;</a:t>
            </a:r>
          </a:p>
          <a:p>
            <a:r>
              <a:rPr lang="fr-FR" sz="2000" dirty="0" smtClean="0"/>
              <a:t>      &lt;</a:t>
            </a:r>
            <a:r>
              <a:rPr lang="fr-FR" sz="2000" dirty="0" err="1" smtClean="0">
                <a:solidFill>
                  <a:schemeClr val="accent6">
                    <a:lumMod val="75000"/>
                  </a:schemeClr>
                </a:solidFill>
              </a:rPr>
              <a:t>property</a:t>
            </a:r>
            <a:r>
              <a:rPr lang="fr-FR" sz="2000" dirty="0" smtClean="0"/>
              <a:t> </a:t>
            </a:r>
            <a:r>
              <a:rPr lang="fr-FR" sz="2000" dirty="0" err="1" smtClean="0"/>
              <a:t>name</a:t>
            </a:r>
            <a:r>
              <a:rPr lang="fr-FR" sz="2000" dirty="0" smtClean="0"/>
              <a:t>="javax.persistence.jdbc.url" value="</a:t>
            </a:r>
            <a:r>
              <a:rPr lang="fr-FR" sz="2000" dirty="0" err="1" smtClean="0"/>
              <a:t>jdbc:mysql</a:t>
            </a:r>
            <a:r>
              <a:rPr lang="fr-FR" sz="2000" dirty="0" smtClean="0"/>
              <a:t>://localhost:3306/</a:t>
            </a:r>
            <a:r>
              <a:rPr lang="fr-FR" sz="2000" dirty="0" err="1" smtClean="0"/>
              <a:t>database</a:t>
            </a:r>
            <a:r>
              <a:rPr lang="fr-FR" sz="2000" dirty="0" smtClean="0"/>
              <a:t>" /&gt;</a:t>
            </a:r>
          </a:p>
          <a:p>
            <a:r>
              <a:rPr lang="fr-FR" sz="2000" dirty="0" smtClean="0"/>
              <a:t>      &lt;</a:t>
            </a:r>
            <a:r>
              <a:rPr lang="fr-FR" sz="2000" dirty="0" err="1" smtClean="0">
                <a:solidFill>
                  <a:schemeClr val="accent6">
                    <a:lumMod val="75000"/>
                  </a:schemeClr>
                </a:solidFill>
              </a:rPr>
              <a:t>property</a:t>
            </a:r>
            <a:r>
              <a:rPr lang="fr-FR" sz="2000" dirty="0" smtClean="0"/>
              <a:t> </a:t>
            </a:r>
            <a:r>
              <a:rPr lang="fr-FR" sz="2000" dirty="0" err="1" smtClean="0"/>
              <a:t>name</a:t>
            </a:r>
            <a:r>
              <a:rPr lang="fr-FR" sz="2000" dirty="0" smtClean="0"/>
              <a:t>="</a:t>
            </a:r>
            <a:r>
              <a:rPr lang="fr-FR" sz="2000" dirty="0" err="1" smtClean="0"/>
              <a:t>javax.persistence.jdbc.user</a:t>
            </a:r>
            <a:r>
              <a:rPr lang="fr-FR" sz="2000" dirty="0" smtClean="0"/>
              <a:t>" value="</a:t>
            </a:r>
            <a:r>
              <a:rPr lang="fr-FR" sz="2000" dirty="0" err="1" smtClean="0"/>
              <a:t>root</a:t>
            </a:r>
            <a:r>
              <a:rPr lang="fr-FR" sz="2000" dirty="0" smtClean="0"/>
              <a:t>" /&gt;</a:t>
            </a:r>
          </a:p>
          <a:p>
            <a:r>
              <a:rPr lang="fr-FR" sz="2000" dirty="0" smtClean="0"/>
              <a:t>      &lt;</a:t>
            </a:r>
            <a:r>
              <a:rPr lang="fr-FR" sz="2000" dirty="0" err="1" smtClean="0">
                <a:solidFill>
                  <a:schemeClr val="accent6">
                    <a:lumMod val="75000"/>
                  </a:schemeClr>
                </a:solidFill>
              </a:rPr>
              <a:t>property</a:t>
            </a:r>
            <a:r>
              <a:rPr lang="fr-FR" sz="2000" dirty="0" smtClean="0"/>
              <a:t> </a:t>
            </a:r>
            <a:r>
              <a:rPr lang="fr-FR" sz="2000" dirty="0" err="1" smtClean="0"/>
              <a:t>name</a:t>
            </a:r>
            <a:r>
              <a:rPr lang="fr-FR" sz="2000" dirty="0" smtClean="0"/>
              <a:t>="</a:t>
            </a:r>
            <a:r>
              <a:rPr lang="fr-FR" sz="2000" dirty="0" err="1" smtClean="0"/>
              <a:t>javax.persistence.jdbc.password</a:t>
            </a:r>
            <a:r>
              <a:rPr lang="fr-FR" sz="2000" dirty="0" smtClean="0"/>
              <a:t>" value="</a:t>
            </a:r>
            <a:r>
              <a:rPr lang="fr-FR" sz="2000" dirty="0" err="1" smtClean="0"/>
              <a:t>root</a:t>
            </a:r>
            <a:r>
              <a:rPr lang="fr-FR" sz="2000" dirty="0" smtClean="0"/>
              <a:t>" /&gt;</a:t>
            </a:r>
          </a:p>
          <a:p>
            <a:r>
              <a:rPr lang="fr-FR" sz="2000" dirty="0" smtClean="0"/>
              <a:t>      &lt;</a:t>
            </a:r>
            <a:r>
              <a:rPr lang="fr-FR" sz="2000" dirty="0" err="1" smtClean="0">
                <a:solidFill>
                  <a:schemeClr val="accent6">
                    <a:lumMod val="75000"/>
                  </a:schemeClr>
                </a:solidFill>
              </a:rPr>
              <a:t>property</a:t>
            </a:r>
            <a:r>
              <a:rPr lang="fr-FR" sz="2000" dirty="0" smtClean="0"/>
              <a:t> </a:t>
            </a:r>
            <a:r>
              <a:rPr lang="fr-FR" sz="2000" dirty="0" err="1" smtClean="0"/>
              <a:t>name</a:t>
            </a:r>
            <a:r>
              <a:rPr lang="fr-FR" sz="2000" dirty="0" smtClean="0"/>
              <a:t>="</a:t>
            </a:r>
            <a:r>
              <a:rPr lang="fr-FR" sz="2000" dirty="0" err="1" smtClean="0"/>
              <a:t>hibernate.dialect</a:t>
            </a:r>
            <a:r>
              <a:rPr lang="fr-FR" sz="2000" dirty="0" smtClean="0"/>
              <a:t>" value="</a:t>
            </a:r>
            <a:r>
              <a:rPr lang="fr-FR" sz="2000" dirty="0" err="1" smtClean="0"/>
              <a:t>org.hibernate.dialect.MySQLDialect</a:t>
            </a:r>
            <a:r>
              <a:rPr lang="fr-FR" sz="2000" dirty="0" smtClean="0"/>
              <a:t>" /&gt;</a:t>
            </a:r>
          </a:p>
          <a:p>
            <a:r>
              <a:rPr lang="fr-FR" sz="2000" dirty="0" smtClean="0"/>
              <a:t>      &lt;</a:t>
            </a:r>
            <a:r>
              <a:rPr lang="fr-FR" sz="2000" dirty="0" err="1" smtClean="0">
                <a:solidFill>
                  <a:schemeClr val="accent6">
                    <a:lumMod val="75000"/>
                  </a:schemeClr>
                </a:solidFill>
              </a:rPr>
              <a:t>property</a:t>
            </a:r>
            <a:r>
              <a:rPr lang="fr-FR" sz="2000" dirty="0" smtClean="0"/>
              <a:t> </a:t>
            </a:r>
            <a:r>
              <a:rPr lang="fr-FR" sz="2000" dirty="0" err="1" smtClean="0"/>
              <a:t>name</a:t>
            </a:r>
            <a:r>
              <a:rPr lang="fr-FR" sz="2000" dirty="0" smtClean="0"/>
              <a:t>="</a:t>
            </a:r>
            <a:r>
              <a:rPr lang="fr-FR" sz="2000" dirty="0" err="1" smtClean="0"/>
              <a:t>hibernate.show_sql</a:t>
            </a:r>
            <a:r>
              <a:rPr lang="fr-FR" sz="2000" dirty="0" smtClean="0"/>
              <a:t>" value="</a:t>
            </a:r>
            <a:r>
              <a:rPr lang="fr-FR" sz="2000" dirty="0" err="1" smtClean="0"/>
              <a:t>true</a:t>
            </a:r>
            <a:r>
              <a:rPr lang="fr-FR" sz="2000" dirty="0" smtClean="0"/>
              <a:t>" /&gt;</a:t>
            </a:r>
          </a:p>
          <a:p>
            <a:r>
              <a:rPr lang="fr-FR" sz="2000" dirty="0" smtClean="0"/>
              <a:t>      &lt;</a:t>
            </a:r>
            <a:r>
              <a:rPr lang="fr-FR" sz="2000" dirty="0" err="1" smtClean="0">
                <a:solidFill>
                  <a:schemeClr val="accent6">
                    <a:lumMod val="75000"/>
                  </a:schemeClr>
                </a:solidFill>
              </a:rPr>
              <a:t>property</a:t>
            </a:r>
            <a:r>
              <a:rPr lang="fr-FR" sz="2000" dirty="0" smtClean="0"/>
              <a:t> </a:t>
            </a:r>
            <a:r>
              <a:rPr lang="fr-FR" sz="2000" dirty="0" err="1" smtClean="0"/>
              <a:t>name</a:t>
            </a:r>
            <a:r>
              <a:rPr lang="fr-FR" sz="2000" dirty="0" smtClean="0"/>
              <a:t>="</a:t>
            </a:r>
            <a:r>
              <a:rPr lang="fr-FR" sz="2000" dirty="0" err="1" smtClean="0"/>
              <a:t>hibernate.format_sql</a:t>
            </a:r>
            <a:r>
              <a:rPr lang="fr-FR" sz="2000" dirty="0" smtClean="0"/>
              <a:t>" value="</a:t>
            </a:r>
            <a:r>
              <a:rPr lang="fr-FR" sz="2000" dirty="0" err="1" smtClean="0"/>
              <a:t>true</a:t>
            </a:r>
            <a:r>
              <a:rPr lang="fr-FR" sz="2000" dirty="0" smtClean="0"/>
              <a:t>" /&gt;</a:t>
            </a:r>
          </a:p>
          <a:p>
            <a:r>
              <a:rPr lang="fr-FR" sz="2000" dirty="0" smtClean="0"/>
              <a:t>    &lt;</a:t>
            </a:r>
            <a:r>
              <a:rPr lang="fr-FR" sz="2000" dirty="0" smtClean="0">
                <a:solidFill>
                  <a:srgbClr val="0070C0"/>
                </a:solidFill>
              </a:rPr>
              <a:t>/</a:t>
            </a:r>
            <a:r>
              <a:rPr lang="fr-FR" sz="2000" dirty="0" err="1" smtClean="0">
                <a:solidFill>
                  <a:srgbClr val="0070C0"/>
                </a:solidFill>
              </a:rPr>
              <a:t>properties</a:t>
            </a:r>
            <a:r>
              <a:rPr lang="fr-FR" sz="2000" dirty="0" smtClean="0"/>
              <a:t>&gt;</a:t>
            </a:r>
          </a:p>
          <a:p>
            <a:r>
              <a:rPr lang="fr-FR" sz="2000" dirty="0" smtClean="0"/>
              <a:t>  &lt;</a:t>
            </a:r>
            <a:r>
              <a:rPr lang="fr-FR" sz="2000" dirty="0" smtClean="0">
                <a:solidFill>
                  <a:srgbClr val="C00000"/>
                </a:solidFill>
              </a:rPr>
              <a:t>/</a:t>
            </a:r>
            <a:r>
              <a:rPr lang="fr-FR" sz="2000" dirty="0" err="1" smtClean="0">
                <a:solidFill>
                  <a:srgbClr val="C00000"/>
                </a:solidFill>
              </a:rPr>
              <a:t>persistence</a:t>
            </a:r>
            <a:r>
              <a:rPr lang="fr-FR" sz="2000" dirty="0" smtClean="0">
                <a:solidFill>
                  <a:srgbClr val="C00000"/>
                </a:solidFill>
              </a:rPr>
              <a:t>-unit</a:t>
            </a:r>
            <a:r>
              <a:rPr lang="fr-FR" sz="2000" dirty="0" smtClean="0"/>
              <a:t>&gt;</a:t>
            </a:r>
          </a:p>
          <a:p>
            <a:r>
              <a:rPr lang="fr-FR" sz="2000" dirty="0" smtClean="0"/>
              <a:t>&lt;</a:t>
            </a:r>
            <a:r>
              <a:rPr lang="fr-FR" sz="2000" dirty="0" smtClean="0">
                <a:solidFill>
                  <a:srgbClr val="0070C0"/>
                </a:solidFill>
              </a:rPr>
              <a:t>/</a:t>
            </a:r>
            <a:r>
              <a:rPr lang="fr-FR" sz="2000" dirty="0" err="1" smtClean="0">
                <a:solidFill>
                  <a:srgbClr val="0070C0"/>
                </a:solidFill>
              </a:rPr>
              <a:t>persistence</a:t>
            </a:r>
            <a:r>
              <a:rPr lang="fr-FR" sz="2000" dirty="0" smtClean="0"/>
              <a:t>&gt;</a:t>
            </a:r>
          </a:p>
        </p:txBody>
      </p:sp>
    </p:spTree>
    <p:extLst>
      <p:ext uri="{BB962C8B-B14F-4D97-AF65-F5344CB8AC3E}">
        <p14:creationId xmlns:p14="http://schemas.microsoft.com/office/powerpoint/2010/main" val="39668055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a:t>
            </a:r>
            <a:r>
              <a:rPr lang="fr-FR" sz="3200" b="1" dirty="0" err="1" smtClean="0">
                <a:solidFill>
                  <a:srgbClr val="C00000"/>
                </a:solidFill>
                <a:latin typeface="+mn-lt"/>
              </a:rPr>
              <a:t>EntityManager</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33</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r>
              <a:rPr lang="fr-FR" sz="2400" b="1" dirty="0" smtClean="0"/>
              <a:t>Créer une fabrique d’</a:t>
            </a:r>
            <a:r>
              <a:rPr lang="fr-FR" sz="2400" b="1" dirty="0" err="1" smtClean="0"/>
              <a:t>EntityManager</a:t>
            </a:r>
            <a:endParaRPr lang="fr-FR" sz="2400" b="1" dirty="0" smtClean="0"/>
          </a:p>
          <a:p>
            <a:pPr marL="342900" indent="-342900">
              <a:buFont typeface="Arial" panose="020B0604020202020204" pitchFamily="34" charset="0"/>
              <a:buChar char="•"/>
            </a:pPr>
            <a:endParaRPr lang="fr-FR" sz="2400" dirty="0" smtClean="0"/>
          </a:p>
          <a:p>
            <a:pPr marL="342900" indent="-342900">
              <a:buFont typeface="Arial" panose="020B0604020202020204" pitchFamily="34" charset="0"/>
              <a:buChar char="•"/>
            </a:pPr>
            <a:r>
              <a:rPr lang="fr-FR" sz="2400" dirty="0" smtClean="0"/>
              <a:t>Pour initialiser JPA, il faut utiliser la classe </a:t>
            </a:r>
            <a:r>
              <a:rPr lang="fr-FR" sz="2400" dirty="0" err="1" smtClean="0"/>
              <a:t>Persistence</a:t>
            </a:r>
            <a:r>
              <a:rPr lang="fr-FR" sz="2400" dirty="0" smtClean="0"/>
              <a:t>. Grâce à cette classe, nous allons pouvoir créer une instance de </a:t>
            </a:r>
            <a:r>
              <a:rPr lang="fr-FR" sz="2400" dirty="0" err="1" smtClean="0"/>
              <a:t>EntityManagerFactory</a:t>
            </a:r>
            <a:r>
              <a:rPr lang="fr-FR" sz="2400" dirty="0" smtClean="0"/>
              <a:t>. Cette dernière, comme son nom l’indique, permet de fabriquer une instance </a:t>
            </a:r>
            <a:r>
              <a:rPr lang="fr-FR" sz="2400" dirty="0" err="1" smtClean="0"/>
              <a:t>d”EntityManager</a:t>
            </a:r>
            <a:r>
              <a:rPr lang="fr-FR" sz="2400" dirty="0" smtClean="0"/>
              <a:t>.</a:t>
            </a:r>
          </a:p>
          <a:p>
            <a:pPr marL="342900" indent="-342900">
              <a:buFont typeface="Arial" panose="020B0604020202020204" pitchFamily="34" charset="0"/>
              <a:buChar char="•"/>
            </a:pPr>
            <a:endParaRPr lang="fr-FR" sz="2400" dirty="0" smtClean="0"/>
          </a:p>
          <a:p>
            <a:r>
              <a:rPr lang="fr-FR" sz="2400" dirty="0" smtClean="0"/>
              <a:t>// on spécifie le nom de l'unité de </a:t>
            </a:r>
            <a:r>
              <a:rPr lang="fr-FR" sz="2400" dirty="0" err="1" smtClean="0"/>
              <a:t>persistence</a:t>
            </a:r>
            <a:r>
              <a:rPr lang="fr-FR" sz="2400" dirty="0" smtClean="0"/>
              <a:t> en paramètre</a:t>
            </a:r>
          </a:p>
          <a:p>
            <a:endParaRPr lang="fr-FR" sz="2400" dirty="0" smtClean="0"/>
          </a:p>
          <a:p>
            <a:r>
              <a:rPr lang="fr-FR" sz="2400" dirty="0" smtClean="0"/>
              <a:t>	</a:t>
            </a:r>
            <a:r>
              <a:rPr lang="fr-FR" sz="2400" dirty="0" err="1" smtClean="0"/>
              <a:t>EntityManagerFactory</a:t>
            </a:r>
            <a:r>
              <a:rPr lang="fr-FR" sz="2400" dirty="0" smtClean="0"/>
              <a:t> </a:t>
            </a:r>
            <a:r>
              <a:rPr lang="fr-FR" sz="2400" dirty="0" err="1" smtClean="0"/>
              <a:t>emf</a:t>
            </a:r>
            <a:r>
              <a:rPr lang="fr-FR" sz="2400" dirty="0" smtClean="0"/>
              <a:t> = 	</a:t>
            </a:r>
            <a:r>
              <a:rPr lang="fr-FR" sz="2400" dirty="0" err="1" smtClean="0"/>
              <a:t>Persistence.createEntityManagerFactory</a:t>
            </a:r>
            <a:r>
              <a:rPr lang="fr-FR" sz="2400" dirty="0" smtClean="0"/>
              <a:t>("</a:t>
            </a:r>
            <a:r>
              <a:rPr lang="fr-FR" sz="2400" dirty="0" err="1" smtClean="0"/>
              <a:t>monUniteDePersistance</a:t>
            </a:r>
            <a:r>
              <a:rPr lang="fr-FR" sz="2400" dirty="0" smtClean="0"/>
              <a:t>");</a:t>
            </a:r>
          </a:p>
          <a:p>
            <a:endParaRPr lang="fr-FR" sz="2400" dirty="0" smtClean="0"/>
          </a:p>
          <a:p>
            <a:r>
              <a:rPr lang="fr-FR" sz="2400" dirty="0" smtClean="0"/>
              <a:t>	</a:t>
            </a:r>
            <a:r>
              <a:rPr lang="fr-FR" sz="2400" dirty="0" err="1" smtClean="0"/>
              <a:t>EntityManager</a:t>
            </a:r>
            <a:r>
              <a:rPr lang="fr-FR" sz="2400" dirty="0" smtClean="0"/>
              <a:t> </a:t>
            </a:r>
            <a:r>
              <a:rPr lang="fr-FR" sz="2400" dirty="0" err="1" smtClean="0"/>
              <a:t>entityManager</a:t>
            </a:r>
            <a:r>
              <a:rPr lang="fr-FR" sz="2400" dirty="0" smtClean="0"/>
              <a:t> = </a:t>
            </a:r>
            <a:r>
              <a:rPr lang="fr-FR" sz="2400" dirty="0" err="1" smtClean="0"/>
              <a:t>emf.createEntityManager</a:t>
            </a:r>
            <a:r>
              <a:rPr lang="fr-FR" sz="2400" dirty="0" smtClean="0"/>
              <a:t>();</a:t>
            </a:r>
          </a:p>
        </p:txBody>
      </p:sp>
    </p:spTree>
    <p:extLst>
      <p:ext uri="{BB962C8B-B14F-4D97-AF65-F5344CB8AC3E}">
        <p14:creationId xmlns:p14="http://schemas.microsoft.com/office/powerpoint/2010/main" val="31868142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a:t>
            </a:r>
            <a:r>
              <a:rPr lang="fr-FR" sz="3200" b="1" dirty="0" err="1" smtClean="0">
                <a:solidFill>
                  <a:srgbClr val="C00000"/>
                </a:solidFill>
                <a:latin typeface="+mn-lt"/>
              </a:rPr>
              <a:t>EntityManager</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34</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r>
              <a:rPr lang="fr-FR" sz="2400" b="1" dirty="0" smtClean="0"/>
              <a:t>Manipuler des entités à partir d’un </a:t>
            </a:r>
            <a:r>
              <a:rPr lang="fr-FR" sz="2400" b="1" dirty="0" err="1" smtClean="0"/>
              <a:t>EntityManager</a:t>
            </a:r>
            <a:endParaRPr lang="fr-FR" sz="2400" b="1" dirty="0" smtClean="0"/>
          </a:p>
          <a:p>
            <a:endParaRPr lang="fr-FR" sz="2400" b="1" dirty="0" smtClean="0"/>
          </a:p>
          <a:p>
            <a:pPr marL="342900" indent="-342900">
              <a:buFont typeface="Arial" panose="020B0604020202020204" pitchFamily="34" charset="0"/>
              <a:buChar char="•"/>
            </a:pPr>
            <a:r>
              <a:rPr lang="fr-FR" sz="2400" dirty="0" smtClean="0"/>
              <a:t>À partir d’une instance </a:t>
            </a:r>
            <a:r>
              <a:rPr lang="fr-FR" sz="2400" dirty="0" err="1" smtClean="0"/>
              <a:t>d”EntityManager</a:t>
            </a:r>
            <a:r>
              <a:rPr lang="fr-FR" sz="2400" dirty="0" smtClean="0"/>
              <a:t>, nous allons pouvoir manipuler les entités afin de les créer, les modifier, les charger ou les supprimer. Pour cela, nous disposons de six méthodes :</a:t>
            </a:r>
          </a:p>
          <a:p>
            <a:endParaRPr lang="fr-FR" sz="1000" dirty="0" smtClean="0"/>
          </a:p>
          <a:p>
            <a:r>
              <a:rPr lang="fr-FR" sz="2400" dirty="0" smtClean="0"/>
              <a:t>    </a:t>
            </a:r>
            <a:r>
              <a:rPr lang="fr-FR" sz="2400" dirty="0" err="1" smtClean="0">
                <a:solidFill>
                  <a:srgbClr val="0070C0"/>
                </a:solidFill>
              </a:rPr>
              <a:t>find</a:t>
            </a:r>
            <a:endParaRPr lang="fr-FR" sz="2400" dirty="0" smtClean="0">
              <a:solidFill>
                <a:srgbClr val="0070C0"/>
              </a:solidFill>
            </a:endParaRPr>
          </a:p>
          <a:p>
            <a:r>
              <a:rPr lang="fr-FR" sz="2400" dirty="0" smtClean="0">
                <a:solidFill>
                  <a:srgbClr val="0070C0"/>
                </a:solidFill>
              </a:rPr>
              <a:t>    </a:t>
            </a:r>
            <a:r>
              <a:rPr lang="fr-FR" sz="2400" dirty="0" err="1" smtClean="0">
                <a:solidFill>
                  <a:srgbClr val="0070C0"/>
                </a:solidFill>
              </a:rPr>
              <a:t>persist</a:t>
            </a:r>
            <a:endParaRPr lang="fr-FR" sz="2400" dirty="0" smtClean="0">
              <a:solidFill>
                <a:srgbClr val="0070C0"/>
              </a:solidFill>
            </a:endParaRPr>
          </a:p>
          <a:p>
            <a:r>
              <a:rPr lang="fr-FR" sz="2400" dirty="0" smtClean="0">
                <a:solidFill>
                  <a:srgbClr val="0070C0"/>
                </a:solidFill>
              </a:rPr>
              <a:t>    </a:t>
            </a:r>
            <a:r>
              <a:rPr lang="fr-FR" sz="2400" dirty="0" err="1" smtClean="0">
                <a:solidFill>
                  <a:srgbClr val="0070C0"/>
                </a:solidFill>
              </a:rPr>
              <a:t>merge</a:t>
            </a:r>
            <a:endParaRPr lang="fr-FR" sz="2400" dirty="0" smtClean="0">
              <a:solidFill>
                <a:srgbClr val="0070C0"/>
              </a:solidFill>
            </a:endParaRPr>
          </a:p>
          <a:p>
            <a:r>
              <a:rPr lang="fr-FR" sz="2400" dirty="0" smtClean="0">
                <a:solidFill>
                  <a:srgbClr val="0070C0"/>
                </a:solidFill>
              </a:rPr>
              <a:t>    </a:t>
            </a:r>
            <a:r>
              <a:rPr lang="fr-FR" sz="2400" dirty="0" err="1" smtClean="0">
                <a:solidFill>
                  <a:srgbClr val="0070C0"/>
                </a:solidFill>
              </a:rPr>
              <a:t>detach</a:t>
            </a:r>
            <a:endParaRPr lang="fr-FR" sz="2400" dirty="0" smtClean="0">
              <a:solidFill>
                <a:srgbClr val="0070C0"/>
              </a:solidFill>
            </a:endParaRPr>
          </a:p>
          <a:p>
            <a:r>
              <a:rPr lang="fr-FR" sz="2400" dirty="0" smtClean="0">
                <a:solidFill>
                  <a:srgbClr val="0070C0"/>
                </a:solidFill>
              </a:rPr>
              <a:t>    </a:t>
            </a:r>
            <a:r>
              <a:rPr lang="fr-FR" sz="2400" dirty="0" err="1" smtClean="0">
                <a:solidFill>
                  <a:srgbClr val="0070C0"/>
                </a:solidFill>
              </a:rPr>
              <a:t>refresh</a:t>
            </a:r>
            <a:endParaRPr lang="fr-FR" sz="2400" dirty="0" smtClean="0">
              <a:solidFill>
                <a:srgbClr val="0070C0"/>
              </a:solidFill>
            </a:endParaRPr>
          </a:p>
          <a:p>
            <a:r>
              <a:rPr lang="fr-FR" sz="2400" dirty="0" smtClean="0">
                <a:solidFill>
                  <a:srgbClr val="0070C0"/>
                </a:solidFill>
              </a:rPr>
              <a:t>    </a:t>
            </a:r>
            <a:r>
              <a:rPr lang="fr-FR" sz="2400" dirty="0" err="1" smtClean="0">
                <a:solidFill>
                  <a:srgbClr val="0070C0"/>
                </a:solidFill>
              </a:rPr>
              <a:t>remove</a:t>
            </a:r>
            <a:endParaRPr lang="fr-FR" sz="2400" dirty="0" smtClean="0">
              <a:solidFill>
                <a:srgbClr val="0070C0"/>
              </a:solidFill>
            </a:endParaRPr>
          </a:p>
          <a:p>
            <a:endParaRPr lang="fr-FR" sz="1000" dirty="0" smtClean="0"/>
          </a:p>
          <a:p>
            <a:pPr marL="342900" indent="-342900">
              <a:buFont typeface="Arial" panose="020B0604020202020204" pitchFamily="34" charset="0"/>
              <a:buChar char="•"/>
            </a:pPr>
            <a:r>
              <a:rPr lang="fr-FR" sz="2400" dirty="0" err="1" smtClean="0"/>
              <a:t>L”EntityManager</a:t>
            </a:r>
            <a:r>
              <a:rPr lang="fr-FR" sz="2400" dirty="0" smtClean="0"/>
              <a:t> va prendre en charge la relation avec la base de données et la génération des requêtes SQL nécessaires.</a:t>
            </a:r>
          </a:p>
        </p:txBody>
      </p:sp>
    </p:spTree>
    <p:extLst>
      <p:ext uri="{BB962C8B-B14F-4D97-AF65-F5344CB8AC3E}">
        <p14:creationId xmlns:p14="http://schemas.microsoft.com/office/powerpoint/2010/main" val="30850804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a:t>
            </a:r>
            <a:r>
              <a:rPr lang="fr-FR" sz="3200" b="1" dirty="0" err="1" smtClean="0">
                <a:solidFill>
                  <a:srgbClr val="C00000"/>
                </a:solidFill>
                <a:latin typeface="+mn-lt"/>
              </a:rPr>
              <a:t>EntityManager</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35</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r>
              <a:rPr lang="fr-FR" sz="2400" b="1" dirty="0" smtClean="0"/>
              <a:t>Manipuler des entités à partir d’un </a:t>
            </a:r>
            <a:r>
              <a:rPr lang="fr-FR" sz="2400" b="1" dirty="0" err="1" smtClean="0"/>
              <a:t>EntityManager</a:t>
            </a:r>
            <a:endParaRPr lang="fr-FR" sz="2400" b="1" dirty="0" smtClean="0"/>
          </a:p>
          <a:p>
            <a:endParaRPr lang="fr-FR" sz="2400" b="1" dirty="0" smtClean="0"/>
          </a:p>
          <a:p>
            <a:pPr marL="342900" indent="-342900">
              <a:buFont typeface="Arial" panose="020B0604020202020204" pitchFamily="34" charset="0"/>
              <a:buChar char="•"/>
            </a:pPr>
            <a:r>
              <a:rPr lang="fr-FR" sz="2400" dirty="0" smtClean="0"/>
              <a:t>Attention cependant à ne pas croire que JPA est simplement un </a:t>
            </a:r>
            <a:r>
              <a:rPr lang="fr-FR" sz="2400" dirty="0" err="1" smtClean="0"/>
              <a:t>framework</a:t>
            </a:r>
            <a:r>
              <a:rPr lang="fr-FR" sz="2400" dirty="0" smtClean="0"/>
              <a:t> pour générer du SQL. </a:t>
            </a:r>
          </a:p>
          <a:p>
            <a:pPr marL="342900" indent="-342900">
              <a:buFont typeface="Arial" panose="020B0604020202020204" pitchFamily="34" charset="0"/>
              <a:buChar char="•"/>
            </a:pPr>
            <a:r>
              <a:rPr lang="fr-FR" sz="2400" dirty="0" smtClean="0"/>
              <a:t>Une des difficultés dans la maîtrise de JPA consiste justement à comprendre comment il gère le cycle de vie des entités indépendamment de la base de données. </a:t>
            </a:r>
          </a:p>
          <a:p>
            <a:pPr marL="342900" indent="-342900">
              <a:buFont typeface="Arial" panose="020B0604020202020204" pitchFamily="34" charset="0"/>
              <a:buChar char="•"/>
            </a:pPr>
            <a:r>
              <a:rPr lang="fr-FR" sz="2400" dirty="0" smtClean="0"/>
              <a:t>Ainsi, on ne retrouve pas sur l’interface </a:t>
            </a:r>
            <a:r>
              <a:rPr lang="fr-FR" sz="2400" dirty="0" err="1" smtClean="0"/>
              <a:t>EntityManager</a:t>
            </a:r>
            <a:r>
              <a:rPr lang="fr-FR" sz="2400" dirty="0" smtClean="0"/>
              <a:t> des noms de méthodes qui correspondent aux instructions SQL INSERT, SELECT, UPDATE et DELETE. </a:t>
            </a:r>
          </a:p>
          <a:p>
            <a:pPr marL="342900" indent="-342900">
              <a:buFont typeface="Arial" panose="020B0604020202020204" pitchFamily="34" charset="0"/>
              <a:buChar char="•"/>
            </a:pPr>
            <a:r>
              <a:rPr lang="fr-FR" sz="2400" dirty="0" smtClean="0"/>
              <a:t>Il ne s’agit pas d’un effet de style, les méthodes pour manipuler les entités ont un comportement qui dépasse la simple exécution de requêtes SQL.</a:t>
            </a:r>
          </a:p>
        </p:txBody>
      </p:sp>
    </p:spTree>
    <p:extLst>
      <p:ext uri="{BB962C8B-B14F-4D97-AF65-F5344CB8AC3E}">
        <p14:creationId xmlns:p14="http://schemas.microsoft.com/office/powerpoint/2010/main" val="16328140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a:t>
            </a:r>
            <a:r>
              <a:rPr lang="fr-FR" sz="3200" b="1" dirty="0" err="1" smtClean="0">
                <a:solidFill>
                  <a:srgbClr val="C00000"/>
                </a:solidFill>
                <a:latin typeface="+mn-lt"/>
              </a:rPr>
              <a:t>EntityManager</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36</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r>
              <a:rPr lang="fr-FR" sz="2400" b="1" dirty="0" smtClean="0"/>
              <a:t>Manipuler des entités à partir d’un </a:t>
            </a:r>
            <a:r>
              <a:rPr lang="fr-FR" sz="2400" b="1" dirty="0" err="1" smtClean="0"/>
              <a:t>EntityManager</a:t>
            </a:r>
            <a:endParaRPr lang="fr-FR" sz="2400" b="1" dirty="0" smtClean="0"/>
          </a:p>
          <a:p>
            <a:endParaRPr lang="fr-FR" sz="2400" b="1" dirty="0" smtClean="0"/>
          </a:p>
        </p:txBody>
      </p:sp>
      <p:pic>
        <p:nvPicPr>
          <p:cNvPr id="7" name="Image 6"/>
          <p:cNvPicPr>
            <a:picLocks noChangeAspect="1"/>
          </p:cNvPicPr>
          <p:nvPr/>
        </p:nvPicPr>
        <p:blipFill>
          <a:blip r:embed="rId3"/>
          <a:stretch>
            <a:fillRect/>
          </a:stretch>
        </p:blipFill>
        <p:spPr>
          <a:xfrm>
            <a:off x="2318198" y="1313806"/>
            <a:ext cx="7261570" cy="4892993"/>
          </a:xfrm>
          <a:prstGeom prst="rect">
            <a:avLst/>
          </a:prstGeom>
        </p:spPr>
      </p:pic>
    </p:spTree>
    <p:extLst>
      <p:ext uri="{BB962C8B-B14F-4D97-AF65-F5344CB8AC3E}">
        <p14:creationId xmlns:p14="http://schemas.microsoft.com/office/powerpoint/2010/main" val="13833730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a:t>
            </a:r>
            <a:r>
              <a:rPr lang="fr-FR" sz="3200" b="1" dirty="0" err="1" smtClean="0">
                <a:solidFill>
                  <a:srgbClr val="C00000"/>
                </a:solidFill>
                <a:latin typeface="+mn-lt"/>
              </a:rPr>
              <a:t>EntityManager</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37</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r>
              <a:rPr lang="fr-FR" sz="2400" b="1" dirty="0" smtClean="0"/>
              <a:t>Manipuler des entités à partir d’un </a:t>
            </a:r>
            <a:r>
              <a:rPr lang="fr-FR" sz="2400" b="1" dirty="0" err="1" smtClean="0"/>
              <a:t>EntityManager</a:t>
            </a:r>
            <a:endParaRPr lang="fr-FR" sz="2400" b="1" dirty="0" smtClean="0"/>
          </a:p>
          <a:p>
            <a:endParaRPr lang="fr-FR" sz="2400" dirty="0" smtClean="0"/>
          </a:p>
          <a:p>
            <a:pPr marL="342900" indent="-342900">
              <a:buFont typeface="Arial" panose="020B0604020202020204" pitchFamily="34" charset="0"/>
              <a:buChar char="•"/>
            </a:pPr>
            <a:r>
              <a:rPr lang="fr-FR" sz="2400" dirty="0" smtClean="0"/>
              <a:t>Un </a:t>
            </a:r>
            <a:r>
              <a:rPr lang="fr-FR" sz="2400" dirty="0" err="1" smtClean="0"/>
              <a:t>EntityManager</a:t>
            </a:r>
            <a:r>
              <a:rPr lang="fr-FR" sz="2400" dirty="0" smtClean="0"/>
              <a:t> cherche à limiter les interactions inutiles avec la base de données. </a:t>
            </a:r>
          </a:p>
          <a:p>
            <a:pPr marL="342900" indent="-342900">
              <a:buFont typeface="Arial" panose="020B0604020202020204" pitchFamily="34" charset="0"/>
              <a:buChar char="•"/>
            </a:pPr>
            <a:r>
              <a:rPr lang="fr-FR" sz="2400" dirty="0" smtClean="0"/>
              <a:t>Ainsi, tant qu’une transaction est en cours, le moteur JPA n’effectuera aucune requête SQL, à moins d’y être obligé pour garantir l’intégrité des données. Il attendra si possible le commit de la transaction. </a:t>
            </a:r>
          </a:p>
          <a:p>
            <a:pPr marL="342900" indent="-342900">
              <a:buFont typeface="Arial" panose="020B0604020202020204" pitchFamily="34" charset="0"/>
              <a:buChar char="•"/>
            </a:pPr>
            <a:r>
              <a:rPr lang="fr-FR" sz="2400" dirty="0" smtClean="0"/>
              <a:t>Ainsi si une entité est créée puis modifiée au cours de la même transaction, plutôt que d’exécuter deux requêtes SQL (INSERT puis UPDATE), </a:t>
            </a:r>
            <a:r>
              <a:rPr lang="fr-FR" sz="2400" dirty="0" err="1" smtClean="0"/>
              <a:t>l”EntityManager</a:t>
            </a:r>
            <a:r>
              <a:rPr lang="fr-FR" sz="2400" dirty="0" smtClean="0"/>
              <a:t> attendra la fin de la transaction pour réaliser une seule requête SQL (INSERT) avec les données définitives.</a:t>
            </a:r>
          </a:p>
          <a:p>
            <a:endParaRPr lang="fr-FR" sz="2400" dirty="0" smtClean="0"/>
          </a:p>
        </p:txBody>
      </p:sp>
    </p:spTree>
    <p:extLst>
      <p:ext uri="{BB962C8B-B14F-4D97-AF65-F5344CB8AC3E}">
        <p14:creationId xmlns:p14="http://schemas.microsoft.com/office/powerpoint/2010/main" val="37273536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a:t>
            </a:r>
            <a:r>
              <a:rPr lang="fr-FR" sz="3200" b="1" dirty="0" err="1" smtClean="0">
                <a:solidFill>
                  <a:srgbClr val="C00000"/>
                </a:solidFill>
                <a:latin typeface="+mn-lt"/>
              </a:rPr>
              <a:t>EntityManager</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38</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r>
              <a:rPr lang="fr-FR" sz="2400" b="1" dirty="0" smtClean="0"/>
              <a:t>Manipuler des entités à partir d’un </a:t>
            </a:r>
            <a:r>
              <a:rPr lang="fr-FR" sz="2400" b="1" dirty="0" err="1" smtClean="0"/>
              <a:t>EntityManager</a:t>
            </a:r>
            <a:endParaRPr lang="fr-FR" sz="2400" b="1" dirty="0" smtClean="0"/>
          </a:p>
          <a:p>
            <a:endParaRPr lang="fr-FR" sz="2400" dirty="0" smtClean="0"/>
          </a:p>
          <a:p>
            <a:r>
              <a:rPr lang="fr-FR" sz="2400" dirty="0" smtClean="0"/>
              <a:t>La méthode </a:t>
            </a:r>
            <a:r>
              <a:rPr lang="fr-FR" sz="2400" dirty="0" err="1" smtClean="0"/>
              <a:t>persist</a:t>
            </a:r>
            <a:endParaRPr lang="fr-FR" sz="2400" dirty="0" smtClean="0"/>
          </a:p>
          <a:p>
            <a:endParaRPr lang="fr-FR" sz="2400" dirty="0" smtClean="0"/>
          </a:p>
          <a:p>
            <a:pPr marL="342900" indent="-342900">
              <a:buFont typeface="Arial" panose="020B0604020202020204" pitchFamily="34" charset="0"/>
              <a:buChar char="•"/>
            </a:pPr>
            <a:r>
              <a:rPr lang="fr-FR" sz="2400" dirty="0" smtClean="0"/>
              <a:t>La méthode </a:t>
            </a:r>
            <a:r>
              <a:rPr lang="fr-FR" sz="2400" dirty="0" err="1" smtClean="0"/>
              <a:t>persist</a:t>
            </a:r>
            <a:r>
              <a:rPr lang="fr-FR" sz="2400" dirty="0" smtClean="0"/>
              <a:t> ne se contente pas d’enregistrer une entité en base, elle positionne également la valeur de l’attribut représentant la clé de l’entité. La détermination de la valeur de la clé dépend de la stratégie spécifiée par @</a:t>
            </a:r>
            <a:r>
              <a:rPr lang="fr-FR" sz="2400" dirty="0" err="1" smtClean="0"/>
              <a:t>GeneratedValue</a:t>
            </a:r>
            <a:r>
              <a:rPr lang="fr-FR" sz="2400" dirty="0" smtClean="0"/>
              <a:t>.</a:t>
            </a:r>
          </a:p>
          <a:p>
            <a:endParaRPr lang="fr-FR" sz="2400" dirty="0" smtClean="0"/>
          </a:p>
          <a:p>
            <a:pPr marL="342900" indent="-342900">
              <a:buFont typeface="Arial" panose="020B0604020202020204" pitchFamily="34" charset="0"/>
              <a:buChar char="•"/>
            </a:pPr>
            <a:r>
              <a:rPr lang="fr-FR" sz="2400" dirty="0" smtClean="0"/>
              <a:t>C’est une erreur d’appeler la méthode </a:t>
            </a:r>
            <a:r>
              <a:rPr lang="fr-FR" sz="2400" dirty="0" err="1" smtClean="0"/>
              <a:t>EntityManager.persist</a:t>
            </a:r>
            <a:r>
              <a:rPr lang="fr-FR" sz="2400" dirty="0" smtClean="0"/>
              <a:t> en passant une entité dont l’attribut représentant la clé est non </a:t>
            </a:r>
            <a:r>
              <a:rPr lang="fr-FR" sz="2400" dirty="0" err="1" smtClean="0"/>
              <a:t>null</a:t>
            </a:r>
            <a:r>
              <a:rPr lang="fr-FR" sz="2400" dirty="0" smtClean="0"/>
              <a:t>. La méthode jette alors l’exception </a:t>
            </a:r>
            <a:r>
              <a:rPr lang="fr-FR" sz="2400" dirty="0" err="1" smtClean="0"/>
              <a:t>EntityExistsException</a:t>
            </a:r>
            <a:r>
              <a:rPr lang="fr-FR" sz="2400" dirty="0" smtClean="0"/>
              <a:t>.</a:t>
            </a:r>
          </a:p>
          <a:p>
            <a:pPr marL="342900" indent="-342900">
              <a:buFont typeface="Arial" panose="020B0604020202020204" pitchFamily="34" charset="0"/>
              <a:buChar char="•"/>
            </a:pPr>
            <a:endParaRPr lang="fr-FR" sz="2400" dirty="0" smtClean="0"/>
          </a:p>
        </p:txBody>
      </p:sp>
    </p:spTree>
    <p:extLst>
      <p:ext uri="{BB962C8B-B14F-4D97-AF65-F5344CB8AC3E}">
        <p14:creationId xmlns:p14="http://schemas.microsoft.com/office/powerpoint/2010/main" val="21832965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a:t>
            </a:r>
            <a:r>
              <a:rPr lang="fr-FR" sz="3200" b="1" dirty="0" err="1" smtClean="0">
                <a:solidFill>
                  <a:srgbClr val="C00000"/>
                </a:solidFill>
                <a:latin typeface="+mn-lt"/>
              </a:rPr>
              <a:t>EntityManager</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39</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r>
              <a:rPr lang="fr-FR" sz="2400" b="1" dirty="0" smtClean="0"/>
              <a:t>Manipuler des entités à partir d’un </a:t>
            </a:r>
            <a:r>
              <a:rPr lang="fr-FR" sz="2400" b="1" dirty="0" err="1" smtClean="0"/>
              <a:t>EntityManager</a:t>
            </a:r>
            <a:endParaRPr lang="fr-FR" sz="2400" b="1" dirty="0" smtClean="0"/>
          </a:p>
          <a:p>
            <a:endParaRPr lang="fr-FR" sz="2400" dirty="0" smtClean="0"/>
          </a:p>
          <a:p>
            <a:r>
              <a:rPr lang="fr-FR" sz="2400" dirty="0" smtClean="0"/>
              <a:t>La méthode </a:t>
            </a:r>
            <a:r>
              <a:rPr lang="fr-FR" sz="2400" dirty="0" err="1" smtClean="0"/>
              <a:t>refresh</a:t>
            </a:r>
            <a:endParaRPr lang="fr-FR" sz="2400" dirty="0" smtClean="0"/>
          </a:p>
          <a:p>
            <a:endParaRPr lang="fr-FR" sz="2400" dirty="0" smtClean="0"/>
          </a:p>
          <a:p>
            <a:r>
              <a:rPr lang="fr-FR" sz="2400" dirty="0" smtClean="0"/>
              <a:t>La méthode </a:t>
            </a:r>
            <a:r>
              <a:rPr lang="fr-FR" sz="2400" dirty="0" err="1" smtClean="0"/>
              <a:t>EntityManager.refresh</a:t>
            </a:r>
            <a:r>
              <a:rPr lang="fr-FR" sz="2400" dirty="0" smtClean="0"/>
              <a:t>(Object) annule toutes les modifications faites sur l’entité durant la transaction courante et recharge son état à partir des valeurs en base de données.</a:t>
            </a:r>
          </a:p>
          <a:p>
            <a:endParaRPr lang="fr-FR" sz="2400" dirty="0" smtClean="0"/>
          </a:p>
        </p:txBody>
      </p:sp>
    </p:spTree>
    <p:extLst>
      <p:ext uri="{BB962C8B-B14F-4D97-AF65-F5344CB8AC3E}">
        <p14:creationId xmlns:p14="http://schemas.microsoft.com/office/powerpoint/2010/main" val="642217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Introduction</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4</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516511"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8" y="804875"/>
            <a:ext cx="10516511" cy="5502449"/>
          </a:xfrm>
          <a:prstGeom prst="rect">
            <a:avLst/>
          </a:prstGeom>
        </p:spPr>
        <p:txBody>
          <a:bodyPr wrap="square">
            <a:noAutofit/>
          </a:bodyPr>
          <a:lstStyle/>
          <a:p>
            <a:pPr marL="342900" indent="-342900">
              <a:buFont typeface="Arial" panose="020B0604020202020204" pitchFamily="34" charset="0"/>
              <a:buChar char="•"/>
            </a:pPr>
            <a:r>
              <a:rPr lang="fr-FR" sz="2400" dirty="0" smtClean="0"/>
              <a:t>Pour </a:t>
            </a:r>
            <a:r>
              <a:rPr lang="fr-FR" sz="2400" dirty="0"/>
              <a:t>illustrer le concept de </a:t>
            </a:r>
            <a:r>
              <a:rPr lang="fr-FR" sz="2400" dirty="0" err="1"/>
              <a:t>mapping</a:t>
            </a:r>
            <a:r>
              <a:rPr lang="fr-FR" sz="2400" dirty="0"/>
              <a:t> objet-relationnel, imaginez une classe Java comme celle-ci </a:t>
            </a:r>
            <a:r>
              <a:rPr lang="fr-FR" sz="2400" dirty="0" smtClean="0"/>
              <a:t>:</a:t>
            </a:r>
            <a:endParaRPr lang="fr-FR" sz="2400" dirty="0"/>
          </a:p>
        </p:txBody>
      </p:sp>
      <p:pic>
        <p:nvPicPr>
          <p:cNvPr id="6" name="Image 5"/>
          <p:cNvPicPr>
            <a:picLocks noChangeAspect="1"/>
          </p:cNvPicPr>
          <p:nvPr/>
        </p:nvPicPr>
        <p:blipFill>
          <a:blip r:embed="rId3"/>
          <a:stretch>
            <a:fillRect/>
          </a:stretch>
        </p:blipFill>
        <p:spPr>
          <a:xfrm>
            <a:off x="1205294" y="1718589"/>
            <a:ext cx="9330842" cy="4348477"/>
          </a:xfrm>
          <a:prstGeom prst="rect">
            <a:avLst/>
          </a:prstGeom>
        </p:spPr>
      </p:pic>
    </p:spTree>
    <p:extLst>
      <p:ext uri="{BB962C8B-B14F-4D97-AF65-F5344CB8AC3E}">
        <p14:creationId xmlns:p14="http://schemas.microsoft.com/office/powerpoint/2010/main" val="16486634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a:t>
            </a:r>
            <a:r>
              <a:rPr lang="fr-FR" sz="3200" b="1" dirty="0" err="1" smtClean="0">
                <a:solidFill>
                  <a:srgbClr val="C00000"/>
                </a:solidFill>
                <a:latin typeface="+mn-lt"/>
              </a:rPr>
              <a:t>EntityManager</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40</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r>
              <a:rPr lang="fr-FR" sz="2400" b="1" dirty="0" smtClean="0"/>
              <a:t>Manipuler des entités à partir d’un </a:t>
            </a:r>
            <a:r>
              <a:rPr lang="fr-FR" sz="2400" b="1" dirty="0" err="1" smtClean="0"/>
              <a:t>EntityManager</a:t>
            </a:r>
            <a:endParaRPr lang="fr-FR" sz="2400" b="1" dirty="0" smtClean="0"/>
          </a:p>
          <a:p>
            <a:endParaRPr lang="fr-FR" sz="2400" dirty="0" smtClean="0"/>
          </a:p>
          <a:p>
            <a:r>
              <a:rPr lang="fr-FR" sz="2400" dirty="0" smtClean="0"/>
              <a:t>La méthode </a:t>
            </a:r>
            <a:r>
              <a:rPr lang="fr-FR" sz="2400" dirty="0" err="1" smtClean="0"/>
              <a:t>merge</a:t>
            </a:r>
            <a:endParaRPr lang="fr-FR" sz="2400" dirty="0" smtClean="0"/>
          </a:p>
          <a:p>
            <a:endParaRPr lang="fr-FR" sz="2400" dirty="0" smtClean="0"/>
          </a:p>
          <a:p>
            <a:pPr marL="342900" indent="-342900">
              <a:buFont typeface="Arial" panose="020B0604020202020204" pitchFamily="34" charset="0"/>
              <a:buChar char="•"/>
            </a:pPr>
            <a:r>
              <a:rPr lang="fr-FR" sz="2400" dirty="0" smtClean="0"/>
              <a:t>La méthode </a:t>
            </a:r>
            <a:r>
              <a:rPr lang="fr-FR" sz="2400" dirty="0" err="1" smtClean="0"/>
              <a:t>EntityManager.merge</a:t>
            </a:r>
            <a:r>
              <a:rPr lang="fr-FR" sz="2400" dirty="0" smtClean="0"/>
              <a:t>(T) est parfois considérée comme la méthode permettant de réaliser les UPDATE des entités en base de données. </a:t>
            </a:r>
          </a:p>
          <a:p>
            <a:pPr marL="342900" indent="-342900">
              <a:buFont typeface="Arial" panose="020B0604020202020204" pitchFamily="34" charset="0"/>
              <a:buChar char="•"/>
            </a:pPr>
            <a:r>
              <a:rPr lang="fr-FR" sz="2400" dirty="0" smtClean="0"/>
              <a:t>Il n’en est rien et la sémantique de la méthode </a:t>
            </a:r>
            <a:r>
              <a:rPr lang="fr-FR" sz="2400" dirty="0" err="1" smtClean="0"/>
              <a:t>merge</a:t>
            </a:r>
            <a:r>
              <a:rPr lang="fr-FR" sz="2400" dirty="0" smtClean="0"/>
              <a:t> est très différente. </a:t>
            </a:r>
          </a:p>
          <a:p>
            <a:pPr marL="342900" indent="-342900">
              <a:buFont typeface="Arial" panose="020B0604020202020204" pitchFamily="34" charset="0"/>
              <a:buChar char="•"/>
            </a:pPr>
            <a:r>
              <a:rPr lang="fr-FR" sz="2400" dirty="0" smtClean="0"/>
              <a:t>En fait, il n’existe pas à proprement parlé de méthode pour réaliser la mise à jour d’une entité. </a:t>
            </a:r>
          </a:p>
          <a:p>
            <a:pPr marL="342900" indent="-342900">
              <a:buFont typeface="Arial" panose="020B0604020202020204" pitchFamily="34" charset="0"/>
              <a:buChar char="•"/>
            </a:pPr>
            <a:r>
              <a:rPr lang="fr-FR" sz="2400" dirty="0" smtClean="0"/>
              <a:t>Un </a:t>
            </a:r>
            <a:r>
              <a:rPr lang="fr-FR" sz="2400" dirty="0" err="1" smtClean="0"/>
              <a:t>EntityManager</a:t>
            </a:r>
            <a:r>
              <a:rPr lang="fr-FR" sz="2400" dirty="0" smtClean="0"/>
              <a:t> surveille les entités dont il a la charge et réalise les mises à jour si nécessaire au commit de la transaction. </a:t>
            </a:r>
          </a:p>
          <a:p>
            <a:pPr marL="342900" indent="-342900">
              <a:buFont typeface="Arial" panose="020B0604020202020204" pitchFamily="34" charset="0"/>
              <a:buChar char="•"/>
            </a:pPr>
            <a:endParaRPr lang="fr-FR" sz="2400" dirty="0"/>
          </a:p>
          <a:p>
            <a:r>
              <a:rPr lang="fr-FR" sz="2400" dirty="0" smtClean="0"/>
              <a:t>Par exemple le code ci-dessous suffit à déclencher une requête SQL UPDATE :</a:t>
            </a:r>
          </a:p>
        </p:txBody>
      </p:sp>
    </p:spTree>
    <p:extLst>
      <p:ext uri="{BB962C8B-B14F-4D97-AF65-F5344CB8AC3E}">
        <p14:creationId xmlns:p14="http://schemas.microsoft.com/office/powerpoint/2010/main" val="28504047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a:t>
            </a:r>
            <a:r>
              <a:rPr lang="fr-FR" sz="3200" b="1" dirty="0" err="1" smtClean="0">
                <a:solidFill>
                  <a:srgbClr val="C00000"/>
                </a:solidFill>
                <a:latin typeface="+mn-lt"/>
              </a:rPr>
              <a:t>EntityManager</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41</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r>
              <a:rPr lang="fr-FR" sz="2400" b="1" dirty="0" smtClean="0"/>
              <a:t>Manipuler des entités à partir d’un </a:t>
            </a:r>
            <a:r>
              <a:rPr lang="fr-FR" sz="2400" b="1" dirty="0" err="1" smtClean="0"/>
              <a:t>EntityManager</a:t>
            </a:r>
            <a:endParaRPr lang="fr-FR" sz="2400" b="1" dirty="0" smtClean="0"/>
          </a:p>
          <a:p>
            <a:endParaRPr lang="fr-FR" sz="2400" dirty="0" smtClean="0"/>
          </a:p>
          <a:p>
            <a:r>
              <a:rPr lang="fr-FR" sz="2400" dirty="0" smtClean="0"/>
              <a:t>La méthode </a:t>
            </a:r>
            <a:r>
              <a:rPr lang="fr-FR" sz="2400" dirty="0" err="1" smtClean="0"/>
              <a:t>merge</a:t>
            </a:r>
            <a:endParaRPr lang="fr-FR" sz="2400" dirty="0" smtClean="0"/>
          </a:p>
          <a:p>
            <a:endParaRPr lang="fr-FR" sz="2400" dirty="0" smtClean="0"/>
          </a:p>
          <a:p>
            <a:pPr marL="342900" indent="-342900">
              <a:buFont typeface="Arial" panose="020B0604020202020204" pitchFamily="34" charset="0"/>
              <a:buChar char="•"/>
            </a:pPr>
            <a:r>
              <a:rPr lang="fr-FR" sz="2400" dirty="0" smtClean="0"/>
              <a:t>La méthode </a:t>
            </a:r>
            <a:r>
              <a:rPr lang="fr-FR" sz="2400" dirty="0" err="1" smtClean="0"/>
              <a:t>EntityManager.merge</a:t>
            </a:r>
            <a:r>
              <a:rPr lang="fr-FR" sz="2400" dirty="0" smtClean="0"/>
              <a:t>(T) est parfois considérée comme la méthode permettant de réaliser les UPDATE des entités en base de données. </a:t>
            </a:r>
          </a:p>
          <a:p>
            <a:pPr marL="342900" indent="-342900">
              <a:buFont typeface="Arial" panose="020B0604020202020204" pitchFamily="34" charset="0"/>
              <a:buChar char="•"/>
            </a:pPr>
            <a:r>
              <a:rPr lang="fr-FR" sz="2400" dirty="0" smtClean="0"/>
              <a:t>Il n’en est rien et la sémantique de la méthode </a:t>
            </a:r>
            <a:r>
              <a:rPr lang="fr-FR" sz="2400" dirty="0" err="1" smtClean="0"/>
              <a:t>merge</a:t>
            </a:r>
            <a:r>
              <a:rPr lang="fr-FR" sz="2400" dirty="0" smtClean="0"/>
              <a:t> est très différente. </a:t>
            </a:r>
          </a:p>
          <a:p>
            <a:pPr marL="342900" indent="-342900">
              <a:buFont typeface="Arial" panose="020B0604020202020204" pitchFamily="34" charset="0"/>
              <a:buChar char="•"/>
            </a:pPr>
            <a:r>
              <a:rPr lang="fr-FR" sz="2400" dirty="0" smtClean="0"/>
              <a:t>En fait, il n’existe pas à proprement parlé de méthode pour réaliser la mise à jour d’une entité. </a:t>
            </a:r>
          </a:p>
          <a:p>
            <a:pPr marL="342900" indent="-342900">
              <a:buFont typeface="Arial" panose="020B0604020202020204" pitchFamily="34" charset="0"/>
              <a:buChar char="•"/>
            </a:pPr>
            <a:r>
              <a:rPr lang="fr-FR" sz="2400" dirty="0" smtClean="0"/>
              <a:t>Un </a:t>
            </a:r>
            <a:r>
              <a:rPr lang="fr-FR" sz="2400" dirty="0" err="1" smtClean="0"/>
              <a:t>EntityManager</a:t>
            </a:r>
            <a:r>
              <a:rPr lang="fr-FR" sz="2400" dirty="0" smtClean="0"/>
              <a:t> surveille les entités dont il a la charge et réalise les mises à jour si nécessaire au commit de la transaction. </a:t>
            </a:r>
          </a:p>
          <a:p>
            <a:pPr marL="342900" indent="-342900">
              <a:buFont typeface="Arial" panose="020B0604020202020204" pitchFamily="34" charset="0"/>
              <a:buChar char="•"/>
            </a:pPr>
            <a:endParaRPr lang="fr-FR" sz="2400" dirty="0"/>
          </a:p>
          <a:p>
            <a:r>
              <a:rPr lang="fr-FR" sz="2400" dirty="0" smtClean="0"/>
              <a:t>Par exemple le code ci-dessous suffit à déclencher une requête SQL UPDATE :</a:t>
            </a:r>
          </a:p>
        </p:txBody>
      </p:sp>
    </p:spTree>
    <p:extLst>
      <p:ext uri="{BB962C8B-B14F-4D97-AF65-F5344CB8AC3E}">
        <p14:creationId xmlns:p14="http://schemas.microsoft.com/office/powerpoint/2010/main" val="38878749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a:t>
            </a:r>
            <a:r>
              <a:rPr lang="fr-FR" sz="3200" b="1" dirty="0" err="1" smtClean="0">
                <a:solidFill>
                  <a:srgbClr val="C00000"/>
                </a:solidFill>
                <a:latin typeface="+mn-lt"/>
              </a:rPr>
              <a:t>EntityManager</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42</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r>
              <a:rPr lang="fr-FR" sz="2400" b="1" dirty="0" smtClean="0"/>
              <a:t>Manipuler des entités à partir d’un </a:t>
            </a:r>
            <a:r>
              <a:rPr lang="fr-FR" sz="2400" b="1" dirty="0" err="1" smtClean="0"/>
              <a:t>EntityManager</a:t>
            </a:r>
            <a:endParaRPr lang="fr-FR" sz="2400" b="1" dirty="0" smtClean="0"/>
          </a:p>
          <a:p>
            <a:endParaRPr lang="fr-FR" sz="2400" dirty="0" smtClean="0"/>
          </a:p>
          <a:p>
            <a:r>
              <a:rPr lang="fr-FR" sz="2400" dirty="0" smtClean="0"/>
              <a:t>La méthode </a:t>
            </a:r>
            <a:r>
              <a:rPr lang="fr-FR" sz="2400" dirty="0" err="1" smtClean="0"/>
              <a:t>merge</a:t>
            </a:r>
            <a:endParaRPr lang="fr-FR" sz="2400" dirty="0" smtClean="0"/>
          </a:p>
          <a:p>
            <a:endParaRPr lang="fr-FR" sz="2400" dirty="0" smtClean="0"/>
          </a:p>
        </p:txBody>
      </p:sp>
      <p:pic>
        <p:nvPicPr>
          <p:cNvPr id="3" name="Image 2"/>
          <p:cNvPicPr>
            <a:picLocks noChangeAspect="1"/>
          </p:cNvPicPr>
          <p:nvPr/>
        </p:nvPicPr>
        <p:blipFill>
          <a:blip r:embed="rId3"/>
          <a:stretch>
            <a:fillRect/>
          </a:stretch>
        </p:blipFill>
        <p:spPr>
          <a:xfrm>
            <a:off x="693471" y="1456517"/>
            <a:ext cx="10646035" cy="4740094"/>
          </a:xfrm>
          <a:prstGeom prst="rect">
            <a:avLst/>
          </a:prstGeom>
        </p:spPr>
      </p:pic>
    </p:spTree>
    <p:extLst>
      <p:ext uri="{BB962C8B-B14F-4D97-AF65-F5344CB8AC3E}">
        <p14:creationId xmlns:p14="http://schemas.microsoft.com/office/powerpoint/2010/main" val="25239710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a:t>
            </a:r>
            <a:r>
              <a:rPr lang="fr-FR" sz="3200" b="1" dirty="0" err="1" smtClean="0">
                <a:solidFill>
                  <a:srgbClr val="C00000"/>
                </a:solidFill>
                <a:latin typeface="+mn-lt"/>
              </a:rPr>
              <a:t>EntityManager</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43</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r>
              <a:rPr lang="fr-FR" sz="2400" b="1" dirty="0" smtClean="0"/>
              <a:t>Manipuler des entités à partir d’un </a:t>
            </a:r>
            <a:r>
              <a:rPr lang="fr-FR" sz="2400" b="1" dirty="0" err="1" smtClean="0"/>
              <a:t>EntityManager</a:t>
            </a:r>
            <a:endParaRPr lang="fr-FR" sz="2400" b="1" dirty="0" smtClean="0"/>
          </a:p>
          <a:p>
            <a:endParaRPr lang="fr-FR" sz="2400" dirty="0" smtClean="0"/>
          </a:p>
          <a:p>
            <a:r>
              <a:rPr lang="fr-FR" sz="2400" dirty="0" smtClean="0"/>
              <a:t>La méthode </a:t>
            </a:r>
            <a:r>
              <a:rPr lang="fr-FR" sz="2400" dirty="0" err="1" smtClean="0"/>
              <a:t>merge</a:t>
            </a:r>
            <a:endParaRPr lang="fr-FR" sz="2400" dirty="0" smtClean="0"/>
          </a:p>
          <a:p>
            <a:endParaRPr lang="fr-FR" sz="2400" dirty="0" smtClean="0"/>
          </a:p>
          <a:p>
            <a:pPr marL="342900" indent="-342900">
              <a:buFont typeface="Arial" panose="020B0604020202020204" pitchFamily="34" charset="0"/>
              <a:buChar char="•"/>
            </a:pPr>
            <a:r>
              <a:rPr lang="fr-FR" sz="2400" dirty="0" smtClean="0"/>
              <a:t>Si un </a:t>
            </a:r>
            <a:r>
              <a:rPr lang="fr-FR" sz="2400" dirty="0" err="1" smtClean="0"/>
              <a:t>EntityManager</a:t>
            </a:r>
            <a:r>
              <a:rPr lang="fr-FR" sz="2400" dirty="0" smtClean="0"/>
              <a:t> détecte automatiquement les modifications des entités dont il a la charge, à quoi peut donc servir la méthode </a:t>
            </a:r>
            <a:r>
              <a:rPr lang="fr-FR" sz="2400" dirty="0" err="1" smtClean="0"/>
              <a:t>EntityManager.merge</a:t>
            </a:r>
            <a:r>
              <a:rPr lang="fr-FR" sz="2400" dirty="0" smtClean="0"/>
              <a:t>(T) ? </a:t>
            </a:r>
          </a:p>
          <a:p>
            <a:pPr marL="342900" indent="-342900">
              <a:buFont typeface="Arial" panose="020B0604020202020204" pitchFamily="34" charset="0"/>
              <a:buChar char="•"/>
            </a:pPr>
            <a:r>
              <a:rPr lang="fr-FR" sz="2400" dirty="0" smtClean="0"/>
              <a:t>En fait si vous créez vous même une instance d’une entité et que vous positionnez la clé, cette entité n’est gérée par aucun </a:t>
            </a:r>
            <a:r>
              <a:rPr lang="fr-FR" sz="2400" dirty="0" err="1" smtClean="0"/>
              <a:t>EntityManager</a:t>
            </a:r>
            <a:r>
              <a:rPr lang="fr-FR" sz="2400" dirty="0" smtClean="0"/>
              <a:t>. </a:t>
            </a:r>
          </a:p>
          <a:p>
            <a:pPr marL="342900" indent="-342900">
              <a:buFont typeface="Arial" panose="020B0604020202020204" pitchFamily="34" charset="0"/>
              <a:buChar char="•"/>
            </a:pPr>
            <a:r>
              <a:rPr lang="fr-FR" sz="2400" dirty="0" smtClean="0"/>
              <a:t>Pour qu’un </a:t>
            </a:r>
            <a:r>
              <a:rPr lang="fr-FR" sz="2400" dirty="0" err="1" smtClean="0"/>
              <a:t>EntityManager</a:t>
            </a:r>
            <a:r>
              <a:rPr lang="fr-FR" sz="2400" dirty="0" smtClean="0"/>
              <a:t> prenne en compte votre entité, il faut appeler la méthode </a:t>
            </a:r>
            <a:r>
              <a:rPr lang="fr-FR" sz="2400" dirty="0" err="1" smtClean="0"/>
              <a:t>merge</a:t>
            </a:r>
            <a:r>
              <a:rPr lang="fr-FR" sz="2400" dirty="0" smtClean="0"/>
              <a:t> :</a:t>
            </a:r>
          </a:p>
          <a:p>
            <a:endParaRPr lang="fr-FR" sz="2400" dirty="0" smtClean="0"/>
          </a:p>
        </p:txBody>
      </p:sp>
    </p:spTree>
    <p:extLst>
      <p:ext uri="{BB962C8B-B14F-4D97-AF65-F5344CB8AC3E}">
        <p14:creationId xmlns:p14="http://schemas.microsoft.com/office/powerpoint/2010/main" val="30879218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a:t>
            </a:r>
            <a:r>
              <a:rPr lang="fr-FR" sz="3200" b="1" dirty="0" err="1" smtClean="0">
                <a:solidFill>
                  <a:srgbClr val="C00000"/>
                </a:solidFill>
                <a:latin typeface="+mn-lt"/>
              </a:rPr>
              <a:t>EntityManager</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44</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r>
              <a:rPr lang="fr-FR" sz="2400" b="1" dirty="0" smtClean="0"/>
              <a:t>Manipuler des entités à partir d’un </a:t>
            </a:r>
            <a:r>
              <a:rPr lang="fr-FR" sz="2400" b="1" dirty="0" err="1" smtClean="0"/>
              <a:t>EntityManager</a:t>
            </a:r>
            <a:endParaRPr lang="fr-FR" sz="2400" b="1" dirty="0" smtClean="0"/>
          </a:p>
          <a:p>
            <a:endParaRPr lang="fr-FR" sz="2400" dirty="0" smtClean="0"/>
          </a:p>
        </p:txBody>
      </p:sp>
      <p:pic>
        <p:nvPicPr>
          <p:cNvPr id="3" name="Image 2"/>
          <p:cNvPicPr>
            <a:picLocks noChangeAspect="1"/>
          </p:cNvPicPr>
          <p:nvPr/>
        </p:nvPicPr>
        <p:blipFill>
          <a:blip r:embed="rId3"/>
          <a:stretch>
            <a:fillRect/>
          </a:stretch>
        </p:blipFill>
        <p:spPr>
          <a:xfrm>
            <a:off x="1996226" y="1198865"/>
            <a:ext cx="8706118" cy="5175885"/>
          </a:xfrm>
          <a:prstGeom prst="rect">
            <a:avLst/>
          </a:prstGeom>
        </p:spPr>
      </p:pic>
    </p:spTree>
    <p:extLst>
      <p:ext uri="{BB962C8B-B14F-4D97-AF65-F5344CB8AC3E}">
        <p14:creationId xmlns:p14="http://schemas.microsoft.com/office/powerpoint/2010/main" val="20994551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a:t>
            </a:r>
            <a:r>
              <a:rPr lang="fr-FR" sz="3200" b="1" dirty="0" err="1" smtClean="0">
                <a:solidFill>
                  <a:srgbClr val="C00000"/>
                </a:solidFill>
                <a:latin typeface="+mn-lt"/>
              </a:rPr>
              <a:t>EntityManager</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45</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r>
              <a:rPr lang="fr-FR" sz="2400" b="1" dirty="0" smtClean="0"/>
              <a:t>Manipuler des entités à partir d’un </a:t>
            </a:r>
            <a:r>
              <a:rPr lang="fr-FR" sz="2400" b="1" dirty="0" err="1" smtClean="0"/>
              <a:t>EntityManager</a:t>
            </a:r>
            <a:endParaRPr lang="fr-FR" sz="2400" b="1" dirty="0" smtClean="0"/>
          </a:p>
          <a:p>
            <a:endParaRPr lang="fr-FR" sz="2400" dirty="0" smtClean="0"/>
          </a:p>
          <a:p>
            <a:r>
              <a:rPr lang="fr-FR" sz="2400" dirty="0" smtClean="0"/>
              <a:t>La méthode </a:t>
            </a:r>
            <a:r>
              <a:rPr lang="fr-FR" sz="2400" dirty="0" err="1" smtClean="0"/>
              <a:t>find</a:t>
            </a:r>
            <a:endParaRPr lang="fr-FR" sz="2400" dirty="0" smtClean="0"/>
          </a:p>
          <a:p>
            <a:endParaRPr lang="fr-FR" sz="2400" dirty="0" smtClean="0"/>
          </a:p>
          <a:p>
            <a:pPr marL="342900" indent="-342900">
              <a:buFont typeface="Arial" panose="020B0604020202020204" pitchFamily="34" charset="0"/>
              <a:buChar char="•"/>
            </a:pPr>
            <a:r>
              <a:rPr lang="fr-FR" sz="2400" dirty="0" smtClean="0"/>
              <a:t>La méthode </a:t>
            </a:r>
            <a:r>
              <a:rPr lang="fr-FR" sz="2400" dirty="0" err="1" smtClean="0"/>
              <a:t>EntityManager.find</a:t>
            </a:r>
            <a:r>
              <a:rPr lang="fr-FR" sz="2400" dirty="0" smtClean="0"/>
              <a:t> (Class&lt;T&gt;, Object) permet de rechercher une entité en donnant sa clé primaire. Un appel à cette méthode ne déclenche pas forcément une requête SELECT vers la base de données.</a:t>
            </a:r>
          </a:p>
          <a:p>
            <a:endParaRPr lang="fr-FR" sz="2400" dirty="0" smtClean="0"/>
          </a:p>
          <a:p>
            <a:pPr marL="342900" indent="-342900">
              <a:buFont typeface="Arial" panose="020B0604020202020204" pitchFamily="34" charset="0"/>
              <a:buChar char="•"/>
            </a:pPr>
            <a:r>
              <a:rPr lang="fr-FR" sz="2400" dirty="0" smtClean="0"/>
              <a:t>En effet, un </a:t>
            </a:r>
            <a:r>
              <a:rPr lang="fr-FR" sz="2400" dirty="0" err="1" smtClean="0"/>
              <a:t>EntityManager</a:t>
            </a:r>
            <a:r>
              <a:rPr lang="fr-FR" sz="2400" dirty="0" smtClean="0"/>
              <a:t> agit également comme un cache au dessus de la base de données. Ainsi, il garantit l’unicité des instances des objets. </a:t>
            </a:r>
          </a:p>
          <a:p>
            <a:pPr marL="342900" indent="-342900">
              <a:buFont typeface="Arial" panose="020B0604020202020204" pitchFamily="34" charset="0"/>
              <a:buChar char="•"/>
            </a:pPr>
            <a:r>
              <a:rPr lang="fr-FR" sz="2400" dirty="0" smtClean="0"/>
              <a:t>Si la méthode </a:t>
            </a:r>
            <a:r>
              <a:rPr lang="fr-FR" sz="2400" dirty="0" err="1" smtClean="0"/>
              <a:t>find</a:t>
            </a:r>
            <a:r>
              <a:rPr lang="fr-FR" sz="2400" dirty="0" smtClean="0"/>
              <a:t> est appelée plusieurs fois sur la même instance d’un </a:t>
            </a:r>
            <a:r>
              <a:rPr lang="fr-FR" sz="2400" dirty="0" err="1" smtClean="0"/>
              <a:t>EntityManager</a:t>
            </a:r>
            <a:r>
              <a:rPr lang="fr-FR" sz="2400" dirty="0" smtClean="0"/>
              <a:t> avec une clé identique, alors l’instance retournée est toujours la même.</a:t>
            </a:r>
          </a:p>
        </p:txBody>
      </p:sp>
    </p:spTree>
    <p:extLst>
      <p:ext uri="{BB962C8B-B14F-4D97-AF65-F5344CB8AC3E}">
        <p14:creationId xmlns:p14="http://schemas.microsoft.com/office/powerpoint/2010/main" val="36632098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L’</a:t>
            </a:r>
            <a:r>
              <a:rPr lang="fr-FR" sz="3200" b="1" dirty="0" err="1" smtClean="0">
                <a:solidFill>
                  <a:srgbClr val="C00000"/>
                </a:solidFill>
                <a:latin typeface="+mn-lt"/>
              </a:rPr>
              <a:t>EntityManager</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46</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696362"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5" y="804875"/>
            <a:ext cx="10696362" cy="5502449"/>
          </a:xfrm>
          <a:prstGeom prst="rect">
            <a:avLst/>
          </a:prstGeom>
        </p:spPr>
        <p:txBody>
          <a:bodyPr wrap="square">
            <a:noAutofit/>
          </a:bodyPr>
          <a:lstStyle/>
          <a:p>
            <a:r>
              <a:rPr lang="fr-FR" sz="2400" b="1" dirty="0" smtClean="0"/>
              <a:t>Manipuler des entités à partir d’un </a:t>
            </a:r>
            <a:r>
              <a:rPr lang="fr-FR" sz="2400" b="1" dirty="0" err="1" smtClean="0"/>
              <a:t>EntityManager</a:t>
            </a:r>
            <a:endParaRPr lang="fr-FR" sz="2400" b="1" dirty="0" smtClean="0"/>
          </a:p>
          <a:p>
            <a:endParaRPr lang="fr-FR" sz="2400" dirty="0" smtClean="0"/>
          </a:p>
          <a:p>
            <a:r>
              <a:rPr lang="fr-FR" sz="2400" dirty="0" smtClean="0"/>
              <a:t>La méthode </a:t>
            </a:r>
            <a:r>
              <a:rPr lang="fr-FR" sz="2400" dirty="0" err="1" smtClean="0"/>
              <a:t>detach</a:t>
            </a:r>
            <a:endParaRPr lang="fr-FR" sz="2400" dirty="0" smtClean="0"/>
          </a:p>
          <a:p>
            <a:endParaRPr lang="fr-FR" sz="2400" dirty="0" smtClean="0"/>
          </a:p>
          <a:p>
            <a:r>
              <a:rPr lang="fr-FR" sz="2400" dirty="0" smtClean="0"/>
              <a:t>Comme son nom l’indique, la méthode </a:t>
            </a:r>
            <a:r>
              <a:rPr lang="fr-FR" sz="2400" dirty="0" err="1" smtClean="0"/>
              <a:t>EntityManager.detach</a:t>
            </a:r>
            <a:r>
              <a:rPr lang="fr-FR" sz="2400" dirty="0" smtClean="0"/>
              <a:t>(Object) détache une entité, c’est-à-dire que l’instance passée en paramètre ne sera plus gérée par </a:t>
            </a:r>
            <a:r>
              <a:rPr lang="fr-FR" sz="2400" dirty="0" err="1" smtClean="0"/>
              <a:t>l”EntityManager</a:t>
            </a:r>
            <a:r>
              <a:rPr lang="fr-FR" sz="2400" dirty="0" smtClean="0"/>
              <a:t>. Ainsi, lors du commit de la transaction, les modifications faites sur l’entité détachée ne seront pas prises en compte.</a:t>
            </a:r>
          </a:p>
          <a:p>
            <a:endParaRPr lang="fr-FR" sz="2400" dirty="0" smtClean="0"/>
          </a:p>
          <a:p>
            <a:r>
              <a:rPr lang="fr-FR" sz="2400" dirty="0" smtClean="0"/>
              <a:t>La méthode </a:t>
            </a:r>
            <a:r>
              <a:rPr lang="fr-FR" sz="2400" dirty="0" err="1" smtClean="0"/>
              <a:t>remove</a:t>
            </a:r>
            <a:endParaRPr lang="fr-FR" sz="2400" dirty="0" smtClean="0"/>
          </a:p>
          <a:p>
            <a:endParaRPr lang="fr-FR" sz="2400" dirty="0" smtClean="0"/>
          </a:p>
          <a:p>
            <a:r>
              <a:rPr lang="fr-FR" sz="2400" dirty="0" smtClean="0"/>
              <a:t>La méthode </a:t>
            </a:r>
            <a:r>
              <a:rPr lang="fr-FR" sz="2400" dirty="0" err="1" smtClean="0"/>
              <a:t>EntityManager.remove</a:t>
            </a:r>
            <a:r>
              <a:rPr lang="fr-FR" sz="2400" dirty="0" smtClean="0"/>
              <a:t>(Object) supprime une entité. Si l’entité a déjà été persistée en base de données, cette méthode entraînera une requête SQL DELETE.</a:t>
            </a:r>
          </a:p>
          <a:p>
            <a:endParaRPr lang="fr-FR" sz="2400" dirty="0" smtClean="0"/>
          </a:p>
        </p:txBody>
      </p:sp>
    </p:spTree>
    <p:extLst>
      <p:ext uri="{BB962C8B-B14F-4D97-AF65-F5344CB8AC3E}">
        <p14:creationId xmlns:p14="http://schemas.microsoft.com/office/powerpoint/2010/main" val="16989405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Architecture Multi-Tiers</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47</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6012" y="755002"/>
            <a:ext cx="6059977" cy="5476799"/>
          </a:xfrm>
          <a:prstGeom prst="rect">
            <a:avLst/>
          </a:prstGeom>
        </p:spPr>
      </p:pic>
    </p:spTree>
    <p:extLst>
      <p:ext uri="{BB962C8B-B14F-4D97-AF65-F5344CB8AC3E}">
        <p14:creationId xmlns:p14="http://schemas.microsoft.com/office/powerpoint/2010/main" val="2219295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Introduction</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5</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516511"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8" y="804875"/>
            <a:ext cx="10516511" cy="5502449"/>
          </a:xfrm>
          <a:prstGeom prst="rect">
            <a:avLst/>
          </a:prstGeom>
        </p:spPr>
        <p:txBody>
          <a:bodyPr wrap="square">
            <a:noAutofit/>
          </a:bodyPr>
          <a:lstStyle/>
          <a:p>
            <a:pPr marL="342900" indent="-342900">
              <a:buFont typeface="Arial" panose="020B0604020202020204" pitchFamily="34" charset="0"/>
              <a:buChar char="•"/>
            </a:pPr>
            <a:r>
              <a:rPr lang="fr-FR" sz="2400" dirty="0"/>
              <a:t>Outre votre classe Java, vous disposez également d'une table de base de données USERS. Imaginez que vous ayez trois utilisateurs (c'est-à-dire des lignes) enregistrés dans votre table, ce qui signifie qu'elle ressemble à peu près à ceci </a:t>
            </a:r>
            <a:r>
              <a:rPr lang="fr-FR" sz="2400" dirty="0" smtClean="0"/>
              <a:t>:</a:t>
            </a:r>
          </a:p>
          <a:p>
            <a:pPr marL="342900" indent="-342900">
              <a:buFont typeface="Arial" panose="020B0604020202020204" pitchFamily="34" charset="0"/>
              <a:buChar char="•"/>
            </a:pPr>
            <a:endParaRPr lang="fr-FR" sz="2400" dirty="0"/>
          </a:p>
          <a:p>
            <a:pPr marL="342900" indent="-342900">
              <a:buFont typeface="Arial" panose="020B0604020202020204" pitchFamily="34" charset="0"/>
              <a:buChar char="•"/>
            </a:pPr>
            <a:endParaRPr lang="fr-FR" sz="2400" dirty="0" smtClean="0"/>
          </a:p>
          <a:p>
            <a:pPr marL="342900" indent="-342900">
              <a:buFont typeface="Arial" panose="020B0604020202020204" pitchFamily="34" charset="0"/>
              <a:buChar char="•"/>
            </a:pPr>
            <a:endParaRPr lang="fr-FR" sz="2400" dirty="0"/>
          </a:p>
          <a:p>
            <a:pPr marL="342900" indent="-342900">
              <a:buFont typeface="Arial" panose="020B0604020202020204" pitchFamily="34" charset="0"/>
              <a:buChar char="•"/>
            </a:pPr>
            <a:endParaRPr lang="fr-FR" sz="2400" dirty="0" smtClean="0"/>
          </a:p>
          <a:p>
            <a:pPr marL="342900" indent="-342900">
              <a:buFont typeface="Arial" panose="020B0604020202020204" pitchFamily="34" charset="0"/>
              <a:buChar char="•"/>
            </a:pPr>
            <a:endParaRPr lang="fr-FR" sz="2400" dirty="0"/>
          </a:p>
          <a:p>
            <a:pPr marL="342900" indent="-342900">
              <a:buFont typeface="Arial" panose="020B0604020202020204" pitchFamily="34" charset="0"/>
              <a:buChar char="•"/>
            </a:pPr>
            <a:endParaRPr lang="fr-FR" sz="2400" dirty="0" smtClean="0"/>
          </a:p>
          <a:p>
            <a:pPr marL="342900" indent="-342900">
              <a:buFont typeface="Arial" panose="020B0604020202020204" pitchFamily="34" charset="0"/>
              <a:buChar char="•"/>
            </a:pPr>
            <a:endParaRPr lang="fr-FR" sz="2400" dirty="0"/>
          </a:p>
          <a:p>
            <a:pPr marL="342900" indent="-342900">
              <a:buFont typeface="Arial" panose="020B0604020202020204" pitchFamily="34" charset="0"/>
              <a:buChar char="•"/>
            </a:pPr>
            <a:r>
              <a:rPr lang="fr-FR" sz="2800" i="1" dirty="0">
                <a:solidFill>
                  <a:srgbClr val="C00000"/>
                </a:solidFill>
              </a:rPr>
              <a:t>Comment faire maintenant le lien entre votre classe Java et cette table ?</a:t>
            </a:r>
          </a:p>
        </p:txBody>
      </p:sp>
      <p:graphicFrame>
        <p:nvGraphicFramePr>
          <p:cNvPr id="7" name="Tableau 6"/>
          <p:cNvGraphicFramePr>
            <a:graphicFrameLocks noGrp="1"/>
          </p:cNvGraphicFramePr>
          <p:nvPr>
            <p:extLst>
              <p:ext uri="{D42A27DB-BD31-4B8C-83A1-F6EECF244321}">
                <p14:modId xmlns:p14="http://schemas.microsoft.com/office/powerpoint/2010/main" val="328603336"/>
              </p:ext>
            </p:extLst>
          </p:nvPr>
        </p:nvGraphicFramePr>
        <p:xfrm>
          <a:off x="2032000" y="2186608"/>
          <a:ext cx="8127999" cy="2107096"/>
        </p:xfrm>
        <a:graphic>
          <a:graphicData uri="http://schemas.openxmlformats.org/drawingml/2006/table">
            <a:tbl>
              <a:tblPr firstRow="1" bandRow="1">
                <a:tableStyleId>{21E4AEA4-8DFA-4A89-87EB-49C32662AFE0}</a:tableStyleId>
              </a:tblPr>
              <a:tblGrid>
                <a:gridCol w="2709333"/>
                <a:gridCol w="2709333"/>
                <a:gridCol w="2709333"/>
              </a:tblGrid>
              <a:tr h="526774">
                <a:tc>
                  <a:txBody>
                    <a:bodyPr/>
                    <a:lstStyle/>
                    <a:p>
                      <a:r>
                        <a:rPr lang="fr-FR" dirty="0" smtClean="0"/>
                        <a:t>id</a:t>
                      </a:r>
                      <a:endParaRPr lang="fr-FR" dirty="0"/>
                    </a:p>
                  </a:txBody>
                  <a:tcPr/>
                </a:tc>
                <a:tc>
                  <a:txBody>
                    <a:bodyPr/>
                    <a:lstStyle/>
                    <a:p>
                      <a:r>
                        <a:rPr lang="fr-FR" dirty="0" err="1" smtClean="0"/>
                        <a:t>First_name</a:t>
                      </a:r>
                      <a:endParaRPr lang="fr-FR" dirty="0"/>
                    </a:p>
                  </a:txBody>
                  <a:tcPr/>
                </a:tc>
                <a:tc>
                  <a:txBody>
                    <a:bodyPr/>
                    <a:lstStyle/>
                    <a:p>
                      <a:r>
                        <a:rPr lang="fr-FR" dirty="0" err="1" smtClean="0"/>
                        <a:t>Last_name</a:t>
                      </a:r>
                      <a:endParaRPr lang="fr-FR" dirty="0"/>
                    </a:p>
                  </a:txBody>
                  <a:tcPr/>
                </a:tc>
              </a:tr>
              <a:tr h="526774">
                <a:tc>
                  <a:txBody>
                    <a:bodyPr/>
                    <a:lstStyle/>
                    <a:p>
                      <a:r>
                        <a:rPr lang="fr-FR" dirty="0" smtClean="0"/>
                        <a:t>1156</a:t>
                      </a:r>
                      <a:endParaRPr lang="fr-FR" dirty="0"/>
                    </a:p>
                  </a:txBody>
                  <a:tcPr/>
                </a:tc>
                <a:tc>
                  <a:txBody>
                    <a:bodyPr/>
                    <a:lstStyle/>
                    <a:p>
                      <a:r>
                        <a:rPr lang="fr-FR" dirty="0" smtClean="0"/>
                        <a:t>Ben m’</a:t>
                      </a:r>
                      <a:r>
                        <a:rPr lang="fr-FR" dirty="0" err="1" smtClean="0"/>
                        <a:t>hidi</a:t>
                      </a:r>
                      <a:endParaRPr lang="fr-FR" dirty="0"/>
                    </a:p>
                  </a:txBody>
                  <a:tcPr/>
                </a:tc>
                <a:tc>
                  <a:txBody>
                    <a:bodyPr/>
                    <a:lstStyle/>
                    <a:p>
                      <a:r>
                        <a:rPr lang="fr-FR" dirty="0" smtClean="0"/>
                        <a:t>Larbi</a:t>
                      </a:r>
                      <a:endParaRPr lang="fr-FR" dirty="0"/>
                    </a:p>
                  </a:txBody>
                  <a:tcPr/>
                </a:tc>
              </a:tr>
              <a:tr h="526774">
                <a:tc>
                  <a:txBody>
                    <a:bodyPr/>
                    <a:lstStyle/>
                    <a:p>
                      <a:r>
                        <a:rPr lang="fr-FR" dirty="0" smtClean="0"/>
                        <a:t>1289</a:t>
                      </a:r>
                      <a:endParaRPr lang="fr-FR" dirty="0"/>
                    </a:p>
                  </a:txBody>
                  <a:tcPr/>
                </a:tc>
                <a:tc>
                  <a:txBody>
                    <a:bodyPr/>
                    <a:lstStyle/>
                    <a:p>
                      <a:r>
                        <a:rPr lang="fr-FR" dirty="0" err="1" smtClean="0"/>
                        <a:t>Benboulaid</a:t>
                      </a:r>
                      <a:endParaRPr lang="fr-FR" dirty="0"/>
                    </a:p>
                  </a:txBody>
                  <a:tcPr/>
                </a:tc>
                <a:tc>
                  <a:txBody>
                    <a:bodyPr/>
                    <a:lstStyle/>
                    <a:p>
                      <a:r>
                        <a:rPr lang="fr-FR" dirty="0" smtClean="0"/>
                        <a:t>Mostefa</a:t>
                      </a:r>
                      <a:endParaRPr lang="fr-FR" dirty="0"/>
                    </a:p>
                  </a:txBody>
                  <a:tcPr/>
                </a:tc>
              </a:tr>
              <a:tr h="526774">
                <a:tc>
                  <a:txBody>
                    <a:bodyPr/>
                    <a:lstStyle/>
                    <a:p>
                      <a:r>
                        <a:rPr lang="fr-FR" dirty="0" smtClean="0"/>
                        <a:t>7436</a:t>
                      </a:r>
                      <a:endParaRPr lang="fr-FR" dirty="0"/>
                    </a:p>
                  </a:txBody>
                  <a:tcPr/>
                </a:tc>
                <a:tc>
                  <a:txBody>
                    <a:bodyPr/>
                    <a:lstStyle/>
                    <a:p>
                      <a:r>
                        <a:rPr lang="fr-FR" dirty="0" smtClean="0"/>
                        <a:t>Ben </a:t>
                      </a:r>
                      <a:r>
                        <a:rPr lang="fr-FR" dirty="0" err="1" smtClean="0"/>
                        <a:t>abid</a:t>
                      </a:r>
                      <a:endParaRPr lang="fr-FR" dirty="0"/>
                    </a:p>
                  </a:txBody>
                  <a:tcPr/>
                </a:tc>
                <a:tc>
                  <a:txBody>
                    <a:bodyPr/>
                    <a:lstStyle/>
                    <a:p>
                      <a:r>
                        <a:rPr lang="fr-FR" dirty="0" smtClean="0"/>
                        <a:t>Hadj Lakhdar</a:t>
                      </a:r>
                      <a:endParaRPr lang="fr-FR" dirty="0"/>
                    </a:p>
                  </a:txBody>
                  <a:tcPr/>
                </a:tc>
              </a:tr>
            </a:tbl>
          </a:graphicData>
        </a:graphic>
      </p:graphicFrame>
    </p:spTree>
    <p:extLst>
      <p:ext uri="{BB962C8B-B14F-4D97-AF65-F5344CB8AC3E}">
        <p14:creationId xmlns:p14="http://schemas.microsoft.com/office/powerpoint/2010/main" val="1104940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Introduction</a:t>
            </a: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6</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516511"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8" y="804875"/>
            <a:ext cx="10516511" cy="5502449"/>
          </a:xfrm>
          <a:prstGeom prst="rect">
            <a:avLst/>
          </a:prstGeom>
        </p:spPr>
        <p:txBody>
          <a:bodyPr wrap="square">
            <a:noAutofit/>
          </a:bodyPr>
          <a:lstStyle/>
          <a:p>
            <a:pPr marL="342900" indent="-342900">
              <a:buFont typeface="Arial" panose="020B0604020202020204" pitchFamily="34" charset="0"/>
              <a:buChar char="•"/>
            </a:pPr>
            <a:r>
              <a:rPr lang="fr-FR" sz="2400" dirty="0"/>
              <a:t>Il s'avère qu'il y a plusieurs façons de le faire en Java : </a:t>
            </a:r>
            <a:endParaRPr lang="fr-FR" sz="2400" dirty="0" smtClean="0"/>
          </a:p>
          <a:p>
            <a:r>
              <a:rPr lang="fr-FR" sz="2400" dirty="0" smtClean="0"/>
              <a:t>   </a:t>
            </a:r>
          </a:p>
          <a:p>
            <a:pPr marL="800100" lvl="1" indent="-342900">
              <a:buFont typeface="Wingdings" panose="05000000000000000000" pitchFamily="2" charset="2"/>
              <a:buChar char="Ø"/>
            </a:pPr>
            <a:r>
              <a:rPr lang="fr-FR" sz="2400" b="1" dirty="0" smtClean="0"/>
              <a:t>JDBC</a:t>
            </a:r>
            <a:r>
              <a:rPr lang="fr-FR" sz="2400" dirty="0" smtClean="0"/>
              <a:t>, le choix de bas niveau.</a:t>
            </a:r>
          </a:p>
          <a:p>
            <a:pPr lvl="1"/>
            <a:r>
              <a:rPr lang="fr-FR" sz="1000" dirty="0" smtClean="0"/>
              <a:t>    </a:t>
            </a:r>
          </a:p>
          <a:p>
            <a:pPr marL="800100" lvl="1" indent="-342900">
              <a:buFont typeface="Wingdings" panose="05000000000000000000" pitchFamily="2" charset="2"/>
              <a:buChar char="Ø"/>
            </a:pPr>
            <a:r>
              <a:rPr lang="fr-FR" sz="2400" dirty="0" smtClean="0"/>
              <a:t>Des cadres (</a:t>
            </a:r>
            <a:r>
              <a:rPr lang="fr-FR" sz="2400" dirty="0" err="1" smtClean="0"/>
              <a:t>Framworks</a:t>
            </a:r>
            <a:r>
              <a:rPr lang="fr-FR" sz="2400" dirty="0" smtClean="0"/>
              <a:t>)SQL plus pratiques et plus légers comme </a:t>
            </a:r>
            <a:r>
              <a:rPr lang="fr-FR" sz="2400" b="1" dirty="0" err="1" smtClean="0"/>
              <a:t>jOOQ</a:t>
            </a:r>
            <a:r>
              <a:rPr lang="fr-FR" sz="2400" dirty="0" smtClean="0"/>
              <a:t> ou l'abstraction </a:t>
            </a:r>
            <a:r>
              <a:rPr lang="fr-FR" sz="2400" b="1" dirty="0" smtClean="0"/>
              <a:t>JDBC de </a:t>
            </a:r>
            <a:r>
              <a:rPr lang="fr-FR" sz="2400" b="1" dirty="0" err="1" smtClean="0"/>
              <a:t>Spring</a:t>
            </a:r>
            <a:r>
              <a:rPr lang="fr-FR" sz="2400" dirty="0" smtClean="0"/>
              <a:t>.</a:t>
            </a:r>
          </a:p>
          <a:p>
            <a:pPr lvl="1"/>
            <a:r>
              <a:rPr lang="fr-FR" sz="1000" dirty="0" smtClean="0"/>
              <a:t>    </a:t>
            </a:r>
          </a:p>
          <a:p>
            <a:pPr marL="800100" lvl="1" indent="-342900">
              <a:buFont typeface="Wingdings" panose="05000000000000000000" pitchFamily="2" charset="2"/>
              <a:buChar char="Ø"/>
            </a:pPr>
            <a:r>
              <a:rPr lang="fr-FR" sz="2400" dirty="0" smtClean="0"/>
              <a:t>Des </a:t>
            </a:r>
            <a:r>
              <a:rPr lang="fr-FR" sz="2400" b="1" dirty="0" smtClean="0"/>
              <a:t>ORM</a:t>
            </a:r>
            <a:r>
              <a:rPr lang="fr-FR" sz="2400" dirty="0" smtClean="0"/>
              <a:t> complets comme </a:t>
            </a:r>
            <a:r>
              <a:rPr lang="fr-FR" sz="2400" b="1" dirty="0" err="1" smtClean="0"/>
              <a:t>Hibernate</a:t>
            </a:r>
            <a:r>
              <a:rPr lang="fr-FR" sz="2400" dirty="0" smtClean="0"/>
              <a:t> ou toute autre implémentation </a:t>
            </a:r>
            <a:r>
              <a:rPr lang="fr-FR" sz="2400" b="1" dirty="0" smtClean="0"/>
              <a:t>JPA</a:t>
            </a:r>
            <a:r>
              <a:rPr lang="fr-FR" sz="2400" dirty="0" smtClean="0"/>
              <a:t>.</a:t>
            </a:r>
          </a:p>
          <a:p>
            <a:endParaRPr lang="fr-FR" sz="2400" dirty="0"/>
          </a:p>
          <a:p>
            <a:pPr marL="342900" indent="-342900">
              <a:buFont typeface="Arial" panose="020B0604020202020204" pitchFamily="34" charset="0"/>
              <a:buChar char="•"/>
            </a:pPr>
            <a:r>
              <a:rPr lang="fr-FR" sz="2400" dirty="0" smtClean="0"/>
              <a:t>Il </a:t>
            </a:r>
            <a:r>
              <a:rPr lang="fr-FR" sz="2400" dirty="0"/>
              <a:t>est très important de comprendre d'abord </a:t>
            </a:r>
            <a:r>
              <a:rPr lang="fr-FR" sz="2400" b="1" dirty="0"/>
              <a:t>les bases de JDBC</a:t>
            </a:r>
            <a:r>
              <a:rPr lang="fr-FR" sz="2400" dirty="0" smtClean="0"/>
              <a:t>. </a:t>
            </a:r>
            <a:r>
              <a:rPr lang="fr-FR" sz="2400" b="1" dirty="0" smtClean="0"/>
              <a:t>Pourquoi </a:t>
            </a:r>
            <a:r>
              <a:rPr lang="fr-FR" sz="2400" b="1" dirty="0"/>
              <a:t>?</a:t>
            </a:r>
            <a:r>
              <a:rPr lang="fr-FR" sz="2400" dirty="0"/>
              <a:t> Parce que toutes les autres bibliothèques, qu'il s'agisse de </a:t>
            </a:r>
            <a:r>
              <a:rPr lang="fr-FR" sz="2400" dirty="0" err="1"/>
              <a:t>Spring</a:t>
            </a:r>
            <a:r>
              <a:rPr lang="fr-FR" sz="2400" dirty="0"/>
              <a:t> ou d'</a:t>
            </a:r>
            <a:r>
              <a:rPr lang="fr-FR" sz="2400" dirty="0" err="1"/>
              <a:t>Hibernate</a:t>
            </a:r>
            <a:r>
              <a:rPr lang="fr-FR" sz="2400" dirty="0"/>
              <a:t>, s'appuient sur ces bases - elles utilisent toutes JDBC sous le capot.</a:t>
            </a:r>
          </a:p>
          <a:p>
            <a:endParaRPr lang="fr-FR" sz="2400" dirty="0" smtClean="0"/>
          </a:p>
          <a:p>
            <a:pPr marL="342900" indent="-342900">
              <a:buFont typeface="Arial" panose="020B0604020202020204" pitchFamily="34" charset="0"/>
              <a:buChar char="•"/>
            </a:pPr>
            <a:endParaRPr lang="fr-FR" sz="2400" dirty="0"/>
          </a:p>
          <a:p>
            <a:endParaRPr lang="fr-FR" sz="2400" dirty="0" smtClean="0"/>
          </a:p>
        </p:txBody>
      </p:sp>
    </p:spTree>
    <p:extLst>
      <p:ext uri="{BB962C8B-B14F-4D97-AF65-F5344CB8AC3E}">
        <p14:creationId xmlns:p14="http://schemas.microsoft.com/office/powerpoint/2010/main" val="508643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JDBC pour l’accès aux </a:t>
            </a:r>
            <a:r>
              <a:rPr lang="fr-FR" sz="3200" b="1" dirty="0" err="1" smtClean="0">
                <a:solidFill>
                  <a:srgbClr val="C00000"/>
                </a:solidFill>
                <a:latin typeface="+mn-lt"/>
              </a:rPr>
              <a:t>BDs</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7</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516511"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8" y="804875"/>
            <a:ext cx="10516511" cy="5502449"/>
          </a:xfrm>
          <a:prstGeom prst="rect">
            <a:avLst/>
          </a:prstGeom>
        </p:spPr>
        <p:txBody>
          <a:bodyPr wrap="square">
            <a:noAutofit/>
          </a:bodyPr>
          <a:lstStyle/>
          <a:p>
            <a:r>
              <a:rPr lang="fr-FR" sz="2400" b="1" dirty="0" smtClean="0"/>
              <a:t>JDBC</a:t>
            </a:r>
          </a:p>
          <a:p>
            <a:endParaRPr lang="fr-FR" sz="1000" b="1" dirty="0" smtClean="0"/>
          </a:p>
          <a:p>
            <a:pPr marL="285750" indent="-285750">
              <a:buFont typeface="Arial" panose="020B0604020202020204" pitchFamily="34" charset="0"/>
              <a:buChar char="•"/>
            </a:pPr>
            <a:r>
              <a:rPr lang="fr-FR" sz="2400" dirty="0" smtClean="0"/>
              <a:t>JDBC (Java </a:t>
            </a:r>
            <a:r>
              <a:rPr lang="fr-FR" sz="2400" dirty="0" err="1" smtClean="0"/>
              <a:t>DataBase</a:t>
            </a:r>
            <a:r>
              <a:rPr lang="fr-FR" sz="2400" dirty="0" smtClean="0"/>
              <a:t> </a:t>
            </a:r>
            <a:r>
              <a:rPr lang="fr-FR" sz="2400" dirty="0" err="1" smtClean="0"/>
              <a:t>Connectivity</a:t>
            </a:r>
            <a:r>
              <a:rPr lang="fr-FR" sz="2400" dirty="0" smtClean="0"/>
              <a:t>) est l’</a:t>
            </a:r>
            <a:r>
              <a:rPr lang="fr-FR" sz="2400" dirty="0" smtClean="0">
                <a:solidFill>
                  <a:srgbClr val="C00000"/>
                </a:solidFill>
              </a:rPr>
              <a:t>API standard</a:t>
            </a:r>
            <a:r>
              <a:rPr lang="fr-FR" sz="2400" dirty="0" smtClean="0"/>
              <a:t> (indépendante de la base de données sous-jacente) pour interagir avec les bases données relationnelles en Java. JDBC fait partie de l’édition standard et est donc disponible directement dans le JDK.</a:t>
            </a:r>
          </a:p>
          <a:p>
            <a:endParaRPr lang="fr-FR" sz="1000" b="1" dirty="0" smtClean="0"/>
          </a:p>
          <a:p>
            <a:pPr marL="285750" indent="-285750">
              <a:buFont typeface="Arial" panose="020B0604020202020204" pitchFamily="34" charset="0"/>
              <a:buChar char="•"/>
            </a:pPr>
            <a:r>
              <a:rPr lang="fr-FR" sz="2400" b="1" dirty="0" smtClean="0"/>
              <a:t>Qu'est-ce que l'API ? </a:t>
            </a:r>
            <a:r>
              <a:rPr lang="fr-FR" sz="2400" dirty="0" smtClean="0"/>
              <a:t>L'API (Application </a:t>
            </a:r>
            <a:r>
              <a:rPr lang="fr-FR" sz="2400" dirty="0" err="1" smtClean="0"/>
              <a:t>programming</a:t>
            </a:r>
            <a:r>
              <a:rPr lang="fr-FR" sz="2400" dirty="0" smtClean="0"/>
              <a:t> interface) est un document qui contient une description de toutes les caractéristiques d'un produit ou d'un logiciel. Elle représente des classes et des interfaces que les logiciels peuvent utiliser pour communiquer entre eux. Une API peut être créée pour des applications, des bibliothèques, des systèmes d'exploitation, etc.</a:t>
            </a:r>
            <a:endParaRPr lang="fr-FR" sz="2400" dirty="0"/>
          </a:p>
        </p:txBody>
      </p:sp>
    </p:spTree>
    <p:extLst>
      <p:ext uri="{BB962C8B-B14F-4D97-AF65-F5344CB8AC3E}">
        <p14:creationId xmlns:p14="http://schemas.microsoft.com/office/powerpoint/2010/main" val="2527364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JDBC pour l’accès aux </a:t>
            </a:r>
            <a:r>
              <a:rPr lang="fr-FR" sz="3200" b="1" dirty="0" err="1" smtClean="0">
                <a:solidFill>
                  <a:srgbClr val="C00000"/>
                </a:solidFill>
                <a:latin typeface="+mn-lt"/>
              </a:rPr>
              <a:t>BDs</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8</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516511"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8" y="804875"/>
            <a:ext cx="10516511" cy="5502449"/>
          </a:xfrm>
          <a:prstGeom prst="rect">
            <a:avLst/>
          </a:prstGeom>
        </p:spPr>
        <p:txBody>
          <a:bodyPr wrap="square">
            <a:noAutofit/>
          </a:bodyPr>
          <a:lstStyle/>
          <a:p>
            <a:endParaRPr lang="fr-FR" sz="1000" b="1" dirty="0" smtClean="0"/>
          </a:p>
          <a:p>
            <a:r>
              <a:rPr lang="fr-FR" sz="2400" b="1" dirty="0" smtClean="0"/>
              <a:t>Le pilote de base de données</a:t>
            </a:r>
          </a:p>
          <a:p>
            <a:endParaRPr lang="fr-FR" sz="1000" b="1" dirty="0" smtClean="0"/>
          </a:p>
          <a:p>
            <a:pPr marL="342900" indent="-342900">
              <a:buFont typeface="Arial" panose="020B0604020202020204" pitchFamily="34" charset="0"/>
              <a:buChar char="•"/>
            </a:pPr>
            <a:r>
              <a:rPr lang="fr-FR" sz="2400" dirty="0" smtClean="0"/>
              <a:t>D’un côté, les développeurs implémentent les interactions avec une base de données à partir de cette API. D’un autre côté, chaque fournisseur de SGBDR livre sa propre implémentation d’un </a:t>
            </a:r>
            <a:r>
              <a:rPr lang="fr-FR" sz="2400" dirty="0" smtClean="0">
                <a:solidFill>
                  <a:srgbClr val="C00000"/>
                </a:solidFill>
              </a:rPr>
              <a:t>pilote JDBC (JDBC driver)</a:t>
            </a:r>
            <a:r>
              <a:rPr lang="fr-FR" sz="2400" dirty="0" smtClean="0"/>
              <a:t>. Pour pouvoir se connecter à une base de données, il faut simplement ajouter le driver (qui se présente sous la forme d’un fichier jar) dans le </a:t>
            </a:r>
            <a:r>
              <a:rPr lang="fr-FR" sz="2400" i="1" dirty="0" err="1" smtClean="0"/>
              <a:t>classpath</a:t>
            </a:r>
            <a:r>
              <a:rPr lang="fr-FR" sz="2400" dirty="0" smtClean="0"/>
              <a:t> lors de l’exécution du programme</a:t>
            </a:r>
            <a:r>
              <a:rPr lang="fr-FR" sz="2400" dirty="0" smtClean="0"/>
              <a:t>.</a:t>
            </a:r>
          </a:p>
          <a:p>
            <a:endParaRPr lang="fr-FR" sz="2400" dirty="0" smtClean="0"/>
          </a:p>
          <a:p>
            <a:pPr marL="342900" indent="-342900">
              <a:buFont typeface="Arial" panose="020B0604020202020204" pitchFamily="34" charset="0"/>
              <a:buChar char="•"/>
            </a:pPr>
            <a:r>
              <a:rPr lang="fr-FR" sz="2400" dirty="0" smtClean="0"/>
              <a:t>Des pilotes JDBC sont disponibles pour les SGBDR les plus utilisés : </a:t>
            </a:r>
            <a:r>
              <a:rPr lang="fr-FR" sz="2000" dirty="0" smtClean="0">
                <a:hlinkClick r:id="rId3"/>
              </a:rPr>
              <a:t>Oracle DB</a:t>
            </a:r>
            <a:r>
              <a:rPr lang="fr-FR" sz="2000" dirty="0" smtClean="0"/>
              <a:t>, </a:t>
            </a:r>
            <a:r>
              <a:rPr lang="fr-FR" sz="2000" dirty="0" smtClean="0">
                <a:hlinkClick r:id="rId4"/>
              </a:rPr>
              <a:t>MySQL</a:t>
            </a:r>
            <a:r>
              <a:rPr lang="fr-FR" sz="2000" dirty="0" smtClean="0"/>
              <a:t>, </a:t>
            </a:r>
            <a:r>
              <a:rPr lang="fr-FR" sz="2000" dirty="0" smtClean="0">
                <a:hlinkClick r:id="rId5"/>
              </a:rPr>
              <a:t>PostgreSQL</a:t>
            </a:r>
            <a:r>
              <a:rPr lang="fr-FR" sz="2000" dirty="0" smtClean="0"/>
              <a:t>, </a:t>
            </a:r>
            <a:r>
              <a:rPr lang="fr-FR" sz="2000" dirty="0" smtClean="0">
                <a:hlinkClick r:id="rId6"/>
              </a:rPr>
              <a:t>Apache Derby</a:t>
            </a:r>
            <a:r>
              <a:rPr lang="fr-FR" sz="2000" dirty="0" smtClean="0"/>
              <a:t>, </a:t>
            </a:r>
            <a:r>
              <a:rPr lang="fr-FR" sz="2000" dirty="0" err="1" smtClean="0">
                <a:hlinkClick r:id="rId7"/>
              </a:rPr>
              <a:t>SQLServer</a:t>
            </a:r>
            <a:r>
              <a:rPr lang="fr-FR" sz="2000" dirty="0" smtClean="0"/>
              <a:t>, </a:t>
            </a:r>
            <a:r>
              <a:rPr lang="fr-FR" sz="2000" dirty="0" err="1" smtClean="0">
                <a:hlinkClick r:id="rId8"/>
              </a:rPr>
              <a:t>SQLite</a:t>
            </a:r>
            <a:r>
              <a:rPr lang="fr-FR" sz="2000" dirty="0" smtClean="0"/>
              <a:t>, </a:t>
            </a:r>
            <a:r>
              <a:rPr lang="fr-FR" sz="2000" dirty="0" smtClean="0">
                <a:hlinkClick r:id="rId9"/>
              </a:rPr>
              <a:t>HSQLDB</a:t>
            </a:r>
            <a:r>
              <a:rPr lang="fr-FR" sz="2000" dirty="0" smtClean="0"/>
              <a:t> (</a:t>
            </a:r>
            <a:r>
              <a:rPr lang="fr-FR" sz="2000" dirty="0" err="1" smtClean="0"/>
              <a:t>HyperSQL</a:t>
            </a:r>
            <a:r>
              <a:rPr lang="fr-FR" sz="2000" dirty="0" smtClean="0"/>
              <a:t> </a:t>
            </a:r>
            <a:r>
              <a:rPr lang="fr-FR" sz="2000" dirty="0" err="1" smtClean="0"/>
              <a:t>DataBase</a:t>
            </a:r>
            <a:r>
              <a:rPr lang="fr-FR" sz="2000" dirty="0" smtClean="0"/>
              <a:t>)…</a:t>
            </a:r>
          </a:p>
          <a:p>
            <a:pPr marL="285750" indent="-285750">
              <a:buFont typeface="Arial" panose="020B0604020202020204" pitchFamily="34" charset="0"/>
              <a:buChar char="•"/>
            </a:pPr>
            <a:endParaRPr lang="fr-FR" sz="2400" dirty="0"/>
          </a:p>
        </p:txBody>
      </p:sp>
    </p:spTree>
    <p:extLst>
      <p:ext uri="{BB962C8B-B14F-4D97-AF65-F5344CB8AC3E}">
        <p14:creationId xmlns:p14="http://schemas.microsoft.com/office/powerpoint/2010/main" val="3921843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566" y="214990"/>
            <a:ext cx="9559636" cy="511062"/>
          </a:xfrm>
        </p:spPr>
        <p:txBody>
          <a:bodyPr>
            <a:normAutofit fontScale="90000"/>
          </a:bodyPr>
          <a:lstStyle/>
          <a:p>
            <a:r>
              <a:rPr lang="fr-FR" sz="3200" b="1" dirty="0" smtClean="0">
                <a:solidFill>
                  <a:srgbClr val="C00000"/>
                </a:solidFill>
                <a:latin typeface="+mn-lt"/>
              </a:rPr>
              <a:t>JDBC pour l’accès aux </a:t>
            </a:r>
            <a:r>
              <a:rPr lang="fr-FR" sz="3200" b="1" dirty="0" err="1" smtClean="0">
                <a:solidFill>
                  <a:srgbClr val="C00000"/>
                </a:solidFill>
                <a:latin typeface="+mn-lt"/>
              </a:rPr>
              <a:t>BDs</a:t>
            </a:r>
            <a:endParaRPr lang="fr-FR" sz="3200" b="1" dirty="0" smtClean="0">
              <a:solidFill>
                <a:srgbClr val="C00000"/>
              </a:solidFill>
              <a:latin typeface="+mn-lt"/>
            </a:endParaRPr>
          </a:p>
        </p:txBody>
      </p:sp>
      <p:sp>
        <p:nvSpPr>
          <p:cNvPr id="4" name="Espace réservé du numéro de diapositive 3"/>
          <p:cNvSpPr>
            <a:spLocks noGrp="1"/>
          </p:cNvSpPr>
          <p:nvPr>
            <p:ph type="sldNum" sz="quarter" idx="12"/>
          </p:nvPr>
        </p:nvSpPr>
        <p:spPr/>
        <p:txBody>
          <a:bodyPr/>
          <a:lstStyle/>
          <a:p>
            <a:fld id="{7CCC2EAC-D4F4-4B5A-9CD4-0AC0D430CA66}" type="slidenum">
              <a:rPr lang="fr-FR" smtClean="0">
                <a:solidFill>
                  <a:prstClr val="black">
                    <a:tint val="75000"/>
                  </a:prstClr>
                </a:solidFill>
              </a:rPr>
              <a:pPr/>
              <a:t>9</a:t>
            </a:fld>
            <a:endParaRPr lang="fr-FR">
              <a:solidFill>
                <a:prstClr val="black">
                  <a:tint val="75000"/>
                </a:prstClr>
              </a:solidFill>
            </a:endParaRPr>
          </a:p>
        </p:txBody>
      </p:sp>
      <p:sp>
        <p:nvSpPr>
          <p:cNvPr id="5" name="Titre 1"/>
          <p:cNvSpPr txBox="1">
            <a:spLocks/>
          </p:cNvSpPr>
          <p:nvPr/>
        </p:nvSpPr>
        <p:spPr>
          <a:xfrm>
            <a:off x="26825" y="64554"/>
            <a:ext cx="10515600" cy="46460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sz="2100" b="1" dirty="0">
              <a:solidFill>
                <a:srgbClr val="C00000"/>
              </a:solidFill>
              <a:latin typeface="Calibri" panose="020F0502020204030204"/>
            </a:endParaRPr>
          </a:p>
          <a:p>
            <a:r>
              <a:rPr lang="fr-FR" sz="1800" b="1" dirty="0" smtClean="0">
                <a:solidFill>
                  <a:srgbClr val="C00000"/>
                </a:solidFill>
                <a:latin typeface="Calibri" panose="020F0502020204030204"/>
              </a:rPr>
              <a:t> </a:t>
            </a:r>
            <a:endParaRPr lang="fr-FR" sz="1800" b="1" dirty="0">
              <a:solidFill>
                <a:srgbClr val="C00000"/>
              </a:solidFill>
              <a:latin typeface="Calibri" panose="020F0502020204030204"/>
            </a:endParaRPr>
          </a:p>
        </p:txBody>
      </p:sp>
      <p:pic>
        <p:nvPicPr>
          <p:cNvPr id="24" name="Image 23"/>
          <p:cNvPicPr>
            <a:picLocks noChangeAspect="1"/>
          </p:cNvPicPr>
          <p:nvPr/>
        </p:nvPicPr>
        <p:blipFill>
          <a:blip r:embed="rId2"/>
          <a:stretch>
            <a:fillRect/>
          </a:stretch>
        </p:blipFill>
        <p:spPr>
          <a:xfrm>
            <a:off x="657438" y="808255"/>
            <a:ext cx="10516511" cy="5499069"/>
          </a:xfrm>
          <a:prstGeom prst="rect">
            <a:avLst/>
          </a:prstGeom>
        </p:spPr>
      </p:pic>
      <p:sp>
        <p:nvSpPr>
          <p:cNvPr id="25" name="Rectangle 24"/>
          <p:cNvSpPr/>
          <p:nvPr/>
        </p:nvSpPr>
        <p:spPr>
          <a:xfrm>
            <a:off x="696282" y="807732"/>
            <a:ext cx="10477667" cy="369332"/>
          </a:xfrm>
          <a:prstGeom prst="rect">
            <a:avLst/>
          </a:prstGeom>
        </p:spPr>
        <p:txBody>
          <a:bodyPr wrap="square">
            <a:spAutoFit/>
          </a:bodyPr>
          <a:lstStyle/>
          <a:p>
            <a:endParaRPr lang="fr-FR" dirty="0"/>
          </a:p>
        </p:txBody>
      </p:sp>
      <p:sp>
        <p:nvSpPr>
          <p:cNvPr id="27" name="Rectangle 26"/>
          <p:cNvSpPr/>
          <p:nvPr/>
        </p:nvSpPr>
        <p:spPr>
          <a:xfrm>
            <a:off x="657438" y="804875"/>
            <a:ext cx="10516511" cy="5502449"/>
          </a:xfrm>
          <a:prstGeom prst="rect">
            <a:avLst/>
          </a:prstGeom>
        </p:spPr>
        <p:txBody>
          <a:bodyPr wrap="square">
            <a:noAutofit/>
          </a:bodyPr>
          <a:lstStyle/>
          <a:p>
            <a:r>
              <a:rPr lang="fr-FR" sz="2400" b="1" dirty="0" smtClean="0"/>
              <a:t>JDBC</a:t>
            </a:r>
          </a:p>
          <a:p>
            <a:endParaRPr lang="fr-FR" sz="1000" b="1" dirty="0" smtClean="0"/>
          </a:p>
          <a:p>
            <a:pPr marL="285750" indent="-285750">
              <a:buFont typeface="Arial" panose="020B0604020202020204" pitchFamily="34" charset="0"/>
              <a:buChar char="•"/>
            </a:pPr>
            <a:endParaRPr lang="fr-FR" sz="2400" dirty="0"/>
          </a:p>
        </p:txBody>
      </p:sp>
      <p:pic>
        <p:nvPicPr>
          <p:cNvPr id="8" name="Espace réservé du contenu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54525" y="1787466"/>
            <a:ext cx="8682948" cy="3835224"/>
          </a:xfrm>
        </p:spPr>
      </p:pic>
    </p:spTree>
    <p:extLst>
      <p:ext uri="{BB962C8B-B14F-4D97-AF65-F5344CB8AC3E}">
        <p14:creationId xmlns:p14="http://schemas.microsoft.com/office/powerpoint/2010/main" val="4271963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1474</TotalTime>
  <Words>3689</Words>
  <Application>Microsoft Office PowerPoint</Application>
  <PresentationFormat>Grand écran</PresentationFormat>
  <Paragraphs>661</Paragraphs>
  <Slides>47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47</vt:i4>
      </vt:variant>
    </vt:vector>
  </HeadingPairs>
  <TitlesOfParts>
    <vt:vector size="52" baseType="lpstr">
      <vt:lpstr>Arial</vt:lpstr>
      <vt:lpstr>Calibri</vt:lpstr>
      <vt:lpstr>Calibri Light</vt:lpstr>
      <vt:lpstr>Wingdings</vt:lpstr>
      <vt:lpstr>Thème Office</vt:lpstr>
      <vt:lpstr>Présentation PowerPoint</vt:lpstr>
      <vt:lpstr>Architecture Multi-Tiers (Rappel)</vt:lpstr>
      <vt:lpstr>Introduction</vt:lpstr>
      <vt:lpstr>Introduction</vt:lpstr>
      <vt:lpstr>Introduction</vt:lpstr>
      <vt:lpstr>Introduction</vt:lpstr>
      <vt:lpstr>JDBC pour l’accès aux BDs</vt:lpstr>
      <vt:lpstr>JDBC pour l’accès aux BDs</vt:lpstr>
      <vt:lpstr>JDBC pour l’accès aux BDs</vt:lpstr>
      <vt:lpstr>JDBC pour l’accès aux BDs</vt:lpstr>
      <vt:lpstr>Types de pilotes JDBC</vt:lpstr>
      <vt:lpstr>JDBC pour l’accès aux BDs</vt:lpstr>
      <vt:lpstr>JDBC pour l’accès aux BDs</vt:lpstr>
      <vt:lpstr>JDBC pour l’accès aux BDs</vt:lpstr>
      <vt:lpstr>JDBC pour l’accès aux BDs</vt:lpstr>
      <vt:lpstr>Utilisation de JDBC</vt:lpstr>
      <vt:lpstr>Utilisation de JDBC</vt:lpstr>
      <vt:lpstr>Utilisation de JDBC</vt:lpstr>
      <vt:lpstr>Utilisation de JDBC</vt:lpstr>
      <vt:lpstr>Utilisation de JDBC</vt:lpstr>
      <vt:lpstr>Utilisation de JDBC</vt:lpstr>
      <vt:lpstr>Utilisation de JDBC</vt:lpstr>
      <vt:lpstr>Utilisation de JDBC</vt:lpstr>
      <vt:lpstr>Les ORM (Object-Relational Mapping) et JPA</vt:lpstr>
      <vt:lpstr>Les ORM (Object-Relational Mapping)</vt:lpstr>
      <vt:lpstr>Les entités JPA</vt:lpstr>
      <vt:lpstr>Les entités JPA</vt:lpstr>
      <vt:lpstr>Les entités JPA</vt:lpstr>
      <vt:lpstr>Les entités JPA</vt:lpstr>
      <vt:lpstr>Les entités JPA</vt:lpstr>
      <vt:lpstr>L’EntityManager</vt:lpstr>
      <vt:lpstr>Les entités JPA</vt:lpstr>
      <vt:lpstr>L’EntityManager</vt:lpstr>
      <vt:lpstr>L’EntityManager</vt:lpstr>
      <vt:lpstr>L’EntityManager</vt:lpstr>
      <vt:lpstr>L’EntityManager</vt:lpstr>
      <vt:lpstr>L’EntityManager</vt:lpstr>
      <vt:lpstr>L’EntityManager</vt:lpstr>
      <vt:lpstr>L’EntityManager</vt:lpstr>
      <vt:lpstr>L’EntityManager</vt:lpstr>
      <vt:lpstr>L’EntityManager</vt:lpstr>
      <vt:lpstr>L’EntityManager</vt:lpstr>
      <vt:lpstr>L’EntityManager</vt:lpstr>
      <vt:lpstr>L’EntityManager</vt:lpstr>
      <vt:lpstr>L’EntityManager</vt:lpstr>
      <vt:lpstr>L’EntityManager</vt:lpstr>
      <vt:lpstr>Architecture Multi-Tiers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 aux Bases De Données et Persistence</dc:title>
  <dc:creator>MACROHARD-PC</dc:creator>
  <cp:lastModifiedBy>MACROHARD-PC</cp:lastModifiedBy>
  <cp:revision>55</cp:revision>
  <dcterms:created xsi:type="dcterms:W3CDTF">2023-03-12T20:39:50Z</dcterms:created>
  <dcterms:modified xsi:type="dcterms:W3CDTF">2023-04-08T10:45:50Z</dcterms:modified>
</cp:coreProperties>
</file>