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ROHARD-PC" initials="M" lastIdx="1" clrIdx="0">
    <p:extLst>
      <p:ext uri="{19B8F6BF-5375-455C-9EA6-DF929625EA0E}">
        <p15:presenceInfo xmlns:p15="http://schemas.microsoft.com/office/powerpoint/2012/main" userId="MACROHAR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6T11:02:13.296" idx="1">
    <p:pos x="2036" y="1460"/>
    <p:text>Un CMS est un système qui permet de publier, éditer et modifier le contenu d'un site web.
Souvent, ces systèmes proposent des procédures pour gérer flux de travail. Il existe deux types de systèmes de gestion de contenu :
les systèmes de gestion de contenu d'entreprise et les systèmes de gestion de contenu Web. Le premier est utilisé pour organiser le contenu de votre organisation. Le second est utilisé pour organiser le contenu des pages web (intranet ou internet). Le contenu peut être défini comme des documents, des films, du texte, des images, des numéros de téléphone, etc.</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72376-366E-466D-943A-31F989A7FB3E}" type="datetimeFigureOut">
              <a:rPr lang="fr-FR" smtClean="0"/>
              <a:t>23/04/2023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B3BCD-AFB0-4084-A820-458715926BB8}" type="slidenum">
              <a:rPr lang="fr-FR" smtClean="0"/>
              <a:t>‹N°›</a:t>
            </a:fld>
            <a:endParaRPr lang="fr-FR"/>
          </a:p>
        </p:txBody>
      </p:sp>
    </p:spTree>
    <p:extLst>
      <p:ext uri="{BB962C8B-B14F-4D97-AF65-F5344CB8AC3E}">
        <p14:creationId xmlns:p14="http://schemas.microsoft.com/office/powerpoint/2010/main" val="418117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8F4ED2E-D1F0-4B2C-AB05-06E4AB0AC3C9}" type="slidenum">
              <a:rPr lang="fr-FR" smtClean="0"/>
              <a:t>3</a:t>
            </a:fld>
            <a:endParaRPr lang="fr-FR"/>
          </a:p>
        </p:txBody>
      </p:sp>
    </p:spTree>
    <p:extLst>
      <p:ext uri="{BB962C8B-B14F-4D97-AF65-F5344CB8AC3E}">
        <p14:creationId xmlns:p14="http://schemas.microsoft.com/office/powerpoint/2010/main" val="171965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8F4ED2E-D1F0-4B2C-AB05-06E4AB0AC3C9}" type="slidenum">
              <a:rPr lang="fr-FR" smtClean="0"/>
              <a:t>7</a:t>
            </a:fld>
            <a:endParaRPr lang="fr-FR"/>
          </a:p>
        </p:txBody>
      </p:sp>
    </p:spTree>
    <p:extLst>
      <p:ext uri="{BB962C8B-B14F-4D97-AF65-F5344CB8AC3E}">
        <p14:creationId xmlns:p14="http://schemas.microsoft.com/office/powerpoint/2010/main" val="4083494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8F4ED2E-D1F0-4B2C-AB05-06E4AB0AC3C9}" type="slidenum">
              <a:rPr lang="fr-FR" smtClean="0"/>
              <a:t>9</a:t>
            </a:fld>
            <a:endParaRPr lang="fr-FR"/>
          </a:p>
        </p:txBody>
      </p:sp>
    </p:spTree>
    <p:extLst>
      <p:ext uri="{BB962C8B-B14F-4D97-AF65-F5344CB8AC3E}">
        <p14:creationId xmlns:p14="http://schemas.microsoft.com/office/powerpoint/2010/main" val="376485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8F4ED2E-D1F0-4B2C-AB05-06E4AB0AC3C9}" type="slidenum">
              <a:rPr lang="fr-FR" smtClean="0"/>
              <a:t>13</a:t>
            </a:fld>
            <a:endParaRPr lang="fr-FR"/>
          </a:p>
        </p:txBody>
      </p:sp>
    </p:spTree>
    <p:extLst>
      <p:ext uri="{BB962C8B-B14F-4D97-AF65-F5344CB8AC3E}">
        <p14:creationId xmlns:p14="http://schemas.microsoft.com/office/powerpoint/2010/main" val="333425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D43B99-C38F-4BD2-B0BF-6DAFEEC022EE}" type="datetimeFigureOut">
              <a:rPr lang="fr-FR" smtClean="0"/>
              <a:t>23/04/2023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51932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43B99-C38F-4BD2-B0BF-6DAFEEC022EE}" type="datetimeFigureOut">
              <a:rPr lang="fr-FR" smtClean="0"/>
              <a:t>23/04/2023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12694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43B99-C38F-4BD2-B0BF-6DAFEEC022EE}" type="datetimeFigureOut">
              <a:rPr lang="fr-FR" smtClean="0"/>
              <a:t>23/04/2023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232390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D43B99-C38F-4BD2-B0BF-6DAFEEC022EE}" type="datetimeFigureOut">
              <a:rPr lang="fr-FR" smtClean="0"/>
              <a:t>23/04/2023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284677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D43B99-C38F-4BD2-B0BF-6DAFEEC022EE}" type="datetimeFigureOut">
              <a:rPr lang="fr-FR" smtClean="0"/>
              <a:t>23/04/2023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2147591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D43B99-C38F-4BD2-B0BF-6DAFEEC022EE}" type="datetimeFigureOut">
              <a:rPr lang="fr-FR" smtClean="0"/>
              <a:t>23/04/2023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319555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D43B99-C38F-4BD2-B0BF-6DAFEEC022EE}" type="datetimeFigureOut">
              <a:rPr lang="fr-FR" smtClean="0"/>
              <a:t>23/04/2023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16171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D43B99-C38F-4BD2-B0BF-6DAFEEC022EE}" type="datetimeFigureOut">
              <a:rPr lang="fr-FR" smtClean="0"/>
              <a:t>23/04/2023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65511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D43B99-C38F-4BD2-B0BF-6DAFEEC022EE}" type="datetimeFigureOut">
              <a:rPr lang="fr-FR" smtClean="0"/>
              <a:t>23/04/2023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82020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43B99-C38F-4BD2-B0BF-6DAFEEC022EE}" type="datetimeFigureOut">
              <a:rPr lang="fr-FR" smtClean="0"/>
              <a:t>23/04/2023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271323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D43B99-C38F-4BD2-B0BF-6DAFEEC022EE}" type="datetimeFigureOut">
              <a:rPr lang="fr-FR" smtClean="0"/>
              <a:t>23/04/2023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8D4E31-F596-47F0-8AAE-7E8A5F259E94}" type="slidenum">
              <a:rPr lang="fr-FR" smtClean="0"/>
              <a:t>‹N°›</a:t>
            </a:fld>
            <a:endParaRPr lang="fr-FR"/>
          </a:p>
        </p:txBody>
      </p:sp>
    </p:spTree>
    <p:extLst>
      <p:ext uri="{BB962C8B-B14F-4D97-AF65-F5344CB8AC3E}">
        <p14:creationId xmlns:p14="http://schemas.microsoft.com/office/powerpoint/2010/main" val="149792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43B99-C38F-4BD2-B0BF-6DAFEEC022EE}" type="datetimeFigureOut">
              <a:rPr lang="fr-FR" smtClean="0"/>
              <a:t>23/04/2023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D4E31-F596-47F0-8AAE-7E8A5F259E94}" type="slidenum">
              <a:rPr lang="fr-FR" smtClean="0"/>
              <a:t>‹N°›</a:t>
            </a:fld>
            <a:endParaRPr lang="fr-FR"/>
          </a:p>
        </p:txBody>
      </p:sp>
    </p:spTree>
    <p:extLst>
      <p:ext uri="{BB962C8B-B14F-4D97-AF65-F5344CB8AC3E}">
        <p14:creationId xmlns:p14="http://schemas.microsoft.com/office/powerpoint/2010/main" val="217179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610965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828" y="25917"/>
            <a:ext cx="10515600" cy="464602"/>
          </a:xfrm>
        </p:spPr>
        <p:txBody>
          <a:bodyPr>
            <a:normAutofit/>
          </a:body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3" name="Espace réservé du contenu 2"/>
          <p:cNvSpPr>
            <a:spLocks noGrp="1"/>
          </p:cNvSpPr>
          <p:nvPr>
            <p:ph idx="1"/>
          </p:nvPr>
        </p:nvSpPr>
        <p:spPr>
          <a:xfrm>
            <a:off x="838200" y="1526869"/>
            <a:ext cx="10515600" cy="3779227"/>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Les compagnies se plaignent des performances de l’Informatique. Ce défaut d’alignement se manifeste de deux manières : </a:t>
            </a:r>
          </a:p>
          <a:p>
            <a:pPr marL="0" indent="0" algn="just">
              <a:buNone/>
            </a:pPr>
            <a:endParaRPr lang="fr-FR" dirty="0"/>
          </a:p>
          <a:p>
            <a:pPr lvl="2" algn="just">
              <a:buFont typeface="Wingdings" panose="05000000000000000000" pitchFamily="2" charset="2"/>
              <a:buChar char="Ø"/>
            </a:pPr>
            <a:r>
              <a:rPr lang="fr-FR" sz="2800" dirty="0"/>
              <a:t>   L'informatique n'est pas en mesure d'</a:t>
            </a:r>
            <a:r>
              <a:rPr lang="fr-FR" sz="2800" b="1" dirty="0"/>
              <a:t>évoluer assez rapidement avec l'entreprise</a:t>
            </a:r>
            <a:r>
              <a:rPr lang="fr-FR" sz="2800" b="1" dirty="0" smtClean="0"/>
              <a:t>.</a:t>
            </a:r>
          </a:p>
          <a:p>
            <a:pPr marL="914400" lvl="2" indent="0" algn="just">
              <a:buNone/>
            </a:pPr>
            <a:endParaRPr lang="fr-FR" sz="2800" dirty="0"/>
          </a:p>
          <a:p>
            <a:pPr lvl="2" algn="just">
              <a:buFont typeface="Wingdings" panose="05000000000000000000" pitchFamily="2" charset="2"/>
              <a:buChar char="Ø"/>
            </a:pPr>
            <a:r>
              <a:rPr lang="fr-FR" sz="2800" dirty="0" smtClean="0"/>
              <a:t>   </a:t>
            </a:r>
            <a:r>
              <a:rPr lang="fr-FR" sz="2800" dirty="0"/>
              <a:t>L'informatique n'est pas en mesure de </a:t>
            </a:r>
            <a:r>
              <a:rPr lang="fr-FR" sz="2800" b="1" dirty="0"/>
              <a:t>fournir correctement les fonctionnalités dont l'entreprise a besoin</a:t>
            </a:r>
            <a:r>
              <a:rPr lang="fr-FR" sz="2800" dirty="0" smtClean="0"/>
              <a:t>.</a:t>
            </a:r>
            <a:endParaRPr lang="fr-FR" sz="2800" dirty="0"/>
          </a:p>
        </p:txBody>
      </p:sp>
      <p:sp>
        <p:nvSpPr>
          <p:cNvPr id="4" name="Titre 1"/>
          <p:cNvSpPr txBox="1">
            <a:spLocks/>
          </p:cNvSpPr>
          <p:nvPr/>
        </p:nvSpPr>
        <p:spPr>
          <a:xfrm>
            <a:off x="820781" y="825718"/>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smtClean="0">
                <a:solidFill>
                  <a:srgbClr val="C00000"/>
                </a:solidFill>
                <a:latin typeface="+mn-lt"/>
              </a:rPr>
              <a:t>Inadéquation entre besoins de l’entreprise et l’Informatique</a:t>
            </a:r>
            <a:endParaRPr lang="fr-FR" sz="4000" b="1" dirty="0">
              <a:solidFill>
                <a:srgbClr val="C00000"/>
              </a:solidFill>
              <a:latin typeface="+mn-lt"/>
            </a:endParaRPr>
          </a:p>
        </p:txBody>
      </p:sp>
      <p:sp>
        <p:nvSpPr>
          <p:cNvPr id="5" name="Espace réservé du numéro de diapositive 4"/>
          <p:cNvSpPr>
            <a:spLocks noGrp="1"/>
          </p:cNvSpPr>
          <p:nvPr>
            <p:ph type="sldNum" sz="quarter" idx="12"/>
          </p:nvPr>
        </p:nvSpPr>
        <p:spPr/>
        <p:txBody>
          <a:bodyPr/>
          <a:lstStyle/>
          <a:p>
            <a:fld id="{7CCC2EAC-D4F4-4B5A-9CD4-0AC0D430CA66}" type="slidenum">
              <a:rPr lang="fr-FR" smtClean="0"/>
              <a:t>10</a:t>
            </a:fld>
            <a:endParaRPr lang="fr-FR"/>
          </a:p>
        </p:txBody>
      </p:sp>
    </p:spTree>
    <p:extLst>
      <p:ext uri="{BB962C8B-B14F-4D97-AF65-F5344CB8AC3E}">
        <p14:creationId xmlns:p14="http://schemas.microsoft.com/office/powerpoint/2010/main" val="858718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426151"/>
            <a:ext cx="10515600" cy="4910253"/>
          </a:xfrm>
          <a:solidFill>
            <a:schemeClr val="accent4">
              <a:lumMod val="60000"/>
              <a:lumOff val="40000"/>
            </a:schemeClr>
          </a:solidFill>
          <a:ln>
            <a:solidFill>
              <a:schemeClr val="accent2">
                <a:lumMod val="75000"/>
              </a:schemeClr>
            </a:solidFill>
          </a:ln>
        </p:spPr>
        <p:txBody>
          <a:bodyPr>
            <a:normAutofit fontScale="92500" lnSpcReduction="10000"/>
          </a:bodyPr>
          <a:lstStyle/>
          <a:p>
            <a:pPr algn="just"/>
            <a:r>
              <a:rPr lang="fr-FR" dirty="0"/>
              <a:t>En général, les organisations qui sont dans l'une des </a:t>
            </a:r>
            <a:r>
              <a:rPr lang="fr-FR" dirty="0" smtClean="0"/>
              <a:t>situations </a:t>
            </a:r>
            <a:r>
              <a:rPr lang="fr-FR" dirty="0"/>
              <a:t>suivantes doivent être capables de </a:t>
            </a:r>
            <a:r>
              <a:rPr lang="fr-FR" b="1" dirty="0"/>
              <a:t>changer rapidement</a:t>
            </a:r>
            <a:r>
              <a:rPr lang="fr-FR" dirty="0"/>
              <a:t> </a:t>
            </a:r>
            <a:r>
              <a:rPr lang="fr-FR" dirty="0" smtClean="0"/>
              <a:t>:</a:t>
            </a:r>
          </a:p>
          <a:p>
            <a:pPr marL="0" indent="0" algn="just">
              <a:buNone/>
            </a:pPr>
            <a:endParaRPr lang="fr-FR" dirty="0" smtClean="0"/>
          </a:p>
          <a:p>
            <a:pPr algn="just">
              <a:buFont typeface="Wingdings" panose="05000000000000000000" pitchFamily="2" charset="2"/>
              <a:buChar char="Ø"/>
            </a:pPr>
            <a:r>
              <a:rPr lang="fr-FR" dirty="0" smtClean="0"/>
              <a:t> </a:t>
            </a:r>
            <a:r>
              <a:rPr lang="fr-FR" dirty="0"/>
              <a:t>Les organisations qui doivent faire face à des règles et réglementations </a:t>
            </a:r>
            <a:r>
              <a:rPr lang="fr-FR" dirty="0" smtClean="0"/>
              <a:t>changeantes (</a:t>
            </a:r>
            <a:r>
              <a:rPr lang="fr-FR" sz="2200" dirty="0" smtClean="0"/>
              <a:t>telles que les </a:t>
            </a:r>
            <a:r>
              <a:rPr lang="fr-FR" sz="2200" dirty="0"/>
              <a:t>compagnies d'assurance maladie, les institutions financières et le secteur </a:t>
            </a:r>
            <a:r>
              <a:rPr lang="fr-FR" sz="2200" dirty="0" smtClean="0"/>
              <a:t>public</a:t>
            </a:r>
            <a:r>
              <a:rPr lang="fr-FR" sz="2600" dirty="0" smtClean="0"/>
              <a:t>).</a:t>
            </a:r>
            <a:r>
              <a:rPr lang="fr-FR" dirty="0" smtClean="0"/>
              <a:t> </a:t>
            </a:r>
          </a:p>
          <a:p>
            <a:pPr algn="just">
              <a:buFont typeface="Wingdings" panose="05000000000000000000" pitchFamily="2" charset="2"/>
              <a:buChar char="Ø"/>
            </a:pPr>
            <a:r>
              <a:rPr lang="fr-FR" dirty="0" smtClean="0"/>
              <a:t> Les </a:t>
            </a:r>
            <a:r>
              <a:rPr lang="fr-FR" dirty="0"/>
              <a:t>organisations dont les marchés évoluent </a:t>
            </a:r>
            <a:r>
              <a:rPr lang="fr-FR" dirty="0" smtClean="0"/>
              <a:t>rapidement (</a:t>
            </a:r>
            <a:r>
              <a:rPr lang="fr-FR" sz="2200" dirty="0" smtClean="0"/>
              <a:t>comme </a:t>
            </a:r>
            <a:r>
              <a:rPr lang="fr-FR" sz="2200" dirty="0"/>
              <a:t>le secteur </a:t>
            </a:r>
            <a:r>
              <a:rPr lang="fr-FR" sz="2200" dirty="0" smtClean="0"/>
              <a:t>de l'industrie </a:t>
            </a:r>
            <a:r>
              <a:rPr lang="fr-FR" sz="2200" dirty="0"/>
              <a:t>des </a:t>
            </a:r>
            <a:r>
              <a:rPr lang="fr-FR" sz="2200" dirty="0" smtClean="0"/>
              <a:t>télécommunications</a:t>
            </a:r>
            <a:r>
              <a:rPr lang="fr-FR" dirty="0" smtClean="0"/>
              <a:t>). </a:t>
            </a:r>
          </a:p>
          <a:p>
            <a:pPr algn="just">
              <a:buFont typeface="Wingdings" panose="05000000000000000000" pitchFamily="2" charset="2"/>
              <a:buChar char="Ø"/>
            </a:pPr>
            <a:r>
              <a:rPr lang="fr-FR" dirty="0" smtClean="0"/>
              <a:t> Les </a:t>
            </a:r>
            <a:r>
              <a:rPr lang="fr-FR" dirty="0"/>
              <a:t>organisations qui fusionnent, se divisent ou externalisent une partie de leurs processus </a:t>
            </a:r>
            <a:r>
              <a:rPr lang="fr-FR" dirty="0" smtClean="0"/>
              <a:t>opérationnels. </a:t>
            </a:r>
            <a:r>
              <a:rPr lang="fr-FR" dirty="0"/>
              <a:t>Ces organisations doivent être en mesure de modifier </a:t>
            </a:r>
            <a:r>
              <a:rPr lang="fr-FR" dirty="0" smtClean="0"/>
              <a:t>leurs informatique </a:t>
            </a:r>
            <a:r>
              <a:rPr lang="fr-FR" dirty="0"/>
              <a:t>en fonction de l'évolution de l'organisation et des processus. </a:t>
            </a:r>
            <a:r>
              <a:rPr lang="fr-FR" sz="2200" dirty="0" smtClean="0"/>
              <a:t>Exemples l'industrie </a:t>
            </a:r>
            <a:r>
              <a:rPr lang="fr-FR" sz="2200" dirty="0"/>
              <a:t>des services financiers, les entreprises orientées produit avec </a:t>
            </a:r>
            <a:r>
              <a:rPr lang="fr-FR" sz="2200" dirty="0" smtClean="0"/>
              <a:t>des fournisseurs </a:t>
            </a:r>
            <a:r>
              <a:rPr lang="fr-FR" sz="2200" dirty="0"/>
              <a:t>multiples, et les entreprises de services </a:t>
            </a:r>
            <a:r>
              <a:rPr lang="fr-FR" sz="2200" dirty="0" smtClean="0"/>
              <a:t>publics</a:t>
            </a:r>
            <a:r>
              <a:rPr lang="fr-FR" dirty="0" smtClean="0"/>
              <a:t>.</a:t>
            </a:r>
            <a:endParaRPr lang="fr-FR" sz="2800" dirty="0"/>
          </a:p>
        </p:txBody>
      </p:sp>
      <p:sp>
        <p:nvSpPr>
          <p:cNvPr id="4" name="Titre 1"/>
          <p:cNvSpPr txBox="1">
            <a:spLocks/>
          </p:cNvSpPr>
          <p:nvPr/>
        </p:nvSpPr>
        <p:spPr>
          <a:xfrm>
            <a:off x="820781" y="696376"/>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smtClean="0">
                <a:solidFill>
                  <a:srgbClr val="C00000"/>
                </a:solidFill>
                <a:latin typeface="+mn-lt"/>
              </a:rPr>
              <a:t>Inadéquation entre besoins de l’entreprise et l’Informatique</a:t>
            </a:r>
            <a:endParaRPr lang="fr-FR" sz="4000" b="1" dirty="0">
              <a:solidFill>
                <a:srgbClr val="C00000"/>
              </a:solidFill>
              <a:latin typeface="+mn-lt"/>
            </a:endParaRPr>
          </a:p>
        </p:txBody>
      </p:sp>
      <p:sp>
        <p:nvSpPr>
          <p:cNvPr id="5" name="Titre 1"/>
          <p:cNvSpPr txBox="1">
            <a:spLocks/>
          </p:cNvSpPr>
          <p:nvPr/>
        </p:nvSpPr>
        <p:spPr>
          <a:xfrm>
            <a:off x="26829" y="25917"/>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11</a:t>
            </a:fld>
            <a:endParaRPr lang="fr-FR"/>
          </a:p>
        </p:txBody>
      </p:sp>
    </p:spTree>
    <p:extLst>
      <p:ext uri="{BB962C8B-B14F-4D97-AF65-F5344CB8AC3E}">
        <p14:creationId xmlns:p14="http://schemas.microsoft.com/office/powerpoint/2010/main" val="2609471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413276"/>
            <a:ext cx="10515600" cy="5000401"/>
          </a:xfrm>
          <a:solidFill>
            <a:schemeClr val="accent4">
              <a:lumMod val="60000"/>
              <a:lumOff val="40000"/>
            </a:schemeClr>
          </a:solidFill>
          <a:ln>
            <a:solidFill>
              <a:schemeClr val="accent2">
                <a:lumMod val="75000"/>
              </a:schemeClr>
            </a:solidFill>
          </a:ln>
        </p:spPr>
        <p:txBody>
          <a:bodyPr>
            <a:normAutofit/>
          </a:bodyPr>
          <a:lstStyle/>
          <a:p>
            <a:pPr algn="just"/>
            <a:r>
              <a:rPr lang="fr-FR" dirty="0"/>
              <a:t>Traditionnellement, les </a:t>
            </a:r>
            <a:r>
              <a:rPr lang="fr-FR" dirty="0" smtClean="0"/>
              <a:t>entreprises sont </a:t>
            </a:r>
            <a:r>
              <a:rPr lang="fr-FR" dirty="0"/>
              <a:t>organisées de manière </a:t>
            </a:r>
            <a:r>
              <a:rPr lang="fr-FR" dirty="0" smtClean="0"/>
              <a:t>fonctionnelle (</a:t>
            </a:r>
            <a:r>
              <a:rPr lang="fr-FR" sz="2400" dirty="0" smtClean="0"/>
              <a:t>Cela </a:t>
            </a:r>
            <a:r>
              <a:rPr lang="fr-FR" sz="2400" dirty="0"/>
              <a:t>signifie qu'il existe différents départements </a:t>
            </a:r>
            <a:r>
              <a:rPr lang="fr-FR" sz="2400" dirty="0" smtClean="0"/>
              <a:t>pour différentes </a:t>
            </a:r>
            <a:r>
              <a:rPr lang="fr-FR" sz="2400" dirty="0"/>
              <a:t>fonctions dans une </a:t>
            </a:r>
            <a:r>
              <a:rPr lang="fr-FR" sz="2400" dirty="0" smtClean="0"/>
              <a:t>entreprise</a:t>
            </a:r>
            <a:r>
              <a:rPr lang="fr-FR" dirty="0" smtClean="0"/>
              <a:t>).</a:t>
            </a:r>
          </a:p>
          <a:p>
            <a:pPr algn="just"/>
            <a:r>
              <a:rPr lang="fr-FR" dirty="0"/>
              <a:t>Parce que tous les départements utilisent </a:t>
            </a:r>
            <a:r>
              <a:rPr lang="fr-FR" dirty="0" smtClean="0"/>
              <a:t>leurs propres systèmes informatiques, ces informations peuvent être </a:t>
            </a:r>
            <a:r>
              <a:rPr lang="fr-FR" dirty="0"/>
              <a:t>dupliquées au sein de l'organisation. </a:t>
            </a:r>
            <a:endParaRPr lang="fr-FR" dirty="0" smtClean="0"/>
          </a:p>
          <a:p>
            <a:pPr algn="just"/>
            <a:r>
              <a:rPr lang="fr-FR" dirty="0" smtClean="0"/>
              <a:t>Cela </a:t>
            </a:r>
            <a:r>
              <a:rPr lang="fr-FR" dirty="0"/>
              <a:t>peut entraîner des différences </a:t>
            </a:r>
            <a:r>
              <a:rPr lang="fr-FR" dirty="0" smtClean="0"/>
              <a:t>entre départements</a:t>
            </a:r>
            <a:r>
              <a:rPr lang="fr-FR" dirty="0"/>
              <a:t>, car les informations sont non seulement stockées, mais aussi modifiées dans ces </a:t>
            </a:r>
            <a:r>
              <a:rPr lang="fr-FR" dirty="0" smtClean="0"/>
              <a:t>systèmes. </a:t>
            </a:r>
          </a:p>
          <a:p>
            <a:pPr algn="just"/>
            <a:r>
              <a:rPr lang="fr-FR" dirty="0" smtClean="0"/>
              <a:t>Cela </a:t>
            </a:r>
            <a:r>
              <a:rPr lang="fr-FR" dirty="0"/>
              <a:t>entraîne des incohérences dans l'ensemble de </a:t>
            </a:r>
            <a:r>
              <a:rPr lang="fr-FR" dirty="0" smtClean="0"/>
              <a:t>l'organisation (</a:t>
            </a:r>
            <a:r>
              <a:rPr lang="fr-FR" sz="2400" dirty="0" smtClean="0"/>
              <a:t>à </a:t>
            </a:r>
            <a:r>
              <a:rPr lang="fr-FR" sz="2400" dirty="0"/>
              <a:t>moins que l'information ne soit synchronisée entre tous les </a:t>
            </a:r>
            <a:r>
              <a:rPr lang="fr-FR" sz="2400" dirty="0" smtClean="0"/>
              <a:t>systèmes</a:t>
            </a:r>
            <a:r>
              <a:rPr lang="fr-FR" dirty="0" smtClean="0"/>
              <a:t>).</a:t>
            </a:r>
            <a:endParaRPr lang="fr-FR" sz="2800" dirty="0"/>
          </a:p>
        </p:txBody>
      </p:sp>
      <p:sp>
        <p:nvSpPr>
          <p:cNvPr id="4" name="Titre 1"/>
          <p:cNvSpPr txBox="1">
            <a:spLocks/>
          </p:cNvSpPr>
          <p:nvPr/>
        </p:nvSpPr>
        <p:spPr>
          <a:xfrm>
            <a:off x="820781" y="644860"/>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solidFill>
                  <a:srgbClr val="C00000"/>
                </a:solidFill>
                <a:latin typeface="+mn-lt"/>
              </a:rPr>
              <a:t>La duplication des fonctionnalités et </a:t>
            </a:r>
            <a:r>
              <a:rPr lang="fr-FR" sz="4000" b="1" dirty="0" smtClean="0">
                <a:solidFill>
                  <a:srgbClr val="C00000"/>
                </a:solidFill>
                <a:latin typeface="+mn-lt"/>
              </a:rPr>
              <a:t>des données</a:t>
            </a:r>
            <a:endParaRPr lang="fr-FR" sz="4000" b="1" dirty="0">
              <a:solidFill>
                <a:srgbClr val="C00000"/>
              </a:solidFill>
              <a:latin typeface="+mn-lt"/>
            </a:endParaRPr>
          </a:p>
        </p:txBody>
      </p:sp>
      <p:sp>
        <p:nvSpPr>
          <p:cNvPr id="6" name="Titre 1"/>
          <p:cNvSpPr txBox="1">
            <a:spLocks/>
          </p:cNvSpPr>
          <p:nvPr/>
        </p:nvSpPr>
        <p:spPr>
          <a:xfrm>
            <a:off x="39712" y="25917"/>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12</a:t>
            </a:fld>
            <a:endParaRPr lang="fr-FR"/>
          </a:p>
        </p:txBody>
      </p:sp>
    </p:spTree>
    <p:extLst>
      <p:ext uri="{BB962C8B-B14F-4D97-AF65-F5344CB8AC3E}">
        <p14:creationId xmlns:p14="http://schemas.microsoft.com/office/powerpoint/2010/main" val="4072839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93579"/>
            <a:ext cx="10515600" cy="4550694"/>
          </a:xfrm>
          <a:solidFill>
            <a:schemeClr val="accent4">
              <a:lumMod val="60000"/>
              <a:lumOff val="40000"/>
            </a:schemeClr>
          </a:solidFill>
          <a:ln>
            <a:solidFill>
              <a:schemeClr val="accent2">
                <a:lumMod val="75000"/>
              </a:schemeClr>
            </a:solidFill>
          </a:ln>
        </p:spPr>
        <p:txBody>
          <a:bodyPr>
            <a:normAutofit lnSpcReduction="10000"/>
          </a:bodyPr>
          <a:lstStyle/>
          <a:p>
            <a:pPr algn="just"/>
            <a:r>
              <a:rPr lang="fr-FR" dirty="0"/>
              <a:t>Le </a:t>
            </a:r>
            <a:r>
              <a:rPr lang="fr-FR" i="1" dirty="0"/>
              <a:t>département marketing</a:t>
            </a:r>
            <a:r>
              <a:rPr lang="fr-FR" dirty="0"/>
              <a:t> </a:t>
            </a:r>
            <a:r>
              <a:rPr lang="fr-FR" dirty="0" smtClean="0"/>
              <a:t>stocke des </a:t>
            </a:r>
            <a:r>
              <a:rPr lang="fr-FR" dirty="0"/>
              <a:t>informations sur les produits qu'il veut vendre aux prospects dans </a:t>
            </a:r>
            <a:r>
              <a:rPr lang="fr-FR" dirty="0" smtClean="0"/>
              <a:t>un système </a:t>
            </a:r>
            <a:r>
              <a:rPr lang="fr-FR" dirty="0"/>
              <a:t>de gestion de contenu (</a:t>
            </a:r>
            <a:r>
              <a:rPr lang="fr-FR" b="1" dirty="0"/>
              <a:t>CMS</a:t>
            </a:r>
            <a:r>
              <a:rPr lang="fr-FR" dirty="0" smtClean="0"/>
              <a:t>).</a:t>
            </a:r>
            <a:r>
              <a:rPr lang="fr-FR" dirty="0"/>
              <a:t> Un exemple d'un tel produit est l'assurance maladie </a:t>
            </a:r>
            <a:r>
              <a:rPr lang="fr-FR" dirty="0" smtClean="0"/>
              <a:t>pour étudiants</a:t>
            </a:r>
            <a:r>
              <a:rPr lang="fr-FR" dirty="0"/>
              <a:t>.</a:t>
            </a:r>
            <a:r>
              <a:rPr lang="fr-FR" dirty="0" smtClean="0"/>
              <a:t> </a:t>
            </a:r>
          </a:p>
          <a:p>
            <a:pPr algn="just"/>
            <a:r>
              <a:rPr lang="fr-FR" dirty="0" smtClean="0"/>
              <a:t>Le </a:t>
            </a:r>
            <a:r>
              <a:rPr lang="fr-FR" i="1" dirty="0"/>
              <a:t>service </a:t>
            </a:r>
            <a:r>
              <a:rPr lang="fr-FR" i="1" dirty="0" smtClean="0"/>
              <a:t>clientèle</a:t>
            </a:r>
            <a:r>
              <a:rPr lang="fr-FR" dirty="0" smtClean="0"/>
              <a:t> </a:t>
            </a:r>
            <a:r>
              <a:rPr lang="fr-FR" dirty="0"/>
              <a:t>a également besoin de ces informations, car il doit </a:t>
            </a:r>
            <a:r>
              <a:rPr lang="fr-FR" dirty="0" smtClean="0"/>
              <a:t>répondre </a:t>
            </a:r>
            <a:r>
              <a:rPr lang="fr-FR" dirty="0"/>
              <a:t>aux questions que les prospects et les clients leur posent sur </a:t>
            </a:r>
            <a:r>
              <a:rPr lang="fr-FR" dirty="0" smtClean="0"/>
              <a:t>le produit. Il </a:t>
            </a:r>
            <a:r>
              <a:rPr lang="fr-FR" dirty="0"/>
              <a:t>utilise souvent un système de contact client (</a:t>
            </a:r>
            <a:r>
              <a:rPr lang="fr-FR" b="1" dirty="0"/>
              <a:t>CSS</a:t>
            </a:r>
            <a:r>
              <a:rPr lang="fr-FR" dirty="0"/>
              <a:t>) pour soutenir l'interaction avec les </a:t>
            </a:r>
            <a:r>
              <a:rPr lang="fr-FR" dirty="0" smtClean="0"/>
              <a:t>clients.</a:t>
            </a:r>
            <a:r>
              <a:rPr lang="en-US" dirty="0"/>
              <a:t> </a:t>
            </a:r>
            <a:endParaRPr lang="en-US" dirty="0" smtClean="0"/>
          </a:p>
          <a:p>
            <a:pPr algn="just"/>
            <a:r>
              <a:rPr lang="fr-FR" b="1" dirty="0" smtClean="0"/>
              <a:t>Les </a:t>
            </a:r>
            <a:r>
              <a:rPr lang="fr-FR" b="1" dirty="0"/>
              <a:t>informations sur le produit qui sont stockées dans le CCS doivent être les mêmes que celles qui sont stockées dans le CMS</a:t>
            </a:r>
            <a:r>
              <a:rPr lang="fr-FR" dirty="0"/>
              <a:t>, afin de pouvoir répondre aux questions que les clients se posent sur </a:t>
            </a:r>
            <a:r>
              <a:rPr lang="fr-FR" dirty="0" smtClean="0"/>
              <a:t>les produits. </a:t>
            </a:r>
            <a:endParaRPr lang="fr-FR" dirty="0"/>
          </a:p>
          <a:p>
            <a:pPr algn="just"/>
            <a:endParaRPr lang="en-US" dirty="0" smtClean="0"/>
          </a:p>
        </p:txBody>
      </p:sp>
      <p:sp>
        <p:nvSpPr>
          <p:cNvPr id="4" name="Titre 1"/>
          <p:cNvSpPr txBox="1">
            <a:spLocks/>
          </p:cNvSpPr>
          <p:nvPr/>
        </p:nvSpPr>
        <p:spPr>
          <a:xfrm>
            <a:off x="820781" y="1056987"/>
            <a:ext cx="10515600" cy="42236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smtClean="0">
                <a:latin typeface="+mn-lt"/>
              </a:rPr>
              <a:t>Exemple: Compagnie d’assurance</a:t>
            </a:r>
            <a:endParaRPr lang="fr-FR" sz="2800" b="1" dirty="0">
              <a:latin typeface="+mn-lt"/>
            </a:endParaRPr>
          </a:p>
        </p:txBody>
      </p:sp>
      <p:sp>
        <p:nvSpPr>
          <p:cNvPr id="6" name="Titre 1"/>
          <p:cNvSpPr txBox="1">
            <a:spLocks/>
          </p:cNvSpPr>
          <p:nvPr/>
        </p:nvSpPr>
        <p:spPr>
          <a:xfrm>
            <a:off x="39704"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solidFill>
                  <a:srgbClr val="C00000"/>
                </a:solidFill>
                <a:latin typeface="+mn-lt"/>
              </a:rPr>
              <a:t>La duplication des fonctionnalités et </a:t>
            </a:r>
            <a:r>
              <a:rPr lang="fr-FR" sz="4000" b="1" dirty="0" smtClean="0">
                <a:solidFill>
                  <a:srgbClr val="C00000"/>
                </a:solidFill>
                <a:latin typeface="+mn-lt"/>
              </a:rPr>
              <a:t>des données</a:t>
            </a:r>
            <a:endParaRPr lang="fr-FR" sz="4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z="1400" smtClean="0">
                <a:solidFill>
                  <a:srgbClr val="C00000"/>
                </a:solidFill>
              </a:rPr>
              <a:t>13</a:t>
            </a:fld>
            <a:endParaRPr lang="fr-FR" sz="1400" dirty="0">
              <a:solidFill>
                <a:srgbClr val="C00000"/>
              </a:solidFill>
            </a:endParaRPr>
          </a:p>
        </p:txBody>
      </p:sp>
    </p:spTree>
    <p:extLst>
      <p:ext uri="{BB962C8B-B14F-4D97-AF65-F5344CB8AC3E}">
        <p14:creationId xmlns:p14="http://schemas.microsoft.com/office/powerpoint/2010/main" val="2416733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593579"/>
            <a:ext cx="10515600" cy="4550694"/>
          </a:xfrm>
          <a:solidFill>
            <a:schemeClr val="accent4">
              <a:lumMod val="60000"/>
              <a:lumOff val="40000"/>
            </a:schemeClr>
          </a:solidFill>
          <a:ln>
            <a:solidFill>
              <a:schemeClr val="accent2">
                <a:lumMod val="75000"/>
              </a:schemeClr>
            </a:solidFill>
          </a:ln>
        </p:spPr>
        <p:txBody>
          <a:bodyPr>
            <a:normAutofit/>
          </a:bodyPr>
          <a:lstStyle/>
          <a:p>
            <a:pPr algn="just"/>
            <a:r>
              <a:rPr lang="fr-FR" dirty="0"/>
              <a:t>Mis à part l</a:t>
            </a:r>
            <a:r>
              <a:rPr lang="fr-FR" dirty="0" smtClean="0"/>
              <a:t>es </a:t>
            </a:r>
            <a:r>
              <a:rPr lang="fr-FR" dirty="0"/>
              <a:t>informations sur les produits, les employés du service clientèle doivent avoir </a:t>
            </a:r>
            <a:r>
              <a:rPr lang="fr-FR" dirty="0" smtClean="0"/>
              <a:t>accès aux </a:t>
            </a:r>
            <a:r>
              <a:rPr lang="fr-FR" dirty="0"/>
              <a:t>politiques, aux données clients et aux réclamations d'un client particulier qui appelle.</a:t>
            </a:r>
          </a:p>
          <a:p>
            <a:pPr algn="just"/>
            <a:r>
              <a:rPr lang="fr-FR" b="1" dirty="0"/>
              <a:t>Si le département marketing change quelque chose dans la description du </a:t>
            </a:r>
            <a:r>
              <a:rPr lang="fr-FR" b="1" dirty="0" smtClean="0"/>
              <a:t>produit, cela </a:t>
            </a:r>
            <a:r>
              <a:rPr lang="fr-FR" b="1" dirty="0"/>
              <a:t>doit également être modifié dans le CSS</a:t>
            </a:r>
            <a:r>
              <a:rPr lang="fr-FR" b="1" dirty="0" smtClean="0"/>
              <a:t>.</a:t>
            </a:r>
            <a:endParaRPr lang="fr-FR" dirty="0" smtClean="0"/>
          </a:p>
          <a:p>
            <a:pPr algn="just"/>
            <a:r>
              <a:rPr lang="fr-FR" dirty="0" smtClean="0"/>
              <a:t>De manière générale, si </a:t>
            </a:r>
            <a:r>
              <a:rPr lang="fr-FR" dirty="0"/>
              <a:t>un département change quelque chose, l'autre </a:t>
            </a:r>
            <a:r>
              <a:rPr lang="fr-FR" dirty="0" smtClean="0"/>
              <a:t>département doit </a:t>
            </a:r>
            <a:r>
              <a:rPr lang="fr-FR" dirty="0"/>
              <a:t>modifier les données de la même manière. </a:t>
            </a:r>
            <a:r>
              <a:rPr lang="fr-FR" dirty="0" smtClean="0"/>
              <a:t>(</a:t>
            </a:r>
            <a:r>
              <a:rPr lang="fr-FR" sz="2000" dirty="0" smtClean="0"/>
              <a:t>souvent</a:t>
            </a:r>
            <a:r>
              <a:rPr lang="fr-FR" sz="2000" dirty="0"/>
              <a:t>, cela ne se produit pas, car </a:t>
            </a:r>
            <a:r>
              <a:rPr lang="fr-FR" sz="2000" dirty="0" smtClean="0"/>
              <a:t>les départements </a:t>
            </a:r>
            <a:r>
              <a:rPr lang="fr-FR" sz="2000" dirty="0"/>
              <a:t>ne savent pas toujours quelles données sont stockées de manière redondante ou quels </a:t>
            </a:r>
            <a:r>
              <a:rPr lang="fr-FR" sz="2000" dirty="0" smtClean="0"/>
              <a:t>changements ont </a:t>
            </a:r>
            <a:r>
              <a:rPr lang="fr-FR" sz="2000" dirty="0"/>
              <a:t>un impact sur les autres </a:t>
            </a:r>
            <a:r>
              <a:rPr lang="fr-FR" sz="2000" dirty="0" smtClean="0"/>
              <a:t>services</a:t>
            </a:r>
            <a:r>
              <a:rPr lang="fr-FR" dirty="0" smtClean="0"/>
              <a:t>).</a:t>
            </a:r>
            <a:endParaRPr lang="en-US" dirty="0" smtClean="0"/>
          </a:p>
        </p:txBody>
      </p:sp>
      <p:sp>
        <p:nvSpPr>
          <p:cNvPr id="4" name="Titre 1"/>
          <p:cNvSpPr txBox="1">
            <a:spLocks/>
          </p:cNvSpPr>
          <p:nvPr/>
        </p:nvSpPr>
        <p:spPr>
          <a:xfrm>
            <a:off x="820781" y="1056987"/>
            <a:ext cx="10515600" cy="42236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smtClean="0">
                <a:latin typeface="+mn-lt"/>
              </a:rPr>
              <a:t>Exemple: Compagnie d’assurance </a:t>
            </a:r>
            <a:endParaRPr lang="fr-FR" sz="2800" b="1" dirty="0">
              <a:latin typeface="+mn-lt"/>
            </a:endParaRPr>
          </a:p>
        </p:txBody>
      </p:sp>
      <p:sp>
        <p:nvSpPr>
          <p:cNvPr id="6" name="Titre 1"/>
          <p:cNvSpPr txBox="1">
            <a:spLocks/>
          </p:cNvSpPr>
          <p:nvPr/>
        </p:nvSpPr>
        <p:spPr>
          <a:xfrm>
            <a:off x="39704"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solidFill>
                  <a:srgbClr val="C00000"/>
                </a:solidFill>
                <a:latin typeface="+mn-lt"/>
              </a:rPr>
              <a:t>La duplication des fonctionnalités et </a:t>
            </a:r>
            <a:r>
              <a:rPr lang="fr-FR" sz="4000" b="1" dirty="0" smtClean="0">
                <a:solidFill>
                  <a:srgbClr val="C00000"/>
                </a:solidFill>
                <a:latin typeface="+mn-lt"/>
              </a:rPr>
              <a:t>des données</a:t>
            </a:r>
            <a:endParaRPr lang="fr-FR" sz="4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14</a:t>
            </a:fld>
            <a:endParaRPr lang="fr-FR"/>
          </a:p>
        </p:txBody>
      </p:sp>
    </p:spTree>
    <p:extLst>
      <p:ext uri="{BB962C8B-B14F-4D97-AF65-F5344CB8AC3E}">
        <p14:creationId xmlns:p14="http://schemas.microsoft.com/office/powerpoint/2010/main" val="147968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9" y="1593579"/>
            <a:ext cx="5308204" cy="4550694"/>
          </a:xfrm>
          <a:solidFill>
            <a:schemeClr val="accent4">
              <a:lumMod val="60000"/>
              <a:lumOff val="40000"/>
            </a:schemeClr>
          </a:solidFill>
          <a:ln>
            <a:solidFill>
              <a:schemeClr val="accent2">
                <a:lumMod val="75000"/>
              </a:schemeClr>
            </a:solidFill>
          </a:ln>
        </p:spPr>
        <p:txBody>
          <a:bodyPr>
            <a:normAutofit/>
          </a:bodyPr>
          <a:lstStyle/>
          <a:p>
            <a:pPr algn="just"/>
            <a:r>
              <a:rPr lang="fr-FR" dirty="0"/>
              <a:t>La figure suivante montre un exemple de duplication de </a:t>
            </a:r>
            <a:r>
              <a:rPr lang="fr-FR" dirty="0" smtClean="0"/>
              <a:t>données dans </a:t>
            </a:r>
            <a:r>
              <a:rPr lang="fr-FR" dirty="0"/>
              <a:t>une compagnie d'assurance. </a:t>
            </a:r>
            <a:endParaRPr lang="fr-FR" dirty="0" smtClean="0"/>
          </a:p>
          <a:p>
            <a:pPr algn="just"/>
            <a:r>
              <a:rPr lang="fr-FR" dirty="0" smtClean="0"/>
              <a:t>Comme on peut </a:t>
            </a:r>
            <a:r>
              <a:rPr lang="fr-FR" dirty="0"/>
              <a:t>le </a:t>
            </a:r>
            <a:r>
              <a:rPr lang="fr-FR" dirty="0" smtClean="0"/>
              <a:t>voir, </a:t>
            </a:r>
            <a:r>
              <a:rPr lang="fr-FR" dirty="0"/>
              <a:t>plusieurs systèmes stockent et gèrent </a:t>
            </a:r>
            <a:r>
              <a:rPr lang="fr-FR" dirty="0" smtClean="0"/>
              <a:t>les mêmes types </a:t>
            </a:r>
            <a:r>
              <a:rPr lang="fr-FR" dirty="0"/>
              <a:t>de données et de </a:t>
            </a:r>
            <a:r>
              <a:rPr lang="fr-FR" dirty="0" smtClean="0"/>
              <a:t>fonctionnalités.</a:t>
            </a:r>
            <a:endParaRPr lang="en-US" dirty="0" smtClean="0"/>
          </a:p>
        </p:txBody>
      </p:sp>
      <p:sp>
        <p:nvSpPr>
          <p:cNvPr id="4" name="Titre 1"/>
          <p:cNvSpPr txBox="1">
            <a:spLocks/>
          </p:cNvSpPr>
          <p:nvPr/>
        </p:nvSpPr>
        <p:spPr>
          <a:xfrm>
            <a:off x="820781" y="1056987"/>
            <a:ext cx="10515600" cy="42236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smtClean="0">
                <a:latin typeface="+mn-lt"/>
              </a:rPr>
              <a:t>Exemple: Compagnie d’assurance </a:t>
            </a:r>
            <a:endParaRPr lang="fr-FR" sz="2800" b="1" dirty="0">
              <a:latin typeface="+mn-lt"/>
            </a:endParaRPr>
          </a:p>
        </p:txBody>
      </p:sp>
      <p:sp>
        <p:nvSpPr>
          <p:cNvPr id="6" name="Titre 1"/>
          <p:cNvSpPr txBox="1">
            <a:spLocks/>
          </p:cNvSpPr>
          <p:nvPr/>
        </p:nvSpPr>
        <p:spPr>
          <a:xfrm>
            <a:off x="39704"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solidFill>
                  <a:srgbClr val="C00000"/>
                </a:solidFill>
                <a:latin typeface="+mn-lt"/>
              </a:rPr>
              <a:t>La duplication des fonctionnalités et </a:t>
            </a:r>
            <a:r>
              <a:rPr lang="fr-FR" sz="4000" b="1" dirty="0" smtClean="0">
                <a:solidFill>
                  <a:srgbClr val="C00000"/>
                </a:solidFill>
                <a:latin typeface="+mn-lt"/>
              </a:rPr>
              <a:t>des données</a:t>
            </a:r>
            <a:endParaRPr lang="fr-FR" sz="4000" b="1" dirty="0">
              <a:solidFill>
                <a:srgbClr val="C00000"/>
              </a:solidFill>
              <a:latin typeface="+mn-lt"/>
            </a:endParaRPr>
          </a:p>
        </p:txBody>
      </p:sp>
      <p:pic>
        <p:nvPicPr>
          <p:cNvPr id="2" name="Image 1"/>
          <p:cNvPicPr>
            <a:picLocks noChangeAspect="1"/>
          </p:cNvPicPr>
          <p:nvPr/>
        </p:nvPicPr>
        <p:blipFill>
          <a:blip r:embed="rId2"/>
          <a:stretch>
            <a:fillRect/>
          </a:stretch>
        </p:blipFill>
        <p:spPr>
          <a:xfrm>
            <a:off x="6252294" y="1725767"/>
            <a:ext cx="5792014" cy="4803821"/>
          </a:xfrm>
          <a:prstGeom prst="rect">
            <a:avLst/>
          </a:prstGeom>
          <a:ln>
            <a:noFill/>
          </a:ln>
          <a:effectLst>
            <a:outerShdw blurRad="292100" dist="139700" dir="2700000" algn="tl" rotWithShape="0">
              <a:srgbClr val="333333">
                <a:alpha val="65000"/>
              </a:srgbClr>
            </a:outerShdw>
          </a:effectLst>
        </p:spPr>
      </p:pic>
      <p:sp>
        <p:nvSpPr>
          <p:cNvPr id="7" name="Espace réservé du numéro de diapositive 6"/>
          <p:cNvSpPr>
            <a:spLocks noGrp="1"/>
          </p:cNvSpPr>
          <p:nvPr>
            <p:ph type="sldNum" sz="quarter" idx="12"/>
          </p:nvPr>
        </p:nvSpPr>
        <p:spPr/>
        <p:txBody>
          <a:bodyPr/>
          <a:lstStyle/>
          <a:p>
            <a:fld id="{7CCC2EAC-D4F4-4B5A-9CD4-0AC0D430CA66}" type="slidenum">
              <a:rPr lang="fr-FR" smtClean="0"/>
              <a:t>15</a:t>
            </a:fld>
            <a:endParaRPr lang="fr-FR"/>
          </a:p>
        </p:txBody>
      </p:sp>
    </p:spTree>
    <p:extLst>
      <p:ext uri="{BB962C8B-B14F-4D97-AF65-F5344CB8AC3E}">
        <p14:creationId xmlns:p14="http://schemas.microsoft.com/office/powerpoint/2010/main" val="105869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9" y="1593579"/>
            <a:ext cx="5308204" cy="4858736"/>
          </a:xfrm>
          <a:solidFill>
            <a:schemeClr val="accent4">
              <a:lumMod val="60000"/>
              <a:lumOff val="40000"/>
            </a:schemeClr>
          </a:solidFill>
          <a:ln>
            <a:solidFill>
              <a:schemeClr val="accent2">
                <a:lumMod val="75000"/>
              </a:schemeClr>
            </a:solidFill>
          </a:ln>
        </p:spPr>
        <p:txBody>
          <a:bodyPr>
            <a:normAutofit fontScale="77500" lnSpcReduction="20000"/>
          </a:bodyPr>
          <a:lstStyle/>
          <a:p>
            <a:pPr algn="just"/>
            <a:r>
              <a:rPr lang="fr-FR" dirty="0"/>
              <a:t>Les informations sur </a:t>
            </a:r>
            <a:r>
              <a:rPr lang="fr-FR" b="1" dirty="0"/>
              <a:t>les produits</a:t>
            </a:r>
            <a:r>
              <a:rPr lang="fr-FR" dirty="0"/>
              <a:t> sont stockées et gérées dans le CMS par le département Marketing et dans le CCS par </a:t>
            </a:r>
            <a:r>
              <a:rPr lang="fr-FR" dirty="0" smtClean="0"/>
              <a:t>le service clientèle</a:t>
            </a:r>
            <a:r>
              <a:rPr lang="fr-FR" dirty="0"/>
              <a:t>.</a:t>
            </a:r>
          </a:p>
          <a:p>
            <a:pPr algn="just"/>
            <a:r>
              <a:rPr lang="fr-FR" dirty="0" smtClean="0"/>
              <a:t>Les </a:t>
            </a:r>
            <a:r>
              <a:rPr lang="fr-FR" dirty="0"/>
              <a:t>informations sur </a:t>
            </a:r>
            <a:r>
              <a:rPr lang="fr-FR" b="1" dirty="0"/>
              <a:t>les clients</a:t>
            </a:r>
            <a:r>
              <a:rPr lang="fr-FR" dirty="0"/>
              <a:t> sont stockées et gérées dans le CCS par le service </a:t>
            </a:r>
            <a:r>
              <a:rPr lang="fr-FR" dirty="0" smtClean="0"/>
              <a:t>clientèle, </a:t>
            </a:r>
            <a:r>
              <a:rPr lang="fr-FR" dirty="0"/>
              <a:t>dans le IAS par le service des réclamations et dans </a:t>
            </a:r>
            <a:r>
              <a:rPr lang="fr-FR" dirty="0" smtClean="0"/>
              <a:t>l'ERP </a:t>
            </a:r>
            <a:r>
              <a:rPr lang="fr-FR" dirty="0"/>
              <a:t>par le </a:t>
            </a:r>
            <a:r>
              <a:rPr lang="fr-FR" dirty="0" smtClean="0"/>
              <a:t>service </a:t>
            </a:r>
            <a:r>
              <a:rPr lang="fr-FR" dirty="0"/>
              <a:t>comptabilité</a:t>
            </a:r>
            <a:r>
              <a:rPr lang="fr-FR" dirty="0" smtClean="0"/>
              <a:t>.</a:t>
            </a:r>
            <a:endParaRPr lang="fr-FR" dirty="0"/>
          </a:p>
          <a:p>
            <a:pPr algn="just"/>
            <a:r>
              <a:rPr lang="fr-FR" dirty="0" smtClean="0"/>
              <a:t>Les </a:t>
            </a:r>
            <a:r>
              <a:rPr lang="fr-FR" dirty="0"/>
              <a:t>informations sur </a:t>
            </a:r>
            <a:r>
              <a:rPr lang="fr-FR" b="1" dirty="0"/>
              <a:t>les appels</a:t>
            </a:r>
            <a:r>
              <a:rPr lang="fr-FR" dirty="0"/>
              <a:t> sont stockées et conservées dans le CCS et dans le IAS.</a:t>
            </a:r>
          </a:p>
          <a:p>
            <a:pPr algn="just"/>
            <a:r>
              <a:rPr lang="fr-FR" dirty="0" smtClean="0"/>
              <a:t>Les </a:t>
            </a:r>
            <a:r>
              <a:rPr lang="fr-FR" dirty="0"/>
              <a:t>informations sur </a:t>
            </a:r>
            <a:r>
              <a:rPr lang="fr-FR" b="1" dirty="0"/>
              <a:t>les polices</a:t>
            </a:r>
            <a:r>
              <a:rPr lang="fr-FR" dirty="0"/>
              <a:t> sont stockées et conservées dans le CCS, dans le IAS et dans le système ERP</a:t>
            </a:r>
            <a:r>
              <a:rPr lang="fr-FR" dirty="0" smtClean="0"/>
              <a:t>.</a:t>
            </a:r>
            <a:endParaRPr lang="fr-FR" dirty="0"/>
          </a:p>
          <a:p>
            <a:pPr algn="just"/>
            <a:r>
              <a:rPr lang="fr-FR" dirty="0" smtClean="0"/>
              <a:t>Les </a:t>
            </a:r>
            <a:r>
              <a:rPr lang="fr-FR" dirty="0"/>
              <a:t>informations sur </a:t>
            </a:r>
            <a:r>
              <a:rPr lang="fr-FR" b="1" dirty="0"/>
              <a:t>les réclamations</a:t>
            </a:r>
            <a:r>
              <a:rPr lang="fr-FR" dirty="0"/>
              <a:t> sont stockées et conservées dans le CSS, le IAS et le système ERP</a:t>
            </a:r>
            <a:r>
              <a:rPr lang="fr-FR" dirty="0" smtClean="0"/>
              <a:t>.</a:t>
            </a:r>
            <a:endParaRPr lang="fr-FR" dirty="0"/>
          </a:p>
        </p:txBody>
      </p:sp>
      <p:sp>
        <p:nvSpPr>
          <p:cNvPr id="4" name="Titre 1"/>
          <p:cNvSpPr txBox="1">
            <a:spLocks/>
          </p:cNvSpPr>
          <p:nvPr/>
        </p:nvSpPr>
        <p:spPr>
          <a:xfrm>
            <a:off x="820781" y="1056987"/>
            <a:ext cx="10515600" cy="42236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smtClean="0">
                <a:latin typeface="+mn-lt"/>
              </a:rPr>
              <a:t>Exemple: Compagnie d’assurance </a:t>
            </a:r>
            <a:endParaRPr lang="fr-FR" sz="2800" b="1" dirty="0">
              <a:latin typeface="+mn-lt"/>
            </a:endParaRPr>
          </a:p>
        </p:txBody>
      </p:sp>
      <p:sp>
        <p:nvSpPr>
          <p:cNvPr id="6" name="Titre 1"/>
          <p:cNvSpPr txBox="1">
            <a:spLocks/>
          </p:cNvSpPr>
          <p:nvPr/>
        </p:nvSpPr>
        <p:spPr>
          <a:xfrm>
            <a:off x="39704"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solidFill>
                  <a:srgbClr val="C00000"/>
                </a:solidFill>
                <a:latin typeface="+mn-lt"/>
              </a:rPr>
              <a:t>La duplication des fonctionnalités et </a:t>
            </a:r>
            <a:r>
              <a:rPr lang="fr-FR" sz="4000" b="1" dirty="0" smtClean="0">
                <a:solidFill>
                  <a:srgbClr val="C00000"/>
                </a:solidFill>
                <a:latin typeface="+mn-lt"/>
              </a:rPr>
              <a:t>des données</a:t>
            </a:r>
            <a:endParaRPr lang="fr-FR" sz="4000" b="1" dirty="0">
              <a:solidFill>
                <a:srgbClr val="C00000"/>
              </a:solidFill>
              <a:latin typeface="+mn-lt"/>
            </a:endParaRPr>
          </a:p>
        </p:txBody>
      </p:sp>
      <p:pic>
        <p:nvPicPr>
          <p:cNvPr id="2" name="Image 1"/>
          <p:cNvPicPr>
            <a:picLocks noChangeAspect="1"/>
          </p:cNvPicPr>
          <p:nvPr/>
        </p:nvPicPr>
        <p:blipFill>
          <a:blip r:embed="rId2"/>
          <a:stretch>
            <a:fillRect/>
          </a:stretch>
        </p:blipFill>
        <p:spPr>
          <a:xfrm>
            <a:off x="6252294" y="1545461"/>
            <a:ext cx="5792014" cy="4803821"/>
          </a:xfrm>
          <a:prstGeom prst="rect">
            <a:avLst/>
          </a:prstGeom>
          <a:ln>
            <a:noFill/>
          </a:ln>
          <a:effectLst>
            <a:outerShdw blurRad="292100" dist="139700" dir="2700000" algn="tl" rotWithShape="0">
              <a:srgbClr val="333333">
                <a:alpha val="65000"/>
              </a:srgbClr>
            </a:outerShdw>
          </a:effectLst>
        </p:spPr>
      </p:pic>
      <p:sp>
        <p:nvSpPr>
          <p:cNvPr id="7" name="Espace réservé du numéro de diapositive 6"/>
          <p:cNvSpPr>
            <a:spLocks noGrp="1"/>
          </p:cNvSpPr>
          <p:nvPr>
            <p:ph type="sldNum" sz="quarter" idx="12"/>
          </p:nvPr>
        </p:nvSpPr>
        <p:spPr/>
        <p:txBody>
          <a:bodyPr/>
          <a:lstStyle/>
          <a:p>
            <a:fld id="{7CCC2EAC-D4F4-4B5A-9CD4-0AC0D430CA66}" type="slidenum">
              <a:rPr lang="fr-FR" smtClean="0"/>
              <a:t>16</a:t>
            </a:fld>
            <a:endParaRPr lang="fr-FR"/>
          </a:p>
        </p:txBody>
      </p:sp>
    </p:spTree>
    <p:extLst>
      <p:ext uri="{BB962C8B-B14F-4D97-AF65-F5344CB8AC3E}">
        <p14:creationId xmlns:p14="http://schemas.microsoft.com/office/powerpoint/2010/main" val="3986604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9" y="1593579"/>
            <a:ext cx="5308204" cy="4858736"/>
          </a:xfrm>
          <a:solidFill>
            <a:schemeClr val="accent4">
              <a:lumMod val="60000"/>
              <a:lumOff val="40000"/>
            </a:schemeClr>
          </a:solidFill>
          <a:ln>
            <a:solidFill>
              <a:schemeClr val="accent2">
                <a:lumMod val="75000"/>
              </a:schemeClr>
            </a:solidFill>
          </a:ln>
        </p:spPr>
        <p:txBody>
          <a:bodyPr>
            <a:normAutofit fontScale="85000" lnSpcReduction="20000"/>
          </a:bodyPr>
          <a:lstStyle/>
          <a:p>
            <a:pPr algn="just"/>
            <a:r>
              <a:rPr lang="fr-FR" dirty="0"/>
              <a:t>Outre les incohérences dues à la duplication des données, </a:t>
            </a:r>
            <a:r>
              <a:rPr lang="fr-FR" dirty="0" smtClean="0"/>
              <a:t>les fonctionnalités sont également </a:t>
            </a:r>
            <a:r>
              <a:rPr lang="fr-FR" dirty="0"/>
              <a:t>dupliquées</a:t>
            </a:r>
            <a:r>
              <a:rPr lang="fr-FR" dirty="0" smtClean="0"/>
              <a:t>.</a:t>
            </a:r>
          </a:p>
          <a:p>
            <a:pPr algn="just"/>
            <a:r>
              <a:rPr lang="fr-FR" dirty="0" smtClean="0"/>
              <a:t>Prenons </a:t>
            </a:r>
            <a:r>
              <a:rPr lang="fr-FR" dirty="0"/>
              <a:t>l'exemple de l'ajout d'un produit au portefeuille ; </a:t>
            </a:r>
            <a:r>
              <a:rPr lang="fr-FR" dirty="0" smtClean="0"/>
              <a:t>des règles </a:t>
            </a:r>
            <a:r>
              <a:rPr lang="fr-FR" dirty="0"/>
              <a:t>sont associées à l'ajout de produits. Ces règles sont mises en œuvre dans les systèmes </a:t>
            </a:r>
            <a:r>
              <a:rPr lang="fr-FR" dirty="0" smtClean="0"/>
              <a:t>informatiques où </a:t>
            </a:r>
            <a:r>
              <a:rPr lang="fr-FR" dirty="0"/>
              <a:t>les produits sont ajoutés. </a:t>
            </a:r>
            <a:endParaRPr lang="fr-FR" dirty="0" smtClean="0"/>
          </a:p>
          <a:p>
            <a:pPr algn="just"/>
            <a:r>
              <a:rPr lang="fr-FR" dirty="0" smtClean="0"/>
              <a:t>Lorsque </a:t>
            </a:r>
            <a:r>
              <a:rPr lang="fr-FR" dirty="0"/>
              <a:t>les règles associées à l'ajout d'un </a:t>
            </a:r>
            <a:r>
              <a:rPr lang="fr-FR" dirty="0" smtClean="0"/>
              <a:t>produit changent, </a:t>
            </a:r>
            <a:r>
              <a:rPr lang="fr-FR" dirty="0"/>
              <a:t>il faut les modifier dans tous les systèmes où les produits peuvent être ajoutés.</a:t>
            </a:r>
          </a:p>
          <a:p>
            <a:pPr algn="just"/>
            <a:r>
              <a:rPr lang="fr-FR" dirty="0" smtClean="0"/>
              <a:t>Cette </a:t>
            </a:r>
            <a:r>
              <a:rPr lang="fr-FR" dirty="0"/>
              <a:t>opération est coûteuse et source d'erreurs.</a:t>
            </a:r>
          </a:p>
        </p:txBody>
      </p:sp>
      <p:sp>
        <p:nvSpPr>
          <p:cNvPr id="4" name="Titre 1"/>
          <p:cNvSpPr txBox="1">
            <a:spLocks/>
          </p:cNvSpPr>
          <p:nvPr/>
        </p:nvSpPr>
        <p:spPr>
          <a:xfrm>
            <a:off x="820781" y="1056987"/>
            <a:ext cx="10515600" cy="42236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dirty="0" smtClean="0">
                <a:latin typeface="+mn-lt"/>
              </a:rPr>
              <a:t>Exemple: Compagnie d’assurance </a:t>
            </a:r>
            <a:endParaRPr lang="fr-FR" sz="2800" b="1" dirty="0">
              <a:latin typeface="+mn-lt"/>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a:solidFill>
                  <a:srgbClr val="C00000"/>
                </a:solidFill>
                <a:latin typeface="+mn-lt"/>
              </a:rPr>
              <a:t>La duplication des fonctionnalités et </a:t>
            </a:r>
            <a:r>
              <a:rPr lang="fr-FR" sz="4000" b="1" dirty="0" smtClean="0">
                <a:solidFill>
                  <a:srgbClr val="C00000"/>
                </a:solidFill>
                <a:latin typeface="+mn-lt"/>
              </a:rPr>
              <a:t>des données</a:t>
            </a:r>
            <a:endParaRPr lang="fr-FR" sz="4000" b="1" dirty="0">
              <a:solidFill>
                <a:srgbClr val="C00000"/>
              </a:solidFill>
              <a:latin typeface="+mn-lt"/>
            </a:endParaRPr>
          </a:p>
        </p:txBody>
      </p:sp>
      <p:pic>
        <p:nvPicPr>
          <p:cNvPr id="2" name="Image 1"/>
          <p:cNvPicPr>
            <a:picLocks noChangeAspect="1"/>
          </p:cNvPicPr>
          <p:nvPr/>
        </p:nvPicPr>
        <p:blipFill>
          <a:blip r:embed="rId2"/>
          <a:stretch>
            <a:fillRect/>
          </a:stretch>
        </p:blipFill>
        <p:spPr>
          <a:xfrm>
            <a:off x="6252294" y="1545461"/>
            <a:ext cx="5792014" cy="4803821"/>
          </a:xfrm>
          <a:prstGeom prst="rect">
            <a:avLst/>
          </a:prstGeom>
          <a:ln>
            <a:noFill/>
          </a:ln>
          <a:effectLst>
            <a:outerShdw blurRad="292100" dist="139700" dir="2700000" algn="tl" rotWithShape="0">
              <a:srgbClr val="333333">
                <a:alpha val="65000"/>
              </a:srgbClr>
            </a:outerShdw>
          </a:effectLst>
        </p:spPr>
      </p:pic>
      <p:sp>
        <p:nvSpPr>
          <p:cNvPr id="7" name="Espace réservé du numéro de diapositive 6"/>
          <p:cNvSpPr>
            <a:spLocks noGrp="1"/>
          </p:cNvSpPr>
          <p:nvPr>
            <p:ph type="sldNum" sz="quarter" idx="12"/>
          </p:nvPr>
        </p:nvSpPr>
        <p:spPr/>
        <p:txBody>
          <a:bodyPr/>
          <a:lstStyle/>
          <a:p>
            <a:fld id="{7CCC2EAC-D4F4-4B5A-9CD4-0AC0D430CA66}" type="slidenum">
              <a:rPr lang="fr-FR" smtClean="0"/>
              <a:t>17</a:t>
            </a:fld>
            <a:endParaRPr lang="fr-FR"/>
          </a:p>
        </p:txBody>
      </p:sp>
    </p:spTree>
    <p:extLst>
      <p:ext uri="{BB962C8B-B14F-4D97-AF65-F5344CB8AC3E}">
        <p14:creationId xmlns:p14="http://schemas.microsoft.com/office/powerpoint/2010/main" val="2797998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7"/>
            <a:ext cx="7330187" cy="4858736"/>
          </a:xfrm>
          <a:solidFill>
            <a:schemeClr val="accent4">
              <a:lumMod val="60000"/>
              <a:lumOff val="40000"/>
            </a:schemeClr>
          </a:solidFill>
          <a:ln>
            <a:solidFill>
              <a:schemeClr val="accent2">
                <a:lumMod val="75000"/>
              </a:schemeClr>
            </a:solidFill>
          </a:ln>
        </p:spPr>
        <p:txBody>
          <a:bodyPr>
            <a:normAutofit/>
          </a:bodyPr>
          <a:lstStyle/>
          <a:p>
            <a:pPr algn="just"/>
            <a:r>
              <a:rPr lang="fr-FR" dirty="0"/>
              <a:t>Les départements qui se suffisent à eux-mêmes et qui sont isolés des autres départements sont appelés </a:t>
            </a:r>
            <a:r>
              <a:rPr lang="fr-FR" b="1" dirty="0"/>
              <a:t>silos organisationnels</a:t>
            </a:r>
            <a:r>
              <a:rPr lang="fr-FR" dirty="0"/>
              <a:t>. Ces silos conduisent non seulement à la duplication des fonctionnalités et des données, mais aussi à une exécution sous-optimale des processus.</a:t>
            </a:r>
          </a:p>
          <a:p>
            <a:pPr algn="just"/>
            <a:r>
              <a:rPr lang="fr-FR" dirty="0"/>
              <a:t>Les processus sont divisés en fonction de la structure organisationnelle, et non sur le processus de bout en bout le plus efficace. Ces processus sont souvent </a:t>
            </a:r>
            <a:r>
              <a:rPr lang="fr-FR" dirty="0" smtClean="0"/>
              <a:t>désignés par: </a:t>
            </a:r>
            <a:r>
              <a:rPr lang="fr-FR" dirty="0"/>
              <a:t>"</a:t>
            </a:r>
            <a:r>
              <a:rPr lang="fr-FR" b="1" dirty="0"/>
              <a:t>silos de processus</a:t>
            </a:r>
            <a:r>
              <a:rPr lang="fr-FR" dirty="0"/>
              <a: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Processus Silos</a:t>
            </a:r>
            <a:endParaRPr lang="fr-FR" sz="3000" b="1" dirty="0">
              <a:solidFill>
                <a:srgbClr val="C00000"/>
              </a:solidFill>
              <a:latin typeface="+mn-lt"/>
            </a:endParaRPr>
          </a:p>
        </p:txBody>
      </p:sp>
      <p:pic>
        <p:nvPicPr>
          <p:cNvPr id="7" name="Image 6"/>
          <p:cNvPicPr>
            <a:picLocks noChangeAspect="1"/>
          </p:cNvPicPr>
          <p:nvPr/>
        </p:nvPicPr>
        <p:blipFill>
          <a:blip r:embed="rId2"/>
          <a:stretch>
            <a:fillRect/>
          </a:stretch>
        </p:blipFill>
        <p:spPr>
          <a:xfrm>
            <a:off x="8393879" y="1307439"/>
            <a:ext cx="3620973" cy="5067370"/>
          </a:xfrm>
          <a:prstGeom prst="rect">
            <a:avLst/>
          </a:prstGeom>
        </p:spPr>
      </p:pic>
      <p:sp>
        <p:nvSpPr>
          <p:cNvPr id="2" name="Espace réservé du numéro de diapositive 1"/>
          <p:cNvSpPr>
            <a:spLocks noGrp="1"/>
          </p:cNvSpPr>
          <p:nvPr>
            <p:ph type="sldNum" sz="quarter" idx="12"/>
          </p:nvPr>
        </p:nvSpPr>
        <p:spPr/>
        <p:txBody>
          <a:bodyPr/>
          <a:lstStyle/>
          <a:p>
            <a:fld id="{7CCC2EAC-D4F4-4B5A-9CD4-0AC0D430CA66}" type="slidenum">
              <a:rPr lang="fr-FR" smtClean="0"/>
              <a:t>18</a:t>
            </a:fld>
            <a:endParaRPr lang="fr-FR"/>
          </a:p>
        </p:txBody>
      </p:sp>
    </p:spTree>
    <p:extLst>
      <p:ext uri="{BB962C8B-B14F-4D97-AF65-F5344CB8AC3E}">
        <p14:creationId xmlns:p14="http://schemas.microsoft.com/office/powerpoint/2010/main" val="3861951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7"/>
            <a:ext cx="7330187" cy="4858736"/>
          </a:xfrm>
          <a:solidFill>
            <a:schemeClr val="accent4">
              <a:lumMod val="60000"/>
              <a:lumOff val="40000"/>
            </a:schemeClr>
          </a:solidFill>
          <a:ln>
            <a:solidFill>
              <a:schemeClr val="accent2">
                <a:lumMod val="75000"/>
              </a:schemeClr>
            </a:solidFill>
          </a:ln>
        </p:spPr>
        <p:txBody>
          <a:bodyPr>
            <a:normAutofit fontScale="92500" lnSpcReduction="10000"/>
          </a:bodyPr>
          <a:lstStyle/>
          <a:p>
            <a:pPr algn="just"/>
            <a:r>
              <a:rPr lang="fr-FR" dirty="0"/>
              <a:t>Au sein d'un département, il n'y </a:t>
            </a:r>
            <a:r>
              <a:rPr lang="fr-FR" dirty="0" smtClean="0"/>
              <a:t>a souvent </a:t>
            </a:r>
            <a:r>
              <a:rPr lang="fr-FR" dirty="0"/>
              <a:t>pas une image claire de l'impact du résultat sur un autre département. </a:t>
            </a:r>
            <a:endParaRPr lang="fr-FR" dirty="0" smtClean="0"/>
          </a:p>
          <a:p>
            <a:pPr algn="just"/>
            <a:r>
              <a:rPr lang="fr-FR" dirty="0" smtClean="0"/>
              <a:t>Cela </a:t>
            </a:r>
            <a:r>
              <a:rPr lang="fr-FR" dirty="0"/>
              <a:t>entraîne des retouches et des goulots d'étranglement dans d'autres processus d'entreprise et, finalement, des clients mécontents en raison des retards et des erreurs. </a:t>
            </a:r>
            <a:endParaRPr lang="fr-FR" dirty="0" smtClean="0"/>
          </a:p>
          <a:p>
            <a:pPr algn="just"/>
            <a:r>
              <a:rPr lang="fr-FR" dirty="0" smtClean="0"/>
              <a:t>Prenons </a:t>
            </a:r>
            <a:r>
              <a:rPr lang="fr-FR" dirty="0"/>
              <a:t>par exemple la situation dans </a:t>
            </a:r>
            <a:r>
              <a:rPr lang="fr-FR" dirty="0" smtClean="0"/>
              <a:t>la figure </a:t>
            </a:r>
            <a:r>
              <a:rPr lang="fr-FR" dirty="0"/>
              <a:t>suivante, où une entreprise demande aux employés du service de réception de minimiser le temps qu'ils passent sur chaque appel téléphonique, afin qu'ils puissent traiter autant de clients que possible.</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Processus Silos</a:t>
            </a:r>
            <a:endParaRPr lang="fr-FR" sz="3000" b="1" dirty="0">
              <a:solidFill>
                <a:srgbClr val="C00000"/>
              </a:solidFill>
              <a:latin typeface="+mn-lt"/>
            </a:endParaRPr>
          </a:p>
        </p:txBody>
      </p:sp>
      <p:pic>
        <p:nvPicPr>
          <p:cNvPr id="7" name="Image 6"/>
          <p:cNvPicPr>
            <a:picLocks noChangeAspect="1"/>
          </p:cNvPicPr>
          <p:nvPr/>
        </p:nvPicPr>
        <p:blipFill>
          <a:blip r:embed="rId2"/>
          <a:stretch>
            <a:fillRect/>
          </a:stretch>
        </p:blipFill>
        <p:spPr>
          <a:xfrm>
            <a:off x="8393879" y="1307439"/>
            <a:ext cx="3620973" cy="5067370"/>
          </a:xfrm>
          <a:prstGeom prst="rect">
            <a:avLst/>
          </a:prstGeom>
        </p:spPr>
      </p:pic>
      <p:sp>
        <p:nvSpPr>
          <p:cNvPr id="2" name="Espace réservé du numéro de diapositive 1"/>
          <p:cNvSpPr>
            <a:spLocks noGrp="1"/>
          </p:cNvSpPr>
          <p:nvPr>
            <p:ph type="sldNum" sz="quarter" idx="12"/>
          </p:nvPr>
        </p:nvSpPr>
        <p:spPr/>
        <p:txBody>
          <a:bodyPr/>
          <a:lstStyle/>
          <a:p>
            <a:fld id="{7CCC2EAC-D4F4-4B5A-9CD4-0AC0D430CA66}" type="slidenum">
              <a:rPr lang="fr-FR" smtClean="0"/>
              <a:t>19</a:t>
            </a:fld>
            <a:endParaRPr lang="fr-FR"/>
          </a:p>
        </p:txBody>
      </p:sp>
    </p:spTree>
    <p:extLst>
      <p:ext uri="{BB962C8B-B14F-4D97-AF65-F5344CB8AC3E}">
        <p14:creationId xmlns:p14="http://schemas.microsoft.com/office/powerpoint/2010/main" val="33611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61997"/>
            <a:ext cx="9144000" cy="1347738"/>
          </a:xfrm>
          <a:solidFill>
            <a:schemeClr val="accent4">
              <a:lumMod val="60000"/>
              <a:lumOff val="40000"/>
            </a:schemeClr>
          </a:solidFill>
          <a:ln>
            <a:solidFill>
              <a:schemeClr val="accent2">
                <a:lumMod val="75000"/>
              </a:schemeClr>
            </a:solidFill>
          </a:ln>
        </p:spPr>
        <p:txBody>
          <a:bodyPr>
            <a:normAutofit/>
          </a:bodyPr>
          <a:lstStyle/>
          <a:p>
            <a:r>
              <a:rPr lang="fr-FR" sz="8000" dirty="0" smtClean="0">
                <a:solidFill>
                  <a:srgbClr val="C00000"/>
                </a:solidFill>
                <a:latin typeface="+mn-lt"/>
              </a:rPr>
              <a:t>Les Services Web</a:t>
            </a:r>
            <a:endParaRPr lang="fr-FR" sz="8000" dirty="0">
              <a:solidFill>
                <a:srgbClr val="C00000"/>
              </a:solidFill>
              <a:latin typeface="+mn-lt"/>
            </a:endParaRPr>
          </a:p>
        </p:txBody>
      </p:sp>
    </p:spTree>
    <p:extLst>
      <p:ext uri="{BB962C8B-B14F-4D97-AF65-F5344CB8AC3E}">
        <p14:creationId xmlns:p14="http://schemas.microsoft.com/office/powerpoint/2010/main" val="796324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7"/>
            <a:ext cx="7330187" cy="4858736"/>
          </a:xfrm>
          <a:solidFill>
            <a:schemeClr val="accent4">
              <a:lumMod val="60000"/>
              <a:lumOff val="40000"/>
            </a:schemeClr>
          </a:solidFill>
          <a:ln>
            <a:solidFill>
              <a:schemeClr val="accent2">
                <a:lumMod val="75000"/>
              </a:schemeClr>
            </a:solidFill>
          </a:ln>
        </p:spPr>
        <p:txBody>
          <a:bodyPr>
            <a:normAutofit/>
          </a:bodyPr>
          <a:lstStyle/>
          <a:p>
            <a:pPr algn="just"/>
            <a:r>
              <a:rPr lang="fr-FR" dirty="0"/>
              <a:t>Ils réduisent au minimum le temps passé à répondre à un appel </a:t>
            </a:r>
            <a:r>
              <a:rPr lang="fr-FR" dirty="0" smtClean="0"/>
              <a:t>téléphonique mais, </a:t>
            </a:r>
            <a:r>
              <a:rPr lang="fr-FR" dirty="0"/>
              <a:t>malheureusement, ils oublient de poser des questions et d'enregistrer des informations qui sont </a:t>
            </a:r>
            <a:r>
              <a:rPr lang="fr-FR" dirty="0" smtClean="0"/>
              <a:t>importantes pour </a:t>
            </a:r>
            <a:r>
              <a:rPr lang="fr-FR" dirty="0"/>
              <a:t>le service qui doit exécuter la commande</a:t>
            </a:r>
            <a:r>
              <a:rPr lang="fr-FR" dirty="0" smtClean="0"/>
              <a:t>.</a:t>
            </a:r>
          </a:p>
          <a:p>
            <a:pPr algn="just"/>
            <a:r>
              <a:rPr lang="fr-FR" dirty="0" smtClean="0"/>
              <a:t> </a:t>
            </a:r>
            <a:r>
              <a:rPr lang="fr-FR" dirty="0"/>
              <a:t>Ainsi, même si le front office a optimisé son temps de traitement, le processus </a:t>
            </a:r>
            <a:r>
              <a:rPr lang="fr-FR" dirty="0" smtClean="0"/>
              <a:t>de </a:t>
            </a:r>
            <a:r>
              <a:rPr lang="fr-FR" dirty="0"/>
              <a:t>bout en bout </a:t>
            </a:r>
            <a:r>
              <a:rPr lang="fr-FR" dirty="0" smtClean="0"/>
              <a:t>total du </a:t>
            </a:r>
            <a:r>
              <a:rPr lang="fr-FR" dirty="0"/>
              <a:t>client est devenu plus lent à cause des silos organisationnels.</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Comprendre le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Processus Silos</a:t>
            </a:r>
            <a:endParaRPr lang="fr-FR" sz="3000" b="1" dirty="0">
              <a:solidFill>
                <a:srgbClr val="C00000"/>
              </a:solidFill>
              <a:latin typeface="+mn-lt"/>
            </a:endParaRPr>
          </a:p>
        </p:txBody>
      </p:sp>
      <p:pic>
        <p:nvPicPr>
          <p:cNvPr id="7" name="Image 6"/>
          <p:cNvPicPr>
            <a:picLocks noChangeAspect="1"/>
          </p:cNvPicPr>
          <p:nvPr/>
        </p:nvPicPr>
        <p:blipFill>
          <a:blip r:embed="rId2"/>
          <a:stretch>
            <a:fillRect/>
          </a:stretch>
        </p:blipFill>
        <p:spPr>
          <a:xfrm>
            <a:off x="8393879" y="1307439"/>
            <a:ext cx="3620973" cy="5067370"/>
          </a:xfrm>
          <a:prstGeom prst="rect">
            <a:avLst/>
          </a:prstGeom>
        </p:spPr>
      </p:pic>
      <p:sp>
        <p:nvSpPr>
          <p:cNvPr id="2" name="Espace réservé du numéro de diapositive 1"/>
          <p:cNvSpPr>
            <a:spLocks noGrp="1"/>
          </p:cNvSpPr>
          <p:nvPr>
            <p:ph type="sldNum" sz="quarter" idx="12"/>
          </p:nvPr>
        </p:nvSpPr>
        <p:spPr/>
        <p:txBody>
          <a:bodyPr/>
          <a:lstStyle/>
          <a:p>
            <a:fld id="{7CCC2EAC-D4F4-4B5A-9CD4-0AC0D430CA66}" type="slidenum">
              <a:rPr lang="fr-FR" smtClean="0"/>
              <a:t>20</a:t>
            </a:fld>
            <a:endParaRPr lang="fr-FR"/>
          </a:p>
        </p:txBody>
      </p:sp>
    </p:spTree>
    <p:extLst>
      <p:ext uri="{BB962C8B-B14F-4D97-AF65-F5344CB8AC3E}">
        <p14:creationId xmlns:p14="http://schemas.microsoft.com/office/powerpoint/2010/main" val="1028590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7"/>
            <a:ext cx="10974908" cy="4858736"/>
          </a:xfrm>
          <a:solidFill>
            <a:schemeClr val="accent4">
              <a:lumMod val="60000"/>
              <a:lumOff val="40000"/>
            </a:schemeClr>
          </a:solidFill>
          <a:ln>
            <a:solidFill>
              <a:schemeClr val="accent2">
                <a:lumMod val="75000"/>
              </a:schemeClr>
            </a:solidFill>
          </a:ln>
        </p:spPr>
        <p:txBody>
          <a:bodyPr>
            <a:normAutofit/>
          </a:bodyPr>
          <a:lstStyle/>
          <a:p>
            <a:pPr algn="just"/>
            <a:r>
              <a:rPr lang="fr-FR" b="1" dirty="0" smtClean="0"/>
              <a:t>Impact 1:</a:t>
            </a:r>
            <a:r>
              <a:rPr lang="fr-FR" dirty="0" smtClean="0"/>
              <a:t> Les </a:t>
            </a:r>
            <a:r>
              <a:rPr lang="fr-FR" dirty="0"/>
              <a:t>organisations ne peuvent pas être changées assez rapidement parce qu'il y a un grand système informatique avec beaucoup de relations entre les différentes entités</a:t>
            </a:r>
            <a:r>
              <a:rPr lang="fr-FR" dirty="0" smtClean="0"/>
              <a:t>.</a:t>
            </a:r>
          </a:p>
          <a:p>
            <a:pPr algn="just"/>
            <a:r>
              <a:rPr lang="fr-FR" b="1" dirty="0"/>
              <a:t>Impact </a:t>
            </a:r>
            <a:r>
              <a:rPr lang="fr-FR" b="1" dirty="0" smtClean="0"/>
              <a:t>2: </a:t>
            </a:r>
            <a:r>
              <a:rPr lang="fr-FR" dirty="0" smtClean="0"/>
              <a:t>L'informatique </a:t>
            </a:r>
            <a:r>
              <a:rPr lang="fr-FR" dirty="0"/>
              <a:t>ne peut pas suivre les changements de processus en raison de la façon dont les </a:t>
            </a:r>
            <a:r>
              <a:rPr lang="fr-FR" dirty="0" smtClean="0"/>
              <a:t>applications </a:t>
            </a:r>
            <a:r>
              <a:rPr lang="fr-FR" dirty="0"/>
              <a:t>sont structurées, et elle résout le problème avec une duplication des données et une duplication fonctionnelle, créant ainsi davantage de problèmes pour l'avenir</a:t>
            </a:r>
            <a:r>
              <a:rPr lang="fr-FR" dirty="0" smtClean="0"/>
              <a:t>.</a:t>
            </a:r>
          </a:p>
          <a:p>
            <a:pPr algn="just"/>
            <a:r>
              <a:rPr lang="fr-FR" b="1" dirty="0"/>
              <a:t>Impact </a:t>
            </a:r>
            <a:r>
              <a:rPr lang="fr-FR" b="1" dirty="0" smtClean="0"/>
              <a:t>3: </a:t>
            </a:r>
            <a:r>
              <a:rPr lang="fr-FR" dirty="0" smtClean="0"/>
              <a:t>Les </a:t>
            </a:r>
            <a:r>
              <a:rPr lang="fr-FR" dirty="0"/>
              <a:t>entreprises se perdent dans la compétition parce que l'informatique ne peut pas fournir </a:t>
            </a:r>
            <a:r>
              <a:rPr lang="fr-FR" dirty="0" smtClean="0"/>
              <a:t>des solutions </a:t>
            </a:r>
            <a:r>
              <a:rPr lang="fr-FR" dirty="0"/>
              <a:t>assez rapidement.</a:t>
            </a:r>
          </a:p>
          <a:p>
            <a:pPr marL="0" indent="0" algn="just">
              <a:buNone/>
            </a:pPr>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Impacts du Problème</a:t>
            </a:r>
            <a:endParaRPr lang="fr-FR" sz="3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21</a:t>
            </a:fld>
            <a:endParaRPr lang="fr-FR"/>
          </a:p>
        </p:txBody>
      </p:sp>
    </p:spTree>
    <p:extLst>
      <p:ext uri="{BB962C8B-B14F-4D97-AF65-F5344CB8AC3E}">
        <p14:creationId xmlns:p14="http://schemas.microsoft.com/office/powerpoint/2010/main" val="4291899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9711" y="1142819"/>
            <a:ext cx="11284001" cy="4858736"/>
          </a:xfrm>
          <a:solidFill>
            <a:schemeClr val="accent4">
              <a:lumMod val="60000"/>
              <a:lumOff val="40000"/>
            </a:schemeClr>
          </a:solidFill>
          <a:ln>
            <a:solidFill>
              <a:schemeClr val="accent2">
                <a:lumMod val="75000"/>
              </a:schemeClr>
            </a:solidFill>
          </a:ln>
        </p:spPr>
        <p:txBody>
          <a:bodyPr>
            <a:normAutofit/>
          </a:bodyPr>
          <a:lstStyle/>
          <a:p>
            <a:pPr marL="0" indent="0" algn="just">
              <a:buNone/>
            </a:pPr>
            <a:r>
              <a:rPr lang="fr-FR" dirty="0" smtClean="0"/>
              <a:t>Pour </a:t>
            </a:r>
            <a:r>
              <a:rPr lang="fr-FR" dirty="0"/>
              <a:t>maintenir les coûts de l'énergie à un niveau </a:t>
            </a:r>
            <a:r>
              <a:rPr lang="fr-FR" dirty="0" smtClean="0"/>
              <a:t>bas </a:t>
            </a:r>
            <a:r>
              <a:rPr lang="fr-FR" dirty="0"/>
              <a:t>et pour garantir la livraison de </a:t>
            </a:r>
            <a:r>
              <a:rPr lang="fr-FR" dirty="0" smtClean="0"/>
              <a:t>l'énergie, une </a:t>
            </a:r>
            <a:r>
              <a:rPr lang="fr-FR" dirty="0"/>
              <a:t>loi néerlandaise </a:t>
            </a:r>
            <a:r>
              <a:rPr lang="fr-FR" dirty="0" smtClean="0"/>
              <a:t>à obligé </a:t>
            </a:r>
            <a:r>
              <a:rPr lang="fr-FR" dirty="0"/>
              <a:t>les entreprises de services publics à se scinder en deux entités différentes : </a:t>
            </a:r>
            <a:endParaRPr lang="fr-FR" dirty="0" smtClean="0"/>
          </a:p>
          <a:p>
            <a:pPr marL="0" indent="0" algn="just">
              <a:buNone/>
            </a:pPr>
            <a:endParaRPr lang="fr-FR" dirty="0" smtClean="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1 : Exemple  d’entreprises </a:t>
            </a:r>
            <a:r>
              <a:rPr lang="fr-FR" sz="3000" b="1" dirty="0">
                <a:solidFill>
                  <a:srgbClr val="C00000"/>
                </a:solidFill>
                <a:latin typeface="+mn-lt"/>
              </a:rPr>
              <a:t>de services publics</a:t>
            </a:r>
          </a:p>
        </p:txBody>
      </p:sp>
      <p:pic>
        <p:nvPicPr>
          <p:cNvPr id="7" name="Image 6"/>
          <p:cNvPicPr>
            <a:picLocks noChangeAspect="1"/>
          </p:cNvPicPr>
          <p:nvPr/>
        </p:nvPicPr>
        <p:blipFill>
          <a:blip r:embed="rId2"/>
          <a:stretch>
            <a:fillRect/>
          </a:stretch>
        </p:blipFill>
        <p:spPr>
          <a:xfrm>
            <a:off x="5987874" y="2435796"/>
            <a:ext cx="6063265" cy="4021257"/>
          </a:xfrm>
          <a:prstGeom prst="rect">
            <a:avLst/>
          </a:prstGeom>
        </p:spPr>
      </p:pic>
      <p:sp>
        <p:nvSpPr>
          <p:cNvPr id="8" name="ZoneTexte 7"/>
          <p:cNvSpPr txBox="1"/>
          <p:nvPr/>
        </p:nvSpPr>
        <p:spPr>
          <a:xfrm>
            <a:off x="101747" y="2833523"/>
            <a:ext cx="5783095" cy="2954655"/>
          </a:xfrm>
          <a:prstGeom prst="rect">
            <a:avLst/>
          </a:prstGeom>
          <a:noFill/>
        </p:spPr>
        <p:txBody>
          <a:bodyPr wrap="square" rtlCol="0">
            <a:spAutoFit/>
          </a:bodyPr>
          <a:lstStyle/>
          <a:p>
            <a:pPr lvl="1" algn="just">
              <a:buFont typeface="Wingdings" panose="05000000000000000000" pitchFamily="2" charset="2"/>
              <a:buChar char="Ø"/>
            </a:pPr>
            <a:r>
              <a:rPr lang="fr-FR" sz="2800" dirty="0"/>
              <a:t>l'</a:t>
            </a:r>
            <a:r>
              <a:rPr lang="fr-FR" sz="2800" b="1" dirty="0"/>
              <a:t>opérateur réseau</a:t>
            </a:r>
            <a:r>
              <a:rPr lang="fr-FR" sz="2800" dirty="0"/>
              <a:t>, responsable de l'infrastructure des réseaux de gaz et d'électricité, et </a:t>
            </a:r>
          </a:p>
          <a:p>
            <a:pPr lvl="1" algn="just">
              <a:buFont typeface="Wingdings" panose="05000000000000000000" pitchFamily="2" charset="2"/>
              <a:buChar char="Ø"/>
            </a:pPr>
            <a:r>
              <a:rPr lang="fr-FR" sz="2800" dirty="0"/>
              <a:t> le </a:t>
            </a:r>
            <a:r>
              <a:rPr lang="fr-FR" sz="2800" b="1" dirty="0"/>
              <a:t>fournisseur</a:t>
            </a:r>
            <a:r>
              <a:rPr lang="fr-FR" sz="2800" dirty="0"/>
              <a:t>, qui traite avec les consommateurs (aussi bien les entreprises que les particuliers).</a:t>
            </a:r>
          </a:p>
          <a:p>
            <a:endParaRPr lang="fr-FR" dirty="0"/>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22</a:t>
            </a:fld>
            <a:endParaRPr lang="fr-FR"/>
          </a:p>
        </p:txBody>
      </p:sp>
    </p:spTree>
    <p:extLst>
      <p:ext uri="{BB962C8B-B14F-4D97-AF65-F5344CB8AC3E}">
        <p14:creationId xmlns:p14="http://schemas.microsoft.com/office/powerpoint/2010/main" val="1471374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10974908" cy="5399648"/>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dirty="0"/>
              <a:t>Toutes </a:t>
            </a:r>
            <a:r>
              <a:rPr lang="fr-FR" dirty="0" smtClean="0"/>
              <a:t>ces </a:t>
            </a:r>
            <a:r>
              <a:rPr lang="fr-FR" dirty="0"/>
              <a:t>entreprises de services publics avaient ces deux activités dans leur portefeuille avant </a:t>
            </a:r>
            <a:r>
              <a:rPr lang="fr-FR" dirty="0" smtClean="0"/>
              <a:t>cette loi.</a:t>
            </a:r>
            <a:endParaRPr lang="fr-FR" dirty="0"/>
          </a:p>
          <a:p>
            <a:pPr algn="just"/>
            <a:r>
              <a:rPr lang="fr-FR" dirty="0" smtClean="0"/>
              <a:t>Certaines produisaient </a:t>
            </a:r>
            <a:r>
              <a:rPr lang="fr-FR" dirty="0"/>
              <a:t>également de l'énergie et </a:t>
            </a:r>
            <a:r>
              <a:rPr lang="fr-FR" dirty="0" smtClean="0"/>
              <a:t>offraient </a:t>
            </a:r>
            <a:r>
              <a:rPr lang="fr-FR" dirty="0"/>
              <a:t>des services aux utilisateurs finaux concernant les équipements sur place (compteurs, système de chauffage central).</a:t>
            </a:r>
          </a:p>
          <a:p>
            <a:pPr algn="just"/>
            <a:r>
              <a:rPr lang="fr-FR" dirty="0" smtClean="0"/>
              <a:t>Les </a:t>
            </a:r>
            <a:r>
              <a:rPr lang="fr-FR" dirty="0"/>
              <a:t>entreprises de services publics ont toutes commencé comme des agences gouvernementales, appartenant aux municipalités. Les clients ne choisissaient pas</a:t>
            </a:r>
          </a:p>
          <a:p>
            <a:pPr algn="just"/>
            <a:r>
              <a:rPr lang="fr-FR" dirty="0" smtClean="0"/>
              <a:t>Beaucoup </a:t>
            </a:r>
            <a:r>
              <a:rPr lang="fr-FR" dirty="0"/>
              <a:t>de ces entreprises ont construit de grands systèmes informatiques pour suivre les </a:t>
            </a:r>
            <a:r>
              <a:rPr lang="fr-FR" dirty="0" smtClean="0"/>
              <a:t>raccords de conduit de d'énergie, les </a:t>
            </a:r>
            <a:r>
              <a:rPr lang="fr-FR" dirty="0"/>
              <a:t>consommateurs, l'utilisation, etc. Les systèmes ou applications informatiques couvrent de </a:t>
            </a:r>
            <a:r>
              <a:rPr lang="fr-FR" dirty="0" smtClean="0"/>
              <a:t>multiples domaines </a:t>
            </a:r>
            <a:r>
              <a:rPr lang="fr-FR" dirty="0"/>
              <a:t>et de multiples rôles. Ces systèmes ont été construits à l'aide de bases de données relationnelles.</a:t>
            </a:r>
          </a:p>
          <a:p>
            <a:pPr algn="just"/>
            <a:r>
              <a:rPr lang="fr-FR" dirty="0" smtClean="0"/>
              <a:t>Les </a:t>
            </a:r>
            <a:r>
              <a:rPr lang="fr-FR" dirty="0"/>
              <a:t>données </a:t>
            </a:r>
            <a:r>
              <a:rPr lang="fr-FR" dirty="0" smtClean="0"/>
              <a:t>étaient </a:t>
            </a:r>
            <a:r>
              <a:rPr lang="fr-FR" dirty="0"/>
              <a:t>interconnectées. Un changement dans une partie du système </a:t>
            </a:r>
            <a:r>
              <a:rPr lang="fr-FR" dirty="0" smtClean="0"/>
              <a:t>avait </a:t>
            </a:r>
            <a:r>
              <a:rPr lang="fr-FR" dirty="0"/>
              <a:t>un impact sur une autre partie du système</a:t>
            </a:r>
            <a:r>
              <a:rPr lang="fr-FR" dirty="0" smtClean="0"/>
              <a:t>. Il était </a:t>
            </a:r>
            <a:r>
              <a:rPr lang="fr-FR" dirty="0"/>
              <a:t>extrêmement difficile de scinder l'entreprise, car </a:t>
            </a:r>
            <a:r>
              <a:rPr lang="fr-FR" dirty="0" smtClean="0"/>
              <a:t>l'informatique </a:t>
            </a:r>
            <a:r>
              <a:rPr lang="fr-FR" dirty="0"/>
              <a:t>é</a:t>
            </a:r>
            <a:r>
              <a:rPr lang="fr-FR" dirty="0" smtClean="0"/>
              <a:t>tait imbriqué, </a:t>
            </a:r>
            <a:r>
              <a:rPr lang="fr-FR" dirty="0"/>
              <a:t>et seuls des scénarios de type "tout ou rien" </a:t>
            </a:r>
            <a:r>
              <a:rPr lang="fr-FR" dirty="0" smtClean="0"/>
              <a:t>pouvaient </a:t>
            </a:r>
            <a:r>
              <a:rPr lang="fr-FR" dirty="0"/>
              <a:t>être appliqués comme solution.</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1 </a:t>
            </a:r>
            <a:r>
              <a:rPr lang="fr-FR" sz="3000" b="1" dirty="0">
                <a:solidFill>
                  <a:srgbClr val="C00000"/>
                </a:solidFill>
                <a:latin typeface="+mn-lt"/>
              </a:rPr>
              <a:t>: Exemple  d’entreprises de services publics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23</a:t>
            </a:fld>
            <a:endParaRPr lang="fr-FR"/>
          </a:p>
        </p:txBody>
      </p:sp>
    </p:spTree>
    <p:extLst>
      <p:ext uri="{BB962C8B-B14F-4D97-AF65-F5344CB8AC3E}">
        <p14:creationId xmlns:p14="http://schemas.microsoft.com/office/powerpoint/2010/main" val="3620856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4999112" cy="5399648"/>
          </a:xfrm>
          <a:solidFill>
            <a:schemeClr val="accent4">
              <a:lumMod val="60000"/>
              <a:lumOff val="40000"/>
            </a:schemeClr>
          </a:solidFill>
          <a:ln>
            <a:solidFill>
              <a:schemeClr val="accent2">
                <a:lumMod val="75000"/>
              </a:schemeClr>
            </a:solidFill>
          </a:ln>
        </p:spPr>
        <p:txBody>
          <a:bodyPr>
            <a:normAutofit fontScale="85000" lnSpcReduction="20000"/>
          </a:bodyPr>
          <a:lstStyle/>
          <a:p>
            <a:pPr algn="just"/>
            <a:r>
              <a:rPr lang="fr-FR" dirty="0" smtClean="0"/>
              <a:t>L'</a:t>
            </a:r>
            <a:r>
              <a:rPr lang="fr-FR" b="1" dirty="0" smtClean="0"/>
              <a:t>application X</a:t>
            </a:r>
            <a:r>
              <a:rPr lang="fr-FR" dirty="0" smtClean="0"/>
              <a:t> </a:t>
            </a:r>
            <a:r>
              <a:rPr lang="fr-FR" dirty="0"/>
              <a:t>couvre plusieurs domaines - CRM, gestion de l'énergie, gestion des actifs et comptabilité.</a:t>
            </a:r>
          </a:p>
          <a:p>
            <a:pPr algn="just"/>
            <a:r>
              <a:rPr lang="fr-FR" dirty="0" smtClean="0"/>
              <a:t>Elle </a:t>
            </a:r>
            <a:r>
              <a:rPr lang="fr-FR" dirty="0"/>
              <a:t>couvre deux rôles : le rôle de l'entreprise de services publics en tant que fournisseur et le rôle de l'entreprise de services publics en tant </a:t>
            </a:r>
            <a:r>
              <a:rPr lang="fr-FR" dirty="0" smtClean="0"/>
              <a:t>qu’opérateur réseau</a:t>
            </a:r>
            <a:r>
              <a:rPr lang="fr-FR" dirty="0"/>
              <a:t>.</a:t>
            </a:r>
          </a:p>
          <a:p>
            <a:pPr algn="just"/>
            <a:r>
              <a:rPr lang="fr-FR" dirty="0" smtClean="0"/>
              <a:t>Elle </a:t>
            </a:r>
            <a:r>
              <a:rPr lang="fr-FR" dirty="0"/>
              <a:t>contient des informations sur les clients du point de vue du fournisseur d'énergie, ainsi que des informations sur l'énergie nécessaire à l'organisation pour servir tous les clients, sur les actifs que l'entreprise possède et utilise pour desservir les clients et, enfin et surtout,  l'application est utilisée pour envoyer des factures aux clients.</a:t>
            </a:r>
          </a:p>
          <a:p>
            <a:pPr algn="just"/>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Impact1 : Exemple  d’entreprises de services publics</a:t>
            </a:r>
          </a:p>
        </p:txBody>
      </p:sp>
      <p:pic>
        <p:nvPicPr>
          <p:cNvPr id="2" name="Image 1"/>
          <p:cNvPicPr>
            <a:picLocks noChangeAspect="1"/>
          </p:cNvPicPr>
          <p:nvPr/>
        </p:nvPicPr>
        <p:blipFill>
          <a:blip r:embed="rId2"/>
          <a:stretch>
            <a:fillRect/>
          </a:stretch>
        </p:blipFill>
        <p:spPr>
          <a:xfrm>
            <a:off x="5846205" y="1405490"/>
            <a:ext cx="6063265" cy="4021257"/>
          </a:xfrm>
          <a:prstGeom prst="rect">
            <a:avLst/>
          </a:prstGeom>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t>24</a:t>
            </a:fld>
            <a:endParaRPr lang="fr-FR"/>
          </a:p>
        </p:txBody>
      </p:sp>
    </p:spTree>
    <p:extLst>
      <p:ext uri="{BB962C8B-B14F-4D97-AF65-F5344CB8AC3E}">
        <p14:creationId xmlns:p14="http://schemas.microsoft.com/office/powerpoint/2010/main" val="3805913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4999112" cy="5399648"/>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dirty="0"/>
              <a:t>L'</a:t>
            </a:r>
            <a:r>
              <a:rPr lang="fr-FR" b="1" dirty="0"/>
              <a:t>application Y</a:t>
            </a:r>
            <a:r>
              <a:rPr lang="fr-FR" dirty="0"/>
              <a:t> est un système de contact client (CCS) prêt à l'emploi qui répond à un objectif spécifique et qui soutient le rôle de fournisseur de la société de services publics.</a:t>
            </a:r>
          </a:p>
          <a:p>
            <a:pPr algn="just"/>
            <a:r>
              <a:rPr lang="fr-FR" dirty="0"/>
              <a:t>Il en va de même pour les </a:t>
            </a:r>
            <a:r>
              <a:rPr lang="fr-FR" b="1" dirty="0"/>
              <a:t>applications A, B et C</a:t>
            </a:r>
            <a:r>
              <a:rPr lang="fr-FR" dirty="0"/>
              <a:t> ; elles servent une fonctionnalité bien définie dans un domaine spécifique. </a:t>
            </a:r>
            <a:endParaRPr lang="fr-FR" dirty="0" smtClean="0"/>
          </a:p>
          <a:p>
            <a:pPr algn="just"/>
            <a:r>
              <a:rPr lang="fr-FR" dirty="0" smtClean="0"/>
              <a:t>Lorsque </a:t>
            </a:r>
            <a:r>
              <a:rPr lang="fr-FR" dirty="0"/>
              <a:t>l'entreprise doit se scinder en un </a:t>
            </a:r>
            <a:r>
              <a:rPr lang="fr-FR" dirty="0" smtClean="0"/>
              <a:t>opérateur réseau </a:t>
            </a:r>
            <a:r>
              <a:rPr lang="fr-FR" dirty="0"/>
              <a:t>et </a:t>
            </a:r>
            <a:r>
              <a:rPr lang="fr-FR" dirty="0" smtClean="0"/>
              <a:t>un fournisseur</a:t>
            </a:r>
            <a:r>
              <a:rPr lang="fr-FR" dirty="0"/>
              <a:t>, A, B et C iront avec </a:t>
            </a:r>
            <a:r>
              <a:rPr lang="fr-FR" dirty="0" smtClean="0"/>
              <a:t>l’opérateur réseau </a:t>
            </a:r>
            <a:r>
              <a:rPr lang="fr-FR" dirty="0"/>
              <a:t>et Y restera avec le fournisseur.</a:t>
            </a:r>
          </a:p>
          <a:p>
            <a:pPr algn="just"/>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1 </a:t>
            </a:r>
            <a:r>
              <a:rPr lang="fr-FR" sz="3000" b="1" dirty="0">
                <a:solidFill>
                  <a:srgbClr val="C00000"/>
                </a:solidFill>
                <a:latin typeface="+mn-lt"/>
              </a:rPr>
              <a:t>: Exemple  d’entreprises de services publics</a:t>
            </a:r>
          </a:p>
        </p:txBody>
      </p:sp>
      <p:pic>
        <p:nvPicPr>
          <p:cNvPr id="2" name="Image 1"/>
          <p:cNvPicPr>
            <a:picLocks noChangeAspect="1"/>
          </p:cNvPicPr>
          <p:nvPr/>
        </p:nvPicPr>
        <p:blipFill>
          <a:blip r:embed="rId2"/>
          <a:stretch>
            <a:fillRect/>
          </a:stretch>
        </p:blipFill>
        <p:spPr>
          <a:xfrm>
            <a:off x="5846205" y="1405490"/>
            <a:ext cx="6063265" cy="4021257"/>
          </a:xfrm>
          <a:prstGeom prst="rect">
            <a:avLst/>
          </a:prstGeom>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t>25</a:t>
            </a:fld>
            <a:endParaRPr lang="fr-FR"/>
          </a:p>
        </p:txBody>
      </p:sp>
    </p:spTree>
    <p:extLst>
      <p:ext uri="{BB962C8B-B14F-4D97-AF65-F5344CB8AC3E}">
        <p14:creationId xmlns:p14="http://schemas.microsoft.com/office/powerpoint/2010/main" val="637239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5294523" cy="5399648"/>
          </a:xfrm>
          <a:solidFill>
            <a:schemeClr val="accent4">
              <a:lumMod val="60000"/>
              <a:lumOff val="40000"/>
            </a:schemeClr>
          </a:solidFill>
          <a:ln>
            <a:solidFill>
              <a:schemeClr val="accent2">
                <a:lumMod val="75000"/>
              </a:schemeClr>
            </a:solidFill>
          </a:ln>
        </p:spPr>
        <p:txBody>
          <a:bodyPr>
            <a:normAutofit fontScale="70000" lnSpcReduction="20000"/>
          </a:bodyPr>
          <a:lstStyle/>
          <a:p>
            <a:pPr algn="just"/>
            <a:r>
              <a:rPr lang="fr-FR" dirty="0"/>
              <a:t>Pour les applications X et Z, il y a un problème car elles sont utilisées par les deux et, en raison de leur architecture, il est difficile de diviser l'application en une partie fournisseur et une partie </a:t>
            </a:r>
            <a:r>
              <a:rPr lang="fr-FR" dirty="0" smtClean="0"/>
              <a:t>opérateur </a:t>
            </a:r>
            <a:r>
              <a:rPr lang="fr-FR" dirty="0"/>
              <a:t>réseau</a:t>
            </a:r>
            <a:r>
              <a:rPr lang="fr-FR" dirty="0" smtClean="0"/>
              <a:t>.</a:t>
            </a:r>
          </a:p>
          <a:p>
            <a:pPr algn="just"/>
            <a:r>
              <a:rPr lang="fr-FR" dirty="0" smtClean="0"/>
              <a:t> </a:t>
            </a:r>
            <a:r>
              <a:rPr lang="fr-FR" dirty="0"/>
              <a:t>Ils ont déjà rencontré ce problème auparavant, lorsque l'entreprise a acheté un système ERP prêt à l'emploi. Ils voulaient utiliser le module de facturation de ce système ERP</a:t>
            </a:r>
          </a:p>
          <a:p>
            <a:pPr algn="just"/>
            <a:r>
              <a:rPr lang="fr-FR" dirty="0" smtClean="0"/>
              <a:t>Ils n‘ont </a:t>
            </a:r>
            <a:r>
              <a:rPr lang="fr-FR" dirty="0"/>
              <a:t>pas pu le faire parce </a:t>
            </a:r>
            <a:r>
              <a:rPr lang="fr-FR" dirty="0" smtClean="0"/>
              <a:t>qu‘on </a:t>
            </a:r>
            <a:r>
              <a:rPr lang="fr-FR" dirty="0"/>
              <a:t>ne pouvait pas supprimer la partie "facture" de l'application X sans casser d'autres fonctionnalités qu'ils voulaient conserver</a:t>
            </a:r>
            <a:r>
              <a:rPr lang="fr-FR" dirty="0" smtClean="0"/>
              <a:t>.</a:t>
            </a:r>
          </a:p>
          <a:p>
            <a:pPr algn="just"/>
            <a:r>
              <a:rPr lang="fr-FR" dirty="0" smtClean="0"/>
              <a:t> </a:t>
            </a:r>
            <a:r>
              <a:rPr lang="fr-FR" dirty="0"/>
              <a:t>D'autres changements de moindre importance posent également des problèmes au service informatique. Il </a:t>
            </a:r>
            <a:r>
              <a:rPr lang="fr-FR" dirty="0" smtClean="0"/>
              <a:t>n‘ont </a:t>
            </a:r>
            <a:r>
              <a:rPr lang="fr-FR" dirty="0"/>
              <a:t>pas </a:t>
            </a:r>
            <a:r>
              <a:rPr lang="fr-FR" dirty="0" smtClean="0"/>
              <a:t>pu les </a:t>
            </a:r>
            <a:r>
              <a:rPr lang="fr-FR" dirty="0"/>
              <a:t>mettre en œuvre assez rapidement dans l'application X pour satisfaire l'entreprise.</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1 </a:t>
            </a:r>
            <a:r>
              <a:rPr lang="fr-FR" sz="3000" b="1" dirty="0">
                <a:solidFill>
                  <a:srgbClr val="C00000"/>
                </a:solidFill>
                <a:latin typeface="+mn-lt"/>
              </a:rPr>
              <a:t>: Exemple  d’entreprises de services publics</a:t>
            </a:r>
          </a:p>
        </p:txBody>
      </p:sp>
      <p:pic>
        <p:nvPicPr>
          <p:cNvPr id="2" name="Image 1"/>
          <p:cNvPicPr>
            <a:picLocks noChangeAspect="1"/>
          </p:cNvPicPr>
          <p:nvPr/>
        </p:nvPicPr>
        <p:blipFill>
          <a:blip r:embed="rId2"/>
          <a:stretch>
            <a:fillRect/>
          </a:stretch>
        </p:blipFill>
        <p:spPr>
          <a:xfrm>
            <a:off x="6065148" y="1405490"/>
            <a:ext cx="6063265" cy="4021257"/>
          </a:xfrm>
          <a:prstGeom prst="rect">
            <a:avLst/>
          </a:prstGeom>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t>26</a:t>
            </a:fld>
            <a:endParaRPr lang="fr-FR"/>
          </a:p>
        </p:txBody>
      </p:sp>
    </p:spTree>
    <p:extLst>
      <p:ext uri="{BB962C8B-B14F-4D97-AF65-F5344CB8AC3E}">
        <p14:creationId xmlns:p14="http://schemas.microsoft.com/office/powerpoint/2010/main" val="1464692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4999112" cy="5399648"/>
          </a:xfrm>
          <a:solidFill>
            <a:schemeClr val="accent4">
              <a:lumMod val="60000"/>
              <a:lumOff val="40000"/>
            </a:schemeClr>
          </a:solidFill>
          <a:ln>
            <a:solidFill>
              <a:schemeClr val="accent2">
                <a:lumMod val="75000"/>
              </a:schemeClr>
            </a:solidFill>
          </a:ln>
        </p:spPr>
        <p:txBody>
          <a:bodyPr>
            <a:normAutofit fontScale="77500" lnSpcReduction="20000"/>
          </a:bodyPr>
          <a:lstStyle/>
          <a:p>
            <a:pPr algn="just"/>
            <a:r>
              <a:rPr lang="fr-FR" dirty="0"/>
              <a:t>Il s'agit d'un exemple typique de désalignement entre les besoins des entreprises et l'informatique. L'organisation doit changer avant la date fixée par la loi, mais l'informatique est construite d'une manière telle qu'il faut des années pour réaliser les changements</a:t>
            </a:r>
            <a:r>
              <a:rPr lang="fr-FR" dirty="0" smtClean="0"/>
              <a:t>.</a:t>
            </a:r>
          </a:p>
          <a:p>
            <a:pPr algn="just"/>
            <a:r>
              <a:rPr lang="fr-FR" dirty="0" smtClean="0"/>
              <a:t> </a:t>
            </a:r>
            <a:r>
              <a:rPr lang="fr-FR" dirty="0"/>
              <a:t>Ce type de problème est parfois appelé "problème d'héritage", car la difficulté à changer tend à apparaître dans les systèmes qui existent depuis un certain temps. L'architecture et la technologie sont dépassées et il devient de plus en plus difficile de modifier le système</a:t>
            </a:r>
            <a:r>
              <a:rPr lang="fr-FR" dirty="0" smtClean="0"/>
              <a:t>.</a:t>
            </a:r>
          </a:p>
          <a:p>
            <a:pPr algn="just"/>
            <a:r>
              <a:rPr lang="fr-FR" dirty="0" smtClean="0"/>
              <a:t> </a:t>
            </a:r>
            <a:r>
              <a:rPr lang="fr-FR" dirty="0"/>
              <a:t>Dans cet exemple, le problème ne réside pas dans l'ancienneté de la technologie, mais dans le fait que </a:t>
            </a:r>
            <a:r>
              <a:rPr lang="fr-FR" dirty="0" smtClean="0"/>
              <a:t>tout est </a:t>
            </a:r>
            <a:r>
              <a:rPr lang="fr-FR" dirty="0"/>
              <a:t>connecté à tout dans cet énorme système.</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1 </a:t>
            </a:r>
            <a:r>
              <a:rPr lang="fr-FR" sz="3000" b="1" dirty="0">
                <a:solidFill>
                  <a:srgbClr val="C00000"/>
                </a:solidFill>
                <a:latin typeface="+mn-lt"/>
              </a:rPr>
              <a:t>: Exemple  d’entreprises de services publics</a:t>
            </a:r>
          </a:p>
        </p:txBody>
      </p:sp>
      <p:pic>
        <p:nvPicPr>
          <p:cNvPr id="2" name="Image 1"/>
          <p:cNvPicPr>
            <a:picLocks noChangeAspect="1"/>
          </p:cNvPicPr>
          <p:nvPr/>
        </p:nvPicPr>
        <p:blipFill>
          <a:blip r:embed="rId2"/>
          <a:stretch>
            <a:fillRect/>
          </a:stretch>
        </p:blipFill>
        <p:spPr>
          <a:xfrm>
            <a:off x="5846205" y="1405490"/>
            <a:ext cx="6063265" cy="4021257"/>
          </a:xfrm>
          <a:prstGeom prst="rect">
            <a:avLst/>
          </a:prstGeom>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t>27</a:t>
            </a:fld>
            <a:endParaRPr lang="fr-FR"/>
          </a:p>
        </p:txBody>
      </p:sp>
    </p:spTree>
    <p:extLst>
      <p:ext uri="{BB962C8B-B14F-4D97-AF65-F5344CB8AC3E}">
        <p14:creationId xmlns:p14="http://schemas.microsoft.com/office/powerpoint/2010/main" val="3005718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4999112" cy="5399648"/>
          </a:xfrm>
          <a:solidFill>
            <a:schemeClr val="accent4">
              <a:lumMod val="60000"/>
              <a:lumOff val="40000"/>
            </a:schemeClr>
          </a:solidFill>
          <a:ln>
            <a:solidFill>
              <a:schemeClr val="accent2">
                <a:lumMod val="75000"/>
              </a:schemeClr>
            </a:solidFill>
          </a:ln>
        </p:spPr>
        <p:txBody>
          <a:bodyPr>
            <a:normAutofit fontScale="92500" lnSpcReduction="10000"/>
          </a:bodyPr>
          <a:lstStyle/>
          <a:p>
            <a:pPr algn="just"/>
            <a:r>
              <a:rPr lang="fr-FR" dirty="0"/>
              <a:t>Une société internationale de logiciels veut changer la façon dont le </a:t>
            </a:r>
            <a:r>
              <a:rPr lang="fr-FR" b="1" dirty="0"/>
              <a:t>processus de la </a:t>
            </a:r>
            <a:r>
              <a:rPr lang="fr-FR" b="1" dirty="0" smtClean="0"/>
              <a:t>commande-à-la-caisse</a:t>
            </a:r>
            <a:r>
              <a:rPr lang="fr-FR" dirty="0" smtClean="0"/>
              <a:t> </a:t>
            </a:r>
            <a:r>
              <a:rPr lang="fr-FR" dirty="0"/>
              <a:t>est exécuté. </a:t>
            </a:r>
            <a:endParaRPr lang="fr-FR" dirty="0" smtClean="0"/>
          </a:p>
          <a:p>
            <a:pPr algn="just"/>
            <a:r>
              <a:rPr lang="fr-FR" dirty="0" smtClean="0"/>
              <a:t>L'entreprise </a:t>
            </a:r>
            <a:r>
              <a:rPr lang="fr-FR" dirty="0"/>
              <a:t>a commencé à vendre ses produits en ligne, et </a:t>
            </a:r>
            <a:r>
              <a:rPr lang="fr-FR" dirty="0" smtClean="0"/>
              <a:t>le client </a:t>
            </a:r>
            <a:r>
              <a:rPr lang="fr-FR" dirty="0"/>
              <a:t>peut télécharger le produit après l'avoir payé en ligne. </a:t>
            </a:r>
            <a:endParaRPr lang="fr-FR" dirty="0" smtClean="0"/>
          </a:p>
          <a:p>
            <a:pPr algn="just"/>
            <a:r>
              <a:rPr lang="fr-FR" dirty="0" smtClean="0"/>
              <a:t>Cela </a:t>
            </a:r>
            <a:r>
              <a:rPr lang="fr-FR" dirty="0"/>
              <a:t>signifie que le </a:t>
            </a:r>
            <a:r>
              <a:rPr lang="fr-FR" b="1" dirty="0"/>
              <a:t>processus </a:t>
            </a:r>
            <a:r>
              <a:rPr lang="fr-FR" b="1" dirty="0" smtClean="0"/>
              <a:t>de- </a:t>
            </a:r>
            <a:r>
              <a:rPr lang="fr-FR" b="1" dirty="0" err="1" smtClean="0"/>
              <a:t>la-commande-à-l'encaissement</a:t>
            </a:r>
            <a:r>
              <a:rPr lang="fr-FR" b="1" dirty="0" smtClean="0"/>
              <a:t> </a:t>
            </a:r>
            <a:r>
              <a:rPr lang="fr-FR" b="1" dirty="0"/>
              <a:t>doit être </a:t>
            </a:r>
            <a:r>
              <a:rPr lang="fr-FR" b="1" dirty="0" smtClean="0"/>
              <a:t>ajusté </a:t>
            </a:r>
          </a:p>
          <a:p>
            <a:pPr algn="just"/>
            <a:r>
              <a:rPr lang="fr-FR" dirty="0" smtClean="0"/>
              <a:t>dans </a:t>
            </a:r>
            <a:r>
              <a:rPr lang="fr-FR" dirty="0"/>
              <a:t>ce cas, le client doit payer à l'avance, au lieu de le faire après avoir reçu le produit.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2 </a:t>
            </a:r>
            <a:r>
              <a:rPr lang="fr-FR" sz="3000" b="1" dirty="0">
                <a:solidFill>
                  <a:srgbClr val="C00000"/>
                </a:solidFill>
                <a:latin typeface="+mn-lt"/>
              </a:rPr>
              <a:t>: Exemple - société internationale de </a:t>
            </a:r>
            <a:r>
              <a:rPr lang="fr-FR" sz="3000" b="1" dirty="0" smtClean="0">
                <a:solidFill>
                  <a:srgbClr val="C00000"/>
                </a:solidFill>
                <a:latin typeface="+mn-lt"/>
              </a:rPr>
              <a:t>logiciels</a:t>
            </a:r>
            <a:endParaRPr lang="fr-FR" sz="3000" b="1" dirty="0">
              <a:solidFill>
                <a:srgbClr val="C00000"/>
              </a:solidFill>
              <a:latin typeface="+mn-lt"/>
            </a:endParaRPr>
          </a:p>
        </p:txBody>
      </p:sp>
      <p:pic>
        <p:nvPicPr>
          <p:cNvPr id="4" name="Image 3"/>
          <p:cNvPicPr>
            <a:picLocks noChangeAspect="1"/>
          </p:cNvPicPr>
          <p:nvPr/>
        </p:nvPicPr>
        <p:blipFill>
          <a:blip r:embed="rId2"/>
          <a:stretch>
            <a:fillRect/>
          </a:stretch>
        </p:blipFill>
        <p:spPr>
          <a:xfrm>
            <a:off x="5799250" y="1468191"/>
            <a:ext cx="6182935" cy="4056845"/>
          </a:xfrm>
          <a:prstGeom prst="rect">
            <a:avLst/>
          </a:prstGeom>
        </p:spPr>
      </p:pic>
      <p:sp>
        <p:nvSpPr>
          <p:cNvPr id="2" name="Espace réservé du numéro de diapositive 1"/>
          <p:cNvSpPr>
            <a:spLocks noGrp="1"/>
          </p:cNvSpPr>
          <p:nvPr>
            <p:ph type="sldNum" sz="quarter" idx="12"/>
          </p:nvPr>
        </p:nvSpPr>
        <p:spPr/>
        <p:txBody>
          <a:bodyPr/>
          <a:lstStyle/>
          <a:p>
            <a:fld id="{7CCC2EAC-D4F4-4B5A-9CD4-0AC0D430CA66}" type="slidenum">
              <a:rPr lang="fr-FR" smtClean="0"/>
              <a:t>28</a:t>
            </a:fld>
            <a:endParaRPr lang="fr-FR"/>
          </a:p>
        </p:txBody>
      </p:sp>
    </p:spTree>
    <p:extLst>
      <p:ext uri="{BB962C8B-B14F-4D97-AF65-F5344CB8AC3E}">
        <p14:creationId xmlns:p14="http://schemas.microsoft.com/office/powerpoint/2010/main" val="3849440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1988" y="1181456"/>
            <a:ext cx="4999112" cy="5399648"/>
          </a:xfrm>
          <a:solidFill>
            <a:schemeClr val="accent4">
              <a:lumMod val="60000"/>
              <a:lumOff val="40000"/>
            </a:schemeClr>
          </a:solidFill>
          <a:ln>
            <a:solidFill>
              <a:schemeClr val="accent2">
                <a:lumMod val="75000"/>
              </a:schemeClr>
            </a:solidFill>
          </a:ln>
        </p:spPr>
        <p:txBody>
          <a:bodyPr>
            <a:normAutofit fontScale="77500" lnSpcReduction="20000"/>
          </a:bodyPr>
          <a:lstStyle/>
          <a:p>
            <a:pPr algn="just"/>
            <a:r>
              <a:rPr lang="fr-FR" dirty="0"/>
              <a:t>Au lieu de modifier le processus existant pour les achats en ligne, l'entreprise décide de créer une toute nouvelle </a:t>
            </a:r>
            <a:r>
              <a:rPr lang="fr-FR" dirty="0" smtClean="0"/>
              <a:t>application.</a:t>
            </a:r>
          </a:p>
          <a:p>
            <a:pPr algn="just"/>
            <a:r>
              <a:rPr lang="fr-FR" dirty="0" smtClean="0"/>
              <a:t>Elle crée </a:t>
            </a:r>
            <a:r>
              <a:rPr lang="fr-FR" dirty="0"/>
              <a:t>ainsi un problème avec la synchronisation des données, le service clientèle et les informations de gestion</a:t>
            </a:r>
            <a:r>
              <a:rPr lang="fr-FR" dirty="0" smtClean="0"/>
              <a:t>.</a:t>
            </a:r>
          </a:p>
          <a:p>
            <a:pPr algn="just"/>
            <a:r>
              <a:rPr lang="fr-FR" dirty="0" smtClean="0"/>
              <a:t>il </a:t>
            </a:r>
            <a:r>
              <a:rPr lang="fr-FR" dirty="0"/>
              <a:t>existe deux applications qui gèrent les commandes. </a:t>
            </a:r>
            <a:endParaRPr lang="fr-FR" dirty="0" smtClean="0"/>
          </a:p>
          <a:p>
            <a:pPr algn="just"/>
            <a:r>
              <a:rPr lang="fr-FR" dirty="0" smtClean="0"/>
              <a:t>Selon </a:t>
            </a:r>
            <a:r>
              <a:rPr lang="fr-FR" dirty="0"/>
              <a:t>l'origine de la commande, différents systèmes la traitent. </a:t>
            </a:r>
            <a:endParaRPr lang="fr-FR" dirty="0" smtClean="0"/>
          </a:p>
          <a:p>
            <a:pPr algn="just"/>
            <a:r>
              <a:rPr lang="fr-FR" dirty="0" smtClean="0"/>
              <a:t>Il </a:t>
            </a:r>
            <a:r>
              <a:rPr lang="fr-FR" dirty="0"/>
              <a:t>n'y a pas de séparation claire dans l'application entre les logiques de processus, et les composants ne peuvent pas être facilement retirés ou remplacés</a:t>
            </a:r>
            <a:r>
              <a:rPr lang="fr-FR" dirty="0" smtClean="0"/>
              <a:t>.</a:t>
            </a:r>
          </a:p>
          <a:p>
            <a:pPr algn="just"/>
            <a:r>
              <a:rPr lang="fr-FR" dirty="0" smtClean="0"/>
              <a:t> </a:t>
            </a:r>
            <a:r>
              <a:rPr lang="fr-FR" dirty="0"/>
              <a:t>Les fonctionnalités et les données sont </a:t>
            </a:r>
            <a:r>
              <a:rPr lang="fr-FR" dirty="0" smtClean="0"/>
              <a:t>dupliquées.</a:t>
            </a:r>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2 </a:t>
            </a:r>
            <a:r>
              <a:rPr lang="fr-FR" sz="3000" b="1" dirty="0">
                <a:solidFill>
                  <a:srgbClr val="C00000"/>
                </a:solidFill>
                <a:latin typeface="+mn-lt"/>
              </a:rPr>
              <a:t>: Exemple - société internationale de </a:t>
            </a:r>
            <a:r>
              <a:rPr lang="fr-FR" sz="3000" b="1" dirty="0" smtClean="0">
                <a:solidFill>
                  <a:srgbClr val="C00000"/>
                </a:solidFill>
                <a:latin typeface="+mn-lt"/>
              </a:rPr>
              <a:t>logiciels</a:t>
            </a:r>
            <a:endParaRPr lang="fr-FR" sz="3000" b="1" dirty="0">
              <a:solidFill>
                <a:srgbClr val="C00000"/>
              </a:solidFill>
              <a:latin typeface="+mn-lt"/>
            </a:endParaRPr>
          </a:p>
        </p:txBody>
      </p:sp>
      <p:pic>
        <p:nvPicPr>
          <p:cNvPr id="4" name="Image 3"/>
          <p:cNvPicPr>
            <a:picLocks noChangeAspect="1"/>
          </p:cNvPicPr>
          <p:nvPr/>
        </p:nvPicPr>
        <p:blipFill>
          <a:blip r:embed="rId2"/>
          <a:stretch>
            <a:fillRect/>
          </a:stretch>
        </p:blipFill>
        <p:spPr>
          <a:xfrm>
            <a:off x="5799250" y="1255785"/>
            <a:ext cx="6182935" cy="4056845"/>
          </a:xfrm>
          <a:prstGeom prst="rect">
            <a:avLst/>
          </a:prstGeom>
        </p:spPr>
      </p:pic>
      <p:sp>
        <p:nvSpPr>
          <p:cNvPr id="2" name="ZoneTexte 1"/>
          <p:cNvSpPr txBox="1"/>
          <p:nvPr/>
        </p:nvSpPr>
        <p:spPr>
          <a:xfrm>
            <a:off x="6007804" y="5417416"/>
            <a:ext cx="6009594" cy="923330"/>
          </a:xfrm>
          <a:prstGeom prst="rect">
            <a:avLst/>
          </a:prstGeom>
          <a:noFill/>
        </p:spPr>
        <p:txBody>
          <a:bodyPr wrap="none" rtlCol="0">
            <a:spAutoFit/>
          </a:bodyPr>
          <a:lstStyle/>
          <a:p>
            <a:r>
              <a:rPr lang="fr-FR" b="1" dirty="0"/>
              <a:t>Cet exemple couvre à la fois le désalignement des activités </a:t>
            </a:r>
            <a:r>
              <a:rPr lang="fr-FR" b="1" dirty="0" smtClean="0"/>
              <a:t>et</a:t>
            </a:r>
          </a:p>
          <a:p>
            <a:r>
              <a:rPr lang="fr-FR" b="1" dirty="0" smtClean="0"/>
              <a:t>de </a:t>
            </a:r>
            <a:r>
              <a:rPr lang="fr-FR" b="1" dirty="0"/>
              <a:t>l'informatique, et la duplication </a:t>
            </a:r>
            <a:r>
              <a:rPr lang="fr-FR" b="1" dirty="0" smtClean="0"/>
              <a:t>des fonctionnalité</a:t>
            </a:r>
          </a:p>
          <a:p>
            <a:r>
              <a:rPr lang="fr-FR" b="1" dirty="0" smtClean="0"/>
              <a:t> </a:t>
            </a:r>
            <a:r>
              <a:rPr lang="fr-FR" b="1" dirty="0"/>
              <a:t>et des données.</a:t>
            </a:r>
          </a:p>
        </p:txBody>
      </p:sp>
      <p:sp>
        <p:nvSpPr>
          <p:cNvPr id="7" name="Espace réservé du numéro de diapositive 6"/>
          <p:cNvSpPr>
            <a:spLocks noGrp="1"/>
          </p:cNvSpPr>
          <p:nvPr>
            <p:ph type="sldNum" sz="quarter" idx="12"/>
          </p:nvPr>
        </p:nvSpPr>
        <p:spPr/>
        <p:txBody>
          <a:bodyPr/>
          <a:lstStyle/>
          <a:p>
            <a:fld id="{7CCC2EAC-D4F4-4B5A-9CD4-0AC0D430CA66}" type="slidenum">
              <a:rPr lang="fr-FR" smtClean="0"/>
              <a:t>29</a:t>
            </a:fld>
            <a:endParaRPr lang="fr-FR"/>
          </a:p>
        </p:txBody>
      </p:sp>
    </p:spTree>
    <p:extLst>
      <p:ext uri="{BB962C8B-B14F-4D97-AF65-F5344CB8AC3E}">
        <p14:creationId xmlns:p14="http://schemas.microsoft.com/office/powerpoint/2010/main" val="384300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4841" y="364098"/>
            <a:ext cx="7182295" cy="618385"/>
          </a:xfrm>
          <a:solidFill>
            <a:schemeClr val="accent4">
              <a:lumMod val="60000"/>
              <a:lumOff val="40000"/>
            </a:schemeClr>
          </a:solidFill>
        </p:spPr>
        <p:txBody>
          <a:bodyPr>
            <a:normAutofit fontScale="90000"/>
          </a:bodyPr>
          <a:lstStyle/>
          <a:p>
            <a:r>
              <a:rPr lang="fr-FR" sz="4000" b="1" dirty="0" smtClean="0">
                <a:solidFill>
                  <a:srgbClr val="C00000"/>
                </a:solidFill>
                <a:latin typeface="+mn-lt"/>
              </a:rPr>
              <a:t>Service </a:t>
            </a:r>
            <a:r>
              <a:rPr lang="fr-FR" sz="4000" b="1" dirty="0" err="1" smtClean="0">
                <a:solidFill>
                  <a:srgbClr val="C00000"/>
                </a:solidFill>
                <a:latin typeface="+mn-lt"/>
              </a:rPr>
              <a:t>Oriented</a:t>
            </a:r>
            <a:r>
              <a:rPr lang="fr-FR" sz="4000" b="1" dirty="0" smtClean="0">
                <a:solidFill>
                  <a:srgbClr val="C00000"/>
                </a:solidFill>
                <a:latin typeface="+mn-lt"/>
              </a:rPr>
              <a:t> Architecture (SOA)</a:t>
            </a:r>
            <a:endParaRPr lang="fr-FR" sz="4000" b="1" dirty="0">
              <a:solidFill>
                <a:srgbClr val="C00000"/>
              </a:solidFill>
              <a:latin typeface="+mn-lt"/>
            </a:endParaRPr>
          </a:p>
        </p:txBody>
      </p:sp>
      <p:sp>
        <p:nvSpPr>
          <p:cNvPr id="3" name="Espace réservé du contenu 2"/>
          <p:cNvSpPr>
            <a:spLocks noGrp="1"/>
          </p:cNvSpPr>
          <p:nvPr>
            <p:ph idx="1"/>
          </p:nvPr>
        </p:nvSpPr>
        <p:spPr>
          <a:xfrm>
            <a:off x="838200" y="2204225"/>
            <a:ext cx="10515600" cy="1754490"/>
          </a:xfrm>
          <a:solidFill>
            <a:schemeClr val="accent4">
              <a:lumMod val="60000"/>
              <a:lumOff val="40000"/>
            </a:schemeClr>
          </a:solidFill>
          <a:ln>
            <a:noFill/>
          </a:ln>
        </p:spPr>
        <p:txBody>
          <a:bodyPr>
            <a:normAutofit/>
          </a:bodyPr>
          <a:lstStyle/>
          <a:p>
            <a:pPr marL="0" indent="0" algn="just">
              <a:buNone/>
            </a:pPr>
            <a:r>
              <a:rPr lang="fr-FR" sz="3600" dirty="0" smtClean="0"/>
              <a:t>Ce </a:t>
            </a:r>
            <a:r>
              <a:rPr lang="fr-FR" sz="3600" dirty="0"/>
              <a:t>ne sont pas les espèces les plus fortes qui survivent, ni les plus intelligentes, mais celles qui </a:t>
            </a:r>
            <a:r>
              <a:rPr lang="fr-FR" sz="3600" dirty="0" smtClean="0"/>
              <a:t>sont les </a:t>
            </a:r>
            <a:r>
              <a:rPr lang="fr-FR" sz="3600" dirty="0"/>
              <a:t>plus réactives au changement</a:t>
            </a:r>
            <a:r>
              <a:rPr lang="fr-FR" sz="3600" dirty="0" smtClean="0"/>
              <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t>3</a:t>
            </a:fld>
            <a:endParaRPr lang="fr-FR"/>
          </a:p>
        </p:txBody>
      </p:sp>
    </p:spTree>
    <p:extLst>
      <p:ext uri="{BB962C8B-B14F-4D97-AF65-F5344CB8AC3E}">
        <p14:creationId xmlns:p14="http://schemas.microsoft.com/office/powerpoint/2010/main" val="2201104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8111" y="1181456"/>
            <a:ext cx="11040940" cy="5399648"/>
          </a:xfrm>
          <a:solidFill>
            <a:schemeClr val="accent4">
              <a:lumMod val="60000"/>
              <a:lumOff val="40000"/>
            </a:schemeClr>
          </a:solidFill>
          <a:ln>
            <a:solidFill>
              <a:schemeClr val="accent2">
                <a:lumMod val="75000"/>
              </a:schemeClr>
            </a:solidFill>
          </a:ln>
        </p:spPr>
        <p:txBody>
          <a:bodyPr>
            <a:normAutofit lnSpcReduction="10000"/>
          </a:bodyPr>
          <a:lstStyle/>
          <a:p>
            <a:pPr algn="just"/>
            <a:r>
              <a:rPr lang="fr-FR" dirty="0"/>
              <a:t>Aux Pays-Bas, les gens peuvent choisir une nouvelle assurance maladie chaque année en décembre</a:t>
            </a:r>
            <a:r>
              <a:rPr lang="fr-FR" dirty="0" smtClean="0"/>
              <a:t>. </a:t>
            </a:r>
          </a:p>
          <a:p>
            <a:pPr algn="just"/>
            <a:r>
              <a:rPr lang="fr-FR" dirty="0" smtClean="0"/>
              <a:t>Pour </a:t>
            </a:r>
            <a:r>
              <a:rPr lang="fr-FR" dirty="0"/>
              <a:t>les compagnies d'assurance, cela représente une charge de travail considérable; pour commercialiser leurs nouvelles polices, déterminer les prix et inciter les gens à changer de compagnie ou à y rester s'ils sont déjà clients. </a:t>
            </a:r>
            <a:endParaRPr lang="fr-FR" dirty="0" smtClean="0"/>
          </a:p>
          <a:p>
            <a:pPr algn="just"/>
            <a:r>
              <a:rPr lang="fr-FR" dirty="0" smtClean="0"/>
              <a:t>La </a:t>
            </a:r>
            <a:r>
              <a:rPr lang="fr-FR" dirty="0"/>
              <a:t>concurrence est féroce, tout le monde change en même temps, il y a des sites qui comparent les différentes </a:t>
            </a:r>
            <a:r>
              <a:rPr lang="fr-FR" dirty="0" smtClean="0"/>
              <a:t>offres </a:t>
            </a:r>
            <a:r>
              <a:rPr lang="fr-FR" dirty="0"/>
              <a:t>et celui qui publie un prix en premier donne la tendance ou perd face à la concurrence</a:t>
            </a:r>
            <a:r>
              <a:rPr lang="fr-FR" dirty="0" smtClean="0"/>
              <a:t>.</a:t>
            </a:r>
          </a:p>
          <a:p>
            <a:pPr algn="just"/>
            <a:r>
              <a:rPr lang="fr-FR" dirty="0" smtClean="0"/>
              <a:t> </a:t>
            </a:r>
            <a:r>
              <a:rPr lang="fr-FR" dirty="0"/>
              <a:t>La plupart des compagnies d'assurance proposent plus d'une marque et différents types de polices pour différents groupes cibles. </a:t>
            </a:r>
            <a:endParaRPr lang="fr-FR" dirty="0" smtClean="0"/>
          </a:p>
          <a:p>
            <a:pPr algn="just"/>
            <a:r>
              <a:rPr lang="fr-FR" dirty="0" smtClean="0"/>
              <a:t>En </a:t>
            </a:r>
            <a:r>
              <a:rPr lang="fr-FR" dirty="0"/>
              <a:t>outre, l'assurance maladie a une grande visibilité politique, tant du point de vue des soins que de celui des revenus. Cela signifie que les lois et réglementation changent fréquemment. </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3 </a:t>
            </a:r>
            <a:r>
              <a:rPr lang="fr-FR" sz="3000" b="1" dirty="0">
                <a:solidFill>
                  <a:srgbClr val="C00000"/>
                </a:solidFill>
                <a:latin typeface="+mn-lt"/>
              </a:rPr>
              <a:t>: Exemple </a:t>
            </a:r>
            <a:r>
              <a:rPr lang="fr-FR" sz="3000" b="1" dirty="0" smtClean="0">
                <a:solidFill>
                  <a:srgbClr val="C00000"/>
                </a:solidFill>
                <a:latin typeface="+mn-lt"/>
              </a:rPr>
              <a:t>– compagnie d’assurance</a:t>
            </a:r>
            <a:endParaRPr lang="fr-FR" sz="3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30</a:t>
            </a:fld>
            <a:endParaRPr lang="fr-FR"/>
          </a:p>
        </p:txBody>
      </p:sp>
    </p:spTree>
    <p:extLst>
      <p:ext uri="{BB962C8B-B14F-4D97-AF65-F5344CB8AC3E}">
        <p14:creationId xmlns:p14="http://schemas.microsoft.com/office/powerpoint/2010/main" val="1503807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81456"/>
            <a:ext cx="11259881" cy="5399648"/>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Les </a:t>
            </a:r>
            <a:r>
              <a:rPr lang="fr-FR" dirty="0"/>
              <a:t>compagnies d'assurance ont souvent des systèmes </a:t>
            </a:r>
            <a:r>
              <a:rPr lang="fr-FR" dirty="0" smtClean="0"/>
              <a:t>différents dans </a:t>
            </a:r>
            <a:r>
              <a:rPr lang="fr-FR" dirty="0"/>
              <a:t>le back-office et le </a:t>
            </a:r>
            <a:r>
              <a:rPr lang="fr-FR" dirty="0" err="1"/>
              <a:t>front-office</a:t>
            </a:r>
            <a:r>
              <a:rPr lang="fr-FR" dirty="0"/>
              <a:t>, comme vous l'avez vu dans l'exemple précédent de la compagnie d'assurance</a:t>
            </a:r>
            <a:r>
              <a:rPr lang="fr-FR" dirty="0" smtClean="0"/>
              <a:t>.</a:t>
            </a:r>
          </a:p>
          <a:p>
            <a:pPr algn="just"/>
            <a:r>
              <a:rPr lang="fr-FR" dirty="0" smtClean="0"/>
              <a:t> </a:t>
            </a:r>
            <a:r>
              <a:rPr lang="fr-FR" dirty="0"/>
              <a:t>Cela signifie que l'ajout d'un produit doit être géré à la fois dans l'application de back-office et dans le système de gestion de contenu de la compagnie. </a:t>
            </a:r>
            <a:endParaRPr lang="fr-FR" dirty="0" smtClean="0"/>
          </a:p>
          <a:p>
            <a:pPr algn="just"/>
            <a:r>
              <a:rPr lang="fr-FR" dirty="0" smtClean="0"/>
              <a:t>Il </a:t>
            </a:r>
            <a:r>
              <a:rPr lang="fr-FR" dirty="0"/>
              <a:t>est difficile de suivre les deux systèmes et chaque année, des erreurs sont commises dans le traitement des nouveaux clients et produits</a:t>
            </a:r>
            <a:r>
              <a:rPr lang="fr-FR" dirty="0" smtClean="0"/>
              <a:t>.</a:t>
            </a:r>
          </a:p>
          <a:p>
            <a:pPr algn="just"/>
            <a:r>
              <a:rPr lang="fr-FR" dirty="0" smtClean="0"/>
              <a:t>Cet </a:t>
            </a:r>
            <a:r>
              <a:rPr lang="fr-FR" dirty="0"/>
              <a:t>exemple montre les problèmes qui se posent en raison de la duplication des fonctions et des </a:t>
            </a:r>
            <a:r>
              <a:rPr lang="fr-FR" dirty="0" smtClean="0"/>
              <a:t>données.</a:t>
            </a:r>
          </a:p>
          <a:p>
            <a:pPr algn="just"/>
            <a:r>
              <a:rPr lang="fr-FR" dirty="0" smtClean="0"/>
              <a:t> </a:t>
            </a:r>
            <a:r>
              <a:rPr lang="fr-FR" dirty="0"/>
              <a:t>Cela conduit à un désalignement entre l'entreprise et l'informatique, car l'informatique ne peut pas livrer assez rapidement</a:t>
            </a:r>
            <a:r>
              <a:rPr lang="fr-FR" dirty="0" smtClean="0"/>
              <a:t>.</a:t>
            </a:r>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Impacts du problème</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Impact 3 </a:t>
            </a:r>
            <a:r>
              <a:rPr lang="fr-FR" sz="3000" b="1" dirty="0">
                <a:solidFill>
                  <a:srgbClr val="C00000"/>
                </a:solidFill>
                <a:latin typeface="+mn-lt"/>
              </a:rPr>
              <a:t>: Exemple </a:t>
            </a:r>
            <a:r>
              <a:rPr lang="fr-FR" sz="3000" b="1" dirty="0" smtClean="0">
                <a:solidFill>
                  <a:srgbClr val="C00000"/>
                </a:solidFill>
                <a:latin typeface="+mn-lt"/>
              </a:rPr>
              <a:t>– compagnie d’assurance</a:t>
            </a:r>
            <a:endParaRPr lang="fr-FR" sz="3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31</a:t>
            </a:fld>
            <a:endParaRPr lang="fr-FR"/>
          </a:p>
        </p:txBody>
      </p:sp>
    </p:spTree>
    <p:extLst>
      <p:ext uri="{BB962C8B-B14F-4D97-AF65-F5344CB8AC3E}">
        <p14:creationId xmlns:p14="http://schemas.microsoft.com/office/powerpoint/2010/main" val="7117926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81456"/>
            <a:ext cx="11259881" cy="5399648"/>
          </a:xfrm>
          <a:solidFill>
            <a:schemeClr val="accent4">
              <a:lumMod val="60000"/>
              <a:lumOff val="40000"/>
            </a:schemeClr>
          </a:solidFill>
          <a:ln>
            <a:solidFill>
              <a:schemeClr val="accent2">
                <a:lumMod val="75000"/>
              </a:schemeClr>
            </a:solidFill>
          </a:ln>
        </p:spPr>
        <p:txBody>
          <a:bodyPr>
            <a:normAutofit/>
          </a:bodyPr>
          <a:lstStyle/>
          <a:p>
            <a:pPr algn="just"/>
            <a:r>
              <a:rPr lang="en-US" dirty="0" smtClean="0"/>
              <a:t>Les </a:t>
            </a:r>
            <a:r>
              <a:rPr lang="en-US" dirty="0" err="1" smtClean="0"/>
              <a:t>compagnies</a:t>
            </a:r>
            <a:r>
              <a:rPr lang="en-US" dirty="0" smtClean="0"/>
              <a:t> </a:t>
            </a:r>
            <a:r>
              <a:rPr lang="en-US" dirty="0" err="1" smtClean="0"/>
              <a:t>ont</a:t>
            </a:r>
            <a:r>
              <a:rPr lang="en-US" dirty="0" smtClean="0"/>
              <a:t> </a:t>
            </a:r>
            <a:r>
              <a:rPr lang="en-US" dirty="0" err="1" smtClean="0"/>
              <a:t>besoin</a:t>
            </a:r>
            <a:r>
              <a:rPr lang="en-US" dirty="0" smtClean="0"/>
              <a:t> d’être </a:t>
            </a:r>
            <a:r>
              <a:rPr lang="en-US" dirty="0" err="1" smtClean="0"/>
              <a:t>capables</a:t>
            </a:r>
            <a:r>
              <a:rPr lang="en-US" dirty="0" smtClean="0"/>
              <a:t> de changer </a:t>
            </a:r>
            <a:r>
              <a:rPr lang="en-US" dirty="0" err="1" smtClean="0"/>
              <a:t>rapidement</a:t>
            </a:r>
            <a:r>
              <a:rPr lang="en-US" dirty="0" smtClean="0"/>
              <a:t>, pour </a:t>
            </a:r>
            <a:r>
              <a:rPr lang="en-US" dirty="0" err="1" smtClean="0"/>
              <a:t>être</a:t>
            </a:r>
            <a:r>
              <a:rPr lang="en-US" dirty="0" smtClean="0"/>
              <a:t> </a:t>
            </a:r>
            <a:r>
              <a:rPr lang="en-US" dirty="0" err="1" smtClean="0"/>
              <a:t>capables</a:t>
            </a:r>
            <a:r>
              <a:rPr lang="en-US" dirty="0" smtClean="0"/>
              <a:t> </a:t>
            </a:r>
            <a:r>
              <a:rPr lang="en-US" dirty="0" err="1" smtClean="0"/>
              <a:t>d’entrer</a:t>
            </a:r>
            <a:r>
              <a:rPr lang="en-US" dirty="0" smtClean="0"/>
              <a:t> </a:t>
            </a:r>
            <a:r>
              <a:rPr lang="en-US" dirty="0" err="1" smtClean="0"/>
              <a:t>en</a:t>
            </a:r>
            <a:r>
              <a:rPr lang="en-US" dirty="0" smtClean="0"/>
              <a:t> competition les </a:t>
            </a:r>
            <a:r>
              <a:rPr lang="en-US" dirty="0" err="1" smtClean="0"/>
              <a:t>une</a:t>
            </a:r>
            <a:r>
              <a:rPr lang="en-US" dirty="0" smtClean="0"/>
              <a:t> avec les </a:t>
            </a:r>
            <a:r>
              <a:rPr lang="en-US" dirty="0" err="1" smtClean="0"/>
              <a:t>autres</a:t>
            </a:r>
            <a:r>
              <a:rPr lang="en-US" dirty="0" smtClean="0"/>
              <a:t>. Les </a:t>
            </a:r>
            <a:r>
              <a:rPr lang="en-US" dirty="0" err="1" smtClean="0"/>
              <a:t>marchés</a:t>
            </a:r>
            <a:r>
              <a:rPr lang="en-US" dirty="0" smtClean="0"/>
              <a:t> </a:t>
            </a:r>
            <a:r>
              <a:rPr lang="en-US" dirty="0" err="1" smtClean="0"/>
              <a:t>changent</a:t>
            </a:r>
            <a:r>
              <a:rPr lang="en-US" dirty="0" smtClean="0"/>
              <a:t> </a:t>
            </a:r>
            <a:r>
              <a:rPr lang="en-US" dirty="0" err="1" smtClean="0"/>
              <a:t>rapidement</a:t>
            </a:r>
            <a:r>
              <a:rPr lang="en-US" dirty="0" smtClean="0"/>
              <a:t> </a:t>
            </a:r>
            <a:r>
              <a:rPr lang="en-US" dirty="0" err="1" smtClean="0"/>
              <a:t>aussi</a:t>
            </a:r>
            <a:r>
              <a:rPr lang="en-US" dirty="0" smtClean="0"/>
              <a:t>.</a:t>
            </a:r>
          </a:p>
          <a:p>
            <a:pPr algn="just"/>
            <a:r>
              <a:rPr lang="en-US" dirty="0" err="1" smtClean="0"/>
              <a:t>Selon</a:t>
            </a:r>
            <a:r>
              <a:rPr lang="en-US" dirty="0" smtClean="0"/>
              <a:t> la </a:t>
            </a:r>
            <a:r>
              <a:rPr lang="en-US" dirty="0" err="1" smtClean="0"/>
              <a:t>stratégie</a:t>
            </a:r>
            <a:r>
              <a:rPr lang="en-US" dirty="0" smtClean="0"/>
              <a:t> de la </a:t>
            </a:r>
            <a:r>
              <a:rPr lang="en-US" dirty="0" err="1" smtClean="0"/>
              <a:t>compagnie</a:t>
            </a:r>
            <a:r>
              <a:rPr lang="en-US" dirty="0" smtClean="0"/>
              <a:t>, </a:t>
            </a:r>
            <a:r>
              <a:rPr lang="en-US" dirty="0" err="1" smtClean="0"/>
              <a:t>il</a:t>
            </a:r>
            <a:r>
              <a:rPr lang="en-US" dirty="0" smtClean="0"/>
              <a:t> </a:t>
            </a:r>
            <a:r>
              <a:rPr lang="en-US" dirty="0" err="1" smtClean="0"/>
              <a:t>pourrait</a:t>
            </a:r>
            <a:r>
              <a:rPr lang="en-US" dirty="0" smtClean="0"/>
              <a:t> </a:t>
            </a:r>
            <a:r>
              <a:rPr lang="en-US" dirty="0" err="1" smtClean="0"/>
              <a:t>même</a:t>
            </a:r>
            <a:r>
              <a:rPr lang="en-US" dirty="0" smtClean="0"/>
              <a:t> </a:t>
            </a:r>
            <a:r>
              <a:rPr lang="en-US" dirty="0" err="1" smtClean="0"/>
              <a:t>être</a:t>
            </a:r>
            <a:r>
              <a:rPr lang="en-US" dirty="0" smtClean="0"/>
              <a:t> </a:t>
            </a:r>
            <a:r>
              <a:rPr lang="en-US" dirty="0" err="1" smtClean="0"/>
              <a:t>nécessaire</a:t>
            </a:r>
            <a:r>
              <a:rPr lang="en-US" dirty="0" smtClean="0"/>
              <a:t> d’être </a:t>
            </a:r>
            <a:r>
              <a:rPr lang="en-US" dirty="0" err="1" smtClean="0"/>
              <a:t>en</a:t>
            </a:r>
            <a:r>
              <a:rPr lang="en-US" dirty="0" smtClean="0"/>
              <a:t> </a:t>
            </a:r>
            <a:r>
              <a:rPr lang="en-US" dirty="0" err="1" smtClean="0"/>
              <a:t>avance</a:t>
            </a:r>
            <a:r>
              <a:rPr lang="en-US" dirty="0" smtClean="0"/>
              <a:t> sur tout le monde et changer pour donner </a:t>
            </a:r>
            <a:r>
              <a:rPr lang="en-US" dirty="0" err="1" smtClean="0"/>
              <a:t>l’allure</a:t>
            </a:r>
            <a:r>
              <a:rPr lang="en-US" dirty="0" smtClean="0"/>
              <a:t> et </a:t>
            </a:r>
            <a:r>
              <a:rPr lang="en-US" dirty="0" err="1" smtClean="0"/>
              <a:t>être</a:t>
            </a:r>
            <a:r>
              <a:rPr lang="en-US" dirty="0" smtClean="0"/>
              <a:t> </a:t>
            </a:r>
            <a:r>
              <a:rPr lang="en-US" dirty="0" err="1" smtClean="0"/>
              <a:t>proactif</a:t>
            </a:r>
            <a:r>
              <a:rPr lang="en-US" dirty="0" smtClean="0"/>
              <a:t> </a:t>
            </a:r>
            <a:r>
              <a:rPr lang="en-US" dirty="0" err="1" smtClean="0"/>
              <a:t>dans</a:t>
            </a:r>
            <a:r>
              <a:rPr lang="en-US" dirty="0" smtClean="0"/>
              <a:t> le </a:t>
            </a:r>
            <a:r>
              <a:rPr lang="en-US" dirty="0" err="1" smtClean="0"/>
              <a:t>marché</a:t>
            </a:r>
            <a:r>
              <a:rPr lang="en-US" dirty="0" smtClean="0"/>
              <a:t>, </a:t>
            </a:r>
            <a:r>
              <a:rPr lang="en-US" dirty="0" err="1" smtClean="0"/>
              <a:t>ou</a:t>
            </a:r>
            <a:r>
              <a:rPr lang="en-US" dirty="0" smtClean="0"/>
              <a:t> </a:t>
            </a:r>
            <a:r>
              <a:rPr lang="en-US" dirty="0" err="1" smtClean="0"/>
              <a:t>être</a:t>
            </a:r>
            <a:r>
              <a:rPr lang="en-US" dirty="0" smtClean="0"/>
              <a:t> la </a:t>
            </a:r>
            <a:r>
              <a:rPr lang="en-US" dirty="0" err="1" smtClean="0"/>
              <a:t>moins</a:t>
            </a:r>
            <a:r>
              <a:rPr lang="en-US" dirty="0" smtClean="0"/>
              <a:t> </a:t>
            </a:r>
            <a:r>
              <a:rPr lang="en-US" dirty="0" err="1" smtClean="0"/>
              <a:t>chère</a:t>
            </a:r>
            <a:r>
              <a:rPr lang="en-US" dirty="0" smtClean="0"/>
              <a:t>.</a:t>
            </a:r>
          </a:p>
          <a:p>
            <a:pPr algn="just"/>
            <a:r>
              <a:rPr lang="en-US" dirty="0" smtClean="0"/>
              <a:t>La </a:t>
            </a:r>
            <a:r>
              <a:rPr lang="en-US" dirty="0" err="1" smtClean="0"/>
              <a:t>stratégie</a:t>
            </a:r>
            <a:r>
              <a:rPr lang="en-US" dirty="0" smtClean="0"/>
              <a:t> </a:t>
            </a:r>
            <a:r>
              <a:rPr lang="en-US" dirty="0" err="1" smtClean="0"/>
              <a:t>qu’une</a:t>
            </a:r>
            <a:r>
              <a:rPr lang="en-US" dirty="0" smtClean="0"/>
              <a:t> </a:t>
            </a:r>
            <a:r>
              <a:rPr lang="en-US" dirty="0" err="1" smtClean="0"/>
              <a:t>compagnie</a:t>
            </a:r>
            <a:r>
              <a:rPr lang="en-US" dirty="0"/>
              <a:t> </a:t>
            </a:r>
            <a:r>
              <a:rPr lang="en-US" dirty="0" err="1" smtClean="0"/>
              <a:t>adopte</a:t>
            </a:r>
            <a:r>
              <a:rPr lang="en-US" dirty="0" smtClean="0"/>
              <a:t> </a:t>
            </a:r>
            <a:r>
              <a:rPr lang="en-US" dirty="0" err="1" smtClean="0"/>
              <a:t>est</a:t>
            </a:r>
            <a:r>
              <a:rPr lang="en-US" dirty="0" smtClean="0"/>
              <a:t> </a:t>
            </a:r>
            <a:r>
              <a:rPr lang="en-US" dirty="0" err="1" smtClean="0"/>
              <a:t>très</a:t>
            </a:r>
            <a:r>
              <a:rPr lang="en-US" dirty="0" smtClean="0"/>
              <a:t> </a:t>
            </a:r>
            <a:r>
              <a:rPr lang="en-US" dirty="0" err="1" smtClean="0"/>
              <a:t>importante</a:t>
            </a:r>
            <a:r>
              <a:rPr lang="en-US" dirty="0" smtClean="0"/>
              <a:t> </a:t>
            </a:r>
            <a:r>
              <a:rPr lang="en-US" dirty="0" err="1" smtClean="0"/>
              <a:t>lorsqu’on</a:t>
            </a:r>
            <a:r>
              <a:rPr lang="en-US" dirty="0" smtClean="0"/>
              <a:t> </a:t>
            </a:r>
            <a:r>
              <a:rPr lang="en-US" dirty="0" err="1" smtClean="0"/>
              <a:t>crée</a:t>
            </a:r>
            <a:r>
              <a:rPr lang="en-US" dirty="0" smtClean="0"/>
              <a:t> </a:t>
            </a:r>
            <a:r>
              <a:rPr lang="en-US" dirty="0" err="1" smtClean="0"/>
              <a:t>notre</a:t>
            </a:r>
            <a:r>
              <a:rPr lang="en-US" dirty="0" smtClean="0"/>
              <a:t> architecture. Si la diminution des </a:t>
            </a:r>
            <a:r>
              <a:rPr lang="en-US" dirty="0" err="1" smtClean="0"/>
              <a:t>coûts</a:t>
            </a:r>
            <a:r>
              <a:rPr lang="en-US" dirty="0" smtClean="0"/>
              <a:t> </a:t>
            </a:r>
            <a:r>
              <a:rPr lang="en-US" dirty="0" err="1" smtClean="0"/>
              <a:t>est</a:t>
            </a:r>
            <a:r>
              <a:rPr lang="en-US" dirty="0" smtClean="0"/>
              <a:t> </a:t>
            </a:r>
            <a:r>
              <a:rPr lang="en-US" dirty="0" err="1" smtClean="0"/>
              <a:t>importante</a:t>
            </a:r>
            <a:r>
              <a:rPr lang="en-US" dirty="0" smtClean="0"/>
              <a:t>, la </a:t>
            </a:r>
            <a:r>
              <a:rPr lang="en-US" dirty="0" err="1" smtClean="0"/>
              <a:t>reutilisation</a:t>
            </a:r>
            <a:r>
              <a:rPr lang="en-US" dirty="0" smtClean="0"/>
              <a:t> du </a:t>
            </a:r>
            <a:r>
              <a:rPr lang="en-US" dirty="0" err="1" smtClean="0"/>
              <a:t>patrimoine</a:t>
            </a:r>
            <a:r>
              <a:rPr lang="en-US" dirty="0" smtClean="0"/>
              <a:t> </a:t>
            </a:r>
            <a:r>
              <a:rPr lang="en-US" dirty="0" err="1" smtClean="0"/>
              <a:t>existant</a:t>
            </a:r>
            <a:r>
              <a:rPr lang="en-US" dirty="0" smtClean="0"/>
              <a:t> </a:t>
            </a:r>
            <a:r>
              <a:rPr lang="en-US" dirty="0" err="1" smtClean="0"/>
              <a:t>est</a:t>
            </a:r>
            <a:r>
              <a:rPr lang="en-US" dirty="0" smtClean="0"/>
              <a:t> </a:t>
            </a:r>
            <a:r>
              <a:rPr lang="en-US" dirty="0" err="1" smtClean="0"/>
              <a:t>importante</a:t>
            </a:r>
            <a:r>
              <a:rPr lang="en-US" dirty="0" smtClean="0"/>
              <a:t>. Si changer </a:t>
            </a:r>
            <a:r>
              <a:rPr lang="en-US" dirty="0" err="1" smtClean="0"/>
              <a:t>rapidement</a:t>
            </a:r>
            <a:r>
              <a:rPr lang="en-US" dirty="0" smtClean="0"/>
              <a:t> </a:t>
            </a:r>
            <a:r>
              <a:rPr lang="en-US" dirty="0" err="1" smtClean="0"/>
              <a:t>est</a:t>
            </a:r>
            <a:r>
              <a:rPr lang="en-US" dirty="0" smtClean="0"/>
              <a:t> plus important, </a:t>
            </a:r>
            <a:r>
              <a:rPr lang="en-US" dirty="0" err="1" smtClean="0"/>
              <a:t>remplacer</a:t>
            </a:r>
            <a:r>
              <a:rPr lang="en-US" dirty="0" smtClean="0"/>
              <a:t> des parties de </a:t>
            </a:r>
            <a:r>
              <a:rPr lang="en-US" dirty="0" err="1" smtClean="0"/>
              <a:t>notre</a:t>
            </a:r>
            <a:r>
              <a:rPr lang="en-US" dirty="0" smtClean="0"/>
              <a:t> IT </a:t>
            </a:r>
            <a:r>
              <a:rPr lang="en-US" dirty="0" err="1" smtClean="0"/>
              <a:t>rapidement</a:t>
            </a:r>
            <a:r>
              <a:rPr lang="en-US" dirty="0" smtClean="0"/>
              <a:t> </a:t>
            </a:r>
            <a:r>
              <a:rPr lang="en-US" dirty="0" err="1" smtClean="0"/>
              <a:t>est</a:t>
            </a:r>
            <a:r>
              <a:rPr lang="en-US" dirty="0" smtClean="0"/>
              <a:t> plus important.</a:t>
            </a:r>
            <a:endParaRPr lang="ar-DZ"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Stratégie pour rester en tête</a:t>
            </a:r>
            <a:endParaRPr lang="fr-FR" sz="3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32</a:t>
            </a:fld>
            <a:endParaRPr lang="fr-FR"/>
          </a:p>
        </p:txBody>
      </p:sp>
    </p:spTree>
    <p:extLst>
      <p:ext uri="{BB962C8B-B14F-4D97-AF65-F5344CB8AC3E}">
        <p14:creationId xmlns:p14="http://schemas.microsoft.com/office/powerpoint/2010/main" val="4048146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807966"/>
            <a:ext cx="11259881" cy="4369342"/>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Il </a:t>
            </a:r>
            <a:r>
              <a:rPr lang="fr-FR" dirty="0"/>
              <a:t>existe différentes stratégies qu'une organisation peut </a:t>
            </a:r>
            <a:r>
              <a:rPr lang="fr-FR" dirty="0" smtClean="0"/>
              <a:t>adopter </a:t>
            </a:r>
            <a:r>
              <a:rPr lang="fr-FR" dirty="0" smtClean="0"/>
              <a:t>comme :</a:t>
            </a:r>
          </a:p>
          <a:p>
            <a:pPr marL="0" indent="0" algn="just">
              <a:buNone/>
            </a:pPr>
            <a:endParaRPr lang="fr-FR" dirty="0"/>
          </a:p>
          <a:p>
            <a:pPr lvl="1" algn="just">
              <a:buFont typeface="Wingdings" panose="05000000000000000000" pitchFamily="2" charset="2"/>
              <a:buChar char="Ø"/>
            </a:pPr>
            <a:r>
              <a:rPr lang="fr-FR" dirty="0" smtClean="0"/>
              <a:t>  </a:t>
            </a:r>
            <a:r>
              <a:rPr lang="fr-FR" sz="2800" dirty="0" smtClean="0"/>
              <a:t>l'</a:t>
            </a:r>
            <a:r>
              <a:rPr lang="fr-FR" sz="2800" b="1" dirty="0" smtClean="0"/>
              <a:t>excellence </a:t>
            </a:r>
            <a:r>
              <a:rPr lang="fr-FR" sz="2800" b="1" dirty="0"/>
              <a:t>opérationnelle</a:t>
            </a:r>
            <a:r>
              <a:rPr lang="fr-FR" sz="2800" dirty="0" smtClean="0"/>
              <a:t>,</a:t>
            </a:r>
          </a:p>
          <a:p>
            <a:pPr lvl="1" algn="just">
              <a:buFont typeface="Wingdings" panose="05000000000000000000" pitchFamily="2" charset="2"/>
              <a:buChar char="Ø"/>
            </a:pPr>
            <a:r>
              <a:rPr lang="fr-FR" sz="2800" dirty="0" smtClean="0"/>
              <a:t> </a:t>
            </a:r>
            <a:r>
              <a:rPr lang="fr-FR" sz="2800" dirty="0"/>
              <a:t>le </a:t>
            </a:r>
            <a:r>
              <a:rPr lang="fr-FR" sz="2800" b="1" dirty="0"/>
              <a:t>leadership en matière de produits</a:t>
            </a:r>
            <a:r>
              <a:rPr lang="fr-FR" sz="2800" dirty="0" smtClean="0"/>
              <a:t>.</a:t>
            </a:r>
          </a:p>
          <a:p>
            <a:pPr lvl="1" algn="just">
              <a:buFont typeface="Wingdings" panose="05000000000000000000" pitchFamily="2" charset="2"/>
              <a:buChar char="Ø"/>
            </a:pPr>
            <a:r>
              <a:rPr lang="fr-FR" sz="2800" dirty="0" smtClean="0"/>
              <a:t> l'</a:t>
            </a:r>
            <a:r>
              <a:rPr lang="fr-FR" sz="2800" b="1" dirty="0" smtClean="0"/>
              <a:t>intimité </a:t>
            </a:r>
            <a:r>
              <a:rPr lang="fr-FR" sz="2800" b="1" dirty="0"/>
              <a:t>de la </a:t>
            </a:r>
            <a:r>
              <a:rPr lang="fr-FR" sz="2800" b="1" dirty="0" smtClean="0"/>
              <a:t>clientèle</a:t>
            </a:r>
          </a:p>
          <a:p>
            <a:pPr marL="457200" lvl="1" indent="0" algn="just">
              <a:buNone/>
            </a:pPr>
            <a:endParaRPr lang="fr-FR" sz="2800" dirty="0" smtClean="0"/>
          </a:p>
          <a:p>
            <a:pPr algn="just"/>
            <a:r>
              <a:rPr lang="fr-FR" dirty="0" smtClean="0"/>
              <a:t>Ces stratégies </a:t>
            </a:r>
            <a:r>
              <a:rPr lang="fr-FR" dirty="0"/>
              <a:t>entraînent des exigences différentes pour les systèmes informatiques </a:t>
            </a:r>
            <a:r>
              <a:rPr lang="fr-FR" dirty="0" smtClean="0"/>
              <a:t>d’une </a:t>
            </a:r>
            <a:r>
              <a:rPr lang="fr-FR" dirty="0"/>
              <a:t>entreprise </a:t>
            </a:r>
            <a:r>
              <a:rPr lang="fr-FR" dirty="0" smtClean="0"/>
              <a:t>pour qu’ils restent alignés </a:t>
            </a:r>
            <a:r>
              <a:rPr lang="fr-FR" dirty="0"/>
              <a:t>sur les </a:t>
            </a:r>
            <a:r>
              <a:rPr lang="fr-FR" dirty="0" smtClean="0"/>
              <a:t>objectifs de l’organisation</a:t>
            </a:r>
            <a:r>
              <a:rPr lang="fr-FR" dirty="0"/>
              <a:t>.</a:t>
            </a:r>
            <a:endParaRPr lang="ar-DZ"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 </a:t>
            </a:r>
            <a:r>
              <a:rPr lang="fr-FR" sz="1800" b="1" dirty="0">
                <a:solidFill>
                  <a:srgbClr val="C00000"/>
                </a:solidFill>
                <a:latin typeface="+mn-lt"/>
              </a:rPr>
              <a:t>Stratégie pour rester en </a:t>
            </a:r>
            <a:r>
              <a:rPr lang="fr-FR" sz="1800" b="1" dirty="0" smtClean="0">
                <a:solidFill>
                  <a:srgbClr val="C00000"/>
                </a:solidFill>
                <a:latin typeface="+mn-lt"/>
              </a:rPr>
              <a:t>tête</a:t>
            </a:r>
            <a:endParaRPr lang="fr-FR" sz="18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33</a:t>
            </a:fld>
            <a:endParaRPr lang="fr-FR"/>
          </a:p>
        </p:txBody>
      </p:sp>
    </p:spTree>
    <p:extLst>
      <p:ext uri="{BB962C8B-B14F-4D97-AF65-F5344CB8AC3E}">
        <p14:creationId xmlns:p14="http://schemas.microsoft.com/office/powerpoint/2010/main" val="19591136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81456"/>
            <a:ext cx="11259881" cy="4987524"/>
          </a:xfrm>
          <a:solidFill>
            <a:schemeClr val="accent4">
              <a:lumMod val="60000"/>
              <a:lumOff val="40000"/>
            </a:schemeClr>
          </a:solidFill>
          <a:ln>
            <a:solidFill>
              <a:schemeClr val="accent2">
                <a:lumMod val="75000"/>
              </a:schemeClr>
            </a:solidFill>
          </a:ln>
        </p:spPr>
        <p:txBody>
          <a:bodyPr>
            <a:normAutofit/>
          </a:bodyPr>
          <a:lstStyle/>
          <a:p>
            <a:pPr algn="just"/>
            <a:r>
              <a:rPr lang="fr-FR" dirty="0"/>
              <a:t>Les entreprises qui appliquent l'excellence opérationnelle</a:t>
            </a:r>
            <a:r>
              <a:rPr lang="fr-FR" dirty="0" smtClean="0"/>
              <a:t>, se </a:t>
            </a:r>
            <a:r>
              <a:rPr lang="fr-FR" dirty="0"/>
              <a:t>concentrent sur les opérations et l'exécution. </a:t>
            </a:r>
            <a:endParaRPr lang="fr-FR" dirty="0" smtClean="0"/>
          </a:p>
          <a:p>
            <a:pPr algn="just"/>
            <a:r>
              <a:rPr lang="fr-FR" dirty="0" smtClean="0"/>
              <a:t>Cela </a:t>
            </a:r>
            <a:r>
              <a:rPr lang="fr-FR" dirty="0"/>
              <a:t>signifie que l'</a:t>
            </a:r>
            <a:r>
              <a:rPr lang="fr-FR" dirty="0">
                <a:solidFill>
                  <a:schemeClr val="accent6">
                    <a:lumMod val="50000"/>
                  </a:schemeClr>
                </a:solidFill>
              </a:rPr>
              <a:t>efficacité</a:t>
            </a:r>
            <a:r>
              <a:rPr lang="fr-FR" dirty="0"/>
              <a:t> est un objectif </a:t>
            </a:r>
            <a:r>
              <a:rPr lang="fr-FR" dirty="0" smtClean="0"/>
              <a:t>très </a:t>
            </a:r>
            <a:r>
              <a:rPr lang="fr-FR" dirty="0"/>
              <a:t>important ; le </a:t>
            </a:r>
            <a:r>
              <a:rPr lang="fr-FR" dirty="0">
                <a:solidFill>
                  <a:schemeClr val="accent6">
                    <a:lumMod val="50000"/>
                  </a:schemeClr>
                </a:solidFill>
              </a:rPr>
              <a:t>volume</a:t>
            </a:r>
            <a:r>
              <a:rPr lang="fr-FR" dirty="0"/>
              <a:t> et le </a:t>
            </a:r>
            <a:r>
              <a:rPr lang="fr-FR" dirty="0">
                <a:solidFill>
                  <a:schemeClr val="accent6">
                    <a:lumMod val="50000"/>
                  </a:schemeClr>
                </a:solidFill>
              </a:rPr>
              <a:t>faible coût</a:t>
            </a:r>
            <a:r>
              <a:rPr lang="fr-FR" dirty="0"/>
              <a:t> sont des facteurs importants</a:t>
            </a:r>
            <a:r>
              <a:rPr lang="fr-FR" dirty="0" smtClean="0"/>
              <a:t>.</a:t>
            </a:r>
          </a:p>
          <a:p>
            <a:pPr algn="just"/>
            <a:r>
              <a:rPr lang="fr-FR" dirty="0" smtClean="0"/>
              <a:t> </a:t>
            </a:r>
            <a:r>
              <a:rPr lang="fr-FR" b="1" dirty="0" smtClean="0"/>
              <a:t>Les duplications des données et des </a:t>
            </a:r>
            <a:r>
              <a:rPr lang="fr-FR" b="1" dirty="0"/>
              <a:t>fonctions sont un problème pour ces entreprises, car </a:t>
            </a:r>
            <a:r>
              <a:rPr lang="fr-FR" b="1" dirty="0" smtClean="0"/>
              <a:t>ils augmentent </a:t>
            </a:r>
            <a:r>
              <a:rPr lang="fr-FR" b="1" dirty="0"/>
              <a:t>le coût </a:t>
            </a:r>
            <a:r>
              <a:rPr lang="fr-FR" b="1" dirty="0" smtClean="0"/>
              <a:t>des opérations.</a:t>
            </a:r>
          </a:p>
          <a:p>
            <a:pPr algn="just"/>
            <a:r>
              <a:rPr lang="fr-FR" b="1" dirty="0" smtClean="0"/>
              <a:t> </a:t>
            </a:r>
            <a:r>
              <a:rPr lang="fr-FR" dirty="0"/>
              <a:t>Les entreprises qui se concentrent sur </a:t>
            </a:r>
            <a:r>
              <a:rPr lang="fr-FR" dirty="0" smtClean="0"/>
              <a:t>l'excellence </a:t>
            </a:r>
            <a:r>
              <a:rPr lang="fr-FR" dirty="0"/>
              <a:t>opérationnelle sont très attentives au gaspillage et à la redondance</a:t>
            </a:r>
            <a:r>
              <a:rPr lang="fr-FR" dirty="0" smtClean="0"/>
              <a:t>.</a:t>
            </a:r>
          </a:p>
          <a:p>
            <a:pPr algn="just"/>
            <a:r>
              <a:rPr lang="fr-FR" dirty="0" smtClean="0"/>
              <a:t> </a:t>
            </a:r>
            <a:r>
              <a:rPr lang="fr-FR" dirty="0"/>
              <a:t>Ces </a:t>
            </a:r>
            <a:r>
              <a:rPr lang="fr-FR" dirty="0" smtClean="0"/>
              <a:t>types d'entreprises </a:t>
            </a:r>
            <a:r>
              <a:rPr lang="fr-FR" dirty="0"/>
              <a:t>s'efforcent d'</a:t>
            </a:r>
            <a:r>
              <a:rPr lang="fr-FR" dirty="0">
                <a:solidFill>
                  <a:schemeClr val="accent6">
                    <a:lumMod val="50000"/>
                  </a:schemeClr>
                </a:solidFill>
              </a:rPr>
              <a:t>optimiser</a:t>
            </a:r>
            <a:r>
              <a:rPr lang="fr-FR" dirty="0"/>
              <a:t> leurs processus d'affaires par l'automatisation</a:t>
            </a:r>
            <a:r>
              <a:rPr lang="fr-FR" dirty="0" smtClean="0"/>
              <a:t>, le </a:t>
            </a:r>
            <a:r>
              <a:rPr lang="fr-FR" dirty="0">
                <a:solidFill>
                  <a:schemeClr val="accent6">
                    <a:lumMod val="50000"/>
                  </a:schemeClr>
                </a:solidFill>
              </a:rPr>
              <a:t>suivi et l'évaluation</a:t>
            </a:r>
            <a:r>
              <a:rPr lang="fr-FR" dirty="0"/>
              <a:t> des </a:t>
            </a:r>
            <a:r>
              <a:rPr lang="fr-FR" dirty="0">
                <a:solidFill>
                  <a:schemeClr val="accent6">
                    <a:lumMod val="50000"/>
                  </a:schemeClr>
                </a:solidFill>
              </a:rPr>
              <a:t>indicateurs</a:t>
            </a:r>
            <a:r>
              <a:rPr lang="fr-FR" dirty="0"/>
              <a:t> clés de </a:t>
            </a:r>
            <a:r>
              <a:rPr lang="fr-FR" dirty="0">
                <a:solidFill>
                  <a:schemeClr val="accent6">
                    <a:lumMod val="50000"/>
                  </a:schemeClr>
                </a:solidFill>
              </a:rPr>
              <a:t>performance</a:t>
            </a:r>
            <a:r>
              <a:rPr lang="fr-FR" dirty="0" smtClean="0"/>
              <a:t>.</a:t>
            </a:r>
            <a:endParaRPr lang="ar-DZ"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Excellence </a:t>
            </a:r>
            <a:r>
              <a:rPr lang="fr-FR" sz="3000" b="1" dirty="0">
                <a:solidFill>
                  <a:srgbClr val="C00000"/>
                </a:solidFill>
                <a:latin typeface="+mn-lt"/>
              </a:rPr>
              <a:t>opérationnelle</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34</a:t>
            </a:fld>
            <a:endParaRPr lang="fr-FR"/>
          </a:p>
        </p:txBody>
      </p:sp>
    </p:spTree>
    <p:extLst>
      <p:ext uri="{BB962C8B-B14F-4D97-AF65-F5344CB8AC3E}">
        <p14:creationId xmlns:p14="http://schemas.microsoft.com/office/powerpoint/2010/main" val="4136090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81456"/>
            <a:ext cx="11259881" cy="3416302"/>
          </a:xfrm>
          <a:solidFill>
            <a:schemeClr val="accent4">
              <a:lumMod val="60000"/>
              <a:lumOff val="40000"/>
            </a:schemeClr>
          </a:solidFill>
          <a:ln>
            <a:solidFill>
              <a:schemeClr val="accent2">
                <a:lumMod val="75000"/>
              </a:schemeClr>
            </a:solidFill>
          </a:ln>
        </p:spPr>
        <p:txBody>
          <a:bodyPr>
            <a:normAutofit/>
          </a:bodyPr>
          <a:lstStyle/>
          <a:p>
            <a:pPr algn="just"/>
            <a:r>
              <a:rPr lang="fr-FR" dirty="0"/>
              <a:t>Quand une entreprise s'efforce d'être leader sur un </a:t>
            </a:r>
            <a:r>
              <a:rPr lang="fr-FR" dirty="0" smtClean="0"/>
              <a:t>produit, l'</a:t>
            </a:r>
            <a:r>
              <a:rPr lang="fr-FR" dirty="0" smtClean="0">
                <a:solidFill>
                  <a:schemeClr val="accent6">
                    <a:lumMod val="50000"/>
                  </a:schemeClr>
                </a:solidFill>
              </a:rPr>
              <a:t>innovation</a:t>
            </a:r>
            <a:r>
              <a:rPr lang="fr-FR" dirty="0" smtClean="0"/>
              <a:t> </a:t>
            </a:r>
            <a:r>
              <a:rPr lang="fr-FR" dirty="0"/>
              <a:t>et le </a:t>
            </a:r>
            <a:r>
              <a:rPr lang="fr-FR" dirty="0">
                <a:solidFill>
                  <a:schemeClr val="accent6">
                    <a:lumMod val="50000"/>
                  </a:schemeClr>
                </a:solidFill>
              </a:rPr>
              <a:t>marketing</a:t>
            </a:r>
            <a:r>
              <a:rPr lang="fr-FR" dirty="0"/>
              <a:t> sont importants. </a:t>
            </a:r>
            <a:endParaRPr lang="fr-FR" dirty="0" smtClean="0"/>
          </a:p>
          <a:p>
            <a:pPr algn="just"/>
            <a:r>
              <a:rPr lang="fr-FR" dirty="0" smtClean="0"/>
              <a:t>Ces </a:t>
            </a:r>
            <a:r>
              <a:rPr lang="fr-FR" dirty="0"/>
              <a:t>entreprises opèrent </a:t>
            </a:r>
            <a:r>
              <a:rPr lang="fr-FR" dirty="0" smtClean="0"/>
              <a:t>généralement sur </a:t>
            </a:r>
            <a:r>
              <a:rPr lang="fr-FR" dirty="0"/>
              <a:t>des marchés dynamiques. L'accent est mis sur l'innovation, le </a:t>
            </a:r>
            <a:r>
              <a:rPr lang="fr-FR" dirty="0">
                <a:solidFill>
                  <a:schemeClr val="accent6">
                    <a:lumMod val="50000"/>
                  </a:schemeClr>
                </a:solidFill>
              </a:rPr>
              <a:t>délai</a:t>
            </a:r>
            <a:r>
              <a:rPr lang="fr-FR" dirty="0"/>
              <a:t> de mise sur le marché et la </a:t>
            </a:r>
            <a:r>
              <a:rPr lang="fr-FR" dirty="0">
                <a:solidFill>
                  <a:schemeClr val="accent6">
                    <a:lumMod val="50000"/>
                  </a:schemeClr>
                </a:solidFill>
              </a:rPr>
              <a:t>conception</a:t>
            </a:r>
            <a:r>
              <a:rPr lang="fr-FR" dirty="0"/>
              <a:t>.</a:t>
            </a:r>
          </a:p>
          <a:p>
            <a:pPr algn="just"/>
            <a:r>
              <a:rPr lang="fr-FR" b="1" dirty="0"/>
              <a:t>L'alignement des </a:t>
            </a:r>
            <a:r>
              <a:rPr lang="fr-FR" b="1" dirty="0" smtClean="0"/>
              <a:t>activités de l’entreprise </a:t>
            </a:r>
            <a:r>
              <a:rPr lang="fr-FR" b="1" dirty="0"/>
              <a:t>et de l'informatique est très important pour ces entreprises.</a:t>
            </a:r>
            <a:endParaRPr lang="ar-DZ" b="1"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leadership en matière de produits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35</a:t>
            </a:fld>
            <a:endParaRPr lang="fr-FR"/>
          </a:p>
        </p:txBody>
      </p:sp>
    </p:spTree>
    <p:extLst>
      <p:ext uri="{BB962C8B-B14F-4D97-AF65-F5344CB8AC3E}">
        <p14:creationId xmlns:p14="http://schemas.microsoft.com/office/powerpoint/2010/main" val="2213316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81456"/>
            <a:ext cx="11259881" cy="4485248"/>
          </a:xfrm>
          <a:solidFill>
            <a:schemeClr val="accent4">
              <a:lumMod val="60000"/>
              <a:lumOff val="40000"/>
            </a:schemeClr>
          </a:solidFill>
          <a:ln>
            <a:solidFill>
              <a:schemeClr val="accent2">
                <a:lumMod val="75000"/>
              </a:schemeClr>
            </a:solidFill>
          </a:ln>
        </p:spPr>
        <p:txBody>
          <a:bodyPr>
            <a:normAutofit/>
          </a:bodyPr>
          <a:lstStyle/>
          <a:p>
            <a:pPr algn="just"/>
            <a:r>
              <a:rPr lang="fr-FR" dirty="0"/>
              <a:t>La troisième stratégie signifie qu'une entreprise </a:t>
            </a:r>
            <a:r>
              <a:rPr lang="fr-FR" dirty="0" smtClean="0"/>
              <a:t>s'efforce d'exceller </a:t>
            </a:r>
            <a:r>
              <a:rPr lang="fr-FR" dirty="0"/>
              <a:t>dans le service à la clientèle</a:t>
            </a:r>
            <a:r>
              <a:rPr lang="fr-FR" dirty="0" smtClean="0"/>
              <a:t>.</a:t>
            </a:r>
          </a:p>
          <a:p>
            <a:pPr algn="just"/>
            <a:r>
              <a:rPr lang="fr-FR" dirty="0" smtClean="0"/>
              <a:t>Les </a:t>
            </a:r>
            <a:r>
              <a:rPr lang="fr-FR" dirty="0"/>
              <a:t>produits et services ne sont </a:t>
            </a:r>
            <a:r>
              <a:rPr lang="fr-FR" dirty="0">
                <a:solidFill>
                  <a:schemeClr val="accent6">
                    <a:lumMod val="50000"/>
                  </a:schemeClr>
                </a:solidFill>
              </a:rPr>
              <a:t>pas standardisés</a:t>
            </a:r>
            <a:r>
              <a:rPr lang="fr-FR" dirty="0"/>
              <a:t>, mais </a:t>
            </a:r>
            <a:r>
              <a:rPr lang="fr-FR" dirty="0">
                <a:solidFill>
                  <a:schemeClr val="accent6">
                    <a:lumMod val="50000"/>
                  </a:schemeClr>
                </a:solidFill>
              </a:rPr>
              <a:t>adaptés aux besoins</a:t>
            </a:r>
            <a:r>
              <a:rPr lang="fr-FR" dirty="0"/>
              <a:t> spécifiques de </a:t>
            </a:r>
            <a:r>
              <a:rPr lang="fr-FR" dirty="0">
                <a:solidFill>
                  <a:schemeClr val="accent6">
                    <a:lumMod val="50000"/>
                  </a:schemeClr>
                </a:solidFill>
              </a:rPr>
              <a:t>chaque client</a:t>
            </a:r>
            <a:r>
              <a:rPr lang="fr-FR" dirty="0"/>
              <a:t>. </a:t>
            </a:r>
            <a:endParaRPr lang="fr-FR" dirty="0" smtClean="0"/>
          </a:p>
          <a:p>
            <a:pPr algn="just"/>
            <a:r>
              <a:rPr lang="fr-FR" dirty="0" smtClean="0"/>
              <a:t>L'accent </a:t>
            </a:r>
            <a:r>
              <a:rPr lang="fr-FR" dirty="0"/>
              <a:t>est mis sur le CRM, la livraison dans les délais et la fiabilité. </a:t>
            </a:r>
            <a:endParaRPr lang="fr-FR" dirty="0" smtClean="0"/>
          </a:p>
          <a:p>
            <a:pPr algn="just"/>
            <a:r>
              <a:rPr lang="fr-FR" dirty="0" smtClean="0"/>
              <a:t>Les </a:t>
            </a:r>
            <a:r>
              <a:rPr lang="fr-FR" dirty="0"/>
              <a:t>systèmes et processus informatiques des entreprises de ce type doivent être hautement </a:t>
            </a:r>
            <a:r>
              <a:rPr lang="fr-FR" dirty="0">
                <a:solidFill>
                  <a:schemeClr val="accent6">
                    <a:lumMod val="50000"/>
                  </a:schemeClr>
                </a:solidFill>
              </a:rPr>
              <a:t>personnalisables et flexibles</a:t>
            </a:r>
            <a:r>
              <a:rPr lang="fr-FR" dirty="0"/>
              <a:t>; </a:t>
            </a:r>
            <a:endParaRPr lang="fr-FR" dirty="0" smtClean="0"/>
          </a:p>
          <a:p>
            <a:pPr algn="just"/>
            <a:r>
              <a:rPr lang="fr-FR" dirty="0" smtClean="0"/>
              <a:t>Il </a:t>
            </a:r>
            <a:r>
              <a:rPr lang="fr-FR" dirty="0"/>
              <a:t>y a un besoin de standardisation moindre que dans les entreprises qui utilisent l'excellence opérationnelle comme stratégie</a:t>
            </a:r>
            <a:r>
              <a:rPr lang="fr-FR" dirty="0" smtClean="0"/>
              <a:t>.</a:t>
            </a:r>
            <a:endParaRPr lang="ar-DZ" b="1"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intimité de la clientèle</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36</a:t>
            </a:fld>
            <a:endParaRPr lang="fr-FR"/>
          </a:p>
        </p:txBody>
      </p:sp>
    </p:spTree>
    <p:extLst>
      <p:ext uri="{BB962C8B-B14F-4D97-AF65-F5344CB8AC3E}">
        <p14:creationId xmlns:p14="http://schemas.microsoft.com/office/powerpoint/2010/main" val="1341772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246581"/>
            <a:ext cx="11259881" cy="2770873"/>
          </a:xfrm>
          <a:solidFill>
            <a:schemeClr val="accent4">
              <a:lumMod val="60000"/>
              <a:lumOff val="40000"/>
            </a:schemeClr>
          </a:solidFill>
          <a:ln>
            <a:solidFill>
              <a:schemeClr val="accent2">
                <a:lumMod val="75000"/>
              </a:schemeClr>
            </a:solidFill>
          </a:ln>
        </p:spPr>
        <p:txBody>
          <a:bodyPr>
            <a:normAutofit lnSpcReduction="10000"/>
          </a:bodyPr>
          <a:lstStyle/>
          <a:p>
            <a:pPr algn="just"/>
            <a:r>
              <a:rPr lang="fr-FR" dirty="0" smtClean="0"/>
              <a:t>Comparons </a:t>
            </a:r>
            <a:r>
              <a:rPr lang="fr-FR" dirty="0"/>
              <a:t>les trois stratégies et leur impact sur les logiciels et les </a:t>
            </a:r>
            <a:r>
              <a:rPr lang="fr-FR" dirty="0" smtClean="0"/>
              <a:t>processus à </a:t>
            </a:r>
            <a:r>
              <a:rPr lang="fr-FR" dirty="0"/>
              <a:t>l'aide d'un exemple. </a:t>
            </a:r>
            <a:endParaRPr lang="fr-FR" dirty="0" smtClean="0"/>
          </a:p>
          <a:p>
            <a:pPr algn="just"/>
            <a:r>
              <a:rPr lang="fr-FR" dirty="0" smtClean="0"/>
              <a:t>Prenons </a:t>
            </a:r>
            <a:r>
              <a:rPr lang="fr-FR" dirty="0"/>
              <a:t>l'exemple d'un éditeur de logiciels indépendant qui propose des </a:t>
            </a:r>
            <a:r>
              <a:rPr lang="fr-FR" dirty="0" smtClean="0"/>
              <a:t>logiciels aux </a:t>
            </a:r>
            <a:r>
              <a:rPr lang="fr-FR" dirty="0"/>
              <a:t>clients pour les aider dans leur processus </a:t>
            </a:r>
            <a:r>
              <a:rPr lang="fr-FR" dirty="0" smtClean="0"/>
              <a:t>de-l’achat-au- paiement</a:t>
            </a:r>
            <a:r>
              <a:rPr lang="fr-FR" dirty="0"/>
              <a:t>. Il a un certain nombre </a:t>
            </a:r>
            <a:r>
              <a:rPr lang="fr-FR" dirty="0" smtClean="0"/>
              <a:t>de concurrents </a:t>
            </a:r>
            <a:r>
              <a:rPr lang="fr-FR" dirty="0"/>
              <a:t>sur le marché, avec lesquels il peut rivaliser </a:t>
            </a:r>
            <a:r>
              <a:rPr lang="fr-FR" dirty="0" smtClean="0"/>
              <a:t>en adoptant l’une des trois stratégies que nous venons d’examiner :</a:t>
            </a:r>
            <a:endParaRPr lang="ar-DZ" b="1"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une société de logiciels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37</a:t>
            </a:fld>
            <a:endParaRPr lang="fr-FR"/>
          </a:p>
        </p:txBody>
      </p:sp>
    </p:spTree>
    <p:extLst>
      <p:ext uri="{BB962C8B-B14F-4D97-AF65-F5344CB8AC3E}">
        <p14:creationId xmlns:p14="http://schemas.microsoft.com/office/powerpoint/2010/main" val="28286542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30669"/>
            <a:ext cx="11259881" cy="5225681"/>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b="1" dirty="0"/>
              <a:t>Excellence opérationnelle</a:t>
            </a:r>
            <a:r>
              <a:rPr lang="fr-FR" dirty="0"/>
              <a:t> : Si l'entreprise veut être compétitive sur la base des prix, elle peut utiliser l'excellence opérationnelle comme stratégie. </a:t>
            </a:r>
            <a:endParaRPr lang="fr-FR" dirty="0" smtClean="0"/>
          </a:p>
          <a:p>
            <a:pPr algn="just"/>
            <a:r>
              <a:rPr lang="fr-FR" dirty="0" smtClean="0"/>
              <a:t>Cela </a:t>
            </a:r>
            <a:r>
              <a:rPr lang="fr-FR" dirty="0"/>
              <a:t>signifie que le processus de réalisation du logiciel est très automatisé et exécuté comme </a:t>
            </a:r>
            <a:r>
              <a:rPr lang="fr-FR" dirty="0" smtClean="0"/>
              <a:t>dans une </a:t>
            </a:r>
            <a:r>
              <a:rPr lang="fr-FR" dirty="0"/>
              <a:t>usine. </a:t>
            </a:r>
            <a:endParaRPr lang="fr-FR" dirty="0" smtClean="0"/>
          </a:p>
          <a:p>
            <a:pPr algn="just"/>
            <a:r>
              <a:rPr lang="fr-FR" dirty="0" smtClean="0"/>
              <a:t>Chaque </a:t>
            </a:r>
            <a:r>
              <a:rPr lang="fr-FR" dirty="0"/>
              <a:t>client reçoit le même logiciel. </a:t>
            </a:r>
            <a:endParaRPr lang="fr-FR" dirty="0" smtClean="0"/>
          </a:p>
          <a:p>
            <a:pPr algn="just"/>
            <a:r>
              <a:rPr lang="fr-FR" dirty="0" smtClean="0"/>
              <a:t>Si </a:t>
            </a:r>
            <a:r>
              <a:rPr lang="fr-FR" dirty="0"/>
              <a:t>un changement est demandé, il sera intégrée dans le logiciel standard qui est livré à tous. </a:t>
            </a:r>
            <a:endParaRPr lang="fr-FR" dirty="0" smtClean="0"/>
          </a:p>
          <a:p>
            <a:pPr algn="just"/>
            <a:r>
              <a:rPr lang="fr-FR" dirty="0" smtClean="0"/>
              <a:t>Les </a:t>
            </a:r>
            <a:r>
              <a:rPr lang="fr-FR" dirty="0"/>
              <a:t>clients devront modifier un peu leur processus pour l'adapter au logiciel</a:t>
            </a:r>
            <a:r>
              <a:rPr lang="fr-FR" dirty="0" smtClean="0"/>
              <a:t>.</a:t>
            </a:r>
          </a:p>
          <a:p>
            <a:pPr algn="just"/>
            <a:r>
              <a:rPr lang="fr-FR" dirty="0" smtClean="0"/>
              <a:t> </a:t>
            </a:r>
            <a:r>
              <a:rPr lang="fr-FR" dirty="0"/>
              <a:t>L'entreprise ciblera les clients qui ne veulent pas dépenser beaucoup d'argent pour ce processus, car la gestion des fournisseurs n'est pas un processus stratégique important pour eux</a:t>
            </a:r>
            <a:r>
              <a:rPr lang="fr-FR" dirty="0" smtClean="0"/>
              <a:t>. </a:t>
            </a:r>
          </a:p>
          <a:p>
            <a:pPr algn="just"/>
            <a:r>
              <a:rPr lang="fr-FR" dirty="0" smtClean="0"/>
              <a:t>Le </a:t>
            </a:r>
            <a:r>
              <a:rPr lang="fr-FR" dirty="0"/>
              <a:t>processus de développement du logiciel est normalisé, mais aussi les processus de soutien, comme le service à la clientèle et les processus et les processus RH comme la formation</a:t>
            </a:r>
            <a:r>
              <a:rPr lang="fr-FR" dirty="0" smtClean="0"/>
              <a:t>.</a:t>
            </a:r>
            <a:endParaRPr lang="ar-DZ" b="1" dirty="0">
              <a:solidFill>
                <a:srgbClr val="7030A0"/>
              </a:solidFill>
            </a:endParaRP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une société de logiciels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38</a:t>
            </a:fld>
            <a:endParaRPr lang="fr-FR"/>
          </a:p>
        </p:txBody>
      </p:sp>
    </p:spTree>
    <p:extLst>
      <p:ext uri="{BB962C8B-B14F-4D97-AF65-F5344CB8AC3E}">
        <p14:creationId xmlns:p14="http://schemas.microsoft.com/office/powerpoint/2010/main" val="4242333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30669"/>
            <a:ext cx="11259881" cy="5225681"/>
          </a:xfrm>
          <a:solidFill>
            <a:schemeClr val="accent4">
              <a:lumMod val="60000"/>
              <a:lumOff val="40000"/>
            </a:schemeClr>
          </a:solidFill>
          <a:ln>
            <a:solidFill>
              <a:schemeClr val="accent2">
                <a:lumMod val="75000"/>
              </a:schemeClr>
            </a:solidFill>
          </a:ln>
        </p:spPr>
        <p:txBody>
          <a:bodyPr>
            <a:normAutofit/>
          </a:bodyPr>
          <a:lstStyle/>
          <a:p>
            <a:pPr algn="just"/>
            <a:r>
              <a:rPr lang="fr-FR" b="1" dirty="0"/>
              <a:t>Leadership en matière de produits</a:t>
            </a:r>
            <a:r>
              <a:rPr lang="fr-FR" dirty="0"/>
              <a:t> : Si l'entreprise rivalise sur la base du leadership du produit, elle investira de l'argent pour devenir la meilleure</a:t>
            </a:r>
            <a:r>
              <a:rPr lang="fr-FR" dirty="0" smtClean="0"/>
              <a:t>.</a:t>
            </a:r>
          </a:p>
          <a:p>
            <a:pPr algn="just"/>
            <a:r>
              <a:rPr lang="fr-FR" dirty="0" smtClean="0"/>
              <a:t> </a:t>
            </a:r>
            <a:r>
              <a:rPr lang="fr-FR" dirty="0"/>
              <a:t>Cela signifie consacrer du temps et de l'argent dans un centre de recherche et de </a:t>
            </a:r>
            <a:r>
              <a:rPr lang="fr-FR" dirty="0" smtClean="0"/>
              <a:t>développement </a:t>
            </a:r>
          </a:p>
          <a:p>
            <a:pPr algn="just"/>
            <a:r>
              <a:rPr lang="fr-FR" dirty="0" smtClean="0"/>
              <a:t>former </a:t>
            </a:r>
            <a:r>
              <a:rPr lang="fr-FR" dirty="0"/>
              <a:t>les employés, </a:t>
            </a:r>
            <a:r>
              <a:rPr lang="fr-FR" dirty="0" smtClean="0"/>
              <a:t>évaluer l'expérience </a:t>
            </a:r>
            <a:r>
              <a:rPr lang="fr-FR" dirty="0"/>
              <a:t>utilisateur du logiciel et, enfin et surtout, suivre les derniers développements dans le domaine de l'achat-au-paiement.</a:t>
            </a:r>
          </a:p>
          <a:p>
            <a:pPr algn="just"/>
            <a:r>
              <a:rPr lang="fr-FR" dirty="0"/>
              <a:t>L'entreprise sera la première à prendre en charge des fonctionnalités comme </a:t>
            </a:r>
            <a:r>
              <a:rPr lang="fr-FR" dirty="0" smtClean="0"/>
              <a:t>l'auto facturation </a:t>
            </a:r>
            <a:r>
              <a:rPr lang="fr-FR" dirty="0"/>
              <a:t>ou d'autres tendances du marché. </a:t>
            </a:r>
            <a:endParaRPr lang="fr-FR" dirty="0" smtClean="0"/>
          </a:p>
          <a:p>
            <a:pPr algn="just"/>
            <a:r>
              <a:rPr lang="fr-FR" dirty="0" smtClean="0"/>
              <a:t>La </a:t>
            </a:r>
            <a:r>
              <a:rPr lang="fr-FR" dirty="0"/>
              <a:t>normalisation et la réutilisation sont importantes, mais seulement dans la mesure où elles n'entravent pas le développement et l'amélioration des produits.</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une société de logiciels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39</a:t>
            </a:fld>
            <a:endParaRPr lang="fr-FR"/>
          </a:p>
        </p:txBody>
      </p:sp>
    </p:spTree>
    <p:extLst>
      <p:ext uri="{BB962C8B-B14F-4D97-AF65-F5344CB8AC3E}">
        <p14:creationId xmlns:p14="http://schemas.microsoft.com/office/powerpoint/2010/main" val="1884150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4098"/>
            <a:ext cx="10515600" cy="618385"/>
          </a:xfrm>
        </p:spPr>
        <p:txBody>
          <a:bodyPr>
            <a:normAutofit fontScale="90000"/>
          </a:bodyPr>
          <a:lstStyle/>
          <a:p>
            <a:r>
              <a:rPr lang="fr-FR" sz="4000" b="1" dirty="0">
                <a:solidFill>
                  <a:srgbClr val="C00000"/>
                </a:solidFill>
                <a:latin typeface="+mn-lt"/>
              </a:rPr>
              <a:t>Service </a:t>
            </a:r>
            <a:r>
              <a:rPr lang="fr-FR" sz="4000" b="1" dirty="0" err="1">
                <a:solidFill>
                  <a:srgbClr val="C00000"/>
                </a:solidFill>
                <a:latin typeface="+mn-lt"/>
              </a:rPr>
              <a:t>Oriented</a:t>
            </a:r>
            <a:r>
              <a:rPr lang="fr-FR" sz="4000" b="1" dirty="0">
                <a:solidFill>
                  <a:srgbClr val="C00000"/>
                </a:solidFill>
                <a:latin typeface="+mn-lt"/>
              </a:rPr>
              <a:t> Architecture (SOA)</a:t>
            </a:r>
          </a:p>
        </p:txBody>
      </p:sp>
      <p:sp>
        <p:nvSpPr>
          <p:cNvPr id="3" name="Espace réservé du contenu 2"/>
          <p:cNvSpPr>
            <a:spLocks noGrp="1"/>
          </p:cNvSpPr>
          <p:nvPr>
            <p:ph idx="1"/>
          </p:nvPr>
        </p:nvSpPr>
        <p:spPr>
          <a:xfrm>
            <a:off x="838199" y="1286922"/>
            <a:ext cx="10649755" cy="5005766"/>
          </a:xfrm>
          <a:solidFill>
            <a:schemeClr val="accent4">
              <a:lumMod val="60000"/>
              <a:lumOff val="40000"/>
            </a:schemeClr>
          </a:solidFill>
          <a:ln>
            <a:noFill/>
          </a:ln>
        </p:spPr>
        <p:txBody>
          <a:bodyPr>
            <a:normAutofit fontScale="92500"/>
          </a:bodyPr>
          <a:lstStyle/>
          <a:p>
            <a:pPr algn="just"/>
            <a:r>
              <a:rPr lang="fr-FR" sz="3200" dirty="0"/>
              <a:t>Les organisations doivent s'adapter et </a:t>
            </a:r>
            <a:r>
              <a:rPr lang="fr-FR" sz="3200" dirty="0" smtClean="0"/>
              <a:t>répondre rapidement </a:t>
            </a:r>
            <a:r>
              <a:rPr lang="fr-FR" sz="3200" dirty="0"/>
              <a:t>aux demandes des clients, mettre de nouveaux produits et services sur le marché avant leurs concurrents, </a:t>
            </a:r>
            <a:r>
              <a:rPr lang="fr-FR" sz="3200" dirty="0" smtClean="0"/>
              <a:t>se conformer </a:t>
            </a:r>
            <a:r>
              <a:rPr lang="fr-FR" sz="3200" dirty="0"/>
              <a:t>à </a:t>
            </a:r>
            <a:r>
              <a:rPr lang="fr-FR" sz="3200" dirty="0" smtClean="0"/>
              <a:t>temps, </a:t>
            </a:r>
            <a:r>
              <a:rPr lang="fr-FR" sz="3200" dirty="0"/>
              <a:t>aux règles et réglementations changeantes et collaborer avec d'autres organisations dans le cadre de partenariats changeants. </a:t>
            </a:r>
            <a:endParaRPr lang="fr-FR" sz="3200" dirty="0" smtClean="0"/>
          </a:p>
          <a:p>
            <a:pPr algn="just"/>
            <a:r>
              <a:rPr lang="fr-FR" sz="3200" dirty="0" smtClean="0"/>
              <a:t>En </a:t>
            </a:r>
            <a:r>
              <a:rPr lang="fr-FR" sz="3200" dirty="0"/>
              <a:t>bref, les organisations doivent être agiles. </a:t>
            </a:r>
            <a:endParaRPr lang="fr-FR" sz="3200" dirty="0" smtClean="0"/>
          </a:p>
          <a:p>
            <a:pPr algn="just"/>
            <a:r>
              <a:rPr lang="fr-FR" sz="3200" dirty="0" smtClean="0"/>
              <a:t>Ces </a:t>
            </a:r>
            <a:r>
              <a:rPr lang="fr-FR" sz="3200" dirty="0"/>
              <a:t>défis sont difficiles à relever, d'autant plus </a:t>
            </a:r>
            <a:r>
              <a:rPr lang="fr-FR" sz="3200" dirty="0" smtClean="0"/>
              <a:t>à cause de l'incompréhension </a:t>
            </a:r>
            <a:r>
              <a:rPr lang="fr-FR" sz="3200" dirty="0"/>
              <a:t>fréquente entre les entreprises et </a:t>
            </a:r>
            <a:r>
              <a:rPr lang="fr-FR" sz="3200" dirty="0" smtClean="0"/>
              <a:t>leurs services informatique </a:t>
            </a:r>
            <a:r>
              <a:rPr lang="fr-FR" sz="3200" dirty="0"/>
              <a:t>et </a:t>
            </a:r>
            <a:r>
              <a:rPr lang="fr-FR" sz="3200" dirty="0" smtClean="0"/>
              <a:t>des </a:t>
            </a:r>
            <a:r>
              <a:rPr lang="fr-FR" sz="3200" dirty="0"/>
              <a:t>problèmes partagés par les entreprises et </a:t>
            </a:r>
            <a:r>
              <a:rPr lang="fr-FR" sz="3200" dirty="0" smtClean="0"/>
              <a:t>l'informatique, </a:t>
            </a:r>
            <a:r>
              <a:rPr lang="fr-FR" sz="3200" dirty="0"/>
              <a:t>tels que la duplication des données et des fonctionnalités</a:t>
            </a:r>
            <a:r>
              <a:rPr lang="fr-FR" sz="3200" dirty="0" smtClean="0"/>
              <a:t>.</a:t>
            </a:r>
            <a:endParaRPr lang="fr-FR" sz="3200" dirty="0" smtClean="0">
              <a:solidFill>
                <a:srgbClr val="FF0000"/>
              </a:solidFill>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t>4</a:t>
            </a:fld>
            <a:endParaRPr lang="fr-FR"/>
          </a:p>
        </p:txBody>
      </p:sp>
    </p:spTree>
    <p:extLst>
      <p:ext uri="{BB962C8B-B14F-4D97-AF65-F5344CB8AC3E}">
        <p14:creationId xmlns:p14="http://schemas.microsoft.com/office/powerpoint/2010/main" val="967751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30669"/>
            <a:ext cx="11259881" cy="5225681"/>
          </a:xfrm>
          <a:solidFill>
            <a:schemeClr val="accent4">
              <a:lumMod val="60000"/>
              <a:lumOff val="40000"/>
            </a:schemeClr>
          </a:solidFill>
          <a:ln>
            <a:solidFill>
              <a:schemeClr val="accent2">
                <a:lumMod val="75000"/>
              </a:schemeClr>
            </a:solidFill>
          </a:ln>
        </p:spPr>
        <p:txBody>
          <a:bodyPr>
            <a:normAutofit/>
          </a:bodyPr>
          <a:lstStyle/>
          <a:p>
            <a:pPr algn="just"/>
            <a:r>
              <a:rPr lang="fr-FR" b="1" dirty="0"/>
              <a:t>L'intimité avec le client</a:t>
            </a:r>
            <a:r>
              <a:rPr lang="fr-FR" dirty="0"/>
              <a:t> : Si l'intimité avec le client est la stratégie de l'entreprise, elle investira beaucoup pour s'assurer que le logiciel peut être personnalisé exactement aux souhaits du client. </a:t>
            </a:r>
            <a:endParaRPr lang="fr-FR" dirty="0" smtClean="0"/>
          </a:p>
          <a:p>
            <a:pPr algn="just"/>
            <a:r>
              <a:rPr lang="fr-FR" dirty="0" smtClean="0"/>
              <a:t>Le </a:t>
            </a:r>
            <a:r>
              <a:rPr lang="fr-FR" dirty="0"/>
              <a:t>client peut déterminer </a:t>
            </a:r>
            <a:r>
              <a:rPr lang="fr-FR" dirty="0" smtClean="0"/>
              <a:t>les besoins </a:t>
            </a:r>
            <a:r>
              <a:rPr lang="fr-FR" dirty="0"/>
              <a:t>exacts et la conception de l'application. </a:t>
            </a:r>
            <a:endParaRPr lang="fr-FR" dirty="0" smtClean="0"/>
          </a:p>
          <a:p>
            <a:pPr algn="just"/>
            <a:r>
              <a:rPr lang="fr-FR" dirty="0" smtClean="0"/>
              <a:t>Chaque </a:t>
            </a:r>
            <a:r>
              <a:rPr lang="fr-FR" dirty="0"/>
              <a:t>client reçoit son application personnalisée et son niveau de service. </a:t>
            </a:r>
            <a:endParaRPr lang="fr-FR" dirty="0" smtClean="0"/>
          </a:p>
          <a:p>
            <a:pPr algn="just"/>
            <a:r>
              <a:rPr lang="fr-FR" dirty="0" smtClean="0"/>
              <a:t>La </a:t>
            </a:r>
            <a:r>
              <a:rPr lang="fr-FR" dirty="0"/>
              <a:t>réutilisation et la standardisation sont importantes, mais seulement si elles n'entravent pas les options de personnalisation du logiciel et les possibilités de traiter chaque client différemment, en fonction de ses besoins.</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 Stratégie pour rester en tête</a:t>
            </a: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820781"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une société de logiciels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40</a:t>
            </a:fld>
            <a:endParaRPr lang="fr-FR"/>
          </a:p>
        </p:txBody>
      </p:sp>
    </p:spTree>
    <p:extLst>
      <p:ext uri="{BB962C8B-B14F-4D97-AF65-F5344CB8AC3E}">
        <p14:creationId xmlns:p14="http://schemas.microsoft.com/office/powerpoint/2010/main" val="35756687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77787"/>
            <a:ext cx="11259881" cy="2014726"/>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Nous allons expliquer </a:t>
            </a:r>
            <a:r>
              <a:rPr lang="fr-FR" dirty="0"/>
              <a:t>pourquoi l'architecture SOA permet </a:t>
            </a:r>
            <a:r>
              <a:rPr lang="fr-FR" dirty="0" smtClean="0"/>
              <a:t>d’apporter des éléments de réponses aux problèmes soulevés jusqu’à présent, et comment elle tente de </a:t>
            </a:r>
            <a:r>
              <a:rPr lang="fr-FR" dirty="0"/>
              <a:t>combler plus facilement </a:t>
            </a:r>
            <a:r>
              <a:rPr lang="fr-FR" dirty="0" smtClean="0"/>
              <a:t>le fossé que ces problèmes créent, </a:t>
            </a:r>
            <a:r>
              <a:rPr lang="fr-FR" dirty="0"/>
              <a:t>en veillant à ce que l'informatique puisse fournir ce dont l'entreprise a besoin pour réussir en créant une architecture plus flexible.</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Une Solution : SOA</a:t>
            </a:r>
            <a:endParaRPr lang="fr-FR" sz="3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41</a:t>
            </a:fld>
            <a:endParaRPr lang="fr-FR"/>
          </a:p>
        </p:txBody>
      </p:sp>
    </p:spTree>
    <p:extLst>
      <p:ext uri="{BB962C8B-B14F-4D97-AF65-F5344CB8AC3E}">
        <p14:creationId xmlns:p14="http://schemas.microsoft.com/office/powerpoint/2010/main" val="6899973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30669"/>
            <a:ext cx="11337154" cy="5225681"/>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dirty="0" smtClean="0"/>
              <a:t>La </a:t>
            </a:r>
            <a:r>
              <a:rPr lang="fr-FR" dirty="0"/>
              <a:t>SOA concerne les services. Commençons donc par là. Qu'est-ce qu'un service ? </a:t>
            </a:r>
            <a:endParaRPr lang="fr-FR" dirty="0" smtClean="0"/>
          </a:p>
          <a:p>
            <a:pPr algn="just"/>
            <a:r>
              <a:rPr lang="fr-FR" dirty="0" smtClean="0"/>
              <a:t>De </a:t>
            </a:r>
            <a:r>
              <a:rPr lang="fr-FR" dirty="0"/>
              <a:t>manière informelle, et dans le sens le plus large du terme, </a:t>
            </a:r>
            <a:r>
              <a:rPr lang="fr-FR" i="1" dirty="0"/>
              <a:t>un service est quelque chose d'utile qu'un fournisseur fait pour un </a:t>
            </a:r>
            <a:r>
              <a:rPr lang="fr-FR" i="1" dirty="0" smtClean="0"/>
              <a:t>consommateur.</a:t>
            </a:r>
          </a:p>
          <a:p>
            <a:pPr algn="just"/>
            <a:r>
              <a:rPr lang="fr-FR" dirty="0" smtClean="0"/>
              <a:t>Les </a:t>
            </a:r>
            <a:r>
              <a:rPr lang="fr-FR" dirty="0"/>
              <a:t>produits peuvent également être considérés comme des services. Les services peuvent être payés car le producteur a créé une valeur ajoutée lors de leur </a:t>
            </a:r>
            <a:r>
              <a:rPr lang="fr-FR" dirty="0" smtClean="0"/>
              <a:t>production).</a:t>
            </a:r>
          </a:p>
          <a:p>
            <a:pPr algn="just"/>
            <a:r>
              <a:rPr lang="fr-FR" dirty="0" smtClean="0"/>
              <a:t>Un </a:t>
            </a:r>
            <a:r>
              <a:rPr lang="fr-FR" dirty="0"/>
              <a:t>service peut être quelque chose </a:t>
            </a:r>
            <a:r>
              <a:rPr lang="fr-FR" dirty="0" smtClean="0"/>
              <a:t>de </a:t>
            </a:r>
            <a:r>
              <a:rPr lang="fr-FR" b="1" dirty="0" smtClean="0"/>
              <a:t>tangible</a:t>
            </a:r>
            <a:r>
              <a:rPr lang="fr-FR" dirty="0" smtClean="0"/>
              <a:t> </a:t>
            </a:r>
            <a:r>
              <a:rPr lang="fr-FR" dirty="0"/>
              <a:t>comme une </a:t>
            </a:r>
            <a:r>
              <a:rPr lang="fr-FR" dirty="0" smtClean="0"/>
              <a:t>bouteille </a:t>
            </a:r>
            <a:r>
              <a:rPr lang="fr-FR" dirty="0"/>
              <a:t>de lait, une voiture, une nouvelle maison, </a:t>
            </a:r>
            <a:r>
              <a:rPr lang="fr-FR" dirty="0" smtClean="0"/>
              <a:t>etc.</a:t>
            </a:r>
            <a:endParaRPr lang="fr-FR" dirty="0" smtClean="0"/>
          </a:p>
          <a:p>
            <a:pPr algn="just"/>
            <a:r>
              <a:rPr lang="fr-FR" dirty="0" smtClean="0"/>
              <a:t>mais </a:t>
            </a:r>
            <a:r>
              <a:rPr lang="fr-FR" dirty="0"/>
              <a:t>aussi quelque chose d'</a:t>
            </a:r>
            <a:r>
              <a:rPr lang="fr-FR" b="1" dirty="0"/>
              <a:t>intangible</a:t>
            </a:r>
            <a:r>
              <a:rPr lang="fr-FR" dirty="0"/>
              <a:t> comme une assurance voyage ou un traitement </a:t>
            </a:r>
            <a:r>
              <a:rPr lang="fr-FR" dirty="0" smtClean="0"/>
              <a:t>médical. </a:t>
            </a:r>
          </a:p>
          <a:p>
            <a:pPr algn="just"/>
            <a:r>
              <a:rPr lang="fr-FR" dirty="0" smtClean="0"/>
              <a:t>Les </a:t>
            </a:r>
            <a:r>
              <a:rPr lang="fr-FR" dirty="0"/>
              <a:t>services peuvent être </a:t>
            </a:r>
            <a:r>
              <a:rPr lang="fr-FR" b="1" dirty="0"/>
              <a:t>simples</a:t>
            </a:r>
            <a:r>
              <a:rPr lang="fr-FR" dirty="0"/>
              <a:t>, comme la réparation d'un vélo</a:t>
            </a:r>
            <a:r>
              <a:rPr lang="fr-FR" dirty="0" smtClean="0"/>
              <a:t>.</a:t>
            </a:r>
          </a:p>
          <a:p>
            <a:pPr algn="just"/>
            <a:r>
              <a:rPr lang="fr-FR" dirty="0" smtClean="0"/>
              <a:t>Mais </a:t>
            </a:r>
            <a:r>
              <a:rPr lang="fr-FR" dirty="0"/>
              <a:t>il existe aussi des services plus </a:t>
            </a:r>
            <a:r>
              <a:rPr lang="fr-FR" b="1" dirty="0"/>
              <a:t>complexes</a:t>
            </a:r>
            <a:r>
              <a:rPr lang="fr-FR" dirty="0"/>
              <a:t>, comme l'achat d'un nouveau smartphone avec un forfait téléphonique flexible comprenant 300 SMS gratuits par mois, et les conseils d'accompagnement du vendeur</a:t>
            </a:r>
            <a:r>
              <a:rPr lang="fr-FR" dirty="0" smtClean="0"/>
              <a:t>. Ces </a:t>
            </a:r>
            <a:r>
              <a:rPr lang="fr-FR" dirty="0"/>
              <a:t>services plus </a:t>
            </a:r>
            <a:r>
              <a:rPr lang="fr-FR" dirty="0" smtClean="0"/>
              <a:t>complexes </a:t>
            </a:r>
            <a:r>
              <a:rPr lang="fr-FR" dirty="0"/>
              <a:t>sont donc </a:t>
            </a:r>
            <a:r>
              <a:rPr lang="fr-FR" b="1" dirty="0"/>
              <a:t>composés</a:t>
            </a:r>
            <a:r>
              <a:rPr lang="fr-FR" dirty="0"/>
              <a:t> de divers autres services</a:t>
            </a:r>
            <a:r>
              <a:rPr lang="fr-FR" dirty="0" smtClean="0"/>
              <a: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42</a:t>
            </a:fld>
            <a:endParaRPr lang="fr-FR"/>
          </a:p>
        </p:txBody>
      </p:sp>
    </p:spTree>
    <p:extLst>
      <p:ext uri="{BB962C8B-B14F-4D97-AF65-F5344CB8AC3E}">
        <p14:creationId xmlns:p14="http://schemas.microsoft.com/office/powerpoint/2010/main" val="26444222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30669"/>
            <a:ext cx="11259881" cy="3982244"/>
          </a:xfrm>
          <a:solidFill>
            <a:schemeClr val="accent4">
              <a:lumMod val="60000"/>
              <a:lumOff val="40000"/>
            </a:schemeClr>
          </a:solidFill>
          <a:ln>
            <a:solidFill>
              <a:schemeClr val="accent2">
                <a:lumMod val="75000"/>
              </a:schemeClr>
            </a:solidFill>
          </a:ln>
        </p:spPr>
        <p:txBody>
          <a:bodyPr>
            <a:normAutofit/>
          </a:bodyPr>
          <a:lstStyle/>
          <a:p>
            <a:pPr algn="just"/>
            <a:r>
              <a:rPr lang="fr-FR" dirty="0"/>
              <a:t>En bref, un service est un terme économique qui décrit les biens et services que les organisations et les personnes produisent, se </a:t>
            </a:r>
            <a:r>
              <a:rPr lang="fr-FR" dirty="0" smtClean="0"/>
              <a:t>vendent les uns aux autres et achètent les uns des autres.</a:t>
            </a:r>
            <a:endParaRPr lang="fr-FR" dirty="0"/>
          </a:p>
          <a:p>
            <a:pPr algn="just"/>
            <a:r>
              <a:rPr lang="fr-FR" dirty="0" smtClean="0"/>
              <a:t>Les </a:t>
            </a:r>
            <a:r>
              <a:rPr lang="fr-FR" dirty="0"/>
              <a:t>organisations et les personnes produisent, se vendent et s'achètent les uns aux autres</a:t>
            </a:r>
            <a:r>
              <a:rPr lang="fr-FR" dirty="0" smtClean="0"/>
              <a:t>. Les </a:t>
            </a:r>
            <a:r>
              <a:rPr lang="fr-FR" dirty="0"/>
              <a:t>services n'ont rien de nouveau et existent depuis que l'humanité </a:t>
            </a:r>
            <a:r>
              <a:rPr lang="fr-FR" dirty="0" smtClean="0"/>
              <a:t>existe. Prenons </a:t>
            </a:r>
            <a:r>
              <a:rPr lang="fr-FR" dirty="0"/>
              <a:t>l'exemple d'un ouvrier agricole </a:t>
            </a:r>
            <a:r>
              <a:rPr lang="fr-FR" dirty="0" smtClean="0"/>
              <a:t>au moyen Age </a:t>
            </a:r>
            <a:r>
              <a:rPr lang="fr-FR" dirty="0"/>
              <a:t>qui </a:t>
            </a:r>
            <a:r>
              <a:rPr lang="fr-FR" dirty="0" smtClean="0"/>
              <a:t>récoltait </a:t>
            </a:r>
            <a:r>
              <a:rPr lang="fr-FR" dirty="0"/>
              <a:t>des cultures (le service</a:t>
            </a:r>
            <a:r>
              <a:rPr lang="fr-FR" dirty="0" smtClean="0"/>
              <a:t>) en </a:t>
            </a:r>
            <a:r>
              <a:rPr lang="fr-FR" dirty="0"/>
              <a:t>échange d'un endroit où vivre</a:t>
            </a:r>
            <a:r>
              <a:rPr lang="fr-FR" dirty="0" smtClean="0"/>
              <a:t>.</a:t>
            </a:r>
          </a:p>
          <a:p>
            <a:pPr algn="just"/>
            <a:r>
              <a:rPr lang="fr-FR" b="1" i="1" dirty="0" smtClean="0"/>
              <a:t>Ce </a:t>
            </a:r>
            <a:r>
              <a:rPr lang="fr-FR" b="1" i="1" dirty="0"/>
              <a:t>qui est nouveau aujourd'hui, c'est l'utilisation de la notion de </a:t>
            </a:r>
            <a:r>
              <a:rPr lang="fr-FR" b="1" i="1" dirty="0" smtClean="0"/>
              <a:t>service </a:t>
            </a:r>
            <a:r>
              <a:rPr lang="fr-FR" b="1" i="1" dirty="0"/>
              <a:t>dans le domaine de l'architecture (d'entreprise) et de l'informatique</a:t>
            </a:r>
            <a:r>
              <a:rPr lang="fr-FR" b="1" i="1" dirty="0" smtClean="0"/>
              <a:t>.</a:t>
            </a:r>
          </a:p>
          <a:p>
            <a:pPr algn="just"/>
            <a:endParaRPr lang="fr-FR" i="1" dirty="0"/>
          </a:p>
          <a:p>
            <a:pPr marL="0" indent="0" algn="just">
              <a:buNone/>
            </a:pPr>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43</a:t>
            </a:fld>
            <a:endParaRPr lang="fr-FR"/>
          </a:p>
        </p:txBody>
      </p:sp>
    </p:spTree>
    <p:extLst>
      <p:ext uri="{BB962C8B-B14F-4D97-AF65-F5344CB8AC3E}">
        <p14:creationId xmlns:p14="http://schemas.microsoft.com/office/powerpoint/2010/main" val="37243792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2773" y="1130669"/>
            <a:ext cx="11259881" cy="5225681"/>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Pour </a:t>
            </a:r>
            <a:r>
              <a:rPr lang="fr-FR" dirty="0"/>
              <a:t>chaque service, </a:t>
            </a:r>
            <a:r>
              <a:rPr lang="fr-FR" dirty="0" smtClean="0"/>
              <a:t>on doit </a:t>
            </a:r>
            <a:r>
              <a:rPr lang="fr-FR" dirty="0"/>
              <a:t>définir certaines caractéristiques afin que les services soient bien définis et utilisables. </a:t>
            </a:r>
            <a:endParaRPr lang="fr-FR" dirty="0" smtClean="0"/>
          </a:p>
          <a:p>
            <a:pPr algn="just"/>
            <a:r>
              <a:rPr lang="fr-FR" dirty="0" smtClean="0"/>
              <a:t>Si </a:t>
            </a:r>
            <a:r>
              <a:rPr lang="fr-FR" dirty="0"/>
              <a:t>le service n'est pas bien défini, il se peut que </a:t>
            </a:r>
            <a:r>
              <a:rPr lang="fr-FR" dirty="0" smtClean="0"/>
              <a:t>la </a:t>
            </a:r>
            <a:r>
              <a:rPr lang="fr-FR" dirty="0"/>
              <a:t>valeur exacte du service, le coût de son utilisation</a:t>
            </a:r>
            <a:r>
              <a:rPr lang="fr-FR" dirty="0" smtClean="0"/>
              <a:t>, ou </a:t>
            </a:r>
            <a:r>
              <a:rPr lang="fr-FR" dirty="0"/>
              <a:t>comment utiliser le </a:t>
            </a:r>
            <a:r>
              <a:rPr lang="fr-FR" dirty="0" smtClean="0"/>
              <a:t>service ne soient </a:t>
            </a:r>
            <a:r>
              <a:rPr lang="fr-FR" dirty="0"/>
              <a:t>pas </a:t>
            </a:r>
            <a:r>
              <a:rPr lang="fr-FR" dirty="0" smtClean="0"/>
              <a:t>claires pour </a:t>
            </a:r>
            <a:r>
              <a:rPr lang="fr-FR" dirty="0"/>
              <a:t>tous les consommateurs,</a:t>
            </a:r>
            <a:r>
              <a:rPr lang="fr-FR" dirty="0" smtClean="0"/>
              <a:t>. </a:t>
            </a:r>
          </a:p>
          <a:p>
            <a:pPr algn="just"/>
            <a:r>
              <a:rPr lang="fr-FR" dirty="0" smtClean="0"/>
              <a:t>Cela </a:t>
            </a:r>
            <a:r>
              <a:rPr lang="fr-FR" dirty="0"/>
              <a:t>entraînera une confusion chez les consommateurs et peut </a:t>
            </a:r>
            <a:r>
              <a:rPr lang="fr-FR" dirty="0" smtClean="0"/>
              <a:t>même les amener </a:t>
            </a:r>
            <a:r>
              <a:rPr lang="fr-FR" dirty="0"/>
              <a:t>à ne pas utiliser le service du tout. </a:t>
            </a:r>
            <a:endParaRPr lang="fr-FR" dirty="0" smtClean="0"/>
          </a:p>
          <a:p>
            <a:pPr algn="just"/>
            <a:r>
              <a:rPr lang="fr-FR" dirty="0" smtClean="0"/>
              <a:t>Les </a:t>
            </a:r>
            <a:r>
              <a:rPr lang="fr-FR" dirty="0"/>
              <a:t>trois composantes d'un service sont </a:t>
            </a:r>
            <a:r>
              <a:rPr lang="fr-FR" dirty="0" smtClean="0"/>
              <a:t>:</a:t>
            </a:r>
          </a:p>
          <a:p>
            <a:pPr lvl="1" algn="just">
              <a:buFont typeface="Wingdings" panose="05000000000000000000" pitchFamily="2" charset="2"/>
              <a:buChar char="Ø"/>
            </a:pPr>
            <a:r>
              <a:rPr lang="fr-FR" dirty="0" smtClean="0"/>
              <a:t> </a:t>
            </a:r>
            <a:r>
              <a:rPr lang="fr-FR" sz="2800" b="1" dirty="0" smtClean="0"/>
              <a:t>le contrat</a:t>
            </a:r>
          </a:p>
          <a:p>
            <a:pPr lvl="1" algn="just">
              <a:buFont typeface="Wingdings" panose="05000000000000000000" pitchFamily="2" charset="2"/>
              <a:buChar char="Ø"/>
            </a:pPr>
            <a:r>
              <a:rPr lang="fr-FR" sz="2800" b="1" dirty="0" smtClean="0"/>
              <a:t> l'interface</a:t>
            </a:r>
          </a:p>
          <a:p>
            <a:pPr lvl="1" algn="just">
              <a:buFont typeface="Wingdings" panose="05000000000000000000" pitchFamily="2" charset="2"/>
              <a:buChar char="Ø"/>
            </a:pPr>
            <a:r>
              <a:rPr lang="fr-FR" sz="2800" b="1" dirty="0" smtClean="0"/>
              <a:t> la mise </a:t>
            </a:r>
            <a:r>
              <a:rPr lang="fr-FR" sz="2800" b="1" dirty="0"/>
              <a:t>en </a:t>
            </a:r>
            <a:r>
              <a:rPr lang="fr-FR" sz="2800" b="1" dirty="0" smtClean="0"/>
              <a:t>œuvre (implémentation)</a:t>
            </a:r>
            <a:endParaRPr lang="fr-FR" sz="2800" b="1"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Éléments d'un service </a:t>
            </a:r>
            <a:r>
              <a:rPr lang="fr-FR" sz="3000" b="1" dirty="0" smtClean="0">
                <a:solidFill>
                  <a:srgbClr val="C00000"/>
                </a:solidFill>
                <a:latin typeface="+mn-lt"/>
              </a:rPr>
              <a:t>: </a:t>
            </a:r>
            <a:r>
              <a:rPr lang="fr-FR" sz="3000" b="1" dirty="0">
                <a:solidFill>
                  <a:srgbClr val="C00000"/>
                </a:solidFill>
                <a:latin typeface="+mn-lt"/>
              </a:rPr>
              <a:t>contrat, interface</a:t>
            </a:r>
            <a:r>
              <a:rPr lang="fr-FR" sz="3000" b="1" dirty="0" smtClean="0">
                <a:solidFill>
                  <a:srgbClr val="C00000"/>
                </a:solidFill>
                <a:latin typeface="+mn-lt"/>
              </a:rPr>
              <a:t>, et </a:t>
            </a:r>
            <a:r>
              <a:rPr lang="fr-FR" sz="3000" b="1" dirty="0">
                <a:solidFill>
                  <a:srgbClr val="C00000"/>
                </a:solidFill>
                <a:latin typeface="+mn-lt"/>
              </a:rPr>
              <a:t>implémentation</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44</a:t>
            </a:fld>
            <a:endParaRPr lang="fr-FR"/>
          </a:p>
        </p:txBody>
      </p:sp>
    </p:spTree>
    <p:extLst>
      <p:ext uri="{BB962C8B-B14F-4D97-AF65-F5344CB8AC3E}">
        <p14:creationId xmlns:p14="http://schemas.microsoft.com/office/powerpoint/2010/main" val="19288280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8685" y="1130669"/>
            <a:ext cx="6649243" cy="5225681"/>
          </a:xfrm>
          <a:solidFill>
            <a:schemeClr val="accent4">
              <a:lumMod val="60000"/>
              <a:lumOff val="40000"/>
            </a:schemeClr>
          </a:solidFill>
          <a:ln>
            <a:solidFill>
              <a:schemeClr val="accent2">
                <a:lumMod val="75000"/>
              </a:schemeClr>
            </a:solidFill>
          </a:ln>
        </p:spPr>
        <p:txBody>
          <a:bodyPr>
            <a:normAutofit fontScale="92500" lnSpcReduction="10000"/>
          </a:bodyPr>
          <a:lstStyle/>
          <a:p>
            <a:pPr algn="just"/>
            <a:r>
              <a:rPr lang="fr-FR" dirty="0"/>
              <a:t>Un </a:t>
            </a:r>
            <a:r>
              <a:rPr lang="fr-FR" b="1" dirty="0"/>
              <a:t>contrat</a:t>
            </a:r>
            <a:r>
              <a:rPr lang="fr-FR" dirty="0"/>
              <a:t> spécifie ce que les consommateurs peuvent attendre d'un service en fonction de </a:t>
            </a:r>
            <a:r>
              <a:rPr lang="fr-FR" dirty="0" smtClean="0"/>
              <a:t>leurs besoins </a:t>
            </a:r>
            <a:r>
              <a:rPr lang="fr-FR" dirty="0"/>
              <a:t>prévus, et ce qu'un fournisseur de services doit offrir. </a:t>
            </a:r>
            <a:endParaRPr lang="fr-FR" dirty="0" smtClean="0"/>
          </a:p>
          <a:p>
            <a:pPr algn="just"/>
            <a:r>
              <a:rPr lang="fr-FR" dirty="0" smtClean="0"/>
              <a:t>L'</a:t>
            </a:r>
            <a:r>
              <a:rPr lang="fr-FR" b="1" dirty="0" smtClean="0"/>
              <a:t>interface</a:t>
            </a:r>
            <a:r>
              <a:rPr lang="fr-FR" dirty="0" smtClean="0"/>
              <a:t> définit la </a:t>
            </a:r>
            <a:r>
              <a:rPr lang="fr-FR" dirty="0"/>
              <a:t>manière d'utiliser le service et d'y accéder, </a:t>
            </a:r>
            <a:endParaRPr lang="fr-FR" dirty="0" smtClean="0"/>
          </a:p>
          <a:p>
            <a:pPr algn="just"/>
            <a:r>
              <a:rPr lang="fr-FR" dirty="0" smtClean="0"/>
              <a:t>tandis </a:t>
            </a:r>
            <a:r>
              <a:rPr lang="fr-FR" dirty="0"/>
              <a:t>que la </a:t>
            </a:r>
            <a:r>
              <a:rPr lang="fr-FR" b="1" dirty="0"/>
              <a:t>mise en </a:t>
            </a:r>
            <a:r>
              <a:rPr lang="fr-FR" b="1" dirty="0" smtClean="0"/>
              <a:t>œuvre</a:t>
            </a:r>
            <a:r>
              <a:rPr lang="fr-FR" dirty="0" smtClean="0"/>
              <a:t> concerne </a:t>
            </a:r>
            <a:r>
              <a:rPr lang="fr-FR" dirty="0"/>
              <a:t>la réalisation du service. </a:t>
            </a:r>
            <a:endParaRPr lang="fr-FR" dirty="0" smtClean="0"/>
          </a:p>
          <a:p>
            <a:pPr algn="just"/>
            <a:r>
              <a:rPr lang="fr-FR" dirty="0" smtClean="0"/>
              <a:t>Le </a:t>
            </a:r>
            <a:r>
              <a:rPr lang="fr-FR" dirty="0"/>
              <a:t>contrat et l'interface sont </a:t>
            </a:r>
            <a:r>
              <a:rPr lang="fr-FR" b="1" dirty="0"/>
              <a:t>visibles</a:t>
            </a:r>
            <a:r>
              <a:rPr lang="fr-FR" dirty="0"/>
              <a:t> </a:t>
            </a:r>
            <a:r>
              <a:rPr lang="fr-FR" dirty="0" smtClean="0"/>
              <a:t>pour le </a:t>
            </a:r>
            <a:r>
              <a:rPr lang="fr-FR" dirty="0"/>
              <a:t>monde extérieur. L'implémentation est plutôt une fonctionnalité </a:t>
            </a:r>
            <a:r>
              <a:rPr lang="fr-FR" b="1" dirty="0"/>
              <a:t>cachée</a:t>
            </a:r>
            <a:r>
              <a:rPr lang="fr-FR" dirty="0"/>
              <a:t> ou une boîte noire pour </a:t>
            </a:r>
            <a:r>
              <a:rPr lang="fr-FR" dirty="0" smtClean="0"/>
              <a:t>les consommateurs</a:t>
            </a:r>
            <a:r>
              <a:rPr lang="fr-FR" dirty="0"/>
              <a:t>. </a:t>
            </a:r>
            <a:endParaRPr lang="fr-FR" dirty="0" smtClean="0"/>
          </a:p>
          <a:p>
            <a:pPr algn="just"/>
            <a:r>
              <a:rPr lang="fr-FR" dirty="0" smtClean="0"/>
              <a:t>Les </a:t>
            </a:r>
            <a:r>
              <a:rPr lang="fr-FR" dirty="0"/>
              <a:t>consommateurs ne se soucient généralement pas de sa mise en œuvre.</a:t>
            </a:r>
            <a:endParaRPr lang="fr-FR" sz="2800" b="1"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Éléments d'un service - contrat, interface</a:t>
            </a:r>
            <a:r>
              <a:rPr lang="fr-FR" sz="3000" b="1" dirty="0" smtClean="0">
                <a:solidFill>
                  <a:srgbClr val="C00000"/>
                </a:solidFill>
                <a:latin typeface="+mn-lt"/>
              </a:rPr>
              <a:t>, et </a:t>
            </a:r>
            <a:r>
              <a:rPr lang="fr-FR" sz="3000" b="1" dirty="0">
                <a:solidFill>
                  <a:srgbClr val="C00000"/>
                </a:solidFill>
                <a:latin typeface="+mn-lt"/>
              </a:rPr>
              <a:t>implémentation</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45</a:t>
            </a:fld>
            <a:endParaRPr lang="fr-FR"/>
          </a:p>
        </p:txBody>
      </p:sp>
      <p:pic>
        <p:nvPicPr>
          <p:cNvPr id="4" name="Image 3"/>
          <p:cNvPicPr>
            <a:picLocks noChangeAspect="1"/>
          </p:cNvPicPr>
          <p:nvPr/>
        </p:nvPicPr>
        <p:blipFill>
          <a:blip r:embed="rId2"/>
          <a:stretch>
            <a:fillRect/>
          </a:stretch>
        </p:blipFill>
        <p:spPr>
          <a:xfrm>
            <a:off x="7379645" y="1889779"/>
            <a:ext cx="4619131" cy="2769346"/>
          </a:xfrm>
          <a:prstGeom prst="rect">
            <a:avLst/>
          </a:prstGeom>
        </p:spPr>
      </p:pic>
    </p:spTree>
    <p:extLst>
      <p:ext uri="{BB962C8B-B14F-4D97-AF65-F5344CB8AC3E}">
        <p14:creationId xmlns:p14="http://schemas.microsoft.com/office/powerpoint/2010/main" val="5308299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5927" y="1175556"/>
            <a:ext cx="11055076" cy="1665063"/>
          </a:xfrm>
          <a:solidFill>
            <a:schemeClr val="accent4">
              <a:lumMod val="60000"/>
              <a:lumOff val="40000"/>
            </a:schemeClr>
          </a:solidFill>
          <a:ln>
            <a:solidFill>
              <a:schemeClr val="accent2">
                <a:lumMod val="75000"/>
              </a:schemeClr>
            </a:solidFill>
          </a:ln>
        </p:spPr>
        <p:txBody>
          <a:bodyPr>
            <a:normAutofit/>
          </a:bodyPr>
          <a:lstStyle/>
          <a:p>
            <a:pPr marL="0" indent="0" algn="just">
              <a:buNone/>
            </a:pPr>
            <a:r>
              <a:rPr lang="fr-FR" i="1" dirty="0"/>
              <a:t>ʺUn service est un mécanisme permettant l'accès à une ou plusieurs compétences. l'accès est fourni à l'aide d'une interface prescrite et est exercé en conformité avec les contraintes et les politiques spécifiées dans la description du service.ʺ</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46</a:t>
            </a:fld>
            <a:endParaRPr lang="fr-FR"/>
          </a:p>
        </p:txBody>
      </p:sp>
      <p:pic>
        <p:nvPicPr>
          <p:cNvPr id="7" name="Image 6"/>
          <p:cNvPicPr>
            <a:picLocks noChangeAspect="1"/>
          </p:cNvPicPr>
          <p:nvPr/>
        </p:nvPicPr>
        <p:blipFill>
          <a:blip r:embed="rId2"/>
          <a:stretch>
            <a:fillRect/>
          </a:stretch>
        </p:blipFill>
        <p:spPr>
          <a:xfrm>
            <a:off x="2282925" y="2759175"/>
            <a:ext cx="7626150" cy="4018456"/>
          </a:xfrm>
          <a:prstGeom prst="rect">
            <a:avLst/>
          </a:prstGeom>
        </p:spPr>
      </p:pic>
    </p:spTree>
    <p:extLst>
      <p:ext uri="{BB962C8B-B14F-4D97-AF65-F5344CB8AC3E}">
        <p14:creationId xmlns:p14="http://schemas.microsoft.com/office/powerpoint/2010/main" val="25433198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5927" y="1175556"/>
            <a:ext cx="11055076" cy="1665063"/>
          </a:xfrm>
          <a:solidFill>
            <a:schemeClr val="accent4">
              <a:lumMod val="60000"/>
              <a:lumOff val="40000"/>
            </a:schemeClr>
          </a:solidFill>
          <a:ln>
            <a:solidFill>
              <a:schemeClr val="accent2">
                <a:lumMod val="75000"/>
              </a:schemeClr>
            </a:solidFill>
          </a:ln>
        </p:spPr>
        <p:txBody>
          <a:bodyPr>
            <a:normAutofit fontScale="85000" lnSpcReduction="20000"/>
          </a:bodyPr>
          <a:lstStyle/>
          <a:p>
            <a:pPr marL="0" indent="0" algn="just">
              <a:buNone/>
            </a:pPr>
            <a:r>
              <a:rPr lang="fr-FR" dirty="0"/>
              <a:t>Un exemple simplifié à l'extrême d'un </a:t>
            </a:r>
            <a:r>
              <a:rPr lang="fr-FR" b="1" dirty="0"/>
              <a:t>processus commercial</a:t>
            </a:r>
            <a:r>
              <a:rPr lang="fr-FR" dirty="0"/>
              <a:t> "de la commande à l'encaissement" peut clarifier </a:t>
            </a:r>
            <a:r>
              <a:rPr lang="fr-FR" dirty="0" smtClean="0"/>
              <a:t>la le </a:t>
            </a:r>
            <a:r>
              <a:rPr lang="fr-FR" dirty="0"/>
              <a:t>sens de cette définition. Le terme "</a:t>
            </a:r>
            <a:r>
              <a:rPr lang="fr-FR" b="1" dirty="0" err="1"/>
              <a:t>order</a:t>
            </a:r>
            <a:r>
              <a:rPr lang="fr-FR" b="1" dirty="0"/>
              <a:t>-to-cash</a:t>
            </a:r>
            <a:r>
              <a:rPr lang="fr-FR" dirty="0"/>
              <a:t>" fait référence à un processus allant de la </a:t>
            </a:r>
            <a:r>
              <a:rPr lang="fr-FR" dirty="0" smtClean="0"/>
              <a:t>commande de </a:t>
            </a:r>
            <a:r>
              <a:rPr lang="fr-FR" dirty="0"/>
              <a:t>produits par les clients jusqu'à leur livraison et leur paiement par le client. Tous les </a:t>
            </a:r>
            <a:r>
              <a:rPr lang="fr-FR" dirty="0" smtClean="0"/>
              <a:t>magasins, par </a:t>
            </a:r>
            <a:r>
              <a:rPr lang="fr-FR" dirty="0"/>
              <a:t>exemple, doivent mettre en œuvre ce processus afin de gagner de l'argent en </a:t>
            </a:r>
            <a:r>
              <a:rPr lang="fr-FR" dirty="0" smtClean="0"/>
              <a:t>vendant des </a:t>
            </a:r>
            <a:r>
              <a:rPr lang="fr-FR" dirty="0"/>
              <a:t>produits tels que des livres, de la musique, des vêtements, etc.</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47</a:t>
            </a:fld>
            <a:endParaRPr lang="fr-FR"/>
          </a:p>
        </p:txBody>
      </p:sp>
      <p:pic>
        <p:nvPicPr>
          <p:cNvPr id="7" name="Image 6"/>
          <p:cNvPicPr>
            <a:picLocks noChangeAspect="1"/>
          </p:cNvPicPr>
          <p:nvPr/>
        </p:nvPicPr>
        <p:blipFill>
          <a:blip r:embed="rId2"/>
          <a:stretch>
            <a:fillRect/>
          </a:stretch>
        </p:blipFill>
        <p:spPr>
          <a:xfrm>
            <a:off x="2629568" y="2941832"/>
            <a:ext cx="6932864" cy="3653142"/>
          </a:xfrm>
          <a:prstGeom prst="rect">
            <a:avLst/>
          </a:prstGeom>
        </p:spPr>
      </p:pic>
    </p:spTree>
    <p:extLst>
      <p:ext uri="{BB962C8B-B14F-4D97-AF65-F5344CB8AC3E}">
        <p14:creationId xmlns:p14="http://schemas.microsoft.com/office/powerpoint/2010/main" val="1073770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5927" y="1175556"/>
            <a:ext cx="11055076" cy="1665063"/>
          </a:xfrm>
          <a:solidFill>
            <a:schemeClr val="accent4">
              <a:lumMod val="60000"/>
              <a:lumOff val="40000"/>
            </a:schemeClr>
          </a:solidFill>
          <a:ln>
            <a:solidFill>
              <a:schemeClr val="accent2">
                <a:lumMod val="75000"/>
              </a:schemeClr>
            </a:solidFill>
          </a:ln>
        </p:spPr>
        <p:txBody>
          <a:bodyPr>
            <a:normAutofit/>
          </a:bodyPr>
          <a:lstStyle/>
          <a:p>
            <a:pPr marL="0" indent="0" algn="just">
              <a:buNone/>
            </a:pPr>
            <a:r>
              <a:rPr lang="fr-FR" dirty="0"/>
              <a:t>La figure suivante illustre le processus de gestion de la "de la commande à l'encaissement" et les étapes de ce </a:t>
            </a:r>
            <a:r>
              <a:rPr lang="fr-FR" dirty="0" smtClean="0"/>
              <a:t>processus, d'une </a:t>
            </a:r>
            <a:r>
              <a:rPr lang="fr-FR" dirty="0"/>
              <a:t>part (en haut), les services qui sont orchestrés pour réaliser le processus </a:t>
            </a:r>
            <a:r>
              <a:rPr lang="fr-FR" dirty="0" smtClean="0"/>
              <a:t>métier d'autre </a:t>
            </a:r>
            <a:r>
              <a:rPr lang="fr-FR" dirty="0"/>
              <a:t>part (en bas), et l'utilisation des services par le processus (lignes pointillées).</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48</a:t>
            </a:fld>
            <a:endParaRPr lang="fr-FR"/>
          </a:p>
        </p:txBody>
      </p:sp>
      <p:pic>
        <p:nvPicPr>
          <p:cNvPr id="7" name="Image 6"/>
          <p:cNvPicPr>
            <a:picLocks noChangeAspect="1"/>
          </p:cNvPicPr>
          <p:nvPr/>
        </p:nvPicPr>
        <p:blipFill>
          <a:blip r:embed="rId2"/>
          <a:stretch>
            <a:fillRect/>
          </a:stretch>
        </p:blipFill>
        <p:spPr>
          <a:xfrm>
            <a:off x="2629568" y="2941832"/>
            <a:ext cx="6932864" cy="3653142"/>
          </a:xfrm>
          <a:prstGeom prst="rect">
            <a:avLst/>
          </a:prstGeom>
        </p:spPr>
      </p:pic>
    </p:spTree>
    <p:extLst>
      <p:ext uri="{BB962C8B-B14F-4D97-AF65-F5344CB8AC3E}">
        <p14:creationId xmlns:p14="http://schemas.microsoft.com/office/powerpoint/2010/main" val="35217936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5074" y="1194345"/>
            <a:ext cx="5673002" cy="5225682"/>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i="1" dirty="0"/>
              <a:t>Les services sont des mécanismes d'accès aux compétences</a:t>
            </a:r>
            <a:r>
              <a:rPr lang="fr-FR" dirty="0"/>
              <a:t>. Vous pouvez réaliser le processus commercial "de la commande à l'encaissement" en orchestrant l'utilisation des services (compétences) dans un ordre particulier.</a:t>
            </a:r>
          </a:p>
          <a:p>
            <a:pPr algn="just"/>
            <a:r>
              <a:rPr lang="fr-FR" dirty="0"/>
              <a:t>Bien entendu, cette approche orientée services n'est pas la seule mise en œuvre possible.</a:t>
            </a:r>
          </a:p>
          <a:p>
            <a:pPr algn="just"/>
            <a:r>
              <a:rPr lang="fr-FR" dirty="0"/>
              <a:t>La clé ici est que si vous voulez que </a:t>
            </a:r>
            <a:r>
              <a:rPr lang="fr-FR" dirty="0" smtClean="0"/>
              <a:t>votre </a:t>
            </a:r>
            <a:r>
              <a:rPr lang="fr-FR" dirty="0"/>
              <a:t>processus d'entreprise soit flexible, pour être en mesure d'opérer rapidement des changements ou réutiliser des fonctionnalités et des données existantes, l'utilisation de services présente plusieurs avantages.</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49</a:t>
            </a:fld>
            <a:endParaRPr lang="fr-FR"/>
          </a:p>
        </p:txBody>
      </p:sp>
      <p:pic>
        <p:nvPicPr>
          <p:cNvPr id="7" name="Image 6"/>
          <p:cNvPicPr>
            <a:picLocks noChangeAspect="1"/>
          </p:cNvPicPr>
          <p:nvPr/>
        </p:nvPicPr>
        <p:blipFill>
          <a:blip r:embed="rId2"/>
          <a:stretch>
            <a:fillRect/>
          </a:stretch>
        </p:blipFill>
        <p:spPr>
          <a:xfrm>
            <a:off x="6386505" y="1211099"/>
            <a:ext cx="5729640" cy="3876055"/>
          </a:xfrm>
          <a:prstGeom prst="rect">
            <a:avLst/>
          </a:prstGeom>
        </p:spPr>
      </p:pic>
    </p:spTree>
    <p:extLst>
      <p:ext uri="{BB962C8B-B14F-4D97-AF65-F5344CB8AC3E}">
        <p14:creationId xmlns:p14="http://schemas.microsoft.com/office/powerpoint/2010/main" val="31261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4098"/>
            <a:ext cx="10515600" cy="618385"/>
          </a:xfrm>
        </p:spPr>
        <p:txBody>
          <a:bodyPr>
            <a:normAutofit fontScale="90000"/>
          </a:bodyPr>
          <a:lstStyle/>
          <a:p>
            <a:r>
              <a:rPr lang="fr-FR" sz="4000" b="1" dirty="0">
                <a:solidFill>
                  <a:srgbClr val="C00000"/>
                </a:solidFill>
                <a:latin typeface="+mn-lt"/>
              </a:rPr>
              <a:t>Service </a:t>
            </a:r>
            <a:r>
              <a:rPr lang="fr-FR" sz="4000" b="1" dirty="0" err="1">
                <a:solidFill>
                  <a:srgbClr val="C00000"/>
                </a:solidFill>
                <a:latin typeface="+mn-lt"/>
              </a:rPr>
              <a:t>Oriented</a:t>
            </a:r>
            <a:r>
              <a:rPr lang="fr-FR" sz="4000" b="1" dirty="0">
                <a:solidFill>
                  <a:srgbClr val="C00000"/>
                </a:solidFill>
                <a:latin typeface="+mn-lt"/>
              </a:rPr>
              <a:t> Architecture (SOA)</a:t>
            </a:r>
          </a:p>
        </p:txBody>
      </p:sp>
      <p:sp>
        <p:nvSpPr>
          <p:cNvPr id="3" name="Espace réservé du contenu 2"/>
          <p:cNvSpPr>
            <a:spLocks noGrp="1"/>
          </p:cNvSpPr>
          <p:nvPr>
            <p:ph idx="1"/>
          </p:nvPr>
        </p:nvSpPr>
        <p:spPr>
          <a:xfrm>
            <a:off x="838200" y="1402833"/>
            <a:ext cx="10515600" cy="4431297"/>
          </a:xfrm>
          <a:solidFill>
            <a:schemeClr val="accent4">
              <a:lumMod val="60000"/>
              <a:lumOff val="40000"/>
            </a:schemeClr>
          </a:solidFill>
          <a:ln>
            <a:noFill/>
          </a:ln>
        </p:spPr>
        <p:txBody>
          <a:bodyPr>
            <a:normAutofit fontScale="77500" lnSpcReduction="20000"/>
          </a:bodyPr>
          <a:lstStyle/>
          <a:p>
            <a:r>
              <a:rPr lang="fr-FR" sz="3600" dirty="0"/>
              <a:t>Ce chapitre examine les problèmes que les personnes qui appliquent l'architecture orientée services (SOA) tentent de résoudre</a:t>
            </a:r>
            <a:r>
              <a:rPr lang="fr-FR" sz="3600" dirty="0" smtClean="0"/>
              <a:t>.</a:t>
            </a:r>
          </a:p>
          <a:p>
            <a:pPr marL="0" indent="0">
              <a:buNone/>
            </a:pPr>
            <a:r>
              <a:rPr lang="fr-FR" sz="3600" dirty="0" smtClean="0"/>
              <a:t> </a:t>
            </a:r>
          </a:p>
          <a:p>
            <a:r>
              <a:rPr lang="fr-FR" sz="3600" dirty="0"/>
              <a:t>C</a:t>
            </a:r>
            <a:r>
              <a:rPr lang="fr-FR" sz="3600" dirty="0" smtClean="0"/>
              <a:t>es </a:t>
            </a:r>
            <a:r>
              <a:rPr lang="fr-FR" sz="3600" dirty="0"/>
              <a:t>problèmes peuvent être classés </a:t>
            </a:r>
            <a:r>
              <a:rPr lang="fr-FR" sz="3600" dirty="0" smtClean="0"/>
              <a:t>en deux </a:t>
            </a:r>
            <a:r>
              <a:rPr lang="fr-FR" sz="3600" dirty="0"/>
              <a:t>domaines principaux </a:t>
            </a:r>
            <a:r>
              <a:rPr lang="fr-FR" sz="3600" dirty="0" smtClean="0"/>
              <a:t>:</a:t>
            </a:r>
          </a:p>
          <a:p>
            <a:pPr marL="0" indent="0">
              <a:buNone/>
            </a:pPr>
            <a:endParaRPr lang="fr-FR" sz="3600" dirty="0" smtClean="0"/>
          </a:p>
          <a:p>
            <a:pPr marL="457200" lvl="1" indent="0">
              <a:buNone/>
            </a:pPr>
            <a:r>
              <a:rPr lang="fr-FR" sz="3200" dirty="0" smtClean="0"/>
              <a:t>-  </a:t>
            </a:r>
            <a:r>
              <a:rPr lang="fr-FR" sz="3200" b="1" dirty="0" smtClean="0"/>
              <a:t>L'inadéquation </a:t>
            </a:r>
            <a:r>
              <a:rPr lang="fr-FR" sz="3200" b="1" dirty="0"/>
              <a:t>entre l'entreprise et </a:t>
            </a:r>
            <a:r>
              <a:rPr lang="fr-FR" sz="3200" b="1" dirty="0" smtClean="0"/>
              <a:t>l'informatique</a:t>
            </a:r>
          </a:p>
          <a:p>
            <a:pPr lvl="1">
              <a:buFontTx/>
              <a:buChar char="-"/>
            </a:pPr>
            <a:r>
              <a:rPr lang="fr-FR" sz="3200" b="1" dirty="0" smtClean="0"/>
              <a:t>La </a:t>
            </a:r>
            <a:r>
              <a:rPr lang="fr-FR" sz="3200" b="1" dirty="0"/>
              <a:t>duplication </a:t>
            </a:r>
            <a:r>
              <a:rPr lang="fr-FR" sz="3200" b="1" dirty="0" smtClean="0"/>
              <a:t>des fonctionnalités </a:t>
            </a:r>
            <a:r>
              <a:rPr lang="fr-FR" sz="3200" b="1" dirty="0"/>
              <a:t>et les silos de </a:t>
            </a:r>
            <a:r>
              <a:rPr lang="fr-FR" sz="3200" b="1" dirty="0" smtClean="0"/>
              <a:t>processus</a:t>
            </a:r>
          </a:p>
          <a:p>
            <a:endParaRPr lang="fr-FR" sz="3600" dirty="0" smtClean="0"/>
          </a:p>
          <a:p>
            <a:r>
              <a:rPr lang="fr-FR" sz="3600" dirty="0" smtClean="0"/>
              <a:t>Une </a:t>
            </a:r>
            <a:r>
              <a:rPr lang="fr-FR" sz="3600" dirty="0"/>
              <a:t>discipline qui peut aider à résoudre ces problèmes est </a:t>
            </a:r>
            <a:r>
              <a:rPr lang="fr-FR" sz="3600" dirty="0" smtClean="0"/>
              <a:t>l‘introduction d’</a:t>
            </a:r>
            <a:r>
              <a:rPr lang="fr-FR" sz="3600" b="1" dirty="0" smtClean="0"/>
              <a:t>architectures</a:t>
            </a:r>
            <a:r>
              <a:rPr lang="fr-FR" sz="3600" dirty="0" smtClean="0"/>
              <a:t> </a:t>
            </a:r>
            <a:r>
              <a:rPr lang="fr-FR" sz="3600" dirty="0"/>
              <a:t>dans </a:t>
            </a:r>
            <a:r>
              <a:rPr lang="fr-FR" sz="3600" dirty="0" smtClean="0"/>
              <a:t>les organisations </a:t>
            </a:r>
            <a:r>
              <a:rPr lang="fr-FR" sz="3600" dirty="0"/>
              <a:t>et dans </a:t>
            </a:r>
            <a:r>
              <a:rPr lang="fr-FR" sz="3600" dirty="0" smtClean="0"/>
              <a:t>les </a:t>
            </a:r>
            <a:r>
              <a:rPr lang="fr-FR" sz="3600" dirty="0"/>
              <a:t>projets</a:t>
            </a:r>
            <a:r>
              <a:rPr lang="fr-FR" sz="3600" dirty="0" smtClean="0"/>
              <a:t>.</a:t>
            </a:r>
            <a:endParaRPr lang="fr-FR" sz="3600" dirty="0" smtClean="0">
              <a:solidFill>
                <a:srgbClr val="FF0000"/>
              </a:solidFill>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t>5</a:t>
            </a:fld>
            <a:endParaRPr lang="fr-FR"/>
          </a:p>
        </p:txBody>
      </p:sp>
    </p:spTree>
    <p:extLst>
      <p:ext uri="{BB962C8B-B14F-4D97-AF65-F5344CB8AC3E}">
        <p14:creationId xmlns:p14="http://schemas.microsoft.com/office/powerpoint/2010/main" val="11971359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5074" y="1194345"/>
            <a:ext cx="5673002" cy="5225682"/>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dirty="0"/>
              <a:t>Les étapes suivantes sont exécutées :</a:t>
            </a:r>
          </a:p>
          <a:p>
            <a:pPr marL="0" indent="0" algn="just">
              <a:buNone/>
            </a:pPr>
            <a:r>
              <a:rPr lang="fr-FR" dirty="0"/>
              <a:t>1. Un nouvel ordre est reçu. Cet événement lance le processus.</a:t>
            </a:r>
          </a:p>
          <a:p>
            <a:pPr marL="0" indent="0" algn="just">
              <a:buNone/>
            </a:pPr>
            <a:r>
              <a:rPr lang="fr-FR" dirty="0"/>
              <a:t>2. La commande est enregistrée à l'aide de </a:t>
            </a:r>
            <a:r>
              <a:rPr lang="fr-FR" dirty="0" err="1"/>
              <a:t>OrderService</a:t>
            </a:r>
            <a:r>
              <a:rPr lang="fr-FR" dirty="0"/>
              <a:t>.</a:t>
            </a:r>
          </a:p>
          <a:p>
            <a:pPr marL="0" indent="0" algn="just">
              <a:buNone/>
            </a:pPr>
            <a:r>
              <a:rPr lang="fr-FR" dirty="0"/>
              <a:t>3. La commande est exécutée à l'aide de </a:t>
            </a:r>
            <a:r>
              <a:rPr lang="fr-FR" dirty="0" err="1"/>
              <a:t>OrderService</a:t>
            </a:r>
            <a:r>
              <a:rPr lang="fr-FR" dirty="0"/>
              <a:t>.</a:t>
            </a:r>
          </a:p>
          <a:p>
            <a:pPr marL="0" indent="0" algn="just">
              <a:buNone/>
            </a:pPr>
            <a:r>
              <a:rPr lang="fr-FR" dirty="0"/>
              <a:t>4. Les marchandises sont distribuées à l'aide du </a:t>
            </a:r>
            <a:r>
              <a:rPr lang="fr-FR" dirty="0" err="1"/>
              <a:t>TransportService</a:t>
            </a:r>
            <a:r>
              <a:rPr lang="fr-FR" dirty="0"/>
              <a:t> et </a:t>
            </a:r>
            <a:r>
              <a:rPr lang="fr-FR" dirty="0" smtClean="0"/>
              <a:t>du </a:t>
            </a:r>
            <a:r>
              <a:rPr lang="fr-FR" dirty="0" err="1" smtClean="0"/>
              <a:t>CustomerService</a:t>
            </a:r>
            <a:r>
              <a:rPr lang="fr-FR" dirty="0"/>
              <a:t>.</a:t>
            </a:r>
          </a:p>
          <a:p>
            <a:pPr marL="0" indent="0" algn="just">
              <a:buNone/>
            </a:pPr>
            <a:r>
              <a:rPr lang="fr-FR" dirty="0"/>
              <a:t>5. Le client est facturé à l'aide du </a:t>
            </a:r>
            <a:r>
              <a:rPr lang="fr-FR" dirty="0" err="1"/>
              <a:t>CustomerService</a:t>
            </a:r>
            <a:r>
              <a:rPr lang="fr-FR" dirty="0"/>
              <a:t>, du </a:t>
            </a:r>
            <a:r>
              <a:rPr lang="fr-FR" dirty="0" err="1" smtClean="0"/>
              <a:t>BillingService</a:t>
            </a:r>
            <a:r>
              <a:rPr lang="fr-FR" dirty="0" smtClean="0"/>
              <a:t>, et </a:t>
            </a:r>
            <a:r>
              <a:rPr lang="fr-FR" dirty="0" err="1"/>
              <a:t>DocumentService</a:t>
            </a:r>
            <a:r>
              <a:rPr lang="fr-FR" dirty="0"/>
              <a:t>.</a:t>
            </a:r>
          </a:p>
          <a:p>
            <a:pPr marL="0" indent="0" algn="just">
              <a:buNone/>
            </a:pPr>
            <a:r>
              <a:rPr lang="fr-FR" dirty="0"/>
              <a:t>6. Si le client ne paie pas, la relance est lancée à l'aide du </a:t>
            </a:r>
            <a:r>
              <a:rPr lang="fr-FR" dirty="0" err="1"/>
              <a:t>DunningService</a:t>
            </a:r>
            <a:r>
              <a:rPr lang="fr-FR" dirty="0"/>
              <a: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Une Solution</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Qu'est-ce qu'un service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50</a:t>
            </a:fld>
            <a:endParaRPr lang="fr-FR"/>
          </a:p>
        </p:txBody>
      </p:sp>
      <p:pic>
        <p:nvPicPr>
          <p:cNvPr id="7" name="Image 6"/>
          <p:cNvPicPr>
            <a:picLocks noChangeAspect="1"/>
          </p:cNvPicPr>
          <p:nvPr/>
        </p:nvPicPr>
        <p:blipFill>
          <a:blip r:embed="rId2"/>
          <a:stretch>
            <a:fillRect/>
          </a:stretch>
        </p:blipFill>
        <p:spPr>
          <a:xfrm>
            <a:off x="6386505" y="1211100"/>
            <a:ext cx="5729640" cy="3927570"/>
          </a:xfrm>
          <a:prstGeom prst="rect">
            <a:avLst/>
          </a:prstGeom>
        </p:spPr>
      </p:pic>
    </p:spTree>
    <p:extLst>
      <p:ext uri="{BB962C8B-B14F-4D97-AF65-F5344CB8AC3E}">
        <p14:creationId xmlns:p14="http://schemas.microsoft.com/office/powerpoint/2010/main" val="30951178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2998" y="1075477"/>
            <a:ext cx="11055076" cy="1831569"/>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Nous avons vu comment </a:t>
            </a:r>
            <a:r>
              <a:rPr lang="fr-FR" dirty="0"/>
              <a:t>l'entreprise internationale de logiciels a </a:t>
            </a:r>
            <a:r>
              <a:rPr lang="fr-FR" dirty="0" smtClean="0"/>
              <a:t>créé une duplication </a:t>
            </a:r>
            <a:r>
              <a:rPr lang="fr-FR" dirty="0"/>
              <a:t>des fonctions et des données en créant une nouvelle application pour son processus </a:t>
            </a:r>
            <a:r>
              <a:rPr lang="fr-FR" dirty="0" smtClean="0"/>
              <a:t>de commande </a:t>
            </a:r>
            <a:r>
              <a:rPr lang="fr-FR" dirty="0"/>
              <a:t>en ligne</a:t>
            </a:r>
            <a:r>
              <a:rPr lang="fr-FR" dirty="0" smtClean="0"/>
              <a:t>.</a:t>
            </a:r>
          </a:p>
          <a:p>
            <a:pPr algn="just"/>
            <a:r>
              <a:rPr lang="fr-FR" dirty="0" smtClean="0"/>
              <a:t>La </a:t>
            </a:r>
            <a:r>
              <a:rPr lang="fr-FR" dirty="0"/>
              <a:t>figure suivante montre les deux applications qui en résultent :</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l'entreprise internationale de logiciels revisitée</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51</a:t>
            </a:fld>
            <a:endParaRPr lang="fr-FR"/>
          </a:p>
        </p:txBody>
      </p:sp>
      <p:pic>
        <p:nvPicPr>
          <p:cNvPr id="4" name="Image 3"/>
          <p:cNvPicPr>
            <a:picLocks noChangeAspect="1"/>
          </p:cNvPicPr>
          <p:nvPr/>
        </p:nvPicPr>
        <p:blipFill>
          <a:blip r:embed="rId2"/>
          <a:stretch>
            <a:fillRect/>
          </a:stretch>
        </p:blipFill>
        <p:spPr>
          <a:xfrm>
            <a:off x="1817926" y="3053613"/>
            <a:ext cx="8994033" cy="3661395"/>
          </a:xfrm>
          <a:prstGeom prst="rect">
            <a:avLst/>
          </a:prstGeom>
        </p:spPr>
      </p:pic>
    </p:spTree>
    <p:extLst>
      <p:ext uri="{BB962C8B-B14F-4D97-AF65-F5344CB8AC3E}">
        <p14:creationId xmlns:p14="http://schemas.microsoft.com/office/powerpoint/2010/main" val="18962643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235" y="1229231"/>
            <a:ext cx="6864332" cy="5056766"/>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L'entreprise </a:t>
            </a:r>
            <a:r>
              <a:rPr lang="fr-FR" dirty="0"/>
              <a:t>n'est pas satisfaite de la solution et décide d'acheter une application CRM standard </a:t>
            </a:r>
            <a:r>
              <a:rPr lang="fr-FR" dirty="0" smtClean="0"/>
              <a:t>auprès </a:t>
            </a:r>
            <a:r>
              <a:rPr lang="fr-FR" dirty="0"/>
              <a:t>d'un fournisseur. L'entreprise décide d'utiliser </a:t>
            </a:r>
            <a:r>
              <a:rPr lang="fr-FR" dirty="0" err="1" smtClean="0"/>
              <a:t>OrderService</a:t>
            </a:r>
            <a:r>
              <a:rPr lang="fr-FR" dirty="0" smtClean="0"/>
              <a:t> proposé </a:t>
            </a:r>
            <a:r>
              <a:rPr lang="fr-FR" dirty="0"/>
              <a:t>par l'application packagée. </a:t>
            </a:r>
            <a:endParaRPr lang="fr-FR" dirty="0" smtClean="0"/>
          </a:p>
          <a:p>
            <a:pPr algn="just"/>
            <a:r>
              <a:rPr lang="fr-FR" dirty="0" smtClean="0"/>
              <a:t>Ce </a:t>
            </a:r>
            <a:r>
              <a:rPr lang="fr-FR" dirty="0"/>
              <a:t>service peut être utilisé pour créer des entrées de </a:t>
            </a:r>
            <a:r>
              <a:rPr lang="fr-FR" dirty="0" smtClean="0"/>
              <a:t>commande, récupérer </a:t>
            </a:r>
            <a:r>
              <a:rPr lang="fr-FR" dirty="0"/>
              <a:t>des informations sur les commandes, annuler des commandes, etc. </a:t>
            </a:r>
            <a:endParaRPr lang="fr-FR" dirty="0" smtClean="0"/>
          </a:p>
          <a:p>
            <a:pPr algn="just"/>
            <a:r>
              <a:rPr lang="fr-FR" dirty="0" smtClean="0"/>
              <a:t>L'application </a:t>
            </a:r>
            <a:r>
              <a:rPr lang="fr-FR" dirty="0"/>
              <a:t>Web en ligne de l'entreprise et le portail du service clientèle commenceront à utiliser </a:t>
            </a:r>
            <a:r>
              <a:rPr lang="fr-FR" dirty="0" err="1"/>
              <a:t>OrderService</a:t>
            </a:r>
            <a:r>
              <a:rPr lang="fr-FR" dirty="0"/>
              <a: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l'entreprise internationale de logiciels revisitée</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52</a:t>
            </a:fld>
            <a:endParaRPr lang="fr-FR"/>
          </a:p>
        </p:txBody>
      </p:sp>
      <p:pic>
        <p:nvPicPr>
          <p:cNvPr id="7" name="Image 6"/>
          <p:cNvPicPr>
            <a:picLocks noChangeAspect="1"/>
          </p:cNvPicPr>
          <p:nvPr/>
        </p:nvPicPr>
        <p:blipFill>
          <a:blip r:embed="rId2"/>
          <a:stretch>
            <a:fillRect/>
          </a:stretch>
        </p:blipFill>
        <p:spPr>
          <a:xfrm>
            <a:off x="7572084" y="1236372"/>
            <a:ext cx="4559816" cy="4579115"/>
          </a:xfrm>
          <a:prstGeom prst="rect">
            <a:avLst/>
          </a:prstGeom>
        </p:spPr>
      </p:pic>
    </p:spTree>
    <p:extLst>
      <p:ext uri="{BB962C8B-B14F-4D97-AF65-F5344CB8AC3E}">
        <p14:creationId xmlns:p14="http://schemas.microsoft.com/office/powerpoint/2010/main" val="29440725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054139"/>
            <a:ext cx="11055076" cy="5562443"/>
          </a:xfrm>
          <a:solidFill>
            <a:schemeClr val="accent4">
              <a:lumMod val="60000"/>
              <a:lumOff val="40000"/>
            </a:schemeClr>
          </a:solidFill>
          <a:ln>
            <a:solidFill>
              <a:schemeClr val="accent2">
                <a:lumMod val="75000"/>
              </a:schemeClr>
            </a:solidFill>
          </a:ln>
        </p:spPr>
        <p:txBody>
          <a:bodyPr>
            <a:normAutofit fontScale="85000" lnSpcReduction="20000"/>
          </a:bodyPr>
          <a:lstStyle/>
          <a:p>
            <a:pPr algn="just"/>
            <a:r>
              <a:rPr lang="fr-FR" b="1" dirty="0" smtClean="0"/>
              <a:t>Flexibilité</a:t>
            </a:r>
            <a:r>
              <a:rPr lang="fr-FR" dirty="0" smtClean="0"/>
              <a:t> </a:t>
            </a:r>
            <a:r>
              <a:rPr lang="fr-FR" dirty="0"/>
              <a:t>: Les services sont de petits blocs de base avec un ensemble limité et clair de </a:t>
            </a:r>
            <a:r>
              <a:rPr lang="fr-FR" dirty="0" smtClean="0"/>
              <a:t>compétences</a:t>
            </a:r>
            <a:r>
              <a:rPr lang="fr-FR" dirty="0"/>
              <a:t>. Cela signifie qu'il est plus facile de répondre aux exigences changeantes de </a:t>
            </a:r>
            <a:r>
              <a:rPr lang="fr-FR" dirty="0" smtClean="0"/>
              <a:t>l’organisation. Le </a:t>
            </a:r>
            <a:r>
              <a:rPr lang="fr-FR" dirty="0"/>
              <a:t>paysage informatique est plus modulaire, ce qui permet d'éviter les effets domino en cas de changement dans le logiciel.</a:t>
            </a:r>
          </a:p>
          <a:p>
            <a:pPr algn="just"/>
            <a:r>
              <a:rPr lang="fr-FR" b="1" dirty="0" smtClean="0"/>
              <a:t>Standardisation</a:t>
            </a:r>
            <a:r>
              <a:rPr lang="fr-FR" dirty="0" smtClean="0"/>
              <a:t> </a:t>
            </a:r>
            <a:r>
              <a:rPr lang="fr-FR" dirty="0"/>
              <a:t>: Les services sont souvent fournis à l'aide de normes </a:t>
            </a:r>
            <a:r>
              <a:rPr lang="fr-FR" dirty="0" smtClean="0"/>
              <a:t>ouvertes ce </a:t>
            </a:r>
            <a:r>
              <a:rPr lang="fr-FR" dirty="0"/>
              <a:t>qui masque la complexité et les détails techniques sous-jacents. Cela rend les consommateurs et l'organisation dans son ensemble plus indépendants des </a:t>
            </a:r>
            <a:r>
              <a:rPr lang="fr-FR" dirty="0" smtClean="0"/>
              <a:t>fournisseurs. Un </a:t>
            </a:r>
            <a:r>
              <a:rPr lang="fr-FR" dirty="0"/>
              <a:t>consommateur peut utiliser un service, même s'il est fourni par un autre système</a:t>
            </a:r>
            <a:r>
              <a:rPr lang="fr-FR" dirty="0" smtClean="0"/>
              <a:t>, pourvu </a:t>
            </a:r>
            <a:r>
              <a:rPr lang="fr-FR" dirty="0"/>
              <a:t>qu'il utilise la même interface. Presque tous les grands fournisseurs soutiennent les normes </a:t>
            </a:r>
            <a:r>
              <a:rPr lang="fr-FR" dirty="0" smtClean="0"/>
              <a:t>ouvertes ouverts </a:t>
            </a:r>
            <a:r>
              <a:rPr lang="fr-FR" dirty="0"/>
              <a:t>tels que REST, SOAP, WSDL, WS-*, XML, etc.</a:t>
            </a:r>
          </a:p>
          <a:p>
            <a:pPr algn="just"/>
            <a:r>
              <a:rPr lang="fr-FR" b="1" dirty="0" smtClean="0"/>
              <a:t>Réduction </a:t>
            </a:r>
            <a:r>
              <a:rPr lang="fr-FR" b="1" dirty="0"/>
              <a:t>des coûts</a:t>
            </a:r>
            <a:r>
              <a:rPr lang="fr-FR" dirty="0"/>
              <a:t> : Réutiliser un service est moins coûteux que de construire, maintenir, et d'héberger une fonctionnalité dupliquée.</a:t>
            </a:r>
          </a:p>
          <a:p>
            <a:pPr algn="just"/>
            <a:r>
              <a:rPr lang="fr-FR" b="1" dirty="0" smtClean="0"/>
              <a:t>Délai </a:t>
            </a:r>
            <a:r>
              <a:rPr lang="fr-FR" b="1" dirty="0"/>
              <a:t>de mise sur le marché plus court</a:t>
            </a:r>
            <a:r>
              <a:rPr lang="fr-FR" dirty="0"/>
              <a:t> : En réutilisant les services, la fonctionnalité peut être réalisée plus rapidement, ce qui réduit le délai de mise sur le marché.</a:t>
            </a:r>
          </a:p>
          <a:p>
            <a:pPr algn="just"/>
            <a:r>
              <a:rPr lang="fr-FR" b="1" dirty="0" smtClean="0"/>
              <a:t>Amélioration </a:t>
            </a:r>
            <a:r>
              <a:rPr lang="fr-FR" b="1" dirty="0"/>
              <a:t>de la qualité</a:t>
            </a:r>
            <a:r>
              <a:rPr lang="fr-FR" dirty="0"/>
              <a:t> : Comme un plus grand nombre de consommateurs utilisent un service, celui-ci est mieux </a:t>
            </a:r>
            <a:r>
              <a:rPr lang="fr-FR" dirty="0" smtClean="0"/>
              <a:t>testé. Il </a:t>
            </a:r>
            <a:r>
              <a:rPr lang="fr-FR" dirty="0"/>
              <a:t>n'y a pas de duplication des données, donc la qualité des données augmente également.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Eléments moteurs </a:t>
            </a:r>
            <a:r>
              <a:rPr lang="fr-FR" sz="3000" b="1" dirty="0">
                <a:solidFill>
                  <a:srgbClr val="C00000"/>
                </a:solidFill>
                <a:latin typeface="+mn-lt"/>
              </a:rPr>
              <a:t>de la SOA et des services :</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53</a:t>
            </a:fld>
            <a:endParaRPr lang="fr-FR"/>
          </a:p>
        </p:txBody>
      </p:sp>
    </p:spTree>
    <p:extLst>
      <p:ext uri="{BB962C8B-B14F-4D97-AF65-F5344CB8AC3E}">
        <p14:creationId xmlns:p14="http://schemas.microsoft.com/office/powerpoint/2010/main" val="6414882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054139"/>
            <a:ext cx="11055076" cy="5562443"/>
          </a:xfrm>
          <a:solidFill>
            <a:schemeClr val="accent4">
              <a:lumMod val="60000"/>
              <a:lumOff val="40000"/>
            </a:schemeClr>
          </a:solidFill>
          <a:ln>
            <a:solidFill>
              <a:schemeClr val="accent2">
                <a:lumMod val="75000"/>
              </a:schemeClr>
            </a:solidFill>
          </a:ln>
        </p:spPr>
        <p:txBody>
          <a:bodyPr>
            <a:normAutofit lnSpcReduction="10000"/>
          </a:bodyPr>
          <a:lstStyle/>
          <a:p>
            <a:pPr algn="just"/>
            <a:r>
              <a:rPr lang="fr-FR" dirty="0"/>
              <a:t>Une architecture orientée services est centrée sur les services. </a:t>
            </a:r>
            <a:endParaRPr lang="fr-FR" dirty="0" smtClean="0"/>
          </a:p>
          <a:p>
            <a:pPr algn="just"/>
            <a:r>
              <a:rPr lang="fr-FR" dirty="0" smtClean="0"/>
              <a:t>Les </a:t>
            </a:r>
            <a:r>
              <a:rPr lang="fr-FR" dirty="0"/>
              <a:t>services sont de </a:t>
            </a:r>
            <a:r>
              <a:rPr lang="fr-FR" dirty="0" smtClean="0"/>
              <a:t>petits blocs </a:t>
            </a:r>
            <a:r>
              <a:rPr lang="fr-FR" dirty="0"/>
              <a:t>de construction qui offrent un accès clair à un ensemble limité de compétences qui vont ensemble. </a:t>
            </a:r>
            <a:endParaRPr lang="fr-FR" dirty="0" smtClean="0"/>
          </a:p>
          <a:p>
            <a:pPr algn="just"/>
            <a:r>
              <a:rPr lang="fr-FR" dirty="0" smtClean="0"/>
              <a:t>Le </a:t>
            </a:r>
            <a:r>
              <a:rPr lang="fr-FR" dirty="0"/>
              <a:t>même service est responsable de la logique commerciale et de la cohérence des données de cet ensemble particulier de compétences. </a:t>
            </a:r>
            <a:endParaRPr lang="fr-FR" dirty="0" smtClean="0"/>
          </a:p>
          <a:p>
            <a:pPr algn="just"/>
            <a:r>
              <a:rPr lang="fr-FR" dirty="0" smtClean="0"/>
              <a:t>Si </a:t>
            </a:r>
            <a:r>
              <a:rPr lang="fr-FR" dirty="0"/>
              <a:t>les données appartenant à un </a:t>
            </a:r>
            <a:r>
              <a:rPr lang="fr-FR" dirty="0" smtClean="0"/>
              <a:t>service doivent </a:t>
            </a:r>
            <a:r>
              <a:rPr lang="fr-FR" dirty="0"/>
              <a:t>être modifiées, elles le sont par le biais de ce seul service, ce qui garantit un point d'accès unique pour cette fonctionnalité particulière et ces données.</a:t>
            </a:r>
          </a:p>
          <a:p>
            <a:pPr algn="just"/>
            <a:r>
              <a:rPr lang="fr-FR" dirty="0"/>
              <a:t>L'architecture SOA assure que les données et la logique qui n'ont rien à faire ensemble sont </a:t>
            </a:r>
            <a:r>
              <a:rPr lang="fr-FR" dirty="0" smtClean="0"/>
              <a:t>découplées</a:t>
            </a:r>
            <a:r>
              <a:rPr lang="fr-FR" dirty="0"/>
              <a:t> </a:t>
            </a:r>
            <a:r>
              <a:rPr lang="fr-FR" dirty="0" smtClean="0"/>
              <a:t>(ou </a:t>
            </a:r>
            <a:r>
              <a:rPr lang="fr-FR" dirty="0"/>
              <a:t>couplage lâche) par le biais de l'application de services. </a:t>
            </a:r>
            <a:endParaRPr lang="fr-FR" dirty="0" smtClean="0"/>
          </a:p>
          <a:p>
            <a:pPr algn="just"/>
            <a:r>
              <a:rPr lang="fr-FR" dirty="0" smtClean="0"/>
              <a:t>Ce </a:t>
            </a:r>
            <a:r>
              <a:rPr lang="fr-FR" dirty="0"/>
              <a:t>couplage lâche se </a:t>
            </a:r>
            <a:r>
              <a:rPr lang="fr-FR" dirty="0" smtClean="0"/>
              <a:t>produit au </a:t>
            </a:r>
            <a:r>
              <a:rPr lang="fr-FR" dirty="0"/>
              <a:t>niveau de la propriété, de la logique métier, des données et du déploiement.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Service </a:t>
            </a:r>
            <a:r>
              <a:rPr lang="fr-FR" sz="3000" b="1" dirty="0" err="1">
                <a:solidFill>
                  <a:srgbClr val="C00000"/>
                </a:solidFill>
                <a:latin typeface="+mn-lt"/>
              </a:rPr>
              <a:t>Oriented</a:t>
            </a:r>
            <a:r>
              <a:rPr lang="fr-FR" sz="3000" b="1" dirty="0">
                <a:solidFill>
                  <a:srgbClr val="C00000"/>
                </a:solidFill>
                <a:latin typeface="+mn-lt"/>
              </a:rPr>
              <a:t> Architecture (SOA)</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54</a:t>
            </a:fld>
            <a:endParaRPr lang="fr-FR"/>
          </a:p>
        </p:txBody>
      </p:sp>
    </p:spTree>
    <p:extLst>
      <p:ext uri="{BB962C8B-B14F-4D97-AF65-F5344CB8AC3E}">
        <p14:creationId xmlns:p14="http://schemas.microsoft.com/office/powerpoint/2010/main" val="22897479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211971"/>
            <a:ext cx="11055076" cy="1331605"/>
          </a:xfrm>
          <a:solidFill>
            <a:schemeClr val="accent4">
              <a:lumMod val="60000"/>
              <a:lumOff val="40000"/>
            </a:schemeClr>
          </a:solidFill>
          <a:ln>
            <a:solidFill>
              <a:schemeClr val="accent2">
                <a:lumMod val="75000"/>
              </a:schemeClr>
            </a:solidFill>
          </a:ln>
        </p:spPr>
        <p:txBody>
          <a:bodyPr>
            <a:normAutofit/>
          </a:bodyPr>
          <a:lstStyle/>
          <a:p>
            <a:pPr algn="just"/>
            <a:r>
              <a:rPr lang="fr-FR" dirty="0"/>
              <a:t>Maintenant que nous avons une compréhension de base de la SOA et des services. Regardons à </a:t>
            </a:r>
            <a:r>
              <a:rPr lang="fr-FR" dirty="0" smtClean="0"/>
              <a:t>nouveau les </a:t>
            </a:r>
            <a:r>
              <a:rPr lang="fr-FR" dirty="0"/>
              <a:t>problèmes abordés </a:t>
            </a:r>
            <a:r>
              <a:rPr lang="fr-FR" dirty="0" smtClean="0"/>
              <a:t>précédemment </a:t>
            </a:r>
            <a:r>
              <a:rPr lang="fr-FR" dirty="0"/>
              <a:t>précédent et voyons comment la SOA peut offrir </a:t>
            </a:r>
            <a:r>
              <a:rPr lang="fr-FR" dirty="0" smtClean="0"/>
              <a:t>des solutions.</a:t>
            </a:r>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smtClean="0">
                <a:solidFill>
                  <a:srgbClr val="C00000"/>
                </a:solidFill>
                <a:latin typeface="+mn-lt"/>
              </a:rPr>
              <a:t>Solutions</a:t>
            </a:r>
            <a:endParaRPr lang="fr-FR" sz="3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55</a:t>
            </a:fld>
            <a:endParaRPr lang="fr-FR"/>
          </a:p>
        </p:txBody>
      </p:sp>
    </p:spTree>
    <p:extLst>
      <p:ext uri="{BB962C8B-B14F-4D97-AF65-F5344CB8AC3E}">
        <p14:creationId xmlns:p14="http://schemas.microsoft.com/office/powerpoint/2010/main" val="42858835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309171"/>
            <a:ext cx="11055076" cy="4489544"/>
          </a:xfrm>
          <a:solidFill>
            <a:schemeClr val="accent4">
              <a:lumMod val="60000"/>
              <a:lumOff val="40000"/>
            </a:schemeClr>
          </a:solidFill>
          <a:ln>
            <a:solidFill>
              <a:schemeClr val="accent2">
                <a:lumMod val="75000"/>
              </a:schemeClr>
            </a:solidFill>
          </a:ln>
        </p:spPr>
        <p:txBody>
          <a:bodyPr>
            <a:normAutofit lnSpcReduction="10000"/>
          </a:bodyPr>
          <a:lstStyle/>
          <a:p>
            <a:pPr algn="just"/>
            <a:r>
              <a:rPr lang="fr-FR" dirty="0" smtClean="0"/>
              <a:t>Examinons </a:t>
            </a:r>
            <a:r>
              <a:rPr lang="fr-FR" dirty="0"/>
              <a:t>le problème énoncé pour la société de services publics et voyons comment </a:t>
            </a:r>
            <a:r>
              <a:rPr lang="fr-FR" dirty="0" smtClean="0"/>
              <a:t>la SOA </a:t>
            </a:r>
            <a:r>
              <a:rPr lang="fr-FR" dirty="0"/>
              <a:t>peut l'aider :</a:t>
            </a:r>
          </a:p>
          <a:p>
            <a:pPr marL="0" indent="0" algn="just">
              <a:buNone/>
            </a:pPr>
            <a:r>
              <a:rPr lang="fr-FR" dirty="0" smtClean="0"/>
              <a:t>   </a:t>
            </a:r>
            <a:r>
              <a:rPr lang="fr-FR" b="1" dirty="0" smtClean="0"/>
              <a:t>Problème</a:t>
            </a:r>
            <a:r>
              <a:rPr lang="fr-FR" dirty="0" smtClean="0"/>
              <a:t> </a:t>
            </a:r>
            <a:r>
              <a:rPr lang="fr-FR" dirty="0"/>
              <a:t>: Les organisations ne peuvent pas être modifiées </a:t>
            </a:r>
            <a:r>
              <a:rPr lang="fr-FR" dirty="0" smtClean="0"/>
              <a:t>assez          </a:t>
            </a:r>
          </a:p>
          <a:p>
            <a:pPr marL="0" indent="0" algn="just">
              <a:buNone/>
            </a:pPr>
            <a:r>
              <a:rPr lang="fr-FR" dirty="0"/>
              <a:t> </a:t>
            </a:r>
            <a:r>
              <a:rPr lang="fr-FR" dirty="0" smtClean="0"/>
              <a:t>                      rapidement </a:t>
            </a:r>
            <a:r>
              <a:rPr lang="fr-FR" dirty="0"/>
              <a:t>parce qu'il y </a:t>
            </a:r>
            <a:r>
              <a:rPr lang="fr-FR" dirty="0" smtClean="0"/>
              <a:t>a un </a:t>
            </a:r>
            <a:r>
              <a:rPr lang="fr-FR" dirty="0"/>
              <a:t>seul grand </a:t>
            </a:r>
            <a:r>
              <a:rPr lang="fr-FR" dirty="0" smtClean="0"/>
              <a:t>système</a:t>
            </a:r>
          </a:p>
          <a:p>
            <a:pPr marL="0" indent="0" algn="just">
              <a:buNone/>
            </a:pPr>
            <a:r>
              <a:rPr lang="fr-FR" dirty="0"/>
              <a:t> </a:t>
            </a:r>
            <a:r>
              <a:rPr lang="fr-FR" dirty="0" smtClean="0"/>
              <a:t>                      informatique </a:t>
            </a:r>
            <a:r>
              <a:rPr lang="fr-FR" dirty="0"/>
              <a:t>avec de nombreuses relations entre </a:t>
            </a:r>
            <a:r>
              <a:rPr lang="fr-FR" dirty="0" smtClean="0"/>
              <a:t>différentes</a:t>
            </a:r>
          </a:p>
          <a:p>
            <a:pPr marL="0" indent="0" algn="just">
              <a:buNone/>
            </a:pPr>
            <a:r>
              <a:rPr lang="fr-FR" dirty="0"/>
              <a:t> </a:t>
            </a:r>
            <a:r>
              <a:rPr lang="fr-FR" dirty="0" smtClean="0"/>
              <a:t>                      entités</a:t>
            </a:r>
            <a:r>
              <a:rPr lang="fr-FR" dirty="0"/>
              <a:t>. </a:t>
            </a:r>
            <a:endParaRPr lang="fr-FR" dirty="0" smtClean="0"/>
          </a:p>
          <a:p>
            <a:pPr algn="just"/>
            <a:r>
              <a:rPr lang="fr-FR" dirty="0" smtClean="0"/>
              <a:t>L'entreprise </a:t>
            </a:r>
            <a:r>
              <a:rPr lang="fr-FR" dirty="0"/>
              <a:t>avait des problèmes pour scinder son activité, à cause du système monolithique utilisé pour soutenir ses activités commerciales. La figure suivante montre</a:t>
            </a:r>
          </a:p>
          <a:p>
            <a:pPr algn="just"/>
            <a:r>
              <a:rPr lang="fr-FR" dirty="0"/>
              <a:t>L</a:t>
            </a:r>
            <a:r>
              <a:rPr lang="fr-FR" dirty="0" smtClean="0"/>
              <a:t>a </a:t>
            </a:r>
            <a:r>
              <a:rPr lang="fr-FR" dirty="0"/>
              <a:t>différence entre les deux architectures de manière schématique :</a:t>
            </a:r>
          </a:p>
          <a:p>
            <a:pPr algn="just"/>
            <a:endParaRPr lang="fr-FR" dirty="0"/>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société de services publics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56</a:t>
            </a:fld>
            <a:endParaRPr lang="fr-FR"/>
          </a:p>
        </p:txBody>
      </p:sp>
    </p:spTree>
    <p:extLst>
      <p:ext uri="{BB962C8B-B14F-4D97-AF65-F5344CB8AC3E}">
        <p14:creationId xmlns:p14="http://schemas.microsoft.com/office/powerpoint/2010/main" val="30061727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091169"/>
            <a:ext cx="11055076" cy="2787654"/>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dirty="0"/>
              <a:t>En appliquant la SOA, les changements structurels tels que </a:t>
            </a:r>
            <a:r>
              <a:rPr lang="fr-FR" b="1" dirty="0"/>
              <a:t>la division d'une organisation</a:t>
            </a:r>
            <a:r>
              <a:rPr lang="fr-FR" dirty="0"/>
              <a:t> et de </a:t>
            </a:r>
            <a:r>
              <a:rPr lang="fr-FR" dirty="0" smtClean="0"/>
              <a:t>son informatique </a:t>
            </a:r>
            <a:r>
              <a:rPr lang="fr-FR" dirty="0"/>
              <a:t>ou l'</a:t>
            </a:r>
            <a:r>
              <a:rPr lang="fr-FR" b="1" dirty="0"/>
              <a:t>externalisation de certaines parties</a:t>
            </a:r>
            <a:r>
              <a:rPr lang="fr-FR" dirty="0"/>
              <a:t> de l'entreprise et de son informatique peuvent ainsi être traités comme un ensemble de petits changements sur plusieurs services, chaque changement ayant un impact moindre. </a:t>
            </a:r>
            <a:endParaRPr lang="fr-FR" dirty="0" smtClean="0"/>
          </a:p>
          <a:p>
            <a:pPr algn="just"/>
            <a:r>
              <a:rPr lang="fr-FR" dirty="0" smtClean="0"/>
              <a:t>Au </a:t>
            </a:r>
            <a:r>
              <a:rPr lang="fr-FR" dirty="0"/>
              <a:t>lieu de solutions sous-optimales comme la duplication de systèmes informatiques entiers ou l'achat ou la reconstruction un nouveau système complet à partir de zéro, vous pouvez diviser (la propriété) des services sur la base des  compétences qu'ils offrent.</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société de services publics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57</a:t>
            </a:fld>
            <a:endParaRPr lang="fr-FR"/>
          </a:p>
        </p:txBody>
      </p:sp>
      <p:pic>
        <p:nvPicPr>
          <p:cNvPr id="4" name="Image 3"/>
          <p:cNvPicPr>
            <a:picLocks noChangeAspect="1"/>
          </p:cNvPicPr>
          <p:nvPr/>
        </p:nvPicPr>
        <p:blipFill>
          <a:blip r:embed="rId2"/>
          <a:stretch>
            <a:fillRect/>
          </a:stretch>
        </p:blipFill>
        <p:spPr>
          <a:xfrm>
            <a:off x="1901618" y="3760630"/>
            <a:ext cx="8388765" cy="3088647"/>
          </a:xfrm>
          <a:prstGeom prst="rect">
            <a:avLst/>
          </a:prstGeom>
        </p:spPr>
      </p:pic>
    </p:spTree>
    <p:extLst>
      <p:ext uri="{BB962C8B-B14F-4D97-AF65-F5344CB8AC3E}">
        <p14:creationId xmlns:p14="http://schemas.microsoft.com/office/powerpoint/2010/main" val="2400517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091169"/>
            <a:ext cx="11055076" cy="2787654"/>
          </a:xfrm>
          <a:solidFill>
            <a:schemeClr val="accent4">
              <a:lumMod val="60000"/>
              <a:lumOff val="40000"/>
            </a:schemeClr>
          </a:solidFill>
          <a:ln>
            <a:solidFill>
              <a:schemeClr val="accent2">
                <a:lumMod val="75000"/>
              </a:schemeClr>
            </a:solidFill>
          </a:ln>
        </p:spPr>
        <p:txBody>
          <a:bodyPr>
            <a:normAutofit fontScale="85000" lnSpcReduction="20000"/>
          </a:bodyPr>
          <a:lstStyle/>
          <a:p>
            <a:pPr algn="just"/>
            <a:r>
              <a:rPr lang="fr-FR" dirty="0"/>
              <a:t>Amélioration : La SOA décompose les systèmes complexes en de plus petits blocs de base ou services. </a:t>
            </a:r>
            <a:endParaRPr lang="fr-FR" dirty="0" smtClean="0"/>
          </a:p>
          <a:p>
            <a:pPr algn="just"/>
            <a:r>
              <a:rPr lang="fr-FR" dirty="0" smtClean="0"/>
              <a:t>Les </a:t>
            </a:r>
            <a:r>
              <a:rPr lang="fr-FR" dirty="0"/>
              <a:t>services sont </a:t>
            </a:r>
            <a:r>
              <a:rPr lang="fr-FR" b="1" dirty="0"/>
              <a:t>plus</a:t>
            </a:r>
            <a:r>
              <a:rPr lang="fr-FR" dirty="0"/>
              <a:t> </a:t>
            </a:r>
            <a:r>
              <a:rPr lang="fr-FR" b="1" dirty="0"/>
              <a:t>facilement modifiables</a:t>
            </a:r>
            <a:r>
              <a:rPr lang="fr-FR" dirty="0"/>
              <a:t> que </a:t>
            </a:r>
            <a:r>
              <a:rPr lang="fr-FR" dirty="0" smtClean="0"/>
              <a:t>les systèmes </a:t>
            </a:r>
            <a:r>
              <a:rPr lang="fr-FR" dirty="0"/>
              <a:t>complexes, car ils sont </a:t>
            </a:r>
            <a:r>
              <a:rPr lang="fr-FR" b="1" dirty="0"/>
              <a:t>plus simples</a:t>
            </a:r>
            <a:r>
              <a:rPr lang="fr-FR" dirty="0"/>
              <a:t>, </a:t>
            </a:r>
            <a:r>
              <a:rPr lang="fr-FR" b="1" dirty="0"/>
              <a:t>bien définis</a:t>
            </a:r>
            <a:r>
              <a:rPr lang="fr-FR" dirty="0"/>
              <a:t> </a:t>
            </a:r>
            <a:r>
              <a:rPr lang="fr-FR" dirty="0" smtClean="0"/>
              <a:t>par des </a:t>
            </a:r>
            <a:r>
              <a:rPr lang="fr-FR" dirty="0"/>
              <a:t>contrat et l'interface, ils sont </a:t>
            </a:r>
            <a:r>
              <a:rPr lang="fr-FR" b="1" dirty="0"/>
              <a:t>faiblement couplés</a:t>
            </a:r>
            <a:r>
              <a:rPr lang="fr-FR" dirty="0"/>
              <a:t>, peuvent être </a:t>
            </a:r>
            <a:r>
              <a:rPr lang="fr-FR" dirty="0" smtClean="0"/>
              <a:t>modifiés sans </a:t>
            </a:r>
            <a:r>
              <a:rPr lang="fr-FR" dirty="0"/>
              <a:t>que cela n'ait d'impact sur d'autres services, et ils permettent de </a:t>
            </a:r>
            <a:r>
              <a:rPr lang="fr-FR" b="1" dirty="0"/>
              <a:t>mieux gérer les responsabilités </a:t>
            </a:r>
            <a:r>
              <a:rPr lang="fr-FR" b="1" dirty="0" smtClean="0"/>
              <a:t>et </a:t>
            </a:r>
            <a:r>
              <a:rPr lang="fr-FR" b="1" dirty="0"/>
              <a:t>la propriété des informations et de la logique métier</a:t>
            </a:r>
            <a:r>
              <a:rPr lang="fr-FR" dirty="0"/>
              <a:t>. </a:t>
            </a:r>
            <a:endParaRPr lang="fr-FR" dirty="0" smtClean="0"/>
          </a:p>
          <a:p>
            <a:pPr algn="just"/>
            <a:r>
              <a:rPr lang="fr-FR" dirty="0" smtClean="0"/>
              <a:t>Il </a:t>
            </a:r>
            <a:r>
              <a:rPr lang="fr-FR" dirty="0"/>
              <a:t>n'est pas nécessaire de changer tout en même temps, comme c'est souvent le cas pour les systèmes monolithiques.</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67586"/>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société de services publics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58</a:t>
            </a:fld>
            <a:endParaRPr lang="fr-FR"/>
          </a:p>
        </p:txBody>
      </p:sp>
      <p:pic>
        <p:nvPicPr>
          <p:cNvPr id="4" name="Image 3"/>
          <p:cNvPicPr>
            <a:picLocks noChangeAspect="1"/>
          </p:cNvPicPr>
          <p:nvPr/>
        </p:nvPicPr>
        <p:blipFill>
          <a:blip r:embed="rId2"/>
          <a:stretch>
            <a:fillRect/>
          </a:stretch>
        </p:blipFill>
        <p:spPr>
          <a:xfrm>
            <a:off x="1901618" y="3760630"/>
            <a:ext cx="8388765" cy="3088647"/>
          </a:xfrm>
          <a:prstGeom prst="rect">
            <a:avLst/>
          </a:prstGeom>
        </p:spPr>
      </p:pic>
    </p:spTree>
    <p:extLst>
      <p:ext uri="{BB962C8B-B14F-4D97-AF65-F5344CB8AC3E}">
        <p14:creationId xmlns:p14="http://schemas.microsoft.com/office/powerpoint/2010/main" val="34043025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080" y="1091168"/>
            <a:ext cx="11055076" cy="5265181"/>
          </a:xfrm>
          <a:solidFill>
            <a:schemeClr val="accent4">
              <a:lumMod val="60000"/>
              <a:lumOff val="40000"/>
            </a:schemeClr>
          </a:solidFill>
          <a:ln>
            <a:solidFill>
              <a:schemeClr val="accent2">
                <a:lumMod val="75000"/>
              </a:schemeClr>
            </a:solidFill>
          </a:ln>
        </p:spPr>
        <p:txBody>
          <a:bodyPr>
            <a:normAutofit fontScale="92500" lnSpcReduction="10000"/>
          </a:bodyPr>
          <a:lstStyle/>
          <a:p>
            <a:pPr algn="just"/>
            <a:r>
              <a:rPr lang="fr-FR" dirty="0" smtClean="0"/>
              <a:t>Passons </a:t>
            </a:r>
            <a:r>
              <a:rPr lang="fr-FR" dirty="0"/>
              <a:t>en revue le problème énoncé et voyons comment l'AOS peut aider.</a:t>
            </a:r>
          </a:p>
          <a:p>
            <a:pPr marL="0" indent="0" algn="just">
              <a:buNone/>
            </a:pPr>
            <a:r>
              <a:rPr lang="fr-FR" b="1" dirty="0" smtClean="0"/>
              <a:t>   Problème</a:t>
            </a:r>
            <a:r>
              <a:rPr lang="fr-FR" dirty="0" smtClean="0"/>
              <a:t> </a:t>
            </a:r>
            <a:r>
              <a:rPr lang="fr-FR" dirty="0"/>
              <a:t>: le service informatique ne peut pas suivre les </a:t>
            </a:r>
            <a:r>
              <a:rPr lang="fr-FR" dirty="0" smtClean="0"/>
              <a:t>changements</a:t>
            </a:r>
          </a:p>
          <a:p>
            <a:pPr marL="0" indent="0" algn="just">
              <a:buNone/>
            </a:pPr>
            <a:r>
              <a:rPr lang="fr-FR" dirty="0"/>
              <a:t> </a:t>
            </a:r>
            <a:r>
              <a:rPr lang="fr-FR" dirty="0" smtClean="0"/>
              <a:t>                      </a:t>
            </a:r>
            <a:r>
              <a:rPr lang="fr-FR" dirty="0"/>
              <a:t>de processus en raison de la façon dont les applications </a:t>
            </a:r>
            <a:r>
              <a:rPr lang="fr-FR" dirty="0" smtClean="0"/>
              <a:t>sont</a:t>
            </a:r>
          </a:p>
          <a:p>
            <a:pPr marL="0" indent="0" algn="just">
              <a:buNone/>
            </a:pPr>
            <a:r>
              <a:rPr lang="fr-FR" dirty="0"/>
              <a:t> </a:t>
            </a:r>
            <a:r>
              <a:rPr lang="fr-FR" dirty="0" smtClean="0"/>
              <a:t>                      structurées.</a:t>
            </a:r>
          </a:p>
          <a:p>
            <a:pPr algn="just"/>
            <a:r>
              <a:rPr lang="fr-FR" dirty="0"/>
              <a:t>Supposons que nous devions modifier le processus de passage de la commande à l'encaissement pour permettre un paiement anticipé au lieu du paiement après réception de la commande par le client. </a:t>
            </a:r>
            <a:endParaRPr lang="fr-FR" dirty="0" smtClean="0"/>
          </a:p>
          <a:p>
            <a:pPr algn="just"/>
            <a:r>
              <a:rPr lang="fr-FR" dirty="0" smtClean="0"/>
              <a:t>Vous </a:t>
            </a:r>
            <a:r>
              <a:rPr lang="fr-FR" dirty="0"/>
              <a:t>pouvez modifier le processus dans l'outil BPM qui exécute le processus. Le processus appelle toujours les mêmes services, mais seulement dans un autre ordre. </a:t>
            </a:r>
            <a:endParaRPr lang="fr-FR" dirty="0" smtClean="0"/>
          </a:p>
          <a:p>
            <a:pPr algn="just"/>
            <a:r>
              <a:rPr lang="fr-FR" dirty="0" smtClean="0"/>
              <a:t>Il </a:t>
            </a:r>
            <a:r>
              <a:rPr lang="fr-FR" dirty="0"/>
              <a:t>n'est pas nécessaire de modifier la logique métier au sein des services puisque le nouveau processus ne nécessite pas de modifications de la logique métier.</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47464"/>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a:t>
            </a:r>
            <a:r>
              <a:rPr lang="fr-FR" sz="2400" b="1" dirty="0">
                <a:solidFill>
                  <a:srgbClr val="C00000"/>
                </a:solidFill>
                <a:latin typeface="+mn-lt"/>
              </a:rPr>
              <a:t>Société internationale de logiciels </a:t>
            </a:r>
            <a:r>
              <a:rPr lang="fr-FR" sz="2400" b="1" dirty="0" smtClean="0">
                <a:solidFill>
                  <a:srgbClr val="C00000"/>
                </a:solidFill>
                <a:latin typeface="+mn-lt"/>
              </a:rPr>
              <a:t>– changer les processus </a:t>
            </a:r>
            <a:r>
              <a:rPr lang="fr-FR" sz="2400" b="1" dirty="0">
                <a:solidFill>
                  <a:srgbClr val="C00000"/>
                </a:solidFill>
                <a:latin typeface="+mn-lt"/>
              </a:rPr>
              <a:t>existants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59</a:t>
            </a:fld>
            <a:endParaRPr lang="fr-FR"/>
          </a:p>
        </p:txBody>
      </p:sp>
    </p:spTree>
    <p:extLst>
      <p:ext uri="{BB962C8B-B14F-4D97-AF65-F5344CB8AC3E}">
        <p14:creationId xmlns:p14="http://schemas.microsoft.com/office/powerpoint/2010/main" val="3115368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9563" y="1232555"/>
            <a:ext cx="11190668" cy="3776796"/>
          </a:xfrm>
          <a:solidFill>
            <a:schemeClr val="accent4">
              <a:lumMod val="60000"/>
              <a:lumOff val="40000"/>
            </a:schemeClr>
          </a:solidFill>
          <a:ln>
            <a:noFill/>
          </a:ln>
        </p:spPr>
        <p:txBody>
          <a:bodyPr>
            <a:normAutofit/>
          </a:bodyPr>
          <a:lstStyle/>
          <a:p>
            <a:r>
              <a:rPr lang="fr-FR" dirty="0" smtClean="0"/>
              <a:t>Considérons une organisation de services telle qu’une compagnie d ’assurance (voir figure ci-dessous).</a:t>
            </a:r>
          </a:p>
          <a:p>
            <a:r>
              <a:rPr lang="fr-FR" dirty="0" smtClean="0"/>
              <a:t>La figure consiste en trois types de processus</a:t>
            </a:r>
          </a:p>
          <a:p>
            <a:pPr marL="0" indent="0">
              <a:buNone/>
            </a:pPr>
            <a:endParaRPr lang="fr-FR" dirty="0"/>
          </a:p>
          <a:p>
            <a:pPr lvl="1">
              <a:buFont typeface="Wingdings" panose="05000000000000000000" pitchFamily="2" charset="2"/>
              <a:buChar char="Ø"/>
            </a:pPr>
            <a:r>
              <a:rPr lang="fr-FR" dirty="0" smtClean="0"/>
              <a:t>   Processus de Gestion</a:t>
            </a:r>
          </a:p>
          <a:p>
            <a:pPr lvl="1">
              <a:buFont typeface="Wingdings" panose="05000000000000000000" pitchFamily="2" charset="2"/>
              <a:buChar char="Ø"/>
            </a:pPr>
            <a:r>
              <a:rPr lang="fr-FR" dirty="0" smtClean="0"/>
              <a:t>   Processus Opérationnels</a:t>
            </a:r>
          </a:p>
          <a:p>
            <a:pPr lvl="1">
              <a:buFont typeface="Wingdings" panose="05000000000000000000" pitchFamily="2" charset="2"/>
              <a:buChar char="Ø"/>
            </a:pPr>
            <a:r>
              <a:rPr lang="fr-FR" dirty="0" smtClean="0"/>
              <a:t>   Processus de Support</a:t>
            </a:r>
          </a:p>
          <a:p>
            <a:pPr algn="just"/>
            <a:endParaRPr lang="fr-FR" dirty="0" smtClean="0">
              <a:solidFill>
                <a:srgbClr val="7030A0"/>
              </a:solidFill>
            </a:endParaRPr>
          </a:p>
        </p:txBody>
      </p:sp>
      <p:sp>
        <p:nvSpPr>
          <p:cNvPr id="5" name="Titre 1"/>
          <p:cNvSpPr txBox="1">
            <a:spLocks/>
          </p:cNvSpPr>
          <p:nvPr/>
        </p:nvSpPr>
        <p:spPr>
          <a:xfrm>
            <a:off x="820781" y="619651"/>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smtClean="0">
                <a:solidFill>
                  <a:srgbClr val="C00000"/>
                </a:solidFill>
                <a:latin typeface="+mn-lt"/>
              </a:rPr>
              <a:t>Importance de L’inform</a:t>
            </a:r>
            <a:r>
              <a:rPr lang="fr-FR" sz="4000" b="1" dirty="0">
                <a:solidFill>
                  <a:srgbClr val="C00000"/>
                </a:solidFill>
                <a:latin typeface="+mn-lt"/>
              </a:rPr>
              <a:t>a</a:t>
            </a:r>
            <a:r>
              <a:rPr lang="fr-FR" sz="4000" b="1" dirty="0" smtClean="0">
                <a:solidFill>
                  <a:srgbClr val="C00000"/>
                </a:solidFill>
                <a:latin typeface="+mn-lt"/>
              </a:rPr>
              <a:t>tion</a:t>
            </a:r>
            <a:endParaRPr lang="fr-FR" sz="4000" b="1" dirty="0">
              <a:solidFill>
                <a:srgbClr val="C00000"/>
              </a:solidFill>
              <a:latin typeface="+mn-lt"/>
            </a:endParaRPr>
          </a:p>
        </p:txBody>
      </p:sp>
      <p:sp>
        <p:nvSpPr>
          <p:cNvPr id="6" name="Titre 1"/>
          <p:cNvSpPr txBox="1">
            <a:spLocks/>
          </p:cNvSpPr>
          <p:nvPr/>
        </p:nvSpPr>
        <p:spPr>
          <a:xfrm>
            <a:off x="26828" y="25917"/>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a:t>
            </a:r>
            <a:endParaRPr lang="fr-FR" sz="1800" b="1" dirty="0">
              <a:solidFill>
                <a:srgbClr val="C00000"/>
              </a:solidFill>
              <a:latin typeface="+mn-lt"/>
            </a:endParaRPr>
          </a:p>
        </p:txBody>
      </p:sp>
      <p:pic>
        <p:nvPicPr>
          <p:cNvPr id="8" name="Image 7"/>
          <p:cNvPicPr>
            <a:picLocks noChangeAspect="1"/>
          </p:cNvPicPr>
          <p:nvPr/>
        </p:nvPicPr>
        <p:blipFill>
          <a:blip r:embed="rId2"/>
          <a:stretch>
            <a:fillRect/>
          </a:stretch>
        </p:blipFill>
        <p:spPr>
          <a:xfrm>
            <a:off x="5035639" y="2543453"/>
            <a:ext cx="6931810" cy="4192310"/>
          </a:xfrm>
          <a:prstGeom prst="rect">
            <a:avLst/>
          </a:prstGeom>
          <a:ln>
            <a:noFill/>
          </a:ln>
          <a:effectLst>
            <a:outerShdw blurRad="292100" dist="139700" dir="2700000" algn="tl" rotWithShape="0">
              <a:srgbClr val="333333">
                <a:alpha val="65000"/>
              </a:srgbClr>
            </a:outerShdw>
          </a:effectLst>
        </p:spPr>
      </p:pic>
      <p:sp>
        <p:nvSpPr>
          <p:cNvPr id="2" name="Espace réservé du numéro de diapositive 1"/>
          <p:cNvSpPr>
            <a:spLocks noGrp="1"/>
          </p:cNvSpPr>
          <p:nvPr>
            <p:ph type="sldNum" sz="quarter" idx="12"/>
          </p:nvPr>
        </p:nvSpPr>
        <p:spPr/>
        <p:txBody>
          <a:bodyPr/>
          <a:lstStyle/>
          <a:p>
            <a:fld id="{7CCC2EAC-D4F4-4B5A-9CD4-0AC0D430CA66}" type="slidenum">
              <a:rPr lang="fr-FR" smtClean="0"/>
              <a:t>6</a:t>
            </a:fld>
            <a:endParaRPr lang="fr-FR"/>
          </a:p>
        </p:txBody>
      </p:sp>
    </p:spTree>
    <p:extLst>
      <p:ext uri="{BB962C8B-B14F-4D97-AF65-F5344CB8AC3E}">
        <p14:creationId xmlns:p14="http://schemas.microsoft.com/office/powerpoint/2010/main" val="15021241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0283" y="1091168"/>
            <a:ext cx="5673002" cy="4871750"/>
          </a:xfrm>
          <a:solidFill>
            <a:schemeClr val="accent4">
              <a:lumMod val="60000"/>
              <a:lumOff val="40000"/>
            </a:schemeClr>
          </a:solidFill>
          <a:ln>
            <a:solidFill>
              <a:schemeClr val="accent2">
                <a:lumMod val="75000"/>
              </a:schemeClr>
            </a:solidFill>
          </a:ln>
        </p:spPr>
        <p:txBody>
          <a:bodyPr>
            <a:normAutofit fontScale="92500" lnSpcReduction="20000"/>
          </a:bodyPr>
          <a:lstStyle/>
          <a:p>
            <a:pPr algn="just"/>
            <a:r>
              <a:rPr lang="fr-FR" dirty="0"/>
              <a:t>Amélioration : L'architecture SOA permet de modifier plus rapidement les processus puisque l'architecture SOA</a:t>
            </a:r>
          </a:p>
          <a:p>
            <a:pPr algn="just"/>
            <a:r>
              <a:rPr lang="fr-FR" dirty="0"/>
              <a:t>sépare la logique métier de la logique de processus. Les services encapsulent et divisent la logique métier en fonction des compétences qu'ils offrent.</a:t>
            </a:r>
          </a:p>
          <a:p>
            <a:pPr algn="just"/>
            <a:r>
              <a:rPr lang="fr-FR" dirty="0"/>
              <a:t>La logique de processus est implémentée en dehors des services automatisés dans, par exemple, des outils BPM. La modification de la logique de processus a donc un impact minimal sur la logique métier et vice versa.</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47464"/>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a:t>
            </a:r>
            <a:r>
              <a:rPr lang="fr-FR" sz="2400" b="1" dirty="0">
                <a:solidFill>
                  <a:srgbClr val="C00000"/>
                </a:solidFill>
                <a:latin typeface="+mn-lt"/>
              </a:rPr>
              <a:t>Société internationale de logiciels </a:t>
            </a:r>
            <a:r>
              <a:rPr lang="fr-FR" sz="2400" b="1" dirty="0" smtClean="0">
                <a:solidFill>
                  <a:srgbClr val="C00000"/>
                </a:solidFill>
                <a:latin typeface="+mn-lt"/>
              </a:rPr>
              <a:t>– changer les processus </a:t>
            </a:r>
            <a:r>
              <a:rPr lang="fr-FR" sz="2400" b="1" dirty="0">
                <a:solidFill>
                  <a:srgbClr val="C00000"/>
                </a:solidFill>
                <a:latin typeface="+mn-lt"/>
              </a:rPr>
              <a:t>existants</a:t>
            </a: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60</a:t>
            </a:fld>
            <a:endParaRPr lang="fr-FR"/>
          </a:p>
        </p:txBody>
      </p:sp>
      <p:pic>
        <p:nvPicPr>
          <p:cNvPr id="7" name="Image 6"/>
          <p:cNvPicPr>
            <a:picLocks noChangeAspect="1"/>
          </p:cNvPicPr>
          <p:nvPr/>
        </p:nvPicPr>
        <p:blipFill>
          <a:blip r:embed="rId2"/>
          <a:stretch>
            <a:fillRect/>
          </a:stretch>
        </p:blipFill>
        <p:spPr>
          <a:xfrm>
            <a:off x="6784388" y="1112213"/>
            <a:ext cx="5294478" cy="5638125"/>
          </a:xfrm>
          <a:prstGeom prst="rect">
            <a:avLst/>
          </a:prstGeom>
        </p:spPr>
      </p:pic>
    </p:spTree>
    <p:extLst>
      <p:ext uri="{BB962C8B-B14F-4D97-AF65-F5344CB8AC3E}">
        <p14:creationId xmlns:p14="http://schemas.microsoft.com/office/powerpoint/2010/main" val="19073313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0702" y="1013894"/>
            <a:ext cx="10050069" cy="4871750"/>
          </a:xfrm>
          <a:solidFill>
            <a:schemeClr val="accent4">
              <a:lumMod val="60000"/>
              <a:lumOff val="40000"/>
            </a:schemeClr>
          </a:solidFill>
          <a:ln>
            <a:solidFill>
              <a:schemeClr val="accent2">
                <a:lumMod val="75000"/>
              </a:schemeClr>
            </a:solidFill>
          </a:ln>
        </p:spPr>
        <p:txBody>
          <a:bodyPr>
            <a:normAutofit fontScale="92500"/>
          </a:bodyPr>
          <a:lstStyle/>
          <a:p>
            <a:pPr algn="just"/>
            <a:r>
              <a:rPr lang="fr-FR" dirty="0" smtClean="0"/>
              <a:t>Nous avons </a:t>
            </a:r>
            <a:r>
              <a:rPr lang="fr-FR" dirty="0"/>
              <a:t>vu que si la compagnie d'assurance veut ajouter un nouveau produit, ce produit doit être enregistré dans le système, ce produit doit être enregistré à la fois dans le système IAS du département des service des sinistres et le système CMS du service marketing.</a:t>
            </a:r>
          </a:p>
          <a:p>
            <a:pPr algn="just"/>
            <a:r>
              <a:rPr lang="fr-FR" dirty="0"/>
              <a:t>Problème : Les entreprises perdent face à la concurrence parce que l'informatique ne peut pas fournir des solutions assez rapidement</a:t>
            </a:r>
            <a:r>
              <a:rPr lang="fr-FR" dirty="0" smtClean="0"/>
              <a:t>.</a:t>
            </a:r>
          </a:p>
          <a:p>
            <a:pPr algn="just"/>
            <a:r>
              <a:rPr lang="fr-FR" dirty="0"/>
              <a:t>En désignant une source pour les produits et les autres données, les autres applications peuvent réutiliser</a:t>
            </a:r>
          </a:p>
          <a:p>
            <a:pPr algn="just"/>
            <a:r>
              <a:rPr lang="fr-FR" dirty="0"/>
              <a:t>les services pour récupérer et mettre à jour les données sur les produits en un seul endroit. Le schéma </a:t>
            </a:r>
            <a:r>
              <a:rPr lang="fr-FR" dirty="0" smtClean="0"/>
              <a:t>suivant montre </a:t>
            </a:r>
            <a:r>
              <a:rPr lang="fr-FR" dirty="0"/>
              <a:t>la différence :</a:t>
            </a:r>
          </a:p>
        </p:txBody>
      </p:sp>
      <p:sp>
        <p:nvSpPr>
          <p:cNvPr id="6" name="Titre 1"/>
          <p:cNvSpPr txBox="1">
            <a:spLocks/>
          </p:cNvSpPr>
          <p:nvPr/>
        </p:nvSpPr>
        <p:spPr>
          <a:xfrm>
            <a:off x="26825" y="38796"/>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47464"/>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a:t>
            </a:r>
            <a:r>
              <a:rPr lang="fr-FR" sz="2400" b="1" dirty="0">
                <a:solidFill>
                  <a:srgbClr val="C00000"/>
                </a:solidFill>
                <a:latin typeface="+mn-lt"/>
              </a:rPr>
              <a:t>Duplication fonctionnelle </a:t>
            </a:r>
            <a:r>
              <a:rPr lang="fr-FR" sz="2400" b="1" dirty="0" smtClean="0">
                <a:solidFill>
                  <a:srgbClr val="C00000"/>
                </a:solidFill>
                <a:latin typeface="+mn-lt"/>
              </a:rPr>
              <a:t>– rationalisation paysages </a:t>
            </a:r>
            <a:r>
              <a:rPr lang="fr-FR" sz="2400" b="1" dirty="0">
                <a:solidFill>
                  <a:srgbClr val="C00000"/>
                </a:solidFill>
                <a:latin typeface="+mn-lt"/>
              </a:rPr>
              <a:t>applicatifs</a:t>
            </a:r>
          </a:p>
          <a:p>
            <a:endParaRPr lang="fr-FR" sz="24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61</a:t>
            </a:fld>
            <a:endParaRPr lang="fr-FR"/>
          </a:p>
        </p:txBody>
      </p:sp>
    </p:spTree>
    <p:extLst>
      <p:ext uri="{BB962C8B-B14F-4D97-AF65-F5344CB8AC3E}">
        <p14:creationId xmlns:p14="http://schemas.microsoft.com/office/powerpoint/2010/main" val="7573968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3103" y="1013894"/>
            <a:ext cx="6864332" cy="5567210"/>
          </a:xfrm>
          <a:solidFill>
            <a:schemeClr val="accent4">
              <a:lumMod val="60000"/>
              <a:lumOff val="40000"/>
            </a:schemeClr>
          </a:solidFill>
          <a:ln>
            <a:solidFill>
              <a:schemeClr val="accent2">
                <a:lumMod val="75000"/>
              </a:schemeClr>
            </a:solidFill>
          </a:ln>
        </p:spPr>
        <p:txBody>
          <a:bodyPr>
            <a:normAutofit fontScale="77500" lnSpcReduction="20000"/>
          </a:bodyPr>
          <a:lstStyle/>
          <a:p>
            <a:pPr algn="just"/>
            <a:r>
              <a:rPr lang="fr-FR" b="1" dirty="0"/>
              <a:t>Les systèmes récupèrent et modifient les données en utilisant les services d'autres systèmes, et non en les dupliquant</a:t>
            </a:r>
            <a:r>
              <a:rPr lang="fr-FR" dirty="0"/>
              <a:t>. Il convient de noter que tous les fournisseurs ne créent pas leur système entièrement orienté services. </a:t>
            </a:r>
            <a:endParaRPr lang="fr-FR" dirty="0" smtClean="0"/>
          </a:p>
          <a:p>
            <a:pPr algn="just"/>
            <a:r>
              <a:rPr lang="fr-FR" dirty="0" smtClean="0"/>
              <a:t>La </a:t>
            </a:r>
            <a:r>
              <a:rPr lang="fr-FR" dirty="0"/>
              <a:t>plupart des </a:t>
            </a:r>
            <a:r>
              <a:rPr lang="fr-FR" dirty="0" smtClean="0"/>
              <a:t>sites exigeront </a:t>
            </a:r>
            <a:r>
              <a:rPr lang="fr-FR" dirty="0"/>
              <a:t>toujours un certain stockage local des données. Cela conduit à une </a:t>
            </a:r>
            <a:r>
              <a:rPr lang="fr-FR" b="1" dirty="0"/>
              <a:t>duplication physique des données</a:t>
            </a:r>
            <a:r>
              <a:rPr lang="fr-FR" dirty="0"/>
              <a:t>.</a:t>
            </a:r>
          </a:p>
          <a:p>
            <a:pPr algn="just"/>
            <a:r>
              <a:rPr lang="fr-FR" dirty="0"/>
              <a:t>Mais grâce aux services offerts, ces </a:t>
            </a:r>
            <a:r>
              <a:rPr lang="fr-FR" b="1" dirty="0"/>
              <a:t>données peuvent être récupérées </a:t>
            </a:r>
            <a:r>
              <a:rPr lang="fr-FR" b="1" dirty="0" smtClean="0"/>
              <a:t>automatiquement plutôt </a:t>
            </a:r>
            <a:r>
              <a:rPr lang="fr-FR" b="1" dirty="0"/>
              <a:t>que d'être saisies deux fois</a:t>
            </a:r>
            <a:r>
              <a:rPr lang="fr-FR" dirty="0"/>
              <a:t>. </a:t>
            </a:r>
            <a:endParaRPr lang="fr-FR" dirty="0" smtClean="0"/>
          </a:p>
          <a:p>
            <a:pPr algn="just"/>
            <a:r>
              <a:rPr lang="fr-FR" dirty="0" smtClean="0"/>
              <a:t>Par </a:t>
            </a:r>
            <a:r>
              <a:rPr lang="fr-FR" dirty="0"/>
              <a:t>exemple, si le CCS a besoin que les informations sur </a:t>
            </a:r>
            <a:r>
              <a:rPr lang="fr-FR" dirty="0" smtClean="0"/>
              <a:t>les </a:t>
            </a:r>
            <a:r>
              <a:rPr lang="fr-FR" dirty="0"/>
              <a:t>produits soient physiquement disponibles, il peut les récupérer en utilisant </a:t>
            </a:r>
            <a:r>
              <a:rPr lang="fr-FR" dirty="0" err="1"/>
              <a:t>ProductService</a:t>
            </a:r>
            <a:r>
              <a:rPr lang="fr-FR" dirty="0"/>
              <a:t> </a:t>
            </a:r>
            <a:r>
              <a:rPr lang="fr-FR" dirty="0" smtClean="0"/>
              <a:t>du le </a:t>
            </a:r>
            <a:r>
              <a:rPr lang="fr-FR" dirty="0"/>
              <a:t>CMS. </a:t>
            </a:r>
            <a:endParaRPr lang="fr-FR" dirty="0" smtClean="0"/>
          </a:p>
          <a:p>
            <a:pPr algn="just"/>
            <a:r>
              <a:rPr lang="fr-FR" dirty="0" smtClean="0"/>
              <a:t>Cela </a:t>
            </a:r>
            <a:r>
              <a:rPr lang="fr-FR" dirty="0"/>
              <a:t>conduit à une meilleure qualité des données dans l'organisation, ce qui facilite l'ajout d'un nouveau produit chaque année.</a:t>
            </a:r>
          </a:p>
          <a:p>
            <a:pPr algn="just"/>
            <a:r>
              <a:rPr lang="fr-FR" dirty="0" smtClean="0"/>
              <a:t>Cette </a:t>
            </a:r>
            <a:r>
              <a:rPr lang="fr-FR" dirty="0"/>
              <a:t>opération ne doit être effectuée qu'à un seul endroit : le CMS.</a:t>
            </a:r>
          </a:p>
        </p:txBody>
      </p:sp>
      <p:sp>
        <p:nvSpPr>
          <p:cNvPr id="6"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100" b="1" dirty="0">
                <a:solidFill>
                  <a:srgbClr val="C00000"/>
                </a:solidFill>
                <a:latin typeface="+mn-lt"/>
              </a:rPr>
              <a:t>Service </a:t>
            </a:r>
            <a:r>
              <a:rPr lang="fr-FR" sz="2100" b="1" dirty="0" err="1">
                <a:solidFill>
                  <a:srgbClr val="C00000"/>
                </a:solidFill>
                <a:latin typeface="+mn-lt"/>
              </a:rPr>
              <a:t>Oriented</a:t>
            </a:r>
            <a:r>
              <a:rPr lang="fr-FR" sz="2100" b="1" dirty="0">
                <a:solidFill>
                  <a:srgbClr val="C00000"/>
                </a:solidFill>
                <a:latin typeface="+mn-lt"/>
              </a:rPr>
              <a:t> Architecture (SOA) </a:t>
            </a:r>
            <a:r>
              <a:rPr lang="fr-FR" sz="2100" b="1" dirty="0" smtClean="0">
                <a:solidFill>
                  <a:srgbClr val="C00000"/>
                </a:solidFill>
                <a:latin typeface="+mn-lt"/>
              </a:rPr>
              <a:t>: Solutions</a:t>
            </a:r>
            <a:endParaRPr lang="fr-FR" sz="2100" b="1" dirty="0">
              <a:solidFill>
                <a:srgbClr val="C00000"/>
              </a:solidFill>
              <a:latin typeface="+mn-lt"/>
            </a:endParaRPr>
          </a:p>
          <a:p>
            <a:r>
              <a:rPr lang="fr-FR" sz="1800" b="1" dirty="0" smtClean="0">
                <a:solidFill>
                  <a:srgbClr val="C00000"/>
                </a:solidFill>
                <a:latin typeface="+mn-lt"/>
              </a:rPr>
              <a:t> </a:t>
            </a:r>
            <a:endParaRPr lang="fr-FR" sz="1800" b="1" dirty="0">
              <a:solidFill>
                <a:srgbClr val="C00000"/>
              </a:solidFill>
              <a:latin typeface="+mn-lt"/>
            </a:endParaRPr>
          </a:p>
        </p:txBody>
      </p:sp>
      <p:sp>
        <p:nvSpPr>
          <p:cNvPr id="5" name="Titre 1"/>
          <p:cNvSpPr txBox="1">
            <a:spLocks/>
          </p:cNvSpPr>
          <p:nvPr/>
        </p:nvSpPr>
        <p:spPr>
          <a:xfrm>
            <a:off x="576080" y="547464"/>
            <a:ext cx="10515600" cy="4223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000" b="1" dirty="0">
                <a:solidFill>
                  <a:srgbClr val="C00000"/>
                </a:solidFill>
                <a:latin typeface="+mn-lt"/>
              </a:rPr>
              <a:t>Exemple - </a:t>
            </a:r>
            <a:r>
              <a:rPr lang="fr-FR" sz="2400" b="1" dirty="0">
                <a:solidFill>
                  <a:srgbClr val="C00000"/>
                </a:solidFill>
                <a:latin typeface="+mn-lt"/>
              </a:rPr>
              <a:t>Duplication fonctionnelle </a:t>
            </a:r>
            <a:r>
              <a:rPr lang="fr-FR" sz="2400" b="1" dirty="0" smtClean="0">
                <a:solidFill>
                  <a:srgbClr val="C00000"/>
                </a:solidFill>
                <a:latin typeface="+mn-lt"/>
              </a:rPr>
              <a:t>– rationalisation paysages </a:t>
            </a:r>
            <a:r>
              <a:rPr lang="fr-FR" sz="2400" b="1" dirty="0">
                <a:solidFill>
                  <a:srgbClr val="C00000"/>
                </a:solidFill>
                <a:latin typeface="+mn-lt"/>
              </a:rPr>
              <a:t>applicatifs</a:t>
            </a:r>
          </a:p>
          <a:p>
            <a:endParaRPr lang="fr-FR" sz="24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62</a:t>
            </a:fld>
            <a:endParaRPr lang="fr-FR"/>
          </a:p>
        </p:txBody>
      </p:sp>
      <p:pic>
        <p:nvPicPr>
          <p:cNvPr id="4" name="Image 3"/>
          <p:cNvPicPr>
            <a:picLocks noChangeAspect="1"/>
          </p:cNvPicPr>
          <p:nvPr/>
        </p:nvPicPr>
        <p:blipFill>
          <a:blip r:embed="rId2"/>
          <a:stretch>
            <a:fillRect/>
          </a:stretch>
        </p:blipFill>
        <p:spPr>
          <a:xfrm>
            <a:off x="7208970" y="1013245"/>
            <a:ext cx="4986237" cy="5567859"/>
          </a:xfrm>
          <a:prstGeom prst="rect">
            <a:avLst/>
          </a:prstGeom>
        </p:spPr>
      </p:pic>
    </p:spTree>
    <p:extLst>
      <p:ext uri="{BB962C8B-B14F-4D97-AF65-F5344CB8AC3E}">
        <p14:creationId xmlns:p14="http://schemas.microsoft.com/office/powerpoint/2010/main" val="3227623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0781" y="827523"/>
            <a:ext cx="10515600" cy="5637671"/>
          </a:xfrm>
          <a:solidFill>
            <a:schemeClr val="accent4">
              <a:lumMod val="60000"/>
              <a:lumOff val="40000"/>
            </a:schemeClr>
          </a:solidFill>
          <a:ln>
            <a:solidFill>
              <a:schemeClr val="accent2">
                <a:lumMod val="75000"/>
              </a:schemeClr>
            </a:solidFill>
          </a:ln>
        </p:spPr>
        <p:txBody>
          <a:bodyPr>
            <a:noAutofit/>
          </a:bodyPr>
          <a:lstStyle/>
          <a:p>
            <a:pPr algn="just"/>
            <a:r>
              <a:rPr lang="fr-FR" dirty="0"/>
              <a:t>Tous ces processus sont </a:t>
            </a:r>
            <a:r>
              <a:rPr lang="fr-FR" dirty="0">
                <a:solidFill>
                  <a:schemeClr val="accent6">
                    <a:lumMod val="50000"/>
                  </a:schemeClr>
                </a:solidFill>
              </a:rPr>
              <a:t>gourmands en informations</a:t>
            </a:r>
            <a:r>
              <a:rPr lang="fr-FR" sz="2400" dirty="0"/>
              <a:t> (</a:t>
            </a:r>
            <a:r>
              <a:rPr lang="fr-FR" sz="2000" dirty="0" smtClean="0"/>
              <a:t>la </a:t>
            </a:r>
            <a:r>
              <a:rPr lang="fr-FR" sz="2000" dirty="0"/>
              <a:t>compagnie d'assurance </a:t>
            </a:r>
            <a:r>
              <a:rPr lang="fr-FR" sz="2000" dirty="0" smtClean="0"/>
              <a:t>stocke les informations </a:t>
            </a:r>
            <a:r>
              <a:rPr lang="fr-FR" sz="2000" dirty="0"/>
              <a:t>sur les différents produits qu'elle assure, sur les combinaisons </a:t>
            </a:r>
            <a:r>
              <a:rPr lang="fr-FR" sz="2000" dirty="0" smtClean="0"/>
              <a:t>qu'elle </a:t>
            </a:r>
            <a:r>
              <a:rPr lang="fr-FR" sz="2000" dirty="0"/>
              <a:t>propose dans une police, les clients qu'elle assure, les sinistres traités, l'argent investi, </a:t>
            </a:r>
            <a:r>
              <a:rPr lang="fr-FR" sz="2000" dirty="0" err="1" smtClean="0"/>
              <a:t>etc</a:t>
            </a:r>
            <a:r>
              <a:rPr lang="fr-FR" sz="2400" dirty="0" smtClean="0"/>
              <a:t>). </a:t>
            </a:r>
          </a:p>
          <a:p>
            <a:pPr algn="just"/>
            <a:r>
              <a:rPr lang="fr-FR" dirty="0" smtClean="0"/>
              <a:t>Ces </a:t>
            </a:r>
            <a:r>
              <a:rPr lang="fr-FR" dirty="0">
                <a:solidFill>
                  <a:schemeClr val="accent6">
                    <a:lumMod val="50000"/>
                  </a:schemeClr>
                </a:solidFill>
              </a:rPr>
              <a:t>informations sont utilisées dans tous les processus</a:t>
            </a:r>
            <a:r>
              <a:rPr lang="fr-FR" dirty="0" smtClean="0"/>
              <a:t>, tant </a:t>
            </a:r>
            <a:r>
              <a:rPr lang="fr-FR" dirty="0"/>
              <a:t>les processus opérationnels que les processus de gestion et de support</a:t>
            </a:r>
            <a:r>
              <a:rPr lang="fr-FR" dirty="0" smtClean="0"/>
              <a:t>.</a:t>
            </a:r>
          </a:p>
          <a:p>
            <a:pPr algn="just"/>
            <a:r>
              <a:rPr lang="fr-FR" dirty="0" smtClean="0"/>
              <a:t>En </a:t>
            </a:r>
            <a:r>
              <a:rPr lang="fr-FR" dirty="0"/>
              <a:t>outre, </a:t>
            </a:r>
            <a:r>
              <a:rPr lang="fr-FR" dirty="0" smtClean="0"/>
              <a:t>les </a:t>
            </a:r>
            <a:r>
              <a:rPr lang="fr-FR" dirty="0"/>
              <a:t>informations doivent être accumulées pour gérer l'organisation. </a:t>
            </a:r>
            <a:endParaRPr lang="fr-FR" dirty="0" smtClean="0"/>
          </a:p>
          <a:p>
            <a:pPr algn="just"/>
            <a:r>
              <a:rPr lang="fr-FR" dirty="0" smtClean="0"/>
              <a:t>Comparé </a:t>
            </a:r>
            <a:r>
              <a:rPr lang="fr-FR" dirty="0"/>
              <a:t>cela à </a:t>
            </a:r>
            <a:r>
              <a:rPr lang="fr-FR" dirty="0" smtClean="0"/>
              <a:t>une usine qui fabrique des biscuits, </a:t>
            </a:r>
            <a:r>
              <a:rPr lang="fr-FR" dirty="0"/>
              <a:t>les technologies de l'information sont évidemment aussi très </a:t>
            </a:r>
            <a:r>
              <a:rPr lang="fr-FR" dirty="0" smtClean="0"/>
              <a:t>importantes pour </a:t>
            </a:r>
            <a:r>
              <a:rPr lang="fr-FR" dirty="0"/>
              <a:t>la gestion et les processus de soutien, mais pour les compagnies </a:t>
            </a:r>
            <a:r>
              <a:rPr lang="fr-FR" dirty="0" smtClean="0"/>
              <a:t>d'assurance l'information </a:t>
            </a:r>
            <a:r>
              <a:rPr lang="fr-FR" dirty="0"/>
              <a:t>est ce qui détermine en grande partie la qualité du </a:t>
            </a:r>
            <a:r>
              <a:rPr lang="fr-FR" dirty="0" smtClean="0"/>
              <a:t>service. </a:t>
            </a:r>
            <a:r>
              <a:rPr lang="fr-FR" b="1" dirty="0" smtClean="0"/>
              <a:t>L'information </a:t>
            </a:r>
            <a:r>
              <a:rPr lang="fr-FR" b="1" dirty="0"/>
              <a:t>est l'ingrédient principal de </a:t>
            </a:r>
            <a:r>
              <a:rPr lang="fr-FR" b="1" dirty="0" smtClean="0"/>
              <a:t>ces </a:t>
            </a:r>
            <a:r>
              <a:rPr lang="fr-FR" b="1" dirty="0"/>
              <a:t>processus.</a:t>
            </a:r>
            <a:endParaRPr lang="fr-FR" b="1" dirty="0" smtClean="0"/>
          </a:p>
        </p:txBody>
      </p:sp>
      <p:sp>
        <p:nvSpPr>
          <p:cNvPr id="6" name="Titre 1"/>
          <p:cNvSpPr txBox="1">
            <a:spLocks/>
          </p:cNvSpPr>
          <p:nvPr/>
        </p:nvSpPr>
        <p:spPr>
          <a:xfrm>
            <a:off x="26828" y="25917"/>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Importance de l’information </a:t>
            </a:r>
            <a:endParaRPr lang="fr-FR" sz="18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z="1400" smtClean="0">
                <a:solidFill>
                  <a:srgbClr val="C00000"/>
                </a:solidFill>
              </a:rPr>
              <a:t>7</a:t>
            </a:fld>
            <a:endParaRPr lang="fr-FR" sz="1400">
              <a:solidFill>
                <a:srgbClr val="C00000"/>
              </a:solidFill>
            </a:endParaRPr>
          </a:p>
        </p:txBody>
      </p:sp>
    </p:spTree>
    <p:extLst>
      <p:ext uri="{BB962C8B-B14F-4D97-AF65-F5344CB8AC3E}">
        <p14:creationId xmlns:p14="http://schemas.microsoft.com/office/powerpoint/2010/main" val="183372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3506" y="827523"/>
            <a:ext cx="11002025" cy="5637671"/>
          </a:xfrm>
          <a:solidFill>
            <a:schemeClr val="accent4">
              <a:lumMod val="60000"/>
              <a:lumOff val="40000"/>
            </a:schemeClr>
          </a:solidFill>
          <a:ln>
            <a:solidFill>
              <a:schemeClr val="accent2">
                <a:lumMod val="75000"/>
              </a:schemeClr>
            </a:solidFill>
          </a:ln>
        </p:spPr>
        <p:txBody>
          <a:bodyPr>
            <a:noAutofit/>
          </a:bodyPr>
          <a:lstStyle/>
          <a:p>
            <a:pPr algn="just"/>
            <a:r>
              <a:rPr lang="fr-FR" dirty="0"/>
              <a:t>Comme les organisations sont tellement dépendantes de l'information, il est très important que la technologie qui fournit cette information et qui est utilisée pour soutenir ces processus </a:t>
            </a:r>
            <a:r>
              <a:rPr lang="fr-FR" dirty="0" smtClean="0"/>
              <a:t>soit en </a:t>
            </a:r>
            <a:r>
              <a:rPr lang="fr-FR" dirty="0"/>
              <a:t>phase avec les besoins de l'organisation. C'est ce </a:t>
            </a:r>
            <a:r>
              <a:rPr lang="fr-FR" dirty="0" smtClean="0"/>
              <a:t>qui appelé </a:t>
            </a:r>
            <a:r>
              <a:rPr lang="fr-FR" dirty="0"/>
              <a:t>l'</a:t>
            </a:r>
            <a:r>
              <a:rPr lang="fr-FR" b="1" dirty="0"/>
              <a:t>alignement </a:t>
            </a:r>
            <a:r>
              <a:rPr lang="fr-FR" b="1" dirty="0" smtClean="0"/>
              <a:t>de l’entreprise </a:t>
            </a:r>
            <a:r>
              <a:rPr lang="fr-FR" b="1" dirty="0"/>
              <a:t>et </a:t>
            </a:r>
            <a:r>
              <a:rPr lang="fr-FR" b="1" dirty="0" smtClean="0"/>
              <a:t>de l’informatique</a:t>
            </a:r>
            <a:r>
              <a:rPr lang="fr-FR" dirty="0" smtClean="0"/>
              <a:t>.</a:t>
            </a:r>
          </a:p>
          <a:p>
            <a:pPr algn="just"/>
            <a:r>
              <a:rPr lang="fr-FR" dirty="0" smtClean="0"/>
              <a:t>L’objectif de cet alignement est de gérer trois </a:t>
            </a:r>
            <a:r>
              <a:rPr lang="fr-FR" dirty="0" smtClean="0"/>
              <a:t>risques </a:t>
            </a:r>
            <a:r>
              <a:rPr lang="fr-FR" dirty="0" smtClean="0"/>
              <a:t>associés aux projets informatiques:</a:t>
            </a:r>
          </a:p>
          <a:p>
            <a:pPr lvl="1" algn="just">
              <a:buFont typeface="Wingdings" panose="05000000000000000000" pitchFamily="2" charset="2"/>
              <a:buChar char="Ø"/>
            </a:pPr>
            <a:r>
              <a:rPr lang="fr-FR" dirty="0" smtClean="0"/>
              <a:t> </a:t>
            </a:r>
            <a:r>
              <a:rPr lang="fr-FR" sz="2800" b="1" dirty="0" smtClean="0"/>
              <a:t>Risque </a:t>
            </a:r>
            <a:r>
              <a:rPr lang="fr-FR" sz="2800" b="1" dirty="0"/>
              <a:t>technique</a:t>
            </a:r>
            <a:r>
              <a:rPr lang="fr-FR" sz="2800" dirty="0"/>
              <a:t> : le système fonctionnera-t-il comme il le devrait ?</a:t>
            </a:r>
          </a:p>
          <a:p>
            <a:pPr lvl="1" algn="just">
              <a:buFont typeface="Wingdings" panose="05000000000000000000" pitchFamily="2" charset="2"/>
              <a:buChar char="Ø"/>
            </a:pPr>
            <a:r>
              <a:rPr lang="fr-FR" sz="2800" dirty="0" smtClean="0"/>
              <a:t> </a:t>
            </a:r>
            <a:r>
              <a:rPr lang="fr-FR" sz="2800" b="1" dirty="0" smtClean="0"/>
              <a:t>Risque </a:t>
            </a:r>
            <a:r>
              <a:rPr lang="fr-FR" sz="2800" b="1" dirty="0"/>
              <a:t>organisationnel</a:t>
            </a:r>
            <a:r>
              <a:rPr lang="fr-FR" sz="2800" dirty="0"/>
              <a:t> : les individus au sein de l'organisation </a:t>
            </a:r>
            <a:r>
              <a:rPr lang="fr-FR" sz="2800" dirty="0" err="1"/>
              <a:t>utiliseront-ils</a:t>
            </a:r>
            <a:r>
              <a:rPr lang="fr-FR" sz="2800" dirty="0"/>
              <a:t> le </a:t>
            </a:r>
            <a:r>
              <a:rPr lang="fr-FR" sz="2800" dirty="0" smtClean="0"/>
              <a:t>système comme </a:t>
            </a:r>
            <a:r>
              <a:rPr lang="fr-FR" sz="2800" dirty="0"/>
              <a:t>ils le devraient ?</a:t>
            </a:r>
          </a:p>
          <a:p>
            <a:pPr lvl="1" algn="just">
              <a:buFont typeface="Wingdings" panose="05000000000000000000" pitchFamily="2" charset="2"/>
              <a:buChar char="Ø"/>
            </a:pPr>
            <a:r>
              <a:rPr lang="fr-FR" sz="2800" dirty="0" smtClean="0"/>
              <a:t> </a:t>
            </a:r>
            <a:r>
              <a:rPr lang="fr-FR" sz="2800" b="1" dirty="0" smtClean="0"/>
              <a:t>Risque </a:t>
            </a:r>
            <a:r>
              <a:rPr lang="fr-FR" sz="2800" b="1" dirty="0"/>
              <a:t>commercial</a:t>
            </a:r>
            <a:r>
              <a:rPr lang="fr-FR" sz="2800" dirty="0"/>
              <a:t> : la mise en œuvre et l'adoption du système se traduiront-elles par une valeur commerciale ?</a:t>
            </a:r>
          </a:p>
          <a:p>
            <a:pPr marL="0" indent="0" algn="just">
              <a:buNone/>
            </a:pPr>
            <a:endParaRPr lang="fr-FR" dirty="0" smtClean="0"/>
          </a:p>
        </p:txBody>
      </p:sp>
      <p:sp>
        <p:nvSpPr>
          <p:cNvPr id="6" name="Titre 1"/>
          <p:cNvSpPr txBox="1">
            <a:spLocks/>
          </p:cNvSpPr>
          <p:nvPr/>
        </p:nvSpPr>
        <p:spPr>
          <a:xfrm>
            <a:off x="26828" y="25917"/>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 Importance de l’information </a:t>
            </a:r>
            <a:endParaRPr lang="fr-FR" sz="18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8</a:t>
            </a:fld>
            <a:endParaRPr lang="fr-FR"/>
          </a:p>
        </p:txBody>
      </p:sp>
    </p:spTree>
    <p:extLst>
      <p:ext uri="{BB962C8B-B14F-4D97-AF65-F5344CB8AC3E}">
        <p14:creationId xmlns:p14="http://schemas.microsoft.com/office/powerpoint/2010/main" val="2613062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304047"/>
            <a:ext cx="10515600" cy="3760905"/>
          </a:xfrm>
          <a:solidFill>
            <a:schemeClr val="accent4">
              <a:lumMod val="60000"/>
              <a:lumOff val="40000"/>
            </a:schemeClr>
          </a:solidFill>
          <a:ln>
            <a:solidFill>
              <a:schemeClr val="accent2">
                <a:lumMod val="75000"/>
              </a:schemeClr>
            </a:solidFill>
          </a:ln>
        </p:spPr>
        <p:txBody>
          <a:bodyPr>
            <a:normAutofit/>
          </a:bodyPr>
          <a:lstStyle/>
          <a:p>
            <a:pPr algn="just"/>
            <a:r>
              <a:rPr lang="fr-FR" dirty="0" smtClean="0"/>
              <a:t>Les compagnies (de service en général), font face à des problèmes qui peuvent être catégorisés dans deux champs majeurs:</a:t>
            </a:r>
          </a:p>
          <a:p>
            <a:pPr marL="0" indent="0" algn="just">
              <a:buNone/>
            </a:pPr>
            <a:endParaRPr lang="fr-FR" dirty="0"/>
          </a:p>
          <a:p>
            <a:pPr lvl="2" algn="just">
              <a:buFont typeface="Wingdings" panose="05000000000000000000" pitchFamily="2" charset="2"/>
              <a:buChar char="Ø"/>
            </a:pPr>
            <a:r>
              <a:rPr lang="fr-FR" sz="2800" dirty="0" smtClean="0"/>
              <a:t>   L’</a:t>
            </a:r>
            <a:r>
              <a:rPr lang="fr-FR" sz="2800" b="1" dirty="0" smtClean="0"/>
              <a:t>inadéquation</a:t>
            </a:r>
            <a:r>
              <a:rPr lang="fr-FR" sz="2800" dirty="0" smtClean="0"/>
              <a:t> entre les besoins de l’entreprise et l’Informatique, supposée y répondre.</a:t>
            </a:r>
          </a:p>
          <a:p>
            <a:pPr lvl="2" algn="just">
              <a:buFont typeface="Wingdings" panose="05000000000000000000" pitchFamily="2" charset="2"/>
              <a:buChar char="Ø"/>
            </a:pPr>
            <a:endParaRPr lang="fr-FR" sz="2800" dirty="0"/>
          </a:p>
          <a:p>
            <a:pPr lvl="2" algn="just">
              <a:buFont typeface="Wingdings" panose="05000000000000000000" pitchFamily="2" charset="2"/>
              <a:buChar char="Ø"/>
            </a:pPr>
            <a:r>
              <a:rPr lang="fr-FR" sz="2800" dirty="0" smtClean="0"/>
              <a:t>   La </a:t>
            </a:r>
            <a:r>
              <a:rPr lang="fr-FR" sz="2800" b="1" dirty="0"/>
              <a:t>duplication</a:t>
            </a:r>
            <a:r>
              <a:rPr lang="fr-FR" sz="2800" dirty="0"/>
              <a:t> des fonctionnalités et le </a:t>
            </a:r>
            <a:r>
              <a:rPr lang="fr-FR" sz="2800" b="1" dirty="0"/>
              <a:t>cloisonnement</a:t>
            </a:r>
            <a:r>
              <a:rPr lang="fr-FR" sz="2800" dirty="0"/>
              <a:t> des processus</a:t>
            </a:r>
            <a:r>
              <a:rPr lang="fr-FR" dirty="0" smtClean="0"/>
              <a:t>	</a:t>
            </a:r>
          </a:p>
          <a:p>
            <a:pPr marL="0" indent="0" algn="just">
              <a:buNone/>
            </a:pPr>
            <a:endParaRPr lang="fr-FR" dirty="0" smtClean="0"/>
          </a:p>
        </p:txBody>
      </p:sp>
      <p:sp>
        <p:nvSpPr>
          <p:cNvPr id="5" name="Titre 1"/>
          <p:cNvSpPr txBox="1">
            <a:spLocks/>
          </p:cNvSpPr>
          <p:nvPr/>
        </p:nvSpPr>
        <p:spPr>
          <a:xfrm>
            <a:off x="26828" y="25917"/>
            <a:ext cx="10515600" cy="46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800" b="1" dirty="0" smtClean="0">
                <a:solidFill>
                  <a:srgbClr val="C00000"/>
                </a:solidFill>
                <a:latin typeface="+mn-lt"/>
              </a:rPr>
              <a:t>Service </a:t>
            </a:r>
            <a:r>
              <a:rPr lang="fr-FR" sz="1800" b="1" dirty="0" err="1" smtClean="0">
                <a:solidFill>
                  <a:srgbClr val="C00000"/>
                </a:solidFill>
                <a:latin typeface="+mn-lt"/>
              </a:rPr>
              <a:t>Oriented</a:t>
            </a:r>
            <a:r>
              <a:rPr lang="fr-FR" sz="1800" b="1" dirty="0" smtClean="0">
                <a:solidFill>
                  <a:srgbClr val="C00000"/>
                </a:solidFill>
                <a:latin typeface="+mn-lt"/>
              </a:rPr>
              <a:t> Architecture (SOA)</a:t>
            </a:r>
            <a:endParaRPr lang="fr-FR" sz="1800" b="1" dirty="0">
              <a:solidFill>
                <a:srgbClr val="C00000"/>
              </a:solidFill>
              <a:latin typeface="+mn-lt"/>
            </a:endParaRPr>
          </a:p>
        </p:txBody>
      </p:sp>
      <p:sp>
        <p:nvSpPr>
          <p:cNvPr id="4" name="Titre 1"/>
          <p:cNvSpPr txBox="1">
            <a:spLocks/>
          </p:cNvSpPr>
          <p:nvPr/>
        </p:nvSpPr>
        <p:spPr>
          <a:xfrm>
            <a:off x="820781" y="674307"/>
            <a:ext cx="10515600" cy="422365"/>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smtClean="0">
                <a:solidFill>
                  <a:srgbClr val="C00000"/>
                </a:solidFill>
                <a:latin typeface="+mn-lt"/>
              </a:rPr>
              <a:t>Comprendre Le Problème</a:t>
            </a:r>
            <a:endParaRPr lang="fr-FR" sz="4000" b="1" dirty="0">
              <a:solidFill>
                <a:srgbClr val="C00000"/>
              </a:solidFill>
              <a:latin typeface="+mn-lt"/>
            </a:endParaRPr>
          </a:p>
        </p:txBody>
      </p:sp>
      <p:sp>
        <p:nvSpPr>
          <p:cNvPr id="2" name="Espace réservé du numéro de diapositive 1"/>
          <p:cNvSpPr>
            <a:spLocks noGrp="1"/>
          </p:cNvSpPr>
          <p:nvPr>
            <p:ph type="sldNum" sz="quarter" idx="12"/>
          </p:nvPr>
        </p:nvSpPr>
        <p:spPr/>
        <p:txBody>
          <a:bodyPr/>
          <a:lstStyle/>
          <a:p>
            <a:fld id="{7CCC2EAC-D4F4-4B5A-9CD4-0AC0D430CA66}" type="slidenum">
              <a:rPr lang="fr-FR" smtClean="0"/>
              <a:t>9</a:t>
            </a:fld>
            <a:endParaRPr lang="fr-FR"/>
          </a:p>
        </p:txBody>
      </p:sp>
    </p:spTree>
    <p:extLst>
      <p:ext uri="{BB962C8B-B14F-4D97-AF65-F5344CB8AC3E}">
        <p14:creationId xmlns:p14="http://schemas.microsoft.com/office/powerpoint/2010/main" val="211479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6639</Words>
  <Application>Microsoft Office PowerPoint</Application>
  <PresentationFormat>Grand écran</PresentationFormat>
  <Paragraphs>456</Paragraphs>
  <Slides>62</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62</vt:i4>
      </vt:variant>
    </vt:vector>
  </HeadingPairs>
  <TitlesOfParts>
    <vt:vector size="67" baseType="lpstr">
      <vt:lpstr>Arial</vt:lpstr>
      <vt:lpstr>Calibri</vt:lpstr>
      <vt:lpstr>Calibri Light</vt:lpstr>
      <vt:lpstr>Wingdings</vt:lpstr>
      <vt:lpstr>Thème Office</vt:lpstr>
      <vt:lpstr>Présentation PowerPoint</vt:lpstr>
      <vt:lpstr>Les Services Web</vt:lpstr>
      <vt:lpstr>Service Oriented Architecture (SOA)</vt:lpstr>
      <vt:lpstr>Service Oriented Architecture (SOA)</vt:lpstr>
      <vt:lpstr>Service Oriented Architecture (SOA)</vt:lpstr>
      <vt:lpstr>Présentation PowerPoint</vt:lpstr>
      <vt:lpstr>Présentation PowerPoint</vt:lpstr>
      <vt:lpstr>Présentation PowerPoint</vt:lpstr>
      <vt:lpstr>Présentation PowerPoint</vt:lpstr>
      <vt:lpstr>Service Oriented Architecture (SOA): Comprendre le Problème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MACROHARD-PC</dc:creator>
  <cp:lastModifiedBy>MACROHARD-PC</cp:lastModifiedBy>
  <cp:revision>8</cp:revision>
  <dcterms:created xsi:type="dcterms:W3CDTF">2022-03-14T19:42:56Z</dcterms:created>
  <dcterms:modified xsi:type="dcterms:W3CDTF">2023-04-24T06:54:28Z</dcterms:modified>
</cp:coreProperties>
</file>