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3" r:id="rId4"/>
    <p:sldId id="262" r:id="rId5"/>
    <p:sldId id="259" r:id="rId6"/>
    <p:sldId id="260" r:id="rId7"/>
    <p:sldId id="267" r:id="rId8"/>
    <p:sldId id="264" r:id="rId9"/>
    <p:sldId id="269" r:id="rId10"/>
    <p:sldId id="261" r:id="rId11"/>
    <p:sldId id="294" r:id="rId12"/>
    <p:sldId id="265" r:id="rId13"/>
    <p:sldId id="296" r:id="rId14"/>
    <p:sldId id="270" r:id="rId15"/>
    <p:sldId id="298" r:id="rId16"/>
    <p:sldId id="299" r:id="rId17"/>
    <p:sldId id="266" r:id="rId18"/>
    <p:sldId id="295" r:id="rId19"/>
    <p:sldId id="271" r:id="rId20"/>
    <p:sldId id="272" r:id="rId21"/>
    <p:sldId id="268" r:id="rId22"/>
    <p:sldId id="273" r:id="rId23"/>
    <p:sldId id="275" r:id="rId24"/>
    <p:sldId id="291" r:id="rId25"/>
    <p:sldId id="276" r:id="rId26"/>
    <p:sldId id="277" r:id="rId27"/>
    <p:sldId id="278" r:id="rId28"/>
    <p:sldId id="292" r:id="rId29"/>
    <p:sldId id="293" r:id="rId30"/>
    <p:sldId id="280" r:id="rId31"/>
    <p:sldId id="279" r:id="rId32"/>
    <p:sldId id="281" r:id="rId33"/>
    <p:sldId id="282" r:id="rId34"/>
    <p:sldId id="283" r:id="rId35"/>
    <p:sldId id="284" r:id="rId36"/>
    <p:sldId id="289" r:id="rId37"/>
    <p:sldId id="290" r:id="rId38"/>
    <p:sldId id="285" r:id="rId39"/>
    <p:sldId id="286" r:id="rId40"/>
    <p:sldId id="287" r:id="rId41"/>
    <p:sldId id="288" r:id="rId42"/>
    <p:sldId id="297" r:id="rId4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442AF5-1B49-4B2C-93F3-D403A1FA5FA0}" type="doc">
      <dgm:prSet loTypeId="urn:microsoft.com/office/officeart/2009/layout/CirclePictureHierarchy" loCatId="hierarchy" qsTypeId="urn:microsoft.com/office/officeart/2005/8/quickstyle/simple1" qsCatId="simple" csTypeId="urn:microsoft.com/office/officeart/2005/8/colors/accent1_2" csCatId="accent1" phldr="1"/>
      <dgm:spPr/>
      <dgm:t>
        <a:bodyPr/>
        <a:lstStyle/>
        <a:p>
          <a:endParaRPr lang="fr-FR"/>
        </a:p>
      </dgm:t>
    </dgm:pt>
    <dgm:pt modelId="{5678D3F4-4017-41D2-8568-32444F97DC83}">
      <dgm:prSet phldrT="[Texte]" custT="1"/>
      <dgm:spPr/>
      <dgm:t>
        <a:bodyPr/>
        <a:lstStyle/>
        <a:p>
          <a:r>
            <a:rPr lang="fr-FR" sz="1800" dirty="0" smtClean="0"/>
            <a:t>Entreprise </a:t>
          </a:r>
          <a:r>
            <a:rPr lang="fr-FR" sz="1800" dirty="0" err="1" smtClean="0"/>
            <a:t>Beans</a:t>
          </a:r>
          <a:endParaRPr lang="fr-FR" sz="1800" dirty="0"/>
        </a:p>
      </dgm:t>
    </dgm:pt>
    <dgm:pt modelId="{B628A235-E281-43B6-8678-07228368666B}" type="parTrans" cxnId="{5C035FB4-7A02-4E86-835C-391F678ACAAF}">
      <dgm:prSet/>
      <dgm:spPr/>
      <dgm:t>
        <a:bodyPr/>
        <a:lstStyle/>
        <a:p>
          <a:endParaRPr lang="fr-FR"/>
        </a:p>
      </dgm:t>
    </dgm:pt>
    <dgm:pt modelId="{7A1E1D85-DE81-4897-AC15-17668DC20674}" type="sibTrans" cxnId="{5C035FB4-7A02-4E86-835C-391F678ACAAF}">
      <dgm:prSet/>
      <dgm:spPr/>
      <dgm:t>
        <a:bodyPr/>
        <a:lstStyle/>
        <a:p>
          <a:endParaRPr lang="fr-FR"/>
        </a:p>
      </dgm:t>
    </dgm:pt>
    <dgm:pt modelId="{EF98080C-65D9-4494-95F5-8DAA594B81AF}">
      <dgm:prSet phldrT="[Texte]" custT="1"/>
      <dgm:spPr/>
      <dgm:t>
        <a:bodyPr/>
        <a:lstStyle/>
        <a:p>
          <a:r>
            <a:rPr lang="fr-FR" sz="1800" dirty="0" smtClean="0"/>
            <a:t>Session </a:t>
          </a:r>
          <a:r>
            <a:rPr lang="fr-FR" sz="1800" dirty="0" err="1" smtClean="0"/>
            <a:t>Beans</a:t>
          </a:r>
          <a:endParaRPr lang="fr-FR" sz="1800" dirty="0"/>
        </a:p>
      </dgm:t>
    </dgm:pt>
    <dgm:pt modelId="{3BDF966E-0F4D-4241-AC42-DF26D14D7786}" type="parTrans" cxnId="{29966F3A-FE23-4BA4-BBAF-35DA0F53716B}">
      <dgm:prSet/>
      <dgm:spPr>
        <a:ln w="25400">
          <a:solidFill>
            <a:srgbClr val="002060"/>
          </a:solidFill>
        </a:ln>
      </dgm:spPr>
      <dgm:t>
        <a:bodyPr/>
        <a:lstStyle/>
        <a:p>
          <a:endParaRPr lang="fr-FR"/>
        </a:p>
      </dgm:t>
    </dgm:pt>
    <dgm:pt modelId="{9076D3B6-8222-473E-9689-DAC3D016FBA2}" type="sibTrans" cxnId="{29966F3A-FE23-4BA4-BBAF-35DA0F53716B}">
      <dgm:prSet/>
      <dgm:spPr/>
      <dgm:t>
        <a:bodyPr/>
        <a:lstStyle/>
        <a:p>
          <a:endParaRPr lang="fr-FR"/>
        </a:p>
      </dgm:t>
    </dgm:pt>
    <dgm:pt modelId="{9F03D874-AEA9-452D-AEDB-D07AA547211D}">
      <dgm:prSet phldrT="[Texte]" custT="1"/>
      <dgm:spPr/>
      <dgm:t>
        <a:bodyPr/>
        <a:lstStyle/>
        <a:p>
          <a:r>
            <a:rPr lang="fr-FR" sz="1800" dirty="0" err="1" smtClean="0"/>
            <a:t>Stateless</a:t>
          </a:r>
          <a:r>
            <a:rPr lang="fr-FR" sz="1800" dirty="0" smtClean="0"/>
            <a:t> </a:t>
          </a:r>
          <a:r>
            <a:rPr lang="fr-FR" sz="1800" dirty="0" err="1" smtClean="0"/>
            <a:t>Beans</a:t>
          </a:r>
          <a:endParaRPr lang="fr-FR" sz="1800" dirty="0"/>
        </a:p>
      </dgm:t>
    </dgm:pt>
    <dgm:pt modelId="{02759E72-E2D5-4368-B601-C22339C27EB9}" type="parTrans" cxnId="{AB6C6EC4-7132-4E54-AF14-FAB3716CCB7D}">
      <dgm:prSet/>
      <dgm:spPr>
        <a:ln w="25400">
          <a:solidFill>
            <a:srgbClr val="002060"/>
          </a:solidFill>
        </a:ln>
      </dgm:spPr>
      <dgm:t>
        <a:bodyPr/>
        <a:lstStyle/>
        <a:p>
          <a:endParaRPr lang="fr-FR"/>
        </a:p>
      </dgm:t>
    </dgm:pt>
    <dgm:pt modelId="{4569C435-FF48-4EB7-BD3E-45DC85330CC8}" type="sibTrans" cxnId="{AB6C6EC4-7132-4E54-AF14-FAB3716CCB7D}">
      <dgm:prSet/>
      <dgm:spPr/>
      <dgm:t>
        <a:bodyPr/>
        <a:lstStyle/>
        <a:p>
          <a:endParaRPr lang="fr-FR"/>
        </a:p>
      </dgm:t>
    </dgm:pt>
    <dgm:pt modelId="{1BB8CE81-7D49-4900-BE73-EA19C0338FD5}">
      <dgm:prSet phldrT="[Texte]" custT="1"/>
      <dgm:spPr/>
      <dgm:t>
        <a:bodyPr/>
        <a:lstStyle/>
        <a:p>
          <a:r>
            <a:rPr lang="fr-FR" sz="1800" dirty="0" err="1" smtClean="0"/>
            <a:t>Stateful</a:t>
          </a:r>
          <a:r>
            <a:rPr lang="fr-FR" sz="1800" dirty="0" smtClean="0"/>
            <a:t> </a:t>
          </a:r>
          <a:r>
            <a:rPr lang="fr-FR" sz="1800" dirty="0" err="1" smtClean="0"/>
            <a:t>Beans</a:t>
          </a:r>
          <a:endParaRPr lang="fr-FR" sz="1800" dirty="0"/>
        </a:p>
      </dgm:t>
    </dgm:pt>
    <dgm:pt modelId="{F58AF917-9CE7-4102-B23B-5BC118F1644E}" type="parTrans" cxnId="{C923295E-E994-4058-871C-842F887CECF6}">
      <dgm:prSet/>
      <dgm:spPr>
        <a:ln w="25400">
          <a:solidFill>
            <a:srgbClr val="002060"/>
          </a:solidFill>
        </a:ln>
      </dgm:spPr>
      <dgm:t>
        <a:bodyPr/>
        <a:lstStyle/>
        <a:p>
          <a:endParaRPr lang="fr-FR"/>
        </a:p>
      </dgm:t>
    </dgm:pt>
    <dgm:pt modelId="{E6A4B9E3-ED37-4D0D-A947-B21B25F76EC0}" type="sibTrans" cxnId="{C923295E-E994-4058-871C-842F887CECF6}">
      <dgm:prSet/>
      <dgm:spPr/>
      <dgm:t>
        <a:bodyPr/>
        <a:lstStyle/>
        <a:p>
          <a:endParaRPr lang="fr-FR"/>
        </a:p>
      </dgm:t>
    </dgm:pt>
    <dgm:pt modelId="{E9FC17B9-BC89-4457-937A-20F69DFAE5CF}">
      <dgm:prSet phldrT="[Texte]" custT="1"/>
      <dgm:spPr/>
      <dgm:t>
        <a:bodyPr/>
        <a:lstStyle/>
        <a:p>
          <a:r>
            <a:rPr lang="fr-FR" sz="1800" dirty="0" err="1" smtClean="0"/>
            <a:t>Entity</a:t>
          </a:r>
          <a:r>
            <a:rPr lang="fr-FR" sz="1800" dirty="0" smtClean="0"/>
            <a:t> </a:t>
          </a:r>
          <a:r>
            <a:rPr lang="fr-FR" sz="1800" dirty="0" err="1" smtClean="0"/>
            <a:t>Beans</a:t>
          </a:r>
          <a:endParaRPr lang="fr-FR" sz="1800" dirty="0"/>
        </a:p>
      </dgm:t>
    </dgm:pt>
    <dgm:pt modelId="{DA809BB7-9FE8-4611-9EBC-F747049C9BD2}" type="parTrans" cxnId="{5778ACAB-B002-4860-8B5A-61D4A6A57AC2}">
      <dgm:prSet/>
      <dgm:spPr>
        <a:ln w="25400">
          <a:solidFill>
            <a:srgbClr val="002060"/>
          </a:solidFill>
        </a:ln>
      </dgm:spPr>
      <dgm:t>
        <a:bodyPr/>
        <a:lstStyle/>
        <a:p>
          <a:endParaRPr lang="fr-FR"/>
        </a:p>
      </dgm:t>
    </dgm:pt>
    <dgm:pt modelId="{48FCBE43-B255-49D3-8456-D795B362F2D2}" type="sibTrans" cxnId="{5778ACAB-B002-4860-8B5A-61D4A6A57AC2}">
      <dgm:prSet/>
      <dgm:spPr/>
      <dgm:t>
        <a:bodyPr/>
        <a:lstStyle/>
        <a:p>
          <a:endParaRPr lang="fr-FR"/>
        </a:p>
      </dgm:t>
    </dgm:pt>
    <dgm:pt modelId="{E4130795-269B-4F22-AE3C-6E966E72FC63}">
      <dgm:prSet phldrT="[Texte]" custT="1"/>
      <dgm:spPr/>
      <dgm:t>
        <a:bodyPr/>
        <a:lstStyle/>
        <a:p>
          <a:r>
            <a:rPr lang="fr-FR" sz="1800" dirty="0" smtClean="0"/>
            <a:t>Bean-</a:t>
          </a:r>
          <a:r>
            <a:rPr lang="fr-FR" sz="1800" dirty="0" err="1" smtClean="0"/>
            <a:t>Managed</a:t>
          </a:r>
          <a:r>
            <a:rPr lang="fr-FR" sz="1800" dirty="0" smtClean="0"/>
            <a:t> </a:t>
          </a:r>
          <a:r>
            <a:rPr lang="fr-FR" sz="1800" dirty="0" err="1" smtClean="0"/>
            <a:t>Persistence</a:t>
          </a:r>
          <a:endParaRPr lang="fr-FR" sz="1800" dirty="0"/>
        </a:p>
      </dgm:t>
    </dgm:pt>
    <dgm:pt modelId="{BB73F025-749F-4564-8088-56DD5E0E1FDD}" type="parTrans" cxnId="{848E53DE-FE46-4B1D-ACE9-630F5523A10F}">
      <dgm:prSet/>
      <dgm:spPr>
        <a:ln w="25400">
          <a:solidFill>
            <a:srgbClr val="002060"/>
          </a:solidFill>
        </a:ln>
      </dgm:spPr>
      <dgm:t>
        <a:bodyPr/>
        <a:lstStyle/>
        <a:p>
          <a:endParaRPr lang="fr-FR"/>
        </a:p>
      </dgm:t>
    </dgm:pt>
    <dgm:pt modelId="{A6424741-BBD2-44BA-BD3E-5A25E5941F49}" type="sibTrans" cxnId="{848E53DE-FE46-4B1D-ACE9-630F5523A10F}">
      <dgm:prSet/>
      <dgm:spPr/>
      <dgm:t>
        <a:bodyPr/>
        <a:lstStyle/>
        <a:p>
          <a:endParaRPr lang="fr-FR"/>
        </a:p>
      </dgm:t>
    </dgm:pt>
    <dgm:pt modelId="{7CB80A4D-65FD-413B-AB7B-6378070A18A7}">
      <dgm:prSet custT="1"/>
      <dgm:spPr/>
      <dgm:t>
        <a:bodyPr/>
        <a:lstStyle/>
        <a:p>
          <a:r>
            <a:rPr lang="fr-FR" sz="1800" dirty="0" smtClean="0"/>
            <a:t>Container-</a:t>
          </a:r>
          <a:r>
            <a:rPr lang="fr-FR" sz="1800" dirty="0" err="1" smtClean="0"/>
            <a:t>Managed</a:t>
          </a:r>
          <a:r>
            <a:rPr lang="fr-FR" sz="1800" dirty="0" smtClean="0"/>
            <a:t> </a:t>
          </a:r>
          <a:r>
            <a:rPr lang="fr-FR" sz="1800" dirty="0" err="1" smtClean="0"/>
            <a:t>Persistence</a:t>
          </a:r>
          <a:endParaRPr lang="fr-FR" sz="1800" dirty="0"/>
        </a:p>
      </dgm:t>
    </dgm:pt>
    <dgm:pt modelId="{236D1EDC-EB68-4741-BFF7-DE82DDDE3698}" type="parTrans" cxnId="{9AA6609F-FDC3-425B-BB18-4C7E5CCCABFD}">
      <dgm:prSet/>
      <dgm:spPr>
        <a:ln w="25400">
          <a:solidFill>
            <a:srgbClr val="002060"/>
          </a:solidFill>
        </a:ln>
      </dgm:spPr>
      <dgm:t>
        <a:bodyPr/>
        <a:lstStyle/>
        <a:p>
          <a:endParaRPr lang="fr-FR"/>
        </a:p>
      </dgm:t>
    </dgm:pt>
    <dgm:pt modelId="{80B30F75-A034-4F80-919E-561ECDD22BAE}" type="sibTrans" cxnId="{9AA6609F-FDC3-425B-BB18-4C7E5CCCABFD}">
      <dgm:prSet/>
      <dgm:spPr/>
      <dgm:t>
        <a:bodyPr/>
        <a:lstStyle/>
        <a:p>
          <a:endParaRPr lang="fr-FR"/>
        </a:p>
      </dgm:t>
    </dgm:pt>
    <dgm:pt modelId="{3D2B261C-7CF1-4EAC-A4E2-258B13A93C6F}">
      <dgm:prSet custT="1"/>
      <dgm:spPr/>
      <dgm:t>
        <a:bodyPr/>
        <a:lstStyle/>
        <a:p>
          <a:r>
            <a:rPr lang="fr-FR" sz="1800" dirty="0" smtClean="0"/>
            <a:t>Message-</a:t>
          </a:r>
          <a:r>
            <a:rPr lang="fr-FR" sz="1800" dirty="0" err="1" smtClean="0"/>
            <a:t>Driven</a:t>
          </a:r>
          <a:r>
            <a:rPr lang="fr-FR" sz="1800" dirty="0" smtClean="0"/>
            <a:t> </a:t>
          </a:r>
          <a:r>
            <a:rPr lang="fr-FR" sz="1800" dirty="0" err="1" smtClean="0"/>
            <a:t>Beans</a:t>
          </a:r>
          <a:endParaRPr lang="fr-FR" sz="1800" dirty="0"/>
        </a:p>
      </dgm:t>
    </dgm:pt>
    <dgm:pt modelId="{36557996-6EA6-412D-888F-D77B03459361}" type="parTrans" cxnId="{A6D8B4A0-7B86-4A08-9526-807B2E9C66A0}">
      <dgm:prSet/>
      <dgm:spPr>
        <a:ln w="25400"/>
      </dgm:spPr>
      <dgm:t>
        <a:bodyPr/>
        <a:lstStyle/>
        <a:p>
          <a:endParaRPr lang="fr-FR"/>
        </a:p>
      </dgm:t>
    </dgm:pt>
    <dgm:pt modelId="{359AB286-BFD1-415A-83C4-8A2F9CB2CE84}" type="sibTrans" cxnId="{A6D8B4A0-7B86-4A08-9526-807B2E9C66A0}">
      <dgm:prSet/>
      <dgm:spPr/>
      <dgm:t>
        <a:bodyPr/>
        <a:lstStyle/>
        <a:p>
          <a:endParaRPr lang="fr-FR"/>
        </a:p>
      </dgm:t>
    </dgm:pt>
    <dgm:pt modelId="{E02D9E7F-1B76-4473-8BCE-21B26FB34C6E}" type="pres">
      <dgm:prSet presAssocID="{2D442AF5-1B49-4B2C-93F3-D403A1FA5FA0}" presName="hierChild1" presStyleCnt="0">
        <dgm:presLayoutVars>
          <dgm:chPref val="1"/>
          <dgm:dir/>
          <dgm:animOne val="branch"/>
          <dgm:animLvl val="lvl"/>
          <dgm:resizeHandles/>
        </dgm:presLayoutVars>
      </dgm:prSet>
      <dgm:spPr/>
      <dgm:t>
        <a:bodyPr/>
        <a:lstStyle/>
        <a:p>
          <a:endParaRPr lang="fr-FR"/>
        </a:p>
      </dgm:t>
    </dgm:pt>
    <dgm:pt modelId="{31858D10-5A4C-4C21-A8FD-C3A8E068FE31}" type="pres">
      <dgm:prSet presAssocID="{5678D3F4-4017-41D2-8568-32444F97DC83}" presName="hierRoot1" presStyleCnt="0"/>
      <dgm:spPr/>
    </dgm:pt>
    <dgm:pt modelId="{9BDB4B98-78F7-466C-9521-C43E015350F7}" type="pres">
      <dgm:prSet presAssocID="{5678D3F4-4017-41D2-8568-32444F97DC83}" presName="composite" presStyleCnt="0"/>
      <dgm:spPr/>
    </dgm:pt>
    <dgm:pt modelId="{93935E32-99AC-4D4D-9FB2-3F91B6828729}" type="pres">
      <dgm:prSet presAssocID="{5678D3F4-4017-41D2-8568-32444F97DC83}" presName="image" presStyleLbl="node0" presStyleIdx="0" presStyleCnt="1" custScaleX="82645" custScaleY="82645"/>
      <dgm:spPr>
        <a:solidFill>
          <a:schemeClr val="accent6">
            <a:lumMod val="75000"/>
          </a:schemeClr>
        </a:solidFill>
      </dgm:spPr>
    </dgm:pt>
    <dgm:pt modelId="{3068F0C3-CB3C-4B15-9BAE-0BA842B6A32F}" type="pres">
      <dgm:prSet presAssocID="{5678D3F4-4017-41D2-8568-32444F97DC83}" presName="text" presStyleLbl="revTx" presStyleIdx="0" presStyleCnt="8" custScaleX="90910" custScaleY="38555">
        <dgm:presLayoutVars>
          <dgm:chPref val="3"/>
        </dgm:presLayoutVars>
      </dgm:prSet>
      <dgm:spPr/>
      <dgm:t>
        <a:bodyPr/>
        <a:lstStyle/>
        <a:p>
          <a:endParaRPr lang="fr-FR"/>
        </a:p>
      </dgm:t>
    </dgm:pt>
    <dgm:pt modelId="{220DF4F3-7BBA-4B24-B744-1250BDEC55B2}" type="pres">
      <dgm:prSet presAssocID="{5678D3F4-4017-41D2-8568-32444F97DC83}" presName="hierChild2" presStyleCnt="0"/>
      <dgm:spPr/>
    </dgm:pt>
    <dgm:pt modelId="{0977F824-4479-4A21-A8A5-22F1D08CE302}" type="pres">
      <dgm:prSet presAssocID="{3BDF966E-0F4D-4241-AC42-DF26D14D7786}" presName="Name10" presStyleLbl="parChTrans1D2" presStyleIdx="0" presStyleCnt="3"/>
      <dgm:spPr/>
      <dgm:t>
        <a:bodyPr/>
        <a:lstStyle/>
        <a:p>
          <a:endParaRPr lang="fr-FR"/>
        </a:p>
      </dgm:t>
    </dgm:pt>
    <dgm:pt modelId="{E0FD9DBC-9CA7-45DC-BC33-DCF82723A3A1}" type="pres">
      <dgm:prSet presAssocID="{EF98080C-65D9-4494-95F5-8DAA594B81AF}" presName="hierRoot2" presStyleCnt="0"/>
      <dgm:spPr/>
    </dgm:pt>
    <dgm:pt modelId="{0A404B57-0021-48C4-9FD1-BCA99E985328}" type="pres">
      <dgm:prSet presAssocID="{EF98080C-65D9-4494-95F5-8DAA594B81AF}" presName="composite2" presStyleCnt="0"/>
      <dgm:spPr/>
    </dgm:pt>
    <dgm:pt modelId="{957C5B76-05EE-4D4A-A865-2B93C343EA54}" type="pres">
      <dgm:prSet presAssocID="{EF98080C-65D9-4494-95F5-8DAA594B81AF}" presName="image2" presStyleLbl="node2" presStyleIdx="0" presStyleCnt="3" custScaleX="82645" custScaleY="82645"/>
      <dgm:spPr>
        <a:solidFill>
          <a:schemeClr val="accent6">
            <a:lumMod val="75000"/>
          </a:schemeClr>
        </a:solidFill>
      </dgm:spPr>
    </dgm:pt>
    <dgm:pt modelId="{7AD77F1A-6415-4EDF-8381-CB3DF0AA2126}" type="pres">
      <dgm:prSet presAssocID="{EF98080C-65D9-4494-95F5-8DAA594B81AF}" presName="text2" presStyleLbl="revTx" presStyleIdx="1" presStyleCnt="8">
        <dgm:presLayoutVars>
          <dgm:chPref val="3"/>
        </dgm:presLayoutVars>
      </dgm:prSet>
      <dgm:spPr/>
      <dgm:t>
        <a:bodyPr/>
        <a:lstStyle/>
        <a:p>
          <a:endParaRPr lang="fr-FR"/>
        </a:p>
      </dgm:t>
    </dgm:pt>
    <dgm:pt modelId="{5735EC54-C150-46B3-A2D6-3BECDB179679}" type="pres">
      <dgm:prSet presAssocID="{EF98080C-65D9-4494-95F5-8DAA594B81AF}" presName="hierChild3" presStyleCnt="0"/>
      <dgm:spPr/>
    </dgm:pt>
    <dgm:pt modelId="{5FE61598-5E2D-4C52-B305-ADD0A0084CFA}" type="pres">
      <dgm:prSet presAssocID="{02759E72-E2D5-4368-B601-C22339C27EB9}" presName="Name17" presStyleLbl="parChTrans1D3" presStyleIdx="0" presStyleCnt="4"/>
      <dgm:spPr/>
      <dgm:t>
        <a:bodyPr/>
        <a:lstStyle/>
        <a:p>
          <a:endParaRPr lang="fr-FR"/>
        </a:p>
      </dgm:t>
    </dgm:pt>
    <dgm:pt modelId="{CE4C71FF-51A0-4172-BB66-A5E556CEC1E8}" type="pres">
      <dgm:prSet presAssocID="{9F03D874-AEA9-452D-AEDB-D07AA547211D}" presName="hierRoot3" presStyleCnt="0"/>
      <dgm:spPr/>
    </dgm:pt>
    <dgm:pt modelId="{08735EBD-13C2-4390-8252-E06AA6DEF16A}" type="pres">
      <dgm:prSet presAssocID="{9F03D874-AEA9-452D-AEDB-D07AA547211D}" presName="composite3" presStyleCnt="0"/>
      <dgm:spPr/>
    </dgm:pt>
    <dgm:pt modelId="{827302E3-E8A8-4A3A-A90D-D7204A7ABBBF}" type="pres">
      <dgm:prSet presAssocID="{9F03D874-AEA9-452D-AEDB-D07AA547211D}" presName="image3" presStyleLbl="node3" presStyleIdx="0" presStyleCnt="4" custScaleX="82645" custScaleY="82645" custLinFactNeighborX="8987"/>
      <dgm:spPr>
        <a:solidFill>
          <a:schemeClr val="accent6">
            <a:lumMod val="75000"/>
          </a:schemeClr>
        </a:solidFill>
      </dgm:spPr>
    </dgm:pt>
    <dgm:pt modelId="{112C17FD-68D4-44AF-BDD0-1E54F8C489A2}" type="pres">
      <dgm:prSet presAssocID="{9F03D874-AEA9-452D-AEDB-D07AA547211D}" presName="text3" presStyleLbl="revTx" presStyleIdx="2" presStyleCnt="8">
        <dgm:presLayoutVars>
          <dgm:chPref val="3"/>
        </dgm:presLayoutVars>
      </dgm:prSet>
      <dgm:spPr/>
      <dgm:t>
        <a:bodyPr/>
        <a:lstStyle/>
        <a:p>
          <a:endParaRPr lang="fr-FR"/>
        </a:p>
      </dgm:t>
    </dgm:pt>
    <dgm:pt modelId="{68717CA2-6504-4B62-BBFF-E5407FF7DD0D}" type="pres">
      <dgm:prSet presAssocID="{9F03D874-AEA9-452D-AEDB-D07AA547211D}" presName="hierChild4" presStyleCnt="0"/>
      <dgm:spPr/>
    </dgm:pt>
    <dgm:pt modelId="{DFCECA16-12C8-469B-8861-02461878EF27}" type="pres">
      <dgm:prSet presAssocID="{F58AF917-9CE7-4102-B23B-5BC118F1644E}" presName="Name17" presStyleLbl="parChTrans1D3" presStyleIdx="1" presStyleCnt="4"/>
      <dgm:spPr/>
      <dgm:t>
        <a:bodyPr/>
        <a:lstStyle/>
        <a:p>
          <a:endParaRPr lang="fr-FR"/>
        </a:p>
      </dgm:t>
    </dgm:pt>
    <dgm:pt modelId="{8E8CEE00-F599-4671-9C8F-1FB33F91F744}" type="pres">
      <dgm:prSet presAssocID="{1BB8CE81-7D49-4900-BE73-EA19C0338FD5}" presName="hierRoot3" presStyleCnt="0"/>
      <dgm:spPr/>
    </dgm:pt>
    <dgm:pt modelId="{DC6A8978-1BEF-44E1-8264-ED82329308A0}" type="pres">
      <dgm:prSet presAssocID="{1BB8CE81-7D49-4900-BE73-EA19C0338FD5}" presName="composite3" presStyleCnt="0"/>
      <dgm:spPr/>
    </dgm:pt>
    <dgm:pt modelId="{B2DB50CE-657B-4EF3-A3D6-12F269762DAA}" type="pres">
      <dgm:prSet presAssocID="{1BB8CE81-7D49-4900-BE73-EA19C0338FD5}" presName="image3" presStyleLbl="node3" presStyleIdx="1" presStyleCnt="4" custScaleX="82645" custScaleY="82645" custLinFactNeighborX="-32094"/>
      <dgm:spPr>
        <a:solidFill>
          <a:schemeClr val="accent6">
            <a:lumMod val="75000"/>
          </a:schemeClr>
        </a:solidFill>
      </dgm:spPr>
    </dgm:pt>
    <dgm:pt modelId="{FD32F15E-BFEB-474C-8DAE-AA786CD93A94}" type="pres">
      <dgm:prSet presAssocID="{1BB8CE81-7D49-4900-BE73-EA19C0338FD5}" presName="text3" presStyleLbl="revTx" presStyleIdx="3" presStyleCnt="8" custLinFactNeighborX="-25673">
        <dgm:presLayoutVars>
          <dgm:chPref val="3"/>
        </dgm:presLayoutVars>
      </dgm:prSet>
      <dgm:spPr/>
      <dgm:t>
        <a:bodyPr/>
        <a:lstStyle/>
        <a:p>
          <a:endParaRPr lang="fr-FR"/>
        </a:p>
      </dgm:t>
    </dgm:pt>
    <dgm:pt modelId="{AB003870-FB72-44E1-BA34-5B4D00CFE462}" type="pres">
      <dgm:prSet presAssocID="{1BB8CE81-7D49-4900-BE73-EA19C0338FD5}" presName="hierChild4" presStyleCnt="0"/>
      <dgm:spPr/>
    </dgm:pt>
    <dgm:pt modelId="{787C9DD8-4A94-441E-A78D-A84BF55B5A17}" type="pres">
      <dgm:prSet presAssocID="{36557996-6EA6-412D-888F-D77B03459361}" presName="Name10" presStyleLbl="parChTrans1D2" presStyleIdx="1" presStyleCnt="3"/>
      <dgm:spPr/>
      <dgm:t>
        <a:bodyPr/>
        <a:lstStyle/>
        <a:p>
          <a:endParaRPr lang="fr-FR"/>
        </a:p>
      </dgm:t>
    </dgm:pt>
    <dgm:pt modelId="{8F65BC2F-6884-493C-BACD-65EC84EE255C}" type="pres">
      <dgm:prSet presAssocID="{3D2B261C-7CF1-4EAC-A4E2-258B13A93C6F}" presName="hierRoot2" presStyleCnt="0"/>
      <dgm:spPr/>
    </dgm:pt>
    <dgm:pt modelId="{95642367-66D5-441D-BBDF-F5015093CCF2}" type="pres">
      <dgm:prSet presAssocID="{3D2B261C-7CF1-4EAC-A4E2-258B13A93C6F}" presName="composite2" presStyleCnt="0"/>
      <dgm:spPr/>
    </dgm:pt>
    <dgm:pt modelId="{38122ACF-CE9F-480B-8D4F-66FCF663DC5E}" type="pres">
      <dgm:prSet presAssocID="{3D2B261C-7CF1-4EAC-A4E2-258B13A93C6F}" presName="image2" presStyleLbl="node2" presStyleIdx="1" presStyleCnt="3" custScaleX="82645" custScaleY="82645" custLinFactNeighborX="15975"/>
      <dgm:spPr>
        <a:solidFill>
          <a:schemeClr val="accent6">
            <a:lumMod val="75000"/>
          </a:schemeClr>
        </a:solidFill>
      </dgm:spPr>
    </dgm:pt>
    <dgm:pt modelId="{0C6713EF-6F08-4172-8015-FEFF3210AE93}" type="pres">
      <dgm:prSet presAssocID="{3D2B261C-7CF1-4EAC-A4E2-258B13A93C6F}" presName="text2" presStyleLbl="revTx" presStyleIdx="4" presStyleCnt="8" custLinFactNeighborX="2670">
        <dgm:presLayoutVars>
          <dgm:chPref val="3"/>
        </dgm:presLayoutVars>
      </dgm:prSet>
      <dgm:spPr/>
      <dgm:t>
        <a:bodyPr/>
        <a:lstStyle/>
        <a:p>
          <a:endParaRPr lang="fr-FR"/>
        </a:p>
      </dgm:t>
    </dgm:pt>
    <dgm:pt modelId="{EDE8623E-F668-4B45-90A0-1AA9A5997D3B}" type="pres">
      <dgm:prSet presAssocID="{3D2B261C-7CF1-4EAC-A4E2-258B13A93C6F}" presName="hierChild3" presStyleCnt="0"/>
      <dgm:spPr/>
    </dgm:pt>
    <dgm:pt modelId="{47BC89D6-5E73-44ED-9D72-1AA724120F99}" type="pres">
      <dgm:prSet presAssocID="{DA809BB7-9FE8-4611-9EBC-F747049C9BD2}" presName="Name10" presStyleLbl="parChTrans1D2" presStyleIdx="2" presStyleCnt="3"/>
      <dgm:spPr/>
      <dgm:t>
        <a:bodyPr/>
        <a:lstStyle/>
        <a:p>
          <a:endParaRPr lang="fr-FR"/>
        </a:p>
      </dgm:t>
    </dgm:pt>
    <dgm:pt modelId="{CEE78586-42D7-48C8-AAED-256E4A1BBD8B}" type="pres">
      <dgm:prSet presAssocID="{E9FC17B9-BC89-4457-937A-20F69DFAE5CF}" presName="hierRoot2" presStyleCnt="0"/>
      <dgm:spPr/>
    </dgm:pt>
    <dgm:pt modelId="{E0C83142-46D6-49AB-8BB8-15F3A3374D04}" type="pres">
      <dgm:prSet presAssocID="{E9FC17B9-BC89-4457-937A-20F69DFAE5CF}" presName="composite2" presStyleCnt="0"/>
      <dgm:spPr/>
    </dgm:pt>
    <dgm:pt modelId="{AA48C467-8893-48F6-9531-3C16A71E532E}" type="pres">
      <dgm:prSet presAssocID="{E9FC17B9-BC89-4457-937A-20F69DFAE5CF}" presName="image2" presStyleLbl="node2" presStyleIdx="2" presStyleCnt="3" custAng="0" custScaleX="82645" custScaleY="82645"/>
      <dgm:spPr>
        <a:solidFill>
          <a:schemeClr val="accent6">
            <a:lumMod val="75000"/>
          </a:schemeClr>
        </a:solidFill>
      </dgm:spPr>
    </dgm:pt>
    <dgm:pt modelId="{EF787904-4950-4B01-910D-88F1E8214CA5}" type="pres">
      <dgm:prSet presAssocID="{E9FC17B9-BC89-4457-937A-20F69DFAE5CF}" presName="text2" presStyleLbl="revTx" presStyleIdx="5" presStyleCnt="8">
        <dgm:presLayoutVars>
          <dgm:chPref val="3"/>
        </dgm:presLayoutVars>
      </dgm:prSet>
      <dgm:spPr/>
      <dgm:t>
        <a:bodyPr/>
        <a:lstStyle/>
        <a:p>
          <a:endParaRPr lang="fr-FR"/>
        </a:p>
      </dgm:t>
    </dgm:pt>
    <dgm:pt modelId="{D293613D-65BC-4C57-994C-5FA093A2554B}" type="pres">
      <dgm:prSet presAssocID="{E9FC17B9-BC89-4457-937A-20F69DFAE5CF}" presName="hierChild3" presStyleCnt="0"/>
      <dgm:spPr/>
    </dgm:pt>
    <dgm:pt modelId="{F70DC416-D666-4804-8781-E7C0A33654D8}" type="pres">
      <dgm:prSet presAssocID="{BB73F025-749F-4564-8088-56DD5E0E1FDD}" presName="Name17" presStyleLbl="parChTrans1D3" presStyleIdx="2" presStyleCnt="4"/>
      <dgm:spPr/>
      <dgm:t>
        <a:bodyPr/>
        <a:lstStyle/>
        <a:p>
          <a:endParaRPr lang="fr-FR"/>
        </a:p>
      </dgm:t>
    </dgm:pt>
    <dgm:pt modelId="{D9713E8F-E276-49BC-ACD7-1EAEF92DB7F5}" type="pres">
      <dgm:prSet presAssocID="{E4130795-269B-4F22-AE3C-6E966E72FC63}" presName="hierRoot3" presStyleCnt="0"/>
      <dgm:spPr/>
    </dgm:pt>
    <dgm:pt modelId="{D5045383-A86D-4A96-AEA7-508301A7F916}" type="pres">
      <dgm:prSet presAssocID="{E4130795-269B-4F22-AE3C-6E966E72FC63}" presName="composite3" presStyleCnt="0"/>
      <dgm:spPr/>
    </dgm:pt>
    <dgm:pt modelId="{681F9145-4F0A-44EF-9E2D-7D6BE4849806}" type="pres">
      <dgm:prSet presAssocID="{E4130795-269B-4F22-AE3C-6E966E72FC63}" presName="image3" presStyleLbl="node3" presStyleIdx="2" presStyleCnt="4" custScaleX="82645" custScaleY="82645" custLinFactNeighborX="-18578"/>
      <dgm:spPr>
        <a:solidFill>
          <a:schemeClr val="accent6">
            <a:lumMod val="75000"/>
          </a:schemeClr>
        </a:solidFill>
      </dgm:spPr>
    </dgm:pt>
    <dgm:pt modelId="{9A3E3D88-86E2-477B-9EA6-A3A35E5939FC}" type="pres">
      <dgm:prSet presAssocID="{E4130795-269B-4F22-AE3C-6E966E72FC63}" presName="text3" presStyleLbl="revTx" presStyleIdx="6" presStyleCnt="8" custScaleX="110000" custLinFactNeighborX="-14755">
        <dgm:presLayoutVars>
          <dgm:chPref val="3"/>
        </dgm:presLayoutVars>
      </dgm:prSet>
      <dgm:spPr/>
      <dgm:t>
        <a:bodyPr/>
        <a:lstStyle/>
        <a:p>
          <a:endParaRPr lang="fr-FR"/>
        </a:p>
      </dgm:t>
    </dgm:pt>
    <dgm:pt modelId="{CF32D28A-E3F1-4C4A-AA29-4AF8DABC5327}" type="pres">
      <dgm:prSet presAssocID="{E4130795-269B-4F22-AE3C-6E966E72FC63}" presName="hierChild4" presStyleCnt="0"/>
      <dgm:spPr/>
    </dgm:pt>
    <dgm:pt modelId="{5EF27897-84E0-43F9-A8CA-26BA1C6ECD0A}" type="pres">
      <dgm:prSet presAssocID="{236D1EDC-EB68-4741-BFF7-DE82DDDE3698}" presName="Name17" presStyleLbl="parChTrans1D3" presStyleIdx="3" presStyleCnt="4"/>
      <dgm:spPr/>
      <dgm:t>
        <a:bodyPr/>
        <a:lstStyle/>
        <a:p>
          <a:endParaRPr lang="fr-FR"/>
        </a:p>
      </dgm:t>
    </dgm:pt>
    <dgm:pt modelId="{F46CA150-2397-434A-8FAA-9CE89B76A0D1}" type="pres">
      <dgm:prSet presAssocID="{7CB80A4D-65FD-413B-AB7B-6378070A18A7}" presName="hierRoot3" presStyleCnt="0"/>
      <dgm:spPr/>
    </dgm:pt>
    <dgm:pt modelId="{3CB219D3-6112-48A9-81F3-D1119D4C22D0}" type="pres">
      <dgm:prSet presAssocID="{7CB80A4D-65FD-413B-AB7B-6378070A18A7}" presName="composite3" presStyleCnt="0"/>
      <dgm:spPr/>
    </dgm:pt>
    <dgm:pt modelId="{2EA9C42E-3E47-4104-8553-1DF5CE5D3130}" type="pres">
      <dgm:prSet presAssocID="{7CB80A4D-65FD-413B-AB7B-6378070A18A7}" presName="image3" presStyleLbl="node3" presStyleIdx="3" presStyleCnt="4" custScaleX="82645" custScaleY="82645" custLinFactNeighborX="-17122"/>
      <dgm:spPr>
        <a:solidFill>
          <a:schemeClr val="accent6">
            <a:lumMod val="75000"/>
          </a:schemeClr>
        </a:solidFill>
      </dgm:spPr>
    </dgm:pt>
    <dgm:pt modelId="{C9A9F34F-31E2-4A45-B7D7-FF1B6B3D15E6}" type="pres">
      <dgm:prSet presAssocID="{7CB80A4D-65FD-413B-AB7B-6378070A18A7}" presName="text3" presStyleLbl="revTx" presStyleIdx="7" presStyleCnt="8" custScaleX="155785" custLinFactNeighborX="1188">
        <dgm:presLayoutVars>
          <dgm:chPref val="3"/>
        </dgm:presLayoutVars>
      </dgm:prSet>
      <dgm:spPr/>
      <dgm:t>
        <a:bodyPr/>
        <a:lstStyle/>
        <a:p>
          <a:endParaRPr lang="fr-FR"/>
        </a:p>
      </dgm:t>
    </dgm:pt>
    <dgm:pt modelId="{3DDC2406-6F1B-482D-98C2-56F60A58B3CA}" type="pres">
      <dgm:prSet presAssocID="{7CB80A4D-65FD-413B-AB7B-6378070A18A7}" presName="hierChild4" presStyleCnt="0"/>
      <dgm:spPr/>
    </dgm:pt>
  </dgm:ptLst>
  <dgm:cxnLst>
    <dgm:cxn modelId="{42245142-F11B-4BED-B202-EC1F5589C3E6}" type="presOf" srcId="{7CB80A4D-65FD-413B-AB7B-6378070A18A7}" destId="{C9A9F34F-31E2-4A45-B7D7-FF1B6B3D15E6}" srcOrd="0" destOrd="0" presId="urn:microsoft.com/office/officeart/2009/layout/CirclePictureHierarchy"/>
    <dgm:cxn modelId="{C4D59964-3EB7-434E-9532-7C0218477633}" type="presOf" srcId="{E9FC17B9-BC89-4457-937A-20F69DFAE5CF}" destId="{EF787904-4950-4B01-910D-88F1E8214CA5}" srcOrd="0" destOrd="0" presId="urn:microsoft.com/office/officeart/2009/layout/CirclePictureHierarchy"/>
    <dgm:cxn modelId="{9AA6609F-FDC3-425B-BB18-4C7E5CCCABFD}" srcId="{E9FC17B9-BC89-4457-937A-20F69DFAE5CF}" destId="{7CB80A4D-65FD-413B-AB7B-6378070A18A7}" srcOrd="1" destOrd="0" parTransId="{236D1EDC-EB68-4741-BFF7-DE82DDDE3698}" sibTransId="{80B30F75-A034-4F80-919E-561ECDD22BAE}"/>
    <dgm:cxn modelId="{69C34B56-EDB4-4DE5-9DA5-7A90903BE2C9}" type="presOf" srcId="{02759E72-E2D5-4368-B601-C22339C27EB9}" destId="{5FE61598-5E2D-4C52-B305-ADD0A0084CFA}" srcOrd="0" destOrd="0" presId="urn:microsoft.com/office/officeart/2009/layout/CirclePictureHierarchy"/>
    <dgm:cxn modelId="{5778ACAB-B002-4860-8B5A-61D4A6A57AC2}" srcId="{5678D3F4-4017-41D2-8568-32444F97DC83}" destId="{E9FC17B9-BC89-4457-937A-20F69DFAE5CF}" srcOrd="2" destOrd="0" parTransId="{DA809BB7-9FE8-4611-9EBC-F747049C9BD2}" sibTransId="{48FCBE43-B255-49D3-8456-D795B362F2D2}"/>
    <dgm:cxn modelId="{4EECA409-A1BF-42D6-A7E9-71BAF5214C4F}" type="presOf" srcId="{9F03D874-AEA9-452D-AEDB-D07AA547211D}" destId="{112C17FD-68D4-44AF-BDD0-1E54F8C489A2}" srcOrd="0" destOrd="0" presId="urn:microsoft.com/office/officeart/2009/layout/CirclePictureHierarchy"/>
    <dgm:cxn modelId="{C2D09921-F60C-4D84-9566-FDE0E60AA764}" type="presOf" srcId="{F58AF917-9CE7-4102-B23B-5BC118F1644E}" destId="{DFCECA16-12C8-469B-8861-02461878EF27}" srcOrd="0" destOrd="0" presId="urn:microsoft.com/office/officeart/2009/layout/CirclePictureHierarchy"/>
    <dgm:cxn modelId="{751CE7C6-9101-4279-97C8-6F0E4448634E}" type="presOf" srcId="{DA809BB7-9FE8-4611-9EBC-F747049C9BD2}" destId="{47BC89D6-5E73-44ED-9D72-1AA724120F99}" srcOrd="0" destOrd="0" presId="urn:microsoft.com/office/officeart/2009/layout/CirclePictureHierarchy"/>
    <dgm:cxn modelId="{5C035FB4-7A02-4E86-835C-391F678ACAAF}" srcId="{2D442AF5-1B49-4B2C-93F3-D403A1FA5FA0}" destId="{5678D3F4-4017-41D2-8568-32444F97DC83}" srcOrd="0" destOrd="0" parTransId="{B628A235-E281-43B6-8678-07228368666B}" sibTransId="{7A1E1D85-DE81-4897-AC15-17668DC20674}"/>
    <dgm:cxn modelId="{B31DA697-0D1F-4821-AA8D-9309DC43289F}" type="presOf" srcId="{2D442AF5-1B49-4B2C-93F3-D403A1FA5FA0}" destId="{E02D9E7F-1B76-4473-8BCE-21B26FB34C6E}" srcOrd="0" destOrd="0" presId="urn:microsoft.com/office/officeart/2009/layout/CirclePictureHierarchy"/>
    <dgm:cxn modelId="{A6D8B4A0-7B86-4A08-9526-807B2E9C66A0}" srcId="{5678D3F4-4017-41D2-8568-32444F97DC83}" destId="{3D2B261C-7CF1-4EAC-A4E2-258B13A93C6F}" srcOrd="1" destOrd="0" parTransId="{36557996-6EA6-412D-888F-D77B03459361}" sibTransId="{359AB286-BFD1-415A-83C4-8A2F9CB2CE84}"/>
    <dgm:cxn modelId="{234A4061-8003-4799-BDD1-2A0EFBB65C74}" type="presOf" srcId="{3BDF966E-0F4D-4241-AC42-DF26D14D7786}" destId="{0977F824-4479-4A21-A8A5-22F1D08CE302}" srcOrd="0" destOrd="0" presId="urn:microsoft.com/office/officeart/2009/layout/CirclePictureHierarchy"/>
    <dgm:cxn modelId="{FD82D834-A045-404E-92C0-345A93413988}" type="presOf" srcId="{1BB8CE81-7D49-4900-BE73-EA19C0338FD5}" destId="{FD32F15E-BFEB-474C-8DAE-AA786CD93A94}" srcOrd="0" destOrd="0" presId="urn:microsoft.com/office/officeart/2009/layout/CirclePictureHierarchy"/>
    <dgm:cxn modelId="{C923295E-E994-4058-871C-842F887CECF6}" srcId="{EF98080C-65D9-4494-95F5-8DAA594B81AF}" destId="{1BB8CE81-7D49-4900-BE73-EA19C0338FD5}" srcOrd="1" destOrd="0" parTransId="{F58AF917-9CE7-4102-B23B-5BC118F1644E}" sibTransId="{E6A4B9E3-ED37-4D0D-A947-B21B25F76EC0}"/>
    <dgm:cxn modelId="{26974BEE-27E8-4568-BDA8-23C10B13537C}" type="presOf" srcId="{236D1EDC-EB68-4741-BFF7-DE82DDDE3698}" destId="{5EF27897-84E0-43F9-A8CA-26BA1C6ECD0A}" srcOrd="0" destOrd="0" presId="urn:microsoft.com/office/officeart/2009/layout/CirclePictureHierarchy"/>
    <dgm:cxn modelId="{D2F7577C-5918-4265-9711-B28B18C50ADF}" type="presOf" srcId="{5678D3F4-4017-41D2-8568-32444F97DC83}" destId="{3068F0C3-CB3C-4B15-9BAE-0BA842B6A32F}" srcOrd="0" destOrd="0" presId="urn:microsoft.com/office/officeart/2009/layout/CirclePictureHierarchy"/>
    <dgm:cxn modelId="{473FFC00-A946-458B-A763-1FEC0292C8C4}" type="presOf" srcId="{E4130795-269B-4F22-AE3C-6E966E72FC63}" destId="{9A3E3D88-86E2-477B-9EA6-A3A35E5939FC}" srcOrd="0" destOrd="0" presId="urn:microsoft.com/office/officeart/2009/layout/CirclePictureHierarchy"/>
    <dgm:cxn modelId="{A6CA40EE-13E4-49D7-876C-33518CE6FAE9}" type="presOf" srcId="{EF98080C-65D9-4494-95F5-8DAA594B81AF}" destId="{7AD77F1A-6415-4EDF-8381-CB3DF0AA2126}" srcOrd="0" destOrd="0" presId="urn:microsoft.com/office/officeart/2009/layout/CirclePictureHierarchy"/>
    <dgm:cxn modelId="{3815E32F-FBED-4FFE-963E-B1961B22431A}" type="presOf" srcId="{BB73F025-749F-4564-8088-56DD5E0E1FDD}" destId="{F70DC416-D666-4804-8781-E7C0A33654D8}" srcOrd="0" destOrd="0" presId="urn:microsoft.com/office/officeart/2009/layout/CirclePictureHierarchy"/>
    <dgm:cxn modelId="{92EE394D-FAAD-4057-9A8A-5A66BFF78C36}" type="presOf" srcId="{3D2B261C-7CF1-4EAC-A4E2-258B13A93C6F}" destId="{0C6713EF-6F08-4172-8015-FEFF3210AE93}" srcOrd="0" destOrd="0" presId="urn:microsoft.com/office/officeart/2009/layout/CirclePictureHierarchy"/>
    <dgm:cxn modelId="{AB6C6EC4-7132-4E54-AF14-FAB3716CCB7D}" srcId="{EF98080C-65D9-4494-95F5-8DAA594B81AF}" destId="{9F03D874-AEA9-452D-AEDB-D07AA547211D}" srcOrd="0" destOrd="0" parTransId="{02759E72-E2D5-4368-B601-C22339C27EB9}" sibTransId="{4569C435-FF48-4EB7-BD3E-45DC85330CC8}"/>
    <dgm:cxn modelId="{A4F8476D-8312-46F2-B8EA-2ACE3E0B5B94}" type="presOf" srcId="{36557996-6EA6-412D-888F-D77B03459361}" destId="{787C9DD8-4A94-441E-A78D-A84BF55B5A17}" srcOrd="0" destOrd="0" presId="urn:microsoft.com/office/officeart/2009/layout/CirclePictureHierarchy"/>
    <dgm:cxn modelId="{29966F3A-FE23-4BA4-BBAF-35DA0F53716B}" srcId="{5678D3F4-4017-41D2-8568-32444F97DC83}" destId="{EF98080C-65D9-4494-95F5-8DAA594B81AF}" srcOrd="0" destOrd="0" parTransId="{3BDF966E-0F4D-4241-AC42-DF26D14D7786}" sibTransId="{9076D3B6-8222-473E-9689-DAC3D016FBA2}"/>
    <dgm:cxn modelId="{848E53DE-FE46-4B1D-ACE9-630F5523A10F}" srcId="{E9FC17B9-BC89-4457-937A-20F69DFAE5CF}" destId="{E4130795-269B-4F22-AE3C-6E966E72FC63}" srcOrd="0" destOrd="0" parTransId="{BB73F025-749F-4564-8088-56DD5E0E1FDD}" sibTransId="{A6424741-BBD2-44BA-BD3E-5A25E5941F49}"/>
    <dgm:cxn modelId="{71CA096E-8126-4D22-B752-FFAF87F54076}" type="presParOf" srcId="{E02D9E7F-1B76-4473-8BCE-21B26FB34C6E}" destId="{31858D10-5A4C-4C21-A8FD-C3A8E068FE31}" srcOrd="0" destOrd="0" presId="urn:microsoft.com/office/officeart/2009/layout/CirclePictureHierarchy"/>
    <dgm:cxn modelId="{E422C47E-07B1-485E-9F02-82A718CEC661}" type="presParOf" srcId="{31858D10-5A4C-4C21-A8FD-C3A8E068FE31}" destId="{9BDB4B98-78F7-466C-9521-C43E015350F7}" srcOrd="0" destOrd="0" presId="urn:microsoft.com/office/officeart/2009/layout/CirclePictureHierarchy"/>
    <dgm:cxn modelId="{32CD0222-B07B-4BF7-8FB5-F48A8000D79A}" type="presParOf" srcId="{9BDB4B98-78F7-466C-9521-C43E015350F7}" destId="{93935E32-99AC-4D4D-9FB2-3F91B6828729}" srcOrd="0" destOrd="0" presId="urn:microsoft.com/office/officeart/2009/layout/CirclePictureHierarchy"/>
    <dgm:cxn modelId="{034986A2-9E68-40F4-912F-E5B2646E4F51}" type="presParOf" srcId="{9BDB4B98-78F7-466C-9521-C43E015350F7}" destId="{3068F0C3-CB3C-4B15-9BAE-0BA842B6A32F}" srcOrd="1" destOrd="0" presId="urn:microsoft.com/office/officeart/2009/layout/CirclePictureHierarchy"/>
    <dgm:cxn modelId="{BEF8FABC-8668-4FF8-941E-A355E5A756DC}" type="presParOf" srcId="{31858D10-5A4C-4C21-A8FD-C3A8E068FE31}" destId="{220DF4F3-7BBA-4B24-B744-1250BDEC55B2}" srcOrd="1" destOrd="0" presId="urn:microsoft.com/office/officeart/2009/layout/CirclePictureHierarchy"/>
    <dgm:cxn modelId="{2FE4906E-A7B2-4ED9-8A4D-FBE0ECE82F4C}" type="presParOf" srcId="{220DF4F3-7BBA-4B24-B744-1250BDEC55B2}" destId="{0977F824-4479-4A21-A8A5-22F1D08CE302}" srcOrd="0" destOrd="0" presId="urn:microsoft.com/office/officeart/2009/layout/CirclePictureHierarchy"/>
    <dgm:cxn modelId="{DB19AC53-FC53-4BED-B768-91FF4F8968FF}" type="presParOf" srcId="{220DF4F3-7BBA-4B24-B744-1250BDEC55B2}" destId="{E0FD9DBC-9CA7-45DC-BC33-DCF82723A3A1}" srcOrd="1" destOrd="0" presId="urn:microsoft.com/office/officeart/2009/layout/CirclePictureHierarchy"/>
    <dgm:cxn modelId="{5EB9460D-7858-41C0-B218-3BA7ABC8C2A1}" type="presParOf" srcId="{E0FD9DBC-9CA7-45DC-BC33-DCF82723A3A1}" destId="{0A404B57-0021-48C4-9FD1-BCA99E985328}" srcOrd="0" destOrd="0" presId="urn:microsoft.com/office/officeart/2009/layout/CirclePictureHierarchy"/>
    <dgm:cxn modelId="{BB3633F6-C223-4E1F-B561-3D8C697CDE21}" type="presParOf" srcId="{0A404B57-0021-48C4-9FD1-BCA99E985328}" destId="{957C5B76-05EE-4D4A-A865-2B93C343EA54}" srcOrd="0" destOrd="0" presId="urn:microsoft.com/office/officeart/2009/layout/CirclePictureHierarchy"/>
    <dgm:cxn modelId="{C3EE47F8-D297-4631-9BA0-83D738AF2F5A}" type="presParOf" srcId="{0A404B57-0021-48C4-9FD1-BCA99E985328}" destId="{7AD77F1A-6415-4EDF-8381-CB3DF0AA2126}" srcOrd="1" destOrd="0" presId="urn:microsoft.com/office/officeart/2009/layout/CirclePictureHierarchy"/>
    <dgm:cxn modelId="{12DC84C9-E325-4698-931C-DAFA8E000744}" type="presParOf" srcId="{E0FD9DBC-9CA7-45DC-BC33-DCF82723A3A1}" destId="{5735EC54-C150-46B3-A2D6-3BECDB179679}" srcOrd="1" destOrd="0" presId="urn:microsoft.com/office/officeart/2009/layout/CirclePictureHierarchy"/>
    <dgm:cxn modelId="{CD88A505-5583-482D-92CD-E3C9BE3EF82C}" type="presParOf" srcId="{5735EC54-C150-46B3-A2D6-3BECDB179679}" destId="{5FE61598-5E2D-4C52-B305-ADD0A0084CFA}" srcOrd="0" destOrd="0" presId="urn:microsoft.com/office/officeart/2009/layout/CirclePictureHierarchy"/>
    <dgm:cxn modelId="{9D53BF43-F646-46E1-BBC3-0EB045A7E856}" type="presParOf" srcId="{5735EC54-C150-46B3-A2D6-3BECDB179679}" destId="{CE4C71FF-51A0-4172-BB66-A5E556CEC1E8}" srcOrd="1" destOrd="0" presId="urn:microsoft.com/office/officeart/2009/layout/CirclePictureHierarchy"/>
    <dgm:cxn modelId="{AB233AF6-24F1-4C40-89ED-A7F6982AF63E}" type="presParOf" srcId="{CE4C71FF-51A0-4172-BB66-A5E556CEC1E8}" destId="{08735EBD-13C2-4390-8252-E06AA6DEF16A}" srcOrd="0" destOrd="0" presId="urn:microsoft.com/office/officeart/2009/layout/CirclePictureHierarchy"/>
    <dgm:cxn modelId="{2DC5F999-C62C-4B8B-9A39-2A90EA695BE9}" type="presParOf" srcId="{08735EBD-13C2-4390-8252-E06AA6DEF16A}" destId="{827302E3-E8A8-4A3A-A90D-D7204A7ABBBF}" srcOrd="0" destOrd="0" presId="urn:microsoft.com/office/officeart/2009/layout/CirclePictureHierarchy"/>
    <dgm:cxn modelId="{33D7A9E6-471E-4BA9-B470-F7A30D532337}" type="presParOf" srcId="{08735EBD-13C2-4390-8252-E06AA6DEF16A}" destId="{112C17FD-68D4-44AF-BDD0-1E54F8C489A2}" srcOrd="1" destOrd="0" presId="urn:microsoft.com/office/officeart/2009/layout/CirclePictureHierarchy"/>
    <dgm:cxn modelId="{BDEC28DC-92A6-49BC-AB41-F640ED09DFE7}" type="presParOf" srcId="{CE4C71FF-51A0-4172-BB66-A5E556CEC1E8}" destId="{68717CA2-6504-4B62-BBFF-E5407FF7DD0D}" srcOrd="1" destOrd="0" presId="urn:microsoft.com/office/officeart/2009/layout/CirclePictureHierarchy"/>
    <dgm:cxn modelId="{47999BE7-791A-4A3D-ABEE-C138C498B9B0}" type="presParOf" srcId="{5735EC54-C150-46B3-A2D6-3BECDB179679}" destId="{DFCECA16-12C8-469B-8861-02461878EF27}" srcOrd="2" destOrd="0" presId="urn:microsoft.com/office/officeart/2009/layout/CirclePictureHierarchy"/>
    <dgm:cxn modelId="{5B3BAC68-4084-431C-AEE5-474A959B8166}" type="presParOf" srcId="{5735EC54-C150-46B3-A2D6-3BECDB179679}" destId="{8E8CEE00-F599-4671-9C8F-1FB33F91F744}" srcOrd="3" destOrd="0" presId="urn:microsoft.com/office/officeart/2009/layout/CirclePictureHierarchy"/>
    <dgm:cxn modelId="{7BE0302F-64C6-41D8-A597-2865F4C7D674}" type="presParOf" srcId="{8E8CEE00-F599-4671-9C8F-1FB33F91F744}" destId="{DC6A8978-1BEF-44E1-8264-ED82329308A0}" srcOrd="0" destOrd="0" presId="urn:microsoft.com/office/officeart/2009/layout/CirclePictureHierarchy"/>
    <dgm:cxn modelId="{969E1D54-053D-45BB-A1D7-1186E600B825}" type="presParOf" srcId="{DC6A8978-1BEF-44E1-8264-ED82329308A0}" destId="{B2DB50CE-657B-4EF3-A3D6-12F269762DAA}" srcOrd="0" destOrd="0" presId="urn:microsoft.com/office/officeart/2009/layout/CirclePictureHierarchy"/>
    <dgm:cxn modelId="{F5534B7D-A4A0-4988-9B7D-C882B09104D4}" type="presParOf" srcId="{DC6A8978-1BEF-44E1-8264-ED82329308A0}" destId="{FD32F15E-BFEB-474C-8DAE-AA786CD93A94}" srcOrd="1" destOrd="0" presId="urn:microsoft.com/office/officeart/2009/layout/CirclePictureHierarchy"/>
    <dgm:cxn modelId="{68FC48B6-B129-4230-BB91-FEAD368B86B6}" type="presParOf" srcId="{8E8CEE00-F599-4671-9C8F-1FB33F91F744}" destId="{AB003870-FB72-44E1-BA34-5B4D00CFE462}" srcOrd="1" destOrd="0" presId="urn:microsoft.com/office/officeart/2009/layout/CirclePictureHierarchy"/>
    <dgm:cxn modelId="{A5FB521C-5FE3-474B-A231-1F8B6D456B26}" type="presParOf" srcId="{220DF4F3-7BBA-4B24-B744-1250BDEC55B2}" destId="{787C9DD8-4A94-441E-A78D-A84BF55B5A17}" srcOrd="2" destOrd="0" presId="urn:microsoft.com/office/officeart/2009/layout/CirclePictureHierarchy"/>
    <dgm:cxn modelId="{7AAE1F1D-98D5-49AA-92AF-D48C5B5E6CC8}" type="presParOf" srcId="{220DF4F3-7BBA-4B24-B744-1250BDEC55B2}" destId="{8F65BC2F-6884-493C-BACD-65EC84EE255C}" srcOrd="3" destOrd="0" presId="urn:microsoft.com/office/officeart/2009/layout/CirclePictureHierarchy"/>
    <dgm:cxn modelId="{A4561EBE-3E09-447E-B709-0F48A4F8D3B2}" type="presParOf" srcId="{8F65BC2F-6884-493C-BACD-65EC84EE255C}" destId="{95642367-66D5-441D-BBDF-F5015093CCF2}" srcOrd="0" destOrd="0" presId="urn:microsoft.com/office/officeart/2009/layout/CirclePictureHierarchy"/>
    <dgm:cxn modelId="{D55FE101-3420-41CD-B304-FB2F6103A95D}" type="presParOf" srcId="{95642367-66D5-441D-BBDF-F5015093CCF2}" destId="{38122ACF-CE9F-480B-8D4F-66FCF663DC5E}" srcOrd="0" destOrd="0" presId="urn:microsoft.com/office/officeart/2009/layout/CirclePictureHierarchy"/>
    <dgm:cxn modelId="{1D320F80-5DFA-4FC6-9A40-4F9FC64D89D2}" type="presParOf" srcId="{95642367-66D5-441D-BBDF-F5015093CCF2}" destId="{0C6713EF-6F08-4172-8015-FEFF3210AE93}" srcOrd="1" destOrd="0" presId="urn:microsoft.com/office/officeart/2009/layout/CirclePictureHierarchy"/>
    <dgm:cxn modelId="{FA829531-392A-42E4-A786-041FC8659304}" type="presParOf" srcId="{8F65BC2F-6884-493C-BACD-65EC84EE255C}" destId="{EDE8623E-F668-4B45-90A0-1AA9A5997D3B}" srcOrd="1" destOrd="0" presId="urn:microsoft.com/office/officeart/2009/layout/CirclePictureHierarchy"/>
    <dgm:cxn modelId="{6FDAC847-2518-42F9-9814-9D9A8CF026D8}" type="presParOf" srcId="{220DF4F3-7BBA-4B24-B744-1250BDEC55B2}" destId="{47BC89D6-5E73-44ED-9D72-1AA724120F99}" srcOrd="4" destOrd="0" presId="urn:microsoft.com/office/officeart/2009/layout/CirclePictureHierarchy"/>
    <dgm:cxn modelId="{2E22985B-7592-466F-97D9-AB488CCE2401}" type="presParOf" srcId="{220DF4F3-7BBA-4B24-B744-1250BDEC55B2}" destId="{CEE78586-42D7-48C8-AAED-256E4A1BBD8B}" srcOrd="5" destOrd="0" presId="urn:microsoft.com/office/officeart/2009/layout/CirclePictureHierarchy"/>
    <dgm:cxn modelId="{81CEABF7-33A6-4F6A-A8DC-025252D962E1}" type="presParOf" srcId="{CEE78586-42D7-48C8-AAED-256E4A1BBD8B}" destId="{E0C83142-46D6-49AB-8BB8-15F3A3374D04}" srcOrd="0" destOrd="0" presId="urn:microsoft.com/office/officeart/2009/layout/CirclePictureHierarchy"/>
    <dgm:cxn modelId="{EA236DA2-C012-4C69-A230-CBF4A080A46D}" type="presParOf" srcId="{E0C83142-46D6-49AB-8BB8-15F3A3374D04}" destId="{AA48C467-8893-48F6-9531-3C16A71E532E}" srcOrd="0" destOrd="0" presId="urn:microsoft.com/office/officeart/2009/layout/CirclePictureHierarchy"/>
    <dgm:cxn modelId="{C8ACD99C-B7C8-447C-B2B2-1678A561C977}" type="presParOf" srcId="{E0C83142-46D6-49AB-8BB8-15F3A3374D04}" destId="{EF787904-4950-4B01-910D-88F1E8214CA5}" srcOrd="1" destOrd="0" presId="urn:microsoft.com/office/officeart/2009/layout/CirclePictureHierarchy"/>
    <dgm:cxn modelId="{49B6911E-9AB9-46F1-B9DC-F632A63422F1}" type="presParOf" srcId="{CEE78586-42D7-48C8-AAED-256E4A1BBD8B}" destId="{D293613D-65BC-4C57-994C-5FA093A2554B}" srcOrd="1" destOrd="0" presId="urn:microsoft.com/office/officeart/2009/layout/CirclePictureHierarchy"/>
    <dgm:cxn modelId="{99B18B46-5830-4C9D-98BC-F8B812799BE7}" type="presParOf" srcId="{D293613D-65BC-4C57-994C-5FA093A2554B}" destId="{F70DC416-D666-4804-8781-E7C0A33654D8}" srcOrd="0" destOrd="0" presId="urn:microsoft.com/office/officeart/2009/layout/CirclePictureHierarchy"/>
    <dgm:cxn modelId="{D646D826-93DA-4E70-B60A-320E8A795EB9}" type="presParOf" srcId="{D293613D-65BC-4C57-994C-5FA093A2554B}" destId="{D9713E8F-E276-49BC-ACD7-1EAEF92DB7F5}" srcOrd="1" destOrd="0" presId="urn:microsoft.com/office/officeart/2009/layout/CirclePictureHierarchy"/>
    <dgm:cxn modelId="{13C9F6AB-5B3C-4E99-A0F0-E7BEEFC59287}" type="presParOf" srcId="{D9713E8F-E276-49BC-ACD7-1EAEF92DB7F5}" destId="{D5045383-A86D-4A96-AEA7-508301A7F916}" srcOrd="0" destOrd="0" presId="urn:microsoft.com/office/officeart/2009/layout/CirclePictureHierarchy"/>
    <dgm:cxn modelId="{A79DF82F-880C-47C8-8DF3-BF7FAB8F0C9F}" type="presParOf" srcId="{D5045383-A86D-4A96-AEA7-508301A7F916}" destId="{681F9145-4F0A-44EF-9E2D-7D6BE4849806}" srcOrd="0" destOrd="0" presId="urn:microsoft.com/office/officeart/2009/layout/CirclePictureHierarchy"/>
    <dgm:cxn modelId="{BC772000-123E-4274-B612-C7B90F632BE5}" type="presParOf" srcId="{D5045383-A86D-4A96-AEA7-508301A7F916}" destId="{9A3E3D88-86E2-477B-9EA6-A3A35E5939FC}" srcOrd="1" destOrd="0" presId="urn:microsoft.com/office/officeart/2009/layout/CirclePictureHierarchy"/>
    <dgm:cxn modelId="{06E88077-6D33-40E7-BE29-C781A13BE965}" type="presParOf" srcId="{D9713E8F-E276-49BC-ACD7-1EAEF92DB7F5}" destId="{CF32D28A-E3F1-4C4A-AA29-4AF8DABC5327}" srcOrd="1" destOrd="0" presId="urn:microsoft.com/office/officeart/2009/layout/CirclePictureHierarchy"/>
    <dgm:cxn modelId="{B0B0710B-2F34-4DB9-8184-82635B331E8B}" type="presParOf" srcId="{D293613D-65BC-4C57-994C-5FA093A2554B}" destId="{5EF27897-84E0-43F9-A8CA-26BA1C6ECD0A}" srcOrd="2" destOrd="0" presId="urn:microsoft.com/office/officeart/2009/layout/CirclePictureHierarchy"/>
    <dgm:cxn modelId="{6A46F670-8800-44FB-A746-33CB97A8BC7B}" type="presParOf" srcId="{D293613D-65BC-4C57-994C-5FA093A2554B}" destId="{F46CA150-2397-434A-8FAA-9CE89B76A0D1}" srcOrd="3" destOrd="0" presId="urn:microsoft.com/office/officeart/2009/layout/CirclePictureHierarchy"/>
    <dgm:cxn modelId="{A8FA2744-99FC-4194-B482-E35913D9028D}" type="presParOf" srcId="{F46CA150-2397-434A-8FAA-9CE89B76A0D1}" destId="{3CB219D3-6112-48A9-81F3-D1119D4C22D0}" srcOrd="0" destOrd="0" presId="urn:microsoft.com/office/officeart/2009/layout/CirclePictureHierarchy"/>
    <dgm:cxn modelId="{3DB6BEE2-EA12-4A86-8797-46148881AD50}" type="presParOf" srcId="{3CB219D3-6112-48A9-81F3-D1119D4C22D0}" destId="{2EA9C42E-3E47-4104-8553-1DF5CE5D3130}" srcOrd="0" destOrd="0" presId="urn:microsoft.com/office/officeart/2009/layout/CirclePictureHierarchy"/>
    <dgm:cxn modelId="{96ADFCD6-54CA-403D-A9F8-CC41843CDD2F}" type="presParOf" srcId="{3CB219D3-6112-48A9-81F3-D1119D4C22D0}" destId="{C9A9F34F-31E2-4A45-B7D7-FF1B6B3D15E6}" srcOrd="1" destOrd="0" presId="urn:microsoft.com/office/officeart/2009/layout/CirclePictureHierarchy"/>
    <dgm:cxn modelId="{9032A964-7133-4C8D-8B95-016A4CA1B4ED}" type="presParOf" srcId="{F46CA150-2397-434A-8FAA-9CE89B76A0D1}" destId="{3DDC2406-6F1B-482D-98C2-56F60A58B3CA}" srcOrd="1" destOrd="0" presId="urn:microsoft.com/office/officeart/2009/layout/CirclePicture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27897-84E0-43F9-A8CA-26BA1C6ECD0A}">
      <dsp:nvSpPr>
        <dsp:cNvPr id="0" name=""/>
        <dsp:cNvSpPr/>
      </dsp:nvSpPr>
      <dsp:spPr>
        <a:xfrm>
          <a:off x="7060832" y="3065159"/>
          <a:ext cx="953374" cy="468684"/>
        </a:xfrm>
        <a:custGeom>
          <a:avLst/>
          <a:gdLst/>
          <a:ahLst/>
          <a:cxnLst/>
          <a:rect l="0" t="0" r="0" b="0"/>
          <a:pathLst>
            <a:path>
              <a:moveTo>
                <a:pt x="0" y="0"/>
              </a:moveTo>
              <a:lnTo>
                <a:pt x="0" y="318017"/>
              </a:lnTo>
              <a:lnTo>
                <a:pt x="953374" y="318017"/>
              </a:lnTo>
              <a:lnTo>
                <a:pt x="953374" y="468684"/>
              </a:lnTo>
            </a:path>
          </a:pathLst>
        </a:custGeom>
        <a:noFill/>
        <a:ln w="25400" cap="flat" cmpd="sng" algn="ctr">
          <a:solidFill>
            <a:srgbClr val="002060"/>
          </a:solidFill>
          <a:prstDash val="solid"/>
          <a:miter lim="800000"/>
        </a:ln>
        <a:effectLst/>
      </dsp:spPr>
      <dsp:style>
        <a:lnRef idx="2">
          <a:scrgbClr r="0" g="0" b="0"/>
        </a:lnRef>
        <a:fillRef idx="0">
          <a:scrgbClr r="0" g="0" b="0"/>
        </a:fillRef>
        <a:effectRef idx="0">
          <a:scrgbClr r="0" g="0" b="0"/>
        </a:effectRef>
        <a:fontRef idx="minor"/>
      </dsp:style>
    </dsp:sp>
    <dsp:sp modelId="{F70DC416-D666-4804-8781-E7C0A33654D8}">
      <dsp:nvSpPr>
        <dsp:cNvPr id="0" name=""/>
        <dsp:cNvSpPr/>
      </dsp:nvSpPr>
      <dsp:spPr>
        <a:xfrm>
          <a:off x="5359773" y="3065159"/>
          <a:ext cx="1701059" cy="468684"/>
        </a:xfrm>
        <a:custGeom>
          <a:avLst/>
          <a:gdLst/>
          <a:ahLst/>
          <a:cxnLst/>
          <a:rect l="0" t="0" r="0" b="0"/>
          <a:pathLst>
            <a:path>
              <a:moveTo>
                <a:pt x="1701059" y="0"/>
              </a:moveTo>
              <a:lnTo>
                <a:pt x="1701059" y="318017"/>
              </a:lnTo>
              <a:lnTo>
                <a:pt x="0" y="318017"/>
              </a:lnTo>
              <a:lnTo>
                <a:pt x="0" y="468684"/>
              </a:lnTo>
            </a:path>
          </a:pathLst>
        </a:custGeom>
        <a:noFill/>
        <a:ln w="25400" cap="flat" cmpd="sng" algn="ctr">
          <a:solidFill>
            <a:srgbClr val="002060"/>
          </a:solidFill>
          <a:prstDash val="solid"/>
          <a:miter lim="800000"/>
        </a:ln>
        <a:effectLst/>
      </dsp:spPr>
      <dsp:style>
        <a:lnRef idx="2">
          <a:scrgbClr r="0" g="0" b="0"/>
        </a:lnRef>
        <a:fillRef idx="0">
          <a:scrgbClr r="0" g="0" b="0"/>
        </a:fillRef>
        <a:effectRef idx="0">
          <a:scrgbClr r="0" g="0" b="0"/>
        </a:effectRef>
        <a:fontRef idx="minor"/>
      </dsp:style>
    </dsp:sp>
    <dsp:sp modelId="{47BC89D6-5E73-44ED-9D72-1AA724120F99}">
      <dsp:nvSpPr>
        <dsp:cNvPr id="0" name=""/>
        <dsp:cNvSpPr/>
      </dsp:nvSpPr>
      <dsp:spPr>
        <a:xfrm>
          <a:off x="4406688" y="1880816"/>
          <a:ext cx="2654144" cy="387420"/>
        </a:xfrm>
        <a:custGeom>
          <a:avLst/>
          <a:gdLst/>
          <a:ahLst/>
          <a:cxnLst/>
          <a:rect l="0" t="0" r="0" b="0"/>
          <a:pathLst>
            <a:path>
              <a:moveTo>
                <a:pt x="0" y="0"/>
              </a:moveTo>
              <a:lnTo>
                <a:pt x="0" y="236752"/>
              </a:lnTo>
              <a:lnTo>
                <a:pt x="2654144" y="236752"/>
              </a:lnTo>
              <a:lnTo>
                <a:pt x="2654144" y="387420"/>
              </a:lnTo>
            </a:path>
          </a:pathLst>
        </a:custGeom>
        <a:noFill/>
        <a:ln w="25400" cap="flat" cmpd="sng" algn="ctr">
          <a:solidFill>
            <a:srgbClr val="002060"/>
          </a:solidFill>
          <a:prstDash val="solid"/>
          <a:miter lim="800000"/>
        </a:ln>
        <a:effectLst/>
      </dsp:spPr>
      <dsp:style>
        <a:lnRef idx="2">
          <a:scrgbClr r="0" g="0" b="0"/>
        </a:lnRef>
        <a:fillRef idx="0">
          <a:scrgbClr r="0" g="0" b="0"/>
        </a:fillRef>
        <a:effectRef idx="0">
          <a:scrgbClr r="0" g="0" b="0"/>
        </a:effectRef>
        <a:fontRef idx="minor"/>
      </dsp:style>
    </dsp:sp>
    <dsp:sp modelId="{787C9DD8-4A94-441E-A78D-A84BF55B5A17}">
      <dsp:nvSpPr>
        <dsp:cNvPr id="0" name=""/>
        <dsp:cNvSpPr/>
      </dsp:nvSpPr>
      <dsp:spPr>
        <a:xfrm>
          <a:off x="4360968" y="1880816"/>
          <a:ext cx="91440" cy="387420"/>
        </a:xfrm>
        <a:custGeom>
          <a:avLst/>
          <a:gdLst/>
          <a:ahLst/>
          <a:cxnLst/>
          <a:rect l="0" t="0" r="0" b="0"/>
          <a:pathLst>
            <a:path>
              <a:moveTo>
                <a:pt x="45720" y="0"/>
              </a:moveTo>
              <a:lnTo>
                <a:pt x="45720" y="236752"/>
              </a:lnTo>
              <a:lnTo>
                <a:pt x="47952" y="236752"/>
              </a:lnTo>
              <a:lnTo>
                <a:pt x="47952" y="387420"/>
              </a:lnTo>
            </a:path>
          </a:pathLst>
        </a:custGeom>
        <a:noFill/>
        <a:ln w="254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DFCECA16-12C8-469B-8861-02461878EF27}">
      <dsp:nvSpPr>
        <dsp:cNvPr id="0" name=""/>
        <dsp:cNvSpPr/>
      </dsp:nvSpPr>
      <dsp:spPr>
        <a:xfrm>
          <a:off x="1686804" y="3065159"/>
          <a:ext cx="974563" cy="468684"/>
        </a:xfrm>
        <a:custGeom>
          <a:avLst/>
          <a:gdLst/>
          <a:ahLst/>
          <a:cxnLst/>
          <a:rect l="0" t="0" r="0" b="0"/>
          <a:pathLst>
            <a:path>
              <a:moveTo>
                <a:pt x="0" y="0"/>
              </a:moveTo>
              <a:lnTo>
                <a:pt x="0" y="318017"/>
              </a:lnTo>
              <a:lnTo>
                <a:pt x="974563" y="318017"/>
              </a:lnTo>
              <a:lnTo>
                <a:pt x="974563" y="468684"/>
              </a:lnTo>
            </a:path>
          </a:pathLst>
        </a:custGeom>
        <a:noFill/>
        <a:ln w="25400" cap="flat" cmpd="sng" algn="ctr">
          <a:solidFill>
            <a:srgbClr val="002060"/>
          </a:solidFill>
          <a:prstDash val="solid"/>
          <a:miter lim="800000"/>
        </a:ln>
        <a:effectLst/>
      </dsp:spPr>
      <dsp:style>
        <a:lnRef idx="2">
          <a:scrgbClr r="0" g="0" b="0"/>
        </a:lnRef>
        <a:fillRef idx="0">
          <a:scrgbClr r="0" g="0" b="0"/>
        </a:fillRef>
        <a:effectRef idx="0">
          <a:scrgbClr r="0" g="0" b="0"/>
        </a:effectRef>
        <a:fontRef idx="minor"/>
      </dsp:style>
    </dsp:sp>
    <dsp:sp modelId="{5FE61598-5E2D-4C52-B305-ADD0A0084CFA}">
      <dsp:nvSpPr>
        <dsp:cNvPr id="0" name=""/>
        <dsp:cNvSpPr/>
      </dsp:nvSpPr>
      <dsp:spPr>
        <a:xfrm>
          <a:off x="489426" y="3065159"/>
          <a:ext cx="1197377" cy="468684"/>
        </a:xfrm>
        <a:custGeom>
          <a:avLst/>
          <a:gdLst/>
          <a:ahLst/>
          <a:cxnLst/>
          <a:rect l="0" t="0" r="0" b="0"/>
          <a:pathLst>
            <a:path>
              <a:moveTo>
                <a:pt x="1197377" y="0"/>
              </a:moveTo>
              <a:lnTo>
                <a:pt x="1197377" y="318017"/>
              </a:lnTo>
              <a:lnTo>
                <a:pt x="0" y="318017"/>
              </a:lnTo>
              <a:lnTo>
                <a:pt x="0" y="468684"/>
              </a:lnTo>
            </a:path>
          </a:pathLst>
        </a:custGeom>
        <a:noFill/>
        <a:ln w="25400" cap="flat" cmpd="sng" algn="ctr">
          <a:solidFill>
            <a:srgbClr val="002060"/>
          </a:solidFill>
          <a:prstDash val="solid"/>
          <a:miter lim="800000"/>
        </a:ln>
        <a:effectLst/>
      </dsp:spPr>
      <dsp:style>
        <a:lnRef idx="2">
          <a:scrgbClr r="0" g="0" b="0"/>
        </a:lnRef>
        <a:fillRef idx="0">
          <a:scrgbClr r="0" g="0" b="0"/>
        </a:fillRef>
        <a:effectRef idx="0">
          <a:scrgbClr r="0" g="0" b="0"/>
        </a:effectRef>
        <a:fontRef idx="minor"/>
      </dsp:style>
    </dsp:sp>
    <dsp:sp modelId="{0977F824-4479-4A21-A8A5-22F1D08CE302}">
      <dsp:nvSpPr>
        <dsp:cNvPr id="0" name=""/>
        <dsp:cNvSpPr/>
      </dsp:nvSpPr>
      <dsp:spPr>
        <a:xfrm>
          <a:off x="1686804" y="1880816"/>
          <a:ext cx="2719883" cy="387420"/>
        </a:xfrm>
        <a:custGeom>
          <a:avLst/>
          <a:gdLst/>
          <a:ahLst/>
          <a:cxnLst/>
          <a:rect l="0" t="0" r="0" b="0"/>
          <a:pathLst>
            <a:path>
              <a:moveTo>
                <a:pt x="2719883" y="0"/>
              </a:moveTo>
              <a:lnTo>
                <a:pt x="2719883" y="236752"/>
              </a:lnTo>
              <a:lnTo>
                <a:pt x="0" y="236752"/>
              </a:lnTo>
              <a:lnTo>
                <a:pt x="0" y="387420"/>
              </a:lnTo>
            </a:path>
          </a:pathLst>
        </a:custGeom>
        <a:noFill/>
        <a:ln w="25400" cap="flat" cmpd="sng" algn="ctr">
          <a:solidFill>
            <a:srgbClr val="002060"/>
          </a:solidFill>
          <a:prstDash val="solid"/>
          <a:miter lim="800000"/>
        </a:ln>
        <a:effectLst/>
      </dsp:spPr>
      <dsp:style>
        <a:lnRef idx="2">
          <a:scrgbClr r="0" g="0" b="0"/>
        </a:lnRef>
        <a:fillRef idx="0">
          <a:scrgbClr r="0" g="0" b="0"/>
        </a:fillRef>
        <a:effectRef idx="0">
          <a:scrgbClr r="0" g="0" b="0"/>
        </a:effectRef>
        <a:fontRef idx="minor"/>
      </dsp:style>
    </dsp:sp>
    <dsp:sp modelId="{93935E32-99AC-4D4D-9FB2-3F91B6828729}">
      <dsp:nvSpPr>
        <dsp:cNvPr id="0" name=""/>
        <dsp:cNvSpPr/>
      </dsp:nvSpPr>
      <dsp:spPr>
        <a:xfrm>
          <a:off x="4008226" y="1083893"/>
          <a:ext cx="796922" cy="796922"/>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68F0C3-CB3C-4B15-9BAE-0BA842B6A32F}">
      <dsp:nvSpPr>
        <dsp:cNvPr id="0" name=""/>
        <dsp:cNvSpPr/>
      </dsp:nvSpPr>
      <dsp:spPr>
        <a:xfrm>
          <a:off x="4954563" y="1294056"/>
          <a:ext cx="1314929" cy="371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r-FR" sz="1800" kern="1200" dirty="0" smtClean="0"/>
            <a:t>Entreprise </a:t>
          </a:r>
          <a:r>
            <a:rPr lang="fr-FR" sz="1800" kern="1200" dirty="0" err="1" smtClean="0"/>
            <a:t>Beans</a:t>
          </a:r>
          <a:endParaRPr lang="fr-FR" sz="1800" kern="1200" dirty="0"/>
        </a:p>
      </dsp:txBody>
      <dsp:txXfrm>
        <a:off x="4954563" y="1294056"/>
        <a:ext cx="1314929" cy="371775"/>
      </dsp:txXfrm>
    </dsp:sp>
    <dsp:sp modelId="{957C5B76-05EE-4D4A-A865-2B93C343EA54}">
      <dsp:nvSpPr>
        <dsp:cNvPr id="0" name=""/>
        <dsp:cNvSpPr/>
      </dsp:nvSpPr>
      <dsp:spPr>
        <a:xfrm>
          <a:off x="1288342" y="2268237"/>
          <a:ext cx="796922" cy="796922"/>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D77F1A-6415-4EDF-8381-CB3DF0AA2126}">
      <dsp:nvSpPr>
        <dsp:cNvPr id="0" name=""/>
        <dsp:cNvSpPr/>
      </dsp:nvSpPr>
      <dsp:spPr>
        <a:xfrm>
          <a:off x="2168940" y="2182151"/>
          <a:ext cx="1446408" cy="964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r-FR" sz="1800" kern="1200" dirty="0" smtClean="0"/>
            <a:t>Session </a:t>
          </a:r>
          <a:r>
            <a:rPr lang="fr-FR" sz="1800" kern="1200" dirty="0" err="1" smtClean="0"/>
            <a:t>Beans</a:t>
          </a:r>
          <a:endParaRPr lang="fr-FR" sz="1800" kern="1200" dirty="0"/>
        </a:p>
      </dsp:txBody>
      <dsp:txXfrm>
        <a:off x="2168940" y="2182151"/>
        <a:ext cx="1446408" cy="964272"/>
      </dsp:txXfrm>
    </dsp:sp>
    <dsp:sp modelId="{827302E3-E8A8-4A3A-A90D-D7204A7ABBBF}">
      <dsp:nvSpPr>
        <dsp:cNvPr id="0" name=""/>
        <dsp:cNvSpPr/>
      </dsp:nvSpPr>
      <dsp:spPr>
        <a:xfrm>
          <a:off x="90965" y="3533844"/>
          <a:ext cx="796922" cy="796922"/>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2C17FD-68D4-44AF-BDD0-1E54F8C489A2}">
      <dsp:nvSpPr>
        <dsp:cNvPr id="0" name=""/>
        <dsp:cNvSpPr/>
      </dsp:nvSpPr>
      <dsp:spPr>
        <a:xfrm>
          <a:off x="884903" y="3447759"/>
          <a:ext cx="1446408" cy="964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r-FR" sz="1800" kern="1200" dirty="0" err="1" smtClean="0"/>
            <a:t>Stateless</a:t>
          </a:r>
          <a:r>
            <a:rPr lang="fr-FR" sz="1800" kern="1200" dirty="0" smtClean="0"/>
            <a:t> </a:t>
          </a:r>
          <a:r>
            <a:rPr lang="fr-FR" sz="1800" kern="1200" dirty="0" err="1" smtClean="0"/>
            <a:t>Beans</a:t>
          </a:r>
          <a:endParaRPr lang="fr-FR" sz="1800" kern="1200" dirty="0"/>
        </a:p>
      </dsp:txBody>
      <dsp:txXfrm>
        <a:off x="884903" y="3447759"/>
        <a:ext cx="1446408" cy="964272"/>
      </dsp:txXfrm>
    </dsp:sp>
    <dsp:sp modelId="{B2DB50CE-657B-4EF3-A3D6-12F269762DAA}">
      <dsp:nvSpPr>
        <dsp:cNvPr id="0" name=""/>
        <dsp:cNvSpPr/>
      </dsp:nvSpPr>
      <dsp:spPr>
        <a:xfrm>
          <a:off x="2262906" y="3533844"/>
          <a:ext cx="796922" cy="796922"/>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32F15E-BFEB-474C-8DAE-AA786CD93A94}">
      <dsp:nvSpPr>
        <dsp:cNvPr id="0" name=""/>
        <dsp:cNvSpPr/>
      </dsp:nvSpPr>
      <dsp:spPr>
        <a:xfrm>
          <a:off x="3081641" y="3447759"/>
          <a:ext cx="1446408" cy="964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r-FR" sz="1800" kern="1200" dirty="0" err="1" smtClean="0"/>
            <a:t>Stateful</a:t>
          </a:r>
          <a:r>
            <a:rPr lang="fr-FR" sz="1800" kern="1200" dirty="0" smtClean="0"/>
            <a:t> </a:t>
          </a:r>
          <a:r>
            <a:rPr lang="fr-FR" sz="1800" kern="1200" dirty="0" err="1" smtClean="0"/>
            <a:t>Beans</a:t>
          </a:r>
          <a:endParaRPr lang="fr-FR" sz="1800" kern="1200" dirty="0"/>
        </a:p>
      </dsp:txBody>
      <dsp:txXfrm>
        <a:off x="3081641" y="3447759"/>
        <a:ext cx="1446408" cy="964272"/>
      </dsp:txXfrm>
    </dsp:sp>
    <dsp:sp modelId="{38122ACF-CE9F-480B-8D4F-66FCF663DC5E}">
      <dsp:nvSpPr>
        <dsp:cNvPr id="0" name=""/>
        <dsp:cNvSpPr/>
      </dsp:nvSpPr>
      <dsp:spPr>
        <a:xfrm>
          <a:off x="4010459" y="2268237"/>
          <a:ext cx="796922" cy="796922"/>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6713EF-6F08-4172-8015-FEFF3210AE93}">
      <dsp:nvSpPr>
        <dsp:cNvPr id="0" name=""/>
        <dsp:cNvSpPr/>
      </dsp:nvSpPr>
      <dsp:spPr>
        <a:xfrm>
          <a:off x="4775633" y="2182151"/>
          <a:ext cx="1446408" cy="964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r-FR" sz="1800" kern="1200" dirty="0" smtClean="0"/>
            <a:t>Message-</a:t>
          </a:r>
          <a:r>
            <a:rPr lang="fr-FR" sz="1800" kern="1200" dirty="0" err="1" smtClean="0"/>
            <a:t>Driven</a:t>
          </a:r>
          <a:r>
            <a:rPr lang="fr-FR" sz="1800" kern="1200" dirty="0" smtClean="0"/>
            <a:t> </a:t>
          </a:r>
          <a:r>
            <a:rPr lang="fr-FR" sz="1800" kern="1200" dirty="0" err="1" smtClean="0"/>
            <a:t>Beans</a:t>
          </a:r>
          <a:endParaRPr lang="fr-FR" sz="1800" kern="1200" dirty="0"/>
        </a:p>
      </dsp:txBody>
      <dsp:txXfrm>
        <a:off x="4775633" y="2182151"/>
        <a:ext cx="1446408" cy="964272"/>
      </dsp:txXfrm>
    </dsp:sp>
    <dsp:sp modelId="{AA48C467-8893-48F6-9531-3C16A71E532E}">
      <dsp:nvSpPr>
        <dsp:cNvPr id="0" name=""/>
        <dsp:cNvSpPr/>
      </dsp:nvSpPr>
      <dsp:spPr>
        <a:xfrm>
          <a:off x="6662371" y="2268237"/>
          <a:ext cx="796922" cy="796922"/>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787904-4950-4B01-910D-88F1E8214CA5}">
      <dsp:nvSpPr>
        <dsp:cNvPr id="0" name=""/>
        <dsp:cNvSpPr/>
      </dsp:nvSpPr>
      <dsp:spPr>
        <a:xfrm>
          <a:off x="7542968" y="2182151"/>
          <a:ext cx="1446408" cy="964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r-FR" sz="1800" kern="1200" dirty="0" err="1" smtClean="0"/>
            <a:t>Entity</a:t>
          </a:r>
          <a:r>
            <a:rPr lang="fr-FR" sz="1800" kern="1200" dirty="0" smtClean="0"/>
            <a:t> </a:t>
          </a:r>
          <a:r>
            <a:rPr lang="fr-FR" sz="1800" kern="1200" dirty="0" err="1" smtClean="0"/>
            <a:t>Beans</a:t>
          </a:r>
          <a:endParaRPr lang="fr-FR" sz="1800" kern="1200" dirty="0"/>
        </a:p>
      </dsp:txBody>
      <dsp:txXfrm>
        <a:off x="7542968" y="2182151"/>
        <a:ext cx="1446408" cy="964272"/>
      </dsp:txXfrm>
    </dsp:sp>
    <dsp:sp modelId="{681F9145-4F0A-44EF-9E2D-7D6BE4849806}">
      <dsp:nvSpPr>
        <dsp:cNvPr id="0" name=""/>
        <dsp:cNvSpPr/>
      </dsp:nvSpPr>
      <dsp:spPr>
        <a:xfrm>
          <a:off x="4961311" y="3533844"/>
          <a:ext cx="796922" cy="796922"/>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3E3D88-86E2-477B-9EA6-A3A35E5939FC}">
      <dsp:nvSpPr>
        <dsp:cNvPr id="0" name=""/>
        <dsp:cNvSpPr/>
      </dsp:nvSpPr>
      <dsp:spPr>
        <a:xfrm>
          <a:off x="5735313" y="3447759"/>
          <a:ext cx="1591049" cy="964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r-FR" sz="1800" kern="1200" dirty="0" smtClean="0"/>
            <a:t>Bean-</a:t>
          </a:r>
          <a:r>
            <a:rPr lang="fr-FR" sz="1800" kern="1200" dirty="0" err="1" smtClean="0"/>
            <a:t>Managed</a:t>
          </a:r>
          <a:r>
            <a:rPr lang="fr-FR" sz="1800" kern="1200" dirty="0" smtClean="0"/>
            <a:t> </a:t>
          </a:r>
          <a:r>
            <a:rPr lang="fr-FR" sz="1800" kern="1200" dirty="0" err="1" smtClean="0"/>
            <a:t>Persistence</a:t>
          </a:r>
          <a:endParaRPr lang="fr-FR" sz="1800" kern="1200" dirty="0"/>
        </a:p>
      </dsp:txBody>
      <dsp:txXfrm>
        <a:off x="5735313" y="3447759"/>
        <a:ext cx="1591049" cy="964272"/>
      </dsp:txXfrm>
    </dsp:sp>
    <dsp:sp modelId="{2EA9C42E-3E47-4104-8553-1DF5CE5D3130}">
      <dsp:nvSpPr>
        <dsp:cNvPr id="0" name=""/>
        <dsp:cNvSpPr/>
      </dsp:nvSpPr>
      <dsp:spPr>
        <a:xfrm>
          <a:off x="7615745" y="3533844"/>
          <a:ext cx="796922" cy="796922"/>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A9F34F-31E2-4A45-B7D7-FF1B6B3D15E6}">
      <dsp:nvSpPr>
        <dsp:cNvPr id="0" name=""/>
        <dsp:cNvSpPr/>
      </dsp:nvSpPr>
      <dsp:spPr>
        <a:xfrm>
          <a:off x="8262312" y="3447759"/>
          <a:ext cx="2253287" cy="964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r-FR" sz="1800" kern="1200" dirty="0" smtClean="0"/>
            <a:t>Container-</a:t>
          </a:r>
          <a:r>
            <a:rPr lang="fr-FR" sz="1800" kern="1200" dirty="0" err="1" smtClean="0"/>
            <a:t>Managed</a:t>
          </a:r>
          <a:r>
            <a:rPr lang="fr-FR" sz="1800" kern="1200" dirty="0" smtClean="0"/>
            <a:t> </a:t>
          </a:r>
          <a:r>
            <a:rPr lang="fr-FR" sz="1800" kern="1200" dirty="0" err="1" smtClean="0"/>
            <a:t>Persistence</a:t>
          </a:r>
          <a:endParaRPr lang="fr-FR" sz="1800" kern="1200" dirty="0"/>
        </a:p>
      </dsp:txBody>
      <dsp:txXfrm>
        <a:off x="8262312" y="3447759"/>
        <a:ext cx="2253287" cy="964272"/>
      </dsp:txXfrm>
    </dsp:sp>
  </dsp:spTree>
</dsp:drawing>
</file>

<file path=ppt/diagrams/layout1.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1BAF53B-B217-4EF1-82DF-A99D71734A6B}" type="datetimeFigureOut">
              <a:rPr lang="fr-FR" smtClean="0">
                <a:solidFill>
                  <a:prstClr val="black">
                    <a:tint val="75000"/>
                  </a:prstClr>
                </a:solidFill>
              </a:rPr>
              <a:pPr/>
              <a:t>11/03/2023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F4842D-608B-4DAF-9B2C-A74810F46F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119028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BAF53B-B217-4EF1-82DF-A99D71734A6B}" type="datetimeFigureOut">
              <a:rPr lang="fr-FR" smtClean="0">
                <a:solidFill>
                  <a:prstClr val="black">
                    <a:tint val="75000"/>
                  </a:prstClr>
                </a:solidFill>
              </a:rPr>
              <a:pPr/>
              <a:t>11/03/2023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F4842D-608B-4DAF-9B2C-A74810F46F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79953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BAF53B-B217-4EF1-82DF-A99D71734A6B}" type="datetimeFigureOut">
              <a:rPr lang="fr-FR" smtClean="0">
                <a:solidFill>
                  <a:prstClr val="black">
                    <a:tint val="75000"/>
                  </a:prstClr>
                </a:solidFill>
              </a:rPr>
              <a:pPr/>
              <a:t>11/03/2023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F4842D-608B-4DAF-9B2C-A74810F46F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4558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BAF53B-B217-4EF1-82DF-A99D71734A6B}" type="datetimeFigureOut">
              <a:rPr lang="fr-FR" smtClean="0">
                <a:solidFill>
                  <a:prstClr val="black">
                    <a:tint val="75000"/>
                  </a:prstClr>
                </a:solidFill>
              </a:rPr>
              <a:pPr/>
              <a:t>11/03/2023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F4842D-608B-4DAF-9B2C-A74810F46F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150475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1BAF53B-B217-4EF1-82DF-A99D71734A6B}" type="datetimeFigureOut">
              <a:rPr lang="fr-FR" smtClean="0">
                <a:solidFill>
                  <a:prstClr val="black">
                    <a:tint val="75000"/>
                  </a:prstClr>
                </a:solidFill>
              </a:rPr>
              <a:pPr/>
              <a:t>11/03/2023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F4842D-608B-4DAF-9B2C-A74810F46F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5657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1BAF53B-B217-4EF1-82DF-A99D71734A6B}" type="datetimeFigureOut">
              <a:rPr lang="fr-FR" smtClean="0">
                <a:solidFill>
                  <a:prstClr val="black">
                    <a:tint val="75000"/>
                  </a:prstClr>
                </a:solidFill>
              </a:rPr>
              <a:pPr/>
              <a:t>11/03/2023</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8F4842D-608B-4DAF-9B2C-A74810F46F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680765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1BAF53B-B217-4EF1-82DF-A99D71734A6B}" type="datetimeFigureOut">
              <a:rPr lang="fr-FR" smtClean="0">
                <a:solidFill>
                  <a:prstClr val="black">
                    <a:tint val="75000"/>
                  </a:prstClr>
                </a:solidFill>
              </a:rPr>
              <a:pPr/>
              <a:t>11/03/2023</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58F4842D-608B-4DAF-9B2C-A74810F46F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106694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1BAF53B-B217-4EF1-82DF-A99D71734A6B}" type="datetimeFigureOut">
              <a:rPr lang="fr-FR" smtClean="0">
                <a:solidFill>
                  <a:prstClr val="black">
                    <a:tint val="75000"/>
                  </a:prstClr>
                </a:solidFill>
              </a:rPr>
              <a:pPr/>
              <a:t>11/03/2023</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58F4842D-608B-4DAF-9B2C-A74810F46F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20765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1BAF53B-B217-4EF1-82DF-A99D71734A6B}" type="datetimeFigureOut">
              <a:rPr lang="fr-FR" smtClean="0">
                <a:solidFill>
                  <a:prstClr val="black">
                    <a:tint val="75000"/>
                  </a:prstClr>
                </a:solidFill>
              </a:rPr>
              <a:pPr/>
              <a:t>11/03/2023</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58F4842D-608B-4DAF-9B2C-A74810F46F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397261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1BAF53B-B217-4EF1-82DF-A99D71734A6B}" type="datetimeFigureOut">
              <a:rPr lang="fr-FR" smtClean="0">
                <a:solidFill>
                  <a:prstClr val="black">
                    <a:tint val="75000"/>
                  </a:prstClr>
                </a:solidFill>
              </a:rPr>
              <a:pPr/>
              <a:t>11/03/2023</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8F4842D-608B-4DAF-9B2C-A74810F46F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772283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1BAF53B-B217-4EF1-82DF-A99D71734A6B}" type="datetimeFigureOut">
              <a:rPr lang="fr-FR" smtClean="0">
                <a:solidFill>
                  <a:prstClr val="black">
                    <a:tint val="75000"/>
                  </a:prstClr>
                </a:solidFill>
              </a:rPr>
              <a:pPr/>
              <a:t>11/03/2023</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8F4842D-608B-4DAF-9B2C-A74810F46F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272271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AF53B-B217-4EF1-82DF-A99D71734A6B}" type="datetimeFigureOut">
              <a:rPr lang="fr-FR" smtClean="0">
                <a:solidFill>
                  <a:prstClr val="black">
                    <a:tint val="75000"/>
                  </a:prstClr>
                </a:solidFill>
              </a:rPr>
              <a:pPr/>
              <a:t>11/03/2023</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F4842D-608B-4DAF-9B2C-A74810F46F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658439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Architecture Multi-Tiers</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pPr marL="0" indent="0">
              <a:buNone/>
            </a:pPr>
            <a:endParaRPr lang="fr-FR" dirty="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
        <p:nvSpPr>
          <p:cNvPr id="19" name="Rectangle 18"/>
          <p:cNvSpPr/>
          <p:nvPr/>
        </p:nvSpPr>
        <p:spPr>
          <a:xfrm>
            <a:off x="4167631" y="1674875"/>
            <a:ext cx="3472434" cy="381968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2000" dirty="0" smtClean="0">
                <a:solidFill>
                  <a:schemeClr val="tx1"/>
                </a:solidFill>
              </a:rPr>
              <a:t>Serveur d’Applications</a:t>
            </a:r>
            <a:endParaRPr lang="fr-FR" sz="2000" dirty="0">
              <a:solidFill>
                <a:schemeClr val="tx1"/>
              </a:solidFill>
            </a:endParaRPr>
          </a:p>
        </p:txBody>
      </p:sp>
      <p:sp>
        <p:nvSpPr>
          <p:cNvPr id="12" name="Rectangle à coins arrondis 11"/>
          <p:cNvSpPr/>
          <p:nvPr/>
        </p:nvSpPr>
        <p:spPr>
          <a:xfrm>
            <a:off x="4838764" y="2095126"/>
            <a:ext cx="2156108" cy="13387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b="1" dirty="0" smtClean="0"/>
              <a:t>Conteneur Web</a:t>
            </a:r>
          </a:p>
          <a:p>
            <a:pPr algn="ctr"/>
            <a:endParaRPr lang="fr-FR" dirty="0" smtClean="0"/>
          </a:p>
          <a:p>
            <a:pPr algn="ctr"/>
            <a:endParaRPr lang="fr-FR" sz="1600" dirty="0"/>
          </a:p>
        </p:txBody>
      </p:sp>
      <p:sp>
        <p:nvSpPr>
          <p:cNvPr id="13" name="Rectangle à coins arrondis 12"/>
          <p:cNvSpPr/>
          <p:nvPr/>
        </p:nvSpPr>
        <p:spPr>
          <a:xfrm>
            <a:off x="4845392" y="3973711"/>
            <a:ext cx="2156108" cy="1106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b="1" dirty="0" smtClean="0"/>
              <a:t>Conteneur EJB</a:t>
            </a:r>
          </a:p>
          <a:p>
            <a:pPr algn="ctr"/>
            <a:endParaRPr lang="fr-FR" sz="1600" dirty="0" smtClean="0"/>
          </a:p>
          <a:p>
            <a:pPr algn="ctr"/>
            <a:endParaRPr lang="fr-FR" sz="1600" dirty="0"/>
          </a:p>
        </p:txBody>
      </p:sp>
      <p:sp>
        <p:nvSpPr>
          <p:cNvPr id="14" name="Rectangle 13"/>
          <p:cNvSpPr/>
          <p:nvPr/>
        </p:nvSpPr>
        <p:spPr>
          <a:xfrm>
            <a:off x="4619280" y="2425243"/>
            <a:ext cx="2608891" cy="2913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dirty="0" smtClean="0"/>
              <a:t>Application Web</a:t>
            </a:r>
            <a:endParaRPr lang="fr-FR" dirty="0"/>
          </a:p>
        </p:txBody>
      </p:sp>
      <p:sp>
        <p:nvSpPr>
          <p:cNvPr id="15" name="Rectangle 14"/>
          <p:cNvSpPr/>
          <p:nvPr/>
        </p:nvSpPr>
        <p:spPr>
          <a:xfrm>
            <a:off x="4612656" y="4287175"/>
            <a:ext cx="2608891" cy="2913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dirty="0" smtClean="0"/>
              <a:t>Logique </a:t>
            </a:r>
            <a:r>
              <a:rPr lang="fr-FR" dirty="0" err="1" smtClean="0"/>
              <a:t>Metier</a:t>
            </a:r>
            <a:endParaRPr lang="fr-FR" dirty="0"/>
          </a:p>
        </p:txBody>
      </p:sp>
      <p:sp>
        <p:nvSpPr>
          <p:cNvPr id="20" name="Ellipse 19"/>
          <p:cNvSpPr/>
          <p:nvPr/>
        </p:nvSpPr>
        <p:spPr>
          <a:xfrm>
            <a:off x="4502985" y="2814349"/>
            <a:ext cx="914400" cy="56777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smtClean="0">
                <a:solidFill>
                  <a:schemeClr val="tx1"/>
                </a:solidFill>
              </a:rPr>
              <a:t>Servlet</a:t>
            </a:r>
            <a:endParaRPr lang="fr-FR" dirty="0">
              <a:solidFill>
                <a:schemeClr val="tx1"/>
              </a:solidFill>
            </a:endParaRPr>
          </a:p>
        </p:txBody>
      </p:sp>
      <p:sp>
        <p:nvSpPr>
          <p:cNvPr id="21" name="Ellipse 20"/>
          <p:cNvSpPr/>
          <p:nvPr/>
        </p:nvSpPr>
        <p:spPr>
          <a:xfrm>
            <a:off x="5438664" y="2860743"/>
            <a:ext cx="624548" cy="46923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smtClean="0">
                <a:solidFill>
                  <a:schemeClr val="tx1"/>
                </a:solidFill>
              </a:rPr>
              <a:t>JSP</a:t>
            </a:r>
            <a:endParaRPr lang="fr-FR" dirty="0">
              <a:solidFill>
                <a:schemeClr val="tx1"/>
              </a:solidFill>
            </a:endParaRPr>
          </a:p>
        </p:txBody>
      </p:sp>
      <p:sp>
        <p:nvSpPr>
          <p:cNvPr id="22" name="Ellipse 21"/>
          <p:cNvSpPr/>
          <p:nvPr/>
        </p:nvSpPr>
        <p:spPr>
          <a:xfrm>
            <a:off x="6060369" y="2811472"/>
            <a:ext cx="1106424" cy="56777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smtClean="0">
                <a:solidFill>
                  <a:schemeClr val="tx1"/>
                </a:solidFill>
              </a:rPr>
              <a:t>Web Service</a:t>
            </a:r>
            <a:endParaRPr lang="fr-FR" dirty="0">
              <a:solidFill>
                <a:schemeClr val="tx1"/>
              </a:solidFill>
            </a:endParaRPr>
          </a:p>
        </p:txBody>
      </p:sp>
      <p:sp>
        <p:nvSpPr>
          <p:cNvPr id="23" name="Ellipse 22"/>
          <p:cNvSpPr/>
          <p:nvPr/>
        </p:nvSpPr>
        <p:spPr>
          <a:xfrm>
            <a:off x="5189219" y="4614333"/>
            <a:ext cx="914400" cy="56777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err="1" smtClean="0">
                <a:solidFill>
                  <a:schemeClr val="tx1"/>
                </a:solidFill>
              </a:rPr>
              <a:t>EJBs</a:t>
            </a:r>
            <a:endParaRPr lang="fr-FR" dirty="0">
              <a:solidFill>
                <a:schemeClr val="tx1"/>
              </a:solidFill>
            </a:endParaRPr>
          </a:p>
        </p:txBody>
      </p:sp>
      <p:sp>
        <p:nvSpPr>
          <p:cNvPr id="42" name="Double flèche verticale 41"/>
          <p:cNvSpPr/>
          <p:nvPr/>
        </p:nvSpPr>
        <p:spPr>
          <a:xfrm>
            <a:off x="5943199" y="3443053"/>
            <a:ext cx="127619" cy="515767"/>
          </a:xfrm>
          <a:prstGeom prst="up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p:cNvSpPr txBox="1"/>
          <p:nvPr/>
        </p:nvSpPr>
        <p:spPr>
          <a:xfrm>
            <a:off x="3154021" y="2424088"/>
            <a:ext cx="620298" cy="338554"/>
          </a:xfrm>
          <a:prstGeom prst="rect">
            <a:avLst/>
          </a:prstGeom>
          <a:noFill/>
        </p:spPr>
        <p:txBody>
          <a:bodyPr wrap="none" rtlCol="0">
            <a:spAutoFit/>
          </a:bodyPr>
          <a:lstStyle/>
          <a:p>
            <a:r>
              <a:rPr lang="fr-FR" sz="1600" dirty="0" smtClean="0"/>
              <a:t>HTTP</a:t>
            </a:r>
            <a:endParaRPr lang="fr-FR" sz="1600" dirty="0"/>
          </a:p>
        </p:txBody>
      </p:sp>
      <p:sp>
        <p:nvSpPr>
          <p:cNvPr id="54" name="ZoneTexte 53"/>
          <p:cNvSpPr txBox="1"/>
          <p:nvPr/>
        </p:nvSpPr>
        <p:spPr>
          <a:xfrm>
            <a:off x="2988367" y="3345114"/>
            <a:ext cx="1140953" cy="338554"/>
          </a:xfrm>
          <a:prstGeom prst="rect">
            <a:avLst/>
          </a:prstGeom>
          <a:noFill/>
        </p:spPr>
        <p:txBody>
          <a:bodyPr wrap="none" rtlCol="0">
            <a:spAutoFit/>
          </a:bodyPr>
          <a:lstStyle/>
          <a:p>
            <a:r>
              <a:rPr lang="fr-FR" sz="1600" dirty="0" smtClean="0"/>
              <a:t>HTTP/SOAP</a:t>
            </a:r>
            <a:endParaRPr lang="fr-FR" sz="1600" dirty="0"/>
          </a:p>
        </p:txBody>
      </p:sp>
      <p:sp>
        <p:nvSpPr>
          <p:cNvPr id="56" name="ZoneTexte 55"/>
          <p:cNvSpPr txBox="1"/>
          <p:nvPr/>
        </p:nvSpPr>
        <p:spPr>
          <a:xfrm>
            <a:off x="3226909" y="4484800"/>
            <a:ext cx="522900" cy="338554"/>
          </a:xfrm>
          <a:prstGeom prst="rect">
            <a:avLst/>
          </a:prstGeom>
          <a:noFill/>
        </p:spPr>
        <p:txBody>
          <a:bodyPr wrap="none" rtlCol="0">
            <a:spAutoFit/>
          </a:bodyPr>
          <a:lstStyle/>
          <a:p>
            <a:r>
              <a:rPr lang="fr-FR" sz="1600" dirty="0" smtClean="0"/>
              <a:t>RMI</a:t>
            </a:r>
            <a:endParaRPr lang="fr-FR" sz="1600" dirty="0"/>
          </a:p>
        </p:txBody>
      </p:sp>
      <p:sp>
        <p:nvSpPr>
          <p:cNvPr id="57" name="Rectangle avec flèche vers le bas 56"/>
          <p:cNvSpPr/>
          <p:nvPr/>
        </p:nvSpPr>
        <p:spPr>
          <a:xfrm>
            <a:off x="1101929" y="961842"/>
            <a:ext cx="2156108" cy="687003"/>
          </a:xfrm>
          <a:prstGeom prst="down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dirty="0" smtClean="0"/>
              <a:t>Présentation</a:t>
            </a:r>
            <a:endParaRPr lang="fr-FR" b="1" dirty="0"/>
          </a:p>
        </p:txBody>
      </p:sp>
      <p:sp>
        <p:nvSpPr>
          <p:cNvPr id="58" name="Rectangle avec flèche vers le bas 57"/>
          <p:cNvSpPr/>
          <p:nvPr/>
        </p:nvSpPr>
        <p:spPr>
          <a:xfrm>
            <a:off x="4819167" y="981722"/>
            <a:ext cx="2156108" cy="687003"/>
          </a:xfrm>
          <a:prstGeom prst="down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dirty="0" smtClean="0"/>
              <a:t>Application/Métier</a:t>
            </a:r>
            <a:endParaRPr lang="fr-FR" b="1" dirty="0"/>
          </a:p>
        </p:txBody>
      </p:sp>
      <p:sp>
        <p:nvSpPr>
          <p:cNvPr id="59" name="Rectangle avec flèche vers le bas 58"/>
          <p:cNvSpPr/>
          <p:nvPr/>
        </p:nvSpPr>
        <p:spPr>
          <a:xfrm>
            <a:off x="8470145" y="988350"/>
            <a:ext cx="2156108" cy="687003"/>
          </a:xfrm>
          <a:prstGeom prst="down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dirty="0" smtClean="0"/>
              <a:t>Couche Données</a:t>
            </a:r>
            <a:endParaRPr lang="fr-FR" b="1" dirty="0"/>
          </a:p>
        </p:txBody>
      </p:sp>
      <p:sp>
        <p:nvSpPr>
          <p:cNvPr id="60" name="Rectangle 59"/>
          <p:cNvSpPr/>
          <p:nvPr/>
        </p:nvSpPr>
        <p:spPr>
          <a:xfrm>
            <a:off x="1163135" y="1668251"/>
            <a:ext cx="1781907" cy="381968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dirty="0" smtClean="0">
                <a:solidFill>
                  <a:schemeClr val="tx1"/>
                </a:solidFill>
              </a:rPr>
              <a:t>Différents Types de Clients</a:t>
            </a:r>
            <a:endParaRPr lang="fr-FR" dirty="0">
              <a:solidFill>
                <a:schemeClr val="tx1"/>
              </a:solidFill>
            </a:endParaRPr>
          </a:p>
        </p:txBody>
      </p:sp>
      <p:sp>
        <p:nvSpPr>
          <p:cNvPr id="6" name="Rectangle à coins arrondis 5"/>
          <p:cNvSpPr/>
          <p:nvPr/>
        </p:nvSpPr>
        <p:spPr>
          <a:xfrm>
            <a:off x="1458526" y="2240924"/>
            <a:ext cx="121706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dirty="0" smtClean="0"/>
              <a:t>Browser</a:t>
            </a:r>
          </a:p>
          <a:p>
            <a:pPr algn="ctr"/>
            <a:r>
              <a:rPr lang="fr-FR" dirty="0" smtClean="0"/>
              <a:t>HTML</a:t>
            </a:r>
          </a:p>
          <a:p>
            <a:pPr algn="ctr"/>
            <a:r>
              <a:rPr lang="fr-FR" dirty="0" smtClean="0"/>
              <a:t>Applet</a:t>
            </a:r>
            <a:endParaRPr lang="fr-FR" dirty="0"/>
          </a:p>
        </p:txBody>
      </p:sp>
      <p:sp>
        <p:nvSpPr>
          <p:cNvPr id="9" name="Rectangle à coins arrondis 8"/>
          <p:cNvSpPr/>
          <p:nvPr/>
        </p:nvSpPr>
        <p:spPr>
          <a:xfrm>
            <a:off x="1465151" y="3241299"/>
            <a:ext cx="1217066" cy="7557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dirty="0" smtClean="0"/>
              <a:t>Client </a:t>
            </a:r>
            <a:r>
              <a:rPr lang="fr-FR" dirty="0" err="1" smtClean="0"/>
              <a:t>WebService</a:t>
            </a:r>
            <a:endParaRPr lang="fr-FR" dirty="0" smtClean="0"/>
          </a:p>
          <a:p>
            <a:pPr algn="ctr"/>
            <a:endParaRPr lang="fr-FR" sz="1600" dirty="0"/>
          </a:p>
        </p:txBody>
      </p:sp>
      <p:sp>
        <p:nvSpPr>
          <p:cNvPr id="10" name="Rectangle à coins arrondis 9"/>
          <p:cNvSpPr/>
          <p:nvPr/>
        </p:nvSpPr>
        <p:spPr>
          <a:xfrm>
            <a:off x="1458526" y="4188830"/>
            <a:ext cx="1217066" cy="7557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dirty="0" smtClean="0"/>
              <a:t>Client Java Application</a:t>
            </a:r>
          </a:p>
        </p:txBody>
      </p:sp>
      <p:sp>
        <p:nvSpPr>
          <p:cNvPr id="61" name="Rectangle 60"/>
          <p:cNvSpPr/>
          <p:nvPr/>
        </p:nvSpPr>
        <p:spPr>
          <a:xfrm>
            <a:off x="8483402" y="1688131"/>
            <a:ext cx="2156108" cy="381968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dirty="0" smtClean="0">
                <a:solidFill>
                  <a:schemeClr val="tx1"/>
                </a:solidFill>
              </a:rPr>
              <a:t>Différentes Source de Données</a:t>
            </a:r>
            <a:endParaRPr lang="fr-FR" dirty="0">
              <a:solidFill>
                <a:schemeClr val="tx1"/>
              </a:solidFill>
            </a:endParaRPr>
          </a:p>
        </p:txBody>
      </p:sp>
      <p:sp>
        <p:nvSpPr>
          <p:cNvPr id="17" name="Cylindre 16"/>
          <p:cNvSpPr/>
          <p:nvPr/>
        </p:nvSpPr>
        <p:spPr>
          <a:xfrm>
            <a:off x="8864874" y="2571890"/>
            <a:ext cx="1472650" cy="195862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600" dirty="0" smtClean="0"/>
              <a:t>EIS</a:t>
            </a:r>
          </a:p>
          <a:p>
            <a:pPr algn="ctr"/>
            <a:r>
              <a:rPr lang="fr-FR" sz="1600" dirty="0" smtClean="0"/>
              <a:t>Système d’Information de l’Entreprise</a:t>
            </a:r>
            <a:endParaRPr lang="fr-FR" sz="1600" dirty="0"/>
          </a:p>
        </p:txBody>
      </p:sp>
      <p:sp>
        <p:nvSpPr>
          <p:cNvPr id="18" name="Rectangle 17"/>
          <p:cNvSpPr/>
          <p:nvPr/>
        </p:nvSpPr>
        <p:spPr>
          <a:xfrm>
            <a:off x="8581404" y="4022125"/>
            <a:ext cx="1960098" cy="2913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dirty="0" smtClean="0"/>
              <a:t>SGBD</a:t>
            </a:r>
            <a:endParaRPr lang="fr-FR" dirty="0"/>
          </a:p>
        </p:txBody>
      </p:sp>
      <p:sp>
        <p:nvSpPr>
          <p:cNvPr id="43" name="Flèche angle droit à deux pointes 42"/>
          <p:cNvSpPr/>
          <p:nvPr/>
        </p:nvSpPr>
        <p:spPr>
          <a:xfrm>
            <a:off x="7015551" y="4561173"/>
            <a:ext cx="2668893" cy="298058"/>
          </a:xfrm>
          <a:prstGeom prst="left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Ellipse 61"/>
          <p:cNvSpPr/>
          <p:nvPr/>
        </p:nvSpPr>
        <p:spPr>
          <a:xfrm>
            <a:off x="5341619" y="4614333"/>
            <a:ext cx="914400" cy="56777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err="1" smtClean="0">
                <a:solidFill>
                  <a:schemeClr val="tx1"/>
                </a:solidFill>
              </a:rPr>
              <a:t>EJBs</a:t>
            </a:r>
            <a:endParaRPr lang="fr-FR" dirty="0">
              <a:solidFill>
                <a:schemeClr val="tx1"/>
              </a:solidFill>
            </a:endParaRPr>
          </a:p>
        </p:txBody>
      </p:sp>
      <p:sp>
        <p:nvSpPr>
          <p:cNvPr id="63" name="Ellipse 62"/>
          <p:cNvSpPr/>
          <p:nvPr/>
        </p:nvSpPr>
        <p:spPr>
          <a:xfrm>
            <a:off x="5494019" y="4614333"/>
            <a:ext cx="914400" cy="56777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err="1" smtClean="0">
                <a:solidFill>
                  <a:schemeClr val="tx1"/>
                </a:solidFill>
              </a:rPr>
              <a:t>EJBs</a:t>
            </a:r>
            <a:endParaRPr lang="fr-FR" dirty="0">
              <a:solidFill>
                <a:schemeClr val="tx1"/>
              </a:solidFill>
            </a:endParaRPr>
          </a:p>
        </p:txBody>
      </p:sp>
      <p:sp>
        <p:nvSpPr>
          <p:cNvPr id="64" name="Ellipse 63"/>
          <p:cNvSpPr/>
          <p:nvPr/>
        </p:nvSpPr>
        <p:spPr>
          <a:xfrm>
            <a:off x="5646419" y="4614333"/>
            <a:ext cx="914400" cy="56777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err="1" smtClean="0">
                <a:solidFill>
                  <a:schemeClr val="tx1"/>
                </a:solidFill>
              </a:rPr>
              <a:t>EJBs</a:t>
            </a:r>
            <a:endParaRPr lang="fr-FR" dirty="0">
              <a:solidFill>
                <a:schemeClr val="tx1"/>
              </a:solidFill>
            </a:endParaRPr>
          </a:p>
        </p:txBody>
      </p:sp>
      <p:cxnSp>
        <p:nvCxnSpPr>
          <p:cNvPr id="45" name="Connecteur droit avec flèche 44"/>
          <p:cNvCxnSpPr/>
          <p:nvPr/>
        </p:nvCxnSpPr>
        <p:spPr>
          <a:xfrm>
            <a:off x="2695171" y="2788062"/>
            <a:ext cx="2160000" cy="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Connecteur en angle 48"/>
          <p:cNvCxnSpPr/>
          <p:nvPr/>
        </p:nvCxnSpPr>
        <p:spPr>
          <a:xfrm>
            <a:off x="3861750" y="2267017"/>
            <a:ext cx="264869" cy="2608891"/>
          </a:xfrm>
          <a:prstGeom prst="bentConnector3">
            <a:avLst>
              <a:gd name="adj1" fmla="val -725"/>
            </a:avLst>
          </a:prstGeom>
          <a:ln w="25400">
            <a:solidFill>
              <a:srgbClr val="FF0000"/>
            </a:solidFill>
            <a:headEnd type="triangle"/>
            <a:tailEnd type="triangle"/>
          </a:ln>
          <a:scene3d>
            <a:camera prst="orthographicFront">
              <a:rot lat="0" lon="0" rev="5400000"/>
            </a:camera>
            <a:lightRig rig="threePt" dir="t"/>
          </a:scene3d>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p:nvPr/>
        </p:nvCxnSpPr>
        <p:spPr>
          <a:xfrm>
            <a:off x="2688545" y="4848776"/>
            <a:ext cx="2160000" cy="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366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Types d’EJB</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fontScale="92500" lnSpcReduction="10000"/>
          </a:bodyPr>
          <a:lstStyle/>
          <a:p>
            <a:pPr marL="0" indent="0">
              <a:buNone/>
            </a:pPr>
            <a:r>
              <a:rPr lang="fr-FR" b="1" dirty="0" smtClean="0"/>
              <a:t>Les   </a:t>
            </a:r>
            <a:r>
              <a:rPr lang="fr-FR" b="1" dirty="0" smtClean="0">
                <a:latin typeface="Calibri" panose="020F0502020204030204" pitchFamily="34" charset="0"/>
              </a:rPr>
              <a:t>̏</a:t>
            </a:r>
            <a:r>
              <a:rPr lang="fr-FR" b="1" dirty="0" smtClean="0"/>
              <a:t>Session </a:t>
            </a:r>
            <a:r>
              <a:rPr lang="fr-FR" b="1" dirty="0" err="1" smtClean="0"/>
              <a:t>Beans</a:t>
            </a:r>
            <a:r>
              <a:rPr lang="fr-FR" b="1" dirty="0" smtClean="0"/>
              <a:t>  </a:t>
            </a:r>
            <a:r>
              <a:rPr lang="fr-FR" b="1" dirty="0" smtClean="0">
                <a:latin typeface="Calibri" panose="020F0502020204030204" pitchFamily="34" charset="0"/>
              </a:rPr>
              <a:t>̋</a:t>
            </a:r>
            <a:endParaRPr lang="fr-FR" b="1" dirty="0" smtClean="0"/>
          </a:p>
          <a:p>
            <a:pPr marL="0" indent="0">
              <a:buNone/>
            </a:pPr>
            <a:endParaRPr lang="fr-FR" sz="1000" dirty="0" smtClean="0"/>
          </a:p>
          <a:p>
            <a:pPr lvl="1">
              <a:buFont typeface="Wingdings" panose="05000000000000000000" pitchFamily="2" charset="2"/>
              <a:buChar char="Ø"/>
            </a:pPr>
            <a:r>
              <a:rPr lang="fr-FR" b="1" dirty="0" err="1"/>
              <a:t>Stateless</a:t>
            </a:r>
            <a:r>
              <a:rPr lang="fr-FR" b="1" dirty="0"/>
              <a:t> </a:t>
            </a:r>
            <a:r>
              <a:rPr lang="fr-FR" b="1" dirty="0" err="1"/>
              <a:t>Beans</a:t>
            </a:r>
            <a:r>
              <a:rPr lang="fr-FR" dirty="0"/>
              <a:t> : Les </a:t>
            </a:r>
            <a:r>
              <a:rPr lang="fr-FR" dirty="0" err="1"/>
              <a:t>Stateless</a:t>
            </a:r>
            <a:r>
              <a:rPr lang="fr-FR" dirty="0"/>
              <a:t> </a:t>
            </a:r>
            <a:r>
              <a:rPr lang="fr-FR" dirty="0" err="1"/>
              <a:t>Beans</a:t>
            </a:r>
            <a:r>
              <a:rPr lang="fr-FR" dirty="0"/>
              <a:t> </a:t>
            </a:r>
            <a:r>
              <a:rPr lang="fr-FR" i="1" dirty="0">
                <a:solidFill>
                  <a:schemeClr val="accent2">
                    <a:lumMod val="75000"/>
                  </a:schemeClr>
                </a:solidFill>
              </a:rPr>
              <a:t>ne maintiennent pas les informations des sessions</a:t>
            </a:r>
            <a:r>
              <a:rPr lang="fr-FR" dirty="0"/>
              <a:t>. En d'autres termes, ils ne maintiennent pas d'état conversationnel. Dans ce type, les variables des instances conservent l'état de la session jusqu'à la fin. Une fois la session terminée, l'état de la session ne sera plus maintenu</a:t>
            </a:r>
            <a:r>
              <a:rPr lang="fr-FR" dirty="0" smtClean="0"/>
              <a:t>.</a:t>
            </a:r>
            <a:r>
              <a:rPr lang="fr-FR" i="1" dirty="0">
                <a:solidFill>
                  <a:schemeClr val="accent2">
                    <a:lumMod val="75000"/>
                  </a:schemeClr>
                </a:solidFill>
              </a:rPr>
              <a:t> Une instance</a:t>
            </a:r>
            <a:r>
              <a:rPr lang="fr-FR" dirty="0"/>
              <a:t> est créée par le </a:t>
            </a:r>
            <a:r>
              <a:rPr lang="fr-FR" dirty="0" smtClean="0"/>
              <a:t>serveur pour </a:t>
            </a:r>
            <a:r>
              <a:rPr lang="fr-FR" i="1" dirty="0">
                <a:solidFill>
                  <a:schemeClr val="accent2">
                    <a:lumMod val="75000"/>
                  </a:schemeClr>
                </a:solidFill>
              </a:rPr>
              <a:t>plusieurs connexions</a:t>
            </a:r>
            <a:r>
              <a:rPr lang="fr-FR" dirty="0"/>
              <a:t> clients</a:t>
            </a:r>
            <a:r>
              <a:rPr lang="fr-FR" dirty="0" smtClean="0"/>
              <a:t>.</a:t>
            </a:r>
            <a:endParaRPr lang="fr-FR" dirty="0"/>
          </a:p>
          <a:p>
            <a:pPr marL="457200" lvl="1" indent="0">
              <a:buNone/>
            </a:pPr>
            <a:endParaRPr lang="fr-FR" sz="800" b="1" dirty="0" smtClean="0"/>
          </a:p>
          <a:p>
            <a:pPr lvl="1">
              <a:buFont typeface="Wingdings" panose="05000000000000000000" pitchFamily="2" charset="2"/>
              <a:buChar char="Ø"/>
            </a:pPr>
            <a:r>
              <a:rPr lang="fr-FR" b="1" dirty="0" err="1" smtClean="0"/>
              <a:t>Stateful</a:t>
            </a:r>
            <a:r>
              <a:rPr lang="fr-FR" b="1" dirty="0" smtClean="0"/>
              <a:t> </a:t>
            </a:r>
            <a:r>
              <a:rPr lang="fr-FR" b="1" dirty="0" err="1"/>
              <a:t>Beans</a:t>
            </a:r>
            <a:r>
              <a:rPr lang="fr-FR" dirty="0"/>
              <a:t> : </a:t>
            </a:r>
            <a:r>
              <a:rPr lang="fr-FR" dirty="0" smtClean="0"/>
              <a:t>Les </a:t>
            </a:r>
            <a:r>
              <a:rPr lang="fr-FR" dirty="0" err="1" smtClean="0"/>
              <a:t>Stateful</a:t>
            </a:r>
            <a:r>
              <a:rPr lang="fr-FR" dirty="0" smtClean="0"/>
              <a:t> </a:t>
            </a:r>
            <a:r>
              <a:rPr lang="fr-FR" dirty="0" err="1" smtClean="0"/>
              <a:t>Beans</a:t>
            </a:r>
            <a:r>
              <a:rPr lang="fr-FR" dirty="0" smtClean="0"/>
              <a:t> </a:t>
            </a:r>
            <a:r>
              <a:rPr lang="fr-FR" i="1" dirty="0">
                <a:solidFill>
                  <a:schemeClr val="accent2">
                    <a:lumMod val="75000"/>
                  </a:schemeClr>
                </a:solidFill>
              </a:rPr>
              <a:t>maintiennent les informations de session</a:t>
            </a:r>
            <a:r>
              <a:rPr lang="fr-FR" dirty="0"/>
              <a:t>. En d'autres termes, ils maintiennent l'état </a:t>
            </a:r>
            <a:r>
              <a:rPr lang="fr-FR" dirty="0" smtClean="0"/>
              <a:t>conversationnel </a:t>
            </a:r>
            <a:r>
              <a:rPr lang="fr-FR" dirty="0"/>
              <a:t>entre les </a:t>
            </a:r>
            <a:r>
              <a:rPr lang="fr-FR" dirty="0" err="1"/>
              <a:t>beans</a:t>
            </a:r>
            <a:r>
              <a:rPr lang="fr-FR" dirty="0"/>
              <a:t> de session et les </a:t>
            </a:r>
            <a:r>
              <a:rPr lang="fr-FR" dirty="0" smtClean="0"/>
              <a:t>clients (toutes </a:t>
            </a:r>
            <a:r>
              <a:rPr lang="fr-FR" dirty="0"/>
              <a:t>les transactions</a:t>
            </a:r>
            <a:r>
              <a:rPr lang="fr-FR" dirty="0" smtClean="0"/>
              <a:t> </a:t>
            </a:r>
            <a:r>
              <a:rPr lang="fr-FR" dirty="0"/>
              <a:t>et </a:t>
            </a:r>
            <a:r>
              <a:rPr lang="fr-FR" dirty="0" smtClean="0"/>
              <a:t>appels multiples). Dans </a:t>
            </a:r>
            <a:r>
              <a:rPr lang="fr-FR" dirty="0"/>
              <a:t>ce type, les </a:t>
            </a:r>
            <a:r>
              <a:rPr lang="fr-FR" dirty="0" smtClean="0"/>
              <a:t>variables d'instance </a:t>
            </a:r>
            <a:r>
              <a:rPr lang="fr-FR" dirty="0"/>
              <a:t>représentent l'état d'un session </a:t>
            </a:r>
            <a:r>
              <a:rPr lang="fr-FR" dirty="0" err="1"/>
              <a:t>bean</a:t>
            </a:r>
            <a:r>
              <a:rPr lang="fr-FR" dirty="0" smtClean="0"/>
              <a:t>. Une instance pour chaque connexion client.</a:t>
            </a:r>
          </a:p>
          <a:p>
            <a:pPr marL="457200" lvl="1" indent="0">
              <a:buNone/>
            </a:pPr>
            <a:endParaRPr lang="fr-FR" sz="800" dirty="0" smtClean="0"/>
          </a:p>
          <a:p>
            <a:pPr marL="457200" lvl="1" indent="0">
              <a:buNone/>
            </a:pPr>
            <a:r>
              <a:rPr lang="fr-FR" dirty="0"/>
              <a:t>Les </a:t>
            </a:r>
            <a:r>
              <a:rPr lang="fr-FR" dirty="0" err="1"/>
              <a:t>Stateless</a:t>
            </a:r>
            <a:r>
              <a:rPr lang="fr-FR" dirty="0"/>
              <a:t> </a:t>
            </a:r>
            <a:r>
              <a:rPr lang="fr-FR" dirty="0" err="1"/>
              <a:t>beans</a:t>
            </a:r>
            <a:r>
              <a:rPr lang="fr-FR" dirty="0"/>
              <a:t> offrent une bonne </a:t>
            </a:r>
            <a:r>
              <a:rPr lang="fr-FR" i="1" dirty="0">
                <a:solidFill>
                  <a:schemeClr val="accent2">
                    <a:lumMod val="75000"/>
                  </a:schemeClr>
                </a:solidFill>
              </a:rPr>
              <a:t>évolutivité</a:t>
            </a:r>
            <a:r>
              <a:rPr lang="fr-FR" dirty="0"/>
              <a:t>. Ainsi, ils peuvent prendre en charge n'importe quel </a:t>
            </a:r>
            <a:r>
              <a:rPr lang="fr-FR" i="1" dirty="0">
                <a:solidFill>
                  <a:schemeClr val="accent2">
                    <a:lumMod val="75000"/>
                  </a:schemeClr>
                </a:solidFill>
              </a:rPr>
              <a:t>nombre de clients</a:t>
            </a:r>
            <a:r>
              <a:rPr lang="fr-FR" dirty="0"/>
              <a:t>. Par conséquent, ils offrent de </a:t>
            </a:r>
            <a:r>
              <a:rPr lang="fr-FR" i="1" dirty="0">
                <a:solidFill>
                  <a:schemeClr val="accent2">
                    <a:lumMod val="75000"/>
                  </a:schemeClr>
                </a:solidFill>
              </a:rPr>
              <a:t>meilleures performances</a:t>
            </a:r>
            <a:r>
              <a:rPr lang="fr-FR" dirty="0"/>
              <a:t> que les </a:t>
            </a:r>
            <a:r>
              <a:rPr lang="fr-FR" dirty="0" err="1"/>
              <a:t>Stateful</a:t>
            </a:r>
            <a:r>
              <a:rPr lang="fr-FR" dirty="0"/>
              <a:t> </a:t>
            </a:r>
            <a:r>
              <a:rPr lang="fr-FR" dirty="0" err="1"/>
              <a:t>Beans</a:t>
            </a:r>
            <a:r>
              <a:rPr lang="fr-FR" dirty="0"/>
              <a:t>. Les </a:t>
            </a:r>
            <a:r>
              <a:rPr lang="fr-FR" dirty="0" err="1"/>
              <a:t>Stateless</a:t>
            </a:r>
            <a:r>
              <a:rPr lang="fr-FR" dirty="0"/>
              <a:t> </a:t>
            </a:r>
            <a:r>
              <a:rPr lang="fr-FR" dirty="0" err="1"/>
              <a:t>beans</a:t>
            </a:r>
            <a:r>
              <a:rPr lang="fr-FR" dirty="0"/>
              <a:t> ne sont </a:t>
            </a:r>
            <a:r>
              <a:rPr lang="fr-FR" i="1" dirty="0">
                <a:solidFill>
                  <a:schemeClr val="accent2">
                    <a:lumMod val="75000"/>
                  </a:schemeClr>
                </a:solidFill>
              </a:rPr>
              <a:t>pas écrits dans le stockage secondaire</a:t>
            </a:r>
            <a:r>
              <a:rPr lang="fr-FR" dirty="0"/>
              <a:t>, alors que les </a:t>
            </a:r>
            <a:r>
              <a:rPr lang="fr-FR" dirty="0" err="1"/>
              <a:t>Stateful</a:t>
            </a:r>
            <a:r>
              <a:rPr lang="fr-FR" dirty="0"/>
              <a:t> </a:t>
            </a:r>
            <a:r>
              <a:rPr lang="fr-FR" dirty="0" err="1"/>
              <a:t>Beans</a:t>
            </a:r>
            <a:r>
              <a:rPr lang="fr-FR" dirty="0"/>
              <a:t> le sont. Il n'est donc pas étonnant que </a:t>
            </a:r>
            <a:r>
              <a:rPr lang="fr-FR" i="1" dirty="0">
                <a:solidFill>
                  <a:schemeClr val="accent2">
                    <a:lumMod val="75000"/>
                  </a:schemeClr>
                </a:solidFill>
              </a:rPr>
              <a:t>seul un </a:t>
            </a:r>
            <a:r>
              <a:rPr lang="fr-FR" i="1" dirty="0" err="1">
                <a:solidFill>
                  <a:schemeClr val="accent2">
                    <a:lumMod val="75000"/>
                  </a:schemeClr>
                </a:solidFill>
              </a:rPr>
              <a:t>stateless</a:t>
            </a:r>
            <a:r>
              <a:rPr lang="fr-FR" i="1" dirty="0">
                <a:solidFill>
                  <a:schemeClr val="accent2">
                    <a:lumMod val="75000"/>
                  </a:schemeClr>
                </a:solidFill>
              </a:rPr>
              <a:t> </a:t>
            </a:r>
            <a:r>
              <a:rPr lang="fr-FR" i="1" dirty="0" err="1">
                <a:solidFill>
                  <a:schemeClr val="accent2">
                    <a:lumMod val="75000"/>
                  </a:schemeClr>
                </a:solidFill>
              </a:rPr>
              <a:t>bean</a:t>
            </a:r>
            <a:r>
              <a:rPr lang="fr-FR" i="1" dirty="0">
                <a:solidFill>
                  <a:schemeClr val="accent2">
                    <a:lumMod val="75000"/>
                  </a:schemeClr>
                </a:solidFill>
              </a:rPr>
              <a:t> puisse fournir des services Web.</a:t>
            </a:r>
          </a:p>
          <a:p>
            <a:pPr marL="457200" lvl="1" indent="0">
              <a:buNone/>
            </a:pPr>
            <a:endParaRPr lang="fr-FR" dirty="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10</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1425935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Types d’EJB</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pPr marL="0" indent="0">
              <a:buNone/>
            </a:pPr>
            <a:r>
              <a:rPr lang="fr-FR" b="1" dirty="0" smtClean="0"/>
              <a:t>Les   </a:t>
            </a:r>
            <a:r>
              <a:rPr lang="fr-FR" b="1" dirty="0" smtClean="0">
                <a:latin typeface="Calibri" panose="020F0502020204030204" pitchFamily="34" charset="0"/>
              </a:rPr>
              <a:t>̏</a:t>
            </a:r>
            <a:r>
              <a:rPr lang="fr-FR" b="1" dirty="0" smtClean="0"/>
              <a:t>Session </a:t>
            </a:r>
            <a:r>
              <a:rPr lang="fr-FR" b="1" dirty="0" err="1" smtClean="0"/>
              <a:t>Beans</a:t>
            </a:r>
            <a:r>
              <a:rPr lang="fr-FR" b="1" dirty="0" smtClean="0"/>
              <a:t>  </a:t>
            </a:r>
            <a:r>
              <a:rPr lang="fr-FR" b="1" dirty="0" smtClean="0">
                <a:latin typeface="Calibri" panose="020F0502020204030204" pitchFamily="34" charset="0"/>
              </a:rPr>
              <a:t>̋</a:t>
            </a:r>
            <a:endParaRPr lang="fr-FR" b="1" dirty="0" smtClean="0"/>
          </a:p>
          <a:p>
            <a:pPr marL="0" indent="0">
              <a:buNone/>
            </a:pPr>
            <a:endParaRPr lang="fr-FR" sz="1000" dirty="0" smtClean="0"/>
          </a:p>
          <a:p>
            <a:pPr marL="457200" lvl="1" indent="0">
              <a:buNone/>
            </a:pPr>
            <a:endParaRPr lang="fr-FR" dirty="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11</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1313645"/>
            <a:ext cx="6705600" cy="5029200"/>
          </a:xfrm>
          <a:prstGeom prst="rect">
            <a:avLst/>
          </a:prstGeom>
        </p:spPr>
      </p:pic>
    </p:spTree>
    <p:extLst>
      <p:ext uri="{BB962C8B-B14F-4D97-AF65-F5344CB8AC3E}">
        <p14:creationId xmlns:p14="http://schemas.microsoft.com/office/powerpoint/2010/main" val="344300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Types d’EJB</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fontScale="77500" lnSpcReduction="20000"/>
          </a:bodyPr>
          <a:lstStyle/>
          <a:p>
            <a:pPr marL="0" indent="0">
              <a:buNone/>
            </a:pPr>
            <a:r>
              <a:rPr lang="fr-FR" b="1" dirty="0" smtClean="0"/>
              <a:t>Les   </a:t>
            </a:r>
            <a:r>
              <a:rPr lang="fr-FR" b="1" dirty="0" smtClean="0">
                <a:latin typeface="Calibri" panose="020F0502020204030204" pitchFamily="34" charset="0"/>
              </a:rPr>
              <a:t>̏</a:t>
            </a:r>
            <a:r>
              <a:rPr lang="fr-FR" b="1" dirty="0" smtClean="0"/>
              <a:t>Message-</a:t>
            </a:r>
            <a:r>
              <a:rPr lang="fr-FR" b="1" dirty="0" err="1" smtClean="0"/>
              <a:t>Driven</a:t>
            </a:r>
            <a:r>
              <a:rPr lang="fr-FR" b="1" dirty="0" smtClean="0"/>
              <a:t> </a:t>
            </a:r>
            <a:r>
              <a:rPr lang="fr-FR" b="1" dirty="0" err="1" smtClean="0"/>
              <a:t>Beans</a:t>
            </a:r>
            <a:r>
              <a:rPr lang="fr-FR" b="1" dirty="0" smtClean="0"/>
              <a:t>  </a:t>
            </a:r>
            <a:r>
              <a:rPr lang="fr-FR" b="1" dirty="0" smtClean="0">
                <a:latin typeface="Calibri" panose="020F0502020204030204" pitchFamily="34" charset="0"/>
              </a:rPr>
              <a:t>̋</a:t>
            </a:r>
            <a:endParaRPr lang="fr-FR" sz="1000" dirty="0"/>
          </a:p>
          <a:p>
            <a:r>
              <a:rPr lang="fr-FR" sz="3100" dirty="0"/>
              <a:t>Dans une </a:t>
            </a:r>
            <a:r>
              <a:rPr lang="fr-FR" sz="3100" i="1" dirty="0">
                <a:solidFill>
                  <a:schemeClr val="accent2">
                    <a:lumMod val="75000"/>
                  </a:schemeClr>
                </a:solidFill>
              </a:rPr>
              <a:t>communication synchrone</a:t>
            </a:r>
            <a:r>
              <a:rPr lang="fr-FR" sz="3100" dirty="0"/>
              <a:t>, le client se bloque jusqu'à ce que l'objet côté serveur termine son traitement. Dans une </a:t>
            </a:r>
            <a:r>
              <a:rPr lang="fr-FR" sz="3100" i="1" dirty="0">
                <a:solidFill>
                  <a:schemeClr val="accent2">
                    <a:lumMod val="75000"/>
                  </a:schemeClr>
                </a:solidFill>
              </a:rPr>
              <a:t>communication asynchrone</a:t>
            </a:r>
            <a:r>
              <a:rPr lang="fr-FR" sz="3100" dirty="0"/>
              <a:t>, le client envoie son message et n'a pas besoin d'attendre que le récepteur reçoive ou traite le message. </a:t>
            </a:r>
            <a:endParaRPr lang="fr-FR" sz="3100" dirty="0" smtClean="0"/>
          </a:p>
          <a:p>
            <a:r>
              <a:rPr lang="fr-FR" sz="3100" dirty="0" smtClean="0"/>
              <a:t>Les </a:t>
            </a:r>
            <a:r>
              <a:rPr lang="fr-FR" sz="3100" i="1" dirty="0" err="1">
                <a:solidFill>
                  <a:schemeClr val="accent2">
                    <a:lumMod val="75000"/>
                  </a:schemeClr>
                </a:solidFill>
              </a:rPr>
              <a:t>beans</a:t>
            </a:r>
            <a:r>
              <a:rPr lang="fr-FR" sz="3100" i="1" dirty="0">
                <a:solidFill>
                  <a:schemeClr val="accent2">
                    <a:lumMod val="75000"/>
                  </a:schemeClr>
                </a:solidFill>
              </a:rPr>
              <a:t> pilotés par les messages</a:t>
            </a:r>
            <a:r>
              <a:rPr lang="fr-FR" sz="3100" dirty="0"/>
              <a:t>, </a:t>
            </a:r>
            <a:r>
              <a:rPr lang="fr-FR" sz="3100" dirty="0" smtClean="0"/>
              <a:t>sont </a:t>
            </a:r>
            <a:r>
              <a:rPr lang="fr-FR" sz="3100" dirty="0"/>
              <a:t>des composants sans état qui sont </a:t>
            </a:r>
            <a:r>
              <a:rPr lang="fr-FR" sz="3100" i="1" dirty="0">
                <a:solidFill>
                  <a:schemeClr val="accent2">
                    <a:lumMod val="75000"/>
                  </a:schemeClr>
                </a:solidFill>
              </a:rPr>
              <a:t>invoqués de manière asynchrone par le conteneur</a:t>
            </a:r>
            <a:r>
              <a:rPr lang="fr-FR" sz="3100" dirty="0"/>
              <a:t> à la suite de l'arrivée d'un message JMS (Java Message Service). Les </a:t>
            </a:r>
            <a:r>
              <a:rPr lang="fr-FR" sz="3100" i="1" dirty="0" err="1">
                <a:solidFill>
                  <a:schemeClr val="accent2">
                    <a:lumMod val="75000"/>
                  </a:schemeClr>
                </a:solidFill>
              </a:rPr>
              <a:t>beans</a:t>
            </a:r>
            <a:r>
              <a:rPr lang="fr-FR" sz="3100" i="1" dirty="0">
                <a:solidFill>
                  <a:schemeClr val="accent2">
                    <a:lumMod val="75000"/>
                  </a:schemeClr>
                </a:solidFill>
              </a:rPr>
              <a:t> de </a:t>
            </a:r>
            <a:r>
              <a:rPr lang="fr-FR" sz="3100" i="1" dirty="0" smtClean="0">
                <a:solidFill>
                  <a:schemeClr val="accent2">
                    <a:lumMod val="75000"/>
                  </a:schemeClr>
                </a:solidFill>
              </a:rPr>
              <a:t>session </a:t>
            </a:r>
            <a:r>
              <a:rPr lang="fr-FR" sz="3100" i="1" dirty="0">
                <a:solidFill>
                  <a:schemeClr val="accent2">
                    <a:lumMod val="75000"/>
                  </a:schemeClr>
                </a:solidFill>
              </a:rPr>
              <a:t>et </a:t>
            </a:r>
            <a:r>
              <a:rPr lang="fr-FR" sz="3100" i="1" dirty="0" smtClean="0">
                <a:solidFill>
                  <a:schemeClr val="accent2">
                    <a:lumMod val="75000"/>
                  </a:schemeClr>
                </a:solidFill>
              </a:rPr>
              <a:t>d'entité</a:t>
            </a:r>
            <a:r>
              <a:rPr lang="fr-FR" sz="3100" dirty="0" smtClean="0"/>
              <a:t>, en revanche, </a:t>
            </a:r>
            <a:r>
              <a:rPr lang="fr-FR" sz="3100" dirty="0"/>
              <a:t>traitent les messages de </a:t>
            </a:r>
            <a:r>
              <a:rPr lang="fr-FR" sz="3100" i="1" dirty="0">
                <a:solidFill>
                  <a:schemeClr val="accent2">
                    <a:lumMod val="75000"/>
                  </a:schemeClr>
                </a:solidFill>
              </a:rPr>
              <a:t>manière synchrone</a:t>
            </a:r>
            <a:r>
              <a:rPr lang="fr-FR" sz="3100" dirty="0"/>
              <a:t>. </a:t>
            </a:r>
            <a:endParaRPr lang="fr-FR" sz="3100" dirty="0" smtClean="0"/>
          </a:p>
          <a:p>
            <a:r>
              <a:rPr lang="fr-FR" sz="3100" dirty="0" smtClean="0"/>
              <a:t>Un </a:t>
            </a:r>
            <a:r>
              <a:rPr lang="fr-FR" sz="3100" dirty="0" err="1"/>
              <a:t>bean</a:t>
            </a:r>
            <a:r>
              <a:rPr lang="fr-FR" sz="3100" dirty="0"/>
              <a:t> piloté par les messages reçoit un message d'une destination JMS, telle qu'une </a:t>
            </a:r>
            <a:r>
              <a:rPr lang="fr-FR" sz="3100" i="1" dirty="0">
                <a:solidFill>
                  <a:schemeClr val="accent2">
                    <a:lumMod val="75000"/>
                  </a:schemeClr>
                </a:solidFill>
              </a:rPr>
              <a:t>file d'attente</a:t>
            </a:r>
            <a:r>
              <a:rPr lang="fr-FR" sz="3100" dirty="0"/>
              <a:t> ou un </a:t>
            </a:r>
            <a:r>
              <a:rPr lang="fr-FR" sz="3100" i="1" dirty="0">
                <a:solidFill>
                  <a:schemeClr val="accent2">
                    <a:lumMod val="75000"/>
                  </a:schemeClr>
                </a:solidFill>
              </a:rPr>
              <a:t>sujet</a:t>
            </a:r>
            <a:r>
              <a:rPr lang="fr-FR" sz="3100" dirty="0"/>
              <a:t>, et exécute une logique commerciale basée sur le contenu du message, telle que la </a:t>
            </a:r>
            <a:r>
              <a:rPr lang="fr-FR" sz="3100" i="1" dirty="0">
                <a:solidFill>
                  <a:schemeClr val="accent2">
                    <a:lumMod val="75000"/>
                  </a:schemeClr>
                </a:solidFill>
              </a:rPr>
              <a:t>logique de réception</a:t>
            </a:r>
            <a:r>
              <a:rPr lang="fr-FR" sz="3100" dirty="0"/>
              <a:t> et de </a:t>
            </a:r>
            <a:r>
              <a:rPr lang="fr-FR" sz="3100" i="1" dirty="0">
                <a:solidFill>
                  <a:schemeClr val="accent2">
                    <a:lumMod val="75000"/>
                  </a:schemeClr>
                </a:solidFill>
              </a:rPr>
              <a:t>traitement d'une notification client</a:t>
            </a:r>
            <a:r>
              <a:rPr lang="fr-FR" sz="3100" dirty="0" smtClean="0"/>
              <a:t>.</a:t>
            </a:r>
          </a:p>
          <a:p>
            <a:r>
              <a:rPr lang="fr-FR" sz="3100" dirty="0" smtClean="0"/>
              <a:t>Un </a:t>
            </a:r>
            <a:r>
              <a:rPr lang="fr-FR" sz="3100" i="1" dirty="0">
                <a:solidFill>
                  <a:schemeClr val="accent2">
                    <a:lumMod val="75000"/>
                  </a:schemeClr>
                </a:solidFill>
              </a:rPr>
              <a:t>exemple</a:t>
            </a:r>
            <a:r>
              <a:rPr lang="fr-FR" sz="3100" dirty="0"/>
              <a:t> de </a:t>
            </a:r>
            <a:r>
              <a:rPr lang="fr-FR" sz="3100" dirty="0" err="1"/>
              <a:t>bean</a:t>
            </a:r>
            <a:r>
              <a:rPr lang="fr-FR" sz="3100" dirty="0"/>
              <a:t> piloté par message est celui d'un </a:t>
            </a:r>
            <a:r>
              <a:rPr lang="fr-FR" sz="3100" i="1" dirty="0">
                <a:solidFill>
                  <a:schemeClr val="accent2">
                    <a:lumMod val="75000"/>
                  </a:schemeClr>
                </a:solidFill>
              </a:rPr>
              <a:t>acheteur qui passe une commande en ligne</a:t>
            </a:r>
            <a:r>
              <a:rPr lang="fr-FR" sz="3100" dirty="0"/>
              <a:t> ; un </a:t>
            </a:r>
            <a:r>
              <a:rPr lang="fr-FR" sz="3100" i="1" dirty="0" err="1">
                <a:solidFill>
                  <a:schemeClr val="accent2">
                    <a:lumMod val="75000"/>
                  </a:schemeClr>
                </a:solidFill>
              </a:rPr>
              <a:t>bean</a:t>
            </a:r>
            <a:r>
              <a:rPr lang="fr-FR" sz="3100" i="1" dirty="0">
                <a:solidFill>
                  <a:schemeClr val="accent2">
                    <a:lumMod val="75000"/>
                  </a:schemeClr>
                </a:solidFill>
              </a:rPr>
              <a:t> de commande</a:t>
            </a:r>
            <a:r>
              <a:rPr lang="fr-FR" sz="3100" dirty="0"/>
              <a:t> peut notifier un </a:t>
            </a:r>
            <a:r>
              <a:rPr lang="fr-FR" sz="3100" i="1" dirty="0" err="1">
                <a:solidFill>
                  <a:schemeClr val="accent2">
                    <a:lumMod val="75000"/>
                  </a:schemeClr>
                </a:solidFill>
              </a:rPr>
              <a:t>bean</a:t>
            </a:r>
            <a:r>
              <a:rPr lang="fr-FR" sz="3100" i="1" dirty="0">
                <a:solidFill>
                  <a:schemeClr val="accent2">
                    <a:lumMod val="75000"/>
                  </a:schemeClr>
                </a:solidFill>
              </a:rPr>
              <a:t> de vérification de crédit</a:t>
            </a:r>
            <a:r>
              <a:rPr lang="fr-FR" sz="3100" dirty="0"/>
              <a:t>. Le </a:t>
            </a:r>
            <a:r>
              <a:rPr lang="fr-FR" sz="3100" dirty="0" err="1"/>
              <a:t>bean</a:t>
            </a:r>
            <a:r>
              <a:rPr lang="fr-FR" sz="3100" dirty="0"/>
              <a:t> de vérification de crédit peut vérifier la carte de crédit de l'acheteur en arrière-plan et envoyer un message de notification pour approbation. Comme cette notification est asynchrone, l'acheteur n'a pas à attendre la fin du traitement en arrière-plan.</a:t>
            </a:r>
            <a:endParaRPr lang="fr-FR" sz="3100"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12</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1095241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Types d’EJB</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pPr marL="0" indent="0">
              <a:buNone/>
            </a:pPr>
            <a:r>
              <a:rPr lang="fr-FR" b="1" dirty="0" smtClean="0"/>
              <a:t>Les   </a:t>
            </a:r>
            <a:r>
              <a:rPr lang="fr-FR" b="1" dirty="0" smtClean="0">
                <a:latin typeface="Calibri" panose="020F0502020204030204" pitchFamily="34" charset="0"/>
              </a:rPr>
              <a:t>̏</a:t>
            </a:r>
            <a:r>
              <a:rPr lang="fr-FR" b="1" dirty="0" smtClean="0"/>
              <a:t>Message-</a:t>
            </a:r>
            <a:r>
              <a:rPr lang="fr-FR" b="1" dirty="0" err="1" smtClean="0"/>
              <a:t>Driven</a:t>
            </a:r>
            <a:r>
              <a:rPr lang="fr-FR" b="1" dirty="0" smtClean="0"/>
              <a:t> </a:t>
            </a:r>
            <a:r>
              <a:rPr lang="fr-FR" b="1" dirty="0" err="1" smtClean="0"/>
              <a:t>Beans</a:t>
            </a:r>
            <a:r>
              <a:rPr lang="fr-FR" b="1" dirty="0" smtClean="0"/>
              <a:t>  </a:t>
            </a:r>
            <a:r>
              <a:rPr lang="fr-FR" b="1" dirty="0" smtClean="0">
                <a:latin typeface="Calibri" panose="020F0502020204030204" pitchFamily="34" charset="0"/>
              </a:rPr>
              <a:t>̋</a:t>
            </a:r>
          </a:p>
          <a:p>
            <a:pPr marL="0" indent="0">
              <a:buNone/>
            </a:pPr>
            <a:endParaRPr lang="fr-FR" sz="1000" dirty="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13</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1116370"/>
            <a:ext cx="6338888" cy="2178273"/>
          </a:xfrm>
          <a:prstGeom prst="rect">
            <a:avLst/>
          </a:prstGeom>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3350" y="3069933"/>
            <a:ext cx="4305300" cy="3190875"/>
          </a:xfrm>
          <a:prstGeom prst="rect">
            <a:avLst/>
          </a:prstGeom>
        </p:spPr>
      </p:pic>
    </p:spTree>
    <p:extLst>
      <p:ext uri="{BB962C8B-B14F-4D97-AF65-F5344CB8AC3E}">
        <p14:creationId xmlns:p14="http://schemas.microsoft.com/office/powerpoint/2010/main" val="3280827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Types d’EJB</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lnSpcReduction="10000"/>
          </a:bodyPr>
          <a:lstStyle/>
          <a:p>
            <a:pPr marL="0" indent="0">
              <a:buNone/>
            </a:pPr>
            <a:r>
              <a:rPr lang="fr-FR" b="1" dirty="0" smtClean="0"/>
              <a:t>Les   </a:t>
            </a:r>
            <a:r>
              <a:rPr lang="fr-FR" b="1" dirty="0" smtClean="0">
                <a:latin typeface="Calibri" panose="020F0502020204030204" pitchFamily="34" charset="0"/>
              </a:rPr>
              <a:t>̏</a:t>
            </a:r>
            <a:r>
              <a:rPr lang="fr-FR" b="1" dirty="0" smtClean="0"/>
              <a:t>Message-</a:t>
            </a:r>
            <a:r>
              <a:rPr lang="fr-FR" b="1" dirty="0" err="1" smtClean="0"/>
              <a:t>Driven</a:t>
            </a:r>
            <a:r>
              <a:rPr lang="fr-FR" b="1" dirty="0" smtClean="0"/>
              <a:t> </a:t>
            </a:r>
            <a:r>
              <a:rPr lang="fr-FR" b="1" dirty="0" err="1" smtClean="0"/>
              <a:t>Beans</a:t>
            </a:r>
            <a:r>
              <a:rPr lang="fr-FR" b="1" dirty="0" smtClean="0"/>
              <a:t>  </a:t>
            </a:r>
            <a:r>
              <a:rPr lang="fr-FR" b="1" dirty="0" smtClean="0">
                <a:latin typeface="Calibri" panose="020F0502020204030204" pitchFamily="34" charset="0"/>
              </a:rPr>
              <a:t>̋</a:t>
            </a:r>
            <a:endParaRPr lang="fr-FR" b="1" dirty="0" smtClean="0"/>
          </a:p>
          <a:p>
            <a:pPr marL="0" indent="0">
              <a:buNone/>
            </a:pPr>
            <a:endParaRPr lang="fr-FR" sz="1000" dirty="0" smtClean="0"/>
          </a:p>
          <a:p>
            <a:pPr lvl="1"/>
            <a:r>
              <a:rPr lang="fr-FR" dirty="0" smtClean="0"/>
              <a:t>Un </a:t>
            </a:r>
            <a:r>
              <a:rPr lang="fr-FR" dirty="0" err="1" smtClean="0"/>
              <a:t>bean</a:t>
            </a:r>
            <a:r>
              <a:rPr lang="fr-FR" dirty="0" smtClean="0"/>
              <a:t> piloté par les messages peut </a:t>
            </a:r>
            <a:r>
              <a:rPr lang="fr-FR" i="1" dirty="0" smtClean="0">
                <a:solidFill>
                  <a:schemeClr val="accent2">
                    <a:lumMod val="75000"/>
                  </a:schemeClr>
                </a:solidFill>
              </a:rPr>
              <a:t>gérer </a:t>
            </a:r>
            <a:r>
              <a:rPr lang="fr-FR" i="1" dirty="0">
                <a:solidFill>
                  <a:schemeClr val="accent2">
                    <a:lumMod val="75000"/>
                  </a:schemeClr>
                </a:solidFill>
              </a:rPr>
              <a:t>plusieurs messages</a:t>
            </a:r>
            <a:r>
              <a:rPr lang="fr-FR" dirty="0"/>
              <a:t> provenant de plusieurs clients. </a:t>
            </a:r>
            <a:endParaRPr lang="fr-FR" dirty="0" smtClean="0"/>
          </a:p>
          <a:p>
            <a:pPr lvl="1"/>
            <a:r>
              <a:rPr lang="fr-FR" dirty="0" smtClean="0"/>
              <a:t>Les </a:t>
            </a:r>
            <a:r>
              <a:rPr lang="fr-FR" dirty="0"/>
              <a:t>messages peuvent être des messages </a:t>
            </a:r>
            <a:r>
              <a:rPr lang="fr-FR" i="1" dirty="0">
                <a:solidFill>
                  <a:schemeClr val="accent2">
                    <a:lumMod val="75000"/>
                  </a:schemeClr>
                </a:solidFill>
              </a:rPr>
              <a:t>JMS</a:t>
            </a:r>
            <a:r>
              <a:rPr lang="fr-FR" dirty="0"/>
              <a:t> ou tout autre message. Ici, JMS n'est rien d'autre qu'</a:t>
            </a:r>
            <a:r>
              <a:rPr lang="fr-FR" i="1" dirty="0">
                <a:solidFill>
                  <a:schemeClr val="accent2">
                    <a:lumMod val="75000"/>
                  </a:schemeClr>
                </a:solidFill>
              </a:rPr>
              <a:t>une API</a:t>
            </a:r>
            <a:r>
              <a:rPr lang="fr-FR" dirty="0"/>
              <a:t> qui prend en charge la </a:t>
            </a:r>
            <a:r>
              <a:rPr lang="fr-FR" i="1" dirty="0">
                <a:solidFill>
                  <a:schemeClr val="accent2">
                    <a:lumMod val="75000"/>
                  </a:schemeClr>
                </a:solidFill>
              </a:rPr>
              <a:t>communication entre divers composants d'application</a:t>
            </a:r>
            <a:r>
              <a:rPr lang="fr-FR" dirty="0"/>
              <a:t>. </a:t>
            </a:r>
            <a:endParaRPr lang="fr-FR" dirty="0" smtClean="0"/>
          </a:p>
          <a:p>
            <a:pPr lvl="1"/>
            <a:r>
              <a:rPr lang="fr-FR" dirty="0" smtClean="0"/>
              <a:t>Vous </a:t>
            </a:r>
            <a:r>
              <a:rPr lang="fr-FR" dirty="0"/>
              <a:t>pouvez l'utiliser comme un </a:t>
            </a:r>
            <a:r>
              <a:rPr lang="fr-FR" i="1" dirty="0" err="1">
                <a:solidFill>
                  <a:schemeClr val="accent2">
                    <a:lumMod val="75000"/>
                  </a:schemeClr>
                </a:solidFill>
              </a:rPr>
              <a:t>intergiciel</a:t>
            </a:r>
            <a:r>
              <a:rPr lang="fr-FR" dirty="0"/>
              <a:t> pour créer, recevoir, envoyer et lire des messages. </a:t>
            </a:r>
            <a:endParaRPr lang="fr-FR" dirty="0" smtClean="0"/>
          </a:p>
          <a:p>
            <a:pPr lvl="1"/>
            <a:r>
              <a:rPr lang="fr-FR" dirty="0" smtClean="0"/>
              <a:t>De </a:t>
            </a:r>
            <a:r>
              <a:rPr lang="fr-FR" dirty="0"/>
              <a:t>même, les messages JMS peuvent être envoyés aux clients de l'application, aux composants Web et à d'autres Enterprise </a:t>
            </a:r>
            <a:r>
              <a:rPr lang="fr-FR" dirty="0" err="1"/>
              <a:t>beans</a:t>
            </a:r>
            <a:r>
              <a:rPr lang="fr-FR" dirty="0"/>
              <a:t> de manière transparente. </a:t>
            </a:r>
            <a:endParaRPr lang="fr-FR" dirty="0" smtClean="0"/>
          </a:p>
          <a:p>
            <a:pPr lvl="1"/>
            <a:r>
              <a:rPr lang="fr-FR" dirty="0" smtClean="0"/>
              <a:t>Les </a:t>
            </a:r>
            <a:r>
              <a:rPr lang="fr-FR" dirty="0" err="1"/>
              <a:t>beans</a:t>
            </a:r>
            <a:r>
              <a:rPr lang="fr-FR" dirty="0"/>
              <a:t> orientés messages </a:t>
            </a:r>
            <a:r>
              <a:rPr lang="fr-FR" i="1" dirty="0" smtClean="0">
                <a:solidFill>
                  <a:schemeClr val="accent2">
                    <a:lumMod val="75000"/>
                  </a:schemeClr>
                </a:solidFill>
              </a:rPr>
              <a:t>ne </a:t>
            </a:r>
            <a:r>
              <a:rPr lang="fr-FR" i="1" dirty="0">
                <a:solidFill>
                  <a:schemeClr val="accent2">
                    <a:lumMod val="75000"/>
                  </a:schemeClr>
                </a:solidFill>
              </a:rPr>
              <a:t>conservent pas l'état</a:t>
            </a:r>
            <a:r>
              <a:rPr lang="fr-FR" dirty="0"/>
              <a:t> des instances de </a:t>
            </a:r>
            <a:r>
              <a:rPr lang="fr-FR" dirty="0" err="1"/>
              <a:t>beans</a:t>
            </a:r>
            <a:r>
              <a:rPr lang="fr-FR" dirty="0"/>
              <a:t> à tout moment. </a:t>
            </a:r>
            <a:endParaRPr lang="fr-FR" dirty="0" smtClean="0"/>
          </a:p>
          <a:p>
            <a:pPr lvl="1"/>
            <a:r>
              <a:rPr lang="fr-FR" dirty="0" smtClean="0"/>
              <a:t>Le plus important, est que </a:t>
            </a:r>
            <a:r>
              <a:rPr lang="fr-FR" dirty="0"/>
              <a:t>les messages-</a:t>
            </a:r>
            <a:r>
              <a:rPr lang="fr-FR" dirty="0" err="1"/>
              <a:t>driven</a:t>
            </a:r>
            <a:r>
              <a:rPr lang="fr-FR" dirty="0"/>
              <a:t> </a:t>
            </a:r>
            <a:r>
              <a:rPr lang="fr-FR" dirty="0" err="1"/>
              <a:t>beans</a:t>
            </a:r>
            <a:r>
              <a:rPr lang="fr-FR" dirty="0"/>
              <a:t> </a:t>
            </a:r>
            <a:r>
              <a:rPr lang="fr-FR" b="1" i="1" dirty="0"/>
              <a:t>aident les applications Java à s'exécuter de manière asynchrone</a:t>
            </a:r>
            <a:r>
              <a:rPr lang="fr-FR" dirty="0"/>
              <a:t>.</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14</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1304590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Types d’EJB</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fontScale="92500" lnSpcReduction="20000"/>
          </a:bodyPr>
          <a:lstStyle/>
          <a:p>
            <a:pPr marL="0" indent="0">
              <a:buNone/>
            </a:pPr>
            <a:r>
              <a:rPr lang="fr-FR" b="1" dirty="0" smtClean="0"/>
              <a:t>Les   </a:t>
            </a:r>
            <a:r>
              <a:rPr lang="fr-FR" b="1" dirty="0" smtClean="0">
                <a:latin typeface="Calibri" panose="020F0502020204030204" pitchFamily="34" charset="0"/>
              </a:rPr>
              <a:t>̏</a:t>
            </a:r>
            <a:r>
              <a:rPr lang="fr-FR" b="1" dirty="0" smtClean="0"/>
              <a:t>Message-</a:t>
            </a:r>
            <a:r>
              <a:rPr lang="fr-FR" b="1" dirty="0" err="1" smtClean="0"/>
              <a:t>Driven</a:t>
            </a:r>
            <a:r>
              <a:rPr lang="fr-FR" b="1" dirty="0" smtClean="0"/>
              <a:t> </a:t>
            </a:r>
            <a:r>
              <a:rPr lang="fr-FR" b="1" dirty="0" err="1" smtClean="0"/>
              <a:t>Beans</a:t>
            </a:r>
            <a:r>
              <a:rPr lang="fr-FR" b="1" dirty="0" smtClean="0"/>
              <a:t>  </a:t>
            </a:r>
            <a:r>
              <a:rPr lang="fr-FR" b="1" dirty="0" smtClean="0">
                <a:latin typeface="Calibri" panose="020F0502020204030204" pitchFamily="34" charset="0"/>
              </a:rPr>
              <a:t>̋</a:t>
            </a:r>
            <a:endParaRPr lang="fr-FR" sz="1000" dirty="0"/>
          </a:p>
          <a:p>
            <a:pPr algn="just"/>
            <a:r>
              <a:rPr lang="fr-FR" dirty="0"/>
              <a:t>Dans l'ensemble, les MDB peuvent apporter plusieurs avantages au processus de conception des applications d'entreprise, notamment en améliorant le découplage, l'évolutivité, la fiabilité, le traitement asynchrone et </a:t>
            </a:r>
            <a:r>
              <a:rPr lang="fr-FR" dirty="0" smtClean="0"/>
              <a:t>l'intégration.</a:t>
            </a:r>
          </a:p>
          <a:p>
            <a:pPr marL="0" indent="0" algn="just">
              <a:buNone/>
            </a:pPr>
            <a:endParaRPr lang="fr-FR" sz="1200" dirty="0" smtClean="0"/>
          </a:p>
          <a:p>
            <a:pPr marL="0" indent="0" algn="just">
              <a:buNone/>
            </a:pPr>
            <a:r>
              <a:rPr lang="fr-FR" b="1" dirty="0" smtClean="0"/>
              <a:t>Découplage</a:t>
            </a:r>
            <a:r>
              <a:rPr lang="fr-FR" dirty="0" smtClean="0"/>
              <a:t> </a:t>
            </a:r>
            <a:r>
              <a:rPr lang="fr-FR" dirty="0"/>
              <a:t>: </a:t>
            </a:r>
            <a:r>
              <a:rPr lang="fr-FR" sz="2600" dirty="0"/>
              <a:t>Les </a:t>
            </a:r>
            <a:r>
              <a:rPr lang="fr-FR" sz="2600" dirty="0" err="1"/>
              <a:t>MDBs</a:t>
            </a:r>
            <a:r>
              <a:rPr lang="fr-FR" sz="2600" dirty="0"/>
              <a:t> aident à découpler les différentes parties d'une application en permettant aux composants de communiquer de manière asynchrone par le biais de messages. Cela signifie que l'émetteur et le récepteur des messages ne sont pas étroitement couplés et peuvent fonctionner indépendamment l'un de l'autre. Cela peut conduire à une plus grande flexibilité et à une maintenance plus facile de l'application</a:t>
            </a:r>
            <a:r>
              <a:rPr lang="fr-FR" sz="2600" dirty="0" smtClean="0"/>
              <a:t>.</a:t>
            </a:r>
          </a:p>
          <a:p>
            <a:pPr marL="0" indent="0" algn="just">
              <a:buNone/>
            </a:pPr>
            <a:r>
              <a:rPr lang="fr-FR" sz="1200" dirty="0" smtClean="0"/>
              <a:t>    </a:t>
            </a:r>
          </a:p>
          <a:p>
            <a:pPr marL="0" indent="0" algn="just">
              <a:buNone/>
            </a:pPr>
            <a:r>
              <a:rPr lang="fr-FR" b="1" dirty="0" smtClean="0"/>
              <a:t>Intégration</a:t>
            </a:r>
            <a:r>
              <a:rPr lang="fr-FR" dirty="0" smtClean="0"/>
              <a:t> </a:t>
            </a:r>
            <a:r>
              <a:rPr lang="fr-FR" dirty="0"/>
              <a:t>: </a:t>
            </a:r>
            <a:r>
              <a:rPr lang="fr-FR" sz="2600" dirty="0"/>
              <a:t>Les MDB peuvent être utilisées pour intégrer différents systèmes en fournissant une interface standard pour l'envoi et la réception de messages. Cela peut simplifier le processus d'intégration et réduire la complexité de l'architecture de l'application.</a:t>
            </a:r>
            <a:r>
              <a:rPr lang="en-US" dirty="0"/>
              <a:t> </a:t>
            </a:r>
          </a:p>
          <a:p>
            <a:pPr marL="0" indent="0">
              <a:buNone/>
            </a:pPr>
            <a:r>
              <a:rPr lang="fr-FR" dirty="0" smtClean="0"/>
              <a:t>   </a:t>
            </a:r>
          </a:p>
          <a:p>
            <a:pPr marL="0" indent="0">
              <a:buNone/>
            </a:pPr>
            <a:endParaRPr lang="fr-FR"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15</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494755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Types d’EJB</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fontScale="92500"/>
          </a:bodyPr>
          <a:lstStyle/>
          <a:p>
            <a:pPr marL="0" indent="0">
              <a:buNone/>
            </a:pPr>
            <a:r>
              <a:rPr lang="fr-FR" b="1" dirty="0" smtClean="0"/>
              <a:t>Les   </a:t>
            </a:r>
            <a:r>
              <a:rPr lang="fr-FR" b="1" dirty="0" smtClean="0">
                <a:latin typeface="Calibri" panose="020F0502020204030204" pitchFamily="34" charset="0"/>
              </a:rPr>
              <a:t>̏</a:t>
            </a:r>
            <a:r>
              <a:rPr lang="fr-FR" b="1" dirty="0" smtClean="0"/>
              <a:t>Message-</a:t>
            </a:r>
            <a:r>
              <a:rPr lang="fr-FR" b="1" dirty="0" err="1" smtClean="0"/>
              <a:t>Driven</a:t>
            </a:r>
            <a:r>
              <a:rPr lang="fr-FR" b="1" dirty="0" smtClean="0"/>
              <a:t> </a:t>
            </a:r>
            <a:r>
              <a:rPr lang="fr-FR" b="1" dirty="0" err="1" smtClean="0"/>
              <a:t>Beans</a:t>
            </a:r>
            <a:r>
              <a:rPr lang="fr-FR" b="1" dirty="0" smtClean="0"/>
              <a:t>  </a:t>
            </a:r>
            <a:r>
              <a:rPr lang="fr-FR" b="1" dirty="0" smtClean="0">
                <a:latin typeface="Calibri" panose="020F0502020204030204" pitchFamily="34" charset="0"/>
              </a:rPr>
              <a:t>̋</a:t>
            </a:r>
            <a:endParaRPr lang="fr-FR" sz="1000" dirty="0"/>
          </a:p>
          <a:p>
            <a:pPr marL="0" indent="0" algn="just">
              <a:buNone/>
            </a:pPr>
            <a:r>
              <a:rPr lang="fr-FR" b="1" dirty="0"/>
              <a:t>Évolutivité</a:t>
            </a:r>
            <a:r>
              <a:rPr lang="fr-FR" dirty="0"/>
              <a:t> : </a:t>
            </a:r>
            <a:r>
              <a:rPr lang="fr-FR" sz="2600" dirty="0"/>
              <a:t>Les MDB peuvent contribuer à améliorer l'évolutivité d'une application en permettant de déployer plusieurs instances du même </a:t>
            </a:r>
            <a:r>
              <a:rPr lang="fr-FR" sz="2600" dirty="0" err="1"/>
              <a:t>bean</a:t>
            </a:r>
            <a:r>
              <a:rPr lang="fr-FR" sz="2600" dirty="0"/>
              <a:t> et de consommer en parallèle des messages provenant d'un système de messagerie. Cela permet de répartir la charge de travail et d'augmenter le débit de l'application</a:t>
            </a:r>
            <a:r>
              <a:rPr lang="fr-FR" sz="2600" dirty="0" smtClean="0"/>
              <a:t>.</a:t>
            </a:r>
          </a:p>
          <a:p>
            <a:pPr marL="0" indent="0" algn="just">
              <a:buNone/>
            </a:pPr>
            <a:r>
              <a:rPr lang="fr-FR" sz="1100" dirty="0" smtClean="0"/>
              <a:t> </a:t>
            </a:r>
            <a:endParaRPr lang="fr-FR" sz="1100" b="1" dirty="0" smtClean="0"/>
          </a:p>
          <a:p>
            <a:pPr marL="0" indent="0" algn="just">
              <a:buNone/>
            </a:pPr>
            <a:r>
              <a:rPr lang="fr-FR" b="1" dirty="0" smtClean="0"/>
              <a:t>Fiabilité</a:t>
            </a:r>
            <a:r>
              <a:rPr lang="fr-FR" dirty="0" smtClean="0"/>
              <a:t> </a:t>
            </a:r>
            <a:r>
              <a:rPr lang="fr-FR" dirty="0"/>
              <a:t>: </a:t>
            </a:r>
            <a:r>
              <a:rPr lang="fr-FR" sz="2600" dirty="0"/>
              <a:t>Les MDB peuvent contribuer à garantir la fiabilité de la livraison des messages en fournissant un support transactionnel. Si un message n'est pas traité, la transaction peut être annulée et le message peut être retraité ultérieurement. Cela permet de s'assurer que les messages ne sont pas perdus ou dupliqués</a:t>
            </a:r>
            <a:r>
              <a:rPr lang="fr-FR" sz="2600" dirty="0" smtClean="0"/>
              <a:t>.</a:t>
            </a:r>
          </a:p>
          <a:p>
            <a:pPr marL="0" indent="0" algn="just">
              <a:buNone/>
            </a:pPr>
            <a:endParaRPr lang="fr-FR" sz="1100" dirty="0" smtClean="0"/>
          </a:p>
          <a:p>
            <a:pPr marL="0" indent="0" algn="just">
              <a:buNone/>
            </a:pPr>
            <a:r>
              <a:rPr lang="fr-FR" b="1" dirty="0" smtClean="0"/>
              <a:t>Traitement </a:t>
            </a:r>
            <a:r>
              <a:rPr lang="fr-FR" b="1" dirty="0"/>
              <a:t>asynchrone</a:t>
            </a:r>
            <a:r>
              <a:rPr lang="fr-FR" dirty="0"/>
              <a:t> : </a:t>
            </a:r>
            <a:r>
              <a:rPr lang="fr-FR" sz="2600" dirty="0"/>
              <a:t>Les MDB permettent le traitement asynchrone des messages, ce qui signifie qu'une requête peut être envoyée et que l'expéditeur peut continuer à travailler sur d'autres tâches en attendant une réponse. Cela peut contribuer à améliorer les performances globales de l'application.    </a:t>
            </a:r>
            <a:endParaRPr lang="fr-FR" sz="2600" dirty="0" smtClean="0"/>
          </a:p>
          <a:p>
            <a:pPr marL="0" indent="0">
              <a:buNone/>
            </a:pPr>
            <a:endParaRPr lang="fr-FR"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16</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124767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Types d’EJB</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pPr marL="0" indent="0">
              <a:buNone/>
            </a:pPr>
            <a:r>
              <a:rPr lang="fr-FR" b="1" dirty="0" smtClean="0"/>
              <a:t>Les   </a:t>
            </a:r>
            <a:r>
              <a:rPr lang="fr-FR" b="1" dirty="0" smtClean="0">
                <a:latin typeface="Calibri" panose="020F0502020204030204" pitchFamily="34" charset="0"/>
              </a:rPr>
              <a:t>̏</a:t>
            </a:r>
            <a:r>
              <a:rPr lang="fr-FR" b="1" dirty="0" err="1" smtClean="0"/>
              <a:t>Entity</a:t>
            </a:r>
            <a:r>
              <a:rPr lang="fr-FR" b="1" dirty="0" smtClean="0"/>
              <a:t> </a:t>
            </a:r>
            <a:r>
              <a:rPr lang="fr-FR" b="1" dirty="0" err="1" smtClean="0"/>
              <a:t>Beans</a:t>
            </a:r>
            <a:r>
              <a:rPr lang="fr-FR" b="1" dirty="0" smtClean="0"/>
              <a:t>  </a:t>
            </a:r>
            <a:r>
              <a:rPr lang="fr-FR" b="1" dirty="0" smtClean="0">
                <a:latin typeface="Calibri" panose="020F0502020204030204" pitchFamily="34" charset="0"/>
              </a:rPr>
              <a:t>̋</a:t>
            </a:r>
            <a:endParaRPr lang="fr-FR" sz="1000" dirty="0" smtClean="0"/>
          </a:p>
          <a:p>
            <a:r>
              <a:rPr lang="fr-FR" dirty="0">
                <a:latin typeface="Calibri" panose="020F0502020204030204" pitchFamily="34" charset="0"/>
              </a:rPr>
              <a:t>Si vous avez travaillé avec des bases de données, vous êtes familier avec les </a:t>
            </a:r>
            <a:r>
              <a:rPr lang="fr-FR" i="1" dirty="0">
                <a:solidFill>
                  <a:schemeClr val="accent2">
                    <a:lumMod val="75000"/>
                  </a:schemeClr>
                </a:solidFill>
                <a:latin typeface="Calibri" panose="020F0502020204030204" pitchFamily="34" charset="0"/>
              </a:rPr>
              <a:t>données persistantes</a:t>
            </a:r>
            <a:r>
              <a:rPr lang="fr-FR" dirty="0">
                <a:latin typeface="Calibri" panose="020F0502020204030204" pitchFamily="34" charset="0"/>
              </a:rPr>
              <a:t>. </a:t>
            </a:r>
            <a:endParaRPr lang="fr-FR" dirty="0" smtClean="0">
              <a:latin typeface="Calibri" panose="020F0502020204030204" pitchFamily="34" charset="0"/>
            </a:endParaRPr>
          </a:p>
          <a:p>
            <a:r>
              <a:rPr lang="fr-FR" dirty="0" smtClean="0">
                <a:latin typeface="Calibri" panose="020F0502020204030204" pitchFamily="34" charset="0"/>
              </a:rPr>
              <a:t>Les </a:t>
            </a:r>
            <a:r>
              <a:rPr lang="fr-FR" dirty="0">
                <a:latin typeface="Calibri" panose="020F0502020204030204" pitchFamily="34" charset="0"/>
              </a:rPr>
              <a:t>données d'une base de données sont persistantes, c'est-à-dire qu'elles existent même après l'arrêt du serveur de la base de données</a:t>
            </a:r>
            <a:r>
              <a:rPr lang="fr-FR" dirty="0" smtClean="0">
                <a:latin typeface="Calibri" panose="020F0502020204030204" pitchFamily="34" charset="0"/>
              </a:rPr>
              <a:t>.</a:t>
            </a:r>
          </a:p>
          <a:p>
            <a:r>
              <a:rPr lang="fr-FR" dirty="0" smtClean="0">
                <a:latin typeface="Calibri" panose="020F0502020204030204" pitchFamily="34" charset="0"/>
              </a:rPr>
              <a:t>Les </a:t>
            </a:r>
            <a:r>
              <a:rPr lang="fr-FR" i="1" dirty="0" err="1">
                <a:solidFill>
                  <a:schemeClr val="accent2">
                    <a:lumMod val="75000"/>
                  </a:schemeClr>
                </a:solidFill>
                <a:latin typeface="Calibri" panose="020F0502020204030204" pitchFamily="34" charset="0"/>
              </a:rPr>
              <a:t>beans</a:t>
            </a:r>
            <a:r>
              <a:rPr lang="fr-FR" i="1" dirty="0">
                <a:solidFill>
                  <a:schemeClr val="accent2">
                    <a:lumMod val="75000"/>
                  </a:schemeClr>
                </a:solidFill>
                <a:latin typeface="Calibri" panose="020F0502020204030204" pitchFamily="34" charset="0"/>
              </a:rPr>
              <a:t> d'entités</a:t>
            </a:r>
            <a:r>
              <a:rPr lang="fr-FR" dirty="0">
                <a:latin typeface="Calibri" panose="020F0502020204030204" pitchFamily="34" charset="0"/>
              </a:rPr>
              <a:t> sont des </a:t>
            </a:r>
            <a:r>
              <a:rPr lang="fr-FR" i="1" dirty="0">
                <a:solidFill>
                  <a:schemeClr val="accent2">
                    <a:lumMod val="75000"/>
                  </a:schemeClr>
                </a:solidFill>
                <a:latin typeface="Calibri" panose="020F0502020204030204" pitchFamily="34" charset="0"/>
              </a:rPr>
              <a:t>objets persistants</a:t>
            </a:r>
            <a:r>
              <a:rPr lang="fr-FR" dirty="0">
                <a:latin typeface="Calibri" panose="020F0502020204030204" pitchFamily="34" charset="0"/>
              </a:rPr>
              <a:t>. Ils représentent généralement des </a:t>
            </a:r>
            <a:r>
              <a:rPr lang="fr-FR" i="1" dirty="0">
                <a:solidFill>
                  <a:schemeClr val="accent2">
                    <a:lumMod val="75000"/>
                  </a:schemeClr>
                </a:solidFill>
                <a:latin typeface="Calibri" panose="020F0502020204030204" pitchFamily="34" charset="0"/>
              </a:rPr>
              <a:t>entités métier</a:t>
            </a:r>
            <a:r>
              <a:rPr lang="fr-FR" dirty="0">
                <a:latin typeface="Calibri" panose="020F0502020204030204" pitchFamily="34" charset="0"/>
              </a:rPr>
              <a:t>, telles que des clients, des produits, des comptes et des commandes. </a:t>
            </a:r>
            <a:endParaRPr lang="fr-FR" dirty="0" smtClean="0">
              <a:latin typeface="Calibri" panose="020F0502020204030204" pitchFamily="34" charset="0"/>
            </a:endParaRPr>
          </a:p>
          <a:p>
            <a:r>
              <a:rPr lang="fr-FR" dirty="0" smtClean="0">
                <a:latin typeface="Calibri" panose="020F0502020204030204" pitchFamily="34" charset="0"/>
              </a:rPr>
              <a:t>En </a:t>
            </a:r>
            <a:r>
              <a:rPr lang="fr-FR" dirty="0">
                <a:latin typeface="Calibri" panose="020F0502020204030204" pitchFamily="34" charset="0"/>
              </a:rPr>
              <a:t>général, chaque </a:t>
            </a:r>
            <a:r>
              <a:rPr lang="fr-FR" dirty="0" err="1">
                <a:latin typeface="Calibri" panose="020F0502020204030204" pitchFamily="34" charset="0"/>
              </a:rPr>
              <a:t>bean</a:t>
            </a:r>
            <a:r>
              <a:rPr lang="fr-FR" dirty="0">
                <a:latin typeface="Calibri" panose="020F0502020204030204" pitchFamily="34" charset="0"/>
              </a:rPr>
              <a:t> d'entité a une </a:t>
            </a:r>
            <a:r>
              <a:rPr lang="fr-FR" i="1" dirty="0">
                <a:solidFill>
                  <a:schemeClr val="accent2">
                    <a:lumMod val="75000"/>
                  </a:schemeClr>
                </a:solidFill>
                <a:latin typeface="Calibri" panose="020F0502020204030204" pitchFamily="34" charset="0"/>
              </a:rPr>
              <a:t>table sous-jacente</a:t>
            </a:r>
            <a:r>
              <a:rPr lang="fr-FR" dirty="0">
                <a:latin typeface="Calibri" panose="020F0502020204030204" pitchFamily="34" charset="0"/>
              </a:rPr>
              <a:t> dans une base de données relationnelle, et chaque </a:t>
            </a:r>
            <a:r>
              <a:rPr lang="fr-FR" i="1" dirty="0">
                <a:solidFill>
                  <a:schemeClr val="accent2">
                    <a:lumMod val="75000"/>
                  </a:schemeClr>
                </a:solidFill>
                <a:latin typeface="Calibri" panose="020F0502020204030204" pitchFamily="34" charset="0"/>
              </a:rPr>
              <a:t>instance du </a:t>
            </a:r>
            <a:r>
              <a:rPr lang="fr-FR" i="1" dirty="0" err="1">
                <a:solidFill>
                  <a:schemeClr val="accent2">
                    <a:lumMod val="75000"/>
                  </a:schemeClr>
                </a:solidFill>
                <a:latin typeface="Calibri" panose="020F0502020204030204" pitchFamily="34" charset="0"/>
              </a:rPr>
              <a:t>bean</a:t>
            </a:r>
            <a:r>
              <a:rPr lang="fr-FR" i="1" dirty="0">
                <a:solidFill>
                  <a:schemeClr val="accent2">
                    <a:lumMod val="75000"/>
                  </a:schemeClr>
                </a:solidFill>
                <a:latin typeface="Calibri" panose="020F0502020204030204" pitchFamily="34" charset="0"/>
              </a:rPr>
              <a:t> correspond à une ligne dans cette table</a:t>
            </a:r>
            <a:r>
              <a:rPr lang="fr-FR" dirty="0">
                <a:latin typeface="Calibri" panose="020F0502020204030204" pitchFamily="34" charset="0"/>
              </a:rPr>
              <a:t>.</a:t>
            </a:r>
            <a:endParaRPr lang="fr-FR" dirty="0" smtClean="0">
              <a:latin typeface="Calibri" panose="020F0502020204030204" pitchFamily="34" charset="0"/>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17</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2395021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Types d’EJB</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pPr marL="0" indent="0">
              <a:buNone/>
            </a:pPr>
            <a:r>
              <a:rPr lang="fr-FR" b="1" dirty="0" smtClean="0"/>
              <a:t>Les   </a:t>
            </a:r>
            <a:r>
              <a:rPr lang="fr-FR" b="1" dirty="0" smtClean="0">
                <a:latin typeface="Calibri" panose="020F0502020204030204" pitchFamily="34" charset="0"/>
              </a:rPr>
              <a:t>̏</a:t>
            </a:r>
            <a:r>
              <a:rPr lang="fr-FR" b="1" dirty="0" err="1" smtClean="0"/>
              <a:t>Entity</a:t>
            </a:r>
            <a:r>
              <a:rPr lang="fr-FR" b="1" dirty="0" smtClean="0"/>
              <a:t> </a:t>
            </a:r>
            <a:r>
              <a:rPr lang="fr-FR" b="1" dirty="0" err="1" smtClean="0"/>
              <a:t>Beans</a:t>
            </a:r>
            <a:r>
              <a:rPr lang="fr-FR" b="1" dirty="0" smtClean="0"/>
              <a:t>  </a:t>
            </a:r>
            <a:r>
              <a:rPr lang="fr-FR" b="1" dirty="0" smtClean="0">
                <a:latin typeface="Calibri" panose="020F0502020204030204" pitchFamily="34" charset="0"/>
              </a:rPr>
              <a:t>̋</a:t>
            </a:r>
          </a:p>
          <a:p>
            <a:pPr marL="0" indent="0">
              <a:buNone/>
            </a:pPr>
            <a:endParaRPr lang="fr-FR" sz="1000"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18</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790163"/>
            <a:ext cx="9753600" cy="4327301"/>
          </a:xfrm>
          <a:prstGeom prst="rect">
            <a:avLst/>
          </a:prstGeom>
        </p:spPr>
      </p:pic>
    </p:spTree>
    <p:extLst>
      <p:ext uri="{BB962C8B-B14F-4D97-AF65-F5344CB8AC3E}">
        <p14:creationId xmlns:p14="http://schemas.microsoft.com/office/powerpoint/2010/main" val="42776374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Types d’EJB</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fontScale="85000" lnSpcReduction="20000"/>
          </a:bodyPr>
          <a:lstStyle/>
          <a:p>
            <a:pPr marL="0" indent="0">
              <a:buNone/>
            </a:pPr>
            <a:r>
              <a:rPr lang="fr-FR" b="1" dirty="0" smtClean="0"/>
              <a:t>Les   </a:t>
            </a:r>
            <a:r>
              <a:rPr lang="fr-FR" b="1" dirty="0" smtClean="0">
                <a:latin typeface="Calibri" panose="020F0502020204030204" pitchFamily="34" charset="0"/>
              </a:rPr>
              <a:t>̏</a:t>
            </a:r>
            <a:r>
              <a:rPr lang="fr-FR" b="1" dirty="0" err="1" smtClean="0"/>
              <a:t>Entity</a:t>
            </a:r>
            <a:r>
              <a:rPr lang="fr-FR" b="1" dirty="0" smtClean="0"/>
              <a:t> </a:t>
            </a:r>
            <a:r>
              <a:rPr lang="fr-FR" b="1" dirty="0" err="1" smtClean="0"/>
              <a:t>Beans</a:t>
            </a:r>
            <a:r>
              <a:rPr lang="fr-FR" b="1" dirty="0" smtClean="0"/>
              <a:t>  </a:t>
            </a:r>
            <a:r>
              <a:rPr lang="fr-FR" b="1" dirty="0" smtClean="0">
                <a:latin typeface="Calibri" panose="020F0502020204030204" pitchFamily="34" charset="0"/>
              </a:rPr>
              <a:t>̋</a:t>
            </a:r>
            <a:endParaRPr lang="fr-FR" sz="1000" dirty="0"/>
          </a:p>
          <a:p>
            <a:r>
              <a:rPr lang="fr-FR" dirty="0" smtClean="0"/>
              <a:t>Les </a:t>
            </a:r>
            <a:r>
              <a:rPr lang="fr-FR" dirty="0" err="1"/>
              <a:t>beans</a:t>
            </a:r>
            <a:r>
              <a:rPr lang="fr-FR" dirty="0"/>
              <a:t> d'entités offrent de nombreuses fonctionnalités telles que la </a:t>
            </a:r>
            <a:r>
              <a:rPr lang="fr-FR" i="1" dirty="0">
                <a:solidFill>
                  <a:schemeClr val="accent2">
                    <a:lumMod val="75000"/>
                  </a:schemeClr>
                </a:solidFill>
              </a:rPr>
              <a:t>persistance</a:t>
            </a:r>
            <a:r>
              <a:rPr lang="fr-FR" dirty="0"/>
              <a:t>, les </a:t>
            </a:r>
            <a:r>
              <a:rPr lang="fr-FR" i="1" dirty="0">
                <a:solidFill>
                  <a:schemeClr val="accent2">
                    <a:lumMod val="75000"/>
                  </a:schemeClr>
                </a:solidFill>
              </a:rPr>
              <a:t>clés primaires</a:t>
            </a:r>
            <a:r>
              <a:rPr lang="fr-FR" dirty="0"/>
              <a:t>, l'</a:t>
            </a:r>
            <a:r>
              <a:rPr lang="fr-FR" i="1" dirty="0">
                <a:solidFill>
                  <a:schemeClr val="accent2">
                    <a:lumMod val="75000"/>
                  </a:schemeClr>
                </a:solidFill>
              </a:rPr>
              <a:t>accès partagé</a:t>
            </a:r>
            <a:r>
              <a:rPr lang="fr-FR" dirty="0"/>
              <a:t> et la</a:t>
            </a:r>
            <a:r>
              <a:rPr lang="fr-FR" i="1" dirty="0">
                <a:solidFill>
                  <a:schemeClr val="accent2">
                    <a:lumMod val="75000"/>
                  </a:schemeClr>
                </a:solidFill>
              </a:rPr>
              <a:t> relation avec d'autres </a:t>
            </a:r>
            <a:r>
              <a:rPr lang="fr-FR" i="1" dirty="0" err="1">
                <a:solidFill>
                  <a:schemeClr val="accent2">
                    <a:lumMod val="75000"/>
                  </a:schemeClr>
                </a:solidFill>
              </a:rPr>
              <a:t>beans</a:t>
            </a:r>
            <a:r>
              <a:rPr lang="fr-FR" dirty="0" smtClean="0"/>
              <a:t>.</a:t>
            </a:r>
          </a:p>
          <a:p>
            <a:pPr marL="0" indent="0">
              <a:buNone/>
            </a:pPr>
            <a:endParaRPr lang="fr-FR" sz="1100" dirty="0" smtClean="0"/>
          </a:p>
          <a:p>
            <a:pPr lvl="1">
              <a:buFont typeface="Wingdings" panose="05000000000000000000" pitchFamily="2" charset="2"/>
              <a:buChar char="Ø"/>
            </a:pPr>
            <a:r>
              <a:rPr lang="fr-FR" b="1" dirty="0" smtClean="0"/>
              <a:t>La </a:t>
            </a:r>
            <a:r>
              <a:rPr lang="fr-FR" b="1" dirty="0"/>
              <a:t>persistance</a:t>
            </a:r>
            <a:r>
              <a:rPr lang="fr-FR" dirty="0"/>
              <a:t> : </a:t>
            </a:r>
            <a:r>
              <a:rPr lang="fr-FR" dirty="0" smtClean="0"/>
              <a:t>Signifie </a:t>
            </a:r>
            <a:r>
              <a:rPr lang="fr-FR" dirty="0"/>
              <a:t>que l'état d'un </a:t>
            </a:r>
            <a:r>
              <a:rPr lang="fr-FR" i="1" dirty="0" err="1">
                <a:solidFill>
                  <a:schemeClr val="accent2">
                    <a:lumMod val="75000"/>
                  </a:schemeClr>
                </a:solidFill>
              </a:rPr>
              <a:t>bean</a:t>
            </a:r>
            <a:r>
              <a:rPr lang="fr-FR" i="1" dirty="0">
                <a:solidFill>
                  <a:schemeClr val="accent2">
                    <a:lumMod val="75000"/>
                  </a:schemeClr>
                </a:solidFill>
              </a:rPr>
              <a:t> est stocké</a:t>
            </a:r>
            <a:r>
              <a:rPr lang="fr-FR" dirty="0"/>
              <a:t> même après la durée de vie d'une application. Les </a:t>
            </a:r>
            <a:r>
              <a:rPr lang="fr-FR" dirty="0" err="1"/>
              <a:t>beans</a:t>
            </a:r>
            <a:r>
              <a:rPr lang="fr-FR" dirty="0"/>
              <a:t> d'entités suivent </a:t>
            </a:r>
            <a:r>
              <a:rPr lang="fr-FR" i="1" dirty="0">
                <a:solidFill>
                  <a:schemeClr val="accent2">
                    <a:lumMod val="75000"/>
                  </a:schemeClr>
                </a:solidFill>
              </a:rPr>
              <a:t>deux types de persistance</a:t>
            </a:r>
            <a:r>
              <a:rPr lang="fr-FR" dirty="0"/>
              <a:t>. L'un est la </a:t>
            </a:r>
            <a:r>
              <a:rPr lang="fr-FR" i="1" dirty="0">
                <a:solidFill>
                  <a:schemeClr val="accent2">
                    <a:lumMod val="75000"/>
                  </a:schemeClr>
                </a:solidFill>
              </a:rPr>
              <a:t>persistance gérée par le </a:t>
            </a:r>
            <a:r>
              <a:rPr lang="fr-FR" i="1" dirty="0" err="1">
                <a:solidFill>
                  <a:schemeClr val="accent2">
                    <a:lumMod val="75000"/>
                  </a:schemeClr>
                </a:solidFill>
              </a:rPr>
              <a:t>bean</a:t>
            </a:r>
            <a:r>
              <a:rPr lang="fr-FR" dirty="0"/>
              <a:t>, et l'autre est la </a:t>
            </a:r>
            <a:r>
              <a:rPr lang="fr-FR" i="1" dirty="0">
                <a:solidFill>
                  <a:schemeClr val="accent2">
                    <a:lumMod val="75000"/>
                  </a:schemeClr>
                </a:solidFill>
              </a:rPr>
              <a:t>persistance gérée par le conteneur</a:t>
            </a:r>
            <a:r>
              <a:rPr lang="fr-FR" dirty="0"/>
              <a:t>. Pour utiliser la persistance gérée par le </a:t>
            </a:r>
            <a:r>
              <a:rPr lang="fr-FR" dirty="0" err="1"/>
              <a:t>bean</a:t>
            </a:r>
            <a:r>
              <a:rPr lang="fr-FR" dirty="0"/>
              <a:t>, vous devez </a:t>
            </a:r>
            <a:r>
              <a:rPr lang="fr-FR" i="1" dirty="0">
                <a:solidFill>
                  <a:schemeClr val="accent2">
                    <a:lumMod val="75000"/>
                  </a:schemeClr>
                </a:solidFill>
              </a:rPr>
              <a:t>inclure des appels dans les codes pour accéder aux bases de données</a:t>
            </a:r>
            <a:r>
              <a:rPr lang="fr-FR" dirty="0"/>
              <a:t>. En ce qui concerne la persistance gérée par le conteneur, vous n'avez pas besoin d'ajouter des appels dans les codes car </a:t>
            </a:r>
            <a:r>
              <a:rPr lang="fr-FR" i="1" dirty="0">
                <a:solidFill>
                  <a:schemeClr val="accent2">
                    <a:lumMod val="75000"/>
                  </a:schemeClr>
                </a:solidFill>
              </a:rPr>
              <a:t>les conteneurs EJB ajoutent automatiquement des appels dans les codes</a:t>
            </a:r>
            <a:r>
              <a:rPr lang="fr-FR" dirty="0"/>
              <a:t>.    </a:t>
            </a:r>
            <a:endParaRPr lang="fr-FR" dirty="0" smtClean="0"/>
          </a:p>
          <a:p>
            <a:pPr lvl="1">
              <a:buFont typeface="Wingdings" panose="05000000000000000000" pitchFamily="2" charset="2"/>
              <a:buChar char="Ø"/>
            </a:pPr>
            <a:r>
              <a:rPr lang="fr-FR" b="1" dirty="0" smtClean="0"/>
              <a:t>Accès </a:t>
            </a:r>
            <a:r>
              <a:rPr lang="fr-FR" b="1" dirty="0"/>
              <a:t>partagé</a:t>
            </a:r>
            <a:r>
              <a:rPr lang="fr-FR" dirty="0"/>
              <a:t> : De </a:t>
            </a:r>
            <a:r>
              <a:rPr lang="fr-FR" i="1" dirty="0">
                <a:solidFill>
                  <a:schemeClr val="accent2">
                    <a:lumMod val="75000"/>
                  </a:schemeClr>
                </a:solidFill>
              </a:rPr>
              <a:t>nombreux clients peuvent partager des </a:t>
            </a:r>
            <a:r>
              <a:rPr lang="fr-FR" i="1" dirty="0" err="1">
                <a:solidFill>
                  <a:schemeClr val="accent2">
                    <a:lumMod val="75000"/>
                  </a:schemeClr>
                </a:solidFill>
              </a:rPr>
              <a:t>beans</a:t>
            </a:r>
            <a:r>
              <a:rPr lang="fr-FR" i="1" dirty="0">
                <a:solidFill>
                  <a:schemeClr val="accent2">
                    <a:lumMod val="75000"/>
                  </a:schemeClr>
                </a:solidFill>
              </a:rPr>
              <a:t> d'entité</a:t>
            </a:r>
            <a:r>
              <a:rPr lang="fr-FR" dirty="0"/>
              <a:t>. Mais ils doivent </a:t>
            </a:r>
            <a:r>
              <a:rPr lang="fr-FR" i="1" dirty="0">
                <a:solidFill>
                  <a:schemeClr val="accent2">
                    <a:lumMod val="75000"/>
                  </a:schemeClr>
                </a:solidFill>
              </a:rPr>
              <a:t>opérer dans le cadre de transactions</a:t>
            </a:r>
            <a:r>
              <a:rPr lang="fr-FR" dirty="0"/>
              <a:t> car les clients peuvent modifier les données. À cet égard, </a:t>
            </a:r>
            <a:r>
              <a:rPr lang="fr-FR" i="1" dirty="0">
                <a:solidFill>
                  <a:schemeClr val="accent2">
                    <a:lumMod val="75000"/>
                  </a:schemeClr>
                </a:solidFill>
              </a:rPr>
              <a:t>les conteneurs EJB gèrent les transactions</a:t>
            </a:r>
            <a:r>
              <a:rPr lang="fr-FR" dirty="0"/>
              <a:t>.    </a:t>
            </a:r>
            <a:endParaRPr lang="fr-FR" dirty="0" smtClean="0"/>
          </a:p>
          <a:p>
            <a:pPr lvl="1">
              <a:buFont typeface="Wingdings" panose="05000000000000000000" pitchFamily="2" charset="2"/>
              <a:buChar char="Ø"/>
            </a:pPr>
            <a:r>
              <a:rPr lang="fr-FR" b="1" dirty="0" smtClean="0"/>
              <a:t>Clé </a:t>
            </a:r>
            <a:r>
              <a:rPr lang="fr-FR" b="1" dirty="0"/>
              <a:t>primaire</a:t>
            </a:r>
            <a:r>
              <a:rPr lang="fr-FR" dirty="0"/>
              <a:t> : </a:t>
            </a:r>
            <a:r>
              <a:rPr lang="fr-FR" dirty="0" smtClean="0"/>
              <a:t>Chaque </a:t>
            </a:r>
            <a:r>
              <a:rPr lang="fr-FR" dirty="0" err="1"/>
              <a:t>entity</a:t>
            </a:r>
            <a:r>
              <a:rPr lang="fr-FR" dirty="0"/>
              <a:t> </a:t>
            </a:r>
            <a:r>
              <a:rPr lang="fr-FR" dirty="0" err="1"/>
              <a:t>bean</a:t>
            </a:r>
            <a:r>
              <a:rPr lang="fr-FR" dirty="0"/>
              <a:t> est doté d'un </a:t>
            </a:r>
            <a:r>
              <a:rPr lang="fr-FR" i="1" dirty="0">
                <a:solidFill>
                  <a:schemeClr val="accent2">
                    <a:lumMod val="75000"/>
                  </a:schemeClr>
                </a:solidFill>
              </a:rPr>
              <a:t>identifiant d'objet unique</a:t>
            </a:r>
            <a:r>
              <a:rPr lang="fr-FR" dirty="0"/>
              <a:t>. Cet identifiant n'est rien d'autre qu'une </a:t>
            </a:r>
            <a:r>
              <a:rPr lang="fr-FR" i="1" dirty="0">
                <a:solidFill>
                  <a:schemeClr val="accent2">
                    <a:lumMod val="75000"/>
                  </a:schemeClr>
                </a:solidFill>
              </a:rPr>
              <a:t>clé primaire</a:t>
            </a:r>
            <a:r>
              <a:rPr lang="fr-FR" dirty="0"/>
              <a:t>. Un client peut rapidement </a:t>
            </a:r>
            <a:r>
              <a:rPr lang="fr-FR" i="1" dirty="0">
                <a:solidFill>
                  <a:schemeClr val="accent2">
                    <a:lumMod val="75000"/>
                  </a:schemeClr>
                </a:solidFill>
              </a:rPr>
              <a:t>localiser un </a:t>
            </a:r>
            <a:r>
              <a:rPr lang="fr-FR" i="1" dirty="0" err="1">
                <a:solidFill>
                  <a:schemeClr val="accent2">
                    <a:lumMod val="75000"/>
                  </a:schemeClr>
                </a:solidFill>
              </a:rPr>
              <a:t>entity</a:t>
            </a:r>
            <a:r>
              <a:rPr lang="fr-FR" i="1" dirty="0">
                <a:solidFill>
                  <a:schemeClr val="accent2">
                    <a:lumMod val="75000"/>
                  </a:schemeClr>
                </a:solidFill>
              </a:rPr>
              <a:t> </a:t>
            </a:r>
            <a:r>
              <a:rPr lang="fr-FR" i="1" dirty="0" err="1">
                <a:solidFill>
                  <a:schemeClr val="accent2">
                    <a:lumMod val="75000"/>
                  </a:schemeClr>
                </a:solidFill>
              </a:rPr>
              <a:t>bean</a:t>
            </a:r>
            <a:r>
              <a:rPr lang="fr-FR" i="1" dirty="0">
                <a:solidFill>
                  <a:schemeClr val="accent2">
                    <a:lumMod val="75000"/>
                  </a:schemeClr>
                </a:solidFill>
              </a:rPr>
              <a:t> dans le serveur d'application avec une clé primaire</a:t>
            </a:r>
            <a:r>
              <a:rPr lang="fr-FR" dirty="0"/>
              <a:t>. Par exemple, vous pouvez utiliser un numéro de client comme clé primaire pour localiser une entité client.   </a:t>
            </a:r>
            <a:endParaRPr lang="fr-FR" dirty="0" smtClean="0"/>
          </a:p>
          <a:p>
            <a:pPr lvl="1">
              <a:buFont typeface="Wingdings" panose="05000000000000000000" pitchFamily="2" charset="2"/>
              <a:buChar char="Ø"/>
            </a:pPr>
            <a:r>
              <a:rPr lang="fr-FR" b="1" dirty="0" smtClean="0"/>
              <a:t>Relations</a:t>
            </a:r>
            <a:r>
              <a:rPr lang="fr-FR" dirty="0" smtClean="0"/>
              <a:t> </a:t>
            </a:r>
            <a:r>
              <a:rPr lang="fr-FR" dirty="0"/>
              <a:t>: </a:t>
            </a:r>
            <a:r>
              <a:rPr lang="fr-FR" dirty="0" smtClean="0"/>
              <a:t>Relier </a:t>
            </a:r>
            <a:r>
              <a:rPr lang="fr-FR" dirty="0"/>
              <a:t>chaque </a:t>
            </a:r>
            <a:r>
              <a:rPr lang="fr-FR" dirty="0" err="1"/>
              <a:t>entity</a:t>
            </a:r>
            <a:r>
              <a:rPr lang="fr-FR" dirty="0"/>
              <a:t> </a:t>
            </a:r>
            <a:r>
              <a:rPr lang="fr-FR" dirty="0" err="1"/>
              <a:t>bean</a:t>
            </a:r>
            <a:r>
              <a:rPr lang="fr-FR" dirty="0"/>
              <a:t> à d'autres </a:t>
            </a:r>
            <a:r>
              <a:rPr lang="fr-FR" dirty="0" err="1"/>
              <a:t>entity</a:t>
            </a:r>
            <a:r>
              <a:rPr lang="fr-FR" dirty="0"/>
              <a:t> </a:t>
            </a:r>
            <a:r>
              <a:rPr lang="fr-FR" dirty="0" err="1"/>
              <a:t>beans</a:t>
            </a:r>
            <a:r>
              <a:rPr lang="fr-FR" dirty="0"/>
              <a:t>. EJB encourage deux </a:t>
            </a:r>
            <a:r>
              <a:rPr lang="fr-FR" i="1" dirty="0">
                <a:solidFill>
                  <a:schemeClr val="accent2">
                    <a:lumMod val="75000"/>
                  </a:schemeClr>
                </a:solidFill>
              </a:rPr>
              <a:t>types de relations</a:t>
            </a:r>
            <a:r>
              <a:rPr lang="fr-FR" dirty="0"/>
              <a:t> : les relations </a:t>
            </a:r>
            <a:r>
              <a:rPr lang="fr-FR" i="1" dirty="0">
                <a:solidFill>
                  <a:schemeClr val="accent2">
                    <a:lumMod val="75000"/>
                  </a:schemeClr>
                </a:solidFill>
              </a:rPr>
              <a:t>gérées par les </a:t>
            </a:r>
            <a:r>
              <a:rPr lang="fr-FR" i="1" dirty="0" err="1">
                <a:solidFill>
                  <a:schemeClr val="accent2">
                    <a:lumMod val="75000"/>
                  </a:schemeClr>
                </a:solidFill>
              </a:rPr>
              <a:t>beans</a:t>
            </a:r>
            <a:r>
              <a:rPr lang="fr-FR" dirty="0"/>
              <a:t> et les relations </a:t>
            </a:r>
            <a:r>
              <a:rPr lang="fr-FR" i="1" dirty="0"/>
              <a:t>gérées par les conteneurs</a:t>
            </a:r>
            <a:r>
              <a:rPr lang="fr-FR" dirty="0"/>
              <a:t>. Les codes jouent un rôle crucial dans les relations gérées par les </a:t>
            </a:r>
            <a:r>
              <a:rPr lang="fr-FR" dirty="0" err="1"/>
              <a:t>beans</a:t>
            </a:r>
            <a:r>
              <a:rPr lang="fr-FR" dirty="0"/>
              <a:t>, et le conteneur EJB joue un rôle essentiel dans les relations gérées par les conteneurs.</a:t>
            </a:r>
            <a:endParaRPr lang="fr-FR"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19</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4042026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a:solidFill>
                  <a:srgbClr val="C00000"/>
                </a:solidFill>
                <a:latin typeface="+mn-lt"/>
              </a:rPr>
              <a:t>Qu'est-ce que EJB ?</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pPr marL="0" indent="0">
              <a:buNone/>
            </a:pPr>
            <a:r>
              <a:rPr lang="fr-FR" dirty="0"/>
              <a:t>Comprenons d'abord la signification du </a:t>
            </a:r>
            <a:r>
              <a:rPr lang="fr-FR" i="1" dirty="0">
                <a:solidFill>
                  <a:schemeClr val="accent2">
                    <a:lumMod val="75000"/>
                  </a:schemeClr>
                </a:solidFill>
              </a:rPr>
              <a:t>composant</a:t>
            </a:r>
            <a:r>
              <a:rPr lang="fr-FR" dirty="0"/>
              <a:t> et du modèle de </a:t>
            </a:r>
            <a:r>
              <a:rPr lang="fr-FR" i="1" dirty="0">
                <a:solidFill>
                  <a:schemeClr val="accent2">
                    <a:lumMod val="75000"/>
                  </a:schemeClr>
                </a:solidFill>
              </a:rPr>
              <a:t>composant serveur</a:t>
            </a:r>
            <a:r>
              <a:rPr lang="fr-FR" dirty="0"/>
              <a:t>, puis examinons la signification d'</a:t>
            </a:r>
            <a:r>
              <a:rPr lang="fr-FR" i="1" dirty="0">
                <a:solidFill>
                  <a:schemeClr val="accent2">
                    <a:lumMod val="75000"/>
                  </a:schemeClr>
                </a:solidFill>
              </a:rPr>
              <a:t>EJB</a:t>
            </a:r>
            <a:r>
              <a:rPr lang="fr-FR" dirty="0"/>
              <a:t>. </a:t>
            </a:r>
            <a:endParaRPr lang="fr-FR" dirty="0" smtClean="0"/>
          </a:p>
          <a:p>
            <a:r>
              <a:rPr lang="fr-FR" b="1" dirty="0" smtClean="0"/>
              <a:t>Un </a:t>
            </a:r>
            <a:r>
              <a:rPr lang="fr-FR" b="1" dirty="0"/>
              <a:t>composant</a:t>
            </a:r>
            <a:r>
              <a:rPr lang="fr-FR" dirty="0"/>
              <a:t> est un morceau de code qui implémente des interfaces bien définies</a:t>
            </a:r>
            <a:r>
              <a:rPr lang="fr-FR" dirty="0" smtClean="0"/>
              <a:t>.</a:t>
            </a:r>
          </a:p>
          <a:p>
            <a:r>
              <a:rPr lang="fr-FR" dirty="0"/>
              <a:t>Un composant n'est </a:t>
            </a:r>
            <a:r>
              <a:rPr lang="fr-FR" i="1" dirty="0">
                <a:solidFill>
                  <a:schemeClr val="accent2">
                    <a:lumMod val="75000"/>
                  </a:schemeClr>
                </a:solidFill>
              </a:rPr>
              <a:t>pas une application complète</a:t>
            </a:r>
            <a:r>
              <a:rPr lang="fr-FR" dirty="0"/>
              <a:t>. Une</a:t>
            </a:r>
            <a:r>
              <a:rPr lang="fr-FR" i="1" dirty="0">
                <a:solidFill>
                  <a:schemeClr val="accent2">
                    <a:lumMod val="75000"/>
                  </a:schemeClr>
                </a:solidFill>
              </a:rPr>
              <a:t> application </a:t>
            </a:r>
            <a:r>
              <a:rPr lang="fr-FR" dirty="0"/>
              <a:t>est constituée de </a:t>
            </a:r>
            <a:r>
              <a:rPr lang="fr-FR" i="1" dirty="0">
                <a:solidFill>
                  <a:schemeClr val="accent2">
                    <a:lumMod val="75000"/>
                  </a:schemeClr>
                </a:solidFill>
              </a:rPr>
              <a:t>plusieurs composants fonctionnant </a:t>
            </a:r>
            <a:r>
              <a:rPr lang="fr-FR" i="1" dirty="0" smtClean="0">
                <a:solidFill>
                  <a:schemeClr val="accent2">
                    <a:lumMod val="75000"/>
                  </a:schemeClr>
                </a:solidFill>
              </a:rPr>
              <a:t>ensemble</a:t>
            </a:r>
            <a:r>
              <a:rPr lang="fr-FR" i="1" dirty="0" smtClean="0"/>
              <a:t>.</a:t>
            </a:r>
          </a:p>
          <a:p>
            <a:r>
              <a:rPr lang="fr-FR" dirty="0" smtClean="0"/>
              <a:t>En </a:t>
            </a:r>
            <a:r>
              <a:rPr lang="fr-FR" dirty="0"/>
              <a:t>général, il vit dans un environnement d'exécution et tire parti des </a:t>
            </a:r>
            <a:r>
              <a:rPr lang="fr-FR" i="1" dirty="0">
                <a:solidFill>
                  <a:schemeClr val="accent2">
                    <a:lumMod val="75000"/>
                  </a:schemeClr>
                </a:solidFill>
              </a:rPr>
              <a:t>services offerts par cet environnement</a:t>
            </a:r>
            <a:r>
              <a:rPr lang="fr-FR" dirty="0"/>
              <a:t>. </a:t>
            </a:r>
            <a:endParaRPr lang="fr-FR" dirty="0" smtClean="0"/>
          </a:p>
          <a:p>
            <a:r>
              <a:rPr lang="fr-FR" dirty="0" smtClean="0"/>
              <a:t>Pour </a:t>
            </a:r>
            <a:r>
              <a:rPr lang="fr-FR" dirty="0"/>
              <a:t>que le composant vive dans un environnement d'exécution, il doit suivre les règles de cet environnement. </a:t>
            </a:r>
            <a:endParaRPr lang="fr-FR" dirty="0" smtClean="0"/>
          </a:p>
          <a:p>
            <a:r>
              <a:rPr lang="fr-FR" dirty="0" smtClean="0"/>
              <a:t>Cela </a:t>
            </a:r>
            <a:r>
              <a:rPr lang="fr-FR" dirty="0"/>
              <a:t>garantit le bon fonctionnement de l'environnement d'exécution ainsi que la portabilité et l'évolutivité du composant. </a:t>
            </a:r>
            <a:endParaRPr lang="fr-FR"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18360607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Constituants </a:t>
            </a:r>
            <a:r>
              <a:rPr lang="fr-FR" sz="3200" b="1" dirty="0">
                <a:solidFill>
                  <a:srgbClr val="C00000"/>
                </a:solidFill>
                <a:latin typeface="+mn-lt"/>
              </a:rPr>
              <a:t>d’un EJB</a:t>
            </a:r>
            <a:endParaRPr lang="fr-FR" sz="3200" b="1" dirty="0" smtClean="0">
              <a:solidFill>
                <a:srgbClr val="C00000"/>
              </a:solidFill>
              <a:latin typeface="+mn-lt"/>
            </a:endParaRP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fontScale="70000" lnSpcReduction="20000"/>
          </a:bodyPr>
          <a:lstStyle/>
          <a:p>
            <a:pPr marL="0" indent="0">
              <a:buNone/>
            </a:pPr>
            <a:endParaRPr lang="fr-FR" sz="1000" dirty="0" smtClean="0"/>
          </a:p>
          <a:p>
            <a:r>
              <a:rPr lang="fr-FR" dirty="0">
                <a:latin typeface="Calibri" panose="020F0502020204030204" pitchFamily="34" charset="0"/>
              </a:rPr>
              <a:t>En général, un EJB se compose de </a:t>
            </a:r>
            <a:r>
              <a:rPr lang="fr-FR" i="1" dirty="0">
                <a:solidFill>
                  <a:schemeClr val="accent2">
                    <a:lumMod val="75000"/>
                  </a:schemeClr>
                </a:solidFill>
                <a:latin typeface="Calibri" panose="020F0502020204030204" pitchFamily="34" charset="0"/>
              </a:rPr>
              <a:t>deux interfaces</a:t>
            </a:r>
            <a:r>
              <a:rPr lang="fr-FR" dirty="0">
                <a:latin typeface="Calibri" panose="020F0502020204030204" pitchFamily="34" charset="0"/>
              </a:rPr>
              <a:t> et d'</a:t>
            </a:r>
            <a:r>
              <a:rPr lang="fr-FR" i="1" dirty="0">
                <a:solidFill>
                  <a:schemeClr val="accent2">
                    <a:lumMod val="75000"/>
                  </a:schemeClr>
                </a:solidFill>
                <a:latin typeface="Calibri" panose="020F0502020204030204" pitchFamily="34" charset="0"/>
              </a:rPr>
              <a:t>une classe</a:t>
            </a:r>
            <a:r>
              <a:rPr lang="fr-FR" dirty="0">
                <a:latin typeface="Calibri" panose="020F0502020204030204" pitchFamily="34" charset="0"/>
              </a:rPr>
              <a:t>. </a:t>
            </a:r>
            <a:endParaRPr lang="fr-FR" dirty="0" smtClean="0">
              <a:latin typeface="Calibri" panose="020F0502020204030204" pitchFamily="34" charset="0"/>
            </a:endParaRPr>
          </a:p>
          <a:p>
            <a:r>
              <a:rPr lang="fr-FR" dirty="0" smtClean="0">
                <a:latin typeface="Calibri" panose="020F0502020204030204" pitchFamily="34" charset="0"/>
              </a:rPr>
              <a:t>Les </a:t>
            </a:r>
            <a:r>
              <a:rPr lang="fr-FR" dirty="0">
                <a:latin typeface="Calibri" panose="020F0502020204030204" pitchFamily="34" charset="0"/>
              </a:rPr>
              <a:t>interfaces sont </a:t>
            </a:r>
            <a:r>
              <a:rPr lang="fr-FR" dirty="0" smtClean="0">
                <a:latin typeface="Calibri" panose="020F0502020204030204" pitchFamily="34" charset="0"/>
              </a:rPr>
              <a:t>le </a:t>
            </a:r>
            <a:r>
              <a:rPr lang="fr-FR" i="1" dirty="0" smtClean="0">
                <a:solidFill>
                  <a:schemeClr val="accent2">
                    <a:lumMod val="75000"/>
                  </a:schemeClr>
                </a:solidFill>
                <a:latin typeface="Calibri" panose="020F0502020204030204" pitchFamily="34" charset="0"/>
              </a:rPr>
              <a:t>home interface</a:t>
            </a:r>
            <a:r>
              <a:rPr lang="fr-FR" dirty="0" smtClean="0">
                <a:latin typeface="Calibri" panose="020F0502020204030204" pitchFamily="34" charset="0"/>
              </a:rPr>
              <a:t> </a:t>
            </a:r>
            <a:r>
              <a:rPr lang="fr-FR" dirty="0">
                <a:latin typeface="Calibri" panose="020F0502020204030204" pitchFamily="34" charset="0"/>
              </a:rPr>
              <a:t>et </a:t>
            </a:r>
            <a:r>
              <a:rPr lang="fr-FR" dirty="0" smtClean="0">
                <a:latin typeface="Calibri" panose="020F0502020204030204" pitchFamily="34" charset="0"/>
              </a:rPr>
              <a:t>l’</a:t>
            </a:r>
            <a:r>
              <a:rPr lang="fr-FR" i="1" dirty="0" smtClean="0">
                <a:solidFill>
                  <a:schemeClr val="accent2">
                    <a:lumMod val="75000"/>
                  </a:schemeClr>
                </a:solidFill>
                <a:latin typeface="Calibri" panose="020F0502020204030204" pitchFamily="34" charset="0"/>
              </a:rPr>
              <a:t>interface de composant</a:t>
            </a:r>
            <a:r>
              <a:rPr lang="fr-FR" dirty="0" smtClean="0">
                <a:latin typeface="Calibri" panose="020F0502020204030204" pitchFamily="34" charset="0"/>
              </a:rPr>
              <a:t>, </a:t>
            </a:r>
            <a:r>
              <a:rPr lang="fr-FR" dirty="0">
                <a:latin typeface="Calibri" panose="020F0502020204030204" pitchFamily="34" charset="0"/>
              </a:rPr>
              <a:t>et la classe est la </a:t>
            </a:r>
            <a:r>
              <a:rPr lang="fr-FR" i="1" dirty="0">
                <a:solidFill>
                  <a:schemeClr val="accent2">
                    <a:lumMod val="75000"/>
                  </a:schemeClr>
                </a:solidFill>
                <a:latin typeface="Calibri" panose="020F0502020204030204" pitchFamily="34" charset="0"/>
              </a:rPr>
              <a:t>classe du </a:t>
            </a:r>
            <a:r>
              <a:rPr lang="fr-FR" i="1" dirty="0" err="1" smtClean="0">
                <a:solidFill>
                  <a:schemeClr val="accent2">
                    <a:lumMod val="75000"/>
                  </a:schemeClr>
                </a:solidFill>
                <a:latin typeface="Calibri" panose="020F0502020204030204" pitchFamily="34" charset="0"/>
              </a:rPr>
              <a:t>bean</a:t>
            </a:r>
            <a:r>
              <a:rPr lang="fr-FR" dirty="0" smtClean="0">
                <a:latin typeface="Calibri" panose="020F0502020204030204" pitchFamily="34" charset="0"/>
              </a:rPr>
              <a:t>.</a:t>
            </a:r>
          </a:p>
          <a:p>
            <a:r>
              <a:rPr lang="fr-FR" dirty="0">
                <a:latin typeface="Calibri" panose="020F0502020204030204" pitchFamily="34" charset="0"/>
              </a:rPr>
              <a:t>L'</a:t>
            </a:r>
            <a:r>
              <a:rPr lang="fr-FR" b="1" i="1" dirty="0">
                <a:latin typeface="Calibri" panose="020F0502020204030204" pitchFamily="34" charset="0"/>
              </a:rPr>
              <a:t>interface home</a:t>
            </a:r>
            <a:r>
              <a:rPr lang="fr-FR" dirty="0">
                <a:latin typeface="Calibri" panose="020F0502020204030204" pitchFamily="34" charset="0"/>
              </a:rPr>
              <a:t> répertorie les méthodes disponibles pour </a:t>
            </a:r>
            <a:r>
              <a:rPr lang="fr-FR" i="1" dirty="0">
                <a:solidFill>
                  <a:schemeClr val="accent2">
                    <a:lumMod val="75000"/>
                  </a:schemeClr>
                </a:solidFill>
                <a:latin typeface="Calibri" panose="020F0502020204030204" pitchFamily="34" charset="0"/>
              </a:rPr>
              <a:t>créer</a:t>
            </a:r>
            <a:r>
              <a:rPr lang="fr-FR" dirty="0">
                <a:latin typeface="Calibri" panose="020F0502020204030204" pitchFamily="34" charset="0"/>
              </a:rPr>
              <a:t>, </a:t>
            </a:r>
            <a:r>
              <a:rPr lang="fr-FR" i="1" dirty="0">
                <a:solidFill>
                  <a:schemeClr val="accent2">
                    <a:lumMod val="75000"/>
                  </a:schemeClr>
                </a:solidFill>
                <a:latin typeface="Calibri" panose="020F0502020204030204" pitchFamily="34" charset="0"/>
              </a:rPr>
              <a:t>supprimer</a:t>
            </a:r>
            <a:r>
              <a:rPr lang="fr-FR" dirty="0">
                <a:latin typeface="Calibri" panose="020F0502020204030204" pitchFamily="34" charset="0"/>
              </a:rPr>
              <a:t> et </a:t>
            </a:r>
            <a:r>
              <a:rPr lang="fr-FR" i="1" dirty="0">
                <a:solidFill>
                  <a:schemeClr val="accent2">
                    <a:lumMod val="75000"/>
                  </a:schemeClr>
                </a:solidFill>
                <a:latin typeface="Calibri" panose="020F0502020204030204" pitchFamily="34" charset="0"/>
              </a:rPr>
              <a:t>trouver</a:t>
            </a:r>
            <a:r>
              <a:rPr lang="fr-FR" dirty="0">
                <a:latin typeface="Calibri" panose="020F0502020204030204" pitchFamily="34" charset="0"/>
              </a:rPr>
              <a:t> des EJB dans le conteneur. </a:t>
            </a:r>
            <a:endParaRPr lang="fr-FR" dirty="0" smtClean="0">
              <a:latin typeface="Calibri" panose="020F0502020204030204" pitchFamily="34" charset="0"/>
            </a:endParaRPr>
          </a:p>
          <a:p>
            <a:r>
              <a:rPr lang="fr-FR" dirty="0" smtClean="0">
                <a:latin typeface="Calibri" panose="020F0502020204030204" pitchFamily="34" charset="0"/>
              </a:rPr>
              <a:t>L'</a:t>
            </a:r>
            <a:r>
              <a:rPr lang="fr-FR" b="1" i="1" dirty="0" smtClean="0">
                <a:latin typeface="Calibri" panose="020F0502020204030204" pitchFamily="34" charset="0"/>
              </a:rPr>
              <a:t>objet </a:t>
            </a:r>
            <a:r>
              <a:rPr lang="fr-FR" b="1" i="1" dirty="0">
                <a:latin typeface="Calibri" panose="020F0502020204030204" pitchFamily="34" charset="0"/>
              </a:rPr>
              <a:t>home</a:t>
            </a:r>
            <a:r>
              <a:rPr lang="fr-FR" dirty="0">
                <a:latin typeface="Calibri" panose="020F0502020204030204" pitchFamily="34" charset="0"/>
              </a:rPr>
              <a:t> est l'implémentation de l'interface home qui est </a:t>
            </a:r>
            <a:r>
              <a:rPr lang="fr-FR" i="1" dirty="0" smtClean="0">
                <a:solidFill>
                  <a:schemeClr val="accent2">
                    <a:lumMod val="75000"/>
                  </a:schemeClr>
                </a:solidFill>
                <a:latin typeface="Calibri" panose="020F0502020204030204" pitchFamily="34" charset="0"/>
              </a:rPr>
              <a:t>généré </a:t>
            </a:r>
            <a:r>
              <a:rPr lang="fr-FR" i="1" dirty="0">
                <a:solidFill>
                  <a:schemeClr val="accent2">
                    <a:lumMod val="75000"/>
                  </a:schemeClr>
                </a:solidFill>
                <a:latin typeface="Calibri" panose="020F0502020204030204" pitchFamily="34" charset="0"/>
              </a:rPr>
              <a:t>par le conteneur</a:t>
            </a:r>
            <a:r>
              <a:rPr lang="fr-FR" dirty="0">
                <a:latin typeface="Calibri" panose="020F0502020204030204" pitchFamily="34" charset="0"/>
              </a:rPr>
              <a:t> au moment du déploiement. </a:t>
            </a:r>
            <a:endParaRPr lang="fr-FR" dirty="0" smtClean="0">
              <a:latin typeface="Calibri" panose="020F0502020204030204" pitchFamily="34" charset="0"/>
            </a:endParaRPr>
          </a:p>
          <a:p>
            <a:r>
              <a:rPr lang="fr-FR" dirty="0" smtClean="0">
                <a:latin typeface="Calibri" panose="020F0502020204030204" pitchFamily="34" charset="0"/>
              </a:rPr>
              <a:t>Au </a:t>
            </a:r>
            <a:r>
              <a:rPr lang="fr-FR" dirty="0">
                <a:latin typeface="Calibri" panose="020F0502020204030204" pitchFamily="34" charset="0"/>
              </a:rPr>
              <a:t>moment de l'exécution, l'</a:t>
            </a:r>
            <a:r>
              <a:rPr lang="fr-FR" i="1" dirty="0">
                <a:solidFill>
                  <a:schemeClr val="accent2">
                    <a:lumMod val="75000"/>
                  </a:schemeClr>
                </a:solidFill>
                <a:latin typeface="Calibri" panose="020F0502020204030204" pitchFamily="34" charset="0"/>
              </a:rPr>
              <a:t>objet </a:t>
            </a:r>
            <a:r>
              <a:rPr lang="fr-FR" i="1" dirty="0" smtClean="0">
                <a:solidFill>
                  <a:schemeClr val="accent2">
                    <a:lumMod val="75000"/>
                  </a:schemeClr>
                </a:solidFill>
                <a:latin typeface="Calibri" panose="020F0502020204030204" pitchFamily="34" charset="0"/>
              </a:rPr>
              <a:t>home</a:t>
            </a:r>
            <a:r>
              <a:rPr lang="fr-FR" dirty="0" smtClean="0">
                <a:latin typeface="Calibri" panose="020F0502020204030204" pitchFamily="34" charset="0"/>
              </a:rPr>
              <a:t> </a:t>
            </a:r>
            <a:r>
              <a:rPr lang="fr-FR" dirty="0">
                <a:latin typeface="Calibri" panose="020F0502020204030204" pitchFamily="34" charset="0"/>
              </a:rPr>
              <a:t>sera utilisé par le client en conjonction avec un service de nommage pour </a:t>
            </a:r>
            <a:r>
              <a:rPr lang="fr-FR" i="1" dirty="0">
                <a:solidFill>
                  <a:schemeClr val="accent2">
                    <a:lumMod val="75000"/>
                  </a:schemeClr>
                </a:solidFill>
                <a:latin typeface="Calibri" panose="020F0502020204030204" pitchFamily="34" charset="0"/>
              </a:rPr>
              <a:t>trouver le composant</a:t>
            </a:r>
            <a:r>
              <a:rPr lang="fr-FR" dirty="0">
                <a:latin typeface="Calibri" panose="020F0502020204030204" pitchFamily="34" charset="0"/>
              </a:rPr>
              <a:t> et </a:t>
            </a:r>
            <a:r>
              <a:rPr lang="fr-FR" i="1" dirty="0">
                <a:solidFill>
                  <a:schemeClr val="accent2">
                    <a:lumMod val="75000"/>
                  </a:schemeClr>
                </a:solidFill>
                <a:latin typeface="Calibri" panose="020F0502020204030204" pitchFamily="34" charset="0"/>
              </a:rPr>
              <a:t>établir une connexion</a:t>
            </a:r>
            <a:r>
              <a:rPr lang="fr-FR" dirty="0">
                <a:latin typeface="Calibri" panose="020F0502020204030204" pitchFamily="34" charset="0"/>
              </a:rPr>
              <a:t> à son interface de composant</a:t>
            </a:r>
            <a:r>
              <a:rPr lang="fr-FR" dirty="0" smtClean="0">
                <a:latin typeface="Calibri" panose="020F0502020204030204" pitchFamily="34" charset="0"/>
              </a:rPr>
              <a:t>.</a:t>
            </a:r>
          </a:p>
          <a:p>
            <a:r>
              <a:rPr lang="fr-FR" dirty="0" smtClean="0">
                <a:latin typeface="Calibri" panose="020F0502020204030204" pitchFamily="34" charset="0"/>
              </a:rPr>
              <a:t>L'</a:t>
            </a:r>
            <a:r>
              <a:rPr lang="fr-FR" b="1" i="1" dirty="0" smtClean="0">
                <a:latin typeface="Calibri" panose="020F0502020204030204" pitchFamily="34" charset="0"/>
              </a:rPr>
              <a:t>interface de </a:t>
            </a:r>
            <a:r>
              <a:rPr lang="fr-FR" b="1" i="1" dirty="0">
                <a:latin typeface="Calibri" panose="020F0502020204030204" pitchFamily="34" charset="0"/>
              </a:rPr>
              <a:t>composant</a:t>
            </a:r>
            <a:r>
              <a:rPr lang="fr-FR" dirty="0">
                <a:latin typeface="Calibri" panose="020F0502020204030204" pitchFamily="34" charset="0"/>
              </a:rPr>
              <a:t> définit les </a:t>
            </a:r>
            <a:r>
              <a:rPr lang="fr-FR" i="1" dirty="0">
                <a:solidFill>
                  <a:schemeClr val="accent2">
                    <a:lumMod val="75000"/>
                  </a:schemeClr>
                </a:solidFill>
                <a:latin typeface="Calibri" panose="020F0502020204030204" pitchFamily="34" charset="0"/>
              </a:rPr>
              <a:t>méthodes </a:t>
            </a:r>
            <a:r>
              <a:rPr lang="fr-FR" i="1" dirty="0" smtClean="0">
                <a:solidFill>
                  <a:schemeClr val="accent2">
                    <a:lumMod val="75000"/>
                  </a:schemeClr>
                </a:solidFill>
                <a:latin typeface="Calibri" panose="020F0502020204030204" pitchFamily="34" charset="0"/>
              </a:rPr>
              <a:t>métiers</a:t>
            </a:r>
            <a:r>
              <a:rPr lang="fr-FR" dirty="0" smtClean="0">
                <a:latin typeface="Calibri" panose="020F0502020204030204" pitchFamily="34" charset="0"/>
              </a:rPr>
              <a:t> </a:t>
            </a:r>
            <a:r>
              <a:rPr lang="fr-FR" dirty="0">
                <a:latin typeface="Calibri" panose="020F0502020204030204" pitchFamily="34" charset="0"/>
              </a:rPr>
              <a:t>offertes par une </a:t>
            </a:r>
            <a:r>
              <a:rPr lang="fr-FR" dirty="0" smtClean="0">
                <a:latin typeface="Calibri" panose="020F0502020204030204" pitchFamily="34" charset="0"/>
              </a:rPr>
              <a:t>classe </a:t>
            </a:r>
            <a:r>
              <a:rPr lang="fr-FR" dirty="0" err="1" smtClean="0">
                <a:latin typeface="Calibri" panose="020F0502020204030204" pitchFamily="34" charset="0"/>
              </a:rPr>
              <a:t>bean</a:t>
            </a:r>
            <a:r>
              <a:rPr lang="fr-FR" dirty="0" smtClean="0">
                <a:latin typeface="Calibri" panose="020F0502020204030204" pitchFamily="34" charset="0"/>
              </a:rPr>
              <a:t>. </a:t>
            </a:r>
            <a:r>
              <a:rPr lang="fr-FR" dirty="0">
                <a:latin typeface="Calibri" panose="020F0502020204030204" pitchFamily="34" charset="0"/>
              </a:rPr>
              <a:t>Notez que la </a:t>
            </a:r>
            <a:r>
              <a:rPr lang="fr-FR" dirty="0" smtClean="0">
                <a:latin typeface="Calibri" panose="020F0502020204030204" pitchFamily="34" charset="0"/>
              </a:rPr>
              <a:t>classe </a:t>
            </a:r>
            <a:r>
              <a:rPr lang="fr-FR" dirty="0" err="1" smtClean="0">
                <a:latin typeface="Calibri" panose="020F0502020204030204" pitchFamily="34" charset="0"/>
              </a:rPr>
              <a:t>bean</a:t>
            </a:r>
            <a:r>
              <a:rPr lang="fr-FR" dirty="0" smtClean="0">
                <a:latin typeface="Calibri" panose="020F0502020204030204" pitchFamily="34" charset="0"/>
              </a:rPr>
              <a:t> </a:t>
            </a:r>
            <a:r>
              <a:rPr lang="fr-FR" dirty="0">
                <a:latin typeface="Calibri" panose="020F0502020204030204" pitchFamily="34" charset="0"/>
              </a:rPr>
              <a:t>n'implémente pas directement cette interface, mais utilise plutôt une classe </a:t>
            </a:r>
            <a:r>
              <a:rPr lang="fr-FR" i="1" dirty="0" err="1">
                <a:solidFill>
                  <a:schemeClr val="accent2">
                    <a:lumMod val="75000"/>
                  </a:schemeClr>
                </a:solidFill>
                <a:latin typeface="Calibri" panose="020F0502020204030204" pitchFamily="34" charset="0"/>
              </a:rPr>
              <a:t>EJBObject</a:t>
            </a:r>
            <a:r>
              <a:rPr lang="fr-FR" dirty="0">
                <a:latin typeface="Calibri" panose="020F0502020204030204" pitchFamily="34" charset="0"/>
              </a:rPr>
              <a:t> qui sert de </a:t>
            </a:r>
            <a:r>
              <a:rPr lang="fr-FR" i="1" dirty="0">
                <a:solidFill>
                  <a:schemeClr val="accent2">
                    <a:lumMod val="75000"/>
                  </a:schemeClr>
                </a:solidFill>
                <a:latin typeface="Calibri" panose="020F0502020204030204" pitchFamily="34" charset="0"/>
              </a:rPr>
              <a:t>médiateur</a:t>
            </a:r>
            <a:r>
              <a:rPr lang="fr-FR" dirty="0">
                <a:latin typeface="Calibri" panose="020F0502020204030204" pitchFamily="34" charset="0"/>
              </a:rPr>
              <a:t> pour les appels du client à un objet </a:t>
            </a:r>
            <a:r>
              <a:rPr lang="fr-FR" dirty="0" err="1" smtClean="0">
                <a:latin typeface="Calibri" panose="020F0502020204030204" pitchFamily="34" charset="0"/>
              </a:rPr>
              <a:t>bean</a:t>
            </a:r>
            <a:r>
              <a:rPr lang="fr-FR" dirty="0" smtClean="0">
                <a:latin typeface="Calibri" panose="020F0502020204030204" pitchFamily="34" charset="0"/>
              </a:rPr>
              <a:t>. </a:t>
            </a:r>
          </a:p>
          <a:p>
            <a:r>
              <a:rPr lang="fr-FR" dirty="0" smtClean="0">
                <a:latin typeface="Calibri" panose="020F0502020204030204" pitchFamily="34" charset="0"/>
              </a:rPr>
              <a:t>Le </a:t>
            </a:r>
            <a:r>
              <a:rPr lang="fr-FR" i="1" dirty="0">
                <a:solidFill>
                  <a:schemeClr val="accent2">
                    <a:lumMod val="75000"/>
                  </a:schemeClr>
                </a:solidFill>
                <a:latin typeface="Calibri" panose="020F0502020204030204" pitchFamily="34" charset="0"/>
              </a:rPr>
              <a:t>conteneur fournit l'implémentation</a:t>
            </a:r>
            <a:r>
              <a:rPr lang="fr-FR" dirty="0">
                <a:latin typeface="Calibri" panose="020F0502020204030204" pitchFamily="34" charset="0"/>
              </a:rPr>
              <a:t> de cette interface, et le client l'utilisera (en conjonction avec un service de nommage pour </a:t>
            </a:r>
            <a:r>
              <a:rPr lang="fr-FR" i="1" dirty="0">
                <a:solidFill>
                  <a:schemeClr val="accent2">
                    <a:lumMod val="75000"/>
                  </a:schemeClr>
                </a:solidFill>
                <a:latin typeface="Calibri" panose="020F0502020204030204" pitchFamily="34" charset="0"/>
              </a:rPr>
              <a:t>trouver le composant</a:t>
            </a:r>
            <a:r>
              <a:rPr lang="fr-FR" dirty="0">
                <a:latin typeface="Calibri" panose="020F0502020204030204" pitchFamily="34" charset="0"/>
              </a:rPr>
              <a:t> et </a:t>
            </a:r>
            <a:r>
              <a:rPr lang="fr-FR" i="1" dirty="0">
                <a:solidFill>
                  <a:schemeClr val="accent2">
                    <a:lumMod val="75000"/>
                  </a:schemeClr>
                </a:solidFill>
                <a:latin typeface="Calibri" panose="020F0502020204030204" pitchFamily="34" charset="0"/>
              </a:rPr>
              <a:t>établir une connexion</a:t>
            </a:r>
            <a:r>
              <a:rPr lang="fr-FR" dirty="0">
                <a:latin typeface="Calibri" panose="020F0502020204030204" pitchFamily="34" charset="0"/>
              </a:rPr>
              <a:t> à son interface de composant). </a:t>
            </a:r>
            <a:endParaRPr lang="fr-FR" dirty="0" smtClean="0">
              <a:latin typeface="Calibri" panose="020F0502020204030204" pitchFamily="34" charset="0"/>
            </a:endParaRPr>
          </a:p>
          <a:p>
            <a:r>
              <a:rPr lang="fr-FR" dirty="0" smtClean="0">
                <a:latin typeface="Calibri" panose="020F0502020204030204" pitchFamily="34" charset="0"/>
              </a:rPr>
              <a:t>L'</a:t>
            </a:r>
            <a:r>
              <a:rPr lang="fr-FR" i="1" dirty="0" smtClean="0">
                <a:latin typeface="Calibri" panose="020F0502020204030204" pitchFamily="34" charset="0"/>
              </a:rPr>
              <a:t>interface </a:t>
            </a:r>
            <a:r>
              <a:rPr lang="fr-FR" i="1" dirty="0">
                <a:latin typeface="Calibri" panose="020F0502020204030204" pitchFamily="34" charset="0"/>
              </a:rPr>
              <a:t>du composant</a:t>
            </a:r>
            <a:r>
              <a:rPr lang="fr-FR" dirty="0">
                <a:latin typeface="Calibri" panose="020F0502020204030204" pitchFamily="34" charset="0"/>
              </a:rPr>
              <a:t> peut être </a:t>
            </a:r>
            <a:r>
              <a:rPr lang="fr-FR" i="1" dirty="0">
                <a:solidFill>
                  <a:schemeClr val="accent2">
                    <a:lumMod val="75000"/>
                  </a:schemeClr>
                </a:solidFill>
                <a:latin typeface="Calibri" panose="020F0502020204030204" pitchFamily="34" charset="0"/>
              </a:rPr>
              <a:t>distante ou locale</a:t>
            </a:r>
            <a:r>
              <a:rPr lang="fr-FR" dirty="0">
                <a:latin typeface="Calibri" panose="020F0502020204030204" pitchFamily="34" charset="0"/>
              </a:rPr>
              <a:t>, selon l'emplacement du client EJB par rapport à l'EJB. Cette distinction est faite pour éviter le trafic réseau dû aux appels distants</a:t>
            </a:r>
            <a:r>
              <a:rPr lang="fr-FR" dirty="0" smtClean="0">
                <a:latin typeface="Calibri" panose="020F0502020204030204" pitchFamily="34" charset="0"/>
              </a:rPr>
              <a:t>.</a:t>
            </a:r>
          </a:p>
          <a:p>
            <a:r>
              <a:rPr lang="fr-FR" dirty="0" smtClean="0">
                <a:latin typeface="Calibri" panose="020F0502020204030204" pitchFamily="34" charset="0"/>
              </a:rPr>
              <a:t>La </a:t>
            </a:r>
            <a:r>
              <a:rPr lang="fr-FR" dirty="0">
                <a:latin typeface="Calibri" panose="020F0502020204030204" pitchFamily="34" charset="0"/>
              </a:rPr>
              <a:t>classe </a:t>
            </a:r>
            <a:r>
              <a:rPr lang="fr-FR" dirty="0" err="1" smtClean="0">
                <a:latin typeface="Calibri" panose="020F0502020204030204" pitchFamily="34" charset="0"/>
              </a:rPr>
              <a:t>bean</a:t>
            </a:r>
            <a:r>
              <a:rPr lang="fr-FR" dirty="0" smtClean="0">
                <a:latin typeface="Calibri" panose="020F0502020204030204" pitchFamily="34" charset="0"/>
              </a:rPr>
              <a:t> </a:t>
            </a:r>
            <a:r>
              <a:rPr lang="fr-FR" dirty="0">
                <a:latin typeface="Calibri" panose="020F0502020204030204" pitchFamily="34" charset="0"/>
              </a:rPr>
              <a:t>est l'implémentation des méthodes </a:t>
            </a:r>
            <a:r>
              <a:rPr lang="fr-FR" dirty="0" smtClean="0">
                <a:latin typeface="Calibri" panose="020F0502020204030204" pitchFamily="34" charset="0"/>
              </a:rPr>
              <a:t>métiers </a:t>
            </a:r>
            <a:r>
              <a:rPr lang="fr-FR" dirty="0">
                <a:latin typeface="Calibri" panose="020F0502020204030204" pitchFamily="34" charset="0"/>
              </a:rPr>
              <a:t>listées dans l'interface du composant. </a:t>
            </a:r>
            <a:endParaRPr lang="fr-FR" dirty="0" smtClean="0">
              <a:latin typeface="Calibri" panose="020F0502020204030204" pitchFamily="34" charset="0"/>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20</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1310049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Constituants d’un EJB</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pPr marL="0" indent="0">
              <a:buNone/>
            </a:pPr>
            <a:r>
              <a:rPr lang="fr-FR" dirty="0">
                <a:latin typeface="Calibri" panose="020F0502020204030204" pitchFamily="34" charset="0"/>
              </a:rPr>
              <a:t>La </a:t>
            </a:r>
            <a:r>
              <a:rPr lang="fr-FR" dirty="0" smtClean="0">
                <a:latin typeface="Calibri" panose="020F0502020204030204" pitchFamily="34" charset="0"/>
              </a:rPr>
              <a:t>figure </a:t>
            </a:r>
            <a:r>
              <a:rPr lang="fr-FR" dirty="0">
                <a:latin typeface="Calibri" panose="020F0502020204030204" pitchFamily="34" charset="0"/>
              </a:rPr>
              <a:t>illustre le contenu d'un EJB et la manière dont un client s'interface avec lui.</a:t>
            </a:r>
            <a:endParaRPr lang="fr-FR" dirty="0" smtClean="0">
              <a:solidFill>
                <a:schemeClr val="accent6">
                  <a:lumMod val="50000"/>
                </a:schemeClr>
              </a:solidFill>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21</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
        <p:nvSpPr>
          <p:cNvPr id="48" name="Cylindre 47"/>
          <p:cNvSpPr/>
          <p:nvPr/>
        </p:nvSpPr>
        <p:spPr>
          <a:xfrm>
            <a:off x="9665202" y="2358887"/>
            <a:ext cx="914400" cy="121615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i="1" dirty="0" smtClean="0">
                <a:solidFill>
                  <a:srgbClr val="002060"/>
                </a:solidFill>
              </a:rPr>
              <a:t>Base de Données</a:t>
            </a:r>
            <a:endParaRPr lang="fr-FR" b="1" i="1" dirty="0">
              <a:solidFill>
                <a:srgbClr val="002060"/>
              </a:solidFill>
            </a:endParaRPr>
          </a:p>
        </p:txBody>
      </p:sp>
      <p:sp>
        <p:nvSpPr>
          <p:cNvPr id="50" name="Rectangle 49"/>
          <p:cNvSpPr/>
          <p:nvPr/>
        </p:nvSpPr>
        <p:spPr>
          <a:xfrm>
            <a:off x="3809597" y="1775439"/>
            <a:ext cx="5083991" cy="420164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t" anchorCtr="0"/>
          <a:lstStyle/>
          <a:p>
            <a:pPr algn="ctr"/>
            <a:r>
              <a:rPr lang="fr-FR" b="1" i="1" dirty="0" smtClean="0">
                <a:solidFill>
                  <a:schemeClr val="accent6">
                    <a:lumMod val="50000"/>
                  </a:schemeClr>
                </a:solidFill>
              </a:rPr>
              <a:t>Serveur d’Application</a:t>
            </a:r>
            <a:endParaRPr lang="fr-FR" b="1" i="1" dirty="0">
              <a:solidFill>
                <a:schemeClr val="accent6">
                  <a:lumMod val="50000"/>
                </a:schemeClr>
              </a:solidFill>
            </a:endParaRPr>
          </a:p>
        </p:txBody>
      </p:sp>
      <p:sp>
        <p:nvSpPr>
          <p:cNvPr id="49" name="Cylindre 48"/>
          <p:cNvSpPr/>
          <p:nvPr/>
        </p:nvSpPr>
        <p:spPr>
          <a:xfrm>
            <a:off x="9685082" y="3982276"/>
            <a:ext cx="914400" cy="121615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i="1" dirty="0" smtClean="0">
                <a:solidFill>
                  <a:srgbClr val="002060"/>
                </a:solidFill>
              </a:rPr>
              <a:t>Système Existent</a:t>
            </a:r>
            <a:endParaRPr lang="fr-FR" b="1" i="1" dirty="0">
              <a:solidFill>
                <a:srgbClr val="002060"/>
              </a:solidFill>
            </a:endParaRPr>
          </a:p>
        </p:txBody>
      </p:sp>
      <p:sp>
        <p:nvSpPr>
          <p:cNvPr id="6" name="Rectangle à coins arrondis 5"/>
          <p:cNvSpPr/>
          <p:nvPr/>
        </p:nvSpPr>
        <p:spPr>
          <a:xfrm>
            <a:off x="4017004" y="2258126"/>
            <a:ext cx="4621810" cy="29764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b="1" i="1" dirty="0" smtClean="0">
                <a:solidFill>
                  <a:srgbClr val="002060"/>
                </a:solidFill>
              </a:rPr>
              <a:t>Conteneur et EJB</a:t>
            </a:r>
            <a:endParaRPr lang="fr-FR" b="1" i="1" dirty="0">
              <a:solidFill>
                <a:srgbClr val="002060"/>
              </a:solidFill>
            </a:endParaRPr>
          </a:p>
        </p:txBody>
      </p:sp>
      <p:sp>
        <p:nvSpPr>
          <p:cNvPr id="7" name="Chevron 6"/>
          <p:cNvSpPr/>
          <p:nvPr/>
        </p:nvSpPr>
        <p:spPr>
          <a:xfrm>
            <a:off x="3209144" y="2984012"/>
            <a:ext cx="1673084" cy="533096"/>
          </a:xfrm>
          <a:prstGeom prst="chevron">
            <a:avLst/>
          </a:prstGeom>
          <a:solidFill>
            <a:schemeClr val="accent6">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i="1" dirty="0" smtClean="0">
                <a:solidFill>
                  <a:schemeClr val="tx1"/>
                </a:solidFill>
              </a:rPr>
              <a:t>Home Interface</a:t>
            </a:r>
            <a:endParaRPr lang="fr-FR" b="1" i="1" dirty="0">
              <a:solidFill>
                <a:schemeClr val="tx1"/>
              </a:solidFill>
            </a:endParaRPr>
          </a:p>
        </p:txBody>
      </p:sp>
      <p:sp>
        <p:nvSpPr>
          <p:cNvPr id="8" name="Chevron 7"/>
          <p:cNvSpPr/>
          <p:nvPr/>
        </p:nvSpPr>
        <p:spPr>
          <a:xfrm>
            <a:off x="3176014" y="4130327"/>
            <a:ext cx="1673084" cy="533096"/>
          </a:xfrm>
          <a:prstGeom prst="chevron">
            <a:avLst/>
          </a:prstGeom>
          <a:solidFill>
            <a:schemeClr val="accent6">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i="1" dirty="0" smtClean="0">
                <a:solidFill>
                  <a:schemeClr val="tx1"/>
                </a:solidFill>
              </a:rPr>
              <a:t>Component Interface</a:t>
            </a:r>
            <a:endParaRPr lang="fr-FR" b="1" i="1" dirty="0">
              <a:solidFill>
                <a:schemeClr val="tx1"/>
              </a:solidFill>
            </a:endParaRPr>
          </a:p>
        </p:txBody>
      </p:sp>
      <p:sp>
        <p:nvSpPr>
          <p:cNvPr id="9" name="Organigramme : Connecteur 8"/>
          <p:cNvSpPr/>
          <p:nvPr/>
        </p:nvSpPr>
        <p:spPr>
          <a:xfrm>
            <a:off x="4893672" y="2804620"/>
            <a:ext cx="980049" cy="890954"/>
          </a:xfrm>
          <a:prstGeom prst="flowChartConnector">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i="1" dirty="0" smtClean="0">
                <a:solidFill>
                  <a:srgbClr val="002060"/>
                </a:solidFill>
              </a:rPr>
              <a:t>Home Object</a:t>
            </a:r>
            <a:endParaRPr lang="fr-FR" b="1" i="1" dirty="0">
              <a:solidFill>
                <a:srgbClr val="002060"/>
              </a:solidFill>
            </a:endParaRPr>
          </a:p>
        </p:txBody>
      </p:sp>
      <p:sp>
        <p:nvSpPr>
          <p:cNvPr id="10" name="Organigramme : Connecteur 9"/>
          <p:cNvSpPr/>
          <p:nvPr/>
        </p:nvSpPr>
        <p:spPr>
          <a:xfrm>
            <a:off x="4847289" y="3950932"/>
            <a:ext cx="980049" cy="890954"/>
          </a:xfrm>
          <a:prstGeom prst="flowChartConnector">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i="1" dirty="0" smtClean="0">
                <a:solidFill>
                  <a:srgbClr val="002060"/>
                </a:solidFill>
              </a:rPr>
              <a:t>EJB Object</a:t>
            </a:r>
            <a:endParaRPr lang="fr-FR" b="1" i="1" dirty="0">
              <a:solidFill>
                <a:srgbClr val="002060"/>
              </a:solidFill>
            </a:endParaRPr>
          </a:p>
        </p:txBody>
      </p:sp>
      <p:sp>
        <p:nvSpPr>
          <p:cNvPr id="11" name="Ellipse 10"/>
          <p:cNvSpPr/>
          <p:nvPr/>
        </p:nvSpPr>
        <p:spPr>
          <a:xfrm>
            <a:off x="7075830" y="3390612"/>
            <a:ext cx="1472650" cy="755703"/>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i="1" dirty="0" smtClean="0">
                <a:solidFill>
                  <a:srgbClr val="002060"/>
                </a:solidFill>
              </a:rPr>
              <a:t>Class Bean</a:t>
            </a:r>
            <a:endParaRPr lang="fr-FR" b="1" i="1" dirty="0">
              <a:solidFill>
                <a:srgbClr val="002060"/>
              </a:solidFill>
            </a:endParaRPr>
          </a:p>
        </p:txBody>
      </p:sp>
      <p:cxnSp>
        <p:nvCxnSpPr>
          <p:cNvPr id="32" name="Connecteur en arc 31"/>
          <p:cNvCxnSpPr/>
          <p:nvPr/>
        </p:nvCxnSpPr>
        <p:spPr>
          <a:xfrm flipV="1">
            <a:off x="5800250" y="3950932"/>
            <a:ext cx="1377971" cy="475296"/>
          </a:xfrm>
          <a:prstGeom prst="curvedConnector3">
            <a:avLst>
              <a:gd name="adj1" fmla="val 50000"/>
            </a:avLst>
          </a:prstGeom>
          <a:ln w="349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2" name="Connecteur en arc 41"/>
          <p:cNvCxnSpPr/>
          <p:nvPr/>
        </p:nvCxnSpPr>
        <p:spPr>
          <a:xfrm>
            <a:off x="5859886" y="3147397"/>
            <a:ext cx="1318335" cy="442161"/>
          </a:xfrm>
          <a:prstGeom prst="curvedConnector3">
            <a:avLst>
              <a:gd name="adj1" fmla="val 50000"/>
            </a:avLst>
          </a:prstGeom>
          <a:ln w="349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Connecteur en arc 45"/>
          <p:cNvCxnSpPr/>
          <p:nvPr/>
        </p:nvCxnSpPr>
        <p:spPr>
          <a:xfrm rot="5400000">
            <a:off x="5417486" y="3625756"/>
            <a:ext cx="748485" cy="162821"/>
          </a:xfrm>
          <a:prstGeom prst="curvedConnector3">
            <a:avLst>
              <a:gd name="adj1" fmla="val 50000"/>
            </a:avLst>
          </a:prstGeom>
          <a:ln w="349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1098431" y="3509752"/>
            <a:ext cx="1106424" cy="62454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i="1" dirty="0" smtClean="0"/>
              <a:t>Client EJB</a:t>
            </a:r>
            <a:endParaRPr lang="fr-FR" b="1" i="1" dirty="0"/>
          </a:p>
        </p:txBody>
      </p:sp>
      <p:cxnSp>
        <p:nvCxnSpPr>
          <p:cNvPr id="56" name="Connecteur en angle 55"/>
          <p:cNvCxnSpPr/>
          <p:nvPr/>
        </p:nvCxnSpPr>
        <p:spPr>
          <a:xfrm>
            <a:off x="1668594" y="3181441"/>
            <a:ext cx="1791154" cy="245325"/>
          </a:xfrm>
          <a:prstGeom prst="bentConnector3">
            <a:avLst>
              <a:gd name="adj1" fmla="val 0"/>
            </a:avLst>
          </a:prstGeom>
          <a:ln w="25400">
            <a:solidFill>
              <a:schemeClr val="tx1"/>
            </a:solidFill>
            <a:tailEnd type="triangle"/>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cxnSp>
      <p:cxnSp>
        <p:nvCxnSpPr>
          <p:cNvPr id="59" name="Connecteur en angle 58"/>
          <p:cNvCxnSpPr/>
          <p:nvPr/>
        </p:nvCxnSpPr>
        <p:spPr>
          <a:xfrm>
            <a:off x="1648718" y="4155472"/>
            <a:ext cx="1791154" cy="245325"/>
          </a:xfrm>
          <a:prstGeom prst="bentConnector3">
            <a:avLst>
              <a:gd name="adj1" fmla="val 0"/>
            </a:avLst>
          </a:prstGeom>
          <a:ln w="25400">
            <a:solidFill>
              <a:schemeClr val="tx1"/>
            </a:solidFill>
            <a:tailEnd type="triangle"/>
          </a:ln>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cxnSp>
      <p:sp>
        <p:nvSpPr>
          <p:cNvPr id="60" name="ZoneTexte 59"/>
          <p:cNvSpPr txBox="1"/>
          <p:nvPr/>
        </p:nvSpPr>
        <p:spPr>
          <a:xfrm>
            <a:off x="1142997" y="2851480"/>
            <a:ext cx="2111925" cy="369332"/>
          </a:xfrm>
          <a:prstGeom prst="rect">
            <a:avLst/>
          </a:prstGeom>
          <a:noFill/>
        </p:spPr>
        <p:txBody>
          <a:bodyPr wrap="none" rtlCol="0">
            <a:spAutoFit/>
          </a:bodyPr>
          <a:lstStyle/>
          <a:p>
            <a:r>
              <a:rPr lang="fr-FR" b="1" i="1" dirty="0" err="1">
                <a:solidFill>
                  <a:schemeClr val="accent6">
                    <a:lumMod val="50000"/>
                  </a:schemeClr>
                </a:solidFill>
              </a:rPr>
              <a:t>c</a:t>
            </a:r>
            <a:r>
              <a:rPr lang="fr-FR" b="1" i="1" dirty="0" err="1" smtClean="0">
                <a:solidFill>
                  <a:schemeClr val="accent6">
                    <a:lumMod val="50000"/>
                  </a:schemeClr>
                </a:solidFill>
              </a:rPr>
              <a:t>reate</a:t>
            </a:r>
            <a:r>
              <a:rPr lang="fr-FR" b="1" i="1" dirty="0" smtClean="0">
                <a:solidFill>
                  <a:schemeClr val="accent6">
                    <a:lumMod val="50000"/>
                  </a:schemeClr>
                </a:solidFill>
              </a:rPr>
              <a:t>, </a:t>
            </a:r>
            <a:r>
              <a:rPr lang="fr-FR" b="1" i="1" dirty="0" err="1" smtClean="0">
                <a:solidFill>
                  <a:schemeClr val="accent6">
                    <a:lumMod val="50000"/>
                  </a:schemeClr>
                </a:solidFill>
              </a:rPr>
              <a:t>remove</a:t>
            </a:r>
            <a:r>
              <a:rPr lang="fr-FR" b="1" i="1" dirty="0" smtClean="0">
                <a:solidFill>
                  <a:schemeClr val="accent6">
                    <a:lumMod val="50000"/>
                  </a:schemeClr>
                </a:solidFill>
              </a:rPr>
              <a:t>, </a:t>
            </a:r>
            <a:r>
              <a:rPr lang="fr-FR" b="1" i="1" dirty="0" err="1" smtClean="0">
                <a:solidFill>
                  <a:schemeClr val="accent6">
                    <a:lumMod val="50000"/>
                  </a:schemeClr>
                </a:solidFill>
              </a:rPr>
              <a:t>find</a:t>
            </a:r>
            <a:endParaRPr lang="fr-FR" b="1" i="1" dirty="0">
              <a:solidFill>
                <a:schemeClr val="accent6">
                  <a:lumMod val="50000"/>
                </a:schemeClr>
              </a:solidFill>
            </a:endParaRPr>
          </a:p>
        </p:txBody>
      </p:sp>
      <p:sp>
        <p:nvSpPr>
          <p:cNvPr id="61" name="ZoneTexte 60"/>
          <p:cNvSpPr txBox="1"/>
          <p:nvPr/>
        </p:nvSpPr>
        <p:spPr>
          <a:xfrm>
            <a:off x="1201268" y="4429262"/>
            <a:ext cx="1816523" cy="369332"/>
          </a:xfrm>
          <a:prstGeom prst="rect">
            <a:avLst/>
          </a:prstGeom>
          <a:noFill/>
        </p:spPr>
        <p:txBody>
          <a:bodyPr wrap="none" rtlCol="0">
            <a:spAutoFit/>
          </a:bodyPr>
          <a:lstStyle/>
          <a:p>
            <a:r>
              <a:rPr lang="fr-FR" b="1" i="1" dirty="0">
                <a:solidFill>
                  <a:schemeClr val="accent6">
                    <a:lumMod val="50000"/>
                  </a:schemeClr>
                </a:solidFill>
              </a:rPr>
              <a:t>m</a:t>
            </a:r>
            <a:r>
              <a:rPr lang="fr-FR" b="1" i="1" dirty="0" smtClean="0">
                <a:solidFill>
                  <a:schemeClr val="accent6">
                    <a:lumMod val="50000"/>
                  </a:schemeClr>
                </a:solidFill>
              </a:rPr>
              <a:t>éthodes métier</a:t>
            </a:r>
            <a:endParaRPr lang="fr-FR" b="1" i="1" dirty="0">
              <a:solidFill>
                <a:schemeClr val="accent6">
                  <a:lumMod val="50000"/>
                </a:schemeClr>
              </a:solidFill>
            </a:endParaRPr>
          </a:p>
        </p:txBody>
      </p:sp>
      <p:cxnSp>
        <p:nvCxnSpPr>
          <p:cNvPr id="63" name="Connecteur droit avec flèche 62"/>
          <p:cNvCxnSpPr>
            <a:stCxn id="11" idx="6"/>
          </p:cNvCxnSpPr>
          <p:nvPr/>
        </p:nvCxnSpPr>
        <p:spPr>
          <a:xfrm flipV="1">
            <a:off x="8548480" y="3147397"/>
            <a:ext cx="1116722" cy="621067"/>
          </a:xfrm>
          <a:prstGeom prst="straightConnector1">
            <a:avLst/>
          </a:prstGeom>
          <a:ln w="317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5" name="Connecteur droit avec flèche 64"/>
          <p:cNvCxnSpPr>
            <a:stCxn id="11" idx="6"/>
          </p:cNvCxnSpPr>
          <p:nvPr/>
        </p:nvCxnSpPr>
        <p:spPr>
          <a:xfrm>
            <a:off x="8548480" y="3768464"/>
            <a:ext cx="1116722" cy="860538"/>
          </a:xfrm>
          <a:prstGeom prst="straightConnector1">
            <a:avLst/>
          </a:prstGeom>
          <a:ln w="317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4439707" y="5573946"/>
            <a:ext cx="3819677" cy="352541"/>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i="1" dirty="0" smtClean="0">
                <a:solidFill>
                  <a:schemeClr val="tx1"/>
                </a:solidFill>
              </a:rPr>
              <a:t>Services Communs</a:t>
            </a:r>
            <a:endParaRPr lang="fr-FR" b="1" i="1" dirty="0">
              <a:solidFill>
                <a:schemeClr val="tx1"/>
              </a:solidFill>
            </a:endParaRPr>
          </a:p>
        </p:txBody>
      </p:sp>
      <p:cxnSp>
        <p:nvCxnSpPr>
          <p:cNvPr id="68" name="Connecteur droit avec flèche 67"/>
          <p:cNvCxnSpPr/>
          <p:nvPr/>
        </p:nvCxnSpPr>
        <p:spPr>
          <a:xfrm>
            <a:off x="6255021" y="5228763"/>
            <a:ext cx="0" cy="331184"/>
          </a:xfrm>
          <a:prstGeom prst="straightConnector1">
            <a:avLst/>
          </a:prstGeom>
          <a:ln w="349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68897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Constituants </a:t>
            </a:r>
            <a:r>
              <a:rPr lang="fr-FR" sz="3200" b="1" dirty="0">
                <a:solidFill>
                  <a:srgbClr val="C00000"/>
                </a:solidFill>
                <a:latin typeface="+mn-lt"/>
              </a:rPr>
              <a:t>d’un EJB</a:t>
            </a:r>
            <a:endParaRPr lang="fr-FR" sz="3200" b="1" dirty="0" smtClean="0">
              <a:solidFill>
                <a:srgbClr val="C00000"/>
              </a:solidFill>
              <a:latin typeface="+mn-lt"/>
            </a:endParaRP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fontScale="77500" lnSpcReduction="20000"/>
          </a:bodyPr>
          <a:lstStyle/>
          <a:p>
            <a:pPr marL="0" indent="0">
              <a:buNone/>
            </a:pPr>
            <a:endParaRPr lang="fr-FR" sz="1000" dirty="0" smtClean="0"/>
          </a:p>
          <a:p>
            <a:r>
              <a:rPr lang="fr-FR" dirty="0">
                <a:latin typeface="Calibri" panose="020F0502020204030204" pitchFamily="34" charset="0"/>
              </a:rPr>
              <a:t>Le </a:t>
            </a:r>
            <a:r>
              <a:rPr lang="fr-FR" dirty="0" smtClean="0">
                <a:latin typeface="Calibri" panose="020F0502020204030204" pitchFamily="34" charset="0"/>
              </a:rPr>
              <a:t>client </a:t>
            </a:r>
            <a:r>
              <a:rPr lang="fr-FR" dirty="0">
                <a:latin typeface="Calibri" panose="020F0502020204030204" pitchFamily="34" charset="0"/>
              </a:rPr>
              <a:t>accède </a:t>
            </a:r>
            <a:r>
              <a:rPr lang="fr-FR" dirty="0" smtClean="0">
                <a:latin typeface="Calibri" panose="020F0502020204030204" pitchFamily="34" charset="0"/>
              </a:rPr>
              <a:t>à la classe </a:t>
            </a:r>
            <a:r>
              <a:rPr lang="fr-FR" dirty="0" err="1" smtClean="0">
                <a:latin typeface="Calibri" panose="020F0502020204030204" pitchFamily="34" charset="0"/>
              </a:rPr>
              <a:t>bean</a:t>
            </a:r>
            <a:r>
              <a:rPr lang="fr-FR" dirty="0" smtClean="0">
                <a:latin typeface="Calibri" panose="020F0502020204030204" pitchFamily="34" charset="0"/>
              </a:rPr>
              <a:t> par </a:t>
            </a:r>
            <a:r>
              <a:rPr lang="fr-FR" dirty="0">
                <a:latin typeface="Calibri" panose="020F0502020204030204" pitchFamily="34" charset="0"/>
              </a:rPr>
              <a:t>l'intermédiaire de l'interface du composant ; il n'y accède pas directement. </a:t>
            </a:r>
          </a:p>
          <a:p>
            <a:r>
              <a:rPr lang="fr-FR" dirty="0">
                <a:latin typeface="Calibri" panose="020F0502020204030204" pitchFamily="34" charset="0"/>
              </a:rPr>
              <a:t>La classe de clé primaire (non représentée sur la </a:t>
            </a:r>
            <a:r>
              <a:rPr lang="fr-FR" dirty="0" smtClean="0">
                <a:latin typeface="Calibri" panose="020F0502020204030204" pitchFamily="34" charset="0"/>
              </a:rPr>
              <a:t>figure) </a:t>
            </a:r>
            <a:r>
              <a:rPr lang="fr-FR" dirty="0">
                <a:latin typeface="Calibri" panose="020F0502020204030204" pitchFamily="34" charset="0"/>
              </a:rPr>
              <a:t>est utilisée uniquement pour les </a:t>
            </a:r>
            <a:r>
              <a:rPr lang="fr-FR" dirty="0" err="1">
                <a:latin typeface="Calibri" panose="020F0502020204030204" pitchFamily="34" charset="0"/>
              </a:rPr>
              <a:t>beans</a:t>
            </a:r>
            <a:r>
              <a:rPr lang="fr-FR" dirty="0">
                <a:latin typeface="Calibri" panose="020F0502020204030204" pitchFamily="34" charset="0"/>
              </a:rPr>
              <a:t> d'entité et n'est fournie que si la table de données sous-jacente possède une clé segmentée.</a:t>
            </a:r>
          </a:p>
          <a:p>
            <a:r>
              <a:rPr lang="fr-FR" dirty="0">
                <a:latin typeface="Calibri" panose="020F0502020204030204" pitchFamily="34" charset="0"/>
              </a:rPr>
              <a:t>Le </a:t>
            </a:r>
            <a:r>
              <a:rPr lang="fr-FR" b="1" i="1" dirty="0">
                <a:latin typeface="Calibri" panose="020F0502020204030204" pitchFamily="34" charset="0"/>
              </a:rPr>
              <a:t>client EJB</a:t>
            </a:r>
            <a:r>
              <a:rPr lang="fr-FR" dirty="0">
                <a:latin typeface="Calibri" panose="020F0502020204030204" pitchFamily="34" charset="0"/>
              </a:rPr>
              <a:t> localise les conteneurs EJB par le biais du </a:t>
            </a:r>
            <a:r>
              <a:rPr lang="fr-FR" i="1" dirty="0">
                <a:solidFill>
                  <a:schemeClr val="accent2">
                    <a:lumMod val="75000"/>
                  </a:schemeClr>
                </a:solidFill>
                <a:latin typeface="Calibri" panose="020F0502020204030204" pitchFamily="34" charset="0"/>
              </a:rPr>
              <a:t>service JNDI</a:t>
            </a:r>
            <a:r>
              <a:rPr lang="fr-FR" dirty="0">
                <a:latin typeface="Calibri" panose="020F0502020204030204" pitchFamily="34" charset="0"/>
              </a:rPr>
              <a:t> et s'interface avec l'EJB par le biais des objets générés par le conteneur. </a:t>
            </a:r>
          </a:p>
          <a:p>
            <a:r>
              <a:rPr lang="fr-FR" dirty="0">
                <a:latin typeface="Calibri" panose="020F0502020204030204" pitchFamily="34" charset="0"/>
              </a:rPr>
              <a:t>Après qu'un client EJB ait </a:t>
            </a:r>
            <a:r>
              <a:rPr lang="fr-FR" i="1" dirty="0">
                <a:solidFill>
                  <a:schemeClr val="accent2">
                    <a:lumMod val="75000"/>
                  </a:schemeClr>
                </a:solidFill>
                <a:latin typeface="Calibri" panose="020F0502020204030204" pitchFamily="34" charset="0"/>
              </a:rPr>
              <a:t>trouvé une référence</a:t>
            </a:r>
            <a:r>
              <a:rPr lang="fr-FR" dirty="0">
                <a:latin typeface="Calibri" panose="020F0502020204030204" pitchFamily="34" charset="0"/>
              </a:rPr>
              <a:t> à une interface home EJB, il peut </a:t>
            </a:r>
            <a:r>
              <a:rPr lang="fr-FR" i="1" dirty="0">
                <a:solidFill>
                  <a:schemeClr val="accent2">
                    <a:lumMod val="75000"/>
                  </a:schemeClr>
                </a:solidFill>
                <a:latin typeface="Calibri" panose="020F0502020204030204" pitchFamily="34" charset="0"/>
              </a:rPr>
              <a:t>récupérer l'interface du composant EJB</a:t>
            </a:r>
            <a:r>
              <a:rPr lang="fr-FR" dirty="0">
                <a:latin typeface="Calibri" panose="020F0502020204030204" pitchFamily="34" charset="0"/>
              </a:rPr>
              <a:t>.</a:t>
            </a:r>
          </a:p>
          <a:p>
            <a:r>
              <a:rPr lang="fr-FR" dirty="0">
                <a:latin typeface="Calibri" panose="020F0502020204030204" pitchFamily="34" charset="0"/>
              </a:rPr>
              <a:t>Il peut alors émettre des </a:t>
            </a:r>
            <a:r>
              <a:rPr lang="fr-FR" i="1" dirty="0">
                <a:solidFill>
                  <a:schemeClr val="accent2">
                    <a:lumMod val="75000"/>
                  </a:schemeClr>
                </a:solidFill>
                <a:latin typeface="Calibri" panose="020F0502020204030204" pitchFamily="34" charset="0"/>
              </a:rPr>
              <a:t>méthodes métiers</a:t>
            </a:r>
            <a:r>
              <a:rPr lang="fr-FR" dirty="0">
                <a:latin typeface="Calibri" panose="020F0502020204030204" pitchFamily="34" charset="0"/>
              </a:rPr>
              <a:t> sur l'</a:t>
            </a:r>
            <a:r>
              <a:rPr lang="fr-FR" i="1" dirty="0">
                <a:solidFill>
                  <a:schemeClr val="accent2">
                    <a:lumMod val="75000"/>
                  </a:schemeClr>
                </a:solidFill>
                <a:latin typeface="Calibri" panose="020F0502020204030204" pitchFamily="34" charset="0"/>
              </a:rPr>
              <a:t>interface du composant EJB</a:t>
            </a:r>
            <a:r>
              <a:rPr lang="fr-FR" dirty="0">
                <a:latin typeface="Calibri" panose="020F0502020204030204" pitchFamily="34" charset="0"/>
              </a:rPr>
              <a:t>, que le </a:t>
            </a:r>
            <a:r>
              <a:rPr lang="fr-FR" i="1" dirty="0">
                <a:solidFill>
                  <a:schemeClr val="accent2">
                    <a:lumMod val="75000"/>
                  </a:schemeClr>
                </a:solidFill>
                <a:latin typeface="Calibri" panose="020F0502020204030204" pitchFamily="34" charset="0"/>
              </a:rPr>
              <a:t>conteneur délègue à son tour au </a:t>
            </a:r>
            <a:r>
              <a:rPr lang="fr-FR" i="1" dirty="0" err="1">
                <a:solidFill>
                  <a:schemeClr val="accent2">
                    <a:lumMod val="75000"/>
                  </a:schemeClr>
                </a:solidFill>
                <a:latin typeface="Calibri" panose="020F0502020204030204" pitchFamily="34" charset="0"/>
              </a:rPr>
              <a:t>bean</a:t>
            </a:r>
            <a:r>
              <a:rPr lang="fr-FR" i="1" dirty="0">
                <a:solidFill>
                  <a:schemeClr val="accent2">
                    <a:lumMod val="75000"/>
                  </a:schemeClr>
                </a:solidFill>
                <a:latin typeface="Calibri" panose="020F0502020204030204" pitchFamily="34" charset="0"/>
              </a:rPr>
              <a:t> lui-même</a:t>
            </a:r>
            <a:r>
              <a:rPr lang="fr-FR" dirty="0">
                <a:latin typeface="Calibri" panose="020F0502020204030204" pitchFamily="34" charset="0"/>
              </a:rPr>
              <a:t>.</a:t>
            </a:r>
          </a:p>
          <a:p>
            <a:r>
              <a:rPr lang="fr-FR" dirty="0">
                <a:latin typeface="Calibri" panose="020F0502020204030204" pitchFamily="34" charset="0"/>
              </a:rPr>
              <a:t>Les clients EJB peuvent être des servlets, des JSP ou des clients d'application Java.</a:t>
            </a:r>
          </a:p>
          <a:p>
            <a:r>
              <a:rPr lang="fr-FR" dirty="0">
                <a:latin typeface="Calibri" panose="020F0502020204030204" pitchFamily="34" charset="0"/>
              </a:rPr>
              <a:t>Des interfaces supplémentaires définies dans la spécification EJB permettent aux </a:t>
            </a:r>
            <a:r>
              <a:rPr lang="fr-FR" dirty="0" err="1">
                <a:latin typeface="Calibri" panose="020F0502020204030204" pitchFamily="34" charset="0"/>
              </a:rPr>
              <a:t>beans</a:t>
            </a:r>
            <a:r>
              <a:rPr lang="fr-FR" dirty="0">
                <a:latin typeface="Calibri" panose="020F0502020204030204" pitchFamily="34" charset="0"/>
              </a:rPr>
              <a:t> d'interagir avec le service de transaction et de contrôler la persistance s'ils sont conçus pour le faire. </a:t>
            </a:r>
          </a:p>
          <a:p>
            <a:r>
              <a:rPr lang="fr-FR" dirty="0">
                <a:latin typeface="Calibri" panose="020F0502020204030204" pitchFamily="34" charset="0"/>
              </a:rPr>
              <a:t>Le conteneur EJB héberge les </a:t>
            </a:r>
            <a:r>
              <a:rPr lang="fr-FR" dirty="0" err="1">
                <a:latin typeface="Calibri" panose="020F0502020204030204" pitchFamily="34" charset="0"/>
              </a:rPr>
              <a:t>beans</a:t>
            </a:r>
            <a:r>
              <a:rPr lang="fr-FR" dirty="0">
                <a:latin typeface="Calibri" panose="020F0502020204030204" pitchFamily="34" charset="0"/>
              </a:rPr>
              <a:t> d'entreprise, assurant la gestion du cycle de vie et des services tels que la mise en cache, la persistance et la gestion des transactions.</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22</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11112592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Serveur </a:t>
            </a:r>
            <a:r>
              <a:rPr lang="fr-FR" sz="3200" b="1" dirty="0">
                <a:solidFill>
                  <a:srgbClr val="C00000"/>
                </a:solidFill>
                <a:latin typeface="+mn-lt"/>
              </a:rPr>
              <a:t>EJB</a:t>
            </a:r>
            <a:endParaRPr lang="fr-FR" sz="3200" b="1" dirty="0" smtClean="0">
              <a:solidFill>
                <a:srgbClr val="C00000"/>
              </a:solidFill>
              <a:latin typeface="+mn-lt"/>
            </a:endParaRP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lnSpcReduction="10000"/>
          </a:bodyPr>
          <a:lstStyle/>
          <a:p>
            <a:pPr marL="0" indent="0">
              <a:buNone/>
            </a:pPr>
            <a:r>
              <a:rPr lang="fr-FR" sz="2400" dirty="0" smtClean="0"/>
              <a:t>Le serveur EJB(également connu sous le nom de serveur d'application J2EE) est le conteneur le plus externe des différents éléments qui composent un environnement EJB. </a:t>
            </a:r>
          </a:p>
          <a:p>
            <a:pPr marL="0" indent="0">
              <a:buNone/>
            </a:pPr>
            <a:r>
              <a:rPr lang="fr-FR" sz="2400" dirty="0" smtClean="0"/>
              <a:t>Le </a:t>
            </a:r>
            <a:r>
              <a:rPr lang="fr-FR" sz="2400" dirty="0"/>
              <a:t>serveur EJB gère un ou plusieurs conteneurs EJB et fournit les services de support requis, tels que la gestion des transactions, la persistance et l'accès client. </a:t>
            </a:r>
            <a:endParaRPr lang="fr-FR" sz="2400" dirty="0" smtClean="0"/>
          </a:p>
          <a:p>
            <a:r>
              <a:rPr lang="fr-FR" sz="2400" dirty="0" smtClean="0"/>
              <a:t>Un </a:t>
            </a:r>
            <a:r>
              <a:rPr lang="fr-FR" sz="2400" dirty="0"/>
              <a:t>espace de nommage accessible par JNDI peut être utilisé par les clients pour localiser l'EJB</a:t>
            </a:r>
            <a:r>
              <a:rPr lang="fr-FR" sz="2400" dirty="0" smtClean="0"/>
              <a:t>.</a:t>
            </a:r>
          </a:p>
          <a:p>
            <a:r>
              <a:rPr lang="fr-FR" sz="2400" dirty="0"/>
              <a:t>Le serveur d'application J2EE fournit également des ressources </a:t>
            </a:r>
            <a:r>
              <a:rPr lang="fr-FR" sz="2400" dirty="0" smtClean="0"/>
              <a:t>d’exploitation, </a:t>
            </a:r>
            <a:r>
              <a:rPr lang="fr-FR" sz="2400" dirty="0"/>
              <a:t>telles que des processus et des threads d'exécution, de la mémoire, des installations de mise en réseau, la gestion des ressources système, la mise en commun et la mise en cache des connexions, l'équilibrage des charges, le basculement, etc. aux conteneurs et aux éléments qu'ils contiennent. </a:t>
            </a:r>
            <a:endParaRPr lang="fr-FR" sz="2400" dirty="0" smtClean="0"/>
          </a:p>
          <a:p>
            <a:r>
              <a:rPr lang="fr-FR" sz="2400" dirty="0" smtClean="0"/>
              <a:t>Le </a:t>
            </a:r>
            <a:r>
              <a:rPr lang="fr-FR" sz="2400" dirty="0"/>
              <a:t>serveur EJB peut offrir d'autres fonctionnalités spécifiques </a:t>
            </a:r>
            <a:r>
              <a:rPr lang="fr-FR" sz="2400" dirty="0" smtClean="0"/>
              <a:t>aux fournisseurs, </a:t>
            </a:r>
            <a:r>
              <a:rPr lang="fr-FR" sz="2400" dirty="0"/>
              <a:t>telles que des pilotes d'accès aux bases de données optimisés, des interfaces avec les systèmes dorsaux et l'accessibilité CORBA.</a:t>
            </a:r>
            <a:endParaRPr lang="fr-FR" sz="2400"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23</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3661437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Serveur </a:t>
            </a:r>
            <a:r>
              <a:rPr lang="fr-FR" sz="3200" b="1" dirty="0">
                <a:solidFill>
                  <a:srgbClr val="C00000"/>
                </a:solidFill>
                <a:latin typeface="+mn-lt"/>
              </a:rPr>
              <a:t>EJB</a:t>
            </a:r>
            <a:endParaRPr lang="fr-FR" sz="3200" b="1" dirty="0" smtClean="0">
              <a:solidFill>
                <a:srgbClr val="C00000"/>
              </a:solidFill>
              <a:latin typeface="+mn-lt"/>
            </a:endParaRPr>
          </a:p>
        </p:txBody>
      </p:sp>
      <p:pic>
        <p:nvPicPr>
          <p:cNvPr id="6"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7078" y="896000"/>
            <a:ext cx="9377845" cy="5424775"/>
          </a:xfrm>
          <a:solidFill>
            <a:schemeClr val="accent4">
              <a:lumMod val="60000"/>
              <a:lumOff val="40000"/>
            </a:schemeClr>
          </a:solidFill>
        </p:spPr>
      </p:pic>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24</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39676401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Conteneurs </a:t>
            </a:r>
            <a:r>
              <a:rPr lang="fr-FR" sz="3200" b="1" dirty="0">
                <a:solidFill>
                  <a:srgbClr val="C00000"/>
                </a:solidFill>
                <a:latin typeface="+mn-lt"/>
              </a:rPr>
              <a:t>EJB</a:t>
            </a:r>
            <a:endParaRPr lang="fr-FR" sz="3200" b="1" dirty="0" smtClean="0">
              <a:solidFill>
                <a:srgbClr val="C00000"/>
              </a:solidFill>
              <a:latin typeface="+mn-lt"/>
            </a:endParaRP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pPr marL="0" indent="0">
              <a:buNone/>
            </a:pPr>
            <a:endParaRPr lang="fr-FR" sz="2400" dirty="0" smtClean="0"/>
          </a:p>
          <a:p>
            <a:r>
              <a:rPr lang="fr-FR" sz="2400" dirty="0" smtClean="0"/>
              <a:t>Un </a:t>
            </a:r>
            <a:r>
              <a:rPr lang="fr-FR" sz="2400" dirty="0"/>
              <a:t>conteneur EJB est une installation abstraite qui gère les instances des composants EJB. La spécification EJB définit l'accord contractuel entre l'EJB et son conteneur pour fournir des services d'infrastructure et d'exécution. </a:t>
            </a:r>
            <a:endParaRPr lang="fr-FR" sz="2400" dirty="0" smtClean="0"/>
          </a:p>
          <a:p>
            <a:r>
              <a:rPr lang="fr-FR" sz="2400" dirty="0" smtClean="0"/>
              <a:t>Les </a:t>
            </a:r>
            <a:r>
              <a:rPr lang="fr-FR" sz="2400" dirty="0"/>
              <a:t>clients n'accèdent jamais directement aux </a:t>
            </a:r>
            <a:r>
              <a:rPr lang="fr-FR" sz="2400" dirty="0" err="1"/>
              <a:t>beans</a:t>
            </a:r>
            <a:r>
              <a:rPr lang="fr-FR" sz="2400" dirty="0"/>
              <a:t> </a:t>
            </a:r>
          </a:p>
          <a:p>
            <a:r>
              <a:rPr lang="fr-FR" sz="2400" dirty="0" smtClean="0"/>
              <a:t>L'accès </a:t>
            </a:r>
            <a:r>
              <a:rPr lang="fr-FR" sz="2400" dirty="0"/>
              <a:t>se fait par l'intermédiaire de méthodes générées par le conteneur, qui à leur tour invoquent les méthodes des </a:t>
            </a:r>
            <a:r>
              <a:rPr lang="fr-FR" sz="2400" dirty="0" err="1"/>
              <a:t>beans</a:t>
            </a:r>
            <a:r>
              <a:rPr lang="fr-FR" sz="2400" dirty="0"/>
              <a:t>. </a:t>
            </a:r>
            <a:endParaRPr lang="fr-FR" sz="2400" dirty="0" smtClean="0"/>
          </a:p>
          <a:p>
            <a:r>
              <a:rPr lang="fr-FR" sz="2400" dirty="0" smtClean="0"/>
              <a:t>Un </a:t>
            </a:r>
            <a:r>
              <a:rPr lang="fr-FR" sz="2400" dirty="0"/>
              <a:t>fournisseur de conteneur peut également fournir des services supplémentaires mis en œuvre soit dans le conteneur, soit dans le serveur.</a:t>
            </a:r>
            <a:endParaRPr lang="fr-FR" sz="2400"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25</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29336650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Rôles </a:t>
            </a:r>
            <a:r>
              <a:rPr lang="fr-FR" sz="3200" b="1" dirty="0">
                <a:solidFill>
                  <a:srgbClr val="C00000"/>
                </a:solidFill>
                <a:latin typeface="+mn-lt"/>
              </a:rPr>
              <a:t>EJB</a:t>
            </a:r>
            <a:endParaRPr lang="fr-FR" sz="3200" b="1" dirty="0" smtClean="0">
              <a:solidFill>
                <a:srgbClr val="C00000"/>
              </a:solidFill>
              <a:latin typeface="+mn-lt"/>
            </a:endParaRPr>
          </a:p>
        </p:txBody>
      </p:sp>
      <p:pic>
        <p:nvPicPr>
          <p:cNvPr id="6"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09612" y="895977"/>
            <a:ext cx="6972777" cy="5424821"/>
          </a:xfrm>
          <a:solidFill>
            <a:schemeClr val="accent4">
              <a:lumMod val="60000"/>
              <a:lumOff val="40000"/>
            </a:schemeClr>
          </a:solidFill>
        </p:spPr>
      </p:pic>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26</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27934154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a:solidFill>
                  <a:srgbClr val="C00000"/>
                </a:solidFill>
                <a:latin typeface="+mn-lt"/>
              </a:rPr>
              <a:t>Processus de déploiement</a:t>
            </a:r>
            <a:endParaRPr lang="fr-FR" sz="3200" b="1" dirty="0" smtClean="0">
              <a:solidFill>
                <a:srgbClr val="C00000"/>
              </a:solidFill>
              <a:latin typeface="+mn-lt"/>
            </a:endParaRP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fontScale="92500" lnSpcReduction="10000"/>
          </a:bodyPr>
          <a:lstStyle/>
          <a:p>
            <a:r>
              <a:rPr lang="fr-FR" sz="2400" dirty="0" smtClean="0"/>
              <a:t>Les </a:t>
            </a:r>
            <a:r>
              <a:rPr lang="fr-FR" sz="2400" dirty="0"/>
              <a:t>efforts nécessaires au développement et au déploiement d'un EJB requièrent le processus en plusieurs étapes suivant </a:t>
            </a:r>
            <a:r>
              <a:rPr lang="fr-FR" sz="2400" dirty="0" smtClean="0"/>
              <a:t>:</a:t>
            </a:r>
          </a:p>
          <a:p>
            <a:pPr marL="457200" indent="-457200">
              <a:buFont typeface="+mj-lt"/>
              <a:buAutoNum type="arabicPeriod"/>
            </a:pPr>
            <a:r>
              <a:rPr lang="fr-FR" sz="2400" dirty="0" smtClean="0"/>
              <a:t>Définir </a:t>
            </a:r>
            <a:r>
              <a:rPr lang="fr-FR" sz="2400" dirty="0"/>
              <a:t>toutes les méthodes de métier dans l'interface du composant. Il peut s'agir d'une interface distante ou locale, selon la stratégie de conception que vous mettez en œuvre. Une </a:t>
            </a:r>
            <a:r>
              <a:rPr lang="fr-FR" sz="2400" dirty="0">
                <a:solidFill>
                  <a:srgbClr val="C00000"/>
                </a:solidFill>
              </a:rPr>
              <a:t>interface distante</a:t>
            </a:r>
            <a:r>
              <a:rPr lang="fr-FR" sz="2400" dirty="0"/>
              <a:t> vous permet de rendre vos applications distribuées par nature. Une </a:t>
            </a:r>
            <a:r>
              <a:rPr lang="fr-FR" sz="2400" dirty="0">
                <a:solidFill>
                  <a:srgbClr val="C00000"/>
                </a:solidFill>
              </a:rPr>
              <a:t>interface locale</a:t>
            </a:r>
            <a:r>
              <a:rPr lang="fr-FR" sz="2400" dirty="0"/>
              <a:t> permet d'accéder à l'EJB à partir de la même JVM.    </a:t>
            </a:r>
            <a:endParaRPr lang="fr-FR" sz="2400" dirty="0" smtClean="0"/>
          </a:p>
          <a:p>
            <a:pPr marL="457200" indent="-457200">
              <a:buFont typeface="+mj-lt"/>
              <a:buAutoNum type="arabicPeriod"/>
            </a:pPr>
            <a:r>
              <a:rPr lang="fr-FR" sz="2400" dirty="0" smtClean="0"/>
              <a:t>Définissez </a:t>
            </a:r>
            <a:r>
              <a:rPr lang="fr-FR" sz="2400" dirty="0"/>
              <a:t>l'interface locale de votre EJB, qui comprend toutes les méthodes de gestion du cycle de vie de l'EJB, telles que la création, la localisation et la suppression de l'EJB</a:t>
            </a:r>
            <a:r>
              <a:rPr lang="fr-FR" sz="2400" dirty="0" smtClean="0"/>
              <a:t>.</a:t>
            </a:r>
          </a:p>
          <a:p>
            <a:pPr marL="457200" indent="-457200">
              <a:buFont typeface="+mj-lt"/>
              <a:buAutoNum type="arabicPeriod"/>
            </a:pPr>
            <a:r>
              <a:rPr lang="fr-FR" sz="2400" dirty="0" smtClean="0"/>
              <a:t>Implémentez </a:t>
            </a:r>
            <a:r>
              <a:rPr lang="fr-FR" sz="2400" dirty="0"/>
              <a:t>les méthodes de métier dans la classe du </a:t>
            </a:r>
            <a:r>
              <a:rPr lang="fr-FR" sz="2400" dirty="0" err="1"/>
              <a:t>bean</a:t>
            </a:r>
            <a:r>
              <a:rPr lang="fr-FR" sz="2400" dirty="0"/>
              <a:t>. D'autres méthodes de rappel peuvent être nécessaires pour certains types d'EJB.    </a:t>
            </a:r>
            <a:endParaRPr lang="fr-FR" sz="2400" dirty="0" smtClean="0"/>
          </a:p>
          <a:p>
            <a:pPr marL="457200" indent="-457200">
              <a:buFont typeface="+mj-lt"/>
              <a:buAutoNum type="arabicPeriod"/>
            </a:pPr>
            <a:r>
              <a:rPr lang="fr-FR" sz="2400" dirty="0" smtClean="0"/>
              <a:t>Créez </a:t>
            </a:r>
            <a:r>
              <a:rPr lang="fr-FR" sz="2400" dirty="0"/>
              <a:t>le </a:t>
            </a:r>
            <a:r>
              <a:rPr lang="fr-FR" sz="2400" dirty="0">
                <a:solidFill>
                  <a:srgbClr val="C00000"/>
                </a:solidFill>
              </a:rPr>
              <a:t>descripteur de déploiement</a:t>
            </a:r>
            <a:r>
              <a:rPr lang="fr-FR" sz="2400" dirty="0"/>
              <a:t> de votre EJB, qui permet de déclarer le type d'EJB et les attributs de transaction et de sécurité.    </a:t>
            </a:r>
            <a:endParaRPr lang="fr-FR" sz="2400" dirty="0" smtClean="0"/>
          </a:p>
          <a:p>
            <a:pPr marL="457200" indent="-457200">
              <a:buFont typeface="+mj-lt"/>
              <a:buAutoNum type="arabicPeriod"/>
            </a:pPr>
            <a:r>
              <a:rPr lang="fr-FR" sz="2400" dirty="0" smtClean="0"/>
              <a:t>Compilez </a:t>
            </a:r>
            <a:r>
              <a:rPr lang="fr-FR" sz="2400" dirty="0"/>
              <a:t>vos classes et interfaces EJB.    </a:t>
            </a:r>
            <a:endParaRPr lang="fr-FR" sz="2400" dirty="0" smtClean="0"/>
          </a:p>
          <a:p>
            <a:pPr marL="457200" indent="-457200">
              <a:buFont typeface="+mj-lt"/>
              <a:buAutoNum type="arabicPeriod"/>
            </a:pPr>
            <a:r>
              <a:rPr lang="fr-FR" sz="2400" dirty="0" smtClean="0"/>
              <a:t>Emballez </a:t>
            </a:r>
            <a:r>
              <a:rPr lang="fr-FR" sz="2400" dirty="0"/>
              <a:t>les objets EJB compilés dans un fichier JAR avec le descripteur de déploiement.    </a:t>
            </a:r>
            <a:endParaRPr lang="fr-FR" sz="2400" dirty="0" smtClean="0"/>
          </a:p>
          <a:p>
            <a:pPr marL="457200" indent="-457200">
              <a:buFont typeface="+mj-lt"/>
              <a:buAutoNum type="arabicPeriod"/>
            </a:pPr>
            <a:r>
              <a:rPr lang="fr-FR" sz="2400" dirty="0" smtClean="0">
                <a:solidFill>
                  <a:srgbClr val="C00000"/>
                </a:solidFill>
              </a:rPr>
              <a:t>Déployez</a:t>
            </a:r>
            <a:r>
              <a:rPr lang="fr-FR" sz="2400" dirty="0" smtClean="0"/>
              <a:t> </a:t>
            </a:r>
            <a:r>
              <a:rPr lang="fr-FR" sz="2400" dirty="0"/>
              <a:t>l'EJB dans le conteneur EJB.</a:t>
            </a:r>
            <a:endParaRPr lang="fr-FR" sz="2400"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27</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15612708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a:solidFill>
                  <a:srgbClr val="C00000"/>
                </a:solidFill>
                <a:latin typeface="+mn-lt"/>
              </a:rPr>
              <a:t>Processus de déploiement</a:t>
            </a:r>
            <a:endParaRPr lang="fr-FR" sz="3200" b="1" dirty="0" smtClean="0">
              <a:solidFill>
                <a:srgbClr val="C00000"/>
              </a:solidFill>
              <a:latin typeface="+mn-lt"/>
            </a:endParaRPr>
          </a:p>
        </p:txBody>
      </p:sp>
      <p:pic>
        <p:nvPicPr>
          <p:cNvPr id="6"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3528" y="939715"/>
            <a:ext cx="9444943" cy="5337344"/>
          </a:xfrm>
          <a:solidFill>
            <a:schemeClr val="accent4">
              <a:lumMod val="60000"/>
              <a:lumOff val="40000"/>
            </a:schemeClr>
          </a:solidFill>
        </p:spPr>
      </p:pic>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28</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15575332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a:solidFill>
                  <a:srgbClr val="C00000"/>
                </a:solidFill>
                <a:latin typeface="+mn-lt"/>
              </a:rPr>
              <a:t>Processus de déploiement</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29</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6169" y="1105394"/>
            <a:ext cx="8519660" cy="5291156"/>
          </a:xfrm>
          <a:prstGeom prst="rect">
            <a:avLst/>
          </a:prstGeom>
        </p:spPr>
      </p:pic>
    </p:spTree>
    <p:extLst>
      <p:ext uri="{BB962C8B-B14F-4D97-AF65-F5344CB8AC3E}">
        <p14:creationId xmlns:p14="http://schemas.microsoft.com/office/powerpoint/2010/main" val="3633443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a:solidFill>
                  <a:srgbClr val="C00000"/>
                </a:solidFill>
                <a:latin typeface="+mn-lt"/>
              </a:rPr>
              <a:t>Qu'est-ce que EJB ?</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r>
              <a:rPr lang="fr-FR" dirty="0" smtClean="0"/>
              <a:t>En </a:t>
            </a:r>
            <a:r>
              <a:rPr lang="fr-FR" dirty="0"/>
              <a:t>général, le développement d'objets côté serveur est plus difficile que l'écriture d'une interface utilisateur graphique (GUI) ou de composants client. </a:t>
            </a:r>
            <a:endParaRPr lang="fr-FR" dirty="0" smtClean="0"/>
          </a:p>
          <a:p>
            <a:r>
              <a:rPr lang="fr-FR" dirty="0" smtClean="0"/>
              <a:t>En </a:t>
            </a:r>
            <a:r>
              <a:rPr lang="fr-FR" dirty="0"/>
              <a:t>effet, outre l'écriture de la logique de l'application métier, les développeurs doivent également s'occuper des problèmes de niveau système tels que </a:t>
            </a:r>
            <a:r>
              <a:rPr lang="fr-FR" i="1" dirty="0">
                <a:solidFill>
                  <a:schemeClr val="accent2">
                    <a:lumMod val="75000"/>
                  </a:schemeClr>
                </a:solidFill>
              </a:rPr>
              <a:t>le multithreading, l'accès aux bases de données, la gestion efficace des ressources, les transactions, la sécurité, l'accès aux systèmes existants</a:t>
            </a:r>
            <a:r>
              <a:rPr lang="fr-FR" dirty="0"/>
              <a:t>, etc. </a:t>
            </a:r>
            <a:endParaRPr lang="fr-FR" dirty="0" smtClean="0"/>
          </a:p>
          <a:p>
            <a:r>
              <a:rPr lang="fr-FR" dirty="0" smtClean="0"/>
              <a:t>Un </a:t>
            </a:r>
            <a:r>
              <a:rPr lang="fr-FR" dirty="0"/>
              <a:t>modèle ou une architecture de </a:t>
            </a:r>
            <a:r>
              <a:rPr lang="fr-FR" i="1" dirty="0">
                <a:solidFill>
                  <a:schemeClr val="accent2">
                    <a:lumMod val="75000"/>
                  </a:schemeClr>
                </a:solidFill>
              </a:rPr>
              <a:t>composants serveur</a:t>
            </a:r>
            <a:r>
              <a:rPr lang="fr-FR" dirty="0"/>
              <a:t> prend en charge les composants côté serveur. Cela </a:t>
            </a:r>
            <a:r>
              <a:rPr lang="fr-FR" i="1" dirty="0">
                <a:solidFill>
                  <a:schemeClr val="accent2">
                    <a:lumMod val="75000"/>
                  </a:schemeClr>
                </a:solidFill>
              </a:rPr>
              <a:t>simplifie le développement des composants côté serveur et permet aux développeurs de se concentrer sur le développement de la logique des applications métier.</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5687974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Implémentation d’un </a:t>
            </a:r>
            <a:r>
              <a:rPr lang="fr-FR" sz="3200" b="1" dirty="0" err="1" smtClean="0">
                <a:solidFill>
                  <a:srgbClr val="C00000"/>
                </a:solidFill>
                <a:latin typeface="+mn-lt"/>
              </a:rPr>
              <a:t>Stateless</a:t>
            </a:r>
            <a:r>
              <a:rPr lang="fr-FR" sz="3200" b="1" dirty="0" smtClean="0">
                <a:solidFill>
                  <a:srgbClr val="C00000"/>
                </a:solidFill>
                <a:latin typeface="+mn-lt"/>
              </a:rPr>
              <a:t> </a:t>
            </a:r>
            <a:r>
              <a:rPr lang="fr-FR" sz="3200" b="1" dirty="0">
                <a:solidFill>
                  <a:srgbClr val="C00000"/>
                </a:solidFill>
                <a:latin typeface="+mn-lt"/>
              </a:rPr>
              <a:t>S</a:t>
            </a:r>
            <a:r>
              <a:rPr lang="fr-FR" sz="3200" b="1" dirty="0" smtClean="0">
                <a:solidFill>
                  <a:srgbClr val="C00000"/>
                </a:solidFill>
                <a:latin typeface="+mn-lt"/>
              </a:rPr>
              <a:t>ession Bean</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fontScale="85000" lnSpcReduction="20000"/>
          </a:bodyPr>
          <a:lstStyle/>
          <a:p>
            <a:r>
              <a:rPr lang="fr-FR" sz="2400" dirty="0"/>
              <a:t>L'exemple d'application d'inscription à l'université utilise un </a:t>
            </a:r>
            <a:r>
              <a:rPr lang="fr-FR" sz="2400" dirty="0" err="1"/>
              <a:t>bean</a:t>
            </a:r>
            <a:r>
              <a:rPr lang="fr-FR" sz="2400" dirty="0"/>
              <a:t> de session sans état pour modéliser un composant </a:t>
            </a:r>
            <a:r>
              <a:rPr lang="fr-FR" sz="2400" dirty="0" err="1"/>
              <a:t>SignOn</a:t>
            </a:r>
            <a:r>
              <a:rPr lang="fr-FR" sz="2400" dirty="0"/>
              <a:t> afin de vérifier le login et le mot de passe de l'utilisateur. Il permet également aux nouveaux utilisateurs de créer un login et un mot de passe dans le système</a:t>
            </a:r>
            <a:r>
              <a:rPr lang="fr-FR" sz="2400" dirty="0" smtClean="0"/>
              <a:t>.</a:t>
            </a:r>
          </a:p>
          <a:p>
            <a:r>
              <a:rPr lang="fr-FR" sz="2400" dirty="0" smtClean="0"/>
              <a:t>L'interface </a:t>
            </a:r>
            <a:r>
              <a:rPr lang="fr-FR" sz="2400" dirty="0"/>
              <a:t>distante </a:t>
            </a:r>
            <a:r>
              <a:rPr lang="fr-FR" sz="2400" dirty="0" err="1"/>
              <a:t>SignOn</a:t>
            </a:r>
            <a:r>
              <a:rPr lang="fr-FR" sz="2400" dirty="0"/>
              <a:t> est définie comme suit </a:t>
            </a:r>
            <a:r>
              <a:rPr lang="fr-FR" sz="2400" dirty="0" smtClean="0"/>
              <a:t>:</a:t>
            </a:r>
          </a:p>
          <a:p>
            <a:r>
              <a:rPr lang="en-US" sz="2400" dirty="0"/>
              <a:t>This interface </a:t>
            </a:r>
            <a:r>
              <a:rPr lang="en-US" sz="2400" dirty="0" err="1" smtClean="0"/>
              <a:t>contient</a:t>
            </a:r>
            <a:r>
              <a:rPr lang="en-US" sz="2400" dirty="0" smtClean="0"/>
              <a:t> </a:t>
            </a:r>
            <a:r>
              <a:rPr lang="en-US" sz="2400" dirty="0" err="1" smtClean="0"/>
              <a:t>deux</a:t>
            </a:r>
            <a:r>
              <a:rPr lang="en-US" sz="2400" dirty="0" smtClean="0"/>
              <a:t> </a:t>
            </a:r>
            <a:r>
              <a:rPr lang="en-US" sz="2400" dirty="0" err="1" smtClean="0"/>
              <a:t>methodes</a:t>
            </a:r>
            <a:r>
              <a:rPr lang="en-US" sz="2400" dirty="0" smtClean="0"/>
              <a:t> métiers, </a:t>
            </a:r>
            <a:r>
              <a:rPr lang="en-US" sz="2400" dirty="0" err="1"/>
              <a:t>addUser</a:t>
            </a:r>
            <a:r>
              <a:rPr lang="en-US" sz="2400" dirty="0"/>
              <a:t> and </a:t>
            </a:r>
            <a:r>
              <a:rPr lang="en-US" sz="2400" dirty="0" err="1"/>
              <a:t>validateUser</a:t>
            </a:r>
            <a:r>
              <a:rPr lang="en-US" sz="2400" dirty="0"/>
              <a:t>, </a:t>
            </a:r>
            <a:r>
              <a:rPr lang="en-US" sz="2400" dirty="0" smtClean="0"/>
              <a:t>qui </a:t>
            </a:r>
            <a:r>
              <a:rPr lang="en-US" sz="2400" dirty="0" err="1" smtClean="0"/>
              <a:t>peuvent</a:t>
            </a:r>
            <a:r>
              <a:rPr lang="en-US" sz="2400" dirty="0" smtClean="0"/>
              <a:t> </a:t>
            </a:r>
            <a:r>
              <a:rPr lang="en-US" sz="2400" dirty="0" err="1" smtClean="0"/>
              <a:t>être</a:t>
            </a:r>
            <a:r>
              <a:rPr lang="en-US" sz="2400" dirty="0" smtClean="0"/>
              <a:t> </a:t>
            </a:r>
            <a:r>
              <a:rPr lang="en-US" sz="2400" dirty="0" err="1" smtClean="0"/>
              <a:t>appellées</a:t>
            </a:r>
            <a:r>
              <a:rPr lang="en-US" sz="2400" dirty="0" smtClean="0"/>
              <a:t> par </a:t>
            </a:r>
            <a:r>
              <a:rPr lang="en-US" sz="2400" dirty="0"/>
              <a:t>client</a:t>
            </a:r>
            <a:r>
              <a:rPr lang="en-US" sz="2400" dirty="0" smtClean="0"/>
              <a:t>.</a:t>
            </a:r>
            <a:endParaRPr lang="fr-FR" sz="2400" dirty="0" smtClean="0"/>
          </a:p>
          <a:p>
            <a:pPr marL="0" indent="0">
              <a:buNone/>
            </a:pPr>
            <a:endParaRPr lang="fr-FR" sz="2400" dirty="0" smtClean="0">
              <a:solidFill>
                <a:schemeClr val="accent1">
                  <a:lumMod val="50000"/>
                </a:schemeClr>
              </a:solidFill>
            </a:endParaRPr>
          </a:p>
          <a:p>
            <a:pPr marL="0" indent="0">
              <a:buNone/>
            </a:pPr>
            <a:r>
              <a:rPr lang="fr-FR" sz="2400" dirty="0" smtClean="0">
                <a:solidFill>
                  <a:schemeClr val="accent1">
                    <a:lumMod val="50000"/>
                  </a:schemeClr>
                </a:solidFill>
              </a:rPr>
              <a:t>package </a:t>
            </a:r>
            <a:r>
              <a:rPr lang="fr-FR" sz="2400" dirty="0">
                <a:solidFill>
                  <a:schemeClr val="accent1">
                    <a:lumMod val="50000"/>
                  </a:schemeClr>
                </a:solidFill>
              </a:rPr>
              <a:t>day05;</a:t>
            </a:r>
          </a:p>
          <a:p>
            <a:pPr marL="0" indent="0">
              <a:buNone/>
            </a:pPr>
            <a:r>
              <a:rPr lang="fr-FR" sz="2400" dirty="0">
                <a:solidFill>
                  <a:schemeClr val="accent1">
                    <a:lumMod val="50000"/>
                  </a:schemeClr>
                </a:solidFill>
              </a:rPr>
              <a:t>import </a:t>
            </a:r>
            <a:r>
              <a:rPr lang="fr-FR" sz="2400" dirty="0" err="1">
                <a:solidFill>
                  <a:schemeClr val="accent1">
                    <a:lumMod val="50000"/>
                  </a:schemeClr>
                </a:solidFill>
              </a:rPr>
              <a:t>java.rmi.RemoteException</a:t>
            </a:r>
            <a:r>
              <a:rPr lang="fr-FR" sz="2400" dirty="0">
                <a:solidFill>
                  <a:schemeClr val="accent1">
                    <a:lumMod val="50000"/>
                  </a:schemeClr>
                </a:solidFill>
              </a:rPr>
              <a:t>;</a:t>
            </a:r>
          </a:p>
          <a:p>
            <a:pPr marL="0" indent="0">
              <a:buNone/>
            </a:pPr>
            <a:r>
              <a:rPr lang="fr-FR" sz="2400" dirty="0">
                <a:solidFill>
                  <a:schemeClr val="accent1">
                    <a:lumMod val="50000"/>
                  </a:schemeClr>
                </a:solidFill>
              </a:rPr>
              <a:t>import </a:t>
            </a:r>
            <a:r>
              <a:rPr lang="fr-FR" sz="2400" dirty="0" err="1">
                <a:solidFill>
                  <a:schemeClr val="accent1">
                    <a:lumMod val="50000"/>
                  </a:schemeClr>
                </a:solidFill>
              </a:rPr>
              <a:t>javax.ejb</a:t>
            </a:r>
            <a:r>
              <a:rPr lang="fr-FR" sz="2400" dirty="0">
                <a:solidFill>
                  <a:schemeClr val="accent1">
                    <a:lumMod val="50000"/>
                  </a:schemeClr>
                </a:solidFill>
              </a:rPr>
              <a:t>.*;</a:t>
            </a:r>
          </a:p>
          <a:p>
            <a:pPr marL="0" indent="0">
              <a:buNone/>
            </a:pPr>
            <a:endParaRPr lang="fr-FR" sz="2400" dirty="0" smtClean="0"/>
          </a:p>
          <a:p>
            <a:pPr marL="0" indent="0">
              <a:buNone/>
            </a:pPr>
            <a:r>
              <a:rPr lang="fr-FR" sz="2400" dirty="0">
                <a:solidFill>
                  <a:schemeClr val="accent1">
                    <a:lumMod val="50000"/>
                  </a:schemeClr>
                </a:solidFill>
              </a:rPr>
              <a:t>public interface </a:t>
            </a:r>
            <a:r>
              <a:rPr lang="fr-FR" sz="2400" dirty="0" err="1">
                <a:solidFill>
                  <a:schemeClr val="accent1">
                    <a:lumMod val="50000"/>
                  </a:schemeClr>
                </a:solidFill>
              </a:rPr>
              <a:t>SignOn</a:t>
            </a:r>
            <a:r>
              <a:rPr lang="fr-FR" sz="2400" dirty="0">
                <a:solidFill>
                  <a:schemeClr val="accent1">
                    <a:lumMod val="50000"/>
                  </a:schemeClr>
                </a:solidFill>
              </a:rPr>
              <a:t> </a:t>
            </a:r>
            <a:r>
              <a:rPr lang="fr-FR" sz="2400" dirty="0" err="1">
                <a:solidFill>
                  <a:schemeClr val="accent1">
                    <a:lumMod val="50000"/>
                  </a:schemeClr>
                </a:solidFill>
              </a:rPr>
              <a:t>extends</a:t>
            </a:r>
            <a:r>
              <a:rPr lang="fr-FR" sz="2400" dirty="0">
                <a:solidFill>
                  <a:schemeClr val="accent1">
                    <a:lumMod val="50000"/>
                  </a:schemeClr>
                </a:solidFill>
              </a:rPr>
              <a:t> </a:t>
            </a:r>
            <a:r>
              <a:rPr lang="fr-FR" sz="2400" dirty="0" err="1">
                <a:solidFill>
                  <a:schemeClr val="accent1">
                    <a:lumMod val="50000"/>
                  </a:schemeClr>
                </a:solidFill>
              </a:rPr>
              <a:t>EJBObject</a:t>
            </a:r>
            <a:r>
              <a:rPr lang="fr-FR" sz="2400" dirty="0">
                <a:solidFill>
                  <a:schemeClr val="accent1">
                    <a:lumMod val="50000"/>
                  </a:schemeClr>
                </a:solidFill>
              </a:rPr>
              <a:t> {</a:t>
            </a:r>
          </a:p>
          <a:p>
            <a:pPr marL="0" indent="0">
              <a:buNone/>
            </a:pPr>
            <a:r>
              <a:rPr lang="fr-FR" sz="2400" dirty="0">
                <a:solidFill>
                  <a:schemeClr val="accent1">
                    <a:lumMod val="50000"/>
                  </a:schemeClr>
                </a:solidFill>
              </a:rPr>
              <a:t>  </a:t>
            </a:r>
            <a:r>
              <a:rPr lang="fr-FR" sz="2400" dirty="0" smtClean="0">
                <a:solidFill>
                  <a:schemeClr val="accent1">
                    <a:lumMod val="50000"/>
                  </a:schemeClr>
                </a:solidFill>
              </a:rPr>
              <a:t> public </a:t>
            </a:r>
            <a:r>
              <a:rPr lang="fr-FR" sz="2400" dirty="0" err="1">
                <a:solidFill>
                  <a:schemeClr val="accent1">
                    <a:lumMod val="50000"/>
                  </a:schemeClr>
                </a:solidFill>
              </a:rPr>
              <a:t>void</a:t>
            </a:r>
            <a:r>
              <a:rPr lang="fr-FR" sz="2400" dirty="0">
                <a:solidFill>
                  <a:schemeClr val="accent1">
                    <a:lumMod val="50000"/>
                  </a:schemeClr>
                </a:solidFill>
              </a:rPr>
              <a:t> </a:t>
            </a:r>
            <a:r>
              <a:rPr lang="fr-FR" sz="2400" dirty="0" err="1">
                <a:solidFill>
                  <a:schemeClr val="accent1">
                    <a:lumMod val="50000"/>
                  </a:schemeClr>
                </a:solidFill>
              </a:rPr>
              <a:t>addUser</a:t>
            </a:r>
            <a:r>
              <a:rPr lang="fr-FR" sz="2400" dirty="0">
                <a:solidFill>
                  <a:schemeClr val="accent1">
                    <a:lumMod val="50000"/>
                  </a:schemeClr>
                </a:solidFill>
              </a:rPr>
              <a:t>(String </a:t>
            </a:r>
            <a:r>
              <a:rPr lang="fr-FR" sz="2400" dirty="0" err="1">
                <a:solidFill>
                  <a:schemeClr val="accent1">
                    <a:lumMod val="50000"/>
                  </a:schemeClr>
                </a:solidFill>
              </a:rPr>
              <a:t>username</a:t>
            </a:r>
            <a:r>
              <a:rPr lang="fr-FR" sz="2400" dirty="0">
                <a:solidFill>
                  <a:schemeClr val="accent1">
                    <a:lumMod val="50000"/>
                  </a:schemeClr>
                </a:solidFill>
              </a:rPr>
              <a:t>, String </a:t>
            </a:r>
            <a:r>
              <a:rPr lang="fr-FR" sz="2400" dirty="0" err="1">
                <a:solidFill>
                  <a:schemeClr val="accent1">
                    <a:lumMod val="50000"/>
                  </a:schemeClr>
                </a:solidFill>
              </a:rPr>
              <a:t>password</a:t>
            </a:r>
            <a:r>
              <a:rPr lang="fr-FR" sz="2400" dirty="0" smtClean="0">
                <a:solidFill>
                  <a:schemeClr val="accent1">
                    <a:lumMod val="50000"/>
                  </a:schemeClr>
                </a:solidFill>
              </a:rPr>
              <a:t>)  </a:t>
            </a:r>
            <a:r>
              <a:rPr lang="fr-FR" sz="2400" dirty="0" err="1">
                <a:solidFill>
                  <a:schemeClr val="accent1">
                    <a:lumMod val="50000"/>
                  </a:schemeClr>
                </a:solidFill>
              </a:rPr>
              <a:t>throws</a:t>
            </a:r>
            <a:r>
              <a:rPr lang="fr-FR" sz="2400" dirty="0">
                <a:solidFill>
                  <a:schemeClr val="accent1">
                    <a:lumMod val="50000"/>
                  </a:schemeClr>
                </a:solidFill>
              </a:rPr>
              <a:t> </a:t>
            </a:r>
            <a:r>
              <a:rPr lang="fr-FR" sz="2400" dirty="0" err="1">
                <a:solidFill>
                  <a:schemeClr val="accent1">
                    <a:lumMod val="50000"/>
                  </a:schemeClr>
                </a:solidFill>
              </a:rPr>
              <a:t>RemoteException</a:t>
            </a:r>
            <a:r>
              <a:rPr lang="fr-FR" sz="2400" dirty="0">
                <a:solidFill>
                  <a:schemeClr val="accent1">
                    <a:lumMod val="50000"/>
                  </a:schemeClr>
                </a:solidFill>
              </a:rPr>
              <a:t>;</a:t>
            </a:r>
          </a:p>
          <a:p>
            <a:pPr marL="0" indent="0">
              <a:buNone/>
            </a:pPr>
            <a:r>
              <a:rPr lang="fr-FR" sz="2400" dirty="0">
                <a:solidFill>
                  <a:schemeClr val="accent1">
                    <a:lumMod val="50000"/>
                  </a:schemeClr>
                </a:solidFill>
              </a:rPr>
              <a:t>   public </a:t>
            </a:r>
            <a:r>
              <a:rPr lang="fr-FR" sz="2400" dirty="0" err="1">
                <a:solidFill>
                  <a:schemeClr val="accent1">
                    <a:lumMod val="50000"/>
                  </a:schemeClr>
                </a:solidFill>
              </a:rPr>
              <a:t>boolean</a:t>
            </a:r>
            <a:r>
              <a:rPr lang="fr-FR" sz="2400" dirty="0">
                <a:solidFill>
                  <a:schemeClr val="accent1">
                    <a:lumMod val="50000"/>
                  </a:schemeClr>
                </a:solidFill>
              </a:rPr>
              <a:t> </a:t>
            </a:r>
            <a:r>
              <a:rPr lang="fr-FR" sz="2400" dirty="0" err="1">
                <a:solidFill>
                  <a:schemeClr val="accent1">
                    <a:lumMod val="50000"/>
                  </a:schemeClr>
                </a:solidFill>
              </a:rPr>
              <a:t>validateUser</a:t>
            </a:r>
            <a:r>
              <a:rPr lang="fr-FR" sz="2400" dirty="0">
                <a:solidFill>
                  <a:schemeClr val="accent1">
                    <a:lumMod val="50000"/>
                  </a:schemeClr>
                </a:solidFill>
              </a:rPr>
              <a:t>(String login, String </a:t>
            </a:r>
            <a:r>
              <a:rPr lang="fr-FR" sz="2400" dirty="0" err="1">
                <a:solidFill>
                  <a:schemeClr val="accent1">
                    <a:lumMod val="50000"/>
                  </a:schemeClr>
                </a:solidFill>
              </a:rPr>
              <a:t>password</a:t>
            </a:r>
            <a:r>
              <a:rPr lang="fr-FR" sz="2400" dirty="0" smtClean="0">
                <a:solidFill>
                  <a:schemeClr val="accent1">
                    <a:lumMod val="50000"/>
                  </a:schemeClr>
                </a:solidFill>
              </a:rPr>
              <a:t>) </a:t>
            </a:r>
            <a:r>
              <a:rPr lang="fr-FR" sz="2400" dirty="0" err="1">
                <a:solidFill>
                  <a:schemeClr val="accent1">
                    <a:lumMod val="50000"/>
                  </a:schemeClr>
                </a:solidFill>
              </a:rPr>
              <a:t>throws</a:t>
            </a:r>
            <a:r>
              <a:rPr lang="fr-FR" sz="2400" dirty="0">
                <a:solidFill>
                  <a:schemeClr val="accent1">
                    <a:lumMod val="50000"/>
                  </a:schemeClr>
                </a:solidFill>
              </a:rPr>
              <a:t> </a:t>
            </a:r>
            <a:r>
              <a:rPr lang="fr-FR" sz="2400" dirty="0" err="1">
                <a:solidFill>
                  <a:schemeClr val="accent1">
                    <a:lumMod val="50000"/>
                  </a:schemeClr>
                </a:solidFill>
              </a:rPr>
              <a:t>InvalidLoginException</a:t>
            </a:r>
            <a:r>
              <a:rPr lang="fr-FR" sz="2400" dirty="0">
                <a:solidFill>
                  <a:schemeClr val="accent1">
                    <a:lumMod val="50000"/>
                  </a:schemeClr>
                </a:solidFill>
              </a:rPr>
              <a:t>, </a:t>
            </a:r>
            <a:endParaRPr lang="fr-FR" sz="2400" dirty="0" smtClean="0">
              <a:solidFill>
                <a:schemeClr val="accent1">
                  <a:lumMod val="50000"/>
                </a:schemeClr>
              </a:solidFill>
            </a:endParaRPr>
          </a:p>
          <a:p>
            <a:pPr marL="0" indent="0">
              <a:buNone/>
            </a:pPr>
            <a:r>
              <a:rPr lang="fr-FR" sz="2400" dirty="0">
                <a:solidFill>
                  <a:schemeClr val="accent1">
                    <a:lumMod val="50000"/>
                  </a:schemeClr>
                </a:solidFill>
              </a:rPr>
              <a:t> </a:t>
            </a:r>
            <a:r>
              <a:rPr lang="fr-FR" sz="2400" dirty="0" smtClean="0">
                <a:solidFill>
                  <a:schemeClr val="accent1">
                    <a:lumMod val="50000"/>
                  </a:schemeClr>
                </a:solidFill>
              </a:rPr>
              <a:t>             </a:t>
            </a:r>
            <a:r>
              <a:rPr lang="fr-FR" sz="2400" dirty="0" err="1" smtClean="0">
                <a:solidFill>
                  <a:schemeClr val="accent1">
                    <a:lumMod val="50000"/>
                  </a:schemeClr>
                </a:solidFill>
              </a:rPr>
              <a:t>RemoteException</a:t>
            </a:r>
            <a:r>
              <a:rPr lang="fr-FR" sz="2400" dirty="0">
                <a:solidFill>
                  <a:schemeClr val="accent1">
                    <a:lumMod val="50000"/>
                  </a:schemeClr>
                </a:solidFill>
              </a:rPr>
              <a:t>;</a:t>
            </a:r>
          </a:p>
          <a:p>
            <a:pPr marL="0" indent="0">
              <a:buNone/>
            </a:pPr>
            <a:r>
              <a:rPr lang="fr-FR" sz="2400" dirty="0">
                <a:solidFill>
                  <a:schemeClr val="accent1">
                    <a:lumMod val="50000"/>
                  </a:schemeClr>
                </a:solidFill>
              </a:rPr>
              <a:t>}</a:t>
            </a:r>
            <a:endParaRPr lang="fr-FR" sz="2400" dirty="0" smtClean="0">
              <a:solidFill>
                <a:schemeClr val="accent1">
                  <a:lumMod val="50000"/>
                </a:schemeClr>
              </a:solidFill>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30</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16239653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Implémentation d’un </a:t>
            </a:r>
            <a:r>
              <a:rPr lang="fr-FR" sz="3200" b="1" dirty="0" err="1" smtClean="0">
                <a:solidFill>
                  <a:srgbClr val="C00000"/>
                </a:solidFill>
                <a:latin typeface="+mn-lt"/>
              </a:rPr>
              <a:t>Stateless</a:t>
            </a:r>
            <a:r>
              <a:rPr lang="fr-FR" sz="3200" b="1" dirty="0" smtClean="0">
                <a:solidFill>
                  <a:srgbClr val="C00000"/>
                </a:solidFill>
                <a:latin typeface="+mn-lt"/>
              </a:rPr>
              <a:t> </a:t>
            </a:r>
            <a:r>
              <a:rPr lang="fr-FR" sz="3200" b="1" dirty="0">
                <a:solidFill>
                  <a:srgbClr val="C00000"/>
                </a:solidFill>
                <a:latin typeface="+mn-lt"/>
              </a:rPr>
              <a:t>S</a:t>
            </a:r>
            <a:r>
              <a:rPr lang="fr-FR" sz="3200" b="1" dirty="0" smtClean="0">
                <a:solidFill>
                  <a:srgbClr val="C00000"/>
                </a:solidFill>
                <a:latin typeface="+mn-lt"/>
              </a:rPr>
              <a:t>ession Bean</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r>
              <a:rPr lang="fr-FR" sz="2400" dirty="0"/>
              <a:t>L'interface domestique </a:t>
            </a:r>
            <a:r>
              <a:rPr lang="fr-FR" sz="2400" dirty="0" err="1"/>
              <a:t>SignOnHome</a:t>
            </a:r>
            <a:r>
              <a:rPr lang="fr-FR" sz="2400" dirty="0"/>
              <a:t> est définie comme suit </a:t>
            </a:r>
            <a:r>
              <a:rPr lang="fr-FR" sz="2400" dirty="0" smtClean="0"/>
              <a:t>:</a:t>
            </a:r>
          </a:p>
          <a:p>
            <a:pPr marL="0" indent="0">
              <a:buNone/>
            </a:pPr>
            <a:r>
              <a:rPr lang="en-US" sz="2400" dirty="0">
                <a:solidFill>
                  <a:schemeClr val="accent1">
                    <a:lumMod val="50000"/>
                  </a:schemeClr>
                </a:solidFill>
              </a:rPr>
              <a:t>package day05</a:t>
            </a:r>
            <a:r>
              <a:rPr lang="en-US" sz="2400" dirty="0" smtClean="0">
                <a:solidFill>
                  <a:schemeClr val="accent1">
                    <a:lumMod val="50000"/>
                  </a:schemeClr>
                </a:solidFill>
              </a:rPr>
              <a:t>;</a:t>
            </a:r>
            <a:endParaRPr lang="en-US" sz="2400" dirty="0">
              <a:solidFill>
                <a:schemeClr val="accent1">
                  <a:lumMod val="50000"/>
                </a:schemeClr>
              </a:solidFill>
            </a:endParaRPr>
          </a:p>
          <a:p>
            <a:pPr marL="0" indent="0">
              <a:buNone/>
            </a:pPr>
            <a:r>
              <a:rPr lang="en-US" sz="2400" dirty="0">
                <a:solidFill>
                  <a:schemeClr val="accent1">
                    <a:lumMod val="50000"/>
                  </a:schemeClr>
                </a:solidFill>
              </a:rPr>
              <a:t>import </a:t>
            </a:r>
            <a:r>
              <a:rPr lang="en-US" sz="2400" dirty="0" err="1">
                <a:solidFill>
                  <a:schemeClr val="accent1">
                    <a:lumMod val="50000"/>
                  </a:schemeClr>
                </a:solidFill>
              </a:rPr>
              <a:t>java.rmi.RemoteException</a:t>
            </a:r>
            <a:r>
              <a:rPr lang="en-US" sz="2400" dirty="0">
                <a:solidFill>
                  <a:schemeClr val="accent1">
                    <a:lumMod val="50000"/>
                  </a:schemeClr>
                </a:solidFill>
              </a:rPr>
              <a:t>;</a:t>
            </a:r>
          </a:p>
          <a:p>
            <a:pPr marL="0" indent="0">
              <a:buNone/>
            </a:pPr>
            <a:r>
              <a:rPr lang="en-US" sz="2400" dirty="0">
                <a:solidFill>
                  <a:schemeClr val="accent1">
                    <a:lumMod val="50000"/>
                  </a:schemeClr>
                </a:solidFill>
              </a:rPr>
              <a:t>import </a:t>
            </a:r>
            <a:r>
              <a:rPr lang="en-US" sz="2400" dirty="0" err="1">
                <a:solidFill>
                  <a:schemeClr val="accent1">
                    <a:lumMod val="50000"/>
                  </a:schemeClr>
                </a:solidFill>
              </a:rPr>
              <a:t>javax.ejb</a:t>
            </a:r>
            <a:r>
              <a:rPr lang="en-US" sz="2400" dirty="0" smtClean="0">
                <a:solidFill>
                  <a:schemeClr val="accent1">
                    <a:lumMod val="50000"/>
                  </a:schemeClr>
                </a:solidFill>
              </a:rPr>
              <a:t>.*;</a:t>
            </a:r>
            <a:endParaRPr lang="en-US" sz="2400" dirty="0">
              <a:solidFill>
                <a:schemeClr val="accent1">
                  <a:lumMod val="50000"/>
                </a:schemeClr>
              </a:solidFill>
            </a:endParaRPr>
          </a:p>
          <a:p>
            <a:pPr marL="0" indent="0">
              <a:buNone/>
            </a:pPr>
            <a:r>
              <a:rPr lang="en-US" sz="2400" dirty="0">
                <a:solidFill>
                  <a:schemeClr val="accent1">
                    <a:lumMod val="50000"/>
                  </a:schemeClr>
                </a:solidFill>
              </a:rPr>
              <a:t>public interface </a:t>
            </a:r>
            <a:r>
              <a:rPr lang="en-US" sz="2400" dirty="0" err="1">
                <a:solidFill>
                  <a:schemeClr val="accent1">
                    <a:lumMod val="50000"/>
                  </a:schemeClr>
                </a:solidFill>
              </a:rPr>
              <a:t>SignOnHome</a:t>
            </a:r>
            <a:r>
              <a:rPr lang="en-US" sz="2400" dirty="0">
                <a:solidFill>
                  <a:schemeClr val="accent1">
                    <a:lumMod val="50000"/>
                  </a:schemeClr>
                </a:solidFill>
              </a:rPr>
              <a:t> extends </a:t>
            </a:r>
            <a:r>
              <a:rPr lang="en-US" sz="2400" dirty="0" err="1">
                <a:solidFill>
                  <a:schemeClr val="accent1">
                    <a:lumMod val="50000"/>
                  </a:schemeClr>
                </a:solidFill>
              </a:rPr>
              <a:t>EJBHome</a:t>
            </a:r>
            <a:r>
              <a:rPr lang="en-US" sz="2400" dirty="0">
                <a:solidFill>
                  <a:schemeClr val="accent1">
                    <a:lumMod val="50000"/>
                  </a:schemeClr>
                </a:solidFill>
              </a:rPr>
              <a:t> {</a:t>
            </a:r>
          </a:p>
          <a:p>
            <a:pPr marL="0" indent="0">
              <a:buNone/>
            </a:pPr>
            <a:r>
              <a:rPr lang="en-US" sz="2400" dirty="0">
                <a:solidFill>
                  <a:schemeClr val="accent1">
                    <a:lumMod val="50000"/>
                  </a:schemeClr>
                </a:solidFill>
              </a:rPr>
              <a:t>  </a:t>
            </a:r>
            <a:r>
              <a:rPr lang="en-US" sz="2400" dirty="0" err="1">
                <a:solidFill>
                  <a:schemeClr val="accent1">
                    <a:lumMod val="50000"/>
                  </a:schemeClr>
                </a:solidFill>
              </a:rPr>
              <a:t>SignOn</a:t>
            </a:r>
            <a:r>
              <a:rPr lang="en-US" sz="2400" dirty="0">
                <a:solidFill>
                  <a:schemeClr val="accent1">
                    <a:lumMod val="50000"/>
                  </a:schemeClr>
                </a:solidFill>
              </a:rPr>
              <a:t> create</a:t>
            </a:r>
            <a:r>
              <a:rPr lang="en-US" sz="2400" dirty="0" smtClean="0">
                <a:solidFill>
                  <a:schemeClr val="accent1">
                    <a:lumMod val="50000"/>
                  </a:schemeClr>
                </a:solidFill>
              </a:rPr>
              <a:t>()    throws </a:t>
            </a:r>
            <a:r>
              <a:rPr lang="en-US" sz="2400" dirty="0" err="1">
                <a:solidFill>
                  <a:schemeClr val="accent1">
                    <a:lumMod val="50000"/>
                  </a:schemeClr>
                </a:solidFill>
              </a:rPr>
              <a:t>CreateException</a:t>
            </a:r>
            <a:r>
              <a:rPr lang="en-US" sz="2400" dirty="0">
                <a:solidFill>
                  <a:schemeClr val="accent1">
                    <a:lumMod val="50000"/>
                  </a:schemeClr>
                </a:solidFill>
              </a:rPr>
              <a:t>, </a:t>
            </a:r>
            <a:r>
              <a:rPr lang="en-US" sz="2400" dirty="0" err="1">
                <a:solidFill>
                  <a:schemeClr val="accent1">
                    <a:lumMod val="50000"/>
                  </a:schemeClr>
                </a:solidFill>
              </a:rPr>
              <a:t>RemoteException</a:t>
            </a:r>
            <a:r>
              <a:rPr lang="en-US" sz="2400" dirty="0">
                <a:solidFill>
                  <a:schemeClr val="accent1">
                    <a:lumMod val="50000"/>
                  </a:schemeClr>
                </a:solidFill>
              </a:rPr>
              <a:t>;</a:t>
            </a:r>
          </a:p>
          <a:p>
            <a:pPr marL="0" indent="0">
              <a:buNone/>
            </a:pPr>
            <a:r>
              <a:rPr lang="en-US" sz="2400" dirty="0" smtClean="0">
                <a:solidFill>
                  <a:schemeClr val="accent1">
                    <a:lumMod val="50000"/>
                  </a:schemeClr>
                </a:solidFill>
              </a:rPr>
              <a:t>}</a:t>
            </a:r>
          </a:p>
          <a:p>
            <a:r>
              <a:rPr lang="fr-FR" sz="2400" dirty="0" smtClean="0"/>
              <a:t>Ainsi</a:t>
            </a:r>
            <a:r>
              <a:rPr lang="fr-FR" sz="2400" dirty="0"/>
              <a:t>, pour créer une instance de </a:t>
            </a:r>
            <a:r>
              <a:rPr lang="fr-FR" sz="2400" dirty="0" err="1"/>
              <a:t>bean</a:t>
            </a:r>
            <a:r>
              <a:rPr lang="fr-FR" sz="2400" dirty="0"/>
              <a:t>, vous appelez la méthode </a:t>
            </a:r>
            <a:r>
              <a:rPr lang="fr-FR" sz="2400" dirty="0" err="1"/>
              <a:t>create</a:t>
            </a:r>
            <a:r>
              <a:rPr lang="fr-FR" sz="2400" dirty="0"/>
              <a:t>() sur l'interface domestique. </a:t>
            </a:r>
            <a:endParaRPr lang="fr-FR" sz="2400" dirty="0" smtClean="0"/>
          </a:p>
          <a:p>
            <a:r>
              <a:rPr lang="fr-FR" sz="2400" dirty="0" smtClean="0"/>
              <a:t>Remarquez </a:t>
            </a:r>
            <a:r>
              <a:rPr lang="fr-FR" sz="2400" dirty="0"/>
              <a:t>que la méthode </a:t>
            </a:r>
            <a:r>
              <a:rPr lang="fr-FR" sz="2400" dirty="0" err="1"/>
              <a:t>create</a:t>
            </a:r>
            <a:r>
              <a:rPr lang="fr-FR" sz="2400" dirty="0"/>
              <a:t>() renvoie une instance de l'interface distante (par opposition à la classe du </a:t>
            </a:r>
            <a:r>
              <a:rPr lang="fr-FR" sz="2400" dirty="0" err="1" smtClean="0"/>
              <a:t>bean</a:t>
            </a:r>
            <a:r>
              <a:rPr lang="fr-FR" sz="2400" dirty="0" smtClean="0"/>
              <a:t> </a:t>
            </a:r>
            <a:r>
              <a:rPr lang="fr-FR" sz="2400" dirty="0"/>
              <a:t>d'entreprise).</a:t>
            </a:r>
            <a:endParaRPr lang="en-US" sz="2400"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31</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19576525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Implémentation d’un </a:t>
            </a:r>
            <a:r>
              <a:rPr lang="fr-FR" sz="3200" b="1" dirty="0" err="1" smtClean="0">
                <a:solidFill>
                  <a:srgbClr val="C00000"/>
                </a:solidFill>
                <a:latin typeface="+mn-lt"/>
              </a:rPr>
              <a:t>Stateless</a:t>
            </a:r>
            <a:r>
              <a:rPr lang="fr-FR" sz="3200" b="1" dirty="0" smtClean="0">
                <a:solidFill>
                  <a:srgbClr val="C00000"/>
                </a:solidFill>
                <a:latin typeface="+mn-lt"/>
              </a:rPr>
              <a:t> </a:t>
            </a:r>
            <a:r>
              <a:rPr lang="fr-FR" sz="3200" b="1" dirty="0">
                <a:solidFill>
                  <a:srgbClr val="C00000"/>
                </a:solidFill>
                <a:latin typeface="+mn-lt"/>
              </a:rPr>
              <a:t>S</a:t>
            </a:r>
            <a:r>
              <a:rPr lang="fr-FR" sz="3200" b="1" dirty="0" smtClean="0">
                <a:solidFill>
                  <a:srgbClr val="C00000"/>
                </a:solidFill>
                <a:latin typeface="+mn-lt"/>
              </a:rPr>
              <a:t>ession Bean</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r>
              <a:rPr lang="fr-FR" sz="2400" dirty="0"/>
              <a:t>La classe de </a:t>
            </a:r>
            <a:r>
              <a:rPr lang="fr-FR" sz="2400" dirty="0" err="1"/>
              <a:t>bean</a:t>
            </a:r>
            <a:r>
              <a:rPr lang="fr-FR" sz="2400" dirty="0"/>
              <a:t> </a:t>
            </a:r>
            <a:r>
              <a:rPr lang="fr-FR" sz="2400" dirty="0" err="1"/>
              <a:t>SignOnEJB</a:t>
            </a:r>
            <a:r>
              <a:rPr lang="fr-FR" sz="2400" dirty="0"/>
              <a:t> est définie comme suit </a:t>
            </a:r>
            <a:r>
              <a:rPr lang="fr-FR" sz="2400" dirty="0" smtClean="0"/>
              <a:t>:</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32</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
        <p:nvSpPr>
          <p:cNvPr id="7" name="ZoneTexte 6"/>
          <p:cNvSpPr txBox="1"/>
          <p:nvPr/>
        </p:nvSpPr>
        <p:spPr>
          <a:xfrm>
            <a:off x="1245705" y="1303592"/>
            <a:ext cx="8860054" cy="5170646"/>
          </a:xfrm>
          <a:prstGeom prst="rect">
            <a:avLst/>
          </a:prstGeom>
          <a:noFill/>
        </p:spPr>
        <p:txBody>
          <a:bodyPr wrap="none" rtlCol="0">
            <a:spAutoFit/>
          </a:bodyPr>
          <a:lstStyle/>
          <a:p>
            <a:r>
              <a:rPr lang="fr-FR" sz="2400" dirty="0" smtClean="0">
                <a:solidFill>
                  <a:schemeClr val="accent1">
                    <a:lumMod val="50000"/>
                  </a:schemeClr>
                </a:solidFill>
              </a:rPr>
              <a:t>public class </a:t>
            </a:r>
            <a:r>
              <a:rPr lang="fr-FR" sz="2400" dirty="0" err="1" smtClean="0">
                <a:solidFill>
                  <a:schemeClr val="accent1">
                    <a:lumMod val="50000"/>
                  </a:schemeClr>
                </a:solidFill>
              </a:rPr>
              <a:t>SignOnEJB</a:t>
            </a:r>
            <a:r>
              <a:rPr lang="fr-FR" sz="2400" dirty="0" smtClean="0">
                <a:solidFill>
                  <a:schemeClr val="accent1">
                    <a:lumMod val="50000"/>
                  </a:schemeClr>
                </a:solidFill>
              </a:rPr>
              <a:t> </a:t>
            </a:r>
            <a:r>
              <a:rPr lang="fr-FR" sz="2400" dirty="0" err="1" smtClean="0">
                <a:solidFill>
                  <a:schemeClr val="accent1">
                    <a:lumMod val="50000"/>
                  </a:schemeClr>
                </a:solidFill>
              </a:rPr>
              <a:t>implements</a:t>
            </a:r>
            <a:r>
              <a:rPr lang="fr-FR" sz="2400" dirty="0" smtClean="0">
                <a:solidFill>
                  <a:schemeClr val="accent1">
                    <a:lumMod val="50000"/>
                  </a:schemeClr>
                </a:solidFill>
              </a:rPr>
              <a:t> </a:t>
            </a:r>
            <a:r>
              <a:rPr lang="fr-FR" sz="2400" dirty="0" err="1" smtClean="0">
                <a:solidFill>
                  <a:schemeClr val="accent1">
                    <a:lumMod val="50000"/>
                  </a:schemeClr>
                </a:solidFill>
              </a:rPr>
              <a:t>SessionBean</a:t>
            </a:r>
            <a:r>
              <a:rPr lang="fr-FR" sz="2400" dirty="0" smtClean="0">
                <a:solidFill>
                  <a:schemeClr val="accent1">
                    <a:lumMod val="50000"/>
                  </a:schemeClr>
                </a:solidFill>
              </a:rPr>
              <a:t> {</a:t>
            </a:r>
          </a:p>
          <a:p>
            <a:r>
              <a:rPr lang="fr-FR" sz="2400" dirty="0" err="1" smtClean="0">
                <a:solidFill>
                  <a:schemeClr val="accent1">
                    <a:lumMod val="50000"/>
                  </a:schemeClr>
                </a:solidFill>
              </a:rPr>
              <a:t>private</a:t>
            </a:r>
            <a:r>
              <a:rPr lang="fr-FR" sz="2400" dirty="0" smtClean="0">
                <a:solidFill>
                  <a:schemeClr val="accent1">
                    <a:lumMod val="50000"/>
                  </a:schemeClr>
                </a:solidFill>
              </a:rPr>
              <a:t> </a:t>
            </a:r>
            <a:r>
              <a:rPr lang="fr-FR" sz="2400" dirty="0" err="1" smtClean="0">
                <a:solidFill>
                  <a:schemeClr val="accent1">
                    <a:lumMod val="50000"/>
                  </a:schemeClr>
                </a:solidFill>
              </a:rPr>
              <a:t>SessionContext</a:t>
            </a:r>
            <a:r>
              <a:rPr lang="fr-FR" sz="2400" dirty="0" smtClean="0">
                <a:solidFill>
                  <a:schemeClr val="accent1">
                    <a:lumMod val="50000"/>
                  </a:schemeClr>
                </a:solidFill>
              </a:rPr>
              <a:t> </a:t>
            </a:r>
            <a:r>
              <a:rPr lang="fr-FR" sz="2400" dirty="0" err="1" smtClean="0">
                <a:solidFill>
                  <a:schemeClr val="accent1">
                    <a:lumMod val="50000"/>
                  </a:schemeClr>
                </a:solidFill>
              </a:rPr>
              <a:t>ctx</a:t>
            </a:r>
            <a:r>
              <a:rPr lang="fr-FR" sz="2400" dirty="0" smtClean="0">
                <a:solidFill>
                  <a:schemeClr val="accent1">
                    <a:lumMod val="50000"/>
                  </a:schemeClr>
                </a:solidFill>
              </a:rPr>
              <a:t>;</a:t>
            </a:r>
          </a:p>
          <a:p>
            <a:r>
              <a:rPr lang="fr-FR" sz="2400" dirty="0" smtClean="0">
                <a:solidFill>
                  <a:schemeClr val="accent6">
                    <a:lumMod val="50000"/>
                  </a:schemeClr>
                </a:solidFill>
              </a:rPr>
              <a:t>/* --- callback </a:t>
            </a:r>
            <a:r>
              <a:rPr lang="fr-FR" sz="2400" dirty="0" err="1" smtClean="0">
                <a:solidFill>
                  <a:schemeClr val="accent6">
                    <a:lumMod val="50000"/>
                  </a:schemeClr>
                </a:solidFill>
              </a:rPr>
              <a:t>methods</a:t>
            </a:r>
            <a:r>
              <a:rPr lang="fr-FR" sz="2400" dirty="0" smtClean="0">
                <a:solidFill>
                  <a:schemeClr val="accent6">
                    <a:lumMod val="50000"/>
                  </a:schemeClr>
                </a:solidFill>
              </a:rPr>
              <a:t> --- */</a:t>
            </a:r>
          </a:p>
          <a:p>
            <a:r>
              <a:rPr lang="fr-FR" sz="2400" dirty="0" smtClean="0">
                <a:solidFill>
                  <a:schemeClr val="accent6">
                    <a:lumMod val="50000"/>
                  </a:schemeClr>
                </a:solidFill>
              </a:rPr>
              <a:t>/* container calls </a:t>
            </a:r>
            <a:r>
              <a:rPr lang="fr-FR" sz="2400" dirty="0" err="1" smtClean="0">
                <a:solidFill>
                  <a:schemeClr val="accent6">
                    <a:lumMod val="50000"/>
                  </a:schemeClr>
                </a:solidFill>
              </a:rPr>
              <a:t>this</a:t>
            </a:r>
            <a:r>
              <a:rPr lang="fr-FR" sz="2400" dirty="0" smtClean="0">
                <a:solidFill>
                  <a:schemeClr val="accent6">
                    <a:lumMod val="50000"/>
                  </a:schemeClr>
                </a:solidFill>
              </a:rPr>
              <a:t> </a:t>
            </a:r>
            <a:r>
              <a:rPr lang="fr-FR" sz="2400" dirty="0" err="1" smtClean="0">
                <a:solidFill>
                  <a:schemeClr val="accent6">
                    <a:lumMod val="50000"/>
                  </a:schemeClr>
                </a:solidFill>
              </a:rPr>
              <a:t>method</a:t>
            </a:r>
            <a:r>
              <a:rPr lang="fr-FR" sz="2400" dirty="0" smtClean="0">
                <a:solidFill>
                  <a:schemeClr val="accent6">
                    <a:lumMod val="50000"/>
                  </a:schemeClr>
                </a:solidFill>
              </a:rPr>
              <a:t> to set the </a:t>
            </a:r>
            <a:r>
              <a:rPr lang="fr-FR" sz="2400" dirty="0" err="1" smtClean="0">
                <a:solidFill>
                  <a:schemeClr val="accent6">
                    <a:lumMod val="50000"/>
                  </a:schemeClr>
                </a:solidFill>
              </a:rPr>
              <a:t>associated</a:t>
            </a:r>
            <a:r>
              <a:rPr lang="fr-FR" sz="2400" dirty="0" smtClean="0">
                <a:solidFill>
                  <a:schemeClr val="accent6">
                    <a:lumMod val="50000"/>
                  </a:schemeClr>
                </a:solidFill>
              </a:rPr>
              <a:t> session </a:t>
            </a:r>
            <a:r>
              <a:rPr lang="fr-FR" sz="2400" dirty="0" err="1" smtClean="0">
                <a:solidFill>
                  <a:schemeClr val="accent6">
                    <a:lumMod val="50000"/>
                  </a:schemeClr>
                </a:solidFill>
              </a:rPr>
              <a:t>context</a:t>
            </a:r>
            <a:r>
              <a:rPr lang="fr-FR" sz="2400" dirty="0" smtClean="0">
                <a:solidFill>
                  <a:schemeClr val="accent6">
                    <a:lumMod val="50000"/>
                  </a:schemeClr>
                </a:solidFill>
              </a:rPr>
              <a:t> */</a:t>
            </a:r>
          </a:p>
          <a:p>
            <a:r>
              <a:rPr lang="fr-FR" sz="2400" dirty="0" smtClean="0">
                <a:solidFill>
                  <a:schemeClr val="accent1">
                    <a:lumMod val="50000"/>
                  </a:schemeClr>
                </a:solidFill>
              </a:rPr>
              <a:t>public </a:t>
            </a:r>
            <a:r>
              <a:rPr lang="fr-FR" sz="2400" dirty="0" err="1" smtClean="0">
                <a:solidFill>
                  <a:schemeClr val="accent1">
                    <a:lumMod val="50000"/>
                  </a:schemeClr>
                </a:solidFill>
              </a:rPr>
              <a:t>void</a:t>
            </a:r>
            <a:r>
              <a:rPr lang="fr-FR" sz="2400" dirty="0" smtClean="0">
                <a:solidFill>
                  <a:schemeClr val="accent1">
                    <a:lumMod val="50000"/>
                  </a:schemeClr>
                </a:solidFill>
              </a:rPr>
              <a:t> </a:t>
            </a:r>
            <a:r>
              <a:rPr lang="fr-FR" sz="2400" dirty="0" err="1" smtClean="0">
                <a:solidFill>
                  <a:schemeClr val="accent1">
                    <a:lumMod val="50000"/>
                  </a:schemeClr>
                </a:solidFill>
              </a:rPr>
              <a:t>setSessionContext</a:t>
            </a:r>
            <a:r>
              <a:rPr lang="fr-FR" sz="2400" dirty="0" smtClean="0">
                <a:solidFill>
                  <a:schemeClr val="accent1">
                    <a:lumMod val="50000"/>
                  </a:schemeClr>
                </a:solidFill>
              </a:rPr>
              <a:t>(</a:t>
            </a:r>
            <a:r>
              <a:rPr lang="fr-FR" sz="2400" dirty="0" err="1" smtClean="0">
                <a:solidFill>
                  <a:schemeClr val="accent1">
                    <a:lumMod val="50000"/>
                  </a:schemeClr>
                </a:solidFill>
              </a:rPr>
              <a:t>SessionContext</a:t>
            </a:r>
            <a:r>
              <a:rPr lang="fr-FR" sz="2400" dirty="0" smtClean="0">
                <a:solidFill>
                  <a:schemeClr val="accent1">
                    <a:lumMod val="50000"/>
                  </a:schemeClr>
                </a:solidFill>
              </a:rPr>
              <a:t> c) {</a:t>
            </a:r>
          </a:p>
          <a:p>
            <a:r>
              <a:rPr lang="fr-FR" sz="2400" dirty="0" smtClean="0">
                <a:solidFill>
                  <a:schemeClr val="accent1">
                    <a:lumMod val="50000"/>
                  </a:schemeClr>
                </a:solidFill>
              </a:rPr>
              <a:t>   </a:t>
            </a:r>
            <a:r>
              <a:rPr lang="fr-FR" sz="2400" dirty="0" err="1" smtClean="0">
                <a:solidFill>
                  <a:schemeClr val="accent1">
                    <a:lumMod val="50000"/>
                  </a:schemeClr>
                </a:solidFill>
              </a:rPr>
              <a:t>ctx</a:t>
            </a:r>
            <a:r>
              <a:rPr lang="fr-FR" sz="2400" dirty="0" smtClean="0">
                <a:solidFill>
                  <a:schemeClr val="accent1">
                    <a:lumMod val="50000"/>
                  </a:schemeClr>
                </a:solidFill>
              </a:rPr>
              <a:t> = c;</a:t>
            </a:r>
          </a:p>
          <a:p>
            <a:r>
              <a:rPr lang="fr-FR" sz="2400" dirty="0" smtClean="0">
                <a:solidFill>
                  <a:schemeClr val="accent1">
                    <a:lumMod val="50000"/>
                  </a:schemeClr>
                </a:solidFill>
              </a:rPr>
              <a:t>}</a:t>
            </a:r>
          </a:p>
          <a:p>
            <a:r>
              <a:rPr lang="fr-FR" sz="2400" dirty="0" smtClean="0">
                <a:solidFill>
                  <a:schemeClr val="accent6">
                    <a:lumMod val="50000"/>
                  </a:schemeClr>
                </a:solidFill>
              </a:rPr>
              <a:t>/* container calls </a:t>
            </a:r>
            <a:r>
              <a:rPr lang="fr-FR" sz="2400" dirty="0" err="1" smtClean="0">
                <a:solidFill>
                  <a:schemeClr val="accent6">
                    <a:lumMod val="50000"/>
                  </a:schemeClr>
                </a:solidFill>
              </a:rPr>
              <a:t>this</a:t>
            </a:r>
            <a:r>
              <a:rPr lang="fr-FR" sz="2400" dirty="0" smtClean="0">
                <a:solidFill>
                  <a:schemeClr val="accent6">
                    <a:lumMod val="50000"/>
                  </a:schemeClr>
                </a:solidFill>
              </a:rPr>
              <a:t> </a:t>
            </a:r>
            <a:r>
              <a:rPr lang="fr-FR" sz="2400" dirty="0" err="1" smtClean="0">
                <a:solidFill>
                  <a:schemeClr val="accent6">
                    <a:lumMod val="50000"/>
                  </a:schemeClr>
                </a:solidFill>
              </a:rPr>
              <a:t>method</a:t>
            </a:r>
            <a:r>
              <a:rPr lang="fr-FR" sz="2400" dirty="0" smtClean="0">
                <a:solidFill>
                  <a:schemeClr val="accent6">
                    <a:lumMod val="50000"/>
                  </a:schemeClr>
                </a:solidFill>
              </a:rPr>
              <a:t> </a:t>
            </a:r>
            <a:r>
              <a:rPr lang="fr-FR" sz="2400" dirty="0" err="1" smtClean="0">
                <a:solidFill>
                  <a:schemeClr val="accent6">
                    <a:lumMod val="50000"/>
                  </a:schemeClr>
                </a:solidFill>
              </a:rPr>
              <a:t>so</a:t>
            </a:r>
            <a:r>
              <a:rPr lang="fr-FR" sz="2400" dirty="0" smtClean="0">
                <a:solidFill>
                  <a:schemeClr val="accent6">
                    <a:lumMod val="50000"/>
                  </a:schemeClr>
                </a:solidFill>
              </a:rPr>
              <a:t> </a:t>
            </a:r>
            <a:r>
              <a:rPr lang="fr-FR" sz="2400" dirty="0" err="1" smtClean="0">
                <a:solidFill>
                  <a:schemeClr val="accent6">
                    <a:lumMod val="50000"/>
                  </a:schemeClr>
                </a:solidFill>
              </a:rPr>
              <a:t>that</a:t>
            </a:r>
            <a:r>
              <a:rPr lang="fr-FR" sz="2400" dirty="0" smtClean="0">
                <a:solidFill>
                  <a:schemeClr val="accent6">
                    <a:lumMod val="50000"/>
                  </a:schemeClr>
                </a:solidFill>
              </a:rPr>
              <a:t> </a:t>
            </a:r>
            <a:r>
              <a:rPr lang="fr-FR" sz="2400" dirty="0" err="1" smtClean="0">
                <a:solidFill>
                  <a:schemeClr val="accent6">
                    <a:lumMod val="50000"/>
                  </a:schemeClr>
                </a:solidFill>
              </a:rPr>
              <a:t>you</a:t>
            </a:r>
            <a:r>
              <a:rPr lang="fr-FR" sz="2400" dirty="0" smtClean="0">
                <a:solidFill>
                  <a:schemeClr val="accent6">
                    <a:lumMod val="50000"/>
                  </a:schemeClr>
                </a:solidFill>
              </a:rPr>
              <a:t> </a:t>
            </a:r>
            <a:r>
              <a:rPr lang="fr-FR" sz="2400" dirty="0" err="1" smtClean="0">
                <a:solidFill>
                  <a:schemeClr val="accent6">
                    <a:lumMod val="50000"/>
                  </a:schemeClr>
                </a:solidFill>
              </a:rPr>
              <a:t>can</a:t>
            </a:r>
            <a:endParaRPr lang="fr-FR" sz="2400" dirty="0" smtClean="0">
              <a:solidFill>
                <a:schemeClr val="accent6">
                  <a:lumMod val="50000"/>
                </a:schemeClr>
              </a:solidFill>
            </a:endParaRPr>
          </a:p>
          <a:p>
            <a:r>
              <a:rPr lang="fr-FR" sz="2400" dirty="0" smtClean="0">
                <a:solidFill>
                  <a:schemeClr val="accent6">
                    <a:lumMod val="50000"/>
                  </a:schemeClr>
                </a:solidFill>
              </a:rPr>
              <a:t>   </a:t>
            </a:r>
            <a:r>
              <a:rPr lang="fr-FR" sz="2400" dirty="0" err="1" smtClean="0">
                <a:solidFill>
                  <a:schemeClr val="accent6">
                    <a:lumMod val="50000"/>
                  </a:schemeClr>
                </a:solidFill>
              </a:rPr>
              <a:t>initialize</a:t>
            </a:r>
            <a:r>
              <a:rPr lang="fr-FR" sz="2400" dirty="0" smtClean="0">
                <a:solidFill>
                  <a:schemeClr val="accent6">
                    <a:lumMod val="50000"/>
                  </a:schemeClr>
                </a:solidFill>
              </a:rPr>
              <a:t> </a:t>
            </a:r>
            <a:r>
              <a:rPr lang="fr-FR" sz="2400" dirty="0" err="1" smtClean="0">
                <a:solidFill>
                  <a:schemeClr val="accent6">
                    <a:lumMod val="50000"/>
                  </a:schemeClr>
                </a:solidFill>
              </a:rPr>
              <a:t>your</a:t>
            </a:r>
            <a:r>
              <a:rPr lang="fr-FR" sz="2400" dirty="0" smtClean="0">
                <a:solidFill>
                  <a:schemeClr val="accent6">
                    <a:lumMod val="50000"/>
                  </a:schemeClr>
                </a:solidFill>
              </a:rPr>
              <a:t> session </a:t>
            </a:r>
            <a:r>
              <a:rPr lang="fr-FR" sz="2400" dirty="0" err="1" smtClean="0">
                <a:solidFill>
                  <a:schemeClr val="accent6">
                    <a:lumMod val="50000"/>
                  </a:schemeClr>
                </a:solidFill>
              </a:rPr>
              <a:t>bean</a:t>
            </a:r>
            <a:r>
              <a:rPr lang="fr-FR" sz="2400" dirty="0" smtClean="0">
                <a:solidFill>
                  <a:schemeClr val="accent6">
                    <a:lumMod val="50000"/>
                  </a:schemeClr>
                </a:solidFill>
              </a:rPr>
              <a:t> instance */</a:t>
            </a:r>
          </a:p>
          <a:p>
            <a:r>
              <a:rPr lang="fr-FR" sz="2400" dirty="0" smtClean="0">
                <a:solidFill>
                  <a:schemeClr val="accent1">
                    <a:lumMod val="50000"/>
                  </a:schemeClr>
                </a:solidFill>
              </a:rPr>
              <a:t>public </a:t>
            </a:r>
            <a:r>
              <a:rPr lang="fr-FR" sz="2400" dirty="0" err="1" smtClean="0">
                <a:solidFill>
                  <a:schemeClr val="accent1">
                    <a:lumMod val="50000"/>
                  </a:schemeClr>
                </a:solidFill>
              </a:rPr>
              <a:t>void</a:t>
            </a:r>
            <a:r>
              <a:rPr lang="fr-FR" sz="2400" dirty="0" smtClean="0">
                <a:solidFill>
                  <a:schemeClr val="accent1">
                    <a:lumMod val="50000"/>
                  </a:schemeClr>
                </a:solidFill>
              </a:rPr>
              <a:t> </a:t>
            </a:r>
            <a:r>
              <a:rPr lang="fr-FR" sz="2400" dirty="0" err="1" smtClean="0">
                <a:solidFill>
                  <a:schemeClr val="accent1">
                    <a:lumMod val="50000"/>
                  </a:schemeClr>
                </a:solidFill>
              </a:rPr>
              <a:t>ejbCreate</a:t>
            </a:r>
            <a:r>
              <a:rPr lang="fr-FR" sz="2400" dirty="0" smtClean="0">
                <a:solidFill>
                  <a:schemeClr val="accent1">
                    <a:lumMod val="50000"/>
                  </a:schemeClr>
                </a:solidFill>
              </a:rPr>
              <a:t>() {}</a:t>
            </a:r>
          </a:p>
          <a:p>
            <a:r>
              <a:rPr lang="fr-FR" sz="2400" dirty="0" smtClean="0">
                <a:solidFill>
                  <a:schemeClr val="accent6">
                    <a:lumMod val="50000"/>
                  </a:schemeClr>
                </a:solidFill>
              </a:rPr>
              <a:t>/* container </a:t>
            </a:r>
            <a:r>
              <a:rPr lang="fr-FR" sz="2400" dirty="0" err="1" smtClean="0">
                <a:solidFill>
                  <a:schemeClr val="accent6">
                    <a:lumMod val="50000"/>
                  </a:schemeClr>
                </a:solidFill>
              </a:rPr>
              <a:t>invokes</a:t>
            </a:r>
            <a:r>
              <a:rPr lang="fr-FR" sz="2400" dirty="0" smtClean="0">
                <a:solidFill>
                  <a:schemeClr val="accent6">
                    <a:lumMod val="50000"/>
                  </a:schemeClr>
                </a:solidFill>
              </a:rPr>
              <a:t> </a:t>
            </a:r>
            <a:r>
              <a:rPr lang="fr-FR" sz="2400" dirty="0" err="1" smtClean="0">
                <a:solidFill>
                  <a:schemeClr val="accent6">
                    <a:lumMod val="50000"/>
                  </a:schemeClr>
                </a:solidFill>
              </a:rPr>
              <a:t>this</a:t>
            </a:r>
            <a:r>
              <a:rPr lang="fr-FR" sz="2400" dirty="0" smtClean="0">
                <a:solidFill>
                  <a:schemeClr val="accent6">
                    <a:lumMod val="50000"/>
                  </a:schemeClr>
                </a:solidFill>
              </a:rPr>
              <a:t> </a:t>
            </a:r>
            <a:r>
              <a:rPr lang="fr-FR" sz="2400" dirty="0" err="1" smtClean="0">
                <a:solidFill>
                  <a:schemeClr val="accent6">
                    <a:lumMod val="50000"/>
                  </a:schemeClr>
                </a:solidFill>
              </a:rPr>
              <a:t>method</a:t>
            </a:r>
            <a:r>
              <a:rPr lang="fr-FR" sz="2400" dirty="0" smtClean="0">
                <a:solidFill>
                  <a:schemeClr val="accent6">
                    <a:lumMod val="50000"/>
                  </a:schemeClr>
                </a:solidFill>
              </a:rPr>
              <a:t> </a:t>
            </a:r>
            <a:r>
              <a:rPr lang="fr-FR" sz="2400" dirty="0" err="1" smtClean="0">
                <a:solidFill>
                  <a:schemeClr val="accent6">
                    <a:lumMod val="50000"/>
                  </a:schemeClr>
                </a:solidFill>
              </a:rPr>
              <a:t>before</a:t>
            </a:r>
            <a:r>
              <a:rPr lang="fr-FR" sz="2400" dirty="0" smtClean="0">
                <a:solidFill>
                  <a:schemeClr val="accent6">
                    <a:lumMod val="50000"/>
                  </a:schemeClr>
                </a:solidFill>
              </a:rPr>
              <a:t> </a:t>
            </a:r>
            <a:r>
              <a:rPr lang="fr-FR" sz="2400" dirty="0" err="1" smtClean="0">
                <a:solidFill>
                  <a:schemeClr val="accent6">
                    <a:lumMod val="50000"/>
                  </a:schemeClr>
                </a:solidFill>
              </a:rPr>
              <a:t>it</a:t>
            </a:r>
            <a:endParaRPr lang="fr-FR" sz="2400" dirty="0" smtClean="0">
              <a:solidFill>
                <a:schemeClr val="accent6">
                  <a:lumMod val="50000"/>
                </a:schemeClr>
              </a:solidFill>
            </a:endParaRPr>
          </a:p>
          <a:p>
            <a:r>
              <a:rPr lang="fr-FR" sz="2400" dirty="0" smtClean="0">
                <a:solidFill>
                  <a:schemeClr val="accent6">
                    <a:lumMod val="50000"/>
                  </a:schemeClr>
                </a:solidFill>
              </a:rPr>
              <a:t>   ends the life of the session </a:t>
            </a:r>
            <a:r>
              <a:rPr lang="fr-FR" sz="2400" dirty="0" err="1" smtClean="0">
                <a:solidFill>
                  <a:schemeClr val="accent6">
                    <a:lumMod val="50000"/>
                  </a:schemeClr>
                </a:solidFill>
              </a:rPr>
              <a:t>object</a:t>
            </a:r>
            <a:r>
              <a:rPr lang="fr-FR" sz="2400" dirty="0" smtClean="0">
                <a:solidFill>
                  <a:schemeClr val="accent6">
                    <a:lumMod val="50000"/>
                  </a:schemeClr>
                </a:solidFill>
              </a:rPr>
              <a:t>. */</a:t>
            </a:r>
          </a:p>
          <a:p>
            <a:r>
              <a:rPr lang="fr-FR" sz="2400" dirty="0" smtClean="0">
                <a:solidFill>
                  <a:schemeClr val="accent1">
                    <a:lumMod val="50000"/>
                  </a:schemeClr>
                </a:solidFill>
              </a:rPr>
              <a:t>public </a:t>
            </a:r>
            <a:r>
              <a:rPr lang="fr-FR" sz="2400" dirty="0" err="1" smtClean="0">
                <a:solidFill>
                  <a:schemeClr val="accent1">
                    <a:lumMod val="50000"/>
                  </a:schemeClr>
                </a:solidFill>
              </a:rPr>
              <a:t>void</a:t>
            </a:r>
            <a:r>
              <a:rPr lang="fr-FR" sz="2400" dirty="0" smtClean="0">
                <a:solidFill>
                  <a:schemeClr val="accent1">
                    <a:lumMod val="50000"/>
                  </a:schemeClr>
                </a:solidFill>
              </a:rPr>
              <a:t> </a:t>
            </a:r>
            <a:r>
              <a:rPr lang="fr-FR" sz="2400" dirty="0" err="1" smtClean="0">
                <a:solidFill>
                  <a:schemeClr val="accent1">
                    <a:lumMod val="50000"/>
                  </a:schemeClr>
                </a:solidFill>
              </a:rPr>
              <a:t>ejbRemove</a:t>
            </a:r>
            <a:r>
              <a:rPr lang="fr-FR" sz="2400" dirty="0" smtClean="0">
                <a:solidFill>
                  <a:schemeClr val="accent1">
                    <a:lumMod val="50000"/>
                  </a:schemeClr>
                </a:solidFill>
              </a:rPr>
              <a:t>() {}</a:t>
            </a:r>
          </a:p>
          <a:p>
            <a:endParaRPr lang="fr-FR" dirty="0"/>
          </a:p>
        </p:txBody>
      </p:sp>
    </p:spTree>
    <p:extLst>
      <p:ext uri="{BB962C8B-B14F-4D97-AF65-F5344CB8AC3E}">
        <p14:creationId xmlns:p14="http://schemas.microsoft.com/office/powerpoint/2010/main" val="8122653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Implémentation d’un </a:t>
            </a:r>
            <a:r>
              <a:rPr lang="fr-FR" sz="3200" b="1" dirty="0" err="1" smtClean="0">
                <a:solidFill>
                  <a:srgbClr val="C00000"/>
                </a:solidFill>
                <a:latin typeface="+mn-lt"/>
              </a:rPr>
              <a:t>Stateless</a:t>
            </a:r>
            <a:r>
              <a:rPr lang="fr-FR" sz="3200" b="1" dirty="0" smtClean="0">
                <a:solidFill>
                  <a:srgbClr val="C00000"/>
                </a:solidFill>
                <a:latin typeface="+mn-lt"/>
              </a:rPr>
              <a:t> </a:t>
            </a:r>
            <a:r>
              <a:rPr lang="fr-FR" sz="3200" b="1" dirty="0">
                <a:solidFill>
                  <a:srgbClr val="C00000"/>
                </a:solidFill>
                <a:latin typeface="+mn-lt"/>
              </a:rPr>
              <a:t>S</a:t>
            </a:r>
            <a:r>
              <a:rPr lang="fr-FR" sz="3200" b="1" dirty="0" smtClean="0">
                <a:solidFill>
                  <a:srgbClr val="C00000"/>
                </a:solidFill>
                <a:latin typeface="+mn-lt"/>
              </a:rPr>
              <a:t>ession Bean</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pPr marL="0" indent="0">
              <a:buNone/>
            </a:pPr>
            <a:endParaRPr lang="fr-FR" sz="2400"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33</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
        <p:nvSpPr>
          <p:cNvPr id="8" name="ZoneTexte 7"/>
          <p:cNvSpPr txBox="1"/>
          <p:nvPr/>
        </p:nvSpPr>
        <p:spPr>
          <a:xfrm>
            <a:off x="1139677" y="1046928"/>
            <a:ext cx="9356536" cy="4801314"/>
          </a:xfrm>
          <a:prstGeom prst="rect">
            <a:avLst/>
          </a:prstGeom>
          <a:noFill/>
        </p:spPr>
        <p:txBody>
          <a:bodyPr wrap="none" rtlCol="0">
            <a:spAutoFit/>
          </a:bodyPr>
          <a:lstStyle/>
          <a:p>
            <a:r>
              <a:rPr lang="fr-FR" sz="2400" dirty="0" smtClean="0">
                <a:solidFill>
                  <a:schemeClr val="accent6">
                    <a:lumMod val="50000"/>
                  </a:schemeClr>
                </a:solidFill>
              </a:rPr>
              <a:t>/* </a:t>
            </a:r>
            <a:r>
              <a:rPr lang="fr-FR" sz="2400" dirty="0" err="1" smtClean="0">
                <a:solidFill>
                  <a:schemeClr val="accent6">
                    <a:lumMod val="50000"/>
                  </a:schemeClr>
                </a:solidFill>
              </a:rPr>
              <a:t>ejbActivate</a:t>
            </a:r>
            <a:r>
              <a:rPr lang="fr-FR" sz="2400" dirty="0" smtClean="0">
                <a:solidFill>
                  <a:schemeClr val="accent6">
                    <a:lumMod val="50000"/>
                  </a:schemeClr>
                </a:solidFill>
              </a:rPr>
              <a:t> and </a:t>
            </a:r>
            <a:r>
              <a:rPr lang="fr-FR" sz="2400" dirty="0" err="1" smtClean="0">
                <a:solidFill>
                  <a:schemeClr val="accent6">
                    <a:lumMod val="50000"/>
                  </a:schemeClr>
                </a:solidFill>
              </a:rPr>
              <a:t>ejbPassivate</a:t>
            </a:r>
            <a:r>
              <a:rPr lang="fr-FR" sz="2400" dirty="0" smtClean="0">
                <a:solidFill>
                  <a:schemeClr val="accent6">
                    <a:lumMod val="50000"/>
                  </a:schemeClr>
                </a:solidFill>
              </a:rPr>
              <a:t>  are not </a:t>
            </a:r>
            <a:r>
              <a:rPr lang="fr-FR" sz="2400" dirty="0" err="1" smtClean="0">
                <a:solidFill>
                  <a:schemeClr val="accent6">
                    <a:lumMod val="50000"/>
                  </a:schemeClr>
                </a:solidFill>
              </a:rPr>
              <a:t>used</a:t>
            </a:r>
            <a:r>
              <a:rPr lang="fr-FR" sz="2400" dirty="0" smtClean="0">
                <a:solidFill>
                  <a:schemeClr val="accent6">
                    <a:lumMod val="50000"/>
                  </a:schemeClr>
                </a:solidFill>
              </a:rPr>
              <a:t> by </a:t>
            </a:r>
            <a:r>
              <a:rPr lang="fr-FR" sz="2400" dirty="0" err="1" smtClean="0">
                <a:solidFill>
                  <a:schemeClr val="accent6">
                    <a:lumMod val="50000"/>
                  </a:schemeClr>
                </a:solidFill>
              </a:rPr>
              <a:t>stateless</a:t>
            </a:r>
            <a:r>
              <a:rPr lang="fr-FR" sz="2400" dirty="0" smtClean="0">
                <a:solidFill>
                  <a:schemeClr val="accent6">
                    <a:lumMod val="50000"/>
                  </a:schemeClr>
                </a:solidFill>
              </a:rPr>
              <a:t> session </a:t>
            </a:r>
            <a:r>
              <a:rPr lang="fr-FR" sz="2400" dirty="0" err="1" smtClean="0">
                <a:solidFill>
                  <a:schemeClr val="accent6">
                    <a:lumMod val="50000"/>
                  </a:schemeClr>
                </a:solidFill>
              </a:rPr>
              <a:t>beans</a:t>
            </a:r>
            <a:r>
              <a:rPr lang="fr-FR" sz="2400" dirty="0" smtClean="0">
                <a:solidFill>
                  <a:schemeClr val="accent6">
                    <a:lumMod val="50000"/>
                  </a:schemeClr>
                </a:solidFill>
              </a:rPr>
              <a:t> */</a:t>
            </a:r>
            <a:endParaRPr lang="fr-FR" sz="2400" dirty="0" smtClean="0">
              <a:solidFill>
                <a:schemeClr val="accent1">
                  <a:lumMod val="50000"/>
                </a:schemeClr>
              </a:solidFill>
            </a:endParaRPr>
          </a:p>
          <a:p>
            <a:r>
              <a:rPr lang="fr-FR" sz="2400" dirty="0" smtClean="0">
                <a:solidFill>
                  <a:schemeClr val="accent1">
                    <a:lumMod val="50000"/>
                  </a:schemeClr>
                </a:solidFill>
              </a:rPr>
              <a:t>public </a:t>
            </a:r>
            <a:r>
              <a:rPr lang="fr-FR" sz="2400" dirty="0" err="1" smtClean="0">
                <a:solidFill>
                  <a:schemeClr val="accent1">
                    <a:lumMod val="50000"/>
                  </a:schemeClr>
                </a:solidFill>
              </a:rPr>
              <a:t>void</a:t>
            </a:r>
            <a:r>
              <a:rPr lang="fr-FR" sz="2400" dirty="0" smtClean="0">
                <a:solidFill>
                  <a:schemeClr val="accent1">
                    <a:lumMod val="50000"/>
                  </a:schemeClr>
                </a:solidFill>
              </a:rPr>
              <a:t> </a:t>
            </a:r>
            <a:r>
              <a:rPr lang="fr-FR" sz="2400" dirty="0" err="1" smtClean="0">
                <a:solidFill>
                  <a:schemeClr val="accent1">
                    <a:lumMod val="50000"/>
                  </a:schemeClr>
                </a:solidFill>
              </a:rPr>
              <a:t>ejbActivate</a:t>
            </a:r>
            <a:r>
              <a:rPr lang="fr-FR" sz="2400" dirty="0" smtClean="0">
                <a:solidFill>
                  <a:schemeClr val="accent1">
                    <a:lumMod val="50000"/>
                  </a:schemeClr>
                </a:solidFill>
              </a:rPr>
              <a:t>() {}</a:t>
            </a:r>
          </a:p>
          <a:p>
            <a:r>
              <a:rPr lang="fr-FR" sz="2400" dirty="0" smtClean="0">
                <a:solidFill>
                  <a:schemeClr val="accent1">
                    <a:lumMod val="50000"/>
                  </a:schemeClr>
                </a:solidFill>
              </a:rPr>
              <a:t>public </a:t>
            </a:r>
            <a:r>
              <a:rPr lang="fr-FR" sz="2400" dirty="0" err="1" smtClean="0">
                <a:solidFill>
                  <a:schemeClr val="accent1">
                    <a:lumMod val="50000"/>
                  </a:schemeClr>
                </a:solidFill>
              </a:rPr>
              <a:t>void</a:t>
            </a:r>
            <a:r>
              <a:rPr lang="fr-FR" sz="2400" dirty="0" smtClean="0">
                <a:solidFill>
                  <a:schemeClr val="accent1">
                    <a:lumMod val="50000"/>
                  </a:schemeClr>
                </a:solidFill>
              </a:rPr>
              <a:t> </a:t>
            </a:r>
            <a:r>
              <a:rPr lang="fr-FR" sz="2400" dirty="0" err="1" smtClean="0">
                <a:solidFill>
                  <a:schemeClr val="accent1">
                    <a:lumMod val="50000"/>
                  </a:schemeClr>
                </a:solidFill>
              </a:rPr>
              <a:t>ejbPassivate</a:t>
            </a:r>
            <a:r>
              <a:rPr lang="fr-FR" sz="2400" dirty="0" smtClean="0">
                <a:solidFill>
                  <a:schemeClr val="accent1">
                    <a:lumMod val="50000"/>
                  </a:schemeClr>
                </a:solidFill>
              </a:rPr>
              <a:t>() {}</a:t>
            </a:r>
          </a:p>
          <a:p>
            <a:r>
              <a:rPr lang="fr-FR" sz="2400" dirty="0" smtClean="0">
                <a:solidFill>
                  <a:schemeClr val="accent6">
                    <a:lumMod val="50000"/>
                  </a:schemeClr>
                </a:solidFill>
              </a:rPr>
              <a:t>/* ---</a:t>
            </a:r>
            <a:r>
              <a:rPr lang="fr-FR" sz="2400" dirty="0" err="1" smtClean="0">
                <a:solidFill>
                  <a:schemeClr val="accent6">
                    <a:lumMod val="50000"/>
                  </a:schemeClr>
                </a:solidFill>
              </a:rPr>
              <a:t>here</a:t>
            </a:r>
            <a:r>
              <a:rPr lang="fr-FR" sz="2400" dirty="0" smtClean="0">
                <a:solidFill>
                  <a:schemeClr val="accent6">
                    <a:lumMod val="50000"/>
                  </a:schemeClr>
                </a:solidFill>
              </a:rPr>
              <a:t> </a:t>
            </a:r>
            <a:r>
              <a:rPr lang="fr-FR" sz="2400" dirty="0" err="1" smtClean="0">
                <a:solidFill>
                  <a:schemeClr val="accent6">
                    <a:lumMod val="50000"/>
                  </a:schemeClr>
                </a:solidFill>
              </a:rPr>
              <a:t>you</a:t>
            </a:r>
            <a:r>
              <a:rPr lang="fr-FR" sz="2400" dirty="0" smtClean="0">
                <a:solidFill>
                  <a:schemeClr val="accent6">
                    <a:lumMod val="50000"/>
                  </a:schemeClr>
                </a:solidFill>
              </a:rPr>
              <a:t> </a:t>
            </a:r>
            <a:r>
              <a:rPr lang="fr-FR" sz="2400" dirty="0" err="1" smtClean="0">
                <a:solidFill>
                  <a:schemeClr val="accent6">
                    <a:lumMod val="50000"/>
                  </a:schemeClr>
                </a:solidFill>
              </a:rPr>
              <a:t>implement</a:t>
            </a:r>
            <a:r>
              <a:rPr lang="fr-FR" sz="2400" dirty="0" smtClean="0">
                <a:solidFill>
                  <a:schemeClr val="accent6">
                    <a:lumMod val="50000"/>
                  </a:schemeClr>
                </a:solidFill>
              </a:rPr>
              <a:t> all business </a:t>
            </a:r>
            <a:r>
              <a:rPr lang="fr-FR" sz="2400" dirty="0" err="1" smtClean="0">
                <a:solidFill>
                  <a:schemeClr val="accent6">
                    <a:lumMod val="50000"/>
                  </a:schemeClr>
                </a:solidFill>
              </a:rPr>
              <a:t>methods</a:t>
            </a:r>
            <a:endParaRPr lang="fr-FR" sz="2400" dirty="0" smtClean="0">
              <a:solidFill>
                <a:schemeClr val="accent6">
                  <a:lumMod val="50000"/>
                </a:schemeClr>
              </a:solidFill>
            </a:endParaRPr>
          </a:p>
          <a:p>
            <a:r>
              <a:rPr lang="fr-FR" sz="2400" dirty="0" smtClean="0">
                <a:solidFill>
                  <a:schemeClr val="accent6">
                    <a:lumMod val="50000"/>
                  </a:schemeClr>
                </a:solidFill>
              </a:rPr>
              <a:t>  as </a:t>
            </a:r>
            <a:r>
              <a:rPr lang="fr-FR" sz="2400" dirty="0" err="1" smtClean="0">
                <a:solidFill>
                  <a:schemeClr val="accent6">
                    <a:lumMod val="50000"/>
                  </a:schemeClr>
                </a:solidFill>
              </a:rPr>
              <a:t>defined</a:t>
            </a:r>
            <a:r>
              <a:rPr lang="fr-FR" sz="2400" dirty="0" smtClean="0">
                <a:solidFill>
                  <a:schemeClr val="accent6">
                    <a:lumMod val="50000"/>
                  </a:schemeClr>
                </a:solidFill>
              </a:rPr>
              <a:t> in the component interface--- */</a:t>
            </a:r>
          </a:p>
          <a:p>
            <a:endParaRPr lang="fr-FR" sz="2400" dirty="0" smtClean="0">
              <a:solidFill>
                <a:schemeClr val="accent1">
                  <a:lumMod val="50000"/>
                </a:schemeClr>
              </a:solidFill>
            </a:endParaRPr>
          </a:p>
          <a:p>
            <a:r>
              <a:rPr lang="fr-FR" sz="2400" dirty="0" smtClean="0">
                <a:solidFill>
                  <a:schemeClr val="accent1">
                    <a:lumMod val="50000"/>
                  </a:schemeClr>
                </a:solidFill>
              </a:rPr>
              <a:t>public </a:t>
            </a:r>
            <a:r>
              <a:rPr lang="fr-FR" sz="2400" dirty="0" err="1" smtClean="0">
                <a:solidFill>
                  <a:schemeClr val="accent1">
                    <a:lumMod val="50000"/>
                  </a:schemeClr>
                </a:solidFill>
              </a:rPr>
              <a:t>void</a:t>
            </a:r>
            <a:r>
              <a:rPr lang="fr-FR" sz="2400" dirty="0" smtClean="0">
                <a:solidFill>
                  <a:schemeClr val="accent1">
                    <a:lumMod val="50000"/>
                  </a:schemeClr>
                </a:solidFill>
              </a:rPr>
              <a:t> </a:t>
            </a:r>
            <a:r>
              <a:rPr lang="fr-FR" sz="2400" dirty="0" err="1" smtClean="0">
                <a:solidFill>
                  <a:schemeClr val="accent1">
                    <a:lumMod val="50000"/>
                  </a:schemeClr>
                </a:solidFill>
              </a:rPr>
              <a:t>addUser</a:t>
            </a:r>
            <a:r>
              <a:rPr lang="fr-FR" sz="2400" dirty="0" smtClean="0">
                <a:solidFill>
                  <a:schemeClr val="accent1">
                    <a:lumMod val="50000"/>
                  </a:schemeClr>
                </a:solidFill>
              </a:rPr>
              <a:t>(String </a:t>
            </a:r>
            <a:r>
              <a:rPr lang="fr-FR" sz="2400" dirty="0" err="1" smtClean="0">
                <a:solidFill>
                  <a:schemeClr val="accent1">
                    <a:lumMod val="50000"/>
                  </a:schemeClr>
                </a:solidFill>
              </a:rPr>
              <a:t>userName</a:t>
            </a:r>
            <a:r>
              <a:rPr lang="fr-FR" sz="2400" dirty="0" smtClean="0">
                <a:solidFill>
                  <a:schemeClr val="accent1">
                    <a:lumMod val="50000"/>
                  </a:schemeClr>
                </a:solidFill>
              </a:rPr>
              <a:t>, String </a:t>
            </a:r>
            <a:r>
              <a:rPr lang="fr-FR" sz="2400" dirty="0" err="1" smtClean="0">
                <a:solidFill>
                  <a:schemeClr val="accent1">
                    <a:lumMod val="50000"/>
                  </a:schemeClr>
                </a:solidFill>
              </a:rPr>
              <a:t>password</a:t>
            </a:r>
            <a:r>
              <a:rPr lang="fr-FR" sz="2400" dirty="0" smtClean="0">
                <a:solidFill>
                  <a:schemeClr val="accent1">
                    <a:lumMod val="50000"/>
                  </a:schemeClr>
                </a:solidFill>
              </a:rPr>
              <a:t>)  {</a:t>
            </a:r>
          </a:p>
          <a:p>
            <a:r>
              <a:rPr lang="fr-FR" sz="2400" dirty="0" smtClean="0">
                <a:solidFill>
                  <a:schemeClr val="accent1">
                    <a:lumMod val="50000"/>
                  </a:schemeClr>
                </a:solidFill>
              </a:rPr>
              <a:t>  </a:t>
            </a:r>
            <a:r>
              <a:rPr lang="fr-FR" sz="2400" dirty="0" smtClean="0">
                <a:solidFill>
                  <a:schemeClr val="accent6">
                    <a:lumMod val="50000"/>
                  </a:schemeClr>
                </a:solidFill>
              </a:rPr>
              <a:t>/* code to </a:t>
            </a:r>
            <a:r>
              <a:rPr lang="fr-FR" sz="2400" dirty="0" err="1" smtClean="0">
                <a:solidFill>
                  <a:schemeClr val="accent6">
                    <a:lumMod val="50000"/>
                  </a:schemeClr>
                </a:solidFill>
              </a:rPr>
              <a:t>add</a:t>
            </a:r>
            <a:r>
              <a:rPr lang="fr-FR" sz="2400" dirty="0" smtClean="0">
                <a:solidFill>
                  <a:schemeClr val="accent6">
                    <a:lumMod val="50000"/>
                  </a:schemeClr>
                </a:solidFill>
              </a:rPr>
              <a:t> a new user to the </a:t>
            </a:r>
            <a:r>
              <a:rPr lang="fr-FR" sz="2400" dirty="0" err="1" smtClean="0">
                <a:solidFill>
                  <a:schemeClr val="accent6">
                    <a:lumMod val="50000"/>
                  </a:schemeClr>
                </a:solidFill>
              </a:rPr>
              <a:t>database</a:t>
            </a:r>
            <a:r>
              <a:rPr lang="fr-FR" sz="2400" dirty="0" smtClean="0">
                <a:solidFill>
                  <a:schemeClr val="accent6">
                    <a:lumMod val="50000"/>
                  </a:schemeClr>
                </a:solidFill>
              </a:rPr>
              <a:t> */</a:t>
            </a:r>
          </a:p>
          <a:p>
            <a:r>
              <a:rPr lang="fr-FR" sz="2400" dirty="0" smtClean="0">
                <a:solidFill>
                  <a:schemeClr val="accent1">
                    <a:lumMod val="50000"/>
                  </a:schemeClr>
                </a:solidFill>
              </a:rPr>
              <a:t>}</a:t>
            </a:r>
          </a:p>
          <a:p>
            <a:r>
              <a:rPr lang="fr-FR" sz="2400" dirty="0" smtClean="0">
                <a:solidFill>
                  <a:schemeClr val="accent1">
                    <a:lumMod val="50000"/>
                  </a:schemeClr>
                </a:solidFill>
              </a:rPr>
              <a:t>public </a:t>
            </a:r>
            <a:r>
              <a:rPr lang="fr-FR" sz="2400" dirty="0" err="1" smtClean="0">
                <a:solidFill>
                  <a:schemeClr val="accent1">
                    <a:lumMod val="50000"/>
                  </a:schemeClr>
                </a:solidFill>
              </a:rPr>
              <a:t>boolean</a:t>
            </a:r>
            <a:r>
              <a:rPr lang="fr-FR" sz="2400" dirty="0" smtClean="0">
                <a:solidFill>
                  <a:schemeClr val="accent1">
                    <a:lumMod val="50000"/>
                  </a:schemeClr>
                </a:solidFill>
              </a:rPr>
              <a:t> </a:t>
            </a:r>
            <a:r>
              <a:rPr lang="fr-FR" sz="2400" dirty="0" err="1" smtClean="0">
                <a:solidFill>
                  <a:schemeClr val="accent1">
                    <a:lumMod val="50000"/>
                  </a:schemeClr>
                </a:solidFill>
              </a:rPr>
              <a:t>validateUser</a:t>
            </a:r>
            <a:r>
              <a:rPr lang="fr-FR" sz="2400" dirty="0" smtClean="0">
                <a:solidFill>
                  <a:schemeClr val="accent1">
                    <a:lumMod val="50000"/>
                  </a:schemeClr>
                </a:solidFill>
              </a:rPr>
              <a:t>(String </a:t>
            </a:r>
            <a:r>
              <a:rPr lang="fr-FR" sz="2400" dirty="0" err="1" smtClean="0">
                <a:solidFill>
                  <a:schemeClr val="accent1">
                    <a:lumMod val="50000"/>
                  </a:schemeClr>
                </a:solidFill>
              </a:rPr>
              <a:t>userName</a:t>
            </a:r>
            <a:r>
              <a:rPr lang="fr-FR" sz="2400" dirty="0" smtClean="0">
                <a:solidFill>
                  <a:schemeClr val="accent1">
                    <a:lumMod val="50000"/>
                  </a:schemeClr>
                </a:solidFill>
              </a:rPr>
              <a:t>, String </a:t>
            </a:r>
            <a:r>
              <a:rPr lang="fr-FR" sz="2400" dirty="0" err="1" smtClean="0">
                <a:solidFill>
                  <a:schemeClr val="accent1">
                    <a:lumMod val="50000"/>
                  </a:schemeClr>
                </a:solidFill>
              </a:rPr>
              <a:t>password</a:t>
            </a:r>
            <a:r>
              <a:rPr lang="fr-FR" sz="2400" dirty="0" smtClean="0">
                <a:solidFill>
                  <a:schemeClr val="accent1">
                    <a:lumMod val="50000"/>
                  </a:schemeClr>
                </a:solidFill>
              </a:rPr>
              <a:t>)</a:t>
            </a:r>
          </a:p>
          <a:p>
            <a:r>
              <a:rPr lang="fr-FR" sz="2400" dirty="0" smtClean="0">
                <a:solidFill>
                  <a:schemeClr val="accent1">
                    <a:lumMod val="50000"/>
                  </a:schemeClr>
                </a:solidFill>
              </a:rPr>
              <a:t>   </a:t>
            </a:r>
            <a:r>
              <a:rPr lang="fr-FR" sz="2400" dirty="0" err="1" smtClean="0">
                <a:solidFill>
                  <a:schemeClr val="accent1">
                    <a:lumMod val="50000"/>
                  </a:schemeClr>
                </a:solidFill>
              </a:rPr>
              <a:t>throws</a:t>
            </a:r>
            <a:r>
              <a:rPr lang="fr-FR" sz="2400" dirty="0" smtClean="0">
                <a:solidFill>
                  <a:schemeClr val="accent1">
                    <a:lumMod val="50000"/>
                  </a:schemeClr>
                </a:solidFill>
              </a:rPr>
              <a:t> </a:t>
            </a:r>
            <a:r>
              <a:rPr lang="fr-FR" sz="2400" dirty="0" err="1" smtClean="0">
                <a:solidFill>
                  <a:schemeClr val="accent1">
                    <a:lumMod val="50000"/>
                  </a:schemeClr>
                </a:solidFill>
              </a:rPr>
              <a:t>InvalidLoginException</a:t>
            </a:r>
            <a:r>
              <a:rPr lang="fr-FR" sz="2400" dirty="0" smtClean="0">
                <a:solidFill>
                  <a:schemeClr val="accent1">
                    <a:lumMod val="50000"/>
                  </a:schemeClr>
                </a:solidFill>
              </a:rPr>
              <a:t> {</a:t>
            </a:r>
          </a:p>
          <a:p>
            <a:r>
              <a:rPr lang="fr-FR" sz="2400" dirty="0" smtClean="0">
                <a:solidFill>
                  <a:schemeClr val="accent1">
                    <a:lumMod val="50000"/>
                  </a:schemeClr>
                </a:solidFill>
              </a:rPr>
              <a:t> </a:t>
            </a:r>
            <a:r>
              <a:rPr lang="fr-FR" sz="2400" dirty="0" smtClean="0">
                <a:solidFill>
                  <a:schemeClr val="accent6">
                    <a:lumMod val="50000"/>
                  </a:schemeClr>
                </a:solidFill>
              </a:rPr>
              <a:t> /* code to </a:t>
            </a:r>
            <a:r>
              <a:rPr lang="fr-FR" sz="2400" dirty="0" err="1" smtClean="0">
                <a:solidFill>
                  <a:schemeClr val="accent6">
                    <a:lumMod val="50000"/>
                  </a:schemeClr>
                </a:solidFill>
              </a:rPr>
              <a:t>validate</a:t>
            </a:r>
            <a:r>
              <a:rPr lang="fr-FR" sz="2400" dirty="0" smtClean="0">
                <a:solidFill>
                  <a:schemeClr val="accent6">
                    <a:lumMod val="50000"/>
                  </a:schemeClr>
                </a:solidFill>
              </a:rPr>
              <a:t> the user login and </a:t>
            </a:r>
            <a:r>
              <a:rPr lang="fr-FR" sz="2400" dirty="0" err="1" smtClean="0">
                <a:solidFill>
                  <a:schemeClr val="accent6">
                    <a:lumMod val="50000"/>
                  </a:schemeClr>
                </a:solidFill>
              </a:rPr>
              <a:t>password</a:t>
            </a:r>
            <a:r>
              <a:rPr lang="fr-FR" sz="2400" dirty="0" smtClean="0">
                <a:solidFill>
                  <a:schemeClr val="accent6">
                    <a:lumMod val="50000"/>
                  </a:schemeClr>
                </a:solidFill>
              </a:rPr>
              <a:t> </a:t>
            </a:r>
            <a:r>
              <a:rPr lang="fr-FR" sz="2400" dirty="0" err="1" smtClean="0">
                <a:solidFill>
                  <a:schemeClr val="accent6">
                    <a:lumMod val="50000"/>
                  </a:schemeClr>
                </a:solidFill>
              </a:rPr>
              <a:t>from</a:t>
            </a:r>
            <a:r>
              <a:rPr lang="fr-FR" sz="2400" dirty="0" smtClean="0">
                <a:solidFill>
                  <a:schemeClr val="accent6">
                    <a:lumMod val="50000"/>
                  </a:schemeClr>
                </a:solidFill>
              </a:rPr>
              <a:t> </a:t>
            </a:r>
            <a:r>
              <a:rPr lang="fr-FR" sz="2400" dirty="0" err="1" smtClean="0">
                <a:solidFill>
                  <a:schemeClr val="accent6">
                    <a:lumMod val="50000"/>
                  </a:schemeClr>
                </a:solidFill>
              </a:rPr>
              <a:t>database</a:t>
            </a:r>
            <a:r>
              <a:rPr lang="fr-FR" sz="2400" dirty="0" smtClean="0">
                <a:solidFill>
                  <a:schemeClr val="accent6">
                    <a:lumMod val="50000"/>
                  </a:schemeClr>
                </a:solidFill>
              </a:rPr>
              <a:t> */  </a:t>
            </a:r>
            <a:r>
              <a:rPr lang="fr-FR" sz="2400" dirty="0" smtClean="0">
                <a:solidFill>
                  <a:schemeClr val="accent1">
                    <a:lumMod val="50000"/>
                  </a:schemeClr>
                </a:solidFill>
              </a:rPr>
              <a:t>}  }</a:t>
            </a:r>
          </a:p>
          <a:p>
            <a:endParaRPr lang="fr-FR" dirty="0"/>
          </a:p>
        </p:txBody>
      </p:sp>
    </p:spTree>
    <p:extLst>
      <p:ext uri="{BB962C8B-B14F-4D97-AF65-F5344CB8AC3E}">
        <p14:creationId xmlns:p14="http://schemas.microsoft.com/office/powerpoint/2010/main" val="7816693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Implémentation d’un </a:t>
            </a:r>
            <a:r>
              <a:rPr lang="fr-FR" sz="3200" b="1" dirty="0" err="1" smtClean="0">
                <a:solidFill>
                  <a:srgbClr val="C00000"/>
                </a:solidFill>
                <a:latin typeface="+mn-lt"/>
              </a:rPr>
              <a:t>Stateless</a:t>
            </a:r>
            <a:r>
              <a:rPr lang="fr-FR" sz="3200" b="1" dirty="0" smtClean="0">
                <a:solidFill>
                  <a:srgbClr val="C00000"/>
                </a:solidFill>
                <a:latin typeface="+mn-lt"/>
              </a:rPr>
              <a:t> </a:t>
            </a:r>
            <a:r>
              <a:rPr lang="fr-FR" sz="3200" b="1" dirty="0">
                <a:solidFill>
                  <a:srgbClr val="C00000"/>
                </a:solidFill>
                <a:latin typeface="+mn-lt"/>
              </a:rPr>
              <a:t>S</a:t>
            </a:r>
            <a:r>
              <a:rPr lang="fr-FR" sz="3200" b="1" dirty="0" smtClean="0">
                <a:solidFill>
                  <a:srgbClr val="C00000"/>
                </a:solidFill>
                <a:latin typeface="+mn-lt"/>
              </a:rPr>
              <a:t>ession Bean</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endParaRPr lang="en-US" sz="2400" dirty="0" smtClean="0"/>
          </a:p>
          <a:p>
            <a:r>
              <a:rPr lang="en-US" sz="2400" dirty="0" smtClean="0"/>
              <a:t>Le </a:t>
            </a:r>
            <a:r>
              <a:rPr lang="en-US" sz="2400" dirty="0" err="1" smtClean="0"/>
              <a:t>descripteur</a:t>
            </a:r>
            <a:r>
              <a:rPr lang="en-US" sz="2400" dirty="0" smtClean="0"/>
              <a:t> de </a:t>
            </a:r>
            <a:r>
              <a:rPr lang="en-US" sz="2400" dirty="0" err="1" smtClean="0"/>
              <a:t>déploiement</a:t>
            </a:r>
            <a:r>
              <a:rPr lang="en-US" sz="2400" dirty="0" smtClean="0"/>
              <a:t> pour le bean </a:t>
            </a:r>
            <a:r>
              <a:rPr lang="en-US" sz="2400" dirty="0" err="1" smtClean="0"/>
              <a:t>entreprise</a:t>
            </a:r>
            <a:r>
              <a:rPr lang="en-US" sz="2400" dirty="0" smtClean="0"/>
              <a:t> </a:t>
            </a:r>
            <a:r>
              <a:rPr lang="en-US" sz="2400" dirty="0" err="1" smtClean="0"/>
              <a:t>est</a:t>
            </a:r>
            <a:r>
              <a:rPr lang="en-US" sz="2400" dirty="0" smtClean="0"/>
              <a:t> </a:t>
            </a:r>
            <a:r>
              <a:rPr lang="en-US" sz="2400" dirty="0" err="1" smtClean="0"/>
              <a:t>donné</a:t>
            </a:r>
            <a:r>
              <a:rPr lang="en-US" sz="2400" dirty="0" smtClean="0"/>
              <a:t> </a:t>
            </a:r>
            <a:r>
              <a:rPr lang="en-US" sz="2400" dirty="0" err="1" smtClean="0"/>
              <a:t>comme</a:t>
            </a:r>
            <a:r>
              <a:rPr lang="en-US" sz="2400" dirty="0" smtClean="0"/>
              <a:t> suit :</a:t>
            </a:r>
            <a:endParaRPr lang="fr-FR" sz="2400"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34</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
        <p:nvSpPr>
          <p:cNvPr id="7" name="ZoneTexte 6"/>
          <p:cNvSpPr txBox="1"/>
          <p:nvPr/>
        </p:nvSpPr>
        <p:spPr>
          <a:xfrm>
            <a:off x="1245705" y="1880112"/>
            <a:ext cx="5275996" cy="3351687"/>
          </a:xfrm>
          <a:prstGeom prst="rect">
            <a:avLst/>
          </a:prstGeom>
          <a:noFill/>
        </p:spPr>
        <p:txBody>
          <a:bodyPr wrap="none" rtlCol="0">
            <a:spAutoFit/>
          </a:bodyPr>
          <a:lstStyle/>
          <a:p>
            <a:r>
              <a:rPr lang="fr-FR" sz="2400" dirty="0" smtClean="0">
                <a:solidFill>
                  <a:schemeClr val="accent1">
                    <a:lumMod val="50000"/>
                  </a:schemeClr>
                </a:solidFill>
              </a:rPr>
              <a:t>&lt;session&gt;</a:t>
            </a:r>
          </a:p>
          <a:p>
            <a:r>
              <a:rPr lang="fr-FR" sz="2400" dirty="0" smtClean="0">
                <a:solidFill>
                  <a:schemeClr val="accent1">
                    <a:lumMod val="50000"/>
                  </a:schemeClr>
                </a:solidFill>
              </a:rPr>
              <a:t>  &lt;</a:t>
            </a:r>
            <a:r>
              <a:rPr lang="fr-FR" sz="2400" dirty="0" err="1" smtClean="0">
                <a:solidFill>
                  <a:schemeClr val="accent1">
                    <a:lumMod val="50000"/>
                  </a:schemeClr>
                </a:solidFill>
              </a:rPr>
              <a:t>ejb-name</a:t>
            </a:r>
            <a:r>
              <a:rPr lang="fr-FR" sz="2400" dirty="0" smtClean="0">
                <a:solidFill>
                  <a:schemeClr val="accent1">
                    <a:lumMod val="50000"/>
                  </a:schemeClr>
                </a:solidFill>
              </a:rPr>
              <a:t>&gt;</a:t>
            </a:r>
            <a:r>
              <a:rPr lang="fr-FR" sz="2400" dirty="0" err="1" smtClean="0">
                <a:solidFill>
                  <a:schemeClr val="accent1">
                    <a:lumMod val="50000"/>
                  </a:schemeClr>
                </a:solidFill>
              </a:rPr>
              <a:t>SignOnEJB</a:t>
            </a:r>
            <a:r>
              <a:rPr lang="fr-FR" sz="2400" dirty="0" smtClean="0">
                <a:solidFill>
                  <a:schemeClr val="accent1">
                    <a:lumMod val="50000"/>
                  </a:schemeClr>
                </a:solidFill>
              </a:rPr>
              <a:t>&lt;/</a:t>
            </a:r>
            <a:r>
              <a:rPr lang="fr-FR" sz="2400" dirty="0" err="1" smtClean="0">
                <a:solidFill>
                  <a:schemeClr val="accent1">
                    <a:lumMod val="50000"/>
                  </a:schemeClr>
                </a:solidFill>
              </a:rPr>
              <a:t>ejb-name</a:t>
            </a:r>
            <a:r>
              <a:rPr lang="fr-FR" sz="2400" dirty="0" smtClean="0">
                <a:solidFill>
                  <a:schemeClr val="accent1">
                    <a:lumMod val="50000"/>
                  </a:schemeClr>
                </a:solidFill>
              </a:rPr>
              <a:t>&gt;</a:t>
            </a:r>
          </a:p>
          <a:p>
            <a:r>
              <a:rPr lang="fr-FR" sz="2400" dirty="0" smtClean="0">
                <a:solidFill>
                  <a:schemeClr val="accent1">
                    <a:lumMod val="50000"/>
                  </a:schemeClr>
                </a:solidFill>
              </a:rPr>
              <a:t>  &lt;home&gt;</a:t>
            </a:r>
            <a:r>
              <a:rPr lang="fr-FR" sz="2400" dirty="0" err="1" smtClean="0">
                <a:solidFill>
                  <a:schemeClr val="accent1">
                    <a:lumMod val="50000"/>
                  </a:schemeClr>
                </a:solidFill>
              </a:rPr>
              <a:t>SignOnHome</a:t>
            </a:r>
            <a:r>
              <a:rPr lang="fr-FR" sz="2400" dirty="0" smtClean="0">
                <a:solidFill>
                  <a:schemeClr val="accent1">
                    <a:lumMod val="50000"/>
                  </a:schemeClr>
                </a:solidFill>
              </a:rPr>
              <a:t>&lt;/home&gt;</a:t>
            </a:r>
          </a:p>
          <a:p>
            <a:r>
              <a:rPr lang="fr-FR" sz="2400" dirty="0" smtClean="0">
                <a:solidFill>
                  <a:schemeClr val="accent1">
                    <a:lumMod val="50000"/>
                  </a:schemeClr>
                </a:solidFill>
              </a:rPr>
              <a:t>  &lt;</a:t>
            </a:r>
            <a:r>
              <a:rPr lang="fr-FR" sz="2400" dirty="0" err="1" smtClean="0">
                <a:solidFill>
                  <a:schemeClr val="accent1">
                    <a:lumMod val="50000"/>
                  </a:schemeClr>
                </a:solidFill>
              </a:rPr>
              <a:t>remote</a:t>
            </a:r>
            <a:r>
              <a:rPr lang="fr-FR" sz="2400" dirty="0" smtClean="0">
                <a:solidFill>
                  <a:schemeClr val="accent1">
                    <a:lumMod val="50000"/>
                  </a:schemeClr>
                </a:solidFill>
              </a:rPr>
              <a:t>&gt;</a:t>
            </a:r>
            <a:r>
              <a:rPr lang="fr-FR" sz="2400" dirty="0" err="1" smtClean="0">
                <a:solidFill>
                  <a:schemeClr val="accent1">
                    <a:lumMod val="50000"/>
                  </a:schemeClr>
                </a:solidFill>
              </a:rPr>
              <a:t>SignOn</a:t>
            </a:r>
            <a:r>
              <a:rPr lang="fr-FR" sz="2400" dirty="0" smtClean="0">
                <a:solidFill>
                  <a:schemeClr val="accent1">
                    <a:lumMod val="50000"/>
                  </a:schemeClr>
                </a:solidFill>
              </a:rPr>
              <a:t>&lt;/</a:t>
            </a:r>
            <a:r>
              <a:rPr lang="fr-FR" sz="2400" dirty="0" err="1" smtClean="0">
                <a:solidFill>
                  <a:schemeClr val="accent1">
                    <a:lumMod val="50000"/>
                  </a:schemeClr>
                </a:solidFill>
              </a:rPr>
              <a:t>remote</a:t>
            </a:r>
            <a:r>
              <a:rPr lang="fr-FR" sz="2400" dirty="0" smtClean="0">
                <a:solidFill>
                  <a:schemeClr val="accent1">
                    <a:lumMod val="50000"/>
                  </a:schemeClr>
                </a:solidFill>
              </a:rPr>
              <a:t>&gt;</a:t>
            </a:r>
          </a:p>
          <a:p>
            <a:r>
              <a:rPr lang="fr-FR" sz="2400" dirty="0" smtClean="0">
                <a:solidFill>
                  <a:schemeClr val="accent1">
                    <a:lumMod val="50000"/>
                  </a:schemeClr>
                </a:solidFill>
              </a:rPr>
              <a:t>  &lt;</a:t>
            </a:r>
            <a:r>
              <a:rPr lang="fr-FR" sz="2400" dirty="0" err="1" smtClean="0">
                <a:solidFill>
                  <a:schemeClr val="accent1">
                    <a:lumMod val="50000"/>
                  </a:schemeClr>
                </a:solidFill>
              </a:rPr>
              <a:t>ejb</a:t>
            </a:r>
            <a:r>
              <a:rPr lang="fr-FR" sz="2400" dirty="0" smtClean="0">
                <a:solidFill>
                  <a:schemeClr val="accent1">
                    <a:lumMod val="50000"/>
                  </a:schemeClr>
                </a:solidFill>
              </a:rPr>
              <a:t>-class&gt;</a:t>
            </a:r>
            <a:r>
              <a:rPr lang="fr-FR" sz="2400" dirty="0" err="1" smtClean="0">
                <a:solidFill>
                  <a:schemeClr val="accent1">
                    <a:lumMod val="50000"/>
                  </a:schemeClr>
                </a:solidFill>
              </a:rPr>
              <a:t>SignOnEJB</a:t>
            </a:r>
            <a:r>
              <a:rPr lang="fr-FR" sz="2400" dirty="0" smtClean="0">
                <a:solidFill>
                  <a:schemeClr val="accent1">
                    <a:lumMod val="50000"/>
                  </a:schemeClr>
                </a:solidFill>
              </a:rPr>
              <a:t>&lt;/</a:t>
            </a:r>
            <a:r>
              <a:rPr lang="fr-FR" sz="2400" dirty="0" err="1" smtClean="0">
                <a:solidFill>
                  <a:schemeClr val="accent1">
                    <a:lumMod val="50000"/>
                  </a:schemeClr>
                </a:solidFill>
              </a:rPr>
              <a:t>ejb</a:t>
            </a:r>
            <a:r>
              <a:rPr lang="fr-FR" sz="2400" dirty="0" smtClean="0">
                <a:solidFill>
                  <a:schemeClr val="accent1">
                    <a:lumMod val="50000"/>
                  </a:schemeClr>
                </a:solidFill>
              </a:rPr>
              <a:t>-class&gt;</a:t>
            </a:r>
          </a:p>
          <a:p>
            <a:r>
              <a:rPr lang="fr-FR" sz="2400" dirty="0" smtClean="0">
                <a:solidFill>
                  <a:schemeClr val="accent1">
                    <a:lumMod val="50000"/>
                  </a:schemeClr>
                </a:solidFill>
              </a:rPr>
              <a:t>  &lt;session-type&gt;</a:t>
            </a:r>
            <a:r>
              <a:rPr lang="fr-FR" sz="2400" dirty="0" err="1" smtClean="0">
                <a:solidFill>
                  <a:schemeClr val="accent1">
                    <a:lumMod val="50000"/>
                  </a:schemeClr>
                </a:solidFill>
              </a:rPr>
              <a:t>Stateless</a:t>
            </a:r>
            <a:r>
              <a:rPr lang="fr-FR" sz="2400" dirty="0" smtClean="0">
                <a:solidFill>
                  <a:schemeClr val="accent1">
                    <a:lumMod val="50000"/>
                  </a:schemeClr>
                </a:solidFill>
              </a:rPr>
              <a:t>&lt;/session-type&gt;</a:t>
            </a:r>
          </a:p>
          <a:p>
            <a:r>
              <a:rPr lang="fr-FR" sz="2400" dirty="0" smtClean="0">
                <a:solidFill>
                  <a:schemeClr val="accent1">
                    <a:lumMod val="50000"/>
                  </a:schemeClr>
                </a:solidFill>
              </a:rPr>
              <a:t>   ...</a:t>
            </a:r>
          </a:p>
          <a:p>
            <a:r>
              <a:rPr lang="fr-FR" sz="2400" dirty="0" smtClean="0">
                <a:solidFill>
                  <a:schemeClr val="accent1">
                    <a:lumMod val="50000"/>
                  </a:schemeClr>
                </a:solidFill>
              </a:rPr>
              <a:t>&lt;/session&gt;</a:t>
            </a:r>
            <a:endParaRPr lang="fr-FR" sz="2400" dirty="0">
              <a:solidFill>
                <a:schemeClr val="accent1">
                  <a:lumMod val="50000"/>
                </a:schemeClr>
              </a:solidFill>
            </a:endParaRPr>
          </a:p>
        </p:txBody>
      </p:sp>
    </p:spTree>
    <p:extLst>
      <p:ext uri="{BB962C8B-B14F-4D97-AF65-F5344CB8AC3E}">
        <p14:creationId xmlns:p14="http://schemas.microsoft.com/office/powerpoint/2010/main" val="24421444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Implémentation d’un </a:t>
            </a:r>
            <a:r>
              <a:rPr lang="fr-FR" sz="3200" b="1" dirty="0" err="1" smtClean="0">
                <a:solidFill>
                  <a:srgbClr val="C00000"/>
                </a:solidFill>
                <a:latin typeface="+mn-lt"/>
              </a:rPr>
              <a:t>Stateless</a:t>
            </a:r>
            <a:r>
              <a:rPr lang="fr-FR" sz="3200" b="1" dirty="0" smtClean="0">
                <a:solidFill>
                  <a:srgbClr val="C00000"/>
                </a:solidFill>
                <a:latin typeface="+mn-lt"/>
              </a:rPr>
              <a:t> </a:t>
            </a:r>
            <a:r>
              <a:rPr lang="fr-FR" sz="3200" b="1" dirty="0">
                <a:solidFill>
                  <a:srgbClr val="C00000"/>
                </a:solidFill>
                <a:latin typeface="+mn-lt"/>
              </a:rPr>
              <a:t>S</a:t>
            </a:r>
            <a:r>
              <a:rPr lang="fr-FR" sz="3200" b="1" dirty="0" smtClean="0">
                <a:solidFill>
                  <a:srgbClr val="C00000"/>
                </a:solidFill>
                <a:latin typeface="+mn-lt"/>
              </a:rPr>
              <a:t>ession Bean</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endParaRPr lang="fr-FR" sz="2400" dirty="0" smtClean="0"/>
          </a:p>
          <a:p>
            <a:r>
              <a:rPr lang="fr-FR" dirty="0" smtClean="0"/>
              <a:t>L'élément </a:t>
            </a:r>
            <a:r>
              <a:rPr lang="fr-FR" dirty="0"/>
              <a:t>session déclare un </a:t>
            </a:r>
            <a:r>
              <a:rPr lang="fr-FR" dirty="0" err="1"/>
              <a:t>bean</a:t>
            </a:r>
            <a:r>
              <a:rPr lang="fr-FR" dirty="0"/>
              <a:t> de session et un élément </a:t>
            </a:r>
            <a:r>
              <a:rPr lang="fr-FR" dirty="0" err="1"/>
              <a:t>ejb-name</a:t>
            </a:r>
            <a:r>
              <a:rPr lang="fr-FR" dirty="0"/>
              <a:t> dans l'élément session, qui définit le nom du </a:t>
            </a:r>
            <a:r>
              <a:rPr lang="fr-FR" dirty="0" err="1"/>
              <a:t>bean</a:t>
            </a:r>
            <a:r>
              <a:rPr lang="fr-FR" dirty="0"/>
              <a:t> de session (</a:t>
            </a:r>
            <a:r>
              <a:rPr lang="fr-FR" dirty="0" err="1"/>
              <a:t>SignOnEJB</a:t>
            </a:r>
            <a:r>
              <a:rPr lang="fr-FR" dirty="0"/>
              <a:t>). </a:t>
            </a:r>
            <a:endParaRPr lang="fr-FR" dirty="0" smtClean="0"/>
          </a:p>
          <a:p>
            <a:r>
              <a:rPr lang="fr-FR" dirty="0" smtClean="0"/>
              <a:t>L'élément </a:t>
            </a:r>
            <a:r>
              <a:rPr lang="fr-FR" dirty="0"/>
              <a:t>session déclare également d'autres éléments, tels que l'interface d'accueil (</a:t>
            </a:r>
            <a:r>
              <a:rPr lang="fr-FR" dirty="0" err="1"/>
              <a:t>SignOnHome</a:t>
            </a:r>
            <a:r>
              <a:rPr lang="fr-FR" dirty="0"/>
              <a:t>), l'interface distante (</a:t>
            </a:r>
            <a:r>
              <a:rPr lang="fr-FR" dirty="0" err="1"/>
              <a:t>SignOn</a:t>
            </a:r>
            <a:r>
              <a:rPr lang="fr-FR" dirty="0"/>
              <a:t>) et la classe du </a:t>
            </a:r>
            <a:r>
              <a:rPr lang="fr-FR" dirty="0" err="1"/>
              <a:t>bean</a:t>
            </a:r>
            <a:r>
              <a:rPr lang="fr-FR" dirty="0"/>
              <a:t> (</a:t>
            </a:r>
            <a:r>
              <a:rPr lang="fr-FR" dirty="0" err="1"/>
              <a:t>SignOnEJB</a:t>
            </a:r>
            <a:r>
              <a:rPr lang="fr-FR" dirty="0"/>
              <a:t>). </a:t>
            </a:r>
            <a:endParaRPr lang="fr-FR" dirty="0" smtClean="0"/>
          </a:p>
          <a:p>
            <a:r>
              <a:rPr lang="fr-FR" dirty="0" smtClean="0"/>
              <a:t>L'élément </a:t>
            </a:r>
            <a:r>
              <a:rPr lang="fr-FR" dirty="0"/>
              <a:t>session-type déclare qu'il s'agit d'un </a:t>
            </a:r>
            <a:r>
              <a:rPr lang="fr-FR" dirty="0" err="1"/>
              <a:t>bean</a:t>
            </a:r>
            <a:r>
              <a:rPr lang="fr-FR" dirty="0"/>
              <a:t> de session sans état (par opposition à un </a:t>
            </a:r>
            <a:r>
              <a:rPr lang="fr-FR" dirty="0" err="1"/>
              <a:t>bean</a:t>
            </a:r>
            <a:r>
              <a:rPr lang="fr-FR" dirty="0"/>
              <a:t> de session avec état).</a:t>
            </a:r>
            <a:endParaRPr lang="en-US"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35</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19094534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Implémentation d’un </a:t>
            </a:r>
            <a:r>
              <a:rPr lang="fr-FR" sz="3200" b="1" dirty="0" err="1" smtClean="0">
                <a:solidFill>
                  <a:srgbClr val="C00000"/>
                </a:solidFill>
                <a:latin typeface="+mn-lt"/>
              </a:rPr>
              <a:t>Stateless</a:t>
            </a:r>
            <a:r>
              <a:rPr lang="fr-FR" sz="3200" b="1" dirty="0" smtClean="0">
                <a:solidFill>
                  <a:srgbClr val="C00000"/>
                </a:solidFill>
                <a:latin typeface="+mn-lt"/>
              </a:rPr>
              <a:t> </a:t>
            </a:r>
            <a:r>
              <a:rPr lang="fr-FR" sz="3200" b="1" dirty="0">
                <a:solidFill>
                  <a:srgbClr val="C00000"/>
                </a:solidFill>
                <a:latin typeface="+mn-lt"/>
              </a:rPr>
              <a:t>S</a:t>
            </a:r>
            <a:r>
              <a:rPr lang="fr-FR" sz="3200" b="1" dirty="0" smtClean="0">
                <a:solidFill>
                  <a:srgbClr val="C00000"/>
                </a:solidFill>
                <a:latin typeface="+mn-lt"/>
              </a:rPr>
              <a:t>ession Bean</a:t>
            </a:r>
          </a:p>
        </p:txBody>
      </p:sp>
      <p:sp>
        <p:nvSpPr>
          <p:cNvPr id="3" name="Espace réservé du contenu 2"/>
          <p:cNvSpPr>
            <a:spLocks noGrp="1"/>
          </p:cNvSpPr>
          <p:nvPr>
            <p:ph idx="1"/>
          </p:nvPr>
        </p:nvSpPr>
        <p:spPr>
          <a:xfrm>
            <a:off x="312420" y="860581"/>
            <a:ext cx="11567160" cy="5495770"/>
          </a:xfrm>
          <a:solidFill>
            <a:schemeClr val="accent4">
              <a:lumMod val="60000"/>
              <a:lumOff val="40000"/>
            </a:schemeClr>
          </a:solidFill>
        </p:spPr>
        <p:txBody>
          <a:bodyPr>
            <a:normAutofit/>
          </a:bodyPr>
          <a:lstStyle/>
          <a:p>
            <a:pPr marL="0" indent="0">
              <a:buNone/>
            </a:pPr>
            <a:r>
              <a:rPr lang="fr-FR" sz="3200" b="1" dirty="0" smtClean="0"/>
              <a:t>Ecrire un Client</a:t>
            </a:r>
          </a:p>
          <a:p>
            <a:pPr marL="0" indent="0">
              <a:buNone/>
            </a:pPr>
            <a:endParaRPr lang="fr-FR" sz="2400" dirty="0"/>
          </a:p>
          <a:p>
            <a:pPr marL="0" indent="0">
              <a:buNone/>
            </a:pPr>
            <a:r>
              <a:rPr lang="fr-FR" sz="2400" dirty="0"/>
              <a:t>  </a:t>
            </a:r>
          </a:p>
          <a:p>
            <a:pPr marL="0" indent="0">
              <a:buNone/>
            </a:pPr>
            <a:r>
              <a:rPr lang="fr-FR" sz="2400" dirty="0"/>
              <a:t>    </a:t>
            </a:r>
            <a:endParaRPr lang="fr-FR" sz="2400"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36</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
        <p:nvSpPr>
          <p:cNvPr id="7" name="ZoneTexte 6"/>
          <p:cNvSpPr txBox="1"/>
          <p:nvPr/>
        </p:nvSpPr>
        <p:spPr>
          <a:xfrm>
            <a:off x="619527" y="1457740"/>
            <a:ext cx="4154766" cy="3693319"/>
          </a:xfrm>
          <a:prstGeom prst="rect">
            <a:avLst/>
          </a:prstGeom>
          <a:noFill/>
          <a:ln>
            <a:solidFill>
              <a:schemeClr val="tx1"/>
            </a:solidFill>
          </a:ln>
        </p:spPr>
        <p:txBody>
          <a:bodyPr wrap="none" rtlCol="0">
            <a:spAutoFit/>
          </a:bodyPr>
          <a:lstStyle/>
          <a:p>
            <a:r>
              <a:rPr lang="fr-FR" dirty="0" smtClean="0"/>
              <a:t>package day05;</a:t>
            </a:r>
          </a:p>
          <a:p>
            <a:endParaRPr lang="fr-FR" dirty="0" smtClean="0"/>
          </a:p>
          <a:p>
            <a:r>
              <a:rPr lang="fr-FR" dirty="0" smtClean="0"/>
              <a:t>import </a:t>
            </a:r>
            <a:r>
              <a:rPr lang="fr-FR" dirty="0" err="1" smtClean="0"/>
              <a:t>java.util</a:t>
            </a:r>
            <a:r>
              <a:rPr lang="fr-FR" dirty="0" smtClean="0"/>
              <a:t>.*;</a:t>
            </a:r>
          </a:p>
          <a:p>
            <a:r>
              <a:rPr lang="fr-FR" dirty="0" smtClean="0"/>
              <a:t>import </a:t>
            </a:r>
            <a:r>
              <a:rPr lang="fr-FR" dirty="0" err="1" smtClean="0"/>
              <a:t>javax.naming</a:t>
            </a:r>
            <a:r>
              <a:rPr lang="fr-FR" dirty="0" smtClean="0"/>
              <a:t>.*;</a:t>
            </a:r>
          </a:p>
          <a:p>
            <a:r>
              <a:rPr lang="fr-FR" dirty="0" smtClean="0"/>
              <a:t>import </a:t>
            </a:r>
            <a:r>
              <a:rPr lang="fr-FR" dirty="0" err="1" smtClean="0"/>
              <a:t>javax.ejb</a:t>
            </a:r>
            <a:r>
              <a:rPr lang="fr-FR" dirty="0" smtClean="0"/>
              <a:t>.*;</a:t>
            </a:r>
          </a:p>
          <a:p>
            <a:endParaRPr lang="fr-FR" dirty="0" smtClean="0"/>
          </a:p>
          <a:p>
            <a:r>
              <a:rPr lang="fr-FR" dirty="0" smtClean="0"/>
              <a:t>public class Client {</a:t>
            </a:r>
          </a:p>
          <a:p>
            <a:endParaRPr lang="fr-FR" dirty="0" smtClean="0"/>
          </a:p>
          <a:p>
            <a:r>
              <a:rPr lang="fr-FR" dirty="0" smtClean="0"/>
              <a:t>  public </a:t>
            </a:r>
            <a:r>
              <a:rPr lang="fr-FR" dirty="0" err="1" smtClean="0"/>
              <a:t>static</a:t>
            </a:r>
            <a:r>
              <a:rPr lang="fr-FR" dirty="0" smtClean="0"/>
              <a:t> </a:t>
            </a:r>
            <a:r>
              <a:rPr lang="fr-FR" dirty="0" err="1" smtClean="0"/>
              <a:t>void</a:t>
            </a:r>
            <a:r>
              <a:rPr lang="fr-FR" dirty="0" smtClean="0"/>
              <a:t> main(String[] </a:t>
            </a:r>
            <a:r>
              <a:rPr lang="fr-FR" dirty="0" err="1" smtClean="0"/>
              <a:t>args</a:t>
            </a:r>
            <a:r>
              <a:rPr lang="fr-FR" dirty="0" smtClean="0"/>
              <a:t>) {</a:t>
            </a:r>
          </a:p>
          <a:p>
            <a:r>
              <a:rPr lang="fr-FR" dirty="0" smtClean="0"/>
              <a:t>    </a:t>
            </a:r>
            <a:r>
              <a:rPr lang="fr-FR" dirty="0" err="1" smtClean="0"/>
              <a:t>print</a:t>
            </a:r>
            <a:r>
              <a:rPr lang="fr-FR" dirty="0" smtClean="0"/>
              <a:t>("</a:t>
            </a:r>
            <a:r>
              <a:rPr lang="fr-FR" dirty="0" err="1" smtClean="0"/>
              <a:t>Starting</a:t>
            </a:r>
            <a:r>
              <a:rPr lang="fr-FR" dirty="0" smtClean="0"/>
              <a:t> Client . . .\n");</a:t>
            </a:r>
          </a:p>
          <a:p>
            <a:r>
              <a:rPr lang="fr-FR" dirty="0" smtClean="0"/>
              <a:t>    </a:t>
            </a:r>
            <a:r>
              <a:rPr lang="fr-FR" dirty="0" err="1" smtClean="0"/>
              <a:t>Context</a:t>
            </a:r>
            <a:r>
              <a:rPr lang="fr-FR" dirty="0" smtClean="0"/>
              <a:t> </a:t>
            </a:r>
            <a:r>
              <a:rPr lang="fr-FR" dirty="0" err="1" smtClean="0"/>
              <a:t>initialContext</a:t>
            </a:r>
            <a:r>
              <a:rPr lang="fr-FR" dirty="0" smtClean="0"/>
              <a:t> = </a:t>
            </a:r>
            <a:r>
              <a:rPr lang="fr-FR" dirty="0" err="1" smtClean="0"/>
              <a:t>null</a:t>
            </a:r>
            <a:r>
              <a:rPr lang="fr-FR" dirty="0" smtClean="0"/>
              <a:t>;</a:t>
            </a:r>
          </a:p>
          <a:p>
            <a:r>
              <a:rPr lang="fr-FR" dirty="0" smtClean="0"/>
              <a:t>    </a:t>
            </a:r>
            <a:r>
              <a:rPr lang="fr-FR" dirty="0" err="1" smtClean="0"/>
              <a:t>SignOnHome</a:t>
            </a:r>
            <a:r>
              <a:rPr lang="fr-FR" dirty="0" smtClean="0"/>
              <a:t> </a:t>
            </a:r>
            <a:r>
              <a:rPr lang="fr-FR" dirty="0" err="1" smtClean="0"/>
              <a:t>signOnHome</a:t>
            </a:r>
            <a:r>
              <a:rPr lang="fr-FR" dirty="0" smtClean="0"/>
              <a:t> = </a:t>
            </a:r>
            <a:r>
              <a:rPr lang="fr-FR" dirty="0" err="1" smtClean="0"/>
              <a:t>null</a:t>
            </a:r>
            <a:r>
              <a:rPr lang="fr-FR" dirty="0" smtClean="0"/>
              <a:t>;</a:t>
            </a:r>
          </a:p>
          <a:p>
            <a:r>
              <a:rPr lang="fr-FR" dirty="0" smtClean="0"/>
              <a:t>    </a:t>
            </a:r>
            <a:r>
              <a:rPr lang="fr-FR" dirty="0" err="1" smtClean="0"/>
              <a:t>SignOn</a:t>
            </a:r>
            <a:r>
              <a:rPr lang="fr-FR" dirty="0" smtClean="0"/>
              <a:t> </a:t>
            </a:r>
            <a:r>
              <a:rPr lang="fr-FR" dirty="0" err="1" smtClean="0"/>
              <a:t>signOn</a:t>
            </a:r>
            <a:r>
              <a:rPr lang="fr-FR" dirty="0" smtClean="0"/>
              <a:t> = </a:t>
            </a:r>
            <a:r>
              <a:rPr lang="fr-FR" dirty="0" err="1" smtClean="0"/>
              <a:t>null</a:t>
            </a:r>
            <a:r>
              <a:rPr lang="fr-FR" dirty="0" smtClean="0"/>
              <a:t>;</a:t>
            </a:r>
            <a:endParaRPr lang="fr-FR" dirty="0"/>
          </a:p>
        </p:txBody>
      </p:sp>
      <p:sp>
        <p:nvSpPr>
          <p:cNvPr id="6" name="ZoneTexte 5"/>
          <p:cNvSpPr txBox="1"/>
          <p:nvPr/>
        </p:nvSpPr>
        <p:spPr>
          <a:xfrm>
            <a:off x="4823865" y="1051151"/>
            <a:ext cx="6963060" cy="5120283"/>
          </a:xfrm>
          <a:prstGeom prst="rect">
            <a:avLst/>
          </a:prstGeom>
          <a:noFill/>
          <a:ln>
            <a:solidFill>
              <a:schemeClr val="tx1"/>
            </a:solidFill>
          </a:ln>
        </p:spPr>
        <p:txBody>
          <a:bodyPr wrap="none" rtlCol="0">
            <a:spAutoFit/>
          </a:bodyPr>
          <a:lstStyle/>
          <a:p>
            <a:r>
              <a:rPr lang="fr-FR" dirty="0" smtClean="0"/>
              <a:t> </a:t>
            </a:r>
            <a:r>
              <a:rPr lang="fr-FR" dirty="0" err="1" smtClean="0"/>
              <a:t>try</a:t>
            </a:r>
            <a:r>
              <a:rPr lang="fr-FR" dirty="0" smtClean="0"/>
              <a:t> {</a:t>
            </a:r>
          </a:p>
          <a:p>
            <a:r>
              <a:rPr lang="fr-FR" dirty="0" smtClean="0"/>
              <a:t>       </a:t>
            </a:r>
            <a:r>
              <a:rPr lang="fr-FR" dirty="0" err="1" smtClean="0"/>
              <a:t>print</a:t>
            </a:r>
            <a:r>
              <a:rPr lang="fr-FR" dirty="0" smtClean="0"/>
              <a:t>("</a:t>
            </a:r>
            <a:r>
              <a:rPr lang="fr-FR" dirty="0" err="1" smtClean="0"/>
              <a:t>Looking</a:t>
            </a:r>
            <a:r>
              <a:rPr lang="fr-FR" dirty="0" smtClean="0"/>
              <a:t> up the </a:t>
            </a:r>
            <a:r>
              <a:rPr lang="fr-FR" dirty="0" err="1" smtClean="0"/>
              <a:t>sign</a:t>
            </a:r>
            <a:r>
              <a:rPr lang="fr-FR" dirty="0" smtClean="0"/>
              <a:t> on component via JNDI.\n");</a:t>
            </a:r>
          </a:p>
          <a:p>
            <a:r>
              <a:rPr lang="fr-FR" dirty="0" smtClean="0"/>
              <a:t>       </a:t>
            </a:r>
            <a:r>
              <a:rPr lang="fr-FR" dirty="0" err="1" smtClean="0"/>
              <a:t>initialContext</a:t>
            </a:r>
            <a:r>
              <a:rPr lang="fr-FR" dirty="0" smtClean="0"/>
              <a:t> = new </a:t>
            </a:r>
            <a:r>
              <a:rPr lang="fr-FR" dirty="0" err="1" smtClean="0"/>
              <a:t>InitialContext</a:t>
            </a:r>
            <a:r>
              <a:rPr lang="fr-FR" dirty="0" smtClean="0"/>
              <a:t>();</a:t>
            </a:r>
          </a:p>
          <a:p>
            <a:r>
              <a:rPr lang="fr-FR" dirty="0" smtClean="0"/>
              <a:t>       Object </a:t>
            </a:r>
            <a:r>
              <a:rPr lang="fr-FR" dirty="0" err="1" smtClean="0"/>
              <a:t>object</a:t>
            </a:r>
            <a:r>
              <a:rPr lang="fr-FR" dirty="0" smtClean="0"/>
              <a:t> = </a:t>
            </a:r>
            <a:r>
              <a:rPr lang="fr-FR" dirty="0" err="1" smtClean="0"/>
              <a:t>initialContext.lookup</a:t>
            </a:r>
            <a:r>
              <a:rPr lang="fr-FR" dirty="0" smtClean="0"/>
              <a:t>("day05/</a:t>
            </a:r>
            <a:r>
              <a:rPr lang="fr-FR" dirty="0" err="1" smtClean="0"/>
              <a:t>SignOn</a:t>
            </a:r>
            <a:r>
              <a:rPr lang="fr-FR" dirty="0" smtClean="0"/>
              <a:t>");</a:t>
            </a:r>
          </a:p>
          <a:p>
            <a:r>
              <a:rPr lang="fr-FR" dirty="0" smtClean="0"/>
              <a:t>       </a:t>
            </a:r>
            <a:r>
              <a:rPr lang="fr-FR" dirty="0" err="1" smtClean="0"/>
              <a:t>signOnHome</a:t>
            </a:r>
            <a:r>
              <a:rPr lang="fr-FR" dirty="0" smtClean="0"/>
              <a:t> = (</a:t>
            </a:r>
            <a:r>
              <a:rPr lang="fr-FR" dirty="0" err="1" smtClean="0"/>
              <a:t>SignOnHome</a:t>
            </a:r>
            <a:r>
              <a:rPr lang="fr-FR" dirty="0" smtClean="0"/>
              <a:t>)</a:t>
            </a:r>
          </a:p>
          <a:p>
            <a:r>
              <a:rPr lang="fr-FR" dirty="0" smtClean="0"/>
              <a:t>        </a:t>
            </a:r>
            <a:r>
              <a:rPr lang="fr-FR" dirty="0" err="1" smtClean="0"/>
              <a:t>javax.rmi.PortableRemoteObject.narrow</a:t>
            </a:r>
            <a:r>
              <a:rPr lang="fr-FR" dirty="0" smtClean="0"/>
              <a:t>(</a:t>
            </a:r>
            <a:r>
              <a:rPr lang="fr-FR" dirty="0" err="1" smtClean="0"/>
              <a:t>object,SignOnHome.class</a:t>
            </a:r>
            <a:r>
              <a:rPr lang="fr-FR" dirty="0" smtClean="0"/>
              <a:t>);</a:t>
            </a:r>
          </a:p>
          <a:p>
            <a:r>
              <a:rPr lang="fr-FR" dirty="0"/>
              <a:t> </a:t>
            </a:r>
            <a:r>
              <a:rPr lang="fr-FR" dirty="0" smtClean="0"/>
              <a:t>       </a:t>
            </a:r>
            <a:r>
              <a:rPr lang="fr-FR" dirty="0" err="1" smtClean="0"/>
              <a:t>print</a:t>
            </a:r>
            <a:r>
              <a:rPr lang="fr-FR" dirty="0" smtClean="0"/>
              <a:t>("</a:t>
            </a:r>
            <a:r>
              <a:rPr lang="fr-FR" dirty="0" err="1" smtClean="0"/>
              <a:t>Creating</a:t>
            </a:r>
            <a:r>
              <a:rPr lang="fr-FR" dirty="0" smtClean="0"/>
              <a:t> an </a:t>
            </a:r>
            <a:r>
              <a:rPr lang="fr-FR" dirty="0" err="1" smtClean="0"/>
              <a:t>signOn</a:t>
            </a:r>
            <a:r>
              <a:rPr lang="fr-FR" dirty="0" smtClean="0"/>
              <a:t> </a:t>
            </a:r>
            <a:r>
              <a:rPr lang="fr-FR" dirty="0" err="1" smtClean="0"/>
              <a:t>object</a:t>
            </a:r>
            <a:r>
              <a:rPr lang="fr-FR" dirty="0" smtClean="0"/>
              <a:t>.\n");</a:t>
            </a:r>
          </a:p>
          <a:p>
            <a:r>
              <a:rPr lang="fr-FR" dirty="0" smtClean="0"/>
              <a:t>       </a:t>
            </a:r>
            <a:r>
              <a:rPr lang="fr-FR" dirty="0" err="1" smtClean="0"/>
              <a:t>signOn</a:t>
            </a:r>
            <a:r>
              <a:rPr lang="fr-FR" dirty="0" smtClean="0"/>
              <a:t> =  (</a:t>
            </a:r>
            <a:r>
              <a:rPr lang="fr-FR" dirty="0" err="1" smtClean="0"/>
              <a:t>SignOn</a:t>
            </a:r>
            <a:r>
              <a:rPr lang="fr-FR" dirty="0" smtClean="0"/>
              <a:t>) </a:t>
            </a:r>
            <a:r>
              <a:rPr lang="fr-FR" dirty="0" err="1" smtClean="0"/>
              <a:t>signOnHome.create</a:t>
            </a:r>
            <a:r>
              <a:rPr lang="fr-FR" dirty="0" smtClean="0"/>
              <a:t>();</a:t>
            </a:r>
          </a:p>
          <a:p>
            <a:endParaRPr lang="fr-FR" dirty="0" smtClean="0"/>
          </a:p>
          <a:p>
            <a:r>
              <a:rPr lang="fr-FR" dirty="0" smtClean="0"/>
              <a:t>       </a:t>
            </a:r>
            <a:r>
              <a:rPr lang="fr-FR" dirty="0" err="1" smtClean="0"/>
              <a:t>print</a:t>
            </a:r>
            <a:r>
              <a:rPr lang="fr-FR" dirty="0" smtClean="0"/>
              <a:t>("</a:t>
            </a:r>
            <a:r>
              <a:rPr lang="fr-FR" dirty="0" err="1" smtClean="0"/>
              <a:t>Testing</a:t>
            </a:r>
            <a:r>
              <a:rPr lang="fr-FR" dirty="0" smtClean="0"/>
              <a:t> a </a:t>
            </a:r>
            <a:r>
              <a:rPr lang="fr-FR" dirty="0" err="1" smtClean="0"/>
              <a:t>successful</a:t>
            </a:r>
            <a:r>
              <a:rPr lang="fr-FR" dirty="0" smtClean="0"/>
              <a:t> login/</a:t>
            </a:r>
            <a:r>
              <a:rPr lang="fr-FR" dirty="0" err="1" smtClean="0"/>
              <a:t>password</a:t>
            </a:r>
            <a:r>
              <a:rPr lang="fr-FR" dirty="0" smtClean="0"/>
              <a:t>\n");</a:t>
            </a:r>
          </a:p>
          <a:p>
            <a:r>
              <a:rPr lang="fr-FR" dirty="0" smtClean="0"/>
              <a:t>       </a:t>
            </a:r>
            <a:r>
              <a:rPr lang="fr-FR" dirty="0" err="1" smtClean="0"/>
              <a:t>signOn.validateUser</a:t>
            </a:r>
            <a:r>
              <a:rPr lang="fr-FR" dirty="0" smtClean="0"/>
              <a:t>("</a:t>
            </a:r>
            <a:r>
              <a:rPr lang="fr-FR" dirty="0" err="1" smtClean="0"/>
              <a:t>student</a:t>
            </a:r>
            <a:r>
              <a:rPr lang="fr-FR" dirty="0" smtClean="0"/>
              <a:t>", "</a:t>
            </a:r>
            <a:r>
              <a:rPr lang="fr-FR" dirty="0" err="1" smtClean="0"/>
              <a:t>password</a:t>
            </a:r>
            <a:r>
              <a:rPr lang="fr-FR" dirty="0" smtClean="0"/>
              <a:t>");</a:t>
            </a:r>
          </a:p>
          <a:p>
            <a:endParaRPr lang="fr-FR" dirty="0" smtClean="0"/>
          </a:p>
          <a:p>
            <a:r>
              <a:rPr lang="fr-FR" dirty="0" smtClean="0"/>
              <a:t>       </a:t>
            </a:r>
            <a:r>
              <a:rPr lang="fr-FR" dirty="0" err="1" smtClean="0"/>
              <a:t>print</a:t>
            </a:r>
            <a:r>
              <a:rPr lang="fr-FR" dirty="0" smtClean="0"/>
              <a:t>("</a:t>
            </a:r>
            <a:r>
              <a:rPr lang="fr-FR" dirty="0" err="1" smtClean="0"/>
              <a:t>Testing</a:t>
            </a:r>
            <a:r>
              <a:rPr lang="fr-FR" dirty="0" smtClean="0"/>
              <a:t> an </a:t>
            </a:r>
            <a:r>
              <a:rPr lang="fr-FR" dirty="0" err="1" smtClean="0"/>
              <a:t>invalid</a:t>
            </a:r>
            <a:r>
              <a:rPr lang="fr-FR" dirty="0" smtClean="0"/>
              <a:t> login/</a:t>
            </a:r>
            <a:r>
              <a:rPr lang="fr-FR" dirty="0" err="1" smtClean="0"/>
              <a:t>password</a:t>
            </a:r>
            <a:r>
              <a:rPr lang="fr-FR" dirty="0" smtClean="0"/>
              <a:t>\n");</a:t>
            </a:r>
          </a:p>
          <a:p>
            <a:r>
              <a:rPr lang="fr-FR" dirty="0" smtClean="0"/>
              <a:t>       </a:t>
            </a:r>
            <a:r>
              <a:rPr lang="fr-FR" dirty="0" err="1" smtClean="0"/>
              <a:t>try</a:t>
            </a:r>
            <a:r>
              <a:rPr lang="fr-FR" dirty="0" smtClean="0"/>
              <a:t> {</a:t>
            </a:r>
          </a:p>
          <a:p>
            <a:r>
              <a:rPr lang="fr-FR" dirty="0" smtClean="0"/>
              <a:t>               </a:t>
            </a:r>
            <a:r>
              <a:rPr lang="fr-FR" dirty="0" err="1" smtClean="0"/>
              <a:t>signOn.validateUser</a:t>
            </a:r>
            <a:r>
              <a:rPr lang="fr-FR" dirty="0" smtClean="0"/>
              <a:t>("</a:t>
            </a:r>
            <a:r>
              <a:rPr lang="fr-FR" dirty="0" err="1" smtClean="0"/>
              <a:t>student</a:t>
            </a:r>
            <a:r>
              <a:rPr lang="fr-FR" dirty="0" smtClean="0"/>
              <a:t>", "</a:t>
            </a:r>
            <a:r>
              <a:rPr lang="fr-FR" dirty="0" err="1" smtClean="0"/>
              <a:t>invalidpassword</a:t>
            </a:r>
            <a:r>
              <a:rPr lang="fr-FR" dirty="0" smtClean="0"/>
              <a:t>");</a:t>
            </a:r>
          </a:p>
          <a:p>
            <a:r>
              <a:rPr lang="fr-FR" dirty="0" smtClean="0"/>
              <a:t>          } catch(</a:t>
            </a:r>
            <a:r>
              <a:rPr lang="fr-FR" dirty="0" err="1" smtClean="0"/>
              <a:t>InvalidLoginException</a:t>
            </a:r>
            <a:r>
              <a:rPr lang="fr-FR" dirty="0" smtClean="0"/>
              <a:t> ile) {</a:t>
            </a:r>
          </a:p>
          <a:p>
            <a:r>
              <a:rPr lang="fr-FR" dirty="0" smtClean="0"/>
              <a:t>          </a:t>
            </a:r>
            <a:r>
              <a:rPr lang="fr-FR" dirty="0" err="1" smtClean="0"/>
              <a:t>System.err.println</a:t>
            </a:r>
            <a:r>
              <a:rPr lang="fr-FR" dirty="0" smtClean="0"/>
              <a:t>(ile);</a:t>
            </a:r>
          </a:p>
          <a:p>
            <a:r>
              <a:rPr lang="fr-FR" dirty="0" smtClean="0"/>
              <a:t>          }</a:t>
            </a:r>
          </a:p>
          <a:p>
            <a:endParaRPr lang="fr-FR" dirty="0" smtClean="0"/>
          </a:p>
          <a:p>
            <a:endParaRPr lang="fr-FR" dirty="0"/>
          </a:p>
        </p:txBody>
      </p:sp>
    </p:spTree>
    <p:extLst>
      <p:ext uri="{BB962C8B-B14F-4D97-AF65-F5344CB8AC3E}">
        <p14:creationId xmlns:p14="http://schemas.microsoft.com/office/powerpoint/2010/main" val="19565362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Implémentation d’un </a:t>
            </a:r>
            <a:r>
              <a:rPr lang="fr-FR" sz="3200" b="1" dirty="0" err="1" smtClean="0">
                <a:solidFill>
                  <a:srgbClr val="C00000"/>
                </a:solidFill>
                <a:latin typeface="+mn-lt"/>
              </a:rPr>
              <a:t>Stateless</a:t>
            </a:r>
            <a:r>
              <a:rPr lang="fr-FR" sz="3200" b="1" dirty="0" smtClean="0">
                <a:solidFill>
                  <a:srgbClr val="C00000"/>
                </a:solidFill>
                <a:latin typeface="+mn-lt"/>
              </a:rPr>
              <a:t> </a:t>
            </a:r>
            <a:r>
              <a:rPr lang="fr-FR" sz="3200" b="1" dirty="0">
                <a:solidFill>
                  <a:srgbClr val="C00000"/>
                </a:solidFill>
                <a:latin typeface="+mn-lt"/>
              </a:rPr>
              <a:t>S</a:t>
            </a:r>
            <a:r>
              <a:rPr lang="fr-FR" sz="3200" b="1" dirty="0" smtClean="0">
                <a:solidFill>
                  <a:srgbClr val="C00000"/>
                </a:solidFill>
                <a:latin typeface="+mn-lt"/>
              </a:rPr>
              <a:t>ession Bean</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pPr marL="0" indent="0">
              <a:buNone/>
            </a:pPr>
            <a:r>
              <a:rPr lang="fr-FR" sz="2400" b="1" dirty="0" smtClean="0"/>
              <a:t>Ecrire un Client</a:t>
            </a:r>
          </a:p>
          <a:p>
            <a:pPr marL="0" indent="0">
              <a:buNone/>
            </a:pPr>
            <a:endParaRPr lang="fr-FR" sz="2400" dirty="0" smtClean="0"/>
          </a:p>
          <a:p>
            <a:pPr marL="0" indent="0">
              <a:buNone/>
            </a:pPr>
            <a:endParaRPr lang="fr-FR" sz="2400" dirty="0"/>
          </a:p>
          <a:p>
            <a:pPr marL="0" indent="0">
              <a:buNone/>
            </a:pPr>
            <a:endParaRPr lang="fr-FR" sz="2400" dirty="0" smtClean="0"/>
          </a:p>
          <a:p>
            <a:pPr marL="0" indent="0">
              <a:buNone/>
            </a:pPr>
            <a:endParaRPr lang="fr-FR" sz="2400" dirty="0"/>
          </a:p>
          <a:p>
            <a:pPr marL="0" indent="0">
              <a:buNone/>
            </a:pPr>
            <a:endParaRPr lang="fr-FR" sz="2400" dirty="0" smtClean="0"/>
          </a:p>
          <a:p>
            <a:pPr marL="0" indent="0">
              <a:buNone/>
            </a:pPr>
            <a:endParaRPr lang="fr-FR" sz="2400" dirty="0"/>
          </a:p>
          <a:p>
            <a:pPr marL="0" indent="0">
              <a:buNone/>
            </a:pPr>
            <a:endParaRPr lang="fr-FR" sz="2400" dirty="0" smtClean="0"/>
          </a:p>
          <a:p>
            <a:pPr marL="0" indent="0">
              <a:buNone/>
            </a:pPr>
            <a:endParaRPr lang="fr-FR" sz="2400" dirty="0"/>
          </a:p>
          <a:p>
            <a:r>
              <a:rPr lang="fr-FR" sz="2000" dirty="0" smtClean="0"/>
              <a:t>On peut </a:t>
            </a:r>
            <a:r>
              <a:rPr lang="fr-FR" sz="2000" dirty="0"/>
              <a:t>construire le client dans la même fenêtre de commande que celle que vous avez utilisée pour empaqueter le haricot d'entreprise en utilisant la commande suivante </a:t>
            </a:r>
            <a:r>
              <a:rPr lang="fr-FR" sz="2000" dirty="0" smtClean="0"/>
              <a:t>:</a:t>
            </a:r>
          </a:p>
          <a:p>
            <a:pPr marL="0" indent="0">
              <a:buNone/>
            </a:pPr>
            <a:r>
              <a:rPr lang="en-US" sz="2000" dirty="0">
                <a:solidFill>
                  <a:schemeClr val="accent1">
                    <a:lumMod val="50000"/>
                  </a:schemeClr>
                </a:solidFill>
              </a:rPr>
              <a:t>C:\styejb\examples\day05&gt;javac -g -</a:t>
            </a:r>
            <a:r>
              <a:rPr lang="en-US" sz="2000" dirty="0" err="1">
                <a:solidFill>
                  <a:schemeClr val="accent1">
                    <a:lumMod val="50000"/>
                  </a:schemeClr>
                </a:solidFill>
              </a:rPr>
              <a:t>classpath</a:t>
            </a:r>
            <a:r>
              <a:rPr lang="en-US" sz="2000" dirty="0">
                <a:solidFill>
                  <a:schemeClr val="accent1">
                    <a:lumMod val="50000"/>
                  </a:schemeClr>
                </a:solidFill>
              </a:rPr>
              <a:t> %CLASSPATH%;.\build -d build Client.java</a:t>
            </a:r>
            <a:endParaRPr lang="fr-FR" sz="2000" dirty="0" smtClean="0">
              <a:solidFill>
                <a:schemeClr val="accent1">
                  <a:lumMod val="50000"/>
                </a:schemeClr>
              </a:solidFill>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37</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
        <p:nvSpPr>
          <p:cNvPr id="6" name="ZoneTexte 5"/>
          <p:cNvSpPr txBox="1"/>
          <p:nvPr/>
        </p:nvSpPr>
        <p:spPr>
          <a:xfrm>
            <a:off x="1242379" y="1510748"/>
            <a:ext cx="4303614" cy="3139321"/>
          </a:xfrm>
          <a:prstGeom prst="rect">
            <a:avLst/>
          </a:prstGeom>
          <a:noFill/>
          <a:ln>
            <a:solidFill>
              <a:schemeClr val="tx1"/>
            </a:solidFill>
          </a:ln>
        </p:spPr>
        <p:txBody>
          <a:bodyPr wrap="none" rtlCol="0">
            <a:spAutoFit/>
          </a:bodyPr>
          <a:lstStyle/>
          <a:p>
            <a:r>
              <a:rPr lang="fr-FR" smtClean="0"/>
              <a:t>       print("Removing the signOn object.\n");</a:t>
            </a:r>
          </a:p>
          <a:p>
            <a:r>
              <a:rPr lang="fr-FR" smtClean="0"/>
              <a:t>       signOn.remove();</a:t>
            </a:r>
          </a:p>
          <a:p>
            <a:r>
              <a:rPr lang="fr-FR" smtClean="0"/>
              <a:t>    } catch ( Exception e) {</a:t>
            </a:r>
          </a:p>
          <a:p>
            <a:r>
              <a:rPr lang="fr-FR" smtClean="0"/>
              <a:t>       e.printStackTrace();</a:t>
            </a:r>
          </a:p>
          <a:p>
            <a:r>
              <a:rPr lang="fr-FR" smtClean="0"/>
              <a:t>    }</a:t>
            </a:r>
          </a:p>
          <a:p>
            <a:r>
              <a:rPr lang="fr-FR" smtClean="0"/>
              <a:t>  }</a:t>
            </a:r>
          </a:p>
          <a:p>
            <a:r>
              <a:rPr lang="fr-FR" smtClean="0"/>
              <a:t>   static void print(String s) {</a:t>
            </a:r>
          </a:p>
          <a:p>
            <a:r>
              <a:rPr lang="fr-FR" smtClean="0"/>
              <a:t>     System.out.println(s);</a:t>
            </a:r>
          </a:p>
          <a:p>
            <a:r>
              <a:rPr lang="fr-FR" smtClean="0"/>
              <a:t>  }</a:t>
            </a:r>
          </a:p>
          <a:p>
            <a:r>
              <a:rPr lang="fr-FR" smtClean="0"/>
              <a:t>}</a:t>
            </a:r>
          </a:p>
          <a:p>
            <a:endParaRPr lang="fr-FR" dirty="0"/>
          </a:p>
        </p:txBody>
      </p:sp>
    </p:spTree>
    <p:extLst>
      <p:ext uri="{BB962C8B-B14F-4D97-AF65-F5344CB8AC3E}">
        <p14:creationId xmlns:p14="http://schemas.microsoft.com/office/powerpoint/2010/main" val="13975226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Implémentation d’un </a:t>
            </a:r>
            <a:r>
              <a:rPr lang="fr-FR" sz="3200" b="1" dirty="0" err="1" smtClean="0">
                <a:solidFill>
                  <a:srgbClr val="C00000"/>
                </a:solidFill>
                <a:latin typeface="+mn-lt"/>
              </a:rPr>
              <a:t>Stateless</a:t>
            </a:r>
            <a:r>
              <a:rPr lang="fr-FR" sz="3200" b="1" dirty="0" smtClean="0">
                <a:solidFill>
                  <a:srgbClr val="C00000"/>
                </a:solidFill>
                <a:latin typeface="+mn-lt"/>
              </a:rPr>
              <a:t> </a:t>
            </a:r>
            <a:r>
              <a:rPr lang="fr-FR" sz="3200" b="1" dirty="0">
                <a:solidFill>
                  <a:srgbClr val="C00000"/>
                </a:solidFill>
                <a:latin typeface="+mn-lt"/>
              </a:rPr>
              <a:t>S</a:t>
            </a:r>
            <a:r>
              <a:rPr lang="fr-FR" sz="3200" b="1" dirty="0" smtClean="0">
                <a:solidFill>
                  <a:srgbClr val="C00000"/>
                </a:solidFill>
                <a:latin typeface="+mn-lt"/>
              </a:rPr>
              <a:t>ession Bean</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lnSpcReduction="10000"/>
          </a:bodyPr>
          <a:lstStyle/>
          <a:p>
            <a:endParaRPr lang="fr-FR" sz="2400" dirty="0" smtClean="0"/>
          </a:p>
          <a:p>
            <a:r>
              <a:rPr lang="fr-FR" sz="2400" dirty="0"/>
              <a:t>Les sections suivantes montrent comment empaqueter et déployer le module d'entreprise et exécuter l'exemple de client dans </a:t>
            </a:r>
            <a:r>
              <a:rPr lang="fr-FR" sz="2400" dirty="0" err="1"/>
              <a:t>JBoss</a:t>
            </a:r>
            <a:r>
              <a:rPr lang="fr-FR" sz="2400" dirty="0"/>
              <a:t> Server. </a:t>
            </a:r>
            <a:endParaRPr lang="fr-FR" sz="2400" dirty="0" smtClean="0"/>
          </a:p>
          <a:p>
            <a:r>
              <a:rPr lang="fr-FR" sz="2400" dirty="0" smtClean="0"/>
              <a:t>L'extrait </a:t>
            </a:r>
            <a:r>
              <a:rPr lang="fr-FR" sz="2400" dirty="0"/>
              <a:t>suivant montre la structure du répertoire pour les fichiers du </a:t>
            </a:r>
            <a:r>
              <a:rPr lang="fr-FR" sz="2400" dirty="0" err="1"/>
              <a:t>bean</a:t>
            </a:r>
            <a:r>
              <a:rPr lang="fr-FR" sz="2400" dirty="0"/>
              <a:t> </a:t>
            </a:r>
            <a:r>
              <a:rPr lang="fr-FR" sz="2400" dirty="0" err="1"/>
              <a:t>SignOn</a:t>
            </a:r>
            <a:r>
              <a:rPr lang="fr-FR" sz="2400" dirty="0"/>
              <a:t> pour </a:t>
            </a:r>
            <a:r>
              <a:rPr lang="fr-FR" sz="2400" dirty="0" err="1"/>
              <a:t>JBoss</a:t>
            </a:r>
            <a:r>
              <a:rPr lang="fr-FR" sz="2400" dirty="0"/>
              <a:t> Server :</a:t>
            </a:r>
            <a:endParaRPr lang="en-US" sz="2400" dirty="0" smtClean="0"/>
          </a:p>
          <a:p>
            <a:pPr marL="0" indent="0">
              <a:buNone/>
            </a:pPr>
            <a:r>
              <a:rPr lang="en-US" sz="2400" dirty="0">
                <a:solidFill>
                  <a:schemeClr val="accent1">
                    <a:lumMod val="50000"/>
                  </a:schemeClr>
                </a:solidFill>
              </a:rPr>
              <a:t>C:\styejb\examples\</a:t>
            </a:r>
          </a:p>
          <a:p>
            <a:pPr marL="0" indent="0">
              <a:buNone/>
            </a:pPr>
            <a:r>
              <a:rPr lang="en-US" sz="2400" dirty="0" smtClean="0">
                <a:solidFill>
                  <a:schemeClr val="accent1">
                    <a:lumMod val="50000"/>
                  </a:schemeClr>
                </a:solidFill>
              </a:rPr>
              <a:t>              </a:t>
            </a:r>
            <a:r>
              <a:rPr lang="en-US" sz="2400" dirty="0">
                <a:solidFill>
                  <a:schemeClr val="accent1">
                    <a:lumMod val="50000"/>
                  </a:schemeClr>
                </a:solidFill>
              </a:rPr>
              <a:t>day05\</a:t>
            </a:r>
          </a:p>
          <a:p>
            <a:pPr marL="0" indent="0">
              <a:buNone/>
            </a:pPr>
            <a:r>
              <a:rPr lang="en-US" sz="2400" dirty="0">
                <a:solidFill>
                  <a:schemeClr val="accent1">
                    <a:lumMod val="50000"/>
                  </a:schemeClr>
                </a:solidFill>
              </a:rPr>
              <a:t>                   SignOn.java</a:t>
            </a:r>
          </a:p>
          <a:p>
            <a:pPr marL="0" indent="0">
              <a:buNone/>
            </a:pPr>
            <a:r>
              <a:rPr lang="en-US" sz="2400" dirty="0">
                <a:solidFill>
                  <a:schemeClr val="accent1">
                    <a:lumMod val="50000"/>
                  </a:schemeClr>
                </a:solidFill>
              </a:rPr>
              <a:t>                   SignOnHome.java</a:t>
            </a:r>
          </a:p>
          <a:p>
            <a:pPr marL="0" indent="0">
              <a:buNone/>
            </a:pPr>
            <a:r>
              <a:rPr lang="en-US" sz="2400" dirty="0">
                <a:solidFill>
                  <a:schemeClr val="accent1">
                    <a:lumMod val="50000"/>
                  </a:schemeClr>
                </a:solidFill>
              </a:rPr>
              <a:t>                   SignOnEJB.java</a:t>
            </a:r>
          </a:p>
          <a:p>
            <a:pPr marL="0" indent="0">
              <a:buNone/>
            </a:pPr>
            <a:r>
              <a:rPr lang="en-US" sz="2400" dirty="0">
                <a:solidFill>
                  <a:schemeClr val="accent1">
                    <a:lumMod val="50000"/>
                  </a:schemeClr>
                </a:solidFill>
              </a:rPr>
              <a:t>                   InvalidLoginException.java</a:t>
            </a:r>
          </a:p>
          <a:p>
            <a:pPr marL="0" indent="0">
              <a:buNone/>
            </a:pPr>
            <a:r>
              <a:rPr lang="en-US" sz="2400" dirty="0">
                <a:solidFill>
                  <a:schemeClr val="accent1">
                    <a:lumMod val="50000"/>
                  </a:schemeClr>
                </a:solidFill>
              </a:rPr>
              <a:t>                   ejb-jar.xml</a:t>
            </a:r>
          </a:p>
          <a:p>
            <a:pPr marL="0" indent="0">
              <a:buNone/>
            </a:pPr>
            <a:r>
              <a:rPr lang="en-US" sz="2400" dirty="0">
                <a:solidFill>
                  <a:schemeClr val="accent1">
                    <a:lumMod val="50000"/>
                  </a:schemeClr>
                </a:solidFill>
              </a:rPr>
              <a:t>                   </a:t>
            </a:r>
            <a:r>
              <a:rPr lang="en-US" sz="2400" dirty="0" smtClean="0">
                <a:solidFill>
                  <a:schemeClr val="accent1">
                    <a:lumMod val="50000"/>
                  </a:schemeClr>
                </a:solidFill>
              </a:rPr>
              <a:t>jboss.xml</a:t>
            </a:r>
            <a:endParaRPr lang="en-US" sz="2400" dirty="0">
              <a:solidFill>
                <a:schemeClr val="accent1">
                  <a:lumMod val="50000"/>
                </a:schemeClr>
              </a:solidFill>
            </a:endParaRPr>
          </a:p>
          <a:p>
            <a:endParaRPr lang="en-US" sz="2400" dirty="0"/>
          </a:p>
          <a:p>
            <a:endParaRPr lang="fr-FR" sz="2400"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38</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12451781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Implémentation d’un </a:t>
            </a:r>
            <a:r>
              <a:rPr lang="fr-FR" sz="3200" b="1" dirty="0" err="1" smtClean="0">
                <a:solidFill>
                  <a:srgbClr val="C00000"/>
                </a:solidFill>
                <a:latin typeface="+mn-lt"/>
              </a:rPr>
              <a:t>Stateless</a:t>
            </a:r>
            <a:r>
              <a:rPr lang="fr-FR" sz="3200" b="1" dirty="0" smtClean="0">
                <a:solidFill>
                  <a:srgbClr val="C00000"/>
                </a:solidFill>
                <a:latin typeface="+mn-lt"/>
              </a:rPr>
              <a:t> </a:t>
            </a:r>
            <a:r>
              <a:rPr lang="fr-FR" sz="3200" b="1" dirty="0">
                <a:solidFill>
                  <a:srgbClr val="C00000"/>
                </a:solidFill>
                <a:latin typeface="+mn-lt"/>
              </a:rPr>
              <a:t>S</a:t>
            </a:r>
            <a:r>
              <a:rPr lang="fr-FR" sz="3200" b="1" dirty="0" smtClean="0">
                <a:solidFill>
                  <a:srgbClr val="C00000"/>
                </a:solidFill>
                <a:latin typeface="+mn-lt"/>
              </a:rPr>
              <a:t>ession Bean</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pPr marL="0" indent="0">
              <a:buNone/>
            </a:pPr>
            <a:r>
              <a:rPr lang="fr-FR" sz="2400" dirty="0" smtClean="0"/>
              <a:t>A.</a:t>
            </a:r>
          </a:p>
          <a:p>
            <a:r>
              <a:rPr lang="fr-FR" sz="2400" dirty="0"/>
              <a:t>Empaquetez et déployez le composant dans une nouvelle fenêtre de commande à l'aide des commandes suivantes </a:t>
            </a:r>
            <a:r>
              <a:rPr lang="fr-FR" sz="2400" dirty="0" smtClean="0"/>
              <a:t>:</a:t>
            </a:r>
          </a:p>
          <a:p>
            <a:pPr marL="0" indent="0">
              <a:buNone/>
            </a:pPr>
            <a:r>
              <a:rPr lang="en-US" sz="2400" dirty="0">
                <a:solidFill>
                  <a:schemeClr val="accent1">
                    <a:lumMod val="50000"/>
                  </a:schemeClr>
                </a:solidFill>
              </a:rPr>
              <a:t>C:\&gt;cd </a:t>
            </a:r>
            <a:r>
              <a:rPr lang="en-US" sz="2400" dirty="0" err="1">
                <a:solidFill>
                  <a:schemeClr val="accent1">
                    <a:lumMod val="50000"/>
                  </a:schemeClr>
                </a:solidFill>
              </a:rPr>
              <a:t>styejb</a:t>
            </a:r>
            <a:r>
              <a:rPr lang="en-US" sz="2400" dirty="0">
                <a:solidFill>
                  <a:schemeClr val="accent1">
                    <a:lumMod val="50000"/>
                  </a:schemeClr>
                </a:solidFill>
              </a:rPr>
              <a:t>\examples</a:t>
            </a:r>
          </a:p>
          <a:p>
            <a:pPr marL="0" indent="0">
              <a:buNone/>
            </a:pPr>
            <a:r>
              <a:rPr lang="en-US" sz="2400" dirty="0">
                <a:solidFill>
                  <a:schemeClr val="accent1">
                    <a:lumMod val="50000"/>
                  </a:schemeClr>
                </a:solidFill>
              </a:rPr>
              <a:t>C:\styejb\examples&gt;setEnvJBoss.bat</a:t>
            </a:r>
          </a:p>
          <a:p>
            <a:pPr marL="0" indent="0">
              <a:buNone/>
            </a:pPr>
            <a:r>
              <a:rPr lang="en-US" sz="2400" dirty="0">
                <a:solidFill>
                  <a:schemeClr val="accent1">
                    <a:lumMod val="50000"/>
                  </a:schemeClr>
                </a:solidFill>
              </a:rPr>
              <a:t>C:\styejb\examples&gt;cd day05</a:t>
            </a:r>
          </a:p>
          <a:p>
            <a:pPr marL="0" indent="0">
              <a:buNone/>
            </a:pPr>
            <a:r>
              <a:rPr lang="en-US" sz="2400" dirty="0">
                <a:solidFill>
                  <a:schemeClr val="accent1">
                    <a:lumMod val="50000"/>
                  </a:schemeClr>
                </a:solidFill>
              </a:rPr>
              <a:t>C:\styejb\examples\day05&gt;buildJBoss.bat</a:t>
            </a:r>
          </a:p>
          <a:p>
            <a:r>
              <a:rPr lang="fr-FR" sz="2400" dirty="0"/>
              <a:t>Les étapes précédentes regroupent les fichiers de </a:t>
            </a:r>
            <a:r>
              <a:rPr lang="fr-FR" sz="2400" dirty="0" err="1"/>
              <a:t>bean</a:t>
            </a:r>
            <a:r>
              <a:rPr lang="fr-FR" sz="2400" dirty="0"/>
              <a:t> d'entreprise dans un fichier </a:t>
            </a:r>
            <a:r>
              <a:rPr lang="fr-FR" sz="2400" dirty="0" err="1"/>
              <a:t>ejb</a:t>
            </a:r>
            <a:r>
              <a:rPr lang="fr-FR" sz="2400" dirty="0"/>
              <a:t>-jar day05_SignOn.jar. </a:t>
            </a:r>
            <a:endParaRPr lang="fr-FR" sz="2400" dirty="0" smtClean="0"/>
          </a:p>
          <a:p>
            <a:r>
              <a:rPr lang="fr-FR" sz="2400" dirty="0" smtClean="0"/>
              <a:t>En </a:t>
            </a:r>
            <a:r>
              <a:rPr lang="fr-FR" sz="2400" dirty="0"/>
              <a:t>outre, elles copient ce fichier </a:t>
            </a:r>
            <a:r>
              <a:rPr lang="fr-FR" sz="2400" dirty="0" err="1"/>
              <a:t>ejb</a:t>
            </a:r>
            <a:r>
              <a:rPr lang="fr-FR" sz="2400" dirty="0"/>
              <a:t>-jar dans la zone de déploiement de </a:t>
            </a:r>
            <a:r>
              <a:rPr lang="fr-FR" sz="2400" dirty="0" err="1"/>
              <a:t>JBoss</a:t>
            </a:r>
            <a:r>
              <a:rPr lang="fr-FR" sz="2400" dirty="0" smtClean="0"/>
              <a:t>.</a:t>
            </a:r>
          </a:p>
          <a:p>
            <a:r>
              <a:rPr lang="fr-FR" sz="2400" dirty="0" smtClean="0"/>
              <a:t> </a:t>
            </a:r>
            <a:r>
              <a:rPr lang="fr-FR" sz="2400" dirty="0"/>
              <a:t>Elles construisent également l'exemple de client.</a:t>
            </a:r>
            <a:endParaRPr lang="fr-FR" sz="2400"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39</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1804060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a:solidFill>
                  <a:srgbClr val="C00000"/>
                </a:solidFill>
                <a:latin typeface="+mn-lt"/>
              </a:rPr>
              <a:t>Qu'est-ce que EJB ?</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fontScale="92500" lnSpcReduction="20000"/>
          </a:bodyPr>
          <a:lstStyle/>
          <a:p>
            <a:endParaRPr lang="fr-FR" dirty="0" smtClean="0"/>
          </a:p>
          <a:p>
            <a:r>
              <a:rPr lang="fr-FR" dirty="0" smtClean="0"/>
              <a:t>Un </a:t>
            </a:r>
            <a:r>
              <a:rPr lang="fr-FR" b="1" i="1" dirty="0">
                <a:solidFill>
                  <a:schemeClr val="accent2">
                    <a:lumMod val="75000"/>
                  </a:schemeClr>
                </a:solidFill>
              </a:rPr>
              <a:t>EJB</a:t>
            </a:r>
            <a:r>
              <a:rPr lang="fr-FR" dirty="0"/>
              <a:t> est la forme abrégée de </a:t>
            </a:r>
            <a:r>
              <a:rPr lang="fr-FR" i="1" dirty="0">
                <a:solidFill>
                  <a:schemeClr val="accent2">
                    <a:lumMod val="75000"/>
                  </a:schemeClr>
                </a:solidFill>
              </a:rPr>
              <a:t>Enterprise </a:t>
            </a:r>
            <a:r>
              <a:rPr lang="fr-FR" i="1" dirty="0" smtClean="0">
                <a:solidFill>
                  <a:schemeClr val="accent2">
                    <a:lumMod val="75000"/>
                  </a:schemeClr>
                </a:solidFill>
              </a:rPr>
              <a:t>JavaBeans</a:t>
            </a:r>
            <a:r>
              <a:rPr lang="fr-FR" dirty="0" smtClean="0"/>
              <a:t>. </a:t>
            </a:r>
          </a:p>
          <a:p>
            <a:r>
              <a:rPr lang="fr-FR" dirty="0" smtClean="0"/>
              <a:t>C’est </a:t>
            </a:r>
            <a:r>
              <a:rPr lang="fr-FR" dirty="0"/>
              <a:t>un </a:t>
            </a:r>
            <a:r>
              <a:rPr lang="fr-FR" i="1" dirty="0">
                <a:solidFill>
                  <a:schemeClr val="accent2">
                    <a:lumMod val="75000"/>
                  </a:schemeClr>
                </a:solidFill>
              </a:rPr>
              <a:t>composant</a:t>
            </a:r>
            <a:r>
              <a:rPr lang="fr-FR" dirty="0"/>
              <a:t> </a:t>
            </a:r>
            <a:r>
              <a:rPr lang="fr-FR" i="1" dirty="0">
                <a:solidFill>
                  <a:schemeClr val="accent2">
                    <a:lumMod val="75000"/>
                  </a:schemeClr>
                </a:solidFill>
              </a:rPr>
              <a:t>côté serveur</a:t>
            </a:r>
            <a:r>
              <a:rPr lang="fr-FR" dirty="0"/>
              <a:t> qui met en œuvre la logique métier d'une application d'entreprise et adhère aux règles de l'architecture JavaBean d'entreprise</a:t>
            </a:r>
            <a:r>
              <a:rPr lang="fr-FR" dirty="0" smtClean="0"/>
              <a:t>.</a:t>
            </a:r>
          </a:p>
          <a:p>
            <a:r>
              <a:rPr lang="fr-FR" dirty="0" smtClean="0"/>
              <a:t>EJB </a:t>
            </a:r>
            <a:r>
              <a:rPr lang="fr-FR" dirty="0"/>
              <a:t>est une </a:t>
            </a:r>
            <a:r>
              <a:rPr lang="fr-FR" dirty="0" smtClean="0"/>
              <a:t>plate-forme (partie de J2EE</a:t>
            </a:r>
            <a:r>
              <a:rPr lang="fr-FR" dirty="0"/>
              <a:t>)</a:t>
            </a:r>
            <a:r>
              <a:rPr lang="fr-FR" dirty="0" smtClean="0"/>
              <a:t> </a:t>
            </a:r>
            <a:r>
              <a:rPr lang="fr-FR" dirty="0"/>
              <a:t>côté </a:t>
            </a:r>
            <a:r>
              <a:rPr lang="fr-FR" dirty="0" smtClean="0"/>
              <a:t>serveur, construite </a:t>
            </a:r>
            <a:r>
              <a:rPr lang="fr-FR" dirty="0"/>
              <a:t>sur la technologie </a:t>
            </a:r>
            <a:r>
              <a:rPr lang="fr-FR" dirty="0" smtClean="0"/>
              <a:t>JavaBeans, qui </a:t>
            </a:r>
            <a:r>
              <a:rPr lang="fr-FR" dirty="0"/>
              <a:t>fonctionne sur la base d'un modèle serveur-client. </a:t>
            </a:r>
            <a:endParaRPr lang="fr-FR" dirty="0" smtClean="0"/>
          </a:p>
          <a:p>
            <a:r>
              <a:rPr lang="fr-FR" dirty="0" smtClean="0"/>
              <a:t>Cette </a:t>
            </a:r>
            <a:r>
              <a:rPr lang="fr-FR" dirty="0"/>
              <a:t>plate-forme fournit des </a:t>
            </a:r>
            <a:r>
              <a:rPr lang="fr-FR" i="1" dirty="0">
                <a:solidFill>
                  <a:schemeClr val="accent2">
                    <a:lumMod val="75000"/>
                  </a:schemeClr>
                </a:solidFill>
              </a:rPr>
              <a:t>composants logiciels</a:t>
            </a:r>
            <a:r>
              <a:rPr lang="fr-FR" dirty="0"/>
              <a:t> permettant de construire des applications d'entreprise distribuées et robustes. </a:t>
            </a:r>
            <a:endParaRPr lang="fr-FR" dirty="0" smtClean="0"/>
          </a:p>
          <a:p>
            <a:r>
              <a:rPr lang="fr-FR" dirty="0" smtClean="0"/>
              <a:t>Les </a:t>
            </a:r>
            <a:r>
              <a:rPr lang="fr-FR" dirty="0"/>
              <a:t>composants logiciels sont généralement écrits en langage Java</a:t>
            </a:r>
            <a:r>
              <a:rPr lang="fr-FR" dirty="0" smtClean="0"/>
              <a:t>.</a:t>
            </a:r>
          </a:p>
          <a:p>
            <a:r>
              <a:rPr lang="fr-FR" dirty="0" smtClean="0"/>
              <a:t>L'architecture </a:t>
            </a:r>
            <a:r>
              <a:rPr lang="fr-FR" dirty="0"/>
              <a:t>EJB comprend trois composants : Les EJB, le serveur d'application Java et le conteneur EJB. </a:t>
            </a:r>
            <a:endParaRPr lang="fr-FR" dirty="0" smtClean="0"/>
          </a:p>
          <a:p>
            <a:r>
              <a:rPr lang="fr-FR" i="1" dirty="0" smtClean="0">
                <a:solidFill>
                  <a:schemeClr val="accent2">
                    <a:lumMod val="75000"/>
                  </a:schemeClr>
                </a:solidFill>
              </a:rPr>
              <a:t>Le </a:t>
            </a:r>
            <a:r>
              <a:rPr lang="fr-FR" i="1" dirty="0">
                <a:solidFill>
                  <a:schemeClr val="accent2">
                    <a:lumMod val="75000"/>
                  </a:schemeClr>
                </a:solidFill>
              </a:rPr>
              <a:t>conteneur EJB</a:t>
            </a:r>
            <a:r>
              <a:rPr lang="fr-FR" dirty="0"/>
              <a:t> n'est rien d'autre qu'un environnement d'exécution dans lequel vous pouvez exécuter des applications EJB</a:t>
            </a:r>
            <a:r>
              <a:rPr lang="fr-FR" dirty="0" smtClean="0"/>
              <a:t>.</a:t>
            </a:r>
            <a:endParaRPr lang="fr-FR" dirty="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4</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25059500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Implémentation d’un </a:t>
            </a:r>
            <a:r>
              <a:rPr lang="fr-FR" sz="3200" b="1" dirty="0" err="1" smtClean="0">
                <a:solidFill>
                  <a:srgbClr val="C00000"/>
                </a:solidFill>
                <a:latin typeface="+mn-lt"/>
              </a:rPr>
              <a:t>Stateless</a:t>
            </a:r>
            <a:r>
              <a:rPr lang="fr-FR" sz="3200" b="1" dirty="0" smtClean="0">
                <a:solidFill>
                  <a:srgbClr val="C00000"/>
                </a:solidFill>
                <a:latin typeface="+mn-lt"/>
              </a:rPr>
              <a:t> </a:t>
            </a:r>
            <a:r>
              <a:rPr lang="fr-FR" sz="3200" b="1" dirty="0">
                <a:solidFill>
                  <a:srgbClr val="C00000"/>
                </a:solidFill>
                <a:latin typeface="+mn-lt"/>
              </a:rPr>
              <a:t>S</a:t>
            </a:r>
            <a:r>
              <a:rPr lang="fr-FR" sz="3200" b="1" dirty="0" smtClean="0">
                <a:solidFill>
                  <a:srgbClr val="C00000"/>
                </a:solidFill>
                <a:latin typeface="+mn-lt"/>
              </a:rPr>
              <a:t>ession Bean</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pPr marL="0" indent="0">
              <a:buNone/>
            </a:pPr>
            <a:r>
              <a:rPr lang="fr-FR" sz="2400" dirty="0" smtClean="0"/>
              <a:t>B.</a:t>
            </a:r>
          </a:p>
          <a:p>
            <a:r>
              <a:rPr lang="fr-FR" sz="2400" dirty="0"/>
              <a:t>Démarrez </a:t>
            </a:r>
            <a:r>
              <a:rPr lang="fr-FR" sz="2400" dirty="0" err="1"/>
              <a:t>JBoss</a:t>
            </a:r>
            <a:r>
              <a:rPr lang="fr-FR" sz="2400" dirty="0"/>
              <a:t> dans une nouvelle fenêtre de commande en utilisant les commandes suivantes :</a:t>
            </a:r>
            <a:endParaRPr lang="fr-FR" sz="2400" dirty="0" smtClean="0"/>
          </a:p>
          <a:p>
            <a:pPr marL="0" indent="0">
              <a:buNone/>
            </a:pPr>
            <a:r>
              <a:rPr lang="en-US" sz="2400" dirty="0">
                <a:solidFill>
                  <a:schemeClr val="accent1">
                    <a:lumMod val="50000"/>
                  </a:schemeClr>
                </a:solidFill>
              </a:rPr>
              <a:t>C:\&gt;cd </a:t>
            </a:r>
            <a:r>
              <a:rPr lang="en-US" sz="2400" dirty="0" err="1">
                <a:solidFill>
                  <a:schemeClr val="accent1">
                    <a:lumMod val="50000"/>
                  </a:schemeClr>
                </a:solidFill>
              </a:rPr>
              <a:t>styejb</a:t>
            </a:r>
            <a:r>
              <a:rPr lang="en-US" sz="2400" dirty="0">
                <a:solidFill>
                  <a:schemeClr val="accent1">
                    <a:lumMod val="50000"/>
                  </a:schemeClr>
                </a:solidFill>
              </a:rPr>
              <a:t>\examples</a:t>
            </a:r>
          </a:p>
          <a:p>
            <a:pPr marL="0" indent="0">
              <a:buNone/>
            </a:pPr>
            <a:r>
              <a:rPr lang="en-US" sz="2400" dirty="0">
                <a:solidFill>
                  <a:schemeClr val="accent1">
                    <a:lumMod val="50000"/>
                  </a:schemeClr>
                </a:solidFill>
              </a:rPr>
              <a:t>C:\styejb\examples&gt;setEnvJBoss.bat</a:t>
            </a:r>
          </a:p>
          <a:p>
            <a:pPr marL="0" indent="0">
              <a:buNone/>
            </a:pPr>
            <a:r>
              <a:rPr lang="en-US" sz="2400" dirty="0">
                <a:solidFill>
                  <a:schemeClr val="accent1">
                    <a:lumMod val="50000"/>
                  </a:schemeClr>
                </a:solidFill>
              </a:rPr>
              <a:t>C:\</a:t>
            </a:r>
            <a:r>
              <a:rPr lang="en-US" sz="2400" dirty="0" smtClean="0">
                <a:solidFill>
                  <a:schemeClr val="accent1">
                    <a:lumMod val="50000"/>
                  </a:schemeClr>
                </a:solidFill>
              </a:rPr>
              <a:t>styejb\examples&gt;startJBoss.bat</a:t>
            </a:r>
          </a:p>
          <a:p>
            <a:r>
              <a:rPr lang="fr-FR" sz="2400" dirty="0"/>
              <a:t>Vous pouvez vérifier le déploiement du </a:t>
            </a:r>
            <a:r>
              <a:rPr lang="fr-FR" sz="2400" dirty="0" err="1"/>
              <a:t>bean</a:t>
            </a:r>
            <a:r>
              <a:rPr lang="fr-FR" sz="2400" dirty="0"/>
              <a:t> en utilisant la console de gestion </a:t>
            </a:r>
            <a:r>
              <a:rPr lang="fr-FR" sz="2400" dirty="0" err="1"/>
              <a:t>JBoss</a:t>
            </a:r>
            <a:r>
              <a:rPr lang="fr-FR" sz="2400" dirty="0"/>
              <a:t> (http://localhost:8080/jmx-console). </a:t>
            </a:r>
            <a:endParaRPr lang="fr-FR" sz="2400" dirty="0" smtClean="0"/>
          </a:p>
          <a:p>
            <a:r>
              <a:rPr lang="fr-FR" sz="2400" dirty="0" smtClean="0"/>
              <a:t>Recherchez </a:t>
            </a:r>
            <a:r>
              <a:rPr lang="fr-FR" sz="2400" dirty="0"/>
              <a:t>day05_SignOn.jar dans la console. </a:t>
            </a:r>
            <a:endParaRPr lang="fr-FR" sz="2400" dirty="0" smtClean="0"/>
          </a:p>
          <a:p>
            <a:r>
              <a:rPr lang="fr-FR" sz="2400" dirty="0" smtClean="0"/>
              <a:t>Si </a:t>
            </a:r>
            <a:r>
              <a:rPr lang="fr-FR" sz="2400" dirty="0"/>
              <a:t>Day05_SignOn.jar est correctement déployé, vous devriez le voir dans la section jboss.j2ee.</a:t>
            </a:r>
            <a:endParaRPr lang="fr-FR" sz="2400"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40</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22286299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Implémentation d’un </a:t>
            </a:r>
            <a:r>
              <a:rPr lang="fr-FR" sz="3200" b="1" dirty="0" err="1" smtClean="0">
                <a:solidFill>
                  <a:srgbClr val="C00000"/>
                </a:solidFill>
                <a:latin typeface="+mn-lt"/>
              </a:rPr>
              <a:t>Stateless</a:t>
            </a:r>
            <a:r>
              <a:rPr lang="fr-FR" sz="3200" b="1" dirty="0" smtClean="0">
                <a:solidFill>
                  <a:srgbClr val="C00000"/>
                </a:solidFill>
                <a:latin typeface="+mn-lt"/>
              </a:rPr>
              <a:t> </a:t>
            </a:r>
            <a:r>
              <a:rPr lang="fr-FR" sz="3200" b="1" dirty="0">
                <a:solidFill>
                  <a:srgbClr val="C00000"/>
                </a:solidFill>
                <a:latin typeface="+mn-lt"/>
              </a:rPr>
              <a:t>S</a:t>
            </a:r>
            <a:r>
              <a:rPr lang="fr-FR" sz="3200" b="1" dirty="0" smtClean="0">
                <a:solidFill>
                  <a:srgbClr val="C00000"/>
                </a:solidFill>
                <a:latin typeface="+mn-lt"/>
              </a:rPr>
              <a:t>ession Bean</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pPr marL="0" indent="0">
              <a:buNone/>
            </a:pPr>
            <a:r>
              <a:rPr lang="fr-FR" sz="2400" dirty="0"/>
              <a:t>C</a:t>
            </a:r>
            <a:r>
              <a:rPr lang="fr-FR" sz="2400" dirty="0" smtClean="0"/>
              <a:t>.</a:t>
            </a:r>
          </a:p>
          <a:p>
            <a:r>
              <a:rPr lang="fr-FR" sz="2400" dirty="0"/>
              <a:t>Vous pouvez exécuter l'exemple de client dans la même fenêtre que celle que vous avez utilisée pour empaqueter le </a:t>
            </a:r>
            <a:r>
              <a:rPr lang="fr-FR" sz="2400" dirty="0" err="1"/>
              <a:t>bean</a:t>
            </a:r>
            <a:r>
              <a:rPr lang="fr-FR" sz="2400" dirty="0"/>
              <a:t> et construire le client en utilisant la commande suivante :</a:t>
            </a:r>
            <a:endParaRPr lang="fr-FR" sz="2400" dirty="0" smtClean="0"/>
          </a:p>
          <a:p>
            <a:pPr marL="0" indent="0">
              <a:buNone/>
            </a:pPr>
            <a:r>
              <a:rPr lang="en-US" sz="2400" dirty="0">
                <a:solidFill>
                  <a:schemeClr val="accent1">
                    <a:lumMod val="50000"/>
                  </a:schemeClr>
                </a:solidFill>
              </a:rPr>
              <a:t>C:\</a:t>
            </a:r>
            <a:r>
              <a:rPr lang="en-US" sz="2400" dirty="0" smtClean="0">
                <a:solidFill>
                  <a:schemeClr val="accent1">
                    <a:lumMod val="50000"/>
                  </a:schemeClr>
                </a:solidFill>
              </a:rPr>
              <a:t>styejb\examples\day05&gt;runClientJBoss.bat</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41</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972031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Implémentation d’un </a:t>
            </a:r>
            <a:r>
              <a:rPr lang="fr-FR" sz="3200" b="1" dirty="0" err="1" smtClean="0">
                <a:solidFill>
                  <a:srgbClr val="C00000"/>
                </a:solidFill>
                <a:latin typeface="+mn-lt"/>
              </a:rPr>
              <a:t>Stateless</a:t>
            </a:r>
            <a:r>
              <a:rPr lang="fr-FR" sz="3200" b="1" dirty="0" smtClean="0">
                <a:solidFill>
                  <a:srgbClr val="C00000"/>
                </a:solidFill>
                <a:latin typeface="+mn-lt"/>
              </a:rPr>
              <a:t> </a:t>
            </a:r>
            <a:r>
              <a:rPr lang="fr-FR" sz="3200" b="1" dirty="0">
                <a:solidFill>
                  <a:srgbClr val="C00000"/>
                </a:solidFill>
                <a:latin typeface="+mn-lt"/>
              </a:rPr>
              <a:t>S</a:t>
            </a:r>
            <a:r>
              <a:rPr lang="fr-FR" sz="3200" b="1" dirty="0" smtClean="0">
                <a:solidFill>
                  <a:srgbClr val="C00000"/>
                </a:solidFill>
                <a:latin typeface="+mn-lt"/>
              </a:rPr>
              <a:t>ession Bean</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pPr marL="0" indent="0">
              <a:buNone/>
            </a:pPr>
            <a:r>
              <a:rPr lang="fr-FR" sz="2400" dirty="0"/>
              <a:t>C</a:t>
            </a:r>
            <a:r>
              <a:rPr lang="fr-FR" sz="2400" dirty="0" smtClean="0"/>
              <a:t>.</a:t>
            </a:r>
          </a:p>
          <a:p>
            <a:r>
              <a:rPr lang="fr-FR" sz="2400" dirty="0"/>
              <a:t>Vous pouvez exécuter l'exemple de client dans la même fenêtre que celle que vous avez utilisée pour empaqueter le </a:t>
            </a:r>
            <a:r>
              <a:rPr lang="fr-FR" sz="2400" dirty="0" err="1"/>
              <a:t>bean</a:t>
            </a:r>
            <a:r>
              <a:rPr lang="fr-FR" sz="2400" dirty="0"/>
              <a:t> et construire le client en utilisant la commande suivante :</a:t>
            </a:r>
            <a:endParaRPr lang="fr-FR" sz="2400" dirty="0" smtClean="0"/>
          </a:p>
          <a:p>
            <a:pPr marL="0" indent="0">
              <a:buNone/>
            </a:pPr>
            <a:r>
              <a:rPr lang="en-US" sz="2400" dirty="0">
                <a:solidFill>
                  <a:schemeClr val="accent1">
                    <a:lumMod val="50000"/>
                  </a:schemeClr>
                </a:solidFill>
              </a:rPr>
              <a:t>C:\</a:t>
            </a:r>
            <a:r>
              <a:rPr lang="en-US" sz="2400" dirty="0" smtClean="0">
                <a:solidFill>
                  <a:schemeClr val="accent1">
                    <a:lumMod val="50000"/>
                  </a:schemeClr>
                </a:solidFill>
              </a:rPr>
              <a:t>styejb\examples\day05&gt;runClientJBoss.bat</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42</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557375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a:solidFill>
                  <a:srgbClr val="C00000"/>
                </a:solidFill>
                <a:latin typeface="+mn-lt"/>
              </a:rPr>
              <a:t>Qu'est-ce que EJB ?</a:t>
            </a:r>
            <a:endParaRPr lang="fr-FR" sz="3200" b="1" dirty="0" smtClean="0">
              <a:solidFill>
                <a:srgbClr val="C00000"/>
              </a:solidFill>
              <a:latin typeface="+mn-lt"/>
            </a:endParaRP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lnSpcReduction="10000"/>
          </a:bodyPr>
          <a:lstStyle/>
          <a:p>
            <a:r>
              <a:rPr lang="fr-FR" dirty="0" smtClean="0"/>
              <a:t>L'EJB permet de se focaliser </a:t>
            </a:r>
            <a:r>
              <a:rPr lang="fr-FR" dirty="0"/>
              <a:t>principalement sur la </a:t>
            </a:r>
            <a:r>
              <a:rPr lang="fr-FR" i="1" dirty="0">
                <a:solidFill>
                  <a:schemeClr val="accent2">
                    <a:lumMod val="75000"/>
                  </a:schemeClr>
                </a:solidFill>
              </a:rPr>
              <a:t>logique métier</a:t>
            </a:r>
            <a:r>
              <a:rPr lang="fr-FR" dirty="0"/>
              <a:t> des </a:t>
            </a:r>
            <a:r>
              <a:rPr lang="fr-FR" dirty="0" smtClean="0"/>
              <a:t>applications , qui </a:t>
            </a:r>
            <a:r>
              <a:rPr lang="fr-FR" dirty="0"/>
              <a:t>représente la </a:t>
            </a:r>
            <a:r>
              <a:rPr lang="fr-FR" i="1" dirty="0">
                <a:solidFill>
                  <a:schemeClr val="accent2">
                    <a:lumMod val="75000"/>
                  </a:schemeClr>
                </a:solidFill>
              </a:rPr>
              <a:t>fonctionnalité de base d'une application</a:t>
            </a:r>
            <a:r>
              <a:rPr lang="fr-FR" dirty="0" smtClean="0"/>
              <a:t>.</a:t>
            </a:r>
          </a:p>
          <a:p>
            <a:r>
              <a:rPr lang="fr-FR" dirty="0"/>
              <a:t>Un EJB peut offrir un service d'entreprise spécifique, </a:t>
            </a:r>
            <a:r>
              <a:rPr lang="fr-FR" i="1" dirty="0">
                <a:solidFill>
                  <a:schemeClr val="accent2">
                    <a:lumMod val="75000"/>
                  </a:schemeClr>
                </a:solidFill>
              </a:rPr>
              <a:t>seul ou en association avec d'autres </a:t>
            </a:r>
            <a:r>
              <a:rPr lang="fr-FR" i="1" dirty="0" err="1">
                <a:solidFill>
                  <a:schemeClr val="accent2">
                    <a:lumMod val="75000"/>
                  </a:schemeClr>
                </a:solidFill>
              </a:rPr>
              <a:t>EJBs</a:t>
            </a:r>
            <a:r>
              <a:rPr lang="fr-FR" dirty="0"/>
              <a:t>. </a:t>
            </a:r>
            <a:endParaRPr lang="fr-FR" dirty="0" smtClean="0"/>
          </a:p>
          <a:p>
            <a:r>
              <a:rPr lang="fr-FR" dirty="0" smtClean="0"/>
              <a:t>L’environnement dans lequel sont exécutés les </a:t>
            </a:r>
            <a:r>
              <a:rPr lang="fr-FR" dirty="0" err="1" smtClean="0"/>
              <a:t>EJBs</a:t>
            </a:r>
            <a:r>
              <a:rPr lang="fr-FR" dirty="0" smtClean="0"/>
              <a:t> offre des services prenant en charge certains aspects techniques tels que :</a:t>
            </a:r>
          </a:p>
          <a:p>
            <a:pPr marL="457200" lvl="1" indent="0">
              <a:buNone/>
            </a:pPr>
            <a:r>
              <a:rPr lang="fr-FR" i="1" dirty="0" smtClean="0">
                <a:solidFill>
                  <a:schemeClr val="accent2">
                    <a:lumMod val="75000"/>
                  </a:schemeClr>
                </a:solidFill>
              </a:rPr>
              <a:t>La distribution, la gestion des transactions, </a:t>
            </a:r>
            <a:r>
              <a:rPr lang="fr-FR" i="1" dirty="0">
                <a:solidFill>
                  <a:schemeClr val="accent2">
                    <a:lumMod val="75000"/>
                  </a:schemeClr>
                </a:solidFill>
              </a:rPr>
              <a:t>l</a:t>
            </a:r>
            <a:r>
              <a:rPr lang="fr-FR" i="1" dirty="0" smtClean="0">
                <a:solidFill>
                  <a:schemeClr val="accent2">
                    <a:lumMod val="75000"/>
                  </a:schemeClr>
                </a:solidFill>
              </a:rPr>
              <a:t>a persistance des données, le cycle de vie des objets, la concurrence, la montée en charge, la sérialisation, la sécurité, …etc. </a:t>
            </a:r>
          </a:p>
          <a:p>
            <a:r>
              <a:rPr lang="fr-FR" dirty="0" smtClean="0"/>
              <a:t>Vous </a:t>
            </a:r>
            <a:r>
              <a:rPr lang="fr-FR" dirty="0"/>
              <a:t>pouvez utiliser EJB pour simplifier les applications métier à grande échelle. </a:t>
            </a:r>
            <a:endParaRPr lang="fr-FR" dirty="0" smtClean="0"/>
          </a:p>
          <a:p>
            <a:r>
              <a:rPr lang="fr-FR" dirty="0" smtClean="0"/>
              <a:t>Vous </a:t>
            </a:r>
            <a:r>
              <a:rPr lang="fr-FR" dirty="0"/>
              <a:t>pouvez également développer et déployer sans effort des applications hautement évolutives et performantes.</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5</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2493227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Types d’EJB</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fontScale="85000" lnSpcReduction="20000"/>
          </a:bodyPr>
          <a:lstStyle/>
          <a:p>
            <a:pPr marL="0" indent="0">
              <a:buNone/>
            </a:pPr>
            <a:r>
              <a:rPr lang="fr-FR" dirty="0"/>
              <a:t>L'architecture EJB est suffisamment souple pour mettre en œuvre des composants tels </a:t>
            </a:r>
            <a:r>
              <a:rPr lang="fr-FR" dirty="0" smtClean="0"/>
              <a:t>que :</a:t>
            </a:r>
          </a:p>
          <a:p>
            <a:pPr marL="0" indent="0">
              <a:buNone/>
            </a:pPr>
            <a:r>
              <a:rPr lang="fr-FR" sz="900" dirty="0" smtClean="0"/>
              <a:t> </a:t>
            </a:r>
          </a:p>
          <a:p>
            <a:r>
              <a:rPr lang="fr-FR" dirty="0" smtClean="0"/>
              <a:t>Un </a:t>
            </a:r>
            <a:r>
              <a:rPr lang="fr-FR" dirty="0"/>
              <a:t>objet qui représente un </a:t>
            </a:r>
            <a:r>
              <a:rPr lang="fr-FR" i="1" dirty="0">
                <a:solidFill>
                  <a:schemeClr val="accent2">
                    <a:lumMod val="75000"/>
                  </a:schemeClr>
                </a:solidFill>
              </a:rPr>
              <a:t>service sans état</a:t>
            </a:r>
            <a:r>
              <a:rPr lang="fr-FR" dirty="0"/>
              <a:t>, qui est modélisé à l'aide d'un </a:t>
            </a:r>
            <a:r>
              <a:rPr lang="fr-FR" b="1" dirty="0" err="1" smtClean="0"/>
              <a:t>bean</a:t>
            </a:r>
            <a:r>
              <a:rPr lang="fr-FR" b="1" dirty="0"/>
              <a:t> </a:t>
            </a:r>
            <a:r>
              <a:rPr lang="fr-FR" b="1" dirty="0" smtClean="0"/>
              <a:t>de </a:t>
            </a:r>
            <a:r>
              <a:rPr lang="fr-FR" b="1" dirty="0"/>
              <a:t>session sans état</a:t>
            </a:r>
            <a:r>
              <a:rPr lang="fr-FR" dirty="0" smtClean="0"/>
              <a:t>.</a:t>
            </a:r>
          </a:p>
          <a:p>
            <a:pPr marL="0" indent="0">
              <a:buNone/>
            </a:pPr>
            <a:r>
              <a:rPr lang="fr-FR" sz="900" dirty="0" smtClean="0"/>
              <a:t>  </a:t>
            </a:r>
          </a:p>
          <a:p>
            <a:r>
              <a:rPr lang="fr-FR" dirty="0" smtClean="0"/>
              <a:t>Un </a:t>
            </a:r>
            <a:r>
              <a:rPr lang="fr-FR" dirty="0"/>
              <a:t>objet qui représente un </a:t>
            </a:r>
            <a:r>
              <a:rPr lang="fr-FR" i="1" dirty="0">
                <a:solidFill>
                  <a:schemeClr val="accent2">
                    <a:lumMod val="75000"/>
                  </a:schemeClr>
                </a:solidFill>
              </a:rPr>
              <a:t>service sans état</a:t>
            </a:r>
            <a:r>
              <a:rPr lang="fr-FR" dirty="0"/>
              <a:t> dont l'invocation est </a:t>
            </a:r>
            <a:r>
              <a:rPr lang="fr-FR" i="1" dirty="0">
                <a:solidFill>
                  <a:schemeClr val="accent2">
                    <a:lumMod val="75000"/>
                  </a:schemeClr>
                </a:solidFill>
              </a:rPr>
              <a:t>asynchrone</a:t>
            </a:r>
            <a:r>
              <a:rPr lang="fr-FR" dirty="0"/>
              <a:t> et dépend de l'</a:t>
            </a:r>
            <a:r>
              <a:rPr lang="fr-FR" i="1" dirty="0">
                <a:solidFill>
                  <a:schemeClr val="accent2">
                    <a:lumMod val="75000"/>
                  </a:schemeClr>
                </a:solidFill>
              </a:rPr>
              <a:t>arrivée de messages d'entreprise</a:t>
            </a:r>
            <a:r>
              <a:rPr lang="fr-FR" dirty="0"/>
              <a:t>. Ceci est modélisé par EJB avec un </a:t>
            </a:r>
            <a:r>
              <a:rPr lang="fr-FR" b="1" dirty="0" err="1"/>
              <a:t>bean</a:t>
            </a:r>
            <a:r>
              <a:rPr lang="fr-FR" b="1" dirty="0"/>
              <a:t> piloté par les messages</a:t>
            </a:r>
            <a:r>
              <a:rPr lang="fr-FR" dirty="0" smtClean="0"/>
              <a:t>.</a:t>
            </a:r>
          </a:p>
          <a:p>
            <a:endParaRPr lang="fr-FR" sz="900" dirty="0" smtClean="0"/>
          </a:p>
          <a:p>
            <a:r>
              <a:rPr lang="fr-FR" dirty="0" smtClean="0"/>
              <a:t>Un </a:t>
            </a:r>
            <a:r>
              <a:rPr lang="fr-FR" dirty="0"/>
              <a:t>objet qui représente une </a:t>
            </a:r>
            <a:r>
              <a:rPr lang="fr-FR" i="1" dirty="0">
                <a:solidFill>
                  <a:schemeClr val="accent2">
                    <a:lumMod val="75000"/>
                  </a:schemeClr>
                </a:solidFill>
              </a:rPr>
              <a:t>session de conversation avec un client particulier</a:t>
            </a:r>
            <a:r>
              <a:rPr lang="fr-FR" dirty="0"/>
              <a:t>. De tels objets de session maintiennent automatiquement leur état de conversation à travers de multiples méthodes invoquées par le client. Ceci est modélisé par EJB avec un </a:t>
            </a:r>
            <a:r>
              <a:rPr lang="fr-FR" b="1" dirty="0" err="1"/>
              <a:t>bean</a:t>
            </a:r>
            <a:r>
              <a:rPr lang="fr-FR" b="1" dirty="0"/>
              <a:t> de session avec état</a:t>
            </a:r>
            <a:r>
              <a:rPr lang="fr-FR" dirty="0" smtClean="0"/>
              <a:t>.</a:t>
            </a:r>
          </a:p>
          <a:p>
            <a:pPr marL="0" indent="0">
              <a:buNone/>
            </a:pPr>
            <a:r>
              <a:rPr lang="fr-FR" sz="900" dirty="0" smtClean="0"/>
              <a:t>   </a:t>
            </a:r>
          </a:p>
          <a:p>
            <a:r>
              <a:rPr lang="fr-FR" dirty="0" smtClean="0"/>
              <a:t>Un </a:t>
            </a:r>
            <a:r>
              <a:rPr lang="fr-FR" dirty="0"/>
              <a:t>objet entité qui représente un </a:t>
            </a:r>
            <a:r>
              <a:rPr lang="fr-FR" i="1" dirty="0">
                <a:solidFill>
                  <a:schemeClr val="accent2">
                    <a:lumMod val="75000"/>
                  </a:schemeClr>
                </a:solidFill>
              </a:rPr>
              <a:t>objet métier</a:t>
            </a:r>
            <a:r>
              <a:rPr lang="fr-FR" dirty="0"/>
              <a:t> qui peut être partagé entre plusieurs clients, </a:t>
            </a:r>
            <a:r>
              <a:rPr lang="fr-FR" dirty="0" smtClean="0"/>
              <a:t>ou </a:t>
            </a:r>
            <a:r>
              <a:rPr lang="fr-FR" i="1" dirty="0">
                <a:solidFill>
                  <a:schemeClr val="accent2">
                    <a:lumMod val="75000"/>
                  </a:schemeClr>
                </a:solidFill>
              </a:rPr>
              <a:t>objet persistant</a:t>
            </a:r>
            <a:r>
              <a:rPr lang="fr-FR" dirty="0"/>
              <a:t> à grain fin qui incarne l'état persistant d'un objet métier à grain grossier </a:t>
            </a:r>
            <a:r>
              <a:rPr lang="fr-FR" dirty="0" smtClean="0"/>
              <a:t>ce </a:t>
            </a:r>
            <a:r>
              <a:rPr lang="fr-FR" dirty="0"/>
              <a:t>qui est modélisé par un </a:t>
            </a:r>
            <a:r>
              <a:rPr lang="fr-FR" b="1" dirty="0" err="1"/>
              <a:t>bean</a:t>
            </a:r>
            <a:r>
              <a:rPr lang="fr-FR" b="1" dirty="0"/>
              <a:t> entité</a:t>
            </a:r>
            <a:r>
              <a:rPr lang="fr-FR" dirty="0"/>
              <a:t>.    </a:t>
            </a:r>
            <a:endParaRPr lang="fr-FR"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6</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479794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Types d’EJB</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439940241"/>
              </p:ext>
            </p:extLst>
          </p:nvPr>
        </p:nvGraphicFramePr>
        <p:xfrm>
          <a:off x="838200" y="860425"/>
          <a:ext cx="10515600" cy="5495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7</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2445000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Types d’EJB</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fontScale="92500" lnSpcReduction="10000"/>
          </a:bodyPr>
          <a:lstStyle/>
          <a:p>
            <a:pPr marL="0" indent="0">
              <a:buNone/>
            </a:pPr>
            <a:r>
              <a:rPr lang="fr-FR" b="1" dirty="0" smtClean="0"/>
              <a:t>Les   </a:t>
            </a:r>
            <a:r>
              <a:rPr lang="fr-FR" b="1" dirty="0" smtClean="0">
                <a:latin typeface="Calibri" panose="020F0502020204030204" pitchFamily="34" charset="0"/>
              </a:rPr>
              <a:t>̏</a:t>
            </a:r>
            <a:r>
              <a:rPr lang="fr-FR" b="1" dirty="0" smtClean="0"/>
              <a:t>Session </a:t>
            </a:r>
            <a:r>
              <a:rPr lang="fr-FR" b="1" dirty="0" err="1" smtClean="0"/>
              <a:t>Beans</a:t>
            </a:r>
            <a:r>
              <a:rPr lang="fr-FR" b="1" dirty="0" smtClean="0"/>
              <a:t>  </a:t>
            </a:r>
            <a:r>
              <a:rPr lang="fr-FR" b="1" dirty="0" smtClean="0">
                <a:latin typeface="Calibri" panose="020F0502020204030204" pitchFamily="34" charset="0"/>
              </a:rPr>
              <a:t>̋</a:t>
            </a:r>
            <a:endParaRPr lang="fr-FR" b="1" dirty="0" smtClean="0"/>
          </a:p>
          <a:p>
            <a:r>
              <a:rPr lang="fr-FR" dirty="0"/>
              <a:t>Un </a:t>
            </a:r>
            <a:r>
              <a:rPr lang="fr-FR" i="1" dirty="0">
                <a:solidFill>
                  <a:schemeClr val="accent2">
                    <a:lumMod val="75000"/>
                  </a:schemeClr>
                </a:solidFill>
              </a:rPr>
              <a:t>session </a:t>
            </a:r>
            <a:r>
              <a:rPr lang="fr-FR" i="1" dirty="0" err="1">
                <a:solidFill>
                  <a:schemeClr val="accent2">
                    <a:lumMod val="75000"/>
                  </a:schemeClr>
                </a:solidFill>
              </a:rPr>
              <a:t>bean</a:t>
            </a:r>
            <a:r>
              <a:rPr lang="fr-FR" dirty="0"/>
              <a:t> met en œuvre une </a:t>
            </a:r>
            <a:r>
              <a:rPr lang="fr-FR" i="1" dirty="0">
                <a:solidFill>
                  <a:schemeClr val="accent2">
                    <a:lumMod val="75000"/>
                  </a:schemeClr>
                </a:solidFill>
              </a:rPr>
              <a:t>conversation</a:t>
            </a:r>
            <a:r>
              <a:rPr lang="fr-FR" dirty="0"/>
              <a:t> entre un </a:t>
            </a:r>
            <a:r>
              <a:rPr lang="fr-FR" i="1" dirty="0">
                <a:solidFill>
                  <a:schemeClr val="accent2">
                    <a:lumMod val="75000"/>
                  </a:schemeClr>
                </a:solidFill>
              </a:rPr>
              <a:t>client</a:t>
            </a:r>
            <a:r>
              <a:rPr lang="fr-FR" dirty="0"/>
              <a:t> et le côté </a:t>
            </a:r>
            <a:r>
              <a:rPr lang="fr-FR" i="1" dirty="0">
                <a:solidFill>
                  <a:schemeClr val="accent2">
                    <a:lumMod val="75000"/>
                  </a:schemeClr>
                </a:solidFill>
              </a:rPr>
              <a:t>serveur</a:t>
            </a:r>
            <a:r>
              <a:rPr lang="fr-FR" dirty="0"/>
              <a:t>. Les </a:t>
            </a:r>
            <a:r>
              <a:rPr lang="fr-FR" dirty="0" err="1"/>
              <a:t>beans</a:t>
            </a:r>
            <a:r>
              <a:rPr lang="fr-FR" dirty="0"/>
              <a:t> de session </a:t>
            </a:r>
            <a:r>
              <a:rPr lang="fr-FR" i="1" dirty="0">
                <a:solidFill>
                  <a:schemeClr val="accent2">
                    <a:lumMod val="75000"/>
                  </a:schemeClr>
                </a:solidFill>
              </a:rPr>
              <a:t>exécutent une tâche métier particulière pour le compte d'un seul client au cours d'une seule session</a:t>
            </a:r>
            <a:r>
              <a:rPr lang="fr-FR" dirty="0"/>
              <a:t>. </a:t>
            </a:r>
            <a:endParaRPr lang="fr-FR" dirty="0" smtClean="0"/>
          </a:p>
          <a:p>
            <a:r>
              <a:rPr lang="fr-FR" dirty="0" smtClean="0"/>
              <a:t>Ils </a:t>
            </a:r>
            <a:r>
              <a:rPr lang="fr-FR" dirty="0"/>
              <a:t>mettent en œuvre une logique commerciale telle que le flux de travail, les algorithmes et les règles commerciales</a:t>
            </a:r>
            <a:r>
              <a:rPr lang="fr-FR" dirty="0" smtClean="0"/>
              <a:t>. </a:t>
            </a:r>
          </a:p>
          <a:p>
            <a:r>
              <a:rPr lang="fr-FR" dirty="0" smtClean="0"/>
              <a:t>Vous </a:t>
            </a:r>
            <a:r>
              <a:rPr lang="fr-FR" dirty="0"/>
              <a:t>pouvez considérer un objet de session comme une extension du client du côté serveur. Il </a:t>
            </a:r>
            <a:r>
              <a:rPr lang="fr-FR" i="1" dirty="0">
                <a:solidFill>
                  <a:schemeClr val="accent2">
                    <a:lumMod val="75000"/>
                  </a:schemeClr>
                </a:solidFill>
              </a:rPr>
              <a:t>travaille pour son client</a:t>
            </a:r>
            <a:r>
              <a:rPr lang="fr-FR" dirty="0"/>
              <a:t>, lui épargnant la complexité en exécutant des tâches professionnelles au sein du </a:t>
            </a:r>
            <a:r>
              <a:rPr lang="fr-FR" dirty="0" smtClean="0"/>
              <a:t>serveur (</a:t>
            </a:r>
            <a:r>
              <a:rPr lang="fr-FR" sz="2200" dirty="0" smtClean="0"/>
              <a:t>Par </a:t>
            </a:r>
            <a:r>
              <a:rPr lang="fr-FR" sz="2200" dirty="0"/>
              <a:t>exemple, un objet de session peut envoyer des courriers électroniques, aider à la gestion du flux de travail et mettre en œuvre des algorithmes tels que la compression, le cryptage, </a:t>
            </a:r>
            <a:r>
              <a:rPr lang="fr-FR" sz="2200" dirty="0" err="1" smtClean="0"/>
              <a:t>etc</a:t>
            </a:r>
            <a:r>
              <a:rPr lang="fr-FR" dirty="0" smtClean="0"/>
              <a:t>).</a:t>
            </a:r>
          </a:p>
          <a:p>
            <a:r>
              <a:rPr lang="fr-FR" dirty="0" smtClean="0"/>
              <a:t>En </a:t>
            </a:r>
            <a:r>
              <a:rPr lang="fr-FR" dirty="0"/>
              <a:t>utilisant les </a:t>
            </a:r>
            <a:r>
              <a:rPr lang="fr-FR" dirty="0" smtClean="0">
                <a:solidFill>
                  <a:schemeClr val="accent2">
                    <a:lumMod val="75000"/>
                  </a:schemeClr>
                </a:solidFill>
              </a:rPr>
              <a:t>session </a:t>
            </a:r>
            <a:r>
              <a:rPr lang="fr-FR" dirty="0" err="1" smtClean="0">
                <a:solidFill>
                  <a:schemeClr val="accent2">
                    <a:lumMod val="75000"/>
                  </a:schemeClr>
                </a:solidFill>
              </a:rPr>
              <a:t>beans</a:t>
            </a:r>
            <a:r>
              <a:rPr lang="fr-FR" dirty="0" smtClean="0"/>
              <a:t>, </a:t>
            </a:r>
            <a:r>
              <a:rPr lang="fr-FR" dirty="0"/>
              <a:t>vous pouvez créer des </a:t>
            </a:r>
            <a:r>
              <a:rPr lang="fr-FR" i="1" dirty="0">
                <a:solidFill>
                  <a:schemeClr val="accent2">
                    <a:lumMod val="75000"/>
                  </a:schemeClr>
                </a:solidFill>
              </a:rPr>
              <a:t>sessions interactives avec les clients</a:t>
            </a:r>
            <a:r>
              <a:rPr lang="fr-FR" dirty="0"/>
              <a:t>. </a:t>
            </a:r>
            <a:endParaRPr lang="fr-FR" dirty="0" smtClean="0"/>
          </a:p>
          <a:p>
            <a:r>
              <a:rPr lang="fr-FR" dirty="0" smtClean="0"/>
              <a:t>Les </a:t>
            </a:r>
            <a:r>
              <a:rPr lang="fr-FR" dirty="0"/>
              <a:t>sessions interactives </a:t>
            </a:r>
            <a:r>
              <a:rPr lang="fr-FR" i="1" dirty="0">
                <a:solidFill>
                  <a:schemeClr val="accent2">
                    <a:lumMod val="75000"/>
                  </a:schemeClr>
                </a:solidFill>
              </a:rPr>
              <a:t>se terminent</a:t>
            </a:r>
            <a:r>
              <a:rPr lang="fr-FR" dirty="0"/>
              <a:t> lorsque les </a:t>
            </a:r>
            <a:r>
              <a:rPr lang="fr-FR" i="1" dirty="0">
                <a:solidFill>
                  <a:schemeClr val="accent2">
                    <a:lumMod val="75000"/>
                  </a:schemeClr>
                </a:solidFill>
              </a:rPr>
              <a:t>clients s'en vont</a:t>
            </a:r>
            <a:r>
              <a:rPr lang="fr-FR" dirty="0" smtClean="0"/>
              <a:t>.</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8</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3844699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Types d’EJB</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pPr marL="0" indent="0">
              <a:buNone/>
            </a:pPr>
            <a:r>
              <a:rPr lang="fr-FR" b="1" dirty="0" smtClean="0"/>
              <a:t>Les   </a:t>
            </a:r>
            <a:r>
              <a:rPr lang="fr-FR" b="1" dirty="0" smtClean="0">
                <a:latin typeface="Calibri" panose="020F0502020204030204" pitchFamily="34" charset="0"/>
              </a:rPr>
              <a:t>̏</a:t>
            </a:r>
            <a:r>
              <a:rPr lang="fr-FR" b="1" dirty="0" smtClean="0"/>
              <a:t>Session </a:t>
            </a:r>
            <a:r>
              <a:rPr lang="fr-FR" b="1" dirty="0" err="1" smtClean="0"/>
              <a:t>Beans</a:t>
            </a:r>
            <a:r>
              <a:rPr lang="fr-FR" b="1" dirty="0" smtClean="0"/>
              <a:t>  </a:t>
            </a:r>
            <a:r>
              <a:rPr lang="fr-FR" b="1" dirty="0" smtClean="0">
                <a:latin typeface="Calibri" panose="020F0502020204030204" pitchFamily="34" charset="0"/>
              </a:rPr>
              <a:t>̋</a:t>
            </a:r>
            <a:endParaRPr lang="fr-FR" b="1" dirty="0" smtClean="0"/>
          </a:p>
          <a:p>
            <a:r>
              <a:rPr lang="fr-FR" dirty="0"/>
              <a:t>Les clients de </a:t>
            </a:r>
            <a:r>
              <a:rPr lang="fr-FR" dirty="0" err="1"/>
              <a:t>beans</a:t>
            </a:r>
            <a:r>
              <a:rPr lang="fr-FR" dirty="0"/>
              <a:t> de session peuvent provenir du </a:t>
            </a:r>
            <a:r>
              <a:rPr lang="fr-FR" i="1" dirty="0">
                <a:solidFill>
                  <a:schemeClr val="accent2">
                    <a:lumMod val="75000"/>
                  </a:schemeClr>
                </a:solidFill>
              </a:rPr>
              <a:t>niveau EJB</a:t>
            </a:r>
            <a:r>
              <a:rPr lang="fr-FR" dirty="0"/>
              <a:t>, comme d'autres </a:t>
            </a:r>
            <a:r>
              <a:rPr lang="fr-FR" dirty="0" err="1"/>
              <a:t>beans</a:t>
            </a:r>
            <a:r>
              <a:rPr lang="fr-FR" dirty="0"/>
              <a:t> de session, du </a:t>
            </a:r>
            <a:r>
              <a:rPr lang="fr-FR" i="1" dirty="0">
                <a:solidFill>
                  <a:schemeClr val="accent2">
                    <a:lumMod val="75000"/>
                  </a:schemeClr>
                </a:solidFill>
              </a:rPr>
              <a:t>niveau Web</a:t>
            </a:r>
            <a:r>
              <a:rPr lang="fr-FR" dirty="0"/>
              <a:t>, comme des servlets et des </a:t>
            </a:r>
            <a:r>
              <a:rPr lang="fr-FR" dirty="0" err="1"/>
              <a:t>taglibs</a:t>
            </a:r>
            <a:r>
              <a:rPr lang="fr-FR" dirty="0"/>
              <a:t>, ou du </a:t>
            </a:r>
            <a:r>
              <a:rPr lang="fr-FR" i="1" dirty="0">
                <a:solidFill>
                  <a:schemeClr val="accent2">
                    <a:lumMod val="75000"/>
                  </a:schemeClr>
                </a:solidFill>
              </a:rPr>
              <a:t>niveau client</a:t>
            </a:r>
            <a:r>
              <a:rPr lang="fr-FR" dirty="0"/>
              <a:t> comme un client J2EE. </a:t>
            </a:r>
            <a:endParaRPr lang="fr-FR" dirty="0" smtClean="0"/>
          </a:p>
          <a:p>
            <a:r>
              <a:rPr lang="fr-FR" dirty="0" smtClean="0"/>
              <a:t>Le </a:t>
            </a:r>
            <a:r>
              <a:rPr lang="fr-FR" dirty="0" err="1" smtClean="0"/>
              <a:t>bean</a:t>
            </a:r>
            <a:r>
              <a:rPr lang="fr-FR" dirty="0" smtClean="0"/>
              <a:t> </a:t>
            </a:r>
            <a:r>
              <a:rPr lang="fr-FR" dirty="0"/>
              <a:t>de session met lui-même en œuvre la logique métier. </a:t>
            </a:r>
            <a:endParaRPr lang="fr-FR" dirty="0" smtClean="0"/>
          </a:p>
          <a:p>
            <a:r>
              <a:rPr lang="fr-FR" dirty="0" smtClean="0"/>
              <a:t>Le </a:t>
            </a:r>
            <a:r>
              <a:rPr lang="fr-FR" dirty="0"/>
              <a:t>conteneur fournit des fonctionnalités pour l'accès à distance, la sécurité, la concurrence, les transactions, etc</a:t>
            </a:r>
            <a:r>
              <a:rPr lang="fr-FR" dirty="0" smtClean="0"/>
              <a:t>.</a:t>
            </a:r>
          </a:p>
          <a:p>
            <a:r>
              <a:rPr lang="fr-FR" dirty="0"/>
              <a:t>Essentiellement, les session </a:t>
            </a:r>
            <a:r>
              <a:rPr lang="fr-FR" dirty="0" err="1"/>
              <a:t>beans</a:t>
            </a:r>
            <a:r>
              <a:rPr lang="fr-FR" dirty="0"/>
              <a:t> fournissent des </a:t>
            </a:r>
            <a:r>
              <a:rPr lang="fr-FR" i="1" dirty="0">
                <a:solidFill>
                  <a:schemeClr val="accent2">
                    <a:lumMod val="75000"/>
                  </a:schemeClr>
                </a:solidFill>
              </a:rPr>
              <a:t>services Web</a:t>
            </a:r>
            <a:r>
              <a:rPr lang="fr-FR" dirty="0"/>
              <a:t> et exécutent des </a:t>
            </a:r>
            <a:r>
              <a:rPr lang="fr-FR" i="1" dirty="0">
                <a:solidFill>
                  <a:schemeClr val="accent2">
                    <a:lumMod val="75000"/>
                  </a:schemeClr>
                </a:solidFill>
              </a:rPr>
              <a:t>tâches pour les clients</a:t>
            </a:r>
            <a:r>
              <a:rPr lang="fr-FR" dirty="0"/>
              <a:t>.</a:t>
            </a:r>
          </a:p>
          <a:p>
            <a:pPr marL="0" indent="0">
              <a:buNone/>
            </a:pPr>
            <a:endParaRPr lang="fr-FR" sz="800" dirty="0"/>
          </a:p>
          <a:p>
            <a:r>
              <a:rPr lang="fr-FR" dirty="0"/>
              <a:t>Les session </a:t>
            </a:r>
            <a:r>
              <a:rPr lang="fr-FR" dirty="0" err="1"/>
              <a:t>beans</a:t>
            </a:r>
            <a:r>
              <a:rPr lang="fr-FR" dirty="0"/>
              <a:t> sont de deux types, les </a:t>
            </a:r>
            <a:r>
              <a:rPr lang="fr-FR" dirty="0" err="1"/>
              <a:t>beans</a:t>
            </a:r>
            <a:r>
              <a:rPr lang="fr-FR" dirty="0"/>
              <a:t> avec état (</a:t>
            </a:r>
            <a:r>
              <a:rPr lang="fr-FR" i="1" dirty="0" err="1">
                <a:solidFill>
                  <a:schemeClr val="accent2">
                    <a:lumMod val="75000"/>
                  </a:schemeClr>
                </a:solidFill>
              </a:rPr>
              <a:t>Stateful</a:t>
            </a:r>
            <a:r>
              <a:rPr lang="fr-FR" i="1" dirty="0">
                <a:solidFill>
                  <a:schemeClr val="accent2">
                    <a:lumMod val="75000"/>
                  </a:schemeClr>
                </a:solidFill>
              </a:rPr>
              <a:t> </a:t>
            </a:r>
            <a:r>
              <a:rPr lang="fr-FR" i="1" dirty="0" err="1">
                <a:solidFill>
                  <a:schemeClr val="accent2">
                    <a:lumMod val="75000"/>
                  </a:schemeClr>
                </a:solidFill>
              </a:rPr>
              <a:t>Beans</a:t>
            </a:r>
            <a:r>
              <a:rPr lang="fr-FR" dirty="0"/>
              <a:t>) et les </a:t>
            </a:r>
            <a:r>
              <a:rPr lang="fr-FR" dirty="0" err="1"/>
              <a:t>beans</a:t>
            </a:r>
            <a:r>
              <a:rPr lang="fr-FR" dirty="0"/>
              <a:t> sans état (</a:t>
            </a:r>
            <a:r>
              <a:rPr lang="fr-FR" i="1" dirty="0" err="1">
                <a:solidFill>
                  <a:schemeClr val="accent2">
                    <a:lumMod val="75000"/>
                  </a:schemeClr>
                </a:solidFill>
              </a:rPr>
              <a:t>Stateless</a:t>
            </a:r>
            <a:r>
              <a:rPr lang="fr-FR" i="1" dirty="0">
                <a:solidFill>
                  <a:schemeClr val="accent2">
                    <a:lumMod val="75000"/>
                  </a:schemeClr>
                </a:solidFill>
              </a:rPr>
              <a:t> </a:t>
            </a:r>
            <a:r>
              <a:rPr lang="fr-FR" i="1" dirty="0" err="1">
                <a:solidFill>
                  <a:schemeClr val="accent2">
                    <a:lumMod val="75000"/>
                  </a:schemeClr>
                </a:solidFill>
              </a:rPr>
              <a:t>Beans</a:t>
            </a:r>
            <a:r>
              <a:rPr lang="fr-FR" dirty="0"/>
              <a:t>).</a:t>
            </a:r>
          </a:p>
          <a:p>
            <a:pPr marL="0" indent="0">
              <a:buNone/>
            </a:pPr>
            <a:endParaRPr lang="fr-FR" dirty="0" smtClean="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9</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1552849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1149</TotalTime>
  <Words>4409</Words>
  <Application>Microsoft Office PowerPoint</Application>
  <PresentationFormat>Grand écran</PresentationFormat>
  <Paragraphs>500</Paragraphs>
  <Slides>42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42</vt:i4>
      </vt:variant>
    </vt:vector>
  </HeadingPairs>
  <TitlesOfParts>
    <vt:vector size="47" baseType="lpstr">
      <vt:lpstr>Arial</vt:lpstr>
      <vt:lpstr>Calibri</vt:lpstr>
      <vt:lpstr>Calibri Light</vt:lpstr>
      <vt:lpstr>Wingdings</vt:lpstr>
      <vt:lpstr>1_Thème Office</vt:lpstr>
      <vt:lpstr>Architecture Multi-Tiers</vt:lpstr>
      <vt:lpstr>Qu'est-ce que EJB ?</vt:lpstr>
      <vt:lpstr>Qu'est-ce que EJB ?</vt:lpstr>
      <vt:lpstr>Qu'est-ce que EJB ?</vt:lpstr>
      <vt:lpstr>Qu'est-ce que EJB ?</vt:lpstr>
      <vt:lpstr>Les Types d’EJB</vt:lpstr>
      <vt:lpstr>Les Types d’EJB</vt:lpstr>
      <vt:lpstr>Les Types d’EJB</vt:lpstr>
      <vt:lpstr>Les Types d’EJB</vt:lpstr>
      <vt:lpstr>Les Types d’EJB</vt:lpstr>
      <vt:lpstr>Les Types d’EJB</vt:lpstr>
      <vt:lpstr>Les Types d’EJB</vt:lpstr>
      <vt:lpstr>Les Types d’EJB</vt:lpstr>
      <vt:lpstr>Les Types d’EJB</vt:lpstr>
      <vt:lpstr>Les Types d’EJB</vt:lpstr>
      <vt:lpstr>Les Types d’EJB</vt:lpstr>
      <vt:lpstr>Les Types d’EJB</vt:lpstr>
      <vt:lpstr>Les Types d’EJB</vt:lpstr>
      <vt:lpstr>Les Types d’EJB</vt:lpstr>
      <vt:lpstr>Constituants d’un EJB</vt:lpstr>
      <vt:lpstr>Constituants d’un EJB</vt:lpstr>
      <vt:lpstr>Constituants d’un EJB</vt:lpstr>
      <vt:lpstr>Serveur EJB</vt:lpstr>
      <vt:lpstr>Serveur EJB</vt:lpstr>
      <vt:lpstr>Conteneurs EJB</vt:lpstr>
      <vt:lpstr>Les Rôles EJB</vt:lpstr>
      <vt:lpstr>Processus de déploiement</vt:lpstr>
      <vt:lpstr>Processus de déploiement</vt:lpstr>
      <vt:lpstr>Processus de déploiement</vt:lpstr>
      <vt:lpstr>Implémentation d’un Stateless Session Bean</vt:lpstr>
      <vt:lpstr>Implémentation d’un Stateless Session Bean</vt:lpstr>
      <vt:lpstr>Implémentation d’un Stateless Session Bean</vt:lpstr>
      <vt:lpstr>Implémentation d’un Stateless Session Bean</vt:lpstr>
      <vt:lpstr>Implémentation d’un Stateless Session Bean</vt:lpstr>
      <vt:lpstr>Implémentation d’un Stateless Session Bean</vt:lpstr>
      <vt:lpstr>Implémentation d’un Stateless Session Bean</vt:lpstr>
      <vt:lpstr>Implémentation d’un Stateless Session Bean</vt:lpstr>
      <vt:lpstr>Implémentation d’un Stateless Session Bean</vt:lpstr>
      <vt:lpstr>Implémentation d’un Stateless Session Bean</vt:lpstr>
      <vt:lpstr>Implémentation d’un Stateless Session Bean</vt:lpstr>
      <vt:lpstr>Implémentation d’un Stateless Session Bean</vt:lpstr>
      <vt:lpstr>Implémentation d’un Stateless Session Bean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Architecture Multi-Tiers</dc:title>
  <dc:creator>MACROHARD-PC</dc:creator>
  <cp:lastModifiedBy>MACROHARD-PC</cp:lastModifiedBy>
  <cp:revision>77</cp:revision>
  <dcterms:created xsi:type="dcterms:W3CDTF">2023-02-19T09:05:32Z</dcterms:created>
  <dcterms:modified xsi:type="dcterms:W3CDTF">2023-03-11T09:06:58Z</dcterms:modified>
</cp:coreProperties>
</file>