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8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7" autoAdjust="0"/>
    <p:restoredTop sz="94434" autoAdjust="0"/>
  </p:normalViewPr>
  <p:slideViewPr>
    <p:cSldViewPr snapToGrid="0" showGuides="1">
      <p:cViewPr varScale="1">
        <p:scale>
          <a:sx n="67" d="100"/>
          <a:sy n="67" d="100"/>
        </p:scale>
        <p:origin x="780" y="60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78C1A-A654-4854-A7CE-61AA8BEB438B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75C5A-08FB-482C-B5A9-50491A3C36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49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5C5A-08FB-482C-B5A9-50491A3C36E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751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5C5A-08FB-482C-B5A9-50491A3C36E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220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5C5A-08FB-482C-B5A9-50491A3C36E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917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5C5A-08FB-482C-B5A9-50491A3C36E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79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5C5A-08FB-482C-B5A9-50491A3C36E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212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5C5A-08FB-482C-B5A9-50491A3C36E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539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5C5A-08FB-482C-B5A9-50491A3C36E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567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5C5A-08FB-482C-B5A9-50491A3C36E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008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5C5A-08FB-482C-B5A9-50491A3C36E3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018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5C5A-08FB-482C-B5A9-50491A3C36E3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126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5C5A-08FB-482C-B5A9-50491A3C36E3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63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5C5A-08FB-482C-B5A9-50491A3C36E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878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5C5A-08FB-482C-B5A9-50491A3C36E3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957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5C5A-08FB-482C-B5A9-50491A3C36E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776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5C5A-08FB-482C-B5A9-50491A3C36E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064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5C5A-08FB-482C-B5A9-50491A3C36E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083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5C5A-08FB-482C-B5A9-50491A3C36E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844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5C5A-08FB-482C-B5A9-50491A3C36E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826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5C5A-08FB-482C-B5A9-50491A3C36E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512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75C5A-08FB-482C-B5A9-50491A3C36E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79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DF43-A690-41B0-9F93-688B9594B689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0096-48A9-4B72-959D-C314C1443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79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DF43-A690-41B0-9F93-688B9594B689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0096-48A9-4B72-959D-C314C1443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35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DF43-A690-41B0-9F93-688B9594B689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0096-48A9-4B72-959D-C314C1443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24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DF43-A690-41B0-9F93-688B9594B689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0096-48A9-4B72-959D-C314C1443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28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DF43-A690-41B0-9F93-688B9594B689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0096-48A9-4B72-959D-C314C1443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30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DF43-A690-41B0-9F93-688B9594B689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0096-48A9-4B72-959D-C314C1443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04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DF43-A690-41B0-9F93-688B9594B689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0096-48A9-4B72-959D-C314C1443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252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DF43-A690-41B0-9F93-688B9594B689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0096-48A9-4B72-959D-C314C1443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67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DF43-A690-41B0-9F93-688B9594B689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0096-48A9-4B72-959D-C314C1443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6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DF43-A690-41B0-9F93-688B9594B689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0096-48A9-4B72-959D-C314C1443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67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DF43-A690-41B0-9F93-688B9594B689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0096-48A9-4B72-959D-C314C1443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70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DF43-A690-41B0-9F93-688B9594B689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F0096-48A9-4B72-959D-C314C1443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86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575843"/>
            <a:ext cx="11064242" cy="1347739"/>
          </a:xfrm>
        </p:spPr>
        <p:txBody>
          <a:bodyPr>
            <a:noAutofit/>
          </a:bodyPr>
          <a:lstStyle/>
          <a:p>
            <a:r>
              <a:rPr lang="fr-FR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 Arithmétique</a:t>
            </a:r>
            <a:endParaRPr lang="fr-FR" sz="72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3.1.1 Exponentiation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 useBgFill="1">
        <p:nvSpPr>
          <p:cNvPr id="4" name="Rectangle 3"/>
          <p:cNvSpPr/>
          <p:nvPr/>
        </p:nvSpPr>
        <p:spPr>
          <a:xfrm>
            <a:off x="102617" y="856343"/>
            <a:ext cx="11987785" cy="5764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Voici le programme itératif correspondant :</a:t>
            </a:r>
          </a:p>
          <a:p>
            <a:r>
              <a:rPr lang="pt-B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	</a:t>
            </a:r>
          </a:p>
          <a:p>
            <a:r>
              <a:rPr lang="pt-B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	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expo:=</a:t>
            </a: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proc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a,n:posint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local l, res, f, </a:t>
            </a: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;</a:t>
            </a:r>
          </a:p>
          <a:p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f:=a;</a:t>
            </a:r>
          </a:p>
          <a:p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l:=convert(n,base,2);</a:t>
            </a:r>
          </a:p>
          <a:p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if l[1]=1 then res:=a else res:=1 fi;</a:t>
            </a:r>
          </a:p>
          <a:p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for </a:t>
            </a: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subsop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(1=</a:t>
            </a: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NULL,l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) do</a:t>
            </a:r>
          </a:p>
          <a:p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	f:=f*f;</a:t>
            </a:r>
          </a:p>
          <a:p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	if </a:t>
            </a:r>
            <a:r>
              <a:rPr lang="en-US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=1 then res:=res*f fi;</a:t>
            </a:r>
          </a:p>
          <a:p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od;</a:t>
            </a:r>
          </a:p>
          <a:p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res</a:t>
            </a:r>
          </a:p>
          <a:p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end:</a:t>
            </a:r>
            <a:endParaRPr lang="fr-FR" sz="2800" dirty="0" smtClean="0">
              <a:solidFill>
                <a:schemeClr val="accent4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7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3.1.2 Divisibilité </a:t>
            </a:r>
            <a:r>
              <a:rPr lang="fr-FR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Primalité et Factorisation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 useBgFill="1">
        <p:nvSpPr>
          <p:cNvPr id="4" name="Rectangle 3"/>
          <p:cNvSpPr/>
          <p:nvPr/>
        </p:nvSpPr>
        <p:spPr>
          <a:xfrm>
            <a:off x="102617" y="856343"/>
            <a:ext cx="11987785" cy="57643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La division euclidienne est avec l'addition, la soustraction et la multiplication l'une des quatre opérations élémentaires sur les nombres entiers.</a:t>
            </a: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Elle représente le point de départ de toutes les problématiques liées aux nombres premiers et à la factorisation des entiers.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 calcul du pgcd en découle, et par voie de conséquence la réduction des fractions.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3.1.2 Divisibilité </a:t>
            </a:r>
            <a:r>
              <a:rPr lang="fr-FR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Primalité et Factorisation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 useBgFill="1">
        <p:nvSpPr>
          <p:cNvPr id="4" name="Rectangle 3"/>
          <p:cNvSpPr/>
          <p:nvPr/>
        </p:nvSpPr>
        <p:spPr>
          <a:xfrm>
            <a:off x="102617" y="856343"/>
            <a:ext cx="11987785" cy="57643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Une première implémentation</a:t>
            </a: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Le plus simple pour calculer la division euclidienne est de s’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appuiyer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sur sa définition : "combien de fois y’a-t-il de b dans a ?". Cela consiste à soustraire autant de fois que l'on peut b (le diviseur) de a (le dividende), jusqu’à obtenir un reste inférieur à b.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Euclide:= proc( a :: </a:t>
            </a:r>
            <a:r>
              <a:rPr lang="fr-FR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integer</a:t>
            </a:r>
            <a:r>
              <a:rPr lang="fr-FR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 b :: </a:t>
            </a:r>
            <a:r>
              <a:rPr lang="fr-FR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integer</a:t>
            </a:r>
            <a:r>
              <a:rPr lang="fr-FR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local r := 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local q := 0;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fr-FR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while</a:t>
            </a:r>
            <a:r>
              <a:rPr lang="fr-FR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(r &gt;= b) do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  r = r - b;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  q = q + 1;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fr-FR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od</a:t>
            </a:r>
            <a:endParaRPr lang="fr-FR" sz="2400" dirty="0" smtClean="0">
              <a:solidFill>
                <a:schemeClr val="accent4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q , 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end proc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3.1.2 </a:t>
            </a:r>
            <a:r>
              <a:rPr lang="fr-FR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Divisibilité , Primalité et Factorisation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4" name="Rectangle 3"/>
              <p:cNvSpPr/>
              <p:nvPr/>
            </p:nvSpPr>
            <p:spPr>
              <a:xfrm>
                <a:off x="204215" y="721351"/>
                <a:ext cx="11987785" cy="57643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Une deuxième implémentation (algorithme de dichotomie)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fr-FR" sz="28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On va commencer par trouver rapidement un entier dont on sera sûr qu'il est plus grand que le quotient cherché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           </a:t>
                </a:r>
              </a:p>
              <a:p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         Soit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N le plus petit entier tel 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que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fr-FR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fr-FR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fr-FR" sz="2800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 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Dans la liste finie de quotients possibles restants, on fera une recherche dichotomique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   On construit deux suites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,l'une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stockera des minorants 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du</a:t>
                </a:r>
              </a:p>
              <a:p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   quotient cherché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, l'autre des majorants stricts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. On pose :</a:t>
                </a:r>
              </a:p>
              <a:p>
                <a:endParaRPr lang="fr-FR" sz="2800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2800" dirty="0" smtClean="0">
                    <a:solidFill>
                      <a:srgbClr val="FFFF00"/>
                    </a:solidFill>
                  </a:rPr>
                  <a:t>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fr-FR" sz="2800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fr-FR" sz="28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fr-FR" sz="28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fr-FR" sz="2800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fr-FR" sz="2800" dirty="0" smtClean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 useBgFill="1"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15" y="721351"/>
                <a:ext cx="11987785" cy="5764365"/>
              </a:xfrm>
              <a:prstGeom prst="rect">
                <a:avLst/>
              </a:prstGeom>
              <a:blipFill rotWithShape="0">
                <a:blip r:embed="rId2"/>
                <a:stretch>
                  <a:fillRect l="-1469" t="-1576" r="-4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7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3.1.2 </a:t>
            </a:r>
            <a:r>
              <a:rPr lang="fr-FR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Divisibilité , Primalité et Factorisation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4" name="Rectangle 3"/>
              <p:cNvSpPr/>
              <p:nvPr/>
            </p:nvSpPr>
            <p:spPr>
              <a:xfrm>
                <a:off x="204215" y="721351"/>
                <a:ext cx="11987785" cy="57643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Une deuxième implémentation (algorithme de dichotomie)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fr-FR" sz="28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Par récurrence :</a:t>
                </a:r>
              </a:p>
              <a:p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           </a:t>
                </a:r>
              </a:p>
              <a:p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         Si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r-F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r-FR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on pose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r-F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fr-FR" sz="2800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   </a:t>
                </a:r>
                <a:endParaRPr lang="fr-FR" sz="2800" dirty="0" smtClean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   en revanche</a:t>
                </a:r>
              </a:p>
              <a:p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         Si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r-F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fr-FR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on pose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r-F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fr-F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sz="2800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endParaRPr lang="fr-FR" sz="2800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2800" dirty="0" smtClean="0">
                    <a:solidFill>
                      <a:srgbClr val="FFFF00"/>
                    </a:solidFill>
                  </a:rPr>
                  <a:t>                                                            </a:t>
                </a:r>
                <a:endParaRPr lang="fr-FR" sz="2800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fr-FR" sz="28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fr-FR" sz="28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fr-FR" sz="2800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 </a:t>
                </a:r>
              </a:p>
            </p:txBody>
          </p:sp>
        </mc:Choice>
        <mc:Fallback xmlns="">
          <p:sp useBgFill="1"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15" y="721351"/>
                <a:ext cx="11987785" cy="5764365"/>
              </a:xfrm>
              <a:prstGeom prst="rect">
                <a:avLst/>
              </a:prstGeom>
              <a:blipFill rotWithShape="0">
                <a:blip r:embed="rId2"/>
                <a:stretch>
                  <a:fillRect l="-1469" t="-1576" b="-352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3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3.1.2 </a:t>
            </a:r>
            <a:r>
              <a:rPr lang="fr-FR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Divisibilité , Primalité et Factorisation</a:t>
            </a:r>
          </a:p>
        </p:txBody>
      </p:sp>
      <p:sp useBgFill="1">
        <p:nvSpPr>
          <p:cNvPr id="4" name="Rectangle 3"/>
          <p:cNvSpPr/>
          <p:nvPr/>
        </p:nvSpPr>
        <p:spPr>
          <a:xfrm>
            <a:off x="111230" y="735639"/>
            <a:ext cx="11987785" cy="57643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Une deuxième implémentation (algorithme de dichotomie)</a:t>
            </a:r>
          </a:p>
          <a:p>
            <a:r>
              <a:rPr lang="fr-FR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Première phase                                         Deuxième phase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000" dirty="0" smtClean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fr-FR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uclide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:= proc ( a :: </a:t>
            </a:r>
            <a:r>
              <a:rPr lang="fr-FR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integer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 b :: </a:t>
            </a:r>
            <a:r>
              <a:rPr lang="fr-FR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integer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)                                                  local 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alpha := (1 &lt;&lt; (n - 1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)); </a:t>
            </a:r>
            <a:endParaRPr lang="fr-FR" sz="1600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               local 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beta := (1 &lt;&lt; n);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local 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 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:= 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0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;                                                                                                                                    </a:t>
            </a:r>
            <a:endParaRPr lang="fr-FR" sz="1600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local aux := 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;                                 	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		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while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(n-- &gt; 0)  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    							 aux 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:= (alpha + beta) &gt;&gt; 1;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if (a &lt; b) 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then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						     if 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((aux * b) &lt;= a)  </a:t>
            </a:r>
            <a:r>
              <a:rPr lang="fr-FR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then</a:t>
            </a:r>
            <a:endParaRPr lang="fr-FR" sz="1600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euclide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= { 0, a 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};						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alpha 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:= aux;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return </a:t>
            </a:r>
            <a:r>
              <a:rPr lang="fr-FR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euclide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;				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            </a:t>
            </a:r>
            <a:r>
              <a:rPr lang="fr-FR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else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	</a:t>
            </a:r>
            <a:endParaRPr lang="fr-FR" sz="1600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fi								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beta 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:= aux; 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	</a:t>
            </a:r>
            <a:endParaRPr lang="fr-FR" sz="1600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lvl="8"/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		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           end 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fr-FR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while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(aux &lt;= a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) do 						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od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	</a:t>
            </a:r>
            <a:endParaRPr lang="fr-FR" sz="1600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aux = (aux &lt;&lt; 1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);							</a:t>
            </a:r>
            <a:endParaRPr lang="fr-FR" sz="1600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n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++;					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                      </a:t>
            </a:r>
            <a:r>
              <a:rPr lang="fr-FR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euclide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:= { alpha, a - (b * alpha) } ;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	</a:t>
            </a:r>
            <a:endParaRPr lang="fr-FR" sz="1600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fr-FR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od</a:t>
            </a:r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								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return </a:t>
            </a:r>
            <a:r>
              <a:rPr lang="fr-FR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euclide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lvl="8"/>
            <a:r>
              <a:rPr lang="fr-FR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				</a:t>
            </a:r>
            <a:r>
              <a:rPr lang="fr-FR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end proc</a:t>
            </a:r>
          </a:p>
          <a:p>
            <a:pPr lvl="8"/>
            <a:r>
              <a:rPr lang="fr-FR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fr-FR" sz="1200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fr-FR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fr-FR" sz="1200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rgbClr val="FFFF00"/>
                </a:solidFill>
              </a:rPr>
              <a:t>                                                            </a:t>
            </a: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520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3.1.2 </a:t>
            </a:r>
            <a:r>
              <a:rPr lang="fr-FR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Divisibilité , Primalité et Factorisation</a:t>
            </a:r>
          </a:p>
        </p:txBody>
      </p:sp>
      <p:sp useBgFill="1">
        <p:nvSpPr>
          <p:cNvPr id="4" name="Rectangle 3"/>
          <p:cNvSpPr/>
          <p:nvPr/>
        </p:nvSpPr>
        <p:spPr>
          <a:xfrm>
            <a:off x="111230" y="735639"/>
            <a:ext cx="11987785" cy="57643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Les commandes Maple</a:t>
            </a:r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iquo</a:t>
            </a:r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et</a:t>
            </a:r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irem</a:t>
            </a:r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renvoient, respectivement, le quotient et le reste de la division euclidienne.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Exemple :</a:t>
            </a: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</a:t>
            </a:r>
            <a:r>
              <a:rPr lang="fr-F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  <a:r>
              <a:rPr lang="fr-F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iquo</a:t>
            </a:r>
            <a:r>
              <a:rPr lang="fr-F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(23,4)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5</a:t>
            </a:r>
          </a:p>
          <a:p>
            <a:r>
              <a:rPr lang="fr-F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 </a:t>
            </a:r>
            <a:r>
              <a:rPr lang="fr-F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  <a:r>
              <a:rPr lang="fr-F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irem</a:t>
            </a:r>
            <a:r>
              <a:rPr lang="fr-F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(23,4)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3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&gt;</a:t>
            </a:r>
            <a:r>
              <a:rPr lang="fr-F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iquo</a:t>
            </a:r>
            <a:r>
              <a:rPr lang="fr-F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(23,4, ‘r’)</a:t>
            </a:r>
            <a:endParaRPr lang="fr-FR" sz="2000" dirty="0">
              <a:solidFill>
                <a:schemeClr val="accent4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FR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5</a:t>
            </a:r>
          </a:p>
          <a:p>
            <a:r>
              <a:rPr lang="fr-F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 </a:t>
            </a:r>
            <a:r>
              <a:rPr lang="fr-F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  <a:r>
              <a:rPr lang="fr-F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fr-F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fr-F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3</a:t>
            </a:r>
            <a:endParaRPr lang="fr-FR" sz="2000" dirty="0" smtClean="0">
              <a:solidFill>
                <a:schemeClr val="accent5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</a:t>
            </a:r>
            <a:r>
              <a:rPr lang="fr-F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  <a:r>
              <a:rPr lang="fr-F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irem</a:t>
            </a:r>
            <a:r>
              <a:rPr lang="fr-F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(23,4, ‘q’)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3</a:t>
            </a:r>
          </a:p>
          <a:p>
            <a:r>
              <a:rPr lang="fr-F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 </a:t>
            </a:r>
            <a:r>
              <a:rPr lang="fr-F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  <a:r>
              <a:rPr lang="fr-F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q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5</a:t>
            </a:r>
            <a:endParaRPr lang="fr-FR" sz="2000" dirty="0">
              <a:solidFill>
                <a:schemeClr val="accent5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</a:t>
            </a: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fr-FR" sz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fr-FR" sz="1200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rgbClr val="FFFF00"/>
                </a:solidFill>
              </a:rPr>
              <a:t>                                                            </a:t>
            </a: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7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3.1.2 </a:t>
            </a:r>
            <a:r>
              <a:rPr lang="fr-FR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Divisibilité , Primalité et Factorisation</a:t>
            </a:r>
          </a:p>
        </p:txBody>
      </p:sp>
      <p:sp useBgFill="1">
        <p:nvSpPr>
          <p:cNvPr id="4" name="Rectangle 3"/>
          <p:cNvSpPr/>
          <p:nvPr/>
        </p:nvSpPr>
        <p:spPr>
          <a:xfrm>
            <a:off x="96942" y="821365"/>
            <a:ext cx="11987785" cy="57643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Dans la plupart des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syst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è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mes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de calcul formel, les rationnels sont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automatiquement réduits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. La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duction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des rationnels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s'effectue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par des calculs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de pgcd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a/b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est 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simpli</a:t>
            </a:r>
            <a:r>
              <a:rPr lang="fr-F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en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</a:t>
            </a:r>
            <a:r>
              <a:rPr lang="fr-FR" sz="2800" baseline="-25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0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/b</a:t>
            </a:r>
            <a:r>
              <a:rPr lang="fr-FR" sz="2800" baseline="-25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0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avec a</a:t>
            </a:r>
            <a:r>
              <a:rPr lang="fr-FR" sz="2800" baseline="-25000" dirty="0">
                <a:solidFill>
                  <a:srgbClr val="FFFF00"/>
                </a:solidFill>
                <a:latin typeface="Comic Sans MS" panose="030F0702030302020204" pitchFamily="66" charset="0"/>
              </a:rPr>
              <a:t>0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=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a/pgcd(a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; b) et b</a:t>
            </a:r>
            <a:r>
              <a:rPr lang="fr-FR" sz="2800" baseline="-25000" dirty="0">
                <a:solidFill>
                  <a:srgbClr val="FFFF00"/>
                </a:solidFill>
                <a:latin typeface="Comic Sans MS" panose="030F0702030302020204" pitchFamily="66" charset="0"/>
              </a:rPr>
              <a:t>0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=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b/pgcd(a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; b).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Le temps de calcul de cette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duction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est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domin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par celui du pgcd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Exemple :</a:t>
            </a:r>
          </a:p>
          <a:p>
            <a:r>
              <a:rPr lang="pt-B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&gt;</a:t>
            </a:r>
            <a:r>
              <a:rPr lang="pt-B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pt-BR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:=3^20959: b:=7^11832</a:t>
            </a:r>
            <a:r>
              <a:rPr lang="pt-BR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pt-B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    </a:t>
            </a:r>
            <a:r>
              <a:rPr lang="pt-B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&gt; </a:t>
            </a:r>
            <a:r>
              <a:rPr lang="fr-FR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time(`</a:t>
            </a:r>
            <a:r>
              <a:rPr lang="fr-FR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igcd</a:t>
            </a: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2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a,b</a:t>
            </a: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)`), </a:t>
            </a:r>
            <a:r>
              <a:rPr lang="fr-FR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time(`</a:t>
            </a: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a/b</a:t>
            </a:r>
            <a:r>
              <a:rPr lang="fr-FR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`);</a:t>
            </a:r>
            <a:endParaRPr lang="fr-FR" sz="2800" dirty="0">
              <a:solidFill>
                <a:schemeClr val="accent4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FR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7:866; 7:867</a:t>
            </a:r>
            <a:endParaRPr lang="pt-BR" sz="2800" dirty="0" smtClean="0">
              <a:solidFill>
                <a:schemeClr val="accent5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Un calcul de pgcd (</a:t>
            </a:r>
            <a:r>
              <a:rPr lang="fr-F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igcd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) a le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même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ordre de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complexit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qu'une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multiplication, alors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qu'une division d'entiers (</a:t>
            </a:r>
            <a:r>
              <a:rPr lang="fr-F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iquo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donne le quotient et </a:t>
            </a:r>
            <a:r>
              <a:rPr lang="fr-F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irem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 reste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) a le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même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ordre de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complexit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qu'une addition.</a:t>
            </a: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3.1.2 </a:t>
            </a:r>
            <a:r>
              <a:rPr lang="fr-FR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Divisibilité , Primalité et Factorisation</a:t>
            </a:r>
          </a:p>
        </p:txBody>
      </p:sp>
      <p:sp useBgFill="1">
        <p:nvSpPr>
          <p:cNvPr id="4" name="Rectangle 3"/>
          <p:cNvSpPr/>
          <p:nvPr/>
        </p:nvSpPr>
        <p:spPr>
          <a:xfrm>
            <a:off x="96942" y="821365"/>
            <a:ext cx="11987785" cy="57643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Le pgcd d'entiers n'est pas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calcul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par l'algorithme d'Euclide, qui 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relativement lent. En revanche, l'algorithme d'Euclide 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tendu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(</a:t>
            </a:r>
            <a:r>
              <a:rPr lang="fr-F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igcdex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en Maple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) permet de calculer une combinaison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lin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aire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donnant le pgcd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&gt;</a:t>
            </a:r>
            <a:r>
              <a:rPr lang="fr-FR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g</a:t>
            </a: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:=igcdex(9407449,4284179,'u','v'):</a:t>
            </a: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  <a:r>
              <a:rPr lang="fr-FR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g,u,v</a:t>
            </a: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;</a:t>
            </a: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			</a:t>
            </a:r>
            <a:r>
              <a:rPr lang="fr-FR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541</a:t>
            </a:r>
            <a:r>
              <a:rPr lang="fr-FR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fr-FR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1690;-3711</a:t>
            </a:r>
          </a:p>
          <a:p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Ceci donne une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identit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de 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Bezout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                 541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=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1690*9407449-3711*4284179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3.1.2 </a:t>
            </a:r>
            <a:r>
              <a:rPr lang="fr-FR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Divisibilité , Primalité et Factorisation</a:t>
            </a:r>
          </a:p>
        </p:txBody>
      </p:sp>
      <p:sp useBgFill="1">
        <p:nvSpPr>
          <p:cNvPr id="4" name="Rectangle 3"/>
          <p:cNvSpPr/>
          <p:nvPr/>
        </p:nvSpPr>
        <p:spPr>
          <a:xfrm>
            <a:off x="96942" y="821365"/>
            <a:ext cx="11987785" cy="57643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cider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de la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primalit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d'un entier ou calculer sa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composition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en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facteurs premiers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sont des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op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rations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bien plus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coûteuses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que celles que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nous avons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vues jusqu'ici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Le test de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primalité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de Maple, comme celui de la plupart des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systèmes de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calcul formel, est probabiliste. Lorsqu'il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pond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false, le nombre est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à coup sûr compos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; par contre, lorsqu'il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pond </a:t>
            </a:r>
            <a:r>
              <a:rPr lang="fr-F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true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, le nombre n'est que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très probablement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premier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La méthode probabiliste utilisée est une combinaison du test de Fermat (si p est premier, alors </a:t>
            </a:r>
            <a:r>
              <a:rPr lang="fr-F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</a:t>
            </a:r>
            <a:r>
              <a:rPr lang="fr-FR" sz="2800" baseline="300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= a </a:t>
            </a:r>
            <a:r>
              <a:rPr lang="fr-F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mod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p pour tout entier a) et du test de Lucas.</a:t>
            </a:r>
          </a:p>
          <a:p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9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 Calculs entiers et rationnels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02617" y="856343"/>
                <a:ext cx="11987785" cy="5764365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5">
                      <a:lumMod val="50000"/>
                    </a:schemeClr>
                  </a:gs>
                  <a:gs pos="34000">
                    <a:srgbClr val="6D90D1"/>
                  </a:gs>
                  <a:gs pos="15000">
                    <a:schemeClr val="accent5">
                      <a:lumMod val="97000"/>
                      <a:lumOff val="3000"/>
                    </a:schemeClr>
                  </a:gs>
                  <a:gs pos="0">
                    <a:schemeClr val="accent5">
                      <a:lumMod val="60000"/>
                      <a:lumOff val="40000"/>
                    </a:schemeClr>
                  </a:gs>
                </a:gsLst>
                <a:lin ang="4800000" scaled="0"/>
                <a:tileRect/>
              </a:gradFill>
              <a:effectLst>
                <a:outerShdw blurRad="127000" dist="38100" dir="5400000" algn="t" rotWithShape="0">
                  <a:schemeClr val="accent1">
                    <a:lumMod val="50000"/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Dans un système de Calcul formel les calculs entiers et rationnels sont omniprésents ( de manière apparente ou à l’insu de l’utilisateur).</a:t>
                </a:r>
              </a:p>
              <a:p>
                <a:endParaRPr lang="fr-FR" sz="2800" dirty="0" smtClean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Ces calculs sont effectués automatiquement,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et de manière 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exacte,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quelque 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soit la taille des nombres manipulés.</a:t>
                </a:r>
              </a:p>
              <a:p>
                <a:endParaRPr lang="fr-FR" sz="2800" dirty="0" smtClean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Il 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est 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donc important pour l’utilisateur d’apprécier les coûts des opérations principales intervenant dans ces calculs. De plus, la connaissance de quelques principes de base permet d’accélérer les calculs.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Ainsi, ajouter deux nombres de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chiffres prend un temps proportionnel à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, alors que les multiplier prend un temps proportionnel 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sz="2800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17" y="856343"/>
                <a:ext cx="11987785" cy="57643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127000" dist="38100" dir="5400000" algn="t" rotWithShape="0">
                  <a:schemeClr val="accent1">
                    <a:lumMod val="50000"/>
                    <a:alpha val="40000"/>
                  </a:scheme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2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3.1.2 </a:t>
            </a:r>
            <a:r>
              <a:rPr lang="fr-FR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Divisibilité , Primalité et Factorisation</a:t>
            </a:r>
          </a:p>
        </p:txBody>
      </p:sp>
      <p:sp useBgFill="1">
        <p:nvSpPr>
          <p:cNvPr id="4" name="Rectangle 3"/>
          <p:cNvSpPr/>
          <p:nvPr/>
        </p:nvSpPr>
        <p:spPr>
          <a:xfrm>
            <a:off x="96942" y="821365"/>
            <a:ext cx="11987785" cy="57643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test de primalité probabiliste est très rapide. Il existe aussi des tests de primalité garantis, mais qui sont plus lents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Pour le test de Fermat avec a = 2, les contre-exemples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inf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rieurs à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2000 sont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341, 561, 645, 1 105, 1 387, 1 729, 1 905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Un autre test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avec a =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3 ne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laisse subsister que 561, 1 105 et 1 729. Ces trois entiers passent le test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de Fermat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avec n'importe quelle base a : ce sont des nombres de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Carmichael.</a:t>
            </a:r>
          </a:p>
          <a:p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On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sait depuis 1993 qu'il en existe une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infinité.</a:t>
            </a: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3.1.2 </a:t>
            </a:r>
            <a:r>
              <a:rPr lang="fr-FR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Divisibilité , Primalité et Factorisation</a:t>
            </a:r>
          </a:p>
        </p:txBody>
      </p:sp>
      <p:sp useBgFill="1">
        <p:nvSpPr>
          <p:cNvPr id="4" name="Rectangle 3"/>
          <p:cNvSpPr/>
          <p:nvPr/>
        </p:nvSpPr>
        <p:spPr>
          <a:xfrm>
            <a:off x="96942" y="821365"/>
            <a:ext cx="11987785" cy="57643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Les commandes Maple qui traitent de la primalité sont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isprime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(n) : teste de primalité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probabiliste de n.</a:t>
            </a: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   &gt;</a:t>
            </a:r>
            <a:r>
              <a:rPr lang="fr-FR" sz="2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isprime</a:t>
            </a:r>
            <a:r>
              <a:rPr lang="fr-FR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(8), </a:t>
            </a:r>
            <a:r>
              <a:rPr lang="fr-FR" sz="2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isprime</a:t>
            </a:r>
            <a:r>
              <a:rPr lang="fr-FR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(17</a:t>
            </a:r>
            <a:r>
              <a:rPr lang="fr-FR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),</a:t>
            </a:r>
            <a:r>
              <a:rPr lang="fr-FR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isprime</a:t>
            </a:r>
            <a:r>
              <a:rPr lang="fr-FR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(2</a:t>
            </a:r>
            <a:r>
              <a:rPr lang="fr-FR" sz="2400" baseline="30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30 </a:t>
            </a:r>
            <a:r>
              <a:rPr lang="fr-FR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fr-FR" sz="2400" baseline="30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30</a:t>
            </a:r>
            <a:r>
              <a:rPr lang="fr-FR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+7)</a:t>
            </a:r>
          </a:p>
          <a:p>
            <a:pPr lvl="8"/>
            <a:r>
              <a:rPr lang="fr-FR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fr-FR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false,true</a:t>
            </a:r>
            <a:r>
              <a:rPr lang="fr-FR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fr-FR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true</a:t>
            </a:r>
            <a:r>
              <a:rPr lang="fr-F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                            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extprime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(n), 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prevprime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(n) : 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retourent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le plus petit nombre premier supérieur à n et le plus grand nombre premier inférieur à n respectivement.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  <a:r>
              <a:rPr lang="fr-FR" sz="2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nextprime</a:t>
            </a:r>
            <a:r>
              <a:rPr lang="fr-FR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(31243</a:t>
            </a:r>
            <a:r>
              <a:rPr lang="fr-FR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),</a:t>
            </a:r>
            <a:r>
              <a:rPr lang="fr-FR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prevprime</a:t>
            </a:r>
            <a:r>
              <a:rPr lang="fr-FR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(2338714)</a:t>
            </a:r>
            <a:endParaRPr lang="fr-FR" sz="2400" dirty="0" smtClean="0">
              <a:solidFill>
                <a:schemeClr val="accent4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			  31247,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2338703</a:t>
            </a:r>
            <a:endParaRPr lang="fr-FR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ithprime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(i) : retourne le 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i</a:t>
            </a:r>
            <a:r>
              <a:rPr lang="fr-FR" sz="2800" baseline="30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ème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nombre premier à partir de 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  <a:r>
              <a:rPr lang="fr-FR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ithprime</a:t>
            </a:r>
            <a:r>
              <a:rPr lang="fr-FR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(10)</a:t>
            </a:r>
          </a:p>
          <a:p>
            <a:r>
              <a:rPr lang="fr-F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			   29</a:t>
            </a:r>
          </a:p>
          <a:p>
            <a:r>
              <a:rPr lang="fr-F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			</a:t>
            </a:r>
            <a:endParaRPr lang="fr-FR" sz="24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3.1.2 </a:t>
            </a:r>
            <a:r>
              <a:rPr lang="fr-FR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Divisibilité , Primalité et Factorisation</a:t>
            </a:r>
          </a:p>
        </p:txBody>
      </p:sp>
      <p:sp useBgFill="1">
        <p:nvSpPr>
          <p:cNvPr id="4" name="Rectangle 3"/>
          <p:cNvSpPr/>
          <p:nvPr/>
        </p:nvSpPr>
        <p:spPr>
          <a:xfrm>
            <a:off x="111932" y="821365"/>
            <a:ext cx="11987785" cy="57643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La factorisation d'entiers est une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op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ration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beaucoup plus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coûteuse.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La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facilit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relative avec laquelle on peut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cr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er des nombres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premiers,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compar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 à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la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difficulté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de la factorisation d'un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nombre composite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, a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donn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lieu au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syst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è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me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de code secret à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cl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publique RSA</a:t>
            </a: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Les commandes </a:t>
            </a:r>
            <a:r>
              <a:rPr lang="fr-FR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ifactor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et </a:t>
            </a:r>
            <a:r>
              <a:rPr lang="fr-FR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ifactors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sont utilisées pour donner la factorisation entière complète d’un entier ou d’une fraction.</a:t>
            </a: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  <a:r>
              <a:rPr lang="fr-FR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ifactor</a:t>
            </a:r>
            <a:r>
              <a:rPr lang="fr-F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(60)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(2)</a:t>
            </a:r>
            <a:r>
              <a:rPr lang="fr-FR" sz="2000" baseline="30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fr-FR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(3)(5)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	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  <a:r>
              <a:rPr 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ifactors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(−120)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                                                      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[−1,[[2,3],[3,1],[5,1]]]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&gt;</a:t>
            </a:r>
            <a:r>
              <a:rPr 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ifactors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(24/27)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					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[1, [[2, 3], [3, -2]]]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                                 </a:t>
            </a: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3.1.2 </a:t>
            </a:r>
            <a:r>
              <a:rPr lang="fr-FR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Divisibilité , Primalité et Factorisation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4" name="Rectangle 3"/>
              <p:cNvSpPr/>
              <p:nvPr/>
            </p:nvSpPr>
            <p:spPr>
              <a:xfrm>
                <a:off x="111932" y="807077"/>
                <a:ext cx="11987785" cy="57643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Le dixième nombre de Fermat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sz="2800" i="1" baseline="-2500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fr-FR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fr-FR" sz="28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fr-FR" sz="28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sup>
                        <m:r>
                          <a:rPr lang="fr-FR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fr-FR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se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décompose en 45592577 x 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6487031809 x N o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ù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N est un entier de 291 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chiffres.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Cet entier est 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composite, puisqu'il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ne passe pas le test de Fermat en base 3 :</a:t>
                </a:r>
              </a:p>
              <a:p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    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&gt;</a:t>
                </a:r>
                <a:r>
                  <a:rPr lang="fr-FR" sz="24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N </a:t>
                </a:r>
                <a:r>
                  <a:rPr lang="fr-FR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:= (2^(2^10)+1)/45592577/6487031809:</a:t>
                </a:r>
              </a:p>
              <a:p>
                <a:r>
                  <a:rPr lang="fr-FR" sz="24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        </a:t>
                </a:r>
                <a:r>
                  <a:rPr lang="fr-FR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&gt;</a:t>
                </a:r>
                <a:r>
                  <a:rPr lang="fr-FR" sz="24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evalb</a:t>
                </a:r>
                <a:r>
                  <a:rPr lang="fr-FR" sz="24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(Power(3,N</a:t>
                </a:r>
                <a:r>
                  <a:rPr lang="fr-FR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) </a:t>
                </a:r>
                <a:r>
                  <a:rPr lang="fr-FR" sz="2400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mod</a:t>
                </a:r>
                <a:r>
                  <a:rPr lang="fr-FR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 N = 3);</a:t>
                </a:r>
              </a:p>
              <a:p>
                <a:r>
                  <a:rPr lang="fr-FR" sz="24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						</a:t>
                </a:r>
                <a:r>
                  <a:rPr lang="fr-FR" sz="24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omic Sans MS" panose="030F0702030302020204" pitchFamily="66" charset="0"/>
                  </a:rPr>
                  <a:t>false</a:t>
                </a:r>
                <a:endParaRPr lang="fr-FR" sz="2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24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         </a:t>
                </a:r>
                <a:r>
                  <a:rPr lang="fr-FR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&gt;</a:t>
                </a:r>
                <a:r>
                  <a:rPr lang="fr-FR" sz="24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isprime</a:t>
                </a:r>
                <a:r>
                  <a:rPr lang="fr-FR" sz="24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(N</a:t>
                </a:r>
                <a:r>
                  <a:rPr lang="fr-FR" sz="24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);</a:t>
                </a:r>
              </a:p>
              <a:p>
                <a:r>
                  <a:rPr lang="fr-FR" sz="24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						</a:t>
                </a:r>
                <a:r>
                  <a:rPr lang="fr-FR" sz="24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omic Sans MS" panose="030F0702030302020204" pitchFamily="66" charset="0"/>
                  </a:rPr>
                  <a:t>false</a:t>
                </a:r>
              </a:p>
              <a:p>
                <a:endParaRPr lang="fr-FR" sz="20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Mais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on ne 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connaît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toujours pas sa 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d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é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composition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en facteurs 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premiers. Il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faut donc ê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tre très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prudent avec les commandes </a:t>
                </a:r>
                <a:r>
                  <a:rPr lang="fr-FR" sz="2800" dirty="0" err="1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Comic Sans MS" panose="030F0702030302020204" pitchFamily="66" charset="0"/>
                  </a:rPr>
                  <a:t>ifactor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et </a:t>
                </a:r>
                <a:r>
                  <a:rPr lang="fr-FR" sz="2800" dirty="0" err="1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Comic Sans MS" panose="030F0702030302020204" pitchFamily="66" charset="0"/>
                  </a:rPr>
                  <a:t>ifactors</a:t>
                </a:r>
                <a:r>
                  <a:rPr lang="fr-FR" sz="2800" dirty="0" smtClean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et éviter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de les utiliser dans un programme si une autre solution est possible. </a:t>
                </a:r>
              </a:p>
              <a:p>
                <a:pPr algn="ctr"/>
                <a:endParaRPr lang="fr-FR" sz="2800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 useBgFill="1"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32" y="807077"/>
                <a:ext cx="11987785" cy="5764365"/>
              </a:xfrm>
              <a:prstGeom prst="rect">
                <a:avLst/>
              </a:prstGeom>
              <a:blipFill rotWithShape="0">
                <a:blip r:embed="rId3"/>
                <a:stretch>
                  <a:fillRect l="-1521" t="-105" r="-1014" b="-20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4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3.1.3 Equations en Nombres Entiers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 useBgFill="1">
        <p:nvSpPr>
          <p:cNvPr id="4" name="Rectangle 3"/>
          <p:cNvSpPr/>
          <p:nvPr/>
        </p:nvSpPr>
        <p:spPr>
          <a:xfrm>
            <a:off x="111932" y="807077"/>
            <a:ext cx="11987785" cy="57643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On s’intéresse ici aux équations diophantiennes, ou équations en nombres entiers.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Nous allons considérer trois classes d’équations diophantiennes:</a:t>
            </a:r>
          </a:p>
          <a:p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quations linéaires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équations quadratiques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équations elliptiques</a:t>
            </a:r>
          </a:p>
          <a:p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Pour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chacune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de ces classes nous indiquerons ce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que le calcul formel peut apporter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 </a:t>
            </a: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3.1.3 Equations Linéaires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 useBgFill="1">
        <p:nvSpPr>
          <p:cNvPr id="4" name="Rectangle 3"/>
          <p:cNvSpPr/>
          <p:nvPr/>
        </p:nvSpPr>
        <p:spPr>
          <a:xfrm>
            <a:off x="111932" y="807077"/>
            <a:ext cx="11987785" cy="57643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Etant donné trois entiers 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a,b,c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, peut-on écrire c sous la forme: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					c=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ax+by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,</a:t>
            </a: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où x et y sont deux entiers ? Peut-il y avoir plus d’une</a:t>
            </a:r>
          </a:p>
          <a:p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solution ? Peut-on les trouver toutes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D’une façon générale, étant donné deux entiers a et b, soit d=pgcd(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a,b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). Alors on peut trouver deux entiers m et n tels que: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                                     d=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am+bn</a:t>
            </a: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en utilisant l’algorithme d’Euclide étendu (commande 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igcex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de Maple). </a:t>
            </a:r>
          </a:p>
          <a:p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3.1.3 Equations Linéaires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 useBgFill="1">
        <p:nvSpPr>
          <p:cNvPr id="4" name="Rectangle 3"/>
          <p:cNvSpPr/>
          <p:nvPr/>
        </p:nvSpPr>
        <p:spPr>
          <a:xfrm>
            <a:off x="111932" y="807077"/>
            <a:ext cx="11987785" cy="57643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Exemple:</a:t>
            </a:r>
          </a:p>
          <a:p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  <a:r>
              <a:rPr lang="fr-FR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igcdex</a:t>
            </a:r>
            <a:r>
              <a:rPr lang="fr-FR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(25,43,’m’,’n’)</a:t>
            </a:r>
          </a:p>
          <a:p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	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			</a:t>
            </a:r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  <a:r>
              <a:rPr lang="fr-FR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m,n</a:t>
            </a:r>
            <a:endParaRPr lang="fr-FR" sz="2800" dirty="0" smtClean="0">
              <a:solidFill>
                <a:schemeClr val="accent4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			2,-1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Nous pouvons maintenant répondre à la question posée concernant la résolution des équations diophantiennes linéaires.</a:t>
            </a:r>
          </a:p>
          <a:p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Soit a = 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</a:t>
            </a:r>
            <a:r>
              <a:rPr lang="fr-FR" sz="2800" baseline="30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’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.d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et  b = 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b</a:t>
            </a:r>
            <a:r>
              <a:rPr lang="fr-FR" sz="2800" baseline="30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’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.d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 Puisque 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ax+by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est un multiple de d quels que soient x et y, alors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d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es solutions existent seulement si d divise 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3.1.3 Equations Linéaires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 useBgFill="1">
        <p:nvSpPr>
          <p:cNvPr id="4" name="Rectangle 3"/>
          <p:cNvSpPr/>
          <p:nvPr/>
        </p:nvSpPr>
        <p:spPr>
          <a:xfrm>
            <a:off x="111932" y="821365"/>
            <a:ext cx="11987785" cy="57643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Soit donc c = 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d.k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, en utilisant l’algorithme d’Euclide étendu on peut trouver m et n tels que  d = 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a.m+b.n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Ainsi, nous avons une solution qui est x = 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k.m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et y = 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k.n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En fait, on peut montrer qu’il existe une infinité de solutions données par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x = 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k.m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+ 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t.b</a:t>
            </a:r>
            <a:r>
              <a:rPr lang="fr-FR" sz="2800" baseline="30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’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et y = 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k.n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+ 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t.a</a:t>
            </a:r>
            <a:r>
              <a:rPr lang="fr-FR" sz="2800" baseline="30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’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,  ou :</a:t>
            </a:r>
          </a:p>
          <a:p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x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= </a:t>
            </a:r>
            <a:r>
              <a:rPr lang="fr-F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k.m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+ 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t.b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/d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et y = </a:t>
            </a:r>
            <a:r>
              <a:rPr lang="fr-F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k.n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+ 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t.a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/d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où t est un entier.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3.1.3</a:t>
            </a:r>
            <a:r>
              <a:rPr lang="fr-FR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Equations</a:t>
            </a:r>
            <a:r>
              <a:rPr lang="fr-FR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Linéaires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 useBgFill="1">
        <p:nvSpPr>
          <p:cNvPr id="4" name="Rectangle 3"/>
          <p:cNvSpPr/>
          <p:nvPr/>
        </p:nvSpPr>
        <p:spPr>
          <a:xfrm>
            <a:off x="111932" y="821365"/>
            <a:ext cx="11987785" cy="57643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Exemple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isolve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(15*x-28*y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= 9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             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{x = 23 + 28 _Z1, y = 12 + 15 _Z1}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Dans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le cas d'une 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quation linéaire à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trois variables ou plus, le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même</a:t>
            </a: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principe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s'applique, et il y a soit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z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ro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, soit une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infinité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de solutions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&gt;</a:t>
            </a:r>
            <a:r>
              <a:rPr lang="fr-FR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isolve</a:t>
            </a:r>
            <a:r>
              <a:rPr lang="fr-FR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(7*x+3*y+13*z=1);</a:t>
            </a:r>
            <a:endParaRPr lang="fr-FR" sz="2800" dirty="0">
              <a:solidFill>
                <a:schemeClr val="accent4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		</a:t>
            </a:r>
            <a:r>
              <a:rPr lang="pl-PL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{</a:t>
            </a:r>
            <a:r>
              <a:rPr lang="pl-PL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x = _Z1, y = -4-11*_Z1-13*_Z2, z = 1+2*_Z1+3*_Z2}</a:t>
            </a:r>
            <a:endParaRPr lang="fr-FR" sz="2800" dirty="0" smtClean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endParaRPr lang="fr-FR" sz="2800" dirty="0"/>
          </a:p>
          <a:p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3.1.4 Equations Quadratiques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 useBgFill="1">
        <p:nvSpPr>
          <p:cNvPr id="4" name="Rectangle 3"/>
          <p:cNvSpPr/>
          <p:nvPr/>
        </p:nvSpPr>
        <p:spPr>
          <a:xfrm>
            <a:off x="111932" y="821365"/>
            <a:ext cx="11987785" cy="57643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Ce sont les 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quations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de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degr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total deux. Dans le cas de deux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variables, Maple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les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sout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de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fa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ç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on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exacte. Dans certains cas, comme pour les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équations de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la forme </a:t>
            </a:r>
            <a:r>
              <a:rPr lang="fr-FR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x</a:t>
            </a:r>
            <a:r>
              <a:rPr lang="fr-FR" sz="2800" baseline="30000" dirty="0">
                <a:solidFill>
                  <a:srgbClr val="FFC000"/>
                </a:solidFill>
                <a:latin typeface="Comic Sans MS" panose="030F0702030302020204" pitchFamily="66" charset="0"/>
              </a:rPr>
              <a:t>2</a:t>
            </a:r>
            <a:r>
              <a:rPr lang="fr-FR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 + y</a:t>
            </a:r>
            <a:r>
              <a:rPr lang="fr-FR" sz="2800" baseline="30000" dirty="0">
                <a:solidFill>
                  <a:srgbClr val="FFC000"/>
                </a:solidFill>
                <a:latin typeface="Comic Sans MS" panose="030F0702030302020204" pitchFamily="66" charset="0"/>
              </a:rPr>
              <a:t>2</a:t>
            </a:r>
            <a:r>
              <a:rPr lang="fr-FR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 = n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, il n'y a qu'un nombre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fini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de solutions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Exemple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&gt;</a:t>
            </a:r>
            <a:r>
              <a:rPr lang="fr-FR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isolve</a:t>
            </a:r>
            <a:r>
              <a:rPr lang="fr-FR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(x^2+y^2=97);</a:t>
            </a:r>
          </a:p>
          <a:p>
            <a:r>
              <a:rPr lang="es-E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{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x = -9, y = -4}, {x = -9, y = 4}, {x = -4, y = -9}, {x = -4, y = 9}, </a:t>
            </a:r>
            <a:endParaRPr lang="es-ES" sz="2800" dirty="0" smtClean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es-E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{</a:t>
            </a:r>
            <a:r>
              <a:rPr lang="es-E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x = 4, y = -9}, {x = 4, y = 9}, {x = 9, y = -4}, {x = 9, y = 4</a:t>
            </a:r>
            <a:r>
              <a:rPr lang="es-E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}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 Calculs entiers et rationnels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617" y="856343"/>
            <a:ext cx="11987785" cy="5764365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34000">
                <a:srgbClr val="6D90D1"/>
              </a:gs>
              <a:gs pos="15000">
                <a:schemeClr val="accent5">
                  <a:lumMod val="97000"/>
                  <a:lumOff val="3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1620000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Exemple 1. La commande 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time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de Maple permet de vérifier ces assertions :</a:t>
            </a: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</a:t>
            </a:r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a:=3^20959: b:=7^11832: </a:t>
            </a:r>
            <a:r>
              <a:rPr lang="fr-FR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aa</a:t>
            </a:r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:=a*a: </a:t>
            </a:r>
            <a:r>
              <a:rPr lang="fr-FR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bb</a:t>
            </a:r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:=b*b:</a:t>
            </a:r>
          </a:p>
          <a:p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time(`to 1000 do </a:t>
            </a:r>
            <a:r>
              <a:rPr lang="fr-FR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a+b</a:t>
            </a:r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od</a:t>
            </a:r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`),time(`to 1000 do </a:t>
            </a:r>
            <a:r>
              <a:rPr lang="fr-FR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aa+bb</a:t>
            </a:r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od</a:t>
            </a:r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`);</a:t>
            </a:r>
          </a:p>
          <a:p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						 </a:t>
            </a:r>
            <a:r>
              <a:rPr lang="fr-FR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0.016; 0.031</a:t>
            </a:r>
          </a:p>
          <a:p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time(`a*b`),time(`</a:t>
            </a:r>
            <a:r>
              <a:rPr lang="fr-FR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aa</a:t>
            </a:r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*</a:t>
            </a:r>
            <a:r>
              <a:rPr lang="fr-FR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bb</a:t>
            </a:r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`);</a:t>
            </a:r>
          </a:p>
          <a:p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						 </a:t>
            </a:r>
            <a:r>
              <a:rPr lang="fr-FR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0:367; 1:500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Ici a et b sont deux entiers de 10 000 chiffres, leurs carrés ont      20 000 chiffres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 temps de calcul sur les carrés est le double pour l'addition et le quadruple pour le produit.</a:t>
            </a:r>
          </a:p>
        </p:txBody>
      </p:sp>
    </p:spTree>
    <p:extLst>
      <p:ext uri="{BB962C8B-B14F-4D97-AF65-F5344CB8AC3E}">
        <p14:creationId xmlns:p14="http://schemas.microsoft.com/office/powerpoint/2010/main" val="3798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3.1.4 Equations Quadratiques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 useBgFill="1">
        <p:nvSpPr>
          <p:cNvPr id="4" name="Rectangle 3"/>
          <p:cNvSpPr/>
          <p:nvPr/>
        </p:nvSpPr>
        <p:spPr>
          <a:xfrm>
            <a:off x="111932" y="821365"/>
            <a:ext cx="11987785" cy="57643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En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revanche, les 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quation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du type x</a:t>
            </a:r>
            <a:r>
              <a:rPr lang="fr-FR" sz="2800" baseline="30000" dirty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-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Dy</a:t>
            </a:r>
            <a:r>
              <a:rPr lang="fr-FR" sz="2800" baseline="30000" dirty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= 1,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appel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es équations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Pell, ont une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infinité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de solutions en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général.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Exemple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&gt;</a:t>
            </a:r>
            <a:r>
              <a:rPr lang="fr-FR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:=</a:t>
            </a:r>
            <a:r>
              <a:rPr lang="fr-FR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isolve(x^2</a:t>
            </a: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fr-FR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2*y^2=1</a:t>
            </a: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): s[1</a:t>
            </a:r>
            <a:r>
              <a:rPr lang="fr-FR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];</a:t>
            </a:r>
          </a:p>
          <a:p>
            <a:endParaRPr lang="fr-FR" sz="2800" dirty="0" smtClean="0">
              <a:solidFill>
                <a:schemeClr val="accent4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{x = -(1/2)*(3+2*</a:t>
            </a:r>
            <a:r>
              <a:rPr lang="fr-FR" sz="28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sqrt</a:t>
            </a:r>
            <a:r>
              <a:rPr lang="fr-F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(2))^_Z1-(1/2)*(3-2*</a:t>
            </a:r>
            <a:r>
              <a:rPr lang="fr-FR" sz="28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sqrt</a:t>
            </a:r>
            <a:r>
              <a:rPr lang="fr-F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(2))^_Z1, y = -(1/4)*</a:t>
            </a:r>
            <a:r>
              <a:rPr lang="fr-FR" sz="28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sqrt</a:t>
            </a:r>
            <a:r>
              <a:rPr lang="fr-F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(2)*((3+2*</a:t>
            </a:r>
            <a:r>
              <a:rPr lang="fr-FR" sz="28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sqrt</a:t>
            </a:r>
            <a:r>
              <a:rPr lang="fr-F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(2))^_Z1-(3-2*</a:t>
            </a:r>
            <a:r>
              <a:rPr lang="fr-FR" sz="28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sqrt</a:t>
            </a:r>
            <a:r>
              <a:rPr lang="fr-F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(2))^_Z1)}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Ici </a:t>
            </a:r>
            <a:r>
              <a:rPr lang="fr-F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isolve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retourne quatre solutions, correspondant aux deux signes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possibles pour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x et pour y ; nous avons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sélectionné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la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premi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è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re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3.1.4 Equations Quadratiques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 useBgFill="1">
        <p:nvSpPr>
          <p:cNvPr id="4" name="Rectangle 3"/>
          <p:cNvSpPr/>
          <p:nvPr/>
        </p:nvSpPr>
        <p:spPr>
          <a:xfrm>
            <a:off x="111932" y="821365"/>
            <a:ext cx="11987785" cy="57643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L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es six premières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valeurs de cette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solution sont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&gt;</a:t>
            </a:r>
            <a:r>
              <a:rPr lang="fr-FR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seq</a:t>
            </a:r>
            <a:r>
              <a:rPr lang="fr-FR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simplify</a:t>
            </a:r>
            <a:r>
              <a:rPr lang="fr-FR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(s[1</a:t>
            </a: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]),_N1=0..5);</a:t>
            </a:r>
          </a:p>
          <a:p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   {y </a:t>
            </a:r>
            <a:r>
              <a:rPr lang="fr-F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= 0; x =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1}; {x </a:t>
            </a:r>
            <a:r>
              <a:rPr lang="fr-F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= 3; y =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2}; {y </a:t>
            </a:r>
            <a:r>
              <a:rPr lang="fr-F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= 12; x =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17};</a:t>
            </a:r>
            <a:endParaRPr lang="fr-FR" sz="28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   {y </a:t>
            </a:r>
            <a:r>
              <a:rPr lang="fr-F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= 70; x =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99}; {y </a:t>
            </a:r>
            <a:r>
              <a:rPr lang="fr-F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= 408; x =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577}; {y </a:t>
            </a:r>
            <a:r>
              <a:rPr lang="fr-F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= 2378; x =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3363}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Dans le cas de trois variables ou plus, il n'y a pas de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thode générale.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Il est dommage que le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syst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è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me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ne fasse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pas de différence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entre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il "n'y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a pas de solution" et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"je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ne sais pas trouver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les solutions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".</a:t>
            </a: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1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3.1.5 </a:t>
            </a:r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Equations Elliptiques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 useBgFill="1">
        <p:nvSpPr>
          <p:cNvPr id="4" name="Rectangle 3"/>
          <p:cNvSpPr/>
          <p:nvPr/>
        </p:nvSpPr>
        <p:spPr>
          <a:xfrm>
            <a:off x="111932" y="821365"/>
            <a:ext cx="11987785" cy="57643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Les équations diophantiennes elliptiques sont de la forme y</a:t>
            </a:r>
            <a:r>
              <a:rPr lang="fr-FR" sz="2800" baseline="30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= P(x) où P est un polynôme de degré trois. Maple n'a pas de méthode générale pour traiter ces équations : </a:t>
            </a:r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  <a:r>
              <a:rPr lang="fr-FR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isolve</a:t>
            </a:r>
            <a:r>
              <a:rPr lang="fr-FR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(y^2=x^3-2);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Dans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de tels cas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ù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le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système échoue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, il est souvent fructueux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d‘étudier l‘équation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modulo un entier p avec la commande </a:t>
            </a:r>
            <a:r>
              <a:rPr lang="fr-FR" sz="28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msolve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Exemple :</a:t>
            </a: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&gt;</a:t>
            </a:r>
            <a:r>
              <a:rPr lang="fr-FR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msolve</a:t>
            </a:r>
            <a:r>
              <a:rPr lang="fr-FR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(y^2=x^3-2,8</a:t>
            </a:r>
            <a:r>
              <a:rPr lang="fr-FR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);</a:t>
            </a:r>
          </a:p>
          <a:p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          {y </a:t>
            </a:r>
            <a:r>
              <a:rPr lang="fr-F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= 1; x =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3}; {y </a:t>
            </a:r>
            <a:r>
              <a:rPr lang="fr-F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= 3; x =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3}; {y </a:t>
            </a:r>
            <a:r>
              <a:rPr lang="fr-F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= 5; x =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3}; {y </a:t>
            </a:r>
            <a:r>
              <a:rPr lang="fr-F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= 7; x = </a:t>
            </a:r>
            <a:r>
              <a:rPr lang="fr-FR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3}</a:t>
            </a:r>
            <a:endParaRPr lang="fr-FR" sz="28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On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en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duit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que y doit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être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impair et x congru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à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3 modulo 8.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3.Applications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4" name="Rectangle 3"/>
              <p:cNvSpPr/>
              <p:nvPr/>
            </p:nvSpPr>
            <p:spPr>
              <a:xfrm>
                <a:off x="111932" y="821365"/>
                <a:ext cx="11987785" cy="57643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Comic Sans MS" panose="030F0702030302020204" pitchFamily="66" charset="0"/>
                  </a:rPr>
                  <a:t>Objectif1 : Retrouver </a:t>
                </a:r>
                <a:r>
                  <a:rPr lang="fr-FR" sz="2800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Comic Sans MS" panose="030F0702030302020204" pitchFamily="66" charset="0"/>
                  </a:rPr>
                  <a:t>une fraction à partir de son développement </a:t>
                </a:r>
                <a:r>
                  <a:rPr lang="fr-FR" sz="28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Comic Sans MS" panose="030F0702030302020204" pitchFamily="66" charset="0"/>
                  </a:rPr>
                  <a:t>décimal</a:t>
                </a:r>
              </a:p>
              <a:p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	On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connaît un nombre rationnel positif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fr-FR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par son 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	développement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décimal à 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10</a:t>
                </a:r>
                <a:r>
                  <a:rPr lang="fr-FR" sz="2800" baseline="300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−</a:t>
                </a:r>
                <a:r>
                  <a:rPr lang="fr-FR" sz="2800" baseline="300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k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près. On sait d'autre part que son 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	dénominateur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est borné par T. Calculer x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fr-FR" sz="2800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Comic Sans MS" panose="030F0702030302020204" pitchFamily="66" charset="0"/>
                  </a:rPr>
                  <a:t>Analyse</a:t>
                </a:r>
                <a:endParaRPr lang="fr-FR" sz="28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	Soit N=10</a:t>
                </a:r>
                <a:r>
                  <a:rPr lang="fr-FR" sz="2800" baseline="300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k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. Soit b la partie entière de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. Elle est inférieure à 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Disons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que l'approximation était donnée par défaut. on a donc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fr-FR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fr-FR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fr-FR" sz="2800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       et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donc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FR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FR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fr-FR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fr-FR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fr-FR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FR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r-FR" sz="2800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 useBgFill="1"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32" y="821365"/>
                <a:ext cx="11987785" cy="5764365"/>
              </a:xfrm>
              <a:prstGeom prst="rect">
                <a:avLst/>
              </a:prstGeom>
              <a:blipFill rotWithShape="0">
                <a:blip r:embed="rId3"/>
                <a:stretch>
                  <a:fillRect l="-1521" t="-14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2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3.Applications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4" name="Rectangle 3"/>
              <p:cNvSpPr/>
              <p:nvPr/>
            </p:nvSpPr>
            <p:spPr>
              <a:xfrm>
                <a:off x="111230" y="821367"/>
                <a:ext cx="11987785" cy="576436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	On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peut donc écrire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avec r un entier 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vérifiant</a:t>
                </a:r>
              </a:p>
              <a:p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	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. On cherche donc des solutions de l'équation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i="1" dirty="0" err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fr-FR" sz="28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fr-FR" sz="2800" i="1" dirty="0" err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2800" i="1" dirty="0" err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i="1" dirty="0" err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28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fr-FR" sz="2800" i="1" dirty="0" err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fr-FR" sz="2800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	vérifiant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certaines inégalités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fr-FR" sz="2800" dirty="0" smtClean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Comic Sans MS" panose="030F0702030302020204" pitchFamily="66" charset="0"/>
                  </a:rPr>
                  <a:t>Résultat</a:t>
                </a:r>
                <a:endParaRPr lang="fr-FR" sz="28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fr-FR" sz="2800" dirty="0" smtClean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	On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fait tourner l'algorithme de </a:t>
                </a:r>
                <a:r>
                  <a:rPr lang="fr-FR" sz="2800" dirty="0" err="1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Bezout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sur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. Soit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FR" sz="2800" i="1" baseline="-2500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le 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	premier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reste inférieur ou égal à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. On obtient une équation</a:t>
                </a:r>
              </a:p>
              <a:p>
                <a:r>
                  <a:rPr lang="fr-FR" sz="2800" dirty="0" smtClean="0">
                    <a:solidFill>
                      <a:srgbClr val="FFFF00"/>
                    </a:solidFill>
                  </a:rPr>
                  <a:t>		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FR" sz="2800" i="1" baseline="-2500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i="1" dirty="0" err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z="2800" i="1" baseline="-25000" dirty="0" err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fr-FR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sz="2800" i="1" dirty="0" err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800" i="1" dirty="0" err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𝑡𝑖</m:t>
                    </m:r>
                    <m:r>
                      <a:rPr lang="fr-FR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fr-FR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fr-FR" sz="2800" dirty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	Si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FR" sz="2800" i="1" baseline="-2500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&lt;∣</m:t>
                    </m:r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800" i="1" baseline="-2500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∣≤</m:t>
                    </m:r>
                    <m:r>
                      <a:rPr lang="fr-FR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, alors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fr-FR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8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a bien les propriétés voulues pour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.  </a:t>
                </a:r>
              </a:p>
            </p:txBody>
          </p:sp>
        </mc:Choice>
        <mc:Fallback xmlns="">
          <p:sp useBgFill="1"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30" y="821367"/>
                <a:ext cx="11987785" cy="5764365"/>
              </a:xfrm>
              <a:prstGeom prst="rect">
                <a:avLst/>
              </a:prstGeom>
              <a:blipFill rotWithShape="0">
                <a:blip r:embed="rId3"/>
                <a:stretch>
                  <a:fillRect l="-1521" t="-1469" b="-5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5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3.Applications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 useBgFill="1">
        <p:nvSpPr>
          <p:cNvPr id="4" name="Rectangle 3"/>
          <p:cNvSpPr/>
          <p:nvPr/>
        </p:nvSpPr>
        <p:spPr>
          <a:xfrm>
            <a:off x="111230" y="821367"/>
            <a:ext cx="11987785" cy="57643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Objectif2</a:t>
            </a: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: Retrouver </a:t>
            </a:r>
            <a:r>
              <a:rPr lang="fr-FR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un entier par ses classes résiduelles, même si certaines sont fausses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On a codé un entier x en calculant ses classes résiduelles modulo des entiers N</a:t>
            </a:r>
            <a:r>
              <a:rPr lang="fr-FR" sz="2800" baseline="-25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, ... , N</a:t>
            </a:r>
            <a:r>
              <a:rPr lang="fr-FR" sz="2800" baseline="-25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premiers entre eux deux à deux : c(x)=(x</a:t>
            </a:r>
            <a:r>
              <a:rPr lang="fr-FR" sz="2800" baseline="-25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,...,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x</a:t>
            </a:r>
            <a:r>
              <a:rPr lang="fr-FR" sz="2800" baseline="-25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). L'entier N=∏</a:t>
            </a:r>
            <a:r>
              <a:rPr lang="fr-FR" sz="2800" baseline="-25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</a:t>
            </a:r>
            <a:r>
              <a:rPr lang="fr-FR" sz="2800" baseline="-25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est supposé plus grand que x. Mais dans la transmission de c(x), des erreurs sont survenues. Pas trop quand même, au plus L des (x</a:t>
            </a:r>
            <a:r>
              <a:rPr lang="fr-FR" sz="2800" baseline="-25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,...,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x</a:t>
            </a:r>
            <a:r>
              <a:rPr lang="fr-FR" sz="2800" baseline="-25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) sont faux. Retrouver cependant x.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Résultat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On suppose que x est inférieur à un entier Z fixé. Soit P une borne supérieure pour le produit de L parmi les entiers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</a:t>
            </a:r>
            <a:r>
              <a:rPr lang="fr-FR" sz="2800" baseline="-25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, ... ,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</a:t>
            </a:r>
            <a:r>
              <a:rPr lang="fr-FR" sz="2800" baseline="-25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(par exemple, le produit des L plus grands). </a:t>
            </a:r>
          </a:p>
        </p:txBody>
      </p:sp>
    </p:spTree>
    <p:extLst>
      <p:ext uri="{BB962C8B-B14F-4D97-AF65-F5344CB8AC3E}">
        <p14:creationId xmlns:p14="http://schemas.microsoft.com/office/powerpoint/2010/main" val="13693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3.Applications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 useBgFill="1">
        <p:nvSpPr>
          <p:cNvPr id="4" name="Rectangle 3"/>
          <p:cNvSpPr/>
          <p:nvPr/>
        </p:nvSpPr>
        <p:spPr>
          <a:xfrm>
            <a:off x="111230" y="821367"/>
            <a:ext cx="11987785" cy="57643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Résultat... suite</a:t>
            </a:r>
            <a:endParaRPr lang="fr-FR" sz="2800" dirty="0">
              <a:solidFill>
                <a:schemeClr val="accent4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	On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suppose </a:t>
            </a:r>
            <a:r>
              <a:rPr lang="fr-FR" sz="2800">
                <a:solidFill>
                  <a:srgbClr val="FFFF00"/>
                </a:solidFill>
                <a:latin typeface="Comic Sans MS" panose="030F0702030302020204" pitchFamily="66" charset="0"/>
              </a:rPr>
              <a:t>que </a:t>
            </a:r>
            <a:r>
              <a:rPr lang="fr-FR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N&gt;4.P</a:t>
            </a:r>
            <a:r>
              <a:rPr lang="fr-FR" sz="2800" baseline="30000" smtClean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  <a:r>
              <a:rPr lang="fr-FR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.Z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	Soit c</a:t>
            </a:r>
            <a:r>
              <a:rPr lang="fr-FR" sz="2800" baseline="-25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(x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)=(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y</a:t>
            </a:r>
            <a:r>
              <a:rPr lang="fr-FR" sz="2800" baseline="-25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,...,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y</a:t>
            </a:r>
            <a:r>
              <a:rPr lang="fr-FR" sz="2800" baseline="-250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) les classes transmises effectivement. Par le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	lemme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chinois, il existe un entier y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vérifiant</a:t>
            </a: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	y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≡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y</a:t>
            </a:r>
            <a:r>
              <a:rPr lang="fr-FR" sz="2800" baseline="-25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 </a:t>
            </a:r>
            <a:r>
              <a:rPr lang="fr-FR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modN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i  pour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tout i. </a:t>
            </a: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	On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applique l'algorithme d'Euclide étendu à l'entier N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	et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à y. Soit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	i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le plus grand entier tel que le reste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</a:t>
            </a:r>
            <a:r>
              <a:rPr lang="fr-FR" sz="2800" baseline="-25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obtenu par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l'algorithme 	soit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inférieur ou égal à ZP. On pose r′=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</a:t>
            </a:r>
            <a:r>
              <a:rPr lang="fr-FR" sz="2800" baseline="-25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, s′=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</a:t>
            </a:r>
            <a:r>
              <a:rPr lang="fr-FR" sz="2800" baseline="-25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, t′=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</a:t>
            </a:r>
            <a:r>
              <a:rPr lang="fr-FR" sz="2800" baseline="-25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Théorème</a:t>
            </a:r>
            <a:endParaRPr lang="fr-FR" sz="2800" dirty="0">
              <a:solidFill>
                <a:schemeClr val="accent4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	Si 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t′ divise r′, z=r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′/t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′ est une solution possible.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 Calculs entiers et rationnels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617" y="856343"/>
            <a:ext cx="11987785" cy="5764365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34000">
                <a:srgbClr val="6D90D1"/>
              </a:gs>
              <a:gs pos="15000">
                <a:schemeClr val="accent5">
                  <a:lumMod val="97000"/>
                  <a:lumOff val="3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Il faut donc privilégier les opérations d’additions aux opérations de multiplications même si le nombre d'additions devient élev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Il faut éviter d’avoir recours à des nombres rationnels autant que possible, car des les principaux systèmes de calcul formel, les nombres rationnels sont automatiquement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réduits : </a:t>
            </a:r>
          </a:p>
          <a:p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     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6/4 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devient 3/2 et 1/2 + 1/3 devient 5/6. </a:t>
            </a:r>
          </a:p>
          <a:p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Ces simplifications peuvent influer sur le temps de calcul, notamment lorsque numérateur et d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nominateur sont de grands entiers.</a:t>
            </a:r>
          </a:p>
        </p:txBody>
      </p:sp>
    </p:spTree>
    <p:extLst>
      <p:ext uri="{BB962C8B-B14F-4D97-AF65-F5344CB8AC3E}">
        <p14:creationId xmlns:p14="http://schemas.microsoft.com/office/powerpoint/2010/main" val="22657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 Calculs entiers et rationnels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2617" y="856343"/>
                <a:ext cx="11987785" cy="5764365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5">
                      <a:lumMod val="50000"/>
                    </a:schemeClr>
                  </a:gs>
                  <a:gs pos="34000">
                    <a:srgbClr val="6D90D1"/>
                  </a:gs>
                  <a:gs pos="15000">
                    <a:schemeClr val="accent5">
                      <a:lumMod val="97000"/>
                      <a:lumOff val="3000"/>
                    </a:schemeClr>
                  </a:gs>
                  <a:gs pos="0">
                    <a:schemeClr val="accent5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Exemple 2. Pour calculer la somme :</a:t>
                </a:r>
                <a:endParaRPr lang="fr-FR" sz="28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fr-FR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499</m:t>
                          </m:r>
                        </m:sup>
                        <m:e>
                          <m:f>
                            <m:fPr>
                              <m:ctrlPr>
                                <a:rPr lang="fr-FR" sz="28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fr-FR" sz="2800" dirty="0" smtClean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endParaRPr lang="fr-FR" sz="2800" dirty="0" smtClean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la méthode naturelle consiste à op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é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rer directement en ajoutant à chaque itération le rationnel 1/n! :</a:t>
                </a:r>
              </a:p>
              <a:p>
                <a:r>
                  <a:rPr lang="fr-FR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                      s:=1: t:=1: for n to 499 do t:=t/n; s:=s+t </a:t>
                </a:r>
                <a:r>
                  <a:rPr lang="fr-FR" sz="2800" dirty="0" err="1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od</a:t>
                </a:r>
                <a:r>
                  <a:rPr lang="fr-FR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mais il vaut mieux ajouter l'entier 500!/n! 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à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chaque étape et diviser par 500! à la fin :</a:t>
                </a:r>
              </a:p>
              <a:p>
                <a:r>
                  <a:rPr lang="fr-FR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                      u:=0: t:=1: for n </a:t>
                </a:r>
                <a:r>
                  <a:rPr lang="fr-FR" sz="2800" dirty="0" err="1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from</a:t>
                </a:r>
                <a:r>
                  <a:rPr lang="fr-FR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 500 by -1 to 1 do t:=t*n; u:=u+t </a:t>
                </a:r>
                <a:r>
                  <a:rPr lang="fr-FR" sz="2800" dirty="0" err="1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od</a:t>
                </a:r>
                <a:r>
                  <a:rPr lang="fr-FR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:</a:t>
                </a:r>
              </a:p>
              <a:p>
                <a:r>
                  <a:rPr lang="fr-FR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                      u:=u/500!: </a:t>
                </a:r>
              </a:p>
              <a:p>
                <a:r>
                  <a:rPr lang="fr-FR" sz="2800" dirty="0" err="1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evalb</a:t>
                </a:r>
                <a:r>
                  <a:rPr lang="fr-FR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(s=u);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17" y="856343"/>
                <a:ext cx="11987785" cy="5764365"/>
              </a:xfrm>
              <a:prstGeom prst="rect">
                <a:avLst/>
              </a:prstGeom>
              <a:blipFill rotWithShape="0">
                <a:blip r:embed="rId2"/>
                <a:stretch>
                  <a:fillRect l="-1778" t="-16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9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 Calculs entiers et rationnels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617" y="856343"/>
            <a:ext cx="11987785" cy="5764365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34000">
                <a:srgbClr val="6D90D1"/>
              </a:gs>
              <a:gs pos="15000">
                <a:schemeClr val="accent5">
                  <a:lumMod val="97000"/>
                  <a:lumOff val="3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La premi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è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re méthode est plusieurs fois plus lente que la seconde :</a:t>
            </a: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Dans le premier cas, à chaque itération, le syst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è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me effectue une r</a:t>
            </a:r>
            <a:r>
              <a:rPr lang="fr-F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duction au même dénominateur.</a:t>
            </a:r>
          </a:p>
          <a:p>
            <a:endParaRPr lang="fr-FR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Dans le second cas le système ne  fait qu'une seule réduction.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fr-FR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3.1.1 Exponentiation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4" name="Rectangle 3"/>
              <p:cNvSpPr/>
              <p:nvPr/>
            </p:nvSpPr>
            <p:spPr>
              <a:xfrm>
                <a:off x="102617" y="856343"/>
                <a:ext cx="11987785" cy="57643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L'exponentiation qui est le calcul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où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est un entier est un cas important où le nombre de multiplications (relativement coûteuses) peut ( et doit) être r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é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duit.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2800" dirty="0" smtClean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La méthode élémentaire nécessite</a:t>
                </a:r>
                <a:r>
                  <a:rPr lang="fr-FR" sz="2800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2800" b="0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800" b="0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multiplications.</a:t>
                </a:r>
              </a:p>
              <a:p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On peut faire beaucoup mieux; par exemple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  <m:r>
                        <a:rPr lang="fr-FR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=((((</m:t>
                      </m:r>
                      <m:sSup>
                        <m:sSupPr>
                          <m:ctrlP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800" dirty="0" smtClean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fr-FR" sz="2800" dirty="0" smtClean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C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ette expression n'utilise que cinq multiplications.</a:t>
                </a:r>
              </a:p>
              <a:p>
                <a:endParaRPr lang="fr-FR" sz="2800" dirty="0" smtClean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</a:t>
                </a:r>
                <a:endParaRPr lang="fr-FR" sz="28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 useBgFill="1"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17" y="856343"/>
                <a:ext cx="11987785" cy="5764365"/>
              </a:xfrm>
              <a:prstGeom prst="rect">
                <a:avLst/>
              </a:prstGeom>
              <a:blipFill rotWithShape="0">
                <a:blip r:embed="rId2"/>
                <a:stretch>
                  <a:fillRect l="-1626" t="-17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0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3.1.1 Exponentiation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4" name="Rectangle 3"/>
              <p:cNvSpPr/>
              <p:nvPr/>
            </p:nvSpPr>
            <p:spPr>
              <a:xfrm>
                <a:off x="102617" y="856343"/>
                <a:ext cx="11987785" cy="57643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L'algorithme d'</a:t>
                </a:r>
                <a:r>
                  <a:rPr lang="fr-FR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exponentiation binaire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s’effectue selon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La formule suivante 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fr-FR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</m:t>
                            </m:r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𝑠𝑖</m:t>
                            </m:r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</m:e>
                          <m:e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fr-FR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fr-FR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fr-FR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</m:t>
                            </m:r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𝑠𝑖</m:t>
                            </m:r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𝑒𝑠𝑡</m:t>
                            </m:r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𝑖𝑚𝑝𝑎𝑖𝑟</m:t>
                            </m:r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fr-FR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fr-FR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fr-FR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FR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fr-FR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fr-FR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</m:t>
                            </m:r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𝑠𝑖</m:t>
                            </m:r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𝑒𝑠𝑡</m:t>
                            </m:r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𝑝𝑎𝑖𝑟</m:t>
                            </m:r>
                            <m:r>
                              <a:rPr lang="fr-FR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fr-FR" sz="2800" dirty="0" smtClean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fr-FR" sz="2800" i="1" dirty="0" smtClean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fr-FR" sz="2800" i="1" dirty="0" smtClean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Avec cet algorithme on n’effectue que des multiplications et des élévations au carré. </a:t>
                </a:r>
                <a:endParaRPr lang="fr-FR" sz="28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 useBgFill="1"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17" y="856343"/>
                <a:ext cx="11987785" cy="5764365"/>
              </a:xfrm>
              <a:prstGeom prst="rect">
                <a:avLst/>
              </a:prstGeom>
              <a:blipFill rotWithShape="0">
                <a:blip r:embed="rId2"/>
                <a:stretch>
                  <a:fillRect l="-1626" t="-17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1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50000"/>
              </a:schemeClr>
            </a:gs>
            <a:gs pos="34000">
              <a:srgbClr val="6D90D1"/>
            </a:gs>
            <a:gs pos="15000">
              <a:schemeClr val="accent5">
                <a:lumMod val="97000"/>
                <a:lumOff val="3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730" y="201738"/>
            <a:ext cx="11064242" cy="519613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3.1.1 Exponentiation</a:t>
            </a:r>
            <a:endParaRPr lang="fr-FR" sz="36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4" name="Rectangle 3"/>
              <p:cNvSpPr/>
              <p:nvPr/>
            </p:nvSpPr>
            <p:spPr>
              <a:xfrm>
                <a:off x="102617" y="856343"/>
                <a:ext cx="11987785" cy="57643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Si la représentation binaire de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est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8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8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fr-FR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fr-FR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. . . </m:t>
                        </m:r>
                        <m:sSub>
                          <m:sSubPr>
                            <m:ctrlPr>
                              <a:rPr lang="fr-FR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fr-FR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fr-FR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fr-FR" sz="28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sz="2800" b="0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fr-FR" sz="2800" b="0" dirty="0" smtClean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endParaRPr lang="fr-FR" sz="2800" b="0" dirty="0" smtClean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le nombre de carr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é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s est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fr-FR" sz="2800" dirty="0" smtClean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le nombre de multiplications égale le nombre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égaux à 1 (sans compter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800" b="0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qui vaut toujours 1).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fr-FR" sz="2800" dirty="0" smtClean="0">
                  <a:solidFill>
                    <a:srgbClr val="FFFF00"/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Autrement dit, le nombre total d'opérations égale la longueur plus le nombre de 1 de la repr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é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sentation binaire de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après avoir enlev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é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le 1 de tête.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fr-FR" sz="28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Dans tous les cas, il est major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é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fr-FR" sz="28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fr-FR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, o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ù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fr-FR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 repr</a:t>
                </a:r>
                <a:r>
                  <a:rPr lang="fr-FR" sz="2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é</a:t>
                </a: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sente le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2800" dirty="0" smtClean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logarithme en base 2.</a:t>
                </a:r>
              </a:p>
            </p:txBody>
          </p:sp>
        </mc:Choice>
        <mc:Fallback xmlns="">
          <p:sp useBgFill="1"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17" y="856343"/>
                <a:ext cx="11987785" cy="5764365"/>
              </a:xfrm>
              <a:prstGeom prst="rect">
                <a:avLst/>
              </a:prstGeom>
              <a:blipFill rotWithShape="0">
                <a:blip r:embed="rId2"/>
                <a:stretch>
                  <a:fillRect l="-1626" t="-1793" r="-9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3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1881</Words>
  <Application>Microsoft Office PowerPoint</Application>
  <PresentationFormat>Grand écran</PresentationFormat>
  <Paragraphs>467</Paragraphs>
  <Slides>36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Comic Sans MS</vt:lpstr>
      <vt:lpstr>Wingdings</vt:lpstr>
      <vt:lpstr>Thème Office</vt:lpstr>
      <vt:lpstr>3. Arithmétique</vt:lpstr>
      <vt:lpstr>3.1 Calculs entiers et rationnels</vt:lpstr>
      <vt:lpstr>3.1 Calculs entiers et rationnels</vt:lpstr>
      <vt:lpstr>3.1 Calculs entiers et rationnels</vt:lpstr>
      <vt:lpstr>3.1 Calculs entiers et rationnels</vt:lpstr>
      <vt:lpstr>3.1 Calculs entiers et rationnels</vt:lpstr>
      <vt:lpstr>3.1.1 Exponentiation</vt:lpstr>
      <vt:lpstr>3.1.1 Exponentiation</vt:lpstr>
      <vt:lpstr>3.1.1 Exponentiation</vt:lpstr>
      <vt:lpstr>3.1.1 Exponentiation</vt:lpstr>
      <vt:lpstr>3.1.2 Divisibilité , Primalité et Factorisation</vt:lpstr>
      <vt:lpstr>3.1.2 Divisibilité , Primalité et Factorisation</vt:lpstr>
      <vt:lpstr>3.1.2 Divisibilité , Primalité et Factorisation</vt:lpstr>
      <vt:lpstr>3.1.2 Divisibilité , Primalité et Factorisation</vt:lpstr>
      <vt:lpstr>3.1.2 Divisibilité , Primalité et Factorisation</vt:lpstr>
      <vt:lpstr>3.1.2 Divisibilité , Primalité et Factorisation</vt:lpstr>
      <vt:lpstr>3.1.2 Divisibilité , Primalité et Factorisation</vt:lpstr>
      <vt:lpstr>3.1.2 Divisibilité , Primalité et Factorisation</vt:lpstr>
      <vt:lpstr>3.1.2 Divisibilité , Primalité et Factorisation</vt:lpstr>
      <vt:lpstr>3.1.2 Divisibilité , Primalité et Factorisation</vt:lpstr>
      <vt:lpstr>3.1.2 Divisibilité , Primalité et Factorisation</vt:lpstr>
      <vt:lpstr>3.1.2 Divisibilité , Primalité et Factorisation</vt:lpstr>
      <vt:lpstr>3.1.2 Divisibilité , Primalité et Factorisation</vt:lpstr>
      <vt:lpstr>3.1.3 Equations en Nombres Entiers</vt:lpstr>
      <vt:lpstr>3.1.3 Equations Linéaires</vt:lpstr>
      <vt:lpstr>3.1.3 Equations Linéaires</vt:lpstr>
      <vt:lpstr>3.1.3 Equations Linéaires</vt:lpstr>
      <vt:lpstr>3.1.3 Equations Linéaires</vt:lpstr>
      <vt:lpstr>3.1.4 Equations Quadratiques</vt:lpstr>
      <vt:lpstr>3.1.4 Equations Quadratiques</vt:lpstr>
      <vt:lpstr>3.1.4 Equations Quadratiques</vt:lpstr>
      <vt:lpstr>3.1.5 Equations Elliptiques</vt:lpstr>
      <vt:lpstr>3.Applications</vt:lpstr>
      <vt:lpstr>3.Applications</vt:lpstr>
      <vt:lpstr>3.Applications</vt:lpstr>
      <vt:lpstr>3.Applications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Arithmétique</dc:title>
  <dc:creator>user</dc:creator>
  <cp:lastModifiedBy>user</cp:lastModifiedBy>
  <cp:revision>83</cp:revision>
  <dcterms:created xsi:type="dcterms:W3CDTF">2020-05-04T13:04:34Z</dcterms:created>
  <dcterms:modified xsi:type="dcterms:W3CDTF">2021-05-01T22:05:31Z</dcterms:modified>
</cp:coreProperties>
</file>