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4A6DF7D-75F6-42A2-B464-269CA26DC6D2}" type="datetimeFigureOut">
              <a:rPr lang="fr-FR" smtClean="0"/>
              <a:t>04/11/2022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3E7127-D597-48AE-8BB0-20808F62E19D}" type="slidenum">
              <a:rPr lang="fr-FR" smtClean="0"/>
              <a:t>‹N°›</a:t>
            </a:fld>
            <a:endParaRPr lang="fr-FR"/>
          </a:p>
        </p:txBody>
      </p:sp>
    </p:spTree>
    <p:extLst>
      <p:ext uri="{BB962C8B-B14F-4D97-AF65-F5344CB8AC3E}">
        <p14:creationId xmlns:p14="http://schemas.microsoft.com/office/powerpoint/2010/main" val="1849575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A6DF7D-75F6-42A2-B464-269CA26DC6D2}" type="datetimeFigureOut">
              <a:rPr lang="fr-FR" smtClean="0"/>
              <a:t>04/11/2022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3E7127-D597-48AE-8BB0-20808F62E19D}" type="slidenum">
              <a:rPr lang="fr-FR" smtClean="0"/>
              <a:t>‹N°›</a:t>
            </a:fld>
            <a:endParaRPr lang="fr-FR"/>
          </a:p>
        </p:txBody>
      </p:sp>
    </p:spTree>
    <p:extLst>
      <p:ext uri="{BB962C8B-B14F-4D97-AF65-F5344CB8AC3E}">
        <p14:creationId xmlns:p14="http://schemas.microsoft.com/office/powerpoint/2010/main" val="2259301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A6DF7D-75F6-42A2-B464-269CA26DC6D2}" type="datetimeFigureOut">
              <a:rPr lang="fr-FR" smtClean="0"/>
              <a:t>04/11/2022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3E7127-D597-48AE-8BB0-20808F62E19D}" type="slidenum">
              <a:rPr lang="fr-FR" smtClean="0"/>
              <a:t>‹N°›</a:t>
            </a:fld>
            <a:endParaRPr lang="fr-FR"/>
          </a:p>
        </p:txBody>
      </p:sp>
    </p:spTree>
    <p:extLst>
      <p:ext uri="{BB962C8B-B14F-4D97-AF65-F5344CB8AC3E}">
        <p14:creationId xmlns:p14="http://schemas.microsoft.com/office/powerpoint/2010/main" val="2877565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Tree>
    <p:extLst>
      <p:ext uri="{BB962C8B-B14F-4D97-AF65-F5344CB8AC3E}">
        <p14:creationId xmlns:p14="http://schemas.microsoft.com/office/powerpoint/2010/main" val="3987711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120033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1" y="1709739"/>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Tree>
    <p:extLst>
      <p:ext uri="{BB962C8B-B14F-4D97-AF65-F5344CB8AC3E}">
        <p14:creationId xmlns:p14="http://schemas.microsoft.com/office/powerpoint/2010/main" val="12952865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09600" y="1600201"/>
            <a:ext cx="53848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899612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40317" y="365126"/>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40318" y="2505075"/>
            <a:ext cx="5158316"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71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41259882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Tree>
    <p:extLst>
      <p:ext uri="{BB962C8B-B14F-4D97-AF65-F5344CB8AC3E}">
        <p14:creationId xmlns:p14="http://schemas.microsoft.com/office/powerpoint/2010/main" val="406657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61415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4024301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4A6DF7D-75F6-42A2-B464-269CA26DC6D2}" type="datetimeFigureOut">
              <a:rPr lang="fr-FR" smtClean="0"/>
              <a:t>04/11/2022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3E7127-D597-48AE-8BB0-20808F62E19D}" type="slidenum">
              <a:rPr lang="fr-FR" smtClean="0"/>
              <a:t>‹N°›</a:t>
            </a:fld>
            <a:endParaRPr lang="fr-FR"/>
          </a:p>
        </p:txBody>
      </p:sp>
    </p:spTree>
    <p:extLst>
      <p:ext uri="{BB962C8B-B14F-4D97-AF65-F5344CB8AC3E}">
        <p14:creationId xmlns:p14="http://schemas.microsoft.com/office/powerpoint/2010/main" val="676942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Tree>
    <p:extLst>
      <p:ext uri="{BB962C8B-B14F-4D97-AF65-F5344CB8AC3E}">
        <p14:creationId xmlns:p14="http://schemas.microsoft.com/office/powerpoint/2010/main" val="30186613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8157069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759183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4A6DF7D-75F6-42A2-B464-269CA26DC6D2}" type="datetimeFigureOut">
              <a:rPr lang="fr-FR" smtClean="0"/>
              <a:t>04/11/2022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3E7127-D597-48AE-8BB0-20808F62E19D}" type="slidenum">
              <a:rPr lang="fr-FR" smtClean="0"/>
              <a:t>‹N°›</a:t>
            </a:fld>
            <a:endParaRPr lang="fr-FR"/>
          </a:p>
        </p:txBody>
      </p:sp>
    </p:spTree>
    <p:extLst>
      <p:ext uri="{BB962C8B-B14F-4D97-AF65-F5344CB8AC3E}">
        <p14:creationId xmlns:p14="http://schemas.microsoft.com/office/powerpoint/2010/main" val="3028793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4A6DF7D-75F6-42A2-B464-269CA26DC6D2}" type="datetimeFigureOut">
              <a:rPr lang="fr-FR" smtClean="0"/>
              <a:t>04/11/2022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3E7127-D597-48AE-8BB0-20808F62E19D}" type="slidenum">
              <a:rPr lang="fr-FR" smtClean="0"/>
              <a:t>‹N°›</a:t>
            </a:fld>
            <a:endParaRPr lang="fr-FR"/>
          </a:p>
        </p:txBody>
      </p:sp>
    </p:spTree>
    <p:extLst>
      <p:ext uri="{BB962C8B-B14F-4D97-AF65-F5344CB8AC3E}">
        <p14:creationId xmlns:p14="http://schemas.microsoft.com/office/powerpoint/2010/main" val="373855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4A6DF7D-75F6-42A2-B464-269CA26DC6D2}" type="datetimeFigureOut">
              <a:rPr lang="fr-FR" smtClean="0"/>
              <a:t>04/11/2022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3E7127-D597-48AE-8BB0-20808F62E19D}" type="slidenum">
              <a:rPr lang="fr-FR" smtClean="0"/>
              <a:t>‹N°›</a:t>
            </a:fld>
            <a:endParaRPr lang="fr-FR"/>
          </a:p>
        </p:txBody>
      </p:sp>
    </p:spTree>
    <p:extLst>
      <p:ext uri="{BB962C8B-B14F-4D97-AF65-F5344CB8AC3E}">
        <p14:creationId xmlns:p14="http://schemas.microsoft.com/office/powerpoint/2010/main" val="2899770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4A6DF7D-75F6-42A2-B464-269CA26DC6D2}" type="datetimeFigureOut">
              <a:rPr lang="fr-FR" smtClean="0"/>
              <a:t>04/11/2022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33E7127-D597-48AE-8BB0-20808F62E19D}" type="slidenum">
              <a:rPr lang="fr-FR" smtClean="0"/>
              <a:t>‹N°›</a:t>
            </a:fld>
            <a:endParaRPr lang="fr-FR"/>
          </a:p>
        </p:txBody>
      </p:sp>
    </p:spTree>
    <p:extLst>
      <p:ext uri="{BB962C8B-B14F-4D97-AF65-F5344CB8AC3E}">
        <p14:creationId xmlns:p14="http://schemas.microsoft.com/office/powerpoint/2010/main" val="64475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4A6DF7D-75F6-42A2-B464-269CA26DC6D2}" type="datetimeFigureOut">
              <a:rPr lang="fr-FR" smtClean="0"/>
              <a:t>04/11/2022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3E7127-D597-48AE-8BB0-20808F62E19D}" type="slidenum">
              <a:rPr lang="fr-FR" smtClean="0"/>
              <a:t>‹N°›</a:t>
            </a:fld>
            <a:endParaRPr lang="fr-FR"/>
          </a:p>
        </p:txBody>
      </p:sp>
    </p:spTree>
    <p:extLst>
      <p:ext uri="{BB962C8B-B14F-4D97-AF65-F5344CB8AC3E}">
        <p14:creationId xmlns:p14="http://schemas.microsoft.com/office/powerpoint/2010/main" val="411172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4A6DF7D-75F6-42A2-B464-269CA26DC6D2}" type="datetimeFigureOut">
              <a:rPr lang="fr-FR" smtClean="0"/>
              <a:t>04/11/2022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3E7127-D597-48AE-8BB0-20808F62E19D}" type="slidenum">
              <a:rPr lang="fr-FR" smtClean="0"/>
              <a:t>‹N°›</a:t>
            </a:fld>
            <a:endParaRPr lang="fr-FR"/>
          </a:p>
        </p:txBody>
      </p:sp>
    </p:spTree>
    <p:extLst>
      <p:ext uri="{BB962C8B-B14F-4D97-AF65-F5344CB8AC3E}">
        <p14:creationId xmlns:p14="http://schemas.microsoft.com/office/powerpoint/2010/main" val="779789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4A6DF7D-75F6-42A2-B464-269CA26DC6D2}" type="datetimeFigureOut">
              <a:rPr lang="fr-FR" smtClean="0"/>
              <a:t>04/11/2022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3E7127-D597-48AE-8BB0-20808F62E19D}" type="slidenum">
              <a:rPr lang="fr-FR" smtClean="0"/>
              <a:t>‹N°›</a:t>
            </a:fld>
            <a:endParaRPr lang="fr-FR"/>
          </a:p>
        </p:txBody>
      </p:sp>
    </p:spTree>
    <p:extLst>
      <p:ext uri="{BB962C8B-B14F-4D97-AF65-F5344CB8AC3E}">
        <p14:creationId xmlns:p14="http://schemas.microsoft.com/office/powerpoint/2010/main" val="2395274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A6DF7D-75F6-42A2-B464-269CA26DC6D2}" type="datetimeFigureOut">
              <a:rPr lang="fr-FR" smtClean="0"/>
              <a:t>04/11/2022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E7127-D597-48AE-8BB0-20808F62E19D}" type="slidenum">
              <a:rPr lang="fr-FR" smtClean="0"/>
              <a:t>‹N°›</a:t>
            </a:fld>
            <a:endParaRPr lang="fr-FR"/>
          </a:p>
        </p:txBody>
      </p:sp>
    </p:spTree>
    <p:extLst>
      <p:ext uri="{BB962C8B-B14F-4D97-AF65-F5344CB8AC3E}">
        <p14:creationId xmlns:p14="http://schemas.microsoft.com/office/powerpoint/2010/main" val="3761901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93258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Comic Sans MS" panose="030F0702030302020204" pitchFamily="66" charset="0"/>
          <a:cs typeface="Arial" panose="020B0604020202020204" pitchFamily="34" charset="0"/>
        </a:defRPr>
      </a:lvl5pPr>
      <a:lvl6pPr marL="4572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6pPr>
      <a:lvl7pPr marL="9144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7pPr>
      <a:lvl8pPr marL="13716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8pPr>
      <a:lvl9pPr marL="1828800" algn="ctr" rtl="0" fontAlgn="base">
        <a:spcBef>
          <a:spcPct val="0"/>
        </a:spcBef>
        <a:spcAft>
          <a:spcPct val="0"/>
        </a:spcAft>
        <a:defRPr sz="4400">
          <a:solidFill>
            <a:schemeClr val="tx2"/>
          </a:solidFill>
          <a:latin typeface="Comic Sans MS" panose="030F0702030302020204" pitchFamily="66"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docs.oracle.com/javase/8/docs/api/java/io/OutputStream.html" TargetMode="External"/><Relationship Id="rId2" Type="http://schemas.openxmlformats.org/officeDocument/2006/relationships/hyperlink" Target="https://docs.oracle.com/javase/8/docs/api/java/io/InputStream.html"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526623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201176"/>
            <a:ext cx="6367975" cy="586541"/>
          </a:xfrm>
        </p:spPr>
        <p:txBody>
          <a:bodyPr/>
          <a:lstStyle/>
          <a:p>
            <a:pPr eaLnBrk="1" hangingPunct="1"/>
            <a:r>
              <a:rPr lang="en-US" sz="3600" dirty="0" smtClean="0">
                <a:solidFill>
                  <a:srgbClr val="002060"/>
                </a:solidFill>
              </a:rPr>
              <a:t>I.3 - Les readers et writers</a:t>
            </a:r>
          </a:p>
        </p:txBody>
      </p:sp>
      <p:sp>
        <p:nvSpPr>
          <p:cNvPr id="12291" name="Rectangle 5"/>
          <p:cNvSpPr>
            <a:spLocks noGrp="1" noChangeArrowheads="1"/>
          </p:cNvSpPr>
          <p:nvPr>
            <p:ph type="body" idx="1"/>
          </p:nvPr>
        </p:nvSpPr>
        <p:spPr>
          <a:xfrm>
            <a:off x="908900" y="1220788"/>
            <a:ext cx="10781352" cy="5224462"/>
          </a:xfrm>
        </p:spPr>
        <p:txBody>
          <a:bodyPr/>
          <a:lstStyle/>
          <a:p>
            <a:r>
              <a:rPr lang="en-US" sz="2800" dirty="0" smtClean="0"/>
              <a:t>Les </a:t>
            </a:r>
            <a:r>
              <a:rPr lang="en-US" sz="2800" dirty="0" smtClean="0">
                <a:solidFill>
                  <a:srgbClr val="7030A0"/>
                </a:solidFill>
              </a:rPr>
              <a:t>readers et </a:t>
            </a:r>
            <a:r>
              <a:rPr lang="en-US" sz="2800" dirty="0">
                <a:solidFill>
                  <a:srgbClr val="7030A0"/>
                </a:solidFill>
              </a:rPr>
              <a:t>writers </a:t>
            </a:r>
            <a:r>
              <a:rPr lang="en-US" sz="2800" dirty="0" err="1" smtClean="0"/>
              <a:t>peuvent</a:t>
            </a:r>
            <a:r>
              <a:rPr lang="en-US" sz="2800" dirty="0" smtClean="0"/>
              <a:t> </a:t>
            </a:r>
            <a:r>
              <a:rPr lang="en-US" sz="2800" dirty="0" err="1" smtClean="0"/>
              <a:t>être</a:t>
            </a:r>
            <a:r>
              <a:rPr lang="en-US" sz="2800" dirty="0" smtClean="0"/>
              <a:t> </a:t>
            </a:r>
            <a:r>
              <a:rPr lang="en-US" sz="2800" dirty="0" err="1" smtClean="0"/>
              <a:t>chainés</a:t>
            </a:r>
            <a:r>
              <a:rPr lang="en-US" sz="2800" dirty="0" smtClean="0"/>
              <a:t> aux input et </a:t>
            </a:r>
            <a:r>
              <a:rPr lang="en-US" sz="2800" dirty="0"/>
              <a:t>output </a:t>
            </a:r>
            <a:r>
              <a:rPr lang="en-US" sz="2800" dirty="0" smtClean="0"/>
              <a:t>streams pour </a:t>
            </a:r>
            <a:r>
              <a:rPr lang="en-US" sz="2800" dirty="0" err="1" smtClean="0"/>
              <a:t>permettre</a:t>
            </a:r>
            <a:r>
              <a:rPr lang="en-US" sz="2800" dirty="0" smtClean="0"/>
              <a:t> aux </a:t>
            </a:r>
            <a:r>
              <a:rPr lang="en-US" sz="2800" dirty="0" err="1" smtClean="0"/>
              <a:t>programmes</a:t>
            </a:r>
            <a:r>
              <a:rPr lang="en-US" sz="2800" dirty="0" smtClean="0"/>
              <a:t> de lire </a:t>
            </a:r>
            <a:r>
              <a:rPr lang="en-US" sz="2800" dirty="0" err="1" smtClean="0"/>
              <a:t>ou</a:t>
            </a:r>
            <a:r>
              <a:rPr lang="en-US" sz="2800" dirty="0" smtClean="0"/>
              <a:t> </a:t>
            </a:r>
            <a:r>
              <a:rPr lang="en-US" sz="2800" dirty="0" err="1" smtClean="0"/>
              <a:t>écrire</a:t>
            </a:r>
            <a:r>
              <a:rPr lang="en-US" sz="2800" dirty="0" smtClean="0"/>
              <a:t> du </a:t>
            </a:r>
            <a:r>
              <a:rPr lang="en-US" sz="2800" dirty="0" err="1" smtClean="0"/>
              <a:t>texte</a:t>
            </a:r>
            <a:r>
              <a:rPr lang="en-US" sz="2800" dirty="0" smtClean="0"/>
              <a:t> (</a:t>
            </a:r>
            <a:r>
              <a:rPr lang="en-US" sz="2800" dirty="0" err="1" smtClean="0"/>
              <a:t>c.à.d</a:t>
            </a:r>
            <a:r>
              <a:rPr lang="en-US" sz="2800" dirty="0" smtClean="0"/>
              <a:t>. </a:t>
            </a:r>
            <a:r>
              <a:rPr lang="en-US" sz="2800" dirty="0" err="1" smtClean="0"/>
              <a:t>cacarctères</a:t>
            </a:r>
            <a:r>
              <a:rPr lang="en-US" sz="2800" dirty="0" smtClean="0"/>
              <a:t>) </a:t>
            </a:r>
            <a:r>
              <a:rPr lang="en-US" sz="2800" dirty="0" err="1" smtClean="0"/>
              <a:t>plutôt</a:t>
            </a:r>
            <a:r>
              <a:rPr lang="en-US" sz="2800" dirty="0" smtClean="0"/>
              <a:t> que des bytes.</a:t>
            </a:r>
          </a:p>
          <a:p>
            <a:endParaRPr lang="en-US" sz="2800" dirty="0"/>
          </a:p>
          <a:p>
            <a:r>
              <a:rPr lang="en-US" sz="2800" dirty="0" err="1" smtClean="0"/>
              <a:t>Proprement</a:t>
            </a:r>
            <a:r>
              <a:rPr lang="en-US" sz="2800" dirty="0" smtClean="0"/>
              <a:t> </a:t>
            </a:r>
            <a:r>
              <a:rPr lang="en-US" sz="2800" dirty="0" err="1" smtClean="0"/>
              <a:t>utilisés</a:t>
            </a:r>
            <a:r>
              <a:rPr lang="en-US" sz="2800" dirty="0" smtClean="0"/>
              <a:t>, les readers et writers </a:t>
            </a:r>
            <a:r>
              <a:rPr lang="en-US" sz="2800" dirty="0" err="1" smtClean="0"/>
              <a:t>peuvent</a:t>
            </a:r>
            <a:r>
              <a:rPr lang="en-US" sz="2800" dirty="0" smtClean="0"/>
              <a:t> </a:t>
            </a:r>
            <a:r>
              <a:rPr lang="en-US" sz="2800" dirty="0" err="1" smtClean="0"/>
              <a:t>prendre</a:t>
            </a:r>
            <a:r>
              <a:rPr lang="en-US" sz="2800" dirty="0" smtClean="0"/>
              <a:t> </a:t>
            </a:r>
            <a:r>
              <a:rPr lang="en-US" sz="2800" dirty="0" err="1" smtClean="0"/>
              <a:t>en</a:t>
            </a:r>
            <a:r>
              <a:rPr lang="en-US" sz="2800" dirty="0" smtClean="0"/>
              <a:t> charge </a:t>
            </a:r>
            <a:r>
              <a:rPr lang="en-US" sz="2800" dirty="0" err="1" smtClean="0"/>
              <a:t>une</a:t>
            </a:r>
            <a:r>
              <a:rPr lang="en-US" sz="2800" dirty="0" smtClean="0"/>
              <a:t> </a:t>
            </a:r>
            <a:r>
              <a:rPr lang="en-US" sz="2800" dirty="0" err="1" smtClean="0"/>
              <a:t>variété</a:t>
            </a:r>
            <a:r>
              <a:rPr lang="en-US" sz="2800" dirty="0" smtClean="0"/>
              <a:t> de </a:t>
            </a:r>
            <a:r>
              <a:rPr lang="en-US" sz="2800" dirty="0" err="1" smtClean="0"/>
              <a:t>codage</a:t>
            </a:r>
            <a:r>
              <a:rPr lang="en-US" sz="2800" dirty="0" smtClean="0"/>
              <a:t> de </a:t>
            </a:r>
            <a:r>
              <a:rPr lang="en-US" sz="2800" dirty="0" err="1" smtClean="0"/>
              <a:t>caractères</a:t>
            </a:r>
            <a:r>
              <a:rPr lang="en-US" sz="2800" dirty="0" smtClean="0"/>
              <a:t>, </a:t>
            </a:r>
            <a:r>
              <a:rPr lang="en-US" sz="2800" dirty="0" err="1" smtClean="0"/>
              <a:t>incluant</a:t>
            </a:r>
            <a:r>
              <a:rPr lang="en-US" sz="2800" dirty="0" smtClean="0"/>
              <a:t> des ensembles de </a:t>
            </a:r>
            <a:r>
              <a:rPr lang="en-US" sz="2800" dirty="0" err="1" smtClean="0"/>
              <a:t>caractères</a:t>
            </a:r>
            <a:r>
              <a:rPr lang="en-US" sz="2800" dirty="0" smtClean="0"/>
              <a:t> </a:t>
            </a:r>
            <a:r>
              <a:rPr lang="en-US" sz="2800" dirty="0" err="1" smtClean="0"/>
              <a:t>mulyibyte</a:t>
            </a:r>
            <a:r>
              <a:rPr lang="en-US" sz="2800" dirty="0" smtClean="0"/>
              <a:t> tells que UTF-8 </a:t>
            </a:r>
            <a:r>
              <a:rPr lang="en-US" sz="2800" dirty="0" err="1" smtClean="0"/>
              <a:t>ou</a:t>
            </a:r>
            <a:r>
              <a:rPr lang="en-US" sz="2800" dirty="0" smtClean="0"/>
              <a:t> SJIS. </a:t>
            </a:r>
            <a:r>
              <a:rPr lang="en-US" sz="1600" dirty="0" smtClean="0"/>
              <a:t> </a:t>
            </a:r>
            <a:endParaRPr lang="en-US" sz="2800" dirty="0" smtClean="0"/>
          </a:p>
        </p:txBody>
      </p:sp>
    </p:spTree>
    <p:extLst>
      <p:ext uri="{BB962C8B-B14F-4D97-AF65-F5344CB8AC3E}">
        <p14:creationId xmlns:p14="http://schemas.microsoft.com/office/powerpoint/2010/main" val="3961734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23668" y="187108"/>
            <a:ext cx="4862732" cy="586541"/>
          </a:xfrm>
        </p:spPr>
        <p:txBody>
          <a:bodyPr/>
          <a:lstStyle/>
          <a:p>
            <a:pPr eaLnBrk="1" hangingPunct="1"/>
            <a:r>
              <a:rPr lang="en-US" sz="3600" dirty="0" smtClean="0">
                <a:solidFill>
                  <a:srgbClr val="002060"/>
                </a:solidFill>
              </a:rPr>
              <a:t>I.4 - Output Streams</a:t>
            </a:r>
          </a:p>
        </p:txBody>
      </p:sp>
      <p:sp>
        <p:nvSpPr>
          <p:cNvPr id="12291" name="Rectangle 5"/>
          <p:cNvSpPr>
            <a:spLocks noGrp="1" noChangeArrowheads="1"/>
          </p:cNvSpPr>
          <p:nvPr>
            <p:ph type="body" idx="1"/>
          </p:nvPr>
        </p:nvSpPr>
        <p:spPr>
          <a:xfrm>
            <a:off x="866697" y="773649"/>
            <a:ext cx="10781352" cy="5224462"/>
          </a:xfrm>
        </p:spPr>
        <p:txBody>
          <a:bodyPr/>
          <a:lstStyle/>
          <a:p>
            <a:r>
              <a:rPr lang="en-US" sz="2800" dirty="0" smtClean="0"/>
              <a:t>La </a:t>
            </a:r>
            <a:r>
              <a:rPr lang="en-US" sz="2800" dirty="0" err="1" smtClean="0"/>
              <a:t>classe</a:t>
            </a:r>
            <a:r>
              <a:rPr lang="en-US" sz="2800" dirty="0" smtClean="0"/>
              <a:t> de sortie de base Java </a:t>
            </a:r>
            <a:r>
              <a:rPr lang="en-US" sz="2800" dirty="0" err="1" smtClean="0"/>
              <a:t>est</a:t>
            </a:r>
            <a:r>
              <a:rPr lang="en-US" sz="2800" dirty="0" smtClean="0"/>
              <a:t> </a:t>
            </a:r>
            <a:r>
              <a:rPr lang="en-US" sz="2800" dirty="0" err="1"/>
              <a:t>java.io.OutputStream</a:t>
            </a:r>
            <a:r>
              <a:rPr lang="en-US" sz="2800" dirty="0"/>
              <a:t>:</a:t>
            </a:r>
            <a:endParaRPr lang="en-US" sz="2800" dirty="0" smtClean="0"/>
          </a:p>
          <a:p>
            <a:pPr marL="0" indent="0">
              <a:buNone/>
            </a:pPr>
            <a:r>
              <a:rPr lang="fr-FR" sz="2800" dirty="0" smtClean="0">
                <a:solidFill>
                  <a:srgbClr val="7030A0"/>
                </a:solidFill>
              </a:rPr>
              <a:t>                  public </a:t>
            </a:r>
            <a:r>
              <a:rPr lang="fr-FR" sz="2800" dirty="0">
                <a:solidFill>
                  <a:srgbClr val="7030A0"/>
                </a:solidFill>
              </a:rPr>
              <a:t>abstract class </a:t>
            </a:r>
            <a:r>
              <a:rPr lang="fr-FR" sz="2800" dirty="0" err="1">
                <a:solidFill>
                  <a:srgbClr val="7030A0"/>
                </a:solidFill>
              </a:rPr>
              <a:t>OutputStream</a:t>
            </a:r>
            <a:endParaRPr lang="fr-FR" sz="2800" dirty="0">
              <a:solidFill>
                <a:srgbClr val="7030A0"/>
              </a:solidFill>
            </a:endParaRPr>
          </a:p>
          <a:p>
            <a:r>
              <a:rPr lang="en-US" sz="2800" dirty="0" err="1" smtClean="0"/>
              <a:t>Cette</a:t>
            </a:r>
            <a:r>
              <a:rPr lang="en-US" sz="2800" dirty="0" smtClean="0"/>
              <a:t> </a:t>
            </a:r>
            <a:r>
              <a:rPr lang="en-US" sz="2800" dirty="0" err="1" smtClean="0"/>
              <a:t>classe</a:t>
            </a:r>
            <a:r>
              <a:rPr lang="en-US" sz="2800" dirty="0" smtClean="0"/>
              <a:t> </a:t>
            </a:r>
            <a:r>
              <a:rPr lang="en-US" sz="2800" dirty="0" err="1" smtClean="0"/>
              <a:t>fournit</a:t>
            </a:r>
            <a:r>
              <a:rPr lang="en-US" sz="2800" dirty="0" smtClean="0"/>
              <a:t> les </a:t>
            </a:r>
            <a:r>
              <a:rPr lang="en-US" sz="2800" dirty="0" err="1" smtClean="0"/>
              <a:t>méthodes</a:t>
            </a:r>
            <a:r>
              <a:rPr lang="en-US" sz="2800" dirty="0" smtClean="0"/>
              <a:t> </a:t>
            </a:r>
            <a:r>
              <a:rPr lang="en-US" sz="2800" dirty="0" err="1" smtClean="0"/>
              <a:t>fondamentales</a:t>
            </a:r>
            <a:r>
              <a:rPr lang="en-US" sz="2800" dirty="0" smtClean="0"/>
              <a:t> </a:t>
            </a:r>
            <a:r>
              <a:rPr lang="en-US" sz="2800" dirty="0" err="1" smtClean="0"/>
              <a:t>nécessaires</a:t>
            </a:r>
            <a:r>
              <a:rPr lang="en-US" sz="2800" dirty="0" smtClean="0"/>
              <a:t> pour </a:t>
            </a:r>
            <a:r>
              <a:rPr lang="en-US" sz="2800" dirty="0" err="1" smtClean="0"/>
              <a:t>écrire</a:t>
            </a:r>
            <a:r>
              <a:rPr lang="en-US" sz="2800" dirty="0" smtClean="0"/>
              <a:t> des </a:t>
            </a:r>
            <a:r>
              <a:rPr lang="en-US" sz="2800" dirty="0" err="1" smtClean="0"/>
              <a:t>données</a:t>
            </a:r>
            <a:r>
              <a:rPr lang="en-US" sz="2800" dirty="0" smtClean="0"/>
              <a:t>. </a:t>
            </a:r>
            <a:r>
              <a:rPr lang="en-US" sz="2800" dirty="0" err="1" smtClean="0"/>
              <a:t>Cellec-çi</a:t>
            </a:r>
            <a:r>
              <a:rPr lang="en-US" sz="2800" dirty="0" smtClean="0"/>
              <a:t> </a:t>
            </a:r>
            <a:r>
              <a:rPr lang="en-US" sz="2800" dirty="0" err="1" smtClean="0"/>
              <a:t>sont</a:t>
            </a:r>
            <a:r>
              <a:rPr lang="en-US" sz="2800" dirty="0" smtClean="0"/>
              <a:t> :</a:t>
            </a:r>
            <a:endParaRPr lang="en-US" sz="1600" dirty="0"/>
          </a:p>
          <a:p>
            <a:r>
              <a:rPr lang="en-US" sz="2000" dirty="0">
                <a:solidFill>
                  <a:srgbClr val="7030A0"/>
                </a:solidFill>
              </a:rPr>
              <a:t>public abstract void </a:t>
            </a:r>
            <a:r>
              <a:rPr lang="en-US" sz="2000" b="1" dirty="0">
                <a:solidFill>
                  <a:srgbClr val="7030A0"/>
                </a:solidFill>
              </a:rPr>
              <a:t>write(</a:t>
            </a:r>
            <a:r>
              <a:rPr lang="en-US" sz="2000" b="1" dirty="0" err="1">
                <a:solidFill>
                  <a:srgbClr val="7030A0"/>
                </a:solidFill>
              </a:rPr>
              <a:t>int</a:t>
            </a:r>
            <a:r>
              <a:rPr lang="en-US" sz="2000" b="1" dirty="0">
                <a:solidFill>
                  <a:srgbClr val="7030A0"/>
                </a:solidFill>
              </a:rPr>
              <a:t> b)</a:t>
            </a:r>
            <a:r>
              <a:rPr lang="en-US" sz="2000" dirty="0">
                <a:solidFill>
                  <a:srgbClr val="7030A0"/>
                </a:solidFill>
              </a:rPr>
              <a:t> throws </a:t>
            </a:r>
            <a:r>
              <a:rPr lang="en-US" sz="2000" dirty="0" err="1">
                <a:solidFill>
                  <a:srgbClr val="7030A0"/>
                </a:solidFill>
              </a:rPr>
              <a:t>IOException</a:t>
            </a:r>
            <a:endParaRPr lang="en-US" sz="2000" dirty="0">
              <a:solidFill>
                <a:srgbClr val="7030A0"/>
              </a:solidFill>
            </a:endParaRPr>
          </a:p>
          <a:p>
            <a:r>
              <a:rPr lang="en-US" sz="2000" dirty="0">
                <a:solidFill>
                  <a:srgbClr val="7030A0"/>
                </a:solidFill>
              </a:rPr>
              <a:t>public void </a:t>
            </a:r>
            <a:r>
              <a:rPr lang="en-US" sz="2000" b="1" dirty="0">
                <a:solidFill>
                  <a:srgbClr val="7030A0"/>
                </a:solidFill>
              </a:rPr>
              <a:t>write(byte[] data)</a:t>
            </a:r>
            <a:r>
              <a:rPr lang="en-US" sz="2000" dirty="0">
                <a:solidFill>
                  <a:srgbClr val="7030A0"/>
                </a:solidFill>
              </a:rPr>
              <a:t> throws </a:t>
            </a:r>
            <a:r>
              <a:rPr lang="en-US" sz="2000" dirty="0" err="1">
                <a:solidFill>
                  <a:srgbClr val="7030A0"/>
                </a:solidFill>
              </a:rPr>
              <a:t>IOException</a:t>
            </a:r>
            <a:endParaRPr lang="en-US" sz="2000" dirty="0">
              <a:solidFill>
                <a:srgbClr val="7030A0"/>
              </a:solidFill>
            </a:endParaRPr>
          </a:p>
          <a:p>
            <a:r>
              <a:rPr lang="en-US" sz="2000" dirty="0">
                <a:solidFill>
                  <a:srgbClr val="7030A0"/>
                </a:solidFill>
              </a:rPr>
              <a:t>public void </a:t>
            </a:r>
            <a:r>
              <a:rPr lang="en-US" sz="2000" b="1" dirty="0">
                <a:solidFill>
                  <a:srgbClr val="7030A0"/>
                </a:solidFill>
              </a:rPr>
              <a:t>write(byte[] data, </a:t>
            </a:r>
            <a:r>
              <a:rPr lang="en-US" sz="2000" b="1" dirty="0" err="1">
                <a:solidFill>
                  <a:srgbClr val="7030A0"/>
                </a:solidFill>
              </a:rPr>
              <a:t>int</a:t>
            </a:r>
            <a:r>
              <a:rPr lang="en-US" sz="2000" b="1" dirty="0">
                <a:solidFill>
                  <a:srgbClr val="7030A0"/>
                </a:solidFill>
              </a:rPr>
              <a:t> offset, </a:t>
            </a:r>
            <a:r>
              <a:rPr lang="en-US" sz="2000" b="1" dirty="0" err="1">
                <a:solidFill>
                  <a:srgbClr val="7030A0"/>
                </a:solidFill>
              </a:rPr>
              <a:t>int</a:t>
            </a:r>
            <a:r>
              <a:rPr lang="en-US" sz="2000" b="1" dirty="0">
                <a:solidFill>
                  <a:srgbClr val="7030A0"/>
                </a:solidFill>
              </a:rPr>
              <a:t> </a:t>
            </a:r>
            <a:r>
              <a:rPr lang="en-US" sz="2000" b="1" dirty="0" smtClean="0">
                <a:solidFill>
                  <a:srgbClr val="7030A0"/>
                </a:solidFill>
              </a:rPr>
              <a:t>length)</a:t>
            </a:r>
            <a:r>
              <a:rPr lang="en-US" sz="2000" dirty="0" smtClean="0">
                <a:solidFill>
                  <a:srgbClr val="7030A0"/>
                </a:solidFill>
              </a:rPr>
              <a:t> </a:t>
            </a:r>
            <a:r>
              <a:rPr lang="fr-FR" sz="2000" dirty="0" err="1" smtClean="0">
                <a:solidFill>
                  <a:srgbClr val="7030A0"/>
                </a:solidFill>
              </a:rPr>
              <a:t>throws</a:t>
            </a:r>
            <a:r>
              <a:rPr lang="fr-FR" sz="2000" dirty="0" smtClean="0">
                <a:solidFill>
                  <a:srgbClr val="7030A0"/>
                </a:solidFill>
              </a:rPr>
              <a:t> </a:t>
            </a:r>
            <a:r>
              <a:rPr lang="fr-FR" sz="2000" dirty="0" err="1">
                <a:solidFill>
                  <a:srgbClr val="7030A0"/>
                </a:solidFill>
              </a:rPr>
              <a:t>IOException</a:t>
            </a:r>
            <a:endParaRPr lang="fr-FR" sz="2000" dirty="0">
              <a:solidFill>
                <a:srgbClr val="7030A0"/>
              </a:solidFill>
            </a:endParaRPr>
          </a:p>
          <a:p>
            <a:r>
              <a:rPr lang="en-US" sz="2000" dirty="0">
                <a:solidFill>
                  <a:srgbClr val="7030A0"/>
                </a:solidFill>
              </a:rPr>
              <a:t>public void </a:t>
            </a:r>
            <a:r>
              <a:rPr lang="en-US" sz="2000" b="1" dirty="0">
                <a:solidFill>
                  <a:srgbClr val="7030A0"/>
                </a:solidFill>
              </a:rPr>
              <a:t>flush()</a:t>
            </a:r>
            <a:r>
              <a:rPr lang="en-US" sz="2000" dirty="0">
                <a:solidFill>
                  <a:srgbClr val="7030A0"/>
                </a:solidFill>
              </a:rPr>
              <a:t> throws </a:t>
            </a:r>
            <a:r>
              <a:rPr lang="en-US" sz="2000" dirty="0" err="1">
                <a:solidFill>
                  <a:srgbClr val="7030A0"/>
                </a:solidFill>
              </a:rPr>
              <a:t>IOException</a:t>
            </a:r>
            <a:endParaRPr lang="en-US" sz="2000" dirty="0">
              <a:solidFill>
                <a:srgbClr val="7030A0"/>
              </a:solidFill>
            </a:endParaRPr>
          </a:p>
          <a:p>
            <a:r>
              <a:rPr lang="en-US" sz="2000" dirty="0">
                <a:solidFill>
                  <a:srgbClr val="7030A0"/>
                </a:solidFill>
              </a:rPr>
              <a:t>public void </a:t>
            </a:r>
            <a:r>
              <a:rPr lang="en-US" sz="2000" b="1" dirty="0">
                <a:solidFill>
                  <a:srgbClr val="7030A0"/>
                </a:solidFill>
              </a:rPr>
              <a:t>close()</a:t>
            </a:r>
            <a:r>
              <a:rPr lang="en-US" sz="2000" dirty="0">
                <a:solidFill>
                  <a:srgbClr val="7030A0"/>
                </a:solidFill>
              </a:rPr>
              <a:t> throws </a:t>
            </a:r>
            <a:r>
              <a:rPr lang="en-US" sz="2000" dirty="0" err="1">
                <a:solidFill>
                  <a:srgbClr val="7030A0"/>
                </a:solidFill>
              </a:rPr>
              <a:t>IOException</a:t>
            </a:r>
            <a:endParaRPr lang="en-US" sz="2000" dirty="0">
              <a:solidFill>
                <a:srgbClr val="7030A0"/>
              </a:solidFill>
            </a:endParaRPr>
          </a:p>
          <a:p>
            <a:endParaRPr lang="en-US" sz="1600" dirty="0" smtClean="0"/>
          </a:p>
          <a:p>
            <a:r>
              <a:rPr lang="en-US" sz="2800" dirty="0" smtClean="0"/>
              <a:t>Les sous-classes de </a:t>
            </a:r>
            <a:r>
              <a:rPr lang="en-US" sz="2800" dirty="0" err="1" smtClean="0"/>
              <a:t>OutputStream</a:t>
            </a:r>
            <a:r>
              <a:rPr lang="en-US" sz="1600" dirty="0"/>
              <a:t> </a:t>
            </a:r>
            <a:r>
              <a:rPr lang="en-US" sz="2800" dirty="0" err="1" smtClean="0"/>
              <a:t>utilisent</a:t>
            </a:r>
            <a:r>
              <a:rPr lang="en-US" sz="2800" dirty="0" smtClean="0"/>
              <a:t> </a:t>
            </a:r>
            <a:r>
              <a:rPr lang="en-US" sz="2800" dirty="0" err="1" smtClean="0"/>
              <a:t>ces</a:t>
            </a:r>
            <a:r>
              <a:rPr lang="en-US" sz="2800" dirty="0" smtClean="0"/>
              <a:t> </a:t>
            </a:r>
            <a:r>
              <a:rPr lang="en-US" sz="2800" dirty="0" err="1" smtClean="0"/>
              <a:t>méthodes</a:t>
            </a:r>
            <a:r>
              <a:rPr lang="en-US" sz="2800" dirty="0" smtClean="0"/>
              <a:t> pour </a:t>
            </a:r>
            <a:r>
              <a:rPr lang="en-US" sz="2800" dirty="0" err="1" smtClean="0"/>
              <a:t>écrire</a:t>
            </a:r>
            <a:r>
              <a:rPr lang="en-US" sz="2800" dirty="0" smtClean="0"/>
              <a:t> les </a:t>
            </a:r>
            <a:r>
              <a:rPr lang="en-US" sz="2800" dirty="0" err="1" smtClean="0"/>
              <a:t>données</a:t>
            </a:r>
            <a:r>
              <a:rPr lang="en-US" sz="2800" dirty="0" smtClean="0"/>
              <a:t> sur des medias </a:t>
            </a:r>
            <a:r>
              <a:rPr lang="en-US" sz="2800" dirty="0" err="1" smtClean="0"/>
              <a:t>particuliers</a:t>
            </a:r>
            <a:r>
              <a:rPr lang="en-US" sz="2800" dirty="0" smtClean="0"/>
              <a:t>.</a:t>
            </a:r>
            <a:endParaRPr lang="en-US" sz="1600" dirty="0" smtClean="0"/>
          </a:p>
        </p:txBody>
      </p:sp>
    </p:spTree>
    <p:extLst>
      <p:ext uri="{BB962C8B-B14F-4D97-AF65-F5344CB8AC3E}">
        <p14:creationId xmlns:p14="http://schemas.microsoft.com/office/powerpoint/2010/main" val="2005996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581464" y="201176"/>
            <a:ext cx="4933071" cy="586541"/>
          </a:xfrm>
        </p:spPr>
        <p:txBody>
          <a:bodyPr/>
          <a:lstStyle/>
          <a:p>
            <a:pPr eaLnBrk="1" hangingPunct="1"/>
            <a:r>
              <a:rPr lang="en-US" sz="3600" dirty="0" smtClean="0">
                <a:solidFill>
                  <a:srgbClr val="002060"/>
                </a:solidFill>
              </a:rPr>
              <a:t>I.5 - Input Streams</a:t>
            </a:r>
          </a:p>
        </p:txBody>
      </p:sp>
      <p:sp>
        <p:nvSpPr>
          <p:cNvPr id="12291" name="Rectangle 5"/>
          <p:cNvSpPr>
            <a:spLocks noGrp="1" noChangeArrowheads="1"/>
          </p:cNvSpPr>
          <p:nvPr>
            <p:ph type="body" idx="1"/>
          </p:nvPr>
        </p:nvSpPr>
        <p:spPr>
          <a:xfrm>
            <a:off x="880765" y="787717"/>
            <a:ext cx="10781352" cy="5224462"/>
          </a:xfrm>
        </p:spPr>
        <p:txBody>
          <a:bodyPr/>
          <a:lstStyle/>
          <a:p>
            <a:r>
              <a:rPr lang="en-US" sz="2800" dirty="0" smtClean="0"/>
              <a:t>La </a:t>
            </a:r>
            <a:r>
              <a:rPr lang="en-US" sz="2800" dirty="0" err="1" smtClean="0"/>
              <a:t>classe</a:t>
            </a:r>
            <a:r>
              <a:rPr lang="en-US" sz="2800" dirty="0" smtClean="0"/>
              <a:t> de sortie de base Java </a:t>
            </a:r>
            <a:r>
              <a:rPr lang="en-US" sz="2800" dirty="0" err="1" smtClean="0"/>
              <a:t>est</a:t>
            </a:r>
            <a:r>
              <a:rPr lang="en-US" sz="2800" dirty="0" smtClean="0"/>
              <a:t> </a:t>
            </a:r>
            <a:r>
              <a:rPr lang="en-US" sz="2800" dirty="0" err="1" smtClean="0"/>
              <a:t>java.io.IntputStream</a:t>
            </a:r>
            <a:r>
              <a:rPr lang="en-US" sz="2800" dirty="0"/>
              <a:t>:</a:t>
            </a:r>
            <a:endParaRPr lang="en-US" sz="2800" dirty="0" smtClean="0"/>
          </a:p>
          <a:p>
            <a:pPr marL="0" indent="0">
              <a:buNone/>
            </a:pPr>
            <a:r>
              <a:rPr lang="fr-FR" sz="2800" dirty="0" smtClean="0">
                <a:solidFill>
                  <a:srgbClr val="7030A0"/>
                </a:solidFill>
              </a:rPr>
              <a:t>                  public </a:t>
            </a:r>
            <a:r>
              <a:rPr lang="fr-FR" sz="2800" dirty="0">
                <a:solidFill>
                  <a:srgbClr val="7030A0"/>
                </a:solidFill>
              </a:rPr>
              <a:t>abstract class </a:t>
            </a:r>
            <a:r>
              <a:rPr lang="fr-FR" sz="2800" dirty="0" err="1" smtClean="0">
                <a:solidFill>
                  <a:srgbClr val="7030A0"/>
                </a:solidFill>
              </a:rPr>
              <a:t>IntputStream</a:t>
            </a:r>
            <a:endParaRPr lang="fr-FR" sz="2800" dirty="0">
              <a:solidFill>
                <a:srgbClr val="7030A0"/>
              </a:solidFill>
            </a:endParaRPr>
          </a:p>
          <a:p>
            <a:r>
              <a:rPr lang="en-US" sz="2800" dirty="0" err="1" smtClean="0"/>
              <a:t>Cette</a:t>
            </a:r>
            <a:r>
              <a:rPr lang="en-US" sz="2800" dirty="0" smtClean="0"/>
              <a:t> </a:t>
            </a:r>
            <a:r>
              <a:rPr lang="en-US" sz="2800" dirty="0" err="1" smtClean="0"/>
              <a:t>classe</a:t>
            </a:r>
            <a:r>
              <a:rPr lang="en-US" sz="2800" dirty="0" smtClean="0"/>
              <a:t> </a:t>
            </a:r>
            <a:r>
              <a:rPr lang="en-US" sz="2800" dirty="0" err="1" smtClean="0"/>
              <a:t>fournit</a:t>
            </a:r>
            <a:r>
              <a:rPr lang="en-US" sz="2800" dirty="0" smtClean="0"/>
              <a:t> les </a:t>
            </a:r>
            <a:r>
              <a:rPr lang="en-US" sz="2800" dirty="0" err="1" smtClean="0"/>
              <a:t>méthodes</a:t>
            </a:r>
            <a:r>
              <a:rPr lang="en-US" sz="2800" dirty="0" smtClean="0"/>
              <a:t> </a:t>
            </a:r>
            <a:r>
              <a:rPr lang="en-US" sz="2800" dirty="0" err="1" smtClean="0"/>
              <a:t>fondamentales</a:t>
            </a:r>
            <a:r>
              <a:rPr lang="en-US" sz="2800" dirty="0" smtClean="0"/>
              <a:t> </a:t>
            </a:r>
            <a:r>
              <a:rPr lang="en-US" sz="2800" dirty="0" err="1" smtClean="0"/>
              <a:t>nécessaires</a:t>
            </a:r>
            <a:r>
              <a:rPr lang="en-US" sz="2800" dirty="0" smtClean="0"/>
              <a:t> pour lire des bytes brutes. </a:t>
            </a:r>
            <a:r>
              <a:rPr lang="en-US" sz="2800" dirty="0" err="1" smtClean="0"/>
              <a:t>Cellec-çi</a:t>
            </a:r>
            <a:r>
              <a:rPr lang="en-US" sz="2800" dirty="0" smtClean="0"/>
              <a:t> </a:t>
            </a:r>
            <a:r>
              <a:rPr lang="en-US" sz="2800" dirty="0" err="1" smtClean="0"/>
              <a:t>sont</a:t>
            </a:r>
            <a:r>
              <a:rPr lang="en-US" sz="2800" dirty="0" smtClean="0"/>
              <a:t> :</a:t>
            </a:r>
            <a:endParaRPr lang="en-US" sz="1600" dirty="0"/>
          </a:p>
          <a:p>
            <a:r>
              <a:rPr lang="en-US" sz="2000" dirty="0">
                <a:solidFill>
                  <a:srgbClr val="7030A0"/>
                </a:solidFill>
              </a:rPr>
              <a:t>public abstract </a:t>
            </a:r>
            <a:r>
              <a:rPr lang="en-US" sz="2000" b="1" dirty="0" err="1">
                <a:solidFill>
                  <a:srgbClr val="7030A0"/>
                </a:solidFill>
              </a:rPr>
              <a:t>int</a:t>
            </a:r>
            <a:r>
              <a:rPr lang="en-US" sz="2000" b="1" dirty="0">
                <a:solidFill>
                  <a:srgbClr val="7030A0"/>
                </a:solidFill>
              </a:rPr>
              <a:t> read() </a:t>
            </a:r>
            <a:r>
              <a:rPr lang="en-US" sz="2000" dirty="0">
                <a:solidFill>
                  <a:srgbClr val="7030A0"/>
                </a:solidFill>
              </a:rPr>
              <a:t>throws </a:t>
            </a:r>
            <a:r>
              <a:rPr lang="en-US" sz="2000" dirty="0" err="1">
                <a:solidFill>
                  <a:srgbClr val="7030A0"/>
                </a:solidFill>
              </a:rPr>
              <a:t>IOException</a:t>
            </a:r>
            <a:endParaRPr lang="en-US" sz="2000" dirty="0">
              <a:solidFill>
                <a:srgbClr val="7030A0"/>
              </a:solidFill>
            </a:endParaRPr>
          </a:p>
          <a:p>
            <a:r>
              <a:rPr lang="en-US" sz="2000" dirty="0">
                <a:solidFill>
                  <a:srgbClr val="7030A0"/>
                </a:solidFill>
              </a:rPr>
              <a:t>public </a:t>
            </a:r>
            <a:r>
              <a:rPr lang="en-US" sz="2000" b="1" dirty="0" err="1">
                <a:solidFill>
                  <a:srgbClr val="7030A0"/>
                </a:solidFill>
              </a:rPr>
              <a:t>int</a:t>
            </a:r>
            <a:r>
              <a:rPr lang="en-US" sz="2000" b="1" dirty="0">
                <a:solidFill>
                  <a:srgbClr val="7030A0"/>
                </a:solidFill>
              </a:rPr>
              <a:t> read(byte[] input) </a:t>
            </a:r>
            <a:r>
              <a:rPr lang="en-US" sz="2000" dirty="0">
                <a:solidFill>
                  <a:srgbClr val="7030A0"/>
                </a:solidFill>
              </a:rPr>
              <a:t>throws </a:t>
            </a:r>
            <a:r>
              <a:rPr lang="en-US" sz="2000" dirty="0" err="1">
                <a:solidFill>
                  <a:srgbClr val="7030A0"/>
                </a:solidFill>
              </a:rPr>
              <a:t>IOException</a:t>
            </a:r>
            <a:endParaRPr lang="en-US" sz="2000" dirty="0">
              <a:solidFill>
                <a:srgbClr val="7030A0"/>
              </a:solidFill>
            </a:endParaRPr>
          </a:p>
          <a:p>
            <a:r>
              <a:rPr lang="en-US" sz="2000" dirty="0">
                <a:solidFill>
                  <a:srgbClr val="7030A0"/>
                </a:solidFill>
              </a:rPr>
              <a:t>public </a:t>
            </a:r>
            <a:r>
              <a:rPr lang="en-US" sz="2000" b="1" dirty="0" err="1">
                <a:solidFill>
                  <a:srgbClr val="7030A0"/>
                </a:solidFill>
              </a:rPr>
              <a:t>int</a:t>
            </a:r>
            <a:r>
              <a:rPr lang="en-US" sz="2000" b="1" dirty="0">
                <a:solidFill>
                  <a:srgbClr val="7030A0"/>
                </a:solidFill>
              </a:rPr>
              <a:t> read(byte[] input, </a:t>
            </a:r>
            <a:r>
              <a:rPr lang="en-US" sz="2000" b="1" dirty="0" err="1">
                <a:solidFill>
                  <a:srgbClr val="7030A0"/>
                </a:solidFill>
              </a:rPr>
              <a:t>int</a:t>
            </a:r>
            <a:r>
              <a:rPr lang="en-US" sz="2000" b="1" dirty="0">
                <a:solidFill>
                  <a:srgbClr val="7030A0"/>
                </a:solidFill>
              </a:rPr>
              <a:t> offset, </a:t>
            </a:r>
            <a:r>
              <a:rPr lang="en-US" sz="2000" b="1" dirty="0" err="1">
                <a:solidFill>
                  <a:srgbClr val="7030A0"/>
                </a:solidFill>
              </a:rPr>
              <a:t>int</a:t>
            </a:r>
            <a:r>
              <a:rPr lang="en-US" sz="2000" b="1" dirty="0">
                <a:solidFill>
                  <a:srgbClr val="7030A0"/>
                </a:solidFill>
              </a:rPr>
              <a:t> length)</a:t>
            </a:r>
            <a:r>
              <a:rPr lang="en-US" sz="2000" dirty="0">
                <a:solidFill>
                  <a:srgbClr val="7030A0"/>
                </a:solidFill>
              </a:rPr>
              <a:t> throws </a:t>
            </a:r>
            <a:r>
              <a:rPr lang="en-US" sz="2000" dirty="0" err="1">
                <a:solidFill>
                  <a:srgbClr val="7030A0"/>
                </a:solidFill>
              </a:rPr>
              <a:t>IOException</a:t>
            </a:r>
            <a:endParaRPr lang="en-US" sz="2000" dirty="0">
              <a:solidFill>
                <a:srgbClr val="7030A0"/>
              </a:solidFill>
            </a:endParaRPr>
          </a:p>
          <a:p>
            <a:r>
              <a:rPr lang="en-US" sz="2000" dirty="0">
                <a:solidFill>
                  <a:srgbClr val="7030A0"/>
                </a:solidFill>
              </a:rPr>
              <a:t>public </a:t>
            </a:r>
            <a:r>
              <a:rPr lang="en-US" sz="2000" b="1" dirty="0">
                <a:solidFill>
                  <a:srgbClr val="7030A0"/>
                </a:solidFill>
              </a:rPr>
              <a:t>long skip(long n)</a:t>
            </a:r>
            <a:r>
              <a:rPr lang="en-US" sz="2000" dirty="0">
                <a:solidFill>
                  <a:srgbClr val="7030A0"/>
                </a:solidFill>
              </a:rPr>
              <a:t> throws </a:t>
            </a:r>
            <a:r>
              <a:rPr lang="en-US" sz="2000" dirty="0" err="1">
                <a:solidFill>
                  <a:srgbClr val="7030A0"/>
                </a:solidFill>
              </a:rPr>
              <a:t>IOException</a:t>
            </a:r>
            <a:endParaRPr lang="en-US" sz="2000" dirty="0">
              <a:solidFill>
                <a:srgbClr val="7030A0"/>
              </a:solidFill>
            </a:endParaRPr>
          </a:p>
          <a:p>
            <a:r>
              <a:rPr lang="en-US" sz="2000" dirty="0">
                <a:solidFill>
                  <a:srgbClr val="7030A0"/>
                </a:solidFill>
              </a:rPr>
              <a:t>public </a:t>
            </a:r>
            <a:r>
              <a:rPr lang="en-US" sz="2000" b="1" dirty="0" err="1">
                <a:solidFill>
                  <a:srgbClr val="7030A0"/>
                </a:solidFill>
              </a:rPr>
              <a:t>int</a:t>
            </a:r>
            <a:r>
              <a:rPr lang="en-US" sz="2000" b="1" dirty="0">
                <a:solidFill>
                  <a:srgbClr val="7030A0"/>
                </a:solidFill>
              </a:rPr>
              <a:t> available()</a:t>
            </a:r>
            <a:r>
              <a:rPr lang="en-US" sz="2000" dirty="0">
                <a:solidFill>
                  <a:srgbClr val="7030A0"/>
                </a:solidFill>
              </a:rPr>
              <a:t> throws </a:t>
            </a:r>
            <a:r>
              <a:rPr lang="en-US" sz="2000" dirty="0" err="1">
                <a:solidFill>
                  <a:srgbClr val="7030A0"/>
                </a:solidFill>
              </a:rPr>
              <a:t>IOException</a:t>
            </a:r>
            <a:endParaRPr lang="en-US" sz="2000" dirty="0">
              <a:solidFill>
                <a:srgbClr val="7030A0"/>
              </a:solidFill>
            </a:endParaRPr>
          </a:p>
          <a:p>
            <a:r>
              <a:rPr lang="en-US" sz="2000" dirty="0">
                <a:solidFill>
                  <a:srgbClr val="7030A0"/>
                </a:solidFill>
              </a:rPr>
              <a:t>public void </a:t>
            </a:r>
            <a:r>
              <a:rPr lang="en-US" sz="2000" b="1" dirty="0">
                <a:solidFill>
                  <a:srgbClr val="7030A0"/>
                </a:solidFill>
              </a:rPr>
              <a:t>close()</a:t>
            </a:r>
            <a:r>
              <a:rPr lang="en-US" sz="2000" dirty="0">
                <a:solidFill>
                  <a:srgbClr val="7030A0"/>
                </a:solidFill>
              </a:rPr>
              <a:t> throws </a:t>
            </a:r>
            <a:r>
              <a:rPr lang="en-US" sz="2000" dirty="0" err="1">
                <a:solidFill>
                  <a:srgbClr val="7030A0"/>
                </a:solidFill>
              </a:rPr>
              <a:t>IOException</a:t>
            </a:r>
            <a:endParaRPr lang="en-US" sz="1600" dirty="0" smtClean="0">
              <a:solidFill>
                <a:srgbClr val="7030A0"/>
              </a:solidFill>
            </a:endParaRPr>
          </a:p>
          <a:p>
            <a:r>
              <a:rPr lang="en-US" sz="2800" dirty="0" smtClean="0"/>
              <a:t>Les sous-classes de </a:t>
            </a:r>
            <a:r>
              <a:rPr lang="en-US" sz="2800" dirty="0" err="1" smtClean="0"/>
              <a:t>IntputStream</a:t>
            </a:r>
            <a:r>
              <a:rPr lang="en-US" sz="1600" dirty="0" smtClean="0"/>
              <a:t> </a:t>
            </a:r>
            <a:r>
              <a:rPr lang="en-US" sz="2800" dirty="0" err="1" smtClean="0"/>
              <a:t>utilisent</a:t>
            </a:r>
            <a:r>
              <a:rPr lang="en-US" sz="2800" dirty="0" smtClean="0"/>
              <a:t> </a:t>
            </a:r>
            <a:r>
              <a:rPr lang="en-US" sz="2800" dirty="0" err="1" smtClean="0"/>
              <a:t>ces</a:t>
            </a:r>
            <a:r>
              <a:rPr lang="en-US" sz="2800" dirty="0" smtClean="0"/>
              <a:t> </a:t>
            </a:r>
            <a:r>
              <a:rPr lang="en-US" sz="2800" dirty="0" err="1" smtClean="0"/>
              <a:t>méthodes</a:t>
            </a:r>
            <a:r>
              <a:rPr lang="en-US" sz="2800" dirty="0" smtClean="0"/>
              <a:t> pour lire les </a:t>
            </a:r>
            <a:r>
              <a:rPr lang="en-US" sz="2800" dirty="0" err="1" smtClean="0"/>
              <a:t>données</a:t>
            </a:r>
            <a:r>
              <a:rPr lang="en-US" sz="2800" dirty="0" smtClean="0"/>
              <a:t> à </a:t>
            </a:r>
            <a:r>
              <a:rPr lang="en-US" sz="2800" dirty="0" err="1" smtClean="0"/>
              <a:t>partir</a:t>
            </a:r>
            <a:r>
              <a:rPr lang="en-US" sz="2800" dirty="0" smtClean="0"/>
              <a:t> de medias </a:t>
            </a:r>
            <a:r>
              <a:rPr lang="en-US" sz="2800" dirty="0" err="1" smtClean="0"/>
              <a:t>particuliers</a:t>
            </a:r>
            <a:r>
              <a:rPr lang="en-US" sz="2800" dirty="0" smtClean="0"/>
              <a:t>.</a:t>
            </a:r>
            <a:endParaRPr lang="en-US" sz="1600" dirty="0" smtClean="0"/>
          </a:p>
        </p:txBody>
      </p:sp>
    </p:spTree>
    <p:extLst>
      <p:ext uri="{BB962C8B-B14F-4D97-AF65-F5344CB8AC3E}">
        <p14:creationId xmlns:p14="http://schemas.microsoft.com/office/powerpoint/2010/main" val="249816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359683"/>
            <a:ext cx="6804074" cy="586541"/>
          </a:xfrm>
        </p:spPr>
        <p:txBody>
          <a:bodyPr/>
          <a:lstStyle/>
          <a:p>
            <a:pPr eaLnBrk="1" hangingPunct="1"/>
            <a:r>
              <a:rPr lang="en-US" sz="3600" dirty="0" smtClean="0">
                <a:solidFill>
                  <a:srgbClr val="002060"/>
                </a:solidFill>
              </a:rPr>
              <a:t>I.5 - </a:t>
            </a:r>
            <a:r>
              <a:rPr lang="en-US" sz="3600" dirty="0" err="1" smtClean="0">
                <a:solidFill>
                  <a:srgbClr val="002060"/>
                </a:solidFill>
              </a:rPr>
              <a:t>Hierarchie</a:t>
            </a:r>
            <a:r>
              <a:rPr lang="en-US" sz="3600" dirty="0" smtClean="0">
                <a:solidFill>
                  <a:srgbClr val="002060"/>
                </a:solidFill>
              </a:rPr>
              <a:t> des Streams</a:t>
            </a:r>
          </a:p>
        </p:txBody>
      </p:sp>
      <p:pic>
        <p:nvPicPr>
          <p:cNvPr id="2" name="Image 1"/>
          <p:cNvPicPr>
            <a:picLocks noChangeAspect="1"/>
          </p:cNvPicPr>
          <p:nvPr/>
        </p:nvPicPr>
        <p:blipFill>
          <a:blip r:embed="rId2"/>
          <a:stretch>
            <a:fillRect/>
          </a:stretch>
        </p:blipFill>
        <p:spPr>
          <a:xfrm>
            <a:off x="1422897" y="1126529"/>
            <a:ext cx="9346204" cy="5171616"/>
          </a:xfrm>
          <a:prstGeom prst="rect">
            <a:avLst/>
          </a:prstGeom>
        </p:spPr>
      </p:pic>
    </p:spTree>
    <p:extLst>
      <p:ext uri="{BB962C8B-B14F-4D97-AF65-F5344CB8AC3E}">
        <p14:creationId xmlns:p14="http://schemas.microsoft.com/office/powerpoint/2010/main" val="4920788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359683"/>
            <a:ext cx="6804074" cy="586541"/>
          </a:xfrm>
        </p:spPr>
        <p:txBody>
          <a:bodyPr/>
          <a:lstStyle/>
          <a:p>
            <a:pPr eaLnBrk="1" hangingPunct="1"/>
            <a:r>
              <a:rPr lang="en-US" sz="3600" dirty="0" smtClean="0">
                <a:solidFill>
                  <a:srgbClr val="002060"/>
                </a:solidFill>
              </a:rPr>
              <a:t>I.5 - </a:t>
            </a:r>
            <a:r>
              <a:rPr lang="en-US" sz="3600" dirty="0" err="1" smtClean="0">
                <a:solidFill>
                  <a:srgbClr val="002060"/>
                </a:solidFill>
              </a:rPr>
              <a:t>Hierarchie</a:t>
            </a:r>
            <a:r>
              <a:rPr lang="en-US" sz="3600" dirty="0" smtClean="0">
                <a:solidFill>
                  <a:srgbClr val="002060"/>
                </a:solidFill>
              </a:rPr>
              <a:t> des Streams</a:t>
            </a:r>
          </a:p>
        </p:txBody>
      </p:sp>
      <p:sp>
        <p:nvSpPr>
          <p:cNvPr id="3" name="Rectangle 1"/>
          <p:cNvSpPr>
            <a:spLocks noChangeArrowheads="1"/>
          </p:cNvSpPr>
          <p:nvPr/>
        </p:nvSpPr>
        <p:spPr bwMode="auto">
          <a:xfrm>
            <a:off x="167427" y="1093378"/>
            <a:ext cx="11964473"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FR" altLang="fr-FR" sz="2800" dirty="0">
                <a:solidFill>
                  <a:srgbClr val="002060"/>
                </a:solidFill>
              </a:rPr>
              <a:t>Byte </a:t>
            </a:r>
            <a:r>
              <a:rPr lang="fr-FR" altLang="fr-FR" sz="2800" dirty="0" err="1">
                <a:solidFill>
                  <a:srgbClr val="002060"/>
                </a:solidFill>
              </a:rPr>
              <a:t>Streams</a:t>
            </a:r>
            <a:endParaRPr lang="fr-FR" altLang="fr-FR" sz="2800" dirty="0">
              <a:solidFill>
                <a:srgbClr val="002060"/>
              </a:solidFill>
            </a:endParaRPr>
          </a:p>
          <a:p>
            <a:pPr eaLnBrk="0" fontAlgn="base" hangingPunct="0">
              <a:spcBef>
                <a:spcPct val="0"/>
              </a:spcBef>
              <a:spcAft>
                <a:spcPct val="0"/>
              </a:spcAft>
            </a:pPr>
            <a:endParaRPr lang="fr-FR" altLang="fr-FR" sz="2200" b="1" dirty="0">
              <a:solidFill>
                <a:srgbClr val="000000"/>
              </a:solidFill>
            </a:endParaRPr>
          </a:p>
          <a:p>
            <a:pPr marL="457200" indent="-457200" eaLnBrk="0" fontAlgn="base" hangingPunct="0">
              <a:spcBef>
                <a:spcPct val="0"/>
              </a:spcBef>
              <a:spcAft>
                <a:spcPct val="0"/>
              </a:spcAft>
              <a:buFont typeface="Arial" panose="020B0604020202020204" pitchFamily="34" charset="0"/>
              <a:buChar char="•"/>
            </a:pPr>
            <a:r>
              <a:rPr lang="fr-FR" altLang="fr-FR" sz="2800" dirty="0">
                <a:solidFill>
                  <a:srgbClr val="000000"/>
                </a:solidFill>
              </a:rPr>
              <a:t>Les programmes utilisent les </a:t>
            </a:r>
            <a:r>
              <a:rPr lang="fr-FR" altLang="fr-FR" sz="2800" dirty="0">
                <a:solidFill>
                  <a:srgbClr val="000000"/>
                </a:solidFill>
                <a:latin typeface="Calibri" panose="020F0502020204030204" pitchFamily="34" charset="0"/>
              </a:rPr>
              <a:t>ʺ</a:t>
            </a:r>
            <a:r>
              <a:rPr lang="fr-FR" altLang="fr-FR" sz="2800" i="1" dirty="0">
                <a:solidFill>
                  <a:srgbClr val="000000"/>
                </a:solidFill>
              </a:rPr>
              <a:t>byte </a:t>
            </a:r>
            <a:r>
              <a:rPr lang="fr-FR" altLang="fr-FR" sz="2800" i="1" dirty="0" err="1">
                <a:solidFill>
                  <a:srgbClr val="000000"/>
                </a:solidFill>
              </a:rPr>
              <a:t>streams</a:t>
            </a:r>
            <a:r>
              <a:rPr lang="fr-FR" altLang="fr-FR" sz="2800" i="1" dirty="0">
                <a:solidFill>
                  <a:srgbClr val="000000"/>
                </a:solidFill>
                <a:latin typeface="Calibri" panose="020F0502020204030204" pitchFamily="34" charset="0"/>
              </a:rPr>
              <a:t> </a:t>
            </a:r>
            <a:r>
              <a:rPr lang="fr-FR" altLang="fr-FR" sz="2800" i="1" dirty="0">
                <a:solidFill>
                  <a:srgbClr val="000000"/>
                </a:solidFill>
                <a:latin typeface="Calibri" panose="020F0502020204030204" pitchFamily="34" charset="0"/>
              </a:rPr>
              <a:t>ʺ </a:t>
            </a:r>
            <a:r>
              <a:rPr lang="fr-FR" altLang="fr-FR" sz="2800" dirty="0">
                <a:solidFill>
                  <a:srgbClr val="000000"/>
                </a:solidFill>
              </a:rPr>
              <a:t> pour effectuer des entrées et sorties de 8-bit (bytes).</a:t>
            </a:r>
          </a:p>
          <a:p>
            <a:pPr eaLnBrk="0" fontAlgn="base" hangingPunct="0">
              <a:spcBef>
                <a:spcPct val="0"/>
              </a:spcBef>
              <a:spcAft>
                <a:spcPct val="0"/>
              </a:spcAft>
            </a:pPr>
            <a:endParaRPr lang="fr-FR" altLang="fr-FR" sz="2800" dirty="0">
              <a:solidFill>
                <a:srgbClr val="000000"/>
              </a:solidFill>
            </a:endParaRPr>
          </a:p>
          <a:p>
            <a:pPr marL="457200" indent="-457200" eaLnBrk="0" fontAlgn="base" hangingPunct="0">
              <a:spcBef>
                <a:spcPct val="0"/>
              </a:spcBef>
              <a:spcAft>
                <a:spcPct val="0"/>
              </a:spcAft>
              <a:buFont typeface="Arial" panose="020B0604020202020204" pitchFamily="34" charset="0"/>
              <a:buChar char="•"/>
            </a:pPr>
            <a:r>
              <a:rPr lang="fr-FR" altLang="fr-FR" sz="2800" dirty="0">
                <a:solidFill>
                  <a:srgbClr val="000000"/>
                </a:solidFill>
              </a:rPr>
              <a:t>Toutes les classes </a:t>
            </a:r>
            <a:r>
              <a:rPr lang="fr-FR" altLang="fr-FR" sz="2800" dirty="0">
                <a:solidFill>
                  <a:srgbClr val="000000"/>
                </a:solidFill>
                <a:latin typeface="Calibri" panose="020F0502020204030204" pitchFamily="34" charset="0"/>
              </a:rPr>
              <a:t>ʺ</a:t>
            </a:r>
            <a:r>
              <a:rPr lang="fr-FR" altLang="fr-FR" sz="2800" i="1" dirty="0">
                <a:solidFill>
                  <a:srgbClr val="000000"/>
                </a:solidFill>
              </a:rPr>
              <a:t>byte </a:t>
            </a:r>
            <a:r>
              <a:rPr lang="fr-FR" altLang="fr-FR" sz="2800" i="1" dirty="0" err="1">
                <a:solidFill>
                  <a:srgbClr val="000000"/>
                </a:solidFill>
              </a:rPr>
              <a:t>streams</a:t>
            </a:r>
            <a:r>
              <a:rPr lang="fr-FR" altLang="fr-FR" sz="2800" i="1" dirty="0">
                <a:solidFill>
                  <a:srgbClr val="000000"/>
                </a:solidFill>
                <a:latin typeface="Calibri" panose="020F0502020204030204" pitchFamily="34" charset="0"/>
              </a:rPr>
              <a:t> ʺ </a:t>
            </a:r>
            <a:r>
              <a:rPr lang="fr-FR" altLang="fr-FR" sz="2800" dirty="0">
                <a:solidFill>
                  <a:srgbClr val="000000"/>
                </a:solidFill>
              </a:rPr>
              <a:t>sont des descendantes de</a:t>
            </a:r>
          </a:p>
          <a:p>
            <a:pPr eaLnBrk="0" fontAlgn="base" hangingPunct="0">
              <a:spcBef>
                <a:spcPct val="0"/>
              </a:spcBef>
              <a:spcAft>
                <a:spcPct val="0"/>
              </a:spcAft>
            </a:pPr>
            <a:r>
              <a:rPr lang="fr-FR" altLang="fr-FR" sz="2800" dirty="0">
                <a:solidFill>
                  <a:srgbClr val="000000"/>
                </a:solidFill>
              </a:rPr>
              <a:t> </a:t>
            </a:r>
            <a:r>
              <a:rPr lang="fr-FR" altLang="fr-FR" sz="2800" dirty="0" err="1">
                <a:solidFill>
                  <a:srgbClr val="000000"/>
                </a:solidFill>
                <a:hlinkClick r:id="rId2"/>
              </a:rPr>
              <a:t>InputStream</a:t>
            </a:r>
            <a:r>
              <a:rPr lang="fr-FR" altLang="fr-FR" sz="2800" dirty="0">
                <a:solidFill>
                  <a:srgbClr val="000000"/>
                </a:solidFill>
              </a:rPr>
              <a:t> and </a:t>
            </a:r>
            <a:r>
              <a:rPr lang="fr-FR" altLang="fr-FR" sz="2800" dirty="0" err="1">
                <a:solidFill>
                  <a:srgbClr val="000000"/>
                </a:solidFill>
                <a:hlinkClick r:id="rId3"/>
              </a:rPr>
              <a:t>OutputStream</a:t>
            </a:r>
            <a:r>
              <a:rPr lang="fr-FR" altLang="fr-FR" sz="2800" dirty="0">
                <a:solidFill>
                  <a:srgbClr val="000000"/>
                </a:solidFill>
              </a:rPr>
              <a:t>.</a:t>
            </a:r>
          </a:p>
          <a:p>
            <a:pPr eaLnBrk="0" fontAlgn="base" hangingPunct="0">
              <a:spcBef>
                <a:spcPct val="0"/>
              </a:spcBef>
              <a:spcAft>
                <a:spcPct val="0"/>
              </a:spcAft>
            </a:pPr>
            <a:endParaRPr lang="fr-FR" altLang="fr-FR" dirty="0">
              <a:solidFill>
                <a:srgbClr val="000000"/>
              </a:solidFill>
              <a:latin typeface="Arial" panose="020B0604020202020204" pitchFamily="34" charset="0"/>
            </a:endParaRPr>
          </a:p>
        </p:txBody>
      </p:sp>
    </p:spTree>
    <p:extLst>
      <p:ext uri="{BB962C8B-B14F-4D97-AF65-F5344CB8AC3E}">
        <p14:creationId xmlns:p14="http://schemas.microsoft.com/office/powerpoint/2010/main" val="32458747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359683"/>
            <a:ext cx="6804074" cy="586541"/>
          </a:xfrm>
        </p:spPr>
        <p:txBody>
          <a:bodyPr/>
          <a:lstStyle/>
          <a:p>
            <a:pPr lvl="0" algn="l"/>
            <a:r>
              <a:rPr lang="fr-FR" altLang="fr-FR" sz="3600" dirty="0">
                <a:solidFill>
                  <a:srgbClr val="002060"/>
                </a:solidFill>
              </a:rPr>
              <a:t>Byte </a:t>
            </a:r>
            <a:r>
              <a:rPr lang="fr-FR" altLang="fr-FR" sz="3600" dirty="0" err="1">
                <a:solidFill>
                  <a:srgbClr val="002060"/>
                </a:solidFill>
              </a:rPr>
              <a:t>Streams</a:t>
            </a:r>
            <a:endParaRPr lang="fr-FR" altLang="fr-FR" sz="3600" dirty="0">
              <a:solidFill>
                <a:srgbClr val="002060"/>
              </a:solidFill>
            </a:endParaRPr>
          </a:p>
        </p:txBody>
      </p:sp>
      <p:sp>
        <p:nvSpPr>
          <p:cNvPr id="3" name="Rectangle 1"/>
          <p:cNvSpPr>
            <a:spLocks noChangeArrowheads="1"/>
          </p:cNvSpPr>
          <p:nvPr/>
        </p:nvSpPr>
        <p:spPr bwMode="auto">
          <a:xfrm>
            <a:off x="90154" y="1061164"/>
            <a:ext cx="3850781"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sz="2200" b="1" dirty="0">
              <a:solidFill>
                <a:srgbClr val="000000"/>
              </a:solidFill>
            </a:endParaRPr>
          </a:p>
          <a:p>
            <a:pPr eaLnBrk="0" fontAlgn="base" hangingPunct="0">
              <a:spcBef>
                <a:spcPct val="0"/>
              </a:spcBef>
              <a:spcAft>
                <a:spcPct val="0"/>
              </a:spcAft>
            </a:pPr>
            <a:r>
              <a:rPr lang="fr-FR" altLang="fr-FR" dirty="0">
                <a:solidFill>
                  <a:srgbClr val="000000"/>
                </a:solidFill>
              </a:rPr>
              <a:t>import </a:t>
            </a:r>
            <a:r>
              <a:rPr lang="fr-FR" altLang="fr-FR" dirty="0" err="1">
                <a:solidFill>
                  <a:srgbClr val="000000"/>
                </a:solidFill>
              </a:rPr>
              <a:t>java.io.FileInputStream</a:t>
            </a:r>
            <a:r>
              <a:rPr lang="fr-FR" altLang="fr-FR" dirty="0">
                <a:solidFill>
                  <a:srgbClr val="000000"/>
                </a:solidFill>
              </a:rPr>
              <a:t>;</a:t>
            </a:r>
          </a:p>
          <a:p>
            <a:pPr eaLnBrk="0" fontAlgn="base" hangingPunct="0">
              <a:spcBef>
                <a:spcPct val="0"/>
              </a:spcBef>
              <a:spcAft>
                <a:spcPct val="0"/>
              </a:spcAft>
            </a:pPr>
            <a:r>
              <a:rPr lang="fr-FR" altLang="fr-FR" dirty="0">
                <a:solidFill>
                  <a:srgbClr val="000000"/>
                </a:solidFill>
              </a:rPr>
              <a:t>import </a:t>
            </a:r>
            <a:r>
              <a:rPr lang="fr-FR" altLang="fr-FR" dirty="0" err="1">
                <a:solidFill>
                  <a:srgbClr val="000000"/>
                </a:solidFill>
              </a:rPr>
              <a:t>java.io.FileOutputStream</a:t>
            </a:r>
            <a:r>
              <a:rPr lang="fr-FR" altLang="fr-FR" dirty="0">
                <a:solidFill>
                  <a:srgbClr val="000000"/>
                </a:solidFill>
              </a:rPr>
              <a:t>;</a:t>
            </a:r>
          </a:p>
          <a:p>
            <a:pPr eaLnBrk="0" fontAlgn="base" hangingPunct="0">
              <a:spcBef>
                <a:spcPct val="0"/>
              </a:spcBef>
              <a:spcAft>
                <a:spcPct val="0"/>
              </a:spcAft>
            </a:pPr>
            <a:r>
              <a:rPr lang="fr-FR" altLang="fr-FR" dirty="0">
                <a:solidFill>
                  <a:srgbClr val="000000"/>
                </a:solidFill>
              </a:rPr>
              <a:t>import </a:t>
            </a:r>
            <a:r>
              <a:rPr lang="fr-FR" altLang="fr-FR" dirty="0" err="1">
                <a:solidFill>
                  <a:srgbClr val="000000"/>
                </a:solidFill>
              </a:rPr>
              <a:t>java.io.IOException</a:t>
            </a:r>
            <a:r>
              <a:rPr lang="fr-FR" altLang="fr-FR" dirty="0">
                <a:solidFill>
                  <a:srgbClr val="000000"/>
                </a:solidFill>
              </a:rPr>
              <a:t>;</a:t>
            </a:r>
          </a:p>
          <a:p>
            <a:pPr eaLnBrk="0" fontAlgn="base" hangingPunct="0">
              <a:spcBef>
                <a:spcPct val="0"/>
              </a:spcBef>
              <a:spcAft>
                <a:spcPct val="0"/>
              </a:spcAft>
            </a:pPr>
            <a:endParaRPr lang="fr-FR" altLang="fr-FR" sz="1400" dirty="0">
              <a:solidFill>
                <a:srgbClr val="000000"/>
              </a:solidFill>
            </a:endParaRPr>
          </a:p>
        </p:txBody>
      </p:sp>
      <p:sp>
        <p:nvSpPr>
          <p:cNvPr id="5" name="Rectangle 1"/>
          <p:cNvSpPr>
            <a:spLocks noChangeArrowheads="1"/>
          </p:cNvSpPr>
          <p:nvPr/>
        </p:nvSpPr>
        <p:spPr bwMode="auto">
          <a:xfrm>
            <a:off x="4056845" y="694418"/>
            <a:ext cx="7701565"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FR" altLang="fr-FR" dirty="0">
                <a:solidFill>
                  <a:srgbClr val="000000"/>
                </a:solidFill>
              </a:rPr>
              <a:t>public </a:t>
            </a:r>
            <a:r>
              <a:rPr lang="fr-FR" altLang="fr-FR" dirty="0">
                <a:solidFill>
                  <a:srgbClr val="000000"/>
                </a:solidFill>
              </a:rPr>
              <a:t>class </a:t>
            </a:r>
            <a:r>
              <a:rPr lang="fr-FR" altLang="fr-FR" dirty="0" err="1">
                <a:solidFill>
                  <a:srgbClr val="000000"/>
                </a:solidFill>
              </a:rPr>
              <a:t>CopyBytes</a:t>
            </a:r>
            <a:r>
              <a:rPr lang="fr-FR" altLang="fr-FR" dirty="0">
                <a:solidFill>
                  <a:srgbClr val="000000"/>
                </a:solidFill>
              </a:rPr>
              <a:t> {</a:t>
            </a: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    public </a:t>
            </a:r>
            <a:r>
              <a:rPr lang="fr-FR" altLang="fr-FR" dirty="0" err="1">
                <a:solidFill>
                  <a:srgbClr val="000000"/>
                </a:solidFill>
              </a:rPr>
              <a:t>static</a:t>
            </a:r>
            <a:r>
              <a:rPr lang="fr-FR" altLang="fr-FR" dirty="0">
                <a:solidFill>
                  <a:srgbClr val="000000"/>
                </a:solidFill>
              </a:rPr>
              <a:t> </a:t>
            </a:r>
            <a:r>
              <a:rPr lang="fr-FR" altLang="fr-FR" dirty="0" err="1">
                <a:solidFill>
                  <a:srgbClr val="000000"/>
                </a:solidFill>
              </a:rPr>
              <a:t>void</a:t>
            </a:r>
            <a:r>
              <a:rPr lang="fr-FR" altLang="fr-FR" dirty="0">
                <a:solidFill>
                  <a:srgbClr val="000000"/>
                </a:solidFill>
              </a:rPr>
              <a:t> main(String[] </a:t>
            </a:r>
            <a:r>
              <a:rPr lang="fr-FR" altLang="fr-FR" dirty="0" err="1">
                <a:solidFill>
                  <a:srgbClr val="000000"/>
                </a:solidFill>
              </a:rPr>
              <a:t>args</a:t>
            </a:r>
            <a:r>
              <a:rPr lang="fr-FR" altLang="fr-FR" dirty="0">
                <a:solidFill>
                  <a:srgbClr val="000000"/>
                </a:solidFill>
              </a:rPr>
              <a:t>) </a:t>
            </a:r>
            <a:r>
              <a:rPr lang="fr-FR" altLang="fr-FR" dirty="0" err="1">
                <a:solidFill>
                  <a:srgbClr val="000000"/>
                </a:solidFill>
              </a:rPr>
              <a:t>throws</a:t>
            </a:r>
            <a:r>
              <a:rPr lang="fr-FR" altLang="fr-FR" dirty="0">
                <a:solidFill>
                  <a:srgbClr val="000000"/>
                </a:solidFill>
              </a:rPr>
              <a:t> </a:t>
            </a:r>
            <a:r>
              <a:rPr lang="fr-FR" altLang="fr-FR" dirty="0" err="1">
                <a:solidFill>
                  <a:srgbClr val="000000"/>
                </a:solidFill>
              </a:rPr>
              <a:t>IOException</a:t>
            </a:r>
            <a:r>
              <a:rPr lang="fr-FR" altLang="fr-FR" dirty="0">
                <a:solidFill>
                  <a:srgbClr val="000000"/>
                </a:solidFill>
              </a:rPr>
              <a:t> {</a:t>
            </a:r>
          </a:p>
          <a:p>
            <a:pPr marL="457200" indent="-457200" eaLnBrk="0" fontAlgn="base" hangingPunct="0">
              <a:spcBef>
                <a:spcPct val="0"/>
              </a:spcBef>
              <a:spcAft>
                <a:spcPct val="0"/>
              </a:spcAft>
              <a:buFont typeface="Arial" panose="020B0604020202020204" pitchFamily="34" charset="0"/>
              <a:buChar char="•"/>
            </a:pPr>
            <a:endParaRPr lang="fr-FR" altLang="fr-FR" dirty="0">
              <a:solidFill>
                <a:srgbClr val="000000"/>
              </a:solidFill>
            </a:endParaRP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        </a:t>
            </a:r>
            <a:r>
              <a:rPr lang="fr-FR" altLang="fr-FR" dirty="0" err="1">
                <a:solidFill>
                  <a:srgbClr val="000000"/>
                </a:solidFill>
              </a:rPr>
              <a:t>FileInputStream</a:t>
            </a:r>
            <a:r>
              <a:rPr lang="fr-FR" altLang="fr-FR" dirty="0">
                <a:solidFill>
                  <a:srgbClr val="000000"/>
                </a:solidFill>
              </a:rPr>
              <a:t> in = </a:t>
            </a:r>
            <a:r>
              <a:rPr lang="fr-FR" altLang="fr-FR" dirty="0" err="1">
                <a:solidFill>
                  <a:srgbClr val="000000"/>
                </a:solidFill>
              </a:rPr>
              <a:t>null</a:t>
            </a:r>
            <a:r>
              <a:rPr lang="fr-FR" altLang="fr-FR" dirty="0">
                <a:solidFill>
                  <a:srgbClr val="000000"/>
                </a:solidFill>
              </a:rPr>
              <a:t>;</a:t>
            </a: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        </a:t>
            </a:r>
            <a:r>
              <a:rPr lang="fr-FR" altLang="fr-FR" dirty="0" err="1">
                <a:solidFill>
                  <a:srgbClr val="000000"/>
                </a:solidFill>
              </a:rPr>
              <a:t>FileOutputStream</a:t>
            </a:r>
            <a:r>
              <a:rPr lang="fr-FR" altLang="fr-FR" dirty="0">
                <a:solidFill>
                  <a:srgbClr val="000000"/>
                </a:solidFill>
              </a:rPr>
              <a:t> out = </a:t>
            </a:r>
            <a:r>
              <a:rPr lang="fr-FR" altLang="fr-FR" dirty="0" err="1">
                <a:solidFill>
                  <a:srgbClr val="000000"/>
                </a:solidFill>
              </a:rPr>
              <a:t>null</a:t>
            </a:r>
            <a:r>
              <a:rPr lang="fr-FR" altLang="fr-FR" dirty="0">
                <a:solidFill>
                  <a:srgbClr val="000000"/>
                </a:solidFill>
              </a:rPr>
              <a:t>;</a:t>
            </a:r>
          </a:p>
          <a:p>
            <a:pPr marL="457200" indent="-457200" eaLnBrk="0" fontAlgn="base" hangingPunct="0">
              <a:spcBef>
                <a:spcPct val="0"/>
              </a:spcBef>
              <a:spcAft>
                <a:spcPct val="0"/>
              </a:spcAft>
              <a:buFont typeface="Arial" panose="020B0604020202020204" pitchFamily="34" charset="0"/>
              <a:buChar char="•"/>
            </a:pPr>
            <a:endParaRPr lang="fr-FR" altLang="fr-FR" dirty="0">
              <a:solidFill>
                <a:srgbClr val="000000"/>
              </a:solidFill>
            </a:endParaRP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        </a:t>
            </a:r>
            <a:r>
              <a:rPr lang="fr-FR" altLang="fr-FR" dirty="0" err="1">
                <a:solidFill>
                  <a:srgbClr val="000000"/>
                </a:solidFill>
              </a:rPr>
              <a:t>try</a:t>
            </a:r>
            <a:r>
              <a:rPr lang="fr-FR" altLang="fr-FR" dirty="0">
                <a:solidFill>
                  <a:srgbClr val="000000"/>
                </a:solidFill>
              </a:rPr>
              <a:t> {</a:t>
            </a: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            in = new </a:t>
            </a:r>
            <a:r>
              <a:rPr lang="fr-FR" altLang="fr-FR" dirty="0" err="1">
                <a:solidFill>
                  <a:srgbClr val="000000"/>
                </a:solidFill>
              </a:rPr>
              <a:t>FileInputStream</a:t>
            </a:r>
            <a:r>
              <a:rPr lang="fr-FR" altLang="fr-FR" dirty="0">
                <a:solidFill>
                  <a:srgbClr val="000000"/>
                </a:solidFill>
              </a:rPr>
              <a:t>("xanadu.txt");</a:t>
            </a: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            out = new </a:t>
            </a:r>
            <a:r>
              <a:rPr lang="fr-FR" altLang="fr-FR" dirty="0" err="1">
                <a:solidFill>
                  <a:srgbClr val="000000"/>
                </a:solidFill>
              </a:rPr>
              <a:t>FileOutputStream</a:t>
            </a:r>
            <a:r>
              <a:rPr lang="fr-FR" altLang="fr-FR" dirty="0">
                <a:solidFill>
                  <a:srgbClr val="000000"/>
                </a:solidFill>
              </a:rPr>
              <a:t>("outagain.txt");</a:t>
            </a: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            </a:t>
            </a:r>
            <a:r>
              <a:rPr lang="fr-FR" altLang="fr-FR" dirty="0" err="1">
                <a:solidFill>
                  <a:srgbClr val="000000"/>
                </a:solidFill>
              </a:rPr>
              <a:t>int</a:t>
            </a:r>
            <a:r>
              <a:rPr lang="fr-FR" altLang="fr-FR" dirty="0">
                <a:solidFill>
                  <a:srgbClr val="000000"/>
                </a:solidFill>
              </a:rPr>
              <a:t> c;</a:t>
            </a:r>
          </a:p>
          <a:p>
            <a:pPr marL="457200" indent="-457200" eaLnBrk="0" fontAlgn="base" hangingPunct="0">
              <a:spcBef>
                <a:spcPct val="0"/>
              </a:spcBef>
              <a:spcAft>
                <a:spcPct val="0"/>
              </a:spcAft>
              <a:buFont typeface="Arial" panose="020B0604020202020204" pitchFamily="34" charset="0"/>
              <a:buChar char="•"/>
            </a:pPr>
            <a:endParaRPr lang="fr-FR" altLang="fr-FR" dirty="0">
              <a:solidFill>
                <a:srgbClr val="000000"/>
              </a:solidFill>
            </a:endParaRP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            </a:t>
            </a:r>
            <a:r>
              <a:rPr lang="fr-FR" altLang="fr-FR" dirty="0" err="1">
                <a:solidFill>
                  <a:srgbClr val="000000"/>
                </a:solidFill>
              </a:rPr>
              <a:t>while</a:t>
            </a:r>
            <a:r>
              <a:rPr lang="fr-FR" altLang="fr-FR" dirty="0">
                <a:solidFill>
                  <a:srgbClr val="000000"/>
                </a:solidFill>
              </a:rPr>
              <a:t> ((c = </a:t>
            </a:r>
            <a:r>
              <a:rPr lang="fr-FR" altLang="fr-FR" dirty="0" err="1">
                <a:solidFill>
                  <a:srgbClr val="000000"/>
                </a:solidFill>
              </a:rPr>
              <a:t>in.read</a:t>
            </a:r>
            <a:r>
              <a:rPr lang="fr-FR" altLang="fr-FR" dirty="0">
                <a:solidFill>
                  <a:srgbClr val="000000"/>
                </a:solidFill>
              </a:rPr>
              <a:t>()) != -1) {</a:t>
            </a: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                </a:t>
            </a:r>
            <a:r>
              <a:rPr lang="fr-FR" altLang="fr-FR" dirty="0" err="1">
                <a:solidFill>
                  <a:srgbClr val="000000"/>
                </a:solidFill>
              </a:rPr>
              <a:t>out.write</a:t>
            </a:r>
            <a:r>
              <a:rPr lang="fr-FR" altLang="fr-FR" dirty="0">
                <a:solidFill>
                  <a:srgbClr val="000000"/>
                </a:solidFill>
              </a:rPr>
              <a:t>(c);</a:t>
            </a: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            }</a:t>
            </a: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        } </a:t>
            </a:r>
            <a:r>
              <a:rPr lang="fr-FR" altLang="fr-FR" dirty="0" err="1">
                <a:solidFill>
                  <a:srgbClr val="000000"/>
                </a:solidFill>
              </a:rPr>
              <a:t>finally</a:t>
            </a:r>
            <a:r>
              <a:rPr lang="fr-FR" altLang="fr-FR" dirty="0">
                <a:solidFill>
                  <a:srgbClr val="000000"/>
                </a:solidFill>
              </a:rPr>
              <a:t> {</a:t>
            </a: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            if (in != </a:t>
            </a:r>
            <a:r>
              <a:rPr lang="fr-FR" altLang="fr-FR" dirty="0" err="1">
                <a:solidFill>
                  <a:srgbClr val="000000"/>
                </a:solidFill>
              </a:rPr>
              <a:t>null</a:t>
            </a:r>
            <a:r>
              <a:rPr lang="fr-FR" altLang="fr-FR" dirty="0">
                <a:solidFill>
                  <a:srgbClr val="000000"/>
                </a:solidFill>
              </a:rPr>
              <a:t>) {</a:t>
            </a: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                </a:t>
            </a:r>
            <a:r>
              <a:rPr lang="fr-FR" altLang="fr-FR" dirty="0" err="1">
                <a:solidFill>
                  <a:srgbClr val="000000"/>
                </a:solidFill>
              </a:rPr>
              <a:t>in.close</a:t>
            </a:r>
            <a:r>
              <a:rPr lang="fr-FR" altLang="fr-FR" dirty="0">
                <a:solidFill>
                  <a:srgbClr val="000000"/>
                </a:solidFill>
              </a:rPr>
              <a:t>();</a:t>
            </a: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            }</a:t>
            </a: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            if (out != </a:t>
            </a:r>
            <a:r>
              <a:rPr lang="fr-FR" altLang="fr-FR" dirty="0" err="1">
                <a:solidFill>
                  <a:srgbClr val="000000"/>
                </a:solidFill>
              </a:rPr>
              <a:t>null</a:t>
            </a:r>
            <a:r>
              <a:rPr lang="fr-FR" altLang="fr-FR" dirty="0">
                <a:solidFill>
                  <a:srgbClr val="000000"/>
                </a:solidFill>
              </a:rPr>
              <a:t>) {</a:t>
            </a: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                </a:t>
            </a:r>
            <a:r>
              <a:rPr lang="fr-FR" altLang="fr-FR" dirty="0" err="1">
                <a:solidFill>
                  <a:srgbClr val="000000"/>
                </a:solidFill>
              </a:rPr>
              <a:t>out.close</a:t>
            </a:r>
            <a:r>
              <a:rPr lang="fr-FR" altLang="fr-FR" dirty="0">
                <a:solidFill>
                  <a:srgbClr val="000000"/>
                </a:solidFill>
              </a:rPr>
              <a:t>();}       } }}</a:t>
            </a:r>
            <a:endParaRPr lang="fr-FR" altLang="fr-FR" dirty="0">
              <a:solidFill>
                <a:srgbClr val="000000"/>
              </a:solidFill>
            </a:endParaRPr>
          </a:p>
        </p:txBody>
      </p:sp>
    </p:spTree>
    <p:extLst>
      <p:ext uri="{BB962C8B-B14F-4D97-AF65-F5344CB8AC3E}">
        <p14:creationId xmlns:p14="http://schemas.microsoft.com/office/powerpoint/2010/main" val="24698393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153619"/>
            <a:ext cx="6804074" cy="586541"/>
          </a:xfrm>
        </p:spPr>
        <p:txBody>
          <a:bodyPr/>
          <a:lstStyle/>
          <a:p>
            <a:pPr lvl="0" algn="l"/>
            <a:r>
              <a:rPr lang="fr-FR" altLang="fr-FR" sz="3600" dirty="0" err="1" smtClean="0">
                <a:solidFill>
                  <a:srgbClr val="002060"/>
                </a:solidFill>
              </a:rPr>
              <a:t>Character</a:t>
            </a:r>
            <a:r>
              <a:rPr lang="fr-FR" altLang="fr-FR" sz="3600" dirty="0" smtClean="0">
                <a:solidFill>
                  <a:srgbClr val="002060"/>
                </a:solidFill>
              </a:rPr>
              <a:t> </a:t>
            </a:r>
            <a:r>
              <a:rPr lang="fr-FR" altLang="fr-FR" sz="3600" dirty="0" err="1">
                <a:solidFill>
                  <a:srgbClr val="002060"/>
                </a:solidFill>
              </a:rPr>
              <a:t>Streams</a:t>
            </a:r>
            <a:endParaRPr lang="fr-FR" altLang="fr-FR" sz="3600" dirty="0">
              <a:solidFill>
                <a:srgbClr val="002060"/>
              </a:solidFill>
            </a:endParaRPr>
          </a:p>
        </p:txBody>
      </p:sp>
      <p:sp>
        <p:nvSpPr>
          <p:cNvPr id="3" name="Rectangle 1"/>
          <p:cNvSpPr>
            <a:spLocks noChangeArrowheads="1"/>
          </p:cNvSpPr>
          <p:nvPr/>
        </p:nvSpPr>
        <p:spPr bwMode="auto">
          <a:xfrm>
            <a:off x="90154" y="1476662"/>
            <a:ext cx="38507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sz="2200" b="1" dirty="0">
              <a:solidFill>
                <a:srgbClr val="000000"/>
              </a:solidFill>
            </a:endParaRPr>
          </a:p>
          <a:p>
            <a:pPr eaLnBrk="0" fontAlgn="base" hangingPunct="0">
              <a:spcBef>
                <a:spcPct val="0"/>
              </a:spcBef>
              <a:spcAft>
                <a:spcPct val="0"/>
              </a:spcAft>
            </a:pPr>
            <a:endParaRPr lang="fr-FR" altLang="fr-FR" sz="1400" dirty="0">
              <a:solidFill>
                <a:srgbClr val="000000"/>
              </a:solidFill>
            </a:endParaRPr>
          </a:p>
        </p:txBody>
      </p:sp>
      <p:sp>
        <p:nvSpPr>
          <p:cNvPr id="5" name="Rectangle 1"/>
          <p:cNvSpPr>
            <a:spLocks noChangeArrowheads="1"/>
          </p:cNvSpPr>
          <p:nvPr/>
        </p:nvSpPr>
        <p:spPr bwMode="auto">
          <a:xfrm>
            <a:off x="352020" y="741137"/>
            <a:ext cx="11354873"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eaLnBrk="0" fontAlgn="base" hangingPunct="0">
              <a:spcBef>
                <a:spcPct val="0"/>
              </a:spcBef>
              <a:spcAft>
                <a:spcPct val="0"/>
              </a:spcAft>
              <a:buFont typeface="Arial" panose="020B0604020202020204" pitchFamily="34" charset="0"/>
              <a:buChar char="•"/>
            </a:pPr>
            <a:r>
              <a:rPr lang="fr-FR" altLang="fr-FR" sz="2400" dirty="0">
                <a:solidFill>
                  <a:srgbClr val="000000"/>
                </a:solidFill>
              </a:rPr>
              <a:t>La plate-forme Java stocke les valeurs des caractères en utilisant les conventions Unicode. L'entrée/sortie de </a:t>
            </a:r>
            <a:r>
              <a:rPr lang="fr-FR" altLang="fr-FR" sz="2400" dirty="0" err="1">
                <a:solidFill>
                  <a:srgbClr val="000000"/>
                </a:solidFill>
              </a:rPr>
              <a:t>character</a:t>
            </a:r>
            <a:r>
              <a:rPr lang="fr-FR" altLang="fr-FR" sz="2400" dirty="0">
                <a:solidFill>
                  <a:srgbClr val="000000"/>
                </a:solidFill>
              </a:rPr>
              <a:t> </a:t>
            </a:r>
            <a:r>
              <a:rPr lang="fr-FR" altLang="fr-FR" sz="2400" dirty="0" err="1">
                <a:solidFill>
                  <a:srgbClr val="000000"/>
                </a:solidFill>
              </a:rPr>
              <a:t>streams</a:t>
            </a:r>
            <a:r>
              <a:rPr lang="fr-FR" altLang="fr-FR" sz="2400" dirty="0">
                <a:solidFill>
                  <a:srgbClr val="000000"/>
                </a:solidFill>
              </a:rPr>
              <a:t> </a:t>
            </a:r>
            <a:r>
              <a:rPr lang="fr-FR" altLang="fr-FR" sz="2400" dirty="0">
                <a:solidFill>
                  <a:srgbClr val="000000"/>
                </a:solidFill>
              </a:rPr>
              <a:t>traduit automatiquement ce format interne depuis et vers le jeu de caractères local</a:t>
            </a:r>
            <a:r>
              <a:rPr lang="fr-FR" altLang="fr-FR" sz="2400" dirty="0">
                <a:solidFill>
                  <a:srgbClr val="000000"/>
                </a:solidFill>
              </a:rPr>
              <a:t>. </a:t>
            </a:r>
          </a:p>
          <a:p>
            <a:pPr eaLnBrk="0" fontAlgn="base" hangingPunct="0">
              <a:spcBef>
                <a:spcPct val="0"/>
              </a:spcBef>
              <a:spcAft>
                <a:spcPct val="0"/>
              </a:spcAft>
            </a:pPr>
            <a:endParaRPr lang="fr-FR" altLang="fr-FR" sz="2400" dirty="0">
              <a:solidFill>
                <a:srgbClr val="000000"/>
              </a:solidFill>
            </a:endParaRPr>
          </a:p>
          <a:p>
            <a:pPr marL="457200" indent="-457200" eaLnBrk="0" fontAlgn="base" hangingPunct="0">
              <a:spcBef>
                <a:spcPct val="0"/>
              </a:spcBef>
              <a:spcAft>
                <a:spcPct val="0"/>
              </a:spcAft>
              <a:buFont typeface="Arial" panose="020B0604020202020204" pitchFamily="34" charset="0"/>
              <a:buChar char="•"/>
            </a:pPr>
            <a:r>
              <a:rPr lang="fr-FR" altLang="fr-FR" sz="2400" dirty="0">
                <a:solidFill>
                  <a:srgbClr val="000000"/>
                </a:solidFill>
              </a:rPr>
              <a:t>Toutes les classes de </a:t>
            </a:r>
            <a:r>
              <a:rPr lang="fr-FR" altLang="fr-FR" sz="2400" dirty="0" err="1">
                <a:solidFill>
                  <a:srgbClr val="000000"/>
                </a:solidFill>
              </a:rPr>
              <a:t>character</a:t>
            </a:r>
            <a:r>
              <a:rPr lang="fr-FR" altLang="fr-FR" sz="2400" dirty="0">
                <a:solidFill>
                  <a:srgbClr val="000000"/>
                </a:solidFill>
              </a:rPr>
              <a:t> </a:t>
            </a:r>
            <a:r>
              <a:rPr lang="fr-FR" altLang="fr-FR" sz="2400" dirty="0" err="1">
                <a:solidFill>
                  <a:srgbClr val="000000"/>
                </a:solidFill>
              </a:rPr>
              <a:t>streams</a:t>
            </a:r>
            <a:r>
              <a:rPr lang="fr-FR" altLang="fr-FR" sz="2400" dirty="0">
                <a:solidFill>
                  <a:srgbClr val="000000"/>
                </a:solidFill>
              </a:rPr>
              <a:t> </a:t>
            </a:r>
            <a:r>
              <a:rPr lang="fr-FR" altLang="fr-FR" sz="2400" dirty="0">
                <a:solidFill>
                  <a:srgbClr val="000000"/>
                </a:solidFill>
              </a:rPr>
              <a:t>descendent du Reader et du </a:t>
            </a:r>
            <a:r>
              <a:rPr lang="fr-FR" altLang="fr-FR" sz="2400" dirty="0" err="1">
                <a:solidFill>
                  <a:srgbClr val="000000"/>
                </a:solidFill>
              </a:rPr>
              <a:t>Writer</a:t>
            </a:r>
            <a:r>
              <a:rPr lang="fr-FR" altLang="fr-FR" sz="2400" dirty="0">
                <a:solidFill>
                  <a:srgbClr val="000000"/>
                </a:solidFill>
              </a:rPr>
              <a:t>. Comme pour les </a:t>
            </a:r>
            <a:r>
              <a:rPr lang="fr-FR" altLang="fr-FR" sz="2400" dirty="0">
                <a:solidFill>
                  <a:srgbClr val="000000"/>
                </a:solidFill>
              </a:rPr>
              <a:t>byte </a:t>
            </a:r>
            <a:r>
              <a:rPr lang="fr-FR" altLang="fr-FR" sz="2400" dirty="0" err="1">
                <a:solidFill>
                  <a:srgbClr val="000000"/>
                </a:solidFill>
              </a:rPr>
              <a:t>streams</a:t>
            </a:r>
            <a:r>
              <a:rPr lang="fr-FR" altLang="fr-FR" sz="2400" dirty="0">
                <a:solidFill>
                  <a:srgbClr val="000000"/>
                </a:solidFill>
              </a:rPr>
              <a:t>, </a:t>
            </a:r>
            <a:r>
              <a:rPr lang="fr-FR" altLang="fr-FR" sz="2400" dirty="0">
                <a:solidFill>
                  <a:srgbClr val="000000"/>
                </a:solidFill>
              </a:rPr>
              <a:t>il existe des classes de </a:t>
            </a:r>
            <a:r>
              <a:rPr lang="fr-FR" altLang="fr-FR" sz="2400" dirty="0" err="1">
                <a:solidFill>
                  <a:srgbClr val="000000"/>
                </a:solidFill>
              </a:rPr>
              <a:t>charecter</a:t>
            </a:r>
            <a:r>
              <a:rPr lang="fr-FR" altLang="fr-FR" sz="2400" dirty="0">
                <a:solidFill>
                  <a:srgbClr val="000000"/>
                </a:solidFill>
              </a:rPr>
              <a:t> </a:t>
            </a:r>
            <a:r>
              <a:rPr lang="fr-FR" altLang="fr-FR" sz="2400" dirty="0" err="1">
                <a:solidFill>
                  <a:srgbClr val="000000"/>
                </a:solidFill>
              </a:rPr>
              <a:t>streams</a:t>
            </a:r>
            <a:r>
              <a:rPr lang="fr-FR" altLang="fr-FR" sz="2400" dirty="0">
                <a:solidFill>
                  <a:srgbClr val="000000"/>
                </a:solidFill>
              </a:rPr>
              <a:t> </a:t>
            </a:r>
            <a:r>
              <a:rPr lang="fr-FR" altLang="fr-FR" sz="2400" dirty="0">
                <a:solidFill>
                  <a:srgbClr val="000000"/>
                </a:solidFill>
              </a:rPr>
              <a:t>spécialisées dans les E/S de fichiers : </a:t>
            </a:r>
            <a:r>
              <a:rPr lang="fr-FR" altLang="fr-FR" sz="2400" dirty="0" err="1">
                <a:solidFill>
                  <a:srgbClr val="000000"/>
                </a:solidFill>
              </a:rPr>
              <a:t>FileReader</a:t>
            </a:r>
            <a:r>
              <a:rPr lang="fr-FR" altLang="fr-FR" sz="2400" dirty="0">
                <a:solidFill>
                  <a:srgbClr val="000000"/>
                </a:solidFill>
              </a:rPr>
              <a:t> et </a:t>
            </a:r>
            <a:r>
              <a:rPr lang="fr-FR" altLang="fr-FR" sz="2400" dirty="0" err="1">
                <a:solidFill>
                  <a:srgbClr val="000000"/>
                </a:solidFill>
              </a:rPr>
              <a:t>FileWriter</a:t>
            </a:r>
            <a:r>
              <a:rPr lang="fr-FR" altLang="fr-FR" sz="2400" dirty="0">
                <a:solidFill>
                  <a:srgbClr val="000000"/>
                </a:solidFill>
              </a:rPr>
              <a:t>.</a:t>
            </a:r>
          </a:p>
          <a:p>
            <a:pPr marL="457200" indent="-457200" eaLnBrk="0" fontAlgn="base" hangingPunct="0">
              <a:spcBef>
                <a:spcPct val="0"/>
              </a:spcBef>
              <a:spcAft>
                <a:spcPct val="0"/>
              </a:spcAft>
              <a:buFont typeface="Arial" panose="020B0604020202020204" pitchFamily="34" charset="0"/>
              <a:buChar char="•"/>
            </a:pPr>
            <a:endParaRPr lang="fr-FR" altLang="fr-FR" sz="2400" dirty="0">
              <a:solidFill>
                <a:srgbClr val="000000"/>
              </a:solidFill>
            </a:endParaRPr>
          </a:p>
          <a:p>
            <a:pPr marL="457200" indent="-457200" eaLnBrk="0" fontAlgn="base" hangingPunct="0">
              <a:spcBef>
                <a:spcPct val="0"/>
              </a:spcBef>
              <a:spcAft>
                <a:spcPct val="0"/>
              </a:spcAft>
              <a:buFont typeface="Arial" panose="020B0604020202020204" pitchFamily="34" charset="0"/>
              <a:buChar char="•"/>
            </a:pPr>
            <a:r>
              <a:rPr lang="fr-FR" altLang="fr-FR" sz="2400" dirty="0">
                <a:solidFill>
                  <a:srgbClr val="000000"/>
                </a:solidFill>
              </a:rPr>
              <a:t>Les </a:t>
            </a:r>
            <a:r>
              <a:rPr lang="fr-FR" altLang="fr-FR" sz="2400" dirty="0" err="1">
                <a:solidFill>
                  <a:srgbClr val="000000"/>
                </a:solidFill>
              </a:rPr>
              <a:t>streams</a:t>
            </a:r>
            <a:r>
              <a:rPr lang="fr-FR" altLang="fr-FR" sz="2400" dirty="0">
                <a:solidFill>
                  <a:srgbClr val="000000"/>
                </a:solidFill>
              </a:rPr>
              <a:t> de caractères sont souvent des "enveloppes" pour les byte </a:t>
            </a:r>
            <a:r>
              <a:rPr lang="fr-FR" altLang="fr-FR" sz="2400" dirty="0" err="1">
                <a:solidFill>
                  <a:srgbClr val="000000"/>
                </a:solidFill>
              </a:rPr>
              <a:t>streams</a:t>
            </a:r>
            <a:r>
              <a:rPr lang="fr-FR" altLang="fr-FR" sz="2400" dirty="0">
                <a:solidFill>
                  <a:srgbClr val="000000"/>
                </a:solidFill>
              </a:rPr>
              <a:t>. Le </a:t>
            </a:r>
            <a:r>
              <a:rPr lang="fr-FR" altLang="fr-FR" sz="2400" dirty="0" err="1">
                <a:solidFill>
                  <a:srgbClr val="000000"/>
                </a:solidFill>
              </a:rPr>
              <a:t>stream</a:t>
            </a:r>
            <a:r>
              <a:rPr lang="fr-FR" altLang="fr-FR" sz="2400" dirty="0">
                <a:solidFill>
                  <a:srgbClr val="000000"/>
                </a:solidFill>
              </a:rPr>
              <a:t> de caractères utilise le byte </a:t>
            </a:r>
            <a:r>
              <a:rPr lang="fr-FR" altLang="fr-FR" sz="2400" dirty="0" err="1">
                <a:solidFill>
                  <a:srgbClr val="000000"/>
                </a:solidFill>
              </a:rPr>
              <a:t>stream</a:t>
            </a:r>
            <a:r>
              <a:rPr lang="fr-FR" altLang="fr-FR" sz="2400" dirty="0">
                <a:solidFill>
                  <a:srgbClr val="000000"/>
                </a:solidFill>
              </a:rPr>
              <a:t> pour effectuer les E/S physiques, tandis que le </a:t>
            </a:r>
            <a:r>
              <a:rPr lang="fr-FR" altLang="fr-FR" sz="2400" dirty="0" err="1">
                <a:solidFill>
                  <a:srgbClr val="000000"/>
                </a:solidFill>
              </a:rPr>
              <a:t>stream</a:t>
            </a:r>
            <a:r>
              <a:rPr lang="fr-FR" altLang="fr-FR" sz="2400" dirty="0">
                <a:solidFill>
                  <a:srgbClr val="000000"/>
                </a:solidFill>
              </a:rPr>
              <a:t> de caractères gère la traduction entre les caractères et les </a:t>
            </a:r>
            <a:r>
              <a:rPr lang="fr-FR" altLang="fr-FR" sz="2400" dirty="0">
                <a:solidFill>
                  <a:srgbClr val="000000"/>
                </a:solidFill>
              </a:rPr>
              <a:t>bytes.</a:t>
            </a:r>
          </a:p>
          <a:p>
            <a:pPr eaLnBrk="0" fontAlgn="base" hangingPunct="0">
              <a:spcBef>
                <a:spcPct val="0"/>
              </a:spcBef>
              <a:spcAft>
                <a:spcPct val="0"/>
              </a:spcAft>
            </a:pPr>
            <a:endParaRPr lang="fr-FR" altLang="fr-FR" sz="2400" dirty="0">
              <a:solidFill>
                <a:srgbClr val="000000"/>
              </a:solidFill>
            </a:endParaRPr>
          </a:p>
          <a:p>
            <a:pPr marL="457200" indent="-457200" eaLnBrk="0" fontAlgn="base" hangingPunct="0">
              <a:spcBef>
                <a:spcPct val="0"/>
              </a:spcBef>
              <a:spcAft>
                <a:spcPct val="0"/>
              </a:spcAft>
              <a:buFont typeface="Arial" panose="020B0604020202020204" pitchFamily="34" charset="0"/>
              <a:buChar char="•"/>
            </a:pPr>
            <a:r>
              <a:rPr lang="fr-FR" altLang="fr-FR" sz="2400" dirty="0">
                <a:solidFill>
                  <a:srgbClr val="000000"/>
                </a:solidFill>
              </a:rPr>
              <a:t>Il </a:t>
            </a:r>
            <a:r>
              <a:rPr lang="fr-FR" altLang="fr-FR" sz="2400" dirty="0">
                <a:solidFill>
                  <a:srgbClr val="000000"/>
                </a:solidFill>
              </a:rPr>
              <a:t>existe deux flux "pont" d'octet à caractère d'usage général : </a:t>
            </a:r>
            <a:r>
              <a:rPr lang="fr-FR" altLang="fr-FR" sz="2400" dirty="0" err="1">
                <a:solidFill>
                  <a:srgbClr val="000000"/>
                </a:solidFill>
              </a:rPr>
              <a:t>InputStreamReader</a:t>
            </a:r>
            <a:r>
              <a:rPr lang="fr-FR" altLang="fr-FR" sz="2400" dirty="0">
                <a:solidFill>
                  <a:srgbClr val="000000"/>
                </a:solidFill>
              </a:rPr>
              <a:t> et </a:t>
            </a:r>
            <a:r>
              <a:rPr lang="fr-FR" altLang="fr-FR" sz="2400" dirty="0" err="1">
                <a:solidFill>
                  <a:srgbClr val="000000"/>
                </a:solidFill>
              </a:rPr>
              <a:t>OutputStreamWriter</a:t>
            </a:r>
            <a:r>
              <a:rPr lang="fr-FR" altLang="fr-FR" sz="2400" dirty="0">
                <a:solidFill>
                  <a:srgbClr val="000000"/>
                </a:solidFill>
              </a:rPr>
              <a:t>. </a:t>
            </a:r>
          </a:p>
        </p:txBody>
      </p:sp>
    </p:spTree>
    <p:extLst>
      <p:ext uri="{BB962C8B-B14F-4D97-AF65-F5344CB8AC3E}">
        <p14:creationId xmlns:p14="http://schemas.microsoft.com/office/powerpoint/2010/main" val="8026499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359683"/>
            <a:ext cx="6804074" cy="586541"/>
          </a:xfrm>
        </p:spPr>
        <p:txBody>
          <a:bodyPr/>
          <a:lstStyle/>
          <a:p>
            <a:pPr lvl="0" algn="l"/>
            <a:r>
              <a:rPr lang="fr-FR" altLang="fr-FR" sz="3600" dirty="0" err="1" smtClean="0">
                <a:solidFill>
                  <a:srgbClr val="002060"/>
                </a:solidFill>
              </a:rPr>
              <a:t>Character</a:t>
            </a:r>
            <a:r>
              <a:rPr lang="fr-FR" altLang="fr-FR" sz="3600" dirty="0" smtClean="0">
                <a:solidFill>
                  <a:srgbClr val="002060"/>
                </a:solidFill>
              </a:rPr>
              <a:t> </a:t>
            </a:r>
            <a:r>
              <a:rPr lang="fr-FR" altLang="fr-FR" sz="3600" dirty="0" err="1">
                <a:solidFill>
                  <a:srgbClr val="002060"/>
                </a:solidFill>
              </a:rPr>
              <a:t>Streams</a:t>
            </a:r>
            <a:endParaRPr lang="fr-FR" altLang="fr-FR" sz="3600" dirty="0">
              <a:solidFill>
                <a:srgbClr val="002060"/>
              </a:solidFill>
            </a:endParaRPr>
          </a:p>
        </p:txBody>
      </p:sp>
      <p:sp>
        <p:nvSpPr>
          <p:cNvPr id="3" name="Rectangle 1"/>
          <p:cNvSpPr>
            <a:spLocks noChangeArrowheads="1"/>
          </p:cNvSpPr>
          <p:nvPr/>
        </p:nvSpPr>
        <p:spPr bwMode="auto">
          <a:xfrm>
            <a:off x="90154" y="1476662"/>
            <a:ext cx="38507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sz="2200" b="1" dirty="0">
              <a:solidFill>
                <a:srgbClr val="000000"/>
              </a:solidFill>
            </a:endParaRPr>
          </a:p>
          <a:p>
            <a:pPr eaLnBrk="0" fontAlgn="base" hangingPunct="0">
              <a:spcBef>
                <a:spcPct val="0"/>
              </a:spcBef>
              <a:spcAft>
                <a:spcPct val="0"/>
              </a:spcAft>
            </a:pPr>
            <a:endParaRPr lang="fr-FR" altLang="fr-FR" sz="1400" dirty="0">
              <a:solidFill>
                <a:srgbClr val="000000"/>
              </a:solidFill>
            </a:endParaRPr>
          </a:p>
        </p:txBody>
      </p:sp>
      <p:sp>
        <p:nvSpPr>
          <p:cNvPr id="5" name="Rectangle 1"/>
          <p:cNvSpPr>
            <a:spLocks noChangeArrowheads="1"/>
          </p:cNvSpPr>
          <p:nvPr/>
        </p:nvSpPr>
        <p:spPr bwMode="auto">
          <a:xfrm>
            <a:off x="300505" y="1253629"/>
            <a:ext cx="4657861"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import </a:t>
            </a:r>
            <a:r>
              <a:rPr lang="fr-FR" altLang="fr-FR" dirty="0" err="1">
                <a:solidFill>
                  <a:srgbClr val="000000"/>
                </a:solidFill>
              </a:rPr>
              <a:t>java.io.FileReader</a:t>
            </a:r>
            <a:r>
              <a:rPr lang="fr-FR" altLang="fr-FR" dirty="0">
                <a:solidFill>
                  <a:srgbClr val="000000"/>
                </a:solidFill>
              </a:rPr>
              <a:t>;</a:t>
            </a: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import </a:t>
            </a:r>
            <a:r>
              <a:rPr lang="fr-FR" altLang="fr-FR" dirty="0" err="1">
                <a:solidFill>
                  <a:srgbClr val="000000"/>
                </a:solidFill>
              </a:rPr>
              <a:t>java.io.FileWriter</a:t>
            </a:r>
            <a:r>
              <a:rPr lang="fr-FR" altLang="fr-FR" dirty="0">
                <a:solidFill>
                  <a:srgbClr val="000000"/>
                </a:solidFill>
              </a:rPr>
              <a:t>;</a:t>
            </a:r>
          </a:p>
          <a:p>
            <a:pPr marL="457200" indent="-457200" eaLnBrk="0" fontAlgn="base" hangingPunct="0">
              <a:spcBef>
                <a:spcPct val="0"/>
              </a:spcBef>
              <a:spcAft>
                <a:spcPct val="0"/>
              </a:spcAft>
              <a:buFont typeface="Arial" panose="020B0604020202020204" pitchFamily="34" charset="0"/>
              <a:buChar char="•"/>
            </a:pPr>
            <a:r>
              <a:rPr lang="fr-FR" altLang="fr-FR" dirty="0">
                <a:solidFill>
                  <a:srgbClr val="000000"/>
                </a:solidFill>
              </a:rPr>
              <a:t>import </a:t>
            </a:r>
            <a:r>
              <a:rPr lang="fr-FR" altLang="fr-FR" dirty="0" err="1">
                <a:solidFill>
                  <a:srgbClr val="000000"/>
                </a:solidFill>
              </a:rPr>
              <a:t>java.io.IOException</a:t>
            </a:r>
            <a:r>
              <a:rPr lang="fr-FR" altLang="fr-FR" dirty="0">
                <a:solidFill>
                  <a:srgbClr val="000000"/>
                </a:solidFill>
              </a:rPr>
              <a:t>;</a:t>
            </a:r>
          </a:p>
          <a:p>
            <a:pPr marL="457200" indent="-457200" eaLnBrk="0" fontAlgn="base" hangingPunct="0">
              <a:spcBef>
                <a:spcPct val="0"/>
              </a:spcBef>
              <a:spcAft>
                <a:spcPct val="0"/>
              </a:spcAft>
              <a:buFont typeface="Arial" panose="020B0604020202020204" pitchFamily="34" charset="0"/>
              <a:buChar char="•"/>
            </a:pPr>
            <a:endParaRPr lang="fr-FR" altLang="fr-FR" sz="1400" dirty="0">
              <a:solidFill>
                <a:srgbClr val="000000"/>
              </a:solidFill>
            </a:endParaRPr>
          </a:p>
        </p:txBody>
      </p:sp>
      <p:sp>
        <p:nvSpPr>
          <p:cNvPr id="6" name="Rectangle 1"/>
          <p:cNvSpPr>
            <a:spLocks noChangeArrowheads="1"/>
          </p:cNvSpPr>
          <p:nvPr/>
        </p:nvSpPr>
        <p:spPr bwMode="auto">
          <a:xfrm>
            <a:off x="4958366" y="862441"/>
            <a:ext cx="7134896"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FR" altLang="fr-FR" dirty="0">
                <a:solidFill>
                  <a:srgbClr val="000000"/>
                </a:solidFill>
              </a:rPr>
              <a:t>public </a:t>
            </a:r>
            <a:r>
              <a:rPr lang="fr-FR" altLang="fr-FR" dirty="0">
                <a:solidFill>
                  <a:srgbClr val="000000"/>
                </a:solidFill>
              </a:rPr>
              <a:t>class </a:t>
            </a:r>
            <a:r>
              <a:rPr lang="fr-FR" altLang="fr-FR" dirty="0" err="1">
                <a:solidFill>
                  <a:srgbClr val="000000"/>
                </a:solidFill>
              </a:rPr>
              <a:t>CopyCharacters</a:t>
            </a:r>
            <a:r>
              <a:rPr lang="fr-FR" altLang="fr-FR" dirty="0">
                <a:solidFill>
                  <a:srgbClr val="000000"/>
                </a:solidFill>
              </a:rPr>
              <a:t> {</a:t>
            </a:r>
          </a:p>
          <a:p>
            <a:pPr eaLnBrk="0" fontAlgn="base" hangingPunct="0">
              <a:spcBef>
                <a:spcPct val="0"/>
              </a:spcBef>
              <a:spcAft>
                <a:spcPct val="0"/>
              </a:spcAft>
            </a:pPr>
            <a:r>
              <a:rPr lang="fr-FR" altLang="fr-FR" dirty="0">
                <a:solidFill>
                  <a:srgbClr val="000000"/>
                </a:solidFill>
              </a:rPr>
              <a:t>    public </a:t>
            </a:r>
            <a:r>
              <a:rPr lang="fr-FR" altLang="fr-FR" dirty="0" err="1">
                <a:solidFill>
                  <a:srgbClr val="000000"/>
                </a:solidFill>
              </a:rPr>
              <a:t>static</a:t>
            </a:r>
            <a:r>
              <a:rPr lang="fr-FR" altLang="fr-FR" dirty="0">
                <a:solidFill>
                  <a:srgbClr val="000000"/>
                </a:solidFill>
              </a:rPr>
              <a:t> </a:t>
            </a:r>
            <a:r>
              <a:rPr lang="fr-FR" altLang="fr-FR" dirty="0" err="1">
                <a:solidFill>
                  <a:srgbClr val="000000"/>
                </a:solidFill>
              </a:rPr>
              <a:t>void</a:t>
            </a:r>
            <a:r>
              <a:rPr lang="fr-FR" altLang="fr-FR" dirty="0">
                <a:solidFill>
                  <a:srgbClr val="000000"/>
                </a:solidFill>
              </a:rPr>
              <a:t> main(String[] </a:t>
            </a:r>
            <a:r>
              <a:rPr lang="fr-FR" altLang="fr-FR" dirty="0" err="1">
                <a:solidFill>
                  <a:srgbClr val="000000"/>
                </a:solidFill>
              </a:rPr>
              <a:t>args</a:t>
            </a:r>
            <a:r>
              <a:rPr lang="fr-FR" altLang="fr-FR" dirty="0">
                <a:solidFill>
                  <a:srgbClr val="000000"/>
                </a:solidFill>
              </a:rPr>
              <a:t>) </a:t>
            </a:r>
            <a:r>
              <a:rPr lang="fr-FR" altLang="fr-FR" dirty="0" err="1">
                <a:solidFill>
                  <a:srgbClr val="000000"/>
                </a:solidFill>
              </a:rPr>
              <a:t>throws</a:t>
            </a:r>
            <a:r>
              <a:rPr lang="fr-FR" altLang="fr-FR" dirty="0">
                <a:solidFill>
                  <a:srgbClr val="000000"/>
                </a:solidFill>
              </a:rPr>
              <a:t> </a:t>
            </a:r>
            <a:r>
              <a:rPr lang="fr-FR" altLang="fr-FR" dirty="0" err="1">
                <a:solidFill>
                  <a:srgbClr val="000000"/>
                </a:solidFill>
              </a:rPr>
              <a:t>IOException</a:t>
            </a:r>
            <a:r>
              <a:rPr lang="fr-FR" altLang="fr-FR" dirty="0">
                <a:solidFill>
                  <a:srgbClr val="000000"/>
                </a:solidFill>
              </a:rPr>
              <a:t> {</a:t>
            </a:r>
          </a:p>
          <a:p>
            <a:pPr marL="457200" indent="-457200" eaLnBrk="0" fontAlgn="base" hangingPunct="0">
              <a:spcBef>
                <a:spcPct val="0"/>
              </a:spcBef>
              <a:spcAft>
                <a:spcPct val="0"/>
              </a:spcAft>
              <a:buFont typeface="Arial" panose="020B0604020202020204" pitchFamily="34" charset="0"/>
              <a:buChar char="•"/>
            </a:pPr>
            <a:endParaRPr lang="fr-FR" altLang="fr-FR" dirty="0">
              <a:solidFill>
                <a:srgbClr val="000000"/>
              </a:solidFill>
            </a:endParaRPr>
          </a:p>
          <a:p>
            <a:pPr eaLnBrk="0" fontAlgn="base" hangingPunct="0">
              <a:spcBef>
                <a:spcPct val="0"/>
              </a:spcBef>
              <a:spcAft>
                <a:spcPct val="0"/>
              </a:spcAft>
            </a:pPr>
            <a:r>
              <a:rPr lang="fr-FR" altLang="fr-FR" dirty="0">
                <a:solidFill>
                  <a:srgbClr val="000000"/>
                </a:solidFill>
              </a:rPr>
              <a:t>        </a:t>
            </a:r>
            <a:r>
              <a:rPr lang="fr-FR" altLang="fr-FR" dirty="0" err="1">
                <a:solidFill>
                  <a:srgbClr val="000000"/>
                </a:solidFill>
              </a:rPr>
              <a:t>FileReader</a:t>
            </a:r>
            <a:r>
              <a:rPr lang="fr-FR" altLang="fr-FR" dirty="0">
                <a:solidFill>
                  <a:srgbClr val="000000"/>
                </a:solidFill>
              </a:rPr>
              <a:t> </a:t>
            </a:r>
            <a:r>
              <a:rPr lang="fr-FR" altLang="fr-FR" dirty="0" err="1">
                <a:solidFill>
                  <a:srgbClr val="000000"/>
                </a:solidFill>
              </a:rPr>
              <a:t>inputStream</a:t>
            </a:r>
            <a:r>
              <a:rPr lang="fr-FR" altLang="fr-FR" dirty="0">
                <a:solidFill>
                  <a:srgbClr val="000000"/>
                </a:solidFill>
              </a:rPr>
              <a:t> = </a:t>
            </a:r>
            <a:r>
              <a:rPr lang="fr-FR" altLang="fr-FR" dirty="0" err="1">
                <a:solidFill>
                  <a:srgbClr val="000000"/>
                </a:solidFill>
              </a:rPr>
              <a:t>null</a:t>
            </a:r>
            <a:r>
              <a:rPr lang="fr-FR" altLang="fr-FR" dirty="0">
                <a:solidFill>
                  <a:srgbClr val="000000"/>
                </a:solidFill>
              </a:rPr>
              <a:t>;</a:t>
            </a:r>
          </a:p>
          <a:p>
            <a:pPr eaLnBrk="0" fontAlgn="base" hangingPunct="0">
              <a:spcBef>
                <a:spcPct val="0"/>
              </a:spcBef>
              <a:spcAft>
                <a:spcPct val="0"/>
              </a:spcAft>
            </a:pPr>
            <a:r>
              <a:rPr lang="fr-FR" altLang="fr-FR" dirty="0">
                <a:solidFill>
                  <a:srgbClr val="000000"/>
                </a:solidFill>
              </a:rPr>
              <a:t>        </a:t>
            </a:r>
            <a:r>
              <a:rPr lang="fr-FR" altLang="fr-FR" dirty="0" err="1">
                <a:solidFill>
                  <a:srgbClr val="000000"/>
                </a:solidFill>
              </a:rPr>
              <a:t>FileWriter</a:t>
            </a:r>
            <a:r>
              <a:rPr lang="fr-FR" altLang="fr-FR" dirty="0">
                <a:solidFill>
                  <a:srgbClr val="000000"/>
                </a:solidFill>
              </a:rPr>
              <a:t> </a:t>
            </a:r>
            <a:r>
              <a:rPr lang="fr-FR" altLang="fr-FR" dirty="0" err="1">
                <a:solidFill>
                  <a:srgbClr val="000000"/>
                </a:solidFill>
              </a:rPr>
              <a:t>outputStream</a:t>
            </a:r>
            <a:r>
              <a:rPr lang="fr-FR" altLang="fr-FR" dirty="0">
                <a:solidFill>
                  <a:srgbClr val="000000"/>
                </a:solidFill>
              </a:rPr>
              <a:t> = </a:t>
            </a:r>
            <a:r>
              <a:rPr lang="fr-FR" altLang="fr-FR" dirty="0" err="1">
                <a:solidFill>
                  <a:srgbClr val="000000"/>
                </a:solidFill>
              </a:rPr>
              <a:t>null</a:t>
            </a:r>
            <a:r>
              <a:rPr lang="fr-FR" altLang="fr-FR" dirty="0">
                <a:solidFill>
                  <a:srgbClr val="000000"/>
                </a:solidFill>
              </a:rPr>
              <a:t>;</a:t>
            </a:r>
          </a:p>
          <a:p>
            <a:pPr marL="457200" indent="-457200" eaLnBrk="0" fontAlgn="base" hangingPunct="0">
              <a:spcBef>
                <a:spcPct val="0"/>
              </a:spcBef>
              <a:spcAft>
                <a:spcPct val="0"/>
              </a:spcAft>
              <a:buFont typeface="Arial" panose="020B0604020202020204" pitchFamily="34" charset="0"/>
              <a:buChar char="•"/>
            </a:pPr>
            <a:endParaRPr lang="fr-FR" altLang="fr-FR" dirty="0">
              <a:solidFill>
                <a:srgbClr val="000000"/>
              </a:solidFill>
            </a:endParaRPr>
          </a:p>
          <a:p>
            <a:pPr eaLnBrk="0" fontAlgn="base" hangingPunct="0">
              <a:spcBef>
                <a:spcPct val="0"/>
              </a:spcBef>
              <a:spcAft>
                <a:spcPct val="0"/>
              </a:spcAft>
            </a:pPr>
            <a:r>
              <a:rPr lang="fr-FR" altLang="fr-FR" dirty="0">
                <a:solidFill>
                  <a:srgbClr val="000000"/>
                </a:solidFill>
              </a:rPr>
              <a:t>        </a:t>
            </a:r>
            <a:r>
              <a:rPr lang="fr-FR" altLang="fr-FR" dirty="0" err="1">
                <a:solidFill>
                  <a:srgbClr val="000000"/>
                </a:solidFill>
              </a:rPr>
              <a:t>try</a:t>
            </a:r>
            <a:r>
              <a:rPr lang="fr-FR" altLang="fr-FR" dirty="0">
                <a:solidFill>
                  <a:srgbClr val="000000"/>
                </a:solidFill>
              </a:rPr>
              <a:t> {</a:t>
            </a:r>
          </a:p>
          <a:p>
            <a:pPr eaLnBrk="0" fontAlgn="base" hangingPunct="0">
              <a:spcBef>
                <a:spcPct val="0"/>
              </a:spcBef>
              <a:spcAft>
                <a:spcPct val="0"/>
              </a:spcAft>
            </a:pPr>
            <a:r>
              <a:rPr lang="fr-FR" altLang="fr-FR" dirty="0">
                <a:solidFill>
                  <a:srgbClr val="000000"/>
                </a:solidFill>
              </a:rPr>
              <a:t>            </a:t>
            </a:r>
            <a:r>
              <a:rPr lang="fr-FR" altLang="fr-FR" dirty="0" err="1">
                <a:solidFill>
                  <a:srgbClr val="000000"/>
                </a:solidFill>
              </a:rPr>
              <a:t>inputStream</a:t>
            </a:r>
            <a:r>
              <a:rPr lang="fr-FR" altLang="fr-FR" dirty="0">
                <a:solidFill>
                  <a:srgbClr val="000000"/>
                </a:solidFill>
              </a:rPr>
              <a:t> = new </a:t>
            </a:r>
            <a:r>
              <a:rPr lang="fr-FR" altLang="fr-FR" dirty="0" err="1">
                <a:solidFill>
                  <a:srgbClr val="000000"/>
                </a:solidFill>
              </a:rPr>
              <a:t>FileReader</a:t>
            </a:r>
            <a:r>
              <a:rPr lang="fr-FR" altLang="fr-FR" dirty="0">
                <a:solidFill>
                  <a:srgbClr val="000000"/>
                </a:solidFill>
              </a:rPr>
              <a:t>("xanadu.txt");</a:t>
            </a:r>
          </a:p>
          <a:p>
            <a:pPr eaLnBrk="0" fontAlgn="base" hangingPunct="0">
              <a:spcBef>
                <a:spcPct val="0"/>
              </a:spcBef>
              <a:spcAft>
                <a:spcPct val="0"/>
              </a:spcAft>
            </a:pPr>
            <a:r>
              <a:rPr lang="fr-FR" altLang="fr-FR" dirty="0">
                <a:solidFill>
                  <a:srgbClr val="000000"/>
                </a:solidFill>
              </a:rPr>
              <a:t>            </a:t>
            </a:r>
            <a:r>
              <a:rPr lang="fr-FR" altLang="fr-FR" dirty="0" err="1">
                <a:solidFill>
                  <a:srgbClr val="000000"/>
                </a:solidFill>
              </a:rPr>
              <a:t>outputStream</a:t>
            </a:r>
            <a:r>
              <a:rPr lang="fr-FR" altLang="fr-FR" dirty="0">
                <a:solidFill>
                  <a:srgbClr val="000000"/>
                </a:solidFill>
              </a:rPr>
              <a:t> = new </a:t>
            </a:r>
            <a:r>
              <a:rPr lang="fr-FR" altLang="fr-FR" dirty="0" err="1">
                <a:solidFill>
                  <a:srgbClr val="000000"/>
                </a:solidFill>
              </a:rPr>
              <a:t>FileWriter</a:t>
            </a:r>
            <a:r>
              <a:rPr lang="fr-FR" altLang="fr-FR" dirty="0">
                <a:solidFill>
                  <a:srgbClr val="000000"/>
                </a:solidFill>
              </a:rPr>
              <a:t>("characteroutput.txt");</a:t>
            </a:r>
          </a:p>
          <a:p>
            <a:pPr marL="457200" indent="-457200" eaLnBrk="0" fontAlgn="base" hangingPunct="0">
              <a:spcBef>
                <a:spcPct val="0"/>
              </a:spcBef>
              <a:spcAft>
                <a:spcPct val="0"/>
              </a:spcAft>
              <a:buFont typeface="Arial" panose="020B0604020202020204" pitchFamily="34" charset="0"/>
              <a:buChar char="•"/>
            </a:pPr>
            <a:endParaRPr lang="fr-FR" altLang="fr-FR" dirty="0">
              <a:solidFill>
                <a:srgbClr val="000000"/>
              </a:solidFill>
            </a:endParaRPr>
          </a:p>
          <a:p>
            <a:pPr eaLnBrk="0" fontAlgn="base" hangingPunct="0">
              <a:spcBef>
                <a:spcPct val="0"/>
              </a:spcBef>
              <a:spcAft>
                <a:spcPct val="0"/>
              </a:spcAft>
            </a:pPr>
            <a:r>
              <a:rPr lang="fr-FR" altLang="fr-FR" dirty="0">
                <a:solidFill>
                  <a:srgbClr val="000000"/>
                </a:solidFill>
              </a:rPr>
              <a:t>            </a:t>
            </a:r>
            <a:r>
              <a:rPr lang="fr-FR" altLang="fr-FR" dirty="0" err="1">
                <a:solidFill>
                  <a:srgbClr val="000000"/>
                </a:solidFill>
              </a:rPr>
              <a:t>int</a:t>
            </a:r>
            <a:r>
              <a:rPr lang="fr-FR" altLang="fr-FR" dirty="0">
                <a:solidFill>
                  <a:srgbClr val="000000"/>
                </a:solidFill>
              </a:rPr>
              <a:t> c;</a:t>
            </a:r>
          </a:p>
          <a:p>
            <a:pPr eaLnBrk="0" fontAlgn="base" hangingPunct="0">
              <a:spcBef>
                <a:spcPct val="0"/>
              </a:spcBef>
              <a:spcAft>
                <a:spcPct val="0"/>
              </a:spcAft>
            </a:pPr>
            <a:r>
              <a:rPr lang="fr-FR" altLang="fr-FR" dirty="0">
                <a:solidFill>
                  <a:srgbClr val="000000"/>
                </a:solidFill>
              </a:rPr>
              <a:t>            </a:t>
            </a:r>
            <a:r>
              <a:rPr lang="fr-FR" altLang="fr-FR" dirty="0" err="1">
                <a:solidFill>
                  <a:srgbClr val="000000"/>
                </a:solidFill>
              </a:rPr>
              <a:t>while</a:t>
            </a:r>
            <a:r>
              <a:rPr lang="fr-FR" altLang="fr-FR" dirty="0">
                <a:solidFill>
                  <a:srgbClr val="000000"/>
                </a:solidFill>
              </a:rPr>
              <a:t> ((c = </a:t>
            </a:r>
            <a:r>
              <a:rPr lang="fr-FR" altLang="fr-FR" dirty="0" err="1">
                <a:solidFill>
                  <a:srgbClr val="000000"/>
                </a:solidFill>
              </a:rPr>
              <a:t>inputStream.read</a:t>
            </a:r>
            <a:r>
              <a:rPr lang="fr-FR" altLang="fr-FR" dirty="0">
                <a:solidFill>
                  <a:srgbClr val="000000"/>
                </a:solidFill>
              </a:rPr>
              <a:t>()) != -1) {</a:t>
            </a:r>
          </a:p>
          <a:p>
            <a:pPr eaLnBrk="0" fontAlgn="base" hangingPunct="0">
              <a:spcBef>
                <a:spcPct val="0"/>
              </a:spcBef>
              <a:spcAft>
                <a:spcPct val="0"/>
              </a:spcAft>
            </a:pPr>
            <a:r>
              <a:rPr lang="fr-FR" altLang="fr-FR" dirty="0">
                <a:solidFill>
                  <a:srgbClr val="000000"/>
                </a:solidFill>
              </a:rPr>
              <a:t>                </a:t>
            </a:r>
            <a:r>
              <a:rPr lang="fr-FR" altLang="fr-FR" dirty="0" err="1">
                <a:solidFill>
                  <a:srgbClr val="000000"/>
                </a:solidFill>
              </a:rPr>
              <a:t>outputStream.write</a:t>
            </a:r>
            <a:r>
              <a:rPr lang="fr-FR" altLang="fr-FR" dirty="0">
                <a:solidFill>
                  <a:srgbClr val="000000"/>
                </a:solidFill>
              </a:rPr>
              <a:t>(c);</a:t>
            </a:r>
          </a:p>
          <a:p>
            <a:pPr eaLnBrk="0" fontAlgn="base" hangingPunct="0">
              <a:spcBef>
                <a:spcPct val="0"/>
              </a:spcBef>
              <a:spcAft>
                <a:spcPct val="0"/>
              </a:spcAft>
            </a:pPr>
            <a:r>
              <a:rPr lang="fr-FR" altLang="fr-FR" dirty="0">
                <a:solidFill>
                  <a:srgbClr val="000000"/>
                </a:solidFill>
              </a:rPr>
              <a:t>            }</a:t>
            </a:r>
          </a:p>
          <a:p>
            <a:pPr eaLnBrk="0" fontAlgn="base" hangingPunct="0">
              <a:spcBef>
                <a:spcPct val="0"/>
              </a:spcBef>
              <a:spcAft>
                <a:spcPct val="0"/>
              </a:spcAft>
            </a:pPr>
            <a:r>
              <a:rPr lang="fr-FR" altLang="fr-FR" dirty="0">
                <a:solidFill>
                  <a:srgbClr val="000000"/>
                </a:solidFill>
              </a:rPr>
              <a:t>        } </a:t>
            </a:r>
            <a:r>
              <a:rPr lang="fr-FR" altLang="fr-FR" dirty="0" err="1">
                <a:solidFill>
                  <a:srgbClr val="000000"/>
                </a:solidFill>
              </a:rPr>
              <a:t>finally</a:t>
            </a:r>
            <a:r>
              <a:rPr lang="fr-FR" altLang="fr-FR" dirty="0">
                <a:solidFill>
                  <a:srgbClr val="000000"/>
                </a:solidFill>
              </a:rPr>
              <a:t> {</a:t>
            </a:r>
          </a:p>
          <a:p>
            <a:pPr eaLnBrk="0" fontAlgn="base" hangingPunct="0">
              <a:spcBef>
                <a:spcPct val="0"/>
              </a:spcBef>
              <a:spcAft>
                <a:spcPct val="0"/>
              </a:spcAft>
            </a:pPr>
            <a:r>
              <a:rPr lang="fr-FR" altLang="fr-FR" dirty="0">
                <a:solidFill>
                  <a:srgbClr val="000000"/>
                </a:solidFill>
              </a:rPr>
              <a:t>            if (</a:t>
            </a:r>
            <a:r>
              <a:rPr lang="fr-FR" altLang="fr-FR" dirty="0" err="1">
                <a:solidFill>
                  <a:srgbClr val="000000"/>
                </a:solidFill>
              </a:rPr>
              <a:t>inputStream</a:t>
            </a:r>
            <a:r>
              <a:rPr lang="fr-FR" altLang="fr-FR" dirty="0">
                <a:solidFill>
                  <a:srgbClr val="000000"/>
                </a:solidFill>
              </a:rPr>
              <a:t> != </a:t>
            </a:r>
            <a:r>
              <a:rPr lang="fr-FR" altLang="fr-FR" dirty="0" err="1">
                <a:solidFill>
                  <a:srgbClr val="000000"/>
                </a:solidFill>
              </a:rPr>
              <a:t>null</a:t>
            </a:r>
            <a:r>
              <a:rPr lang="fr-FR" altLang="fr-FR" dirty="0">
                <a:solidFill>
                  <a:srgbClr val="000000"/>
                </a:solidFill>
              </a:rPr>
              <a:t>) {</a:t>
            </a:r>
          </a:p>
          <a:p>
            <a:pPr eaLnBrk="0" fontAlgn="base" hangingPunct="0">
              <a:spcBef>
                <a:spcPct val="0"/>
              </a:spcBef>
              <a:spcAft>
                <a:spcPct val="0"/>
              </a:spcAft>
            </a:pPr>
            <a:r>
              <a:rPr lang="fr-FR" altLang="fr-FR" dirty="0">
                <a:solidFill>
                  <a:srgbClr val="000000"/>
                </a:solidFill>
              </a:rPr>
              <a:t>                </a:t>
            </a:r>
            <a:r>
              <a:rPr lang="fr-FR" altLang="fr-FR" dirty="0" err="1">
                <a:solidFill>
                  <a:srgbClr val="000000"/>
                </a:solidFill>
              </a:rPr>
              <a:t>inputStream.close</a:t>
            </a:r>
            <a:r>
              <a:rPr lang="fr-FR" altLang="fr-FR" dirty="0">
                <a:solidFill>
                  <a:srgbClr val="000000"/>
                </a:solidFill>
              </a:rPr>
              <a:t>();</a:t>
            </a:r>
          </a:p>
          <a:p>
            <a:pPr eaLnBrk="0" fontAlgn="base" hangingPunct="0">
              <a:spcBef>
                <a:spcPct val="0"/>
              </a:spcBef>
              <a:spcAft>
                <a:spcPct val="0"/>
              </a:spcAft>
            </a:pPr>
            <a:r>
              <a:rPr lang="fr-FR" altLang="fr-FR" dirty="0">
                <a:solidFill>
                  <a:srgbClr val="000000"/>
                </a:solidFill>
              </a:rPr>
              <a:t>            }</a:t>
            </a:r>
          </a:p>
          <a:p>
            <a:pPr eaLnBrk="0" fontAlgn="base" hangingPunct="0">
              <a:spcBef>
                <a:spcPct val="0"/>
              </a:spcBef>
              <a:spcAft>
                <a:spcPct val="0"/>
              </a:spcAft>
            </a:pPr>
            <a:r>
              <a:rPr lang="fr-FR" altLang="fr-FR" dirty="0">
                <a:solidFill>
                  <a:srgbClr val="000000"/>
                </a:solidFill>
              </a:rPr>
              <a:t>            if (</a:t>
            </a:r>
            <a:r>
              <a:rPr lang="fr-FR" altLang="fr-FR" dirty="0" err="1">
                <a:solidFill>
                  <a:srgbClr val="000000"/>
                </a:solidFill>
              </a:rPr>
              <a:t>outputStream</a:t>
            </a:r>
            <a:r>
              <a:rPr lang="fr-FR" altLang="fr-FR" dirty="0">
                <a:solidFill>
                  <a:srgbClr val="000000"/>
                </a:solidFill>
              </a:rPr>
              <a:t> != </a:t>
            </a:r>
            <a:r>
              <a:rPr lang="fr-FR" altLang="fr-FR" dirty="0" err="1">
                <a:solidFill>
                  <a:srgbClr val="000000"/>
                </a:solidFill>
              </a:rPr>
              <a:t>null</a:t>
            </a:r>
            <a:r>
              <a:rPr lang="fr-FR" altLang="fr-FR" dirty="0">
                <a:solidFill>
                  <a:srgbClr val="000000"/>
                </a:solidFill>
              </a:rPr>
              <a:t>) {</a:t>
            </a:r>
          </a:p>
          <a:p>
            <a:pPr eaLnBrk="0" fontAlgn="base" hangingPunct="0">
              <a:spcBef>
                <a:spcPct val="0"/>
              </a:spcBef>
              <a:spcAft>
                <a:spcPct val="0"/>
              </a:spcAft>
            </a:pPr>
            <a:r>
              <a:rPr lang="fr-FR" altLang="fr-FR" dirty="0">
                <a:solidFill>
                  <a:srgbClr val="000000"/>
                </a:solidFill>
              </a:rPr>
              <a:t>                </a:t>
            </a:r>
            <a:r>
              <a:rPr lang="fr-FR" altLang="fr-FR" dirty="0" err="1">
                <a:solidFill>
                  <a:srgbClr val="000000"/>
                </a:solidFill>
              </a:rPr>
              <a:t>outputStream.close</a:t>
            </a:r>
            <a:r>
              <a:rPr lang="fr-FR" altLang="fr-FR" dirty="0">
                <a:solidFill>
                  <a:srgbClr val="000000"/>
                </a:solidFill>
              </a:rPr>
              <a:t>();</a:t>
            </a:r>
          </a:p>
          <a:p>
            <a:pPr eaLnBrk="0" fontAlgn="base" hangingPunct="0">
              <a:spcBef>
                <a:spcPct val="0"/>
              </a:spcBef>
              <a:spcAft>
                <a:spcPct val="0"/>
              </a:spcAft>
            </a:pPr>
            <a:r>
              <a:rPr lang="fr-FR" altLang="fr-FR" dirty="0">
                <a:solidFill>
                  <a:srgbClr val="000000"/>
                </a:solidFill>
              </a:rPr>
              <a:t>            </a:t>
            </a:r>
            <a:r>
              <a:rPr lang="fr-FR" altLang="fr-FR" dirty="0">
                <a:solidFill>
                  <a:srgbClr val="000000"/>
                </a:solidFill>
              </a:rPr>
              <a:t>} } }}</a:t>
            </a:r>
            <a:endParaRPr lang="fr-FR" altLang="fr-FR" dirty="0">
              <a:solidFill>
                <a:srgbClr val="000000"/>
              </a:solidFill>
            </a:endParaRPr>
          </a:p>
        </p:txBody>
      </p:sp>
    </p:spTree>
    <p:extLst>
      <p:ext uri="{BB962C8B-B14F-4D97-AF65-F5344CB8AC3E}">
        <p14:creationId xmlns:p14="http://schemas.microsoft.com/office/powerpoint/2010/main" val="2519219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359683"/>
            <a:ext cx="6804074" cy="586541"/>
          </a:xfrm>
        </p:spPr>
        <p:txBody>
          <a:bodyPr/>
          <a:lstStyle/>
          <a:p>
            <a:pPr lvl="0" algn="l"/>
            <a:r>
              <a:rPr lang="fr-FR" altLang="fr-FR" sz="3600" dirty="0" err="1" smtClean="0">
                <a:solidFill>
                  <a:srgbClr val="002060"/>
                </a:solidFill>
              </a:rPr>
              <a:t>Character</a:t>
            </a:r>
            <a:r>
              <a:rPr lang="fr-FR" altLang="fr-FR" sz="3600" dirty="0" smtClean="0">
                <a:solidFill>
                  <a:srgbClr val="002060"/>
                </a:solidFill>
              </a:rPr>
              <a:t> </a:t>
            </a:r>
            <a:r>
              <a:rPr lang="fr-FR" altLang="fr-FR" sz="3600" dirty="0" err="1">
                <a:solidFill>
                  <a:srgbClr val="002060"/>
                </a:solidFill>
              </a:rPr>
              <a:t>Streams</a:t>
            </a:r>
            <a:endParaRPr lang="fr-FR" altLang="fr-FR" sz="3600" dirty="0">
              <a:solidFill>
                <a:srgbClr val="002060"/>
              </a:solidFill>
            </a:endParaRPr>
          </a:p>
        </p:txBody>
      </p:sp>
      <p:sp>
        <p:nvSpPr>
          <p:cNvPr id="3" name="Rectangle 1"/>
          <p:cNvSpPr>
            <a:spLocks noChangeArrowheads="1"/>
          </p:cNvSpPr>
          <p:nvPr/>
        </p:nvSpPr>
        <p:spPr bwMode="auto">
          <a:xfrm>
            <a:off x="90154" y="1476662"/>
            <a:ext cx="38507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sz="2200" b="1" dirty="0">
              <a:solidFill>
                <a:srgbClr val="000000"/>
              </a:solidFill>
            </a:endParaRPr>
          </a:p>
          <a:p>
            <a:pPr eaLnBrk="0" fontAlgn="base" hangingPunct="0">
              <a:spcBef>
                <a:spcPct val="0"/>
              </a:spcBef>
              <a:spcAft>
                <a:spcPct val="0"/>
              </a:spcAft>
            </a:pPr>
            <a:endParaRPr lang="fr-FR" altLang="fr-FR" sz="1400" dirty="0">
              <a:solidFill>
                <a:srgbClr val="000000"/>
              </a:solidFill>
            </a:endParaRPr>
          </a:p>
        </p:txBody>
      </p:sp>
      <p:sp>
        <p:nvSpPr>
          <p:cNvPr id="6" name="Rectangle 1"/>
          <p:cNvSpPr>
            <a:spLocks noChangeArrowheads="1"/>
          </p:cNvSpPr>
          <p:nvPr/>
        </p:nvSpPr>
        <p:spPr bwMode="auto">
          <a:xfrm>
            <a:off x="399245" y="3632430"/>
            <a:ext cx="111659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dirty="0">
              <a:solidFill>
                <a:srgbClr val="000000"/>
              </a:solidFill>
            </a:endParaRPr>
          </a:p>
        </p:txBody>
      </p:sp>
      <p:sp>
        <p:nvSpPr>
          <p:cNvPr id="2" name="Rectangle 1"/>
          <p:cNvSpPr/>
          <p:nvPr/>
        </p:nvSpPr>
        <p:spPr>
          <a:xfrm>
            <a:off x="696282" y="1026958"/>
            <a:ext cx="10799436" cy="5232202"/>
          </a:xfrm>
          <a:prstGeom prst="rect">
            <a:avLst/>
          </a:prstGeom>
        </p:spPr>
        <p:txBody>
          <a:bodyPr>
            <a:spAutoFit/>
          </a:bodyPr>
          <a:lstStyle/>
          <a:p>
            <a:r>
              <a:rPr lang="fr-FR" sz="2800" dirty="0">
                <a:solidFill>
                  <a:srgbClr val="002060"/>
                </a:solidFill>
              </a:rPr>
              <a:t>E/S orientées ligne</a:t>
            </a:r>
          </a:p>
          <a:p>
            <a:endParaRPr lang="fr-FR" dirty="0">
              <a:solidFill>
                <a:srgbClr val="000000"/>
              </a:solidFill>
            </a:endParaRPr>
          </a:p>
          <a:p>
            <a:pPr marL="285750" indent="-285750">
              <a:buFont typeface="Arial" panose="020B0604020202020204" pitchFamily="34" charset="0"/>
              <a:buChar char="•"/>
            </a:pPr>
            <a:r>
              <a:rPr lang="fr-FR" sz="2400" dirty="0">
                <a:solidFill>
                  <a:srgbClr val="000000"/>
                </a:solidFill>
              </a:rPr>
              <a:t>Les entrées/sorties de caractères se font généralement par unités plus grandes que les caractères individuels. Une unité commune est la ligne : une chaîne de caractères avec un terminateur de ligne à la fin</a:t>
            </a:r>
            <a:r>
              <a:rPr lang="fr-FR" sz="2400" dirty="0">
                <a:solidFill>
                  <a:srgbClr val="000000"/>
                </a:solidFill>
              </a:rPr>
              <a:t>.</a:t>
            </a:r>
          </a:p>
          <a:p>
            <a:pPr marL="285750" indent="-285750">
              <a:buFont typeface="Arial" panose="020B0604020202020204" pitchFamily="34" charset="0"/>
              <a:buChar char="•"/>
            </a:pPr>
            <a:endParaRPr lang="fr-FR" sz="2400" dirty="0">
              <a:solidFill>
                <a:srgbClr val="000000"/>
              </a:solidFill>
            </a:endParaRPr>
          </a:p>
          <a:p>
            <a:pPr marL="285750" indent="-285750">
              <a:buFont typeface="Arial" panose="020B0604020202020204" pitchFamily="34" charset="0"/>
              <a:buChar char="•"/>
            </a:pPr>
            <a:r>
              <a:rPr lang="fr-FR" sz="2400" dirty="0">
                <a:solidFill>
                  <a:srgbClr val="000000"/>
                </a:solidFill>
              </a:rPr>
              <a:t> </a:t>
            </a:r>
            <a:r>
              <a:rPr lang="fr-FR" sz="2400" dirty="0">
                <a:solidFill>
                  <a:srgbClr val="000000"/>
                </a:solidFill>
              </a:rPr>
              <a:t>Un terminateur de ligne peut être une séquence retour chariot/saut de ligne ("\r\n"), un simple retour chariot ("\r") ou un simple saut de ligne ("\n"). </a:t>
            </a:r>
            <a:endParaRPr lang="fr-FR" sz="2400" dirty="0">
              <a:solidFill>
                <a:srgbClr val="000000"/>
              </a:solidFill>
            </a:endParaRPr>
          </a:p>
          <a:p>
            <a:pPr marL="285750" indent="-285750">
              <a:buFont typeface="Arial" panose="020B0604020202020204" pitchFamily="34" charset="0"/>
              <a:buChar char="•"/>
            </a:pPr>
            <a:endParaRPr lang="fr-FR" sz="2400" dirty="0">
              <a:solidFill>
                <a:srgbClr val="000000"/>
              </a:solidFill>
            </a:endParaRPr>
          </a:p>
          <a:p>
            <a:pPr marL="285750" indent="-285750">
              <a:buFont typeface="Arial" panose="020B0604020202020204" pitchFamily="34" charset="0"/>
              <a:buChar char="•"/>
            </a:pPr>
            <a:r>
              <a:rPr lang="fr-FR" sz="2400" dirty="0">
                <a:solidFill>
                  <a:srgbClr val="000000"/>
                </a:solidFill>
              </a:rPr>
              <a:t>La </a:t>
            </a:r>
            <a:r>
              <a:rPr lang="fr-FR" sz="2400" dirty="0">
                <a:solidFill>
                  <a:srgbClr val="000000"/>
                </a:solidFill>
              </a:rPr>
              <a:t>prise en charge de tous les terminateurs de ligne possibles permet aux programmes de lire des fichiers texte créés sur n'importe quel système d'exploitation largement utilisé.</a:t>
            </a:r>
          </a:p>
          <a:p>
            <a:endParaRPr lang="fr-FR" sz="2400" dirty="0">
              <a:solidFill>
                <a:srgbClr val="000000"/>
              </a:solidFill>
            </a:endParaRPr>
          </a:p>
        </p:txBody>
      </p:sp>
    </p:spTree>
    <p:extLst>
      <p:ext uri="{BB962C8B-B14F-4D97-AF65-F5344CB8AC3E}">
        <p14:creationId xmlns:p14="http://schemas.microsoft.com/office/powerpoint/2010/main" val="2757620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145961" y="359683"/>
            <a:ext cx="3421488" cy="586541"/>
          </a:xfrm>
        </p:spPr>
        <p:txBody>
          <a:bodyPr/>
          <a:lstStyle/>
          <a:p>
            <a:pPr lvl="0" algn="l"/>
            <a:r>
              <a:rPr lang="fr-FR" altLang="fr-FR" sz="2800" dirty="0" smtClean="0">
                <a:solidFill>
                  <a:srgbClr val="002060"/>
                </a:solidFill>
              </a:rPr>
              <a:t>Line-</a:t>
            </a:r>
            <a:r>
              <a:rPr lang="fr-FR" altLang="fr-FR" sz="2800" dirty="0" err="1" smtClean="0">
                <a:solidFill>
                  <a:srgbClr val="002060"/>
                </a:solidFill>
              </a:rPr>
              <a:t>Oriented</a:t>
            </a:r>
            <a:r>
              <a:rPr lang="fr-FR" altLang="fr-FR" sz="2800" dirty="0" smtClean="0">
                <a:solidFill>
                  <a:srgbClr val="002060"/>
                </a:solidFill>
              </a:rPr>
              <a:t> I/O</a:t>
            </a:r>
            <a:endParaRPr lang="fr-FR" altLang="fr-FR" sz="2800" dirty="0">
              <a:solidFill>
                <a:srgbClr val="002060"/>
              </a:solidFill>
            </a:endParaRPr>
          </a:p>
        </p:txBody>
      </p:sp>
      <p:sp>
        <p:nvSpPr>
          <p:cNvPr id="3" name="Rectangle 1"/>
          <p:cNvSpPr>
            <a:spLocks noChangeArrowheads="1"/>
          </p:cNvSpPr>
          <p:nvPr/>
        </p:nvSpPr>
        <p:spPr bwMode="auto">
          <a:xfrm>
            <a:off x="90154" y="1476662"/>
            <a:ext cx="38507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sz="2200" b="1" dirty="0">
              <a:solidFill>
                <a:srgbClr val="000000"/>
              </a:solidFill>
            </a:endParaRPr>
          </a:p>
          <a:p>
            <a:pPr eaLnBrk="0" fontAlgn="base" hangingPunct="0">
              <a:spcBef>
                <a:spcPct val="0"/>
              </a:spcBef>
              <a:spcAft>
                <a:spcPct val="0"/>
              </a:spcAft>
            </a:pPr>
            <a:endParaRPr lang="fr-FR" altLang="fr-FR" sz="1400" dirty="0">
              <a:solidFill>
                <a:srgbClr val="000000"/>
              </a:solidFill>
            </a:endParaRPr>
          </a:p>
        </p:txBody>
      </p:sp>
      <p:sp>
        <p:nvSpPr>
          <p:cNvPr id="6" name="Rectangle 1"/>
          <p:cNvSpPr>
            <a:spLocks noChangeArrowheads="1"/>
          </p:cNvSpPr>
          <p:nvPr/>
        </p:nvSpPr>
        <p:spPr bwMode="auto">
          <a:xfrm>
            <a:off x="399245" y="3632430"/>
            <a:ext cx="111659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dirty="0">
              <a:solidFill>
                <a:srgbClr val="000000"/>
              </a:solidFill>
            </a:endParaRPr>
          </a:p>
        </p:txBody>
      </p:sp>
      <p:sp>
        <p:nvSpPr>
          <p:cNvPr id="4" name="Rectangle 3"/>
          <p:cNvSpPr/>
          <p:nvPr/>
        </p:nvSpPr>
        <p:spPr>
          <a:xfrm>
            <a:off x="3940936" y="615399"/>
            <a:ext cx="8251064" cy="5909310"/>
          </a:xfrm>
          <a:prstGeom prst="rect">
            <a:avLst/>
          </a:prstGeom>
        </p:spPr>
        <p:txBody>
          <a:bodyPr wrap="square">
            <a:spAutoFit/>
          </a:bodyPr>
          <a:lstStyle/>
          <a:p>
            <a:r>
              <a:rPr lang="fr-FR" dirty="0">
                <a:solidFill>
                  <a:srgbClr val="000000"/>
                </a:solidFill>
              </a:rPr>
              <a:t>public </a:t>
            </a:r>
            <a:r>
              <a:rPr lang="fr-FR" dirty="0">
                <a:solidFill>
                  <a:srgbClr val="000000"/>
                </a:solidFill>
              </a:rPr>
              <a:t>class </a:t>
            </a:r>
            <a:r>
              <a:rPr lang="fr-FR" dirty="0" err="1">
                <a:solidFill>
                  <a:srgbClr val="000000"/>
                </a:solidFill>
              </a:rPr>
              <a:t>CopyLines</a:t>
            </a:r>
            <a:r>
              <a:rPr lang="fr-FR" dirty="0">
                <a:solidFill>
                  <a:srgbClr val="000000"/>
                </a:solidFill>
              </a:rPr>
              <a:t> {</a:t>
            </a:r>
          </a:p>
          <a:p>
            <a:r>
              <a:rPr lang="fr-FR" dirty="0">
                <a:solidFill>
                  <a:srgbClr val="000000"/>
                </a:solidFill>
              </a:rPr>
              <a:t>    public </a:t>
            </a:r>
            <a:r>
              <a:rPr lang="fr-FR" dirty="0" err="1">
                <a:solidFill>
                  <a:srgbClr val="000000"/>
                </a:solidFill>
              </a:rPr>
              <a:t>static</a:t>
            </a:r>
            <a:r>
              <a:rPr lang="fr-FR" dirty="0">
                <a:solidFill>
                  <a:srgbClr val="000000"/>
                </a:solidFill>
              </a:rPr>
              <a:t> </a:t>
            </a:r>
            <a:r>
              <a:rPr lang="fr-FR" dirty="0" err="1">
                <a:solidFill>
                  <a:srgbClr val="000000"/>
                </a:solidFill>
              </a:rPr>
              <a:t>void</a:t>
            </a:r>
            <a:r>
              <a:rPr lang="fr-FR" dirty="0">
                <a:solidFill>
                  <a:srgbClr val="000000"/>
                </a:solidFill>
              </a:rPr>
              <a:t> main(String[] </a:t>
            </a:r>
            <a:r>
              <a:rPr lang="fr-FR" dirty="0" err="1">
                <a:solidFill>
                  <a:srgbClr val="000000"/>
                </a:solidFill>
              </a:rPr>
              <a:t>args</a:t>
            </a:r>
            <a:r>
              <a:rPr lang="fr-FR" dirty="0">
                <a:solidFill>
                  <a:srgbClr val="000000"/>
                </a:solidFill>
              </a:rPr>
              <a:t>) </a:t>
            </a:r>
            <a:r>
              <a:rPr lang="fr-FR" dirty="0" err="1">
                <a:solidFill>
                  <a:srgbClr val="000000"/>
                </a:solidFill>
              </a:rPr>
              <a:t>throws</a:t>
            </a:r>
            <a:r>
              <a:rPr lang="fr-FR" dirty="0">
                <a:solidFill>
                  <a:srgbClr val="000000"/>
                </a:solidFill>
              </a:rPr>
              <a:t> </a:t>
            </a:r>
            <a:r>
              <a:rPr lang="fr-FR" dirty="0" err="1">
                <a:solidFill>
                  <a:srgbClr val="000000"/>
                </a:solidFill>
              </a:rPr>
              <a:t>IOException</a:t>
            </a:r>
            <a:r>
              <a:rPr lang="fr-FR" dirty="0">
                <a:solidFill>
                  <a:srgbClr val="000000"/>
                </a:solidFill>
              </a:rPr>
              <a:t> {</a:t>
            </a:r>
          </a:p>
          <a:p>
            <a:endParaRPr lang="fr-FR" dirty="0">
              <a:solidFill>
                <a:srgbClr val="000000"/>
              </a:solidFill>
            </a:endParaRPr>
          </a:p>
          <a:p>
            <a:r>
              <a:rPr lang="fr-FR" dirty="0">
                <a:solidFill>
                  <a:srgbClr val="000000"/>
                </a:solidFill>
              </a:rPr>
              <a:t>        </a:t>
            </a:r>
            <a:r>
              <a:rPr lang="fr-FR" dirty="0" err="1">
                <a:solidFill>
                  <a:srgbClr val="000000"/>
                </a:solidFill>
              </a:rPr>
              <a:t>BufferedReader</a:t>
            </a:r>
            <a:r>
              <a:rPr lang="fr-FR" dirty="0">
                <a:solidFill>
                  <a:srgbClr val="000000"/>
                </a:solidFill>
              </a:rPr>
              <a:t> </a:t>
            </a:r>
            <a:r>
              <a:rPr lang="fr-FR" dirty="0" err="1">
                <a:solidFill>
                  <a:srgbClr val="000000"/>
                </a:solidFill>
              </a:rPr>
              <a:t>inputStream</a:t>
            </a:r>
            <a:r>
              <a:rPr lang="fr-FR" dirty="0">
                <a:solidFill>
                  <a:srgbClr val="000000"/>
                </a:solidFill>
              </a:rPr>
              <a:t> = </a:t>
            </a:r>
            <a:r>
              <a:rPr lang="fr-FR" dirty="0" err="1">
                <a:solidFill>
                  <a:srgbClr val="000000"/>
                </a:solidFill>
              </a:rPr>
              <a:t>null</a:t>
            </a:r>
            <a:r>
              <a:rPr lang="fr-FR" dirty="0">
                <a:solidFill>
                  <a:srgbClr val="000000"/>
                </a:solidFill>
              </a:rPr>
              <a:t>;</a:t>
            </a:r>
          </a:p>
          <a:p>
            <a:r>
              <a:rPr lang="fr-FR" dirty="0">
                <a:solidFill>
                  <a:srgbClr val="000000"/>
                </a:solidFill>
              </a:rPr>
              <a:t>        </a:t>
            </a:r>
            <a:r>
              <a:rPr lang="fr-FR" dirty="0" err="1">
                <a:solidFill>
                  <a:srgbClr val="000000"/>
                </a:solidFill>
              </a:rPr>
              <a:t>PrintWriter</a:t>
            </a:r>
            <a:r>
              <a:rPr lang="fr-FR" dirty="0">
                <a:solidFill>
                  <a:srgbClr val="000000"/>
                </a:solidFill>
              </a:rPr>
              <a:t> </a:t>
            </a:r>
            <a:r>
              <a:rPr lang="fr-FR" dirty="0" err="1">
                <a:solidFill>
                  <a:srgbClr val="000000"/>
                </a:solidFill>
              </a:rPr>
              <a:t>outputStream</a:t>
            </a:r>
            <a:r>
              <a:rPr lang="fr-FR" dirty="0">
                <a:solidFill>
                  <a:srgbClr val="000000"/>
                </a:solidFill>
              </a:rPr>
              <a:t> = </a:t>
            </a:r>
            <a:r>
              <a:rPr lang="fr-FR" dirty="0" err="1">
                <a:solidFill>
                  <a:srgbClr val="000000"/>
                </a:solidFill>
              </a:rPr>
              <a:t>null</a:t>
            </a:r>
            <a:r>
              <a:rPr lang="fr-FR" dirty="0">
                <a:solidFill>
                  <a:srgbClr val="000000"/>
                </a:solidFill>
              </a:rPr>
              <a:t>;</a:t>
            </a:r>
          </a:p>
          <a:p>
            <a:endParaRPr lang="fr-FR" dirty="0">
              <a:solidFill>
                <a:srgbClr val="000000"/>
              </a:solidFill>
            </a:endParaRPr>
          </a:p>
          <a:p>
            <a:r>
              <a:rPr lang="fr-FR" dirty="0">
                <a:solidFill>
                  <a:srgbClr val="000000"/>
                </a:solidFill>
              </a:rPr>
              <a:t>        </a:t>
            </a:r>
            <a:r>
              <a:rPr lang="fr-FR" dirty="0" err="1">
                <a:solidFill>
                  <a:srgbClr val="000000"/>
                </a:solidFill>
              </a:rPr>
              <a:t>try</a:t>
            </a:r>
            <a:r>
              <a:rPr lang="fr-FR" dirty="0">
                <a:solidFill>
                  <a:srgbClr val="000000"/>
                </a:solidFill>
              </a:rPr>
              <a:t> {</a:t>
            </a:r>
          </a:p>
          <a:p>
            <a:r>
              <a:rPr lang="fr-FR" dirty="0">
                <a:solidFill>
                  <a:srgbClr val="000000"/>
                </a:solidFill>
              </a:rPr>
              <a:t>            </a:t>
            </a:r>
            <a:r>
              <a:rPr lang="fr-FR" dirty="0" err="1">
                <a:solidFill>
                  <a:srgbClr val="000000"/>
                </a:solidFill>
              </a:rPr>
              <a:t>inputStream</a:t>
            </a:r>
            <a:r>
              <a:rPr lang="fr-FR" dirty="0">
                <a:solidFill>
                  <a:srgbClr val="000000"/>
                </a:solidFill>
              </a:rPr>
              <a:t> = new </a:t>
            </a:r>
            <a:r>
              <a:rPr lang="fr-FR" dirty="0" err="1">
                <a:solidFill>
                  <a:srgbClr val="000000"/>
                </a:solidFill>
              </a:rPr>
              <a:t>BufferedReader</a:t>
            </a:r>
            <a:r>
              <a:rPr lang="fr-FR" dirty="0">
                <a:solidFill>
                  <a:srgbClr val="000000"/>
                </a:solidFill>
              </a:rPr>
              <a:t>(new </a:t>
            </a:r>
            <a:r>
              <a:rPr lang="fr-FR" dirty="0" err="1">
                <a:solidFill>
                  <a:srgbClr val="000000"/>
                </a:solidFill>
              </a:rPr>
              <a:t>FileReader</a:t>
            </a:r>
            <a:r>
              <a:rPr lang="fr-FR" dirty="0">
                <a:solidFill>
                  <a:srgbClr val="000000"/>
                </a:solidFill>
              </a:rPr>
              <a:t>("xanadu.txt"));</a:t>
            </a:r>
          </a:p>
          <a:p>
            <a:r>
              <a:rPr lang="fr-FR" dirty="0">
                <a:solidFill>
                  <a:srgbClr val="000000"/>
                </a:solidFill>
              </a:rPr>
              <a:t>            </a:t>
            </a:r>
            <a:r>
              <a:rPr lang="fr-FR" dirty="0" err="1">
                <a:solidFill>
                  <a:srgbClr val="000000"/>
                </a:solidFill>
              </a:rPr>
              <a:t>outputStream</a:t>
            </a:r>
            <a:r>
              <a:rPr lang="fr-FR" dirty="0">
                <a:solidFill>
                  <a:srgbClr val="000000"/>
                </a:solidFill>
              </a:rPr>
              <a:t> = new </a:t>
            </a:r>
            <a:r>
              <a:rPr lang="fr-FR" dirty="0" err="1">
                <a:solidFill>
                  <a:srgbClr val="000000"/>
                </a:solidFill>
              </a:rPr>
              <a:t>PrintWriter</a:t>
            </a:r>
            <a:r>
              <a:rPr lang="fr-FR" dirty="0">
                <a:solidFill>
                  <a:srgbClr val="000000"/>
                </a:solidFill>
              </a:rPr>
              <a:t>(new </a:t>
            </a:r>
            <a:r>
              <a:rPr lang="fr-FR" dirty="0">
                <a:solidFill>
                  <a:srgbClr val="000000"/>
                </a:solidFill>
              </a:rPr>
              <a:t> </a:t>
            </a:r>
          </a:p>
          <a:p>
            <a:r>
              <a:rPr lang="fr-FR" dirty="0">
                <a:solidFill>
                  <a:srgbClr val="000000"/>
                </a:solidFill>
              </a:rPr>
              <a:t>                                                              </a:t>
            </a:r>
            <a:r>
              <a:rPr lang="fr-FR" dirty="0" err="1">
                <a:solidFill>
                  <a:srgbClr val="000000"/>
                </a:solidFill>
              </a:rPr>
              <a:t>FileWriter</a:t>
            </a:r>
            <a:r>
              <a:rPr lang="fr-FR" dirty="0">
                <a:solidFill>
                  <a:srgbClr val="000000"/>
                </a:solidFill>
              </a:rPr>
              <a:t>("characteroutput.txt"));</a:t>
            </a:r>
          </a:p>
          <a:p>
            <a:endParaRPr lang="fr-FR" dirty="0">
              <a:solidFill>
                <a:srgbClr val="000000"/>
              </a:solidFill>
            </a:endParaRPr>
          </a:p>
          <a:p>
            <a:r>
              <a:rPr lang="fr-FR" dirty="0">
                <a:solidFill>
                  <a:srgbClr val="000000"/>
                </a:solidFill>
              </a:rPr>
              <a:t>            String l;</a:t>
            </a:r>
          </a:p>
          <a:p>
            <a:r>
              <a:rPr lang="fr-FR" dirty="0">
                <a:solidFill>
                  <a:srgbClr val="000000"/>
                </a:solidFill>
              </a:rPr>
              <a:t>            </a:t>
            </a:r>
            <a:r>
              <a:rPr lang="fr-FR" dirty="0" err="1">
                <a:solidFill>
                  <a:srgbClr val="000000"/>
                </a:solidFill>
              </a:rPr>
              <a:t>while</a:t>
            </a:r>
            <a:r>
              <a:rPr lang="fr-FR" dirty="0">
                <a:solidFill>
                  <a:srgbClr val="000000"/>
                </a:solidFill>
              </a:rPr>
              <a:t> ((l = </a:t>
            </a:r>
            <a:r>
              <a:rPr lang="fr-FR" dirty="0" err="1">
                <a:solidFill>
                  <a:srgbClr val="000000"/>
                </a:solidFill>
              </a:rPr>
              <a:t>inputStream.readLine</a:t>
            </a:r>
            <a:r>
              <a:rPr lang="fr-FR" dirty="0">
                <a:solidFill>
                  <a:srgbClr val="000000"/>
                </a:solidFill>
              </a:rPr>
              <a:t>()) != </a:t>
            </a:r>
            <a:r>
              <a:rPr lang="fr-FR" dirty="0" err="1">
                <a:solidFill>
                  <a:srgbClr val="000000"/>
                </a:solidFill>
              </a:rPr>
              <a:t>null</a:t>
            </a:r>
            <a:r>
              <a:rPr lang="fr-FR" dirty="0">
                <a:solidFill>
                  <a:srgbClr val="000000"/>
                </a:solidFill>
              </a:rPr>
              <a:t>) {</a:t>
            </a:r>
          </a:p>
          <a:p>
            <a:r>
              <a:rPr lang="fr-FR" dirty="0">
                <a:solidFill>
                  <a:srgbClr val="000000"/>
                </a:solidFill>
              </a:rPr>
              <a:t>                </a:t>
            </a:r>
            <a:r>
              <a:rPr lang="fr-FR" dirty="0" err="1">
                <a:solidFill>
                  <a:srgbClr val="000000"/>
                </a:solidFill>
              </a:rPr>
              <a:t>outputStream.println</a:t>
            </a:r>
            <a:r>
              <a:rPr lang="fr-FR" dirty="0">
                <a:solidFill>
                  <a:srgbClr val="000000"/>
                </a:solidFill>
              </a:rPr>
              <a:t>(l);</a:t>
            </a:r>
          </a:p>
          <a:p>
            <a:r>
              <a:rPr lang="fr-FR" dirty="0">
                <a:solidFill>
                  <a:srgbClr val="000000"/>
                </a:solidFill>
              </a:rPr>
              <a:t>            }</a:t>
            </a:r>
          </a:p>
          <a:p>
            <a:r>
              <a:rPr lang="fr-FR" dirty="0">
                <a:solidFill>
                  <a:srgbClr val="000000"/>
                </a:solidFill>
              </a:rPr>
              <a:t>        } </a:t>
            </a:r>
            <a:r>
              <a:rPr lang="fr-FR" dirty="0" err="1">
                <a:solidFill>
                  <a:srgbClr val="000000"/>
                </a:solidFill>
              </a:rPr>
              <a:t>finally</a:t>
            </a:r>
            <a:r>
              <a:rPr lang="fr-FR" dirty="0">
                <a:solidFill>
                  <a:srgbClr val="000000"/>
                </a:solidFill>
              </a:rPr>
              <a:t> {</a:t>
            </a:r>
          </a:p>
          <a:p>
            <a:r>
              <a:rPr lang="fr-FR" dirty="0">
                <a:solidFill>
                  <a:srgbClr val="000000"/>
                </a:solidFill>
              </a:rPr>
              <a:t>            if (</a:t>
            </a:r>
            <a:r>
              <a:rPr lang="fr-FR" dirty="0" err="1">
                <a:solidFill>
                  <a:srgbClr val="000000"/>
                </a:solidFill>
              </a:rPr>
              <a:t>inputStream</a:t>
            </a:r>
            <a:r>
              <a:rPr lang="fr-FR" dirty="0">
                <a:solidFill>
                  <a:srgbClr val="000000"/>
                </a:solidFill>
              </a:rPr>
              <a:t> != </a:t>
            </a:r>
            <a:r>
              <a:rPr lang="fr-FR" dirty="0" err="1">
                <a:solidFill>
                  <a:srgbClr val="000000"/>
                </a:solidFill>
              </a:rPr>
              <a:t>null</a:t>
            </a:r>
            <a:r>
              <a:rPr lang="fr-FR" dirty="0">
                <a:solidFill>
                  <a:srgbClr val="000000"/>
                </a:solidFill>
              </a:rPr>
              <a:t>) {</a:t>
            </a:r>
          </a:p>
          <a:p>
            <a:r>
              <a:rPr lang="fr-FR" dirty="0">
                <a:solidFill>
                  <a:srgbClr val="000000"/>
                </a:solidFill>
              </a:rPr>
              <a:t>                </a:t>
            </a:r>
            <a:r>
              <a:rPr lang="fr-FR" dirty="0" err="1">
                <a:solidFill>
                  <a:srgbClr val="000000"/>
                </a:solidFill>
              </a:rPr>
              <a:t>inputStream.close</a:t>
            </a:r>
            <a:r>
              <a:rPr lang="fr-FR" dirty="0">
                <a:solidFill>
                  <a:srgbClr val="000000"/>
                </a:solidFill>
              </a:rPr>
              <a:t>();</a:t>
            </a:r>
          </a:p>
          <a:p>
            <a:r>
              <a:rPr lang="fr-FR" dirty="0">
                <a:solidFill>
                  <a:srgbClr val="000000"/>
                </a:solidFill>
              </a:rPr>
              <a:t>            }</a:t>
            </a:r>
          </a:p>
          <a:p>
            <a:r>
              <a:rPr lang="fr-FR" dirty="0">
                <a:solidFill>
                  <a:srgbClr val="000000"/>
                </a:solidFill>
              </a:rPr>
              <a:t>            if (</a:t>
            </a:r>
            <a:r>
              <a:rPr lang="fr-FR" dirty="0" err="1">
                <a:solidFill>
                  <a:srgbClr val="000000"/>
                </a:solidFill>
              </a:rPr>
              <a:t>outputStream</a:t>
            </a:r>
            <a:r>
              <a:rPr lang="fr-FR" dirty="0">
                <a:solidFill>
                  <a:srgbClr val="000000"/>
                </a:solidFill>
              </a:rPr>
              <a:t> != </a:t>
            </a:r>
            <a:r>
              <a:rPr lang="fr-FR" dirty="0" err="1">
                <a:solidFill>
                  <a:srgbClr val="000000"/>
                </a:solidFill>
              </a:rPr>
              <a:t>null</a:t>
            </a:r>
            <a:r>
              <a:rPr lang="fr-FR" dirty="0">
                <a:solidFill>
                  <a:srgbClr val="000000"/>
                </a:solidFill>
              </a:rPr>
              <a:t>) {</a:t>
            </a:r>
          </a:p>
          <a:p>
            <a:r>
              <a:rPr lang="fr-FR" dirty="0">
                <a:solidFill>
                  <a:srgbClr val="000000"/>
                </a:solidFill>
              </a:rPr>
              <a:t>                </a:t>
            </a:r>
            <a:r>
              <a:rPr lang="fr-FR" dirty="0" err="1">
                <a:solidFill>
                  <a:srgbClr val="000000"/>
                </a:solidFill>
              </a:rPr>
              <a:t>outputStream.close</a:t>
            </a:r>
            <a:r>
              <a:rPr lang="fr-FR" dirty="0">
                <a:solidFill>
                  <a:srgbClr val="000000"/>
                </a:solidFill>
              </a:rPr>
              <a:t>();   }  } }}</a:t>
            </a:r>
            <a:endParaRPr lang="fr-FR" dirty="0">
              <a:solidFill>
                <a:srgbClr val="000000"/>
              </a:solidFill>
            </a:endParaRPr>
          </a:p>
        </p:txBody>
      </p:sp>
      <p:sp>
        <p:nvSpPr>
          <p:cNvPr id="7" name="Rectangle 6"/>
          <p:cNvSpPr/>
          <p:nvPr/>
        </p:nvSpPr>
        <p:spPr>
          <a:xfrm>
            <a:off x="324743" y="1141281"/>
            <a:ext cx="3590433" cy="1754326"/>
          </a:xfrm>
          <a:prstGeom prst="rect">
            <a:avLst/>
          </a:prstGeom>
        </p:spPr>
        <p:txBody>
          <a:bodyPr wrap="square">
            <a:spAutoFit/>
          </a:bodyPr>
          <a:lstStyle/>
          <a:p>
            <a:r>
              <a:rPr lang="fr-FR" dirty="0">
                <a:solidFill>
                  <a:srgbClr val="000000"/>
                </a:solidFill>
              </a:rPr>
              <a:t>import </a:t>
            </a:r>
            <a:r>
              <a:rPr lang="fr-FR" dirty="0" err="1">
                <a:solidFill>
                  <a:srgbClr val="000000"/>
                </a:solidFill>
              </a:rPr>
              <a:t>java.io.FileReader</a:t>
            </a:r>
            <a:r>
              <a:rPr lang="fr-FR" dirty="0">
                <a:solidFill>
                  <a:srgbClr val="000000"/>
                </a:solidFill>
              </a:rPr>
              <a:t>;</a:t>
            </a:r>
          </a:p>
          <a:p>
            <a:r>
              <a:rPr lang="fr-FR" dirty="0">
                <a:solidFill>
                  <a:srgbClr val="000000"/>
                </a:solidFill>
              </a:rPr>
              <a:t>import </a:t>
            </a:r>
            <a:r>
              <a:rPr lang="fr-FR" dirty="0" err="1">
                <a:solidFill>
                  <a:srgbClr val="000000"/>
                </a:solidFill>
              </a:rPr>
              <a:t>java.io.FileWriter</a:t>
            </a:r>
            <a:r>
              <a:rPr lang="fr-FR" dirty="0">
                <a:solidFill>
                  <a:srgbClr val="000000"/>
                </a:solidFill>
              </a:rPr>
              <a:t>;</a:t>
            </a:r>
          </a:p>
          <a:p>
            <a:r>
              <a:rPr lang="fr-FR" dirty="0">
                <a:solidFill>
                  <a:srgbClr val="000000"/>
                </a:solidFill>
              </a:rPr>
              <a:t>import </a:t>
            </a:r>
            <a:r>
              <a:rPr lang="fr-FR" dirty="0" err="1">
                <a:solidFill>
                  <a:srgbClr val="000000"/>
                </a:solidFill>
              </a:rPr>
              <a:t>java.io.BufferedReader</a:t>
            </a:r>
            <a:r>
              <a:rPr lang="fr-FR" dirty="0">
                <a:solidFill>
                  <a:srgbClr val="000000"/>
                </a:solidFill>
              </a:rPr>
              <a:t>;</a:t>
            </a:r>
          </a:p>
          <a:p>
            <a:r>
              <a:rPr lang="fr-FR" dirty="0">
                <a:solidFill>
                  <a:srgbClr val="000000"/>
                </a:solidFill>
              </a:rPr>
              <a:t>import </a:t>
            </a:r>
            <a:r>
              <a:rPr lang="fr-FR" dirty="0" err="1">
                <a:solidFill>
                  <a:srgbClr val="000000"/>
                </a:solidFill>
              </a:rPr>
              <a:t>java.io.PrintWriter</a:t>
            </a:r>
            <a:r>
              <a:rPr lang="fr-FR" dirty="0">
                <a:solidFill>
                  <a:srgbClr val="000000"/>
                </a:solidFill>
              </a:rPr>
              <a:t>;</a:t>
            </a:r>
          </a:p>
          <a:p>
            <a:r>
              <a:rPr lang="fr-FR" dirty="0">
                <a:solidFill>
                  <a:srgbClr val="000000"/>
                </a:solidFill>
              </a:rPr>
              <a:t>import </a:t>
            </a:r>
            <a:r>
              <a:rPr lang="fr-FR" dirty="0" err="1">
                <a:solidFill>
                  <a:srgbClr val="000000"/>
                </a:solidFill>
              </a:rPr>
              <a:t>java.io.IOException</a:t>
            </a:r>
            <a:r>
              <a:rPr lang="fr-FR" dirty="0">
                <a:solidFill>
                  <a:srgbClr val="000000"/>
                </a:solidFill>
              </a:rPr>
              <a:t>;</a:t>
            </a:r>
          </a:p>
          <a:p>
            <a:endParaRPr lang="fr-FR" dirty="0">
              <a:solidFill>
                <a:srgbClr val="000000"/>
              </a:solidFill>
            </a:endParaRPr>
          </a:p>
        </p:txBody>
      </p:sp>
    </p:spTree>
    <p:extLst>
      <p:ext uri="{BB962C8B-B14F-4D97-AF65-F5344CB8AC3E}">
        <p14:creationId xmlns:p14="http://schemas.microsoft.com/office/powerpoint/2010/main" val="2476166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552868"/>
            <a:ext cx="10972800" cy="4947600"/>
          </a:xfrm>
        </p:spPr>
        <p:txBody>
          <a:bodyPr/>
          <a:lstStyle/>
          <a:p>
            <a:pPr eaLnBrk="1" hangingPunct="1"/>
            <a:r>
              <a:rPr lang="en-US" sz="6600" dirty="0" smtClean="0">
                <a:solidFill>
                  <a:srgbClr val="002060"/>
                </a:solidFill>
              </a:rPr>
              <a:t>I - Les Streams</a:t>
            </a:r>
          </a:p>
        </p:txBody>
      </p:sp>
    </p:spTree>
    <p:extLst>
      <p:ext uri="{BB962C8B-B14F-4D97-AF65-F5344CB8AC3E}">
        <p14:creationId xmlns:p14="http://schemas.microsoft.com/office/powerpoint/2010/main" val="33612020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180951" y="359683"/>
            <a:ext cx="3763637" cy="586541"/>
          </a:xfrm>
        </p:spPr>
        <p:txBody>
          <a:bodyPr/>
          <a:lstStyle/>
          <a:p>
            <a:pPr lvl="0" algn="l"/>
            <a:r>
              <a:rPr lang="fr-FR" altLang="fr-FR" sz="3200" dirty="0" err="1" smtClean="0">
                <a:solidFill>
                  <a:srgbClr val="002060"/>
                </a:solidFill>
              </a:rPr>
              <a:t>Buffered</a:t>
            </a:r>
            <a:r>
              <a:rPr lang="fr-FR" altLang="fr-FR" sz="3200" dirty="0" smtClean="0">
                <a:solidFill>
                  <a:srgbClr val="002060"/>
                </a:solidFill>
              </a:rPr>
              <a:t> </a:t>
            </a:r>
            <a:r>
              <a:rPr lang="fr-FR" altLang="fr-FR" sz="3200" dirty="0" err="1" smtClean="0">
                <a:solidFill>
                  <a:srgbClr val="002060"/>
                </a:solidFill>
              </a:rPr>
              <a:t>Streams</a:t>
            </a:r>
            <a:endParaRPr lang="fr-FR" altLang="fr-FR" sz="3200" dirty="0">
              <a:solidFill>
                <a:srgbClr val="002060"/>
              </a:solidFill>
            </a:endParaRPr>
          </a:p>
        </p:txBody>
      </p:sp>
      <p:sp>
        <p:nvSpPr>
          <p:cNvPr id="3" name="Rectangle 1"/>
          <p:cNvSpPr>
            <a:spLocks noChangeArrowheads="1"/>
          </p:cNvSpPr>
          <p:nvPr/>
        </p:nvSpPr>
        <p:spPr bwMode="auto">
          <a:xfrm>
            <a:off x="541754" y="1152354"/>
            <a:ext cx="11023474"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indent="-342900" eaLnBrk="0" fontAlgn="base" hangingPunct="0">
              <a:spcBef>
                <a:spcPct val="0"/>
              </a:spcBef>
              <a:spcAft>
                <a:spcPct val="0"/>
              </a:spcAft>
              <a:buFont typeface="Arial" panose="020B0604020202020204" pitchFamily="34" charset="0"/>
              <a:buChar char="•"/>
            </a:pPr>
            <a:r>
              <a:rPr lang="fr-FR" altLang="fr-FR" sz="2200" dirty="0">
                <a:solidFill>
                  <a:srgbClr val="000000"/>
                </a:solidFill>
              </a:rPr>
              <a:t>La </a:t>
            </a:r>
            <a:r>
              <a:rPr lang="fr-FR" altLang="fr-FR" sz="2200" dirty="0">
                <a:solidFill>
                  <a:srgbClr val="000000"/>
                </a:solidFill>
              </a:rPr>
              <a:t>plupart des exemples que nous avons vus jusqu'à présent utilisent des E/S non tamponnées. Cela signifie que chaque demande de lecture ou d'écriture est traitée directement par le système d'exploitation sous-jacent. </a:t>
            </a:r>
            <a:endParaRPr lang="fr-FR" altLang="fr-FR" sz="2200" dirty="0">
              <a:solidFill>
                <a:srgbClr val="000000"/>
              </a:solidFill>
            </a:endParaRPr>
          </a:p>
          <a:p>
            <a:pPr marL="342900" indent="-342900" eaLnBrk="0" fontAlgn="base" hangingPunct="0">
              <a:spcBef>
                <a:spcPct val="0"/>
              </a:spcBef>
              <a:spcAft>
                <a:spcPct val="0"/>
              </a:spcAft>
              <a:buFont typeface="Arial" panose="020B0604020202020204" pitchFamily="34" charset="0"/>
              <a:buChar char="•"/>
            </a:pPr>
            <a:r>
              <a:rPr lang="fr-FR" altLang="fr-FR" sz="2200" dirty="0">
                <a:solidFill>
                  <a:srgbClr val="000000"/>
                </a:solidFill>
              </a:rPr>
              <a:t>Cela </a:t>
            </a:r>
            <a:r>
              <a:rPr lang="fr-FR" altLang="fr-FR" sz="2200" dirty="0">
                <a:solidFill>
                  <a:srgbClr val="000000"/>
                </a:solidFill>
              </a:rPr>
              <a:t>peut rendre un programme beaucoup moins efficace, car chacune de ces demandes déclenche souvent un accès au disque, une activité réseau ou une autre opération relativement coûteuse.</a:t>
            </a:r>
          </a:p>
          <a:p>
            <a:pPr eaLnBrk="0" fontAlgn="base" hangingPunct="0">
              <a:spcBef>
                <a:spcPct val="0"/>
              </a:spcBef>
              <a:spcAft>
                <a:spcPct val="0"/>
              </a:spcAft>
            </a:pPr>
            <a:endParaRPr lang="fr-FR" altLang="fr-FR" sz="2200" dirty="0">
              <a:solidFill>
                <a:srgbClr val="000000"/>
              </a:solidFill>
            </a:endParaRPr>
          </a:p>
          <a:p>
            <a:pPr marL="342900" indent="-342900" eaLnBrk="0" fontAlgn="base" hangingPunct="0">
              <a:spcBef>
                <a:spcPct val="0"/>
              </a:spcBef>
              <a:spcAft>
                <a:spcPct val="0"/>
              </a:spcAft>
              <a:buFont typeface="Arial" panose="020B0604020202020204" pitchFamily="34" charset="0"/>
              <a:buChar char="•"/>
            </a:pPr>
            <a:r>
              <a:rPr lang="fr-FR" altLang="fr-FR" sz="2200" dirty="0">
                <a:solidFill>
                  <a:srgbClr val="000000"/>
                </a:solidFill>
              </a:rPr>
              <a:t>Pour réduire ce type de surcharge, la plate-forme Java met en œuvre des flux d'E/S tamponnés. Les flux d'entrée tamponnés lisent les données d'une zone de mémoire appelée </a:t>
            </a:r>
            <a:r>
              <a:rPr lang="fr-FR" altLang="fr-FR" sz="2200" dirty="0">
                <a:solidFill>
                  <a:srgbClr val="000000"/>
                </a:solidFill>
              </a:rPr>
              <a:t>tampon.</a:t>
            </a:r>
          </a:p>
          <a:p>
            <a:pPr marL="342900" indent="-342900" eaLnBrk="0" fontAlgn="base" hangingPunct="0">
              <a:spcBef>
                <a:spcPct val="0"/>
              </a:spcBef>
              <a:spcAft>
                <a:spcPct val="0"/>
              </a:spcAft>
              <a:buFont typeface="Arial" panose="020B0604020202020204" pitchFamily="34" charset="0"/>
              <a:buChar char="•"/>
            </a:pPr>
            <a:endParaRPr lang="fr-FR" altLang="fr-FR" sz="2200" dirty="0">
              <a:solidFill>
                <a:srgbClr val="000000"/>
              </a:solidFill>
            </a:endParaRPr>
          </a:p>
          <a:p>
            <a:pPr marL="342900" indent="-342900" eaLnBrk="0" fontAlgn="base" hangingPunct="0">
              <a:spcBef>
                <a:spcPct val="0"/>
              </a:spcBef>
              <a:spcAft>
                <a:spcPct val="0"/>
              </a:spcAft>
              <a:buFont typeface="Arial" panose="020B0604020202020204" pitchFamily="34" charset="0"/>
              <a:buChar char="•"/>
            </a:pPr>
            <a:r>
              <a:rPr lang="fr-FR" altLang="fr-FR" sz="2200" dirty="0">
                <a:solidFill>
                  <a:srgbClr val="000000"/>
                </a:solidFill>
              </a:rPr>
              <a:t>l'API </a:t>
            </a:r>
            <a:r>
              <a:rPr lang="fr-FR" altLang="fr-FR" sz="2200" dirty="0">
                <a:solidFill>
                  <a:srgbClr val="000000"/>
                </a:solidFill>
              </a:rPr>
              <a:t>d'entrée native n'est appelée que lorsque le tampon est vide. De même, les flux de sortie tamponnés écrivent des données dans un tampon, et l'API de sortie native n'est appelée que lorsque le tampon est plein.</a:t>
            </a:r>
          </a:p>
        </p:txBody>
      </p:sp>
      <p:sp>
        <p:nvSpPr>
          <p:cNvPr id="6" name="Rectangle 1"/>
          <p:cNvSpPr>
            <a:spLocks noChangeArrowheads="1"/>
          </p:cNvSpPr>
          <p:nvPr/>
        </p:nvSpPr>
        <p:spPr bwMode="auto">
          <a:xfrm>
            <a:off x="399245" y="3632430"/>
            <a:ext cx="111659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dirty="0">
              <a:solidFill>
                <a:srgbClr val="000000"/>
              </a:solidFill>
            </a:endParaRPr>
          </a:p>
        </p:txBody>
      </p:sp>
    </p:spTree>
    <p:extLst>
      <p:ext uri="{BB962C8B-B14F-4D97-AF65-F5344CB8AC3E}">
        <p14:creationId xmlns:p14="http://schemas.microsoft.com/office/powerpoint/2010/main" val="1174670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353111" y="359683"/>
            <a:ext cx="3020066" cy="586541"/>
          </a:xfrm>
        </p:spPr>
        <p:txBody>
          <a:bodyPr/>
          <a:lstStyle/>
          <a:p>
            <a:pPr lvl="0" algn="l"/>
            <a:r>
              <a:rPr lang="fr-FR" altLang="fr-FR" sz="3200" dirty="0" smtClean="0">
                <a:solidFill>
                  <a:srgbClr val="002060"/>
                </a:solidFill>
              </a:rPr>
              <a:t>Data </a:t>
            </a:r>
            <a:r>
              <a:rPr lang="fr-FR" altLang="fr-FR" sz="3200" dirty="0" err="1">
                <a:solidFill>
                  <a:srgbClr val="002060"/>
                </a:solidFill>
              </a:rPr>
              <a:t>Streams</a:t>
            </a:r>
            <a:endParaRPr lang="fr-FR" altLang="fr-FR" sz="3200" dirty="0">
              <a:solidFill>
                <a:srgbClr val="002060"/>
              </a:solidFill>
            </a:endParaRPr>
          </a:p>
        </p:txBody>
      </p:sp>
      <p:sp>
        <p:nvSpPr>
          <p:cNvPr id="3" name="Rectangle 1"/>
          <p:cNvSpPr>
            <a:spLocks noChangeArrowheads="1"/>
          </p:cNvSpPr>
          <p:nvPr/>
        </p:nvSpPr>
        <p:spPr bwMode="auto">
          <a:xfrm>
            <a:off x="90154" y="1476662"/>
            <a:ext cx="38507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sz="2200" b="1" dirty="0">
              <a:solidFill>
                <a:srgbClr val="000000"/>
              </a:solidFill>
            </a:endParaRPr>
          </a:p>
          <a:p>
            <a:pPr eaLnBrk="0" fontAlgn="base" hangingPunct="0">
              <a:spcBef>
                <a:spcPct val="0"/>
              </a:spcBef>
              <a:spcAft>
                <a:spcPct val="0"/>
              </a:spcAft>
            </a:pPr>
            <a:endParaRPr lang="fr-FR" altLang="fr-FR" sz="1400" dirty="0">
              <a:solidFill>
                <a:srgbClr val="000000"/>
              </a:solidFill>
            </a:endParaRPr>
          </a:p>
        </p:txBody>
      </p:sp>
      <p:sp>
        <p:nvSpPr>
          <p:cNvPr id="6" name="Rectangle 1"/>
          <p:cNvSpPr>
            <a:spLocks noChangeArrowheads="1"/>
          </p:cNvSpPr>
          <p:nvPr/>
        </p:nvSpPr>
        <p:spPr bwMode="auto">
          <a:xfrm>
            <a:off x="609600" y="3600303"/>
            <a:ext cx="110457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dirty="0">
              <a:solidFill>
                <a:srgbClr val="000000"/>
              </a:solidFill>
            </a:endParaRPr>
          </a:p>
        </p:txBody>
      </p:sp>
      <p:sp>
        <p:nvSpPr>
          <p:cNvPr id="2" name="Rectangle 1"/>
          <p:cNvSpPr/>
          <p:nvPr/>
        </p:nvSpPr>
        <p:spPr>
          <a:xfrm>
            <a:off x="696282" y="1154669"/>
            <a:ext cx="10799436" cy="4401205"/>
          </a:xfrm>
          <a:prstGeom prst="rect">
            <a:avLst/>
          </a:prstGeom>
        </p:spPr>
        <p:txBody>
          <a:bodyPr>
            <a:spAutoFit/>
          </a:bodyPr>
          <a:lstStyle/>
          <a:p>
            <a:pPr marL="285750" indent="-285750">
              <a:buFont typeface="Arial" panose="020B0604020202020204" pitchFamily="34" charset="0"/>
              <a:buChar char="•"/>
            </a:pPr>
            <a:r>
              <a:rPr lang="fr-FR" sz="2800" dirty="0">
                <a:solidFill>
                  <a:srgbClr val="000000"/>
                </a:solidFill>
              </a:rPr>
              <a:t>Les </a:t>
            </a:r>
            <a:r>
              <a:rPr lang="fr-FR" sz="2800" dirty="0">
                <a:solidFill>
                  <a:srgbClr val="000000"/>
                </a:solidFill>
              </a:rPr>
              <a:t>data </a:t>
            </a:r>
            <a:r>
              <a:rPr lang="fr-FR" sz="2800" dirty="0" err="1">
                <a:solidFill>
                  <a:srgbClr val="000000"/>
                </a:solidFill>
              </a:rPr>
              <a:t>streams</a:t>
            </a:r>
            <a:r>
              <a:rPr lang="fr-FR" sz="2800" dirty="0">
                <a:solidFill>
                  <a:srgbClr val="000000"/>
                </a:solidFill>
              </a:rPr>
              <a:t>  </a:t>
            </a:r>
            <a:r>
              <a:rPr lang="fr-FR" sz="2800" dirty="0">
                <a:solidFill>
                  <a:srgbClr val="000000"/>
                </a:solidFill>
              </a:rPr>
              <a:t>prennent en charge l'E/S binaire des valeurs de type de données primitives (booléen, char, octet, court, </a:t>
            </a:r>
            <a:r>
              <a:rPr lang="fr-FR" sz="2800" dirty="0" err="1">
                <a:solidFill>
                  <a:srgbClr val="000000"/>
                </a:solidFill>
              </a:rPr>
              <a:t>int</a:t>
            </a:r>
            <a:r>
              <a:rPr lang="fr-FR" sz="2800" dirty="0">
                <a:solidFill>
                  <a:srgbClr val="000000"/>
                </a:solidFill>
              </a:rPr>
              <a:t>, long, flottant et double) ainsi que les valeurs de type String. </a:t>
            </a:r>
            <a:endParaRPr lang="fr-FR" sz="2800" dirty="0">
              <a:solidFill>
                <a:srgbClr val="000000"/>
              </a:solidFill>
            </a:endParaRPr>
          </a:p>
          <a:p>
            <a:endParaRPr lang="fr-FR" sz="2800" dirty="0">
              <a:solidFill>
                <a:srgbClr val="000000"/>
              </a:solidFill>
            </a:endParaRPr>
          </a:p>
          <a:p>
            <a:pPr marL="285750" indent="-285750">
              <a:buFont typeface="Arial" panose="020B0604020202020204" pitchFamily="34" charset="0"/>
              <a:buChar char="•"/>
            </a:pPr>
            <a:r>
              <a:rPr lang="fr-FR" sz="2800" dirty="0">
                <a:solidFill>
                  <a:srgbClr val="000000"/>
                </a:solidFill>
              </a:rPr>
              <a:t>Tous </a:t>
            </a:r>
            <a:r>
              <a:rPr lang="fr-FR" sz="2800" dirty="0">
                <a:solidFill>
                  <a:srgbClr val="000000"/>
                </a:solidFill>
              </a:rPr>
              <a:t>les </a:t>
            </a:r>
            <a:r>
              <a:rPr lang="fr-FR" sz="2800" dirty="0" err="1">
                <a:solidFill>
                  <a:srgbClr val="000000"/>
                </a:solidFill>
              </a:rPr>
              <a:t>streams</a:t>
            </a:r>
            <a:r>
              <a:rPr lang="fr-FR" sz="2800" dirty="0">
                <a:solidFill>
                  <a:srgbClr val="000000"/>
                </a:solidFill>
              </a:rPr>
              <a:t> de données implémentent soit l'interface </a:t>
            </a:r>
            <a:r>
              <a:rPr lang="fr-FR" sz="2800" dirty="0" err="1">
                <a:solidFill>
                  <a:srgbClr val="000000"/>
                </a:solidFill>
              </a:rPr>
              <a:t>DataInput</a:t>
            </a:r>
            <a:r>
              <a:rPr lang="fr-FR" sz="2800" dirty="0">
                <a:solidFill>
                  <a:srgbClr val="000000"/>
                </a:solidFill>
              </a:rPr>
              <a:t>, soit l'interface </a:t>
            </a:r>
            <a:r>
              <a:rPr lang="fr-FR" sz="2800" dirty="0" err="1">
                <a:solidFill>
                  <a:srgbClr val="000000"/>
                </a:solidFill>
              </a:rPr>
              <a:t>DataOutput</a:t>
            </a:r>
            <a:r>
              <a:rPr lang="fr-FR" sz="2800" dirty="0">
                <a:solidFill>
                  <a:srgbClr val="000000"/>
                </a:solidFill>
              </a:rPr>
              <a:t>. </a:t>
            </a:r>
            <a:endParaRPr lang="fr-FR" sz="2800" dirty="0">
              <a:solidFill>
                <a:srgbClr val="000000"/>
              </a:solidFill>
            </a:endParaRPr>
          </a:p>
          <a:p>
            <a:pPr marL="285750" indent="-285750">
              <a:buFont typeface="Arial" panose="020B0604020202020204" pitchFamily="34" charset="0"/>
              <a:buChar char="•"/>
            </a:pPr>
            <a:endParaRPr lang="fr-FR" sz="2800" dirty="0">
              <a:solidFill>
                <a:srgbClr val="000000"/>
              </a:solidFill>
            </a:endParaRPr>
          </a:p>
          <a:p>
            <a:pPr marL="285750" indent="-285750">
              <a:buFont typeface="Arial" panose="020B0604020202020204" pitchFamily="34" charset="0"/>
              <a:buChar char="•"/>
            </a:pPr>
            <a:r>
              <a:rPr lang="fr-FR" sz="2800" dirty="0">
                <a:solidFill>
                  <a:srgbClr val="000000"/>
                </a:solidFill>
              </a:rPr>
              <a:t>Les </a:t>
            </a:r>
            <a:r>
              <a:rPr lang="fr-FR" sz="2800" dirty="0">
                <a:solidFill>
                  <a:srgbClr val="000000"/>
                </a:solidFill>
              </a:rPr>
              <a:t>implémentations les plus utilisées de ces interfaces, </a:t>
            </a:r>
            <a:r>
              <a:rPr lang="fr-FR" sz="2800" dirty="0" err="1">
                <a:solidFill>
                  <a:srgbClr val="000000"/>
                </a:solidFill>
              </a:rPr>
              <a:t>DataInputStream</a:t>
            </a:r>
            <a:r>
              <a:rPr lang="fr-FR" sz="2800" dirty="0">
                <a:solidFill>
                  <a:srgbClr val="000000"/>
                </a:solidFill>
              </a:rPr>
              <a:t> et </a:t>
            </a:r>
            <a:r>
              <a:rPr lang="fr-FR" sz="2800" dirty="0" err="1">
                <a:solidFill>
                  <a:srgbClr val="000000"/>
                </a:solidFill>
              </a:rPr>
              <a:t>DataOutputStream</a:t>
            </a:r>
            <a:r>
              <a:rPr lang="fr-FR" sz="2800" dirty="0">
                <a:solidFill>
                  <a:srgbClr val="000000"/>
                </a:solidFill>
              </a:rPr>
              <a:t>.</a:t>
            </a:r>
          </a:p>
        </p:txBody>
      </p:sp>
    </p:spTree>
    <p:extLst>
      <p:ext uri="{BB962C8B-B14F-4D97-AF65-F5344CB8AC3E}">
        <p14:creationId xmlns:p14="http://schemas.microsoft.com/office/powerpoint/2010/main" val="29869284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353111" y="359683"/>
            <a:ext cx="3020066" cy="586541"/>
          </a:xfrm>
        </p:spPr>
        <p:txBody>
          <a:bodyPr/>
          <a:lstStyle/>
          <a:p>
            <a:pPr lvl="0" algn="l"/>
            <a:r>
              <a:rPr lang="fr-FR" altLang="fr-FR" sz="3200" dirty="0" smtClean="0">
                <a:solidFill>
                  <a:srgbClr val="002060"/>
                </a:solidFill>
              </a:rPr>
              <a:t>Data </a:t>
            </a:r>
            <a:r>
              <a:rPr lang="fr-FR" altLang="fr-FR" sz="3200" dirty="0" err="1">
                <a:solidFill>
                  <a:srgbClr val="002060"/>
                </a:solidFill>
              </a:rPr>
              <a:t>Streams</a:t>
            </a:r>
            <a:endParaRPr lang="fr-FR" altLang="fr-FR" sz="3200" dirty="0">
              <a:solidFill>
                <a:srgbClr val="002060"/>
              </a:solidFill>
            </a:endParaRPr>
          </a:p>
        </p:txBody>
      </p:sp>
      <p:sp>
        <p:nvSpPr>
          <p:cNvPr id="3" name="Rectangle 1"/>
          <p:cNvSpPr>
            <a:spLocks noChangeArrowheads="1"/>
          </p:cNvSpPr>
          <p:nvPr/>
        </p:nvSpPr>
        <p:spPr bwMode="auto">
          <a:xfrm>
            <a:off x="90154" y="1476662"/>
            <a:ext cx="38507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sz="2200" b="1" dirty="0">
              <a:solidFill>
                <a:srgbClr val="000000"/>
              </a:solidFill>
            </a:endParaRPr>
          </a:p>
          <a:p>
            <a:pPr eaLnBrk="0" fontAlgn="base" hangingPunct="0">
              <a:spcBef>
                <a:spcPct val="0"/>
              </a:spcBef>
              <a:spcAft>
                <a:spcPct val="0"/>
              </a:spcAft>
            </a:pPr>
            <a:endParaRPr lang="fr-FR" altLang="fr-FR" sz="1400" dirty="0">
              <a:solidFill>
                <a:srgbClr val="000000"/>
              </a:solidFill>
            </a:endParaRPr>
          </a:p>
        </p:txBody>
      </p:sp>
      <p:sp>
        <p:nvSpPr>
          <p:cNvPr id="6" name="Rectangle 1"/>
          <p:cNvSpPr>
            <a:spLocks noChangeArrowheads="1"/>
          </p:cNvSpPr>
          <p:nvPr/>
        </p:nvSpPr>
        <p:spPr bwMode="auto">
          <a:xfrm>
            <a:off x="609600" y="3600303"/>
            <a:ext cx="110457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dirty="0">
              <a:solidFill>
                <a:srgbClr val="000000"/>
              </a:solidFill>
            </a:endParaRPr>
          </a:p>
        </p:txBody>
      </p:sp>
      <p:graphicFrame>
        <p:nvGraphicFramePr>
          <p:cNvPr id="4" name="Tableau 3"/>
          <p:cNvGraphicFramePr>
            <a:graphicFrameLocks noGrp="1"/>
          </p:cNvGraphicFramePr>
          <p:nvPr>
            <p:extLst/>
          </p:nvPr>
        </p:nvGraphicFramePr>
        <p:xfrm>
          <a:off x="353111" y="1074263"/>
          <a:ext cx="11294239" cy="1645920"/>
        </p:xfrm>
        <a:graphic>
          <a:graphicData uri="http://schemas.openxmlformats.org/drawingml/2006/table">
            <a:tbl>
              <a:tblPr/>
              <a:tblGrid>
                <a:gridCol w="746819"/>
                <a:gridCol w="1119188"/>
                <a:gridCol w="1868488"/>
                <a:gridCol w="3539292"/>
                <a:gridCol w="3173624"/>
                <a:gridCol w="846828"/>
              </a:tblGrid>
              <a:tr h="0">
                <a:tc>
                  <a:txBody>
                    <a:bodyPr/>
                    <a:lstStyle/>
                    <a:p>
                      <a:r>
                        <a:rPr lang="fr-FR" dirty="0" err="1" smtClean="0"/>
                        <a:t>Order</a:t>
                      </a:r>
                      <a:endParaRPr lang="fr-FR" dirty="0"/>
                    </a:p>
                  </a:txBody>
                  <a:tcPr marL="0" marR="0" marT="0" marB="0" anchor="ctr">
                    <a:lnL>
                      <a:noFill/>
                    </a:lnL>
                    <a:lnR>
                      <a:noFill/>
                    </a:lnR>
                    <a:lnT>
                      <a:noFill/>
                    </a:lnT>
                    <a:lnB>
                      <a:noFill/>
                    </a:lnB>
                    <a:solidFill>
                      <a:schemeClr val="bg1">
                        <a:lumMod val="75000"/>
                      </a:schemeClr>
                    </a:solidFill>
                  </a:tcPr>
                </a:tc>
                <a:tc>
                  <a:txBody>
                    <a:bodyPr/>
                    <a:lstStyle/>
                    <a:p>
                      <a:r>
                        <a:rPr lang="fr-FR" dirty="0"/>
                        <a:t>Data type</a:t>
                      </a:r>
                    </a:p>
                  </a:txBody>
                  <a:tcPr marL="0" marR="0" marT="0" marB="0" anchor="ctr">
                    <a:lnL>
                      <a:noFill/>
                    </a:lnL>
                    <a:lnR>
                      <a:noFill/>
                    </a:lnR>
                    <a:lnT>
                      <a:noFill/>
                    </a:lnT>
                    <a:lnB>
                      <a:noFill/>
                    </a:lnB>
                    <a:solidFill>
                      <a:schemeClr val="bg1">
                        <a:lumMod val="75000"/>
                      </a:schemeClr>
                    </a:solidFill>
                  </a:tcPr>
                </a:tc>
                <a:tc>
                  <a:txBody>
                    <a:bodyPr/>
                    <a:lstStyle/>
                    <a:p>
                      <a:r>
                        <a:rPr lang="fr-FR" dirty="0"/>
                        <a:t>Data description</a:t>
                      </a:r>
                    </a:p>
                  </a:txBody>
                  <a:tcPr marL="0" marR="0" marT="0" marB="0" anchor="ctr">
                    <a:lnL>
                      <a:noFill/>
                    </a:lnL>
                    <a:lnR>
                      <a:noFill/>
                    </a:lnR>
                    <a:lnT>
                      <a:noFill/>
                    </a:lnT>
                    <a:lnB>
                      <a:noFill/>
                    </a:lnB>
                    <a:solidFill>
                      <a:schemeClr val="bg1">
                        <a:lumMod val="75000"/>
                      </a:schemeClr>
                    </a:solidFill>
                  </a:tcPr>
                </a:tc>
                <a:tc>
                  <a:txBody>
                    <a:bodyPr/>
                    <a:lstStyle/>
                    <a:p>
                      <a:r>
                        <a:rPr lang="fr-FR" dirty="0"/>
                        <a:t>Output Method</a:t>
                      </a:r>
                    </a:p>
                  </a:txBody>
                  <a:tcPr marL="0" marR="0" marT="0" marB="0" anchor="ctr">
                    <a:lnL>
                      <a:noFill/>
                    </a:lnL>
                    <a:lnR>
                      <a:noFill/>
                    </a:lnR>
                    <a:lnT>
                      <a:noFill/>
                    </a:lnT>
                    <a:lnB>
                      <a:noFill/>
                    </a:lnB>
                    <a:solidFill>
                      <a:schemeClr val="bg1">
                        <a:lumMod val="75000"/>
                      </a:schemeClr>
                    </a:solidFill>
                  </a:tcPr>
                </a:tc>
                <a:tc>
                  <a:txBody>
                    <a:bodyPr/>
                    <a:lstStyle/>
                    <a:p>
                      <a:r>
                        <a:rPr lang="fr-FR"/>
                        <a:t>Input Method</a:t>
                      </a:r>
                    </a:p>
                  </a:txBody>
                  <a:tcPr marL="0" marR="0" marT="0" marB="0" anchor="ctr">
                    <a:lnL>
                      <a:noFill/>
                    </a:lnL>
                    <a:lnR>
                      <a:noFill/>
                    </a:lnR>
                    <a:lnT>
                      <a:noFill/>
                    </a:lnT>
                    <a:lnB>
                      <a:noFill/>
                    </a:lnB>
                    <a:solidFill>
                      <a:schemeClr val="bg1">
                        <a:lumMod val="75000"/>
                      </a:schemeClr>
                    </a:solidFill>
                  </a:tcPr>
                </a:tc>
                <a:tc>
                  <a:txBody>
                    <a:bodyPr/>
                    <a:lstStyle/>
                    <a:p>
                      <a:r>
                        <a:rPr lang="fr-FR" dirty="0" smtClean="0"/>
                        <a:t>Value</a:t>
                      </a:r>
                      <a:endParaRPr lang="fr-FR" dirty="0"/>
                    </a:p>
                  </a:txBody>
                  <a:tcPr marL="0" marR="0" marT="0" marB="0" anchor="ctr">
                    <a:lnL>
                      <a:noFill/>
                    </a:lnL>
                    <a:lnR>
                      <a:noFill/>
                    </a:lnR>
                    <a:lnT>
                      <a:noFill/>
                    </a:lnT>
                    <a:lnB>
                      <a:noFill/>
                    </a:lnB>
                    <a:solidFill>
                      <a:schemeClr val="bg1">
                        <a:lumMod val="75000"/>
                      </a:schemeClr>
                    </a:solidFill>
                  </a:tcPr>
                </a:tc>
              </a:tr>
              <a:tr h="0">
                <a:tc>
                  <a:txBody>
                    <a:bodyPr/>
                    <a:lstStyle/>
                    <a:p>
                      <a:r>
                        <a:rPr lang="fr-FR" dirty="0"/>
                        <a:t>1</a:t>
                      </a:r>
                    </a:p>
                  </a:txBody>
                  <a:tcPr marL="0" marR="0" marT="0" marB="0" anchor="ctr">
                    <a:lnL>
                      <a:noFill/>
                    </a:lnL>
                    <a:lnR>
                      <a:noFill/>
                    </a:lnR>
                    <a:lnT>
                      <a:noFill/>
                    </a:lnT>
                    <a:lnB>
                      <a:noFill/>
                    </a:lnB>
                    <a:solidFill>
                      <a:schemeClr val="bg1">
                        <a:lumMod val="75000"/>
                      </a:schemeClr>
                    </a:solidFill>
                  </a:tcPr>
                </a:tc>
                <a:tc>
                  <a:txBody>
                    <a:bodyPr/>
                    <a:lstStyle/>
                    <a:p>
                      <a:r>
                        <a:rPr lang="fr-FR"/>
                        <a:t>double</a:t>
                      </a:r>
                    </a:p>
                  </a:txBody>
                  <a:tcPr marL="0" marR="0" marT="0" marB="0" anchor="ctr">
                    <a:lnL>
                      <a:noFill/>
                    </a:lnL>
                    <a:lnR>
                      <a:noFill/>
                    </a:lnR>
                    <a:lnT>
                      <a:noFill/>
                    </a:lnT>
                    <a:lnB>
                      <a:noFill/>
                    </a:lnB>
                    <a:solidFill>
                      <a:schemeClr val="bg1">
                        <a:lumMod val="75000"/>
                      </a:schemeClr>
                    </a:solidFill>
                  </a:tcPr>
                </a:tc>
                <a:tc>
                  <a:txBody>
                    <a:bodyPr/>
                    <a:lstStyle/>
                    <a:p>
                      <a:r>
                        <a:rPr lang="fr-FR"/>
                        <a:t>Item price</a:t>
                      </a:r>
                    </a:p>
                  </a:txBody>
                  <a:tcPr marL="0" marR="0" marT="0" marB="0" anchor="ctr">
                    <a:lnL>
                      <a:noFill/>
                    </a:lnL>
                    <a:lnR>
                      <a:noFill/>
                    </a:lnR>
                    <a:lnT>
                      <a:noFill/>
                    </a:lnT>
                    <a:lnB>
                      <a:noFill/>
                    </a:lnB>
                    <a:solidFill>
                      <a:schemeClr val="bg1">
                        <a:lumMod val="75000"/>
                      </a:schemeClr>
                    </a:solidFill>
                  </a:tcPr>
                </a:tc>
                <a:tc>
                  <a:txBody>
                    <a:bodyPr/>
                    <a:lstStyle/>
                    <a:p>
                      <a:r>
                        <a:rPr lang="fr-FR" dirty="0" err="1"/>
                        <a:t>DataOutputStream.writeDouble</a:t>
                      </a:r>
                      <a:endParaRPr lang="fr-FR" dirty="0"/>
                    </a:p>
                  </a:txBody>
                  <a:tcPr marL="0" marR="0" marT="0" marB="0" anchor="ctr">
                    <a:lnL>
                      <a:noFill/>
                    </a:lnL>
                    <a:lnR>
                      <a:noFill/>
                    </a:lnR>
                    <a:lnT>
                      <a:noFill/>
                    </a:lnT>
                    <a:lnB>
                      <a:noFill/>
                    </a:lnB>
                    <a:solidFill>
                      <a:schemeClr val="bg1">
                        <a:lumMod val="75000"/>
                      </a:schemeClr>
                    </a:solidFill>
                  </a:tcPr>
                </a:tc>
                <a:tc>
                  <a:txBody>
                    <a:bodyPr/>
                    <a:lstStyle/>
                    <a:p>
                      <a:r>
                        <a:rPr lang="fr-FR"/>
                        <a:t>DataInputStream.readDouble</a:t>
                      </a:r>
                    </a:p>
                  </a:txBody>
                  <a:tcPr marL="0" marR="0" marT="0" marB="0" anchor="ctr">
                    <a:lnL>
                      <a:noFill/>
                    </a:lnL>
                    <a:lnR>
                      <a:noFill/>
                    </a:lnR>
                    <a:lnT>
                      <a:noFill/>
                    </a:lnT>
                    <a:lnB>
                      <a:noFill/>
                    </a:lnB>
                    <a:solidFill>
                      <a:schemeClr val="bg1">
                        <a:lumMod val="75000"/>
                      </a:schemeClr>
                    </a:solidFill>
                  </a:tcPr>
                </a:tc>
                <a:tc>
                  <a:txBody>
                    <a:bodyPr/>
                    <a:lstStyle/>
                    <a:p>
                      <a:r>
                        <a:rPr lang="fr-FR"/>
                        <a:t>19.99</a:t>
                      </a:r>
                    </a:p>
                  </a:txBody>
                  <a:tcPr marL="0" marR="0" marT="0" marB="0" anchor="ctr">
                    <a:lnL>
                      <a:noFill/>
                    </a:lnL>
                    <a:lnR>
                      <a:noFill/>
                    </a:lnR>
                    <a:lnT>
                      <a:noFill/>
                    </a:lnT>
                    <a:lnB>
                      <a:noFill/>
                    </a:lnB>
                    <a:solidFill>
                      <a:schemeClr val="bg1">
                        <a:lumMod val="75000"/>
                      </a:schemeClr>
                    </a:solidFill>
                  </a:tcPr>
                </a:tc>
              </a:tr>
              <a:tr h="0">
                <a:tc>
                  <a:txBody>
                    <a:bodyPr/>
                    <a:lstStyle/>
                    <a:p>
                      <a:r>
                        <a:rPr lang="fr-FR" dirty="0"/>
                        <a:t>2</a:t>
                      </a:r>
                    </a:p>
                  </a:txBody>
                  <a:tcPr marL="0" marR="0" marT="0" marB="0" anchor="ctr">
                    <a:lnL>
                      <a:noFill/>
                    </a:lnL>
                    <a:lnR>
                      <a:noFill/>
                    </a:lnR>
                    <a:lnT>
                      <a:noFill/>
                    </a:lnT>
                    <a:lnB>
                      <a:noFill/>
                    </a:lnB>
                    <a:solidFill>
                      <a:schemeClr val="bg1">
                        <a:lumMod val="75000"/>
                      </a:schemeClr>
                    </a:solidFill>
                  </a:tcPr>
                </a:tc>
                <a:tc>
                  <a:txBody>
                    <a:bodyPr/>
                    <a:lstStyle/>
                    <a:p>
                      <a:r>
                        <a:rPr lang="fr-FR"/>
                        <a:t>int</a:t>
                      </a:r>
                    </a:p>
                  </a:txBody>
                  <a:tcPr marL="0" marR="0" marT="0" marB="0" anchor="ctr">
                    <a:lnL>
                      <a:noFill/>
                    </a:lnL>
                    <a:lnR>
                      <a:noFill/>
                    </a:lnR>
                    <a:lnT>
                      <a:noFill/>
                    </a:lnT>
                    <a:lnB>
                      <a:noFill/>
                    </a:lnB>
                    <a:solidFill>
                      <a:schemeClr val="bg1">
                        <a:lumMod val="75000"/>
                      </a:schemeClr>
                    </a:solidFill>
                  </a:tcPr>
                </a:tc>
                <a:tc>
                  <a:txBody>
                    <a:bodyPr/>
                    <a:lstStyle/>
                    <a:p>
                      <a:r>
                        <a:rPr lang="fr-FR"/>
                        <a:t>Unit count</a:t>
                      </a:r>
                    </a:p>
                  </a:txBody>
                  <a:tcPr marL="0" marR="0" marT="0" marB="0" anchor="ctr">
                    <a:lnL>
                      <a:noFill/>
                    </a:lnL>
                    <a:lnR>
                      <a:noFill/>
                    </a:lnR>
                    <a:lnT>
                      <a:noFill/>
                    </a:lnT>
                    <a:lnB>
                      <a:noFill/>
                    </a:lnB>
                    <a:solidFill>
                      <a:schemeClr val="bg1">
                        <a:lumMod val="75000"/>
                      </a:schemeClr>
                    </a:solidFill>
                  </a:tcPr>
                </a:tc>
                <a:tc>
                  <a:txBody>
                    <a:bodyPr/>
                    <a:lstStyle/>
                    <a:p>
                      <a:r>
                        <a:rPr lang="fr-FR"/>
                        <a:t>DataOutputStream.writeInt</a:t>
                      </a:r>
                    </a:p>
                  </a:txBody>
                  <a:tcPr marL="0" marR="0" marT="0" marB="0" anchor="ctr">
                    <a:lnL>
                      <a:noFill/>
                    </a:lnL>
                    <a:lnR>
                      <a:noFill/>
                    </a:lnR>
                    <a:lnT>
                      <a:noFill/>
                    </a:lnT>
                    <a:lnB>
                      <a:noFill/>
                    </a:lnB>
                    <a:solidFill>
                      <a:schemeClr val="bg1">
                        <a:lumMod val="75000"/>
                      </a:schemeClr>
                    </a:solidFill>
                  </a:tcPr>
                </a:tc>
                <a:tc>
                  <a:txBody>
                    <a:bodyPr/>
                    <a:lstStyle/>
                    <a:p>
                      <a:r>
                        <a:rPr lang="fr-FR"/>
                        <a:t>DataInputStream.readInt</a:t>
                      </a:r>
                    </a:p>
                  </a:txBody>
                  <a:tcPr marL="0" marR="0" marT="0" marB="0" anchor="ctr">
                    <a:lnL>
                      <a:noFill/>
                    </a:lnL>
                    <a:lnR>
                      <a:noFill/>
                    </a:lnR>
                    <a:lnT>
                      <a:noFill/>
                    </a:lnT>
                    <a:lnB>
                      <a:noFill/>
                    </a:lnB>
                    <a:solidFill>
                      <a:schemeClr val="bg1">
                        <a:lumMod val="75000"/>
                      </a:schemeClr>
                    </a:solidFill>
                  </a:tcPr>
                </a:tc>
                <a:tc>
                  <a:txBody>
                    <a:bodyPr/>
                    <a:lstStyle/>
                    <a:p>
                      <a:r>
                        <a:rPr lang="fr-FR"/>
                        <a:t>12</a:t>
                      </a:r>
                    </a:p>
                  </a:txBody>
                  <a:tcPr marL="0" marR="0" marT="0" marB="0" anchor="ctr">
                    <a:lnL>
                      <a:noFill/>
                    </a:lnL>
                    <a:lnR>
                      <a:noFill/>
                    </a:lnR>
                    <a:lnT>
                      <a:noFill/>
                    </a:lnT>
                    <a:lnB>
                      <a:noFill/>
                    </a:lnB>
                    <a:solidFill>
                      <a:schemeClr val="bg1">
                        <a:lumMod val="75000"/>
                      </a:schemeClr>
                    </a:solidFill>
                  </a:tcPr>
                </a:tc>
              </a:tr>
              <a:tr h="0">
                <a:tc>
                  <a:txBody>
                    <a:bodyPr/>
                    <a:lstStyle/>
                    <a:p>
                      <a:r>
                        <a:rPr lang="fr-FR" dirty="0"/>
                        <a:t>3</a:t>
                      </a:r>
                    </a:p>
                  </a:txBody>
                  <a:tcPr marL="0" marR="0" marT="0" marB="0" anchor="ctr">
                    <a:lnL>
                      <a:noFill/>
                    </a:lnL>
                    <a:lnR>
                      <a:noFill/>
                    </a:lnR>
                    <a:lnT>
                      <a:noFill/>
                    </a:lnT>
                    <a:lnB>
                      <a:noFill/>
                    </a:lnB>
                    <a:solidFill>
                      <a:schemeClr val="bg1">
                        <a:lumMod val="75000"/>
                      </a:schemeClr>
                    </a:solidFill>
                  </a:tcPr>
                </a:tc>
                <a:tc>
                  <a:txBody>
                    <a:bodyPr/>
                    <a:lstStyle/>
                    <a:p>
                      <a:r>
                        <a:rPr lang="fr-FR" dirty="0"/>
                        <a:t>String</a:t>
                      </a:r>
                    </a:p>
                  </a:txBody>
                  <a:tcPr marL="0" marR="0" marT="0" marB="0" anchor="ctr">
                    <a:lnL>
                      <a:noFill/>
                    </a:lnL>
                    <a:lnR>
                      <a:noFill/>
                    </a:lnR>
                    <a:lnT>
                      <a:noFill/>
                    </a:lnT>
                    <a:lnB>
                      <a:noFill/>
                    </a:lnB>
                    <a:solidFill>
                      <a:schemeClr val="bg1">
                        <a:lumMod val="75000"/>
                      </a:schemeClr>
                    </a:solidFill>
                  </a:tcPr>
                </a:tc>
                <a:tc>
                  <a:txBody>
                    <a:bodyPr/>
                    <a:lstStyle/>
                    <a:p>
                      <a:r>
                        <a:rPr lang="fr-FR" dirty="0"/>
                        <a:t>Item description</a:t>
                      </a:r>
                    </a:p>
                  </a:txBody>
                  <a:tcPr marL="0" marR="0" marT="0" marB="0" anchor="ctr">
                    <a:lnL>
                      <a:noFill/>
                    </a:lnL>
                    <a:lnR>
                      <a:noFill/>
                    </a:lnR>
                    <a:lnT>
                      <a:noFill/>
                    </a:lnT>
                    <a:lnB>
                      <a:noFill/>
                    </a:lnB>
                    <a:solidFill>
                      <a:schemeClr val="bg1">
                        <a:lumMod val="75000"/>
                      </a:schemeClr>
                    </a:solidFill>
                  </a:tcPr>
                </a:tc>
                <a:tc>
                  <a:txBody>
                    <a:bodyPr/>
                    <a:lstStyle/>
                    <a:p>
                      <a:r>
                        <a:rPr lang="fr-FR" dirty="0" err="1"/>
                        <a:t>DataOutputStream.writeUTF</a:t>
                      </a:r>
                      <a:endParaRPr lang="fr-FR" dirty="0"/>
                    </a:p>
                  </a:txBody>
                  <a:tcPr marL="0" marR="0" marT="0" marB="0" anchor="ctr">
                    <a:lnL>
                      <a:noFill/>
                    </a:lnL>
                    <a:lnR>
                      <a:noFill/>
                    </a:lnR>
                    <a:lnT>
                      <a:noFill/>
                    </a:lnT>
                    <a:lnB>
                      <a:noFill/>
                    </a:lnB>
                    <a:solidFill>
                      <a:schemeClr val="bg1">
                        <a:lumMod val="75000"/>
                      </a:schemeClr>
                    </a:solidFill>
                  </a:tcPr>
                </a:tc>
                <a:tc>
                  <a:txBody>
                    <a:bodyPr/>
                    <a:lstStyle/>
                    <a:p>
                      <a:r>
                        <a:rPr lang="fr-FR" dirty="0" err="1"/>
                        <a:t>DataInputStream.readUTF</a:t>
                      </a:r>
                      <a:endParaRPr lang="fr-FR" dirty="0"/>
                    </a:p>
                  </a:txBody>
                  <a:tcPr marL="0" marR="0" marT="0" marB="0" anchor="ctr">
                    <a:lnL>
                      <a:noFill/>
                    </a:lnL>
                    <a:lnR>
                      <a:noFill/>
                    </a:lnR>
                    <a:lnT>
                      <a:noFill/>
                    </a:lnT>
                    <a:lnB>
                      <a:noFill/>
                    </a:lnB>
                    <a:solidFill>
                      <a:schemeClr val="bg1">
                        <a:lumMod val="75000"/>
                      </a:schemeClr>
                    </a:solidFill>
                  </a:tcPr>
                </a:tc>
                <a:tc>
                  <a:txBody>
                    <a:bodyPr/>
                    <a:lstStyle/>
                    <a:p>
                      <a:r>
                        <a:rPr lang="fr-FR" dirty="0"/>
                        <a:t>"Java T-Shirt"</a:t>
                      </a:r>
                    </a:p>
                  </a:txBody>
                  <a:tcPr marL="0" marR="0" marT="0" marB="0" anchor="ctr">
                    <a:lnL>
                      <a:noFill/>
                    </a:lnL>
                    <a:lnR>
                      <a:noFill/>
                    </a:lnR>
                    <a:lnT>
                      <a:noFill/>
                    </a:lnT>
                    <a:lnB>
                      <a:noFill/>
                    </a:lnB>
                    <a:solidFill>
                      <a:schemeClr val="bg1">
                        <a:lumMod val="75000"/>
                      </a:schemeClr>
                    </a:solidFill>
                  </a:tcPr>
                </a:tc>
              </a:tr>
            </a:tbl>
          </a:graphicData>
        </a:graphic>
      </p:graphicFrame>
      <p:sp>
        <p:nvSpPr>
          <p:cNvPr id="5" name="Rectangle 4"/>
          <p:cNvSpPr/>
          <p:nvPr/>
        </p:nvSpPr>
        <p:spPr>
          <a:xfrm>
            <a:off x="696282" y="2834023"/>
            <a:ext cx="10799436" cy="3416320"/>
          </a:xfrm>
          <a:prstGeom prst="rect">
            <a:avLst/>
          </a:prstGeom>
        </p:spPr>
        <p:txBody>
          <a:bodyPr>
            <a:spAutoFit/>
          </a:bodyPr>
          <a:lstStyle/>
          <a:p>
            <a:r>
              <a:rPr lang="fr-FR" dirty="0" err="1">
                <a:solidFill>
                  <a:srgbClr val="000000"/>
                </a:solidFill>
              </a:rPr>
              <a:t>static</a:t>
            </a:r>
            <a:r>
              <a:rPr lang="fr-FR" dirty="0">
                <a:solidFill>
                  <a:srgbClr val="000000"/>
                </a:solidFill>
              </a:rPr>
              <a:t> final String </a:t>
            </a:r>
            <a:r>
              <a:rPr lang="fr-FR" dirty="0" err="1">
                <a:solidFill>
                  <a:srgbClr val="000000"/>
                </a:solidFill>
              </a:rPr>
              <a:t>dataFile</a:t>
            </a:r>
            <a:r>
              <a:rPr lang="fr-FR" dirty="0">
                <a:solidFill>
                  <a:srgbClr val="000000"/>
                </a:solidFill>
              </a:rPr>
              <a:t> = "</a:t>
            </a:r>
            <a:r>
              <a:rPr lang="fr-FR" dirty="0" err="1">
                <a:solidFill>
                  <a:srgbClr val="000000"/>
                </a:solidFill>
              </a:rPr>
              <a:t>invoicedata</a:t>
            </a:r>
            <a:r>
              <a:rPr lang="fr-FR" dirty="0">
                <a:solidFill>
                  <a:srgbClr val="000000"/>
                </a:solidFill>
              </a:rPr>
              <a:t>";</a:t>
            </a:r>
          </a:p>
          <a:p>
            <a:endParaRPr lang="fr-FR" dirty="0">
              <a:solidFill>
                <a:srgbClr val="000000"/>
              </a:solidFill>
            </a:endParaRPr>
          </a:p>
          <a:p>
            <a:r>
              <a:rPr lang="fr-FR" dirty="0" err="1">
                <a:solidFill>
                  <a:srgbClr val="000000"/>
                </a:solidFill>
              </a:rPr>
              <a:t>static</a:t>
            </a:r>
            <a:r>
              <a:rPr lang="fr-FR" dirty="0">
                <a:solidFill>
                  <a:srgbClr val="000000"/>
                </a:solidFill>
              </a:rPr>
              <a:t> final double[] </a:t>
            </a:r>
            <a:r>
              <a:rPr lang="fr-FR" dirty="0" err="1">
                <a:solidFill>
                  <a:srgbClr val="000000"/>
                </a:solidFill>
              </a:rPr>
              <a:t>prices</a:t>
            </a:r>
            <a:r>
              <a:rPr lang="fr-FR" dirty="0">
                <a:solidFill>
                  <a:srgbClr val="000000"/>
                </a:solidFill>
              </a:rPr>
              <a:t> = { 19.99, 9.99, 15.99, 3.99, 4.99 };</a:t>
            </a:r>
          </a:p>
          <a:p>
            <a:r>
              <a:rPr lang="fr-FR" dirty="0" err="1">
                <a:solidFill>
                  <a:srgbClr val="000000"/>
                </a:solidFill>
              </a:rPr>
              <a:t>static</a:t>
            </a:r>
            <a:r>
              <a:rPr lang="fr-FR" dirty="0">
                <a:solidFill>
                  <a:srgbClr val="000000"/>
                </a:solidFill>
              </a:rPr>
              <a:t> final </a:t>
            </a:r>
            <a:r>
              <a:rPr lang="fr-FR" dirty="0" err="1">
                <a:solidFill>
                  <a:srgbClr val="000000"/>
                </a:solidFill>
              </a:rPr>
              <a:t>int</a:t>
            </a:r>
            <a:r>
              <a:rPr lang="fr-FR" dirty="0">
                <a:solidFill>
                  <a:srgbClr val="000000"/>
                </a:solidFill>
              </a:rPr>
              <a:t>[] </a:t>
            </a:r>
            <a:r>
              <a:rPr lang="fr-FR" dirty="0" err="1">
                <a:solidFill>
                  <a:srgbClr val="000000"/>
                </a:solidFill>
              </a:rPr>
              <a:t>units</a:t>
            </a:r>
            <a:r>
              <a:rPr lang="fr-FR" dirty="0">
                <a:solidFill>
                  <a:srgbClr val="000000"/>
                </a:solidFill>
              </a:rPr>
              <a:t> = { 12, 8, 13, 29, 50 };</a:t>
            </a:r>
          </a:p>
          <a:p>
            <a:r>
              <a:rPr lang="fr-FR" dirty="0" err="1">
                <a:solidFill>
                  <a:srgbClr val="000000"/>
                </a:solidFill>
              </a:rPr>
              <a:t>static</a:t>
            </a:r>
            <a:r>
              <a:rPr lang="fr-FR" dirty="0">
                <a:solidFill>
                  <a:srgbClr val="000000"/>
                </a:solidFill>
              </a:rPr>
              <a:t> final String[] </a:t>
            </a:r>
            <a:r>
              <a:rPr lang="fr-FR" dirty="0" err="1">
                <a:solidFill>
                  <a:srgbClr val="000000"/>
                </a:solidFill>
              </a:rPr>
              <a:t>descs</a:t>
            </a:r>
            <a:r>
              <a:rPr lang="fr-FR" dirty="0">
                <a:solidFill>
                  <a:srgbClr val="000000"/>
                </a:solidFill>
              </a:rPr>
              <a:t> = {</a:t>
            </a:r>
          </a:p>
          <a:p>
            <a:r>
              <a:rPr lang="fr-FR" dirty="0">
                <a:solidFill>
                  <a:srgbClr val="000000"/>
                </a:solidFill>
              </a:rPr>
              <a:t>    "Java T-shirt",</a:t>
            </a:r>
          </a:p>
          <a:p>
            <a:r>
              <a:rPr lang="fr-FR" dirty="0">
                <a:solidFill>
                  <a:srgbClr val="000000"/>
                </a:solidFill>
              </a:rPr>
              <a:t>    "Java </a:t>
            </a:r>
            <a:r>
              <a:rPr lang="fr-FR" dirty="0" err="1">
                <a:solidFill>
                  <a:srgbClr val="000000"/>
                </a:solidFill>
              </a:rPr>
              <a:t>Mug</a:t>
            </a:r>
            <a:r>
              <a:rPr lang="fr-FR" dirty="0">
                <a:solidFill>
                  <a:srgbClr val="000000"/>
                </a:solidFill>
              </a:rPr>
              <a:t>",</a:t>
            </a:r>
          </a:p>
          <a:p>
            <a:r>
              <a:rPr lang="fr-FR" dirty="0">
                <a:solidFill>
                  <a:srgbClr val="000000"/>
                </a:solidFill>
              </a:rPr>
              <a:t>    "Duke </a:t>
            </a:r>
            <a:r>
              <a:rPr lang="fr-FR" dirty="0" err="1">
                <a:solidFill>
                  <a:srgbClr val="000000"/>
                </a:solidFill>
              </a:rPr>
              <a:t>Juggling</a:t>
            </a:r>
            <a:r>
              <a:rPr lang="fr-FR" dirty="0">
                <a:solidFill>
                  <a:srgbClr val="000000"/>
                </a:solidFill>
              </a:rPr>
              <a:t> </a:t>
            </a:r>
            <a:r>
              <a:rPr lang="fr-FR" dirty="0" err="1">
                <a:solidFill>
                  <a:srgbClr val="000000"/>
                </a:solidFill>
              </a:rPr>
              <a:t>Dolls</a:t>
            </a:r>
            <a:r>
              <a:rPr lang="fr-FR" dirty="0">
                <a:solidFill>
                  <a:srgbClr val="000000"/>
                </a:solidFill>
              </a:rPr>
              <a:t>",</a:t>
            </a:r>
          </a:p>
          <a:p>
            <a:r>
              <a:rPr lang="fr-FR" dirty="0">
                <a:solidFill>
                  <a:srgbClr val="000000"/>
                </a:solidFill>
              </a:rPr>
              <a:t>    "Java Pin",</a:t>
            </a:r>
          </a:p>
          <a:p>
            <a:r>
              <a:rPr lang="fr-FR" dirty="0">
                <a:solidFill>
                  <a:srgbClr val="000000"/>
                </a:solidFill>
              </a:rPr>
              <a:t>    "Java Key Chain"</a:t>
            </a:r>
          </a:p>
          <a:p>
            <a:r>
              <a:rPr lang="fr-FR" dirty="0">
                <a:solidFill>
                  <a:srgbClr val="000000"/>
                </a:solidFill>
              </a:rPr>
              <a:t>};</a:t>
            </a:r>
          </a:p>
        </p:txBody>
      </p:sp>
    </p:spTree>
    <p:extLst>
      <p:ext uri="{BB962C8B-B14F-4D97-AF65-F5344CB8AC3E}">
        <p14:creationId xmlns:p14="http://schemas.microsoft.com/office/powerpoint/2010/main" val="27967257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353111" y="359683"/>
            <a:ext cx="3020066" cy="586541"/>
          </a:xfrm>
        </p:spPr>
        <p:txBody>
          <a:bodyPr/>
          <a:lstStyle/>
          <a:p>
            <a:pPr lvl="0" algn="l"/>
            <a:r>
              <a:rPr lang="fr-FR" altLang="fr-FR" sz="3200" dirty="0" smtClean="0">
                <a:solidFill>
                  <a:srgbClr val="002060"/>
                </a:solidFill>
              </a:rPr>
              <a:t>Data </a:t>
            </a:r>
            <a:r>
              <a:rPr lang="fr-FR" altLang="fr-FR" sz="3200" dirty="0" err="1">
                <a:solidFill>
                  <a:srgbClr val="002060"/>
                </a:solidFill>
              </a:rPr>
              <a:t>Streams</a:t>
            </a:r>
            <a:endParaRPr lang="fr-FR" altLang="fr-FR" sz="3200" dirty="0">
              <a:solidFill>
                <a:srgbClr val="002060"/>
              </a:solidFill>
            </a:endParaRPr>
          </a:p>
        </p:txBody>
      </p:sp>
      <p:sp>
        <p:nvSpPr>
          <p:cNvPr id="3" name="Rectangle 1"/>
          <p:cNvSpPr>
            <a:spLocks noChangeArrowheads="1"/>
          </p:cNvSpPr>
          <p:nvPr/>
        </p:nvSpPr>
        <p:spPr bwMode="auto">
          <a:xfrm>
            <a:off x="90154" y="1476662"/>
            <a:ext cx="38507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sz="2200" b="1" dirty="0">
              <a:solidFill>
                <a:srgbClr val="000000"/>
              </a:solidFill>
            </a:endParaRPr>
          </a:p>
          <a:p>
            <a:pPr eaLnBrk="0" fontAlgn="base" hangingPunct="0">
              <a:spcBef>
                <a:spcPct val="0"/>
              </a:spcBef>
              <a:spcAft>
                <a:spcPct val="0"/>
              </a:spcAft>
            </a:pPr>
            <a:endParaRPr lang="fr-FR" altLang="fr-FR" sz="1400" dirty="0">
              <a:solidFill>
                <a:srgbClr val="000000"/>
              </a:solidFill>
            </a:endParaRPr>
          </a:p>
        </p:txBody>
      </p:sp>
      <p:sp>
        <p:nvSpPr>
          <p:cNvPr id="6" name="Rectangle 1"/>
          <p:cNvSpPr>
            <a:spLocks noChangeArrowheads="1"/>
          </p:cNvSpPr>
          <p:nvPr/>
        </p:nvSpPr>
        <p:spPr bwMode="auto">
          <a:xfrm>
            <a:off x="609600" y="3600303"/>
            <a:ext cx="110457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dirty="0">
              <a:solidFill>
                <a:srgbClr val="000000"/>
              </a:solidFill>
            </a:endParaRPr>
          </a:p>
        </p:txBody>
      </p:sp>
      <p:graphicFrame>
        <p:nvGraphicFramePr>
          <p:cNvPr id="4" name="Tableau 3"/>
          <p:cNvGraphicFramePr>
            <a:graphicFrameLocks noGrp="1"/>
          </p:cNvGraphicFramePr>
          <p:nvPr>
            <p:extLst/>
          </p:nvPr>
        </p:nvGraphicFramePr>
        <p:xfrm>
          <a:off x="353111" y="1074263"/>
          <a:ext cx="11294239" cy="1645920"/>
        </p:xfrm>
        <a:graphic>
          <a:graphicData uri="http://schemas.openxmlformats.org/drawingml/2006/table">
            <a:tbl>
              <a:tblPr/>
              <a:tblGrid>
                <a:gridCol w="746819"/>
                <a:gridCol w="1119188"/>
                <a:gridCol w="1868488"/>
                <a:gridCol w="3539292"/>
                <a:gridCol w="3173624"/>
                <a:gridCol w="846828"/>
              </a:tblGrid>
              <a:tr h="0">
                <a:tc>
                  <a:txBody>
                    <a:bodyPr/>
                    <a:lstStyle/>
                    <a:p>
                      <a:r>
                        <a:rPr lang="fr-FR" dirty="0" err="1" smtClean="0"/>
                        <a:t>Order</a:t>
                      </a:r>
                      <a:endParaRPr lang="fr-FR" dirty="0"/>
                    </a:p>
                  </a:txBody>
                  <a:tcPr marL="0" marR="0" marT="0" marB="0" anchor="ctr">
                    <a:lnL>
                      <a:noFill/>
                    </a:lnL>
                    <a:lnR>
                      <a:noFill/>
                    </a:lnR>
                    <a:lnT>
                      <a:noFill/>
                    </a:lnT>
                    <a:lnB>
                      <a:noFill/>
                    </a:lnB>
                    <a:solidFill>
                      <a:schemeClr val="bg1">
                        <a:lumMod val="75000"/>
                      </a:schemeClr>
                    </a:solidFill>
                  </a:tcPr>
                </a:tc>
                <a:tc>
                  <a:txBody>
                    <a:bodyPr/>
                    <a:lstStyle/>
                    <a:p>
                      <a:r>
                        <a:rPr lang="fr-FR" dirty="0"/>
                        <a:t>Data type</a:t>
                      </a:r>
                    </a:p>
                  </a:txBody>
                  <a:tcPr marL="0" marR="0" marT="0" marB="0" anchor="ctr">
                    <a:lnL>
                      <a:noFill/>
                    </a:lnL>
                    <a:lnR>
                      <a:noFill/>
                    </a:lnR>
                    <a:lnT>
                      <a:noFill/>
                    </a:lnT>
                    <a:lnB>
                      <a:noFill/>
                    </a:lnB>
                    <a:solidFill>
                      <a:schemeClr val="bg1">
                        <a:lumMod val="75000"/>
                      </a:schemeClr>
                    </a:solidFill>
                  </a:tcPr>
                </a:tc>
                <a:tc>
                  <a:txBody>
                    <a:bodyPr/>
                    <a:lstStyle/>
                    <a:p>
                      <a:r>
                        <a:rPr lang="fr-FR" dirty="0"/>
                        <a:t>Data description</a:t>
                      </a:r>
                    </a:p>
                  </a:txBody>
                  <a:tcPr marL="0" marR="0" marT="0" marB="0" anchor="ctr">
                    <a:lnL>
                      <a:noFill/>
                    </a:lnL>
                    <a:lnR>
                      <a:noFill/>
                    </a:lnR>
                    <a:lnT>
                      <a:noFill/>
                    </a:lnT>
                    <a:lnB>
                      <a:noFill/>
                    </a:lnB>
                    <a:solidFill>
                      <a:schemeClr val="bg1">
                        <a:lumMod val="75000"/>
                      </a:schemeClr>
                    </a:solidFill>
                  </a:tcPr>
                </a:tc>
                <a:tc>
                  <a:txBody>
                    <a:bodyPr/>
                    <a:lstStyle/>
                    <a:p>
                      <a:r>
                        <a:rPr lang="fr-FR" dirty="0"/>
                        <a:t>Output Method</a:t>
                      </a:r>
                    </a:p>
                  </a:txBody>
                  <a:tcPr marL="0" marR="0" marT="0" marB="0" anchor="ctr">
                    <a:lnL>
                      <a:noFill/>
                    </a:lnL>
                    <a:lnR>
                      <a:noFill/>
                    </a:lnR>
                    <a:lnT>
                      <a:noFill/>
                    </a:lnT>
                    <a:lnB>
                      <a:noFill/>
                    </a:lnB>
                    <a:solidFill>
                      <a:schemeClr val="bg1">
                        <a:lumMod val="75000"/>
                      </a:schemeClr>
                    </a:solidFill>
                  </a:tcPr>
                </a:tc>
                <a:tc>
                  <a:txBody>
                    <a:bodyPr/>
                    <a:lstStyle/>
                    <a:p>
                      <a:r>
                        <a:rPr lang="fr-FR"/>
                        <a:t>Input Method</a:t>
                      </a:r>
                    </a:p>
                  </a:txBody>
                  <a:tcPr marL="0" marR="0" marT="0" marB="0" anchor="ctr">
                    <a:lnL>
                      <a:noFill/>
                    </a:lnL>
                    <a:lnR>
                      <a:noFill/>
                    </a:lnR>
                    <a:lnT>
                      <a:noFill/>
                    </a:lnT>
                    <a:lnB>
                      <a:noFill/>
                    </a:lnB>
                    <a:solidFill>
                      <a:schemeClr val="bg1">
                        <a:lumMod val="75000"/>
                      </a:schemeClr>
                    </a:solidFill>
                  </a:tcPr>
                </a:tc>
                <a:tc>
                  <a:txBody>
                    <a:bodyPr/>
                    <a:lstStyle/>
                    <a:p>
                      <a:r>
                        <a:rPr lang="fr-FR" dirty="0" smtClean="0"/>
                        <a:t>Value</a:t>
                      </a:r>
                      <a:endParaRPr lang="fr-FR" dirty="0"/>
                    </a:p>
                  </a:txBody>
                  <a:tcPr marL="0" marR="0" marT="0" marB="0" anchor="ctr">
                    <a:lnL>
                      <a:noFill/>
                    </a:lnL>
                    <a:lnR>
                      <a:noFill/>
                    </a:lnR>
                    <a:lnT>
                      <a:noFill/>
                    </a:lnT>
                    <a:lnB>
                      <a:noFill/>
                    </a:lnB>
                    <a:solidFill>
                      <a:schemeClr val="bg1">
                        <a:lumMod val="75000"/>
                      </a:schemeClr>
                    </a:solidFill>
                  </a:tcPr>
                </a:tc>
              </a:tr>
              <a:tr h="0">
                <a:tc>
                  <a:txBody>
                    <a:bodyPr/>
                    <a:lstStyle/>
                    <a:p>
                      <a:r>
                        <a:rPr lang="fr-FR" dirty="0"/>
                        <a:t>1</a:t>
                      </a:r>
                    </a:p>
                  </a:txBody>
                  <a:tcPr marL="0" marR="0" marT="0" marB="0" anchor="ctr">
                    <a:lnL>
                      <a:noFill/>
                    </a:lnL>
                    <a:lnR>
                      <a:noFill/>
                    </a:lnR>
                    <a:lnT>
                      <a:noFill/>
                    </a:lnT>
                    <a:lnB>
                      <a:noFill/>
                    </a:lnB>
                    <a:solidFill>
                      <a:schemeClr val="bg1">
                        <a:lumMod val="75000"/>
                      </a:schemeClr>
                    </a:solidFill>
                  </a:tcPr>
                </a:tc>
                <a:tc>
                  <a:txBody>
                    <a:bodyPr/>
                    <a:lstStyle/>
                    <a:p>
                      <a:r>
                        <a:rPr lang="fr-FR"/>
                        <a:t>double</a:t>
                      </a:r>
                    </a:p>
                  </a:txBody>
                  <a:tcPr marL="0" marR="0" marT="0" marB="0" anchor="ctr">
                    <a:lnL>
                      <a:noFill/>
                    </a:lnL>
                    <a:lnR>
                      <a:noFill/>
                    </a:lnR>
                    <a:lnT>
                      <a:noFill/>
                    </a:lnT>
                    <a:lnB>
                      <a:noFill/>
                    </a:lnB>
                    <a:solidFill>
                      <a:schemeClr val="bg1">
                        <a:lumMod val="75000"/>
                      </a:schemeClr>
                    </a:solidFill>
                  </a:tcPr>
                </a:tc>
                <a:tc>
                  <a:txBody>
                    <a:bodyPr/>
                    <a:lstStyle/>
                    <a:p>
                      <a:r>
                        <a:rPr lang="fr-FR"/>
                        <a:t>Item price</a:t>
                      </a:r>
                    </a:p>
                  </a:txBody>
                  <a:tcPr marL="0" marR="0" marT="0" marB="0" anchor="ctr">
                    <a:lnL>
                      <a:noFill/>
                    </a:lnL>
                    <a:lnR>
                      <a:noFill/>
                    </a:lnR>
                    <a:lnT>
                      <a:noFill/>
                    </a:lnT>
                    <a:lnB>
                      <a:noFill/>
                    </a:lnB>
                    <a:solidFill>
                      <a:schemeClr val="bg1">
                        <a:lumMod val="75000"/>
                      </a:schemeClr>
                    </a:solidFill>
                  </a:tcPr>
                </a:tc>
                <a:tc>
                  <a:txBody>
                    <a:bodyPr/>
                    <a:lstStyle/>
                    <a:p>
                      <a:r>
                        <a:rPr lang="fr-FR" dirty="0" err="1"/>
                        <a:t>DataOutputStream.writeDouble</a:t>
                      </a:r>
                      <a:endParaRPr lang="fr-FR" dirty="0"/>
                    </a:p>
                  </a:txBody>
                  <a:tcPr marL="0" marR="0" marT="0" marB="0" anchor="ctr">
                    <a:lnL>
                      <a:noFill/>
                    </a:lnL>
                    <a:lnR>
                      <a:noFill/>
                    </a:lnR>
                    <a:lnT>
                      <a:noFill/>
                    </a:lnT>
                    <a:lnB>
                      <a:noFill/>
                    </a:lnB>
                    <a:solidFill>
                      <a:schemeClr val="bg1">
                        <a:lumMod val="75000"/>
                      </a:schemeClr>
                    </a:solidFill>
                  </a:tcPr>
                </a:tc>
                <a:tc>
                  <a:txBody>
                    <a:bodyPr/>
                    <a:lstStyle/>
                    <a:p>
                      <a:r>
                        <a:rPr lang="fr-FR"/>
                        <a:t>DataInputStream.readDouble</a:t>
                      </a:r>
                    </a:p>
                  </a:txBody>
                  <a:tcPr marL="0" marR="0" marT="0" marB="0" anchor="ctr">
                    <a:lnL>
                      <a:noFill/>
                    </a:lnL>
                    <a:lnR>
                      <a:noFill/>
                    </a:lnR>
                    <a:lnT>
                      <a:noFill/>
                    </a:lnT>
                    <a:lnB>
                      <a:noFill/>
                    </a:lnB>
                    <a:solidFill>
                      <a:schemeClr val="bg1">
                        <a:lumMod val="75000"/>
                      </a:schemeClr>
                    </a:solidFill>
                  </a:tcPr>
                </a:tc>
                <a:tc>
                  <a:txBody>
                    <a:bodyPr/>
                    <a:lstStyle/>
                    <a:p>
                      <a:r>
                        <a:rPr lang="fr-FR"/>
                        <a:t>19.99</a:t>
                      </a:r>
                    </a:p>
                  </a:txBody>
                  <a:tcPr marL="0" marR="0" marT="0" marB="0" anchor="ctr">
                    <a:lnL>
                      <a:noFill/>
                    </a:lnL>
                    <a:lnR>
                      <a:noFill/>
                    </a:lnR>
                    <a:lnT>
                      <a:noFill/>
                    </a:lnT>
                    <a:lnB>
                      <a:noFill/>
                    </a:lnB>
                    <a:solidFill>
                      <a:schemeClr val="bg1">
                        <a:lumMod val="75000"/>
                      </a:schemeClr>
                    </a:solidFill>
                  </a:tcPr>
                </a:tc>
              </a:tr>
              <a:tr h="0">
                <a:tc>
                  <a:txBody>
                    <a:bodyPr/>
                    <a:lstStyle/>
                    <a:p>
                      <a:r>
                        <a:rPr lang="fr-FR" dirty="0"/>
                        <a:t>2</a:t>
                      </a:r>
                    </a:p>
                  </a:txBody>
                  <a:tcPr marL="0" marR="0" marT="0" marB="0" anchor="ctr">
                    <a:lnL>
                      <a:noFill/>
                    </a:lnL>
                    <a:lnR>
                      <a:noFill/>
                    </a:lnR>
                    <a:lnT>
                      <a:noFill/>
                    </a:lnT>
                    <a:lnB>
                      <a:noFill/>
                    </a:lnB>
                    <a:solidFill>
                      <a:schemeClr val="bg1">
                        <a:lumMod val="75000"/>
                      </a:schemeClr>
                    </a:solidFill>
                  </a:tcPr>
                </a:tc>
                <a:tc>
                  <a:txBody>
                    <a:bodyPr/>
                    <a:lstStyle/>
                    <a:p>
                      <a:r>
                        <a:rPr lang="fr-FR"/>
                        <a:t>int</a:t>
                      </a:r>
                    </a:p>
                  </a:txBody>
                  <a:tcPr marL="0" marR="0" marT="0" marB="0" anchor="ctr">
                    <a:lnL>
                      <a:noFill/>
                    </a:lnL>
                    <a:lnR>
                      <a:noFill/>
                    </a:lnR>
                    <a:lnT>
                      <a:noFill/>
                    </a:lnT>
                    <a:lnB>
                      <a:noFill/>
                    </a:lnB>
                    <a:solidFill>
                      <a:schemeClr val="bg1">
                        <a:lumMod val="75000"/>
                      </a:schemeClr>
                    </a:solidFill>
                  </a:tcPr>
                </a:tc>
                <a:tc>
                  <a:txBody>
                    <a:bodyPr/>
                    <a:lstStyle/>
                    <a:p>
                      <a:r>
                        <a:rPr lang="fr-FR"/>
                        <a:t>Unit count</a:t>
                      </a:r>
                    </a:p>
                  </a:txBody>
                  <a:tcPr marL="0" marR="0" marT="0" marB="0" anchor="ctr">
                    <a:lnL>
                      <a:noFill/>
                    </a:lnL>
                    <a:lnR>
                      <a:noFill/>
                    </a:lnR>
                    <a:lnT>
                      <a:noFill/>
                    </a:lnT>
                    <a:lnB>
                      <a:noFill/>
                    </a:lnB>
                    <a:solidFill>
                      <a:schemeClr val="bg1">
                        <a:lumMod val="75000"/>
                      </a:schemeClr>
                    </a:solidFill>
                  </a:tcPr>
                </a:tc>
                <a:tc>
                  <a:txBody>
                    <a:bodyPr/>
                    <a:lstStyle/>
                    <a:p>
                      <a:r>
                        <a:rPr lang="fr-FR"/>
                        <a:t>DataOutputStream.writeInt</a:t>
                      </a:r>
                    </a:p>
                  </a:txBody>
                  <a:tcPr marL="0" marR="0" marT="0" marB="0" anchor="ctr">
                    <a:lnL>
                      <a:noFill/>
                    </a:lnL>
                    <a:lnR>
                      <a:noFill/>
                    </a:lnR>
                    <a:lnT>
                      <a:noFill/>
                    </a:lnT>
                    <a:lnB>
                      <a:noFill/>
                    </a:lnB>
                    <a:solidFill>
                      <a:schemeClr val="bg1">
                        <a:lumMod val="75000"/>
                      </a:schemeClr>
                    </a:solidFill>
                  </a:tcPr>
                </a:tc>
                <a:tc>
                  <a:txBody>
                    <a:bodyPr/>
                    <a:lstStyle/>
                    <a:p>
                      <a:r>
                        <a:rPr lang="fr-FR"/>
                        <a:t>DataInputStream.readInt</a:t>
                      </a:r>
                    </a:p>
                  </a:txBody>
                  <a:tcPr marL="0" marR="0" marT="0" marB="0" anchor="ctr">
                    <a:lnL>
                      <a:noFill/>
                    </a:lnL>
                    <a:lnR>
                      <a:noFill/>
                    </a:lnR>
                    <a:lnT>
                      <a:noFill/>
                    </a:lnT>
                    <a:lnB>
                      <a:noFill/>
                    </a:lnB>
                    <a:solidFill>
                      <a:schemeClr val="bg1">
                        <a:lumMod val="75000"/>
                      </a:schemeClr>
                    </a:solidFill>
                  </a:tcPr>
                </a:tc>
                <a:tc>
                  <a:txBody>
                    <a:bodyPr/>
                    <a:lstStyle/>
                    <a:p>
                      <a:r>
                        <a:rPr lang="fr-FR"/>
                        <a:t>12</a:t>
                      </a:r>
                    </a:p>
                  </a:txBody>
                  <a:tcPr marL="0" marR="0" marT="0" marB="0" anchor="ctr">
                    <a:lnL>
                      <a:noFill/>
                    </a:lnL>
                    <a:lnR>
                      <a:noFill/>
                    </a:lnR>
                    <a:lnT>
                      <a:noFill/>
                    </a:lnT>
                    <a:lnB>
                      <a:noFill/>
                    </a:lnB>
                    <a:solidFill>
                      <a:schemeClr val="bg1">
                        <a:lumMod val="75000"/>
                      </a:schemeClr>
                    </a:solidFill>
                  </a:tcPr>
                </a:tc>
              </a:tr>
              <a:tr h="0">
                <a:tc>
                  <a:txBody>
                    <a:bodyPr/>
                    <a:lstStyle/>
                    <a:p>
                      <a:r>
                        <a:rPr lang="fr-FR" dirty="0"/>
                        <a:t>3</a:t>
                      </a:r>
                    </a:p>
                  </a:txBody>
                  <a:tcPr marL="0" marR="0" marT="0" marB="0" anchor="ctr">
                    <a:lnL>
                      <a:noFill/>
                    </a:lnL>
                    <a:lnR>
                      <a:noFill/>
                    </a:lnR>
                    <a:lnT>
                      <a:noFill/>
                    </a:lnT>
                    <a:lnB>
                      <a:noFill/>
                    </a:lnB>
                    <a:solidFill>
                      <a:schemeClr val="bg1">
                        <a:lumMod val="75000"/>
                      </a:schemeClr>
                    </a:solidFill>
                  </a:tcPr>
                </a:tc>
                <a:tc>
                  <a:txBody>
                    <a:bodyPr/>
                    <a:lstStyle/>
                    <a:p>
                      <a:r>
                        <a:rPr lang="fr-FR" dirty="0"/>
                        <a:t>String</a:t>
                      </a:r>
                    </a:p>
                  </a:txBody>
                  <a:tcPr marL="0" marR="0" marT="0" marB="0" anchor="ctr">
                    <a:lnL>
                      <a:noFill/>
                    </a:lnL>
                    <a:lnR>
                      <a:noFill/>
                    </a:lnR>
                    <a:lnT>
                      <a:noFill/>
                    </a:lnT>
                    <a:lnB>
                      <a:noFill/>
                    </a:lnB>
                    <a:solidFill>
                      <a:schemeClr val="bg1">
                        <a:lumMod val="75000"/>
                      </a:schemeClr>
                    </a:solidFill>
                  </a:tcPr>
                </a:tc>
                <a:tc>
                  <a:txBody>
                    <a:bodyPr/>
                    <a:lstStyle/>
                    <a:p>
                      <a:r>
                        <a:rPr lang="fr-FR" dirty="0"/>
                        <a:t>Item description</a:t>
                      </a:r>
                    </a:p>
                  </a:txBody>
                  <a:tcPr marL="0" marR="0" marT="0" marB="0" anchor="ctr">
                    <a:lnL>
                      <a:noFill/>
                    </a:lnL>
                    <a:lnR>
                      <a:noFill/>
                    </a:lnR>
                    <a:lnT>
                      <a:noFill/>
                    </a:lnT>
                    <a:lnB>
                      <a:noFill/>
                    </a:lnB>
                    <a:solidFill>
                      <a:schemeClr val="bg1">
                        <a:lumMod val="75000"/>
                      </a:schemeClr>
                    </a:solidFill>
                  </a:tcPr>
                </a:tc>
                <a:tc>
                  <a:txBody>
                    <a:bodyPr/>
                    <a:lstStyle/>
                    <a:p>
                      <a:r>
                        <a:rPr lang="fr-FR" dirty="0" err="1"/>
                        <a:t>DataOutputStream.writeUTF</a:t>
                      </a:r>
                      <a:endParaRPr lang="fr-FR" dirty="0"/>
                    </a:p>
                  </a:txBody>
                  <a:tcPr marL="0" marR="0" marT="0" marB="0" anchor="ctr">
                    <a:lnL>
                      <a:noFill/>
                    </a:lnL>
                    <a:lnR>
                      <a:noFill/>
                    </a:lnR>
                    <a:lnT>
                      <a:noFill/>
                    </a:lnT>
                    <a:lnB>
                      <a:noFill/>
                    </a:lnB>
                    <a:solidFill>
                      <a:schemeClr val="bg1">
                        <a:lumMod val="75000"/>
                      </a:schemeClr>
                    </a:solidFill>
                  </a:tcPr>
                </a:tc>
                <a:tc>
                  <a:txBody>
                    <a:bodyPr/>
                    <a:lstStyle/>
                    <a:p>
                      <a:r>
                        <a:rPr lang="fr-FR" dirty="0" err="1"/>
                        <a:t>DataInputStream.readUTF</a:t>
                      </a:r>
                      <a:endParaRPr lang="fr-FR" dirty="0"/>
                    </a:p>
                  </a:txBody>
                  <a:tcPr marL="0" marR="0" marT="0" marB="0" anchor="ctr">
                    <a:lnL>
                      <a:noFill/>
                    </a:lnL>
                    <a:lnR>
                      <a:noFill/>
                    </a:lnR>
                    <a:lnT>
                      <a:noFill/>
                    </a:lnT>
                    <a:lnB>
                      <a:noFill/>
                    </a:lnB>
                    <a:solidFill>
                      <a:schemeClr val="bg1">
                        <a:lumMod val="75000"/>
                      </a:schemeClr>
                    </a:solidFill>
                  </a:tcPr>
                </a:tc>
                <a:tc>
                  <a:txBody>
                    <a:bodyPr/>
                    <a:lstStyle/>
                    <a:p>
                      <a:r>
                        <a:rPr lang="fr-FR" dirty="0"/>
                        <a:t>"Java T-Shirt"</a:t>
                      </a:r>
                    </a:p>
                  </a:txBody>
                  <a:tcPr marL="0" marR="0" marT="0" marB="0" anchor="ctr">
                    <a:lnL>
                      <a:noFill/>
                    </a:lnL>
                    <a:lnR>
                      <a:noFill/>
                    </a:lnR>
                    <a:lnT>
                      <a:noFill/>
                    </a:lnT>
                    <a:lnB>
                      <a:noFill/>
                    </a:lnB>
                    <a:solidFill>
                      <a:schemeClr val="bg1">
                        <a:lumMod val="75000"/>
                      </a:schemeClr>
                    </a:solidFill>
                  </a:tcPr>
                </a:tc>
              </a:tr>
            </a:tbl>
          </a:graphicData>
        </a:graphic>
      </p:graphicFrame>
      <p:sp>
        <p:nvSpPr>
          <p:cNvPr id="5" name="Rectangle 4"/>
          <p:cNvSpPr/>
          <p:nvPr/>
        </p:nvSpPr>
        <p:spPr>
          <a:xfrm>
            <a:off x="696281" y="2890392"/>
            <a:ext cx="11111405" cy="3170099"/>
          </a:xfrm>
          <a:prstGeom prst="rect">
            <a:avLst/>
          </a:prstGeom>
        </p:spPr>
        <p:txBody>
          <a:bodyPr wrap="square">
            <a:spAutoFit/>
          </a:bodyPr>
          <a:lstStyle/>
          <a:p>
            <a:r>
              <a:rPr lang="fr-FR" sz="2000" dirty="0">
                <a:solidFill>
                  <a:srgbClr val="000000"/>
                </a:solidFill>
              </a:rPr>
              <a:t>out = new </a:t>
            </a:r>
            <a:r>
              <a:rPr lang="fr-FR" sz="2000" dirty="0" err="1">
                <a:solidFill>
                  <a:srgbClr val="000000"/>
                </a:solidFill>
              </a:rPr>
              <a:t>DataOutputStream</a:t>
            </a:r>
            <a:r>
              <a:rPr lang="fr-FR" sz="2000" dirty="0">
                <a:solidFill>
                  <a:srgbClr val="000000"/>
                </a:solidFill>
              </a:rPr>
              <a:t>(new </a:t>
            </a:r>
            <a:r>
              <a:rPr lang="fr-FR" sz="2000" dirty="0" err="1">
                <a:solidFill>
                  <a:srgbClr val="000000"/>
                </a:solidFill>
              </a:rPr>
              <a:t>BufferedOutputStream</a:t>
            </a:r>
            <a:r>
              <a:rPr lang="fr-FR" sz="2000" dirty="0">
                <a:solidFill>
                  <a:srgbClr val="000000"/>
                </a:solidFill>
              </a:rPr>
              <a:t>(</a:t>
            </a:r>
          </a:p>
          <a:p>
            <a:r>
              <a:rPr lang="fr-FR" sz="2000" dirty="0">
                <a:solidFill>
                  <a:srgbClr val="000000"/>
                </a:solidFill>
              </a:rPr>
              <a:t>              new </a:t>
            </a:r>
            <a:r>
              <a:rPr lang="fr-FR" sz="2000" dirty="0" err="1">
                <a:solidFill>
                  <a:srgbClr val="000000"/>
                </a:solidFill>
              </a:rPr>
              <a:t>FileOutputStream</a:t>
            </a:r>
            <a:r>
              <a:rPr lang="fr-FR" sz="2000" dirty="0">
                <a:solidFill>
                  <a:srgbClr val="000000"/>
                </a:solidFill>
              </a:rPr>
              <a:t>(</a:t>
            </a:r>
            <a:r>
              <a:rPr lang="fr-FR" sz="2000" dirty="0" err="1">
                <a:solidFill>
                  <a:srgbClr val="000000"/>
                </a:solidFill>
              </a:rPr>
              <a:t>dataFile</a:t>
            </a:r>
            <a:r>
              <a:rPr lang="fr-FR" sz="2000" dirty="0">
                <a:solidFill>
                  <a:srgbClr val="000000"/>
                </a:solidFill>
              </a:rPr>
              <a:t>)));</a:t>
            </a:r>
          </a:p>
          <a:p>
            <a:endParaRPr lang="fr-FR" sz="2000" dirty="0">
              <a:solidFill>
                <a:srgbClr val="000000"/>
              </a:solidFill>
            </a:endParaRPr>
          </a:p>
          <a:p>
            <a:r>
              <a:rPr lang="fr-FR" sz="2000" dirty="0" err="1">
                <a:solidFill>
                  <a:srgbClr val="000000"/>
                </a:solidFill>
              </a:rPr>
              <a:t>DataStreams</a:t>
            </a:r>
            <a:r>
              <a:rPr lang="fr-FR" sz="2000" dirty="0">
                <a:solidFill>
                  <a:srgbClr val="000000"/>
                </a:solidFill>
              </a:rPr>
              <a:t> </a:t>
            </a:r>
            <a:r>
              <a:rPr lang="fr-FR" sz="2000" dirty="0" err="1">
                <a:solidFill>
                  <a:srgbClr val="000000"/>
                </a:solidFill>
              </a:rPr>
              <a:t>writes</a:t>
            </a:r>
            <a:r>
              <a:rPr lang="fr-FR" sz="2000" dirty="0">
                <a:solidFill>
                  <a:srgbClr val="000000"/>
                </a:solidFill>
              </a:rPr>
              <a:t> out the records and closes the output </a:t>
            </a:r>
            <a:r>
              <a:rPr lang="fr-FR" sz="2000" dirty="0" err="1">
                <a:solidFill>
                  <a:srgbClr val="000000"/>
                </a:solidFill>
              </a:rPr>
              <a:t>stream</a:t>
            </a:r>
            <a:r>
              <a:rPr lang="fr-FR" sz="2000" dirty="0">
                <a:solidFill>
                  <a:srgbClr val="000000"/>
                </a:solidFill>
              </a:rPr>
              <a:t>.</a:t>
            </a:r>
          </a:p>
          <a:p>
            <a:endParaRPr lang="fr-FR" sz="2000" dirty="0">
              <a:solidFill>
                <a:srgbClr val="000000"/>
              </a:solidFill>
            </a:endParaRPr>
          </a:p>
          <a:p>
            <a:r>
              <a:rPr lang="fr-FR" sz="2000" dirty="0">
                <a:solidFill>
                  <a:srgbClr val="000000"/>
                </a:solidFill>
              </a:rPr>
              <a:t>for (</a:t>
            </a:r>
            <a:r>
              <a:rPr lang="fr-FR" sz="2000" dirty="0" err="1">
                <a:solidFill>
                  <a:srgbClr val="000000"/>
                </a:solidFill>
              </a:rPr>
              <a:t>int</a:t>
            </a:r>
            <a:r>
              <a:rPr lang="fr-FR" sz="2000" dirty="0">
                <a:solidFill>
                  <a:srgbClr val="000000"/>
                </a:solidFill>
              </a:rPr>
              <a:t> i = 0; i &lt; </a:t>
            </a:r>
            <a:r>
              <a:rPr lang="fr-FR" sz="2000" dirty="0" err="1">
                <a:solidFill>
                  <a:srgbClr val="000000"/>
                </a:solidFill>
              </a:rPr>
              <a:t>prices.length</a:t>
            </a:r>
            <a:r>
              <a:rPr lang="fr-FR" sz="2000" dirty="0">
                <a:solidFill>
                  <a:srgbClr val="000000"/>
                </a:solidFill>
              </a:rPr>
              <a:t>; i ++) {</a:t>
            </a:r>
          </a:p>
          <a:p>
            <a:r>
              <a:rPr lang="fr-FR" sz="2000" dirty="0">
                <a:solidFill>
                  <a:srgbClr val="000000"/>
                </a:solidFill>
              </a:rPr>
              <a:t>    </a:t>
            </a:r>
            <a:r>
              <a:rPr lang="fr-FR" sz="2000" dirty="0" err="1">
                <a:solidFill>
                  <a:srgbClr val="000000"/>
                </a:solidFill>
              </a:rPr>
              <a:t>out.writeDouble</a:t>
            </a:r>
            <a:r>
              <a:rPr lang="fr-FR" sz="2000" dirty="0">
                <a:solidFill>
                  <a:srgbClr val="000000"/>
                </a:solidFill>
              </a:rPr>
              <a:t>(</a:t>
            </a:r>
            <a:r>
              <a:rPr lang="fr-FR" sz="2000" dirty="0" err="1">
                <a:solidFill>
                  <a:srgbClr val="000000"/>
                </a:solidFill>
              </a:rPr>
              <a:t>prices</a:t>
            </a:r>
            <a:r>
              <a:rPr lang="fr-FR" sz="2000" dirty="0">
                <a:solidFill>
                  <a:srgbClr val="000000"/>
                </a:solidFill>
              </a:rPr>
              <a:t>[i]);</a:t>
            </a:r>
          </a:p>
          <a:p>
            <a:r>
              <a:rPr lang="fr-FR" sz="2000" dirty="0">
                <a:solidFill>
                  <a:srgbClr val="000000"/>
                </a:solidFill>
              </a:rPr>
              <a:t>    </a:t>
            </a:r>
            <a:r>
              <a:rPr lang="fr-FR" sz="2000" dirty="0" err="1">
                <a:solidFill>
                  <a:srgbClr val="000000"/>
                </a:solidFill>
              </a:rPr>
              <a:t>out.writeInt</a:t>
            </a:r>
            <a:r>
              <a:rPr lang="fr-FR" sz="2000" dirty="0">
                <a:solidFill>
                  <a:srgbClr val="000000"/>
                </a:solidFill>
              </a:rPr>
              <a:t>(</a:t>
            </a:r>
            <a:r>
              <a:rPr lang="fr-FR" sz="2000" dirty="0" err="1">
                <a:solidFill>
                  <a:srgbClr val="000000"/>
                </a:solidFill>
              </a:rPr>
              <a:t>units</a:t>
            </a:r>
            <a:r>
              <a:rPr lang="fr-FR" sz="2000" dirty="0">
                <a:solidFill>
                  <a:srgbClr val="000000"/>
                </a:solidFill>
              </a:rPr>
              <a:t>[i]);</a:t>
            </a:r>
          </a:p>
          <a:p>
            <a:r>
              <a:rPr lang="fr-FR" sz="2000" dirty="0">
                <a:solidFill>
                  <a:srgbClr val="000000"/>
                </a:solidFill>
              </a:rPr>
              <a:t>    </a:t>
            </a:r>
            <a:r>
              <a:rPr lang="fr-FR" sz="2000" dirty="0" err="1">
                <a:solidFill>
                  <a:srgbClr val="000000"/>
                </a:solidFill>
              </a:rPr>
              <a:t>out.writeUTF</a:t>
            </a:r>
            <a:r>
              <a:rPr lang="fr-FR" sz="2000" dirty="0">
                <a:solidFill>
                  <a:srgbClr val="000000"/>
                </a:solidFill>
              </a:rPr>
              <a:t>(</a:t>
            </a:r>
            <a:r>
              <a:rPr lang="fr-FR" sz="2000" dirty="0" err="1">
                <a:solidFill>
                  <a:srgbClr val="000000"/>
                </a:solidFill>
              </a:rPr>
              <a:t>descs</a:t>
            </a:r>
            <a:r>
              <a:rPr lang="fr-FR" sz="2000" dirty="0">
                <a:solidFill>
                  <a:srgbClr val="000000"/>
                </a:solidFill>
              </a:rPr>
              <a:t>[i]);</a:t>
            </a:r>
          </a:p>
          <a:p>
            <a:r>
              <a:rPr lang="fr-FR" sz="2000" dirty="0">
                <a:solidFill>
                  <a:srgbClr val="000000"/>
                </a:solidFill>
              </a:rPr>
              <a:t>}</a:t>
            </a:r>
          </a:p>
        </p:txBody>
      </p:sp>
    </p:spTree>
    <p:extLst>
      <p:ext uri="{BB962C8B-B14F-4D97-AF65-F5344CB8AC3E}">
        <p14:creationId xmlns:p14="http://schemas.microsoft.com/office/powerpoint/2010/main" val="36955576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353111" y="213911"/>
            <a:ext cx="3020066" cy="586541"/>
          </a:xfrm>
        </p:spPr>
        <p:txBody>
          <a:bodyPr/>
          <a:lstStyle/>
          <a:p>
            <a:pPr lvl="0" algn="l"/>
            <a:r>
              <a:rPr lang="fr-FR" altLang="fr-FR" sz="3200" dirty="0" smtClean="0">
                <a:solidFill>
                  <a:srgbClr val="002060"/>
                </a:solidFill>
              </a:rPr>
              <a:t>Data </a:t>
            </a:r>
            <a:r>
              <a:rPr lang="fr-FR" altLang="fr-FR" sz="3200" dirty="0" err="1">
                <a:solidFill>
                  <a:srgbClr val="002060"/>
                </a:solidFill>
              </a:rPr>
              <a:t>Streams</a:t>
            </a:r>
            <a:endParaRPr lang="fr-FR" altLang="fr-FR" sz="3200" dirty="0">
              <a:solidFill>
                <a:srgbClr val="002060"/>
              </a:solidFill>
            </a:endParaRPr>
          </a:p>
        </p:txBody>
      </p:sp>
      <p:sp>
        <p:nvSpPr>
          <p:cNvPr id="3" name="Rectangle 1"/>
          <p:cNvSpPr>
            <a:spLocks noChangeArrowheads="1"/>
          </p:cNvSpPr>
          <p:nvPr/>
        </p:nvSpPr>
        <p:spPr bwMode="auto">
          <a:xfrm>
            <a:off x="90154" y="1476662"/>
            <a:ext cx="38507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sz="2200" b="1" dirty="0">
              <a:solidFill>
                <a:srgbClr val="000000"/>
              </a:solidFill>
            </a:endParaRPr>
          </a:p>
          <a:p>
            <a:pPr eaLnBrk="0" fontAlgn="base" hangingPunct="0">
              <a:spcBef>
                <a:spcPct val="0"/>
              </a:spcBef>
              <a:spcAft>
                <a:spcPct val="0"/>
              </a:spcAft>
            </a:pPr>
            <a:endParaRPr lang="fr-FR" altLang="fr-FR" sz="1400" dirty="0">
              <a:solidFill>
                <a:srgbClr val="000000"/>
              </a:solidFill>
            </a:endParaRPr>
          </a:p>
        </p:txBody>
      </p:sp>
      <p:sp>
        <p:nvSpPr>
          <p:cNvPr id="6" name="Rectangle 1"/>
          <p:cNvSpPr>
            <a:spLocks noChangeArrowheads="1"/>
          </p:cNvSpPr>
          <p:nvPr/>
        </p:nvSpPr>
        <p:spPr bwMode="auto">
          <a:xfrm>
            <a:off x="609600" y="3600303"/>
            <a:ext cx="110457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dirty="0">
              <a:solidFill>
                <a:srgbClr val="000000"/>
              </a:solidFill>
            </a:endParaRPr>
          </a:p>
        </p:txBody>
      </p:sp>
      <p:sp>
        <p:nvSpPr>
          <p:cNvPr id="2" name="Rectangle 1"/>
          <p:cNvSpPr/>
          <p:nvPr/>
        </p:nvSpPr>
        <p:spPr>
          <a:xfrm>
            <a:off x="156310" y="855783"/>
            <a:ext cx="11879380" cy="5909310"/>
          </a:xfrm>
          <a:prstGeom prst="rect">
            <a:avLst/>
          </a:prstGeom>
        </p:spPr>
        <p:txBody>
          <a:bodyPr>
            <a:spAutoFit/>
          </a:bodyPr>
          <a:lstStyle/>
          <a:p>
            <a:r>
              <a:rPr lang="fr-FR" dirty="0">
                <a:solidFill>
                  <a:srgbClr val="000000"/>
                </a:solidFill>
              </a:rPr>
              <a:t>in = new </a:t>
            </a:r>
            <a:r>
              <a:rPr lang="fr-FR" dirty="0" err="1">
                <a:solidFill>
                  <a:srgbClr val="000000"/>
                </a:solidFill>
              </a:rPr>
              <a:t>DataInputStream</a:t>
            </a:r>
            <a:r>
              <a:rPr lang="fr-FR" dirty="0">
                <a:solidFill>
                  <a:srgbClr val="000000"/>
                </a:solidFill>
              </a:rPr>
              <a:t>(new</a:t>
            </a:r>
          </a:p>
          <a:p>
            <a:r>
              <a:rPr lang="fr-FR" dirty="0">
                <a:solidFill>
                  <a:srgbClr val="000000"/>
                </a:solidFill>
              </a:rPr>
              <a:t>            </a:t>
            </a:r>
            <a:r>
              <a:rPr lang="fr-FR" dirty="0" err="1">
                <a:solidFill>
                  <a:srgbClr val="000000"/>
                </a:solidFill>
              </a:rPr>
              <a:t>BufferedInputStream</a:t>
            </a:r>
            <a:r>
              <a:rPr lang="fr-FR" dirty="0">
                <a:solidFill>
                  <a:srgbClr val="000000"/>
                </a:solidFill>
              </a:rPr>
              <a:t>(new </a:t>
            </a:r>
            <a:r>
              <a:rPr lang="fr-FR" dirty="0" err="1">
                <a:solidFill>
                  <a:srgbClr val="000000"/>
                </a:solidFill>
              </a:rPr>
              <a:t>FileInputStream</a:t>
            </a:r>
            <a:r>
              <a:rPr lang="fr-FR" dirty="0">
                <a:solidFill>
                  <a:srgbClr val="000000"/>
                </a:solidFill>
              </a:rPr>
              <a:t>(</a:t>
            </a:r>
            <a:r>
              <a:rPr lang="fr-FR" dirty="0" err="1">
                <a:solidFill>
                  <a:srgbClr val="000000"/>
                </a:solidFill>
              </a:rPr>
              <a:t>dataFile</a:t>
            </a:r>
            <a:r>
              <a:rPr lang="fr-FR" dirty="0">
                <a:solidFill>
                  <a:srgbClr val="000000"/>
                </a:solidFill>
              </a:rPr>
              <a:t>)));</a:t>
            </a:r>
          </a:p>
          <a:p>
            <a:endParaRPr lang="fr-FR" dirty="0">
              <a:solidFill>
                <a:srgbClr val="000000"/>
              </a:solidFill>
            </a:endParaRPr>
          </a:p>
          <a:p>
            <a:r>
              <a:rPr lang="fr-FR" dirty="0">
                <a:solidFill>
                  <a:srgbClr val="000000"/>
                </a:solidFill>
              </a:rPr>
              <a:t>double </a:t>
            </a:r>
            <a:r>
              <a:rPr lang="fr-FR" dirty="0" err="1">
                <a:solidFill>
                  <a:srgbClr val="000000"/>
                </a:solidFill>
              </a:rPr>
              <a:t>price</a:t>
            </a:r>
            <a:r>
              <a:rPr lang="fr-FR" dirty="0">
                <a:solidFill>
                  <a:srgbClr val="000000"/>
                </a:solidFill>
              </a:rPr>
              <a:t>;</a:t>
            </a:r>
          </a:p>
          <a:p>
            <a:r>
              <a:rPr lang="fr-FR" dirty="0" err="1">
                <a:solidFill>
                  <a:srgbClr val="000000"/>
                </a:solidFill>
              </a:rPr>
              <a:t>int</a:t>
            </a:r>
            <a:r>
              <a:rPr lang="fr-FR" dirty="0">
                <a:solidFill>
                  <a:srgbClr val="000000"/>
                </a:solidFill>
              </a:rPr>
              <a:t> unit;</a:t>
            </a:r>
          </a:p>
          <a:p>
            <a:r>
              <a:rPr lang="fr-FR" dirty="0">
                <a:solidFill>
                  <a:srgbClr val="000000"/>
                </a:solidFill>
              </a:rPr>
              <a:t>String </a:t>
            </a:r>
            <a:r>
              <a:rPr lang="fr-FR" dirty="0" err="1">
                <a:solidFill>
                  <a:srgbClr val="000000"/>
                </a:solidFill>
              </a:rPr>
              <a:t>desc</a:t>
            </a:r>
            <a:r>
              <a:rPr lang="fr-FR" dirty="0">
                <a:solidFill>
                  <a:srgbClr val="000000"/>
                </a:solidFill>
              </a:rPr>
              <a:t>;</a:t>
            </a:r>
          </a:p>
          <a:p>
            <a:r>
              <a:rPr lang="fr-FR" dirty="0">
                <a:solidFill>
                  <a:srgbClr val="000000"/>
                </a:solidFill>
              </a:rPr>
              <a:t>double total = 0.0;</a:t>
            </a:r>
          </a:p>
          <a:p>
            <a:endParaRPr lang="fr-FR" dirty="0">
              <a:solidFill>
                <a:srgbClr val="000000"/>
              </a:solidFill>
            </a:endParaRPr>
          </a:p>
          <a:p>
            <a:r>
              <a:rPr lang="fr-FR" dirty="0">
                <a:solidFill>
                  <a:srgbClr val="000000"/>
                </a:solidFill>
              </a:rPr>
              <a:t>Maintenant, les </a:t>
            </a:r>
            <a:r>
              <a:rPr lang="fr-FR" dirty="0" err="1">
                <a:solidFill>
                  <a:srgbClr val="000000"/>
                </a:solidFill>
              </a:rPr>
              <a:t>DataStreams</a:t>
            </a:r>
            <a:r>
              <a:rPr lang="fr-FR" dirty="0">
                <a:solidFill>
                  <a:srgbClr val="000000"/>
                </a:solidFill>
              </a:rPr>
              <a:t> peuvent lire chaque enregistrement du </a:t>
            </a:r>
            <a:r>
              <a:rPr lang="fr-FR" dirty="0" err="1">
                <a:solidFill>
                  <a:srgbClr val="000000"/>
                </a:solidFill>
              </a:rPr>
              <a:t>stream</a:t>
            </a:r>
            <a:r>
              <a:rPr lang="fr-FR" dirty="0">
                <a:solidFill>
                  <a:srgbClr val="000000"/>
                </a:solidFill>
              </a:rPr>
              <a:t>, en faisant un rapport sur les données qu'ils rencontrent.</a:t>
            </a:r>
          </a:p>
          <a:p>
            <a:endParaRPr lang="fr-FR" dirty="0">
              <a:solidFill>
                <a:srgbClr val="000000"/>
              </a:solidFill>
            </a:endParaRPr>
          </a:p>
          <a:p>
            <a:r>
              <a:rPr lang="fr-FR" dirty="0" err="1">
                <a:solidFill>
                  <a:srgbClr val="000000"/>
                </a:solidFill>
              </a:rPr>
              <a:t>try</a:t>
            </a:r>
            <a:r>
              <a:rPr lang="fr-FR" dirty="0">
                <a:solidFill>
                  <a:srgbClr val="000000"/>
                </a:solidFill>
              </a:rPr>
              <a:t> {</a:t>
            </a:r>
          </a:p>
          <a:p>
            <a:r>
              <a:rPr lang="fr-FR" dirty="0">
                <a:solidFill>
                  <a:srgbClr val="000000"/>
                </a:solidFill>
              </a:rPr>
              <a:t>    </a:t>
            </a:r>
            <a:r>
              <a:rPr lang="fr-FR" dirty="0" err="1">
                <a:solidFill>
                  <a:srgbClr val="000000"/>
                </a:solidFill>
              </a:rPr>
              <a:t>while</a:t>
            </a:r>
            <a:r>
              <a:rPr lang="fr-FR" dirty="0">
                <a:solidFill>
                  <a:srgbClr val="000000"/>
                </a:solidFill>
              </a:rPr>
              <a:t> (</a:t>
            </a:r>
            <a:r>
              <a:rPr lang="fr-FR" dirty="0" err="1">
                <a:solidFill>
                  <a:srgbClr val="000000"/>
                </a:solidFill>
              </a:rPr>
              <a:t>true</a:t>
            </a:r>
            <a:r>
              <a:rPr lang="fr-FR" dirty="0">
                <a:solidFill>
                  <a:srgbClr val="000000"/>
                </a:solidFill>
              </a:rPr>
              <a:t>) {</a:t>
            </a:r>
          </a:p>
          <a:p>
            <a:r>
              <a:rPr lang="fr-FR" dirty="0">
                <a:solidFill>
                  <a:srgbClr val="000000"/>
                </a:solidFill>
              </a:rPr>
              <a:t>        </a:t>
            </a:r>
            <a:r>
              <a:rPr lang="fr-FR" dirty="0" err="1">
                <a:solidFill>
                  <a:srgbClr val="000000"/>
                </a:solidFill>
              </a:rPr>
              <a:t>price</a:t>
            </a:r>
            <a:r>
              <a:rPr lang="fr-FR" dirty="0">
                <a:solidFill>
                  <a:srgbClr val="000000"/>
                </a:solidFill>
              </a:rPr>
              <a:t> = </a:t>
            </a:r>
            <a:r>
              <a:rPr lang="fr-FR" dirty="0" err="1">
                <a:solidFill>
                  <a:srgbClr val="000000"/>
                </a:solidFill>
              </a:rPr>
              <a:t>in.readDouble</a:t>
            </a:r>
            <a:r>
              <a:rPr lang="fr-FR" dirty="0">
                <a:solidFill>
                  <a:srgbClr val="000000"/>
                </a:solidFill>
              </a:rPr>
              <a:t>();</a:t>
            </a:r>
          </a:p>
          <a:p>
            <a:r>
              <a:rPr lang="fr-FR" dirty="0">
                <a:solidFill>
                  <a:srgbClr val="000000"/>
                </a:solidFill>
              </a:rPr>
              <a:t>        unit = </a:t>
            </a:r>
            <a:r>
              <a:rPr lang="fr-FR" dirty="0" err="1">
                <a:solidFill>
                  <a:srgbClr val="000000"/>
                </a:solidFill>
              </a:rPr>
              <a:t>in.readInt</a:t>
            </a:r>
            <a:r>
              <a:rPr lang="fr-FR" dirty="0">
                <a:solidFill>
                  <a:srgbClr val="000000"/>
                </a:solidFill>
              </a:rPr>
              <a:t>();</a:t>
            </a:r>
          </a:p>
          <a:p>
            <a:r>
              <a:rPr lang="fr-FR" dirty="0">
                <a:solidFill>
                  <a:srgbClr val="000000"/>
                </a:solidFill>
              </a:rPr>
              <a:t>        </a:t>
            </a:r>
            <a:r>
              <a:rPr lang="fr-FR" dirty="0" err="1">
                <a:solidFill>
                  <a:srgbClr val="000000"/>
                </a:solidFill>
              </a:rPr>
              <a:t>desc</a:t>
            </a:r>
            <a:r>
              <a:rPr lang="fr-FR" dirty="0">
                <a:solidFill>
                  <a:srgbClr val="000000"/>
                </a:solidFill>
              </a:rPr>
              <a:t> = </a:t>
            </a:r>
            <a:r>
              <a:rPr lang="fr-FR" dirty="0" err="1">
                <a:solidFill>
                  <a:srgbClr val="000000"/>
                </a:solidFill>
              </a:rPr>
              <a:t>in.readUTF</a:t>
            </a:r>
            <a:r>
              <a:rPr lang="fr-FR" dirty="0">
                <a:solidFill>
                  <a:srgbClr val="000000"/>
                </a:solidFill>
              </a:rPr>
              <a:t>();</a:t>
            </a:r>
          </a:p>
          <a:p>
            <a:r>
              <a:rPr lang="fr-FR" dirty="0">
                <a:solidFill>
                  <a:srgbClr val="000000"/>
                </a:solidFill>
              </a:rPr>
              <a:t>        </a:t>
            </a:r>
            <a:r>
              <a:rPr lang="fr-FR" dirty="0" err="1">
                <a:solidFill>
                  <a:srgbClr val="000000"/>
                </a:solidFill>
              </a:rPr>
              <a:t>System.out.format</a:t>
            </a:r>
            <a:r>
              <a:rPr lang="fr-FR" dirty="0">
                <a:solidFill>
                  <a:srgbClr val="000000"/>
                </a:solidFill>
              </a:rPr>
              <a:t>("You </a:t>
            </a:r>
            <a:r>
              <a:rPr lang="fr-FR" dirty="0" err="1">
                <a:solidFill>
                  <a:srgbClr val="000000"/>
                </a:solidFill>
              </a:rPr>
              <a:t>ordered</a:t>
            </a:r>
            <a:r>
              <a:rPr lang="fr-FR" dirty="0">
                <a:solidFill>
                  <a:srgbClr val="000000"/>
                </a:solidFill>
              </a:rPr>
              <a:t> %d" + " </a:t>
            </a:r>
            <a:r>
              <a:rPr lang="fr-FR" dirty="0" err="1">
                <a:solidFill>
                  <a:srgbClr val="000000"/>
                </a:solidFill>
              </a:rPr>
              <a:t>units</a:t>
            </a:r>
            <a:r>
              <a:rPr lang="fr-FR" dirty="0">
                <a:solidFill>
                  <a:srgbClr val="000000"/>
                </a:solidFill>
              </a:rPr>
              <a:t> of %s at $%.2f%n",</a:t>
            </a:r>
          </a:p>
          <a:p>
            <a:r>
              <a:rPr lang="fr-FR" dirty="0">
                <a:solidFill>
                  <a:srgbClr val="000000"/>
                </a:solidFill>
              </a:rPr>
              <a:t>            unit, </a:t>
            </a:r>
            <a:r>
              <a:rPr lang="fr-FR" dirty="0" err="1">
                <a:solidFill>
                  <a:srgbClr val="000000"/>
                </a:solidFill>
              </a:rPr>
              <a:t>desc</a:t>
            </a:r>
            <a:r>
              <a:rPr lang="fr-FR" dirty="0">
                <a:solidFill>
                  <a:srgbClr val="000000"/>
                </a:solidFill>
              </a:rPr>
              <a:t>, </a:t>
            </a:r>
            <a:r>
              <a:rPr lang="fr-FR" dirty="0" err="1">
                <a:solidFill>
                  <a:srgbClr val="000000"/>
                </a:solidFill>
              </a:rPr>
              <a:t>price</a:t>
            </a:r>
            <a:r>
              <a:rPr lang="fr-FR" dirty="0">
                <a:solidFill>
                  <a:srgbClr val="000000"/>
                </a:solidFill>
              </a:rPr>
              <a:t>);</a:t>
            </a:r>
          </a:p>
          <a:p>
            <a:r>
              <a:rPr lang="fr-FR" dirty="0">
                <a:solidFill>
                  <a:srgbClr val="000000"/>
                </a:solidFill>
              </a:rPr>
              <a:t>        total += unit * </a:t>
            </a:r>
            <a:r>
              <a:rPr lang="fr-FR" dirty="0" err="1">
                <a:solidFill>
                  <a:srgbClr val="000000"/>
                </a:solidFill>
              </a:rPr>
              <a:t>price</a:t>
            </a:r>
            <a:r>
              <a:rPr lang="fr-FR" dirty="0">
                <a:solidFill>
                  <a:srgbClr val="000000"/>
                </a:solidFill>
              </a:rPr>
              <a:t>;</a:t>
            </a:r>
          </a:p>
          <a:p>
            <a:r>
              <a:rPr lang="fr-FR" dirty="0">
                <a:solidFill>
                  <a:srgbClr val="000000"/>
                </a:solidFill>
              </a:rPr>
              <a:t>    }</a:t>
            </a:r>
          </a:p>
          <a:p>
            <a:r>
              <a:rPr lang="fr-FR" dirty="0">
                <a:solidFill>
                  <a:srgbClr val="000000"/>
                </a:solidFill>
              </a:rPr>
              <a:t>} catch (</a:t>
            </a:r>
            <a:r>
              <a:rPr lang="fr-FR" dirty="0" err="1">
                <a:solidFill>
                  <a:srgbClr val="000000"/>
                </a:solidFill>
              </a:rPr>
              <a:t>EOFException</a:t>
            </a:r>
            <a:r>
              <a:rPr lang="fr-FR" dirty="0">
                <a:solidFill>
                  <a:srgbClr val="000000"/>
                </a:solidFill>
              </a:rPr>
              <a:t> e) </a:t>
            </a:r>
            <a:r>
              <a:rPr lang="fr-FR" dirty="0">
                <a:solidFill>
                  <a:srgbClr val="000000"/>
                </a:solidFill>
              </a:rPr>
              <a:t>{ }</a:t>
            </a:r>
            <a:endParaRPr lang="fr-FR" dirty="0">
              <a:solidFill>
                <a:srgbClr val="000000"/>
              </a:solidFill>
            </a:endParaRPr>
          </a:p>
        </p:txBody>
      </p:sp>
    </p:spTree>
    <p:extLst>
      <p:ext uri="{BB962C8B-B14F-4D97-AF65-F5344CB8AC3E}">
        <p14:creationId xmlns:p14="http://schemas.microsoft.com/office/powerpoint/2010/main" val="24420223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274540" y="213911"/>
            <a:ext cx="3654280" cy="586541"/>
          </a:xfrm>
        </p:spPr>
        <p:txBody>
          <a:bodyPr/>
          <a:lstStyle/>
          <a:p>
            <a:pPr lvl="0" algn="l"/>
            <a:r>
              <a:rPr lang="fr-FR" altLang="fr-FR" sz="3200" dirty="0" smtClean="0">
                <a:solidFill>
                  <a:srgbClr val="002060"/>
                </a:solidFill>
              </a:rPr>
              <a:t>Object </a:t>
            </a:r>
            <a:r>
              <a:rPr lang="fr-FR" altLang="fr-FR" sz="3200" dirty="0" err="1">
                <a:solidFill>
                  <a:srgbClr val="002060"/>
                </a:solidFill>
              </a:rPr>
              <a:t>Streams</a:t>
            </a:r>
            <a:endParaRPr lang="fr-FR" altLang="fr-FR" sz="3200" dirty="0">
              <a:solidFill>
                <a:srgbClr val="002060"/>
              </a:solidFill>
            </a:endParaRPr>
          </a:p>
        </p:txBody>
      </p:sp>
      <p:sp>
        <p:nvSpPr>
          <p:cNvPr id="3" name="Rectangle 1"/>
          <p:cNvSpPr>
            <a:spLocks noChangeArrowheads="1"/>
          </p:cNvSpPr>
          <p:nvPr/>
        </p:nvSpPr>
        <p:spPr bwMode="auto">
          <a:xfrm>
            <a:off x="90154" y="1476662"/>
            <a:ext cx="38507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sz="2200" b="1" dirty="0">
              <a:solidFill>
                <a:srgbClr val="000000"/>
              </a:solidFill>
            </a:endParaRPr>
          </a:p>
          <a:p>
            <a:pPr eaLnBrk="0" fontAlgn="base" hangingPunct="0">
              <a:spcBef>
                <a:spcPct val="0"/>
              </a:spcBef>
              <a:spcAft>
                <a:spcPct val="0"/>
              </a:spcAft>
            </a:pPr>
            <a:endParaRPr lang="fr-FR" altLang="fr-FR" sz="1400" dirty="0">
              <a:solidFill>
                <a:srgbClr val="000000"/>
              </a:solidFill>
            </a:endParaRPr>
          </a:p>
        </p:txBody>
      </p:sp>
      <p:sp>
        <p:nvSpPr>
          <p:cNvPr id="6" name="Rectangle 1"/>
          <p:cNvSpPr>
            <a:spLocks noChangeArrowheads="1"/>
          </p:cNvSpPr>
          <p:nvPr/>
        </p:nvSpPr>
        <p:spPr bwMode="auto">
          <a:xfrm>
            <a:off x="609600" y="3600303"/>
            <a:ext cx="110457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dirty="0">
              <a:solidFill>
                <a:srgbClr val="000000"/>
              </a:solidFill>
            </a:endParaRPr>
          </a:p>
        </p:txBody>
      </p:sp>
      <p:sp>
        <p:nvSpPr>
          <p:cNvPr id="4" name="Rectangle 3"/>
          <p:cNvSpPr/>
          <p:nvPr/>
        </p:nvSpPr>
        <p:spPr>
          <a:xfrm>
            <a:off x="258958" y="954241"/>
            <a:ext cx="11933041" cy="5816977"/>
          </a:xfrm>
          <a:prstGeom prst="rect">
            <a:avLst/>
          </a:prstGeom>
        </p:spPr>
        <p:txBody>
          <a:bodyPr wrap="square">
            <a:spAutoFit/>
          </a:bodyPr>
          <a:lstStyle/>
          <a:p>
            <a:pPr marL="285750" indent="-285750">
              <a:buFont typeface="Arial" panose="020B0604020202020204" pitchFamily="34" charset="0"/>
              <a:buChar char="•"/>
            </a:pPr>
            <a:r>
              <a:rPr lang="fr-FR" sz="2400" dirty="0">
                <a:solidFill>
                  <a:srgbClr val="000000"/>
                </a:solidFill>
              </a:rPr>
              <a:t>Tout comme les </a:t>
            </a:r>
            <a:r>
              <a:rPr lang="fr-FR" sz="2400" dirty="0" err="1">
                <a:solidFill>
                  <a:srgbClr val="000000"/>
                </a:solidFill>
              </a:rPr>
              <a:t>streams</a:t>
            </a:r>
            <a:r>
              <a:rPr lang="fr-FR" sz="2400" dirty="0">
                <a:solidFill>
                  <a:srgbClr val="000000"/>
                </a:solidFill>
              </a:rPr>
              <a:t> de données supportent les E/S de types de données primitifs, les </a:t>
            </a:r>
            <a:r>
              <a:rPr lang="fr-FR" sz="2400" dirty="0" err="1">
                <a:solidFill>
                  <a:srgbClr val="000000"/>
                </a:solidFill>
              </a:rPr>
              <a:t>streams</a:t>
            </a:r>
            <a:r>
              <a:rPr lang="fr-FR" sz="2400" dirty="0">
                <a:solidFill>
                  <a:srgbClr val="000000"/>
                </a:solidFill>
              </a:rPr>
              <a:t> d'objets supportent les E/S d'objets</a:t>
            </a:r>
            <a:r>
              <a:rPr lang="fr-FR" sz="2400" dirty="0">
                <a:solidFill>
                  <a:srgbClr val="000000"/>
                </a:solidFill>
              </a:rPr>
              <a:t>.</a:t>
            </a:r>
          </a:p>
          <a:p>
            <a:pPr marL="285750" indent="-285750">
              <a:buFont typeface="Arial" panose="020B0604020202020204" pitchFamily="34" charset="0"/>
              <a:buChar char="•"/>
            </a:pPr>
            <a:endParaRPr lang="fr-FR" sz="1200" dirty="0">
              <a:solidFill>
                <a:srgbClr val="000000"/>
              </a:solidFill>
            </a:endParaRPr>
          </a:p>
          <a:p>
            <a:pPr marL="285750" indent="-285750">
              <a:buFont typeface="Arial" panose="020B0604020202020204" pitchFamily="34" charset="0"/>
              <a:buChar char="•"/>
            </a:pPr>
            <a:r>
              <a:rPr lang="fr-FR" sz="2400" dirty="0">
                <a:solidFill>
                  <a:srgbClr val="000000"/>
                </a:solidFill>
              </a:rPr>
              <a:t>La </a:t>
            </a:r>
            <a:r>
              <a:rPr lang="fr-FR" sz="2400" dirty="0">
                <a:solidFill>
                  <a:srgbClr val="000000"/>
                </a:solidFill>
              </a:rPr>
              <a:t>plupart des classes standard, mais pas toutes, prennent en charge la sérialisation de leurs objets. Celles qui le font implémentent l'interface de marquage </a:t>
            </a:r>
            <a:r>
              <a:rPr lang="fr-FR" sz="2400" dirty="0" err="1">
                <a:solidFill>
                  <a:srgbClr val="000000"/>
                </a:solidFill>
              </a:rPr>
              <a:t>Serializable</a:t>
            </a:r>
            <a:r>
              <a:rPr lang="fr-FR" sz="2400" dirty="0">
                <a:solidFill>
                  <a:srgbClr val="000000"/>
                </a:solidFill>
              </a:rPr>
              <a:t>.</a:t>
            </a:r>
          </a:p>
          <a:p>
            <a:endParaRPr lang="fr-FR" sz="1200" dirty="0">
              <a:solidFill>
                <a:srgbClr val="000000"/>
              </a:solidFill>
            </a:endParaRPr>
          </a:p>
          <a:p>
            <a:pPr marL="285750" indent="-285750">
              <a:buFont typeface="Arial" panose="020B0604020202020204" pitchFamily="34" charset="0"/>
              <a:buChar char="•"/>
            </a:pPr>
            <a:r>
              <a:rPr lang="fr-FR" sz="2400" dirty="0">
                <a:solidFill>
                  <a:srgbClr val="000000"/>
                </a:solidFill>
              </a:rPr>
              <a:t>Les classes de </a:t>
            </a:r>
            <a:r>
              <a:rPr lang="fr-FR" sz="2400" dirty="0" err="1">
                <a:solidFill>
                  <a:srgbClr val="000000"/>
                </a:solidFill>
              </a:rPr>
              <a:t>stream</a:t>
            </a:r>
            <a:r>
              <a:rPr lang="fr-FR" sz="2400" dirty="0">
                <a:solidFill>
                  <a:srgbClr val="000000"/>
                </a:solidFill>
              </a:rPr>
              <a:t> d'objets sont </a:t>
            </a:r>
            <a:r>
              <a:rPr lang="fr-FR" sz="2400" dirty="0" err="1">
                <a:solidFill>
                  <a:srgbClr val="000000"/>
                </a:solidFill>
              </a:rPr>
              <a:t>ObjectInputStream</a:t>
            </a:r>
            <a:r>
              <a:rPr lang="fr-FR" sz="2400" dirty="0">
                <a:solidFill>
                  <a:srgbClr val="000000"/>
                </a:solidFill>
              </a:rPr>
              <a:t> et </a:t>
            </a:r>
            <a:r>
              <a:rPr lang="fr-FR" sz="2400" dirty="0" err="1">
                <a:solidFill>
                  <a:srgbClr val="000000"/>
                </a:solidFill>
              </a:rPr>
              <a:t>ObjectOutputStream</a:t>
            </a:r>
            <a:r>
              <a:rPr lang="fr-FR" sz="2400" dirty="0">
                <a:solidFill>
                  <a:srgbClr val="000000"/>
                </a:solidFill>
              </a:rPr>
              <a:t>. </a:t>
            </a:r>
            <a:endParaRPr lang="fr-FR" sz="2400" dirty="0">
              <a:solidFill>
                <a:srgbClr val="000000"/>
              </a:solidFill>
            </a:endParaRPr>
          </a:p>
          <a:p>
            <a:endParaRPr lang="fr-FR" sz="1200" dirty="0">
              <a:solidFill>
                <a:srgbClr val="000000"/>
              </a:solidFill>
            </a:endParaRPr>
          </a:p>
          <a:p>
            <a:pPr marL="285750" indent="-285750">
              <a:buFont typeface="Arial" panose="020B0604020202020204" pitchFamily="34" charset="0"/>
              <a:buChar char="•"/>
            </a:pPr>
            <a:r>
              <a:rPr lang="fr-FR" sz="2400" dirty="0">
                <a:solidFill>
                  <a:srgbClr val="000000"/>
                </a:solidFill>
              </a:rPr>
              <a:t>Ces </a:t>
            </a:r>
            <a:r>
              <a:rPr lang="fr-FR" sz="2400" dirty="0">
                <a:solidFill>
                  <a:srgbClr val="000000"/>
                </a:solidFill>
              </a:rPr>
              <a:t>classes implémentent </a:t>
            </a:r>
            <a:r>
              <a:rPr lang="fr-FR" sz="2400" dirty="0" err="1">
                <a:solidFill>
                  <a:srgbClr val="000000"/>
                </a:solidFill>
              </a:rPr>
              <a:t>ObjectInput</a:t>
            </a:r>
            <a:r>
              <a:rPr lang="fr-FR" sz="2400" dirty="0">
                <a:solidFill>
                  <a:srgbClr val="000000"/>
                </a:solidFill>
              </a:rPr>
              <a:t> et </a:t>
            </a:r>
            <a:r>
              <a:rPr lang="fr-FR" sz="2400" dirty="0" err="1">
                <a:solidFill>
                  <a:srgbClr val="000000"/>
                </a:solidFill>
              </a:rPr>
              <a:t>ObjectOutput</a:t>
            </a:r>
            <a:r>
              <a:rPr lang="fr-FR" sz="2400" dirty="0">
                <a:solidFill>
                  <a:srgbClr val="000000"/>
                </a:solidFill>
              </a:rPr>
              <a:t>, qui sont des sous-interfaces de </a:t>
            </a:r>
            <a:r>
              <a:rPr lang="fr-FR" sz="2400" dirty="0" err="1">
                <a:solidFill>
                  <a:srgbClr val="000000"/>
                </a:solidFill>
              </a:rPr>
              <a:t>DataInput</a:t>
            </a:r>
            <a:r>
              <a:rPr lang="fr-FR" sz="2400" dirty="0">
                <a:solidFill>
                  <a:srgbClr val="000000"/>
                </a:solidFill>
              </a:rPr>
              <a:t> et </a:t>
            </a:r>
            <a:r>
              <a:rPr lang="fr-FR" sz="2400" dirty="0" err="1">
                <a:solidFill>
                  <a:srgbClr val="000000"/>
                </a:solidFill>
              </a:rPr>
              <a:t>DataOutput</a:t>
            </a:r>
            <a:r>
              <a:rPr lang="fr-FR" sz="2400" dirty="0">
                <a:solidFill>
                  <a:srgbClr val="000000"/>
                </a:solidFill>
              </a:rPr>
              <a:t>. </a:t>
            </a:r>
            <a:endParaRPr lang="fr-FR" sz="2400" dirty="0">
              <a:solidFill>
                <a:srgbClr val="000000"/>
              </a:solidFill>
            </a:endParaRPr>
          </a:p>
          <a:p>
            <a:pPr marL="285750" indent="-285750">
              <a:buFont typeface="Arial" panose="020B0604020202020204" pitchFamily="34" charset="0"/>
              <a:buChar char="•"/>
            </a:pPr>
            <a:endParaRPr lang="fr-FR" sz="1200" dirty="0">
              <a:solidFill>
                <a:srgbClr val="000000"/>
              </a:solidFill>
            </a:endParaRPr>
          </a:p>
          <a:p>
            <a:pPr marL="285750" indent="-285750">
              <a:buFont typeface="Arial" panose="020B0604020202020204" pitchFamily="34" charset="0"/>
              <a:buChar char="•"/>
            </a:pPr>
            <a:r>
              <a:rPr lang="fr-FR" sz="2400" dirty="0">
                <a:solidFill>
                  <a:srgbClr val="000000"/>
                </a:solidFill>
              </a:rPr>
              <a:t>Cela </a:t>
            </a:r>
            <a:r>
              <a:rPr lang="fr-FR" sz="2400" dirty="0">
                <a:solidFill>
                  <a:srgbClr val="000000"/>
                </a:solidFill>
              </a:rPr>
              <a:t>signifie que toutes les méthodes d'E/S de données primitives couvertes dans Data </a:t>
            </a:r>
            <a:r>
              <a:rPr lang="fr-FR" sz="2400" dirty="0" err="1">
                <a:solidFill>
                  <a:srgbClr val="000000"/>
                </a:solidFill>
              </a:rPr>
              <a:t>Streams</a:t>
            </a:r>
            <a:r>
              <a:rPr lang="fr-FR" sz="2400" dirty="0">
                <a:solidFill>
                  <a:srgbClr val="000000"/>
                </a:solidFill>
              </a:rPr>
              <a:t> sont également implémentées dans les flux d'objets. </a:t>
            </a:r>
            <a:endParaRPr lang="fr-FR" sz="2400" dirty="0">
              <a:solidFill>
                <a:srgbClr val="000000"/>
              </a:solidFill>
            </a:endParaRPr>
          </a:p>
          <a:p>
            <a:pPr marL="285750" indent="-285750">
              <a:buFont typeface="Arial" panose="020B0604020202020204" pitchFamily="34" charset="0"/>
              <a:buChar char="•"/>
            </a:pPr>
            <a:endParaRPr lang="fr-FR" sz="1200" dirty="0">
              <a:solidFill>
                <a:srgbClr val="000000"/>
              </a:solidFill>
            </a:endParaRPr>
          </a:p>
          <a:p>
            <a:pPr marL="285750" indent="-285750">
              <a:buFont typeface="Arial" panose="020B0604020202020204" pitchFamily="34" charset="0"/>
              <a:buChar char="•"/>
            </a:pPr>
            <a:r>
              <a:rPr lang="fr-FR" sz="2400" dirty="0">
                <a:solidFill>
                  <a:srgbClr val="000000"/>
                </a:solidFill>
              </a:rPr>
              <a:t>Un </a:t>
            </a:r>
            <a:r>
              <a:rPr lang="fr-FR" sz="2400" dirty="0" err="1">
                <a:solidFill>
                  <a:srgbClr val="000000"/>
                </a:solidFill>
              </a:rPr>
              <a:t>stream</a:t>
            </a:r>
            <a:r>
              <a:rPr lang="fr-FR" sz="2400" dirty="0">
                <a:solidFill>
                  <a:srgbClr val="000000"/>
                </a:solidFill>
              </a:rPr>
              <a:t> d'objets peut donc contenir un mélange de valeurs primitives et d'objets.</a:t>
            </a:r>
          </a:p>
        </p:txBody>
      </p:sp>
    </p:spTree>
    <p:extLst>
      <p:ext uri="{BB962C8B-B14F-4D97-AF65-F5344CB8AC3E}">
        <p14:creationId xmlns:p14="http://schemas.microsoft.com/office/powerpoint/2010/main" val="18957777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274540" y="213911"/>
            <a:ext cx="3654280" cy="586541"/>
          </a:xfrm>
        </p:spPr>
        <p:txBody>
          <a:bodyPr/>
          <a:lstStyle/>
          <a:p>
            <a:pPr lvl="0" algn="l"/>
            <a:r>
              <a:rPr lang="fr-FR" altLang="fr-FR" sz="3200" dirty="0" smtClean="0">
                <a:solidFill>
                  <a:srgbClr val="002060"/>
                </a:solidFill>
              </a:rPr>
              <a:t>Object </a:t>
            </a:r>
            <a:r>
              <a:rPr lang="fr-FR" altLang="fr-FR" sz="3200" dirty="0" err="1">
                <a:solidFill>
                  <a:srgbClr val="002060"/>
                </a:solidFill>
              </a:rPr>
              <a:t>Streams</a:t>
            </a:r>
            <a:endParaRPr lang="fr-FR" altLang="fr-FR" sz="3200" dirty="0">
              <a:solidFill>
                <a:srgbClr val="002060"/>
              </a:solidFill>
            </a:endParaRPr>
          </a:p>
        </p:txBody>
      </p:sp>
      <p:sp>
        <p:nvSpPr>
          <p:cNvPr id="3" name="Rectangle 1"/>
          <p:cNvSpPr>
            <a:spLocks noChangeArrowheads="1"/>
          </p:cNvSpPr>
          <p:nvPr/>
        </p:nvSpPr>
        <p:spPr bwMode="auto">
          <a:xfrm>
            <a:off x="90154" y="1476662"/>
            <a:ext cx="38507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sz="2200" b="1" dirty="0">
              <a:solidFill>
                <a:srgbClr val="000000"/>
              </a:solidFill>
            </a:endParaRPr>
          </a:p>
          <a:p>
            <a:pPr eaLnBrk="0" fontAlgn="base" hangingPunct="0">
              <a:spcBef>
                <a:spcPct val="0"/>
              </a:spcBef>
              <a:spcAft>
                <a:spcPct val="0"/>
              </a:spcAft>
            </a:pPr>
            <a:endParaRPr lang="fr-FR" altLang="fr-FR" sz="1400" dirty="0">
              <a:solidFill>
                <a:srgbClr val="000000"/>
              </a:solidFill>
            </a:endParaRPr>
          </a:p>
        </p:txBody>
      </p:sp>
      <p:sp>
        <p:nvSpPr>
          <p:cNvPr id="6" name="Rectangle 1"/>
          <p:cNvSpPr>
            <a:spLocks noChangeArrowheads="1"/>
          </p:cNvSpPr>
          <p:nvPr/>
        </p:nvSpPr>
        <p:spPr bwMode="auto">
          <a:xfrm>
            <a:off x="609600" y="3600303"/>
            <a:ext cx="110457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dirty="0">
              <a:solidFill>
                <a:srgbClr val="000000"/>
              </a:solidFill>
            </a:endParaRPr>
          </a:p>
        </p:txBody>
      </p:sp>
      <p:sp>
        <p:nvSpPr>
          <p:cNvPr id="4" name="Rectangle 3"/>
          <p:cNvSpPr/>
          <p:nvPr/>
        </p:nvSpPr>
        <p:spPr>
          <a:xfrm>
            <a:off x="258958" y="954241"/>
            <a:ext cx="11933041" cy="461665"/>
          </a:xfrm>
          <a:prstGeom prst="rect">
            <a:avLst/>
          </a:prstGeom>
        </p:spPr>
        <p:txBody>
          <a:bodyPr wrap="square">
            <a:spAutoFit/>
          </a:bodyPr>
          <a:lstStyle/>
          <a:p>
            <a:pPr marL="285750" indent="-285750">
              <a:buFont typeface="Arial" panose="020B0604020202020204" pitchFamily="34" charset="0"/>
              <a:buChar char="•"/>
            </a:pPr>
            <a:endParaRPr lang="fr-FR" sz="2400" dirty="0">
              <a:solidFill>
                <a:srgbClr val="000000"/>
              </a:solidFill>
            </a:endParaRPr>
          </a:p>
        </p:txBody>
      </p:sp>
      <p:sp>
        <p:nvSpPr>
          <p:cNvPr id="5" name="Rectangle 4"/>
          <p:cNvSpPr/>
          <p:nvPr/>
        </p:nvSpPr>
        <p:spPr>
          <a:xfrm>
            <a:off x="156310" y="936574"/>
            <a:ext cx="11879380" cy="5355312"/>
          </a:xfrm>
          <a:prstGeom prst="rect">
            <a:avLst/>
          </a:prstGeom>
        </p:spPr>
        <p:txBody>
          <a:bodyPr>
            <a:spAutoFit/>
          </a:bodyPr>
          <a:lstStyle/>
          <a:p>
            <a:r>
              <a:rPr lang="fr-FR" dirty="0">
                <a:solidFill>
                  <a:srgbClr val="000000"/>
                </a:solidFill>
              </a:rPr>
              <a:t>import java.io.*;</a:t>
            </a:r>
          </a:p>
          <a:p>
            <a:r>
              <a:rPr lang="fr-FR" dirty="0">
                <a:solidFill>
                  <a:srgbClr val="000000"/>
                </a:solidFill>
              </a:rPr>
              <a:t>import </a:t>
            </a:r>
            <a:r>
              <a:rPr lang="fr-FR" dirty="0" err="1">
                <a:solidFill>
                  <a:srgbClr val="000000"/>
                </a:solidFill>
              </a:rPr>
              <a:t>java.math.BigDecimal</a:t>
            </a:r>
            <a:r>
              <a:rPr lang="fr-FR" dirty="0">
                <a:solidFill>
                  <a:srgbClr val="000000"/>
                </a:solidFill>
              </a:rPr>
              <a:t>;</a:t>
            </a:r>
          </a:p>
          <a:p>
            <a:r>
              <a:rPr lang="fr-FR" dirty="0">
                <a:solidFill>
                  <a:srgbClr val="000000"/>
                </a:solidFill>
              </a:rPr>
              <a:t>import </a:t>
            </a:r>
            <a:r>
              <a:rPr lang="fr-FR" dirty="0" err="1">
                <a:solidFill>
                  <a:srgbClr val="000000"/>
                </a:solidFill>
              </a:rPr>
              <a:t>java.util.Calendar</a:t>
            </a:r>
            <a:r>
              <a:rPr lang="fr-FR" dirty="0">
                <a:solidFill>
                  <a:srgbClr val="000000"/>
                </a:solidFill>
              </a:rPr>
              <a:t>;</a:t>
            </a:r>
          </a:p>
          <a:p>
            <a:r>
              <a:rPr lang="fr-FR" dirty="0">
                <a:solidFill>
                  <a:srgbClr val="000000"/>
                </a:solidFill>
              </a:rPr>
              <a:t> </a:t>
            </a:r>
          </a:p>
          <a:p>
            <a:r>
              <a:rPr lang="fr-FR" dirty="0">
                <a:solidFill>
                  <a:srgbClr val="000000"/>
                </a:solidFill>
              </a:rPr>
              <a:t>public class </a:t>
            </a:r>
            <a:r>
              <a:rPr lang="fr-FR" dirty="0" err="1">
                <a:solidFill>
                  <a:srgbClr val="000000"/>
                </a:solidFill>
              </a:rPr>
              <a:t>ObjectStreams</a:t>
            </a:r>
            <a:r>
              <a:rPr lang="fr-FR" dirty="0">
                <a:solidFill>
                  <a:srgbClr val="000000"/>
                </a:solidFill>
              </a:rPr>
              <a:t> {</a:t>
            </a:r>
          </a:p>
          <a:p>
            <a:r>
              <a:rPr lang="fr-FR" dirty="0">
                <a:solidFill>
                  <a:srgbClr val="000000"/>
                </a:solidFill>
              </a:rPr>
              <a:t>    </a:t>
            </a:r>
            <a:r>
              <a:rPr lang="fr-FR" dirty="0" err="1">
                <a:solidFill>
                  <a:srgbClr val="000000"/>
                </a:solidFill>
              </a:rPr>
              <a:t>static</a:t>
            </a:r>
            <a:r>
              <a:rPr lang="fr-FR" dirty="0">
                <a:solidFill>
                  <a:srgbClr val="000000"/>
                </a:solidFill>
              </a:rPr>
              <a:t> final String </a:t>
            </a:r>
            <a:r>
              <a:rPr lang="fr-FR" dirty="0" err="1">
                <a:solidFill>
                  <a:srgbClr val="000000"/>
                </a:solidFill>
              </a:rPr>
              <a:t>dataFile</a:t>
            </a:r>
            <a:r>
              <a:rPr lang="fr-FR" dirty="0">
                <a:solidFill>
                  <a:srgbClr val="000000"/>
                </a:solidFill>
              </a:rPr>
              <a:t> = "</a:t>
            </a:r>
            <a:r>
              <a:rPr lang="fr-FR" dirty="0" err="1">
                <a:solidFill>
                  <a:srgbClr val="000000"/>
                </a:solidFill>
              </a:rPr>
              <a:t>invoicedata</a:t>
            </a:r>
            <a:r>
              <a:rPr lang="fr-FR" dirty="0">
                <a:solidFill>
                  <a:srgbClr val="000000"/>
                </a:solidFill>
              </a:rPr>
              <a:t>";</a:t>
            </a:r>
          </a:p>
          <a:p>
            <a:r>
              <a:rPr lang="fr-FR" dirty="0">
                <a:solidFill>
                  <a:srgbClr val="000000"/>
                </a:solidFill>
              </a:rPr>
              <a:t> </a:t>
            </a:r>
          </a:p>
          <a:p>
            <a:r>
              <a:rPr lang="fr-FR" dirty="0">
                <a:solidFill>
                  <a:srgbClr val="000000"/>
                </a:solidFill>
              </a:rPr>
              <a:t>    </a:t>
            </a:r>
            <a:r>
              <a:rPr lang="fr-FR" dirty="0" err="1">
                <a:solidFill>
                  <a:srgbClr val="000000"/>
                </a:solidFill>
              </a:rPr>
              <a:t>static</a:t>
            </a:r>
            <a:r>
              <a:rPr lang="fr-FR" dirty="0">
                <a:solidFill>
                  <a:srgbClr val="000000"/>
                </a:solidFill>
              </a:rPr>
              <a:t> final </a:t>
            </a:r>
            <a:r>
              <a:rPr lang="fr-FR" dirty="0" err="1">
                <a:solidFill>
                  <a:srgbClr val="000000"/>
                </a:solidFill>
              </a:rPr>
              <a:t>BigDecimal</a:t>
            </a:r>
            <a:r>
              <a:rPr lang="fr-FR" dirty="0">
                <a:solidFill>
                  <a:srgbClr val="000000"/>
                </a:solidFill>
              </a:rPr>
              <a:t>[] </a:t>
            </a:r>
            <a:r>
              <a:rPr lang="fr-FR" dirty="0" err="1">
                <a:solidFill>
                  <a:srgbClr val="000000"/>
                </a:solidFill>
              </a:rPr>
              <a:t>prices</a:t>
            </a:r>
            <a:r>
              <a:rPr lang="fr-FR" dirty="0">
                <a:solidFill>
                  <a:srgbClr val="000000"/>
                </a:solidFill>
              </a:rPr>
              <a:t> = { </a:t>
            </a:r>
          </a:p>
          <a:p>
            <a:r>
              <a:rPr lang="fr-FR" dirty="0">
                <a:solidFill>
                  <a:srgbClr val="000000"/>
                </a:solidFill>
              </a:rPr>
              <a:t>        new </a:t>
            </a:r>
            <a:r>
              <a:rPr lang="fr-FR" dirty="0" err="1">
                <a:solidFill>
                  <a:srgbClr val="000000"/>
                </a:solidFill>
              </a:rPr>
              <a:t>BigDecimal</a:t>
            </a:r>
            <a:r>
              <a:rPr lang="fr-FR" dirty="0">
                <a:solidFill>
                  <a:srgbClr val="000000"/>
                </a:solidFill>
              </a:rPr>
              <a:t>("19.99"), </a:t>
            </a:r>
          </a:p>
          <a:p>
            <a:r>
              <a:rPr lang="fr-FR" dirty="0">
                <a:solidFill>
                  <a:srgbClr val="000000"/>
                </a:solidFill>
              </a:rPr>
              <a:t>        new </a:t>
            </a:r>
            <a:r>
              <a:rPr lang="fr-FR" dirty="0" err="1">
                <a:solidFill>
                  <a:srgbClr val="000000"/>
                </a:solidFill>
              </a:rPr>
              <a:t>BigDecimal</a:t>
            </a:r>
            <a:r>
              <a:rPr lang="fr-FR" dirty="0">
                <a:solidFill>
                  <a:srgbClr val="000000"/>
                </a:solidFill>
              </a:rPr>
              <a:t>("9.99"),</a:t>
            </a:r>
          </a:p>
          <a:p>
            <a:r>
              <a:rPr lang="fr-FR" dirty="0">
                <a:solidFill>
                  <a:srgbClr val="000000"/>
                </a:solidFill>
              </a:rPr>
              <a:t>        new </a:t>
            </a:r>
            <a:r>
              <a:rPr lang="fr-FR" dirty="0" err="1">
                <a:solidFill>
                  <a:srgbClr val="000000"/>
                </a:solidFill>
              </a:rPr>
              <a:t>BigDecimal</a:t>
            </a:r>
            <a:r>
              <a:rPr lang="fr-FR" dirty="0">
                <a:solidFill>
                  <a:srgbClr val="000000"/>
                </a:solidFill>
              </a:rPr>
              <a:t>("15.99"),</a:t>
            </a:r>
          </a:p>
          <a:p>
            <a:r>
              <a:rPr lang="fr-FR" dirty="0">
                <a:solidFill>
                  <a:srgbClr val="000000"/>
                </a:solidFill>
              </a:rPr>
              <a:t>        new </a:t>
            </a:r>
            <a:r>
              <a:rPr lang="fr-FR" dirty="0" err="1">
                <a:solidFill>
                  <a:srgbClr val="000000"/>
                </a:solidFill>
              </a:rPr>
              <a:t>BigDecimal</a:t>
            </a:r>
            <a:r>
              <a:rPr lang="fr-FR" dirty="0">
                <a:solidFill>
                  <a:srgbClr val="000000"/>
                </a:solidFill>
              </a:rPr>
              <a:t>("3.99"),</a:t>
            </a:r>
          </a:p>
          <a:p>
            <a:r>
              <a:rPr lang="fr-FR" dirty="0">
                <a:solidFill>
                  <a:srgbClr val="000000"/>
                </a:solidFill>
              </a:rPr>
              <a:t>        new </a:t>
            </a:r>
            <a:r>
              <a:rPr lang="fr-FR" dirty="0" err="1">
                <a:solidFill>
                  <a:srgbClr val="000000"/>
                </a:solidFill>
              </a:rPr>
              <a:t>BigDecimal</a:t>
            </a:r>
            <a:r>
              <a:rPr lang="fr-FR" dirty="0">
                <a:solidFill>
                  <a:srgbClr val="000000"/>
                </a:solidFill>
              </a:rPr>
              <a:t>("4.99") };</a:t>
            </a:r>
          </a:p>
          <a:p>
            <a:r>
              <a:rPr lang="fr-FR" dirty="0">
                <a:solidFill>
                  <a:srgbClr val="000000"/>
                </a:solidFill>
              </a:rPr>
              <a:t>    </a:t>
            </a:r>
            <a:r>
              <a:rPr lang="fr-FR" dirty="0" err="1">
                <a:solidFill>
                  <a:srgbClr val="000000"/>
                </a:solidFill>
              </a:rPr>
              <a:t>static</a:t>
            </a:r>
            <a:r>
              <a:rPr lang="fr-FR" dirty="0">
                <a:solidFill>
                  <a:srgbClr val="000000"/>
                </a:solidFill>
              </a:rPr>
              <a:t> final </a:t>
            </a:r>
            <a:r>
              <a:rPr lang="fr-FR" dirty="0" err="1">
                <a:solidFill>
                  <a:srgbClr val="000000"/>
                </a:solidFill>
              </a:rPr>
              <a:t>int</a:t>
            </a:r>
            <a:r>
              <a:rPr lang="fr-FR" dirty="0">
                <a:solidFill>
                  <a:srgbClr val="000000"/>
                </a:solidFill>
              </a:rPr>
              <a:t>[] </a:t>
            </a:r>
            <a:r>
              <a:rPr lang="fr-FR" dirty="0" err="1">
                <a:solidFill>
                  <a:srgbClr val="000000"/>
                </a:solidFill>
              </a:rPr>
              <a:t>units</a:t>
            </a:r>
            <a:r>
              <a:rPr lang="fr-FR" dirty="0">
                <a:solidFill>
                  <a:srgbClr val="000000"/>
                </a:solidFill>
              </a:rPr>
              <a:t> = { 12, 8, 13, 29, 50 };</a:t>
            </a:r>
          </a:p>
          <a:p>
            <a:r>
              <a:rPr lang="fr-FR" dirty="0">
                <a:solidFill>
                  <a:srgbClr val="000000"/>
                </a:solidFill>
              </a:rPr>
              <a:t>    </a:t>
            </a:r>
            <a:r>
              <a:rPr lang="fr-FR" dirty="0" err="1">
                <a:solidFill>
                  <a:srgbClr val="000000"/>
                </a:solidFill>
              </a:rPr>
              <a:t>static</a:t>
            </a:r>
            <a:r>
              <a:rPr lang="fr-FR" dirty="0">
                <a:solidFill>
                  <a:srgbClr val="000000"/>
                </a:solidFill>
              </a:rPr>
              <a:t> final String[] </a:t>
            </a:r>
            <a:r>
              <a:rPr lang="fr-FR" dirty="0" err="1">
                <a:solidFill>
                  <a:srgbClr val="000000"/>
                </a:solidFill>
              </a:rPr>
              <a:t>descs</a:t>
            </a:r>
            <a:r>
              <a:rPr lang="fr-FR" dirty="0">
                <a:solidFill>
                  <a:srgbClr val="000000"/>
                </a:solidFill>
              </a:rPr>
              <a:t> = { "Java T-shirt",</a:t>
            </a:r>
          </a:p>
          <a:p>
            <a:r>
              <a:rPr lang="fr-FR" dirty="0">
                <a:solidFill>
                  <a:srgbClr val="000000"/>
                </a:solidFill>
              </a:rPr>
              <a:t>            "Java </a:t>
            </a:r>
            <a:r>
              <a:rPr lang="fr-FR" dirty="0" err="1">
                <a:solidFill>
                  <a:srgbClr val="000000"/>
                </a:solidFill>
              </a:rPr>
              <a:t>Mug</a:t>
            </a:r>
            <a:r>
              <a:rPr lang="fr-FR" dirty="0">
                <a:solidFill>
                  <a:srgbClr val="000000"/>
                </a:solidFill>
              </a:rPr>
              <a:t>",</a:t>
            </a:r>
          </a:p>
          <a:p>
            <a:r>
              <a:rPr lang="fr-FR" dirty="0">
                <a:solidFill>
                  <a:srgbClr val="000000"/>
                </a:solidFill>
              </a:rPr>
              <a:t>            "Duke </a:t>
            </a:r>
            <a:r>
              <a:rPr lang="fr-FR" dirty="0" err="1">
                <a:solidFill>
                  <a:srgbClr val="000000"/>
                </a:solidFill>
              </a:rPr>
              <a:t>Juggling</a:t>
            </a:r>
            <a:r>
              <a:rPr lang="fr-FR" dirty="0">
                <a:solidFill>
                  <a:srgbClr val="000000"/>
                </a:solidFill>
              </a:rPr>
              <a:t> </a:t>
            </a:r>
            <a:r>
              <a:rPr lang="fr-FR" dirty="0" err="1">
                <a:solidFill>
                  <a:srgbClr val="000000"/>
                </a:solidFill>
              </a:rPr>
              <a:t>Dolls</a:t>
            </a:r>
            <a:r>
              <a:rPr lang="fr-FR" dirty="0">
                <a:solidFill>
                  <a:srgbClr val="000000"/>
                </a:solidFill>
              </a:rPr>
              <a:t>",</a:t>
            </a:r>
          </a:p>
          <a:p>
            <a:r>
              <a:rPr lang="fr-FR" dirty="0">
                <a:solidFill>
                  <a:srgbClr val="000000"/>
                </a:solidFill>
              </a:rPr>
              <a:t>            "Java Pin",</a:t>
            </a:r>
          </a:p>
          <a:p>
            <a:r>
              <a:rPr lang="fr-FR" dirty="0">
                <a:solidFill>
                  <a:srgbClr val="000000"/>
                </a:solidFill>
              </a:rPr>
              <a:t>            "Java Key Chain" </a:t>
            </a:r>
            <a:r>
              <a:rPr lang="fr-FR" dirty="0">
                <a:solidFill>
                  <a:srgbClr val="000000"/>
                </a:solidFill>
              </a:rPr>
              <a:t>};</a:t>
            </a:r>
            <a:endParaRPr lang="fr-FR" dirty="0">
              <a:solidFill>
                <a:srgbClr val="000000"/>
              </a:solidFill>
            </a:endParaRPr>
          </a:p>
        </p:txBody>
      </p:sp>
    </p:spTree>
    <p:extLst>
      <p:ext uri="{BB962C8B-B14F-4D97-AF65-F5344CB8AC3E}">
        <p14:creationId xmlns:p14="http://schemas.microsoft.com/office/powerpoint/2010/main" val="4815867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142020" y="68139"/>
            <a:ext cx="3654280" cy="586541"/>
          </a:xfrm>
        </p:spPr>
        <p:txBody>
          <a:bodyPr/>
          <a:lstStyle/>
          <a:p>
            <a:pPr lvl="0" algn="l"/>
            <a:r>
              <a:rPr lang="fr-FR" altLang="fr-FR" sz="3200" dirty="0" smtClean="0">
                <a:solidFill>
                  <a:srgbClr val="002060"/>
                </a:solidFill>
              </a:rPr>
              <a:t>Object </a:t>
            </a:r>
            <a:r>
              <a:rPr lang="fr-FR" altLang="fr-FR" sz="3200" dirty="0" err="1">
                <a:solidFill>
                  <a:srgbClr val="002060"/>
                </a:solidFill>
              </a:rPr>
              <a:t>Streams</a:t>
            </a:r>
            <a:endParaRPr lang="fr-FR" altLang="fr-FR" sz="3200" dirty="0">
              <a:solidFill>
                <a:srgbClr val="002060"/>
              </a:solidFill>
            </a:endParaRPr>
          </a:p>
        </p:txBody>
      </p:sp>
      <p:sp>
        <p:nvSpPr>
          <p:cNvPr id="3" name="Rectangle 1"/>
          <p:cNvSpPr>
            <a:spLocks noChangeArrowheads="1"/>
          </p:cNvSpPr>
          <p:nvPr/>
        </p:nvSpPr>
        <p:spPr bwMode="auto">
          <a:xfrm>
            <a:off x="90154" y="1476662"/>
            <a:ext cx="385078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sz="2200" b="1" dirty="0">
              <a:solidFill>
                <a:srgbClr val="000000"/>
              </a:solidFill>
            </a:endParaRPr>
          </a:p>
          <a:p>
            <a:pPr eaLnBrk="0" fontAlgn="base" hangingPunct="0">
              <a:spcBef>
                <a:spcPct val="0"/>
              </a:spcBef>
              <a:spcAft>
                <a:spcPct val="0"/>
              </a:spcAft>
            </a:pPr>
            <a:endParaRPr lang="fr-FR" altLang="fr-FR" sz="1400" dirty="0">
              <a:solidFill>
                <a:srgbClr val="000000"/>
              </a:solidFill>
            </a:endParaRPr>
          </a:p>
        </p:txBody>
      </p:sp>
      <p:sp>
        <p:nvSpPr>
          <p:cNvPr id="6" name="Rectangle 1"/>
          <p:cNvSpPr>
            <a:spLocks noChangeArrowheads="1"/>
          </p:cNvSpPr>
          <p:nvPr/>
        </p:nvSpPr>
        <p:spPr bwMode="auto">
          <a:xfrm>
            <a:off x="609600" y="3600303"/>
            <a:ext cx="1104578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fr-FR" altLang="fr-FR" dirty="0">
              <a:solidFill>
                <a:srgbClr val="000000"/>
              </a:solidFill>
            </a:endParaRPr>
          </a:p>
        </p:txBody>
      </p:sp>
      <p:sp>
        <p:nvSpPr>
          <p:cNvPr id="4" name="Rectangle 3"/>
          <p:cNvSpPr/>
          <p:nvPr/>
        </p:nvSpPr>
        <p:spPr>
          <a:xfrm>
            <a:off x="258958" y="954241"/>
            <a:ext cx="11933041" cy="461665"/>
          </a:xfrm>
          <a:prstGeom prst="rect">
            <a:avLst/>
          </a:prstGeom>
        </p:spPr>
        <p:txBody>
          <a:bodyPr wrap="square">
            <a:spAutoFit/>
          </a:bodyPr>
          <a:lstStyle/>
          <a:p>
            <a:pPr marL="285750" indent="-285750">
              <a:buFont typeface="Arial" panose="020B0604020202020204" pitchFamily="34" charset="0"/>
              <a:buChar char="•"/>
            </a:pPr>
            <a:endParaRPr lang="fr-FR" sz="2400" dirty="0">
              <a:solidFill>
                <a:srgbClr val="000000"/>
              </a:solidFill>
            </a:endParaRPr>
          </a:p>
        </p:txBody>
      </p:sp>
      <p:sp>
        <p:nvSpPr>
          <p:cNvPr id="5" name="Rectangle 4"/>
          <p:cNvSpPr/>
          <p:nvPr/>
        </p:nvSpPr>
        <p:spPr>
          <a:xfrm>
            <a:off x="132700" y="621504"/>
            <a:ext cx="5372610" cy="6155531"/>
          </a:xfrm>
          <a:prstGeom prst="rect">
            <a:avLst/>
          </a:prstGeom>
        </p:spPr>
        <p:txBody>
          <a:bodyPr wrap="square">
            <a:spAutoFit/>
          </a:bodyPr>
          <a:lstStyle/>
          <a:p>
            <a:r>
              <a:rPr lang="fr-FR" dirty="0">
                <a:solidFill>
                  <a:srgbClr val="000000"/>
                </a:solidFill>
              </a:rPr>
              <a:t>     </a:t>
            </a:r>
            <a:r>
              <a:rPr lang="fr-FR" sz="1600" dirty="0">
                <a:solidFill>
                  <a:srgbClr val="000000"/>
                </a:solidFill>
              </a:rPr>
              <a:t>public </a:t>
            </a:r>
            <a:r>
              <a:rPr lang="fr-FR" sz="1600" dirty="0" err="1">
                <a:solidFill>
                  <a:srgbClr val="000000"/>
                </a:solidFill>
              </a:rPr>
              <a:t>static</a:t>
            </a:r>
            <a:r>
              <a:rPr lang="fr-FR" sz="1600" dirty="0">
                <a:solidFill>
                  <a:srgbClr val="000000"/>
                </a:solidFill>
              </a:rPr>
              <a:t> </a:t>
            </a:r>
            <a:r>
              <a:rPr lang="fr-FR" sz="1600" dirty="0" err="1">
                <a:solidFill>
                  <a:srgbClr val="000000"/>
                </a:solidFill>
              </a:rPr>
              <a:t>void</a:t>
            </a:r>
            <a:r>
              <a:rPr lang="fr-FR" sz="1600" dirty="0">
                <a:solidFill>
                  <a:srgbClr val="000000"/>
                </a:solidFill>
              </a:rPr>
              <a:t> main(String[] </a:t>
            </a:r>
            <a:r>
              <a:rPr lang="fr-FR" sz="1600" dirty="0" err="1">
                <a:solidFill>
                  <a:srgbClr val="000000"/>
                </a:solidFill>
              </a:rPr>
              <a:t>args</a:t>
            </a:r>
            <a:r>
              <a:rPr lang="fr-FR" sz="1600" dirty="0">
                <a:solidFill>
                  <a:srgbClr val="000000"/>
                </a:solidFill>
              </a:rPr>
              <a:t>) </a:t>
            </a:r>
          </a:p>
          <a:p>
            <a:r>
              <a:rPr lang="fr-FR" sz="1600" dirty="0">
                <a:solidFill>
                  <a:srgbClr val="000000"/>
                </a:solidFill>
              </a:rPr>
              <a:t>        </a:t>
            </a:r>
            <a:r>
              <a:rPr lang="fr-FR" sz="1600" dirty="0" err="1">
                <a:solidFill>
                  <a:srgbClr val="000000"/>
                </a:solidFill>
              </a:rPr>
              <a:t>throws</a:t>
            </a:r>
            <a:r>
              <a:rPr lang="fr-FR" sz="1600" dirty="0">
                <a:solidFill>
                  <a:srgbClr val="000000"/>
                </a:solidFill>
              </a:rPr>
              <a:t> </a:t>
            </a:r>
            <a:r>
              <a:rPr lang="fr-FR" sz="1600" dirty="0" err="1">
                <a:solidFill>
                  <a:srgbClr val="000000"/>
                </a:solidFill>
              </a:rPr>
              <a:t>IOException</a:t>
            </a:r>
            <a:r>
              <a:rPr lang="fr-FR" sz="1600" dirty="0">
                <a:solidFill>
                  <a:srgbClr val="000000"/>
                </a:solidFill>
              </a:rPr>
              <a:t>, </a:t>
            </a:r>
            <a:r>
              <a:rPr lang="fr-FR" sz="1600" dirty="0" err="1">
                <a:solidFill>
                  <a:srgbClr val="000000"/>
                </a:solidFill>
              </a:rPr>
              <a:t>ClassNotFoundException</a:t>
            </a:r>
            <a:r>
              <a:rPr lang="fr-FR" sz="1600" dirty="0">
                <a:solidFill>
                  <a:srgbClr val="000000"/>
                </a:solidFill>
              </a:rPr>
              <a:t> {</a:t>
            </a:r>
          </a:p>
          <a:p>
            <a:r>
              <a:rPr lang="fr-FR" sz="1600" dirty="0">
                <a:solidFill>
                  <a:srgbClr val="000000"/>
                </a:solidFill>
              </a:rPr>
              <a:t> </a:t>
            </a:r>
          </a:p>
          <a:p>
            <a:r>
              <a:rPr lang="fr-FR" sz="1600" dirty="0">
                <a:solidFill>
                  <a:srgbClr val="000000"/>
                </a:solidFill>
              </a:rPr>
              <a:t>  </a:t>
            </a:r>
          </a:p>
          <a:p>
            <a:r>
              <a:rPr lang="fr-FR" sz="1600" dirty="0">
                <a:solidFill>
                  <a:srgbClr val="000000"/>
                </a:solidFill>
              </a:rPr>
              <a:t>        </a:t>
            </a:r>
            <a:r>
              <a:rPr lang="fr-FR" sz="1600" dirty="0" err="1">
                <a:solidFill>
                  <a:srgbClr val="000000"/>
                </a:solidFill>
              </a:rPr>
              <a:t>ObjectOutputStream</a:t>
            </a:r>
            <a:r>
              <a:rPr lang="fr-FR" sz="1600" dirty="0">
                <a:solidFill>
                  <a:srgbClr val="000000"/>
                </a:solidFill>
              </a:rPr>
              <a:t> out = </a:t>
            </a:r>
            <a:r>
              <a:rPr lang="fr-FR" sz="1600" dirty="0" err="1">
                <a:solidFill>
                  <a:srgbClr val="000000"/>
                </a:solidFill>
              </a:rPr>
              <a:t>null</a:t>
            </a:r>
            <a:r>
              <a:rPr lang="fr-FR" sz="1600" dirty="0">
                <a:solidFill>
                  <a:srgbClr val="000000"/>
                </a:solidFill>
              </a:rPr>
              <a:t>;</a:t>
            </a:r>
          </a:p>
          <a:p>
            <a:r>
              <a:rPr lang="fr-FR" sz="1600" dirty="0">
                <a:solidFill>
                  <a:srgbClr val="000000"/>
                </a:solidFill>
              </a:rPr>
              <a:t>        </a:t>
            </a:r>
            <a:r>
              <a:rPr lang="fr-FR" sz="1600" dirty="0" err="1">
                <a:solidFill>
                  <a:srgbClr val="000000"/>
                </a:solidFill>
              </a:rPr>
              <a:t>try</a:t>
            </a:r>
            <a:r>
              <a:rPr lang="fr-FR" sz="1600" dirty="0">
                <a:solidFill>
                  <a:srgbClr val="000000"/>
                </a:solidFill>
              </a:rPr>
              <a:t> {</a:t>
            </a:r>
          </a:p>
          <a:p>
            <a:r>
              <a:rPr lang="fr-FR" sz="1600" dirty="0">
                <a:solidFill>
                  <a:srgbClr val="000000"/>
                </a:solidFill>
              </a:rPr>
              <a:t>            out = new </a:t>
            </a:r>
            <a:r>
              <a:rPr lang="fr-FR" sz="1600" dirty="0" err="1">
                <a:solidFill>
                  <a:srgbClr val="000000"/>
                </a:solidFill>
              </a:rPr>
              <a:t>ObjectOutputStream</a:t>
            </a:r>
            <a:r>
              <a:rPr lang="fr-FR" sz="1600" dirty="0">
                <a:solidFill>
                  <a:srgbClr val="000000"/>
                </a:solidFill>
              </a:rPr>
              <a:t>(new</a:t>
            </a:r>
          </a:p>
          <a:p>
            <a:r>
              <a:rPr lang="fr-FR" sz="1600" dirty="0">
                <a:solidFill>
                  <a:srgbClr val="000000"/>
                </a:solidFill>
              </a:rPr>
              <a:t>                    </a:t>
            </a:r>
            <a:r>
              <a:rPr lang="fr-FR" sz="1600" dirty="0" err="1">
                <a:solidFill>
                  <a:srgbClr val="000000"/>
                </a:solidFill>
              </a:rPr>
              <a:t>BufferedOutputStream</a:t>
            </a:r>
            <a:r>
              <a:rPr lang="fr-FR" sz="1600" dirty="0">
                <a:solidFill>
                  <a:srgbClr val="000000"/>
                </a:solidFill>
              </a:rPr>
              <a:t>(new </a:t>
            </a:r>
            <a:r>
              <a:rPr lang="fr-FR" sz="1600" dirty="0" err="1">
                <a:solidFill>
                  <a:srgbClr val="000000"/>
                </a:solidFill>
              </a:rPr>
              <a:t>FileOutputStream</a:t>
            </a:r>
            <a:r>
              <a:rPr lang="fr-FR" sz="1600" dirty="0">
                <a:solidFill>
                  <a:srgbClr val="000000"/>
                </a:solidFill>
              </a:rPr>
              <a:t>(</a:t>
            </a:r>
            <a:r>
              <a:rPr lang="fr-FR" sz="1600" dirty="0" err="1">
                <a:solidFill>
                  <a:srgbClr val="000000"/>
                </a:solidFill>
              </a:rPr>
              <a:t>dataFile</a:t>
            </a:r>
            <a:r>
              <a:rPr lang="fr-FR" sz="1600" dirty="0">
                <a:solidFill>
                  <a:srgbClr val="000000"/>
                </a:solidFill>
              </a:rPr>
              <a:t>)));</a:t>
            </a:r>
          </a:p>
          <a:p>
            <a:r>
              <a:rPr lang="fr-FR" sz="1600" dirty="0">
                <a:solidFill>
                  <a:srgbClr val="000000"/>
                </a:solidFill>
              </a:rPr>
              <a:t> </a:t>
            </a:r>
          </a:p>
          <a:p>
            <a:r>
              <a:rPr lang="fr-FR" sz="1600" dirty="0">
                <a:solidFill>
                  <a:srgbClr val="000000"/>
                </a:solidFill>
              </a:rPr>
              <a:t>            </a:t>
            </a:r>
            <a:r>
              <a:rPr lang="fr-FR" sz="1600" dirty="0" err="1">
                <a:solidFill>
                  <a:srgbClr val="000000"/>
                </a:solidFill>
              </a:rPr>
              <a:t>out.writeObject</a:t>
            </a:r>
            <a:r>
              <a:rPr lang="fr-FR" sz="1600" dirty="0">
                <a:solidFill>
                  <a:srgbClr val="000000"/>
                </a:solidFill>
              </a:rPr>
              <a:t>(</a:t>
            </a:r>
            <a:r>
              <a:rPr lang="fr-FR" sz="1600" dirty="0" err="1">
                <a:solidFill>
                  <a:srgbClr val="000000"/>
                </a:solidFill>
              </a:rPr>
              <a:t>Calendar.getInstance</a:t>
            </a:r>
            <a:r>
              <a:rPr lang="fr-FR" sz="1600" dirty="0">
                <a:solidFill>
                  <a:srgbClr val="000000"/>
                </a:solidFill>
              </a:rPr>
              <a:t>());</a:t>
            </a:r>
          </a:p>
          <a:p>
            <a:r>
              <a:rPr lang="fr-FR" sz="1600" dirty="0">
                <a:solidFill>
                  <a:srgbClr val="000000"/>
                </a:solidFill>
              </a:rPr>
              <a:t>            for (</a:t>
            </a:r>
            <a:r>
              <a:rPr lang="fr-FR" sz="1600" dirty="0" err="1">
                <a:solidFill>
                  <a:srgbClr val="000000"/>
                </a:solidFill>
              </a:rPr>
              <a:t>int</a:t>
            </a:r>
            <a:r>
              <a:rPr lang="fr-FR" sz="1600" dirty="0">
                <a:solidFill>
                  <a:srgbClr val="000000"/>
                </a:solidFill>
              </a:rPr>
              <a:t> i = 0; i &lt; </a:t>
            </a:r>
            <a:r>
              <a:rPr lang="fr-FR" sz="1600" dirty="0" err="1">
                <a:solidFill>
                  <a:srgbClr val="000000"/>
                </a:solidFill>
              </a:rPr>
              <a:t>prices.length</a:t>
            </a:r>
            <a:r>
              <a:rPr lang="fr-FR" sz="1600" dirty="0">
                <a:solidFill>
                  <a:srgbClr val="000000"/>
                </a:solidFill>
              </a:rPr>
              <a:t>; i ++) {</a:t>
            </a:r>
          </a:p>
          <a:p>
            <a:r>
              <a:rPr lang="fr-FR" sz="1600" dirty="0">
                <a:solidFill>
                  <a:srgbClr val="000000"/>
                </a:solidFill>
              </a:rPr>
              <a:t>                </a:t>
            </a:r>
            <a:r>
              <a:rPr lang="fr-FR" sz="1600" dirty="0" err="1">
                <a:solidFill>
                  <a:srgbClr val="000000"/>
                </a:solidFill>
              </a:rPr>
              <a:t>out.writeObject</a:t>
            </a:r>
            <a:r>
              <a:rPr lang="fr-FR" sz="1600" dirty="0">
                <a:solidFill>
                  <a:srgbClr val="000000"/>
                </a:solidFill>
              </a:rPr>
              <a:t>(</a:t>
            </a:r>
            <a:r>
              <a:rPr lang="fr-FR" sz="1600" dirty="0" err="1">
                <a:solidFill>
                  <a:srgbClr val="000000"/>
                </a:solidFill>
              </a:rPr>
              <a:t>prices</a:t>
            </a:r>
            <a:r>
              <a:rPr lang="fr-FR" sz="1600" dirty="0">
                <a:solidFill>
                  <a:srgbClr val="000000"/>
                </a:solidFill>
              </a:rPr>
              <a:t>[i]);</a:t>
            </a:r>
          </a:p>
          <a:p>
            <a:r>
              <a:rPr lang="fr-FR" sz="1600" dirty="0">
                <a:solidFill>
                  <a:srgbClr val="000000"/>
                </a:solidFill>
              </a:rPr>
              <a:t>                </a:t>
            </a:r>
            <a:r>
              <a:rPr lang="fr-FR" sz="1600" dirty="0" err="1">
                <a:solidFill>
                  <a:srgbClr val="000000"/>
                </a:solidFill>
              </a:rPr>
              <a:t>out.writeInt</a:t>
            </a:r>
            <a:r>
              <a:rPr lang="fr-FR" sz="1600" dirty="0">
                <a:solidFill>
                  <a:srgbClr val="000000"/>
                </a:solidFill>
              </a:rPr>
              <a:t>(</a:t>
            </a:r>
            <a:r>
              <a:rPr lang="fr-FR" sz="1600" dirty="0" err="1">
                <a:solidFill>
                  <a:srgbClr val="000000"/>
                </a:solidFill>
              </a:rPr>
              <a:t>units</a:t>
            </a:r>
            <a:r>
              <a:rPr lang="fr-FR" sz="1600" dirty="0">
                <a:solidFill>
                  <a:srgbClr val="000000"/>
                </a:solidFill>
              </a:rPr>
              <a:t>[i]);</a:t>
            </a:r>
          </a:p>
          <a:p>
            <a:r>
              <a:rPr lang="fr-FR" sz="1600" dirty="0">
                <a:solidFill>
                  <a:srgbClr val="000000"/>
                </a:solidFill>
              </a:rPr>
              <a:t>                </a:t>
            </a:r>
            <a:r>
              <a:rPr lang="fr-FR" sz="1600" dirty="0" err="1">
                <a:solidFill>
                  <a:srgbClr val="000000"/>
                </a:solidFill>
              </a:rPr>
              <a:t>out.writeUTF</a:t>
            </a:r>
            <a:r>
              <a:rPr lang="fr-FR" sz="1600" dirty="0">
                <a:solidFill>
                  <a:srgbClr val="000000"/>
                </a:solidFill>
              </a:rPr>
              <a:t>(</a:t>
            </a:r>
            <a:r>
              <a:rPr lang="fr-FR" sz="1600" dirty="0" err="1">
                <a:solidFill>
                  <a:srgbClr val="000000"/>
                </a:solidFill>
              </a:rPr>
              <a:t>descs</a:t>
            </a:r>
            <a:r>
              <a:rPr lang="fr-FR" sz="1600" dirty="0">
                <a:solidFill>
                  <a:srgbClr val="000000"/>
                </a:solidFill>
              </a:rPr>
              <a:t>[i]);</a:t>
            </a:r>
          </a:p>
          <a:p>
            <a:r>
              <a:rPr lang="fr-FR" sz="1600" dirty="0">
                <a:solidFill>
                  <a:srgbClr val="000000"/>
                </a:solidFill>
              </a:rPr>
              <a:t>            }</a:t>
            </a:r>
          </a:p>
          <a:p>
            <a:r>
              <a:rPr lang="fr-FR" sz="1600" dirty="0">
                <a:solidFill>
                  <a:srgbClr val="000000"/>
                </a:solidFill>
              </a:rPr>
              <a:t>        } </a:t>
            </a:r>
            <a:r>
              <a:rPr lang="fr-FR" sz="1600" dirty="0" err="1">
                <a:solidFill>
                  <a:srgbClr val="000000"/>
                </a:solidFill>
              </a:rPr>
              <a:t>finally</a:t>
            </a:r>
            <a:r>
              <a:rPr lang="fr-FR" sz="1600" dirty="0">
                <a:solidFill>
                  <a:srgbClr val="000000"/>
                </a:solidFill>
              </a:rPr>
              <a:t> {</a:t>
            </a:r>
          </a:p>
          <a:p>
            <a:r>
              <a:rPr lang="fr-FR" sz="1600" dirty="0">
                <a:solidFill>
                  <a:srgbClr val="000000"/>
                </a:solidFill>
              </a:rPr>
              <a:t>            </a:t>
            </a:r>
            <a:r>
              <a:rPr lang="fr-FR" sz="1600" dirty="0" err="1">
                <a:solidFill>
                  <a:srgbClr val="000000"/>
                </a:solidFill>
              </a:rPr>
              <a:t>out.close</a:t>
            </a:r>
            <a:r>
              <a:rPr lang="fr-FR" sz="1600" dirty="0">
                <a:solidFill>
                  <a:srgbClr val="000000"/>
                </a:solidFill>
              </a:rPr>
              <a:t>();</a:t>
            </a:r>
          </a:p>
          <a:p>
            <a:r>
              <a:rPr lang="fr-FR" sz="1600" dirty="0">
                <a:solidFill>
                  <a:srgbClr val="000000"/>
                </a:solidFill>
              </a:rPr>
              <a:t>        }</a:t>
            </a:r>
          </a:p>
          <a:p>
            <a:r>
              <a:rPr lang="fr-FR" sz="1600" dirty="0">
                <a:solidFill>
                  <a:srgbClr val="000000"/>
                </a:solidFill>
              </a:rPr>
              <a:t> </a:t>
            </a:r>
          </a:p>
          <a:p>
            <a:r>
              <a:rPr lang="fr-FR" sz="1600" dirty="0">
                <a:solidFill>
                  <a:srgbClr val="000000"/>
                </a:solidFill>
              </a:rPr>
              <a:t>        </a:t>
            </a:r>
            <a:r>
              <a:rPr lang="fr-FR" sz="1600" dirty="0" err="1">
                <a:solidFill>
                  <a:srgbClr val="000000"/>
                </a:solidFill>
              </a:rPr>
              <a:t>ObjectInputStream</a:t>
            </a:r>
            <a:r>
              <a:rPr lang="fr-FR" sz="1600" dirty="0">
                <a:solidFill>
                  <a:srgbClr val="000000"/>
                </a:solidFill>
              </a:rPr>
              <a:t> in = </a:t>
            </a:r>
            <a:r>
              <a:rPr lang="fr-FR" sz="1600" dirty="0" err="1">
                <a:solidFill>
                  <a:srgbClr val="000000"/>
                </a:solidFill>
              </a:rPr>
              <a:t>null</a:t>
            </a:r>
            <a:r>
              <a:rPr lang="fr-FR" sz="1600" dirty="0">
                <a:solidFill>
                  <a:srgbClr val="000000"/>
                </a:solidFill>
              </a:rPr>
              <a:t>;</a:t>
            </a:r>
          </a:p>
          <a:p>
            <a:r>
              <a:rPr lang="fr-FR" sz="1600" dirty="0">
                <a:solidFill>
                  <a:srgbClr val="000000"/>
                </a:solidFill>
              </a:rPr>
              <a:t>        </a:t>
            </a:r>
            <a:r>
              <a:rPr lang="fr-FR" sz="1600" dirty="0" err="1">
                <a:solidFill>
                  <a:srgbClr val="000000"/>
                </a:solidFill>
              </a:rPr>
              <a:t>try</a:t>
            </a:r>
            <a:r>
              <a:rPr lang="fr-FR" sz="1600" dirty="0">
                <a:solidFill>
                  <a:srgbClr val="000000"/>
                </a:solidFill>
              </a:rPr>
              <a:t> {</a:t>
            </a:r>
          </a:p>
          <a:p>
            <a:r>
              <a:rPr lang="fr-FR" sz="1600" dirty="0">
                <a:solidFill>
                  <a:srgbClr val="000000"/>
                </a:solidFill>
              </a:rPr>
              <a:t>            in = new </a:t>
            </a:r>
            <a:r>
              <a:rPr lang="fr-FR" sz="1600" dirty="0" err="1">
                <a:solidFill>
                  <a:srgbClr val="000000"/>
                </a:solidFill>
              </a:rPr>
              <a:t>ObjectInputStream</a:t>
            </a:r>
            <a:r>
              <a:rPr lang="fr-FR" sz="1600" dirty="0">
                <a:solidFill>
                  <a:srgbClr val="000000"/>
                </a:solidFill>
              </a:rPr>
              <a:t>(new</a:t>
            </a:r>
          </a:p>
          <a:p>
            <a:r>
              <a:rPr lang="fr-FR" sz="1600" dirty="0">
                <a:solidFill>
                  <a:srgbClr val="000000"/>
                </a:solidFill>
              </a:rPr>
              <a:t>                    </a:t>
            </a:r>
            <a:r>
              <a:rPr lang="fr-FR" sz="1600" dirty="0" err="1">
                <a:solidFill>
                  <a:srgbClr val="000000"/>
                </a:solidFill>
              </a:rPr>
              <a:t>BufferedInputStream</a:t>
            </a:r>
            <a:r>
              <a:rPr lang="fr-FR" sz="1600" dirty="0">
                <a:solidFill>
                  <a:srgbClr val="000000"/>
                </a:solidFill>
              </a:rPr>
              <a:t>(new </a:t>
            </a:r>
            <a:r>
              <a:rPr lang="fr-FR" sz="1600" dirty="0" err="1">
                <a:solidFill>
                  <a:srgbClr val="000000"/>
                </a:solidFill>
              </a:rPr>
              <a:t>FileInputStream</a:t>
            </a:r>
            <a:r>
              <a:rPr lang="fr-FR" sz="1600" dirty="0">
                <a:solidFill>
                  <a:srgbClr val="000000"/>
                </a:solidFill>
              </a:rPr>
              <a:t>(</a:t>
            </a:r>
            <a:r>
              <a:rPr lang="fr-FR" sz="1600" dirty="0" err="1">
                <a:solidFill>
                  <a:srgbClr val="000000"/>
                </a:solidFill>
              </a:rPr>
              <a:t>dataFile</a:t>
            </a:r>
            <a:r>
              <a:rPr lang="fr-FR" sz="1600" dirty="0">
                <a:solidFill>
                  <a:srgbClr val="000000"/>
                </a:solidFill>
              </a:rPr>
              <a:t>)));</a:t>
            </a:r>
          </a:p>
          <a:p>
            <a:r>
              <a:rPr lang="fr-FR" sz="1600" dirty="0">
                <a:solidFill>
                  <a:srgbClr val="000000"/>
                </a:solidFill>
              </a:rPr>
              <a:t> </a:t>
            </a:r>
          </a:p>
          <a:p>
            <a:r>
              <a:rPr lang="fr-FR" sz="1600" dirty="0">
                <a:solidFill>
                  <a:srgbClr val="000000"/>
                </a:solidFill>
              </a:rPr>
              <a:t>            </a:t>
            </a:r>
            <a:endParaRPr lang="fr-FR" sz="1600" dirty="0">
              <a:solidFill>
                <a:srgbClr val="000000"/>
              </a:solidFill>
            </a:endParaRPr>
          </a:p>
        </p:txBody>
      </p:sp>
      <p:sp>
        <p:nvSpPr>
          <p:cNvPr id="7" name="Rectangle 6"/>
          <p:cNvSpPr/>
          <p:nvPr/>
        </p:nvSpPr>
        <p:spPr>
          <a:xfrm>
            <a:off x="5519700" y="166040"/>
            <a:ext cx="6398740" cy="6601807"/>
          </a:xfrm>
          <a:prstGeom prst="rect">
            <a:avLst/>
          </a:prstGeom>
        </p:spPr>
        <p:txBody>
          <a:bodyPr wrap="square">
            <a:spAutoFit/>
          </a:bodyPr>
          <a:lstStyle/>
          <a:p>
            <a:r>
              <a:rPr lang="fr-FR" sz="1600" dirty="0">
                <a:solidFill>
                  <a:srgbClr val="000000"/>
                </a:solidFill>
              </a:rPr>
              <a:t> </a:t>
            </a:r>
            <a:endParaRPr lang="fr-FR" sz="1600" dirty="0">
              <a:solidFill>
                <a:srgbClr val="000000"/>
              </a:solidFill>
            </a:endParaRPr>
          </a:p>
          <a:p>
            <a:r>
              <a:rPr lang="fr-FR" sz="1600" dirty="0">
                <a:solidFill>
                  <a:srgbClr val="000000"/>
                </a:solidFill>
              </a:rPr>
              <a:t>            </a:t>
            </a:r>
            <a:r>
              <a:rPr lang="fr-FR" sz="1600" dirty="0" err="1">
                <a:solidFill>
                  <a:srgbClr val="000000"/>
                </a:solidFill>
              </a:rPr>
              <a:t>Calendar</a:t>
            </a:r>
            <a:r>
              <a:rPr lang="fr-FR" sz="1600" dirty="0">
                <a:solidFill>
                  <a:srgbClr val="000000"/>
                </a:solidFill>
              </a:rPr>
              <a:t> date = </a:t>
            </a:r>
            <a:r>
              <a:rPr lang="fr-FR" sz="1600" dirty="0" err="1">
                <a:solidFill>
                  <a:srgbClr val="000000"/>
                </a:solidFill>
              </a:rPr>
              <a:t>null</a:t>
            </a:r>
            <a:r>
              <a:rPr lang="fr-FR" sz="1600" dirty="0">
                <a:solidFill>
                  <a:srgbClr val="000000"/>
                </a:solidFill>
              </a:rPr>
              <a:t>;</a:t>
            </a:r>
          </a:p>
          <a:p>
            <a:r>
              <a:rPr lang="fr-FR" sz="1600" dirty="0">
                <a:solidFill>
                  <a:srgbClr val="000000"/>
                </a:solidFill>
              </a:rPr>
              <a:t>            </a:t>
            </a:r>
            <a:r>
              <a:rPr lang="fr-FR" sz="1600" dirty="0" err="1">
                <a:solidFill>
                  <a:srgbClr val="000000"/>
                </a:solidFill>
              </a:rPr>
              <a:t>BigDecimal</a:t>
            </a:r>
            <a:r>
              <a:rPr lang="fr-FR" sz="1600" dirty="0">
                <a:solidFill>
                  <a:srgbClr val="000000"/>
                </a:solidFill>
              </a:rPr>
              <a:t> </a:t>
            </a:r>
            <a:r>
              <a:rPr lang="fr-FR" sz="1600" dirty="0" err="1">
                <a:solidFill>
                  <a:srgbClr val="000000"/>
                </a:solidFill>
              </a:rPr>
              <a:t>price</a:t>
            </a:r>
            <a:r>
              <a:rPr lang="fr-FR" sz="1600" dirty="0">
                <a:solidFill>
                  <a:srgbClr val="000000"/>
                </a:solidFill>
              </a:rPr>
              <a:t>;</a:t>
            </a:r>
          </a:p>
          <a:p>
            <a:r>
              <a:rPr lang="fr-FR" sz="1600" dirty="0">
                <a:solidFill>
                  <a:srgbClr val="000000"/>
                </a:solidFill>
              </a:rPr>
              <a:t>            </a:t>
            </a:r>
            <a:r>
              <a:rPr lang="fr-FR" sz="1600" dirty="0" err="1">
                <a:solidFill>
                  <a:srgbClr val="000000"/>
                </a:solidFill>
              </a:rPr>
              <a:t>int</a:t>
            </a:r>
            <a:r>
              <a:rPr lang="fr-FR" sz="1600" dirty="0">
                <a:solidFill>
                  <a:srgbClr val="000000"/>
                </a:solidFill>
              </a:rPr>
              <a:t> unit;</a:t>
            </a:r>
          </a:p>
          <a:p>
            <a:r>
              <a:rPr lang="fr-FR" sz="1600" dirty="0">
                <a:solidFill>
                  <a:srgbClr val="000000"/>
                </a:solidFill>
              </a:rPr>
              <a:t>            String </a:t>
            </a:r>
            <a:r>
              <a:rPr lang="fr-FR" sz="1600" dirty="0" err="1">
                <a:solidFill>
                  <a:srgbClr val="000000"/>
                </a:solidFill>
              </a:rPr>
              <a:t>desc</a:t>
            </a:r>
            <a:r>
              <a:rPr lang="fr-FR" sz="1600" dirty="0">
                <a:solidFill>
                  <a:srgbClr val="000000"/>
                </a:solidFill>
              </a:rPr>
              <a:t>;</a:t>
            </a:r>
          </a:p>
          <a:p>
            <a:r>
              <a:rPr lang="fr-FR" sz="1600" dirty="0">
                <a:solidFill>
                  <a:srgbClr val="000000"/>
                </a:solidFill>
              </a:rPr>
              <a:t>            </a:t>
            </a:r>
            <a:r>
              <a:rPr lang="fr-FR" sz="1600" dirty="0" err="1">
                <a:solidFill>
                  <a:srgbClr val="000000"/>
                </a:solidFill>
              </a:rPr>
              <a:t>BigDecimal</a:t>
            </a:r>
            <a:r>
              <a:rPr lang="fr-FR" sz="1600" dirty="0">
                <a:solidFill>
                  <a:srgbClr val="000000"/>
                </a:solidFill>
              </a:rPr>
              <a:t> total = new </a:t>
            </a:r>
            <a:r>
              <a:rPr lang="fr-FR" sz="1600" dirty="0" err="1">
                <a:solidFill>
                  <a:srgbClr val="000000"/>
                </a:solidFill>
              </a:rPr>
              <a:t>BigDecimal</a:t>
            </a:r>
            <a:r>
              <a:rPr lang="fr-FR" sz="1600" dirty="0">
                <a:solidFill>
                  <a:srgbClr val="000000"/>
                </a:solidFill>
              </a:rPr>
              <a:t>(0);</a:t>
            </a:r>
          </a:p>
          <a:p>
            <a:r>
              <a:rPr lang="fr-FR" sz="1600" dirty="0">
                <a:solidFill>
                  <a:srgbClr val="000000"/>
                </a:solidFill>
              </a:rPr>
              <a:t> </a:t>
            </a:r>
          </a:p>
          <a:p>
            <a:r>
              <a:rPr lang="fr-FR" sz="1600" dirty="0">
                <a:solidFill>
                  <a:srgbClr val="000000"/>
                </a:solidFill>
              </a:rPr>
              <a:t>            date = (</a:t>
            </a:r>
            <a:r>
              <a:rPr lang="fr-FR" sz="1600" dirty="0" err="1">
                <a:solidFill>
                  <a:srgbClr val="000000"/>
                </a:solidFill>
              </a:rPr>
              <a:t>Calendar</a:t>
            </a:r>
            <a:r>
              <a:rPr lang="fr-FR" sz="1600" dirty="0">
                <a:solidFill>
                  <a:srgbClr val="000000"/>
                </a:solidFill>
              </a:rPr>
              <a:t>) </a:t>
            </a:r>
            <a:r>
              <a:rPr lang="fr-FR" sz="1600" dirty="0" err="1">
                <a:solidFill>
                  <a:srgbClr val="000000"/>
                </a:solidFill>
              </a:rPr>
              <a:t>in.readObject</a:t>
            </a:r>
            <a:r>
              <a:rPr lang="fr-FR" sz="1600" dirty="0">
                <a:solidFill>
                  <a:srgbClr val="000000"/>
                </a:solidFill>
              </a:rPr>
              <a:t>();</a:t>
            </a:r>
          </a:p>
          <a:p>
            <a:r>
              <a:rPr lang="fr-FR" sz="1600" dirty="0">
                <a:solidFill>
                  <a:srgbClr val="000000"/>
                </a:solidFill>
              </a:rPr>
              <a:t> </a:t>
            </a:r>
          </a:p>
          <a:p>
            <a:r>
              <a:rPr lang="fr-FR" sz="1600" dirty="0">
                <a:solidFill>
                  <a:srgbClr val="000000"/>
                </a:solidFill>
              </a:rPr>
              <a:t>            </a:t>
            </a:r>
            <a:r>
              <a:rPr lang="fr-FR" sz="1600" dirty="0" err="1">
                <a:solidFill>
                  <a:srgbClr val="000000"/>
                </a:solidFill>
              </a:rPr>
              <a:t>System.out.format</a:t>
            </a:r>
            <a:r>
              <a:rPr lang="fr-FR" sz="1600" dirty="0">
                <a:solidFill>
                  <a:srgbClr val="000000"/>
                </a:solidFill>
              </a:rPr>
              <a:t> ("On %</a:t>
            </a:r>
            <a:r>
              <a:rPr lang="fr-FR" sz="1600" dirty="0" err="1">
                <a:solidFill>
                  <a:srgbClr val="000000"/>
                </a:solidFill>
              </a:rPr>
              <a:t>tA</a:t>
            </a:r>
            <a:r>
              <a:rPr lang="fr-FR" sz="1600" dirty="0">
                <a:solidFill>
                  <a:srgbClr val="000000"/>
                </a:solidFill>
              </a:rPr>
              <a:t>, %&lt;</a:t>
            </a:r>
            <a:r>
              <a:rPr lang="fr-FR" sz="1600" dirty="0" err="1">
                <a:solidFill>
                  <a:srgbClr val="000000"/>
                </a:solidFill>
              </a:rPr>
              <a:t>tB</a:t>
            </a:r>
            <a:r>
              <a:rPr lang="fr-FR" sz="1600" dirty="0">
                <a:solidFill>
                  <a:srgbClr val="000000"/>
                </a:solidFill>
              </a:rPr>
              <a:t> %&lt;te, %&lt;</a:t>
            </a:r>
            <a:r>
              <a:rPr lang="fr-FR" sz="1600" dirty="0" err="1">
                <a:solidFill>
                  <a:srgbClr val="000000"/>
                </a:solidFill>
              </a:rPr>
              <a:t>tY</a:t>
            </a:r>
            <a:r>
              <a:rPr lang="fr-FR" sz="1600" dirty="0">
                <a:solidFill>
                  <a:srgbClr val="000000"/>
                </a:solidFill>
              </a:rPr>
              <a:t>:%n", date);</a:t>
            </a:r>
          </a:p>
          <a:p>
            <a:r>
              <a:rPr lang="fr-FR" sz="1600" dirty="0">
                <a:solidFill>
                  <a:srgbClr val="000000"/>
                </a:solidFill>
              </a:rPr>
              <a:t> </a:t>
            </a:r>
          </a:p>
          <a:p>
            <a:r>
              <a:rPr lang="fr-FR" sz="1600" dirty="0">
                <a:solidFill>
                  <a:srgbClr val="000000"/>
                </a:solidFill>
              </a:rPr>
              <a:t>            </a:t>
            </a:r>
            <a:r>
              <a:rPr lang="fr-FR" sz="1600" dirty="0" err="1">
                <a:solidFill>
                  <a:srgbClr val="000000"/>
                </a:solidFill>
              </a:rPr>
              <a:t>try</a:t>
            </a:r>
            <a:r>
              <a:rPr lang="fr-FR" sz="1600" dirty="0">
                <a:solidFill>
                  <a:srgbClr val="000000"/>
                </a:solidFill>
              </a:rPr>
              <a:t> {</a:t>
            </a:r>
          </a:p>
          <a:p>
            <a:r>
              <a:rPr lang="fr-FR" sz="1600" dirty="0">
                <a:solidFill>
                  <a:srgbClr val="000000"/>
                </a:solidFill>
              </a:rPr>
              <a:t>                </a:t>
            </a:r>
            <a:r>
              <a:rPr lang="fr-FR" sz="1600" dirty="0" err="1">
                <a:solidFill>
                  <a:srgbClr val="000000"/>
                </a:solidFill>
              </a:rPr>
              <a:t>while</a:t>
            </a:r>
            <a:r>
              <a:rPr lang="fr-FR" sz="1600" dirty="0">
                <a:solidFill>
                  <a:srgbClr val="000000"/>
                </a:solidFill>
              </a:rPr>
              <a:t> (</a:t>
            </a:r>
            <a:r>
              <a:rPr lang="fr-FR" sz="1600" dirty="0" err="1">
                <a:solidFill>
                  <a:srgbClr val="000000"/>
                </a:solidFill>
              </a:rPr>
              <a:t>true</a:t>
            </a:r>
            <a:r>
              <a:rPr lang="fr-FR" sz="1600" dirty="0">
                <a:solidFill>
                  <a:srgbClr val="000000"/>
                </a:solidFill>
              </a:rPr>
              <a:t>) {</a:t>
            </a:r>
          </a:p>
          <a:p>
            <a:r>
              <a:rPr lang="fr-FR" sz="1600" dirty="0">
                <a:solidFill>
                  <a:srgbClr val="000000"/>
                </a:solidFill>
              </a:rPr>
              <a:t>                    </a:t>
            </a:r>
            <a:r>
              <a:rPr lang="fr-FR" sz="1600" dirty="0" err="1">
                <a:solidFill>
                  <a:srgbClr val="000000"/>
                </a:solidFill>
              </a:rPr>
              <a:t>price</a:t>
            </a:r>
            <a:r>
              <a:rPr lang="fr-FR" sz="1600" dirty="0">
                <a:solidFill>
                  <a:srgbClr val="000000"/>
                </a:solidFill>
              </a:rPr>
              <a:t> = (</a:t>
            </a:r>
            <a:r>
              <a:rPr lang="fr-FR" sz="1600" dirty="0" err="1">
                <a:solidFill>
                  <a:srgbClr val="000000"/>
                </a:solidFill>
              </a:rPr>
              <a:t>BigDecimal</a:t>
            </a:r>
            <a:r>
              <a:rPr lang="fr-FR" sz="1600" dirty="0">
                <a:solidFill>
                  <a:srgbClr val="000000"/>
                </a:solidFill>
              </a:rPr>
              <a:t>) </a:t>
            </a:r>
            <a:r>
              <a:rPr lang="fr-FR" sz="1600" dirty="0" err="1">
                <a:solidFill>
                  <a:srgbClr val="000000"/>
                </a:solidFill>
              </a:rPr>
              <a:t>in.readObject</a:t>
            </a:r>
            <a:r>
              <a:rPr lang="fr-FR" sz="1600" dirty="0">
                <a:solidFill>
                  <a:srgbClr val="000000"/>
                </a:solidFill>
              </a:rPr>
              <a:t>();</a:t>
            </a:r>
          </a:p>
          <a:p>
            <a:r>
              <a:rPr lang="fr-FR" sz="1600" dirty="0">
                <a:solidFill>
                  <a:srgbClr val="000000"/>
                </a:solidFill>
              </a:rPr>
              <a:t>                    unit = </a:t>
            </a:r>
            <a:r>
              <a:rPr lang="fr-FR" sz="1600" dirty="0" err="1">
                <a:solidFill>
                  <a:srgbClr val="000000"/>
                </a:solidFill>
              </a:rPr>
              <a:t>in.readInt</a:t>
            </a:r>
            <a:r>
              <a:rPr lang="fr-FR" sz="1600" dirty="0">
                <a:solidFill>
                  <a:srgbClr val="000000"/>
                </a:solidFill>
              </a:rPr>
              <a:t>();</a:t>
            </a:r>
          </a:p>
          <a:p>
            <a:r>
              <a:rPr lang="fr-FR" sz="1600" dirty="0">
                <a:solidFill>
                  <a:srgbClr val="000000"/>
                </a:solidFill>
              </a:rPr>
              <a:t>                    </a:t>
            </a:r>
            <a:r>
              <a:rPr lang="fr-FR" sz="1600" dirty="0" err="1">
                <a:solidFill>
                  <a:srgbClr val="000000"/>
                </a:solidFill>
              </a:rPr>
              <a:t>desc</a:t>
            </a:r>
            <a:r>
              <a:rPr lang="fr-FR" sz="1600" dirty="0">
                <a:solidFill>
                  <a:srgbClr val="000000"/>
                </a:solidFill>
              </a:rPr>
              <a:t> = </a:t>
            </a:r>
            <a:r>
              <a:rPr lang="fr-FR" sz="1600" dirty="0" err="1">
                <a:solidFill>
                  <a:srgbClr val="000000"/>
                </a:solidFill>
              </a:rPr>
              <a:t>in.readUTF</a:t>
            </a:r>
            <a:r>
              <a:rPr lang="fr-FR" sz="1600" dirty="0">
                <a:solidFill>
                  <a:srgbClr val="000000"/>
                </a:solidFill>
              </a:rPr>
              <a:t>();</a:t>
            </a:r>
          </a:p>
          <a:p>
            <a:r>
              <a:rPr lang="fr-FR" sz="1600" dirty="0">
                <a:solidFill>
                  <a:srgbClr val="000000"/>
                </a:solidFill>
              </a:rPr>
              <a:t>                    </a:t>
            </a:r>
            <a:r>
              <a:rPr lang="fr-FR" sz="1600" dirty="0" err="1">
                <a:solidFill>
                  <a:srgbClr val="000000"/>
                </a:solidFill>
              </a:rPr>
              <a:t>System.out.format</a:t>
            </a:r>
            <a:r>
              <a:rPr lang="fr-FR" sz="1600" dirty="0">
                <a:solidFill>
                  <a:srgbClr val="000000"/>
                </a:solidFill>
              </a:rPr>
              <a:t>("You </a:t>
            </a:r>
            <a:r>
              <a:rPr lang="fr-FR" sz="1600" dirty="0" err="1">
                <a:solidFill>
                  <a:srgbClr val="000000"/>
                </a:solidFill>
              </a:rPr>
              <a:t>ordered</a:t>
            </a:r>
            <a:r>
              <a:rPr lang="fr-FR" sz="1600" dirty="0">
                <a:solidFill>
                  <a:srgbClr val="000000"/>
                </a:solidFill>
              </a:rPr>
              <a:t> %d </a:t>
            </a:r>
            <a:r>
              <a:rPr lang="fr-FR" sz="1600" dirty="0" err="1">
                <a:solidFill>
                  <a:srgbClr val="000000"/>
                </a:solidFill>
              </a:rPr>
              <a:t>units</a:t>
            </a:r>
            <a:r>
              <a:rPr lang="fr-FR" sz="1600" dirty="0">
                <a:solidFill>
                  <a:srgbClr val="000000"/>
                </a:solidFill>
              </a:rPr>
              <a:t> of %s at $%.2f%n",</a:t>
            </a:r>
          </a:p>
          <a:p>
            <a:r>
              <a:rPr lang="fr-FR" sz="1600" dirty="0">
                <a:solidFill>
                  <a:srgbClr val="000000"/>
                </a:solidFill>
              </a:rPr>
              <a:t>                            unit, </a:t>
            </a:r>
            <a:r>
              <a:rPr lang="fr-FR" sz="1600" dirty="0" err="1">
                <a:solidFill>
                  <a:srgbClr val="000000"/>
                </a:solidFill>
              </a:rPr>
              <a:t>desc</a:t>
            </a:r>
            <a:r>
              <a:rPr lang="fr-FR" sz="1600" dirty="0">
                <a:solidFill>
                  <a:srgbClr val="000000"/>
                </a:solidFill>
              </a:rPr>
              <a:t>, </a:t>
            </a:r>
            <a:r>
              <a:rPr lang="fr-FR" sz="1600" dirty="0" err="1">
                <a:solidFill>
                  <a:srgbClr val="000000"/>
                </a:solidFill>
              </a:rPr>
              <a:t>price</a:t>
            </a:r>
            <a:r>
              <a:rPr lang="fr-FR" sz="1600" dirty="0">
                <a:solidFill>
                  <a:srgbClr val="000000"/>
                </a:solidFill>
              </a:rPr>
              <a:t>);</a:t>
            </a:r>
          </a:p>
          <a:p>
            <a:r>
              <a:rPr lang="fr-FR" sz="1600" dirty="0">
                <a:solidFill>
                  <a:srgbClr val="000000"/>
                </a:solidFill>
              </a:rPr>
              <a:t>                    total = </a:t>
            </a:r>
            <a:r>
              <a:rPr lang="fr-FR" sz="1600" dirty="0" err="1">
                <a:solidFill>
                  <a:srgbClr val="000000"/>
                </a:solidFill>
              </a:rPr>
              <a:t>total.add</a:t>
            </a:r>
            <a:r>
              <a:rPr lang="fr-FR" sz="1600" dirty="0">
                <a:solidFill>
                  <a:srgbClr val="000000"/>
                </a:solidFill>
              </a:rPr>
              <a:t>(</a:t>
            </a:r>
            <a:r>
              <a:rPr lang="fr-FR" sz="1600" dirty="0" err="1">
                <a:solidFill>
                  <a:srgbClr val="000000"/>
                </a:solidFill>
              </a:rPr>
              <a:t>price.multiply</a:t>
            </a:r>
            <a:r>
              <a:rPr lang="fr-FR" sz="1600" dirty="0">
                <a:solidFill>
                  <a:srgbClr val="000000"/>
                </a:solidFill>
              </a:rPr>
              <a:t>(new </a:t>
            </a:r>
            <a:r>
              <a:rPr lang="fr-FR" sz="1600" dirty="0" err="1">
                <a:solidFill>
                  <a:srgbClr val="000000"/>
                </a:solidFill>
              </a:rPr>
              <a:t>BigDecimal</a:t>
            </a:r>
            <a:r>
              <a:rPr lang="fr-FR" sz="1600" dirty="0">
                <a:solidFill>
                  <a:srgbClr val="000000"/>
                </a:solidFill>
              </a:rPr>
              <a:t>(unit)));</a:t>
            </a:r>
          </a:p>
          <a:p>
            <a:r>
              <a:rPr lang="fr-FR" sz="1600" dirty="0">
                <a:solidFill>
                  <a:srgbClr val="000000"/>
                </a:solidFill>
              </a:rPr>
              <a:t>                }</a:t>
            </a:r>
          </a:p>
          <a:p>
            <a:r>
              <a:rPr lang="fr-FR" sz="1600" dirty="0">
                <a:solidFill>
                  <a:srgbClr val="000000"/>
                </a:solidFill>
              </a:rPr>
              <a:t>            } catch (</a:t>
            </a:r>
            <a:r>
              <a:rPr lang="fr-FR" sz="1600" dirty="0" err="1">
                <a:solidFill>
                  <a:srgbClr val="000000"/>
                </a:solidFill>
              </a:rPr>
              <a:t>EOFException</a:t>
            </a:r>
            <a:r>
              <a:rPr lang="fr-FR" sz="1600" dirty="0">
                <a:solidFill>
                  <a:srgbClr val="000000"/>
                </a:solidFill>
              </a:rPr>
              <a:t> e) {}</a:t>
            </a:r>
          </a:p>
          <a:p>
            <a:r>
              <a:rPr lang="fr-FR" sz="1600" dirty="0">
                <a:solidFill>
                  <a:srgbClr val="000000"/>
                </a:solidFill>
              </a:rPr>
              <a:t>            </a:t>
            </a:r>
            <a:r>
              <a:rPr lang="fr-FR" sz="1600" dirty="0" err="1">
                <a:solidFill>
                  <a:srgbClr val="000000"/>
                </a:solidFill>
              </a:rPr>
              <a:t>System.out.format</a:t>
            </a:r>
            <a:r>
              <a:rPr lang="fr-FR" sz="1600" dirty="0">
                <a:solidFill>
                  <a:srgbClr val="000000"/>
                </a:solidFill>
              </a:rPr>
              <a:t>("For a TOTAL of: $%.2f%n", total);</a:t>
            </a:r>
          </a:p>
          <a:p>
            <a:r>
              <a:rPr lang="fr-FR" sz="1600" dirty="0">
                <a:solidFill>
                  <a:srgbClr val="000000"/>
                </a:solidFill>
              </a:rPr>
              <a:t>        } </a:t>
            </a:r>
            <a:r>
              <a:rPr lang="fr-FR" sz="1600" dirty="0" err="1">
                <a:solidFill>
                  <a:srgbClr val="000000"/>
                </a:solidFill>
              </a:rPr>
              <a:t>finally</a:t>
            </a:r>
            <a:r>
              <a:rPr lang="fr-FR" sz="1600" dirty="0">
                <a:solidFill>
                  <a:srgbClr val="000000"/>
                </a:solidFill>
              </a:rPr>
              <a:t> </a:t>
            </a:r>
            <a:r>
              <a:rPr lang="fr-FR" sz="1600" dirty="0">
                <a:solidFill>
                  <a:srgbClr val="000000"/>
                </a:solidFill>
              </a:rPr>
              <a:t>{     </a:t>
            </a:r>
            <a:r>
              <a:rPr lang="fr-FR" sz="1600" dirty="0" err="1">
                <a:solidFill>
                  <a:srgbClr val="000000"/>
                </a:solidFill>
              </a:rPr>
              <a:t>in.close</a:t>
            </a:r>
            <a:r>
              <a:rPr lang="fr-FR" sz="1600" dirty="0">
                <a:solidFill>
                  <a:srgbClr val="000000"/>
                </a:solidFill>
              </a:rPr>
              <a:t>();    }  } }</a:t>
            </a:r>
            <a:endParaRPr lang="fr-FR" sz="1600" dirty="0">
              <a:solidFill>
                <a:srgbClr val="000000"/>
              </a:solidFill>
            </a:endParaRPr>
          </a:p>
        </p:txBody>
      </p:sp>
    </p:spTree>
    <p:extLst>
      <p:ext uri="{BB962C8B-B14F-4D97-AF65-F5344CB8AC3E}">
        <p14:creationId xmlns:p14="http://schemas.microsoft.com/office/powerpoint/2010/main" val="319933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187108"/>
            <a:ext cx="4060874" cy="586541"/>
          </a:xfrm>
        </p:spPr>
        <p:txBody>
          <a:bodyPr/>
          <a:lstStyle/>
          <a:p>
            <a:pPr eaLnBrk="1" hangingPunct="1"/>
            <a:r>
              <a:rPr lang="en-US" sz="3600" dirty="0" smtClean="0">
                <a:solidFill>
                  <a:srgbClr val="002060"/>
                </a:solidFill>
              </a:rPr>
              <a:t>I.1 - Les Streams</a:t>
            </a:r>
          </a:p>
        </p:txBody>
      </p:sp>
      <p:sp>
        <p:nvSpPr>
          <p:cNvPr id="12291" name="Rectangle 5"/>
          <p:cNvSpPr>
            <a:spLocks noGrp="1" noChangeArrowheads="1"/>
          </p:cNvSpPr>
          <p:nvPr>
            <p:ph type="body" idx="1"/>
          </p:nvPr>
        </p:nvSpPr>
        <p:spPr>
          <a:xfrm>
            <a:off x="908900" y="773649"/>
            <a:ext cx="10781352" cy="5224462"/>
          </a:xfrm>
        </p:spPr>
        <p:txBody>
          <a:bodyPr/>
          <a:lstStyle/>
          <a:p>
            <a:pPr>
              <a:lnSpc>
                <a:spcPct val="150000"/>
              </a:lnSpc>
            </a:pPr>
            <a:r>
              <a:rPr lang="fr-FR" sz="2800" dirty="0" smtClean="0"/>
              <a:t>Une remarque frappante que l’on peut faire lorsqu’on examine des applications réseaux fonctionnelles est le peu de code dédié aux aspects réseaux eux-mêmes.</a:t>
            </a:r>
          </a:p>
          <a:p>
            <a:pPr>
              <a:lnSpc>
                <a:spcPct val="150000"/>
              </a:lnSpc>
            </a:pPr>
            <a:r>
              <a:rPr lang="fr-FR" sz="2800" dirty="0" smtClean="0"/>
              <a:t>La part d’un programme dédiée aux aspects réseaux est presque toujours la plus courte et la plus simple.</a:t>
            </a:r>
          </a:p>
          <a:p>
            <a:pPr>
              <a:lnSpc>
                <a:spcPct val="150000"/>
              </a:lnSpc>
            </a:pPr>
            <a:r>
              <a:rPr lang="fr-FR" sz="2800" dirty="0" smtClean="0"/>
              <a:t>Pour les applications Java, par exemple, il est facile d’envoyer et de recevoir des données à travers Internet. </a:t>
            </a:r>
            <a:endParaRPr lang="en-US" sz="2800" dirty="0"/>
          </a:p>
        </p:txBody>
      </p:sp>
    </p:spTree>
    <p:extLst>
      <p:ext uri="{BB962C8B-B14F-4D97-AF65-F5344CB8AC3E}">
        <p14:creationId xmlns:p14="http://schemas.microsoft.com/office/powerpoint/2010/main" val="2657990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838561" y="587742"/>
            <a:ext cx="10781352" cy="5224462"/>
          </a:xfrm>
        </p:spPr>
        <p:txBody>
          <a:bodyPr/>
          <a:lstStyle/>
          <a:p>
            <a:r>
              <a:rPr lang="en-US" sz="2800" dirty="0" err="1" smtClean="0"/>
              <a:t>Une</a:t>
            </a:r>
            <a:r>
              <a:rPr lang="en-US" sz="2800" dirty="0" smtClean="0"/>
              <a:t> </a:t>
            </a:r>
            <a:r>
              <a:rPr lang="en-US" sz="2800" dirty="0" err="1" smtClean="0"/>
              <a:t>grande</a:t>
            </a:r>
            <a:r>
              <a:rPr lang="en-US" sz="2800" dirty="0" smtClean="0"/>
              <a:t> </a:t>
            </a:r>
            <a:r>
              <a:rPr lang="en-US" sz="2800" dirty="0" err="1" smtClean="0"/>
              <a:t>partie</a:t>
            </a:r>
            <a:r>
              <a:rPr lang="en-US" sz="2800" dirty="0" smtClean="0"/>
              <a:t> de </a:t>
            </a:r>
            <a:r>
              <a:rPr lang="en-US" sz="2800" dirty="0" err="1" smtClean="0"/>
              <a:t>ce</a:t>
            </a:r>
            <a:r>
              <a:rPr lang="en-US" sz="2800" dirty="0" smtClean="0"/>
              <a:t> </a:t>
            </a:r>
            <a:r>
              <a:rPr lang="en-US" sz="2800" dirty="0" err="1" smtClean="0"/>
              <a:t>qu’un</a:t>
            </a:r>
            <a:r>
              <a:rPr lang="en-US" sz="2800" dirty="0" smtClean="0"/>
              <a:t> </a:t>
            </a:r>
            <a:r>
              <a:rPr lang="en-US" sz="2800" dirty="0" err="1" smtClean="0"/>
              <a:t>programme</a:t>
            </a:r>
            <a:r>
              <a:rPr lang="en-US" sz="2800" dirty="0" smtClean="0"/>
              <a:t> </a:t>
            </a:r>
            <a:r>
              <a:rPr lang="en-US" sz="2800" dirty="0" err="1" smtClean="0"/>
              <a:t>réseau</a:t>
            </a:r>
            <a:r>
              <a:rPr lang="en-US" sz="2800" dirty="0" smtClean="0"/>
              <a:t> fait </a:t>
            </a:r>
            <a:r>
              <a:rPr lang="en-US" sz="2800" dirty="0" err="1" smtClean="0"/>
              <a:t>sont</a:t>
            </a:r>
            <a:r>
              <a:rPr lang="en-US" sz="2800" dirty="0" smtClean="0"/>
              <a:t> des </a:t>
            </a:r>
            <a:r>
              <a:rPr lang="en-US" sz="2800" dirty="0" err="1" smtClean="0"/>
              <a:t>entées</a:t>
            </a:r>
            <a:r>
              <a:rPr lang="en-US" sz="2800" dirty="0" smtClean="0"/>
              <a:t> et des sorties : </a:t>
            </a:r>
            <a:r>
              <a:rPr lang="en-US" sz="2800" dirty="0" err="1" smtClean="0"/>
              <a:t>déplaçant</a:t>
            </a:r>
            <a:r>
              <a:rPr lang="en-US" sz="2800" dirty="0" smtClean="0"/>
              <a:t> des octets d’un </a:t>
            </a:r>
            <a:r>
              <a:rPr lang="en-US" sz="2800" dirty="0" err="1" smtClean="0"/>
              <a:t>système</a:t>
            </a:r>
            <a:r>
              <a:rPr lang="en-US" sz="2800" dirty="0" smtClean="0"/>
              <a:t> à un </a:t>
            </a:r>
            <a:r>
              <a:rPr lang="en-US" sz="2800" dirty="0" err="1" smtClean="0"/>
              <a:t>autre</a:t>
            </a:r>
            <a:r>
              <a:rPr lang="en-US" sz="2800" dirty="0" smtClean="0"/>
              <a:t>.</a:t>
            </a:r>
          </a:p>
          <a:p>
            <a:r>
              <a:rPr lang="en-US" sz="2800" dirty="0" err="1" smtClean="0"/>
              <a:t>Dans</a:t>
            </a:r>
            <a:r>
              <a:rPr lang="en-US" sz="2800" dirty="0" smtClean="0"/>
              <a:t> </a:t>
            </a:r>
            <a:r>
              <a:rPr lang="en-US" sz="2800" dirty="0" err="1" smtClean="0"/>
              <a:t>une</a:t>
            </a:r>
            <a:r>
              <a:rPr lang="en-US" sz="2800" dirty="0" smtClean="0"/>
              <a:t> large </a:t>
            </a:r>
            <a:r>
              <a:rPr lang="en-US" sz="2800" dirty="0" err="1" smtClean="0"/>
              <a:t>mesure</a:t>
            </a:r>
            <a:r>
              <a:rPr lang="en-US" sz="2800" dirty="0" smtClean="0"/>
              <a:t>, lire des </a:t>
            </a:r>
            <a:r>
              <a:rPr lang="en-US" sz="2800" dirty="0" err="1" smtClean="0"/>
              <a:t>données</a:t>
            </a:r>
            <a:r>
              <a:rPr lang="en-US" sz="2800" dirty="0" smtClean="0"/>
              <a:t> </a:t>
            </a:r>
            <a:r>
              <a:rPr lang="en-US" sz="2800" dirty="0" err="1" smtClean="0"/>
              <a:t>envoyées</a:t>
            </a:r>
            <a:r>
              <a:rPr lang="en-US" sz="2800" dirty="0" smtClean="0"/>
              <a:t> par un </a:t>
            </a:r>
            <a:r>
              <a:rPr lang="en-US" sz="2800" dirty="0" err="1" smtClean="0"/>
              <a:t>serveur</a:t>
            </a:r>
            <a:r>
              <a:rPr lang="en-US" sz="2800" dirty="0" smtClean="0"/>
              <a:t> </a:t>
            </a:r>
            <a:r>
              <a:rPr lang="en-US" sz="2800" dirty="0" err="1" smtClean="0"/>
              <a:t>n’est</a:t>
            </a:r>
            <a:r>
              <a:rPr lang="en-US" sz="2800" dirty="0" smtClean="0"/>
              <a:t> pas du tout </a:t>
            </a:r>
            <a:r>
              <a:rPr lang="en-US" sz="2800" dirty="0" err="1" smtClean="0"/>
              <a:t>différent</a:t>
            </a:r>
            <a:r>
              <a:rPr lang="en-US" sz="2800" dirty="0" smtClean="0"/>
              <a:t> de la lecture à </a:t>
            </a:r>
            <a:r>
              <a:rPr lang="en-US" sz="2800" dirty="0" err="1" smtClean="0"/>
              <a:t>partir</a:t>
            </a:r>
            <a:r>
              <a:rPr lang="en-US" sz="2800" dirty="0" smtClean="0"/>
              <a:t> d’un </a:t>
            </a:r>
            <a:r>
              <a:rPr lang="en-US" sz="2800" dirty="0" err="1" smtClean="0"/>
              <a:t>fichier</a:t>
            </a:r>
            <a:r>
              <a:rPr lang="en-US" sz="2800" dirty="0" smtClean="0"/>
              <a:t>.</a:t>
            </a:r>
          </a:p>
          <a:p>
            <a:r>
              <a:rPr lang="en-US" sz="2800" dirty="0" smtClean="0"/>
              <a:t> </a:t>
            </a:r>
            <a:r>
              <a:rPr lang="en-US" sz="2800" dirty="0" err="1" smtClean="0"/>
              <a:t>Envoyer</a:t>
            </a:r>
            <a:r>
              <a:rPr lang="en-US" sz="2800" dirty="0" smtClean="0"/>
              <a:t> un </a:t>
            </a:r>
            <a:r>
              <a:rPr lang="en-US" sz="2800" dirty="0" err="1" smtClean="0"/>
              <a:t>texte</a:t>
            </a:r>
            <a:r>
              <a:rPr lang="en-US" sz="2800" dirty="0" smtClean="0"/>
              <a:t> à un client </a:t>
            </a:r>
            <a:r>
              <a:rPr lang="en-US" sz="2800" dirty="0" err="1" smtClean="0"/>
              <a:t>n’est</a:t>
            </a:r>
            <a:r>
              <a:rPr lang="en-US" sz="2800" dirty="0" smtClean="0"/>
              <a:t> pas </a:t>
            </a:r>
            <a:r>
              <a:rPr lang="en-US" sz="2800" dirty="0" err="1" smtClean="0"/>
              <a:t>tellemment</a:t>
            </a:r>
            <a:r>
              <a:rPr lang="en-US" sz="2800" dirty="0" smtClean="0"/>
              <a:t> </a:t>
            </a:r>
            <a:r>
              <a:rPr lang="en-US" sz="2800" dirty="0" err="1" smtClean="0"/>
              <a:t>différent</a:t>
            </a:r>
            <a:r>
              <a:rPr lang="en-US" sz="2800" dirty="0" smtClean="0"/>
              <a:t> de </a:t>
            </a:r>
            <a:r>
              <a:rPr lang="en-US" sz="2800" dirty="0" err="1" smtClean="0"/>
              <a:t>l’écriture</a:t>
            </a:r>
            <a:r>
              <a:rPr lang="en-US" sz="2800" dirty="0" smtClean="0"/>
              <a:t> </a:t>
            </a:r>
            <a:r>
              <a:rPr lang="en-US" sz="2800" dirty="0" err="1" smtClean="0"/>
              <a:t>dans</a:t>
            </a:r>
            <a:r>
              <a:rPr lang="en-US" sz="2800" dirty="0" smtClean="0"/>
              <a:t> un </a:t>
            </a:r>
            <a:r>
              <a:rPr lang="en-US" sz="2800" dirty="0" err="1" smtClean="0"/>
              <a:t>fichier</a:t>
            </a:r>
            <a:r>
              <a:rPr lang="en-US" sz="2800" dirty="0" smtClean="0"/>
              <a:t>.</a:t>
            </a:r>
          </a:p>
          <a:p>
            <a:pPr marL="0" indent="0">
              <a:buNone/>
            </a:pPr>
            <a:endParaRPr lang="en-US" sz="2800" dirty="0" smtClean="0"/>
          </a:p>
          <a:p>
            <a:r>
              <a:rPr lang="en-US" sz="2800" dirty="0" smtClean="0">
                <a:solidFill>
                  <a:srgbClr val="7030A0"/>
                </a:solidFill>
              </a:rPr>
              <a:t>Les E/S </a:t>
            </a:r>
            <a:r>
              <a:rPr lang="en-US" sz="2800" dirty="0" err="1" smtClean="0">
                <a:solidFill>
                  <a:srgbClr val="7030A0"/>
                </a:solidFill>
              </a:rPr>
              <a:t>dans</a:t>
            </a:r>
            <a:r>
              <a:rPr lang="en-US" sz="2800" dirty="0" smtClean="0">
                <a:solidFill>
                  <a:srgbClr val="7030A0"/>
                </a:solidFill>
              </a:rPr>
              <a:t> Java </a:t>
            </a:r>
            <a:r>
              <a:rPr lang="en-US" sz="2800" dirty="0" err="1" smtClean="0">
                <a:solidFill>
                  <a:srgbClr val="7030A0"/>
                </a:solidFill>
              </a:rPr>
              <a:t>sont</a:t>
            </a:r>
            <a:r>
              <a:rPr lang="en-US" sz="2800" dirty="0" smtClean="0">
                <a:solidFill>
                  <a:srgbClr val="7030A0"/>
                </a:solidFill>
              </a:rPr>
              <a:t> </a:t>
            </a:r>
            <a:r>
              <a:rPr lang="en-US" sz="2800" dirty="0" err="1" smtClean="0">
                <a:solidFill>
                  <a:srgbClr val="7030A0"/>
                </a:solidFill>
              </a:rPr>
              <a:t>basées</a:t>
            </a:r>
            <a:r>
              <a:rPr lang="en-US" sz="2800" dirty="0" smtClean="0">
                <a:solidFill>
                  <a:srgbClr val="7030A0"/>
                </a:solidFill>
              </a:rPr>
              <a:t> sur la notion de Streams</a:t>
            </a:r>
          </a:p>
        </p:txBody>
      </p:sp>
    </p:spTree>
    <p:extLst>
      <p:ext uri="{BB962C8B-B14F-4D97-AF65-F5344CB8AC3E}">
        <p14:creationId xmlns:p14="http://schemas.microsoft.com/office/powerpoint/2010/main" val="2757421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678814" y="658081"/>
            <a:ext cx="11208385" cy="5224462"/>
          </a:xfrm>
        </p:spPr>
        <p:txBody>
          <a:bodyPr/>
          <a:lstStyle/>
          <a:p>
            <a:r>
              <a:rPr lang="en-US" sz="2800" dirty="0" smtClean="0"/>
              <a:t>Un stream </a:t>
            </a:r>
            <a:r>
              <a:rPr lang="en-US" sz="2800" dirty="0" err="1" smtClean="0"/>
              <a:t>est</a:t>
            </a:r>
            <a:r>
              <a:rPr lang="en-US" sz="2800" dirty="0" smtClean="0"/>
              <a:t> </a:t>
            </a:r>
            <a:r>
              <a:rPr lang="en-US" sz="2800" dirty="0" err="1" smtClean="0"/>
              <a:t>une</a:t>
            </a:r>
            <a:r>
              <a:rPr lang="en-US" sz="2800" dirty="0" smtClean="0"/>
              <a:t> </a:t>
            </a:r>
            <a:r>
              <a:rPr lang="en-US" sz="2800" dirty="0" err="1" smtClean="0"/>
              <a:t>séquence</a:t>
            </a:r>
            <a:r>
              <a:rPr lang="en-US" sz="2800" dirty="0" smtClean="0"/>
              <a:t> </a:t>
            </a:r>
            <a:r>
              <a:rPr lang="en-US" sz="2800" dirty="0" err="1" smtClean="0"/>
              <a:t>ordonnée</a:t>
            </a:r>
            <a:r>
              <a:rPr lang="en-US" sz="2800" dirty="0" smtClean="0"/>
              <a:t> de bytes.</a:t>
            </a:r>
          </a:p>
          <a:p>
            <a:r>
              <a:rPr lang="en-US" sz="2800" dirty="0" smtClean="0"/>
              <a:t>On </a:t>
            </a:r>
            <a:r>
              <a:rPr lang="en-US" sz="2800" dirty="0" err="1" smtClean="0"/>
              <a:t>peut</a:t>
            </a:r>
            <a:r>
              <a:rPr lang="en-US" sz="2800" dirty="0" smtClean="0"/>
              <a:t> </a:t>
            </a:r>
            <a:r>
              <a:rPr lang="en-US" sz="2800" dirty="0" err="1" smtClean="0"/>
              <a:t>penser</a:t>
            </a:r>
            <a:r>
              <a:rPr lang="en-US" sz="2800" dirty="0" smtClean="0"/>
              <a:t> à un stream </a:t>
            </a:r>
            <a:r>
              <a:rPr lang="en-US" sz="2800" dirty="0" err="1" smtClean="0"/>
              <a:t>comme</a:t>
            </a:r>
            <a:r>
              <a:rPr lang="en-US" sz="2800" dirty="0" smtClean="0"/>
              <a:t> </a:t>
            </a:r>
            <a:r>
              <a:rPr lang="en-US" sz="2800" dirty="0" err="1" smtClean="0"/>
              <a:t>une</a:t>
            </a:r>
            <a:r>
              <a:rPr lang="en-US" sz="2800" dirty="0" smtClean="0"/>
              <a:t> structure de </a:t>
            </a:r>
            <a:r>
              <a:rPr lang="en-US" sz="2800" dirty="0" err="1" smtClean="0"/>
              <a:t>donnée</a:t>
            </a:r>
            <a:r>
              <a:rPr lang="en-US" sz="2800" dirty="0" smtClean="0"/>
              <a:t> qui </a:t>
            </a:r>
            <a:r>
              <a:rPr lang="en-US" sz="2800" dirty="0" err="1" smtClean="0"/>
              <a:t>permet</a:t>
            </a:r>
            <a:r>
              <a:rPr lang="en-US" sz="2800" dirty="0" smtClean="0"/>
              <a:t> de lire </a:t>
            </a:r>
            <a:r>
              <a:rPr lang="en-US" sz="2800" dirty="0" err="1" smtClean="0"/>
              <a:t>ou</a:t>
            </a:r>
            <a:r>
              <a:rPr lang="en-US" sz="2800" dirty="0" smtClean="0"/>
              <a:t> </a:t>
            </a:r>
            <a:r>
              <a:rPr lang="en-US" sz="2800" dirty="0" err="1" smtClean="0"/>
              <a:t>écrire</a:t>
            </a:r>
            <a:r>
              <a:rPr lang="en-US" sz="2800" dirty="0" smtClean="0"/>
              <a:t> de </a:t>
            </a:r>
            <a:r>
              <a:rPr lang="en-US" sz="2800" dirty="0" err="1" smtClean="0"/>
              <a:t>manière</a:t>
            </a:r>
            <a:r>
              <a:rPr lang="en-US" sz="2800" dirty="0" smtClean="0"/>
              <a:t> </a:t>
            </a:r>
            <a:r>
              <a:rPr lang="en-US" sz="2800" dirty="0" err="1" smtClean="0"/>
              <a:t>séquentielle</a:t>
            </a:r>
            <a:r>
              <a:rPr lang="en-US" sz="2800" dirty="0" smtClean="0"/>
              <a:t> sans </a:t>
            </a:r>
            <a:r>
              <a:rPr lang="en-US" sz="2800" dirty="0" err="1" smtClean="0"/>
              <a:t>possibilité</a:t>
            </a:r>
            <a:r>
              <a:rPr lang="en-US" sz="2800" dirty="0" smtClean="0"/>
              <a:t> de retours </a:t>
            </a:r>
            <a:r>
              <a:rPr lang="en-US" sz="2800" dirty="0" err="1" smtClean="0"/>
              <a:t>arrière</a:t>
            </a:r>
            <a:r>
              <a:rPr lang="en-US" sz="2800" dirty="0" smtClean="0"/>
              <a:t>.</a:t>
            </a:r>
          </a:p>
          <a:p>
            <a:r>
              <a:rPr lang="en-US" sz="2800" dirty="0" smtClean="0"/>
              <a:t>Les streams </a:t>
            </a:r>
            <a:r>
              <a:rPr lang="en-US" sz="2800" dirty="0" err="1" smtClean="0"/>
              <a:t>sont</a:t>
            </a:r>
            <a:r>
              <a:rPr lang="en-US" sz="2800" dirty="0" smtClean="0"/>
              <a:t> des abstractions qui </a:t>
            </a:r>
            <a:r>
              <a:rPr lang="en-US" sz="2800" dirty="0" err="1" smtClean="0"/>
              <a:t>permettent</a:t>
            </a:r>
            <a:r>
              <a:rPr lang="en-US" sz="2800" dirty="0" smtClean="0"/>
              <a:t> </a:t>
            </a:r>
            <a:r>
              <a:rPr lang="en-US" sz="2800" dirty="0" err="1" smtClean="0"/>
              <a:t>l’accès</a:t>
            </a:r>
            <a:r>
              <a:rPr lang="en-US" sz="2800" dirty="0" smtClean="0"/>
              <a:t> à des </a:t>
            </a:r>
            <a:r>
              <a:rPr lang="en-US" sz="2800" dirty="0" err="1" smtClean="0"/>
              <a:t>ressources</a:t>
            </a:r>
            <a:r>
              <a:rPr lang="en-US" sz="2800" dirty="0" smtClean="0"/>
              <a:t> </a:t>
            </a:r>
            <a:r>
              <a:rPr lang="en-US" sz="2800" dirty="0" err="1" smtClean="0"/>
              <a:t>externes</a:t>
            </a:r>
            <a:r>
              <a:rPr lang="en-US" sz="2800" dirty="0" smtClean="0"/>
              <a:t> sans beaucoup se </a:t>
            </a:r>
            <a:r>
              <a:rPr lang="en-US" sz="2800" dirty="0" err="1" smtClean="0"/>
              <a:t>soucier</a:t>
            </a:r>
            <a:r>
              <a:rPr lang="en-US" sz="2800" dirty="0" smtClean="0"/>
              <a:t> de la </a:t>
            </a:r>
            <a:r>
              <a:rPr lang="en-US" sz="2800" dirty="0" err="1" smtClean="0"/>
              <a:t>ressource</a:t>
            </a:r>
            <a:r>
              <a:rPr lang="en-US" sz="2800" dirty="0" smtClean="0"/>
              <a:t> </a:t>
            </a:r>
            <a:r>
              <a:rPr lang="en-US" sz="2800" dirty="0" err="1" smtClean="0"/>
              <a:t>spécifique</a:t>
            </a:r>
            <a:r>
              <a:rPr lang="en-US" sz="2800" dirty="0" smtClean="0"/>
              <a:t>.</a:t>
            </a:r>
          </a:p>
          <a:p>
            <a:r>
              <a:rPr lang="en-US" sz="2800" dirty="0" err="1" smtClean="0"/>
              <a:t>L’utilisation</a:t>
            </a:r>
            <a:r>
              <a:rPr lang="en-US" sz="2800" dirty="0" smtClean="0"/>
              <a:t> de la </a:t>
            </a:r>
            <a:r>
              <a:rPr lang="en-US" sz="2800" dirty="0" err="1" smtClean="0"/>
              <a:t>bibliothèque</a:t>
            </a:r>
            <a:r>
              <a:rPr lang="en-US" sz="2800" dirty="0" smtClean="0"/>
              <a:t> des streams </a:t>
            </a:r>
            <a:r>
              <a:rPr lang="en-US" sz="2800" dirty="0" err="1" smtClean="0"/>
              <a:t>est</a:t>
            </a:r>
            <a:r>
              <a:rPr lang="en-US" sz="2800" dirty="0" smtClean="0"/>
              <a:t> un </a:t>
            </a:r>
            <a:r>
              <a:rPr lang="en-US" sz="2800" dirty="0" err="1" smtClean="0"/>
              <a:t>processus</a:t>
            </a:r>
            <a:r>
              <a:rPr lang="en-US" sz="2800" dirty="0" smtClean="0"/>
              <a:t> à </a:t>
            </a:r>
            <a:r>
              <a:rPr lang="en-US" sz="2800" dirty="0" err="1" smtClean="0"/>
              <a:t>deux</a:t>
            </a:r>
            <a:r>
              <a:rPr lang="en-US" sz="2800" dirty="0" smtClean="0"/>
              <a:t> </a:t>
            </a:r>
            <a:r>
              <a:rPr lang="en-US" sz="2800" dirty="0" err="1" smtClean="0"/>
              <a:t>étapes</a:t>
            </a:r>
            <a:r>
              <a:rPr lang="en-US" sz="2800" dirty="0" smtClean="0"/>
              <a:t>:</a:t>
            </a:r>
            <a:r>
              <a:rPr lang="en-US" sz="2800" dirty="0"/>
              <a:t> </a:t>
            </a:r>
            <a:endParaRPr lang="en-US" sz="2800" dirty="0" smtClean="0"/>
          </a:p>
          <a:p>
            <a:pPr lvl="1"/>
            <a:r>
              <a:rPr lang="en-US" dirty="0" err="1" smtClean="0"/>
              <a:t>i</a:t>
            </a:r>
            <a:r>
              <a:rPr lang="en-US" dirty="0" smtClean="0"/>
              <a:t>)  </a:t>
            </a:r>
            <a:r>
              <a:rPr lang="en-US" dirty="0" err="1" smtClean="0"/>
              <a:t>création</a:t>
            </a:r>
            <a:r>
              <a:rPr lang="en-US" dirty="0" smtClean="0"/>
              <a:t> de </a:t>
            </a:r>
            <a:r>
              <a:rPr lang="en-US" dirty="0" err="1" smtClean="0"/>
              <a:t>l’objet</a:t>
            </a:r>
            <a:r>
              <a:rPr lang="en-US" dirty="0" smtClean="0"/>
              <a:t> stream </a:t>
            </a:r>
          </a:p>
          <a:p>
            <a:pPr lvl="1"/>
            <a:r>
              <a:rPr lang="en-US" dirty="0" smtClean="0"/>
              <a:t>ii) lecture </a:t>
            </a:r>
            <a:r>
              <a:rPr lang="en-US" dirty="0" err="1" smtClean="0"/>
              <a:t>ou</a:t>
            </a:r>
            <a:r>
              <a:rPr lang="en-US" dirty="0" smtClean="0"/>
              <a:t> </a:t>
            </a:r>
            <a:r>
              <a:rPr lang="en-US" dirty="0" err="1" smtClean="0"/>
              <a:t>écriture</a:t>
            </a:r>
            <a:r>
              <a:rPr lang="en-US" dirty="0" smtClean="0"/>
              <a:t> des </a:t>
            </a:r>
            <a:r>
              <a:rPr lang="en-US" dirty="0" err="1" smtClean="0"/>
              <a:t>données</a:t>
            </a:r>
            <a:r>
              <a:rPr lang="en-US" dirty="0" smtClean="0"/>
              <a:t> (à travers </a:t>
            </a:r>
            <a:r>
              <a:rPr lang="en-US" dirty="0" err="1" smtClean="0"/>
              <a:t>l’objet</a:t>
            </a:r>
            <a:r>
              <a:rPr lang="en-US" dirty="0" smtClean="0"/>
              <a:t> stream).</a:t>
            </a:r>
          </a:p>
        </p:txBody>
      </p:sp>
    </p:spTree>
    <p:extLst>
      <p:ext uri="{BB962C8B-B14F-4D97-AF65-F5344CB8AC3E}">
        <p14:creationId xmlns:p14="http://schemas.microsoft.com/office/powerpoint/2010/main" val="3631224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678814" y="309094"/>
            <a:ext cx="11208385" cy="6130344"/>
          </a:xfrm>
        </p:spPr>
        <p:txBody>
          <a:bodyPr/>
          <a:lstStyle/>
          <a:p>
            <a:endParaRPr lang="en-US" dirty="0" smtClean="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8716" y="331087"/>
            <a:ext cx="8234569" cy="2615489"/>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4739" y="3454645"/>
            <a:ext cx="8202521" cy="2421455"/>
          </a:xfrm>
          <a:prstGeom prst="rect">
            <a:avLst/>
          </a:prstGeom>
        </p:spPr>
      </p:pic>
      <p:sp>
        <p:nvSpPr>
          <p:cNvPr id="4" name="ZoneTexte 3"/>
          <p:cNvSpPr txBox="1"/>
          <p:nvPr/>
        </p:nvSpPr>
        <p:spPr>
          <a:xfrm>
            <a:off x="1941862" y="3185531"/>
            <a:ext cx="6901248" cy="461665"/>
          </a:xfrm>
          <a:prstGeom prst="rect">
            <a:avLst/>
          </a:prstGeom>
          <a:noFill/>
        </p:spPr>
        <p:txBody>
          <a:bodyPr wrap="none" rtlCol="0">
            <a:spAutoFit/>
          </a:bodyPr>
          <a:lstStyle/>
          <a:p>
            <a:r>
              <a:rPr lang="fr-FR" sz="2400" dirty="0">
                <a:solidFill>
                  <a:srgbClr val="7030A0"/>
                </a:solidFill>
              </a:rPr>
              <a:t>Un Stream d’Entrée est une source de données</a:t>
            </a:r>
            <a:endParaRPr lang="fr-FR" sz="2400" dirty="0">
              <a:solidFill>
                <a:srgbClr val="7030A0"/>
              </a:solidFill>
            </a:endParaRPr>
          </a:p>
        </p:txBody>
      </p:sp>
      <p:sp>
        <p:nvSpPr>
          <p:cNvPr id="6" name="ZoneTexte 5"/>
          <p:cNvSpPr txBox="1"/>
          <p:nvPr/>
        </p:nvSpPr>
        <p:spPr>
          <a:xfrm>
            <a:off x="1844849" y="5786908"/>
            <a:ext cx="7850226" cy="461665"/>
          </a:xfrm>
          <a:prstGeom prst="rect">
            <a:avLst/>
          </a:prstGeom>
          <a:noFill/>
        </p:spPr>
        <p:txBody>
          <a:bodyPr wrap="none" rtlCol="0">
            <a:spAutoFit/>
          </a:bodyPr>
          <a:lstStyle/>
          <a:p>
            <a:r>
              <a:rPr lang="fr-FR" sz="2400" dirty="0">
                <a:solidFill>
                  <a:srgbClr val="7030A0"/>
                </a:solidFill>
              </a:rPr>
              <a:t>Un Stream de Sortie est une destination des données</a:t>
            </a:r>
            <a:endParaRPr lang="fr-FR" sz="2400" dirty="0">
              <a:solidFill>
                <a:srgbClr val="7030A0"/>
              </a:solidFill>
            </a:endParaRPr>
          </a:p>
        </p:txBody>
      </p:sp>
    </p:spTree>
    <p:extLst>
      <p:ext uri="{BB962C8B-B14F-4D97-AF65-F5344CB8AC3E}">
        <p14:creationId xmlns:p14="http://schemas.microsoft.com/office/powerpoint/2010/main" val="19741090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692882" y="587742"/>
            <a:ext cx="10983302" cy="5224462"/>
          </a:xfrm>
        </p:spPr>
        <p:txBody>
          <a:bodyPr/>
          <a:lstStyle/>
          <a:p>
            <a:r>
              <a:rPr lang="en-US" sz="2800" dirty="0" smtClean="0"/>
              <a:t>Les streams </a:t>
            </a:r>
            <a:r>
              <a:rPr lang="en-US" sz="2800" dirty="0" err="1" smtClean="0"/>
              <a:t>d’entrée</a:t>
            </a:r>
            <a:r>
              <a:rPr lang="en-US" sz="2800" dirty="0" smtClean="0"/>
              <a:t> </a:t>
            </a:r>
            <a:r>
              <a:rPr lang="en-US" sz="2800" dirty="0" err="1" smtClean="0"/>
              <a:t>lisent</a:t>
            </a:r>
            <a:r>
              <a:rPr lang="en-US" sz="2800" dirty="0" smtClean="0"/>
              <a:t> des </a:t>
            </a:r>
            <a:r>
              <a:rPr lang="en-US" sz="2800" dirty="0" err="1" smtClean="0"/>
              <a:t>données</a:t>
            </a:r>
            <a:r>
              <a:rPr lang="en-US" sz="2800" dirty="0" smtClean="0"/>
              <a:t>; les streams de sortie </a:t>
            </a:r>
            <a:r>
              <a:rPr lang="en-US" sz="2800" dirty="0" err="1" smtClean="0"/>
              <a:t>écrivent</a:t>
            </a:r>
            <a:r>
              <a:rPr lang="en-US" sz="2800" dirty="0" smtClean="0"/>
              <a:t> des </a:t>
            </a:r>
            <a:r>
              <a:rPr lang="en-US" sz="2800" dirty="0" err="1" smtClean="0"/>
              <a:t>données</a:t>
            </a:r>
            <a:r>
              <a:rPr lang="en-US" sz="2800" dirty="0" smtClean="0"/>
              <a:t>.</a:t>
            </a:r>
          </a:p>
          <a:p>
            <a:endParaRPr lang="en-US" sz="2800" dirty="0" smtClean="0"/>
          </a:p>
          <a:p>
            <a:r>
              <a:rPr lang="en-US" sz="2800" dirty="0" err="1" smtClean="0"/>
              <a:t>Différentes</a:t>
            </a:r>
            <a:r>
              <a:rPr lang="en-US" sz="2800" dirty="0" smtClean="0"/>
              <a:t> classes de stream, </a:t>
            </a:r>
            <a:r>
              <a:rPr lang="en-US" sz="2800" dirty="0" err="1" smtClean="0"/>
              <a:t>comme</a:t>
            </a:r>
            <a:r>
              <a:rPr lang="en-US" sz="2800" dirty="0" smtClean="0"/>
              <a:t> </a:t>
            </a:r>
            <a:r>
              <a:rPr lang="fr-FR" sz="2800" dirty="0" err="1" smtClean="0"/>
              <a:t>java.io.FileInputStream</a:t>
            </a:r>
            <a:r>
              <a:rPr lang="fr-FR" sz="2800" dirty="0" smtClean="0"/>
              <a:t> </a:t>
            </a:r>
            <a:r>
              <a:rPr lang="fr-FR" sz="2800" dirty="0"/>
              <a:t>and </a:t>
            </a:r>
            <a:r>
              <a:rPr lang="fr-FR" sz="2800" dirty="0" err="1" smtClean="0"/>
              <a:t>sun.net.TelnetOutput</a:t>
            </a:r>
            <a:r>
              <a:rPr lang="en-US" sz="2800" dirty="0" smtClean="0"/>
              <a:t>Stream </a:t>
            </a:r>
            <a:r>
              <a:rPr lang="en-US" sz="2800" dirty="0" err="1" smtClean="0"/>
              <a:t>lisent</a:t>
            </a:r>
            <a:r>
              <a:rPr lang="en-US" sz="2800" dirty="0" smtClean="0"/>
              <a:t> et </a:t>
            </a:r>
            <a:r>
              <a:rPr lang="en-US" sz="2800" dirty="0" err="1" smtClean="0"/>
              <a:t>écrivent</a:t>
            </a:r>
            <a:r>
              <a:rPr lang="en-US" sz="2800" dirty="0" smtClean="0"/>
              <a:t> des sources de </a:t>
            </a:r>
            <a:r>
              <a:rPr lang="en-US" sz="2800" dirty="0" err="1" smtClean="0"/>
              <a:t>données</a:t>
            </a:r>
            <a:r>
              <a:rPr lang="en-US" sz="2800" dirty="0" smtClean="0"/>
              <a:t> </a:t>
            </a:r>
            <a:r>
              <a:rPr lang="en-US" sz="2800" dirty="0" err="1" smtClean="0"/>
              <a:t>particulières</a:t>
            </a:r>
            <a:r>
              <a:rPr lang="en-US" sz="2800" dirty="0" smtClean="0"/>
              <a:t>.</a:t>
            </a:r>
          </a:p>
          <a:p>
            <a:pPr marL="0" indent="0">
              <a:buNone/>
            </a:pPr>
            <a:endParaRPr lang="en-US" sz="2800" dirty="0" smtClean="0"/>
          </a:p>
          <a:p>
            <a:r>
              <a:rPr lang="en-US" sz="2800" dirty="0" err="1" smtClean="0"/>
              <a:t>Cependant</a:t>
            </a:r>
            <a:r>
              <a:rPr lang="en-US" sz="2800" dirty="0" smtClean="0"/>
              <a:t>, </a:t>
            </a:r>
            <a:r>
              <a:rPr lang="en-US" sz="2800" dirty="0" err="1" smtClean="0"/>
              <a:t>tous</a:t>
            </a:r>
            <a:r>
              <a:rPr lang="en-US" sz="2800" dirty="0" smtClean="0"/>
              <a:t> les streams de sortie </a:t>
            </a:r>
            <a:r>
              <a:rPr lang="en-US" sz="2800" dirty="0" err="1" smtClean="0"/>
              <a:t>ont</a:t>
            </a:r>
            <a:r>
              <a:rPr lang="en-US" sz="2800" dirty="0" smtClean="0"/>
              <a:t> les </a:t>
            </a:r>
            <a:r>
              <a:rPr lang="en-US" sz="2800" dirty="0" err="1" smtClean="0"/>
              <a:t>même</a:t>
            </a:r>
            <a:r>
              <a:rPr lang="en-US" sz="2800" dirty="0" smtClean="0"/>
              <a:t> </a:t>
            </a:r>
            <a:r>
              <a:rPr lang="en-US" sz="2800" dirty="0" err="1" smtClean="0"/>
              <a:t>méthodes</a:t>
            </a:r>
            <a:r>
              <a:rPr lang="en-US" sz="2800" dirty="0" smtClean="0"/>
              <a:t> de base pour </a:t>
            </a:r>
            <a:r>
              <a:rPr lang="en-US" sz="2800" dirty="0" err="1" smtClean="0"/>
              <a:t>écrire</a:t>
            </a:r>
            <a:r>
              <a:rPr lang="en-US" sz="2800" dirty="0" smtClean="0"/>
              <a:t> des </a:t>
            </a:r>
            <a:r>
              <a:rPr lang="en-US" sz="2800" dirty="0" err="1" smtClean="0"/>
              <a:t>données</a:t>
            </a:r>
            <a:r>
              <a:rPr lang="en-US" sz="2800" dirty="0" smtClean="0"/>
              <a:t> et </a:t>
            </a:r>
            <a:r>
              <a:rPr lang="en-US" sz="2800" dirty="0" err="1" smtClean="0"/>
              <a:t>tous</a:t>
            </a:r>
            <a:r>
              <a:rPr lang="en-US" sz="2800" dirty="0" smtClean="0"/>
              <a:t> </a:t>
            </a:r>
            <a:r>
              <a:rPr lang="en-US" sz="2800" dirty="0"/>
              <a:t>les streams </a:t>
            </a:r>
            <a:r>
              <a:rPr lang="en-US" sz="2800" dirty="0" err="1" smtClean="0"/>
              <a:t>d’entrée</a:t>
            </a:r>
            <a:r>
              <a:rPr lang="en-US" sz="2800" dirty="0" smtClean="0"/>
              <a:t> </a:t>
            </a:r>
            <a:r>
              <a:rPr lang="en-US" sz="2800" dirty="0" err="1"/>
              <a:t>ont</a:t>
            </a:r>
            <a:r>
              <a:rPr lang="en-US" sz="2800" dirty="0"/>
              <a:t> les </a:t>
            </a:r>
            <a:r>
              <a:rPr lang="en-US" sz="2800" dirty="0" err="1"/>
              <a:t>même</a:t>
            </a:r>
            <a:r>
              <a:rPr lang="en-US" sz="2800" dirty="0"/>
              <a:t> </a:t>
            </a:r>
            <a:r>
              <a:rPr lang="en-US" sz="2800" dirty="0" err="1" smtClean="0"/>
              <a:t>méthodes</a:t>
            </a:r>
            <a:r>
              <a:rPr lang="en-US" sz="2800" dirty="0" smtClean="0"/>
              <a:t> </a:t>
            </a:r>
            <a:r>
              <a:rPr lang="en-US" sz="2800" dirty="0"/>
              <a:t>de base pour </a:t>
            </a:r>
            <a:r>
              <a:rPr lang="en-US" sz="2800" dirty="0" smtClean="0"/>
              <a:t>lire </a:t>
            </a:r>
            <a:r>
              <a:rPr lang="en-US" sz="2800" dirty="0"/>
              <a:t>des </a:t>
            </a:r>
            <a:r>
              <a:rPr lang="en-US" sz="2800" dirty="0" err="1" smtClean="0"/>
              <a:t>données</a:t>
            </a:r>
            <a:r>
              <a:rPr lang="en-US" sz="2800" dirty="0" smtClean="0"/>
              <a:t>.</a:t>
            </a:r>
          </a:p>
        </p:txBody>
      </p:sp>
    </p:spTree>
    <p:extLst>
      <p:ext uri="{BB962C8B-B14F-4D97-AF65-F5344CB8AC3E}">
        <p14:creationId xmlns:p14="http://schemas.microsoft.com/office/powerpoint/2010/main" val="4193527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1" name="Rectangle 5"/>
          <p:cNvSpPr>
            <a:spLocks noGrp="1" noChangeArrowheads="1"/>
          </p:cNvSpPr>
          <p:nvPr>
            <p:ph type="body" idx="1"/>
          </p:nvPr>
        </p:nvSpPr>
        <p:spPr>
          <a:xfrm>
            <a:off x="894832" y="531471"/>
            <a:ext cx="10781352" cy="5224462"/>
          </a:xfrm>
        </p:spPr>
        <p:txBody>
          <a:bodyPr/>
          <a:lstStyle/>
          <a:p>
            <a:r>
              <a:rPr lang="en-US" sz="2800" dirty="0" smtClean="0">
                <a:solidFill>
                  <a:srgbClr val="7030A0"/>
                </a:solidFill>
              </a:rPr>
              <a:t>Les streams </a:t>
            </a:r>
            <a:r>
              <a:rPr lang="en-US" sz="2800" dirty="0" err="1" smtClean="0">
                <a:solidFill>
                  <a:srgbClr val="7030A0"/>
                </a:solidFill>
              </a:rPr>
              <a:t>sont</a:t>
            </a:r>
            <a:r>
              <a:rPr lang="en-US" sz="2800" dirty="0" smtClean="0">
                <a:solidFill>
                  <a:srgbClr val="7030A0"/>
                </a:solidFill>
              </a:rPr>
              <a:t> </a:t>
            </a:r>
            <a:r>
              <a:rPr lang="en-US" sz="2800" dirty="0" err="1" smtClean="0">
                <a:solidFill>
                  <a:srgbClr val="7030A0"/>
                </a:solidFill>
              </a:rPr>
              <a:t>synchrones</a:t>
            </a:r>
            <a:r>
              <a:rPr lang="en-US" sz="2800" dirty="0" smtClean="0"/>
              <a:t>; </a:t>
            </a:r>
            <a:r>
              <a:rPr lang="en-US" sz="2800" dirty="0" err="1" smtClean="0"/>
              <a:t>c.à.d</a:t>
            </a:r>
            <a:r>
              <a:rPr lang="en-US" sz="2800" dirty="0" smtClean="0"/>
              <a:t>, </a:t>
            </a:r>
            <a:r>
              <a:rPr lang="en-US" sz="2800" dirty="0" err="1" smtClean="0"/>
              <a:t>lorsqu’un</a:t>
            </a:r>
            <a:r>
              <a:rPr lang="en-US" sz="2800" dirty="0" smtClean="0"/>
              <a:t> </a:t>
            </a:r>
            <a:r>
              <a:rPr lang="en-US" sz="2800" dirty="0" err="1" smtClean="0"/>
              <a:t>programme</a:t>
            </a:r>
            <a:r>
              <a:rPr lang="en-US" sz="2800" dirty="0" smtClean="0"/>
              <a:t> (</a:t>
            </a:r>
            <a:r>
              <a:rPr lang="en-US" sz="2800" dirty="0" err="1" smtClean="0"/>
              <a:t>en</a:t>
            </a:r>
            <a:r>
              <a:rPr lang="en-US" sz="2800" dirty="0" smtClean="0"/>
              <a:t> </a:t>
            </a:r>
            <a:r>
              <a:rPr lang="en-US" sz="2800" dirty="0" err="1" smtClean="0"/>
              <a:t>réalité</a:t>
            </a:r>
            <a:r>
              <a:rPr lang="en-US" sz="2800" dirty="0" smtClean="0"/>
              <a:t> un thread) </a:t>
            </a:r>
            <a:r>
              <a:rPr lang="en-US" sz="2800" dirty="0" err="1" smtClean="0"/>
              <a:t>demande</a:t>
            </a:r>
            <a:r>
              <a:rPr lang="en-US" sz="2800" dirty="0" smtClean="0"/>
              <a:t> à un stream de lire </a:t>
            </a:r>
            <a:r>
              <a:rPr lang="en-US" sz="2800" dirty="0" err="1" smtClean="0"/>
              <a:t>ou</a:t>
            </a:r>
            <a:r>
              <a:rPr lang="en-US" sz="2800" dirty="0" smtClean="0"/>
              <a:t> </a:t>
            </a:r>
            <a:r>
              <a:rPr lang="en-US" sz="2800" dirty="0" err="1" smtClean="0"/>
              <a:t>écire</a:t>
            </a:r>
            <a:r>
              <a:rPr lang="en-US" sz="2800" dirty="0" smtClean="0"/>
              <a:t> un bout de </a:t>
            </a:r>
            <a:r>
              <a:rPr lang="en-US" sz="2800" dirty="0" err="1" smtClean="0"/>
              <a:t>données</a:t>
            </a:r>
            <a:r>
              <a:rPr lang="en-US" sz="2800" dirty="0" smtClean="0"/>
              <a:t>, </a:t>
            </a:r>
            <a:r>
              <a:rPr lang="en-US" sz="2800" dirty="0" err="1" smtClean="0"/>
              <a:t>il</a:t>
            </a:r>
            <a:r>
              <a:rPr lang="en-US" sz="2800" dirty="0" smtClean="0"/>
              <a:t> attend que les </a:t>
            </a:r>
            <a:r>
              <a:rPr lang="en-US" sz="2800" dirty="0" err="1" smtClean="0"/>
              <a:t>donnée</a:t>
            </a:r>
            <a:r>
              <a:rPr lang="en-US" sz="2800" dirty="0" smtClean="0"/>
              <a:t> </a:t>
            </a:r>
            <a:r>
              <a:rPr lang="en-US" sz="2800" dirty="0" err="1" smtClean="0"/>
              <a:t>soient</a:t>
            </a:r>
            <a:r>
              <a:rPr lang="en-US" sz="2800" dirty="0" smtClean="0"/>
              <a:t> </a:t>
            </a:r>
            <a:r>
              <a:rPr lang="en-US" sz="2800" dirty="0" err="1" smtClean="0"/>
              <a:t>lues</a:t>
            </a:r>
            <a:r>
              <a:rPr lang="en-US" sz="2800" dirty="0" smtClean="0"/>
              <a:t> </a:t>
            </a:r>
            <a:r>
              <a:rPr lang="en-US" sz="2800" dirty="0" err="1" smtClean="0"/>
              <a:t>ou</a:t>
            </a:r>
            <a:r>
              <a:rPr lang="en-US" sz="2800" dirty="0" smtClean="0"/>
              <a:t> </a:t>
            </a:r>
            <a:r>
              <a:rPr lang="en-US" sz="2800" dirty="0" err="1" smtClean="0"/>
              <a:t>écrites</a:t>
            </a:r>
            <a:r>
              <a:rPr lang="en-US" sz="2800" dirty="0" smtClean="0"/>
              <a:t> </a:t>
            </a:r>
            <a:r>
              <a:rPr lang="en-US" sz="2800" dirty="0" err="1" smtClean="0"/>
              <a:t>avant</a:t>
            </a:r>
            <a:r>
              <a:rPr lang="en-US" sz="2800" dirty="0" smtClean="0"/>
              <a:t> de faire quoi que </a:t>
            </a:r>
            <a:r>
              <a:rPr lang="en-US" sz="2800" dirty="0" err="1" smtClean="0"/>
              <a:t>ce</a:t>
            </a:r>
            <a:r>
              <a:rPr lang="en-US" sz="2800" dirty="0" smtClean="0"/>
              <a:t> </a:t>
            </a:r>
            <a:r>
              <a:rPr lang="en-US" sz="2800" dirty="0" err="1" smtClean="0"/>
              <a:t>soit</a:t>
            </a:r>
            <a:r>
              <a:rPr lang="en-US" sz="2800" dirty="0" smtClean="0"/>
              <a:t> </a:t>
            </a:r>
            <a:r>
              <a:rPr lang="en-US" sz="2800" dirty="0" err="1" smtClean="0"/>
              <a:t>d’autre</a:t>
            </a:r>
            <a:r>
              <a:rPr lang="en-US" sz="2800" dirty="0" smtClean="0"/>
              <a:t>.</a:t>
            </a:r>
          </a:p>
          <a:p>
            <a:pPr marL="0" indent="0">
              <a:buNone/>
            </a:pPr>
            <a:endParaRPr lang="en-US" sz="2800" dirty="0" smtClean="0"/>
          </a:p>
          <a:p>
            <a:r>
              <a:rPr lang="en-US" sz="2800" dirty="0" smtClean="0"/>
              <a:t> Java offer </a:t>
            </a:r>
            <a:r>
              <a:rPr lang="en-US" sz="2800" dirty="0" err="1" smtClean="0"/>
              <a:t>aussi</a:t>
            </a:r>
            <a:r>
              <a:rPr lang="en-US" sz="2800" dirty="0" smtClean="0"/>
              <a:t> les </a:t>
            </a:r>
            <a:r>
              <a:rPr lang="en-US" sz="2800" dirty="0" smtClean="0">
                <a:solidFill>
                  <a:srgbClr val="7030A0"/>
                </a:solidFill>
              </a:rPr>
              <a:t>E/S non </a:t>
            </a:r>
            <a:r>
              <a:rPr lang="en-US" sz="2800" dirty="0" err="1" smtClean="0">
                <a:solidFill>
                  <a:srgbClr val="7030A0"/>
                </a:solidFill>
              </a:rPr>
              <a:t>blocantes</a:t>
            </a:r>
            <a:r>
              <a:rPr lang="en-US" sz="2800" dirty="0" smtClean="0">
                <a:solidFill>
                  <a:srgbClr val="7030A0"/>
                </a:solidFill>
              </a:rPr>
              <a:t> </a:t>
            </a:r>
            <a:r>
              <a:rPr lang="en-US" sz="2800" dirty="0" err="1" smtClean="0"/>
              <a:t>utilsant</a:t>
            </a:r>
            <a:r>
              <a:rPr lang="en-US" sz="2800" dirty="0" smtClean="0"/>
              <a:t> des </a:t>
            </a:r>
            <a:r>
              <a:rPr lang="en-US" sz="2800" dirty="0" err="1" smtClean="0"/>
              <a:t>cannaux</a:t>
            </a:r>
            <a:r>
              <a:rPr lang="en-US" sz="2800" dirty="0" smtClean="0"/>
              <a:t> et des tampons.</a:t>
            </a:r>
          </a:p>
          <a:p>
            <a:pPr marL="0" indent="0">
              <a:buNone/>
            </a:pPr>
            <a:endParaRPr lang="en-US" sz="2800" dirty="0" smtClean="0"/>
          </a:p>
          <a:p>
            <a:r>
              <a:rPr lang="en-US" sz="2800" dirty="0" smtClean="0"/>
              <a:t>Les E/S non </a:t>
            </a:r>
            <a:r>
              <a:rPr lang="en-US" sz="2800" dirty="0" err="1" smtClean="0"/>
              <a:t>blocantes</a:t>
            </a:r>
            <a:r>
              <a:rPr lang="en-US" sz="2800" dirty="0" smtClean="0"/>
              <a:t> </a:t>
            </a:r>
            <a:r>
              <a:rPr lang="en-US" sz="2800" dirty="0" err="1" smtClean="0"/>
              <a:t>sont</a:t>
            </a:r>
            <a:r>
              <a:rPr lang="en-US" sz="2800" dirty="0" smtClean="0"/>
              <a:t> un </a:t>
            </a:r>
            <a:r>
              <a:rPr lang="en-US" sz="2800" dirty="0" err="1" smtClean="0"/>
              <a:t>peu</a:t>
            </a:r>
            <a:r>
              <a:rPr lang="en-US" sz="2800" dirty="0" smtClean="0"/>
              <a:t> plus </a:t>
            </a:r>
            <a:r>
              <a:rPr lang="en-US" sz="2800" dirty="0" err="1" smtClean="0"/>
              <a:t>compliquées</a:t>
            </a:r>
            <a:r>
              <a:rPr lang="en-US" sz="2800" dirty="0" smtClean="0"/>
              <a:t>, </a:t>
            </a:r>
            <a:r>
              <a:rPr lang="en-US" sz="2800" dirty="0" err="1" smtClean="0"/>
              <a:t>mais</a:t>
            </a:r>
            <a:r>
              <a:rPr lang="en-US" sz="2800" dirty="0" smtClean="0"/>
              <a:t> </a:t>
            </a:r>
            <a:r>
              <a:rPr lang="en-US" sz="2800" dirty="0" err="1" smtClean="0"/>
              <a:t>peuvent</a:t>
            </a:r>
            <a:r>
              <a:rPr lang="en-US" sz="2800" dirty="0" smtClean="0"/>
              <a:t> </a:t>
            </a:r>
            <a:r>
              <a:rPr lang="en-US" sz="2800" dirty="0" err="1" smtClean="0"/>
              <a:t>être</a:t>
            </a:r>
            <a:r>
              <a:rPr lang="en-US" sz="2800" dirty="0" smtClean="0"/>
              <a:t> beaucoup plus </a:t>
            </a:r>
            <a:r>
              <a:rPr lang="en-US" sz="2800" dirty="0" err="1" smtClean="0"/>
              <a:t>rapides</a:t>
            </a:r>
            <a:r>
              <a:rPr lang="en-US" sz="2800" dirty="0" smtClean="0"/>
              <a:t> </a:t>
            </a:r>
            <a:r>
              <a:rPr lang="en-US" sz="2800" dirty="0" err="1" smtClean="0"/>
              <a:t>dans</a:t>
            </a:r>
            <a:r>
              <a:rPr lang="en-US" sz="2800" dirty="0" smtClean="0"/>
              <a:t> </a:t>
            </a:r>
            <a:r>
              <a:rPr lang="en-US" sz="2800" dirty="0" err="1" smtClean="0"/>
              <a:t>certaines</a:t>
            </a:r>
            <a:r>
              <a:rPr lang="en-US" sz="2800" dirty="0" smtClean="0"/>
              <a:t> applications à volume </a:t>
            </a:r>
            <a:r>
              <a:rPr lang="en-US" sz="2800" dirty="0" err="1" smtClean="0"/>
              <a:t>élevé</a:t>
            </a:r>
            <a:r>
              <a:rPr lang="en-US" sz="2800" dirty="0" smtClean="0"/>
              <a:t>, </a:t>
            </a:r>
            <a:r>
              <a:rPr lang="en-US" sz="2800" dirty="0" err="1" smtClean="0"/>
              <a:t>comme</a:t>
            </a:r>
            <a:r>
              <a:rPr lang="en-US" sz="2800" dirty="0" smtClean="0"/>
              <a:t> les </a:t>
            </a:r>
            <a:r>
              <a:rPr lang="en-US" sz="2800" dirty="0" err="1" smtClean="0"/>
              <a:t>serveurs</a:t>
            </a:r>
            <a:r>
              <a:rPr lang="en-US" sz="2800" dirty="0" smtClean="0"/>
              <a:t> web.</a:t>
            </a:r>
            <a:endParaRPr lang="en-US" sz="1600" dirty="0" smtClean="0"/>
          </a:p>
        </p:txBody>
      </p:sp>
    </p:spTree>
    <p:extLst>
      <p:ext uri="{BB962C8B-B14F-4D97-AF65-F5344CB8AC3E}">
        <p14:creationId xmlns:p14="http://schemas.microsoft.com/office/powerpoint/2010/main" val="27242505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581464" y="173040"/>
            <a:ext cx="5552049" cy="586541"/>
          </a:xfrm>
        </p:spPr>
        <p:txBody>
          <a:bodyPr/>
          <a:lstStyle/>
          <a:p>
            <a:pPr eaLnBrk="1" hangingPunct="1"/>
            <a:r>
              <a:rPr lang="en-US" sz="3600" dirty="0" smtClean="0">
                <a:solidFill>
                  <a:srgbClr val="002060"/>
                </a:solidFill>
              </a:rPr>
              <a:t>I.2- Les Filters Streams</a:t>
            </a:r>
          </a:p>
        </p:txBody>
      </p:sp>
      <p:sp>
        <p:nvSpPr>
          <p:cNvPr id="12291" name="Rectangle 5"/>
          <p:cNvSpPr>
            <a:spLocks noGrp="1" noChangeArrowheads="1"/>
          </p:cNvSpPr>
          <p:nvPr>
            <p:ph type="body" idx="1"/>
          </p:nvPr>
        </p:nvSpPr>
        <p:spPr>
          <a:xfrm>
            <a:off x="937035" y="759581"/>
            <a:ext cx="10781352" cy="5224462"/>
          </a:xfrm>
        </p:spPr>
        <p:txBody>
          <a:bodyPr/>
          <a:lstStyle/>
          <a:p>
            <a:r>
              <a:rPr lang="en-US" sz="2800" dirty="0" smtClean="0"/>
              <a:t>Les </a:t>
            </a:r>
            <a:r>
              <a:rPr lang="en-US" sz="2800" dirty="0" smtClean="0">
                <a:solidFill>
                  <a:srgbClr val="7030A0"/>
                </a:solidFill>
              </a:rPr>
              <a:t>Filter streams </a:t>
            </a:r>
            <a:r>
              <a:rPr lang="en-US" sz="2800" dirty="0" err="1" smtClean="0"/>
              <a:t>peuvent</a:t>
            </a:r>
            <a:r>
              <a:rPr lang="en-US" sz="2800" dirty="0" smtClean="0"/>
              <a:t> </a:t>
            </a:r>
            <a:r>
              <a:rPr lang="en-US" sz="2800" dirty="0" err="1" smtClean="0"/>
              <a:t>être</a:t>
            </a:r>
            <a:r>
              <a:rPr lang="en-US" sz="2800" dirty="0" smtClean="0"/>
              <a:t> </a:t>
            </a:r>
            <a:r>
              <a:rPr lang="en-US" sz="2800" dirty="0" err="1" smtClean="0"/>
              <a:t>chainés</a:t>
            </a:r>
            <a:r>
              <a:rPr lang="en-US" sz="2800" dirty="0" smtClean="0"/>
              <a:t> </a:t>
            </a:r>
            <a:r>
              <a:rPr lang="en-US" sz="2800" dirty="0" err="1" smtClean="0"/>
              <a:t>soit</a:t>
            </a:r>
            <a:r>
              <a:rPr lang="en-US" sz="2800" dirty="0" smtClean="0"/>
              <a:t> à un input stream </a:t>
            </a:r>
            <a:r>
              <a:rPr lang="en-US" sz="2800" dirty="0" err="1" smtClean="0"/>
              <a:t>soit</a:t>
            </a:r>
            <a:r>
              <a:rPr lang="en-US" sz="2800" dirty="0" smtClean="0"/>
              <a:t> à un output stream.</a:t>
            </a:r>
          </a:p>
          <a:p>
            <a:endParaRPr lang="en-US" sz="2800" dirty="0" smtClean="0"/>
          </a:p>
          <a:p>
            <a:r>
              <a:rPr lang="en-US" sz="2800" dirty="0" smtClean="0"/>
              <a:t>Les Filters </a:t>
            </a:r>
            <a:r>
              <a:rPr lang="en-US" sz="2800" dirty="0" err="1" smtClean="0"/>
              <a:t>peuvent</a:t>
            </a:r>
            <a:r>
              <a:rPr lang="en-US" sz="2800" dirty="0" smtClean="0"/>
              <a:t> modifier les </a:t>
            </a:r>
            <a:r>
              <a:rPr lang="en-US" sz="2800" dirty="0" err="1" smtClean="0"/>
              <a:t>données</a:t>
            </a:r>
            <a:r>
              <a:rPr lang="en-US" sz="2800" dirty="0" smtClean="0"/>
              <a:t> </a:t>
            </a:r>
            <a:r>
              <a:rPr lang="en-US" sz="2800" dirty="0" err="1" smtClean="0"/>
              <a:t>lorsqu’ells</a:t>
            </a:r>
            <a:r>
              <a:rPr lang="en-US" sz="2800" dirty="0" smtClean="0"/>
              <a:t> </a:t>
            </a:r>
            <a:r>
              <a:rPr lang="en-US" sz="2800" dirty="0" err="1" smtClean="0"/>
              <a:t>sont</a:t>
            </a:r>
            <a:r>
              <a:rPr lang="en-US" sz="2800" dirty="0" smtClean="0"/>
              <a:t> </a:t>
            </a:r>
            <a:r>
              <a:rPr lang="en-US" sz="2800" dirty="0" err="1" smtClean="0"/>
              <a:t>lues</a:t>
            </a:r>
            <a:r>
              <a:rPr lang="en-US" sz="2800" dirty="0" smtClean="0"/>
              <a:t> </a:t>
            </a:r>
            <a:r>
              <a:rPr lang="en-US" sz="2800" dirty="0" err="1" smtClean="0"/>
              <a:t>ou</a:t>
            </a:r>
            <a:r>
              <a:rPr lang="en-US" sz="2800" dirty="0" smtClean="0"/>
              <a:t> </a:t>
            </a:r>
            <a:r>
              <a:rPr lang="en-US" sz="2800" dirty="0" err="1" smtClean="0"/>
              <a:t>écrites</a:t>
            </a:r>
            <a:r>
              <a:rPr lang="en-US" sz="2800" dirty="0" smtClean="0"/>
              <a:t>, par </a:t>
            </a:r>
            <a:r>
              <a:rPr lang="en-US" sz="2800" dirty="0" err="1" smtClean="0"/>
              <a:t>exemple</a:t>
            </a:r>
            <a:r>
              <a:rPr lang="en-US" sz="2800" dirty="0" smtClean="0"/>
              <a:t>, </a:t>
            </a:r>
            <a:r>
              <a:rPr lang="en-US" sz="2800" dirty="0" err="1" smtClean="0"/>
              <a:t>en</a:t>
            </a:r>
            <a:r>
              <a:rPr lang="en-US" sz="2800" dirty="0" smtClean="0"/>
              <a:t> les </a:t>
            </a:r>
            <a:r>
              <a:rPr lang="en-US" sz="2800" dirty="0" err="1" smtClean="0"/>
              <a:t>cryptant</a:t>
            </a:r>
            <a:r>
              <a:rPr lang="en-US" sz="2800" dirty="0" smtClean="0"/>
              <a:t> </a:t>
            </a:r>
            <a:r>
              <a:rPr lang="en-US" sz="2800" dirty="0" err="1" smtClean="0"/>
              <a:t>ou</a:t>
            </a:r>
            <a:r>
              <a:rPr lang="en-US" sz="2800" dirty="0" smtClean="0"/>
              <a:t> </a:t>
            </a:r>
            <a:r>
              <a:rPr lang="en-US" sz="2800" dirty="0" err="1" smtClean="0"/>
              <a:t>compressant</a:t>
            </a:r>
            <a:r>
              <a:rPr lang="en-US" sz="2800" dirty="0" smtClean="0"/>
              <a:t>, </a:t>
            </a:r>
            <a:r>
              <a:rPr lang="en-US" sz="2800" dirty="0" err="1" smtClean="0"/>
              <a:t>ou</a:t>
            </a:r>
            <a:r>
              <a:rPr lang="en-US" sz="2800" dirty="0" smtClean="0"/>
              <a:t> </a:t>
            </a:r>
            <a:r>
              <a:rPr lang="en-US" sz="2800" dirty="0" err="1" smtClean="0"/>
              <a:t>bien</a:t>
            </a:r>
            <a:r>
              <a:rPr lang="en-US" sz="2800" dirty="0" smtClean="0"/>
              <a:t> </a:t>
            </a:r>
            <a:r>
              <a:rPr lang="en-US" sz="2800" dirty="0" err="1" smtClean="0"/>
              <a:t>ils</a:t>
            </a:r>
            <a:r>
              <a:rPr lang="en-US" sz="2800" dirty="0" smtClean="0"/>
              <a:t> </a:t>
            </a:r>
            <a:r>
              <a:rPr lang="en-US" sz="2800" dirty="0" err="1" smtClean="0"/>
              <a:t>peuvent</a:t>
            </a:r>
            <a:r>
              <a:rPr lang="en-US" sz="2800" dirty="0" smtClean="0"/>
              <a:t> </a:t>
            </a:r>
            <a:r>
              <a:rPr lang="en-US" sz="2800" dirty="0" err="1" smtClean="0"/>
              <a:t>simplement</a:t>
            </a:r>
            <a:r>
              <a:rPr lang="en-US" sz="2800" dirty="0" smtClean="0"/>
              <a:t> </a:t>
            </a:r>
            <a:r>
              <a:rPr lang="en-US" sz="2800" dirty="0" err="1" smtClean="0"/>
              <a:t>fournir</a:t>
            </a:r>
            <a:r>
              <a:rPr lang="en-US" sz="2800" dirty="0" smtClean="0"/>
              <a:t> des </a:t>
            </a:r>
            <a:r>
              <a:rPr lang="en-US" sz="2800" dirty="0" err="1" smtClean="0"/>
              <a:t>méthodes</a:t>
            </a:r>
            <a:r>
              <a:rPr lang="en-US" sz="2800" dirty="0" smtClean="0"/>
              <a:t> </a:t>
            </a:r>
            <a:r>
              <a:rPr lang="en-US" sz="2800" dirty="0" err="1" smtClean="0"/>
              <a:t>additionnelles</a:t>
            </a:r>
            <a:r>
              <a:rPr lang="en-US" sz="2800" dirty="0" smtClean="0"/>
              <a:t> pour </a:t>
            </a:r>
            <a:r>
              <a:rPr lang="en-US" sz="2800" dirty="0" err="1" smtClean="0"/>
              <a:t>convertir</a:t>
            </a:r>
            <a:r>
              <a:rPr lang="en-US" sz="2800" dirty="0" smtClean="0"/>
              <a:t> les </a:t>
            </a:r>
            <a:r>
              <a:rPr lang="en-US" sz="2800" dirty="0" err="1" smtClean="0"/>
              <a:t>données</a:t>
            </a:r>
            <a:r>
              <a:rPr lang="en-US" sz="2800" dirty="0" smtClean="0"/>
              <a:t> </a:t>
            </a:r>
            <a:r>
              <a:rPr lang="en-US" sz="2800" dirty="0" err="1" smtClean="0"/>
              <a:t>en</a:t>
            </a:r>
            <a:r>
              <a:rPr lang="en-US" sz="2800" dirty="0" smtClean="0"/>
              <a:t> </a:t>
            </a:r>
            <a:r>
              <a:rPr lang="en-US" sz="2800" dirty="0" err="1" smtClean="0"/>
              <a:t>d’autre</a:t>
            </a:r>
            <a:r>
              <a:rPr lang="en-US" sz="2800" dirty="0" smtClean="0"/>
              <a:t> formats.</a:t>
            </a:r>
          </a:p>
          <a:p>
            <a:pPr marL="0" indent="0">
              <a:buNone/>
            </a:pPr>
            <a:endParaRPr lang="en-US" sz="2800" dirty="0" smtClean="0"/>
          </a:p>
          <a:p>
            <a:r>
              <a:rPr lang="en-US" sz="2800" dirty="0" smtClean="0"/>
              <a:t>Par </a:t>
            </a:r>
            <a:r>
              <a:rPr lang="en-US" sz="2800" dirty="0" err="1" smtClean="0"/>
              <a:t>exemple</a:t>
            </a:r>
            <a:r>
              <a:rPr lang="en-US" sz="2800" dirty="0" smtClean="0"/>
              <a:t>, la </a:t>
            </a:r>
            <a:r>
              <a:rPr lang="en-US" sz="2800" dirty="0" err="1" smtClean="0"/>
              <a:t>classe</a:t>
            </a:r>
            <a:r>
              <a:rPr lang="en-US" sz="2800" dirty="0" smtClean="0"/>
              <a:t> </a:t>
            </a:r>
            <a:r>
              <a:rPr lang="en-US" sz="2800" dirty="0" err="1">
                <a:solidFill>
                  <a:srgbClr val="7030A0"/>
                </a:solidFill>
              </a:rPr>
              <a:t>java.io.DataOutputStream</a:t>
            </a:r>
            <a:r>
              <a:rPr lang="en-US" sz="2800" dirty="0"/>
              <a:t> </a:t>
            </a:r>
            <a:r>
              <a:rPr lang="en-US" sz="2800" dirty="0" err="1" smtClean="0"/>
              <a:t>fournit</a:t>
            </a:r>
            <a:r>
              <a:rPr lang="en-US" sz="2800" dirty="0" smtClean="0"/>
              <a:t> </a:t>
            </a:r>
            <a:r>
              <a:rPr lang="en-US" sz="2800" dirty="0" err="1" smtClean="0"/>
              <a:t>une</a:t>
            </a:r>
            <a:r>
              <a:rPr lang="en-US" sz="2800" dirty="0" smtClean="0"/>
              <a:t> </a:t>
            </a:r>
            <a:r>
              <a:rPr lang="en-US" sz="2800" dirty="0" err="1" smtClean="0"/>
              <a:t>méthode</a:t>
            </a:r>
            <a:r>
              <a:rPr lang="en-US" sz="2800" dirty="0" smtClean="0"/>
              <a:t> qui </a:t>
            </a:r>
            <a:r>
              <a:rPr lang="en-US" sz="2800" dirty="0" err="1" smtClean="0"/>
              <a:t>convertis</a:t>
            </a:r>
            <a:r>
              <a:rPr lang="en-US" sz="2800" dirty="0" smtClean="0"/>
              <a:t> un </a:t>
            </a:r>
            <a:r>
              <a:rPr lang="en-US" sz="2800" dirty="0" err="1" smtClean="0"/>
              <a:t>int</a:t>
            </a:r>
            <a:r>
              <a:rPr lang="en-US" sz="2800" dirty="0" smtClean="0"/>
              <a:t> </a:t>
            </a:r>
            <a:r>
              <a:rPr lang="en-US" sz="2800" dirty="0" err="1" smtClean="0"/>
              <a:t>en</a:t>
            </a:r>
            <a:r>
              <a:rPr lang="en-US" sz="2800" dirty="0" smtClean="0"/>
              <a:t> </a:t>
            </a:r>
            <a:r>
              <a:rPr lang="en-US" sz="2800" dirty="0" err="1" smtClean="0"/>
              <a:t>quatre</a:t>
            </a:r>
            <a:r>
              <a:rPr lang="en-US" sz="2800" dirty="0" smtClean="0"/>
              <a:t> bytes et </a:t>
            </a:r>
            <a:r>
              <a:rPr lang="en-US" sz="2800" dirty="0" err="1" smtClean="0"/>
              <a:t>écrit</a:t>
            </a:r>
            <a:r>
              <a:rPr lang="en-US" sz="2800" dirty="0" smtClean="0"/>
              <a:t> </a:t>
            </a:r>
            <a:r>
              <a:rPr lang="en-US" sz="2800" dirty="0" err="1" smtClean="0"/>
              <a:t>ces</a:t>
            </a:r>
            <a:r>
              <a:rPr lang="en-US" sz="2800" dirty="0" smtClean="0"/>
              <a:t> bytes </a:t>
            </a:r>
            <a:r>
              <a:rPr lang="en-US" sz="2800" dirty="0" err="1" smtClean="0"/>
              <a:t>dans</a:t>
            </a:r>
            <a:r>
              <a:rPr lang="en-US" sz="2800" dirty="0" smtClean="0"/>
              <a:t> </a:t>
            </a:r>
            <a:r>
              <a:rPr lang="en-US" sz="2800" dirty="0" err="1" smtClean="0"/>
              <a:t>l’output</a:t>
            </a:r>
            <a:r>
              <a:rPr lang="en-US" sz="2800" dirty="0" smtClean="0"/>
              <a:t> stream sous-</a:t>
            </a:r>
            <a:r>
              <a:rPr lang="en-US" sz="2800" dirty="0" err="1" smtClean="0"/>
              <a:t>jacent</a:t>
            </a:r>
            <a:r>
              <a:rPr lang="en-US" sz="2800" dirty="0" smtClean="0"/>
              <a:t>.</a:t>
            </a:r>
          </a:p>
        </p:txBody>
      </p:sp>
    </p:spTree>
    <p:extLst>
      <p:ext uri="{BB962C8B-B14F-4D97-AF65-F5344CB8AC3E}">
        <p14:creationId xmlns:p14="http://schemas.microsoft.com/office/powerpoint/2010/main" val="927883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53882" dir="2700000" algn="ctr" rotWithShape="0">
            <a:schemeClr val="bg2"/>
          </a:outerShdw>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53882" dir="2700000" algn="ctr" rotWithShape="0">
            <a:schemeClr val="bg2"/>
          </a:outerShdw>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2357</Words>
  <Application>Microsoft Office PowerPoint</Application>
  <PresentationFormat>Grand écran</PresentationFormat>
  <Paragraphs>347</Paragraphs>
  <Slides>27</Slides>
  <Notes>0</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27</vt:i4>
      </vt:variant>
    </vt:vector>
  </HeadingPairs>
  <TitlesOfParts>
    <vt:vector size="33" baseType="lpstr">
      <vt:lpstr>Arial</vt:lpstr>
      <vt:lpstr>Calibri</vt:lpstr>
      <vt:lpstr>Calibri Light</vt:lpstr>
      <vt:lpstr>Comic Sans MS</vt:lpstr>
      <vt:lpstr>Thème Office</vt:lpstr>
      <vt:lpstr>3_Default Design</vt:lpstr>
      <vt:lpstr>Présentation PowerPoint</vt:lpstr>
      <vt:lpstr>I - Les Streams</vt:lpstr>
      <vt:lpstr>I.1 - Les Streams</vt:lpstr>
      <vt:lpstr>Présentation PowerPoint</vt:lpstr>
      <vt:lpstr>Présentation PowerPoint</vt:lpstr>
      <vt:lpstr>Présentation PowerPoint</vt:lpstr>
      <vt:lpstr>Présentation PowerPoint</vt:lpstr>
      <vt:lpstr>Présentation PowerPoint</vt:lpstr>
      <vt:lpstr>I.2- Les Filters Streams</vt:lpstr>
      <vt:lpstr>I.3 - Les readers et writers</vt:lpstr>
      <vt:lpstr>I.4 - Output Streams</vt:lpstr>
      <vt:lpstr>I.5 - Input Streams</vt:lpstr>
      <vt:lpstr>I.5 - Hierarchie des Streams</vt:lpstr>
      <vt:lpstr>I.5 - Hierarchie des Streams</vt:lpstr>
      <vt:lpstr>Byte Streams</vt:lpstr>
      <vt:lpstr>Character Streams</vt:lpstr>
      <vt:lpstr>Character Streams</vt:lpstr>
      <vt:lpstr>Character Streams</vt:lpstr>
      <vt:lpstr>Line-Oriented I/O</vt:lpstr>
      <vt:lpstr>Buffered Streams</vt:lpstr>
      <vt:lpstr>Data Streams</vt:lpstr>
      <vt:lpstr>Data Streams</vt:lpstr>
      <vt:lpstr>Data Streams</vt:lpstr>
      <vt:lpstr>Data Streams</vt:lpstr>
      <vt:lpstr>Object Streams</vt:lpstr>
      <vt:lpstr>Object Streams</vt:lpstr>
      <vt:lpstr>Object Streams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MACROHARD-PC</dc:creator>
  <cp:lastModifiedBy>MACROHARD-PC</cp:lastModifiedBy>
  <cp:revision>1</cp:revision>
  <dcterms:created xsi:type="dcterms:W3CDTF">2022-11-04T08:19:50Z</dcterms:created>
  <dcterms:modified xsi:type="dcterms:W3CDTF">2022-11-04T08:20:07Z</dcterms:modified>
</cp:coreProperties>
</file>