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2C9D584-4881-46F0-BDD9-B6BEBDA52AA2}"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5F80F5-C2E5-47FB-9462-A8DFDA734943}" type="slidenum">
              <a:rPr lang="fr-FR" smtClean="0"/>
              <a:t>‹N°›</a:t>
            </a:fld>
            <a:endParaRPr lang="fr-FR"/>
          </a:p>
        </p:txBody>
      </p:sp>
    </p:spTree>
    <p:extLst>
      <p:ext uri="{BB962C8B-B14F-4D97-AF65-F5344CB8AC3E}">
        <p14:creationId xmlns:p14="http://schemas.microsoft.com/office/powerpoint/2010/main" val="4104000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C9D584-4881-46F0-BDD9-B6BEBDA52AA2}"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5F80F5-C2E5-47FB-9462-A8DFDA734943}" type="slidenum">
              <a:rPr lang="fr-FR" smtClean="0"/>
              <a:t>‹N°›</a:t>
            </a:fld>
            <a:endParaRPr lang="fr-FR"/>
          </a:p>
        </p:txBody>
      </p:sp>
    </p:spTree>
    <p:extLst>
      <p:ext uri="{BB962C8B-B14F-4D97-AF65-F5344CB8AC3E}">
        <p14:creationId xmlns:p14="http://schemas.microsoft.com/office/powerpoint/2010/main" val="38695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C9D584-4881-46F0-BDD9-B6BEBDA52AA2}"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5F80F5-C2E5-47FB-9462-A8DFDA734943}" type="slidenum">
              <a:rPr lang="fr-FR" smtClean="0"/>
              <a:t>‹N°›</a:t>
            </a:fld>
            <a:endParaRPr lang="fr-FR"/>
          </a:p>
        </p:txBody>
      </p:sp>
    </p:spTree>
    <p:extLst>
      <p:ext uri="{BB962C8B-B14F-4D97-AF65-F5344CB8AC3E}">
        <p14:creationId xmlns:p14="http://schemas.microsoft.com/office/powerpoint/2010/main" val="746140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Tree>
    <p:extLst>
      <p:ext uri="{BB962C8B-B14F-4D97-AF65-F5344CB8AC3E}">
        <p14:creationId xmlns:p14="http://schemas.microsoft.com/office/powerpoint/2010/main" val="2768962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546352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39"/>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Tree>
    <p:extLst>
      <p:ext uri="{BB962C8B-B14F-4D97-AF65-F5344CB8AC3E}">
        <p14:creationId xmlns:p14="http://schemas.microsoft.com/office/powerpoint/2010/main" val="2756446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695772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40317" y="365126"/>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40318" y="2505075"/>
            <a:ext cx="5158316"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71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873292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6286605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3850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277510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C9D584-4881-46F0-BDD9-B6BEBDA52AA2}"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5F80F5-C2E5-47FB-9462-A8DFDA734943}" type="slidenum">
              <a:rPr lang="fr-FR" smtClean="0"/>
              <a:t>‹N°›</a:t>
            </a:fld>
            <a:endParaRPr lang="fr-FR"/>
          </a:p>
        </p:txBody>
      </p:sp>
    </p:spTree>
    <p:extLst>
      <p:ext uri="{BB962C8B-B14F-4D97-AF65-F5344CB8AC3E}">
        <p14:creationId xmlns:p14="http://schemas.microsoft.com/office/powerpoint/2010/main" val="15668725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34889539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021687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952313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2C9D584-4881-46F0-BDD9-B6BEBDA52AA2}"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5F80F5-C2E5-47FB-9462-A8DFDA734943}" type="slidenum">
              <a:rPr lang="fr-FR" smtClean="0"/>
              <a:t>‹N°›</a:t>
            </a:fld>
            <a:endParaRPr lang="fr-FR"/>
          </a:p>
        </p:txBody>
      </p:sp>
    </p:spTree>
    <p:extLst>
      <p:ext uri="{BB962C8B-B14F-4D97-AF65-F5344CB8AC3E}">
        <p14:creationId xmlns:p14="http://schemas.microsoft.com/office/powerpoint/2010/main" val="167854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2C9D584-4881-46F0-BDD9-B6BEBDA52AA2}" type="datetimeFigureOut">
              <a:rPr lang="fr-FR" smtClean="0"/>
              <a:t>04/11/2022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5F80F5-C2E5-47FB-9462-A8DFDA734943}" type="slidenum">
              <a:rPr lang="fr-FR" smtClean="0"/>
              <a:t>‹N°›</a:t>
            </a:fld>
            <a:endParaRPr lang="fr-FR"/>
          </a:p>
        </p:txBody>
      </p:sp>
    </p:spTree>
    <p:extLst>
      <p:ext uri="{BB962C8B-B14F-4D97-AF65-F5344CB8AC3E}">
        <p14:creationId xmlns:p14="http://schemas.microsoft.com/office/powerpoint/2010/main" val="303082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2C9D584-4881-46F0-BDD9-B6BEBDA52AA2}" type="datetimeFigureOut">
              <a:rPr lang="fr-FR" smtClean="0"/>
              <a:t>04/11/2022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F5F80F5-C2E5-47FB-9462-A8DFDA734943}" type="slidenum">
              <a:rPr lang="fr-FR" smtClean="0"/>
              <a:t>‹N°›</a:t>
            </a:fld>
            <a:endParaRPr lang="fr-FR"/>
          </a:p>
        </p:txBody>
      </p:sp>
    </p:spTree>
    <p:extLst>
      <p:ext uri="{BB962C8B-B14F-4D97-AF65-F5344CB8AC3E}">
        <p14:creationId xmlns:p14="http://schemas.microsoft.com/office/powerpoint/2010/main" val="201820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2C9D584-4881-46F0-BDD9-B6BEBDA52AA2}" type="datetimeFigureOut">
              <a:rPr lang="fr-FR" smtClean="0"/>
              <a:t>04/11/2022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F5F80F5-C2E5-47FB-9462-A8DFDA734943}" type="slidenum">
              <a:rPr lang="fr-FR" smtClean="0"/>
              <a:t>‹N°›</a:t>
            </a:fld>
            <a:endParaRPr lang="fr-FR"/>
          </a:p>
        </p:txBody>
      </p:sp>
    </p:spTree>
    <p:extLst>
      <p:ext uri="{BB962C8B-B14F-4D97-AF65-F5344CB8AC3E}">
        <p14:creationId xmlns:p14="http://schemas.microsoft.com/office/powerpoint/2010/main" val="2863332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2C9D584-4881-46F0-BDD9-B6BEBDA52AA2}" type="datetimeFigureOut">
              <a:rPr lang="fr-FR" smtClean="0"/>
              <a:t>04/11/2022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F5F80F5-C2E5-47FB-9462-A8DFDA734943}" type="slidenum">
              <a:rPr lang="fr-FR" smtClean="0"/>
              <a:t>‹N°›</a:t>
            </a:fld>
            <a:endParaRPr lang="fr-FR"/>
          </a:p>
        </p:txBody>
      </p:sp>
    </p:spTree>
    <p:extLst>
      <p:ext uri="{BB962C8B-B14F-4D97-AF65-F5344CB8AC3E}">
        <p14:creationId xmlns:p14="http://schemas.microsoft.com/office/powerpoint/2010/main" val="428595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2C9D584-4881-46F0-BDD9-B6BEBDA52AA2}" type="datetimeFigureOut">
              <a:rPr lang="fr-FR" smtClean="0"/>
              <a:t>04/11/2022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5F80F5-C2E5-47FB-9462-A8DFDA734943}" type="slidenum">
              <a:rPr lang="fr-FR" smtClean="0"/>
              <a:t>‹N°›</a:t>
            </a:fld>
            <a:endParaRPr lang="fr-FR"/>
          </a:p>
        </p:txBody>
      </p:sp>
    </p:spTree>
    <p:extLst>
      <p:ext uri="{BB962C8B-B14F-4D97-AF65-F5344CB8AC3E}">
        <p14:creationId xmlns:p14="http://schemas.microsoft.com/office/powerpoint/2010/main" val="411237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2C9D584-4881-46F0-BDD9-B6BEBDA52AA2}" type="datetimeFigureOut">
              <a:rPr lang="fr-FR" smtClean="0"/>
              <a:t>04/11/2022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5F80F5-C2E5-47FB-9462-A8DFDA734943}" type="slidenum">
              <a:rPr lang="fr-FR" smtClean="0"/>
              <a:t>‹N°›</a:t>
            </a:fld>
            <a:endParaRPr lang="fr-FR"/>
          </a:p>
        </p:txBody>
      </p:sp>
    </p:spTree>
    <p:extLst>
      <p:ext uri="{BB962C8B-B14F-4D97-AF65-F5344CB8AC3E}">
        <p14:creationId xmlns:p14="http://schemas.microsoft.com/office/powerpoint/2010/main" val="187898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9D584-4881-46F0-BDD9-B6BEBDA52AA2}" type="datetimeFigureOut">
              <a:rPr lang="fr-FR" smtClean="0"/>
              <a:t>04/11/2022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5F80F5-C2E5-47FB-9462-A8DFDA734943}" type="slidenum">
              <a:rPr lang="fr-FR" smtClean="0"/>
              <a:t>‹N°›</a:t>
            </a:fld>
            <a:endParaRPr lang="fr-FR"/>
          </a:p>
        </p:txBody>
      </p:sp>
    </p:spTree>
    <p:extLst>
      <p:ext uri="{BB962C8B-B14F-4D97-AF65-F5344CB8AC3E}">
        <p14:creationId xmlns:p14="http://schemas.microsoft.com/office/powerpoint/2010/main" val="1923085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617870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267463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bwMode="auto">
          <a:xfrm>
            <a:off x="470839" y="3214761"/>
            <a:ext cx="3454232" cy="213304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Client</a:t>
            </a:r>
          </a:p>
        </p:txBody>
      </p:sp>
      <p:sp>
        <p:nvSpPr>
          <p:cNvPr id="7" name="Rectangle 6"/>
          <p:cNvSpPr/>
          <p:nvPr/>
        </p:nvSpPr>
        <p:spPr bwMode="auto">
          <a:xfrm>
            <a:off x="7308468" y="1461207"/>
            <a:ext cx="3799655" cy="4156704"/>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Serveur</a:t>
            </a:r>
          </a:p>
        </p:txBody>
      </p:sp>
      <p:sp>
        <p:nvSpPr>
          <p:cNvPr id="4" name="Rectangle 3"/>
          <p:cNvSpPr/>
          <p:nvPr/>
        </p:nvSpPr>
        <p:spPr bwMode="auto">
          <a:xfrm>
            <a:off x="7311670" y="2245659"/>
            <a:ext cx="2409592" cy="1183341"/>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err="1">
                <a:solidFill>
                  <a:srgbClr val="000000"/>
                </a:solidFill>
              </a:rPr>
              <a:t>ServerSocket</a:t>
            </a:r>
            <a:r>
              <a:rPr lang="fr-FR" dirty="0">
                <a:solidFill>
                  <a:srgbClr val="000000"/>
                </a:solidFill>
              </a:rPr>
              <a:t>: </a:t>
            </a:r>
            <a:r>
              <a:rPr lang="fr-FR" dirty="0" err="1">
                <a:solidFill>
                  <a:srgbClr val="000000"/>
                </a:solidFill>
              </a:rPr>
              <a:t>ss</a:t>
            </a:r>
            <a:endParaRPr lang="fr-FR" dirty="0">
              <a:solidFill>
                <a:srgbClr val="000000"/>
              </a:solidFill>
            </a:endParaRPr>
          </a:p>
        </p:txBody>
      </p:sp>
      <p:grpSp>
        <p:nvGrpSpPr>
          <p:cNvPr id="43" name="Groupe 42"/>
          <p:cNvGrpSpPr/>
          <p:nvPr/>
        </p:nvGrpSpPr>
        <p:grpSpPr>
          <a:xfrm>
            <a:off x="7160316" y="3689344"/>
            <a:ext cx="1275232" cy="889062"/>
            <a:chOff x="7160316" y="3689344"/>
            <a:chExt cx="1275232" cy="889062"/>
          </a:xfrm>
        </p:grpSpPr>
        <p:sp>
          <p:nvSpPr>
            <p:cNvPr id="13" name="Rectangle 12"/>
            <p:cNvSpPr/>
            <p:nvPr/>
          </p:nvSpPr>
          <p:spPr bwMode="auto">
            <a:xfrm>
              <a:off x="7311455" y="3689344"/>
              <a:ext cx="1124093" cy="889062"/>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a:solidFill>
                    <a:srgbClr val="000000"/>
                  </a:solidFill>
                </a:rPr>
                <a:t>Socket: s</a:t>
              </a:r>
            </a:p>
            <a:p>
              <a:pPr algn="ctr" fontAlgn="base">
                <a:spcBef>
                  <a:spcPct val="0"/>
                </a:spcBef>
                <a:spcAft>
                  <a:spcPct val="0"/>
                </a:spcAft>
              </a:pPr>
              <a:r>
                <a:rPr lang="fr-FR" dirty="0" err="1">
                  <a:solidFill>
                    <a:srgbClr val="000000"/>
                  </a:solidFill>
                </a:rPr>
                <a:t>is</a:t>
              </a:r>
              <a:endParaRPr lang="fr-FR" dirty="0">
                <a:solidFill>
                  <a:srgbClr val="000000"/>
                </a:solidFill>
              </a:endParaRPr>
            </a:p>
            <a:p>
              <a:pPr algn="ctr" fontAlgn="base">
                <a:spcBef>
                  <a:spcPct val="0"/>
                </a:spcBef>
                <a:spcAft>
                  <a:spcPct val="0"/>
                </a:spcAft>
              </a:pPr>
              <a:r>
                <a:rPr lang="fr-FR" dirty="0">
                  <a:solidFill>
                    <a:srgbClr val="000000"/>
                  </a:solidFill>
                </a:rPr>
                <a:t>os</a:t>
              </a:r>
            </a:p>
          </p:txBody>
        </p:sp>
        <p:sp>
          <p:nvSpPr>
            <p:cNvPr id="8" name="Pentagone 7"/>
            <p:cNvSpPr/>
            <p:nvPr/>
          </p:nvSpPr>
          <p:spPr bwMode="auto">
            <a:xfrm>
              <a:off x="7170755" y="4347731"/>
              <a:ext cx="283410" cy="140381"/>
            </a:xfrm>
            <a:prstGeom prst="homePlate">
              <a:avLst/>
            </a:prstGeom>
            <a:solidFill>
              <a:schemeClr val="accent1"/>
            </a:solidFill>
            <a:ln w="12700" cap="flat" cmpd="sng" algn="ctr">
              <a:solidFill>
                <a:schemeClr val="tx1"/>
              </a:solidFill>
              <a:prstDash val="solid"/>
              <a:round/>
              <a:headEnd type="none" w="med" len="med"/>
              <a:tailEnd type="none" w="med" len="med"/>
            </a:ln>
            <a:effectLst/>
            <a:scene3d>
              <a:camera prst="orthographicFront">
                <a:rot lat="0" lon="0" rev="10799999"/>
              </a:camera>
              <a:lightRig rig="threePt" dir="t"/>
            </a:scene3d>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a:solidFill>
                  <a:srgbClr val="000000"/>
                </a:solidFill>
                <a:latin typeface="Arial" panose="020B0604020202020204" pitchFamily="34" charset="0"/>
              </a:endParaRPr>
            </a:p>
          </p:txBody>
        </p:sp>
        <p:sp>
          <p:nvSpPr>
            <p:cNvPr id="9" name="Chevron 8"/>
            <p:cNvSpPr/>
            <p:nvPr/>
          </p:nvSpPr>
          <p:spPr bwMode="auto">
            <a:xfrm>
              <a:off x="7160316" y="4032947"/>
              <a:ext cx="300919" cy="154419"/>
            </a:xfrm>
            <a:prstGeom prst="chevron">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a:solidFill>
                  <a:srgbClr val="000000"/>
                </a:solidFill>
                <a:latin typeface="Arial" panose="020B0604020202020204" pitchFamily="34" charset="0"/>
              </a:endParaRPr>
            </a:p>
          </p:txBody>
        </p:sp>
      </p:grpSp>
      <p:grpSp>
        <p:nvGrpSpPr>
          <p:cNvPr id="44" name="Groupe 43"/>
          <p:cNvGrpSpPr/>
          <p:nvPr/>
        </p:nvGrpSpPr>
        <p:grpSpPr>
          <a:xfrm>
            <a:off x="2790253" y="3711118"/>
            <a:ext cx="1296407" cy="889062"/>
            <a:chOff x="2790253" y="3711118"/>
            <a:chExt cx="1296407" cy="889062"/>
          </a:xfrm>
        </p:grpSpPr>
        <p:sp>
          <p:nvSpPr>
            <p:cNvPr id="16" name="Rectangle 15"/>
            <p:cNvSpPr/>
            <p:nvPr/>
          </p:nvSpPr>
          <p:spPr bwMode="auto">
            <a:xfrm>
              <a:off x="2790253" y="3711118"/>
              <a:ext cx="1124093" cy="889062"/>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a:solidFill>
                    <a:srgbClr val="000000"/>
                  </a:solidFill>
                </a:rPr>
                <a:t>Socket: s</a:t>
              </a:r>
            </a:p>
            <a:p>
              <a:pPr algn="ctr" fontAlgn="base">
                <a:spcBef>
                  <a:spcPct val="0"/>
                </a:spcBef>
                <a:spcAft>
                  <a:spcPct val="0"/>
                </a:spcAft>
              </a:pPr>
              <a:r>
                <a:rPr lang="fr-FR" dirty="0" err="1">
                  <a:solidFill>
                    <a:srgbClr val="000000"/>
                  </a:solidFill>
                </a:rPr>
                <a:t>is</a:t>
              </a:r>
              <a:endParaRPr lang="fr-FR" dirty="0">
                <a:solidFill>
                  <a:srgbClr val="000000"/>
                </a:solidFill>
              </a:endParaRPr>
            </a:p>
            <a:p>
              <a:pPr algn="ctr" fontAlgn="base">
                <a:spcBef>
                  <a:spcPct val="0"/>
                </a:spcBef>
                <a:spcAft>
                  <a:spcPct val="0"/>
                </a:spcAft>
              </a:pPr>
              <a:r>
                <a:rPr lang="fr-FR" dirty="0">
                  <a:solidFill>
                    <a:srgbClr val="000000"/>
                  </a:solidFill>
                </a:rPr>
                <a:t>os</a:t>
              </a:r>
            </a:p>
          </p:txBody>
        </p:sp>
        <p:grpSp>
          <p:nvGrpSpPr>
            <p:cNvPr id="14" name="Groupe 13"/>
            <p:cNvGrpSpPr/>
            <p:nvPr/>
          </p:nvGrpSpPr>
          <p:grpSpPr>
            <a:xfrm>
              <a:off x="3785741" y="4054721"/>
              <a:ext cx="300919" cy="455165"/>
              <a:chOff x="3785741" y="4054721"/>
              <a:chExt cx="300919" cy="455165"/>
            </a:xfrm>
          </p:grpSpPr>
          <p:sp>
            <p:nvSpPr>
              <p:cNvPr id="17" name="Pentagone 16"/>
              <p:cNvSpPr/>
              <p:nvPr/>
            </p:nvSpPr>
            <p:spPr bwMode="auto">
              <a:xfrm>
                <a:off x="3796178" y="4369505"/>
                <a:ext cx="283410" cy="140381"/>
              </a:xfrm>
              <a:prstGeom prst="homePlate">
                <a:avLst/>
              </a:prstGeom>
              <a:solidFill>
                <a:schemeClr val="accent1"/>
              </a:solidFill>
              <a:ln w="9525" cap="flat" cmpd="sng" algn="ctr">
                <a:solidFill>
                  <a:schemeClr val="tx1"/>
                </a:solidFill>
                <a:prstDash val="solid"/>
                <a:round/>
                <a:headEnd type="none" w="med" len="med"/>
                <a:tailEnd type="none" w="med" len="med"/>
              </a:ln>
              <a:effectLst/>
              <a:scene3d>
                <a:camera prst="orthographicFront">
                  <a:rot lat="0" lon="0" rev="0"/>
                </a:camera>
                <a:lightRig rig="threePt" dir="t"/>
              </a:scene3d>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a:solidFill>
                    <a:srgbClr val="000000"/>
                  </a:solidFill>
                  <a:latin typeface="Arial" panose="020B0604020202020204" pitchFamily="34" charset="0"/>
                </a:endParaRPr>
              </a:p>
            </p:txBody>
          </p:sp>
          <p:sp>
            <p:nvSpPr>
              <p:cNvPr id="18" name="Chevron 17"/>
              <p:cNvSpPr/>
              <p:nvPr/>
            </p:nvSpPr>
            <p:spPr bwMode="auto">
              <a:xfrm>
                <a:off x="3785741" y="4054721"/>
                <a:ext cx="300919" cy="154419"/>
              </a:xfrm>
              <a:prstGeom prst="chevron">
                <a:avLst/>
              </a:prstGeom>
              <a:solidFill>
                <a:schemeClr val="accent1"/>
              </a:solidFill>
              <a:ln w="9525" cap="flat" cmpd="sng" algn="ctr">
                <a:solidFill>
                  <a:schemeClr val="tx1"/>
                </a:solidFill>
                <a:prstDash val="solid"/>
                <a:round/>
                <a:headEnd type="none" w="med" len="med"/>
                <a:tailEnd type="none" w="med" len="med"/>
              </a:ln>
              <a:effectLst/>
              <a:scene3d>
                <a:camera prst="orthographicFront">
                  <a:rot lat="0" lon="0" rev="10799999"/>
                </a:camera>
                <a:lightRig rig="threePt" dir="t"/>
              </a:scene3d>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a:solidFill>
                    <a:srgbClr val="000000"/>
                  </a:solidFill>
                  <a:latin typeface="Arial" panose="020B0604020202020204" pitchFamily="34" charset="0"/>
                </a:endParaRPr>
              </a:p>
            </p:txBody>
          </p:sp>
        </p:grpSp>
      </p:grpSp>
      <p:sp>
        <p:nvSpPr>
          <p:cNvPr id="45" name="Ellipse 44"/>
          <p:cNvSpPr/>
          <p:nvPr/>
        </p:nvSpPr>
        <p:spPr bwMode="auto">
          <a:xfrm>
            <a:off x="10306696" y="1119197"/>
            <a:ext cx="838715" cy="4858244"/>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wordArtVert" wrap="square" lIns="0" tIns="0" rIns="0" bIns="0" numCol="1" rtlCol="0" anchor="ctr" anchorCtr="0" compatLnSpc="1">
            <a:prstTxWarp prst="textNoShape">
              <a:avLst/>
            </a:prstTxWarp>
            <a:spAutoFit/>
          </a:bodyPr>
          <a:lstStyle/>
          <a:p>
            <a:pPr fontAlgn="base">
              <a:spcBef>
                <a:spcPct val="0"/>
              </a:spcBef>
              <a:spcAft>
                <a:spcPct val="0"/>
              </a:spcAft>
            </a:pPr>
            <a:r>
              <a:rPr lang="fr-FR" dirty="0">
                <a:solidFill>
                  <a:srgbClr val="000000"/>
                </a:solidFill>
                <a:latin typeface="Times New Roman" panose="02020603050405020304" pitchFamily="18" charset="0"/>
                <a:cs typeface="Times New Roman" panose="02020603050405020304" pitchFamily="18" charset="0"/>
              </a:rPr>
              <a:t>Application Serveur</a:t>
            </a:r>
          </a:p>
        </p:txBody>
      </p:sp>
      <p:cxnSp>
        <p:nvCxnSpPr>
          <p:cNvPr id="47" name="Connecteur droit avec flèche 46"/>
          <p:cNvCxnSpPr/>
          <p:nvPr/>
        </p:nvCxnSpPr>
        <p:spPr bwMode="auto">
          <a:xfrm>
            <a:off x="9743523" y="2685143"/>
            <a:ext cx="560165" cy="0"/>
          </a:xfrm>
          <a:prstGeom prst="straightConnector1">
            <a:avLst/>
          </a:prstGeom>
          <a:solidFill>
            <a:schemeClr val="accent1"/>
          </a:solidFill>
          <a:ln w="25400" cap="flat" cmpd="sng" algn="ctr">
            <a:solidFill>
              <a:schemeClr val="tx1"/>
            </a:solidFill>
            <a:prstDash val="dash"/>
            <a:round/>
            <a:headEnd type="none" w="med" len="med"/>
            <a:tailEnd type="triangle"/>
          </a:ln>
          <a:effectLst/>
        </p:spPr>
      </p:cxnSp>
      <p:sp>
        <p:nvSpPr>
          <p:cNvPr id="52" name="Ellipse 51"/>
          <p:cNvSpPr/>
          <p:nvPr/>
        </p:nvSpPr>
        <p:spPr bwMode="auto">
          <a:xfrm>
            <a:off x="490613" y="3564789"/>
            <a:ext cx="1739263" cy="794361"/>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sz="2000" dirty="0">
                <a:solidFill>
                  <a:srgbClr val="000000"/>
                </a:solidFill>
                <a:latin typeface="Times New Roman" panose="02020603050405020304" pitchFamily="18" charset="0"/>
                <a:cs typeface="Times New Roman" panose="02020603050405020304" pitchFamily="18" charset="0"/>
              </a:rPr>
              <a:t>Application Client</a:t>
            </a:r>
          </a:p>
        </p:txBody>
      </p:sp>
      <p:sp>
        <p:nvSpPr>
          <p:cNvPr id="63" name="ZoneTexte 62"/>
          <p:cNvSpPr txBox="1"/>
          <p:nvPr/>
        </p:nvSpPr>
        <p:spPr>
          <a:xfrm>
            <a:off x="7884182" y="2998214"/>
            <a:ext cx="1351652" cy="369332"/>
          </a:xfrm>
          <a:prstGeom prst="rect">
            <a:avLst/>
          </a:prstGeom>
          <a:noFill/>
        </p:spPr>
        <p:txBody>
          <a:bodyPr wrap="none" rtlCol="0">
            <a:spAutoFit/>
          </a:bodyPr>
          <a:lstStyle/>
          <a:p>
            <a:r>
              <a:rPr lang="fr-FR" dirty="0" err="1">
                <a:solidFill>
                  <a:srgbClr val="000000"/>
                </a:solidFill>
              </a:rPr>
              <a:t>ss.accept</a:t>
            </a:r>
            <a:r>
              <a:rPr lang="fr-FR" dirty="0">
                <a:solidFill>
                  <a:srgbClr val="000000"/>
                </a:solidFill>
              </a:rPr>
              <a:t>()</a:t>
            </a:r>
          </a:p>
        </p:txBody>
      </p:sp>
      <p:cxnSp>
        <p:nvCxnSpPr>
          <p:cNvPr id="12330" name="Connecteur en arc 12329"/>
          <p:cNvCxnSpPr/>
          <p:nvPr/>
        </p:nvCxnSpPr>
        <p:spPr bwMode="auto">
          <a:xfrm rot="10800000">
            <a:off x="7986236" y="4072597"/>
            <a:ext cx="756040" cy="736403"/>
          </a:xfrm>
          <a:prstGeom prst="curvedConnector3">
            <a:avLst/>
          </a:prstGeom>
          <a:solidFill>
            <a:schemeClr val="accent1"/>
          </a:solidFill>
          <a:ln w="9525" cap="flat" cmpd="sng" algn="ctr">
            <a:solidFill>
              <a:schemeClr val="tx1"/>
            </a:solidFill>
            <a:prstDash val="dash"/>
            <a:round/>
            <a:headEnd type="none" w="med" len="med"/>
            <a:tailEnd type="triangle"/>
          </a:ln>
          <a:effectLst/>
        </p:spPr>
      </p:cxnSp>
      <p:cxnSp>
        <p:nvCxnSpPr>
          <p:cNvPr id="12333" name="Connecteur en arc 12332"/>
          <p:cNvCxnSpPr/>
          <p:nvPr/>
        </p:nvCxnSpPr>
        <p:spPr bwMode="auto">
          <a:xfrm rot="16200000" flipV="1">
            <a:off x="7672383" y="4664761"/>
            <a:ext cx="766117" cy="348367"/>
          </a:xfrm>
          <a:prstGeom prst="curvedConnector3">
            <a:avLst/>
          </a:prstGeom>
          <a:solidFill>
            <a:schemeClr val="accent1"/>
          </a:solidFill>
          <a:ln w="9525" cap="flat" cmpd="sng" algn="ctr">
            <a:solidFill>
              <a:schemeClr val="tx1"/>
            </a:solidFill>
            <a:prstDash val="dash"/>
            <a:round/>
            <a:headEnd type="none" w="med" len="med"/>
            <a:tailEnd type="triangle"/>
          </a:ln>
          <a:effectLst/>
        </p:spPr>
      </p:cxnSp>
      <p:sp>
        <p:nvSpPr>
          <p:cNvPr id="46" name="ZoneTexte 45"/>
          <p:cNvSpPr txBox="1"/>
          <p:nvPr/>
        </p:nvSpPr>
        <p:spPr>
          <a:xfrm>
            <a:off x="8230828" y="4760689"/>
            <a:ext cx="2116285" cy="369332"/>
          </a:xfrm>
          <a:prstGeom prst="rect">
            <a:avLst/>
          </a:prstGeom>
          <a:noFill/>
        </p:spPr>
        <p:txBody>
          <a:bodyPr wrap="none" rtlCol="0">
            <a:spAutoFit/>
          </a:bodyPr>
          <a:lstStyle/>
          <a:p>
            <a:r>
              <a:rPr lang="fr-FR" dirty="0" err="1">
                <a:solidFill>
                  <a:srgbClr val="000000"/>
                </a:solidFill>
              </a:rPr>
              <a:t>s.getInputStream</a:t>
            </a:r>
            <a:endParaRPr lang="fr-FR" dirty="0">
              <a:solidFill>
                <a:srgbClr val="000000"/>
              </a:solidFill>
            </a:endParaRPr>
          </a:p>
        </p:txBody>
      </p:sp>
      <p:sp>
        <p:nvSpPr>
          <p:cNvPr id="48" name="ZoneTexte 47"/>
          <p:cNvSpPr txBox="1"/>
          <p:nvPr/>
        </p:nvSpPr>
        <p:spPr>
          <a:xfrm>
            <a:off x="8223570" y="5188859"/>
            <a:ext cx="2282997" cy="369332"/>
          </a:xfrm>
          <a:prstGeom prst="rect">
            <a:avLst/>
          </a:prstGeom>
          <a:noFill/>
        </p:spPr>
        <p:txBody>
          <a:bodyPr wrap="none" rtlCol="0">
            <a:spAutoFit/>
          </a:bodyPr>
          <a:lstStyle/>
          <a:p>
            <a:r>
              <a:rPr lang="fr-FR" dirty="0" err="1">
                <a:solidFill>
                  <a:srgbClr val="000000"/>
                </a:solidFill>
              </a:rPr>
              <a:t>s.getOutputStream</a:t>
            </a:r>
            <a:endParaRPr lang="fr-FR" dirty="0">
              <a:solidFill>
                <a:srgbClr val="000000"/>
              </a:solidFill>
            </a:endParaRPr>
          </a:p>
        </p:txBody>
      </p:sp>
      <p:cxnSp>
        <p:nvCxnSpPr>
          <p:cNvPr id="5" name="Connecteur en arc 4"/>
          <p:cNvCxnSpPr/>
          <p:nvPr/>
        </p:nvCxnSpPr>
        <p:spPr bwMode="auto">
          <a:xfrm rot="5400000">
            <a:off x="9933011" y="4438324"/>
            <a:ext cx="461270" cy="280084"/>
          </a:xfrm>
          <a:prstGeom prst="curvedConnector3">
            <a:avLst/>
          </a:prstGeom>
          <a:solidFill>
            <a:schemeClr val="accent1"/>
          </a:solidFill>
          <a:ln w="9525" cap="flat" cmpd="sng" algn="ctr">
            <a:solidFill>
              <a:schemeClr val="tx1"/>
            </a:solidFill>
            <a:prstDash val="dash"/>
            <a:round/>
            <a:headEnd type="none" w="med" len="med"/>
            <a:tailEnd type="triangle"/>
          </a:ln>
          <a:effectLst/>
        </p:spPr>
      </p:cxnSp>
      <p:cxnSp>
        <p:nvCxnSpPr>
          <p:cNvPr id="50" name="Connecteur en arc 49"/>
          <p:cNvCxnSpPr/>
          <p:nvPr/>
        </p:nvCxnSpPr>
        <p:spPr bwMode="auto">
          <a:xfrm rot="10800000" flipV="1">
            <a:off x="10023605" y="4964585"/>
            <a:ext cx="345395" cy="257417"/>
          </a:xfrm>
          <a:prstGeom prst="curvedConnector3">
            <a:avLst/>
          </a:prstGeom>
          <a:solidFill>
            <a:schemeClr val="accent1"/>
          </a:solidFill>
          <a:ln w="9525" cap="flat" cmpd="sng" algn="ctr">
            <a:solidFill>
              <a:schemeClr val="tx1"/>
            </a:solidFill>
            <a:prstDash val="dash"/>
            <a:round/>
            <a:headEnd type="none" w="med" len="med"/>
            <a:tailEnd type="triangle"/>
          </a:ln>
          <a:effectLst/>
        </p:spPr>
      </p:cxnSp>
      <p:sp>
        <p:nvSpPr>
          <p:cNvPr id="51" name="ZoneTexte 50"/>
          <p:cNvSpPr txBox="1"/>
          <p:nvPr/>
        </p:nvSpPr>
        <p:spPr>
          <a:xfrm>
            <a:off x="763218" y="4506688"/>
            <a:ext cx="2116285" cy="369332"/>
          </a:xfrm>
          <a:prstGeom prst="rect">
            <a:avLst/>
          </a:prstGeom>
          <a:noFill/>
        </p:spPr>
        <p:txBody>
          <a:bodyPr wrap="none" rtlCol="0">
            <a:spAutoFit/>
          </a:bodyPr>
          <a:lstStyle/>
          <a:p>
            <a:r>
              <a:rPr lang="fr-FR" dirty="0" err="1">
                <a:solidFill>
                  <a:srgbClr val="000000"/>
                </a:solidFill>
              </a:rPr>
              <a:t>s.getInputStream</a:t>
            </a:r>
            <a:endParaRPr lang="fr-FR" dirty="0">
              <a:solidFill>
                <a:srgbClr val="000000"/>
              </a:solidFill>
            </a:endParaRPr>
          </a:p>
        </p:txBody>
      </p:sp>
      <p:sp>
        <p:nvSpPr>
          <p:cNvPr id="53" name="ZoneTexte 52"/>
          <p:cNvSpPr txBox="1"/>
          <p:nvPr/>
        </p:nvSpPr>
        <p:spPr>
          <a:xfrm>
            <a:off x="509220" y="4934858"/>
            <a:ext cx="2282997" cy="369332"/>
          </a:xfrm>
          <a:prstGeom prst="rect">
            <a:avLst/>
          </a:prstGeom>
          <a:noFill/>
        </p:spPr>
        <p:txBody>
          <a:bodyPr wrap="none" rtlCol="0">
            <a:spAutoFit/>
          </a:bodyPr>
          <a:lstStyle/>
          <a:p>
            <a:r>
              <a:rPr lang="fr-FR" dirty="0" err="1">
                <a:solidFill>
                  <a:srgbClr val="000000"/>
                </a:solidFill>
              </a:rPr>
              <a:t>s.getOutputStream</a:t>
            </a:r>
            <a:endParaRPr lang="fr-FR" dirty="0">
              <a:solidFill>
                <a:srgbClr val="000000"/>
              </a:solidFill>
            </a:endParaRPr>
          </a:p>
        </p:txBody>
      </p:sp>
      <p:cxnSp>
        <p:nvCxnSpPr>
          <p:cNvPr id="11" name="Connecteur en arc 10"/>
          <p:cNvCxnSpPr/>
          <p:nvPr/>
        </p:nvCxnSpPr>
        <p:spPr bwMode="auto">
          <a:xfrm rot="5400000">
            <a:off x="231878" y="4586862"/>
            <a:ext cx="755445" cy="12700"/>
          </a:xfrm>
          <a:prstGeom prst="curvedConnector3">
            <a:avLst/>
          </a:prstGeom>
          <a:solidFill>
            <a:schemeClr val="accent1"/>
          </a:solidFill>
          <a:ln w="9525" cap="flat" cmpd="sng" algn="ctr">
            <a:solidFill>
              <a:schemeClr val="tx1"/>
            </a:solidFill>
            <a:prstDash val="dash"/>
            <a:round/>
            <a:headEnd type="none" w="med" len="med"/>
            <a:tailEnd type="triangle"/>
          </a:ln>
          <a:effectLst/>
        </p:spPr>
      </p:cxnSp>
      <p:cxnSp>
        <p:nvCxnSpPr>
          <p:cNvPr id="15" name="Connecteur en arc 14"/>
          <p:cNvCxnSpPr/>
          <p:nvPr/>
        </p:nvCxnSpPr>
        <p:spPr bwMode="auto">
          <a:xfrm rot="5400000">
            <a:off x="962347" y="4473955"/>
            <a:ext cx="252449" cy="12700"/>
          </a:xfrm>
          <a:prstGeom prst="curvedConnector3">
            <a:avLst/>
          </a:prstGeom>
          <a:solidFill>
            <a:schemeClr val="accent1"/>
          </a:solidFill>
          <a:ln w="9525" cap="flat" cmpd="sng" algn="ctr">
            <a:solidFill>
              <a:schemeClr val="tx1"/>
            </a:solidFill>
            <a:prstDash val="dash"/>
            <a:round/>
            <a:headEnd type="none" w="med" len="med"/>
            <a:tailEnd type="triangle"/>
          </a:ln>
          <a:effectLst/>
        </p:spPr>
      </p:cxnSp>
      <p:cxnSp>
        <p:nvCxnSpPr>
          <p:cNvPr id="20" name="Connecteur en arc 19"/>
          <p:cNvCxnSpPr/>
          <p:nvPr/>
        </p:nvCxnSpPr>
        <p:spPr bwMode="auto">
          <a:xfrm flipV="1">
            <a:off x="2438400" y="4187366"/>
            <a:ext cx="798286" cy="391040"/>
          </a:xfrm>
          <a:prstGeom prst="curvedConnector3">
            <a:avLst/>
          </a:prstGeom>
          <a:solidFill>
            <a:schemeClr val="accent1"/>
          </a:solidFill>
          <a:ln w="9525" cap="flat" cmpd="sng" algn="ctr">
            <a:solidFill>
              <a:schemeClr val="tx1"/>
            </a:solidFill>
            <a:prstDash val="dash"/>
            <a:round/>
            <a:headEnd type="none" w="med" len="med"/>
            <a:tailEnd type="triangle"/>
          </a:ln>
          <a:effectLst/>
        </p:spPr>
      </p:cxnSp>
      <p:cxnSp>
        <p:nvCxnSpPr>
          <p:cNvPr id="25" name="Connecteur en arc 24"/>
          <p:cNvCxnSpPr>
            <a:stCxn id="53" idx="3"/>
          </p:cNvCxnSpPr>
          <p:nvPr/>
        </p:nvCxnSpPr>
        <p:spPr bwMode="auto">
          <a:xfrm flipV="1">
            <a:off x="2792217" y="4506688"/>
            <a:ext cx="444469" cy="612836"/>
          </a:xfrm>
          <a:prstGeom prst="curvedConnector2">
            <a:avLst/>
          </a:prstGeom>
          <a:solidFill>
            <a:schemeClr val="accent1"/>
          </a:solidFill>
          <a:ln w="9525" cap="flat" cmpd="sng" algn="ctr">
            <a:solidFill>
              <a:schemeClr val="tx1"/>
            </a:solidFill>
            <a:prstDash val="dash"/>
            <a:round/>
            <a:headEnd type="none" w="med" len="med"/>
            <a:tailEnd type="triangle"/>
          </a:ln>
          <a:effectLst/>
        </p:spPr>
      </p:cxnSp>
      <p:cxnSp>
        <p:nvCxnSpPr>
          <p:cNvPr id="64" name="Connecteur en arc 63"/>
          <p:cNvCxnSpPr/>
          <p:nvPr/>
        </p:nvCxnSpPr>
        <p:spPr bwMode="auto">
          <a:xfrm rot="10800000" flipV="1">
            <a:off x="9163266" y="2940158"/>
            <a:ext cx="1140423" cy="184666"/>
          </a:xfrm>
          <a:prstGeom prst="curvedConnector3">
            <a:avLst/>
          </a:prstGeom>
          <a:solidFill>
            <a:schemeClr val="accent1"/>
          </a:solidFill>
          <a:ln w="9525" cap="flat" cmpd="sng" algn="ctr">
            <a:solidFill>
              <a:schemeClr val="tx1"/>
            </a:solidFill>
            <a:prstDash val="dash"/>
            <a:round/>
            <a:headEnd type="none" w="med" len="med"/>
            <a:tailEnd type="triangle"/>
          </a:ln>
          <a:effectLst/>
        </p:spPr>
      </p:cxnSp>
      <p:sp>
        <p:nvSpPr>
          <p:cNvPr id="65" name="ZoneTexte 64"/>
          <p:cNvSpPr txBox="1"/>
          <p:nvPr/>
        </p:nvSpPr>
        <p:spPr>
          <a:xfrm>
            <a:off x="579625" y="1471620"/>
            <a:ext cx="6442860" cy="707886"/>
          </a:xfrm>
          <a:prstGeom prst="rect">
            <a:avLst/>
          </a:prstGeom>
          <a:noFill/>
        </p:spPr>
        <p:txBody>
          <a:bodyPr wrap="square" rtlCol="0">
            <a:spAutoFit/>
          </a:bodyPr>
          <a:lstStyle/>
          <a:p>
            <a:r>
              <a:rPr lang="fr-FR" sz="2000" dirty="0">
                <a:solidFill>
                  <a:srgbClr val="7030A0"/>
                </a:solidFill>
              </a:rPr>
              <a:t>Le client et le serveur créent les  </a:t>
            </a:r>
            <a:r>
              <a:rPr lang="fr-FR" sz="2000" dirty="0" err="1">
                <a:solidFill>
                  <a:srgbClr val="7030A0"/>
                </a:solidFill>
              </a:rPr>
              <a:t>InputStream</a:t>
            </a:r>
            <a:r>
              <a:rPr lang="fr-FR" sz="2000" dirty="0">
                <a:solidFill>
                  <a:srgbClr val="7030A0"/>
                </a:solidFill>
              </a:rPr>
              <a:t> et </a:t>
            </a:r>
            <a:r>
              <a:rPr lang="fr-FR" sz="2000" dirty="0" err="1">
                <a:solidFill>
                  <a:srgbClr val="7030A0"/>
                </a:solidFill>
              </a:rPr>
              <a:t>OutputStream</a:t>
            </a:r>
            <a:r>
              <a:rPr lang="fr-FR" sz="2000" dirty="0">
                <a:solidFill>
                  <a:srgbClr val="7030A0"/>
                </a:solidFill>
              </a:rPr>
              <a:t> associés aux deux sockets</a:t>
            </a:r>
            <a:endParaRPr lang="fr-FR" sz="2000" dirty="0">
              <a:solidFill>
                <a:srgbClr val="7030A0"/>
              </a:solidFill>
            </a:endParaRPr>
          </a:p>
        </p:txBody>
      </p:sp>
      <p:sp>
        <p:nvSpPr>
          <p:cNvPr id="32" name="ZoneTexte 31"/>
          <p:cNvSpPr txBox="1"/>
          <p:nvPr/>
        </p:nvSpPr>
        <p:spPr>
          <a:xfrm>
            <a:off x="4456090" y="6194738"/>
            <a:ext cx="2393604" cy="369332"/>
          </a:xfrm>
          <a:prstGeom prst="rect">
            <a:avLst/>
          </a:prstGeom>
          <a:noFill/>
          <a:ln>
            <a:solidFill>
              <a:srgbClr val="C00000"/>
            </a:solidFill>
          </a:ln>
        </p:spPr>
        <p:txBody>
          <a:bodyPr wrap="none" rtlCol="0">
            <a:spAutoFit/>
          </a:bodyPr>
          <a:lstStyle/>
          <a:p>
            <a:r>
              <a:rPr lang="fr-FR" dirty="0">
                <a:solidFill>
                  <a:srgbClr val="000000"/>
                </a:solidFill>
              </a:rPr>
              <a:t>Procédure avec Java</a:t>
            </a:r>
            <a:endParaRPr lang="fr-FR" dirty="0">
              <a:solidFill>
                <a:srgbClr val="000000"/>
              </a:solidFill>
            </a:endParaRPr>
          </a:p>
        </p:txBody>
      </p:sp>
      <p:sp>
        <p:nvSpPr>
          <p:cNvPr id="33" name="ZoneTexte 32"/>
          <p:cNvSpPr txBox="1"/>
          <p:nvPr/>
        </p:nvSpPr>
        <p:spPr>
          <a:xfrm>
            <a:off x="510476" y="345553"/>
            <a:ext cx="6660279" cy="523220"/>
          </a:xfrm>
          <a:prstGeom prst="rect">
            <a:avLst/>
          </a:prstGeom>
          <a:noFill/>
        </p:spPr>
        <p:txBody>
          <a:bodyPr wrap="square" rtlCol="0">
            <a:spAutoFit/>
          </a:bodyPr>
          <a:lstStyle/>
          <a:p>
            <a:r>
              <a:rPr lang="fr-FR" sz="2800" dirty="0">
                <a:solidFill>
                  <a:srgbClr val="002060"/>
                </a:solidFill>
              </a:rPr>
              <a:t>II-1 </a:t>
            </a:r>
            <a:r>
              <a:rPr lang="fr-FR" sz="2800" dirty="0">
                <a:solidFill>
                  <a:srgbClr val="002060"/>
                </a:solidFill>
              </a:rPr>
              <a:t>Procédure de connexion avec Java</a:t>
            </a:r>
          </a:p>
        </p:txBody>
      </p:sp>
    </p:spTree>
    <p:extLst>
      <p:ext uri="{BB962C8B-B14F-4D97-AF65-F5344CB8AC3E}">
        <p14:creationId xmlns:p14="http://schemas.microsoft.com/office/powerpoint/2010/main" val="3783949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bwMode="auto">
          <a:xfrm>
            <a:off x="470839" y="3214761"/>
            <a:ext cx="3454232" cy="213304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Client</a:t>
            </a:r>
          </a:p>
        </p:txBody>
      </p:sp>
      <p:sp>
        <p:nvSpPr>
          <p:cNvPr id="7" name="Rectangle 6"/>
          <p:cNvSpPr/>
          <p:nvPr/>
        </p:nvSpPr>
        <p:spPr bwMode="auto">
          <a:xfrm>
            <a:off x="7317168" y="1400017"/>
            <a:ext cx="3799655" cy="4156704"/>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Serveur</a:t>
            </a:r>
          </a:p>
        </p:txBody>
      </p:sp>
      <p:sp>
        <p:nvSpPr>
          <p:cNvPr id="4" name="Rectangle 3"/>
          <p:cNvSpPr/>
          <p:nvPr/>
        </p:nvSpPr>
        <p:spPr bwMode="auto">
          <a:xfrm>
            <a:off x="7311670" y="2245659"/>
            <a:ext cx="2409592" cy="1183341"/>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err="1">
                <a:solidFill>
                  <a:srgbClr val="000000"/>
                </a:solidFill>
              </a:rPr>
              <a:t>ServerSocket</a:t>
            </a:r>
            <a:r>
              <a:rPr lang="fr-FR" dirty="0">
                <a:solidFill>
                  <a:srgbClr val="000000"/>
                </a:solidFill>
              </a:rPr>
              <a:t>: </a:t>
            </a:r>
            <a:r>
              <a:rPr lang="fr-FR" dirty="0" err="1">
                <a:solidFill>
                  <a:srgbClr val="000000"/>
                </a:solidFill>
              </a:rPr>
              <a:t>ss</a:t>
            </a:r>
            <a:endParaRPr lang="fr-FR" dirty="0">
              <a:solidFill>
                <a:srgbClr val="000000"/>
              </a:solidFill>
            </a:endParaRPr>
          </a:p>
        </p:txBody>
      </p:sp>
      <p:grpSp>
        <p:nvGrpSpPr>
          <p:cNvPr id="43" name="Groupe 42"/>
          <p:cNvGrpSpPr/>
          <p:nvPr/>
        </p:nvGrpSpPr>
        <p:grpSpPr>
          <a:xfrm>
            <a:off x="7160316" y="3689344"/>
            <a:ext cx="1275232" cy="889062"/>
            <a:chOff x="7160316" y="3689344"/>
            <a:chExt cx="1275232" cy="889062"/>
          </a:xfrm>
        </p:grpSpPr>
        <p:sp>
          <p:nvSpPr>
            <p:cNvPr id="13" name="Rectangle 12"/>
            <p:cNvSpPr/>
            <p:nvPr/>
          </p:nvSpPr>
          <p:spPr bwMode="auto">
            <a:xfrm>
              <a:off x="7311455" y="3689344"/>
              <a:ext cx="1124093" cy="889062"/>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a:solidFill>
                    <a:srgbClr val="000000"/>
                  </a:solidFill>
                </a:rPr>
                <a:t>Socket: s</a:t>
              </a:r>
            </a:p>
            <a:p>
              <a:pPr algn="ctr" fontAlgn="base">
                <a:spcBef>
                  <a:spcPct val="0"/>
                </a:spcBef>
                <a:spcAft>
                  <a:spcPct val="0"/>
                </a:spcAft>
              </a:pPr>
              <a:r>
                <a:rPr lang="fr-FR" dirty="0" err="1">
                  <a:solidFill>
                    <a:srgbClr val="000000"/>
                  </a:solidFill>
                </a:rPr>
                <a:t>is</a:t>
              </a:r>
              <a:endParaRPr lang="fr-FR" dirty="0">
                <a:solidFill>
                  <a:srgbClr val="000000"/>
                </a:solidFill>
              </a:endParaRPr>
            </a:p>
            <a:p>
              <a:pPr algn="ctr" fontAlgn="base">
                <a:spcBef>
                  <a:spcPct val="0"/>
                </a:spcBef>
                <a:spcAft>
                  <a:spcPct val="0"/>
                </a:spcAft>
              </a:pPr>
              <a:r>
                <a:rPr lang="fr-FR" dirty="0">
                  <a:solidFill>
                    <a:srgbClr val="000000"/>
                  </a:solidFill>
                </a:rPr>
                <a:t>o</a:t>
              </a:r>
              <a:r>
                <a:rPr lang="fr-FR" dirty="0">
                  <a:solidFill>
                    <a:srgbClr val="000000"/>
                  </a:solidFill>
                </a:rPr>
                <a:t>s</a:t>
              </a:r>
            </a:p>
          </p:txBody>
        </p:sp>
        <p:sp>
          <p:nvSpPr>
            <p:cNvPr id="8" name="Pentagone 7"/>
            <p:cNvSpPr/>
            <p:nvPr/>
          </p:nvSpPr>
          <p:spPr bwMode="auto">
            <a:xfrm>
              <a:off x="7170755" y="4347731"/>
              <a:ext cx="283410" cy="140381"/>
            </a:xfrm>
            <a:prstGeom prst="homePlate">
              <a:avLst/>
            </a:prstGeom>
            <a:solidFill>
              <a:schemeClr val="accent1"/>
            </a:solidFill>
            <a:ln w="12700" cap="flat" cmpd="sng" algn="ctr">
              <a:solidFill>
                <a:schemeClr val="tx1"/>
              </a:solidFill>
              <a:prstDash val="solid"/>
              <a:round/>
              <a:headEnd type="none" w="med" len="med"/>
              <a:tailEnd type="none" w="med" len="med"/>
            </a:ln>
            <a:effectLst/>
            <a:scene3d>
              <a:camera prst="orthographicFront">
                <a:rot lat="0" lon="0" rev="10799999"/>
              </a:camera>
              <a:lightRig rig="threePt" dir="t"/>
            </a:scene3d>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a:solidFill>
                  <a:srgbClr val="000000"/>
                </a:solidFill>
                <a:latin typeface="Arial" panose="020B0604020202020204" pitchFamily="34" charset="0"/>
              </a:endParaRPr>
            </a:p>
          </p:txBody>
        </p:sp>
        <p:sp>
          <p:nvSpPr>
            <p:cNvPr id="9" name="Chevron 8"/>
            <p:cNvSpPr/>
            <p:nvPr/>
          </p:nvSpPr>
          <p:spPr bwMode="auto">
            <a:xfrm>
              <a:off x="7160316" y="4032947"/>
              <a:ext cx="300919" cy="154419"/>
            </a:xfrm>
            <a:prstGeom prst="chevron">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a:solidFill>
                  <a:srgbClr val="000000"/>
                </a:solidFill>
                <a:latin typeface="Arial" panose="020B0604020202020204" pitchFamily="34" charset="0"/>
              </a:endParaRPr>
            </a:p>
          </p:txBody>
        </p:sp>
      </p:grpSp>
      <p:grpSp>
        <p:nvGrpSpPr>
          <p:cNvPr id="44" name="Groupe 43"/>
          <p:cNvGrpSpPr/>
          <p:nvPr/>
        </p:nvGrpSpPr>
        <p:grpSpPr>
          <a:xfrm>
            <a:off x="2790253" y="3711118"/>
            <a:ext cx="1296407" cy="889062"/>
            <a:chOff x="2790253" y="3711118"/>
            <a:chExt cx="1296407" cy="889062"/>
          </a:xfrm>
        </p:grpSpPr>
        <p:sp>
          <p:nvSpPr>
            <p:cNvPr id="16" name="Rectangle 15"/>
            <p:cNvSpPr/>
            <p:nvPr/>
          </p:nvSpPr>
          <p:spPr bwMode="auto">
            <a:xfrm>
              <a:off x="2790253" y="3711118"/>
              <a:ext cx="1124093" cy="889062"/>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a:solidFill>
                    <a:srgbClr val="000000"/>
                  </a:solidFill>
                </a:rPr>
                <a:t>Socket: s</a:t>
              </a:r>
            </a:p>
            <a:p>
              <a:pPr algn="ctr" fontAlgn="base">
                <a:spcBef>
                  <a:spcPct val="0"/>
                </a:spcBef>
                <a:spcAft>
                  <a:spcPct val="0"/>
                </a:spcAft>
              </a:pPr>
              <a:r>
                <a:rPr lang="fr-FR" dirty="0" err="1">
                  <a:solidFill>
                    <a:srgbClr val="000000"/>
                  </a:solidFill>
                </a:rPr>
                <a:t>is</a:t>
              </a:r>
              <a:endParaRPr lang="fr-FR" dirty="0">
                <a:solidFill>
                  <a:srgbClr val="000000"/>
                </a:solidFill>
              </a:endParaRPr>
            </a:p>
            <a:p>
              <a:pPr algn="ctr" fontAlgn="base">
                <a:spcBef>
                  <a:spcPct val="0"/>
                </a:spcBef>
                <a:spcAft>
                  <a:spcPct val="0"/>
                </a:spcAft>
              </a:pPr>
              <a:r>
                <a:rPr lang="fr-FR" dirty="0">
                  <a:solidFill>
                    <a:srgbClr val="000000"/>
                  </a:solidFill>
                </a:rPr>
                <a:t>os</a:t>
              </a:r>
            </a:p>
          </p:txBody>
        </p:sp>
        <p:grpSp>
          <p:nvGrpSpPr>
            <p:cNvPr id="14" name="Groupe 13"/>
            <p:cNvGrpSpPr/>
            <p:nvPr/>
          </p:nvGrpSpPr>
          <p:grpSpPr>
            <a:xfrm>
              <a:off x="3785741" y="4054721"/>
              <a:ext cx="300919" cy="455165"/>
              <a:chOff x="3785741" y="4054721"/>
              <a:chExt cx="300919" cy="455165"/>
            </a:xfrm>
          </p:grpSpPr>
          <p:sp>
            <p:nvSpPr>
              <p:cNvPr id="17" name="Pentagone 16"/>
              <p:cNvSpPr/>
              <p:nvPr/>
            </p:nvSpPr>
            <p:spPr bwMode="auto">
              <a:xfrm>
                <a:off x="3796178" y="4369505"/>
                <a:ext cx="283410" cy="140381"/>
              </a:xfrm>
              <a:prstGeom prst="homePlate">
                <a:avLst/>
              </a:prstGeom>
              <a:solidFill>
                <a:schemeClr val="accent1"/>
              </a:solidFill>
              <a:ln w="9525" cap="flat" cmpd="sng" algn="ctr">
                <a:solidFill>
                  <a:schemeClr val="tx1"/>
                </a:solidFill>
                <a:prstDash val="solid"/>
                <a:round/>
                <a:headEnd type="none" w="med" len="med"/>
                <a:tailEnd type="none" w="med" len="med"/>
              </a:ln>
              <a:effectLst/>
              <a:scene3d>
                <a:camera prst="orthographicFront">
                  <a:rot lat="0" lon="0" rev="0"/>
                </a:camera>
                <a:lightRig rig="threePt" dir="t"/>
              </a:scene3d>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a:solidFill>
                    <a:srgbClr val="000000"/>
                  </a:solidFill>
                  <a:latin typeface="Arial" panose="020B0604020202020204" pitchFamily="34" charset="0"/>
                </a:endParaRPr>
              </a:p>
            </p:txBody>
          </p:sp>
          <p:sp>
            <p:nvSpPr>
              <p:cNvPr id="18" name="Chevron 17"/>
              <p:cNvSpPr/>
              <p:nvPr/>
            </p:nvSpPr>
            <p:spPr bwMode="auto">
              <a:xfrm>
                <a:off x="3785741" y="4054721"/>
                <a:ext cx="300919" cy="154419"/>
              </a:xfrm>
              <a:prstGeom prst="chevron">
                <a:avLst/>
              </a:prstGeom>
              <a:solidFill>
                <a:schemeClr val="accent1"/>
              </a:solidFill>
              <a:ln w="9525" cap="flat" cmpd="sng" algn="ctr">
                <a:solidFill>
                  <a:schemeClr val="tx1"/>
                </a:solidFill>
                <a:prstDash val="solid"/>
                <a:round/>
                <a:headEnd type="none" w="med" len="med"/>
                <a:tailEnd type="none" w="med" len="med"/>
              </a:ln>
              <a:effectLst/>
              <a:scene3d>
                <a:camera prst="orthographicFront">
                  <a:rot lat="0" lon="0" rev="10799999"/>
                </a:camera>
                <a:lightRig rig="threePt" dir="t"/>
              </a:scene3d>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a:solidFill>
                    <a:srgbClr val="000000"/>
                  </a:solidFill>
                  <a:latin typeface="Arial" panose="020B0604020202020204" pitchFamily="34" charset="0"/>
                </a:endParaRPr>
              </a:p>
            </p:txBody>
          </p:sp>
        </p:grpSp>
      </p:grpSp>
      <p:cxnSp>
        <p:nvCxnSpPr>
          <p:cNvPr id="31" name="Connecteur en arc 30"/>
          <p:cNvCxnSpPr/>
          <p:nvPr/>
        </p:nvCxnSpPr>
        <p:spPr bwMode="auto">
          <a:xfrm flipV="1">
            <a:off x="4050559" y="4110157"/>
            <a:ext cx="3157939" cy="315025"/>
          </a:xfrm>
          <a:prstGeom prst="curvedConnector3">
            <a:avLst/>
          </a:prstGeom>
          <a:solidFill>
            <a:schemeClr val="accent1"/>
          </a:solidFill>
          <a:ln w="22225" cap="flat" cmpd="sng" algn="ctr">
            <a:solidFill>
              <a:schemeClr val="tx1"/>
            </a:solidFill>
            <a:prstDash val="solid"/>
            <a:round/>
            <a:headEnd type="none" w="med" len="med"/>
            <a:tailEnd type="triangle"/>
          </a:ln>
          <a:effectLst/>
        </p:spPr>
      </p:cxnSp>
      <p:cxnSp>
        <p:nvCxnSpPr>
          <p:cNvPr id="33" name="Connecteur en arc 32"/>
          <p:cNvCxnSpPr/>
          <p:nvPr/>
        </p:nvCxnSpPr>
        <p:spPr bwMode="auto">
          <a:xfrm rot="10800000">
            <a:off x="4130203" y="4117416"/>
            <a:ext cx="3007323" cy="293252"/>
          </a:xfrm>
          <a:prstGeom prst="curvedConnector3">
            <a:avLst>
              <a:gd name="adj1" fmla="val 67858"/>
            </a:avLst>
          </a:prstGeom>
          <a:solidFill>
            <a:schemeClr val="accent1"/>
          </a:solidFill>
          <a:ln w="22225" cap="flat" cmpd="sng" algn="ctr">
            <a:solidFill>
              <a:schemeClr val="tx1"/>
            </a:solidFill>
            <a:prstDash val="solid"/>
            <a:round/>
            <a:headEnd type="none" w="med" len="med"/>
            <a:tailEnd type="triangle"/>
          </a:ln>
          <a:effectLst/>
        </p:spPr>
      </p:cxnSp>
      <p:sp>
        <p:nvSpPr>
          <p:cNvPr id="45" name="Ellipse 44"/>
          <p:cNvSpPr/>
          <p:nvPr/>
        </p:nvSpPr>
        <p:spPr bwMode="auto">
          <a:xfrm>
            <a:off x="10306696" y="1119197"/>
            <a:ext cx="838715" cy="4858244"/>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wordArtVert" wrap="square" lIns="0" tIns="0" rIns="0" bIns="0" numCol="1" rtlCol="0" anchor="ctr" anchorCtr="0" compatLnSpc="1">
            <a:prstTxWarp prst="textNoShape">
              <a:avLst/>
            </a:prstTxWarp>
            <a:spAutoFit/>
          </a:bodyPr>
          <a:lstStyle/>
          <a:p>
            <a:pPr fontAlgn="base">
              <a:spcBef>
                <a:spcPct val="0"/>
              </a:spcBef>
              <a:spcAft>
                <a:spcPct val="0"/>
              </a:spcAft>
            </a:pPr>
            <a:r>
              <a:rPr lang="fr-FR" dirty="0">
                <a:solidFill>
                  <a:srgbClr val="000000"/>
                </a:solidFill>
                <a:latin typeface="Times New Roman" panose="02020603050405020304" pitchFamily="18" charset="0"/>
                <a:cs typeface="Times New Roman" panose="02020603050405020304" pitchFamily="18" charset="0"/>
              </a:rPr>
              <a:t>Application Serveur</a:t>
            </a:r>
          </a:p>
        </p:txBody>
      </p:sp>
      <p:cxnSp>
        <p:nvCxnSpPr>
          <p:cNvPr id="47" name="Connecteur droit avec flèche 46"/>
          <p:cNvCxnSpPr/>
          <p:nvPr/>
        </p:nvCxnSpPr>
        <p:spPr bwMode="auto">
          <a:xfrm>
            <a:off x="9743523" y="2685143"/>
            <a:ext cx="560165" cy="0"/>
          </a:xfrm>
          <a:prstGeom prst="straightConnector1">
            <a:avLst/>
          </a:prstGeom>
          <a:solidFill>
            <a:schemeClr val="accent1"/>
          </a:solidFill>
          <a:ln w="25400" cap="flat" cmpd="sng" algn="ctr">
            <a:solidFill>
              <a:schemeClr val="tx1"/>
            </a:solidFill>
            <a:prstDash val="dash"/>
            <a:round/>
            <a:headEnd type="none" w="med" len="med"/>
            <a:tailEnd type="triangle"/>
          </a:ln>
          <a:effectLst/>
        </p:spPr>
      </p:cxnSp>
      <p:sp>
        <p:nvSpPr>
          <p:cNvPr id="52" name="Ellipse 51"/>
          <p:cNvSpPr/>
          <p:nvPr/>
        </p:nvSpPr>
        <p:spPr bwMode="auto">
          <a:xfrm>
            <a:off x="490613" y="3564789"/>
            <a:ext cx="1739263" cy="794361"/>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sz="2000" dirty="0">
                <a:solidFill>
                  <a:srgbClr val="000000"/>
                </a:solidFill>
                <a:latin typeface="Times New Roman" panose="02020603050405020304" pitchFamily="18" charset="0"/>
                <a:cs typeface="Times New Roman" panose="02020603050405020304" pitchFamily="18" charset="0"/>
              </a:rPr>
              <a:t>Application Client</a:t>
            </a:r>
          </a:p>
        </p:txBody>
      </p:sp>
      <p:sp>
        <p:nvSpPr>
          <p:cNvPr id="61" name="ZoneTexte 60"/>
          <p:cNvSpPr txBox="1"/>
          <p:nvPr/>
        </p:nvSpPr>
        <p:spPr>
          <a:xfrm>
            <a:off x="8528372" y="4332518"/>
            <a:ext cx="1834156" cy="369332"/>
          </a:xfrm>
          <a:prstGeom prst="rect">
            <a:avLst/>
          </a:prstGeom>
          <a:noFill/>
        </p:spPr>
        <p:txBody>
          <a:bodyPr wrap="none" rtlCol="0">
            <a:spAutoFit/>
          </a:bodyPr>
          <a:lstStyle/>
          <a:p>
            <a:r>
              <a:rPr lang="fr-FR" dirty="0" err="1">
                <a:solidFill>
                  <a:srgbClr val="000000"/>
                </a:solidFill>
              </a:rPr>
              <a:t>os.write</a:t>
            </a:r>
            <a:r>
              <a:rPr lang="fr-FR" dirty="0">
                <a:solidFill>
                  <a:srgbClr val="000000"/>
                </a:solidFill>
              </a:rPr>
              <a:t>(</a:t>
            </a:r>
            <a:r>
              <a:rPr lang="fr-FR" dirty="0" err="1">
                <a:solidFill>
                  <a:srgbClr val="000000"/>
                </a:solidFill>
              </a:rPr>
              <a:t>int</a:t>
            </a:r>
            <a:r>
              <a:rPr lang="fr-FR" dirty="0">
                <a:solidFill>
                  <a:srgbClr val="000000"/>
                </a:solidFill>
              </a:rPr>
              <a:t> nb)</a:t>
            </a:r>
            <a:endParaRPr lang="fr-FR" dirty="0">
              <a:solidFill>
                <a:srgbClr val="000000"/>
              </a:solidFill>
            </a:endParaRPr>
          </a:p>
        </p:txBody>
      </p:sp>
      <p:sp>
        <p:nvSpPr>
          <p:cNvPr id="62" name="ZoneTexte 61"/>
          <p:cNvSpPr txBox="1"/>
          <p:nvPr/>
        </p:nvSpPr>
        <p:spPr>
          <a:xfrm>
            <a:off x="8738827" y="3556004"/>
            <a:ext cx="1080745" cy="369332"/>
          </a:xfrm>
          <a:prstGeom prst="rect">
            <a:avLst/>
          </a:prstGeom>
          <a:noFill/>
        </p:spPr>
        <p:txBody>
          <a:bodyPr wrap="none" rtlCol="0">
            <a:spAutoFit/>
          </a:bodyPr>
          <a:lstStyle/>
          <a:p>
            <a:r>
              <a:rPr lang="fr-FR" dirty="0" err="1">
                <a:solidFill>
                  <a:srgbClr val="000000"/>
                </a:solidFill>
              </a:rPr>
              <a:t>is.read</a:t>
            </a:r>
            <a:r>
              <a:rPr lang="fr-FR" dirty="0">
                <a:solidFill>
                  <a:srgbClr val="000000"/>
                </a:solidFill>
              </a:rPr>
              <a:t>()</a:t>
            </a:r>
            <a:endParaRPr lang="fr-FR" dirty="0">
              <a:solidFill>
                <a:srgbClr val="000000"/>
              </a:solidFill>
            </a:endParaRPr>
          </a:p>
        </p:txBody>
      </p:sp>
      <p:sp>
        <p:nvSpPr>
          <p:cNvPr id="63" name="ZoneTexte 62"/>
          <p:cNvSpPr txBox="1"/>
          <p:nvPr/>
        </p:nvSpPr>
        <p:spPr>
          <a:xfrm>
            <a:off x="7637440" y="2998214"/>
            <a:ext cx="1351652" cy="369332"/>
          </a:xfrm>
          <a:prstGeom prst="rect">
            <a:avLst/>
          </a:prstGeom>
          <a:noFill/>
        </p:spPr>
        <p:txBody>
          <a:bodyPr wrap="none" rtlCol="0">
            <a:spAutoFit/>
          </a:bodyPr>
          <a:lstStyle/>
          <a:p>
            <a:r>
              <a:rPr lang="fr-FR" dirty="0" err="1">
                <a:solidFill>
                  <a:srgbClr val="000000"/>
                </a:solidFill>
              </a:rPr>
              <a:t>ss.accept</a:t>
            </a:r>
            <a:r>
              <a:rPr lang="fr-FR" dirty="0">
                <a:solidFill>
                  <a:srgbClr val="000000"/>
                </a:solidFill>
              </a:rPr>
              <a:t>()</a:t>
            </a:r>
            <a:endParaRPr lang="fr-FR" dirty="0">
              <a:solidFill>
                <a:srgbClr val="000000"/>
              </a:solidFill>
            </a:endParaRPr>
          </a:p>
        </p:txBody>
      </p:sp>
      <p:sp>
        <p:nvSpPr>
          <p:cNvPr id="116" name="ZoneTexte 115"/>
          <p:cNvSpPr txBox="1"/>
          <p:nvPr/>
        </p:nvSpPr>
        <p:spPr>
          <a:xfrm>
            <a:off x="901110" y="4891316"/>
            <a:ext cx="1834156" cy="369332"/>
          </a:xfrm>
          <a:prstGeom prst="rect">
            <a:avLst/>
          </a:prstGeom>
          <a:noFill/>
        </p:spPr>
        <p:txBody>
          <a:bodyPr wrap="none" rtlCol="0">
            <a:spAutoFit/>
          </a:bodyPr>
          <a:lstStyle/>
          <a:p>
            <a:r>
              <a:rPr lang="fr-FR" dirty="0" err="1">
                <a:solidFill>
                  <a:srgbClr val="000000"/>
                </a:solidFill>
              </a:rPr>
              <a:t>os.write</a:t>
            </a:r>
            <a:r>
              <a:rPr lang="fr-FR" dirty="0">
                <a:solidFill>
                  <a:srgbClr val="000000"/>
                </a:solidFill>
              </a:rPr>
              <a:t>(</a:t>
            </a:r>
            <a:r>
              <a:rPr lang="fr-FR" dirty="0" err="1">
                <a:solidFill>
                  <a:srgbClr val="000000"/>
                </a:solidFill>
              </a:rPr>
              <a:t>int</a:t>
            </a:r>
            <a:r>
              <a:rPr lang="fr-FR" dirty="0">
                <a:solidFill>
                  <a:srgbClr val="000000"/>
                </a:solidFill>
              </a:rPr>
              <a:t> nb)</a:t>
            </a:r>
            <a:endParaRPr lang="fr-FR" dirty="0">
              <a:solidFill>
                <a:srgbClr val="000000"/>
              </a:solidFill>
            </a:endParaRPr>
          </a:p>
        </p:txBody>
      </p:sp>
      <p:sp>
        <p:nvSpPr>
          <p:cNvPr id="117" name="ZoneTexte 116"/>
          <p:cNvSpPr txBox="1"/>
          <p:nvPr/>
        </p:nvSpPr>
        <p:spPr>
          <a:xfrm>
            <a:off x="1314764" y="4492178"/>
            <a:ext cx="1080745" cy="369332"/>
          </a:xfrm>
          <a:prstGeom prst="rect">
            <a:avLst/>
          </a:prstGeom>
          <a:noFill/>
        </p:spPr>
        <p:txBody>
          <a:bodyPr wrap="none" rtlCol="0">
            <a:spAutoFit/>
          </a:bodyPr>
          <a:lstStyle/>
          <a:p>
            <a:r>
              <a:rPr lang="fr-FR" dirty="0" err="1">
                <a:solidFill>
                  <a:srgbClr val="000000"/>
                </a:solidFill>
              </a:rPr>
              <a:t>is.read</a:t>
            </a:r>
            <a:r>
              <a:rPr lang="fr-FR" dirty="0">
                <a:solidFill>
                  <a:srgbClr val="000000"/>
                </a:solidFill>
              </a:rPr>
              <a:t>()</a:t>
            </a:r>
            <a:endParaRPr lang="fr-FR" dirty="0">
              <a:solidFill>
                <a:srgbClr val="000000"/>
              </a:solidFill>
            </a:endParaRPr>
          </a:p>
        </p:txBody>
      </p:sp>
      <p:cxnSp>
        <p:nvCxnSpPr>
          <p:cNvPr id="12339" name="Connecteur droit avec flèche 12338"/>
          <p:cNvCxnSpPr/>
          <p:nvPr/>
        </p:nvCxnSpPr>
        <p:spPr bwMode="auto">
          <a:xfrm>
            <a:off x="8516466" y="3961969"/>
            <a:ext cx="1787222" cy="0"/>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12341" name="Connecteur droit avec flèche 12340"/>
          <p:cNvCxnSpPr/>
          <p:nvPr/>
        </p:nvCxnSpPr>
        <p:spPr bwMode="auto">
          <a:xfrm flipH="1">
            <a:off x="8516466" y="4242819"/>
            <a:ext cx="1787222" cy="0"/>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12345" name="Connecteur en angle 12344"/>
          <p:cNvCxnSpPr/>
          <p:nvPr/>
        </p:nvCxnSpPr>
        <p:spPr bwMode="auto">
          <a:xfrm flipV="1">
            <a:off x="2735266" y="4676844"/>
            <a:ext cx="640641" cy="399138"/>
          </a:xfrm>
          <a:prstGeom prst="bentConnector3">
            <a:avLst>
              <a:gd name="adj1" fmla="val 97578"/>
            </a:avLst>
          </a:prstGeom>
          <a:solidFill>
            <a:schemeClr val="accent1"/>
          </a:solidFill>
          <a:ln w="9525" cap="flat" cmpd="sng" algn="ctr">
            <a:solidFill>
              <a:schemeClr val="tx1"/>
            </a:solidFill>
            <a:prstDash val="solid"/>
            <a:round/>
            <a:headEnd type="none" w="med" len="med"/>
            <a:tailEnd type="triangle"/>
          </a:ln>
          <a:effectLst/>
        </p:spPr>
      </p:cxnSp>
      <p:cxnSp>
        <p:nvCxnSpPr>
          <p:cNvPr id="65" name="Connecteur en angle 64"/>
          <p:cNvCxnSpPr>
            <a:endCxn id="116" idx="1"/>
          </p:cNvCxnSpPr>
          <p:nvPr/>
        </p:nvCxnSpPr>
        <p:spPr bwMode="auto">
          <a:xfrm rot="16200000" flipH="1">
            <a:off x="311047" y="4485919"/>
            <a:ext cx="888616" cy="291510"/>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67" name="Connecteur en angle 66"/>
          <p:cNvCxnSpPr>
            <a:endCxn id="117" idx="3"/>
          </p:cNvCxnSpPr>
          <p:nvPr/>
        </p:nvCxnSpPr>
        <p:spPr bwMode="auto">
          <a:xfrm rot="5400000">
            <a:off x="2304791" y="4246368"/>
            <a:ext cx="521195" cy="339757"/>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69" name="Connecteur en angle 68"/>
          <p:cNvCxnSpPr>
            <a:stCxn id="117" idx="1"/>
          </p:cNvCxnSpPr>
          <p:nvPr/>
        </p:nvCxnSpPr>
        <p:spPr bwMode="auto">
          <a:xfrm rot="10800000">
            <a:off x="901110" y="4410670"/>
            <a:ext cx="413654" cy="266175"/>
          </a:xfrm>
          <a:prstGeom prst="bentConnector3">
            <a:avLst>
              <a:gd name="adj1" fmla="val 102632"/>
            </a:avLst>
          </a:prstGeom>
          <a:solidFill>
            <a:schemeClr val="accent1"/>
          </a:solidFill>
          <a:ln w="9525" cap="flat" cmpd="sng" algn="ctr">
            <a:solidFill>
              <a:schemeClr val="tx1"/>
            </a:solidFill>
            <a:prstDash val="solid"/>
            <a:round/>
            <a:headEnd type="none" w="med" len="med"/>
            <a:tailEnd type="triangle"/>
          </a:ln>
          <a:effectLst/>
        </p:spPr>
      </p:cxnSp>
      <p:sp>
        <p:nvSpPr>
          <p:cNvPr id="142" name="ZoneTexte 141"/>
          <p:cNvSpPr txBox="1"/>
          <p:nvPr/>
        </p:nvSpPr>
        <p:spPr>
          <a:xfrm>
            <a:off x="570845" y="1435403"/>
            <a:ext cx="6529625" cy="1036417"/>
          </a:xfrm>
          <a:prstGeom prst="rect">
            <a:avLst/>
          </a:prstGeom>
          <a:noFill/>
        </p:spPr>
        <p:txBody>
          <a:bodyPr wrap="square" rtlCol="0">
            <a:spAutoFit/>
          </a:bodyPr>
          <a:lstStyle/>
          <a:p>
            <a:r>
              <a:rPr lang="fr-FR" sz="2000" dirty="0">
                <a:solidFill>
                  <a:srgbClr val="7030A0"/>
                </a:solidFill>
              </a:rPr>
              <a:t>Le client et le serveur commencent les échanges de données à travers les sockets (les </a:t>
            </a:r>
            <a:r>
              <a:rPr lang="fr-FR" sz="2000" dirty="0" err="1">
                <a:solidFill>
                  <a:srgbClr val="7030A0"/>
                </a:solidFill>
              </a:rPr>
              <a:t>InputStream</a:t>
            </a:r>
            <a:r>
              <a:rPr lang="fr-FR" sz="2000" dirty="0">
                <a:solidFill>
                  <a:srgbClr val="7030A0"/>
                </a:solidFill>
              </a:rPr>
              <a:t> et </a:t>
            </a:r>
            <a:r>
              <a:rPr lang="fr-FR" sz="2000" dirty="0" err="1">
                <a:solidFill>
                  <a:srgbClr val="7030A0"/>
                </a:solidFill>
              </a:rPr>
              <a:t>OutputStream</a:t>
            </a:r>
            <a:r>
              <a:rPr lang="fr-FR" sz="2000" dirty="0">
                <a:solidFill>
                  <a:srgbClr val="7030A0"/>
                </a:solidFill>
              </a:rPr>
              <a:t>)</a:t>
            </a:r>
          </a:p>
        </p:txBody>
      </p:sp>
      <p:sp>
        <p:nvSpPr>
          <p:cNvPr id="32" name="ZoneTexte 31"/>
          <p:cNvSpPr txBox="1"/>
          <p:nvPr/>
        </p:nvSpPr>
        <p:spPr>
          <a:xfrm>
            <a:off x="4456090" y="6194738"/>
            <a:ext cx="2393604" cy="369332"/>
          </a:xfrm>
          <a:prstGeom prst="rect">
            <a:avLst/>
          </a:prstGeom>
          <a:noFill/>
          <a:ln>
            <a:solidFill>
              <a:srgbClr val="C00000"/>
            </a:solidFill>
          </a:ln>
        </p:spPr>
        <p:txBody>
          <a:bodyPr wrap="none" rtlCol="0">
            <a:spAutoFit/>
          </a:bodyPr>
          <a:lstStyle/>
          <a:p>
            <a:r>
              <a:rPr lang="fr-FR" dirty="0">
                <a:solidFill>
                  <a:srgbClr val="000000"/>
                </a:solidFill>
              </a:rPr>
              <a:t>Procédure avec Java</a:t>
            </a:r>
            <a:endParaRPr lang="fr-FR" dirty="0">
              <a:solidFill>
                <a:srgbClr val="000000"/>
              </a:solidFill>
            </a:endParaRPr>
          </a:p>
        </p:txBody>
      </p:sp>
      <p:sp>
        <p:nvSpPr>
          <p:cNvPr id="34" name="ZoneTexte 33"/>
          <p:cNvSpPr txBox="1"/>
          <p:nvPr/>
        </p:nvSpPr>
        <p:spPr>
          <a:xfrm>
            <a:off x="510475" y="345553"/>
            <a:ext cx="6800979" cy="523220"/>
          </a:xfrm>
          <a:prstGeom prst="rect">
            <a:avLst/>
          </a:prstGeom>
          <a:noFill/>
        </p:spPr>
        <p:txBody>
          <a:bodyPr wrap="square" rtlCol="0">
            <a:spAutoFit/>
          </a:bodyPr>
          <a:lstStyle/>
          <a:p>
            <a:r>
              <a:rPr lang="fr-FR" sz="2800" dirty="0">
                <a:solidFill>
                  <a:srgbClr val="002060"/>
                </a:solidFill>
              </a:rPr>
              <a:t>II-1 </a:t>
            </a:r>
            <a:r>
              <a:rPr lang="fr-FR" sz="2800" dirty="0">
                <a:solidFill>
                  <a:srgbClr val="002060"/>
                </a:solidFill>
              </a:rPr>
              <a:t>Procédure de connexion avec Java</a:t>
            </a:r>
          </a:p>
        </p:txBody>
      </p:sp>
    </p:spTree>
    <p:extLst>
      <p:ext uri="{BB962C8B-B14F-4D97-AF65-F5344CB8AC3E}">
        <p14:creationId xmlns:p14="http://schemas.microsoft.com/office/powerpoint/2010/main" val="3434458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bwMode="auto">
          <a:xfrm>
            <a:off x="470839" y="3214761"/>
            <a:ext cx="3454232" cy="213304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Client</a:t>
            </a:r>
          </a:p>
        </p:txBody>
      </p:sp>
      <p:sp>
        <p:nvSpPr>
          <p:cNvPr id="7" name="Rectangle 6"/>
          <p:cNvSpPr/>
          <p:nvPr/>
        </p:nvSpPr>
        <p:spPr bwMode="auto">
          <a:xfrm>
            <a:off x="7317168" y="1400017"/>
            <a:ext cx="3799655" cy="4156704"/>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Serveur</a:t>
            </a:r>
          </a:p>
        </p:txBody>
      </p:sp>
      <p:sp>
        <p:nvSpPr>
          <p:cNvPr id="4" name="Rectangle 3"/>
          <p:cNvSpPr/>
          <p:nvPr/>
        </p:nvSpPr>
        <p:spPr bwMode="auto">
          <a:xfrm>
            <a:off x="7311670" y="2245659"/>
            <a:ext cx="2409592" cy="1183341"/>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err="1">
                <a:solidFill>
                  <a:srgbClr val="000000"/>
                </a:solidFill>
              </a:rPr>
              <a:t>ServerSocket</a:t>
            </a:r>
            <a:r>
              <a:rPr lang="fr-FR" dirty="0">
                <a:solidFill>
                  <a:srgbClr val="000000"/>
                </a:solidFill>
              </a:rPr>
              <a:t>: </a:t>
            </a:r>
            <a:r>
              <a:rPr lang="fr-FR" dirty="0" err="1">
                <a:solidFill>
                  <a:srgbClr val="000000"/>
                </a:solidFill>
              </a:rPr>
              <a:t>ss</a:t>
            </a:r>
            <a:endParaRPr lang="fr-FR" dirty="0">
              <a:solidFill>
                <a:srgbClr val="000000"/>
              </a:solidFill>
            </a:endParaRPr>
          </a:p>
        </p:txBody>
      </p:sp>
      <p:sp>
        <p:nvSpPr>
          <p:cNvPr id="13" name="Rectangle 12"/>
          <p:cNvSpPr/>
          <p:nvPr/>
        </p:nvSpPr>
        <p:spPr bwMode="auto">
          <a:xfrm>
            <a:off x="7311455" y="3689344"/>
            <a:ext cx="1124093" cy="889062"/>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endParaRPr lang="fr-FR" dirty="0">
              <a:solidFill>
                <a:srgbClr val="000000"/>
              </a:solidFill>
            </a:endParaRPr>
          </a:p>
        </p:txBody>
      </p:sp>
      <p:sp>
        <p:nvSpPr>
          <p:cNvPr id="16" name="Rectangle 15"/>
          <p:cNvSpPr/>
          <p:nvPr/>
        </p:nvSpPr>
        <p:spPr bwMode="auto">
          <a:xfrm>
            <a:off x="2790253" y="3711118"/>
            <a:ext cx="1124093" cy="889062"/>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endParaRPr lang="fr-FR" dirty="0">
              <a:solidFill>
                <a:srgbClr val="000000"/>
              </a:solidFill>
            </a:endParaRPr>
          </a:p>
        </p:txBody>
      </p:sp>
      <p:sp>
        <p:nvSpPr>
          <p:cNvPr id="45" name="Ellipse 44"/>
          <p:cNvSpPr/>
          <p:nvPr/>
        </p:nvSpPr>
        <p:spPr bwMode="auto">
          <a:xfrm>
            <a:off x="10306696" y="1119197"/>
            <a:ext cx="838715" cy="4858244"/>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wordArtVert" wrap="square" lIns="0" tIns="0" rIns="0" bIns="0" numCol="1" rtlCol="0" anchor="ctr" anchorCtr="0" compatLnSpc="1">
            <a:prstTxWarp prst="textNoShape">
              <a:avLst/>
            </a:prstTxWarp>
            <a:spAutoFit/>
          </a:bodyPr>
          <a:lstStyle/>
          <a:p>
            <a:pPr fontAlgn="base">
              <a:spcBef>
                <a:spcPct val="0"/>
              </a:spcBef>
              <a:spcAft>
                <a:spcPct val="0"/>
              </a:spcAft>
            </a:pPr>
            <a:r>
              <a:rPr lang="fr-FR" dirty="0">
                <a:solidFill>
                  <a:srgbClr val="000000"/>
                </a:solidFill>
                <a:latin typeface="Times New Roman" panose="02020603050405020304" pitchFamily="18" charset="0"/>
                <a:cs typeface="Times New Roman" panose="02020603050405020304" pitchFamily="18" charset="0"/>
              </a:rPr>
              <a:t>Application Serveur</a:t>
            </a:r>
          </a:p>
        </p:txBody>
      </p:sp>
      <p:cxnSp>
        <p:nvCxnSpPr>
          <p:cNvPr id="47" name="Connecteur droit avec flèche 46"/>
          <p:cNvCxnSpPr/>
          <p:nvPr/>
        </p:nvCxnSpPr>
        <p:spPr bwMode="auto">
          <a:xfrm>
            <a:off x="9743523" y="2685143"/>
            <a:ext cx="560165" cy="0"/>
          </a:xfrm>
          <a:prstGeom prst="straightConnector1">
            <a:avLst/>
          </a:prstGeom>
          <a:solidFill>
            <a:schemeClr val="accent1"/>
          </a:solidFill>
          <a:ln w="25400" cap="flat" cmpd="sng" algn="ctr">
            <a:solidFill>
              <a:schemeClr val="tx1"/>
            </a:solidFill>
            <a:prstDash val="dash"/>
            <a:round/>
            <a:headEnd type="none" w="med" len="med"/>
            <a:tailEnd type="triangle"/>
          </a:ln>
          <a:effectLst/>
        </p:spPr>
      </p:cxnSp>
      <p:sp>
        <p:nvSpPr>
          <p:cNvPr id="52" name="Ellipse 51"/>
          <p:cNvSpPr/>
          <p:nvPr/>
        </p:nvSpPr>
        <p:spPr bwMode="auto">
          <a:xfrm>
            <a:off x="490613" y="3564789"/>
            <a:ext cx="1739263" cy="794361"/>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sz="2000" dirty="0">
                <a:solidFill>
                  <a:srgbClr val="000000"/>
                </a:solidFill>
                <a:latin typeface="Times New Roman" panose="02020603050405020304" pitchFamily="18" charset="0"/>
                <a:cs typeface="Times New Roman" panose="02020603050405020304" pitchFamily="18" charset="0"/>
              </a:rPr>
              <a:t>Application Client</a:t>
            </a:r>
          </a:p>
        </p:txBody>
      </p:sp>
      <p:sp>
        <p:nvSpPr>
          <p:cNvPr id="63" name="ZoneTexte 62"/>
          <p:cNvSpPr txBox="1"/>
          <p:nvPr/>
        </p:nvSpPr>
        <p:spPr>
          <a:xfrm>
            <a:off x="7637440" y="2998214"/>
            <a:ext cx="1351652" cy="369332"/>
          </a:xfrm>
          <a:prstGeom prst="rect">
            <a:avLst/>
          </a:prstGeom>
          <a:noFill/>
        </p:spPr>
        <p:txBody>
          <a:bodyPr wrap="none" rtlCol="0">
            <a:spAutoFit/>
          </a:bodyPr>
          <a:lstStyle/>
          <a:p>
            <a:r>
              <a:rPr lang="fr-FR" dirty="0" err="1">
                <a:solidFill>
                  <a:srgbClr val="000000"/>
                </a:solidFill>
              </a:rPr>
              <a:t>ss.accept</a:t>
            </a:r>
            <a:r>
              <a:rPr lang="fr-FR" dirty="0">
                <a:solidFill>
                  <a:srgbClr val="000000"/>
                </a:solidFill>
              </a:rPr>
              <a:t>()</a:t>
            </a:r>
            <a:endParaRPr lang="fr-FR" dirty="0">
              <a:solidFill>
                <a:srgbClr val="000000"/>
              </a:solidFill>
            </a:endParaRPr>
          </a:p>
        </p:txBody>
      </p:sp>
      <p:sp>
        <p:nvSpPr>
          <p:cNvPr id="116" name="ZoneTexte 115"/>
          <p:cNvSpPr txBox="1"/>
          <p:nvPr/>
        </p:nvSpPr>
        <p:spPr>
          <a:xfrm>
            <a:off x="901110" y="4891316"/>
            <a:ext cx="1135247" cy="369332"/>
          </a:xfrm>
          <a:prstGeom prst="rect">
            <a:avLst/>
          </a:prstGeom>
          <a:noFill/>
        </p:spPr>
        <p:txBody>
          <a:bodyPr wrap="none" rtlCol="0">
            <a:spAutoFit/>
          </a:bodyPr>
          <a:lstStyle/>
          <a:p>
            <a:r>
              <a:rPr lang="fr-FR" dirty="0" err="1">
                <a:solidFill>
                  <a:srgbClr val="000000"/>
                </a:solidFill>
              </a:rPr>
              <a:t>s.close</a:t>
            </a:r>
            <a:r>
              <a:rPr lang="fr-FR" dirty="0">
                <a:solidFill>
                  <a:srgbClr val="000000"/>
                </a:solidFill>
              </a:rPr>
              <a:t>( )</a:t>
            </a:r>
            <a:endParaRPr lang="fr-FR" dirty="0">
              <a:solidFill>
                <a:srgbClr val="000000"/>
              </a:solidFill>
            </a:endParaRPr>
          </a:p>
        </p:txBody>
      </p:sp>
      <p:cxnSp>
        <p:nvCxnSpPr>
          <p:cNvPr id="12345" name="Connecteur en angle 12344"/>
          <p:cNvCxnSpPr/>
          <p:nvPr/>
        </p:nvCxnSpPr>
        <p:spPr bwMode="auto">
          <a:xfrm flipV="1">
            <a:off x="2034102" y="4676844"/>
            <a:ext cx="1373272" cy="399138"/>
          </a:xfrm>
          <a:prstGeom prst="bentConnector3">
            <a:avLst>
              <a:gd name="adj1" fmla="val 97578"/>
            </a:avLst>
          </a:prstGeom>
          <a:solidFill>
            <a:schemeClr val="accent1"/>
          </a:solidFill>
          <a:ln w="9525" cap="flat" cmpd="sng" algn="ctr">
            <a:solidFill>
              <a:schemeClr val="tx1"/>
            </a:solidFill>
            <a:prstDash val="solid"/>
            <a:round/>
            <a:headEnd type="none" w="med" len="med"/>
            <a:tailEnd type="triangle"/>
          </a:ln>
          <a:effectLst/>
        </p:spPr>
      </p:cxnSp>
      <p:cxnSp>
        <p:nvCxnSpPr>
          <p:cNvPr id="65" name="Connecteur en angle 64"/>
          <p:cNvCxnSpPr>
            <a:endCxn id="116" idx="1"/>
          </p:cNvCxnSpPr>
          <p:nvPr/>
        </p:nvCxnSpPr>
        <p:spPr bwMode="auto">
          <a:xfrm rot="16200000" flipH="1">
            <a:off x="311047" y="4485919"/>
            <a:ext cx="888616" cy="291510"/>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
        <p:nvSpPr>
          <p:cNvPr id="142" name="ZoneTexte 141"/>
          <p:cNvSpPr txBox="1"/>
          <p:nvPr/>
        </p:nvSpPr>
        <p:spPr>
          <a:xfrm>
            <a:off x="493574" y="1435404"/>
            <a:ext cx="6529625" cy="1036417"/>
          </a:xfrm>
          <a:prstGeom prst="rect">
            <a:avLst/>
          </a:prstGeom>
          <a:noFill/>
        </p:spPr>
        <p:txBody>
          <a:bodyPr wrap="square" rtlCol="0">
            <a:spAutoFit/>
          </a:bodyPr>
          <a:lstStyle/>
          <a:p>
            <a:r>
              <a:rPr lang="fr-FR" sz="2000" dirty="0">
                <a:solidFill>
                  <a:srgbClr val="7030A0"/>
                </a:solidFill>
              </a:rPr>
              <a:t>Le client et le serveur commencent les échanges de données à travers les sockets (les </a:t>
            </a:r>
            <a:r>
              <a:rPr lang="fr-FR" sz="2000" dirty="0" err="1">
                <a:solidFill>
                  <a:srgbClr val="7030A0"/>
                </a:solidFill>
              </a:rPr>
              <a:t>InputStream</a:t>
            </a:r>
            <a:r>
              <a:rPr lang="fr-FR" sz="2000" dirty="0">
                <a:solidFill>
                  <a:srgbClr val="7030A0"/>
                </a:solidFill>
              </a:rPr>
              <a:t> et </a:t>
            </a:r>
            <a:r>
              <a:rPr lang="fr-FR" sz="2000" dirty="0" err="1">
                <a:solidFill>
                  <a:srgbClr val="7030A0"/>
                </a:solidFill>
              </a:rPr>
              <a:t>OutputStream</a:t>
            </a:r>
            <a:r>
              <a:rPr lang="fr-FR" sz="2000" dirty="0">
                <a:solidFill>
                  <a:srgbClr val="7030A0"/>
                </a:solidFill>
              </a:rPr>
              <a:t>)</a:t>
            </a:r>
          </a:p>
        </p:txBody>
      </p:sp>
      <p:sp>
        <p:nvSpPr>
          <p:cNvPr id="32" name="ZoneTexte 31"/>
          <p:cNvSpPr txBox="1"/>
          <p:nvPr/>
        </p:nvSpPr>
        <p:spPr>
          <a:xfrm>
            <a:off x="4456090" y="6194738"/>
            <a:ext cx="2393604" cy="369332"/>
          </a:xfrm>
          <a:prstGeom prst="rect">
            <a:avLst/>
          </a:prstGeom>
          <a:noFill/>
          <a:ln>
            <a:solidFill>
              <a:srgbClr val="C00000"/>
            </a:solidFill>
          </a:ln>
        </p:spPr>
        <p:txBody>
          <a:bodyPr wrap="none" rtlCol="0">
            <a:spAutoFit/>
          </a:bodyPr>
          <a:lstStyle/>
          <a:p>
            <a:r>
              <a:rPr lang="fr-FR" dirty="0">
                <a:solidFill>
                  <a:srgbClr val="000000"/>
                </a:solidFill>
              </a:rPr>
              <a:t>Procédure avec Java</a:t>
            </a:r>
            <a:endParaRPr lang="fr-FR" dirty="0">
              <a:solidFill>
                <a:srgbClr val="000000"/>
              </a:solidFill>
            </a:endParaRPr>
          </a:p>
        </p:txBody>
      </p:sp>
      <p:sp>
        <p:nvSpPr>
          <p:cNvPr id="17" name="ZoneTexte 16"/>
          <p:cNvSpPr txBox="1"/>
          <p:nvPr/>
        </p:nvSpPr>
        <p:spPr>
          <a:xfrm>
            <a:off x="510476" y="332674"/>
            <a:ext cx="6701693" cy="523220"/>
          </a:xfrm>
          <a:prstGeom prst="rect">
            <a:avLst/>
          </a:prstGeom>
          <a:noFill/>
        </p:spPr>
        <p:txBody>
          <a:bodyPr wrap="square" rtlCol="0">
            <a:spAutoFit/>
          </a:bodyPr>
          <a:lstStyle/>
          <a:p>
            <a:r>
              <a:rPr lang="fr-FR" sz="2800" dirty="0">
                <a:solidFill>
                  <a:srgbClr val="002060"/>
                </a:solidFill>
              </a:rPr>
              <a:t>II-1 </a:t>
            </a:r>
            <a:r>
              <a:rPr lang="fr-FR" sz="2800" dirty="0">
                <a:solidFill>
                  <a:srgbClr val="002060"/>
                </a:solidFill>
              </a:rPr>
              <a:t>Procédure de connexion avec Java</a:t>
            </a:r>
          </a:p>
        </p:txBody>
      </p:sp>
    </p:spTree>
    <p:extLst>
      <p:ext uri="{BB962C8B-B14F-4D97-AF65-F5344CB8AC3E}">
        <p14:creationId xmlns:p14="http://schemas.microsoft.com/office/powerpoint/2010/main" val="2383089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grpSp>
        <p:nvGrpSpPr>
          <p:cNvPr id="61" name="Groupe 60"/>
          <p:cNvGrpSpPr/>
          <p:nvPr/>
        </p:nvGrpSpPr>
        <p:grpSpPr>
          <a:xfrm>
            <a:off x="9053895" y="1949291"/>
            <a:ext cx="2503717" cy="3897715"/>
            <a:chOff x="7900956" y="1949291"/>
            <a:chExt cx="2503717" cy="3897715"/>
          </a:xfrm>
        </p:grpSpPr>
        <p:sp>
          <p:nvSpPr>
            <p:cNvPr id="17" name="Rectangle 16"/>
            <p:cNvSpPr/>
            <p:nvPr/>
          </p:nvSpPr>
          <p:spPr bwMode="auto">
            <a:xfrm>
              <a:off x="7900956" y="1949291"/>
              <a:ext cx="2503717" cy="3897715"/>
            </a:xfrm>
            <a:prstGeom prst="rect">
              <a:avLst/>
            </a:prstGeom>
            <a:solidFill>
              <a:schemeClr val="bg1"/>
            </a:solidFill>
            <a:ln w="9525" cap="flat" cmpd="sng" algn="ctr">
              <a:solidFill>
                <a:schemeClr val="tx1"/>
              </a:solidFill>
              <a:prstDash val="solid"/>
              <a:round/>
              <a:headEnd type="none" w="med" len="med"/>
              <a:tailEnd type="none" w="med" len="med"/>
            </a:ln>
            <a:effectLst>
              <a:outerShdw dist="53882" dir="2700000" algn="ctr" rotWithShape="0">
                <a:schemeClr val="bg2"/>
              </a:outerShdw>
            </a:effectLst>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dirty="0">
                <a:solidFill>
                  <a:srgbClr val="000000"/>
                </a:solidFill>
                <a:latin typeface="Arial" panose="020B0604020202020204" pitchFamily="34" charset="0"/>
              </a:endParaRPr>
            </a:p>
          </p:txBody>
        </p:sp>
        <p:sp>
          <p:nvSpPr>
            <p:cNvPr id="18" name="Organigramme : Alternative 17"/>
            <p:cNvSpPr/>
            <p:nvPr/>
          </p:nvSpPr>
          <p:spPr bwMode="auto">
            <a:xfrm>
              <a:off x="8373335" y="2427958"/>
              <a:ext cx="1472650"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a:solidFill>
                    <a:srgbClr val="FFFFFF">
                      <a:lumMod val="95000"/>
                    </a:srgbClr>
                  </a:solidFill>
                </a:rPr>
                <a:t>socket</a:t>
              </a:r>
            </a:p>
          </p:txBody>
        </p:sp>
        <p:sp>
          <p:nvSpPr>
            <p:cNvPr id="19" name="Organigramme : Alternative 18"/>
            <p:cNvSpPr/>
            <p:nvPr/>
          </p:nvSpPr>
          <p:spPr bwMode="auto">
            <a:xfrm>
              <a:off x="8358308" y="5297797"/>
              <a:ext cx="1472650"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a:solidFill>
                    <a:srgbClr val="FFFFFF">
                      <a:lumMod val="95000"/>
                    </a:srgbClr>
                  </a:solidFill>
                </a:rPr>
                <a:t>close</a:t>
              </a:r>
            </a:p>
          </p:txBody>
        </p:sp>
        <p:sp>
          <p:nvSpPr>
            <p:cNvPr id="20" name="Organigramme : Alternative 19"/>
            <p:cNvSpPr/>
            <p:nvPr/>
          </p:nvSpPr>
          <p:spPr bwMode="auto">
            <a:xfrm>
              <a:off x="8366891" y="3155609"/>
              <a:ext cx="1472650"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err="1">
                  <a:solidFill>
                    <a:srgbClr val="FFFFFF">
                      <a:lumMod val="95000"/>
                    </a:srgbClr>
                  </a:solidFill>
                </a:rPr>
                <a:t>connect</a:t>
              </a:r>
              <a:endParaRPr lang="fr-FR" dirty="0">
                <a:solidFill>
                  <a:srgbClr val="FFFFFF">
                    <a:lumMod val="95000"/>
                  </a:srgbClr>
                </a:solidFill>
              </a:endParaRPr>
            </a:p>
          </p:txBody>
        </p:sp>
        <p:sp>
          <p:nvSpPr>
            <p:cNvPr id="21" name="Organigramme : Alternative 20"/>
            <p:cNvSpPr/>
            <p:nvPr/>
          </p:nvSpPr>
          <p:spPr bwMode="auto">
            <a:xfrm>
              <a:off x="8377624" y="3797409"/>
              <a:ext cx="1472650"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err="1">
                  <a:solidFill>
                    <a:srgbClr val="FFFFFF">
                      <a:lumMod val="95000"/>
                    </a:srgbClr>
                  </a:solidFill>
                </a:rPr>
                <a:t>send</a:t>
              </a:r>
              <a:endParaRPr lang="fr-FR" dirty="0">
                <a:solidFill>
                  <a:srgbClr val="FFFFFF">
                    <a:lumMod val="95000"/>
                  </a:srgbClr>
                </a:solidFill>
              </a:endParaRPr>
            </a:p>
          </p:txBody>
        </p:sp>
        <p:sp>
          <p:nvSpPr>
            <p:cNvPr id="23" name="Organigramme : Alternative 22"/>
            <p:cNvSpPr/>
            <p:nvPr/>
          </p:nvSpPr>
          <p:spPr bwMode="auto">
            <a:xfrm>
              <a:off x="7989674" y="2000808"/>
              <a:ext cx="1619915" cy="285805"/>
            </a:xfrm>
            <a:prstGeom prst="flowChartAlternateProcess">
              <a:avLst/>
            </a:prstGeom>
            <a:solidFill>
              <a:schemeClr val="bg1"/>
            </a:solidFill>
            <a:ln w="9525" cap="flat" cmpd="sng" algn="ctr">
              <a:solidFill>
                <a:schemeClr val="bg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fontAlgn="base">
                <a:spcBef>
                  <a:spcPct val="0"/>
                </a:spcBef>
                <a:spcAft>
                  <a:spcPct val="0"/>
                </a:spcAft>
              </a:pPr>
              <a:r>
                <a:rPr lang="fr-FR" b="1" dirty="0">
                  <a:solidFill>
                    <a:srgbClr val="000000"/>
                  </a:solidFill>
                </a:rPr>
                <a:t>  </a:t>
              </a:r>
              <a:r>
                <a:rPr lang="fr-FR" dirty="0" err="1">
                  <a:solidFill>
                    <a:srgbClr val="C00000"/>
                  </a:solidFill>
                </a:rPr>
                <a:t>Client</a:t>
              </a:r>
              <a:r>
                <a:rPr lang="fr-FR" dirty="0" err="1">
                  <a:solidFill>
                    <a:srgbClr val="FFFFFF">
                      <a:lumMod val="95000"/>
                    </a:srgbClr>
                  </a:solidFill>
                </a:rPr>
                <a:t>et</a:t>
              </a:r>
              <a:endParaRPr lang="fr-FR" dirty="0">
                <a:solidFill>
                  <a:srgbClr val="FFFFFF">
                    <a:lumMod val="95000"/>
                  </a:srgbClr>
                </a:solidFill>
              </a:endParaRPr>
            </a:p>
          </p:txBody>
        </p:sp>
        <p:cxnSp>
          <p:nvCxnSpPr>
            <p:cNvPr id="54" name="Connecteur droit avec flèche 53"/>
            <p:cNvCxnSpPr/>
            <p:nvPr/>
          </p:nvCxnSpPr>
          <p:spPr bwMode="auto">
            <a:xfrm flipH="1">
              <a:off x="9086047" y="4084557"/>
              <a:ext cx="6440" cy="445317"/>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cxnSp>
          <p:nvCxnSpPr>
            <p:cNvPr id="55" name="Connecteur droit avec flèche 54"/>
            <p:cNvCxnSpPr/>
            <p:nvPr/>
          </p:nvCxnSpPr>
          <p:spPr bwMode="auto">
            <a:xfrm flipH="1">
              <a:off x="9086048" y="4809262"/>
              <a:ext cx="6440" cy="489849"/>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cxnSp>
          <p:nvCxnSpPr>
            <p:cNvPr id="56" name="Connecteur droit avec flèche 55"/>
            <p:cNvCxnSpPr/>
            <p:nvPr/>
          </p:nvCxnSpPr>
          <p:spPr bwMode="auto">
            <a:xfrm flipH="1">
              <a:off x="9096778" y="2717247"/>
              <a:ext cx="6440" cy="445317"/>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cxnSp>
          <p:nvCxnSpPr>
            <p:cNvPr id="57" name="Connecteur droit avec flèche 56"/>
            <p:cNvCxnSpPr/>
            <p:nvPr/>
          </p:nvCxnSpPr>
          <p:spPr bwMode="auto">
            <a:xfrm flipH="1">
              <a:off x="9094630" y="3371928"/>
              <a:ext cx="6440" cy="445317"/>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sp>
          <p:nvSpPr>
            <p:cNvPr id="22" name="Organigramme : Alternative 21"/>
            <p:cNvSpPr/>
            <p:nvPr/>
          </p:nvSpPr>
          <p:spPr bwMode="auto">
            <a:xfrm>
              <a:off x="8362601" y="4516478"/>
              <a:ext cx="1472650"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err="1">
                  <a:solidFill>
                    <a:srgbClr val="FFFFFF">
                      <a:lumMod val="95000"/>
                    </a:srgbClr>
                  </a:solidFill>
                </a:rPr>
                <a:t>recv</a:t>
              </a:r>
              <a:endParaRPr lang="fr-FR" dirty="0">
                <a:solidFill>
                  <a:srgbClr val="FFFFFF">
                    <a:lumMod val="95000"/>
                  </a:srgbClr>
                </a:solidFill>
              </a:endParaRPr>
            </a:p>
          </p:txBody>
        </p:sp>
      </p:grpSp>
      <p:cxnSp>
        <p:nvCxnSpPr>
          <p:cNvPr id="139" name="Connecteur en angle 138"/>
          <p:cNvCxnSpPr/>
          <p:nvPr/>
        </p:nvCxnSpPr>
        <p:spPr bwMode="auto">
          <a:xfrm flipV="1">
            <a:off x="10747257" y="3930644"/>
            <a:ext cx="250820" cy="723999"/>
          </a:xfrm>
          <a:prstGeom prst="bentConnector3">
            <a:avLst>
              <a:gd name="adj1" fmla="val 235254"/>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grpSp>
        <p:nvGrpSpPr>
          <p:cNvPr id="60" name="Groupe 59"/>
          <p:cNvGrpSpPr/>
          <p:nvPr/>
        </p:nvGrpSpPr>
        <p:grpSpPr>
          <a:xfrm>
            <a:off x="1095792" y="437883"/>
            <a:ext cx="2754089" cy="6040192"/>
            <a:chOff x="2818573" y="437883"/>
            <a:chExt cx="2754089" cy="6040192"/>
          </a:xfrm>
        </p:grpSpPr>
        <p:sp>
          <p:nvSpPr>
            <p:cNvPr id="7" name="Rectangle 6"/>
            <p:cNvSpPr/>
            <p:nvPr/>
          </p:nvSpPr>
          <p:spPr bwMode="auto">
            <a:xfrm>
              <a:off x="2818573" y="437883"/>
              <a:ext cx="2754089" cy="6040192"/>
            </a:xfrm>
            <a:prstGeom prst="rect">
              <a:avLst/>
            </a:prstGeom>
            <a:solidFill>
              <a:schemeClr val="bg1"/>
            </a:solidFill>
            <a:ln w="9525" cap="flat" cmpd="sng" algn="ctr">
              <a:solidFill>
                <a:schemeClr val="tx1"/>
              </a:solidFill>
              <a:prstDash val="solid"/>
              <a:round/>
              <a:headEnd type="none" w="med" len="med"/>
              <a:tailEnd type="none" w="med" len="med"/>
            </a:ln>
            <a:effectLst>
              <a:outerShdw dist="53882" dir="2700000" algn="ctr" rotWithShape="0">
                <a:schemeClr val="bg2"/>
              </a:outerShdw>
            </a:effectLst>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dirty="0">
                <a:solidFill>
                  <a:srgbClr val="000000"/>
                </a:solidFill>
                <a:latin typeface="Arial" panose="020B0604020202020204" pitchFamily="34" charset="0"/>
              </a:endParaRPr>
            </a:p>
          </p:txBody>
        </p:sp>
        <p:sp>
          <p:nvSpPr>
            <p:cNvPr id="8" name="Organigramme : Alternative 7"/>
            <p:cNvSpPr/>
            <p:nvPr/>
          </p:nvSpPr>
          <p:spPr bwMode="auto">
            <a:xfrm>
              <a:off x="3459389" y="846000"/>
              <a:ext cx="1619915"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a:solidFill>
                    <a:srgbClr val="FFFFFF">
                      <a:lumMod val="95000"/>
                    </a:srgbClr>
                  </a:solidFill>
                </a:rPr>
                <a:t>socket</a:t>
              </a:r>
            </a:p>
          </p:txBody>
        </p:sp>
        <p:sp>
          <p:nvSpPr>
            <p:cNvPr id="9" name="Organigramme : Alternative 8"/>
            <p:cNvSpPr/>
            <p:nvPr/>
          </p:nvSpPr>
          <p:spPr bwMode="auto">
            <a:xfrm>
              <a:off x="3470120" y="1487790"/>
              <a:ext cx="1619915"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err="1">
                  <a:solidFill>
                    <a:srgbClr val="FFFFFF">
                      <a:lumMod val="95000"/>
                    </a:srgbClr>
                  </a:solidFill>
                </a:rPr>
                <a:t>bind</a:t>
              </a:r>
              <a:endParaRPr lang="fr-FR" dirty="0">
                <a:solidFill>
                  <a:srgbClr val="FFFFFF">
                    <a:lumMod val="95000"/>
                  </a:srgbClr>
                </a:solidFill>
              </a:endParaRPr>
            </a:p>
          </p:txBody>
        </p:sp>
        <p:sp>
          <p:nvSpPr>
            <p:cNvPr id="10" name="Organigramme : Alternative 9"/>
            <p:cNvSpPr/>
            <p:nvPr/>
          </p:nvSpPr>
          <p:spPr bwMode="auto">
            <a:xfrm>
              <a:off x="3480851" y="5980382"/>
              <a:ext cx="1619915"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a:solidFill>
                    <a:srgbClr val="FFFFFF">
                      <a:lumMod val="95000"/>
                    </a:srgbClr>
                  </a:solidFill>
                </a:rPr>
                <a:t>close</a:t>
              </a:r>
            </a:p>
          </p:txBody>
        </p:sp>
        <p:sp>
          <p:nvSpPr>
            <p:cNvPr id="11" name="Organigramme : Alternative 10"/>
            <p:cNvSpPr/>
            <p:nvPr/>
          </p:nvSpPr>
          <p:spPr bwMode="auto">
            <a:xfrm>
              <a:off x="3478703" y="2153202"/>
              <a:ext cx="1619915"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err="1">
                  <a:solidFill>
                    <a:srgbClr val="FFFFFF">
                      <a:lumMod val="95000"/>
                    </a:srgbClr>
                  </a:solidFill>
                </a:rPr>
                <a:t>listen</a:t>
              </a:r>
              <a:endParaRPr lang="fr-FR" dirty="0">
                <a:solidFill>
                  <a:srgbClr val="FFFFFF">
                    <a:lumMod val="95000"/>
                  </a:srgbClr>
                </a:solidFill>
              </a:endParaRPr>
            </a:p>
          </p:txBody>
        </p:sp>
        <p:sp>
          <p:nvSpPr>
            <p:cNvPr id="12" name="Organigramme : Alternative 11"/>
            <p:cNvSpPr/>
            <p:nvPr/>
          </p:nvSpPr>
          <p:spPr bwMode="auto">
            <a:xfrm>
              <a:off x="3476557" y="2794998"/>
              <a:ext cx="1619915"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err="1">
                  <a:solidFill>
                    <a:srgbClr val="FFFFFF">
                      <a:lumMod val="95000"/>
                    </a:srgbClr>
                  </a:solidFill>
                </a:rPr>
                <a:t>accept</a:t>
              </a:r>
              <a:endParaRPr lang="fr-FR" dirty="0">
                <a:solidFill>
                  <a:srgbClr val="FFFFFF">
                    <a:lumMod val="95000"/>
                  </a:srgbClr>
                </a:solidFill>
              </a:endParaRPr>
            </a:p>
          </p:txBody>
        </p:sp>
        <p:sp>
          <p:nvSpPr>
            <p:cNvPr id="13" name="Organigramme : Alternative 12"/>
            <p:cNvSpPr/>
            <p:nvPr/>
          </p:nvSpPr>
          <p:spPr bwMode="auto">
            <a:xfrm>
              <a:off x="3461534" y="3771650"/>
              <a:ext cx="1619915"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err="1">
                  <a:solidFill>
                    <a:srgbClr val="FFFFFF">
                      <a:lumMod val="95000"/>
                    </a:srgbClr>
                  </a:solidFill>
                </a:rPr>
                <a:t>recv</a:t>
              </a:r>
              <a:endParaRPr lang="fr-FR" dirty="0">
                <a:solidFill>
                  <a:srgbClr val="FFFFFF">
                    <a:lumMod val="95000"/>
                  </a:srgbClr>
                </a:solidFill>
              </a:endParaRPr>
            </a:p>
          </p:txBody>
        </p:sp>
        <p:sp>
          <p:nvSpPr>
            <p:cNvPr id="14" name="Organigramme : Alternative 13"/>
            <p:cNvSpPr/>
            <p:nvPr/>
          </p:nvSpPr>
          <p:spPr bwMode="auto">
            <a:xfrm>
              <a:off x="3472266" y="4503600"/>
              <a:ext cx="1619915"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err="1">
                  <a:solidFill>
                    <a:srgbClr val="FFFFFF">
                      <a:lumMod val="95000"/>
                    </a:srgbClr>
                  </a:solidFill>
                </a:rPr>
                <a:t>send</a:t>
              </a:r>
              <a:endParaRPr lang="fr-FR" dirty="0">
                <a:solidFill>
                  <a:srgbClr val="FFFFFF">
                    <a:lumMod val="95000"/>
                  </a:srgbClr>
                </a:solidFill>
              </a:endParaRPr>
            </a:p>
          </p:txBody>
        </p:sp>
        <p:sp>
          <p:nvSpPr>
            <p:cNvPr id="15" name="Organigramme : Alternative 14"/>
            <p:cNvSpPr/>
            <p:nvPr/>
          </p:nvSpPr>
          <p:spPr bwMode="auto">
            <a:xfrm>
              <a:off x="3470119" y="5287065"/>
              <a:ext cx="1619915" cy="285805"/>
            </a:xfrm>
            <a:prstGeom prst="flowChartAlternateProcess">
              <a:avLst/>
            </a:prstGeom>
            <a:solidFill>
              <a:srgbClr val="002060"/>
            </a:solidFill>
            <a:ln w="9525" cap="flat" cmpd="sng" algn="ctr">
              <a:solidFill>
                <a:schemeClr val="tx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err="1">
                  <a:solidFill>
                    <a:srgbClr val="FFFFFF">
                      <a:lumMod val="95000"/>
                    </a:srgbClr>
                  </a:solidFill>
                </a:rPr>
                <a:t>recv</a:t>
              </a:r>
              <a:endParaRPr lang="fr-FR" dirty="0">
                <a:solidFill>
                  <a:srgbClr val="FFFFFF">
                    <a:lumMod val="95000"/>
                  </a:srgbClr>
                </a:solidFill>
              </a:endParaRPr>
            </a:p>
          </p:txBody>
        </p:sp>
        <p:sp>
          <p:nvSpPr>
            <p:cNvPr id="16" name="Organigramme : Alternative 15"/>
            <p:cNvSpPr/>
            <p:nvPr/>
          </p:nvSpPr>
          <p:spPr bwMode="auto">
            <a:xfrm>
              <a:off x="2877687" y="483241"/>
              <a:ext cx="1619915" cy="285805"/>
            </a:xfrm>
            <a:prstGeom prst="flowChartAlternateProcess">
              <a:avLst/>
            </a:prstGeom>
            <a:solidFill>
              <a:schemeClr val="bg1"/>
            </a:solidFill>
            <a:ln w="9525" cap="flat" cmpd="sng" algn="ctr">
              <a:solidFill>
                <a:schemeClr val="bg1"/>
              </a:solidFill>
              <a:prstDash val="solid"/>
              <a:round/>
              <a:headEnd type="none" w="med" len="med"/>
              <a:tailEnd type="none" w="med" len="med"/>
            </a:ln>
            <a:effectLst>
              <a:outerShdw blurRad="76200" dir="13500000" sy="23000" kx="1200000" algn="br" rotWithShape="0">
                <a:prstClr val="black">
                  <a:alpha val="20000"/>
                </a:prstClr>
              </a:outerShdw>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dirty="0" err="1">
                  <a:solidFill>
                    <a:srgbClr val="C00000"/>
                  </a:solidFill>
                </a:rPr>
                <a:t>Serveur</a:t>
              </a:r>
              <a:r>
                <a:rPr lang="fr-FR" dirty="0" err="1">
                  <a:solidFill>
                    <a:srgbClr val="FFFFFF">
                      <a:lumMod val="95000"/>
                    </a:srgbClr>
                  </a:solidFill>
                </a:rPr>
                <a:t>ocket</a:t>
              </a:r>
              <a:endParaRPr lang="fr-FR" dirty="0">
                <a:solidFill>
                  <a:srgbClr val="FFFFFF">
                    <a:lumMod val="95000"/>
                  </a:srgbClr>
                </a:solidFill>
              </a:endParaRPr>
            </a:p>
          </p:txBody>
        </p:sp>
        <p:cxnSp>
          <p:nvCxnSpPr>
            <p:cNvPr id="31" name="Connecteur droit avec flèche 30"/>
            <p:cNvCxnSpPr/>
            <p:nvPr/>
          </p:nvCxnSpPr>
          <p:spPr bwMode="auto">
            <a:xfrm flipH="1">
              <a:off x="4275786" y="1128862"/>
              <a:ext cx="6440" cy="368031"/>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cxnSp>
          <p:nvCxnSpPr>
            <p:cNvPr id="32" name="Connecteur droit avec flèche 31"/>
            <p:cNvCxnSpPr/>
            <p:nvPr/>
          </p:nvCxnSpPr>
          <p:spPr bwMode="auto">
            <a:xfrm flipH="1">
              <a:off x="4273638" y="1783542"/>
              <a:ext cx="6440" cy="368031"/>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cxnSp>
          <p:nvCxnSpPr>
            <p:cNvPr id="33" name="Connecteur droit avec flèche 32"/>
            <p:cNvCxnSpPr/>
            <p:nvPr/>
          </p:nvCxnSpPr>
          <p:spPr bwMode="auto">
            <a:xfrm flipH="1">
              <a:off x="4273638" y="2440357"/>
              <a:ext cx="6440" cy="368031"/>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cxnSp>
          <p:nvCxnSpPr>
            <p:cNvPr id="34" name="Connecteur droit avec flèche 33"/>
            <p:cNvCxnSpPr/>
            <p:nvPr/>
          </p:nvCxnSpPr>
          <p:spPr bwMode="auto">
            <a:xfrm flipH="1">
              <a:off x="4273638" y="3064270"/>
              <a:ext cx="6440" cy="717188"/>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cxnSp>
          <p:nvCxnSpPr>
            <p:cNvPr id="35" name="Connecteur droit avec flèche 34"/>
            <p:cNvCxnSpPr/>
            <p:nvPr/>
          </p:nvCxnSpPr>
          <p:spPr bwMode="auto">
            <a:xfrm flipH="1">
              <a:off x="4271490" y="4060947"/>
              <a:ext cx="6440" cy="445317"/>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cxnSp>
          <p:nvCxnSpPr>
            <p:cNvPr id="36" name="Connecteur droit avec flèche 35"/>
            <p:cNvCxnSpPr/>
            <p:nvPr/>
          </p:nvCxnSpPr>
          <p:spPr bwMode="auto">
            <a:xfrm flipH="1">
              <a:off x="4271490" y="4785647"/>
              <a:ext cx="6440" cy="489849"/>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cxnSp>
          <p:nvCxnSpPr>
            <p:cNvPr id="37" name="Connecteur droit avec flèche 36"/>
            <p:cNvCxnSpPr/>
            <p:nvPr/>
          </p:nvCxnSpPr>
          <p:spPr bwMode="auto">
            <a:xfrm flipH="1">
              <a:off x="4271490" y="5567775"/>
              <a:ext cx="6440" cy="445317"/>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grpSp>
      <p:cxnSp>
        <p:nvCxnSpPr>
          <p:cNvPr id="41" name="Connecteur droit avec flèche 40"/>
          <p:cNvCxnSpPr/>
          <p:nvPr/>
        </p:nvCxnSpPr>
        <p:spPr bwMode="auto">
          <a:xfrm flipH="1" flipV="1">
            <a:off x="2568397" y="3306456"/>
            <a:ext cx="6948000" cy="1"/>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cxnSp>
        <p:nvCxnSpPr>
          <p:cNvPr id="53" name="Connecteur droit avec flèche 52"/>
          <p:cNvCxnSpPr/>
          <p:nvPr/>
        </p:nvCxnSpPr>
        <p:spPr bwMode="auto">
          <a:xfrm flipH="1" flipV="1">
            <a:off x="3370152" y="3935376"/>
            <a:ext cx="6156000" cy="1"/>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cxnSp>
        <p:nvCxnSpPr>
          <p:cNvPr id="59" name="Connecteur droit avec flèche 58"/>
          <p:cNvCxnSpPr/>
          <p:nvPr/>
        </p:nvCxnSpPr>
        <p:spPr bwMode="auto">
          <a:xfrm flipH="1" flipV="1">
            <a:off x="3370153" y="5446123"/>
            <a:ext cx="6156000" cy="1"/>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sp>
        <p:nvSpPr>
          <p:cNvPr id="62" name="ZoneTexte 61"/>
          <p:cNvSpPr txBox="1"/>
          <p:nvPr/>
        </p:nvSpPr>
        <p:spPr>
          <a:xfrm>
            <a:off x="4399721" y="1574810"/>
            <a:ext cx="3791423" cy="369332"/>
          </a:xfrm>
          <a:prstGeom prst="rect">
            <a:avLst/>
          </a:prstGeom>
          <a:noFill/>
        </p:spPr>
        <p:txBody>
          <a:bodyPr wrap="none" rtlCol="0">
            <a:spAutoFit/>
          </a:bodyPr>
          <a:lstStyle/>
          <a:p>
            <a:r>
              <a:rPr lang="fr-FR" dirty="0">
                <a:solidFill>
                  <a:srgbClr val="0070C0"/>
                </a:solidFill>
              </a:rPr>
              <a:t>Serveur crée un socket d’écoute</a:t>
            </a:r>
            <a:endParaRPr lang="fr-FR" dirty="0">
              <a:solidFill>
                <a:srgbClr val="0070C0"/>
              </a:solidFill>
            </a:endParaRPr>
          </a:p>
        </p:txBody>
      </p:sp>
      <p:sp>
        <p:nvSpPr>
          <p:cNvPr id="63" name="ZoneTexte 62"/>
          <p:cNvSpPr txBox="1"/>
          <p:nvPr/>
        </p:nvSpPr>
        <p:spPr>
          <a:xfrm>
            <a:off x="3908175" y="2562091"/>
            <a:ext cx="5203669" cy="646331"/>
          </a:xfrm>
          <a:prstGeom prst="rect">
            <a:avLst/>
          </a:prstGeom>
          <a:noFill/>
        </p:spPr>
        <p:txBody>
          <a:bodyPr wrap="none" rtlCol="0">
            <a:spAutoFit/>
          </a:bodyPr>
          <a:lstStyle/>
          <a:p>
            <a:r>
              <a:rPr lang="fr-FR" dirty="0">
                <a:solidFill>
                  <a:srgbClr val="0070C0"/>
                </a:solidFill>
              </a:rPr>
              <a:t>Etablissement d’une </a:t>
            </a:r>
            <a:r>
              <a:rPr lang="fr-FR" dirty="0" err="1">
                <a:solidFill>
                  <a:srgbClr val="0070C0"/>
                </a:solidFill>
              </a:rPr>
              <a:t>connecxion</a:t>
            </a:r>
            <a:r>
              <a:rPr lang="fr-FR" dirty="0">
                <a:solidFill>
                  <a:srgbClr val="0070C0"/>
                </a:solidFill>
              </a:rPr>
              <a:t>, </a:t>
            </a:r>
          </a:p>
          <a:p>
            <a:r>
              <a:rPr lang="fr-FR" dirty="0" err="1">
                <a:solidFill>
                  <a:srgbClr val="0070C0"/>
                </a:solidFill>
              </a:rPr>
              <a:t>three-way</a:t>
            </a:r>
            <a:r>
              <a:rPr lang="fr-FR" dirty="0">
                <a:solidFill>
                  <a:srgbClr val="0070C0"/>
                </a:solidFill>
              </a:rPr>
              <a:t> </a:t>
            </a:r>
            <a:r>
              <a:rPr lang="fr-FR" dirty="0" err="1">
                <a:solidFill>
                  <a:srgbClr val="0070C0"/>
                </a:solidFill>
              </a:rPr>
              <a:t>handshake</a:t>
            </a:r>
            <a:r>
              <a:rPr lang="fr-FR" dirty="0">
                <a:solidFill>
                  <a:srgbClr val="0070C0"/>
                </a:solidFill>
              </a:rPr>
              <a:t> : SYNC, SYNC-ACK, ACK</a:t>
            </a:r>
            <a:endParaRPr lang="fr-FR" dirty="0">
              <a:solidFill>
                <a:srgbClr val="0070C0"/>
              </a:solidFill>
            </a:endParaRPr>
          </a:p>
        </p:txBody>
      </p:sp>
      <p:sp>
        <p:nvSpPr>
          <p:cNvPr id="64" name="ZoneTexte 63"/>
          <p:cNvSpPr txBox="1"/>
          <p:nvPr/>
        </p:nvSpPr>
        <p:spPr>
          <a:xfrm>
            <a:off x="4704521" y="3340214"/>
            <a:ext cx="3366627" cy="646331"/>
          </a:xfrm>
          <a:prstGeom prst="rect">
            <a:avLst/>
          </a:prstGeom>
          <a:noFill/>
        </p:spPr>
        <p:txBody>
          <a:bodyPr wrap="none" rtlCol="0">
            <a:spAutoFit/>
          </a:bodyPr>
          <a:lstStyle/>
          <a:p>
            <a:r>
              <a:rPr lang="fr-FR" dirty="0">
                <a:solidFill>
                  <a:srgbClr val="0070C0"/>
                </a:solidFill>
              </a:rPr>
              <a:t>Client envoyant des données</a:t>
            </a:r>
          </a:p>
          <a:p>
            <a:r>
              <a:rPr lang="fr-FR" dirty="0">
                <a:solidFill>
                  <a:srgbClr val="0070C0"/>
                </a:solidFill>
              </a:rPr>
              <a:t>Serveur recevant les données</a:t>
            </a:r>
            <a:endParaRPr lang="fr-FR" dirty="0">
              <a:solidFill>
                <a:srgbClr val="0070C0"/>
              </a:solidFill>
            </a:endParaRPr>
          </a:p>
        </p:txBody>
      </p:sp>
      <p:sp>
        <p:nvSpPr>
          <p:cNvPr id="65" name="ZoneTexte 64"/>
          <p:cNvSpPr txBox="1"/>
          <p:nvPr/>
        </p:nvSpPr>
        <p:spPr>
          <a:xfrm>
            <a:off x="4856921" y="4022700"/>
            <a:ext cx="3446777" cy="646331"/>
          </a:xfrm>
          <a:prstGeom prst="rect">
            <a:avLst/>
          </a:prstGeom>
          <a:noFill/>
        </p:spPr>
        <p:txBody>
          <a:bodyPr wrap="none" rtlCol="0">
            <a:spAutoFit/>
          </a:bodyPr>
          <a:lstStyle/>
          <a:p>
            <a:r>
              <a:rPr lang="fr-FR" dirty="0">
                <a:solidFill>
                  <a:srgbClr val="0070C0"/>
                </a:solidFill>
              </a:rPr>
              <a:t>Serveur envoyant des données</a:t>
            </a:r>
          </a:p>
          <a:p>
            <a:r>
              <a:rPr lang="fr-FR" dirty="0">
                <a:solidFill>
                  <a:srgbClr val="0070C0"/>
                </a:solidFill>
              </a:rPr>
              <a:t>Client recevant les données</a:t>
            </a:r>
            <a:endParaRPr lang="fr-FR" dirty="0">
              <a:solidFill>
                <a:srgbClr val="0070C0"/>
              </a:solidFill>
            </a:endParaRPr>
          </a:p>
        </p:txBody>
      </p:sp>
      <p:cxnSp>
        <p:nvCxnSpPr>
          <p:cNvPr id="67" name="Connecteur droit avec flèche 66"/>
          <p:cNvCxnSpPr>
            <a:stCxn id="14" idx="3"/>
            <a:endCxn id="14" idx="3"/>
          </p:cNvCxnSpPr>
          <p:nvPr/>
        </p:nvCxnSpPr>
        <p:spPr bwMode="auto">
          <a:xfrm>
            <a:off x="3369400" y="4646503"/>
            <a:ext cx="0" cy="0"/>
          </a:xfrm>
          <a:prstGeom prst="straightConnector1">
            <a:avLst/>
          </a:prstGeom>
          <a:solidFill>
            <a:schemeClr val="accent1"/>
          </a:solidFill>
          <a:ln w="9525" cap="flat" cmpd="sng" algn="ctr">
            <a:solidFill>
              <a:schemeClr val="tx1"/>
            </a:solidFill>
            <a:prstDash val="solid"/>
            <a:round/>
            <a:headEnd type="none" w="med" len="med"/>
            <a:tailEnd type="triangle"/>
          </a:ln>
          <a:effectLst>
            <a:outerShdw dist="53882" dir="2700000" algn="ctr" rotWithShape="0">
              <a:schemeClr val="bg2"/>
            </a:outerShdw>
          </a:effectLst>
        </p:spPr>
      </p:cxnSp>
      <p:cxnSp>
        <p:nvCxnSpPr>
          <p:cNvPr id="69" name="Connecteur droit avec flèche 68"/>
          <p:cNvCxnSpPr>
            <a:stCxn id="14" idx="3"/>
            <a:endCxn id="22" idx="1"/>
          </p:cNvCxnSpPr>
          <p:nvPr/>
        </p:nvCxnSpPr>
        <p:spPr bwMode="auto">
          <a:xfrm>
            <a:off x="3369400" y="4646503"/>
            <a:ext cx="6146140" cy="12878"/>
          </a:xfrm>
          <a:prstGeom prst="straightConnector1">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sp>
        <p:nvSpPr>
          <p:cNvPr id="70" name="ZoneTexte 69"/>
          <p:cNvSpPr txBox="1"/>
          <p:nvPr/>
        </p:nvSpPr>
        <p:spPr>
          <a:xfrm>
            <a:off x="4585253" y="5009991"/>
            <a:ext cx="3961341" cy="369332"/>
          </a:xfrm>
          <a:prstGeom prst="rect">
            <a:avLst/>
          </a:prstGeom>
          <a:noFill/>
        </p:spPr>
        <p:txBody>
          <a:bodyPr wrap="none" rtlCol="0">
            <a:spAutoFit/>
          </a:bodyPr>
          <a:lstStyle/>
          <a:p>
            <a:r>
              <a:rPr lang="fr-FR" dirty="0">
                <a:solidFill>
                  <a:srgbClr val="0070C0"/>
                </a:solidFill>
              </a:rPr>
              <a:t>Client envoyant message de clôture</a:t>
            </a:r>
          </a:p>
        </p:txBody>
      </p:sp>
      <p:cxnSp>
        <p:nvCxnSpPr>
          <p:cNvPr id="114" name="Connecteur en angle 113"/>
          <p:cNvCxnSpPr/>
          <p:nvPr/>
        </p:nvCxnSpPr>
        <p:spPr bwMode="auto">
          <a:xfrm flipV="1">
            <a:off x="1745502" y="3910764"/>
            <a:ext cx="537655" cy="723999"/>
          </a:xfrm>
          <a:prstGeom prst="bentConnector3">
            <a:avLst>
              <a:gd name="adj1" fmla="val -77777"/>
            </a:avLst>
          </a:prstGeom>
          <a:solidFill>
            <a:schemeClr val="accent1"/>
          </a:solidFill>
          <a:ln w="9525" cap="flat" cmpd="sng" algn="ctr">
            <a:solidFill>
              <a:schemeClr val="tx1"/>
            </a:solidFill>
            <a:prstDash val="solid"/>
            <a:round/>
            <a:headEnd type="none" w="med" len="med"/>
            <a:tailEnd type="triangle"/>
          </a:ln>
          <a:effectLst>
            <a:outerShdw blurRad="76200" dir="13500000" sy="23000" kx="1200000" algn="br" rotWithShape="0">
              <a:prstClr val="black">
                <a:alpha val="20000"/>
              </a:prstClr>
            </a:outerShdw>
          </a:effectLst>
        </p:spPr>
      </p:cxnSp>
      <p:sp>
        <p:nvSpPr>
          <p:cNvPr id="44" name="ZoneTexte 43"/>
          <p:cNvSpPr txBox="1"/>
          <p:nvPr/>
        </p:nvSpPr>
        <p:spPr>
          <a:xfrm>
            <a:off x="4456090" y="6194738"/>
            <a:ext cx="2614818" cy="369332"/>
          </a:xfrm>
          <a:prstGeom prst="rect">
            <a:avLst/>
          </a:prstGeom>
          <a:noFill/>
          <a:ln>
            <a:solidFill>
              <a:srgbClr val="C00000"/>
            </a:solidFill>
          </a:ln>
        </p:spPr>
        <p:txBody>
          <a:bodyPr wrap="none" rtlCol="0">
            <a:spAutoFit/>
          </a:bodyPr>
          <a:lstStyle/>
          <a:p>
            <a:pPr algn="r"/>
            <a:r>
              <a:rPr lang="fr-FR" dirty="0">
                <a:solidFill>
                  <a:srgbClr val="000000"/>
                </a:solidFill>
              </a:rPr>
              <a:t>Procédure avec Python</a:t>
            </a:r>
            <a:endParaRPr lang="fr-FR" dirty="0">
              <a:solidFill>
                <a:srgbClr val="000000"/>
              </a:solidFill>
            </a:endParaRPr>
          </a:p>
        </p:txBody>
      </p:sp>
      <p:sp>
        <p:nvSpPr>
          <p:cNvPr id="45" name="ZoneTexte 44"/>
          <p:cNvSpPr txBox="1"/>
          <p:nvPr/>
        </p:nvSpPr>
        <p:spPr>
          <a:xfrm>
            <a:off x="4041656" y="308621"/>
            <a:ext cx="7137206" cy="523220"/>
          </a:xfrm>
          <a:prstGeom prst="rect">
            <a:avLst/>
          </a:prstGeom>
          <a:noFill/>
        </p:spPr>
        <p:txBody>
          <a:bodyPr wrap="square" rtlCol="0">
            <a:spAutoFit/>
          </a:bodyPr>
          <a:lstStyle/>
          <a:p>
            <a:r>
              <a:rPr lang="fr-FR" sz="2800" dirty="0">
                <a:solidFill>
                  <a:srgbClr val="002060"/>
                </a:solidFill>
              </a:rPr>
              <a:t>II-2 Procédure de connexion avec Python</a:t>
            </a:r>
            <a:endParaRPr lang="fr-FR" sz="2800" dirty="0">
              <a:solidFill>
                <a:srgbClr val="002060"/>
              </a:solidFill>
            </a:endParaRPr>
          </a:p>
        </p:txBody>
      </p:sp>
    </p:spTree>
    <p:extLst>
      <p:ext uri="{BB962C8B-B14F-4D97-AF65-F5344CB8AC3E}">
        <p14:creationId xmlns:p14="http://schemas.microsoft.com/office/powerpoint/2010/main" val="1673597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643945" y="1099398"/>
            <a:ext cx="10534920" cy="5324535"/>
          </a:xfrm>
          <a:prstGeom prst="rect">
            <a:avLst/>
          </a:prstGeom>
        </p:spPr>
        <p:txBody>
          <a:bodyPr wrap="square">
            <a:spAutoFit/>
          </a:bodyPr>
          <a:lstStyle/>
          <a:p>
            <a:pPr marL="342900" indent="-342900">
              <a:buFont typeface="Arial" panose="020B0604020202020204" pitchFamily="34" charset="0"/>
              <a:buChar char="•"/>
            </a:pPr>
            <a:r>
              <a:rPr lang="fr-FR" sz="2000" dirty="0">
                <a:solidFill>
                  <a:srgbClr val="000000"/>
                </a:solidFill>
              </a:rPr>
              <a:t>Rappelons qu’il y a deux types de </a:t>
            </a:r>
            <a:r>
              <a:rPr lang="fr-FR" sz="2000" dirty="0" err="1">
                <a:solidFill>
                  <a:srgbClr val="000000"/>
                </a:solidFill>
              </a:rPr>
              <a:t>stream</a:t>
            </a:r>
            <a:r>
              <a:rPr lang="fr-FR" sz="2000" dirty="0">
                <a:solidFill>
                  <a:srgbClr val="000000"/>
                </a:solidFill>
              </a:rPr>
              <a:t> sockets : les </a:t>
            </a:r>
            <a:r>
              <a:rPr lang="fr-FR" sz="2000" dirty="0">
                <a:solidFill>
                  <a:srgbClr val="7030A0"/>
                </a:solidFill>
              </a:rPr>
              <a:t>sockets d’écoute</a:t>
            </a:r>
            <a:r>
              <a:rPr lang="fr-FR" sz="2000" dirty="0">
                <a:solidFill>
                  <a:srgbClr val="000000"/>
                </a:solidFill>
              </a:rPr>
              <a:t>, qui sont utilisés par les serveurs pour rendre un port disponible pour les connections entrantes, et </a:t>
            </a:r>
            <a:r>
              <a:rPr lang="fr-FR" sz="2000" dirty="0">
                <a:solidFill>
                  <a:srgbClr val="7030A0"/>
                </a:solidFill>
              </a:rPr>
              <a:t>les sockets connectés</a:t>
            </a:r>
            <a:r>
              <a:rPr lang="fr-FR" sz="2000" dirty="0">
                <a:solidFill>
                  <a:srgbClr val="000000"/>
                </a:solidFill>
              </a:rPr>
              <a:t>, qui reflètent le dialogue d’un serveur avec un client spécifique.</a:t>
            </a:r>
          </a:p>
          <a:p>
            <a:pPr marL="342900" indent="-342900">
              <a:buFont typeface="Arial" panose="020B0604020202020204" pitchFamily="34" charset="0"/>
              <a:buChar char="•"/>
            </a:pPr>
            <a:endParaRPr lang="fr-FR" sz="800" dirty="0">
              <a:solidFill>
                <a:srgbClr val="000000"/>
              </a:solidFill>
            </a:endParaRPr>
          </a:p>
          <a:p>
            <a:pPr marL="342900" indent="-342900">
              <a:buFont typeface="Arial" panose="020B0604020202020204" pitchFamily="34" charset="0"/>
              <a:buChar char="•"/>
            </a:pPr>
            <a:r>
              <a:rPr lang="fr-FR" sz="2000" dirty="0">
                <a:solidFill>
                  <a:srgbClr val="000000"/>
                </a:solidFill>
              </a:rPr>
              <a:t>Un socket d’écoute fournit un nouveau, socket connecté comme le résultat retourné par </a:t>
            </a:r>
            <a:r>
              <a:rPr lang="fr-FR" sz="2000" dirty="0" err="1">
                <a:solidFill>
                  <a:srgbClr val="7030A0"/>
                </a:solidFill>
              </a:rPr>
              <a:t>accept</a:t>
            </a:r>
            <a:r>
              <a:rPr lang="fr-FR" sz="2000" dirty="0">
                <a:solidFill>
                  <a:srgbClr val="7030A0"/>
                </a:solidFill>
              </a:rPr>
              <a:t>()</a:t>
            </a:r>
            <a:r>
              <a:rPr lang="fr-FR" sz="2000" dirty="0">
                <a:solidFill>
                  <a:srgbClr val="000000"/>
                </a:solidFill>
              </a:rPr>
              <a:t>. Noter que cela ne permet pas encore de déterminer si le programme va se comporter comme un client ou un serveur.</a:t>
            </a:r>
          </a:p>
          <a:p>
            <a:pPr marL="342900" indent="-342900">
              <a:buFont typeface="Arial" panose="020B0604020202020204" pitchFamily="34" charset="0"/>
              <a:buChar char="•"/>
            </a:pPr>
            <a:endParaRPr lang="fr-FR" sz="800" dirty="0">
              <a:solidFill>
                <a:srgbClr val="000000"/>
              </a:solidFill>
            </a:endParaRPr>
          </a:p>
          <a:p>
            <a:pPr marL="342900" indent="-342900">
              <a:buFont typeface="Arial" panose="020B0604020202020204" pitchFamily="34" charset="0"/>
              <a:buChar char="•"/>
            </a:pPr>
            <a:r>
              <a:rPr lang="fr-FR" sz="2000" dirty="0">
                <a:solidFill>
                  <a:srgbClr val="000000"/>
                </a:solidFill>
              </a:rPr>
              <a:t>Pour réclamer un certain port, le serveur appel d’abord </a:t>
            </a:r>
            <a:r>
              <a:rPr lang="fr-FR" sz="2000" dirty="0" err="1">
                <a:solidFill>
                  <a:srgbClr val="7030A0"/>
                </a:solidFill>
              </a:rPr>
              <a:t>bind</a:t>
            </a:r>
            <a:r>
              <a:rPr lang="fr-FR" sz="2000" dirty="0">
                <a:solidFill>
                  <a:srgbClr val="7030A0"/>
                </a:solidFill>
              </a:rPr>
              <a:t>()</a:t>
            </a:r>
            <a:r>
              <a:rPr lang="fr-FR" sz="2000" dirty="0">
                <a:solidFill>
                  <a:srgbClr val="000000"/>
                </a:solidFill>
              </a:rPr>
              <a:t>.</a:t>
            </a:r>
          </a:p>
          <a:p>
            <a:endParaRPr lang="fr-FR" sz="800" dirty="0">
              <a:solidFill>
                <a:srgbClr val="000000"/>
              </a:solidFill>
            </a:endParaRPr>
          </a:p>
          <a:p>
            <a:pPr marL="342900" indent="-342900">
              <a:buFont typeface="Arial" panose="020B0604020202020204" pitchFamily="34" charset="0"/>
              <a:buChar char="•"/>
            </a:pPr>
            <a:r>
              <a:rPr lang="fr-FR" sz="2000" dirty="0" err="1">
                <a:solidFill>
                  <a:srgbClr val="7030A0"/>
                </a:solidFill>
              </a:rPr>
              <a:t>b</a:t>
            </a:r>
            <a:r>
              <a:rPr lang="fr-FR" sz="2000" dirty="0" err="1">
                <a:solidFill>
                  <a:srgbClr val="7030A0"/>
                </a:solidFill>
              </a:rPr>
              <a:t>ind</a:t>
            </a:r>
            <a:r>
              <a:rPr lang="fr-FR" sz="2000" dirty="0">
                <a:solidFill>
                  <a:srgbClr val="7030A0"/>
                </a:solidFill>
              </a:rPr>
              <a:t>()</a:t>
            </a:r>
            <a:r>
              <a:rPr lang="fr-FR" sz="2000" dirty="0">
                <a:solidFill>
                  <a:srgbClr val="000000"/>
                </a:solidFill>
              </a:rPr>
              <a:t>, permet simplement de réserver un certain port, sur une interface spécifique ou à travers toutes les interfaces.</a:t>
            </a:r>
          </a:p>
          <a:p>
            <a:pPr marL="342900" indent="-342900">
              <a:buFont typeface="Arial" panose="020B0604020202020204" pitchFamily="34" charset="0"/>
              <a:buChar char="•"/>
            </a:pPr>
            <a:endParaRPr lang="fr-FR" sz="800" dirty="0">
              <a:solidFill>
                <a:srgbClr val="000000"/>
              </a:solidFill>
            </a:endParaRPr>
          </a:p>
          <a:p>
            <a:pPr marL="342900" indent="-342900">
              <a:buFont typeface="Arial" panose="020B0604020202020204" pitchFamily="34" charset="0"/>
              <a:buChar char="•"/>
            </a:pPr>
            <a:r>
              <a:rPr lang="fr-FR" sz="2000" dirty="0">
                <a:solidFill>
                  <a:srgbClr val="000000"/>
                </a:solidFill>
              </a:rPr>
              <a:t>Les clients peuvent utiliser cette méthode s’ils ont besoin de communiquer avec un serveur à partie d’un port spécifique sur leur système plutôt qu’un port éphémère qui autrement leur serait alloué.</a:t>
            </a:r>
          </a:p>
          <a:p>
            <a:endParaRPr lang="fr-FR" sz="800" dirty="0">
              <a:solidFill>
                <a:srgbClr val="000000"/>
              </a:solidFill>
            </a:endParaRPr>
          </a:p>
          <a:p>
            <a:pPr marL="342900" indent="-342900">
              <a:buFont typeface="Arial" panose="020B0604020202020204" pitchFamily="34" charset="0"/>
              <a:buChar char="•"/>
            </a:pPr>
            <a:r>
              <a:rPr lang="fr-FR" sz="2000" dirty="0">
                <a:solidFill>
                  <a:srgbClr val="000000"/>
                </a:solidFill>
              </a:rPr>
              <a:t>Le socket est irréversiblement modifié lorsque </a:t>
            </a:r>
            <a:r>
              <a:rPr lang="fr-FR" sz="2000" dirty="0" err="1">
                <a:solidFill>
                  <a:srgbClr val="7030A0"/>
                </a:solidFill>
              </a:rPr>
              <a:t>listen</a:t>
            </a:r>
            <a:r>
              <a:rPr lang="fr-FR" sz="2000" dirty="0">
                <a:solidFill>
                  <a:srgbClr val="7030A0"/>
                </a:solidFill>
              </a:rPr>
              <a:t>()</a:t>
            </a:r>
            <a:r>
              <a:rPr lang="fr-FR" sz="2000" dirty="0">
                <a:solidFill>
                  <a:srgbClr val="000000"/>
                </a:solidFill>
              </a:rPr>
              <a:t> est invoquée, et il ne peut plus être utilisé pour envoyer et recevoir les données.</a:t>
            </a:r>
          </a:p>
        </p:txBody>
      </p:sp>
      <p:sp>
        <p:nvSpPr>
          <p:cNvPr id="3" name="ZoneTexte 2"/>
          <p:cNvSpPr txBox="1"/>
          <p:nvPr/>
        </p:nvSpPr>
        <p:spPr>
          <a:xfrm>
            <a:off x="731781" y="308621"/>
            <a:ext cx="7137206" cy="523220"/>
          </a:xfrm>
          <a:prstGeom prst="rect">
            <a:avLst/>
          </a:prstGeom>
          <a:noFill/>
        </p:spPr>
        <p:txBody>
          <a:bodyPr wrap="square" rtlCol="0">
            <a:spAutoFit/>
          </a:bodyPr>
          <a:lstStyle/>
          <a:p>
            <a:r>
              <a:rPr lang="fr-FR" sz="2800" dirty="0">
                <a:solidFill>
                  <a:srgbClr val="002060"/>
                </a:solidFill>
              </a:rPr>
              <a:t>II-2 Procédure de connexion avec Python</a:t>
            </a:r>
            <a:endParaRPr lang="fr-FR" sz="2800" dirty="0">
              <a:solidFill>
                <a:srgbClr val="002060"/>
              </a:solidFill>
            </a:endParaRPr>
          </a:p>
        </p:txBody>
      </p:sp>
    </p:spTree>
    <p:extLst>
      <p:ext uri="{BB962C8B-B14F-4D97-AF65-F5344CB8AC3E}">
        <p14:creationId xmlns:p14="http://schemas.microsoft.com/office/powerpoint/2010/main" val="1536211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442565" y="243379"/>
            <a:ext cx="7537190" cy="586541"/>
          </a:xfrm>
        </p:spPr>
        <p:txBody>
          <a:bodyPr/>
          <a:lstStyle/>
          <a:p>
            <a:pPr eaLnBrk="1" hangingPunct="1"/>
            <a:r>
              <a:rPr lang="en-US" sz="3600" dirty="0" smtClean="0">
                <a:solidFill>
                  <a:srgbClr val="002060"/>
                </a:solidFill>
              </a:rPr>
              <a:t>II-3 Les Sockets </a:t>
            </a:r>
            <a:r>
              <a:rPr lang="en-US" sz="3600" dirty="0" err="1" smtClean="0">
                <a:solidFill>
                  <a:srgbClr val="002060"/>
                </a:solidFill>
              </a:rPr>
              <a:t>Serveur</a:t>
            </a:r>
            <a:r>
              <a:rPr lang="en-US" sz="3600" dirty="0" smtClean="0">
                <a:solidFill>
                  <a:srgbClr val="002060"/>
                </a:solidFill>
              </a:rPr>
              <a:t> (Java)</a:t>
            </a:r>
          </a:p>
        </p:txBody>
      </p:sp>
      <p:sp>
        <p:nvSpPr>
          <p:cNvPr id="12291" name="Rectangle 5"/>
          <p:cNvSpPr>
            <a:spLocks noGrp="1" noChangeArrowheads="1"/>
          </p:cNvSpPr>
          <p:nvPr>
            <p:ph type="body" idx="1"/>
          </p:nvPr>
        </p:nvSpPr>
        <p:spPr>
          <a:xfrm>
            <a:off x="1429406" y="829920"/>
            <a:ext cx="10436114" cy="5224462"/>
          </a:xfrm>
        </p:spPr>
        <p:txBody>
          <a:bodyPr/>
          <a:lstStyle/>
          <a:p>
            <a:r>
              <a:rPr lang="en-US" sz="2800" dirty="0" err="1" smtClean="0"/>
              <a:t>Une</a:t>
            </a:r>
            <a:r>
              <a:rPr lang="en-US" sz="2800" dirty="0" smtClean="0"/>
              <a:t> socket </a:t>
            </a:r>
            <a:r>
              <a:rPr lang="en-US" sz="2800" dirty="0" err="1" smtClean="0"/>
              <a:t>serveur</a:t>
            </a:r>
            <a:r>
              <a:rPr lang="en-US" sz="2800" dirty="0" smtClean="0"/>
              <a:t> </a:t>
            </a:r>
            <a:r>
              <a:rPr lang="en-US" sz="2800" dirty="0" err="1" smtClean="0"/>
              <a:t>est</a:t>
            </a:r>
            <a:r>
              <a:rPr lang="en-US" sz="2800" dirty="0" smtClean="0"/>
              <a:t> </a:t>
            </a:r>
            <a:r>
              <a:rPr lang="en-US" sz="2800" dirty="0" err="1" smtClean="0"/>
              <a:t>une</a:t>
            </a:r>
            <a:r>
              <a:rPr lang="en-US" sz="2800" dirty="0" smtClean="0"/>
              <a:t> </a:t>
            </a:r>
            <a:r>
              <a:rPr lang="en-US" sz="2800" dirty="0"/>
              <a:t>instance </a:t>
            </a:r>
            <a:r>
              <a:rPr lang="en-US" sz="2800" dirty="0" smtClean="0"/>
              <a:t>de la </a:t>
            </a:r>
            <a:r>
              <a:rPr lang="en-US" sz="2800" dirty="0" err="1" smtClean="0"/>
              <a:t>classe</a:t>
            </a:r>
            <a:r>
              <a:rPr lang="en-US" sz="2800" dirty="0" smtClean="0"/>
              <a:t> </a:t>
            </a:r>
            <a:r>
              <a:rPr lang="en-US" sz="2800" dirty="0" err="1" smtClean="0"/>
              <a:t>ServerSocket</a:t>
            </a:r>
            <a:r>
              <a:rPr lang="en-US" sz="2800" dirty="0" smtClean="0"/>
              <a:t> et </a:t>
            </a:r>
            <a:r>
              <a:rPr lang="en-US" sz="2800" dirty="0" err="1" smtClean="0"/>
              <a:t>peut</a:t>
            </a:r>
            <a:r>
              <a:rPr lang="en-US" sz="2800" dirty="0" smtClean="0"/>
              <a:t> </a:t>
            </a:r>
            <a:r>
              <a:rPr lang="en-US" sz="2800" dirty="0" err="1" smtClean="0"/>
              <a:t>être</a:t>
            </a:r>
            <a:r>
              <a:rPr lang="en-US" sz="2800" dirty="0" smtClean="0"/>
              <a:t> </a:t>
            </a:r>
            <a:r>
              <a:rPr lang="en-US" sz="2800" dirty="0" err="1" smtClean="0"/>
              <a:t>créee</a:t>
            </a:r>
            <a:r>
              <a:rPr lang="en-US" sz="2800" dirty="0" smtClean="0"/>
              <a:t> par </a:t>
            </a:r>
            <a:r>
              <a:rPr lang="en-US" sz="2800" dirty="0" err="1" smtClean="0"/>
              <a:t>l’un</a:t>
            </a:r>
            <a:r>
              <a:rPr lang="en-US" sz="2800" dirty="0" smtClean="0"/>
              <a:t> des </a:t>
            </a:r>
            <a:r>
              <a:rPr lang="en-US" sz="2800" dirty="0" err="1" smtClean="0"/>
              <a:t>ces</a:t>
            </a:r>
            <a:r>
              <a:rPr lang="en-US" sz="2800" dirty="0" smtClean="0"/>
              <a:t> </a:t>
            </a:r>
            <a:r>
              <a:rPr lang="en-US" sz="2800" dirty="0" err="1" smtClean="0"/>
              <a:t>constructeurs</a:t>
            </a:r>
            <a:r>
              <a:rPr lang="en-US" sz="2800" dirty="0" smtClean="0"/>
              <a:t>:</a:t>
            </a:r>
            <a:endParaRPr lang="en-US" sz="2800" dirty="0"/>
          </a:p>
          <a:p>
            <a:pPr marL="0" indent="0">
              <a:buNone/>
            </a:pPr>
            <a:r>
              <a:rPr lang="fr-FR" sz="2800" dirty="0" smtClean="0"/>
              <a:t>		</a:t>
            </a:r>
            <a:r>
              <a:rPr lang="fr-FR" sz="2800" dirty="0" err="1" smtClean="0">
                <a:solidFill>
                  <a:srgbClr val="7030A0"/>
                </a:solidFill>
                <a:cs typeface="Times New Roman" panose="02020603050405020304" pitchFamily="18" charset="0"/>
              </a:rPr>
              <a:t>ServerSocket</a:t>
            </a:r>
            <a:r>
              <a:rPr lang="fr-FR" sz="2800" dirty="0" smtClean="0">
                <a:solidFill>
                  <a:srgbClr val="7030A0"/>
                </a:solidFill>
                <a:cs typeface="Times New Roman" panose="02020603050405020304" pitchFamily="18" charset="0"/>
              </a:rPr>
              <a:t>(</a:t>
            </a:r>
            <a:r>
              <a:rPr lang="fr-FR" sz="2800" dirty="0" err="1" smtClean="0">
                <a:solidFill>
                  <a:srgbClr val="7030A0"/>
                </a:solidFill>
                <a:cs typeface="Times New Roman" panose="02020603050405020304" pitchFamily="18" charset="0"/>
              </a:rPr>
              <a:t>int</a:t>
            </a:r>
            <a:r>
              <a:rPr lang="fr-FR" sz="2800" dirty="0" smtClean="0">
                <a:solidFill>
                  <a:srgbClr val="7030A0"/>
                </a:solidFill>
                <a:cs typeface="Times New Roman" panose="02020603050405020304" pitchFamily="18" charset="0"/>
              </a:rPr>
              <a:t> </a:t>
            </a:r>
            <a:r>
              <a:rPr lang="fr-FR" sz="2800" dirty="0">
                <a:solidFill>
                  <a:srgbClr val="7030A0"/>
                </a:solidFill>
                <a:cs typeface="Times New Roman" panose="02020603050405020304" pitchFamily="18" charset="0"/>
              </a:rPr>
              <a:t>port</a:t>
            </a:r>
            <a:r>
              <a:rPr lang="fr-FR" sz="2800" dirty="0" smtClean="0">
                <a:solidFill>
                  <a:srgbClr val="7030A0"/>
                </a:solidFill>
                <a:cs typeface="Times New Roman" panose="02020603050405020304" pitchFamily="18" charset="0"/>
              </a:rPr>
              <a:t>)</a:t>
            </a:r>
            <a:endParaRPr lang="fr-FR" sz="2800" dirty="0">
              <a:solidFill>
                <a:srgbClr val="7030A0"/>
              </a:solidFill>
              <a:cs typeface="Times New Roman" panose="02020603050405020304" pitchFamily="18" charset="0"/>
            </a:endParaRPr>
          </a:p>
          <a:p>
            <a:pPr marL="0" indent="0">
              <a:buNone/>
            </a:pPr>
            <a:r>
              <a:rPr lang="fr-FR" sz="2800" dirty="0" smtClean="0">
                <a:solidFill>
                  <a:srgbClr val="7030A0"/>
                </a:solidFill>
              </a:rPr>
              <a:t>		</a:t>
            </a:r>
            <a:r>
              <a:rPr lang="fr-FR" sz="2800" dirty="0" err="1" smtClean="0">
                <a:solidFill>
                  <a:srgbClr val="7030A0"/>
                </a:solidFill>
                <a:cs typeface="Times New Roman" panose="02020603050405020304" pitchFamily="18" charset="0"/>
              </a:rPr>
              <a:t>ServerSocket</a:t>
            </a:r>
            <a:r>
              <a:rPr lang="fr-FR" sz="2800" dirty="0" smtClean="0">
                <a:solidFill>
                  <a:srgbClr val="7030A0"/>
                </a:solidFill>
                <a:cs typeface="Times New Roman" panose="02020603050405020304" pitchFamily="18" charset="0"/>
              </a:rPr>
              <a:t>(</a:t>
            </a:r>
            <a:r>
              <a:rPr lang="fr-FR" sz="2800" dirty="0" err="1" smtClean="0">
                <a:solidFill>
                  <a:srgbClr val="7030A0"/>
                </a:solidFill>
                <a:cs typeface="Times New Roman" panose="02020603050405020304" pitchFamily="18" charset="0"/>
              </a:rPr>
              <a:t>int</a:t>
            </a:r>
            <a:r>
              <a:rPr lang="fr-FR" sz="2800" dirty="0" smtClean="0">
                <a:solidFill>
                  <a:srgbClr val="7030A0"/>
                </a:solidFill>
                <a:cs typeface="Times New Roman" panose="02020603050405020304" pitchFamily="18" charset="0"/>
              </a:rPr>
              <a:t> </a:t>
            </a:r>
            <a:r>
              <a:rPr lang="fr-FR" sz="2800" dirty="0">
                <a:solidFill>
                  <a:srgbClr val="7030A0"/>
                </a:solidFill>
                <a:cs typeface="Times New Roman" panose="02020603050405020304" pitchFamily="18" charset="0"/>
              </a:rPr>
              <a:t>port, </a:t>
            </a:r>
            <a:r>
              <a:rPr lang="fr-FR" sz="2800" dirty="0" err="1">
                <a:solidFill>
                  <a:srgbClr val="7030A0"/>
                </a:solidFill>
                <a:cs typeface="Times New Roman" panose="02020603050405020304" pitchFamily="18" charset="0"/>
              </a:rPr>
              <a:t>int</a:t>
            </a:r>
            <a:r>
              <a:rPr lang="fr-FR" sz="2800" dirty="0">
                <a:solidFill>
                  <a:srgbClr val="7030A0"/>
                </a:solidFill>
                <a:cs typeface="Times New Roman" panose="02020603050405020304" pitchFamily="18" charset="0"/>
              </a:rPr>
              <a:t> </a:t>
            </a:r>
            <a:r>
              <a:rPr lang="fr-FR" sz="2800" dirty="0" err="1">
                <a:solidFill>
                  <a:srgbClr val="7030A0"/>
                </a:solidFill>
                <a:cs typeface="Times New Roman" panose="02020603050405020304" pitchFamily="18" charset="0"/>
              </a:rPr>
              <a:t>backlog</a:t>
            </a:r>
            <a:r>
              <a:rPr lang="fr-FR" sz="2800" dirty="0" smtClean="0">
                <a:solidFill>
                  <a:srgbClr val="7030A0"/>
                </a:solidFill>
                <a:cs typeface="Times New Roman" panose="02020603050405020304" pitchFamily="18" charset="0"/>
              </a:rPr>
              <a:t>)</a:t>
            </a:r>
            <a:endParaRPr lang="fr-FR" sz="2800" dirty="0">
              <a:solidFill>
                <a:srgbClr val="7030A0"/>
              </a:solidFill>
              <a:cs typeface="Times New Roman" panose="02020603050405020304" pitchFamily="18" charset="0"/>
            </a:endParaRPr>
          </a:p>
          <a:p>
            <a:r>
              <a:rPr lang="en-US" sz="2800" dirty="0" smtClean="0">
                <a:solidFill>
                  <a:srgbClr val="7030A0"/>
                </a:solidFill>
                <a:cs typeface="Times New Roman" panose="02020603050405020304" pitchFamily="18" charset="0"/>
              </a:rPr>
              <a:t>port</a:t>
            </a:r>
            <a:r>
              <a:rPr lang="en-US" sz="2800" dirty="0"/>
              <a:t>: </a:t>
            </a:r>
            <a:r>
              <a:rPr lang="en-US" sz="2800" dirty="0" err="1" smtClean="0"/>
              <a:t>numéro</a:t>
            </a:r>
            <a:r>
              <a:rPr lang="en-US" sz="2800" dirty="0" smtClean="0"/>
              <a:t> de port </a:t>
            </a:r>
            <a:r>
              <a:rPr lang="en-US" sz="2800" dirty="0" err="1" smtClean="0"/>
              <a:t>sur</a:t>
            </a:r>
            <a:r>
              <a:rPr lang="en-US" sz="2800" dirty="0" smtClean="0"/>
              <a:t> </a:t>
            </a:r>
            <a:r>
              <a:rPr lang="en-US" sz="2800" dirty="0" err="1" smtClean="0"/>
              <a:t>lequel</a:t>
            </a:r>
            <a:r>
              <a:rPr lang="en-US" sz="2800" dirty="0" smtClean="0"/>
              <a:t> le </a:t>
            </a:r>
            <a:r>
              <a:rPr lang="en-US" sz="2800" dirty="0" err="1" smtClean="0"/>
              <a:t>serveur</a:t>
            </a:r>
            <a:r>
              <a:rPr lang="en-US" sz="2800" dirty="0" smtClean="0"/>
              <a:t> se </a:t>
            </a:r>
            <a:r>
              <a:rPr lang="en-US" sz="2800" dirty="0" err="1" smtClean="0"/>
              <a:t>mettra</a:t>
            </a:r>
            <a:r>
              <a:rPr lang="en-US" sz="2800" dirty="0" smtClean="0"/>
              <a:t> à </a:t>
            </a:r>
            <a:r>
              <a:rPr lang="en-US" sz="2800" dirty="0" err="1" smtClean="0"/>
              <a:t>l’écoute</a:t>
            </a:r>
            <a:r>
              <a:rPr lang="en-US" sz="2800" dirty="0"/>
              <a:t> </a:t>
            </a:r>
            <a:r>
              <a:rPr lang="en-US" sz="2800" dirty="0" smtClean="0"/>
              <a:t>de </a:t>
            </a:r>
            <a:r>
              <a:rPr lang="en-US" sz="2800" dirty="0" err="1" smtClean="0"/>
              <a:t>requêtes</a:t>
            </a:r>
            <a:r>
              <a:rPr lang="en-US" sz="2800" dirty="0" smtClean="0"/>
              <a:t> de la part des </a:t>
            </a:r>
            <a:r>
              <a:rPr lang="en-US" sz="2800" dirty="0"/>
              <a:t>clients.</a:t>
            </a:r>
          </a:p>
          <a:p>
            <a:r>
              <a:rPr lang="en-US" sz="2800" dirty="0">
                <a:solidFill>
                  <a:srgbClr val="7030A0"/>
                </a:solidFill>
                <a:cs typeface="Times New Roman" panose="02020603050405020304" pitchFamily="18" charset="0"/>
              </a:rPr>
              <a:t>backlog</a:t>
            </a:r>
            <a:r>
              <a:rPr lang="en-US" sz="2800" dirty="0"/>
              <a:t>: </a:t>
            </a:r>
            <a:r>
              <a:rPr lang="en-US" sz="2800" dirty="0" err="1" smtClean="0"/>
              <a:t>longeur</a:t>
            </a:r>
            <a:r>
              <a:rPr lang="en-US" sz="2800" dirty="0" smtClean="0"/>
              <a:t> maximum de la file des clients en </a:t>
            </a:r>
            <a:r>
              <a:rPr lang="en-US" sz="2800" dirty="0" err="1" smtClean="0"/>
              <a:t>attente</a:t>
            </a:r>
            <a:r>
              <a:rPr lang="en-US" sz="2800" dirty="0" smtClean="0"/>
              <a:t> d’être </a:t>
            </a:r>
            <a:r>
              <a:rPr lang="en-US" sz="2800" dirty="0" err="1" smtClean="0"/>
              <a:t>servis</a:t>
            </a:r>
            <a:r>
              <a:rPr lang="en-US" sz="2800" dirty="0" smtClean="0"/>
              <a:t> </a:t>
            </a:r>
            <a:r>
              <a:rPr lang="fr-FR" sz="2800" dirty="0" smtClean="0"/>
              <a:t>(50 par default).</a:t>
            </a:r>
            <a:endParaRPr lang="fr-FR" sz="2800" dirty="0"/>
          </a:p>
          <a:p>
            <a:r>
              <a:rPr lang="en-US" sz="2800" dirty="0" smtClean="0">
                <a:solidFill>
                  <a:srgbClr val="FF0000"/>
                </a:solidFill>
              </a:rPr>
              <a:t>Les sockets </a:t>
            </a:r>
            <a:r>
              <a:rPr lang="en-US" sz="2800" dirty="0" err="1" smtClean="0">
                <a:solidFill>
                  <a:srgbClr val="FF0000"/>
                </a:solidFill>
              </a:rPr>
              <a:t>serveur</a:t>
            </a:r>
            <a:r>
              <a:rPr lang="en-US" sz="2800" dirty="0" smtClean="0">
                <a:solidFill>
                  <a:srgbClr val="FF0000"/>
                </a:solidFill>
              </a:rPr>
              <a:t> </a:t>
            </a:r>
            <a:r>
              <a:rPr lang="en-US" sz="2800" dirty="0" err="1" smtClean="0">
                <a:solidFill>
                  <a:srgbClr val="FF0000"/>
                </a:solidFill>
              </a:rPr>
              <a:t>peuvent</a:t>
            </a:r>
            <a:r>
              <a:rPr lang="en-US" sz="2800" dirty="0" smtClean="0">
                <a:solidFill>
                  <a:srgbClr val="FF0000"/>
                </a:solidFill>
              </a:rPr>
              <a:t> </a:t>
            </a:r>
            <a:r>
              <a:rPr lang="en-US" sz="2800" dirty="0" err="1" smtClean="0">
                <a:solidFill>
                  <a:srgbClr val="FF0000"/>
                </a:solidFill>
              </a:rPr>
              <a:t>être</a:t>
            </a:r>
            <a:r>
              <a:rPr lang="en-US" sz="2800" dirty="0" smtClean="0">
                <a:solidFill>
                  <a:srgbClr val="FF0000"/>
                </a:solidFill>
              </a:rPr>
              <a:t> </a:t>
            </a:r>
            <a:r>
              <a:rPr lang="en-US" sz="2800" dirty="0" err="1" smtClean="0">
                <a:solidFill>
                  <a:srgbClr val="FF0000"/>
                </a:solidFill>
              </a:rPr>
              <a:t>créees</a:t>
            </a:r>
            <a:r>
              <a:rPr lang="en-US" sz="2800" dirty="0" smtClean="0">
                <a:solidFill>
                  <a:srgbClr val="FF0000"/>
                </a:solidFill>
              </a:rPr>
              <a:t> avec les applications Java </a:t>
            </a:r>
            <a:r>
              <a:rPr lang="en-US" sz="2800" dirty="0" err="1" smtClean="0">
                <a:solidFill>
                  <a:srgbClr val="FF0000"/>
                </a:solidFill>
              </a:rPr>
              <a:t>seulement</a:t>
            </a:r>
            <a:r>
              <a:rPr lang="en-US" sz="2800" dirty="0" smtClean="0">
                <a:solidFill>
                  <a:srgbClr val="FF0000"/>
                </a:solidFill>
              </a:rPr>
              <a:t>, pas avec les applets.</a:t>
            </a:r>
            <a:endParaRPr lang="en-US" sz="2800" dirty="0">
              <a:solidFill>
                <a:srgbClr val="FF0000"/>
              </a:solidFill>
            </a:endParaRPr>
          </a:p>
        </p:txBody>
      </p:sp>
    </p:spTree>
    <p:extLst>
      <p:ext uri="{BB962C8B-B14F-4D97-AF65-F5344CB8AC3E}">
        <p14:creationId xmlns:p14="http://schemas.microsoft.com/office/powerpoint/2010/main" val="3321405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325272" y="229311"/>
            <a:ext cx="11722421" cy="586541"/>
          </a:xfrm>
        </p:spPr>
        <p:txBody>
          <a:bodyPr/>
          <a:lstStyle/>
          <a:p>
            <a:pPr eaLnBrk="1" hangingPunct="1"/>
            <a:r>
              <a:rPr lang="en-US" sz="3600" dirty="0" smtClean="0">
                <a:solidFill>
                  <a:srgbClr val="002060"/>
                </a:solidFill>
              </a:rPr>
              <a:t>II-3.1 Les </a:t>
            </a:r>
            <a:r>
              <a:rPr lang="en-US" sz="3600" dirty="0" err="1" smtClean="0">
                <a:solidFill>
                  <a:srgbClr val="002060"/>
                </a:solidFill>
              </a:rPr>
              <a:t>méthodes</a:t>
            </a:r>
            <a:r>
              <a:rPr lang="en-US" sz="3600" dirty="0" smtClean="0">
                <a:solidFill>
                  <a:srgbClr val="002060"/>
                </a:solidFill>
              </a:rPr>
              <a:t> des Sockets </a:t>
            </a:r>
            <a:r>
              <a:rPr lang="en-US" sz="3600" dirty="0" err="1" smtClean="0">
                <a:solidFill>
                  <a:srgbClr val="002060"/>
                </a:solidFill>
              </a:rPr>
              <a:t>Serveur</a:t>
            </a:r>
            <a:r>
              <a:rPr lang="en-US" sz="3600" dirty="0" smtClean="0">
                <a:solidFill>
                  <a:srgbClr val="002060"/>
                </a:solidFill>
              </a:rPr>
              <a:t>(Java)</a:t>
            </a:r>
          </a:p>
        </p:txBody>
      </p:sp>
      <p:sp>
        <p:nvSpPr>
          <p:cNvPr id="12291" name="Rectangle 5"/>
          <p:cNvSpPr>
            <a:spLocks noGrp="1" noChangeArrowheads="1"/>
          </p:cNvSpPr>
          <p:nvPr>
            <p:ph type="body" idx="1"/>
          </p:nvPr>
        </p:nvSpPr>
        <p:spPr>
          <a:xfrm>
            <a:off x="908900" y="925367"/>
            <a:ext cx="10436114" cy="5224462"/>
          </a:xfrm>
        </p:spPr>
        <p:txBody>
          <a:bodyPr/>
          <a:lstStyle/>
          <a:p>
            <a:r>
              <a:rPr lang="fr-FR" sz="2800" dirty="0">
                <a:cs typeface="Times New Roman" panose="02020603050405020304" pitchFamily="18" charset="0"/>
              </a:rPr>
              <a:t>Socket</a:t>
            </a:r>
            <a:r>
              <a:rPr lang="fr-FR" sz="2800" dirty="0">
                <a:latin typeface="Times New Roman" panose="02020603050405020304" pitchFamily="18" charset="0"/>
                <a:cs typeface="Times New Roman" panose="02020603050405020304" pitchFamily="18" charset="0"/>
              </a:rPr>
              <a:t> </a:t>
            </a:r>
            <a:r>
              <a:rPr lang="fr-FR" sz="2800" dirty="0" err="1">
                <a:solidFill>
                  <a:srgbClr val="7030A0"/>
                </a:solidFill>
                <a:cs typeface="Times New Roman" panose="02020603050405020304" pitchFamily="18" charset="0"/>
              </a:rPr>
              <a:t>accept</a:t>
            </a:r>
            <a:r>
              <a:rPr lang="fr-FR" sz="2800" dirty="0" smtClean="0">
                <a:solidFill>
                  <a:srgbClr val="7030A0"/>
                </a:solidFill>
                <a:cs typeface="Times New Roman" panose="02020603050405020304" pitchFamily="18" charset="0"/>
              </a:rPr>
              <a:t>()</a:t>
            </a:r>
            <a:endParaRPr lang="fr-FR" sz="2800" dirty="0">
              <a:latin typeface="Times New Roman" panose="02020603050405020304" pitchFamily="18" charset="0"/>
              <a:cs typeface="Times New Roman" panose="02020603050405020304" pitchFamily="18" charset="0"/>
            </a:endParaRPr>
          </a:p>
          <a:p>
            <a:pPr marL="0" indent="0">
              <a:buNone/>
            </a:pPr>
            <a:r>
              <a:rPr lang="en-US" sz="2800" dirty="0" smtClean="0"/>
              <a:t>	Attend </a:t>
            </a:r>
            <a:r>
              <a:rPr lang="en-US" sz="2800" dirty="0" err="1" smtClean="0"/>
              <a:t>une</a:t>
            </a:r>
            <a:r>
              <a:rPr lang="en-US" sz="2800" dirty="0" smtClean="0"/>
              <a:t> </a:t>
            </a:r>
            <a:r>
              <a:rPr lang="en-US" sz="2800" dirty="0" err="1" smtClean="0"/>
              <a:t>requête</a:t>
            </a:r>
            <a:r>
              <a:rPr lang="en-US" sz="2800" dirty="0" smtClean="0"/>
              <a:t> de </a:t>
            </a:r>
            <a:r>
              <a:rPr lang="en-US" sz="2800" dirty="0" err="1" smtClean="0"/>
              <a:t>connexion</a:t>
            </a:r>
            <a:r>
              <a:rPr lang="en-US" sz="2800" dirty="0" smtClean="0"/>
              <a:t>. Le </a:t>
            </a:r>
            <a:r>
              <a:rPr lang="en-US" sz="2800" dirty="0"/>
              <a:t>thread </a:t>
            </a:r>
            <a:r>
              <a:rPr lang="en-US" sz="2800" dirty="0" smtClean="0"/>
              <a:t>qui </a:t>
            </a:r>
            <a:r>
              <a:rPr lang="en-US" sz="2800" dirty="0" err="1" smtClean="0"/>
              <a:t>exécute</a:t>
            </a:r>
            <a:r>
              <a:rPr lang="en-US" sz="2800" dirty="0" smtClean="0"/>
              <a:t> 	la </a:t>
            </a:r>
            <a:r>
              <a:rPr lang="en-US" sz="2800" dirty="0" err="1" smtClean="0"/>
              <a:t>méthode</a:t>
            </a:r>
            <a:r>
              <a:rPr lang="en-US" sz="2800" dirty="0" smtClean="0"/>
              <a:t> sera </a:t>
            </a:r>
            <a:r>
              <a:rPr lang="en-US" sz="2800" dirty="0" err="1" smtClean="0"/>
              <a:t>bloqué</a:t>
            </a:r>
            <a:r>
              <a:rPr lang="en-US" sz="2800" dirty="0" smtClean="0"/>
              <a:t> </a:t>
            </a:r>
            <a:r>
              <a:rPr lang="en-US" sz="2800" dirty="0" err="1" smtClean="0"/>
              <a:t>jusqu’à</a:t>
            </a:r>
            <a:r>
              <a:rPr lang="en-US" sz="2800" dirty="0" smtClean="0"/>
              <a:t> </a:t>
            </a:r>
            <a:r>
              <a:rPr lang="en-US" sz="2800" dirty="0" err="1" smtClean="0"/>
              <a:t>ce</a:t>
            </a:r>
            <a:r>
              <a:rPr lang="en-US" sz="2800" dirty="0" smtClean="0"/>
              <a:t> </a:t>
            </a:r>
            <a:r>
              <a:rPr lang="en-US" sz="2800" dirty="0" err="1" smtClean="0"/>
              <a:t>qu’une</a:t>
            </a:r>
            <a:r>
              <a:rPr lang="en-US" sz="2800" dirty="0" smtClean="0"/>
              <a:t> </a:t>
            </a:r>
            <a:r>
              <a:rPr lang="en-US" sz="2800" dirty="0" err="1" smtClean="0"/>
              <a:t>requête</a:t>
            </a:r>
            <a:r>
              <a:rPr lang="en-US" sz="2800" dirty="0" smtClean="0"/>
              <a:t> </a:t>
            </a:r>
            <a:r>
              <a:rPr lang="en-US" sz="2800" dirty="0" err="1" smtClean="0"/>
              <a:t>soit</a:t>
            </a:r>
            <a:r>
              <a:rPr lang="en-US" sz="2800" dirty="0" smtClean="0"/>
              <a:t> 	</a:t>
            </a:r>
            <a:r>
              <a:rPr lang="en-US" sz="2800" dirty="0" err="1" smtClean="0"/>
              <a:t>reçue</a:t>
            </a:r>
            <a:r>
              <a:rPr lang="en-US" sz="2800" dirty="0" smtClean="0"/>
              <a:t>, à </a:t>
            </a:r>
            <a:r>
              <a:rPr lang="en-US" sz="2800" dirty="0" err="1" smtClean="0"/>
              <a:t>ce</a:t>
            </a:r>
            <a:r>
              <a:rPr lang="en-US" sz="2800" dirty="0" smtClean="0"/>
              <a:t> moment la </a:t>
            </a:r>
            <a:r>
              <a:rPr lang="en-US" sz="2800" dirty="0" err="1" smtClean="0"/>
              <a:t>méthode</a:t>
            </a:r>
            <a:r>
              <a:rPr lang="en-US" sz="2800" dirty="0" smtClean="0"/>
              <a:t> </a:t>
            </a:r>
            <a:r>
              <a:rPr lang="en-US" sz="2800" dirty="0" err="1" smtClean="0"/>
              <a:t>retourne</a:t>
            </a:r>
            <a:r>
              <a:rPr lang="en-US" sz="2800" dirty="0" smtClean="0"/>
              <a:t> </a:t>
            </a:r>
            <a:r>
              <a:rPr lang="en-US" sz="2800" dirty="0" err="1" smtClean="0"/>
              <a:t>une</a:t>
            </a:r>
            <a:r>
              <a:rPr lang="en-US" sz="2800" dirty="0" smtClean="0"/>
              <a:t> socket 	client.</a:t>
            </a:r>
            <a:endParaRPr lang="en-US" sz="2800" dirty="0"/>
          </a:p>
          <a:p>
            <a:pPr marL="0" indent="0">
              <a:buNone/>
            </a:pPr>
            <a:r>
              <a:rPr lang="en-US" sz="2800" dirty="0" smtClean="0"/>
              <a:t>	Il y a </a:t>
            </a:r>
            <a:r>
              <a:rPr lang="en-US" sz="2800" dirty="0" err="1" smtClean="0"/>
              <a:t>deux</a:t>
            </a:r>
            <a:r>
              <a:rPr lang="en-US" sz="2800" dirty="0" smtClean="0"/>
              <a:t> </a:t>
            </a:r>
            <a:r>
              <a:rPr lang="en-US" sz="2800" dirty="0" err="1" smtClean="0"/>
              <a:t>faits</a:t>
            </a:r>
            <a:r>
              <a:rPr lang="en-US" sz="2800" dirty="0" smtClean="0"/>
              <a:t> </a:t>
            </a:r>
            <a:r>
              <a:rPr lang="en-US" sz="2800" dirty="0" err="1" smtClean="0"/>
              <a:t>importants</a:t>
            </a:r>
            <a:r>
              <a:rPr lang="en-US" sz="2800" dirty="0" smtClean="0"/>
              <a:t> à </a:t>
            </a:r>
            <a:r>
              <a:rPr lang="en-US" sz="2800" dirty="0" err="1" smtClean="0"/>
              <a:t>noter</a:t>
            </a:r>
            <a:r>
              <a:rPr lang="en-US" sz="2800" dirty="0" smtClean="0"/>
              <a:t> à propos de la 	</a:t>
            </a:r>
            <a:r>
              <a:rPr lang="en-US" sz="2800" dirty="0" err="1" smtClean="0"/>
              <a:t>méthode</a:t>
            </a:r>
            <a:r>
              <a:rPr lang="en-US" sz="2800" dirty="0" smtClean="0"/>
              <a:t> </a:t>
            </a:r>
            <a:r>
              <a:rPr lang="en-US" sz="2800" dirty="0" smtClean="0">
                <a:solidFill>
                  <a:srgbClr val="7030A0"/>
                </a:solidFill>
              </a:rPr>
              <a:t>accept()</a:t>
            </a:r>
            <a:r>
              <a:rPr lang="en-US" sz="2800" dirty="0" smtClean="0"/>
              <a:t>. Le premier </a:t>
            </a:r>
            <a:r>
              <a:rPr lang="en-US" sz="2800" dirty="0" err="1" smtClean="0"/>
              <a:t>est</a:t>
            </a:r>
            <a:r>
              <a:rPr lang="en-US" sz="2800" dirty="0" smtClean="0"/>
              <a:t> que </a:t>
            </a:r>
            <a:r>
              <a:rPr lang="en-US" sz="2800" dirty="0" err="1" smtClean="0"/>
              <a:t>cette</a:t>
            </a:r>
            <a:r>
              <a:rPr lang="en-US" sz="2800" dirty="0" smtClean="0"/>
              <a:t> </a:t>
            </a:r>
            <a:r>
              <a:rPr lang="en-US" sz="2800" dirty="0" err="1" smtClean="0"/>
              <a:t>méthode</a:t>
            </a:r>
            <a:r>
              <a:rPr lang="en-US" sz="2800" dirty="0" smtClean="0"/>
              <a:t> 	</a:t>
            </a:r>
            <a:r>
              <a:rPr lang="en-US" sz="2800" dirty="0" err="1" smtClean="0"/>
              <a:t>est</a:t>
            </a:r>
            <a:r>
              <a:rPr lang="en-US" sz="2800" dirty="0" smtClean="0"/>
              <a:t> </a:t>
            </a:r>
            <a:r>
              <a:rPr lang="en-US" sz="2800" dirty="0" err="1" smtClean="0"/>
              <a:t>bloquante</a:t>
            </a:r>
            <a:r>
              <a:rPr lang="en-US" sz="2800" dirty="0" smtClean="0"/>
              <a:t>. Le </a:t>
            </a:r>
            <a:r>
              <a:rPr lang="en-US" sz="2800" dirty="0" err="1" smtClean="0"/>
              <a:t>deuxième</a:t>
            </a:r>
            <a:r>
              <a:rPr lang="en-US" sz="2800" dirty="0" smtClean="0"/>
              <a:t> </a:t>
            </a:r>
            <a:r>
              <a:rPr lang="en-US" sz="2800" dirty="0" err="1" smtClean="0"/>
              <a:t>est</a:t>
            </a:r>
            <a:r>
              <a:rPr lang="en-US" sz="2800" dirty="0" smtClean="0"/>
              <a:t> que </a:t>
            </a:r>
            <a:r>
              <a:rPr lang="en-US" sz="2800" dirty="0" err="1" smtClean="0"/>
              <a:t>cette</a:t>
            </a:r>
            <a:r>
              <a:rPr lang="en-US" sz="2800" dirty="0" smtClean="0"/>
              <a:t> </a:t>
            </a:r>
            <a:r>
              <a:rPr lang="en-US" sz="2800" dirty="0" err="1" smtClean="0"/>
              <a:t>méthode</a:t>
            </a:r>
            <a:r>
              <a:rPr lang="en-US" sz="2800" dirty="0" smtClean="0"/>
              <a:t> </a:t>
            </a:r>
            <a:r>
              <a:rPr lang="en-US" sz="2800" dirty="0" err="1" smtClean="0"/>
              <a:t>crée</a:t>
            </a:r>
            <a:r>
              <a:rPr lang="en-US" sz="2800" dirty="0" smtClean="0"/>
              <a:t> 	et </a:t>
            </a:r>
            <a:r>
              <a:rPr lang="en-US" sz="2800" dirty="0" err="1" smtClean="0"/>
              <a:t>retourne</a:t>
            </a:r>
            <a:r>
              <a:rPr lang="en-US" sz="2800" dirty="0" smtClean="0"/>
              <a:t> </a:t>
            </a:r>
            <a:r>
              <a:rPr lang="en-US" sz="2800" dirty="0" err="1" smtClean="0"/>
              <a:t>une</a:t>
            </a:r>
            <a:r>
              <a:rPr lang="en-US" sz="2800" dirty="0" smtClean="0"/>
              <a:t> instance de </a:t>
            </a:r>
            <a:r>
              <a:rPr lang="en-US" sz="2800" dirty="0" smtClean="0">
                <a:solidFill>
                  <a:srgbClr val="7030A0"/>
                </a:solidFill>
              </a:rPr>
              <a:t>Socket</a:t>
            </a:r>
            <a:r>
              <a:rPr lang="en-US" sz="2800" dirty="0" smtClean="0"/>
              <a:t>.</a:t>
            </a:r>
          </a:p>
          <a:p>
            <a:r>
              <a:rPr lang="fr-FR" sz="2800" dirty="0" err="1" smtClean="0">
                <a:cs typeface="Times New Roman" panose="02020603050405020304" pitchFamily="18" charset="0"/>
              </a:rPr>
              <a:t>void</a:t>
            </a:r>
            <a:r>
              <a:rPr lang="fr-FR" sz="2800" dirty="0" smtClean="0">
                <a:latin typeface="Times New Roman" panose="02020603050405020304" pitchFamily="18" charset="0"/>
                <a:cs typeface="Times New Roman" panose="02020603050405020304" pitchFamily="18" charset="0"/>
              </a:rPr>
              <a:t> </a:t>
            </a:r>
            <a:r>
              <a:rPr lang="fr-FR" sz="2800" dirty="0">
                <a:solidFill>
                  <a:srgbClr val="7030A0"/>
                </a:solidFill>
                <a:cs typeface="Times New Roman" panose="02020603050405020304" pitchFamily="18" charset="0"/>
              </a:rPr>
              <a:t>close</a:t>
            </a:r>
            <a:r>
              <a:rPr lang="fr-FR" sz="2800" dirty="0" smtClean="0">
                <a:solidFill>
                  <a:srgbClr val="7030A0"/>
                </a:solidFill>
                <a:cs typeface="Times New Roman" panose="02020603050405020304" pitchFamily="18" charset="0"/>
              </a:rPr>
              <a:t>()</a:t>
            </a:r>
            <a:endParaRPr lang="fr-FR" sz="2800" dirty="0">
              <a:latin typeface="Times New Roman" panose="02020603050405020304" pitchFamily="18" charset="0"/>
              <a:cs typeface="Times New Roman" panose="02020603050405020304" pitchFamily="18" charset="0"/>
            </a:endParaRPr>
          </a:p>
          <a:p>
            <a:pPr marL="0" indent="0">
              <a:buNone/>
            </a:pPr>
            <a:r>
              <a:rPr lang="en-US" sz="2800" dirty="0"/>
              <a:t>	</a:t>
            </a:r>
            <a:r>
              <a:rPr lang="en-US" sz="2800" dirty="0" err="1"/>
              <a:t>Arrête</a:t>
            </a:r>
            <a:r>
              <a:rPr lang="en-US" sz="2800" dirty="0"/>
              <a:t> </a:t>
            </a:r>
            <a:r>
              <a:rPr lang="en-US" sz="2800" dirty="0" smtClean="0"/>
              <a:t>de </a:t>
            </a:r>
            <a:r>
              <a:rPr lang="en-US" sz="2800" dirty="0" err="1" smtClean="0"/>
              <a:t>recevoir</a:t>
            </a:r>
            <a:r>
              <a:rPr lang="en-US" sz="2800" dirty="0" smtClean="0"/>
              <a:t> </a:t>
            </a:r>
            <a:r>
              <a:rPr lang="en-US" sz="2800" dirty="0"/>
              <a:t>des </a:t>
            </a:r>
            <a:r>
              <a:rPr lang="en-US" sz="2800" dirty="0" err="1"/>
              <a:t>requêtes</a:t>
            </a:r>
            <a:r>
              <a:rPr lang="en-US" sz="2800" dirty="0"/>
              <a:t> des clients</a:t>
            </a:r>
            <a:r>
              <a:rPr lang="en-US" sz="2800" dirty="0" smtClean="0"/>
              <a:t>.</a:t>
            </a:r>
            <a:r>
              <a:rPr lang="en-US" sz="2800" b="1" dirty="0"/>
              <a:t>!</a:t>
            </a:r>
            <a:endParaRPr lang="en-US" sz="2800" dirty="0"/>
          </a:p>
        </p:txBody>
      </p:sp>
    </p:spTree>
    <p:extLst>
      <p:ext uri="{BB962C8B-B14F-4D97-AF65-F5344CB8AC3E}">
        <p14:creationId xmlns:p14="http://schemas.microsoft.com/office/powerpoint/2010/main" val="4020953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150524" y="271514"/>
            <a:ext cx="9790176" cy="586541"/>
          </a:xfrm>
        </p:spPr>
        <p:txBody>
          <a:bodyPr/>
          <a:lstStyle/>
          <a:p>
            <a:pPr eaLnBrk="1" hangingPunct="1"/>
            <a:r>
              <a:rPr lang="en-US" sz="3600" dirty="0" smtClean="0">
                <a:solidFill>
                  <a:srgbClr val="002060"/>
                </a:solidFill>
              </a:rPr>
              <a:t>II-3.2 Usage </a:t>
            </a:r>
            <a:r>
              <a:rPr lang="en-US" sz="3600" dirty="0" err="1" smtClean="0">
                <a:solidFill>
                  <a:srgbClr val="002060"/>
                </a:solidFill>
              </a:rPr>
              <a:t>typique</a:t>
            </a:r>
            <a:r>
              <a:rPr lang="en-US" sz="3600" dirty="0" smtClean="0">
                <a:solidFill>
                  <a:srgbClr val="002060"/>
                </a:solidFill>
              </a:rPr>
              <a:t> de </a:t>
            </a:r>
            <a:r>
              <a:rPr lang="en-US" sz="3600" dirty="0" err="1" smtClean="0">
                <a:solidFill>
                  <a:srgbClr val="002060"/>
                </a:solidFill>
              </a:rPr>
              <a:t>ServerSocket</a:t>
            </a:r>
            <a:r>
              <a:rPr lang="en-US" sz="3600" dirty="0" smtClean="0">
                <a:solidFill>
                  <a:srgbClr val="002060"/>
                </a:solidFill>
              </a:rPr>
              <a:t>(Java)</a:t>
            </a:r>
          </a:p>
        </p:txBody>
      </p:sp>
      <p:sp>
        <p:nvSpPr>
          <p:cNvPr id="12291" name="Rectangle 5"/>
          <p:cNvSpPr>
            <a:spLocks noGrp="1" noChangeArrowheads="1"/>
          </p:cNvSpPr>
          <p:nvPr>
            <p:ph type="body" idx="1"/>
          </p:nvPr>
        </p:nvSpPr>
        <p:spPr>
          <a:xfrm>
            <a:off x="894833" y="981637"/>
            <a:ext cx="10436114" cy="5224462"/>
          </a:xfrm>
        </p:spPr>
        <p:txBody>
          <a:bodyPr/>
          <a:lstStyle/>
          <a:p>
            <a:r>
              <a:rPr lang="fr-FR" sz="2800" dirty="0" err="1"/>
              <a:t>try</a:t>
            </a:r>
            <a:r>
              <a:rPr lang="fr-FR" sz="2800" dirty="0"/>
              <a:t> { </a:t>
            </a:r>
          </a:p>
          <a:p>
            <a:pPr marL="0" indent="0">
              <a:buNone/>
            </a:pPr>
            <a:r>
              <a:rPr lang="fr-FR" sz="2800" dirty="0"/>
              <a:t>	</a:t>
            </a:r>
            <a:r>
              <a:rPr lang="fr-FR" sz="2800" dirty="0" smtClean="0"/>
              <a:t>	</a:t>
            </a:r>
            <a:r>
              <a:rPr lang="fr-FR" sz="2800" dirty="0" err="1" smtClean="0">
                <a:solidFill>
                  <a:srgbClr val="7030A0"/>
                </a:solidFill>
              </a:rPr>
              <a:t>ServerSocket</a:t>
            </a:r>
            <a:r>
              <a:rPr lang="fr-FR" sz="2800" dirty="0" smtClean="0">
                <a:solidFill>
                  <a:srgbClr val="7030A0"/>
                </a:solidFill>
              </a:rPr>
              <a:t> </a:t>
            </a:r>
            <a:r>
              <a:rPr lang="fr-FR" sz="2800" dirty="0">
                <a:solidFill>
                  <a:srgbClr val="7030A0"/>
                </a:solidFill>
              </a:rPr>
              <a:t>s = new </a:t>
            </a:r>
            <a:r>
              <a:rPr lang="fr-FR" sz="2800" dirty="0" err="1">
                <a:solidFill>
                  <a:srgbClr val="7030A0"/>
                </a:solidFill>
              </a:rPr>
              <a:t>ServerSocket</a:t>
            </a:r>
            <a:r>
              <a:rPr lang="fr-FR" sz="2800" dirty="0">
                <a:solidFill>
                  <a:srgbClr val="7030A0"/>
                </a:solidFill>
              </a:rPr>
              <a:t>(port</a:t>
            </a:r>
            <a:r>
              <a:rPr lang="fr-FR" sz="2800" dirty="0" smtClean="0">
                <a:solidFill>
                  <a:srgbClr val="7030A0"/>
                </a:solidFill>
              </a:rPr>
              <a:t>);</a:t>
            </a:r>
            <a:endParaRPr lang="fr-FR" sz="2800" dirty="0">
              <a:solidFill>
                <a:srgbClr val="7030A0"/>
              </a:solidFill>
            </a:endParaRPr>
          </a:p>
          <a:p>
            <a:pPr marL="0" indent="0">
              <a:buNone/>
            </a:pPr>
            <a:r>
              <a:rPr lang="fr-FR" sz="2800" dirty="0"/>
              <a:t>	</a:t>
            </a:r>
            <a:r>
              <a:rPr lang="fr-FR" sz="2800" dirty="0" err="1" smtClean="0"/>
              <a:t>while</a:t>
            </a:r>
            <a:r>
              <a:rPr lang="fr-FR" sz="2800" dirty="0" smtClean="0"/>
              <a:t> </a:t>
            </a:r>
            <a:r>
              <a:rPr lang="fr-FR" sz="2800" dirty="0"/>
              <a:t>(</a:t>
            </a:r>
            <a:r>
              <a:rPr lang="fr-FR" sz="2800" dirty="0" err="1"/>
              <a:t>true</a:t>
            </a:r>
            <a:r>
              <a:rPr lang="fr-FR" sz="2800" dirty="0"/>
              <a:t>) </a:t>
            </a:r>
            <a:r>
              <a:rPr lang="fr-FR" sz="2800" dirty="0" smtClean="0"/>
              <a:t>{</a:t>
            </a:r>
            <a:endParaRPr lang="fr-FR" sz="2800" dirty="0"/>
          </a:p>
          <a:p>
            <a:pPr marL="0" indent="0">
              <a:buNone/>
            </a:pPr>
            <a:r>
              <a:rPr lang="fr-FR" sz="2800" dirty="0"/>
              <a:t>	</a:t>
            </a:r>
            <a:r>
              <a:rPr lang="fr-FR" sz="2800" dirty="0" smtClean="0"/>
              <a:t>	 	</a:t>
            </a:r>
            <a:r>
              <a:rPr lang="fr-FR" sz="2800" dirty="0" smtClean="0">
                <a:solidFill>
                  <a:srgbClr val="7030A0"/>
                </a:solidFill>
              </a:rPr>
              <a:t>Socket </a:t>
            </a:r>
            <a:r>
              <a:rPr lang="fr-FR" sz="2800" dirty="0" err="1">
                <a:solidFill>
                  <a:srgbClr val="7030A0"/>
                </a:solidFill>
              </a:rPr>
              <a:t>incoming</a:t>
            </a:r>
            <a:r>
              <a:rPr lang="fr-FR" sz="2800" dirty="0">
                <a:solidFill>
                  <a:srgbClr val="7030A0"/>
                </a:solidFill>
              </a:rPr>
              <a:t> = </a:t>
            </a:r>
            <a:r>
              <a:rPr lang="fr-FR" sz="2800" dirty="0" err="1">
                <a:solidFill>
                  <a:srgbClr val="7030A0"/>
                </a:solidFill>
              </a:rPr>
              <a:t>s.accept</a:t>
            </a:r>
            <a:r>
              <a:rPr lang="fr-FR" sz="2800" dirty="0" smtClean="0">
                <a:solidFill>
                  <a:srgbClr val="7030A0"/>
                </a:solidFill>
              </a:rPr>
              <a:t>();</a:t>
            </a:r>
            <a:endParaRPr lang="fr-FR" sz="2800" dirty="0">
              <a:solidFill>
                <a:srgbClr val="7030A0"/>
              </a:solidFill>
            </a:endParaRPr>
          </a:p>
          <a:p>
            <a:pPr marL="0" indent="0">
              <a:buNone/>
            </a:pPr>
            <a:r>
              <a:rPr lang="fr-FR" sz="2800" dirty="0"/>
              <a:t>	</a:t>
            </a:r>
            <a:r>
              <a:rPr lang="fr-FR" sz="2800" dirty="0" smtClean="0"/>
              <a:t>		</a:t>
            </a:r>
            <a:r>
              <a:rPr lang="fr-FR" sz="2800" dirty="0" smtClean="0">
                <a:solidFill>
                  <a:srgbClr val="C00000"/>
                </a:solidFill>
              </a:rPr>
              <a:t> «Traite un client»</a:t>
            </a:r>
            <a:endParaRPr lang="fr-FR" sz="2800" dirty="0">
              <a:solidFill>
                <a:srgbClr val="C00000"/>
              </a:solidFill>
            </a:endParaRPr>
          </a:p>
          <a:p>
            <a:pPr marL="0" indent="0">
              <a:buNone/>
            </a:pPr>
            <a:r>
              <a:rPr lang="fr-FR" sz="2800" b="1" dirty="0" smtClean="0"/>
              <a:t>			</a:t>
            </a:r>
            <a:r>
              <a:rPr lang="fr-FR" sz="2800" dirty="0" err="1" smtClean="0">
                <a:solidFill>
                  <a:srgbClr val="7030A0"/>
                </a:solidFill>
              </a:rPr>
              <a:t>incoming.close</a:t>
            </a:r>
            <a:r>
              <a:rPr lang="fr-FR" sz="2800" dirty="0" smtClean="0">
                <a:solidFill>
                  <a:srgbClr val="7030A0"/>
                </a:solidFill>
              </a:rPr>
              <a:t>();</a:t>
            </a:r>
            <a:endParaRPr lang="fr-FR" sz="2800" dirty="0">
              <a:solidFill>
                <a:srgbClr val="7030A0"/>
              </a:solidFill>
            </a:endParaRPr>
          </a:p>
          <a:p>
            <a:pPr marL="0" indent="0">
              <a:buNone/>
            </a:pPr>
            <a:r>
              <a:rPr lang="fr-FR" sz="2800" dirty="0" smtClean="0"/>
              <a:t>	}</a:t>
            </a:r>
            <a:endParaRPr lang="fr-FR" sz="2800" dirty="0"/>
          </a:p>
          <a:p>
            <a:pPr marL="0" indent="0">
              <a:buNone/>
            </a:pPr>
            <a:r>
              <a:rPr lang="fr-FR" sz="2800" b="1" dirty="0" smtClean="0"/>
              <a:t>	</a:t>
            </a:r>
            <a:r>
              <a:rPr lang="fr-FR" sz="2800" dirty="0" err="1" smtClean="0">
                <a:solidFill>
                  <a:srgbClr val="7030A0"/>
                </a:solidFill>
              </a:rPr>
              <a:t>s.close</a:t>
            </a:r>
            <a:r>
              <a:rPr lang="fr-FR" sz="2800" dirty="0" smtClean="0">
                <a:solidFill>
                  <a:srgbClr val="7030A0"/>
                </a:solidFill>
              </a:rPr>
              <a:t>();</a:t>
            </a:r>
            <a:endParaRPr lang="fr-FR" sz="2800" dirty="0">
              <a:solidFill>
                <a:srgbClr val="7030A0"/>
              </a:solidFill>
            </a:endParaRPr>
          </a:p>
          <a:p>
            <a:pPr marL="0" indent="0">
              <a:buNone/>
            </a:pPr>
            <a:r>
              <a:rPr lang="fr-FR" sz="2800" dirty="0" smtClean="0"/>
              <a:t>	} </a:t>
            </a:r>
            <a:r>
              <a:rPr lang="fr-FR" sz="2800" dirty="0"/>
              <a:t>catch (</a:t>
            </a:r>
            <a:r>
              <a:rPr lang="fr-FR" sz="2800" dirty="0" err="1"/>
              <a:t>IOException</a:t>
            </a:r>
            <a:r>
              <a:rPr lang="fr-FR" sz="2800" dirty="0"/>
              <a:t> e) { </a:t>
            </a:r>
          </a:p>
          <a:p>
            <a:pPr marL="0" indent="0">
              <a:buNone/>
            </a:pPr>
            <a:r>
              <a:rPr lang="fr-FR" sz="2800" dirty="0" smtClean="0"/>
              <a:t>		«Traite l’exception</a:t>
            </a:r>
            <a:r>
              <a:rPr lang="fr-FR" sz="2800" dirty="0"/>
              <a:t>» </a:t>
            </a:r>
            <a:r>
              <a:rPr lang="fr-FR" sz="2800" dirty="0" smtClean="0"/>
              <a:t>}</a:t>
            </a:r>
            <a:endParaRPr lang="en-US" sz="2800" dirty="0"/>
          </a:p>
        </p:txBody>
      </p:sp>
    </p:spTree>
    <p:extLst>
      <p:ext uri="{BB962C8B-B14F-4D97-AF65-F5344CB8AC3E}">
        <p14:creationId xmlns:p14="http://schemas.microsoft.com/office/powerpoint/2010/main" val="3888563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103506" y="271514"/>
            <a:ext cx="7228118" cy="586541"/>
          </a:xfrm>
        </p:spPr>
        <p:txBody>
          <a:bodyPr/>
          <a:lstStyle/>
          <a:p>
            <a:pPr eaLnBrk="1" hangingPunct="1"/>
            <a:r>
              <a:rPr lang="en-US" sz="3600" dirty="0" smtClean="0">
                <a:solidFill>
                  <a:srgbClr val="002060"/>
                </a:solidFill>
              </a:rPr>
              <a:t>II-4 Les Sockets Client(Java)</a:t>
            </a:r>
          </a:p>
        </p:txBody>
      </p:sp>
      <p:sp>
        <p:nvSpPr>
          <p:cNvPr id="12291" name="Rectangle 5"/>
          <p:cNvSpPr>
            <a:spLocks noGrp="1" noChangeArrowheads="1"/>
          </p:cNvSpPr>
          <p:nvPr>
            <p:ph type="body" idx="1"/>
          </p:nvPr>
        </p:nvSpPr>
        <p:spPr>
          <a:xfrm>
            <a:off x="880764" y="995705"/>
            <a:ext cx="10436114" cy="5224462"/>
          </a:xfrm>
        </p:spPr>
        <p:txBody>
          <a:bodyPr/>
          <a:lstStyle/>
          <a:p>
            <a:r>
              <a:rPr lang="en-US" sz="2800" dirty="0" err="1" smtClean="0"/>
              <a:t>Une</a:t>
            </a:r>
            <a:r>
              <a:rPr lang="en-US" sz="2800" dirty="0" smtClean="0"/>
              <a:t> socket </a:t>
            </a:r>
            <a:r>
              <a:rPr lang="en-US" sz="2800" dirty="0"/>
              <a:t>client </a:t>
            </a:r>
            <a:r>
              <a:rPr lang="en-US" sz="2800" dirty="0" err="1" smtClean="0"/>
              <a:t>est</a:t>
            </a:r>
            <a:r>
              <a:rPr lang="en-US" sz="2800" dirty="0" smtClean="0"/>
              <a:t> </a:t>
            </a:r>
            <a:r>
              <a:rPr lang="en-US" sz="2800" dirty="0" err="1" smtClean="0"/>
              <a:t>une</a:t>
            </a:r>
            <a:r>
              <a:rPr lang="en-US" sz="2800" dirty="0" smtClean="0"/>
              <a:t> instance de la </a:t>
            </a:r>
            <a:r>
              <a:rPr lang="en-US" sz="2800" dirty="0" err="1" smtClean="0"/>
              <a:t>classe</a:t>
            </a:r>
            <a:r>
              <a:rPr lang="en-US" sz="2800" dirty="0" smtClean="0"/>
              <a:t> </a:t>
            </a:r>
            <a:r>
              <a:rPr lang="en-US" sz="2800" dirty="0"/>
              <a:t>Socket </a:t>
            </a:r>
            <a:r>
              <a:rPr lang="en-US" sz="2800" dirty="0" smtClean="0"/>
              <a:t>et </a:t>
            </a:r>
            <a:r>
              <a:rPr lang="en-US" sz="2800" dirty="0" err="1" smtClean="0"/>
              <a:t>peut</a:t>
            </a:r>
            <a:r>
              <a:rPr lang="en-US" sz="2800" dirty="0" smtClean="0"/>
              <a:t> </a:t>
            </a:r>
            <a:r>
              <a:rPr lang="en-US" sz="2800" dirty="0" err="1" smtClean="0"/>
              <a:t>être</a:t>
            </a:r>
            <a:r>
              <a:rPr lang="en-US" sz="2800" dirty="0" smtClean="0"/>
              <a:t> </a:t>
            </a:r>
            <a:r>
              <a:rPr lang="en-US" sz="2800" dirty="0" err="1" smtClean="0"/>
              <a:t>obtenue</a:t>
            </a:r>
            <a:r>
              <a:rPr lang="en-US" sz="2800" dirty="0" smtClean="0"/>
              <a:t> de </a:t>
            </a:r>
            <a:r>
              <a:rPr lang="en-US" sz="2800" dirty="0" err="1" smtClean="0"/>
              <a:t>deux</a:t>
            </a:r>
            <a:r>
              <a:rPr lang="en-US" sz="2800" dirty="0" smtClean="0"/>
              <a:t> </a:t>
            </a:r>
            <a:r>
              <a:rPr lang="en-US" sz="2800" dirty="0" err="1" smtClean="0"/>
              <a:t>manières</a:t>
            </a:r>
            <a:r>
              <a:rPr lang="fr-FR" sz="2800" dirty="0" smtClean="0"/>
              <a:t>:</a:t>
            </a:r>
          </a:p>
          <a:p>
            <a:pPr marL="0" indent="0">
              <a:buNone/>
            </a:pPr>
            <a:endParaRPr lang="fr-FR" sz="2800" dirty="0"/>
          </a:p>
          <a:p>
            <a:pPr marL="0" indent="0">
              <a:buNone/>
            </a:pPr>
            <a:r>
              <a:rPr lang="en-US" sz="2800" dirty="0" smtClean="0"/>
              <a:t>	(</a:t>
            </a:r>
            <a:r>
              <a:rPr lang="en-US" sz="2800" dirty="0"/>
              <a:t>1) </a:t>
            </a:r>
            <a:r>
              <a:rPr lang="en-US" sz="2800" dirty="0" err="1" smtClean="0"/>
              <a:t>Côté</a:t>
            </a:r>
            <a:r>
              <a:rPr lang="en-US" sz="2800" dirty="0" smtClean="0"/>
              <a:t> </a:t>
            </a:r>
            <a:r>
              <a:rPr lang="en-US" sz="2800" dirty="0" err="1" smtClean="0"/>
              <a:t>serveur</a:t>
            </a:r>
            <a:r>
              <a:rPr lang="en-US" sz="2800" dirty="0" smtClean="0"/>
              <a:t>, </a:t>
            </a:r>
            <a:r>
              <a:rPr lang="en-US" sz="2800" dirty="0" err="1" smtClean="0"/>
              <a:t>comme</a:t>
            </a:r>
            <a:r>
              <a:rPr lang="en-US" sz="2800" dirty="0" smtClean="0"/>
              <a:t> </a:t>
            </a:r>
            <a:r>
              <a:rPr lang="en-US" sz="2800" dirty="0" err="1" smtClean="0"/>
              <a:t>valeur</a:t>
            </a:r>
            <a:r>
              <a:rPr lang="en-US" sz="2800" dirty="0" smtClean="0"/>
              <a:t> </a:t>
            </a:r>
            <a:r>
              <a:rPr lang="en-US" sz="2800" dirty="0" err="1" smtClean="0"/>
              <a:t>retournée</a:t>
            </a:r>
            <a:r>
              <a:rPr lang="en-US" sz="2800" dirty="0" smtClean="0"/>
              <a:t> par la 	</a:t>
            </a:r>
            <a:r>
              <a:rPr lang="en-US" sz="2800" dirty="0" err="1" smtClean="0"/>
              <a:t>méthode</a:t>
            </a:r>
            <a:r>
              <a:rPr lang="en-US" sz="2800" dirty="0" smtClean="0"/>
              <a:t> </a:t>
            </a:r>
            <a:r>
              <a:rPr lang="en-US" sz="2800" dirty="0" smtClean="0">
                <a:solidFill>
                  <a:srgbClr val="7030A0"/>
                </a:solidFill>
              </a:rPr>
              <a:t>	</a:t>
            </a:r>
            <a:r>
              <a:rPr lang="en-US" sz="2800" dirty="0" smtClean="0">
                <a:solidFill>
                  <a:srgbClr val="7030A0"/>
                </a:solidFill>
                <a:cs typeface="Times New Roman" panose="02020603050405020304" pitchFamily="18" charset="0"/>
              </a:rPr>
              <a:t>accept()</a:t>
            </a:r>
          </a:p>
          <a:p>
            <a:pPr marL="0" indent="0">
              <a:buNone/>
            </a:pPr>
            <a:endParaRPr lang="fr-FR" sz="2800" dirty="0"/>
          </a:p>
          <a:p>
            <a:pPr marL="0" indent="0">
              <a:buNone/>
            </a:pPr>
            <a:r>
              <a:rPr lang="en-US" sz="2800" dirty="0" smtClean="0"/>
              <a:t>	(</a:t>
            </a:r>
            <a:r>
              <a:rPr lang="en-US" sz="2800" dirty="0"/>
              <a:t>2) </a:t>
            </a:r>
            <a:r>
              <a:rPr lang="en-US" sz="2800" dirty="0" err="1" smtClean="0"/>
              <a:t>Côté</a:t>
            </a:r>
            <a:r>
              <a:rPr lang="en-US" sz="2800" dirty="0" smtClean="0"/>
              <a:t> </a:t>
            </a:r>
            <a:r>
              <a:rPr lang="en-US" sz="2800" dirty="0"/>
              <a:t>client </a:t>
            </a:r>
            <a:r>
              <a:rPr lang="en-US" sz="2800" dirty="0" smtClean="0"/>
              <a:t> en </a:t>
            </a:r>
            <a:r>
              <a:rPr lang="en-US" sz="2800" dirty="0" err="1" smtClean="0"/>
              <a:t>utilisant</a:t>
            </a:r>
            <a:r>
              <a:rPr lang="en-US" sz="2800" dirty="0" smtClean="0"/>
              <a:t> le </a:t>
            </a:r>
            <a:r>
              <a:rPr lang="en-US" sz="2800" dirty="0" err="1" smtClean="0"/>
              <a:t>constructeur</a:t>
            </a:r>
            <a:endParaRPr lang="en-US" sz="2800" dirty="0"/>
          </a:p>
          <a:p>
            <a:pPr marL="0" indent="0">
              <a:buNone/>
            </a:pPr>
            <a:r>
              <a:rPr lang="fr-FR" sz="2800" dirty="0" smtClean="0"/>
              <a:t>		</a:t>
            </a:r>
            <a:r>
              <a:rPr lang="fr-FR" sz="2800" dirty="0" smtClean="0">
                <a:solidFill>
                  <a:srgbClr val="7030A0"/>
                </a:solidFill>
                <a:cs typeface="Times New Roman" panose="02020603050405020304" pitchFamily="18" charset="0"/>
              </a:rPr>
              <a:t>Socket(String </a:t>
            </a:r>
            <a:r>
              <a:rPr lang="fr-FR" sz="2800" dirty="0">
                <a:solidFill>
                  <a:srgbClr val="7030A0"/>
                </a:solidFill>
                <a:cs typeface="Times New Roman" panose="02020603050405020304" pitchFamily="18" charset="0"/>
              </a:rPr>
              <a:t>host, </a:t>
            </a:r>
            <a:r>
              <a:rPr lang="fr-FR" sz="2800" dirty="0" err="1">
                <a:solidFill>
                  <a:srgbClr val="7030A0"/>
                </a:solidFill>
                <a:cs typeface="Times New Roman" panose="02020603050405020304" pitchFamily="18" charset="0"/>
              </a:rPr>
              <a:t>int</a:t>
            </a:r>
            <a:r>
              <a:rPr lang="fr-FR" sz="2800" dirty="0">
                <a:solidFill>
                  <a:srgbClr val="7030A0"/>
                </a:solidFill>
                <a:cs typeface="Times New Roman" panose="02020603050405020304" pitchFamily="18" charset="0"/>
              </a:rPr>
              <a:t> </a:t>
            </a:r>
            <a:r>
              <a:rPr lang="fr-FR" sz="2800" dirty="0" smtClean="0">
                <a:solidFill>
                  <a:srgbClr val="7030A0"/>
                </a:solidFill>
                <a:cs typeface="Times New Roman" panose="02020603050405020304" pitchFamily="18" charset="0"/>
              </a:rPr>
              <a:t>port)</a:t>
            </a:r>
            <a:endParaRPr lang="fr-FR" sz="2800" dirty="0" smtClean="0">
              <a:solidFill>
                <a:srgbClr val="7030A0"/>
              </a:solidFill>
            </a:endParaRPr>
          </a:p>
          <a:p>
            <a:pPr marL="0" indent="0">
              <a:buNone/>
            </a:pPr>
            <a:r>
              <a:rPr lang="fr-FR" sz="2800" dirty="0"/>
              <a:t>	</a:t>
            </a:r>
            <a:r>
              <a:rPr lang="en-US" sz="2800" dirty="0" smtClean="0">
                <a:solidFill>
                  <a:srgbClr val="7030A0"/>
                </a:solidFill>
                <a:cs typeface="Times New Roman" panose="02020603050405020304" pitchFamily="18" charset="0"/>
              </a:rPr>
              <a:t>host</a:t>
            </a:r>
            <a:r>
              <a:rPr lang="en-US" sz="2800" dirty="0"/>
              <a:t>: </a:t>
            </a:r>
            <a:r>
              <a:rPr lang="en-US" sz="2800" dirty="0" err="1" smtClean="0"/>
              <a:t>l’adresse</a:t>
            </a:r>
            <a:r>
              <a:rPr lang="en-US" sz="2800" dirty="0" smtClean="0"/>
              <a:t> de la machine </a:t>
            </a:r>
            <a:r>
              <a:rPr lang="en-US" sz="2800" dirty="0" err="1" smtClean="0"/>
              <a:t>hôte</a:t>
            </a:r>
            <a:r>
              <a:rPr lang="en-US" sz="2800" dirty="0" smtClean="0"/>
              <a:t> </a:t>
            </a:r>
            <a:endParaRPr lang="en-US" sz="2800" dirty="0"/>
          </a:p>
          <a:p>
            <a:pPr marL="0" indent="0">
              <a:buNone/>
            </a:pPr>
            <a:r>
              <a:rPr lang="fr-FR" sz="2800" dirty="0"/>
              <a:t>	</a:t>
            </a:r>
            <a:r>
              <a:rPr lang="fr-FR" sz="2800" dirty="0" smtClean="0">
                <a:solidFill>
                  <a:srgbClr val="7030A0"/>
                </a:solidFill>
                <a:cs typeface="Times New Roman" panose="02020603050405020304" pitchFamily="18" charset="0"/>
              </a:rPr>
              <a:t>port</a:t>
            </a:r>
            <a:r>
              <a:rPr lang="fr-FR" sz="2800" dirty="0"/>
              <a:t>: </a:t>
            </a:r>
            <a:r>
              <a:rPr lang="fr-FR" sz="2800" dirty="0" smtClean="0"/>
              <a:t>le numéro de port</a:t>
            </a:r>
            <a:endParaRPr lang="en-US" sz="2800" dirty="0"/>
          </a:p>
        </p:txBody>
      </p:sp>
    </p:spTree>
    <p:extLst>
      <p:ext uri="{BB962C8B-B14F-4D97-AF65-F5344CB8AC3E}">
        <p14:creationId xmlns:p14="http://schemas.microsoft.com/office/powerpoint/2010/main" val="1538533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307224" y="271514"/>
            <a:ext cx="10939414" cy="586541"/>
          </a:xfrm>
        </p:spPr>
        <p:txBody>
          <a:bodyPr/>
          <a:lstStyle/>
          <a:p>
            <a:pPr eaLnBrk="1" hangingPunct="1"/>
            <a:r>
              <a:rPr lang="en-US" sz="3600" dirty="0" smtClean="0">
                <a:solidFill>
                  <a:srgbClr val="002060"/>
                </a:solidFill>
              </a:rPr>
              <a:t>II-4.1 Les </a:t>
            </a:r>
            <a:r>
              <a:rPr lang="en-US" sz="3600" dirty="0" err="1" smtClean="0">
                <a:solidFill>
                  <a:srgbClr val="002060"/>
                </a:solidFill>
              </a:rPr>
              <a:t>méthodes</a:t>
            </a:r>
            <a:r>
              <a:rPr lang="en-US" sz="3600" dirty="0" smtClean="0">
                <a:solidFill>
                  <a:srgbClr val="002060"/>
                </a:solidFill>
              </a:rPr>
              <a:t> des Sockets Client(Java)</a:t>
            </a:r>
          </a:p>
        </p:txBody>
      </p:sp>
      <p:sp>
        <p:nvSpPr>
          <p:cNvPr id="12291" name="Rectangle 5"/>
          <p:cNvSpPr>
            <a:spLocks noGrp="1" noChangeArrowheads="1"/>
          </p:cNvSpPr>
          <p:nvPr>
            <p:ph type="body" idx="1"/>
          </p:nvPr>
        </p:nvSpPr>
        <p:spPr>
          <a:xfrm>
            <a:off x="894832" y="895050"/>
            <a:ext cx="10436114" cy="5441354"/>
          </a:xfrm>
        </p:spPr>
        <p:txBody>
          <a:bodyPr/>
          <a:lstStyle/>
          <a:p>
            <a:r>
              <a:rPr lang="fr-FR" sz="2800" dirty="0" err="1">
                <a:solidFill>
                  <a:srgbClr val="7030A0"/>
                </a:solidFill>
                <a:cs typeface="Times New Roman" panose="02020603050405020304" pitchFamily="18" charset="0"/>
              </a:rPr>
              <a:t>getInputStream</a:t>
            </a:r>
            <a:r>
              <a:rPr lang="fr-FR" sz="2800" dirty="0">
                <a:solidFill>
                  <a:srgbClr val="7030A0"/>
                </a:solidFill>
                <a:cs typeface="Times New Roman" panose="02020603050405020304" pitchFamily="18" charset="0"/>
              </a:rPr>
              <a:t>()</a:t>
            </a:r>
          </a:p>
          <a:p>
            <a:pPr marL="0" indent="0">
              <a:buNone/>
            </a:pPr>
            <a:r>
              <a:rPr lang="en-US" sz="2800" dirty="0" smtClean="0"/>
              <a:t>	</a:t>
            </a:r>
            <a:r>
              <a:rPr lang="en-US" sz="2800" dirty="0" err="1" smtClean="0"/>
              <a:t>Retourne</a:t>
            </a:r>
            <a:r>
              <a:rPr lang="en-US" sz="2800" dirty="0" smtClean="0"/>
              <a:t> un objet </a:t>
            </a:r>
            <a:r>
              <a:rPr lang="en-US" sz="2800" dirty="0" err="1"/>
              <a:t>InputStream</a:t>
            </a:r>
            <a:r>
              <a:rPr lang="en-US" sz="2800" dirty="0"/>
              <a:t> </a:t>
            </a:r>
            <a:r>
              <a:rPr lang="en-US" sz="2800" dirty="0" smtClean="0"/>
              <a:t>pour </a:t>
            </a:r>
            <a:r>
              <a:rPr lang="en-US" sz="2800" dirty="0" err="1" smtClean="0"/>
              <a:t>recevoire</a:t>
            </a:r>
            <a:r>
              <a:rPr lang="en-US" sz="2800" dirty="0" smtClean="0"/>
              <a:t> les 	</a:t>
            </a:r>
            <a:r>
              <a:rPr lang="en-US" sz="2800" dirty="0" err="1" smtClean="0"/>
              <a:t>données</a:t>
            </a:r>
            <a:r>
              <a:rPr lang="en-US" sz="2800" dirty="0" smtClean="0"/>
              <a:t>(bytes)</a:t>
            </a:r>
            <a:endParaRPr lang="en-US" sz="2800" dirty="0"/>
          </a:p>
          <a:p>
            <a:endParaRPr lang="fr-FR" sz="2800" dirty="0" smtClean="0">
              <a:solidFill>
                <a:srgbClr val="7030A0"/>
              </a:solidFill>
              <a:cs typeface="Times New Roman" panose="02020603050405020304" pitchFamily="18" charset="0"/>
            </a:endParaRPr>
          </a:p>
          <a:p>
            <a:r>
              <a:rPr lang="fr-FR" sz="2800" dirty="0" err="1" smtClean="0">
                <a:solidFill>
                  <a:srgbClr val="7030A0"/>
                </a:solidFill>
                <a:cs typeface="Times New Roman" panose="02020603050405020304" pitchFamily="18" charset="0"/>
              </a:rPr>
              <a:t>getOutputStream</a:t>
            </a:r>
            <a:r>
              <a:rPr lang="fr-FR" sz="2800" dirty="0" smtClean="0">
                <a:solidFill>
                  <a:srgbClr val="7030A0"/>
                </a:solidFill>
                <a:cs typeface="Times New Roman" panose="02020603050405020304" pitchFamily="18" charset="0"/>
              </a:rPr>
              <a:t>()</a:t>
            </a:r>
            <a:endParaRPr lang="fr-FR" sz="2800" dirty="0">
              <a:solidFill>
                <a:srgbClr val="7030A0"/>
              </a:solidFill>
              <a:cs typeface="Times New Roman" panose="02020603050405020304" pitchFamily="18" charset="0"/>
            </a:endParaRPr>
          </a:p>
          <a:p>
            <a:pPr marL="0" indent="0">
              <a:buNone/>
            </a:pPr>
            <a:r>
              <a:rPr lang="en-US" sz="2800" dirty="0" smtClean="0"/>
              <a:t>	</a:t>
            </a:r>
            <a:r>
              <a:rPr lang="en-US" sz="2800" dirty="0" err="1" smtClean="0"/>
              <a:t>Retourns</a:t>
            </a:r>
            <a:r>
              <a:rPr lang="en-US" sz="2800" dirty="0" smtClean="0"/>
              <a:t> un objet </a:t>
            </a:r>
            <a:r>
              <a:rPr lang="en-US" sz="2800" dirty="0" err="1"/>
              <a:t>OutputStream</a:t>
            </a:r>
            <a:r>
              <a:rPr lang="en-US" sz="2800" dirty="0"/>
              <a:t> </a:t>
            </a:r>
            <a:r>
              <a:rPr lang="en-US" sz="2800" dirty="0" smtClean="0"/>
              <a:t>pour </a:t>
            </a:r>
            <a:r>
              <a:rPr lang="en-US" sz="2800" dirty="0" err="1" smtClean="0"/>
              <a:t>envoyer</a:t>
            </a:r>
            <a:r>
              <a:rPr lang="en-US" sz="2800" dirty="0" smtClean="0"/>
              <a:t> des 	</a:t>
            </a:r>
            <a:r>
              <a:rPr lang="en-US" sz="2800" dirty="0" err="1" smtClean="0"/>
              <a:t>données</a:t>
            </a:r>
            <a:r>
              <a:rPr lang="en-US" sz="2800" dirty="0" smtClean="0"/>
              <a:t>(bytes)</a:t>
            </a:r>
            <a:endParaRPr lang="en-US" sz="2800" dirty="0"/>
          </a:p>
          <a:p>
            <a:endParaRPr lang="fr-FR" sz="2800" dirty="0" smtClean="0">
              <a:solidFill>
                <a:srgbClr val="7030A0"/>
              </a:solidFill>
              <a:cs typeface="Times New Roman" panose="02020603050405020304" pitchFamily="18" charset="0"/>
            </a:endParaRPr>
          </a:p>
          <a:p>
            <a:r>
              <a:rPr lang="fr-FR" sz="2800" dirty="0" smtClean="0">
                <a:solidFill>
                  <a:srgbClr val="7030A0"/>
                </a:solidFill>
                <a:cs typeface="Times New Roman" panose="02020603050405020304" pitchFamily="18" charset="0"/>
              </a:rPr>
              <a:t>close()</a:t>
            </a:r>
            <a:endParaRPr lang="fr-FR" sz="2800" dirty="0">
              <a:solidFill>
                <a:srgbClr val="7030A0"/>
              </a:solidFill>
              <a:cs typeface="Times New Roman" panose="02020603050405020304" pitchFamily="18" charset="0"/>
            </a:endParaRPr>
          </a:p>
          <a:p>
            <a:pPr marL="0" indent="0">
              <a:buNone/>
            </a:pPr>
            <a:r>
              <a:rPr lang="fr-FR" sz="2800" dirty="0" smtClean="0"/>
              <a:t>	Ferme la socket( et par voie de conséquence la 	  		connexion)</a:t>
            </a:r>
            <a:endParaRPr lang="en-US" sz="2800" dirty="0"/>
          </a:p>
        </p:txBody>
      </p:sp>
    </p:spTree>
    <p:extLst>
      <p:ext uri="{BB962C8B-B14F-4D97-AF65-F5344CB8AC3E}">
        <p14:creationId xmlns:p14="http://schemas.microsoft.com/office/powerpoint/2010/main" val="3096014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972800" cy="5693187"/>
          </a:xfrm>
        </p:spPr>
        <p:txBody>
          <a:bodyPr/>
          <a:lstStyle/>
          <a:p>
            <a:pPr eaLnBrk="1" hangingPunct="1"/>
            <a:r>
              <a:rPr lang="en-US" sz="6600" dirty="0" smtClean="0">
                <a:solidFill>
                  <a:srgbClr val="002060"/>
                </a:solidFill>
              </a:rPr>
              <a:t>II-Communications </a:t>
            </a:r>
            <a:r>
              <a:rPr lang="en-US" sz="6600" dirty="0" err="1" smtClean="0">
                <a:solidFill>
                  <a:srgbClr val="002060"/>
                </a:solidFill>
              </a:rPr>
              <a:t>basées</a:t>
            </a:r>
            <a:r>
              <a:rPr lang="en-US" sz="6600" dirty="0" smtClean="0">
                <a:solidFill>
                  <a:srgbClr val="002060"/>
                </a:solidFill>
              </a:rPr>
              <a:t> sur les Sockets TCP</a:t>
            </a:r>
          </a:p>
        </p:txBody>
      </p:sp>
    </p:spTree>
    <p:extLst>
      <p:ext uri="{BB962C8B-B14F-4D97-AF65-F5344CB8AC3E}">
        <p14:creationId xmlns:p14="http://schemas.microsoft.com/office/powerpoint/2010/main" val="1687272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217345" y="258263"/>
            <a:ext cx="8629591" cy="586541"/>
          </a:xfrm>
        </p:spPr>
        <p:txBody>
          <a:bodyPr/>
          <a:lstStyle/>
          <a:p>
            <a:pPr eaLnBrk="1" hangingPunct="1"/>
            <a:r>
              <a:rPr lang="en-US" sz="3600" dirty="0" smtClean="0">
                <a:solidFill>
                  <a:srgbClr val="002060"/>
                </a:solidFill>
              </a:rPr>
              <a:t>II-4.2 Usage </a:t>
            </a:r>
            <a:r>
              <a:rPr lang="en-US" sz="3600" dirty="0" err="1" smtClean="0">
                <a:solidFill>
                  <a:srgbClr val="002060"/>
                </a:solidFill>
              </a:rPr>
              <a:t>typique</a:t>
            </a:r>
            <a:r>
              <a:rPr lang="en-US" sz="3600" dirty="0" smtClean="0">
                <a:solidFill>
                  <a:srgbClr val="002060"/>
                </a:solidFill>
              </a:rPr>
              <a:t> de Socket(Java)</a:t>
            </a:r>
          </a:p>
        </p:txBody>
      </p:sp>
      <p:sp>
        <p:nvSpPr>
          <p:cNvPr id="12291" name="Rectangle 5"/>
          <p:cNvSpPr>
            <a:spLocks noGrp="1" noChangeArrowheads="1"/>
          </p:cNvSpPr>
          <p:nvPr>
            <p:ph type="body" idx="1"/>
          </p:nvPr>
        </p:nvSpPr>
        <p:spPr>
          <a:xfrm>
            <a:off x="344892" y="1009773"/>
            <a:ext cx="11479725" cy="5224462"/>
          </a:xfrm>
        </p:spPr>
        <p:txBody>
          <a:bodyPr/>
          <a:lstStyle/>
          <a:p>
            <a:pPr marL="0" indent="0">
              <a:buNone/>
            </a:pPr>
            <a:r>
              <a:rPr lang="fr-FR" sz="2800" dirty="0" smtClean="0"/>
              <a:t>	</a:t>
            </a:r>
            <a:r>
              <a:rPr lang="fr-FR" sz="2800" dirty="0" err="1" smtClean="0"/>
              <a:t>try</a:t>
            </a:r>
            <a:r>
              <a:rPr lang="fr-FR" sz="2800" dirty="0" smtClean="0"/>
              <a:t> </a:t>
            </a:r>
            <a:r>
              <a:rPr lang="fr-FR" sz="2800" dirty="0"/>
              <a:t>{ </a:t>
            </a:r>
          </a:p>
          <a:p>
            <a:pPr marL="0" indent="0">
              <a:buNone/>
            </a:pPr>
            <a:r>
              <a:rPr lang="sv-SE" sz="2800" dirty="0"/>
              <a:t>	</a:t>
            </a:r>
            <a:r>
              <a:rPr lang="sv-SE" sz="2800" dirty="0" smtClean="0"/>
              <a:t>	</a:t>
            </a:r>
            <a:r>
              <a:rPr lang="sv-SE" sz="2800" dirty="0" smtClean="0">
                <a:solidFill>
                  <a:srgbClr val="7030A0"/>
                </a:solidFill>
              </a:rPr>
              <a:t>Socket </a:t>
            </a:r>
            <a:r>
              <a:rPr lang="sv-SE" sz="2800" dirty="0">
                <a:solidFill>
                  <a:srgbClr val="7030A0"/>
                </a:solidFill>
              </a:rPr>
              <a:t>socket = new Socket(host, port</a:t>
            </a:r>
            <a:r>
              <a:rPr lang="sv-SE" sz="2800" dirty="0" smtClean="0">
                <a:solidFill>
                  <a:srgbClr val="7030A0"/>
                </a:solidFill>
              </a:rPr>
              <a:t>);</a:t>
            </a:r>
            <a:endParaRPr lang="sv-SE" sz="2800" dirty="0">
              <a:solidFill>
                <a:srgbClr val="7030A0"/>
              </a:solidFill>
            </a:endParaRPr>
          </a:p>
          <a:p>
            <a:pPr marL="0" indent="0">
              <a:buNone/>
            </a:pPr>
            <a:r>
              <a:rPr lang="fr-FR" sz="2800" dirty="0"/>
              <a:t>	</a:t>
            </a:r>
            <a:r>
              <a:rPr lang="fr-FR" sz="2800" dirty="0" smtClean="0"/>
              <a:t>	</a:t>
            </a:r>
            <a:r>
              <a:rPr lang="fr-FR" sz="2800" dirty="0" err="1" smtClean="0"/>
              <a:t>BufferedReader</a:t>
            </a:r>
            <a:r>
              <a:rPr lang="fr-FR" sz="2800" dirty="0" smtClean="0"/>
              <a:t> </a:t>
            </a:r>
            <a:r>
              <a:rPr lang="fr-FR" sz="2800" dirty="0"/>
              <a:t>in = new </a:t>
            </a:r>
            <a:r>
              <a:rPr lang="fr-FR" sz="2800" dirty="0" err="1"/>
              <a:t>BufferedReader</a:t>
            </a:r>
            <a:r>
              <a:rPr lang="fr-FR" sz="2800" dirty="0"/>
              <a:t>(</a:t>
            </a:r>
          </a:p>
          <a:p>
            <a:pPr marL="0" indent="0">
              <a:buNone/>
            </a:pPr>
            <a:r>
              <a:rPr lang="fr-FR" sz="2800" dirty="0"/>
              <a:t>	</a:t>
            </a:r>
            <a:r>
              <a:rPr lang="fr-FR" sz="2800" dirty="0" smtClean="0"/>
              <a:t>	new </a:t>
            </a:r>
            <a:r>
              <a:rPr lang="fr-FR" sz="2800" dirty="0" err="1" smtClean="0"/>
              <a:t>InputStreamReader</a:t>
            </a:r>
            <a:r>
              <a:rPr lang="fr-FR" sz="2800" dirty="0" smtClean="0"/>
              <a:t>(</a:t>
            </a:r>
            <a:r>
              <a:rPr lang="fr-FR" sz="2800" dirty="0" err="1" smtClean="0">
                <a:solidFill>
                  <a:srgbClr val="7030A0"/>
                </a:solidFill>
              </a:rPr>
              <a:t>socket.getInputStream</a:t>
            </a:r>
            <a:r>
              <a:rPr lang="fr-FR" sz="2800" dirty="0" smtClean="0">
                <a:solidFill>
                  <a:srgbClr val="7030A0"/>
                </a:solidFill>
              </a:rPr>
              <a:t>()</a:t>
            </a:r>
            <a:r>
              <a:rPr lang="fr-FR" sz="2800" dirty="0" smtClean="0"/>
              <a:t>));</a:t>
            </a:r>
            <a:endParaRPr lang="fr-FR" sz="2800" b="1" dirty="0" smtClean="0"/>
          </a:p>
          <a:p>
            <a:pPr marL="0" indent="0">
              <a:buNone/>
            </a:pPr>
            <a:r>
              <a:rPr lang="fr-FR" sz="2800" dirty="0" smtClean="0"/>
              <a:t> 	</a:t>
            </a:r>
            <a:r>
              <a:rPr lang="fr-FR" sz="2800" dirty="0"/>
              <a:t>	</a:t>
            </a:r>
            <a:r>
              <a:rPr lang="fr-FR" sz="2800" dirty="0" err="1" smtClean="0"/>
              <a:t>PrintWriter</a:t>
            </a:r>
            <a:r>
              <a:rPr lang="fr-FR" sz="2800" dirty="0" smtClean="0"/>
              <a:t> </a:t>
            </a:r>
            <a:r>
              <a:rPr lang="fr-FR" sz="2800" dirty="0"/>
              <a:t>out = new </a:t>
            </a:r>
            <a:r>
              <a:rPr lang="fr-FR" sz="2800" dirty="0" err="1"/>
              <a:t>PrintWriter</a:t>
            </a:r>
            <a:r>
              <a:rPr lang="fr-FR" sz="2800" dirty="0"/>
              <a:t>( </a:t>
            </a:r>
          </a:p>
          <a:p>
            <a:pPr marL="0" indent="0">
              <a:buNone/>
            </a:pPr>
            <a:r>
              <a:rPr lang="fr-FR" sz="2800" dirty="0"/>
              <a:t>	</a:t>
            </a:r>
            <a:r>
              <a:rPr lang="fr-FR" sz="2800" dirty="0" smtClean="0"/>
              <a:t>	new </a:t>
            </a:r>
            <a:r>
              <a:rPr lang="fr-FR" sz="2800" dirty="0" err="1" smtClean="0"/>
              <a:t>OutputStreamWriter</a:t>
            </a:r>
            <a:r>
              <a:rPr lang="fr-FR" sz="2800" dirty="0" smtClean="0"/>
              <a:t>(</a:t>
            </a:r>
            <a:r>
              <a:rPr lang="fr-FR" sz="2800" dirty="0" err="1" smtClean="0">
                <a:solidFill>
                  <a:srgbClr val="7030A0"/>
                </a:solidFill>
              </a:rPr>
              <a:t>socket.getOutputStream</a:t>
            </a:r>
            <a:r>
              <a:rPr lang="fr-FR" sz="2800" dirty="0" smtClean="0">
                <a:solidFill>
                  <a:srgbClr val="7030A0"/>
                </a:solidFill>
              </a:rPr>
              <a:t>()</a:t>
            </a:r>
            <a:r>
              <a:rPr lang="fr-FR" sz="2800" dirty="0" smtClean="0"/>
              <a:t>));</a:t>
            </a:r>
            <a:endParaRPr lang="fr-FR" sz="2800" dirty="0"/>
          </a:p>
          <a:p>
            <a:pPr marL="0" indent="0">
              <a:buNone/>
            </a:pPr>
            <a:r>
              <a:rPr lang="fr-FR" sz="2800" dirty="0"/>
              <a:t>	</a:t>
            </a:r>
            <a:r>
              <a:rPr lang="fr-FR" sz="2800" dirty="0" smtClean="0"/>
              <a:t>	</a:t>
            </a:r>
            <a:r>
              <a:rPr lang="fr-FR" sz="2800" dirty="0" smtClean="0">
                <a:solidFill>
                  <a:srgbClr val="C00000"/>
                </a:solidFill>
              </a:rPr>
              <a:t>«Envoie et reçoit les données»</a:t>
            </a:r>
            <a:endParaRPr lang="fr-FR" sz="2800" dirty="0">
              <a:solidFill>
                <a:srgbClr val="C00000"/>
              </a:solidFill>
            </a:endParaRPr>
          </a:p>
          <a:p>
            <a:pPr marL="0" indent="0">
              <a:buNone/>
            </a:pPr>
            <a:r>
              <a:rPr lang="fr-FR" sz="2800" dirty="0"/>
              <a:t>	</a:t>
            </a:r>
            <a:r>
              <a:rPr lang="fr-FR" sz="2800" dirty="0" smtClean="0"/>
              <a:t>	</a:t>
            </a:r>
            <a:r>
              <a:rPr lang="fr-FR" sz="2800" dirty="0" err="1" smtClean="0"/>
              <a:t>in.close</a:t>
            </a:r>
            <a:r>
              <a:rPr lang="fr-FR" sz="2800" dirty="0" smtClean="0"/>
              <a:t>();</a:t>
            </a:r>
            <a:endParaRPr lang="fr-FR" sz="2800" dirty="0"/>
          </a:p>
          <a:p>
            <a:pPr marL="0" indent="0">
              <a:buNone/>
            </a:pPr>
            <a:r>
              <a:rPr lang="fr-FR" sz="2800" dirty="0"/>
              <a:t>	</a:t>
            </a:r>
            <a:r>
              <a:rPr lang="fr-FR" sz="2800" dirty="0" smtClean="0"/>
              <a:t>	</a:t>
            </a:r>
            <a:r>
              <a:rPr lang="fr-FR" sz="2800" dirty="0" err="1" smtClean="0"/>
              <a:t>out.close</a:t>
            </a:r>
            <a:r>
              <a:rPr lang="fr-FR" sz="2800" dirty="0" smtClean="0"/>
              <a:t>();</a:t>
            </a:r>
            <a:r>
              <a:rPr lang="fr-FR" sz="2800" dirty="0"/>
              <a:t> </a:t>
            </a:r>
            <a:r>
              <a:rPr lang="fr-FR" sz="2800" dirty="0" err="1" smtClean="0">
                <a:solidFill>
                  <a:srgbClr val="7030A0"/>
                </a:solidFill>
              </a:rPr>
              <a:t>socket.close</a:t>
            </a:r>
            <a:r>
              <a:rPr lang="fr-FR" sz="2800" dirty="0" smtClean="0">
                <a:solidFill>
                  <a:srgbClr val="7030A0"/>
                </a:solidFill>
              </a:rPr>
              <a:t>()</a:t>
            </a:r>
            <a:r>
              <a:rPr lang="fr-FR" sz="2800" b="1" dirty="0" smtClean="0"/>
              <a:t>;</a:t>
            </a:r>
            <a:r>
              <a:rPr lang="fr-FR" sz="2800" dirty="0" smtClean="0"/>
              <a:t>} </a:t>
            </a:r>
            <a:r>
              <a:rPr lang="fr-FR" sz="2800" dirty="0"/>
              <a:t>catch (</a:t>
            </a:r>
            <a:r>
              <a:rPr lang="fr-FR" sz="2800" dirty="0" err="1"/>
              <a:t>IOException</a:t>
            </a:r>
            <a:r>
              <a:rPr lang="fr-FR" sz="2800" dirty="0"/>
              <a:t> e) { </a:t>
            </a:r>
          </a:p>
          <a:p>
            <a:pPr marL="0" indent="0">
              <a:buNone/>
            </a:pPr>
            <a:r>
              <a:rPr lang="fr-FR" sz="2800" dirty="0" smtClean="0"/>
              <a:t>		«Traite l’exception</a:t>
            </a:r>
            <a:r>
              <a:rPr lang="fr-FR" sz="2800" dirty="0"/>
              <a:t>» </a:t>
            </a:r>
            <a:r>
              <a:rPr lang="fr-FR" sz="2800" dirty="0" smtClean="0"/>
              <a:t>}</a:t>
            </a:r>
            <a:endParaRPr lang="en-US" sz="2800" dirty="0"/>
          </a:p>
        </p:txBody>
      </p:sp>
    </p:spTree>
    <p:extLst>
      <p:ext uri="{BB962C8B-B14F-4D97-AF65-F5344CB8AC3E}">
        <p14:creationId xmlns:p14="http://schemas.microsoft.com/office/powerpoint/2010/main" val="318095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746976" y="674398"/>
            <a:ext cx="10534920" cy="5909310"/>
          </a:xfrm>
          <a:prstGeom prst="rect">
            <a:avLst/>
          </a:prstGeom>
        </p:spPr>
        <p:txBody>
          <a:bodyPr wrap="square">
            <a:spAutoFit/>
          </a:bodyPr>
          <a:lstStyle/>
          <a:p>
            <a:r>
              <a:rPr lang="fr-FR" sz="2800" dirty="0">
                <a:solidFill>
                  <a:srgbClr val="002060"/>
                </a:solidFill>
              </a:rPr>
              <a:t>II-5.1 Processus </a:t>
            </a:r>
            <a:r>
              <a:rPr lang="fr-FR" sz="2800" dirty="0">
                <a:solidFill>
                  <a:srgbClr val="002060"/>
                </a:solidFill>
              </a:rPr>
              <a:t>de communication du </a:t>
            </a:r>
            <a:r>
              <a:rPr lang="fr-FR" sz="2800" dirty="0">
                <a:solidFill>
                  <a:srgbClr val="002060"/>
                </a:solidFill>
              </a:rPr>
              <a:t>serveur(Python) :</a:t>
            </a:r>
          </a:p>
          <a:p>
            <a:endParaRPr lang="fr-FR" sz="2400" dirty="0">
              <a:solidFill>
                <a:srgbClr val="000000"/>
              </a:solidFill>
            </a:endParaRPr>
          </a:p>
          <a:p>
            <a:pPr marL="457200" indent="-457200" algn="just">
              <a:buFont typeface="+mj-lt"/>
              <a:buAutoNum type="arabicParenR"/>
            </a:pPr>
            <a:r>
              <a:rPr lang="fr-FR" sz="2400" dirty="0">
                <a:solidFill>
                  <a:srgbClr val="000000"/>
                </a:solidFill>
              </a:rPr>
              <a:t>Appeler </a:t>
            </a:r>
            <a:r>
              <a:rPr lang="fr-FR" sz="2400" dirty="0">
                <a:solidFill>
                  <a:srgbClr val="000000"/>
                </a:solidFill>
              </a:rPr>
              <a:t>la </a:t>
            </a:r>
            <a:r>
              <a:rPr lang="fr-FR" sz="2400" dirty="0">
                <a:solidFill>
                  <a:srgbClr val="000000"/>
                </a:solidFill>
              </a:rPr>
              <a:t>méthode </a:t>
            </a:r>
            <a:r>
              <a:rPr lang="fr-FR" sz="2400" dirty="0">
                <a:solidFill>
                  <a:srgbClr val="7030A0"/>
                </a:solidFill>
              </a:rPr>
              <a:t>socket ()</a:t>
            </a:r>
            <a:r>
              <a:rPr lang="fr-FR" sz="2400" dirty="0">
                <a:solidFill>
                  <a:srgbClr val="000000"/>
                </a:solidFill>
              </a:rPr>
              <a:t> pour créer un </a:t>
            </a:r>
            <a:r>
              <a:rPr lang="fr-FR" sz="2400" dirty="0">
                <a:solidFill>
                  <a:srgbClr val="000000"/>
                </a:solidFill>
              </a:rPr>
              <a:t>socket :</a:t>
            </a:r>
            <a:r>
              <a:rPr lang="sv-SE" sz="2400" dirty="0">
                <a:solidFill>
                  <a:srgbClr val="000000"/>
                </a:solidFill>
              </a:rPr>
              <a:t>  </a:t>
            </a:r>
          </a:p>
          <a:p>
            <a:pPr algn="just"/>
            <a:r>
              <a:rPr lang="sv-SE" sz="2400" dirty="0">
                <a:solidFill>
                  <a:srgbClr val="000000"/>
                </a:solidFill>
              </a:rPr>
              <a:t>       </a:t>
            </a:r>
            <a:r>
              <a:rPr lang="sv-SE" sz="2400" dirty="0">
                <a:solidFill>
                  <a:srgbClr val="7030A0"/>
                </a:solidFill>
              </a:rPr>
              <a:t>s </a:t>
            </a:r>
            <a:r>
              <a:rPr lang="sv-SE" sz="2400" dirty="0">
                <a:solidFill>
                  <a:srgbClr val="7030A0"/>
                </a:solidFill>
              </a:rPr>
              <a:t>= socket.socket (socket_family, socket_type, protocol = 0</a:t>
            </a:r>
            <a:r>
              <a:rPr lang="sv-SE" sz="2400" dirty="0">
                <a:solidFill>
                  <a:srgbClr val="7030A0"/>
                </a:solidFill>
              </a:rPr>
              <a:t>)</a:t>
            </a:r>
          </a:p>
          <a:p>
            <a:pPr algn="just"/>
            <a:endParaRPr lang="en-US" sz="1000" dirty="0">
              <a:solidFill>
                <a:srgbClr val="000000"/>
              </a:solidFill>
            </a:endParaRPr>
          </a:p>
          <a:p>
            <a:pPr algn="just"/>
            <a:r>
              <a:rPr lang="en-US" sz="2400" dirty="0">
                <a:solidFill>
                  <a:srgbClr val="000000"/>
                </a:solidFill>
              </a:rPr>
              <a:t>   </a:t>
            </a:r>
            <a:r>
              <a:rPr lang="en-US" sz="2000" dirty="0" err="1">
                <a:solidFill>
                  <a:srgbClr val="000000"/>
                </a:solidFill>
              </a:rPr>
              <a:t>socket_family</a:t>
            </a:r>
            <a:r>
              <a:rPr lang="en-US" sz="2000" dirty="0">
                <a:solidFill>
                  <a:srgbClr val="000000"/>
                </a:solidFill>
              </a:rPr>
              <a:t> </a:t>
            </a:r>
            <a:r>
              <a:rPr lang="en-US" sz="2000" dirty="0">
                <a:solidFill>
                  <a:srgbClr val="000000"/>
                </a:solidFill>
              </a:rPr>
              <a:t>− </a:t>
            </a:r>
            <a:r>
              <a:rPr lang="en-US" sz="2000" dirty="0" err="1">
                <a:solidFill>
                  <a:srgbClr val="000000"/>
                </a:solidFill>
              </a:rPr>
              <a:t>Famille</a:t>
            </a:r>
            <a:r>
              <a:rPr lang="en-US" sz="2000" dirty="0">
                <a:solidFill>
                  <a:srgbClr val="000000"/>
                </a:solidFill>
              </a:rPr>
              <a:t> de protocol </a:t>
            </a:r>
            <a:r>
              <a:rPr lang="en-US" sz="2000" dirty="0" err="1">
                <a:solidFill>
                  <a:srgbClr val="000000"/>
                </a:solidFill>
              </a:rPr>
              <a:t>utilisée</a:t>
            </a:r>
            <a:r>
              <a:rPr lang="en-US" sz="2000" dirty="0">
                <a:solidFill>
                  <a:srgbClr val="000000"/>
                </a:solidFill>
              </a:rPr>
              <a:t> </a:t>
            </a:r>
            <a:r>
              <a:rPr lang="en-US" sz="2000" dirty="0" err="1">
                <a:solidFill>
                  <a:srgbClr val="000000"/>
                </a:solidFill>
              </a:rPr>
              <a:t>comme</a:t>
            </a:r>
            <a:r>
              <a:rPr lang="en-US" sz="2000" dirty="0">
                <a:solidFill>
                  <a:srgbClr val="000000"/>
                </a:solidFill>
              </a:rPr>
              <a:t> </a:t>
            </a:r>
            <a:r>
              <a:rPr lang="en-US" sz="2000" dirty="0" err="1">
                <a:solidFill>
                  <a:srgbClr val="000000"/>
                </a:solidFill>
              </a:rPr>
              <a:t>mécanisme</a:t>
            </a:r>
            <a:r>
              <a:rPr lang="en-US" sz="2000" dirty="0">
                <a:solidFill>
                  <a:srgbClr val="000000"/>
                </a:solidFill>
              </a:rPr>
              <a:t> </a:t>
            </a:r>
            <a:r>
              <a:rPr lang="en-US" sz="2000" dirty="0">
                <a:solidFill>
                  <a:srgbClr val="000000"/>
                </a:solidFill>
              </a:rPr>
              <a:t>de </a:t>
            </a:r>
            <a:r>
              <a:rPr lang="en-US" sz="2000" dirty="0">
                <a:solidFill>
                  <a:srgbClr val="000000"/>
                </a:solidFill>
              </a:rPr>
              <a:t>transport(  </a:t>
            </a:r>
          </a:p>
          <a:p>
            <a:pPr algn="just"/>
            <a:r>
              <a:rPr lang="en-US" sz="2000" dirty="0">
                <a:solidFill>
                  <a:srgbClr val="000000"/>
                </a:solidFill>
              </a:rPr>
              <a:t> </a:t>
            </a:r>
            <a:r>
              <a:rPr lang="en-US" sz="2000" dirty="0">
                <a:solidFill>
                  <a:srgbClr val="000000"/>
                </a:solidFill>
              </a:rPr>
              <a:t>                            AF_INET</a:t>
            </a:r>
            <a:r>
              <a:rPr lang="en-US" sz="2000" dirty="0">
                <a:solidFill>
                  <a:srgbClr val="000000"/>
                </a:solidFill>
              </a:rPr>
              <a:t>, </a:t>
            </a:r>
            <a:r>
              <a:rPr lang="en-US" sz="2000" dirty="0">
                <a:solidFill>
                  <a:srgbClr val="000000"/>
                </a:solidFill>
              </a:rPr>
              <a:t>AF_INET6, PF_INET</a:t>
            </a:r>
            <a:r>
              <a:rPr lang="en-US" sz="2000" dirty="0">
                <a:solidFill>
                  <a:srgbClr val="000000"/>
                </a:solidFill>
              </a:rPr>
              <a:t>, PF_UNIX, PF_X25</a:t>
            </a:r>
            <a:r>
              <a:rPr lang="en-US" sz="2000" dirty="0">
                <a:solidFill>
                  <a:srgbClr val="000000"/>
                </a:solidFill>
              </a:rPr>
              <a:t>,… </a:t>
            </a:r>
            <a:r>
              <a:rPr lang="en-US" sz="2000" dirty="0" err="1">
                <a:solidFill>
                  <a:srgbClr val="000000"/>
                </a:solidFill>
              </a:rPr>
              <a:t>etc</a:t>
            </a:r>
            <a:r>
              <a:rPr lang="en-US" sz="2000" dirty="0">
                <a:solidFill>
                  <a:srgbClr val="000000"/>
                </a:solidFill>
              </a:rPr>
              <a:t>).</a:t>
            </a:r>
            <a:endParaRPr lang="en-US" sz="2000" dirty="0">
              <a:solidFill>
                <a:srgbClr val="000000"/>
              </a:solidFill>
            </a:endParaRPr>
          </a:p>
          <a:p>
            <a:pPr algn="just"/>
            <a:endParaRPr lang="en-US" sz="1000" dirty="0">
              <a:solidFill>
                <a:srgbClr val="000000"/>
              </a:solidFill>
            </a:endParaRPr>
          </a:p>
          <a:p>
            <a:pPr algn="just"/>
            <a:r>
              <a:rPr lang="en-US" sz="2000" dirty="0">
                <a:solidFill>
                  <a:srgbClr val="000000"/>
                </a:solidFill>
              </a:rPr>
              <a:t>    </a:t>
            </a:r>
            <a:r>
              <a:rPr lang="en-US" sz="2000" dirty="0" err="1">
                <a:solidFill>
                  <a:srgbClr val="000000"/>
                </a:solidFill>
              </a:rPr>
              <a:t>socket_type</a:t>
            </a:r>
            <a:r>
              <a:rPr lang="en-US" sz="2000" dirty="0">
                <a:solidFill>
                  <a:srgbClr val="000000"/>
                </a:solidFill>
              </a:rPr>
              <a:t> − </a:t>
            </a:r>
            <a:r>
              <a:rPr lang="en-US" sz="2000" dirty="0">
                <a:solidFill>
                  <a:srgbClr val="000000"/>
                </a:solidFill>
              </a:rPr>
              <a:t>On </a:t>
            </a:r>
            <a:r>
              <a:rPr lang="en-US" sz="2000" dirty="0" err="1">
                <a:solidFill>
                  <a:srgbClr val="000000"/>
                </a:solidFill>
              </a:rPr>
              <a:t>utilise</a:t>
            </a:r>
            <a:r>
              <a:rPr lang="en-US" sz="2000" dirty="0">
                <a:solidFill>
                  <a:srgbClr val="000000"/>
                </a:solidFill>
              </a:rPr>
              <a:t> </a:t>
            </a:r>
            <a:r>
              <a:rPr lang="en-US" sz="2000" dirty="0">
                <a:solidFill>
                  <a:srgbClr val="000000"/>
                </a:solidFill>
              </a:rPr>
              <a:t>SOCK_STREAM </a:t>
            </a:r>
            <a:r>
              <a:rPr lang="en-US" sz="2000" dirty="0" err="1">
                <a:solidFill>
                  <a:srgbClr val="000000"/>
                </a:solidFill>
              </a:rPr>
              <a:t>ou</a:t>
            </a:r>
            <a:r>
              <a:rPr lang="en-US" sz="2000" dirty="0">
                <a:solidFill>
                  <a:srgbClr val="000000"/>
                </a:solidFill>
              </a:rPr>
              <a:t> SOCK_DGRAM (pour TCP et UDP).</a:t>
            </a:r>
            <a:endParaRPr lang="en-US" sz="2000" dirty="0">
              <a:solidFill>
                <a:srgbClr val="000000"/>
              </a:solidFill>
            </a:endParaRPr>
          </a:p>
          <a:p>
            <a:pPr algn="just"/>
            <a:endParaRPr lang="en-US" sz="1000" dirty="0">
              <a:solidFill>
                <a:srgbClr val="000000"/>
              </a:solidFill>
            </a:endParaRPr>
          </a:p>
          <a:p>
            <a:pPr algn="just"/>
            <a:r>
              <a:rPr lang="en-US" sz="2000" dirty="0">
                <a:solidFill>
                  <a:srgbClr val="000000"/>
                </a:solidFill>
              </a:rPr>
              <a:t>    protocol </a:t>
            </a:r>
            <a:r>
              <a:rPr lang="en-US" sz="2000" dirty="0">
                <a:solidFill>
                  <a:srgbClr val="000000"/>
                </a:solidFill>
              </a:rPr>
              <a:t>Par default </a:t>
            </a:r>
            <a:r>
              <a:rPr lang="en-US" sz="2000" dirty="0" err="1">
                <a:solidFill>
                  <a:srgbClr val="000000"/>
                </a:solidFill>
              </a:rPr>
              <a:t>mis</a:t>
            </a:r>
            <a:r>
              <a:rPr lang="en-US" sz="2000" dirty="0">
                <a:solidFill>
                  <a:srgbClr val="000000"/>
                </a:solidFill>
              </a:rPr>
              <a:t> à </a:t>
            </a:r>
            <a:r>
              <a:rPr lang="en-US" sz="2000" dirty="0">
                <a:solidFill>
                  <a:srgbClr val="000000"/>
                </a:solidFill>
              </a:rPr>
              <a:t>0.</a:t>
            </a:r>
          </a:p>
          <a:p>
            <a:pPr algn="just"/>
            <a:endParaRPr lang="fr-FR" sz="1000" dirty="0">
              <a:solidFill>
                <a:srgbClr val="000000"/>
              </a:solidFill>
            </a:endParaRPr>
          </a:p>
          <a:p>
            <a:pPr marL="457200" indent="-457200" algn="just">
              <a:buFont typeface="+mj-lt"/>
              <a:buAutoNum type="arabicParenR" startAt="2"/>
            </a:pPr>
            <a:r>
              <a:rPr lang="fr-FR" sz="2400" dirty="0">
                <a:solidFill>
                  <a:srgbClr val="000000"/>
                </a:solidFill>
              </a:rPr>
              <a:t>Appelez </a:t>
            </a:r>
            <a:r>
              <a:rPr lang="fr-FR" sz="2400" dirty="0">
                <a:solidFill>
                  <a:srgbClr val="000000"/>
                </a:solidFill>
              </a:rPr>
              <a:t>la méthode </a:t>
            </a:r>
            <a:r>
              <a:rPr lang="fr-FR" sz="2400" dirty="0" err="1">
                <a:solidFill>
                  <a:srgbClr val="7030A0"/>
                </a:solidFill>
              </a:rPr>
              <a:t>bind</a:t>
            </a:r>
            <a:r>
              <a:rPr lang="fr-FR" sz="2400" dirty="0">
                <a:solidFill>
                  <a:srgbClr val="7030A0"/>
                </a:solidFill>
              </a:rPr>
              <a:t> </a:t>
            </a:r>
            <a:r>
              <a:rPr lang="fr-FR" sz="2400" dirty="0">
                <a:solidFill>
                  <a:srgbClr val="7030A0"/>
                </a:solidFill>
              </a:rPr>
              <a:t>()</a:t>
            </a:r>
            <a:r>
              <a:rPr lang="fr-FR" sz="2400" dirty="0">
                <a:solidFill>
                  <a:srgbClr val="000000"/>
                </a:solidFill>
              </a:rPr>
              <a:t> </a:t>
            </a:r>
            <a:r>
              <a:rPr lang="fr-FR" sz="2400" dirty="0">
                <a:solidFill>
                  <a:srgbClr val="000000"/>
                </a:solidFill>
              </a:rPr>
              <a:t>pour lier le socket avec l'adresse locale et le numéro de </a:t>
            </a:r>
            <a:r>
              <a:rPr lang="fr-FR" sz="2400" dirty="0">
                <a:solidFill>
                  <a:srgbClr val="000000"/>
                </a:solidFill>
              </a:rPr>
              <a:t>port</a:t>
            </a:r>
            <a:r>
              <a:rPr lang="fr-FR" sz="2400" dirty="0">
                <a:solidFill>
                  <a:srgbClr val="000000"/>
                </a:solidFill>
              </a:rPr>
              <a:t> </a:t>
            </a:r>
            <a:r>
              <a:rPr lang="fr-FR" sz="2400" dirty="0">
                <a:solidFill>
                  <a:srgbClr val="000000"/>
                </a:solidFill>
              </a:rPr>
              <a:t>:     </a:t>
            </a:r>
            <a:r>
              <a:rPr lang="fr-FR" sz="2400" dirty="0" err="1">
                <a:solidFill>
                  <a:srgbClr val="7030A0"/>
                </a:solidFill>
              </a:rPr>
              <a:t>s.bind</a:t>
            </a:r>
            <a:r>
              <a:rPr lang="fr-FR" sz="2400" dirty="0">
                <a:solidFill>
                  <a:srgbClr val="7030A0"/>
                </a:solidFill>
              </a:rPr>
              <a:t>(</a:t>
            </a:r>
            <a:r>
              <a:rPr lang="fr-FR" sz="2400" dirty="0" err="1">
                <a:solidFill>
                  <a:srgbClr val="7030A0"/>
                </a:solidFill>
              </a:rPr>
              <a:t>hostname</a:t>
            </a:r>
            <a:r>
              <a:rPr lang="fr-FR" sz="2400" dirty="0">
                <a:solidFill>
                  <a:srgbClr val="7030A0"/>
                </a:solidFill>
              </a:rPr>
              <a:t>, port)</a:t>
            </a:r>
          </a:p>
          <a:p>
            <a:pPr algn="just"/>
            <a:endParaRPr lang="fr-FR" sz="1000" dirty="0">
              <a:solidFill>
                <a:srgbClr val="7030A0"/>
              </a:solidFill>
            </a:endParaRPr>
          </a:p>
          <a:p>
            <a:pPr marL="457200" indent="-457200" algn="just">
              <a:buFont typeface="+mj-lt"/>
              <a:buAutoNum type="arabicParenR" startAt="3"/>
            </a:pPr>
            <a:r>
              <a:rPr lang="fr-FR" sz="2400" dirty="0">
                <a:solidFill>
                  <a:srgbClr val="000000"/>
                </a:solidFill>
              </a:rPr>
              <a:t>Appeler </a:t>
            </a:r>
            <a:r>
              <a:rPr lang="fr-FR" sz="2400" dirty="0">
                <a:solidFill>
                  <a:srgbClr val="000000"/>
                </a:solidFill>
              </a:rPr>
              <a:t>la méthode </a:t>
            </a:r>
            <a:r>
              <a:rPr lang="fr-FR" sz="2400" dirty="0" err="1">
                <a:solidFill>
                  <a:srgbClr val="7030A0"/>
                </a:solidFill>
              </a:rPr>
              <a:t>listen</a:t>
            </a:r>
            <a:r>
              <a:rPr lang="fr-FR" sz="2400" dirty="0">
                <a:solidFill>
                  <a:srgbClr val="7030A0"/>
                </a:solidFill>
              </a:rPr>
              <a:t> </a:t>
            </a:r>
            <a:r>
              <a:rPr lang="fr-FR" sz="2400" dirty="0">
                <a:solidFill>
                  <a:srgbClr val="7030A0"/>
                </a:solidFill>
              </a:rPr>
              <a:t>()</a:t>
            </a:r>
            <a:r>
              <a:rPr lang="fr-FR" sz="2400" dirty="0">
                <a:solidFill>
                  <a:srgbClr val="000000"/>
                </a:solidFill>
              </a:rPr>
              <a:t> </a:t>
            </a:r>
            <a:r>
              <a:rPr lang="fr-FR" sz="2400" dirty="0">
                <a:solidFill>
                  <a:srgbClr val="000000"/>
                </a:solidFill>
              </a:rPr>
              <a:t>pour déclarer le socket en mode </a:t>
            </a:r>
            <a:r>
              <a:rPr lang="fr-FR" sz="2400" dirty="0">
                <a:solidFill>
                  <a:srgbClr val="000000"/>
                </a:solidFill>
              </a:rPr>
              <a:t>écoute</a:t>
            </a:r>
            <a:r>
              <a:rPr lang="fr-FR" sz="2400" dirty="0">
                <a:solidFill>
                  <a:srgbClr val="000000"/>
                </a:solidFill>
              </a:rPr>
              <a:t> </a:t>
            </a:r>
            <a:r>
              <a:rPr lang="fr-FR" sz="2400" dirty="0">
                <a:solidFill>
                  <a:srgbClr val="000000"/>
                </a:solidFill>
              </a:rPr>
              <a:t>:  </a:t>
            </a:r>
          </a:p>
          <a:p>
            <a:pPr algn="just"/>
            <a:r>
              <a:rPr lang="fr-FR" sz="2400" dirty="0">
                <a:solidFill>
                  <a:srgbClr val="000000"/>
                </a:solidFill>
              </a:rPr>
              <a:t>                           </a:t>
            </a:r>
            <a:r>
              <a:rPr lang="fr-FR" sz="2400" dirty="0" err="1">
                <a:solidFill>
                  <a:srgbClr val="7030A0"/>
                </a:solidFill>
              </a:rPr>
              <a:t>s.listen</a:t>
            </a:r>
            <a:r>
              <a:rPr lang="fr-FR" sz="2400" dirty="0">
                <a:solidFill>
                  <a:srgbClr val="7030A0"/>
                </a:solidFill>
              </a:rPr>
              <a:t>(</a:t>
            </a:r>
            <a:r>
              <a:rPr lang="fr-FR" sz="2400" dirty="0" err="1">
                <a:solidFill>
                  <a:srgbClr val="7030A0"/>
                </a:solidFill>
              </a:rPr>
              <a:t>backlog</a:t>
            </a:r>
            <a:r>
              <a:rPr lang="fr-FR" sz="2400" dirty="0">
                <a:solidFill>
                  <a:srgbClr val="7030A0"/>
                </a:solidFill>
              </a:rPr>
              <a:t>)</a:t>
            </a:r>
            <a:r>
              <a:rPr lang="fr-FR" sz="2400" dirty="0">
                <a:solidFill>
                  <a:srgbClr val="000000"/>
                </a:solidFill>
              </a:rPr>
              <a:t>, où</a:t>
            </a:r>
          </a:p>
          <a:p>
            <a:pPr algn="just"/>
            <a:r>
              <a:rPr lang="fr-FR" sz="2400" dirty="0">
                <a:solidFill>
                  <a:srgbClr val="000000"/>
                </a:solidFill>
              </a:rPr>
              <a:t> </a:t>
            </a:r>
            <a:r>
              <a:rPr lang="fr-FR" sz="2400" dirty="0">
                <a:solidFill>
                  <a:srgbClr val="000000"/>
                </a:solidFill>
              </a:rPr>
              <a:t>  </a:t>
            </a:r>
            <a:r>
              <a:rPr lang="fr-FR" sz="2400" dirty="0">
                <a:solidFill>
                  <a:srgbClr val="000000"/>
                </a:solidFill>
              </a:rPr>
              <a:t> </a:t>
            </a:r>
            <a:r>
              <a:rPr lang="fr-FR" sz="2400" dirty="0">
                <a:solidFill>
                  <a:srgbClr val="000000"/>
                </a:solidFill>
              </a:rPr>
              <a:t> </a:t>
            </a:r>
            <a:r>
              <a:rPr lang="fr-FR" sz="2400" dirty="0" err="1">
                <a:solidFill>
                  <a:srgbClr val="000000"/>
                </a:solidFill>
              </a:rPr>
              <a:t>backlog</a:t>
            </a:r>
            <a:r>
              <a:rPr lang="fr-FR" sz="2400" dirty="0">
                <a:solidFill>
                  <a:srgbClr val="000000"/>
                </a:solidFill>
              </a:rPr>
              <a:t> : est un  argument fixant le nombre maximum de demandes de connexions qui peuvent être mise en attente. </a:t>
            </a:r>
            <a:endParaRPr lang="fr-FR" sz="2400" dirty="0">
              <a:solidFill>
                <a:srgbClr val="7030A0"/>
              </a:solidFill>
            </a:endParaRPr>
          </a:p>
        </p:txBody>
      </p:sp>
    </p:spTree>
    <p:extLst>
      <p:ext uri="{BB962C8B-B14F-4D97-AF65-F5344CB8AC3E}">
        <p14:creationId xmlns:p14="http://schemas.microsoft.com/office/powerpoint/2010/main" val="39530105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746976" y="674398"/>
            <a:ext cx="10534920" cy="5847755"/>
          </a:xfrm>
          <a:prstGeom prst="rect">
            <a:avLst/>
          </a:prstGeom>
        </p:spPr>
        <p:txBody>
          <a:bodyPr wrap="square">
            <a:spAutoFit/>
          </a:bodyPr>
          <a:lstStyle/>
          <a:p>
            <a:r>
              <a:rPr lang="fr-FR" sz="2800" dirty="0">
                <a:solidFill>
                  <a:srgbClr val="002060"/>
                </a:solidFill>
              </a:rPr>
              <a:t>II-5.1 Processus </a:t>
            </a:r>
            <a:r>
              <a:rPr lang="fr-FR" sz="2800" dirty="0">
                <a:solidFill>
                  <a:srgbClr val="002060"/>
                </a:solidFill>
              </a:rPr>
              <a:t>de communication du </a:t>
            </a:r>
            <a:r>
              <a:rPr lang="fr-FR" sz="2800" dirty="0">
                <a:solidFill>
                  <a:srgbClr val="002060"/>
                </a:solidFill>
              </a:rPr>
              <a:t>serveur(Python) :</a:t>
            </a:r>
          </a:p>
          <a:p>
            <a:endParaRPr lang="fr-FR" sz="2400" dirty="0">
              <a:solidFill>
                <a:srgbClr val="000000"/>
              </a:solidFill>
            </a:endParaRPr>
          </a:p>
          <a:p>
            <a:pPr marL="457200" indent="-457200" algn="just">
              <a:buFont typeface="+mj-lt"/>
              <a:buAutoNum type="arabicParenR" startAt="4"/>
            </a:pPr>
            <a:r>
              <a:rPr lang="fr-FR" sz="2400" dirty="0">
                <a:solidFill>
                  <a:srgbClr val="000000"/>
                </a:solidFill>
              </a:rPr>
              <a:t>Appeler </a:t>
            </a:r>
            <a:r>
              <a:rPr lang="fr-FR" sz="2400" dirty="0">
                <a:solidFill>
                  <a:srgbClr val="000000"/>
                </a:solidFill>
              </a:rPr>
              <a:t>la méthode </a:t>
            </a:r>
            <a:r>
              <a:rPr lang="fr-FR" sz="2400" dirty="0" err="1">
                <a:solidFill>
                  <a:srgbClr val="7030A0"/>
                </a:solidFill>
              </a:rPr>
              <a:t>accept</a:t>
            </a:r>
            <a:r>
              <a:rPr lang="fr-FR" sz="2400" dirty="0">
                <a:solidFill>
                  <a:srgbClr val="7030A0"/>
                </a:solidFill>
              </a:rPr>
              <a:t> </a:t>
            </a:r>
            <a:r>
              <a:rPr lang="fr-FR" sz="2400" dirty="0">
                <a:solidFill>
                  <a:srgbClr val="7030A0"/>
                </a:solidFill>
              </a:rPr>
              <a:t>()</a:t>
            </a:r>
            <a:r>
              <a:rPr lang="fr-FR" sz="2400" dirty="0">
                <a:solidFill>
                  <a:srgbClr val="000000"/>
                </a:solidFill>
              </a:rPr>
              <a:t>. </a:t>
            </a:r>
            <a:r>
              <a:rPr lang="fr-FR" sz="2400" dirty="0">
                <a:solidFill>
                  <a:srgbClr val="000000"/>
                </a:solidFill>
              </a:rPr>
              <a:t>Après </a:t>
            </a:r>
            <a:r>
              <a:rPr lang="fr-FR" sz="2400" dirty="0">
                <a:solidFill>
                  <a:srgbClr val="000000"/>
                </a:solidFill>
              </a:rPr>
              <a:t>le </a:t>
            </a:r>
            <a:r>
              <a:rPr lang="fr-FR" sz="2400" dirty="0" err="1">
                <a:solidFill>
                  <a:srgbClr val="000000"/>
                </a:solidFill>
              </a:rPr>
              <a:t>three-way</a:t>
            </a:r>
            <a:r>
              <a:rPr lang="fr-FR" sz="2400" dirty="0">
                <a:solidFill>
                  <a:srgbClr val="000000"/>
                </a:solidFill>
              </a:rPr>
              <a:t> </a:t>
            </a:r>
            <a:r>
              <a:rPr lang="fr-FR" sz="2400" dirty="0" err="1">
                <a:solidFill>
                  <a:srgbClr val="000000"/>
                </a:solidFill>
              </a:rPr>
              <a:t>handshake</a:t>
            </a:r>
            <a:r>
              <a:rPr lang="fr-FR" sz="2400" dirty="0">
                <a:solidFill>
                  <a:srgbClr val="000000"/>
                </a:solidFill>
              </a:rPr>
              <a:t>, </a:t>
            </a:r>
            <a:r>
              <a:rPr lang="fr-FR" sz="2400" dirty="0">
                <a:solidFill>
                  <a:srgbClr val="000000"/>
                </a:solidFill>
              </a:rPr>
              <a:t>le serveur appelle cette fonction pour </a:t>
            </a:r>
            <a:r>
              <a:rPr lang="fr-FR" sz="2400" dirty="0">
                <a:solidFill>
                  <a:srgbClr val="000000"/>
                </a:solidFill>
              </a:rPr>
              <a:t>se mettre en attente d’une demande de </a:t>
            </a:r>
            <a:r>
              <a:rPr lang="fr-FR" sz="2400" dirty="0">
                <a:solidFill>
                  <a:srgbClr val="000000"/>
                </a:solidFill>
              </a:rPr>
              <a:t>connexion du client, et renvoie </a:t>
            </a:r>
            <a:r>
              <a:rPr lang="fr-FR" sz="2400" dirty="0">
                <a:solidFill>
                  <a:srgbClr val="000000"/>
                </a:solidFill>
              </a:rPr>
              <a:t>une paire (</a:t>
            </a:r>
            <a:r>
              <a:rPr lang="fr-FR" sz="2400" dirty="0" err="1">
                <a:solidFill>
                  <a:srgbClr val="000000"/>
                </a:solidFill>
              </a:rPr>
              <a:t>conn</a:t>
            </a:r>
            <a:r>
              <a:rPr lang="fr-FR" sz="2400" dirty="0">
                <a:solidFill>
                  <a:srgbClr val="000000"/>
                </a:solidFill>
              </a:rPr>
              <a:t>, </a:t>
            </a:r>
            <a:r>
              <a:rPr lang="fr-FR" sz="2400" dirty="0" err="1">
                <a:solidFill>
                  <a:srgbClr val="000000"/>
                </a:solidFill>
              </a:rPr>
              <a:t>address</a:t>
            </a:r>
            <a:r>
              <a:rPr lang="fr-FR" sz="2400" dirty="0">
                <a:solidFill>
                  <a:srgbClr val="000000"/>
                </a:solidFill>
              </a:rPr>
              <a:t>)</a:t>
            </a:r>
          </a:p>
          <a:p>
            <a:pPr algn="just"/>
            <a:endParaRPr lang="fr-FR" sz="1000" dirty="0">
              <a:solidFill>
                <a:srgbClr val="000000"/>
              </a:solidFill>
            </a:endParaRPr>
          </a:p>
          <a:p>
            <a:pPr algn="just"/>
            <a:r>
              <a:rPr lang="fr-FR" sz="2400" dirty="0">
                <a:solidFill>
                  <a:srgbClr val="000000"/>
                </a:solidFill>
              </a:rPr>
              <a:t>                             </a:t>
            </a:r>
            <a:r>
              <a:rPr lang="fr-FR" sz="2400" dirty="0">
                <a:solidFill>
                  <a:srgbClr val="7030A0"/>
                </a:solidFill>
              </a:rPr>
              <a:t>(conne, </a:t>
            </a:r>
            <a:r>
              <a:rPr lang="fr-FR" sz="2400" dirty="0" err="1">
                <a:solidFill>
                  <a:srgbClr val="7030A0"/>
                </a:solidFill>
              </a:rPr>
              <a:t>address</a:t>
            </a:r>
            <a:r>
              <a:rPr lang="fr-FR" sz="2400" dirty="0">
                <a:solidFill>
                  <a:srgbClr val="7030A0"/>
                </a:solidFill>
              </a:rPr>
              <a:t>) = </a:t>
            </a:r>
            <a:r>
              <a:rPr lang="fr-FR" sz="2400" dirty="0" err="1">
                <a:solidFill>
                  <a:srgbClr val="7030A0"/>
                </a:solidFill>
              </a:rPr>
              <a:t>s.accept</a:t>
            </a:r>
            <a:r>
              <a:rPr lang="fr-FR" sz="2400" dirty="0">
                <a:solidFill>
                  <a:srgbClr val="7030A0"/>
                </a:solidFill>
              </a:rPr>
              <a:t>()</a:t>
            </a:r>
            <a:endParaRPr lang="fr-FR" sz="1000" dirty="0">
              <a:solidFill>
                <a:srgbClr val="000000"/>
              </a:solidFill>
            </a:endParaRPr>
          </a:p>
          <a:p>
            <a:pPr algn="just"/>
            <a:endParaRPr lang="fr-FR" sz="1000" dirty="0">
              <a:solidFill>
                <a:srgbClr val="7030A0"/>
              </a:solidFill>
            </a:endParaRPr>
          </a:p>
          <a:p>
            <a:pPr algn="just"/>
            <a:r>
              <a:rPr lang="fr-FR" sz="2400" dirty="0">
                <a:solidFill>
                  <a:srgbClr val="7030A0"/>
                </a:solidFill>
              </a:rPr>
              <a:t> </a:t>
            </a:r>
            <a:r>
              <a:rPr lang="fr-FR" sz="2400" dirty="0">
                <a:solidFill>
                  <a:srgbClr val="7030A0"/>
                </a:solidFill>
              </a:rPr>
              <a:t>     </a:t>
            </a:r>
            <a:r>
              <a:rPr lang="fr-FR" sz="2400" dirty="0" err="1">
                <a:solidFill>
                  <a:srgbClr val="000000"/>
                </a:solidFill>
              </a:rPr>
              <a:t>conn</a:t>
            </a:r>
            <a:r>
              <a:rPr lang="fr-FR" sz="2400" dirty="0">
                <a:solidFill>
                  <a:srgbClr val="000000"/>
                </a:solidFill>
              </a:rPr>
              <a:t> : nouveau objet socket pour l’envoi et </a:t>
            </a:r>
            <a:r>
              <a:rPr lang="fr-FR" sz="2400" dirty="0" err="1">
                <a:solidFill>
                  <a:srgbClr val="000000"/>
                </a:solidFill>
              </a:rPr>
              <a:t>ls</a:t>
            </a:r>
            <a:r>
              <a:rPr lang="fr-FR" sz="2400" dirty="0">
                <a:solidFill>
                  <a:srgbClr val="000000"/>
                </a:solidFill>
              </a:rPr>
              <a:t> réception de données </a:t>
            </a:r>
          </a:p>
          <a:p>
            <a:pPr algn="just"/>
            <a:r>
              <a:rPr lang="fr-FR" sz="2400" dirty="0">
                <a:solidFill>
                  <a:srgbClr val="000000"/>
                </a:solidFill>
              </a:rPr>
              <a:t> </a:t>
            </a:r>
            <a:r>
              <a:rPr lang="fr-FR" sz="2400" dirty="0">
                <a:solidFill>
                  <a:srgbClr val="000000"/>
                </a:solidFill>
              </a:rPr>
              <a:t>               sur la connexion,</a:t>
            </a:r>
          </a:p>
          <a:p>
            <a:pPr algn="just"/>
            <a:r>
              <a:rPr lang="fr-FR" sz="2400" dirty="0">
                <a:solidFill>
                  <a:srgbClr val="7030A0"/>
                </a:solidFill>
              </a:rPr>
              <a:t>      </a:t>
            </a:r>
            <a:r>
              <a:rPr lang="fr-FR" sz="2400" dirty="0" err="1">
                <a:solidFill>
                  <a:srgbClr val="000000"/>
                </a:solidFill>
              </a:rPr>
              <a:t>address</a:t>
            </a:r>
            <a:r>
              <a:rPr lang="fr-FR" sz="2400" dirty="0">
                <a:solidFill>
                  <a:srgbClr val="000000"/>
                </a:solidFill>
              </a:rPr>
              <a:t> : adresse liée au socket.</a:t>
            </a:r>
          </a:p>
          <a:p>
            <a:pPr algn="just"/>
            <a:endParaRPr lang="fr-FR" sz="2400" dirty="0">
              <a:solidFill>
                <a:srgbClr val="000000"/>
              </a:solidFill>
            </a:endParaRPr>
          </a:p>
          <a:p>
            <a:pPr marL="457200" indent="-457200" algn="just">
              <a:buFont typeface="+mj-lt"/>
              <a:buAutoNum type="arabicParenR" startAt="5"/>
            </a:pPr>
            <a:r>
              <a:rPr lang="fr-FR" sz="2400" dirty="0">
                <a:solidFill>
                  <a:srgbClr val="000000"/>
                </a:solidFill>
              </a:rPr>
              <a:t>Appelez </a:t>
            </a:r>
            <a:r>
              <a:rPr lang="fr-FR" sz="2400" dirty="0">
                <a:solidFill>
                  <a:srgbClr val="000000"/>
                </a:solidFill>
              </a:rPr>
              <a:t>les </a:t>
            </a:r>
            <a:r>
              <a:rPr lang="fr-FR" sz="2400" dirty="0">
                <a:solidFill>
                  <a:srgbClr val="000000"/>
                </a:solidFill>
              </a:rPr>
              <a:t>méthodes </a:t>
            </a:r>
            <a:r>
              <a:rPr lang="fr-FR" sz="2400" dirty="0" err="1">
                <a:solidFill>
                  <a:srgbClr val="7030A0"/>
                </a:solidFill>
              </a:rPr>
              <a:t>s.recv</a:t>
            </a:r>
            <a:r>
              <a:rPr lang="fr-FR" sz="2400" dirty="0">
                <a:solidFill>
                  <a:srgbClr val="7030A0"/>
                </a:solidFill>
              </a:rPr>
              <a:t>(</a:t>
            </a:r>
            <a:r>
              <a:rPr lang="fr-FR" sz="2400" dirty="0" err="1">
                <a:solidFill>
                  <a:srgbClr val="7030A0"/>
                </a:solidFill>
              </a:rPr>
              <a:t>bufsize</a:t>
            </a:r>
            <a:r>
              <a:rPr lang="fr-FR" sz="2400" dirty="0">
                <a:solidFill>
                  <a:srgbClr val="7030A0"/>
                </a:solidFill>
              </a:rPr>
              <a:t>)</a:t>
            </a:r>
            <a:r>
              <a:rPr lang="fr-FR" sz="2400" dirty="0">
                <a:solidFill>
                  <a:srgbClr val="000000"/>
                </a:solidFill>
              </a:rPr>
              <a:t> </a:t>
            </a:r>
            <a:r>
              <a:rPr lang="fr-FR" sz="2400" dirty="0">
                <a:solidFill>
                  <a:srgbClr val="000000"/>
                </a:solidFill>
              </a:rPr>
              <a:t>et </a:t>
            </a:r>
            <a:r>
              <a:rPr lang="fr-FR" sz="2400" dirty="0" err="1">
                <a:solidFill>
                  <a:srgbClr val="7030A0"/>
                </a:solidFill>
              </a:rPr>
              <a:t>s.send</a:t>
            </a:r>
            <a:r>
              <a:rPr lang="fr-FR" sz="2400" dirty="0">
                <a:solidFill>
                  <a:srgbClr val="7030A0"/>
                </a:solidFill>
              </a:rPr>
              <a:t>(</a:t>
            </a:r>
            <a:r>
              <a:rPr lang="fr-FR" sz="2400" dirty="0" err="1">
                <a:solidFill>
                  <a:srgbClr val="7030A0"/>
                </a:solidFill>
              </a:rPr>
              <a:t>bufsize</a:t>
            </a:r>
            <a:r>
              <a:rPr lang="fr-FR" sz="2400" dirty="0">
                <a:solidFill>
                  <a:srgbClr val="7030A0"/>
                </a:solidFill>
              </a:rPr>
              <a:t>)</a:t>
            </a:r>
            <a:r>
              <a:rPr lang="fr-FR" sz="2400" dirty="0">
                <a:solidFill>
                  <a:srgbClr val="000000"/>
                </a:solidFill>
              </a:rPr>
              <a:t> pour communiquer avec le client</a:t>
            </a:r>
            <a:r>
              <a:rPr lang="fr-FR" sz="2400" dirty="0">
                <a:solidFill>
                  <a:srgbClr val="000000"/>
                </a:solidFill>
              </a:rPr>
              <a:t>.</a:t>
            </a:r>
          </a:p>
          <a:p>
            <a:pPr algn="just"/>
            <a:endParaRPr lang="fr-FR" sz="2400" dirty="0">
              <a:solidFill>
                <a:srgbClr val="000000"/>
              </a:solidFill>
            </a:endParaRPr>
          </a:p>
          <a:p>
            <a:pPr marL="457200" indent="-457200" algn="just">
              <a:buFont typeface="+mj-lt"/>
              <a:buAutoNum type="arabicParenR" startAt="6"/>
            </a:pPr>
            <a:r>
              <a:rPr lang="fr-FR" sz="2400" dirty="0">
                <a:solidFill>
                  <a:srgbClr val="000000"/>
                </a:solidFill>
              </a:rPr>
              <a:t>Appelez </a:t>
            </a:r>
            <a:r>
              <a:rPr lang="fr-FR" sz="2400" dirty="0">
                <a:solidFill>
                  <a:srgbClr val="000000"/>
                </a:solidFill>
              </a:rPr>
              <a:t>la méthode </a:t>
            </a:r>
            <a:r>
              <a:rPr lang="fr-FR" sz="2400" dirty="0" err="1">
                <a:solidFill>
                  <a:srgbClr val="7030A0"/>
                </a:solidFill>
              </a:rPr>
              <a:t>s.close</a:t>
            </a:r>
            <a:r>
              <a:rPr lang="fr-FR" sz="2400" dirty="0">
                <a:solidFill>
                  <a:srgbClr val="7030A0"/>
                </a:solidFill>
              </a:rPr>
              <a:t> ()</a:t>
            </a:r>
            <a:r>
              <a:rPr lang="fr-FR" sz="2400" dirty="0">
                <a:solidFill>
                  <a:srgbClr val="000000"/>
                </a:solidFill>
              </a:rPr>
              <a:t> </a:t>
            </a:r>
            <a:r>
              <a:rPr lang="fr-FR" sz="2400" dirty="0">
                <a:solidFill>
                  <a:srgbClr val="000000"/>
                </a:solidFill>
              </a:rPr>
              <a:t>pour fermer le socket</a:t>
            </a:r>
            <a:r>
              <a:rPr lang="fr-FR" sz="2400" dirty="0">
                <a:solidFill>
                  <a:srgbClr val="000000"/>
                </a:solidFill>
              </a:rPr>
              <a:t>.</a:t>
            </a:r>
            <a:endParaRPr lang="fr-FR" sz="2400" dirty="0">
              <a:solidFill>
                <a:srgbClr val="000000"/>
              </a:solidFill>
            </a:endParaRPr>
          </a:p>
        </p:txBody>
      </p:sp>
    </p:spTree>
    <p:extLst>
      <p:ext uri="{BB962C8B-B14F-4D97-AF65-F5344CB8AC3E}">
        <p14:creationId xmlns:p14="http://schemas.microsoft.com/office/powerpoint/2010/main" val="9016873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824253" y="944853"/>
            <a:ext cx="9916733" cy="4585871"/>
          </a:xfrm>
          <a:prstGeom prst="rect">
            <a:avLst/>
          </a:prstGeom>
        </p:spPr>
        <p:txBody>
          <a:bodyPr wrap="square">
            <a:spAutoFit/>
          </a:bodyPr>
          <a:lstStyle/>
          <a:p>
            <a:r>
              <a:rPr lang="fr-FR" sz="2800" dirty="0">
                <a:solidFill>
                  <a:srgbClr val="002060"/>
                </a:solidFill>
              </a:rPr>
              <a:t>II-5.2 Processus </a:t>
            </a:r>
            <a:r>
              <a:rPr lang="fr-FR" sz="2800" dirty="0">
                <a:solidFill>
                  <a:srgbClr val="002060"/>
                </a:solidFill>
              </a:rPr>
              <a:t>de communication </a:t>
            </a:r>
            <a:r>
              <a:rPr lang="fr-FR" sz="2800" dirty="0">
                <a:solidFill>
                  <a:srgbClr val="002060"/>
                </a:solidFill>
              </a:rPr>
              <a:t>client(Python) :</a:t>
            </a:r>
          </a:p>
          <a:p>
            <a:endParaRPr lang="fr-FR" sz="2400" dirty="0">
              <a:solidFill>
                <a:srgbClr val="000000"/>
              </a:solidFill>
            </a:endParaRPr>
          </a:p>
          <a:p>
            <a:pPr marL="342900" indent="-342900">
              <a:buFontTx/>
              <a:buAutoNum type="arabicParenR"/>
            </a:pPr>
            <a:r>
              <a:rPr lang="fr-FR" sz="2400" dirty="0">
                <a:solidFill>
                  <a:srgbClr val="000000"/>
                </a:solidFill>
              </a:rPr>
              <a:t>Appel </a:t>
            </a:r>
            <a:r>
              <a:rPr lang="fr-FR" sz="2400" dirty="0">
                <a:solidFill>
                  <a:srgbClr val="000000"/>
                </a:solidFill>
              </a:rPr>
              <a:t>de la méthode </a:t>
            </a:r>
            <a:r>
              <a:rPr lang="fr-FR" sz="2400" dirty="0">
                <a:solidFill>
                  <a:srgbClr val="7030A0"/>
                </a:solidFill>
              </a:rPr>
              <a:t>socket ()</a:t>
            </a:r>
            <a:r>
              <a:rPr lang="fr-FR" sz="2400" dirty="0">
                <a:solidFill>
                  <a:srgbClr val="000000"/>
                </a:solidFill>
              </a:rPr>
              <a:t> </a:t>
            </a:r>
            <a:r>
              <a:rPr lang="fr-FR" sz="2400" dirty="0">
                <a:solidFill>
                  <a:srgbClr val="000000"/>
                </a:solidFill>
              </a:rPr>
              <a:t>comme pour le cas du serve               </a:t>
            </a:r>
          </a:p>
          <a:p>
            <a:r>
              <a:rPr lang="fr-FR" sz="2400" dirty="0">
                <a:solidFill>
                  <a:srgbClr val="7030A0"/>
                </a:solidFill>
              </a:rPr>
              <a:t>     </a:t>
            </a:r>
            <a:r>
              <a:rPr lang="sv-SE" sz="2400" dirty="0">
                <a:solidFill>
                  <a:srgbClr val="7030A0"/>
                </a:solidFill>
              </a:rPr>
              <a:t>s </a:t>
            </a:r>
            <a:r>
              <a:rPr lang="sv-SE" sz="2400" dirty="0">
                <a:solidFill>
                  <a:srgbClr val="7030A0"/>
                </a:solidFill>
              </a:rPr>
              <a:t>= socket.socket (socket_family, socket_type, protocol = 0)</a:t>
            </a:r>
          </a:p>
          <a:p>
            <a:pPr marL="342900" indent="-342900">
              <a:buFontTx/>
              <a:buAutoNum type="arabicParenR"/>
            </a:pPr>
            <a:endParaRPr lang="fr-FR" sz="2400" dirty="0">
              <a:solidFill>
                <a:srgbClr val="000000"/>
              </a:solidFill>
            </a:endParaRPr>
          </a:p>
          <a:p>
            <a:pPr marL="457200" indent="-457200">
              <a:buFont typeface="+mj-lt"/>
              <a:buAutoNum type="arabicParenR" startAt="2"/>
            </a:pPr>
            <a:r>
              <a:rPr lang="fr-FR" sz="2400" dirty="0">
                <a:solidFill>
                  <a:srgbClr val="000000"/>
                </a:solidFill>
              </a:rPr>
              <a:t>Appel </a:t>
            </a:r>
            <a:r>
              <a:rPr lang="fr-FR" sz="2400" dirty="0">
                <a:solidFill>
                  <a:srgbClr val="000000"/>
                </a:solidFill>
              </a:rPr>
              <a:t>de la méthode </a:t>
            </a:r>
            <a:r>
              <a:rPr lang="fr-FR" sz="2400" dirty="0" err="1">
                <a:solidFill>
                  <a:srgbClr val="7030A0"/>
                </a:solidFill>
              </a:rPr>
              <a:t>s.connect</a:t>
            </a:r>
            <a:r>
              <a:rPr lang="fr-FR" sz="2400" dirty="0">
                <a:solidFill>
                  <a:srgbClr val="7030A0"/>
                </a:solidFill>
              </a:rPr>
              <a:t> (adresse </a:t>
            </a:r>
            <a:r>
              <a:rPr lang="fr-FR" sz="2400" dirty="0">
                <a:solidFill>
                  <a:srgbClr val="7030A0"/>
                </a:solidFill>
              </a:rPr>
              <a:t>du serveur, port)</a:t>
            </a:r>
            <a:r>
              <a:rPr lang="fr-FR" sz="2400" dirty="0">
                <a:solidFill>
                  <a:srgbClr val="000000"/>
                </a:solidFill>
              </a:rPr>
              <a:t>, </a:t>
            </a:r>
            <a:r>
              <a:rPr lang="fr-FR" sz="2400" dirty="0">
                <a:solidFill>
                  <a:srgbClr val="000000"/>
                </a:solidFill>
              </a:rPr>
              <a:t>envoi </a:t>
            </a:r>
            <a:r>
              <a:rPr lang="fr-FR" sz="2400" dirty="0">
                <a:solidFill>
                  <a:srgbClr val="000000"/>
                </a:solidFill>
              </a:rPr>
              <a:t>d'une requête au serveur et établissement de la connexion</a:t>
            </a:r>
            <a:r>
              <a:rPr lang="fr-FR" sz="2400" dirty="0">
                <a:solidFill>
                  <a:srgbClr val="000000"/>
                </a:solidFill>
              </a:rPr>
              <a:t>.</a:t>
            </a:r>
          </a:p>
          <a:p>
            <a:pPr marL="342900" indent="-342900">
              <a:buFontTx/>
              <a:buAutoNum type="arabicParenR" startAt="2"/>
            </a:pPr>
            <a:endParaRPr lang="fr-FR" sz="2400" dirty="0">
              <a:solidFill>
                <a:srgbClr val="000000"/>
              </a:solidFill>
            </a:endParaRPr>
          </a:p>
          <a:p>
            <a:pPr marL="342900" indent="-342900">
              <a:buFontTx/>
              <a:buAutoNum type="arabicParenR" startAt="2"/>
            </a:pPr>
            <a:r>
              <a:rPr lang="fr-FR" sz="2400" dirty="0">
                <a:solidFill>
                  <a:srgbClr val="000000"/>
                </a:solidFill>
              </a:rPr>
              <a:t>Appel </a:t>
            </a:r>
            <a:r>
              <a:rPr lang="fr-FR" sz="2400" dirty="0">
                <a:solidFill>
                  <a:srgbClr val="000000"/>
                </a:solidFill>
              </a:rPr>
              <a:t>des </a:t>
            </a:r>
            <a:r>
              <a:rPr lang="fr-FR" sz="2400" dirty="0">
                <a:solidFill>
                  <a:srgbClr val="000000"/>
                </a:solidFill>
              </a:rPr>
              <a:t>méthodes </a:t>
            </a:r>
            <a:r>
              <a:rPr lang="fr-FR" sz="2400" dirty="0" err="1">
                <a:solidFill>
                  <a:srgbClr val="7030A0"/>
                </a:solidFill>
              </a:rPr>
              <a:t>s.send</a:t>
            </a:r>
            <a:r>
              <a:rPr lang="fr-FR" sz="2400" dirty="0">
                <a:solidFill>
                  <a:srgbClr val="7030A0"/>
                </a:solidFill>
              </a:rPr>
              <a:t> (</a:t>
            </a:r>
            <a:r>
              <a:rPr lang="fr-FR" sz="2400" dirty="0" err="1">
                <a:solidFill>
                  <a:srgbClr val="7030A0"/>
                </a:solidFill>
              </a:rPr>
              <a:t>taillebuf</a:t>
            </a:r>
            <a:r>
              <a:rPr lang="fr-FR" sz="2400" dirty="0">
                <a:solidFill>
                  <a:srgbClr val="7030A0"/>
                </a:solidFill>
              </a:rPr>
              <a:t>)</a:t>
            </a:r>
            <a:r>
              <a:rPr lang="fr-FR" sz="2400" dirty="0">
                <a:solidFill>
                  <a:srgbClr val="000000"/>
                </a:solidFill>
              </a:rPr>
              <a:t> </a:t>
            </a:r>
            <a:r>
              <a:rPr lang="fr-FR" sz="2400" dirty="0">
                <a:solidFill>
                  <a:srgbClr val="000000"/>
                </a:solidFill>
              </a:rPr>
              <a:t>et </a:t>
            </a:r>
            <a:r>
              <a:rPr lang="fr-FR" sz="2400" dirty="0" err="1">
                <a:solidFill>
                  <a:srgbClr val="7030A0"/>
                </a:solidFill>
              </a:rPr>
              <a:t>s.recv</a:t>
            </a:r>
            <a:r>
              <a:rPr lang="fr-FR" sz="2400" dirty="0">
                <a:solidFill>
                  <a:srgbClr val="7030A0"/>
                </a:solidFill>
              </a:rPr>
              <a:t> (</a:t>
            </a:r>
            <a:r>
              <a:rPr lang="fr-FR" sz="2400" dirty="0" err="1">
                <a:solidFill>
                  <a:srgbClr val="7030A0"/>
                </a:solidFill>
              </a:rPr>
              <a:t>taillebuf</a:t>
            </a:r>
            <a:r>
              <a:rPr lang="fr-FR" sz="2400" dirty="0">
                <a:solidFill>
                  <a:srgbClr val="7030A0"/>
                </a:solidFill>
              </a:rPr>
              <a:t>)</a:t>
            </a:r>
            <a:r>
              <a:rPr lang="fr-FR" sz="2400" dirty="0">
                <a:solidFill>
                  <a:srgbClr val="000000"/>
                </a:solidFill>
              </a:rPr>
              <a:t> </a:t>
            </a:r>
            <a:r>
              <a:rPr lang="fr-FR" sz="2400" dirty="0">
                <a:solidFill>
                  <a:srgbClr val="000000"/>
                </a:solidFill>
              </a:rPr>
              <a:t>pour communiquer avec le serveur</a:t>
            </a:r>
            <a:r>
              <a:rPr lang="fr-FR" sz="2400" dirty="0">
                <a:solidFill>
                  <a:srgbClr val="000000"/>
                </a:solidFill>
              </a:rPr>
              <a:t>.</a:t>
            </a:r>
          </a:p>
          <a:p>
            <a:pPr marL="342900" indent="-342900">
              <a:buFontTx/>
              <a:buAutoNum type="arabicParenR" startAt="2"/>
            </a:pPr>
            <a:endParaRPr lang="fr-FR" sz="2400" dirty="0">
              <a:solidFill>
                <a:srgbClr val="000000"/>
              </a:solidFill>
            </a:endParaRPr>
          </a:p>
          <a:p>
            <a:pPr marL="342900" indent="-342900">
              <a:buFont typeface="+mj-lt"/>
              <a:buAutoNum type="arabicParenR" startAt="2"/>
            </a:pPr>
            <a:r>
              <a:rPr lang="fr-FR" sz="2400" dirty="0">
                <a:solidFill>
                  <a:srgbClr val="000000"/>
                </a:solidFill>
              </a:rPr>
              <a:t>Appel </a:t>
            </a:r>
            <a:r>
              <a:rPr lang="fr-FR" sz="2400" dirty="0">
                <a:solidFill>
                  <a:srgbClr val="000000"/>
                </a:solidFill>
              </a:rPr>
              <a:t>de la méthode </a:t>
            </a:r>
            <a:r>
              <a:rPr lang="fr-FR" sz="2400" dirty="0" err="1">
                <a:solidFill>
                  <a:srgbClr val="7030A0"/>
                </a:solidFill>
              </a:rPr>
              <a:t>s.close</a:t>
            </a:r>
            <a:r>
              <a:rPr lang="fr-FR" sz="2400" dirty="0">
                <a:solidFill>
                  <a:srgbClr val="7030A0"/>
                </a:solidFill>
              </a:rPr>
              <a:t> ()</a:t>
            </a:r>
            <a:r>
              <a:rPr lang="fr-FR" sz="2400" dirty="0">
                <a:solidFill>
                  <a:srgbClr val="000000"/>
                </a:solidFill>
              </a:rPr>
              <a:t> </a:t>
            </a:r>
            <a:r>
              <a:rPr lang="fr-FR" sz="2400" dirty="0">
                <a:solidFill>
                  <a:srgbClr val="000000"/>
                </a:solidFill>
              </a:rPr>
              <a:t>pour fermer le socket</a:t>
            </a:r>
            <a:r>
              <a:rPr lang="fr-FR" sz="2400" dirty="0">
                <a:solidFill>
                  <a:srgbClr val="000000"/>
                </a:solidFill>
              </a:rPr>
              <a:t>.</a:t>
            </a:r>
            <a:endParaRPr lang="fr-FR" sz="2400" dirty="0">
              <a:solidFill>
                <a:srgbClr val="000000"/>
              </a:solidFill>
            </a:endParaRPr>
          </a:p>
        </p:txBody>
      </p:sp>
    </p:spTree>
    <p:extLst>
      <p:ext uri="{BB962C8B-B14F-4D97-AF65-F5344CB8AC3E}">
        <p14:creationId xmlns:p14="http://schemas.microsoft.com/office/powerpoint/2010/main" val="18461851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09600" y="181964"/>
            <a:ext cx="10972800" cy="533219"/>
          </a:xfrm>
        </p:spPr>
        <p:txBody>
          <a:bodyPr/>
          <a:lstStyle/>
          <a:p>
            <a:pPr algn="l"/>
            <a:r>
              <a:rPr lang="fr-FR" sz="2800" dirty="0">
                <a:solidFill>
                  <a:srgbClr val="002060"/>
                </a:solidFill>
              </a:rPr>
              <a:t>Programme Serveur (Python</a:t>
            </a:r>
            <a:r>
              <a:rPr lang="fr-FR" sz="2800" dirty="0" smtClean="0">
                <a:solidFill>
                  <a:srgbClr val="002060"/>
                </a:solidFill>
              </a:rPr>
              <a:t>)</a:t>
            </a:r>
            <a:endParaRPr lang="fr-FR" sz="2800" dirty="0"/>
          </a:p>
        </p:txBody>
      </p:sp>
      <p:sp>
        <p:nvSpPr>
          <p:cNvPr id="3" name="Espace réservé du contenu 2"/>
          <p:cNvSpPr>
            <a:spLocks noGrp="1"/>
          </p:cNvSpPr>
          <p:nvPr>
            <p:ph idx="1"/>
          </p:nvPr>
        </p:nvSpPr>
        <p:spPr>
          <a:xfrm>
            <a:off x="609600" y="805078"/>
            <a:ext cx="7103165" cy="5562595"/>
          </a:xfrm>
        </p:spPr>
        <p:txBody>
          <a:bodyPr/>
          <a:lstStyle/>
          <a:p>
            <a:pPr marL="0" indent="0">
              <a:buNone/>
            </a:pPr>
            <a:r>
              <a:rPr lang="en-US" sz="1800" dirty="0" smtClean="0"/>
              <a:t> import socket</a:t>
            </a:r>
          </a:p>
          <a:p>
            <a:pPr marL="0" indent="0">
              <a:buNone/>
            </a:pPr>
            <a:r>
              <a:rPr lang="en-US" sz="1800" dirty="0" smtClean="0"/>
              <a:t> T_PORT = 60</a:t>
            </a:r>
          </a:p>
          <a:p>
            <a:pPr marL="0" indent="0">
              <a:buNone/>
            </a:pPr>
            <a:r>
              <a:rPr lang="en-US" sz="1800" dirty="0" smtClean="0"/>
              <a:t> TCP_IP = '127.0.0.1'</a:t>
            </a:r>
          </a:p>
          <a:p>
            <a:pPr marL="0" indent="0">
              <a:buNone/>
            </a:pPr>
            <a:r>
              <a:rPr lang="en-US" sz="1800" dirty="0" smtClean="0"/>
              <a:t> BUF_SIZE = 30</a:t>
            </a:r>
          </a:p>
          <a:p>
            <a:pPr marL="0" indent="0">
              <a:buNone/>
            </a:pPr>
            <a:r>
              <a:rPr lang="en-US" sz="1800" dirty="0" smtClean="0"/>
              <a:t> # create a socket object name 'k'</a:t>
            </a:r>
          </a:p>
          <a:p>
            <a:pPr marL="0" indent="0">
              <a:buNone/>
            </a:pPr>
            <a:r>
              <a:rPr lang="en-US" sz="1800" dirty="0" smtClean="0"/>
              <a:t> k = </a:t>
            </a:r>
            <a:r>
              <a:rPr lang="en-US" sz="1800" dirty="0" err="1" smtClean="0"/>
              <a:t>socket.socket</a:t>
            </a:r>
            <a:r>
              <a:rPr lang="en-US" sz="1800" dirty="0" smtClean="0"/>
              <a:t> (</a:t>
            </a:r>
            <a:r>
              <a:rPr lang="en-US" sz="1800" dirty="0" err="1" smtClean="0"/>
              <a:t>socket.AF_INET</a:t>
            </a:r>
            <a:r>
              <a:rPr lang="en-US" sz="1800" dirty="0" smtClean="0"/>
              <a:t>, </a:t>
            </a:r>
            <a:r>
              <a:rPr lang="en-US" sz="1800" dirty="0" err="1" smtClean="0"/>
              <a:t>socket.SOCK_STREAM</a:t>
            </a:r>
            <a:r>
              <a:rPr lang="en-US" sz="1800" dirty="0" smtClean="0"/>
              <a:t>)</a:t>
            </a:r>
          </a:p>
          <a:p>
            <a:pPr marL="0" indent="0">
              <a:buNone/>
            </a:pPr>
            <a:r>
              <a:rPr lang="en-US" sz="1800" dirty="0" smtClean="0"/>
              <a:t> </a:t>
            </a:r>
            <a:r>
              <a:rPr lang="en-US" sz="1800" dirty="0" err="1" smtClean="0"/>
              <a:t>k.bind</a:t>
            </a:r>
            <a:r>
              <a:rPr lang="en-US" sz="1800" dirty="0" smtClean="0"/>
              <a:t>((TCP_IP, T_PORT))</a:t>
            </a:r>
          </a:p>
          <a:p>
            <a:pPr marL="0" indent="0">
              <a:buNone/>
            </a:pPr>
            <a:r>
              <a:rPr lang="en-US" sz="1800" dirty="0" smtClean="0"/>
              <a:t> </a:t>
            </a:r>
            <a:r>
              <a:rPr lang="en-US" sz="1800" dirty="0" err="1" smtClean="0"/>
              <a:t>k.listen</a:t>
            </a:r>
            <a:r>
              <a:rPr lang="en-US" sz="1800" dirty="0" smtClean="0"/>
              <a:t>(1)</a:t>
            </a:r>
          </a:p>
          <a:p>
            <a:pPr marL="0" indent="0">
              <a:buNone/>
            </a:pPr>
            <a:r>
              <a:rPr lang="en-US" sz="1800" dirty="0" smtClean="0"/>
              <a:t> con, </a:t>
            </a:r>
            <a:r>
              <a:rPr lang="en-US" sz="1800" dirty="0" err="1" smtClean="0"/>
              <a:t>addr</a:t>
            </a:r>
            <a:r>
              <a:rPr lang="en-US" sz="1800" dirty="0" smtClean="0"/>
              <a:t> = </a:t>
            </a:r>
            <a:r>
              <a:rPr lang="en-US" sz="1800" dirty="0" err="1" smtClean="0"/>
              <a:t>k.accept</a:t>
            </a:r>
            <a:r>
              <a:rPr lang="en-US" sz="1800" dirty="0" smtClean="0"/>
              <a:t>()</a:t>
            </a:r>
          </a:p>
          <a:p>
            <a:pPr marL="0" indent="0">
              <a:buNone/>
            </a:pPr>
            <a:r>
              <a:rPr lang="en-US" sz="1800" dirty="0" smtClean="0"/>
              <a:t> print ('Connection Address is: ' , </a:t>
            </a:r>
            <a:r>
              <a:rPr lang="en-US" sz="1800" dirty="0" err="1" smtClean="0"/>
              <a:t>addr</a:t>
            </a:r>
            <a:r>
              <a:rPr lang="en-US" sz="1800" dirty="0" smtClean="0"/>
              <a:t>)</a:t>
            </a:r>
          </a:p>
          <a:p>
            <a:pPr marL="0" indent="0">
              <a:buNone/>
            </a:pPr>
            <a:r>
              <a:rPr lang="en-US" sz="1800" dirty="0" smtClean="0"/>
              <a:t> while True :</a:t>
            </a:r>
          </a:p>
          <a:p>
            <a:pPr marL="0" indent="0">
              <a:buNone/>
            </a:pPr>
            <a:r>
              <a:rPr lang="en-US" sz="1800" dirty="0" smtClean="0"/>
              <a:t>     data = </a:t>
            </a:r>
            <a:r>
              <a:rPr lang="en-US" sz="1800" dirty="0" err="1" smtClean="0"/>
              <a:t>con.recv</a:t>
            </a:r>
            <a:r>
              <a:rPr lang="en-US" sz="1800" dirty="0" smtClean="0"/>
              <a:t>(BUF_SIZE)</a:t>
            </a:r>
          </a:p>
          <a:p>
            <a:pPr marL="0" indent="0">
              <a:buNone/>
            </a:pPr>
            <a:r>
              <a:rPr lang="en-US" sz="1800" dirty="0" smtClean="0"/>
              <a:t> if not data:    </a:t>
            </a:r>
          </a:p>
          <a:p>
            <a:pPr marL="0" indent="0">
              <a:buNone/>
            </a:pPr>
            <a:r>
              <a:rPr lang="en-US" sz="1800" dirty="0" smtClean="0"/>
              <a:t>     break</a:t>
            </a:r>
          </a:p>
          <a:p>
            <a:pPr marL="0" indent="0">
              <a:buNone/>
            </a:pPr>
            <a:r>
              <a:rPr lang="en-US" sz="1800" dirty="0" smtClean="0"/>
              <a:t> print ("Received data", data)</a:t>
            </a:r>
          </a:p>
          <a:p>
            <a:pPr marL="0" indent="0">
              <a:buNone/>
            </a:pPr>
            <a:r>
              <a:rPr lang="en-US" sz="1800" dirty="0" smtClean="0"/>
              <a:t> </a:t>
            </a:r>
            <a:r>
              <a:rPr lang="en-US" sz="1800" dirty="0" err="1" smtClean="0"/>
              <a:t>con.send</a:t>
            </a:r>
            <a:r>
              <a:rPr lang="en-US" sz="1800" dirty="0" smtClean="0"/>
              <a:t>(data)</a:t>
            </a:r>
          </a:p>
          <a:p>
            <a:pPr marL="0" indent="0">
              <a:buNone/>
            </a:pPr>
            <a:r>
              <a:rPr lang="en-US" sz="1800" dirty="0" smtClean="0"/>
              <a:t> </a:t>
            </a:r>
            <a:r>
              <a:rPr lang="en-US" sz="1800" dirty="0" err="1" smtClean="0"/>
              <a:t>con.close</a:t>
            </a:r>
            <a:r>
              <a:rPr lang="en-US" sz="1800" dirty="0" smtClean="0"/>
              <a:t>()    </a:t>
            </a:r>
            <a:endParaRPr lang="fr-FR" sz="1800" dirty="0"/>
          </a:p>
        </p:txBody>
      </p:sp>
    </p:spTree>
    <p:extLst>
      <p:ext uri="{BB962C8B-B14F-4D97-AF65-F5344CB8AC3E}">
        <p14:creationId xmlns:p14="http://schemas.microsoft.com/office/powerpoint/2010/main" val="1229594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09600" y="523541"/>
            <a:ext cx="10972800" cy="645195"/>
          </a:xfrm>
        </p:spPr>
        <p:txBody>
          <a:bodyPr/>
          <a:lstStyle/>
          <a:p>
            <a:pPr algn="l"/>
            <a:r>
              <a:rPr lang="fr-FR" sz="2800" dirty="0" smtClean="0">
                <a:solidFill>
                  <a:srgbClr val="002060"/>
                </a:solidFill>
              </a:rPr>
              <a:t>Programme Client (Python) </a:t>
            </a:r>
            <a:endParaRPr lang="fr-FR" sz="2800" dirty="0">
              <a:solidFill>
                <a:srgbClr val="002060"/>
              </a:solidFill>
            </a:endParaRPr>
          </a:p>
        </p:txBody>
      </p:sp>
      <p:sp>
        <p:nvSpPr>
          <p:cNvPr id="3" name="Espace réservé du contenu 2"/>
          <p:cNvSpPr>
            <a:spLocks noGrp="1"/>
          </p:cNvSpPr>
          <p:nvPr>
            <p:ph idx="1"/>
          </p:nvPr>
        </p:nvSpPr>
        <p:spPr>
          <a:xfrm>
            <a:off x="609600" y="1335158"/>
            <a:ext cx="10972800" cy="4525963"/>
          </a:xfrm>
        </p:spPr>
        <p:txBody>
          <a:bodyPr/>
          <a:lstStyle/>
          <a:p>
            <a:pPr marL="0" indent="0">
              <a:buNone/>
            </a:pPr>
            <a:r>
              <a:rPr lang="en-US" sz="2000" dirty="0"/>
              <a:t>import </a:t>
            </a:r>
            <a:r>
              <a:rPr lang="en-US" sz="2000" dirty="0" smtClean="0"/>
              <a:t>socket</a:t>
            </a:r>
            <a:endParaRPr lang="en-US" sz="2000" dirty="0"/>
          </a:p>
          <a:p>
            <a:pPr marL="0" indent="0">
              <a:buNone/>
            </a:pPr>
            <a:r>
              <a:rPr lang="en-US" sz="2000" dirty="0"/>
              <a:t>T_PORT = </a:t>
            </a:r>
            <a:r>
              <a:rPr lang="en-US" sz="2000" dirty="0" smtClean="0"/>
              <a:t>5006</a:t>
            </a:r>
            <a:endParaRPr lang="en-US" sz="2000" dirty="0"/>
          </a:p>
          <a:p>
            <a:pPr marL="0" indent="0">
              <a:buNone/>
            </a:pPr>
            <a:r>
              <a:rPr lang="en-US" sz="2000" dirty="0"/>
              <a:t>TCP_IP = '127.0.0.1</a:t>
            </a:r>
            <a:r>
              <a:rPr lang="en-US" sz="2000" dirty="0" smtClean="0"/>
              <a:t>'</a:t>
            </a:r>
            <a:endParaRPr lang="en-US" sz="2000" dirty="0"/>
          </a:p>
          <a:p>
            <a:pPr marL="0" indent="0">
              <a:buNone/>
            </a:pPr>
            <a:r>
              <a:rPr lang="en-US" sz="2000" dirty="0"/>
              <a:t>BUF_SIZE = </a:t>
            </a:r>
            <a:r>
              <a:rPr lang="en-US" sz="2000" dirty="0" smtClean="0"/>
              <a:t>1024</a:t>
            </a:r>
            <a:endParaRPr lang="en-US" sz="2000" dirty="0"/>
          </a:p>
          <a:p>
            <a:pPr marL="0" indent="0">
              <a:buNone/>
            </a:pPr>
            <a:r>
              <a:rPr lang="en-US" sz="2000" dirty="0"/>
              <a:t>MSG = "Hello </a:t>
            </a:r>
            <a:r>
              <a:rPr lang="en-US" sz="2000" dirty="0" err="1"/>
              <a:t>karl</a:t>
            </a:r>
            <a:r>
              <a:rPr lang="en-US" sz="2000" dirty="0" smtClean="0"/>
              <a:t>"</a:t>
            </a:r>
            <a:endParaRPr lang="en-US" sz="2000" dirty="0"/>
          </a:p>
          <a:p>
            <a:pPr marL="0" indent="0">
              <a:buNone/>
            </a:pPr>
            <a:r>
              <a:rPr lang="en-US" sz="2000" dirty="0"/>
              <a:t># create a socket object name 'k</a:t>
            </a:r>
            <a:r>
              <a:rPr lang="en-US" sz="2000" dirty="0" smtClean="0"/>
              <a:t>'</a:t>
            </a:r>
            <a:endParaRPr lang="en-US" sz="2000" dirty="0"/>
          </a:p>
          <a:p>
            <a:pPr marL="0" indent="0">
              <a:buNone/>
            </a:pPr>
            <a:r>
              <a:rPr lang="en-US" sz="2000" dirty="0"/>
              <a:t>k = </a:t>
            </a:r>
            <a:r>
              <a:rPr lang="en-US" sz="2000" dirty="0" err="1"/>
              <a:t>socket.socket</a:t>
            </a:r>
            <a:r>
              <a:rPr lang="en-US" sz="2000" dirty="0"/>
              <a:t> (</a:t>
            </a:r>
            <a:r>
              <a:rPr lang="en-US" sz="2000" dirty="0" err="1"/>
              <a:t>socket.AF_INET</a:t>
            </a:r>
            <a:r>
              <a:rPr lang="en-US" sz="2000" dirty="0"/>
              <a:t>, </a:t>
            </a:r>
            <a:r>
              <a:rPr lang="en-US" sz="2000" dirty="0" err="1"/>
              <a:t>socket.SOCK_STREAM</a:t>
            </a:r>
            <a:r>
              <a:rPr lang="en-US" sz="2000" dirty="0" smtClean="0"/>
              <a:t>)</a:t>
            </a:r>
            <a:endParaRPr lang="en-US" sz="2000" dirty="0"/>
          </a:p>
          <a:p>
            <a:pPr marL="0" indent="0">
              <a:buNone/>
            </a:pPr>
            <a:r>
              <a:rPr lang="en-US" sz="2000" dirty="0" err="1"/>
              <a:t>k.connect</a:t>
            </a:r>
            <a:r>
              <a:rPr lang="en-US" sz="2000" dirty="0"/>
              <a:t>((TCP_IP, T_PORT</a:t>
            </a:r>
            <a:r>
              <a:rPr lang="en-US" sz="2000" dirty="0" smtClean="0"/>
              <a:t>))</a:t>
            </a:r>
            <a:endParaRPr lang="en-US" sz="2000" dirty="0"/>
          </a:p>
          <a:p>
            <a:pPr marL="0" indent="0">
              <a:buNone/>
            </a:pPr>
            <a:r>
              <a:rPr lang="en-US" sz="2000" dirty="0" err="1"/>
              <a:t>k.send</a:t>
            </a:r>
            <a:r>
              <a:rPr lang="en-US" sz="2000" dirty="0"/>
              <a:t>(MSG</a:t>
            </a:r>
            <a:r>
              <a:rPr lang="en-US" sz="2000" dirty="0" smtClean="0"/>
              <a:t>)</a:t>
            </a:r>
            <a:endParaRPr lang="en-US" sz="2000" dirty="0"/>
          </a:p>
          <a:p>
            <a:pPr marL="0" indent="0">
              <a:buNone/>
            </a:pPr>
            <a:r>
              <a:rPr lang="en-US" sz="2000" dirty="0"/>
              <a:t>data = </a:t>
            </a:r>
            <a:r>
              <a:rPr lang="en-US" sz="2000" dirty="0" err="1"/>
              <a:t>k.recv</a:t>
            </a:r>
            <a:r>
              <a:rPr lang="en-US" sz="2000" dirty="0"/>
              <a:t>(BUF_SIZE</a:t>
            </a:r>
            <a:r>
              <a:rPr lang="en-US" sz="2000" dirty="0" smtClean="0"/>
              <a:t>)</a:t>
            </a:r>
            <a:endParaRPr lang="en-US" sz="2000" dirty="0"/>
          </a:p>
          <a:p>
            <a:pPr marL="0" indent="0">
              <a:buNone/>
            </a:pPr>
            <a:r>
              <a:rPr lang="en-US" sz="2000" dirty="0" err="1"/>
              <a:t>k.close</a:t>
            </a:r>
            <a:endParaRPr lang="en-US" sz="2000" dirty="0"/>
          </a:p>
          <a:p>
            <a:endParaRPr lang="en-US" sz="2000" dirty="0"/>
          </a:p>
        </p:txBody>
      </p:sp>
    </p:spTree>
    <p:extLst>
      <p:ext uri="{BB962C8B-B14F-4D97-AF65-F5344CB8AC3E}">
        <p14:creationId xmlns:p14="http://schemas.microsoft.com/office/powerpoint/2010/main" val="1747098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238539" y="700848"/>
            <a:ext cx="5465132" cy="5746908"/>
          </a:xfrm>
        </p:spPr>
        <p:txBody>
          <a:bodyPr/>
          <a:lstStyle/>
          <a:p>
            <a:pPr>
              <a:lnSpc>
                <a:spcPct val="150000"/>
              </a:lnSpc>
            </a:pPr>
            <a:r>
              <a:rPr lang="fr-FR" sz="2400" dirty="0" smtClean="0"/>
              <a:t>Les sockets sont la manière dont un système d'exploitation expose son sous-système de réseau aux applications.</a:t>
            </a:r>
          </a:p>
          <a:p>
            <a:pPr>
              <a:lnSpc>
                <a:spcPct val="150000"/>
              </a:lnSpc>
            </a:pPr>
            <a:r>
              <a:rPr lang="fr-FR" sz="2400" dirty="0" smtClean="0"/>
              <a:t>La figure montre un flux logique </a:t>
            </a:r>
          </a:p>
          <a:p>
            <a:pPr marL="0" indent="0">
              <a:lnSpc>
                <a:spcPct val="150000"/>
              </a:lnSpc>
              <a:buNone/>
            </a:pPr>
            <a:r>
              <a:rPr lang="fr-FR" sz="2400" dirty="0" smtClean="0"/>
              <a:t>    de données à travers ce sous-système </a:t>
            </a:r>
          </a:p>
          <a:p>
            <a:pPr marL="0" indent="0">
              <a:lnSpc>
                <a:spcPct val="150000"/>
              </a:lnSpc>
              <a:buNone/>
            </a:pPr>
            <a:r>
              <a:rPr lang="fr-FR" sz="2400" dirty="0" smtClean="0"/>
              <a:t>(l'implémentation BSD est utilisée comme guide ici).</a:t>
            </a: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3671" y="957981"/>
            <a:ext cx="6324060" cy="4252931"/>
          </a:xfrm>
          <a:prstGeom prst="rect">
            <a:avLst/>
          </a:prstGeom>
        </p:spPr>
      </p:pic>
      <p:sp>
        <p:nvSpPr>
          <p:cNvPr id="3" name="Rectangle 2"/>
          <p:cNvSpPr/>
          <p:nvPr/>
        </p:nvSpPr>
        <p:spPr>
          <a:xfrm>
            <a:off x="453921" y="243556"/>
            <a:ext cx="7340471" cy="523220"/>
          </a:xfrm>
          <a:prstGeom prst="rect">
            <a:avLst/>
          </a:prstGeom>
        </p:spPr>
        <p:txBody>
          <a:bodyPr wrap="none">
            <a:spAutoFit/>
          </a:bodyPr>
          <a:lstStyle/>
          <a:p>
            <a:r>
              <a:rPr lang="en-US" sz="2800" dirty="0">
                <a:solidFill>
                  <a:srgbClr val="002060"/>
                </a:solidFill>
              </a:rPr>
              <a:t>II-6 Pile de </a:t>
            </a:r>
            <a:r>
              <a:rPr lang="en-US" sz="2800" dirty="0" err="1">
                <a:solidFill>
                  <a:srgbClr val="002060"/>
                </a:solidFill>
              </a:rPr>
              <a:t>protocole</a:t>
            </a:r>
            <a:r>
              <a:rPr lang="en-US" sz="2800" dirty="0">
                <a:solidFill>
                  <a:srgbClr val="002060"/>
                </a:solidFill>
              </a:rPr>
              <a:t> </a:t>
            </a:r>
            <a:r>
              <a:rPr lang="en-US" sz="2800" dirty="0" err="1">
                <a:solidFill>
                  <a:srgbClr val="002060"/>
                </a:solidFill>
              </a:rPr>
              <a:t>associée</a:t>
            </a:r>
            <a:r>
              <a:rPr lang="en-US" sz="2800" dirty="0">
                <a:solidFill>
                  <a:srgbClr val="002060"/>
                </a:solidFill>
              </a:rPr>
              <a:t> à un socket</a:t>
            </a:r>
            <a:endParaRPr lang="fr-FR" sz="2800" dirty="0">
              <a:solidFill>
                <a:srgbClr val="000000"/>
              </a:solidFill>
            </a:endParaRPr>
          </a:p>
        </p:txBody>
      </p:sp>
    </p:spTree>
    <p:extLst>
      <p:ext uri="{BB962C8B-B14F-4D97-AF65-F5344CB8AC3E}">
        <p14:creationId xmlns:p14="http://schemas.microsoft.com/office/powerpoint/2010/main" val="2804448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238539" y="713727"/>
            <a:ext cx="5465132" cy="6137836"/>
          </a:xfrm>
        </p:spPr>
        <p:txBody>
          <a:bodyPr/>
          <a:lstStyle/>
          <a:p>
            <a:pPr>
              <a:lnSpc>
                <a:spcPct val="150000"/>
              </a:lnSpc>
            </a:pPr>
            <a:r>
              <a:rPr lang="fr-FR" sz="2000" dirty="0"/>
              <a:t>Les paquets entrants sont reçus par le périphérique réseau et transmis à des files d'attente par protocole. Le système d'exploitation planifie un thread du noyau pour traiter les opérations dans ces files d'attente du réseau. Le traitement d'un élément de la file d'attente peut le placer dans la file d'attente d'un autre protocole jusqu'à ce que l'interface de la couche de transport soit connue. À ce moment-là, les données sont envoyées dans une file d'attente de réception pour le socket associé. </a:t>
            </a:r>
            <a:endParaRPr lang="fr-FR" sz="2000" dirty="0" smtClean="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3671" y="957981"/>
            <a:ext cx="6324060" cy="4252931"/>
          </a:xfrm>
          <a:prstGeom prst="rect">
            <a:avLst/>
          </a:prstGeom>
        </p:spPr>
      </p:pic>
      <p:sp>
        <p:nvSpPr>
          <p:cNvPr id="3" name="Rectangle 2"/>
          <p:cNvSpPr/>
          <p:nvPr/>
        </p:nvSpPr>
        <p:spPr>
          <a:xfrm>
            <a:off x="252622" y="256433"/>
            <a:ext cx="7340471" cy="523220"/>
          </a:xfrm>
          <a:prstGeom prst="rect">
            <a:avLst/>
          </a:prstGeom>
        </p:spPr>
        <p:txBody>
          <a:bodyPr wrap="none">
            <a:spAutoFit/>
          </a:bodyPr>
          <a:lstStyle/>
          <a:p>
            <a:r>
              <a:rPr lang="en-US" sz="2800" dirty="0">
                <a:solidFill>
                  <a:srgbClr val="002060"/>
                </a:solidFill>
              </a:rPr>
              <a:t>II-6 Pile de </a:t>
            </a:r>
            <a:r>
              <a:rPr lang="en-US" sz="2800" dirty="0" err="1">
                <a:solidFill>
                  <a:srgbClr val="002060"/>
                </a:solidFill>
              </a:rPr>
              <a:t>protocole</a:t>
            </a:r>
            <a:r>
              <a:rPr lang="en-US" sz="2800" dirty="0">
                <a:solidFill>
                  <a:srgbClr val="002060"/>
                </a:solidFill>
              </a:rPr>
              <a:t> </a:t>
            </a:r>
            <a:r>
              <a:rPr lang="en-US" sz="2800" dirty="0" err="1">
                <a:solidFill>
                  <a:srgbClr val="002060"/>
                </a:solidFill>
              </a:rPr>
              <a:t>associée</a:t>
            </a:r>
            <a:r>
              <a:rPr lang="en-US" sz="2800" dirty="0">
                <a:solidFill>
                  <a:srgbClr val="002060"/>
                </a:solidFill>
              </a:rPr>
              <a:t> à un socket</a:t>
            </a:r>
            <a:endParaRPr lang="fr-FR" sz="2800" dirty="0">
              <a:solidFill>
                <a:srgbClr val="000000"/>
              </a:solidFill>
            </a:endParaRPr>
          </a:p>
        </p:txBody>
      </p:sp>
    </p:spTree>
    <p:extLst>
      <p:ext uri="{BB962C8B-B14F-4D97-AF65-F5344CB8AC3E}">
        <p14:creationId xmlns:p14="http://schemas.microsoft.com/office/powerpoint/2010/main" val="20327912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238539" y="1013666"/>
            <a:ext cx="5597656" cy="5455458"/>
          </a:xfrm>
        </p:spPr>
        <p:txBody>
          <a:bodyPr/>
          <a:lstStyle/>
          <a:p>
            <a:pPr algn="just">
              <a:lnSpc>
                <a:spcPct val="150000"/>
              </a:lnSpc>
            </a:pPr>
            <a:r>
              <a:rPr lang="fr-FR" sz="1800" dirty="0" smtClean="0">
                <a:solidFill>
                  <a:srgbClr val="002060"/>
                </a:solidFill>
              </a:rPr>
              <a:t>La </a:t>
            </a:r>
            <a:r>
              <a:rPr lang="fr-FR" sz="1800" dirty="0">
                <a:solidFill>
                  <a:srgbClr val="002060"/>
                </a:solidFill>
              </a:rPr>
              <a:t>couche d'interface réseau</a:t>
            </a:r>
            <a:r>
              <a:rPr lang="fr-FR" sz="1800" dirty="0"/>
              <a:t> (couche liaison) est responsable de l'interface avec les périphériques réseau. Elle implémente le pilote de périphérique réseau qui s'interface avec le périphérique réseau ; par exemple, un pilote </a:t>
            </a:r>
            <a:r>
              <a:rPr lang="fr-FR" sz="1800" dirty="0" err="1"/>
              <a:t>ethernet</a:t>
            </a:r>
            <a:r>
              <a:rPr lang="fr-FR" sz="1800" dirty="0"/>
              <a:t> qui s'interface avec un émetteur-récepteur </a:t>
            </a:r>
            <a:r>
              <a:rPr lang="fr-FR" sz="1800" dirty="0" err="1"/>
              <a:t>ethernet</a:t>
            </a:r>
            <a:r>
              <a:rPr lang="fr-FR" sz="1800" dirty="0"/>
              <a:t> sur l'ordinateur. Cette couche est responsable de l'encapsulation des paquets (enveloppement des paquets dans un paquet Ethernet, par exemple) ou de leur décapsulation (suppression de l'en-tête Ethernet).</a:t>
            </a:r>
            <a:endParaRPr lang="en-US" sz="1800"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6195" y="1152844"/>
            <a:ext cx="6324060" cy="4252931"/>
          </a:xfrm>
          <a:prstGeom prst="rect">
            <a:avLst/>
          </a:prstGeom>
        </p:spPr>
      </p:pic>
      <p:sp>
        <p:nvSpPr>
          <p:cNvPr id="4" name="Rectangle 3"/>
          <p:cNvSpPr/>
          <p:nvPr/>
        </p:nvSpPr>
        <p:spPr>
          <a:xfrm>
            <a:off x="252622" y="256433"/>
            <a:ext cx="7340471" cy="523220"/>
          </a:xfrm>
          <a:prstGeom prst="rect">
            <a:avLst/>
          </a:prstGeom>
        </p:spPr>
        <p:txBody>
          <a:bodyPr wrap="none">
            <a:spAutoFit/>
          </a:bodyPr>
          <a:lstStyle/>
          <a:p>
            <a:r>
              <a:rPr lang="en-US" sz="2800" dirty="0">
                <a:solidFill>
                  <a:srgbClr val="002060"/>
                </a:solidFill>
              </a:rPr>
              <a:t>II-6 Pile de </a:t>
            </a:r>
            <a:r>
              <a:rPr lang="en-US" sz="2800" dirty="0" err="1">
                <a:solidFill>
                  <a:srgbClr val="002060"/>
                </a:solidFill>
              </a:rPr>
              <a:t>protocole</a:t>
            </a:r>
            <a:r>
              <a:rPr lang="en-US" sz="2800" dirty="0">
                <a:solidFill>
                  <a:srgbClr val="002060"/>
                </a:solidFill>
              </a:rPr>
              <a:t> </a:t>
            </a:r>
            <a:r>
              <a:rPr lang="en-US" sz="2800" dirty="0" err="1">
                <a:solidFill>
                  <a:srgbClr val="002060"/>
                </a:solidFill>
              </a:rPr>
              <a:t>associée</a:t>
            </a:r>
            <a:r>
              <a:rPr lang="en-US" sz="2800" dirty="0">
                <a:solidFill>
                  <a:srgbClr val="002060"/>
                </a:solidFill>
              </a:rPr>
              <a:t> à un socket</a:t>
            </a:r>
            <a:endParaRPr lang="fr-FR" sz="2800" dirty="0">
              <a:solidFill>
                <a:srgbClr val="000000"/>
              </a:solidFill>
            </a:endParaRPr>
          </a:p>
        </p:txBody>
      </p:sp>
    </p:spTree>
    <p:extLst>
      <p:ext uri="{BB962C8B-B14F-4D97-AF65-F5344CB8AC3E}">
        <p14:creationId xmlns:p14="http://schemas.microsoft.com/office/powerpoint/2010/main" val="1749394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238539" y="978304"/>
            <a:ext cx="5597656" cy="4959507"/>
          </a:xfrm>
        </p:spPr>
        <p:txBody>
          <a:bodyPr/>
          <a:lstStyle/>
          <a:p>
            <a:pPr algn="just">
              <a:lnSpc>
                <a:spcPct val="150000"/>
              </a:lnSpc>
            </a:pPr>
            <a:r>
              <a:rPr lang="fr-FR" sz="2400" dirty="0">
                <a:solidFill>
                  <a:srgbClr val="002060"/>
                </a:solidFill>
              </a:rPr>
              <a:t>La couche réseau </a:t>
            </a:r>
            <a:r>
              <a:rPr lang="fr-FR" sz="2400" dirty="0"/>
              <a:t>est responsable de la transmission des données entre les périphériques réseau et les niveaux supérieurs de la pile réseau. Elle doit être consciente du routage des paquets et doit être capable de sélectionner l'interface de sortie appropriée</a:t>
            </a:r>
            <a:r>
              <a:rPr lang="fr-FR" sz="2000" dirty="0">
                <a:solidFill>
                  <a:srgbClr val="002060"/>
                </a:solidFill>
              </a:rPr>
              <a:t>.</a:t>
            </a:r>
            <a:endParaRPr lang="en-US" sz="2000"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6195" y="1230114"/>
            <a:ext cx="6324060" cy="4252931"/>
          </a:xfrm>
          <a:prstGeom prst="rect">
            <a:avLst/>
          </a:prstGeom>
        </p:spPr>
      </p:pic>
      <p:sp>
        <p:nvSpPr>
          <p:cNvPr id="4" name="Rectangle 3"/>
          <p:cNvSpPr/>
          <p:nvPr/>
        </p:nvSpPr>
        <p:spPr>
          <a:xfrm>
            <a:off x="252622" y="256433"/>
            <a:ext cx="7340471" cy="523220"/>
          </a:xfrm>
          <a:prstGeom prst="rect">
            <a:avLst/>
          </a:prstGeom>
        </p:spPr>
        <p:txBody>
          <a:bodyPr wrap="none">
            <a:spAutoFit/>
          </a:bodyPr>
          <a:lstStyle/>
          <a:p>
            <a:r>
              <a:rPr lang="en-US" sz="2800" dirty="0">
                <a:solidFill>
                  <a:srgbClr val="002060"/>
                </a:solidFill>
              </a:rPr>
              <a:t>II-6 Pile de </a:t>
            </a:r>
            <a:r>
              <a:rPr lang="en-US" sz="2800" dirty="0" err="1">
                <a:solidFill>
                  <a:srgbClr val="002060"/>
                </a:solidFill>
              </a:rPr>
              <a:t>protocole</a:t>
            </a:r>
            <a:r>
              <a:rPr lang="en-US" sz="2800" dirty="0">
                <a:solidFill>
                  <a:srgbClr val="002060"/>
                </a:solidFill>
              </a:rPr>
              <a:t> </a:t>
            </a:r>
            <a:r>
              <a:rPr lang="en-US" sz="2800" dirty="0" err="1">
                <a:solidFill>
                  <a:srgbClr val="002060"/>
                </a:solidFill>
              </a:rPr>
              <a:t>associée</a:t>
            </a:r>
            <a:r>
              <a:rPr lang="en-US" sz="2800" dirty="0">
                <a:solidFill>
                  <a:srgbClr val="002060"/>
                </a:solidFill>
              </a:rPr>
              <a:t> à un socket</a:t>
            </a:r>
            <a:endParaRPr lang="fr-FR" sz="2800" dirty="0">
              <a:solidFill>
                <a:srgbClr val="000000"/>
              </a:solidFill>
            </a:endParaRPr>
          </a:p>
        </p:txBody>
      </p:sp>
    </p:spTree>
    <p:extLst>
      <p:ext uri="{BB962C8B-B14F-4D97-AF65-F5344CB8AC3E}">
        <p14:creationId xmlns:p14="http://schemas.microsoft.com/office/powerpoint/2010/main" val="1629208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866697" y="644011"/>
            <a:ext cx="10781352" cy="5885577"/>
          </a:xfrm>
        </p:spPr>
        <p:txBody>
          <a:bodyPr/>
          <a:lstStyle/>
          <a:p>
            <a:pPr>
              <a:lnSpc>
                <a:spcPct val="150000"/>
              </a:lnSpc>
            </a:pPr>
            <a:r>
              <a:rPr lang="fr-FR" sz="2400" dirty="0"/>
              <a:t>Il existe deux niveaux d'accès aux services </a:t>
            </a:r>
            <a:r>
              <a:rPr lang="fr-FR" sz="2400" dirty="0" smtClean="0"/>
              <a:t>réseau </a:t>
            </a:r>
            <a:r>
              <a:rPr lang="fr-FR" sz="2400" dirty="0"/>
              <a:t>:</a:t>
            </a:r>
            <a:r>
              <a:rPr lang="fr-FR" sz="2800" dirty="0"/>
              <a:t>    </a:t>
            </a:r>
            <a:endParaRPr lang="fr-FR" sz="2800" dirty="0" smtClean="0"/>
          </a:p>
          <a:p>
            <a:pPr lvl="2">
              <a:lnSpc>
                <a:spcPct val="150000"/>
              </a:lnSpc>
              <a:buFont typeface="Wingdings" panose="05000000000000000000" pitchFamily="2" charset="2"/>
              <a:buChar char="Ø"/>
            </a:pPr>
            <a:r>
              <a:rPr lang="fr-FR" sz="2000" dirty="0" smtClean="0">
                <a:solidFill>
                  <a:srgbClr val="0070C0"/>
                </a:solidFill>
              </a:rPr>
              <a:t>Accès </a:t>
            </a:r>
            <a:r>
              <a:rPr lang="fr-FR" sz="2000" dirty="0">
                <a:solidFill>
                  <a:srgbClr val="0070C0"/>
                </a:solidFill>
              </a:rPr>
              <a:t>de bas niveau    </a:t>
            </a:r>
            <a:endParaRPr lang="fr-FR" sz="2000" dirty="0" smtClean="0">
              <a:solidFill>
                <a:srgbClr val="0070C0"/>
              </a:solidFill>
            </a:endParaRPr>
          </a:p>
          <a:p>
            <a:pPr lvl="2">
              <a:lnSpc>
                <a:spcPct val="150000"/>
              </a:lnSpc>
              <a:buFont typeface="Wingdings" panose="05000000000000000000" pitchFamily="2" charset="2"/>
              <a:buChar char="Ø"/>
            </a:pPr>
            <a:r>
              <a:rPr lang="fr-FR" sz="2000" dirty="0" smtClean="0">
                <a:solidFill>
                  <a:srgbClr val="0070C0"/>
                </a:solidFill>
              </a:rPr>
              <a:t>Accès </a:t>
            </a:r>
            <a:r>
              <a:rPr lang="fr-FR" sz="2000" dirty="0">
                <a:solidFill>
                  <a:srgbClr val="0070C0"/>
                </a:solidFill>
              </a:rPr>
              <a:t>de haut niveau </a:t>
            </a:r>
            <a:endParaRPr lang="fr-FR" sz="2000" dirty="0" smtClean="0">
              <a:solidFill>
                <a:srgbClr val="0070C0"/>
              </a:solidFill>
            </a:endParaRPr>
          </a:p>
          <a:p>
            <a:pPr>
              <a:lnSpc>
                <a:spcPct val="150000"/>
              </a:lnSpc>
            </a:pPr>
            <a:r>
              <a:rPr lang="fr-FR" sz="2400" dirty="0" smtClean="0"/>
              <a:t>Dans </a:t>
            </a:r>
            <a:r>
              <a:rPr lang="fr-FR" sz="2400" dirty="0"/>
              <a:t>le premier cas, les programmeurs peuvent utiliser et accéder au support socket de base du système d'exploitation à l'aide </a:t>
            </a:r>
            <a:r>
              <a:rPr lang="fr-FR" sz="2400" dirty="0" smtClean="0"/>
              <a:t>de </a:t>
            </a:r>
            <a:r>
              <a:rPr lang="fr-FR" sz="2400" dirty="0"/>
              <a:t>bibliothèques </a:t>
            </a:r>
            <a:r>
              <a:rPr lang="fr-FR" sz="2400" dirty="0" smtClean="0"/>
              <a:t>dédiées, </a:t>
            </a:r>
            <a:r>
              <a:rPr lang="fr-FR" sz="2400" dirty="0"/>
              <a:t>et les programmeurs peuvent implémenter des protocoles sans connexion et orientés connexion pour la programmation</a:t>
            </a:r>
            <a:r>
              <a:rPr lang="fr-FR" sz="2400" dirty="0" smtClean="0"/>
              <a:t>.</a:t>
            </a:r>
          </a:p>
          <a:p>
            <a:pPr>
              <a:lnSpc>
                <a:spcPct val="150000"/>
              </a:lnSpc>
            </a:pPr>
            <a:r>
              <a:rPr lang="fr-FR" sz="2400" dirty="0" smtClean="0"/>
              <a:t>Il </a:t>
            </a:r>
            <a:r>
              <a:rPr lang="fr-FR" sz="2400" dirty="0"/>
              <a:t>est également possible d'accéder aux protocoles réseau de niveau application en utilisant l'accès de haut niveau fourni par les bibliothèques </a:t>
            </a:r>
            <a:r>
              <a:rPr lang="fr-FR" sz="2400" dirty="0" smtClean="0"/>
              <a:t>appropriées. </a:t>
            </a:r>
            <a:r>
              <a:rPr lang="fr-FR" sz="2400" dirty="0"/>
              <a:t>Ces protocoles sont HTTP, FTP, etc</a:t>
            </a:r>
            <a:r>
              <a:rPr lang="fr-FR" sz="2400" dirty="0" smtClean="0"/>
              <a:t>.</a:t>
            </a:r>
            <a:endParaRPr lang="en-US" sz="2400" dirty="0"/>
          </a:p>
        </p:txBody>
      </p:sp>
      <p:sp>
        <p:nvSpPr>
          <p:cNvPr id="2" name="Rectangle 1"/>
          <p:cNvSpPr/>
          <p:nvPr/>
        </p:nvSpPr>
        <p:spPr>
          <a:xfrm>
            <a:off x="807663" y="295071"/>
            <a:ext cx="2329484" cy="523220"/>
          </a:xfrm>
          <a:prstGeom prst="rect">
            <a:avLst/>
          </a:prstGeom>
        </p:spPr>
        <p:txBody>
          <a:bodyPr wrap="none">
            <a:spAutoFit/>
          </a:bodyPr>
          <a:lstStyle/>
          <a:p>
            <a:r>
              <a:rPr lang="fr-FR" sz="2800" dirty="0">
                <a:solidFill>
                  <a:srgbClr val="002060"/>
                </a:solidFill>
              </a:rPr>
              <a:t>Introduction</a:t>
            </a:r>
            <a:endParaRPr lang="fr-FR" sz="2800" dirty="0">
              <a:solidFill>
                <a:srgbClr val="002060"/>
              </a:solidFill>
            </a:endParaRPr>
          </a:p>
        </p:txBody>
      </p:sp>
    </p:spTree>
    <p:extLst>
      <p:ext uri="{BB962C8B-B14F-4D97-AF65-F5344CB8AC3E}">
        <p14:creationId xmlns:p14="http://schemas.microsoft.com/office/powerpoint/2010/main" val="25711570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238539" y="788576"/>
            <a:ext cx="5597656" cy="6062991"/>
          </a:xfrm>
        </p:spPr>
        <p:txBody>
          <a:bodyPr/>
          <a:lstStyle/>
          <a:p>
            <a:pPr algn="just">
              <a:lnSpc>
                <a:spcPct val="150000"/>
              </a:lnSpc>
            </a:pPr>
            <a:r>
              <a:rPr lang="fr-FR" sz="2400" dirty="0">
                <a:solidFill>
                  <a:srgbClr val="002060"/>
                </a:solidFill>
              </a:rPr>
              <a:t>La couche transport </a:t>
            </a:r>
            <a:r>
              <a:rPr lang="fr-FR" sz="2400" dirty="0"/>
              <a:t>maintient une association entre une socket et l'adressage de la couche transport. Par exemple, elle doit identifier le socket qui correspond à un </a:t>
            </a:r>
            <a:r>
              <a:rPr lang="fr-FR" sz="2400" dirty="0" err="1"/>
              <a:t>tuple</a:t>
            </a:r>
            <a:r>
              <a:rPr lang="fr-FR" sz="2400" dirty="0"/>
              <a:t> &lt;adresse, port&gt; particulier pour les données entrantes et générer des en-têtes TCP et UDP avec les adresses et les numéros de port appropriés pour les paquets sortants.</a:t>
            </a:r>
            <a:endParaRPr lang="en-US" sz="2400"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6195" y="1461936"/>
            <a:ext cx="6324060" cy="4252931"/>
          </a:xfrm>
          <a:prstGeom prst="rect">
            <a:avLst/>
          </a:prstGeom>
        </p:spPr>
      </p:pic>
      <p:sp>
        <p:nvSpPr>
          <p:cNvPr id="4" name="Rectangle 3"/>
          <p:cNvSpPr/>
          <p:nvPr/>
        </p:nvSpPr>
        <p:spPr>
          <a:xfrm>
            <a:off x="252622" y="256433"/>
            <a:ext cx="7340471" cy="523220"/>
          </a:xfrm>
          <a:prstGeom prst="rect">
            <a:avLst/>
          </a:prstGeom>
        </p:spPr>
        <p:txBody>
          <a:bodyPr wrap="none">
            <a:spAutoFit/>
          </a:bodyPr>
          <a:lstStyle/>
          <a:p>
            <a:r>
              <a:rPr lang="en-US" sz="2800" dirty="0">
                <a:solidFill>
                  <a:srgbClr val="002060"/>
                </a:solidFill>
              </a:rPr>
              <a:t>II-6 Pile de </a:t>
            </a:r>
            <a:r>
              <a:rPr lang="en-US" sz="2800" dirty="0" err="1">
                <a:solidFill>
                  <a:srgbClr val="002060"/>
                </a:solidFill>
              </a:rPr>
              <a:t>protocole</a:t>
            </a:r>
            <a:r>
              <a:rPr lang="en-US" sz="2800" dirty="0">
                <a:solidFill>
                  <a:srgbClr val="002060"/>
                </a:solidFill>
              </a:rPr>
              <a:t> </a:t>
            </a:r>
            <a:r>
              <a:rPr lang="en-US" sz="2800" dirty="0" err="1">
                <a:solidFill>
                  <a:srgbClr val="002060"/>
                </a:solidFill>
              </a:rPr>
              <a:t>associée</a:t>
            </a:r>
            <a:r>
              <a:rPr lang="en-US" sz="2800" dirty="0">
                <a:solidFill>
                  <a:srgbClr val="002060"/>
                </a:solidFill>
              </a:rPr>
              <a:t> à un socket</a:t>
            </a:r>
            <a:endParaRPr lang="fr-FR" sz="2800" dirty="0">
              <a:solidFill>
                <a:srgbClr val="000000"/>
              </a:solidFill>
            </a:endParaRPr>
          </a:p>
        </p:txBody>
      </p:sp>
    </p:spTree>
    <p:extLst>
      <p:ext uri="{BB962C8B-B14F-4D97-AF65-F5344CB8AC3E}">
        <p14:creationId xmlns:p14="http://schemas.microsoft.com/office/powerpoint/2010/main" val="4245370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866697" y="991744"/>
            <a:ext cx="10781352" cy="5224462"/>
          </a:xfrm>
        </p:spPr>
        <p:txBody>
          <a:bodyPr/>
          <a:lstStyle/>
          <a:p>
            <a:pPr>
              <a:lnSpc>
                <a:spcPct val="150000"/>
              </a:lnSpc>
            </a:pPr>
            <a:r>
              <a:rPr lang="en-US" sz="2800" dirty="0" smtClean="0"/>
              <a:t>Les sockets </a:t>
            </a:r>
            <a:r>
              <a:rPr lang="en-US" sz="2800" dirty="0" err="1" smtClean="0"/>
              <a:t>sont</a:t>
            </a:r>
            <a:r>
              <a:rPr lang="en-US" sz="2800" dirty="0" smtClean="0"/>
              <a:t> les </a:t>
            </a:r>
            <a:r>
              <a:rPr lang="en-US" sz="2800" dirty="0" err="1" smtClean="0"/>
              <a:t>terminaisons</a:t>
            </a:r>
            <a:r>
              <a:rPr lang="en-US" sz="2800" dirty="0" smtClean="0"/>
              <a:t> des connections entre machines </a:t>
            </a:r>
            <a:r>
              <a:rPr lang="en-US" sz="2800" dirty="0" err="1" smtClean="0"/>
              <a:t>hôtes</a:t>
            </a:r>
            <a:r>
              <a:rPr lang="en-US" sz="2800" dirty="0" smtClean="0"/>
              <a:t> et </a:t>
            </a:r>
            <a:r>
              <a:rPr lang="en-US" sz="2800" dirty="0" err="1" smtClean="0"/>
              <a:t>peuvent</a:t>
            </a:r>
            <a:r>
              <a:rPr lang="en-US" sz="2800" dirty="0" smtClean="0"/>
              <a:t> </a:t>
            </a:r>
            <a:r>
              <a:rPr lang="en-US" sz="2800" dirty="0" err="1" smtClean="0"/>
              <a:t>être</a:t>
            </a:r>
            <a:r>
              <a:rPr lang="en-US" sz="2800" dirty="0" smtClean="0"/>
              <a:t> </a:t>
            </a:r>
            <a:r>
              <a:rPr lang="en-US" sz="2800" dirty="0" err="1" smtClean="0"/>
              <a:t>utilisées</a:t>
            </a:r>
            <a:r>
              <a:rPr lang="en-US" sz="2800" dirty="0" smtClean="0"/>
              <a:t> pour </a:t>
            </a:r>
            <a:r>
              <a:rPr lang="en-US" sz="2800" dirty="0" err="1" smtClean="0"/>
              <a:t>envoyer</a:t>
            </a:r>
            <a:r>
              <a:rPr lang="en-US" sz="2800" dirty="0" smtClean="0"/>
              <a:t> et </a:t>
            </a:r>
            <a:r>
              <a:rPr lang="en-US" sz="2800" dirty="0" err="1" smtClean="0"/>
              <a:t>recevoir</a:t>
            </a:r>
            <a:r>
              <a:rPr lang="en-US" sz="2800" dirty="0" smtClean="0"/>
              <a:t> des </a:t>
            </a:r>
            <a:r>
              <a:rPr lang="en-US" sz="2800" dirty="0" err="1" smtClean="0"/>
              <a:t>données</a:t>
            </a:r>
            <a:r>
              <a:rPr lang="en-US" sz="2800" dirty="0" smtClean="0"/>
              <a:t>.</a:t>
            </a:r>
            <a:endParaRPr lang="en-US" sz="2800" dirty="0"/>
          </a:p>
          <a:p>
            <a:pPr>
              <a:lnSpc>
                <a:spcPct val="150000"/>
              </a:lnSpc>
            </a:pPr>
            <a:r>
              <a:rPr lang="en-US" sz="2800" dirty="0" smtClean="0"/>
              <a:t>Il y a </a:t>
            </a:r>
            <a:r>
              <a:rPr lang="en-US" sz="2800" dirty="0" err="1" smtClean="0"/>
              <a:t>deux</a:t>
            </a:r>
            <a:r>
              <a:rPr lang="en-US" sz="2800" dirty="0" smtClean="0"/>
              <a:t> types de </a:t>
            </a:r>
            <a:r>
              <a:rPr lang="en-US" sz="2800" dirty="0"/>
              <a:t>sockets: </a:t>
            </a:r>
            <a:r>
              <a:rPr lang="en-US" sz="2800" i="1" dirty="0" smtClean="0"/>
              <a:t>socket </a:t>
            </a:r>
            <a:r>
              <a:rPr lang="en-US" sz="2800" i="1" dirty="0" err="1" smtClean="0"/>
              <a:t>serveur</a:t>
            </a:r>
            <a:r>
              <a:rPr lang="en-US" sz="2800" i="1" dirty="0" smtClean="0"/>
              <a:t> </a:t>
            </a:r>
            <a:r>
              <a:rPr lang="en-US" sz="2800" dirty="0" smtClean="0"/>
              <a:t>et socket client.</a:t>
            </a:r>
            <a:endParaRPr lang="fr-FR" sz="2800" dirty="0"/>
          </a:p>
          <a:p>
            <a:pPr>
              <a:lnSpc>
                <a:spcPct val="150000"/>
              </a:lnSpc>
            </a:pPr>
            <a:r>
              <a:rPr lang="en-US" sz="2800" i="1" dirty="0" smtClean="0">
                <a:solidFill>
                  <a:srgbClr val="7030A0"/>
                </a:solidFill>
              </a:rPr>
              <a:t>Socket </a:t>
            </a:r>
            <a:r>
              <a:rPr lang="en-US" sz="2800" i="1" dirty="0" err="1" smtClean="0">
                <a:solidFill>
                  <a:srgbClr val="7030A0"/>
                </a:solidFill>
              </a:rPr>
              <a:t>serveur</a:t>
            </a:r>
            <a:r>
              <a:rPr lang="en-US" sz="2800" i="1" dirty="0" smtClean="0"/>
              <a:t> pour </a:t>
            </a:r>
            <a:r>
              <a:rPr lang="en-US" sz="2800" dirty="0" err="1" smtClean="0"/>
              <a:t>recevoir</a:t>
            </a:r>
            <a:r>
              <a:rPr lang="en-US" sz="2800" dirty="0" smtClean="0"/>
              <a:t> les </a:t>
            </a:r>
            <a:r>
              <a:rPr lang="en-US" sz="2800" dirty="0" err="1" smtClean="0"/>
              <a:t>reqûetes</a:t>
            </a:r>
            <a:r>
              <a:rPr lang="en-US" sz="2800" dirty="0" smtClean="0"/>
              <a:t> des clients.</a:t>
            </a:r>
            <a:endParaRPr lang="en-US" sz="2800" dirty="0"/>
          </a:p>
          <a:p>
            <a:pPr>
              <a:lnSpc>
                <a:spcPct val="150000"/>
              </a:lnSpc>
            </a:pPr>
            <a:r>
              <a:rPr lang="en-US" sz="2800" dirty="0" smtClean="0">
                <a:solidFill>
                  <a:srgbClr val="7030A0"/>
                </a:solidFill>
              </a:rPr>
              <a:t>Socket </a:t>
            </a:r>
            <a:r>
              <a:rPr lang="en-US" sz="2800" i="1" dirty="0" smtClean="0">
                <a:solidFill>
                  <a:srgbClr val="7030A0"/>
                </a:solidFill>
              </a:rPr>
              <a:t>client</a:t>
            </a:r>
            <a:r>
              <a:rPr lang="en-US" sz="2800" i="1" dirty="0" smtClean="0"/>
              <a:t> </a:t>
            </a:r>
            <a:r>
              <a:rPr lang="en-US" sz="2800" dirty="0" err="1" smtClean="0"/>
              <a:t>peut</a:t>
            </a:r>
            <a:r>
              <a:rPr lang="en-US" sz="2800" dirty="0" smtClean="0"/>
              <a:t> </a:t>
            </a:r>
            <a:r>
              <a:rPr lang="en-US" sz="2800" dirty="0" err="1" smtClean="0"/>
              <a:t>être</a:t>
            </a:r>
            <a:r>
              <a:rPr lang="en-US" sz="2800" dirty="0" smtClean="0"/>
              <a:t> </a:t>
            </a:r>
            <a:r>
              <a:rPr lang="en-US" sz="2800" dirty="0" err="1" smtClean="0"/>
              <a:t>utilisé</a:t>
            </a:r>
            <a:r>
              <a:rPr lang="en-US" sz="2800" dirty="0" smtClean="0"/>
              <a:t> pour </a:t>
            </a:r>
            <a:r>
              <a:rPr lang="en-US" sz="2800" dirty="0" err="1" smtClean="0"/>
              <a:t>l’envoi</a:t>
            </a:r>
            <a:r>
              <a:rPr lang="en-US" sz="2800" dirty="0" smtClean="0"/>
              <a:t> et la </a:t>
            </a:r>
            <a:r>
              <a:rPr lang="en-US" sz="2800" dirty="0" err="1" smtClean="0"/>
              <a:t>réception</a:t>
            </a:r>
            <a:r>
              <a:rPr lang="en-US" sz="2800" dirty="0" smtClean="0"/>
              <a:t> des </a:t>
            </a:r>
            <a:r>
              <a:rPr lang="en-US" sz="2800" dirty="0" err="1" smtClean="0"/>
              <a:t>données</a:t>
            </a:r>
            <a:r>
              <a:rPr lang="en-US" sz="2800" dirty="0" smtClean="0"/>
              <a:t>.</a:t>
            </a:r>
            <a:endParaRPr lang="en-US" sz="2800" dirty="0"/>
          </a:p>
        </p:txBody>
      </p:sp>
      <p:sp>
        <p:nvSpPr>
          <p:cNvPr id="3" name="Rectangle 2"/>
          <p:cNvSpPr/>
          <p:nvPr/>
        </p:nvSpPr>
        <p:spPr>
          <a:xfrm>
            <a:off x="807663" y="295071"/>
            <a:ext cx="2329484" cy="523220"/>
          </a:xfrm>
          <a:prstGeom prst="rect">
            <a:avLst/>
          </a:prstGeom>
        </p:spPr>
        <p:txBody>
          <a:bodyPr wrap="none">
            <a:spAutoFit/>
          </a:bodyPr>
          <a:lstStyle/>
          <a:p>
            <a:r>
              <a:rPr lang="fr-FR" sz="2800" dirty="0">
                <a:solidFill>
                  <a:srgbClr val="002060"/>
                </a:solidFill>
              </a:rPr>
              <a:t>Introduction</a:t>
            </a:r>
            <a:endParaRPr lang="fr-FR" sz="2800" dirty="0">
              <a:solidFill>
                <a:srgbClr val="002060"/>
              </a:solidFill>
            </a:endParaRPr>
          </a:p>
        </p:txBody>
      </p:sp>
    </p:spTree>
    <p:extLst>
      <p:ext uri="{BB962C8B-B14F-4D97-AF65-F5344CB8AC3E}">
        <p14:creationId xmlns:p14="http://schemas.microsoft.com/office/powerpoint/2010/main" val="1460633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bwMode="auto">
          <a:xfrm>
            <a:off x="470839" y="3214761"/>
            <a:ext cx="3454232" cy="213304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Client</a:t>
            </a:r>
          </a:p>
        </p:txBody>
      </p:sp>
      <p:sp>
        <p:nvSpPr>
          <p:cNvPr id="7" name="Rectangle 6"/>
          <p:cNvSpPr/>
          <p:nvPr/>
        </p:nvSpPr>
        <p:spPr bwMode="auto">
          <a:xfrm>
            <a:off x="7308468" y="1461207"/>
            <a:ext cx="3799655" cy="4156704"/>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Serveur</a:t>
            </a:r>
          </a:p>
        </p:txBody>
      </p:sp>
      <p:sp>
        <p:nvSpPr>
          <p:cNvPr id="4" name="Rectangle 3"/>
          <p:cNvSpPr/>
          <p:nvPr/>
        </p:nvSpPr>
        <p:spPr bwMode="auto">
          <a:xfrm>
            <a:off x="7311670" y="2245659"/>
            <a:ext cx="2409592" cy="1183341"/>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err="1">
                <a:solidFill>
                  <a:srgbClr val="000000"/>
                </a:solidFill>
              </a:rPr>
              <a:t>ServerSocket</a:t>
            </a:r>
            <a:r>
              <a:rPr lang="fr-FR" dirty="0">
                <a:solidFill>
                  <a:srgbClr val="000000"/>
                </a:solidFill>
              </a:rPr>
              <a:t>: </a:t>
            </a:r>
            <a:r>
              <a:rPr lang="fr-FR" dirty="0" err="1">
                <a:solidFill>
                  <a:srgbClr val="000000"/>
                </a:solidFill>
              </a:rPr>
              <a:t>ss</a:t>
            </a:r>
            <a:endParaRPr lang="fr-FR" dirty="0">
              <a:solidFill>
                <a:srgbClr val="000000"/>
              </a:solidFill>
            </a:endParaRPr>
          </a:p>
        </p:txBody>
      </p:sp>
      <p:sp>
        <p:nvSpPr>
          <p:cNvPr id="45" name="Ellipse 44"/>
          <p:cNvSpPr/>
          <p:nvPr/>
        </p:nvSpPr>
        <p:spPr bwMode="auto">
          <a:xfrm>
            <a:off x="10306696" y="1119197"/>
            <a:ext cx="838715" cy="4858244"/>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wordArtVert" wrap="square" lIns="0" tIns="0" rIns="0" bIns="0" numCol="1" rtlCol="0" anchor="ctr" anchorCtr="0" compatLnSpc="1">
            <a:prstTxWarp prst="textNoShape">
              <a:avLst/>
            </a:prstTxWarp>
            <a:spAutoFit/>
          </a:bodyPr>
          <a:lstStyle/>
          <a:p>
            <a:pPr fontAlgn="base">
              <a:spcBef>
                <a:spcPct val="0"/>
              </a:spcBef>
              <a:spcAft>
                <a:spcPct val="0"/>
              </a:spcAft>
            </a:pPr>
            <a:r>
              <a:rPr lang="fr-FR" dirty="0">
                <a:solidFill>
                  <a:srgbClr val="000000"/>
                </a:solidFill>
                <a:latin typeface="Times New Roman" panose="02020603050405020304" pitchFamily="18" charset="0"/>
                <a:cs typeface="Times New Roman" panose="02020603050405020304" pitchFamily="18" charset="0"/>
              </a:rPr>
              <a:t>Application Serveur</a:t>
            </a:r>
          </a:p>
        </p:txBody>
      </p:sp>
      <p:sp>
        <p:nvSpPr>
          <p:cNvPr id="52" name="Ellipse 51"/>
          <p:cNvSpPr/>
          <p:nvPr/>
        </p:nvSpPr>
        <p:spPr bwMode="auto">
          <a:xfrm>
            <a:off x="490613" y="3564789"/>
            <a:ext cx="1739263" cy="794361"/>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sz="2000" dirty="0">
                <a:solidFill>
                  <a:srgbClr val="000000"/>
                </a:solidFill>
                <a:latin typeface="Times New Roman" panose="02020603050405020304" pitchFamily="18" charset="0"/>
                <a:cs typeface="Times New Roman" panose="02020603050405020304" pitchFamily="18" charset="0"/>
              </a:rPr>
              <a:t>Application Client</a:t>
            </a:r>
          </a:p>
        </p:txBody>
      </p:sp>
      <p:sp>
        <p:nvSpPr>
          <p:cNvPr id="94" name="ZoneTexte 93"/>
          <p:cNvSpPr txBox="1"/>
          <p:nvPr/>
        </p:nvSpPr>
        <p:spPr>
          <a:xfrm>
            <a:off x="7976825" y="1778001"/>
            <a:ext cx="2327881" cy="369332"/>
          </a:xfrm>
          <a:prstGeom prst="rect">
            <a:avLst/>
          </a:prstGeom>
          <a:noFill/>
        </p:spPr>
        <p:txBody>
          <a:bodyPr wrap="none" rtlCol="0">
            <a:spAutoFit/>
          </a:bodyPr>
          <a:lstStyle/>
          <a:p>
            <a:r>
              <a:rPr lang="fr-FR" dirty="0" err="1">
                <a:solidFill>
                  <a:srgbClr val="000000"/>
                </a:solidFill>
              </a:rPr>
              <a:t>ServerSocket</a:t>
            </a:r>
            <a:r>
              <a:rPr lang="fr-FR" dirty="0">
                <a:solidFill>
                  <a:srgbClr val="000000"/>
                </a:solidFill>
              </a:rPr>
              <a:t>(port)</a:t>
            </a:r>
          </a:p>
        </p:txBody>
      </p:sp>
      <p:cxnSp>
        <p:nvCxnSpPr>
          <p:cNvPr id="12326" name="Connecteur en arc 12325"/>
          <p:cNvCxnSpPr/>
          <p:nvPr/>
        </p:nvCxnSpPr>
        <p:spPr bwMode="auto">
          <a:xfrm rot="16200000" flipH="1" flipV="1">
            <a:off x="10200480" y="1595738"/>
            <a:ext cx="52167" cy="405918"/>
          </a:xfrm>
          <a:prstGeom prst="curvedConnector4">
            <a:avLst>
              <a:gd name="adj1" fmla="val -438208"/>
              <a:gd name="adj2" fmla="val 65129"/>
            </a:avLst>
          </a:prstGeom>
          <a:solidFill>
            <a:schemeClr val="accent1"/>
          </a:solidFill>
          <a:ln w="9525" cap="flat" cmpd="sng" algn="ctr">
            <a:solidFill>
              <a:schemeClr val="tx1"/>
            </a:solidFill>
            <a:prstDash val="dash"/>
            <a:round/>
            <a:headEnd type="none" w="med" len="med"/>
            <a:tailEnd type="triangle"/>
          </a:ln>
          <a:effectLst/>
        </p:spPr>
      </p:cxnSp>
      <p:cxnSp>
        <p:nvCxnSpPr>
          <p:cNvPr id="12328" name="Connecteur en arc 12327"/>
          <p:cNvCxnSpPr/>
          <p:nvPr/>
        </p:nvCxnSpPr>
        <p:spPr bwMode="auto">
          <a:xfrm rot="5400000">
            <a:off x="7804825" y="1951513"/>
            <a:ext cx="362822" cy="225470"/>
          </a:xfrm>
          <a:prstGeom prst="curvedConnector3">
            <a:avLst/>
          </a:prstGeom>
          <a:solidFill>
            <a:schemeClr val="accent1"/>
          </a:solidFill>
          <a:ln w="9525" cap="flat" cmpd="sng" algn="ctr">
            <a:solidFill>
              <a:schemeClr val="tx1"/>
            </a:solidFill>
            <a:prstDash val="dash"/>
            <a:round/>
            <a:headEnd type="none" w="med" len="med"/>
            <a:tailEnd type="triangle"/>
          </a:ln>
          <a:effectLst/>
        </p:spPr>
      </p:cxnSp>
      <p:sp>
        <p:nvSpPr>
          <p:cNvPr id="3" name="ZoneTexte 2"/>
          <p:cNvSpPr txBox="1"/>
          <p:nvPr/>
        </p:nvSpPr>
        <p:spPr>
          <a:xfrm>
            <a:off x="510475" y="345553"/>
            <a:ext cx="6632373" cy="523220"/>
          </a:xfrm>
          <a:prstGeom prst="rect">
            <a:avLst/>
          </a:prstGeom>
          <a:noFill/>
        </p:spPr>
        <p:txBody>
          <a:bodyPr wrap="square" rtlCol="0">
            <a:spAutoFit/>
          </a:bodyPr>
          <a:lstStyle/>
          <a:p>
            <a:r>
              <a:rPr lang="fr-FR" sz="2800" dirty="0">
                <a:solidFill>
                  <a:srgbClr val="002060"/>
                </a:solidFill>
              </a:rPr>
              <a:t>II-1 Procédure de connexion avec Java</a:t>
            </a:r>
            <a:endParaRPr lang="fr-FR" sz="2800" dirty="0">
              <a:solidFill>
                <a:srgbClr val="002060"/>
              </a:solidFill>
            </a:endParaRPr>
          </a:p>
        </p:txBody>
      </p:sp>
      <p:sp>
        <p:nvSpPr>
          <p:cNvPr id="5" name="ZoneTexte 4"/>
          <p:cNvSpPr txBox="1"/>
          <p:nvPr/>
        </p:nvSpPr>
        <p:spPr>
          <a:xfrm>
            <a:off x="4456090" y="6194738"/>
            <a:ext cx="2393604" cy="369332"/>
          </a:xfrm>
          <a:prstGeom prst="rect">
            <a:avLst/>
          </a:prstGeom>
          <a:noFill/>
          <a:ln>
            <a:solidFill>
              <a:srgbClr val="C00000"/>
            </a:solidFill>
          </a:ln>
        </p:spPr>
        <p:txBody>
          <a:bodyPr wrap="none" rtlCol="0">
            <a:spAutoFit/>
          </a:bodyPr>
          <a:lstStyle/>
          <a:p>
            <a:r>
              <a:rPr lang="fr-FR" dirty="0">
                <a:solidFill>
                  <a:srgbClr val="000000"/>
                </a:solidFill>
              </a:rPr>
              <a:t>Procédure avec Java</a:t>
            </a:r>
            <a:endParaRPr lang="fr-FR" dirty="0">
              <a:solidFill>
                <a:srgbClr val="000000"/>
              </a:solidFill>
            </a:endParaRPr>
          </a:p>
        </p:txBody>
      </p:sp>
      <p:sp>
        <p:nvSpPr>
          <p:cNvPr id="12" name="ZoneTexte 11"/>
          <p:cNvSpPr txBox="1"/>
          <p:nvPr/>
        </p:nvSpPr>
        <p:spPr>
          <a:xfrm>
            <a:off x="394786" y="1467776"/>
            <a:ext cx="6748062" cy="707886"/>
          </a:xfrm>
          <a:prstGeom prst="rect">
            <a:avLst/>
          </a:prstGeom>
          <a:noFill/>
        </p:spPr>
        <p:txBody>
          <a:bodyPr wrap="square" rtlCol="0">
            <a:spAutoFit/>
          </a:bodyPr>
          <a:lstStyle/>
          <a:p>
            <a:r>
              <a:rPr lang="fr-FR" sz="2000" dirty="0">
                <a:solidFill>
                  <a:srgbClr val="7030A0"/>
                </a:solidFill>
              </a:rPr>
              <a:t>Le serveur commence par créer une </a:t>
            </a:r>
            <a:r>
              <a:rPr lang="fr-FR" sz="2000" dirty="0" err="1">
                <a:solidFill>
                  <a:srgbClr val="7030A0"/>
                </a:solidFill>
              </a:rPr>
              <a:t>ServerSocket</a:t>
            </a:r>
            <a:r>
              <a:rPr lang="fr-FR" sz="2000" dirty="0">
                <a:solidFill>
                  <a:srgbClr val="7030A0"/>
                </a:solidFill>
              </a:rPr>
              <a:t> pour recevoir les demandes de connexion</a:t>
            </a:r>
            <a:endParaRPr lang="fr-FR" sz="2000" dirty="0">
              <a:solidFill>
                <a:srgbClr val="7030A0"/>
              </a:solidFill>
            </a:endParaRPr>
          </a:p>
        </p:txBody>
      </p:sp>
    </p:spTree>
    <p:extLst>
      <p:ext uri="{BB962C8B-B14F-4D97-AF65-F5344CB8AC3E}">
        <p14:creationId xmlns:p14="http://schemas.microsoft.com/office/powerpoint/2010/main" val="204201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bwMode="auto">
          <a:xfrm>
            <a:off x="470839" y="3214761"/>
            <a:ext cx="3454232" cy="213304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Client</a:t>
            </a:r>
          </a:p>
        </p:txBody>
      </p:sp>
      <p:sp>
        <p:nvSpPr>
          <p:cNvPr id="7" name="Rectangle 6"/>
          <p:cNvSpPr/>
          <p:nvPr/>
        </p:nvSpPr>
        <p:spPr bwMode="auto">
          <a:xfrm>
            <a:off x="7308468" y="1461207"/>
            <a:ext cx="3799655" cy="4156704"/>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Serveur</a:t>
            </a:r>
          </a:p>
        </p:txBody>
      </p:sp>
      <p:sp>
        <p:nvSpPr>
          <p:cNvPr id="4" name="Rectangle 3"/>
          <p:cNvSpPr/>
          <p:nvPr/>
        </p:nvSpPr>
        <p:spPr bwMode="auto">
          <a:xfrm>
            <a:off x="7311670" y="2245659"/>
            <a:ext cx="2409592" cy="1183341"/>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err="1">
                <a:solidFill>
                  <a:srgbClr val="000000"/>
                </a:solidFill>
              </a:rPr>
              <a:t>ServerSocket</a:t>
            </a:r>
            <a:r>
              <a:rPr lang="fr-FR" dirty="0">
                <a:solidFill>
                  <a:srgbClr val="000000"/>
                </a:solidFill>
              </a:rPr>
              <a:t>: </a:t>
            </a:r>
            <a:r>
              <a:rPr lang="fr-FR" dirty="0" err="1">
                <a:solidFill>
                  <a:srgbClr val="000000"/>
                </a:solidFill>
              </a:rPr>
              <a:t>ss</a:t>
            </a:r>
            <a:endParaRPr lang="fr-FR" dirty="0">
              <a:solidFill>
                <a:srgbClr val="000000"/>
              </a:solidFill>
            </a:endParaRPr>
          </a:p>
        </p:txBody>
      </p:sp>
      <p:sp>
        <p:nvSpPr>
          <p:cNvPr id="45" name="Ellipse 44"/>
          <p:cNvSpPr/>
          <p:nvPr/>
        </p:nvSpPr>
        <p:spPr bwMode="auto">
          <a:xfrm>
            <a:off x="10306696" y="1119197"/>
            <a:ext cx="838715" cy="4858244"/>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wordArtVert" wrap="square" lIns="0" tIns="0" rIns="0" bIns="0" numCol="1" rtlCol="0" anchor="ctr" anchorCtr="0" compatLnSpc="1">
            <a:prstTxWarp prst="textNoShape">
              <a:avLst/>
            </a:prstTxWarp>
            <a:spAutoFit/>
          </a:bodyPr>
          <a:lstStyle/>
          <a:p>
            <a:pPr fontAlgn="base">
              <a:spcBef>
                <a:spcPct val="0"/>
              </a:spcBef>
              <a:spcAft>
                <a:spcPct val="0"/>
              </a:spcAft>
            </a:pPr>
            <a:r>
              <a:rPr lang="fr-FR" dirty="0">
                <a:solidFill>
                  <a:srgbClr val="000000"/>
                </a:solidFill>
                <a:latin typeface="Times New Roman" panose="02020603050405020304" pitchFamily="18" charset="0"/>
                <a:cs typeface="Times New Roman" panose="02020603050405020304" pitchFamily="18" charset="0"/>
              </a:rPr>
              <a:t>Application Serveur</a:t>
            </a:r>
          </a:p>
        </p:txBody>
      </p:sp>
      <p:cxnSp>
        <p:nvCxnSpPr>
          <p:cNvPr id="47" name="Connecteur droit avec flèche 46"/>
          <p:cNvCxnSpPr/>
          <p:nvPr/>
        </p:nvCxnSpPr>
        <p:spPr bwMode="auto">
          <a:xfrm>
            <a:off x="9743523" y="2685143"/>
            <a:ext cx="560165" cy="0"/>
          </a:xfrm>
          <a:prstGeom prst="straightConnector1">
            <a:avLst/>
          </a:prstGeom>
          <a:solidFill>
            <a:schemeClr val="accent1"/>
          </a:solidFill>
          <a:ln w="25400" cap="flat" cmpd="sng" algn="ctr">
            <a:solidFill>
              <a:schemeClr val="tx1"/>
            </a:solidFill>
            <a:prstDash val="dash"/>
            <a:round/>
            <a:headEnd type="none" w="med" len="med"/>
            <a:tailEnd type="triangle"/>
          </a:ln>
          <a:effectLst/>
        </p:spPr>
      </p:cxnSp>
      <p:sp>
        <p:nvSpPr>
          <p:cNvPr id="52" name="Ellipse 51"/>
          <p:cNvSpPr/>
          <p:nvPr/>
        </p:nvSpPr>
        <p:spPr bwMode="auto">
          <a:xfrm>
            <a:off x="490613" y="3564789"/>
            <a:ext cx="1739263" cy="794361"/>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sz="2000" dirty="0">
                <a:solidFill>
                  <a:srgbClr val="000000"/>
                </a:solidFill>
                <a:latin typeface="Times New Roman" panose="02020603050405020304" pitchFamily="18" charset="0"/>
                <a:cs typeface="Times New Roman" panose="02020603050405020304" pitchFamily="18" charset="0"/>
              </a:rPr>
              <a:t>Application Client</a:t>
            </a:r>
          </a:p>
        </p:txBody>
      </p:sp>
      <p:sp>
        <p:nvSpPr>
          <p:cNvPr id="63" name="ZoneTexte 62"/>
          <p:cNvSpPr txBox="1"/>
          <p:nvPr/>
        </p:nvSpPr>
        <p:spPr>
          <a:xfrm>
            <a:off x="7811613" y="2940158"/>
            <a:ext cx="1351652" cy="369332"/>
          </a:xfrm>
          <a:prstGeom prst="rect">
            <a:avLst/>
          </a:prstGeom>
          <a:noFill/>
        </p:spPr>
        <p:txBody>
          <a:bodyPr wrap="none" rtlCol="0">
            <a:spAutoFit/>
          </a:bodyPr>
          <a:lstStyle/>
          <a:p>
            <a:r>
              <a:rPr lang="fr-FR" dirty="0" err="1">
                <a:solidFill>
                  <a:srgbClr val="000000"/>
                </a:solidFill>
              </a:rPr>
              <a:t>ss.accept</a:t>
            </a:r>
            <a:r>
              <a:rPr lang="fr-FR" dirty="0">
                <a:solidFill>
                  <a:srgbClr val="000000"/>
                </a:solidFill>
              </a:rPr>
              <a:t>()</a:t>
            </a:r>
          </a:p>
        </p:txBody>
      </p:sp>
      <p:cxnSp>
        <p:nvCxnSpPr>
          <p:cNvPr id="5" name="Connecteur en arc 4"/>
          <p:cNvCxnSpPr>
            <a:endCxn id="63" idx="3"/>
          </p:cNvCxnSpPr>
          <p:nvPr/>
        </p:nvCxnSpPr>
        <p:spPr bwMode="auto">
          <a:xfrm rot="10800000" flipV="1">
            <a:off x="9163266" y="2940158"/>
            <a:ext cx="1140423" cy="184666"/>
          </a:xfrm>
          <a:prstGeom prst="curvedConnector3">
            <a:avLst/>
          </a:prstGeom>
          <a:solidFill>
            <a:schemeClr val="accent1"/>
          </a:solidFill>
          <a:ln w="9525" cap="flat" cmpd="sng" algn="ctr">
            <a:solidFill>
              <a:schemeClr val="tx1"/>
            </a:solidFill>
            <a:prstDash val="dash"/>
            <a:round/>
            <a:headEnd type="none" w="med" len="med"/>
            <a:tailEnd type="triangle"/>
          </a:ln>
          <a:effectLst/>
        </p:spPr>
      </p:cxnSp>
      <p:sp>
        <p:nvSpPr>
          <p:cNvPr id="48" name="ZoneTexte 47"/>
          <p:cNvSpPr txBox="1"/>
          <p:nvPr/>
        </p:nvSpPr>
        <p:spPr>
          <a:xfrm>
            <a:off x="521985" y="1232506"/>
            <a:ext cx="6370715" cy="707886"/>
          </a:xfrm>
          <a:prstGeom prst="rect">
            <a:avLst/>
          </a:prstGeom>
          <a:noFill/>
        </p:spPr>
        <p:txBody>
          <a:bodyPr wrap="square" rtlCol="0">
            <a:spAutoFit/>
          </a:bodyPr>
          <a:lstStyle/>
          <a:p>
            <a:r>
              <a:rPr lang="fr-FR" sz="2000" dirty="0">
                <a:solidFill>
                  <a:srgbClr val="7030A0"/>
                </a:solidFill>
              </a:rPr>
              <a:t>Le serveur se met en attente des demandes de connexion</a:t>
            </a:r>
            <a:endParaRPr lang="fr-FR" sz="2000" dirty="0">
              <a:solidFill>
                <a:srgbClr val="7030A0"/>
              </a:solidFill>
            </a:endParaRPr>
          </a:p>
        </p:txBody>
      </p:sp>
      <p:sp>
        <p:nvSpPr>
          <p:cNvPr id="11" name="ZoneTexte 10"/>
          <p:cNvSpPr txBox="1"/>
          <p:nvPr/>
        </p:nvSpPr>
        <p:spPr>
          <a:xfrm>
            <a:off x="4456090" y="6194738"/>
            <a:ext cx="2393604" cy="369332"/>
          </a:xfrm>
          <a:prstGeom prst="rect">
            <a:avLst/>
          </a:prstGeom>
          <a:noFill/>
          <a:ln>
            <a:solidFill>
              <a:srgbClr val="C00000"/>
            </a:solidFill>
          </a:ln>
        </p:spPr>
        <p:txBody>
          <a:bodyPr wrap="none" rtlCol="0">
            <a:spAutoFit/>
          </a:bodyPr>
          <a:lstStyle/>
          <a:p>
            <a:r>
              <a:rPr lang="fr-FR" dirty="0">
                <a:solidFill>
                  <a:srgbClr val="000000"/>
                </a:solidFill>
              </a:rPr>
              <a:t>Procédure avec Java</a:t>
            </a:r>
            <a:endParaRPr lang="fr-FR" dirty="0">
              <a:solidFill>
                <a:srgbClr val="000000"/>
              </a:solidFill>
            </a:endParaRPr>
          </a:p>
        </p:txBody>
      </p:sp>
      <p:sp>
        <p:nvSpPr>
          <p:cNvPr id="12" name="ZoneTexte 11"/>
          <p:cNvSpPr txBox="1"/>
          <p:nvPr/>
        </p:nvSpPr>
        <p:spPr>
          <a:xfrm>
            <a:off x="510476" y="345553"/>
            <a:ext cx="6650178" cy="523220"/>
          </a:xfrm>
          <a:prstGeom prst="rect">
            <a:avLst/>
          </a:prstGeom>
          <a:noFill/>
        </p:spPr>
        <p:txBody>
          <a:bodyPr wrap="square" rtlCol="0">
            <a:spAutoFit/>
          </a:bodyPr>
          <a:lstStyle/>
          <a:p>
            <a:r>
              <a:rPr lang="fr-FR" sz="2800" dirty="0">
                <a:solidFill>
                  <a:srgbClr val="002060"/>
                </a:solidFill>
              </a:rPr>
              <a:t>II-1 </a:t>
            </a:r>
            <a:r>
              <a:rPr lang="fr-FR" sz="2800" dirty="0">
                <a:solidFill>
                  <a:srgbClr val="002060"/>
                </a:solidFill>
              </a:rPr>
              <a:t>Procédure de connexion avec Java</a:t>
            </a:r>
          </a:p>
        </p:txBody>
      </p:sp>
    </p:spTree>
    <p:extLst>
      <p:ext uri="{BB962C8B-B14F-4D97-AF65-F5344CB8AC3E}">
        <p14:creationId xmlns:p14="http://schemas.microsoft.com/office/powerpoint/2010/main" val="3273533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bwMode="auto">
          <a:xfrm>
            <a:off x="470839" y="3214761"/>
            <a:ext cx="3454232" cy="213304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Client</a:t>
            </a:r>
          </a:p>
        </p:txBody>
      </p:sp>
      <p:sp>
        <p:nvSpPr>
          <p:cNvPr id="7" name="Rectangle 6"/>
          <p:cNvSpPr/>
          <p:nvPr/>
        </p:nvSpPr>
        <p:spPr bwMode="auto">
          <a:xfrm>
            <a:off x="7308468" y="1461207"/>
            <a:ext cx="3799655" cy="4156704"/>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Serveur</a:t>
            </a:r>
          </a:p>
        </p:txBody>
      </p:sp>
      <p:sp>
        <p:nvSpPr>
          <p:cNvPr id="4" name="Rectangle 3"/>
          <p:cNvSpPr/>
          <p:nvPr/>
        </p:nvSpPr>
        <p:spPr bwMode="auto">
          <a:xfrm>
            <a:off x="7311670" y="2245659"/>
            <a:ext cx="2409592" cy="1183341"/>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err="1">
                <a:solidFill>
                  <a:srgbClr val="000000"/>
                </a:solidFill>
              </a:rPr>
              <a:t>ServerSocket</a:t>
            </a:r>
            <a:r>
              <a:rPr lang="fr-FR" dirty="0">
                <a:solidFill>
                  <a:srgbClr val="000000"/>
                </a:solidFill>
              </a:rPr>
              <a:t>: </a:t>
            </a:r>
            <a:r>
              <a:rPr lang="fr-FR" dirty="0" err="1">
                <a:solidFill>
                  <a:srgbClr val="000000"/>
                </a:solidFill>
              </a:rPr>
              <a:t>ss</a:t>
            </a:r>
            <a:endParaRPr lang="fr-FR" dirty="0">
              <a:solidFill>
                <a:srgbClr val="000000"/>
              </a:solidFill>
            </a:endParaRPr>
          </a:p>
        </p:txBody>
      </p:sp>
      <p:cxnSp>
        <p:nvCxnSpPr>
          <p:cNvPr id="35" name="Connecteur en arc 34"/>
          <p:cNvCxnSpPr/>
          <p:nvPr/>
        </p:nvCxnSpPr>
        <p:spPr bwMode="auto">
          <a:xfrm flipV="1">
            <a:off x="2019230" y="2582476"/>
            <a:ext cx="5267055" cy="1011877"/>
          </a:xfrm>
          <a:prstGeom prst="curvedConnector3">
            <a:avLst>
              <a:gd name="adj1" fmla="val 6460"/>
            </a:avLst>
          </a:prstGeom>
          <a:solidFill>
            <a:schemeClr val="accent1"/>
          </a:solidFill>
          <a:ln w="25400" cap="flat" cmpd="sng" algn="ctr">
            <a:solidFill>
              <a:schemeClr val="tx1"/>
            </a:solidFill>
            <a:prstDash val="dash"/>
            <a:round/>
            <a:headEnd type="none" w="med" len="med"/>
            <a:tailEnd type="triangle"/>
          </a:ln>
          <a:effectLst/>
        </p:spPr>
      </p:cxnSp>
      <p:sp>
        <p:nvSpPr>
          <p:cNvPr id="45" name="Ellipse 44"/>
          <p:cNvSpPr/>
          <p:nvPr/>
        </p:nvSpPr>
        <p:spPr bwMode="auto">
          <a:xfrm>
            <a:off x="10306696" y="1119197"/>
            <a:ext cx="838715" cy="4858244"/>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wordArtVert" wrap="square" lIns="0" tIns="0" rIns="0" bIns="0" numCol="1" rtlCol="0" anchor="ctr" anchorCtr="0" compatLnSpc="1">
            <a:prstTxWarp prst="textNoShape">
              <a:avLst/>
            </a:prstTxWarp>
            <a:spAutoFit/>
          </a:bodyPr>
          <a:lstStyle/>
          <a:p>
            <a:pPr fontAlgn="base">
              <a:spcBef>
                <a:spcPct val="0"/>
              </a:spcBef>
              <a:spcAft>
                <a:spcPct val="0"/>
              </a:spcAft>
            </a:pPr>
            <a:r>
              <a:rPr lang="fr-FR" dirty="0">
                <a:solidFill>
                  <a:srgbClr val="000000"/>
                </a:solidFill>
                <a:latin typeface="Times New Roman" panose="02020603050405020304" pitchFamily="18" charset="0"/>
                <a:cs typeface="Times New Roman" panose="02020603050405020304" pitchFamily="18" charset="0"/>
              </a:rPr>
              <a:t>Application Serveur</a:t>
            </a:r>
          </a:p>
        </p:txBody>
      </p:sp>
      <p:cxnSp>
        <p:nvCxnSpPr>
          <p:cNvPr id="47" name="Connecteur droit avec flèche 46"/>
          <p:cNvCxnSpPr/>
          <p:nvPr/>
        </p:nvCxnSpPr>
        <p:spPr bwMode="auto">
          <a:xfrm>
            <a:off x="9743523" y="2685143"/>
            <a:ext cx="560165" cy="0"/>
          </a:xfrm>
          <a:prstGeom prst="straightConnector1">
            <a:avLst/>
          </a:prstGeom>
          <a:solidFill>
            <a:schemeClr val="accent1"/>
          </a:solidFill>
          <a:ln w="25400" cap="flat" cmpd="sng" algn="ctr">
            <a:solidFill>
              <a:schemeClr val="tx1"/>
            </a:solidFill>
            <a:prstDash val="dash"/>
            <a:round/>
            <a:headEnd type="none" w="med" len="med"/>
            <a:tailEnd type="triangle"/>
          </a:ln>
          <a:effectLst/>
        </p:spPr>
      </p:cxnSp>
      <p:sp>
        <p:nvSpPr>
          <p:cNvPr id="52" name="Ellipse 51"/>
          <p:cNvSpPr/>
          <p:nvPr/>
        </p:nvSpPr>
        <p:spPr bwMode="auto">
          <a:xfrm>
            <a:off x="490613" y="3564789"/>
            <a:ext cx="1739263" cy="794361"/>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sz="2000" dirty="0">
                <a:solidFill>
                  <a:srgbClr val="000000"/>
                </a:solidFill>
                <a:latin typeface="Times New Roman" panose="02020603050405020304" pitchFamily="18" charset="0"/>
                <a:cs typeface="Times New Roman" panose="02020603050405020304" pitchFamily="18" charset="0"/>
              </a:rPr>
              <a:t>Application Client</a:t>
            </a:r>
          </a:p>
        </p:txBody>
      </p:sp>
      <p:sp>
        <p:nvSpPr>
          <p:cNvPr id="58" name="ZoneTexte 57"/>
          <p:cNvSpPr txBox="1"/>
          <p:nvPr/>
        </p:nvSpPr>
        <p:spPr>
          <a:xfrm>
            <a:off x="654364" y="2336801"/>
            <a:ext cx="2664512" cy="369332"/>
          </a:xfrm>
          <a:prstGeom prst="rect">
            <a:avLst/>
          </a:prstGeom>
          <a:noFill/>
        </p:spPr>
        <p:txBody>
          <a:bodyPr wrap="none" rtlCol="0">
            <a:spAutoFit/>
          </a:bodyPr>
          <a:lstStyle/>
          <a:p>
            <a:r>
              <a:rPr lang="fr-FR" dirty="0">
                <a:solidFill>
                  <a:srgbClr val="000000"/>
                </a:solidFill>
              </a:rPr>
              <a:t>Socket(‘Serveur’, port)</a:t>
            </a:r>
          </a:p>
        </p:txBody>
      </p:sp>
      <p:cxnSp>
        <p:nvCxnSpPr>
          <p:cNvPr id="12317" name="Connecteur droit avec flèche 12316"/>
          <p:cNvCxnSpPr/>
          <p:nvPr/>
        </p:nvCxnSpPr>
        <p:spPr bwMode="auto">
          <a:xfrm>
            <a:off x="770639" y="2423383"/>
            <a:ext cx="1744945" cy="509689"/>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46" name="ZoneTexte 45"/>
          <p:cNvSpPr txBox="1"/>
          <p:nvPr/>
        </p:nvSpPr>
        <p:spPr>
          <a:xfrm>
            <a:off x="7811613" y="2940158"/>
            <a:ext cx="1351652" cy="369332"/>
          </a:xfrm>
          <a:prstGeom prst="rect">
            <a:avLst/>
          </a:prstGeom>
          <a:noFill/>
        </p:spPr>
        <p:txBody>
          <a:bodyPr wrap="none" rtlCol="0">
            <a:spAutoFit/>
          </a:bodyPr>
          <a:lstStyle/>
          <a:p>
            <a:r>
              <a:rPr lang="fr-FR" dirty="0" err="1">
                <a:solidFill>
                  <a:srgbClr val="000000"/>
                </a:solidFill>
              </a:rPr>
              <a:t>ss.accept</a:t>
            </a:r>
            <a:r>
              <a:rPr lang="fr-FR" dirty="0">
                <a:solidFill>
                  <a:srgbClr val="000000"/>
                </a:solidFill>
              </a:rPr>
              <a:t>()</a:t>
            </a:r>
          </a:p>
        </p:txBody>
      </p:sp>
      <p:cxnSp>
        <p:nvCxnSpPr>
          <p:cNvPr id="48" name="Connecteur en arc 47"/>
          <p:cNvCxnSpPr>
            <a:endCxn id="46" idx="3"/>
          </p:cNvCxnSpPr>
          <p:nvPr/>
        </p:nvCxnSpPr>
        <p:spPr bwMode="auto">
          <a:xfrm rot="10800000" flipV="1">
            <a:off x="9163266" y="2940158"/>
            <a:ext cx="1140423" cy="184666"/>
          </a:xfrm>
          <a:prstGeom prst="curvedConnector3">
            <a:avLst/>
          </a:prstGeom>
          <a:solidFill>
            <a:schemeClr val="accent1"/>
          </a:solidFill>
          <a:ln w="9525" cap="flat" cmpd="sng" algn="ctr">
            <a:solidFill>
              <a:schemeClr val="tx1"/>
            </a:solidFill>
            <a:prstDash val="dash"/>
            <a:round/>
            <a:headEnd type="none" w="med" len="med"/>
            <a:tailEnd type="triangle"/>
          </a:ln>
          <a:effectLst/>
        </p:spPr>
      </p:cxnSp>
      <p:sp>
        <p:nvSpPr>
          <p:cNvPr id="50" name="ZoneTexte 49"/>
          <p:cNvSpPr txBox="1"/>
          <p:nvPr/>
        </p:nvSpPr>
        <p:spPr>
          <a:xfrm>
            <a:off x="505306" y="1285475"/>
            <a:ext cx="6500802" cy="707886"/>
          </a:xfrm>
          <a:prstGeom prst="rect">
            <a:avLst/>
          </a:prstGeom>
          <a:noFill/>
        </p:spPr>
        <p:txBody>
          <a:bodyPr wrap="square" rtlCol="0">
            <a:spAutoFit/>
          </a:bodyPr>
          <a:lstStyle/>
          <a:p>
            <a:r>
              <a:rPr lang="fr-FR" sz="2000" dirty="0">
                <a:solidFill>
                  <a:srgbClr val="7030A0"/>
                </a:solidFill>
              </a:rPr>
              <a:t>Le client demande une connexion à travers le port associé au service</a:t>
            </a:r>
            <a:endParaRPr lang="fr-FR" sz="2000" dirty="0">
              <a:solidFill>
                <a:srgbClr val="7030A0"/>
              </a:solidFill>
            </a:endParaRPr>
          </a:p>
        </p:txBody>
      </p:sp>
      <p:sp>
        <p:nvSpPr>
          <p:cNvPr id="14" name="ZoneTexte 13"/>
          <p:cNvSpPr txBox="1"/>
          <p:nvPr/>
        </p:nvSpPr>
        <p:spPr>
          <a:xfrm>
            <a:off x="4456090" y="6194738"/>
            <a:ext cx="2393604" cy="369332"/>
          </a:xfrm>
          <a:prstGeom prst="rect">
            <a:avLst/>
          </a:prstGeom>
          <a:noFill/>
          <a:ln>
            <a:solidFill>
              <a:srgbClr val="C00000"/>
            </a:solidFill>
          </a:ln>
        </p:spPr>
        <p:txBody>
          <a:bodyPr wrap="none" rtlCol="0">
            <a:spAutoFit/>
          </a:bodyPr>
          <a:lstStyle/>
          <a:p>
            <a:r>
              <a:rPr lang="fr-FR" dirty="0">
                <a:solidFill>
                  <a:srgbClr val="000000"/>
                </a:solidFill>
              </a:rPr>
              <a:t>Procédure avec Java</a:t>
            </a:r>
            <a:endParaRPr lang="fr-FR" dirty="0">
              <a:solidFill>
                <a:srgbClr val="000000"/>
              </a:solidFill>
            </a:endParaRPr>
          </a:p>
        </p:txBody>
      </p:sp>
      <p:sp>
        <p:nvSpPr>
          <p:cNvPr id="15" name="ZoneTexte 14"/>
          <p:cNvSpPr txBox="1"/>
          <p:nvPr/>
        </p:nvSpPr>
        <p:spPr>
          <a:xfrm>
            <a:off x="203746" y="321500"/>
            <a:ext cx="6748061" cy="538568"/>
          </a:xfrm>
          <a:prstGeom prst="rect">
            <a:avLst/>
          </a:prstGeom>
          <a:noFill/>
        </p:spPr>
        <p:txBody>
          <a:bodyPr wrap="square" rtlCol="0">
            <a:spAutoFit/>
          </a:bodyPr>
          <a:lstStyle/>
          <a:p>
            <a:r>
              <a:rPr lang="fr-FR" sz="2800" dirty="0">
                <a:solidFill>
                  <a:srgbClr val="002060"/>
                </a:solidFill>
              </a:rPr>
              <a:t>II-1 </a:t>
            </a:r>
            <a:r>
              <a:rPr lang="fr-FR" sz="2800" dirty="0">
                <a:solidFill>
                  <a:srgbClr val="002060"/>
                </a:solidFill>
              </a:rPr>
              <a:t>Procédure de connexion avec Java</a:t>
            </a:r>
          </a:p>
        </p:txBody>
      </p:sp>
    </p:spTree>
    <p:extLst>
      <p:ext uri="{BB962C8B-B14F-4D97-AF65-F5344CB8AC3E}">
        <p14:creationId xmlns:p14="http://schemas.microsoft.com/office/powerpoint/2010/main" val="2326012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bwMode="auto">
          <a:xfrm>
            <a:off x="470839" y="3214761"/>
            <a:ext cx="3454232" cy="213304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Client</a:t>
            </a:r>
          </a:p>
        </p:txBody>
      </p:sp>
      <p:sp>
        <p:nvSpPr>
          <p:cNvPr id="7" name="Rectangle 6"/>
          <p:cNvSpPr/>
          <p:nvPr/>
        </p:nvSpPr>
        <p:spPr bwMode="auto">
          <a:xfrm>
            <a:off x="7308468" y="1461207"/>
            <a:ext cx="3799655" cy="4156704"/>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Serveur</a:t>
            </a:r>
          </a:p>
        </p:txBody>
      </p:sp>
      <p:sp>
        <p:nvSpPr>
          <p:cNvPr id="4" name="Rectangle 3"/>
          <p:cNvSpPr/>
          <p:nvPr/>
        </p:nvSpPr>
        <p:spPr bwMode="auto">
          <a:xfrm>
            <a:off x="7311670" y="2245659"/>
            <a:ext cx="2409592" cy="1183341"/>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err="1">
                <a:solidFill>
                  <a:srgbClr val="000000"/>
                </a:solidFill>
              </a:rPr>
              <a:t>ServerSocket</a:t>
            </a:r>
            <a:r>
              <a:rPr lang="fr-FR" dirty="0">
                <a:solidFill>
                  <a:srgbClr val="000000"/>
                </a:solidFill>
              </a:rPr>
              <a:t>: </a:t>
            </a:r>
            <a:r>
              <a:rPr lang="fr-FR" dirty="0" err="1">
                <a:solidFill>
                  <a:srgbClr val="000000"/>
                </a:solidFill>
              </a:rPr>
              <a:t>ss</a:t>
            </a:r>
            <a:endParaRPr lang="fr-FR" dirty="0">
              <a:solidFill>
                <a:srgbClr val="000000"/>
              </a:solidFill>
            </a:endParaRPr>
          </a:p>
        </p:txBody>
      </p:sp>
      <p:sp>
        <p:nvSpPr>
          <p:cNvPr id="13" name="Rectangle 12"/>
          <p:cNvSpPr/>
          <p:nvPr/>
        </p:nvSpPr>
        <p:spPr bwMode="auto">
          <a:xfrm>
            <a:off x="7311455" y="3689344"/>
            <a:ext cx="1124093" cy="889062"/>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a:solidFill>
                  <a:srgbClr val="000000"/>
                </a:solidFill>
              </a:rPr>
              <a:t>Socket: s</a:t>
            </a:r>
          </a:p>
          <a:p>
            <a:pPr algn="ctr" fontAlgn="base">
              <a:spcBef>
                <a:spcPct val="0"/>
              </a:spcBef>
              <a:spcAft>
                <a:spcPct val="0"/>
              </a:spcAft>
            </a:pPr>
            <a:endParaRPr lang="fr-FR" dirty="0">
              <a:solidFill>
                <a:srgbClr val="000000"/>
              </a:solidFill>
            </a:endParaRPr>
          </a:p>
        </p:txBody>
      </p:sp>
      <p:sp>
        <p:nvSpPr>
          <p:cNvPr id="45" name="Ellipse 44"/>
          <p:cNvSpPr/>
          <p:nvPr/>
        </p:nvSpPr>
        <p:spPr bwMode="auto">
          <a:xfrm>
            <a:off x="10306696" y="1119197"/>
            <a:ext cx="838715" cy="4858244"/>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wordArtVert" wrap="square" lIns="0" tIns="0" rIns="0" bIns="0" numCol="1" rtlCol="0" anchor="ctr" anchorCtr="0" compatLnSpc="1">
            <a:prstTxWarp prst="textNoShape">
              <a:avLst/>
            </a:prstTxWarp>
            <a:spAutoFit/>
          </a:bodyPr>
          <a:lstStyle/>
          <a:p>
            <a:pPr fontAlgn="base">
              <a:spcBef>
                <a:spcPct val="0"/>
              </a:spcBef>
              <a:spcAft>
                <a:spcPct val="0"/>
              </a:spcAft>
            </a:pPr>
            <a:r>
              <a:rPr lang="fr-FR" dirty="0">
                <a:solidFill>
                  <a:srgbClr val="000000"/>
                </a:solidFill>
                <a:latin typeface="Times New Roman" panose="02020603050405020304" pitchFamily="18" charset="0"/>
                <a:cs typeface="Times New Roman" panose="02020603050405020304" pitchFamily="18" charset="0"/>
              </a:rPr>
              <a:t>Application Serveur</a:t>
            </a:r>
          </a:p>
        </p:txBody>
      </p:sp>
      <p:cxnSp>
        <p:nvCxnSpPr>
          <p:cNvPr id="47" name="Connecteur droit avec flèche 46"/>
          <p:cNvCxnSpPr/>
          <p:nvPr/>
        </p:nvCxnSpPr>
        <p:spPr bwMode="auto">
          <a:xfrm>
            <a:off x="9743523" y="2685143"/>
            <a:ext cx="560165" cy="0"/>
          </a:xfrm>
          <a:prstGeom prst="straightConnector1">
            <a:avLst/>
          </a:prstGeom>
          <a:solidFill>
            <a:schemeClr val="accent1"/>
          </a:solidFill>
          <a:ln w="25400" cap="flat" cmpd="sng" algn="ctr">
            <a:solidFill>
              <a:schemeClr val="tx1"/>
            </a:solidFill>
            <a:prstDash val="dash"/>
            <a:round/>
            <a:headEnd type="none" w="med" len="med"/>
            <a:tailEnd type="triangle"/>
          </a:ln>
          <a:effectLst/>
        </p:spPr>
      </p:cxnSp>
      <p:sp>
        <p:nvSpPr>
          <p:cNvPr id="52" name="Ellipse 51"/>
          <p:cNvSpPr/>
          <p:nvPr/>
        </p:nvSpPr>
        <p:spPr bwMode="auto">
          <a:xfrm>
            <a:off x="490613" y="3564789"/>
            <a:ext cx="1739263" cy="794361"/>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sz="2000" dirty="0">
                <a:solidFill>
                  <a:srgbClr val="000000"/>
                </a:solidFill>
                <a:latin typeface="Times New Roman" panose="02020603050405020304" pitchFamily="18" charset="0"/>
                <a:cs typeface="Times New Roman" panose="02020603050405020304" pitchFamily="18" charset="0"/>
              </a:rPr>
              <a:t>Application Client</a:t>
            </a:r>
          </a:p>
        </p:txBody>
      </p:sp>
      <p:cxnSp>
        <p:nvCxnSpPr>
          <p:cNvPr id="46" name="Connecteur en arc 45"/>
          <p:cNvCxnSpPr/>
          <p:nvPr/>
        </p:nvCxnSpPr>
        <p:spPr bwMode="auto">
          <a:xfrm flipV="1">
            <a:off x="2019230" y="2582476"/>
            <a:ext cx="5267055" cy="1011877"/>
          </a:xfrm>
          <a:prstGeom prst="curvedConnector3">
            <a:avLst>
              <a:gd name="adj1" fmla="val 6460"/>
            </a:avLst>
          </a:prstGeom>
          <a:solidFill>
            <a:schemeClr val="accent1"/>
          </a:solidFill>
          <a:ln w="25400" cap="flat" cmpd="sng" algn="ctr">
            <a:solidFill>
              <a:schemeClr val="tx1"/>
            </a:solidFill>
            <a:prstDash val="dash"/>
            <a:round/>
            <a:headEnd type="none" w="med" len="med"/>
            <a:tailEnd type="triangle"/>
          </a:ln>
          <a:effectLst/>
        </p:spPr>
      </p:cxnSp>
      <p:sp>
        <p:nvSpPr>
          <p:cNvPr id="50" name="ZoneTexte 49"/>
          <p:cNvSpPr txBox="1"/>
          <p:nvPr/>
        </p:nvSpPr>
        <p:spPr>
          <a:xfrm>
            <a:off x="7811613" y="2940158"/>
            <a:ext cx="1351652" cy="369332"/>
          </a:xfrm>
          <a:prstGeom prst="rect">
            <a:avLst/>
          </a:prstGeom>
          <a:noFill/>
        </p:spPr>
        <p:txBody>
          <a:bodyPr wrap="none" rtlCol="0">
            <a:spAutoFit/>
          </a:bodyPr>
          <a:lstStyle/>
          <a:p>
            <a:r>
              <a:rPr lang="fr-FR" dirty="0" err="1">
                <a:solidFill>
                  <a:srgbClr val="000000"/>
                </a:solidFill>
              </a:rPr>
              <a:t>ss.accept</a:t>
            </a:r>
            <a:r>
              <a:rPr lang="fr-FR" dirty="0">
                <a:solidFill>
                  <a:srgbClr val="000000"/>
                </a:solidFill>
              </a:rPr>
              <a:t>()</a:t>
            </a:r>
          </a:p>
        </p:txBody>
      </p:sp>
      <p:cxnSp>
        <p:nvCxnSpPr>
          <p:cNvPr id="5" name="Connecteur en arc 4"/>
          <p:cNvCxnSpPr/>
          <p:nvPr/>
        </p:nvCxnSpPr>
        <p:spPr bwMode="auto">
          <a:xfrm rot="5400000">
            <a:off x="8256298" y="3394011"/>
            <a:ext cx="965356" cy="606856"/>
          </a:xfrm>
          <a:prstGeom prst="curvedConnector3">
            <a:avLst>
              <a:gd name="adj1" fmla="val 101119"/>
            </a:avLst>
          </a:prstGeom>
          <a:solidFill>
            <a:schemeClr val="accent1"/>
          </a:solidFill>
          <a:ln w="9525" cap="flat" cmpd="sng" algn="ctr">
            <a:solidFill>
              <a:schemeClr val="tx1"/>
            </a:solidFill>
            <a:prstDash val="dash"/>
            <a:round/>
            <a:headEnd type="none" w="med" len="med"/>
            <a:tailEnd type="triangle"/>
          </a:ln>
          <a:effectLst/>
        </p:spPr>
      </p:cxnSp>
      <p:sp>
        <p:nvSpPr>
          <p:cNvPr id="57" name="ZoneTexte 56"/>
          <p:cNvSpPr txBox="1"/>
          <p:nvPr/>
        </p:nvSpPr>
        <p:spPr>
          <a:xfrm>
            <a:off x="654364" y="2336801"/>
            <a:ext cx="2664512" cy="369332"/>
          </a:xfrm>
          <a:prstGeom prst="rect">
            <a:avLst/>
          </a:prstGeom>
          <a:noFill/>
        </p:spPr>
        <p:txBody>
          <a:bodyPr wrap="none" rtlCol="0">
            <a:spAutoFit/>
          </a:bodyPr>
          <a:lstStyle/>
          <a:p>
            <a:r>
              <a:rPr lang="fr-FR" dirty="0">
                <a:solidFill>
                  <a:srgbClr val="000000"/>
                </a:solidFill>
              </a:rPr>
              <a:t>Socket(‘Serveur’, port)</a:t>
            </a:r>
          </a:p>
        </p:txBody>
      </p:sp>
      <p:cxnSp>
        <p:nvCxnSpPr>
          <p:cNvPr id="59" name="Connecteur droit avec flèche 58"/>
          <p:cNvCxnSpPr/>
          <p:nvPr/>
        </p:nvCxnSpPr>
        <p:spPr bwMode="auto">
          <a:xfrm>
            <a:off x="770639" y="2423383"/>
            <a:ext cx="1744945" cy="509689"/>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60" name="ZoneTexte 59"/>
          <p:cNvSpPr txBox="1"/>
          <p:nvPr/>
        </p:nvSpPr>
        <p:spPr>
          <a:xfrm>
            <a:off x="464730" y="1400354"/>
            <a:ext cx="6603859" cy="707886"/>
          </a:xfrm>
          <a:prstGeom prst="rect">
            <a:avLst/>
          </a:prstGeom>
          <a:noFill/>
        </p:spPr>
        <p:txBody>
          <a:bodyPr wrap="square" rtlCol="0">
            <a:spAutoFit/>
          </a:bodyPr>
          <a:lstStyle/>
          <a:p>
            <a:r>
              <a:rPr lang="fr-FR" sz="2000" dirty="0">
                <a:solidFill>
                  <a:srgbClr val="7030A0"/>
                </a:solidFill>
              </a:rPr>
              <a:t>Le serveur crée une nouvelle socket qui sera l’une des extrémités de la connexion </a:t>
            </a:r>
            <a:endParaRPr lang="fr-FR" sz="2000" dirty="0">
              <a:solidFill>
                <a:srgbClr val="7030A0"/>
              </a:solidFill>
            </a:endParaRPr>
          </a:p>
        </p:txBody>
      </p:sp>
      <p:sp>
        <p:nvSpPr>
          <p:cNvPr id="15" name="ZoneTexte 14"/>
          <p:cNvSpPr txBox="1"/>
          <p:nvPr/>
        </p:nvSpPr>
        <p:spPr>
          <a:xfrm>
            <a:off x="4456090" y="6194738"/>
            <a:ext cx="2393604" cy="369332"/>
          </a:xfrm>
          <a:prstGeom prst="rect">
            <a:avLst/>
          </a:prstGeom>
          <a:noFill/>
          <a:ln>
            <a:solidFill>
              <a:srgbClr val="C00000"/>
            </a:solidFill>
          </a:ln>
        </p:spPr>
        <p:txBody>
          <a:bodyPr wrap="none" rtlCol="0">
            <a:spAutoFit/>
          </a:bodyPr>
          <a:lstStyle/>
          <a:p>
            <a:r>
              <a:rPr lang="fr-FR" dirty="0">
                <a:solidFill>
                  <a:srgbClr val="000000"/>
                </a:solidFill>
              </a:rPr>
              <a:t>Procédure avec Java</a:t>
            </a:r>
            <a:endParaRPr lang="fr-FR" dirty="0">
              <a:solidFill>
                <a:srgbClr val="000000"/>
              </a:solidFill>
            </a:endParaRPr>
          </a:p>
        </p:txBody>
      </p:sp>
      <p:sp>
        <p:nvSpPr>
          <p:cNvPr id="16" name="ZoneTexte 15"/>
          <p:cNvSpPr txBox="1"/>
          <p:nvPr/>
        </p:nvSpPr>
        <p:spPr>
          <a:xfrm>
            <a:off x="510476" y="345553"/>
            <a:ext cx="6663056" cy="523220"/>
          </a:xfrm>
          <a:prstGeom prst="rect">
            <a:avLst/>
          </a:prstGeom>
          <a:noFill/>
        </p:spPr>
        <p:txBody>
          <a:bodyPr wrap="square" rtlCol="0">
            <a:spAutoFit/>
          </a:bodyPr>
          <a:lstStyle/>
          <a:p>
            <a:r>
              <a:rPr lang="fr-FR" sz="2800" dirty="0">
                <a:solidFill>
                  <a:srgbClr val="002060"/>
                </a:solidFill>
              </a:rPr>
              <a:t>II-1 </a:t>
            </a:r>
            <a:r>
              <a:rPr lang="fr-FR" sz="2800" dirty="0">
                <a:solidFill>
                  <a:srgbClr val="002060"/>
                </a:solidFill>
              </a:rPr>
              <a:t>Procédure de connexion avec Java</a:t>
            </a:r>
          </a:p>
        </p:txBody>
      </p:sp>
    </p:spTree>
    <p:extLst>
      <p:ext uri="{BB962C8B-B14F-4D97-AF65-F5344CB8AC3E}">
        <p14:creationId xmlns:p14="http://schemas.microsoft.com/office/powerpoint/2010/main" val="2451243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bwMode="auto">
          <a:xfrm>
            <a:off x="470839" y="3214761"/>
            <a:ext cx="3454232" cy="213304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Client</a:t>
            </a:r>
          </a:p>
        </p:txBody>
      </p:sp>
      <p:sp>
        <p:nvSpPr>
          <p:cNvPr id="7" name="Rectangle 6"/>
          <p:cNvSpPr/>
          <p:nvPr/>
        </p:nvSpPr>
        <p:spPr bwMode="auto">
          <a:xfrm>
            <a:off x="7308468" y="1461207"/>
            <a:ext cx="3799655" cy="4156704"/>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fontAlgn="base">
              <a:spcBef>
                <a:spcPct val="0"/>
              </a:spcBef>
              <a:spcAft>
                <a:spcPct val="0"/>
              </a:spcAft>
            </a:pPr>
            <a:r>
              <a:rPr lang="fr-FR" dirty="0">
                <a:solidFill>
                  <a:srgbClr val="000000"/>
                </a:solidFill>
              </a:rPr>
              <a:t> Serveur</a:t>
            </a:r>
          </a:p>
        </p:txBody>
      </p:sp>
      <p:sp>
        <p:nvSpPr>
          <p:cNvPr id="4" name="Rectangle 3"/>
          <p:cNvSpPr/>
          <p:nvPr/>
        </p:nvSpPr>
        <p:spPr bwMode="auto">
          <a:xfrm>
            <a:off x="7311670" y="2245659"/>
            <a:ext cx="2409592" cy="1183341"/>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err="1">
                <a:solidFill>
                  <a:srgbClr val="000000"/>
                </a:solidFill>
              </a:rPr>
              <a:t>ServerSocket</a:t>
            </a:r>
            <a:r>
              <a:rPr lang="fr-FR" dirty="0">
                <a:solidFill>
                  <a:srgbClr val="000000"/>
                </a:solidFill>
              </a:rPr>
              <a:t>: </a:t>
            </a:r>
            <a:r>
              <a:rPr lang="fr-FR" dirty="0" err="1">
                <a:solidFill>
                  <a:srgbClr val="000000"/>
                </a:solidFill>
              </a:rPr>
              <a:t>ss</a:t>
            </a:r>
            <a:endParaRPr lang="fr-FR" dirty="0">
              <a:solidFill>
                <a:srgbClr val="000000"/>
              </a:solidFill>
            </a:endParaRPr>
          </a:p>
        </p:txBody>
      </p:sp>
      <p:sp>
        <p:nvSpPr>
          <p:cNvPr id="13" name="Rectangle 12"/>
          <p:cNvSpPr/>
          <p:nvPr/>
        </p:nvSpPr>
        <p:spPr bwMode="auto">
          <a:xfrm>
            <a:off x="7311455" y="3689344"/>
            <a:ext cx="1124093" cy="889062"/>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a:solidFill>
                  <a:srgbClr val="000000"/>
                </a:solidFill>
              </a:rPr>
              <a:t>Socket: s</a:t>
            </a:r>
          </a:p>
          <a:p>
            <a:pPr algn="ctr" fontAlgn="base">
              <a:spcBef>
                <a:spcPct val="0"/>
              </a:spcBef>
              <a:spcAft>
                <a:spcPct val="0"/>
              </a:spcAft>
            </a:pPr>
            <a:endParaRPr lang="fr-FR" dirty="0">
              <a:solidFill>
                <a:srgbClr val="000000"/>
              </a:solidFill>
            </a:endParaRPr>
          </a:p>
        </p:txBody>
      </p:sp>
      <p:sp>
        <p:nvSpPr>
          <p:cNvPr id="45" name="Ellipse 44"/>
          <p:cNvSpPr/>
          <p:nvPr/>
        </p:nvSpPr>
        <p:spPr bwMode="auto">
          <a:xfrm>
            <a:off x="10306696" y="1119197"/>
            <a:ext cx="838715" cy="4858244"/>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wordArtVert" wrap="square" lIns="0" tIns="0" rIns="0" bIns="0" numCol="1" rtlCol="0" anchor="ctr" anchorCtr="0" compatLnSpc="1">
            <a:prstTxWarp prst="textNoShape">
              <a:avLst/>
            </a:prstTxWarp>
            <a:spAutoFit/>
          </a:bodyPr>
          <a:lstStyle/>
          <a:p>
            <a:pPr fontAlgn="base">
              <a:spcBef>
                <a:spcPct val="0"/>
              </a:spcBef>
              <a:spcAft>
                <a:spcPct val="0"/>
              </a:spcAft>
            </a:pPr>
            <a:r>
              <a:rPr lang="fr-FR" dirty="0">
                <a:solidFill>
                  <a:srgbClr val="000000"/>
                </a:solidFill>
                <a:latin typeface="Times New Roman" panose="02020603050405020304" pitchFamily="18" charset="0"/>
                <a:cs typeface="Times New Roman" panose="02020603050405020304" pitchFamily="18" charset="0"/>
              </a:rPr>
              <a:t>Application Serveur</a:t>
            </a:r>
          </a:p>
        </p:txBody>
      </p:sp>
      <p:cxnSp>
        <p:nvCxnSpPr>
          <p:cNvPr id="47" name="Connecteur droit avec flèche 46"/>
          <p:cNvCxnSpPr/>
          <p:nvPr/>
        </p:nvCxnSpPr>
        <p:spPr bwMode="auto">
          <a:xfrm>
            <a:off x="9743523" y="2685143"/>
            <a:ext cx="560165" cy="0"/>
          </a:xfrm>
          <a:prstGeom prst="straightConnector1">
            <a:avLst/>
          </a:prstGeom>
          <a:solidFill>
            <a:schemeClr val="accent1"/>
          </a:solidFill>
          <a:ln w="25400" cap="flat" cmpd="sng" algn="ctr">
            <a:solidFill>
              <a:schemeClr val="tx1"/>
            </a:solidFill>
            <a:prstDash val="dash"/>
            <a:round/>
            <a:headEnd type="none" w="med" len="med"/>
            <a:tailEnd type="triangle"/>
          </a:ln>
          <a:effectLst/>
        </p:spPr>
      </p:cxnSp>
      <p:sp>
        <p:nvSpPr>
          <p:cNvPr id="52" name="Ellipse 51"/>
          <p:cNvSpPr/>
          <p:nvPr/>
        </p:nvSpPr>
        <p:spPr bwMode="auto">
          <a:xfrm>
            <a:off x="490613" y="3564789"/>
            <a:ext cx="1739263" cy="794361"/>
          </a:xfrm>
          <a:prstGeom prst="ellipse">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fontAlgn="base">
              <a:spcBef>
                <a:spcPct val="0"/>
              </a:spcBef>
              <a:spcAft>
                <a:spcPct val="0"/>
              </a:spcAft>
            </a:pPr>
            <a:r>
              <a:rPr lang="fr-FR" sz="2000" dirty="0">
                <a:solidFill>
                  <a:srgbClr val="000000"/>
                </a:solidFill>
                <a:latin typeface="Times New Roman" panose="02020603050405020304" pitchFamily="18" charset="0"/>
                <a:cs typeface="Times New Roman" panose="02020603050405020304" pitchFamily="18" charset="0"/>
              </a:rPr>
              <a:t>Application Client</a:t>
            </a:r>
          </a:p>
        </p:txBody>
      </p:sp>
      <p:sp>
        <p:nvSpPr>
          <p:cNvPr id="50" name="ZoneTexte 49"/>
          <p:cNvSpPr txBox="1"/>
          <p:nvPr/>
        </p:nvSpPr>
        <p:spPr>
          <a:xfrm>
            <a:off x="7811613" y="2940158"/>
            <a:ext cx="1351652" cy="369332"/>
          </a:xfrm>
          <a:prstGeom prst="rect">
            <a:avLst/>
          </a:prstGeom>
          <a:noFill/>
        </p:spPr>
        <p:txBody>
          <a:bodyPr wrap="none" rtlCol="0">
            <a:spAutoFit/>
          </a:bodyPr>
          <a:lstStyle/>
          <a:p>
            <a:r>
              <a:rPr lang="fr-FR" dirty="0" err="1">
                <a:solidFill>
                  <a:srgbClr val="000000"/>
                </a:solidFill>
              </a:rPr>
              <a:t>ss.accept</a:t>
            </a:r>
            <a:r>
              <a:rPr lang="fr-FR" dirty="0">
                <a:solidFill>
                  <a:srgbClr val="000000"/>
                </a:solidFill>
              </a:rPr>
              <a:t>()</a:t>
            </a:r>
          </a:p>
        </p:txBody>
      </p:sp>
      <p:cxnSp>
        <p:nvCxnSpPr>
          <p:cNvPr id="5" name="Connecteur en arc 4"/>
          <p:cNvCxnSpPr/>
          <p:nvPr/>
        </p:nvCxnSpPr>
        <p:spPr bwMode="auto">
          <a:xfrm rot="5400000">
            <a:off x="8256298" y="3394011"/>
            <a:ext cx="965356" cy="606856"/>
          </a:xfrm>
          <a:prstGeom prst="curvedConnector3">
            <a:avLst>
              <a:gd name="adj1" fmla="val 101119"/>
            </a:avLst>
          </a:prstGeom>
          <a:solidFill>
            <a:schemeClr val="accent1"/>
          </a:solidFill>
          <a:ln w="9525" cap="flat" cmpd="sng" algn="ctr">
            <a:solidFill>
              <a:schemeClr val="tx1"/>
            </a:solidFill>
            <a:prstDash val="dash"/>
            <a:round/>
            <a:headEnd type="none" w="med" len="med"/>
            <a:tailEnd type="triangle"/>
          </a:ln>
          <a:effectLst/>
        </p:spPr>
      </p:cxnSp>
      <p:sp>
        <p:nvSpPr>
          <p:cNvPr id="17" name="Rectangle 16"/>
          <p:cNvSpPr/>
          <p:nvPr/>
        </p:nvSpPr>
        <p:spPr bwMode="auto">
          <a:xfrm>
            <a:off x="2790253" y="3711118"/>
            <a:ext cx="1124093" cy="889062"/>
          </a:xfrm>
          <a:prstGeom prst="rect">
            <a:avLst/>
          </a:prstGeom>
          <a:solidFill>
            <a:schemeClr val="bg1">
              <a:lumMod val="9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fontAlgn="base">
              <a:spcBef>
                <a:spcPct val="0"/>
              </a:spcBef>
              <a:spcAft>
                <a:spcPct val="0"/>
              </a:spcAft>
            </a:pPr>
            <a:r>
              <a:rPr lang="fr-FR" dirty="0">
                <a:solidFill>
                  <a:srgbClr val="000000"/>
                </a:solidFill>
              </a:rPr>
              <a:t>Socket: s</a:t>
            </a:r>
          </a:p>
          <a:p>
            <a:pPr algn="ctr" fontAlgn="base">
              <a:spcBef>
                <a:spcPct val="0"/>
              </a:spcBef>
              <a:spcAft>
                <a:spcPct val="0"/>
              </a:spcAft>
            </a:pPr>
            <a:endParaRPr lang="fr-FR" dirty="0">
              <a:solidFill>
                <a:srgbClr val="000000"/>
              </a:solidFill>
            </a:endParaRPr>
          </a:p>
          <a:p>
            <a:pPr algn="ctr" fontAlgn="base">
              <a:spcBef>
                <a:spcPct val="0"/>
              </a:spcBef>
              <a:spcAft>
                <a:spcPct val="0"/>
              </a:spcAft>
            </a:pPr>
            <a:endParaRPr lang="fr-FR" dirty="0">
              <a:solidFill>
                <a:srgbClr val="000000"/>
              </a:solidFill>
            </a:endParaRPr>
          </a:p>
        </p:txBody>
      </p:sp>
      <p:sp>
        <p:nvSpPr>
          <p:cNvPr id="21" name="ZoneTexte 20"/>
          <p:cNvSpPr txBox="1"/>
          <p:nvPr/>
        </p:nvSpPr>
        <p:spPr>
          <a:xfrm>
            <a:off x="666512" y="1478392"/>
            <a:ext cx="6330341" cy="707886"/>
          </a:xfrm>
          <a:prstGeom prst="rect">
            <a:avLst/>
          </a:prstGeom>
          <a:noFill/>
        </p:spPr>
        <p:txBody>
          <a:bodyPr wrap="square" rtlCol="0">
            <a:spAutoFit/>
          </a:bodyPr>
          <a:lstStyle/>
          <a:p>
            <a:r>
              <a:rPr lang="fr-FR" sz="2000" dirty="0">
                <a:solidFill>
                  <a:srgbClr val="7030A0"/>
                </a:solidFill>
              </a:rPr>
              <a:t>Le client obtient la socket qui est l’extrémité de la connexion côté client</a:t>
            </a:r>
            <a:endParaRPr lang="fr-FR" sz="2000" dirty="0">
              <a:solidFill>
                <a:srgbClr val="7030A0"/>
              </a:solidFill>
            </a:endParaRPr>
          </a:p>
        </p:txBody>
      </p:sp>
      <p:sp>
        <p:nvSpPr>
          <p:cNvPr id="14" name="ZoneTexte 13"/>
          <p:cNvSpPr txBox="1"/>
          <p:nvPr/>
        </p:nvSpPr>
        <p:spPr>
          <a:xfrm>
            <a:off x="4456090" y="6194738"/>
            <a:ext cx="2393604" cy="369332"/>
          </a:xfrm>
          <a:prstGeom prst="rect">
            <a:avLst/>
          </a:prstGeom>
          <a:noFill/>
          <a:ln>
            <a:solidFill>
              <a:srgbClr val="C00000"/>
            </a:solidFill>
          </a:ln>
        </p:spPr>
        <p:txBody>
          <a:bodyPr wrap="none" rtlCol="0">
            <a:spAutoFit/>
          </a:bodyPr>
          <a:lstStyle/>
          <a:p>
            <a:r>
              <a:rPr lang="fr-FR" dirty="0">
                <a:solidFill>
                  <a:srgbClr val="000000"/>
                </a:solidFill>
              </a:rPr>
              <a:t>Procédure avec Java</a:t>
            </a:r>
            <a:endParaRPr lang="fr-FR" dirty="0">
              <a:solidFill>
                <a:srgbClr val="000000"/>
              </a:solidFill>
            </a:endParaRPr>
          </a:p>
        </p:txBody>
      </p:sp>
      <p:sp>
        <p:nvSpPr>
          <p:cNvPr id="15" name="ZoneTexte 14"/>
          <p:cNvSpPr txBox="1"/>
          <p:nvPr/>
        </p:nvSpPr>
        <p:spPr>
          <a:xfrm>
            <a:off x="510476" y="345553"/>
            <a:ext cx="6650178" cy="523220"/>
          </a:xfrm>
          <a:prstGeom prst="rect">
            <a:avLst/>
          </a:prstGeom>
          <a:noFill/>
        </p:spPr>
        <p:txBody>
          <a:bodyPr wrap="square" rtlCol="0">
            <a:spAutoFit/>
          </a:bodyPr>
          <a:lstStyle/>
          <a:p>
            <a:r>
              <a:rPr lang="fr-FR" sz="2800" dirty="0">
                <a:solidFill>
                  <a:srgbClr val="002060"/>
                </a:solidFill>
              </a:rPr>
              <a:t>II-1 </a:t>
            </a:r>
            <a:r>
              <a:rPr lang="fr-FR" sz="2800" dirty="0">
                <a:solidFill>
                  <a:srgbClr val="002060"/>
                </a:solidFill>
              </a:rPr>
              <a:t>Procédure de connexion avec Java</a:t>
            </a:r>
          </a:p>
        </p:txBody>
      </p:sp>
    </p:spTree>
    <p:extLst>
      <p:ext uri="{BB962C8B-B14F-4D97-AF65-F5344CB8AC3E}">
        <p14:creationId xmlns:p14="http://schemas.microsoft.com/office/powerpoint/2010/main" val="2918629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53882" dir="2700000" algn="ctr" rotWithShape="0">
            <a:schemeClr val="bg2"/>
          </a:outerShdw>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53882" dir="2700000" algn="ctr" rotWithShape="0">
            <a:schemeClr val="bg2"/>
          </a:outerShdw>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1648</Words>
  <Application>Microsoft Office PowerPoint</Application>
  <PresentationFormat>Grand écran</PresentationFormat>
  <Paragraphs>283</Paragraphs>
  <Slides>30</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30</vt:i4>
      </vt:variant>
    </vt:vector>
  </HeadingPairs>
  <TitlesOfParts>
    <vt:vector size="38" baseType="lpstr">
      <vt:lpstr>Arial</vt:lpstr>
      <vt:lpstr>Calibri</vt:lpstr>
      <vt:lpstr>Calibri Light</vt:lpstr>
      <vt:lpstr>Comic Sans MS</vt:lpstr>
      <vt:lpstr>Times New Roman</vt:lpstr>
      <vt:lpstr>Wingdings</vt:lpstr>
      <vt:lpstr>Thème Office</vt:lpstr>
      <vt:lpstr>3_Default Design</vt:lpstr>
      <vt:lpstr>Présentation PowerPoint</vt:lpstr>
      <vt:lpstr>II-Communications basées sur les Sockets TCP</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II-3 Les Sockets Serveur (Java)</vt:lpstr>
      <vt:lpstr>II-3.1 Les méthodes des Sockets Serveur(Java)</vt:lpstr>
      <vt:lpstr>II-3.2 Usage typique de ServerSocket(Java)</vt:lpstr>
      <vt:lpstr>II-4 Les Sockets Client(Java)</vt:lpstr>
      <vt:lpstr>II-4.1 Les méthodes des Sockets Client(Java)</vt:lpstr>
      <vt:lpstr>II-4.2 Usage typique de Socket(Java)</vt:lpstr>
      <vt:lpstr>Présentation PowerPoint</vt:lpstr>
      <vt:lpstr>Présentation PowerPoint</vt:lpstr>
      <vt:lpstr>Présentation PowerPoint</vt:lpstr>
      <vt:lpstr>Programme Serveur (Python)</vt:lpstr>
      <vt:lpstr>Programme Client (Python) </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MACROHARD-PC</dc:creator>
  <cp:lastModifiedBy>MACROHARD-PC</cp:lastModifiedBy>
  <cp:revision>1</cp:revision>
  <dcterms:created xsi:type="dcterms:W3CDTF">2022-11-04T08:21:13Z</dcterms:created>
  <dcterms:modified xsi:type="dcterms:W3CDTF">2022-11-04T08:21:26Z</dcterms:modified>
</cp:coreProperties>
</file>