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ADD660EB-3D4C-4D4C-95E9-EB765478ED08}" type="datetimeFigureOut">
              <a:rPr lang="fr-FR" smtClean="0"/>
              <a:t>04/11/2022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5B4B032-4C66-4C7A-A598-1227FEB1A6A8}" type="slidenum">
              <a:rPr lang="fr-FR" smtClean="0"/>
              <a:t>‹N°›</a:t>
            </a:fld>
            <a:endParaRPr lang="fr-FR"/>
          </a:p>
        </p:txBody>
      </p:sp>
    </p:spTree>
    <p:extLst>
      <p:ext uri="{BB962C8B-B14F-4D97-AF65-F5344CB8AC3E}">
        <p14:creationId xmlns:p14="http://schemas.microsoft.com/office/powerpoint/2010/main" val="3268653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DD660EB-3D4C-4D4C-95E9-EB765478ED08}" type="datetimeFigureOut">
              <a:rPr lang="fr-FR" smtClean="0"/>
              <a:t>04/11/2022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5B4B032-4C66-4C7A-A598-1227FEB1A6A8}" type="slidenum">
              <a:rPr lang="fr-FR" smtClean="0"/>
              <a:t>‹N°›</a:t>
            </a:fld>
            <a:endParaRPr lang="fr-FR"/>
          </a:p>
        </p:txBody>
      </p:sp>
    </p:spTree>
    <p:extLst>
      <p:ext uri="{BB962C8B-B14F-4D97-AF65-F5344CB8AC3E}">
        <p14:creationId xmlns:p14="http://schemas.microsoft.com/office/powerpoint/2010/main" val="3323875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DD660EB-3D4C-4D4C-95E9-EB765478ED08}" type="datetimeFigureOut">
              <a:rPr lang="fr-FR" smtClean="0"/>
              <a:t>04/11/2022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5B4B032-4C66-4C7A-A598-1227FEB1A6A8}" type="slidenum">
              <a:rPr lang="fr-FR" smtClean="0"/>
              <a:t>‹N°›</a:t>
            </a:fld>
            <a:endParaRPr lang="fr-FR"/>
          </a:p>
        </p:txBody>
      </p:sp>
    </p:spTree>
    <p:extLst>
      <p:ext uri="{BB962C8B-B14F-4D97-AF65-F5344CB8AC3E}">
        <p14:creationId xmlns:p14="http://schemas.microsoft.com/office/powerpoint/2010/main" val="32691066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Tree>
    <p:extLst>
      <p:ext uri="{BB962C8B-B14F-4D97-AF65-F5344CB8AC3E}">
        <p14:creationId xmlns:p14="http://schemas.microsoft.com/office/powerpoint/2010/main" val="2477608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0990806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1" y="1709739"/>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smtClean="0"/>
              <a:t>Modifiez les styles du texte du masque</a:t>
            </a:r>
          </a:p>
        </p:txBody>
      </p:sp>
    </p:spTree>
    <p:extLst>
      <p:ext uri="{BB962C8B-B14F-4D97-AF65-F5344CB8AC3E}">
        <p14:creationId xmlns:p14="http://schemas.microsoft.com/office/powerpoint/2010/main" val="17756064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609600" y="1600201"/>
            <a:ext cx="5384800" cy="452596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97600" y="1600201"/>
            <a:ext cx="5384800" cy="452596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9647613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40317" y="365126"/>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40318" y="2505075"/>
            <a:ext cx="5158316"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71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6977403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Tree>
    <p:extLst>
      <p:ext uri="{BB962C8B-B14F-4D97-AF65-F5344CB8AC3E}">
        <p14:creationId xmlns:p14="http://schemas.microsoft.com/office/powerpoint/2010/main" val="18339975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45355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40318" y="457200"/>
            <a:ext cx="393276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Tree>
    <p:extLst>
      <p:ext uri="{BB962C8B-B14F-4D97-AF65-F5344CB8AC3E}">
        <p14:creationId xmlns:p14="http://schemas.microsoft.com/office/powerpoint/2010/main" val="3212416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DD660EB-3D4C-4D4C-95E9-EB765478ED08}" type="datetimeFigureOut">
              <a:rPr lang="fr-FR" smtClean="0"/>
              <a:t>04/11/2022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5B4B032-4C66-4C7A-A598-1227FEB1A6A8}" type="slidenum">
              <a:rPr lang="fr-FR" smtClean="0"/>
              <a:t>‹N°›</a:t>
            </a:fld>
            <a:endParaRPr lang="fr-FR"/>
          </a:p>
        </p:txBody>
      </p:sp>
    </p:spTree>
    <p:extLst>
      <p:ext uri="{BB962C8B-B14F-4D97-AF65-F5344CB8AC3E}">
        <p14:creationId xmlns:p14="http://schemas.microsoft.com/office/powerpoint/2010/main" val="11739322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40318" y="457200"/>
            <a:ext cx="393276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Tree>
    <p:extLst>
      <p:ext uri="{BB962C8B-B14F-4D97-AF65-F5344CB8AC3E}">
        <p14:creationId xmlns:p14="http://schemas.microsoft.com/office/powerpoint/2010/main" val="7337074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14973914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898522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ADD660EB-3D4C-4D4C-95E9-EB765478ED08}" type="datetimeFigureOut">
              <a:rPr lang="fr-FR" smtClean="0"/>
              <a:t>04/11/2022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5B4B032-4C66-4C7A-A598-1227FEB1A6A8}" type="slidenum">
              <a:rPr lang="fr-FR" smtClean="0"/>
              <a:t>‹N°›</a:t>
            </a:fld>
            <a:endParaRPr lang="fr-FR"/>
          </a:p>
        </p:txBody>
      </p:sp>
    </p:spTree>
    <p:extLst>
      <p:ext uri="{BB962C8B-B14F-4D97-AF65-F5344CB8AC3E}">
        <p14:creationId xmlns:p14="http://schemas.microsoft.com/office/powerpoint/2010/main" val="1005876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DD660EB-3D4C-4D4C-95E9-EB765478ED08}" type="datetimeFigureOut">
              <a:rPr lang="fr-FR" smtClean="0"/>
              <a:t>04/11/2022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5B4B032-4C66-4C7A-A598-1227FEB1A6A8}" type="slidenum">
              <a:rPr lang="fr-FR" smtClean="0"/>
              <a:t>‹N°›</a:t>
            </a:fld>
            <a:endParaRPr lang="fr-FR"/>
          </a:p>
        </p:txBody>
      </p:sp>
    </p:spTree>
    <p:extLst>
      <p:ext uri="{BB962C8B-B14F-4D97-AF65-F5344CB8AC3E}">
        <p14:creationId xmlns:p14="http://schemas.microsoft.com/office/powerpoint/2010/main" val="240316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DD660EB-3D4C-4D4C-95E9-EB765478ED08}" type="datetimeFigureOut">
              <a:rPr lang="fr-FR" smtClean="0"/>
              <a:t>04/11/2022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5B4B032-4C66-4C7A-A598-1227FEB1A6A8}" type="slidenum">
              <a:rPr lang="fr-FR" smtClean="0"/>
              <a:t>‹N°›</a:t>
            </a:fld>
            <a:endParaRPr lang="fr-FR"/>
          </a:p>
        </p:txBody>
      </p:sp>
    </p:spTree>
    <p:extLst>
      <p:ext uri="{BB962C8B-B14F-4D97-AF65-F5344CB8AC3E}">
        <p14:creationId xmlns:p14="http://schemas.microsoft.com/office/powerpoint/2010/main" val="2685098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ADD660EB-3D4C-4D4C-95E9-EB765478ED08}" type="datetimeFigureOut">
              <a:rPr lang="fr-FR" smtClean="0"/>
              <a:t>04/11/2022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5B4B032-4C66-4C7A-A598-1227FEB1A6A8}" type="slidenum">
              <a:rPr lang="fr-FR" smtClean="0"/>
              <a:t>‹N°›</a:t>
            </a:fld>
            <a:endParaRPr lang="fr-FR"/>
          </a:p>
        </p:txBody>
      </p:sp>
    </p:spTree>
    <p:extLst>
      <p:ext uri="{BB962C8B-B14F-4D97-AF65-F5344CB8AC3E}">
        <p14:creationId xmlns:p14="http://schemas.microsoft.com/office/powerpoint/2010/main" val="406500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DD660EB-3D4C-4D4C-95E9-EB765478ED08}" type="datetimeFigureOut">
              <a:rPr lang="fr-FR" smtClean="0"/>
              <a:t>04/11/2022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5B4B032-4C66-4C7A-A598-1227FEB1A6A8}" type="slidenum">
              <a:rPr lang="fr-FR" smtClean="0"/>
              <a:t>‹N°›</a:t>
            </a:fld>
            <a:endParaRPr lang="fr-FR"/>
          </a:p>
        </p:txBody>
      </p:sp>
    </p:spTree>
    <p:extLst>
      <p:ext uri="{BB962C8B-B14F-4D97-AF65-F5344CB8AC3E}">
        <p14:creationId xmlns:p14="http://schemas.microsoft.com/office/powerpoint/2010/main" val="2100246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DD660EB-3D4C-4D4C-95E9-EB765478ED08}" type="datetimeFigureOut">
              <a:rPr lang="fr-FR" smtClean="0"/>
              <a:t>04/11/2022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5B4B032-4C66-4C7A-A598-1227FEB1A6A8}" type="slidenum">
              <a:rPr lang="fr-FR" smtClean="0"/>
              <a:t>‹N°›</a:t>
            </a:fld>
            <a:endParaRPr lang="fr-FR"/>
          </a:p>
        </p:txBody>
      </p:sp>
    </p:spTree>
    <p:extLst>
      <p:ext uri="{BB962C8B-B14F-4D97-AF65-F5344CB8AC3E}">
        <p14:creationId xmlns:p14="http://schemas.microsoft.com/office/powerpoint/2010/main" val="3272144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DD660EB-3D4C-4D4C-95E9-EB765478ED08}" type="datetimeFigureOut">
              <a:rPr lang="fr-FR" smtClean="0"/>
              <a:t>04/11/2022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5B4B032-4C66-4C7A-A598-1227FEB1A6A8}" type="slidenum">
              <a:rPr lang="fr-FR" smtClean="0"/>
              <a:t>‹N°›</a:t>
            </a:fld>
            <a:endParaRPr lang="fr-FR"/>
          </a:p>
        </p:txBody>
      </p:sp>
    </p:spTree>
    <p:extLst>
      <p:ext uri="{BB962C8B-B14F-4D97-AF65-F5344CB8AC3E}">
        <p14:creationId xmlns:p14="http://schemas.microsoft.com/office/powerpoint/2010/main" val="1394621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D660EB-3D4C-4D4C-95E9-EB765478ED08}" type="datetimeFigureOut">
              <a:rPr lang="fr-FR" smtClean="0"/>
              <a:t>04/11/2022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B4B032-4C66-4C7A-A598-1227FEB1A6A8}" type="slidenum">
              <a:rPr lang="fr-FR" smtClean="0"/>
              <a:t>‹N°›</a:t>
            </a:fld>
            <a:endParaRPr lang="fr-FR"/>
          </a:p>
        </p:txBody>
      </p:sp>
    </p:spTree>
    <p:extLst>
      <p:ext uri="{BB962C8B-B14F-4D97-AF65-F5344CB8AC3E}">
        <p14:creationId xmlns:p14="http://schemas.microsoft.com/office/powerpoint/2010/main" val="3523448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26619109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5pPr>
      <a:lvl6pPr marL="4572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6pPr>
      <a:lvl7pPr marL="9144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7pPr>
      <a:lvl8pPr marL="13716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8pPr>
      <a:lvl9pPr marL="18288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2852527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1" name="Rectangle 5"/>
          <p:cNvSpPr>
            <a:spLocks noGrp="1" noChangeArrowheads="1"/>
          </p:cNvSpPr>
          <p:nvPr>
            <p:ph type="body" idx="1"/>
          </p:nvPr>
        </p:nvSpPr>
        <p:spPr>
          <a:xfrm>
            <a:off x="951103" y="686216"/>
            <a:ext cx="10436114" cy="5224462"/>
          </a:xfrm>
        </p:spPr>
        <p:txBody>
          <a:bodyPr/>
          <a:lstStyle/>
          <a:p>
            <a:pPr>
              <a:buFont typeface="Arial" panose="020B0604020202020204" pitchFamily="34" charset="0"/>
              <a:buChar char="•"/>
            </a:pPr>
            <a:r>
              <a:rPr lang="en-US" sz="2400" dirty="0" err="1" smtClean="0"/>
              <a:t>Dans</a:t>
            </a:r>
            <a:r>
              <a:rPr lang="en-US" sz="2400" dirty="0" smtClean="0"/>
              <a:t> les </a:t>
            </a:r>
            <a:r>
              <a:rPr lang="en-US" sz="2400" dirty="0" err="1" smtClean="0"/>
              <a:t>deux</a:t>
            </a:r>
            <a:r>
              <a:rPr lang="en-US" sz="2400" dirty="0" smtClean="0"/>
              <a:t> </a:t>
            </a:r>
            <a:r>
              <a:rPr lang="en-US" sz="2400" dirty="0" err="1" smtClean="0"/>
              <a:t>cas</a:t>
            </a:r>
            <a:r>
              <a:rPr lang="en-US" sz="2400" dirty="0" smtClean="0"/>
              <a:t>, la </a:t>
            </a:r>
            <a:r>
              <a:rPr lang="en-US" sz="2400" dirty="0" err="1" smtClean="0"/>
              <a:t>clé</a:t>
            </a:r>
            <a:r>
              <a:rPr lang="en-US" sz="2400" dirty="0" smtClean="0"/>
              <a:t> </a:t>
            </a:r>
            <a:r>
              <a:rPr lang="en-US" sz="2400" dirty="0" err="1" smtClean="0"/>
              <a:t>c’est</a:t>
            </a:r>
            <a:r>
              <a:rPr lang="en-US" sz="2400" dirty="0" smtClean="0"/>
              <a:t> la </a:t>
            </a:r>
            <a:r>
              <a:rPr lang="en-US" sz="2400" dirty="0" err="1" smtClean="0"/>
              <a:t>méthode</a:t>
            </a:r>
            <a:r>
              <a:rPr lang="en-US" sz="2400" dirty="0" smtClean="0"/>
              <a:t> run(), qui a </a:t>
            </a:r>
            <a:r>
              <a:rPr lang="en-US" sz="2400" dirty="0" err="1" smtClean="0"/>
              <a:t>cette</a:t>
            </a:r>
            <a:r>
              <a:rPr lang="en-US" sz="2400" dirty="0" smtClean="0"/>
              <a:t> signature:</a:t>
            </a:r>
          </a:p>
          <a:p>
            <a:pPr>
              <a:buFont typeface="Arial" panose="020B0604020202020204" pitchFamily="34" charset="0"/>
              <a:buChar char="•"/>
            </a:pPr>
            <a:endParaRPr lang="en-US" sz="1400" dirty="0" smtClean="0"/>
          </a:p>
          <a:p>
            <a:pPr marL="0" indent="0">
              <a:buNone/>
            </a:pPr>
            <a:r>
              <a:rPr lang="en-US" sz="1400" b="1" dirty="0"/>
              <a:t>	</a:t>
            </a:r>
            <a:r>
              <a:rPr lang="fr-FR" sz="2400" dirty="0" smtClean="0">
                <a:solidFill>
                  <a:srgbClr val="7030A0"/>
                </a:solidFill>
              </a:rPr>
              <a:t>public </a:t>
            </a:r>
            <a:r>
              <a:rPr lang="fr-FR" sz="2400" dirty="0" err="1">
                <a:solidFill>
                  <a:srgbClr val="7030A0"/>
                </a:solidFill>
              </a:rPr>
              <a:t>void</a:t>
            </a:r>
            <a:r>
              <a:rPr lang="fr-FR" sz="2400" dirty="0">
                <a:solidFill>
                  <a:srgbClr val="7030A0"/>
                </a:solidFill>
              </a:rPr>
              <a:t> </a:t>
            </a:r>
            <a:r>
              <a:rPr lang="fr-FR" sz="2400" dirty="0" err="1">
                <a:solidFill>
                  <a:srgbClr val="7030A0"/>
                </a:solidFill>
              </a:rPr>
              <a:t>run</a:t>
            </a:r>
            <a:r>
              <a:rPr lang="fr-FR" sz="2400" dirty="0" smtClean="0">
                <a:solidFill>
                  <a:srgbClr val="7030A0"/>
                </a:solidFill>
              </a:rPr>
              <a:t>()</a:t>
            </a:r>
          </a:p>
          <a:p>
            <a:pPr marL="0" indent="0">
              <a:buNone/>
            </a:pPr>
            <a:endParaRPr lang="fr-FR" sz="2400" dirty="0" smtClean="0"/>
          </a:p>
          <a:p>
            <a:pPr>
              <a:buFont typeface="Arial" panose="020B0604020202020204" pitchFamily="34" charset="0"/>
              <a:buChar char="•"/>
            </a:pPr>
            <a:r>
              <a:rPr lang="fr-FR" sz="2400" dirty="0" smtClean="0"/>
              <a:t>On va mettre tout le travail que le thread fait dans cette méthode.</a:t>
            </a:r>
          </a:p>
          <a:p>
            <a:pPr>
              <a:buFont typeface="Arial" panose="020B0604020202020204" pitchFamily="34" charset="0"/>
              <a:buChar char="•"/>
            </a:pPr>
            <a:r>
              <a:rPr lang="fr-FR" sz="2400" dirty="0" smtClean="0"/>
              <a:t>Cette méthode peut </a:t>
            </a:r>
            <a:r>
              <a:rPr lang="fr-FR" sz="2400" dirty="0" err="1" smtClean="0"/>
              <a:t>invoker</a:t>
            </a:r>
            <a:r>
              <a:rPr lang="fr-FR" sz="2400" dirty="0" smtClean="0"/>
              <a:t> d’autres méthodes; elle pourra construire d’autres objets; elle pourra même engendrer d’autres threads.</a:t>
            </a:r>
          </a:p>
          <a:p>
            <a:pPr>
              <a:buFont typeface="Arial" panose="020B0604020202020204" pitchFamily="34" charset="0"/>
              <a:buChar char="•"/>
            </a:pPr>
            <a:r>
              <a:rPr lang="fr-FR" sz="2400" dirty="0" smtClean="0"/>
              <a:t>Cependant, le thread commence là et s’arrête là aussi (dans </a:t>
            </a:r>
            <a:r>
              <a:rPr lang="fr-FR" sz="2400" dirty="0" err="1" smtClean="0"/>
              <a:t>run</a:t>
            </a:r>
            <a:r>
              <a:rPr lang="fr-FR" sz="2400" dirty="0" smtClean="0"/>
              <a:t>() ).</a:t>
            </a:r>
          </a:p>
          <a:p>
            <a:pPr>
              <a:buFont typeface="Arial" panose="020B0604020202020204" pitchFamily="34" charset="0"/>
              <a:buChar char="•"/>
            </a:pPr>
            <a:r>
              <a:rPr lang="fr-FR" sz="2400" dirty="0" smtClean="0"/>
              <a:t>La méthode </a:t>
            </a:r>
            <a:r>
              <a:rPr lang="fr-FR" sz="2400" dirty="0" err="1" smtClean="0"/>
              <a:t>run</a:t>
            </a:r>
            <a:r>
              <a:rPr lang="fr-FR" sz="2400" dirty="0" smtClean="0"/>
              <a:t>() est au thread ce que la méthode main() est à un programme traditionnel.</a:t>
            </a:r>
            <a:endParaRPr lang="fr-FR" sz="2400" dirty="0"/>
          </a:p>
        </p:txBody>
      </p:sp>
    </p:spTree>
    <p:extLst>
      <p:ext uri="{BB962C8B-B14F-4D97-AF65-F5344CB8AC3E}">
        <p14:creationId xmlns:p14="http://schemas.microsoft.com/office/powerpoint/2010/main" val="10945474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609600" y="201168"/>
            <a:ext cx="10972800" cy="586541"/>
          </a:xfrm>
        </p:spPr>
        <p:txBody>
          <a:bodyPr/>
          <a:lstStyle/>
          <a:p>
            <a:pPr algn="l" eaLnBrk="1" hangingPunct="1"/>
            <a:r>
              <a:rPr lang="en-US" sz="3600" dirty="0" smtClean="0">
                <a:solidFill>
                  <a:srgbClr val="002060"/>
                </a:solidFill>
              </a:rPr>
              <a:t>IV-1.1 </a:t>
            </a:r>
            <a:r>
              <a:rPr lang="en-US" sz="3600" dirty="0" err="1" smtClean="0">
                <a:solidFill>
                  <a:srgbClr val="002060"/>
                </a:solidFill>
              </a:rPr>
              <a:t>Création</a:t>
            </a:r>
            <a:r>
              <a:rPr lang="en-US" sz="3600" dirty="0" smtClean="0">
                <a:solidFill>
                  <a:srgbClr val="002060"/>
                </a:solidFill>
              </a:rPr>
              <a:t> de threads</a:t>
            </a:r>
          </a:p>
        </p:txBody>
      </p:sp>
      <p:grpSp>
        <p:nvGrpSpPr>
          <p:cNvPr id="5" name="Groupe 4"/>
          <p:cNvGrpSpPr/>
          <p:nvPr/>
        </p:nvGrpSpPr>
        <p:grpSpPr>
          <a:xfrm>
            <a:off x="1611086" y="1117600"/>
            <a:ext cx="1133644" cy="923330"/>
            <a:chOff x="1611086" y="2148114"/>
            <a:chExt cx="1133644" cy="923330"/>
          </a:xfrm>
        </p:grpSpPr>
        <p:sp>
          <p:nvSpPr>
            <p:cNvPr id="2" name="ZoneTexte 1"/>
            <p:cNvSpPr txBox="1"/>
            <p:nvPr/>
          </p:nvSpPr>
          <p:spPr>
            <a:xfrm>
              <a:off x="1611086" y="2148114"/>
              <a:ext cx="1133644" cy="923330"/>
            </a:xfrm>
            <a:prstGeom prst="rect">
              <a:avLst/>
            </a:prstGeom>
            <a:noFill/>
            <a:ln>
              <a:solidFill>
                <a:schemeClr val="tx1"/>
              </a:solidFill>
            </a:ln>
          </p:spPr>
          <p:txBody>
            <a:bodyPr wrap="none" rtlCol="0">
              <a:spAutoFit/>
            </a:bodyPr>
            <a:lstStyle/>
            <a:p>
              <a:r>
                <a:rPr lang="fr-FR" dirty="0" err="1">
                  <a:solidFill>
                    <a:srgbClr val="000000"/>
                  </a:solidFill>
                </a:rPr>
                <a:t>Runnable</a:t>
              </a:r>
              <a:endParaRPr lang="fr-FR" dirty="0">
                <a:solidFill>
                  <a:srgbClr val="000000"/>
                </a:solidFill>
              </a:endParaRPr>
            </a:p>
            <a:p>
              <a:endParaRPr lang="fr-FR" dirty="0">
                <a:solidFill>
                  <a:srgbClr val="000000"/>
                </a:solidFill>
              </a:endParaRPr>
            </a:p>
            <a:p>
              <a:r>
                <a:rPr lang="fr-FR" dirty="0" err="1">
                  <a:solidFill>
                    <a:srgbClr val="000000"/>
                  </a:solidFill>
                </a:rPr>
                <a:t>r</a:t>
              </a:r>
              <a:r>
                <a:rPr lang="fr-FR" dirty="0" err="1">
                  <a:solidFill>
                    <a:srgbClr val="000000"/>
                  </a:solidFill>
                </a:rPr>
                <a:t>un</a:t>
              </a:r>
              <a:r>
                <a:rPr lang="fr-FR" dirty="0">
                  <a:solidFill>
                    <a:srgbClr val="000000"/>
                  </a:solidFill>
                </a:rPr>
                <a:t>()</a:t>
              </a:r>
              <a:endParaRPr lang="fr-FR" dirty="0">
                <a:solidFill>
                  <a:srgbClr val="000000"/>
                </a:solidFill>
              </a:endParaRPr>
            </a:p>
          </p:txBody>
        </p:sp>
        <p:cxnSp>
          <p:nvCxnSpPr>
            <p:cNvPr id="4" name="Connecteur droit 3"/>
            <p:cNvCxnSpPr>
              <a:stCxn id="2" idx="3"/>
              <a:endCxn id="2" idx="1"/>
            </p:cNvCxnSpPr>
            <p:nvPr/>
          </p:nvCxnSpPr>
          <p:spPr bwMode="auto">
            <a:xfrm flipH="1">
              <a:off x="1611086" y="2609779"/>
              <a:ext cx="113364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6" name="Groupe 5"/>
          <p:cNvGrpSpPr/>
          <p:nvPr/>
        </p:nvGrpSpPr>
        <p:grpSpPr>
          <a:xfrm>
            <a:off x="1574800" y="2445660"/>
            <a:ext cx="1173719" cy="1477328"/>
            <a:chOff x="1574800" y="3374572"/>
            <a:chExt cx="1173719" cy="1477328"/>
          </a:xfrm>
        </p:grpSpPr>
        <p:sp>
          <p:nvSpPr>
            <p:cNvPr id="9" name="ZoneTexte 8"/>
            <p:cNvSpPr txBox="1"/>
            <p:nvPr/>
          </p:nvSpPr>
          <p:spPr>
            <a:xfrm>
              <a:off x="1574800" y="3374572"/>
              <a:ext cx="1173719" cy="1477328"/>
            </a:xfrm>
            <a:prstGeom prst="rect">
              <a:avLst/>
            </a:prstGeom>
            <a:noFill/>
            <a:ln>
              <a:solidFill>
                <a:schemeClr val="tx1"/>
              </a:solidFill>
            </a:ln>
          </p:spPr>
          <p:txBody>
            <a:bodyPr wrap="none" rtlCol="0">
              <a:spAutoFit/>
            </a:bodyPr>
            <a:lstStyle/>
            <a:p>
              <a:r>
                <a:rPr lang="fr-FR" dirty="0">
                  <a:solidFill>
                    <a:srgbClr val="000000"/>
                  </a:solidFill>
                </a:rPr>
                <a:t>Thread   </a:t>
              </a:r>
            </a:p>
            <a:p>
              <a:endParaRPr lang="fr-FR" dirty="0">
                <a:solidFill>
                  <a:srgbClr val="000000"/>
                </a:solidFill>
              </a:endParaRPr>
            </a:p>
            <a:p>
              <a:r>
                <a:rPr lang="fr-FR" dirty="0" err="1">
                  <a:solidFill>
                    <a:srgbClr val="000000"/>
                  </a:solidFill>
                </a:rPr>
                <a:t>r</a:t>
              </a:r>
              <a:r>
                <a:rPr lang="fr-FR" dirty="0" err="1">
                  <a:solidFill>
                    <a:srgbClr val="000000"/>
                  </a:solidFill>
                </a:rPr>
                <a:t>un</a:t>
              </a:r>
              <a:r>
                <a:rPr lang="fr-FR" dirty="0">
                  <a:solidFill>
                    <a:srgbClr val="000000"/>
                  </a:solidFill>
                </a:rPr>
                <a:t>()</a:t>
              </a:r>
            </a:p>
            <a:p>
              <a:r>
                <a:rPr lang="fr-FR" dirty="0" err="1">
                  <a:solidFill>
                    <a:srgbClr val="000000"/>
                  </a:solidFill>
                </a:rPr>
                <a:t>s</a:t>
              </a:r>
              <a:r>
                <a:rPr lang="fr-FR" dirty="0" err="1">
                  <a:solidFill>
                    <a:srgbClr val="000000"/>
                  </a:solidFill>
                </a:rPr>
                <a:t>tart</a:t>
              </a:r>
              <a:r>
                <a:rPr lang="fr-FR" dirty="0">
                  <a:solidFill>
                    <a:srgbClr val="000000"/>
                  </a:solidFill>
                </a:rPr>
                <a:t>()</a:t>
              </a:r>
            </a:p>
            <a:p>
              <a:r>
                <a:rPr lang="fr-FR" dirty="0">
                  <a:solidFill>
                    <a:srgbClr val="000000"/>
                  </a:solidFill>
                </a:rPr>
                <a:t>. . .</a:t>
              </a:r>
              <a:endParaRPr lang="fr-FR" dirty="0">
                <a:solidFill>
                  <a:srgbClr val="000000"/>
                </a:solidFill>
              </a:endParaRPr>
            </a:p>
          </p:txBody>
        </p:sp>
        <p:cxnSp>
          <p:nvCxnSpPr>
            <p:cNvPr id="10" name="Connecteur droit 9"/>
            <p:cNvCxnSpPr/>
            <p:nvPr/>
          </p:nvCxnSpPr>
          <p:spPr bwMode="auto">
            <a:xfrm flipH="1">
              <a:off x="1574800" y="3895526"/>
              <a:ext cx="117371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7" name="Groupe 6"/>
          <p:cNvGrpSpPr/>
          <p:nvPr/>
        </p:nvGrpSpPr>
        <p:grpSpPr>
          <a:xfrm>
            <a:off x="1494342" y="4330951"/>
            <a:ext cx="1291368" cy="1477328"/>
            <a:chOff x="3671484" y="4142264"/>
            <a:chExt cx="1291368" cy="1477328"/>
          </a:xfrm>
        </p:grpSpPr>
        <p:sp>
          <p:nvSpPr>
            <p:cNvPr id="16" name="ZoneTexte 15"/>
            <p:cNvSpPr txBox="1"/>
            <p:nvPr/>
          </p:nvSpPr>
          <p:spPr>
            <a:xfrm>
              <a:off x="3672114" y="4142264"/>
              <a:ext cx="1290738" cy="1477328"/>
            </a:xfrm>
            <a:prstGeom prst="rect">
              <a:avLst/>
            </a:prstGeom>
            <a:noFill/>
            <a:ln>
              <a:solidFill>
                <a:schemeClr val="tx1"/>
              </a:solidFill>
            </a:ln>
          </p:spPr>
          <p:txBody>
            <a:bodyPr wrap="none" rtlCol="0">
              <a:spAutoFit/>
            </a:bodyPr>
            <a:lstStyle/>
            <a:p>
              <a:r>
                <a:rPr lang="fr-FR" dirty="0" err="1">
                  <a:solidFill>
                    <a:srgbClr val="000000"/>
                  </a:solidFill>
                </a:rPr>
                <a:t>MyThread</a:t>
              </a:r>
              <a:endParaRPr lang="fr-FR" dirty="0">
                <a:solidFill>
                  <a:srgbClr val="000000"/>
                </a:solidFill>
              </a:endParaRPr>
            </a:p>
            <a:p>
              <a:endParaRPr lang="fr-FR" dirty="0">
                <a:solidFill>
                  <a:srgbClr val="000000"/>
                </a:solidFill>
              </a:endParaRPr>
            </a:p>
            <a:p>
              <a:r>
                <a:rPr lang="fr-FR" dirty="0" err="1">
                  <a:solidFill>
                    <a:srgbClr val="000000"/>
                  </a:solidFill>
                </a:rPr>
                <a:t>r</a:t>
              </a:r>
              <a:r>
                <a:rPr lang="fr-FR" dirty="0" err="1">
                  <a:solidFill>
                    <a:srgbClr val="000000"/>
                  </a:solidFill>
                </a:rPr>
                <a:t>un</a:t>
              </a:r>
              <a:r>
                <a:rPr lang="fr-FR" dirty="0">
                  <a:solidFill>
                    <a:srgbClr val="000000"/>
                  </a:solidFill>
                </a:rPr>
                <a:t>() {</a:t>
              </a:r>
            </a:p>
            <a:p>
              <a:r>
                <a:rPr lang="fr-FR" dirty="0" err="1">
                  <a:solidFill>
                    <a:srgbClr val="000000"/>
                  </a:solidFill>
                </a:rPr>
                <a:t>s</a:t>
              </a:r>
              <a:r>
                <a:rPr lang="fr-FR" dirty="0" err="1">
                  <a:solidFill>
                    <a:srgbClr val="000000"/>
                  </a:solidFill>
                </a:rPr>
                <a:t>péc</a:t>
              </a:r>
              <a:r>
                <a:rPr lang="fr-FR" dirty="0">
                  <a:solidFill>
                    <a:srgbClr val="000000"/>
                  </a:solidFill>
                </a:rPr>
                <a:t> code</a:t>
              </a:r>
            </a:p>
            <a:p>
              <a:r>
                <a:rPr lang="fr-FR" dirty="0">
                  <a:solidFill>
                    <a:srgbClr val="000000"/>
                  </a:solidFill>
                </a:rPr>
                <a:t>. . . }</a:t>
              </a:r>
              <a:endParaRPr lang="fr-FR" dirty="0">
                <a:solidFill>
                  <a:srgbClr val="000000"/>
                </a:solidFill>
              </a:endParaRPr>
            </a:p>
          </p:txBody>
        </p:sp>
        <p:cxnSp>
          <p:nvCxnSpPr>
            <p:cNvPr id="17" name="Connecteur droit 16"/>
            <p:cNvCxnSpPr/>
            <p:nvPr/>
          </p:nvCxnSpPr>
          <p:spPr bwMode="auto">
            <a:xfrm flipH="1">
              <a:off x="3671484" y="4634190"/>
              <a:ext cx="1291091"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9" name="Groupe 18"/>
          <p:cNvGrpSpPr/>
          <p:nvPr/>
        </p:nvGrpSpPr>
        <p:grpSpPr>
          <a:xfrm>
            <a:off x="7917550" y="1112358"/>
            <a:ext cx="1133644" cy="923330"/>
            <a:chOff x="1611086" y="2148114"/>
            <a:chExt cx="1133644" cy="923330"/>
          </a:xfrm>
        </p:grpSpPr>
        <p:sp>
          <p:nvSpPr>
            <p:cNvPr id="20" name="ZoneTexte 19"/>
            <p:cNvSpPr txBox="1"/>
            <p:nvPr/>
          </p:nvSpPr>
          <p:spPr>
            <a:xfrm>
              <a:off x="1611086" y="2148114"/>
              <a:ext cx="1133644" cy="923330"/>
            </a:xfrm>
            <a:prstGeom prst="rect">
              <a:avLst/>
            </a:prstGeom>
            <a:noFill/>
            <a:ln>
              <a:solidFill>
                <a:schemeClr val="tx1"/>
              </a:solidFill>
            </a:ln>
          </p:spPr>
          <p:txBody>
            <a:bodyPr wrap="none" rtlCol="0">
              <a:spAutoFit/>
            </a:bodyPr>
            <a:lstStyle/>
            <a:p>
              <a:r>
                <a:rPr lang="fr-FR" dirty="0" err="1">
                  <a:solidFill>
                    <a:srgbClr val="000000"/>
                  </a:solidFill>
                </a:rPr>
                <a:t>Runnable</a:t>
              </a:r>
              <a:endParaRPr lang="fr-FR" dirty="0">
                <a:solidFill>
                  <a:srgbClr val="000000"/>
                </a:solidFill>
              </a:endParaRPr>
            </a:p>
            <a:p>
              <a:endParaRPr lang="fr-FR" dirty="0">
                <a:solidFill>
                  <a:srgbClr val="000000"/>
                </a:solidFill>
              </a:endParaRPr>
            </a:p>
            <a:p>
              <a:r>
                <a:rPr lang="fr-FR" dirty="0" err="1">
                  <a:solidFill>
                    <a:srgbClr val="000000"/>
                  </a:solidFill>
                </a:rPr>
                <a:t>r</a:t>
              </a:r>
              <a:r>
                <a:rPr lang="fr-FR" dirty="0" err="1">
                  <a:solidFill>
                    <a:srgbClr val="000000"/>
                  </a:solidFill>
                </a:rPr>
                <a:t>un</a:t>
              </a:r>
              <a:r>
                <a:rPr lang="fr-FR" dirty="0">
                  <a:solidFill>
                    <a:srgbClr val="000000"/>
                  </a:solidFill>
                </a:rPr>
                <a:t>()</a:t>
              </a:r>
              <a:endParaRPr lang="fr-FR" dirty="0">
                <a:solidFill>
                  <a:srgbClr val="000000"/>
                </a:solidFill>
              </a:endParaRPr>
            </a:p>
          </p:txBody>
        </p:sp>
        <p:cxnSp>
          <p:nvCxnSpPr>
            <p:cNvPr id="21" name="Connecteur droit 20"/>
            <p:cNvCxnSpPr>
              <a:stCxn id="20" idx="3"/>
              <a:endCxn id="20" idx="1"/>
            </p:cNvCxnSpPr>
            <p:nvPr/>
          </p:nvCxnSpPr>
          <p:spPr bwMode="auto">
            <a:xfrm flipH="1">
              <a:off x="1611086" y="2609779"/>
              <a:ext cx="113364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22" name="Groupe 21"/>
          <p:cNvGrpSpPr/>
          <p:nvPr/>
        </p:nvGrpSpPr>
        <p:grpSpPr>
          <a:xfrm>
            <a:off x="6429833" y="2445660"/>
            <a:ext cx="1173719" cy="1477328"/>
            <a:chOff x="1574800" y="3374572"/>
            <a:chExt cx="1173719" cy="1477328"/>
          </a:xfrm>
        </p:grpSpPr>
        <p:sp>
          <p:nvSpPr>
            <p:cNvPr id="23" name="ZoneTexte 22"/>
            <p:cNvSpPr txBox="1"/>
            <p:nvPr/>
          </p:nvSpPr>
          <p:spPr>
            <a:xfrm>
              <a:off x="1574800" y="3374572"/>
              <a:ext cx="1173719" cy="1477328"/>
            </a:xfrm>
            <a:prstGeom prst="rect">
              <a:avLst/>
            </a:prstGeom>
            <a:noFill/>
            <a:ln>
              <a:solidFill>
                <a:schemeClr val="tx1"/>
              </a:solidFill>
            </a:ln>
          </p:spPr>
          <p:txBody>
            <a:bodyPr wrap="none" rtlCol="0">
              <a:spAutoFit/>
            </a:bodyPr>
            <a:lstStyle/>
            <a:p>
              <a:r>
                <a:rPr lang="fr-FR" dirty="0">
                  <a:solidFill>
                    <a:srgbClr val="000000"/>
                  </a:solidFill>
                </a:rPr>
                <a:t>Thread   </a:t>
              </a:r>
            </a:p>
            <a:p>
              <a:endParaRPr lang="fr-FR" dirty="0">
                <a:solidFill>
                  <a:srgbClr val="000000"/>
                </a:solidFill>
              </a:endParaRPr>
            </a:p>
            <a:p>
              <a:r>
                <a:rPr lang="fr-FR" dirty="0" err="1">
                  <a:solidFill>
                    <a:srgbClr val="000000"/>
                  </a:solidFill>
                </a:rPr>
                <a:t>r</a:t>
              </a:r>
              <a:r>
                <a:rPr lang="fr-FR" dirty="0" err="1">
                  <a:solidFill>
                    <a:srgbClr val="000000"/>
                  </a:solidFill>
                </a:rPr>
                <a:t>un</a:t>
              </a:r>
              <a:r>
                <a:rPr lang="fr-FR" dirty="0">
                  <a:solidFill>
                    <a:srgbClr val="000000"/>
                  </a:solidFill>
                </a:rPr>
                <a:t>()</a:t>
              </a:r>
            </a:p>
            <a:p>
              <a:r>
                <a:rPr lang="fr-FR" dirty="0" err="1">
                  <a:solidFill>
                    <a:srgbClr val="000000"/>
                  </a:solidFill>
                </a:rPr>
                <a:t>s</a:t>
              </a:r>
              <a:r>
                <a:rPr lang="fr-FR" dirty="0" err="1">
                  <a:solidFill>
                    <a:srgbClr val="000000"/>
                  </a:solidFill>
                </a:rPr>
                <a:t>tart</a:t>
              </a:r>
              <a:r>
                <a:rPr lang="fr-FR" dirty="0">
                  <a:solidFill>
                    <a:srgbClr val="000000"/>
                  </a:solidFill>
                </a:rPr>
                <a:t>()</a:t>
              </a:r>
            </a:p>
            <a:p>
              <a:r>
                <a:rPr lang="fr-FR" dirty="0">
                  <a:solidFill>
                    <a:srgbClr val="000000"/>
                  </a:solidFill>
                </a:rPr>
                <a:t>. . .</a:t>
              </a:r>
              <a:endParaRPr lang="fr-FR" dirty="0">
                <a:solidFill>
                  <a:srgbClr val="000000"/>
                </a:solidFill>
              </a:endParaRPr>
            </a:p>
          </p:txBody>
        </p:sp>
        <p:cxnSp>
          <p:nvCxnSpPr>
            <p:cNvPr id="24" name="Connecteur droit 23"/>
            <p:cNvCxnSpPr/>
            <p:nvPr/>
          </p:nvCxnSpPr>
          <p:spPr bwMode="auto">
            <a:xfrm flipH="1">
              <a:off x="1574800" y="3895526"/>
              <a:ext cx="117371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25" name="Groupe 24"/>
          <p:cNvGrpSpPr/>
          <p:nvPr/>
        </p:nvGrpSpPr>
        <p:grpSpPr>
          <a:xfrm>
            <a:off x="9456063" y="2445660"/>
            <a:ext cx="1457450" cy="1477328"/>
            <a:chOff x="3672114" y="4142264"/>
            <a:chExt cx="1457450" cy="1477328"/>
          </a:xfrm>
        </p:grpSpPr>
        <p:sp>
          <p:nvSpPr>
            <p:cNvPr id="26" name="ZoneTexte 25"/>
            <p:cNvSpPr txBox="1"/>
            <p:nvPr/>
          </p:nvSpPr>
          <p:spPr>
            <a:xfrm>
              <a:off x="3672114" y="4142264"/>
              <a:ext cx="1457450" cy="1477328"/>
            </a:xfrm>
            <a:prstGeom prst="rect">
              <a:avLst/>
            </a:prstGeom>
            <a:noFill/>
            <a:ln>
              <a:solidFill>
                <a:schemeClr val="tx1"/>
              </a:solidFill>
            </a:ln>
          </p:spPr>
          <p:txBody>
            <a:bodyPr wrap="none" rtlCol="0">
              <a:spAutoFit/>
            </a:bodyPr>
            <a:lstStyle/>
            <a:p>
              <a:r>
                <a:rPr lang="fr-FR" dirty="0" err="1">
                  <a:solidFill>
                    <a:srgbClr val="000000"/>
                  </a:solidFill>
                </a:rPr>
                <a:t>MyRunnable</a:t>
              </a:r>
              <a:endParaRPr lang="fr-FR" dirty="0">
                <a:solidFill>
                  <a:srgbClr val="000000"/>
                </a:solidFill>
              </a:endParaRPr>
            </a:p>
            <a:p>
              <a:endParaRPr lang="fr-FR" dirty="0">
                <a:solidFill>
                  <a:srgbClr val="000000"/>
                </a:solidFill>
              </a:endParaRPr>
            </a:p>
            <a:p>
              <a:r>
                <a:rPr lang="fr-FR" dirty="0" err="1">
                  <a:solidFill>
                    <a:srgbClr val="000000"/>
                  </a:solidFill>
                </a:rPr>
                <a:t>r</a:t>
              </a:r>
              <a:r>
                <a:rPr lang="fr-FR" dirty="0" err="1">
                  <a:solidFill>
                    <a:srgbClr val="000000"/>
                  </a:solidFill>
                </a:rPr>
                <a:t>un</a:t>
              </a:r>
              <a:r>
                <a:rPr lang="fr-FR" dirty="0">
                  <a:solidFill>
                    <a:srgbClr val="000000"/>
                  </a:solidFill>
                </a:rPr>
                <a:t>() {</a:t>
              </a:r>
            </a:p>
            <a:p>
              <a:r>
                <a:rPr lang="fr-FR" dirty="0" err="1">
                  <a:solidFill>
                    <a:srgbClr val="000000"/>
                  </a:solidFill>
                </a:rPr>
                <a:t>s</a:t>
              </a:r>
              <a:r>
                <a:rPr lang="fr-FR" dirty="0" err="1">
                  <a:solidFill>
                    <a:srgbClr val="000000"/>
                  </a:solidFill>
                </a:rPr>
                <a:t>péc</a:t>
              </a:r>
              <a:r>
                <a:rPr lang="fr-FR" dirty="0">
                  <a:solidFill>
                    <a:srgbClr val="000000"/>
                  </a:solidFill>
                </a:rPr>
                <a:t> code</a:t>
              </a:r>
            </a:p>
            <a:p>
              <a:r>
                <a:rPr lang="fr-FR" dirty="0">
                  <a:solidFill>
                    <a:srgbClr val="000000"/>
                  </a:solidFill>
                </a:rPr>
                <a:t>. . . }</a:t>
              </a:r>
              <a:endParaRPr lang="fr-FR" dirty="0">
                <a:solidFill>
                  <a:srgbClr val="000000"/>
                </a:solidFill>
              </a:endParaRPr>
            </a:p>
          </p:txBody>
        </p:sp>
        <p:cxnSp>
          <p:nvCxnSpPr>
            <p:cNvPr id="27" name="Connecteur droit 26"/>
            <p:cNvCxnSpPr/>
            <p:nvPr/>
          </p:nvCxnSpPr>
          <p:spPr bwMode="auto">
            <a:xfrm flipH="1">
              <a:off x="3694013" y="4634190"/>
              <a:ext cx="14202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11" name="Carré corné 10"/>
          <p:cNvSpPr/>
          <p:nvPr/>
        </p:nvSpPr>
        <p:spPr bwMode="auto">
          <a:xfrm rot="16200000">
            <a:off x="4771151" y="3604392"/>
            <a:ext cx="469232" cy="1106424"/>
          </a:xfrm>
          <a:prstGeom prst="foldedCorner">
            <a:avLst/>
          </a:prstGeom>
          <a:gradFill>
            <a:gsLst>
              <a:gs pos="0">
                <a:schemeClr val="bg1"/>
              </a:gs>
              <a:gs pos="74000">
                <a:schemeClr val="accent1">
                  <a:lumMod val="45000"/>
                  <a:lumOff val="55000"/>
                </a:schemeClr>
              </a:gs>
              <a:gs pos="83000">
                <a:schemeClr val="accent1">
                  <a:lumMod val="45000"/>
                  <a:lumOff val="55000"/>
                </a:schemeClr>
              </a:gs>
              <a:gs pos="100000">
                <a:schemeClr val="accent1">
                  <a:lumMod val="30000"/>
                  <a:lumOff val="70000"/>
                </a:schemeClr>
              </a:gs>
            </a:gsLst>
            <a:lin ang="18900000" scaled="1"/>
          </a:gradFill>
          <a:ln w="9525" cap="flat" cmpd="sng" algn="ctr">
            <a:solidFill>
              <a:schemeClr val="tx1"/>
            </a:solidFill>
            <a:prstDash val="solid"/>
            <a:round/>
            <a:headEnd type="none" w="med" len="med"/>
            <a:tailEnd type="none" w="med" len="med"/>
          </a:ln>
          <a:effectLst/>
        </p:spPr>
        <p:txBody>
          <a:bodyPr vert="vert" wrap="square" lIns="0" tIns="0" rIns="0" bIns="0" numCol="1" rtlCol="0" anchor="ctr" anchorCtr="0" compatLnSpc="1">
            <a:prstTxWarp prst="textNoShape">
              <a:avLst/>
            </a:prstTxWarp>
          </a:bodyPr>
          <a:lstStyle/>
          <a:p>
            <a:pPr algn="ctr" fontAlgn="base">
              <a:spcBef>
                <a:spcPct val="0"/>
              </a:spcBef>
              <a:spcAft>
                <a:spcPct val="0"/>
              </a:spcAft>
            </a:pPr>
            <a:r>
              <a:rPr lang="fr-FR" dirty="0">
                <a:solidFill>
                  <a:srgbClr val="000000"/>
                </a:solidFill>
                <a:latin typeface="Arial" panose="020B0604020202020204" pitchFamily="34" charset="0"/>
              </a:rPr>
              <a:t>instance</a:t>
            </a:r>
          </a:p>
        </p:txBody>
      </p:sp>
      <p:sp>
        <p:nvSpPr>
          <p:cNvPr id="29" name="Carré corné 28"/>
          <p:cNvSpPr/>
          <p:nvPr/>
        </p:nvSpPr>
        <p:spPr bwMode="auto">
          <a:xfrm rot="16200000">
            <a:off x="9913290" y="4724726"/>
            <a:ext cx="469232" cy="1217066"/>
          </a:xfrm>
          <a:prstGeom prst="foldedCorner">
            <a:avLst/>
          </a:prstGeom>
          <a:gradFill>
            <a:gsLst>
              <a:gs pos="0">
                <a:schemeClr val="bg1"/>
              </a:gs>
              <a:gs pos="74000">
                <a:schemeClr val="accent1">
                  <a:lumMod val="45000"/>
                  <a:lumOff val="55000"/>
                </a:schemeClr>
              </a:gs>
              <a:gs pos="83000">
                <a:schemeClr val="accent1">
                  <a:lumMod val="45000"/>
                  <a:lumOff val="55000"/>
                </a:schemeClr>
              </a:gs>
              <a:gs pos="100000">
                <a:schemeClr val="accent1">
                  <a:lumMod val="30000"/>
                  <a:lumOff val="70000"/>
                </a:schemeClr>
              </a:gs>
            </a:gsLst>
            <a:lin ang="18900000" scaled="1"/>
          </a:gradFill>
          <a:ln w="9525" cap="flat" cmpd="sng" algn="ctr">
            <a:solidFill>
              <a:schemeClr val="tx1"/>
            </a:solidFill>
            <a:prstDash val="solid"/>
            <a:round/>
            <a:headEnd type="none" w="med" len="med"/>
            <a:tailEnd type="none" w="med" len="med"/>
          </a:ln>
          <a:effectLst/>
        </p:spPr>
        <p:txBody>
          <a:bodyPr vert="vert" wrap="square" lIns="0" tIns="0" rIns="0" bIns="0" numCol="1" rtlCol="0" anchor="ctr" anchorCtr="0" compatLnSpc="1">
            <a:prstTxWarp prst="textNoShape">
              <a:avLst/>
            </a:prstTxWarp>
          </a:bodyPr>
          <a:lstStyle/>
          <a:p>
            <a:pPr algn="ctr" fontAlgn="base">
              <a:spcBef>
                <a:spcPct val="0"/>
              </a:spcBef>
              <a:spcAft>
                <a:spcPct val="0"/>
              </a:spcAft>
            </a:pPr>
            <a:r>
              <a:rPr lang="fr-FR" dirty="0">
                <a:solidFill>
                  <a:srgbClr val="000000"/>
                </a:solidFill>
                <a:latin typeface="Arial" panose="020B0604020202020204" pitchFamily="34" charset="0"/>
              </a:rPr>
              <a:t>délégation</a:t>
            </a:r>
          </a:p>
        </p:txBody>
      </p:sp>
      <p:sp>
        <p:nvSpPr>
          <p:cNvPr id="18" name="ZoneTexte 17"/>
          <p:cNvSpPr txBox="1"/>
          <p:nvPr/>
        </p:nvSpPr>
        <p:spPr>
          <a:xfrm>
            <a:off x="3962408" y="5138062"/>
            <a:ext cx="1537600" cy="369332"/>
          </a:xfrm>
          <a:prstGeom prst="rect">
            <a:avLst/>
          </a:prstGeom>
          <a:noFill/>
          <a:ln>
            <a:solidFill>
              <a:schemeClr val="tx1"/>
            </a:solidFill>
          </a:ln>
        </p:spPr>
        <p:txBody>
          <a:bodyPr wrap="none" rtlCol="0">
            <a:spAutoFit/>
          </a:bodyPr>
          <a:lstStyle/>
          <a:p>
            <a:r>
              <a:rPr lang="fr-FR" dirty="0" err="1">
                <a:solidFill>
                  <a:srgbClr val="000000"/>
                </a:solidFill>
              </a:rPr>
              <a:t>MyThread</a:t>
            </a:r>
            <a:r>
              <a:rPr lang="fr-FR" dirty="0">
                <a:solidFill>
                  <a:srgbClr val="000000"/>
                </a:solidFill>
              </a:rPr>
              <a:t>: t</a:t>
            </a:r>
            <a:endParaRPr lang="fr-FR" dirty="0">
              <a:solidFill>
                <a:srgbClr val="000000"/>
              </a:solidFill>
            </a:endParaRPr>
          </a:p>
        </p:txBody>
      </p:sp>
      <p:sp>
        <p:nvSpPr>
          <p:cNvPr id="31" name="ZoneTexte 30"/>
          <p:cNvSpPr txBox="1"/>
          <p:nvPr/>
        </p:nvSpPr>
        <p:spPr>
          <a:xfrm>
            <a:off x="6393062" y="4355177"/>
            <a:ext cx="1213794" cy="369332"/>
          </a:xfrm>
          <a:prstGeom prst="rect">
            <a:avLst/>
          </a:prstGeom>
          <a:noFill/>
          <a:ln>
            <a:solidFill>
              <a:schemeClr val="tx1"/>
            </a:solidFill>
          </a:ln>
        </p:spPr>
        <p:txBody>
          <a:bodyPr wrap="none" rtlCol="0">
            <a:spAutoFit/>
          </a:bodyPr>
          <a:lstStyle/>
          <a:p>
            <a:r>
              <a:rPr lang="fr-FR" dirty="0">
                <a:solidFill>
                  <a:srgbClr val="000000"/>
                </a:solidFill>
              </a:rPr>
              <a:t>Thread: t</a:t>
            </a:r>
            <a:endParaRPr lang="fr-FR" dirty="0">
              <a:solidFill>
                <a:srgbClr val="000000"/>
              </a:solidFill>
            </a:endParaRPr>
          </a:p>
        </p:txBody>
      </p:sp>
      <p:sp>
        <p:nvSpPr>
          <p:cNvPr id="32" name="ZoneTexte 31"/>
          <p:cNvSpPr txBox="1"/>
          <p:nvPr/>
        </p:nvSpPr>
        <p:spPr>
          <a:xfrm>
            <a:off x="9034753" y="4340663"/>
            <a:ext cx="2098651" cy="369332"/>
          </a:xfrm>
          <a:prstGeom prst="rect">
            <a:avLst/>
          </a:prstGeom>
          <a:noFill/>
          <a:ln>
            <a:solidFill>
              <a:schemeClr val="tx1"/>
            </a:solidFill>
          </a:ln>
        </p:spPr>
        <p:txBody>
          <a:bodyPr wrap="none" rtlCol="0">
            <a:spAutoFit/>
          </a:bodyPr>
          <a:lstStyle/>
          <a:p>
            <a:r>
              <a:rPr lang="fr-FR" dirty="0" err="1">
                <a:solidFill>
                  <a:srgbClr val="000000"/>
                </a:solidFill>
              </a:rPr>
              <a:t>MyRunnable</a:t>
            </a:r>
            <a:r>
              <a:rPr lang="fr-FR" dirty="0">
                <a:solidFill>
                  <a:srgbClr val="000000"/>
                </a:solidFill>
              </a:rPr>
              <a:t>: code</a:t>
            </a:r>
            <a:endParaRPr lang="fr-FR" dirty="0">
              <a:solidFill>
                <a:srgbClr val="000000"/>
              </a:solidFill>
            </a:endParaRPr>
          </a:p>
        </p:txBody>
      </p:sp>
      <p:sp>
        <p:nvSpPr>
          <p:cNvPr id="35" name="Triangle isocèle 34"/>
          <p:cNvSpPr/>
          <p:nvPr/>
        </p:nvSpPr>
        <p:spPr bwMode="auto">
          <a:xfrm>
            <a:off x="8049120" y="2032584"/>
            <a:ext cx="173434" cy="180909"/>
          </a:xfrm>
          <a:prstGeom prst="triangle">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fontAlgn="base">
              <a:spcBef>
                <a:spcPct val="0"/>
              </a:spcBef>
              <a:spcAft>
                <a:spcPct val="0"/>
              </a:spcAft>
            </a:pPr>
            <a:endParaRPr lang="fr-FR">
              <a:solidFill>
                <a:srgbClr val="000000"/>
              </a:solidFill>
              <a:latin typeface="Arial" panose="020B0604020202020204" pitchFamily="34" charset="0"/>
            </a:endParaRPr>
          </a:p>
        </p:txBody>
      </p:sp>
      <p:sp>
        <p:nvSpPr>
          <p:cNvPr id="36" name="Triangle isocèle 35"/>
          <p:cNvSpPr/>
          <p:nvPr/>
        </p:nvSpPr>
        <p:spPr bwMode="auto">
          <a:xfrm>
            <a:off x="8724325" y="2026416"/>
            <a:ext cx="173434" cy="180909"/>
          </a:xfrm>
          <a:prstGeom prst="triangle">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fontAlgn="base">
              <a:spcBef>
                <a:spcPct val="0"/>
              </a:spcBef>
              <a:spcAft>
                <a:spcPct val="0"/>
              </a:spcAft>
            </a:pPr>
            <a:endParaRPr lang="fr-FR">
              <a:solidFill>
                <a:srgbClr val="000000"/>
              </a:solidFill>
              <a:latin typeface="Arial" panose="020B0604020202020204" pitchFamily="34" charset="0"/>
            </a:endParaRPr>
          </a:p>
        </p:txBody>
      </p:sp>
      <p:grpSp>
        <p:nvGrpSpPr>
          <p:cNvPr id="58" name="Groupe 57"/>
          <p:cNvGrpSpPr/>
          <p:nvPr/>
        </p:nvGrpSpPr>
        <p:grpSpPr>
          <a:xfrm>
            <a:off x="2084881" y="2051187"/>
            <a:ext cx="173434" cy="394473"/>
            <a:chOff x="2084881" y="2051187"/>
            <a:chExt cx="173434" cy="394473"/>
          </a:xfrm>
        </p:grpSpPr>
        <p:sp>
          <p:nvSpPr>
            <p:cNvPr id="28" name="Triangle isocèle 27"/>
            <p:cNvSpPr/>
            <p:nvPr/>
          </p:nvSpPr>
          <p:spPr bwMode="auto">
            <a:xfrm>
              <a:off x="2084881" y="2051187"/>
              <a:ext cx="173434" cy="180909"/>
            </a:xfrm>
            <a:prstGeom prst="triangle">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fontAlgn="base">
                <a:spcBef>
                  <a:spcPct val="0"/>
                </a:spcBef>
                <a:spcAft>
                  <a:spcPct val="0"/>
                </a:spcAft>
              </a:pPr>
              <a:endParaRPr lang="fr-FR">
                <a:solidFill>
                  <a:srgbClr val="000000"/>
                </a:solidFill>
                <a:latin typeface="Arial" panose="020B0604020202020204" pitchFamily="34" charset="0"/>
              </a:endParaRPr>
            </a:p>
          </p:txBody>
        </p:sp>
        <p:cxnSp>
          <p:nvCxnSpPr>
            <p:cNvPr id="33" name="Connecteur droit 32"/>
            <p:cNvCxnSpPr>
              <a:stCxn id="28" idx="3"/>
              <a:endCxn id="9" idx="0"/>
            </p:cNvCxnSpPr>
            <p:nvPr/>
          </p:nvCxnSpPr>
          <p:spPr bwMode="auto">
            <a:xfrm flipH="1">
              <a:off x="2161660" y="2232096"/>
              <a:ext cx="9938" cy="213564"/>
            </a:xfrm>
            <a:prstGeom prst="line">
              <a:avLst/>
            </a:prstGeom>
            <a:solidFill>
              <a:schemeClr val="accent1"/>
            </a:solidFill>
            <a:ln w="9525" cap="flat" cmpd="sng" algn="ctr">
              <a:solidFill>
                <a:schemeClr val="tx1"/>
              </a:solidFill>
              <a:prstDash val="lgDash"/>
              <a:round/>
              <a:headEnd type="none" w="med" len="med"/>
              <a:tailEnd type="none" w="med" len="med"/>
            </a:ln>
            <a:effectLst/>
          </p:spPr>
        </p:cxnSp>
      </p:grpSp>
      <p:grpSp>
        <p:nvGrpSpPr>
          <p:cNvPr id="59" name="Groupe 58"/>
          <p:cNvGrpSpPr/>
          <p:nvPr/>
        </p:nvGrpSpPr>
        <p:grpSpPr>
          <a:xfrm>
            <a:off x="2077626" y="3930787"/>
            <a:ext cx="173434" cy="394473"/>
            <a:chOff x="2077626" y="3930787"/>
            <a:chExt cx="173434" cy="394473"/>
          </a:xfrm>
        </p:grpSpPr>
        <p:sp>
          <p:nvSpPr>
            <p:cNvPr id="43" name="Triangle isocèle 42"/>
            <p:cNvSpPr/>
            <p:nvPr/>
          </p:nvSpPr>
          <p:spPr bwMode="auto">
            <a:xfrm>
              <a:off x="2077626" y="3930787"/>
              <a:ext cx="173434" cy="180909"/>
            </a:xfrm>
            <a:prstGeom prst="triangle">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fontAlgn="base">
                <a:spcBef>
                  <a:spcPct val="0"/>
                </a:spcBef>
                <a:spcAft>
                  <a:spcPct val="0"/>
                </a:spcAft>
              </a:pPr>
              <a:endParaRPr lang="fr-FR">
                <a:solidFill>
                  <a:srgbClr val="000000"/>
                </a:solidFill>
                <a:latin typeface="Arial" panose="020B0604020202020204" pitchFamily="34" charset="0"/>
              </a:endParaRPr>
            </a:p>
          </p:txBody>
        </p:sp>
        <p:cxnSp>
          <p:nvCxnSpPr>
            <p:cNvPr id="44" name="Connecteur droit 43"/>
            <p:cNvCxnSpPr>
              <a:stCxn id="43" idx="3"/>
            </p:cNvCxnSpPr>
            <p:nvPr/>
          </p:nvCxnSpPr>
          <p:spPr bwMode="auto">
            <a:xfrm flipH="1">
              <a:off x="2154405" y="4111696"/>
              <a:ext cx="9938" cy="213564"/>
            </a:xfrm>
            <a:prstGeom prst="line">
              <a:avLst/>
            </a:prstGeom>
            <a:solidFill>
              <a:schemeClr val="accent1"/>
            </a:solidFill>
            <a:ln w="9525" cap="flat" cmpd="sng" algn="ctr">
              <a:solidFill>
                <a:schemeClr val="tx1"/>
              </a:solidFill>
              <a:prstDash val="lgDash"/>
              <a:round/>
              <a:headEnd type="none" w="med" len="med"/>
              <a:tailEnd type="none" w="med" len="med"/>
            </a:ln>
            <a:effectLst/>
          </p:spPr>
        </p:cxnSp>
      </p:grpSp>
      <p:cxnSp>
        <p:nvCxnSpPr>
          <p:cNvPr id="41" name="Connecteur droit avec flèche 40"/>
          <p:cNvCxnSpPr>
            <a:stCxn id="18" idx="1"/>
          </p:cNvCxnSpPr>
          <p:nvPr/>
        </p:nvCxnSpPr>
        <p:spPr bwMode="auto">
          <a:xfrm flipH="1">
            <a:off x="2785433" y="5322728"/>
            <a:ext cx="1176975" cy="1053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52" name="Connecteur droit avec flèche 51"/>
          <p:cNvCxnSpPr>
            <a:stCxn id="31" idx="0"/>
            <a:endCxn id="23" idx="2"/>
          </p:cNvCxnSpPr>
          <p:nvPr/>
        </p:nvCxnSpPr>
        <p:spPr bwMode="auto">
          <a:xfrm flipV="1">
            <a:off x="6999959" y="3922988"/>
            <a:ext cx="16734" cy="432189"/>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55" name="Connecteur droit avec flèche 54"/>
          <p:cNvCxnSpPr/>
          <p:nvPr/>
        </p:nvCxnSpPr>
        <p:spPr bwMode="auto">
          <a:xfrm flipV="1">
            <a:off x="10084247" y="3915730"/>
            <a:ext cx="16734" cy="432189"/>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54" name="Connecteur en angle 53"/>
          <p:cNvCxnSpPr>
            <a:stCxn id="26" idx="0"/>
            <a:endCxn id="36" idx="3"/>
          </p:cNvCxnSpPr>
          <p:nvPr/>
        </p:nvCxnSpPr>
        <p:spPr bwMode="auto">
          <a:xfrm rot="16200000" flipV="1">
            <a:off x="9378748" y="1639620"/>
            <a:ext cx="238335" cy="1373746"/>
          </a:xfrm>
          <a:prstGeom prst="bentConnector3">
            <a:avLst/>
          </a:prstGeom>
          <a:solidFill>
            <a:schemeClr val="accent1"/>
          </a:solidFill>
          <a:ln w="9525" cap="flat" cmpd="sng" algn="ctr">
            <a:solidFill>
              <a:schemeClr val="tx1"/>
            </a:solidFill>
            <a:prstDash val="lgDash"/>
            <a:round/>
            <a:headEnd type="none" w="med" len="med"/>
            <a:tailEnd type="none" w="med" len="med"/>
          </a:ln>
          <a:effectLst/>
        </p:spPr>
      </p:cxnSp>
      <p:cxnSp>
        <p:nvCxnSpPr>
          <p:cNvPr id="57" name="Connecteur en angle 56"/>
          <p:cNvCxnSpPr>
            <a:stCxn id="23" idx="0"/>
            <a:endCxn id="35" idx="3"/>
          </p:cNvCxnSpPr>
          <p:nvPr/>
        </p:nvCxnSpPr>
        <p:spPr bwMode="auto">
          <a:xfrm rot="5400000" flipH="1" flipV="1">
            <a:off x="7460182" y="1770005"/>
            <a:ext cx="232167" cy="1119144"/>
          </a:xfrm>
          <a:prstGeom prst="bentConnector3">
            <a:avLst/>
          </a:prstGeom>
          <a:solidFill>
            <a:schemeClr val="accent1"/>
          </a:solidFill>
          <a:ln w="9525" cap="flat" cmpd="sng" algn="ctr">
            <a:solidFill>
              <a:schemeClr val="tx1"/>
            </a:solidFill>
            <a:prstDash val="lgDash"/>
            <a:round/>
            <a:headEnd type="none" w="med" len="med"/>
            <a:tailEnd type="none" w="med" len="med"/>
          </a:ln>
          <a:effectLst/>
        </p:spPr>
      </p:cxnSp>
      <p:cxnSp>
        <p:nvCxnSpPr>
          <p:cNvPr id="61" name="Connecteur en angle 60"/>
          <p:cNvCxnSpPr>
            <a:stCxn id="11" idx="0"/>
          </p:cNvCxnSpPr>
          <p:nvPr/>
        </p:nvCxnSpPr>
        <p:spPr bwMode="auto">
          <a:xfrm rot="10800000" flipV="1">
            <a:off x="3373921" y="4157604"/>
            <a:ext cx="1078635" cy="1165124"/>
          </a:xfrm>
          <a:prstGeom prst="bentConnector2">
            <a:avLst/>
          </a:prstGeom>
          <a:solidFill>
            <a:schemeClr val="accent1"/>
          </a:solidFill>
          <a:ln w="9525" cap="flat" cmpd="sng" algn="ctr">
            <a:solidFill>
              <a:schemeClr val="tx1"/>
            </a:solidFill>
            <a:prstDash val="dash"/>
            <a:round/>
            <a:headEnd type="none" w="med" len="med"/>
            <a:tailEnd type="none" w="med" len="med"/>
          </a:ln>
          <a:effectLst/>
        </p:spPr>
      </p:cxnSp>
      <p:cxnSp>
        <p:nvCxnSpPr>
          <p:cNvPr id="12289" name="Connecteur droit 12288"/>
          <p:cNvCxnSpPr>
            <a:stCxn id="11" idx="2"/>
          </p:cNvCxnSpPr>
          <p:nvPr/>
        </p:nvCxnSpPr>
        <p:spPr bwMode="auto">
          <a:xfrm flipV="1">
            <a:off x="5558979" y="4139082"/>
            <a:ext cx="4525099" cy="18522"/>
          </a:xfrm>
          <a:prstGeom prst="line">
            <a:avLst/>
          </a:prstGeom>
          <a:solidFill>
            <a:schemeClr val="accent1"/>
          </a:solidFill>
          <a:ln w="9525" cap="flat" cmpd="sng" algn="ctr">
            <a:solidFill>
              <a:schemeClr val="tx1"/>
            </a:solidFill>
            <a:prstDash val="dash"/>
            <a:round/>
            <a:headEnd type="none" w="med" len="med"/>
            <a:tailEnd type="none" w="med" len="med"/>
          </a:ln>
          <a:effectLst/>
        </p:spPr>
      </p:cxnSp>
      <p:cxnSp>
        <p:nvCxnSpPr>
          <p:cNvPr id="12293" name="Connecteur droit 12292"/>
          <p:cNvCxnSpPr/>
          <p:nvPr/>
        </p:nvCxnSpPr>
        <p:spPr bwMode="auto">
          <a:xfrm>
            <a:off x="5583432" y="4238176"/>
            <a:ext cx="1402519" cy="0"/>
          </a:xfrm>
          <a:prstGeom prst="line">
            <a:avLst/>
          </a:prstGeom>
          <a:solidFill>
            <a:schemeClr val="accent1"/>
          </a:solidFill>
          <a:ln w="9525" cap="flat" cmpd="sng" algn="ctr">
            <a:solidFill>
              <a:schemeClr val="tx1"/>
            </a:solidFill>
            <a:prstDash val="dash"/>
            <a:round/>
            <a:headEnd type="none" w="med" len="med"/>
            <a:tailEnd type="none" w="med" len="med"/>
          </a:ln>
          <a:effectLst/>
        </p:spPr>
      </p:cxnSp>
      <p:cxnSp>
        <p:nvCxnSpPr>
          <p:cNvPr id="12297" name="Connecteur en angle 12296"/>
          <p:cNvCxnSpPr>
            <a:stCxn id="31" idx="2"/>
          </p:cNvCxnSpPr>
          <p:nvPr/>
        </p:nvCxnSpPr>
        <p:spPr bwMode="auto">
          <a:xfrm rot="5400000" flipH="1" flipV="1">
            <a:off x="8262409" y="3447545"/>
            <a:ext cx="14514" cy="2539414"/>
          </a:xfrm>
          <a:prstGeom prst="bentConnector4">
            <a:avLst>
              <a:gd name="adj1" fmla="val -1575031"/>
              <a:gd name="adj2" fmla="val 99673"/>
            </a:avLst>
          </a:prstGeom>
          <a:solidFill>
            <a:schemeClr val="accent1"/>
          </a:solidFill>
          <a:ln w="9525" cap="flat" cmpd="sng" algn="ctr">
            <a:solidFill>
              <a:schemeClr val="tx1"/>
            </a:solidFill>
            <a:prstDash val="solid"/>
            <a:round/>
            <a:headEnd type="none" w="med" len="med"/>
            <a:tailEnd type="triangle"/>
          </a:ln>
          <a:effectLst/>
        </p:spPr>
      </p:cxnSp>
      <p:cxnSp>
        <p:nvCxnSpPr>
          <p:cNvPr id="12300" name="Connecteur en angle 12299"/>
          <p:cNvCxnSpPr/>
          <p:nvPr/>
        </p:nvCxnSpPr>
        <p:spPr bwMode="auto">
          <a:xfrm rot="10800000">
            <a:off x="8222555" y="4977305"/>
            <a:ext cx="1316819" cy="297898"/>
          </a:xfrm>
          <a:prstGeom prst="bentConnector3">
            <a:avLst>
              <a:gd name="adj1" fmla="val 101805"/>
            </a:avLst>
          </a:prstGeom>
          <a:solidFill>
            <a:schemeClr val="accent1"/>
          </a:solidFill>
          <a:ln w="9525" cap="flat" cmpd="sng" algn="ctr">
            <a:solidFill>
              <a:schemeClr val="tx1"/>
            </a:solidFill>
            <a:prstDash val="dash"/>
            <a:round/>
            <a:headEnd type="none" w="med" len="med"/>
            <a:tailEnd type="none" w="med" len="med"/>
          </a:ln>
          <a:effectLst/>
        </p:spPr>
      </p:cxnSp>
      <p:sp>
        <p:nvSpPr>
          <p:cNvPr id="12302" name="ZoneTexte 12301"/>
          <p:cNvSpPr txBox="1"/>
          <p:nvPr/>
        </p:nvSpPr>
        <p:spPr>
          <a:xfrm>
            <a:off x="3106059" y="1399853"/>
            <a:ext cx="2045753" cy="830997"/>
          </a:xfrm>
          <a:prstGeom prst="rect">
            <a:avLst/>
          </a:prstGeom>
          <a:noFill/>
        </p:spPr>
        <p:txBody>
          <a:bodyPr wrap="none" rtlCol="0">
            <a:spAutoFit/>
          </a:bodyPr>
          <a:lstStyle/>
          <a:p>
            <a:r>
              <a:rPr lang="fr-FR" sz="2400" dirty="0">
                <a:solidFill>
                  <a:srgbClr val="7030A0"/>
                </a:solidFill>
              </a:rPr>
              <a:t>Par </a:t>
            </a:r>
            <a:r>
              <a:rPr lang="fr-FR" sz="2400" dirty="0" err="1">
                <a:solidFill>
                  <a:srgbClr val="7030A0"/>
                </a:solidFill>
              </a:rPr>
              <a:t>heritage</a:t>
            </a:r>
            <a:r>
              <a:rPr lang="fr-FR" sz="2400" dirty="0">
                <a:solidFill>
                  <a:srgbClr val="7030A0"/>
                </a:solidFill>
              </a:rPr>
              <a:t> </a:t>
            </a:r>
          </a:p>
          <a:p>
            <a:r>
              <a:rPr lang="fr-FR" sz="2400" dirty="0">
                <a:solidFill>
                  <a:srgbClr val="7030A0"/>
                </a:solidFill>
              </a:rPr>
              <a:t>de Thread</a:t>
            </a:r>
            <a:endParaRPr lang="fr-FR" sz="2400" dirty="0">
              <a:solidFill>
                <a:srgbClr val="7030A0"/>
              </a:solidFill>
            </a:endParaRPr>
          </a:p>
        </p:txBody>
      </p:sp>
      <p:sp>
        <p:nvSpPr>
          <p:cNvPr id="79" name="ZoneTexte 78"/>
          <p:cNvSpPr txBox="1"/>
          <p:nvPr/>
        </p:nvSpPr>
        <p:spPr>
          <a:xfrm>
            <a:off x="9123406" y="1293488"/>
            <a:ext cx="2909771" cy="830997"/>
          </a:xfrm>
          <a:prstGeom prst="rect">
            <a:avLst/>
          </a:prstGeom>
          <a:noFill/>
        </p:spPr>
        <p:txBody>
          <a:bodyPr wrap="none" rtlCol="0">
            <a:spAutoFit/>
          </a:bodyPr>
          <a:lstStyle/>
          <a:p>
            <a:r>
              <a:rPr lang="fr-FR" sz="2400" dirty="0">
                <a:solidFill>
                  <a:srgbClr val="7030A0"/>
                </a:solidFill>
              </a:rPr>
              <a:t>Par implémentation</a:t>
            </a:r>
          </a:p>
          <a:p>
            <a:r>
              <a:rPr lang="fr-FR" sz="2400" dirty="0">
                <a:solidFill>
                  <a:srgbClr val="7030A0"/>
                </a:solidFill>
              </a:rPr>
              <a:t>de </a:t>
            </a:r>
            <a:r>
              <a:rPr lang="fr-FR" sz="2400" dirty="0" err="1">
                <a:solidFill>
                  <a:srgbClr val="7030A0"/>
                </a:solidFill>
              </a:rPr>
              <a:t>Runnable</a:t>
            </a:r>
            <a:endParaRPr lang="fr-FR" sz="2400" dirty="0">
              <a:solidFill>
                <a:srgbClr val="7030A0"/>
              </a:solidFill>
            </a:endParaRPr>
          </a:p>
        </p:txBody>
      </p:sp>
      <p:cxnSp>
        <p:nvCxnSpPr>
          <p:cNvPr id="12304" name="Connecteur droit 12303"/>
          <p:cNvCxnSpPr>
            <a:stCxn id="12290" idx="2"/>
          </p:cNvCxnSpPr>
          <p:nvPr/>
        </p:nvCxnSpPr>
        <p:spPr bwMode="auto">
          <a:xfrm>
            <a:off x="6096000" y="787709"/>
            <a:ext cx="0" cy="5058191"/>
          </a:xfrm>
          <a:prstGeom prst="line">
            <a:avLst/>
          </a:prstGeom>
          <a:solidFill>
            <a:schemeClr val="accent1"/>
          </a:solidFill>
          <a:ln w="9525" cap="flat" cmpd="sng" algn="ctr">
            <a:solidFill>
              <a:schemeClr val="tx1"/>
            </a:solidFill>
            <a:prstDash val="dashDot"/>
            <a:round/>
            <a:headEnd type="none" w="med" len="med"/>
            <a:tailEnd type="none" w="med" len="med"/>
          </a:ln>
          <a:effectLst/>
        </p:spPr>
      </p:cxnSp>
    </p:spTree>
    <p:extLst>
      <p:ext uri="{BB962C8B-B14F-4D97-AF65-F5344CB8AC3E}">
        <p14:creationId xmlns:p14="http://schemas.microsoft.com/office/powerpoint/2010/main" val="3422906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399243" y="237578"/>
            <a:ext cx="11430313" cy="645195"/>
          </a:xfrm>
        </p:spPr>
        <p:txBody>
          <a:bodyPr/>
          <a:lstStyle/>
          <a:p>
            <a:pPr algn="l"/>
            <a:r>
              <a:rPr lang="en-US" sz="3600" dirty="0" smtClean="0">
                <a:solidFill>
                  <a:srgbClr val="002060"/>
                </a:solidFill>
              </a:rPr>
              <a:t>IV-1.1.1 </a:t>
            </a:r>
            <a:r>
              <a:rPr lang="en-US" sz="3600" dirty="0" err="1" smtClean="0">
                <a:solidFill>
                  <a:srgbClr val="002060"/>
                </a:solidFill>
              </a:rPr>
              <a:t>Création</a:t>
            </a:r>
            <a:r>
              <a:rPr lang="en-US" sz="3600" dirty="0" smtClean="0">
                <a:solidFill>
                  <a:srgbClr val="002060"/>
                </a:solidFill>
              </a:rPr>
              <a:t> par extension de la </a:t>
            </a:r>
            <a:r>
              <a:rPr lang="en-US" sz="3600" dirty="0" err="1" smtClean="0">
                <a:solidFill>
                  <a:srgbClr val="002060"/>
                </a:solidFill>
              </a:rPr>
              <a:t>classe</a:t>
            </a:r>
            <a:r>
              <a:rPr lang="en-US" sz="3600" dirty="0" smtClean="0">
                <a:solidFill>
                  <a:srgbClr val="002060"/>
                </a:solidFill>
              </a:rPr>
              <a:t> Thread</a:t>
            </a:r>
            <a:endParaRPr lang="fr-FR" sz="3600" dirty="0"/>
          </a:p>
        </p:txBody>
      </p:sp>
      <p:sp>
        <p:nvSpPr>
          <p:cNvPr id="4" name="Rectangle 1"/>
          <p:cNvSpPr>
            <a:spLocks noGrp="1" noChangeArrowheads="1"/>
          </p:cNvSpPr>
          <p:nvPr>
            <p:ph idx="1"/>
          </p:nvPr>
        </p:nvSpPr>
        <p:spPr bwMode="auto">
          <a:xfrm>
            <a:off x="6456294" y="1045312"/>
            <a:ext cx="5251759"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lvl="0" indent="0">
              <a:spcBef>
                <a:spcPct val="0"/>
              </a:spcBef>
              <a:buNone/>
            </a:pPr>
            <a:r>
              <a:rPr kumimoji="0" lang="fr-FR" sz="1600" b="0" i="0" u="none" strike="noStrike" cap="none" normalizeH="0" baseline="0" dirty="0" smtClean="0">
                <a:ln>
                  <a:noFill/>
                </a:ln>
                <a:solidFill>
                  <a:srgbClr val="7030A0"/>
                </a:solidFill>
                <a:effectLst/>
              </a:rPr>
              <a:t>class </a:t>
            </a:r>
            <a:r>
              <a:rPr kumimoji="0" lang="fr-FR" sz="1600" b="0" i="0" u="none" strike="noStrike" cap="none" normalizeH="0" baseline="0" dirty="0" err="1" smtClean="0">
                <a:ln>
                  <a:noFill/>
                </a:ln>
                <a:solidFill>
                  <a:srgbClr val="7030A0"/>
                </a:solidFill>
                <a:effectLst/>
              </a:rPr>
              <a:t>MthreadingDemo</a:t>
            </a:r>
            <a:r>
              <a:rPr kumimoji="0" lang="fr-FR" sz="1600" b="0" i="0" u="none" strike="noStrike" cap="none" normalizeH="0" baseline="0" dirty="0" smtClean="0">
                <a:ln>
                  <a:noFill/>
                </a:ln>
                <a:solidFill>
                  <a:srgbClr val="7030A0"/>
                </a:solidFill>
                <a:effectLst/>
              </a:rPr>
              <a:t> </a:t>
            </a:r>
            <a:r>
              <a:rPr kumimoji="0" lang="fr-FR" sz="1600" b="0" i="0" u="none" strike="noStrike" cap="none" normalizeH="0" baseline="0" dirty="0" err="1" smtClean="0">
                <a:ln>
                  <a:noFill/>
                </a:ln>
                <a:solidFill>
                  <a:srgbClr val="7030A0"/>
                </a:solidFill>
                <a:effectLst/>
              </a:rPr>
              <a:t>extends</a:t>
            </a:r>
            <a:r>
              <a:rPr kumimoji="0" lang="fr-FR" sz="1600" b="0" i="0" u="none" strike="noStrike" cap="none" normalizeH="0" baseline="0" dirty="0" smtClean="0">
                <a:ln>
                  <a:noFill/>
                </a:ln>
                <a:solidFill>
                  <a:srgbClr val="7030A0"/>
                </a:solidFill>
                <a:effectLst/>
              </a:rPr>
              <a:t> Thread {</a:t>
            </a:r>
          </a:p>
          <a:p>
            <a:pPr marL="0" lvl="0" indent="0">
              <a:spcBef>
                <a:spcPct val="0"/>
              </a:spcBef>
              <a:buNone/>
            </a:pPr>
            <a:r>
              <a:rPr kumimoji="0" lang="fr-FR" sz="1600" b="0" i="0" u="none" strike="noStrike" cap="none" normalizeH="0" baseline="0" dirty="0" smtClean="0">
                <a:ln>
                  <a:noFill/>
                </a:ln>
                <a:solidFill>
                  <a:srgbClr val="7030A0"/>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7030A0"/>
                </a:solidFill>
                <a:effectLst/>
              </a:rPr>
              <a:t>    public </a:t>
            </a:r>
            <a:r>
              <a:rPr kumimoji="0" lang="fr-FR" sz="1600" b="0" i="0" u="none" strike="noStrike" cap="none" normalizeH="0" baseline="0" dirty="0" err="1" smtClean="0">
                <a:ln>
                  <a:noFill/>
                </a:ln>
                <a:solidFill>
                  <a:srgbClr val="7030A0"/>
                </a:solidFill>
                <a:effectLst/>
              </a:rPr>
              <a:t>void</a:t>
            </a:r>
            <a:r>
              <a:rPr kumimoji="0" lang="fr-FR" sz="1600" b="0" i="0" u="none" strike="noStrike" cap="none" normalizeH="0" baseline="0" dirty="0" smtClean="0">
                <a:ln>
                  <a:noFill/>
                </a:ln>
                <a:solidFill>
                  <a:srgbClr val="7030A0"/>
                </a:solidFill>
                <a:effectLst/>
              </a:rPr>
              <a:t> </a:t>
            </a:r>
            <a:r>
              <a:rPr kumimoji="0" lang="fr-FR" sz="1600" b="0" i="0" u="none" strike="noStrike" cap="none" normalizeH="0" baseline="0" dirty="0" err="1" smtClean="0">
                <a:ln>
                  <a:noFill/>
                </a:ln>
                <a:solidFill>
                  <a:srgbClr val="7030A0"/>
                </a:solidFill>
                <a:effectLst/>
              </a:rPr>
              <a:t>run</a:t>
            </a:r>
            <a:r>
              <a:rPr kumimoji="0" lang="fr-FR" sz="1600" b="0" i="0" u="none" strike="noStrike" cap="none" normalizeH="0" baseline="0" dirty="0" smtClean="0">
                <a:ln>
                  <a:noFill/>
                </a:ln>
                <a:solidFill>
                  <a:srgbClr val="7030A0"/>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7030A0"/>
                </a:solidFill>
                <a:effectLst/>
              </a:rPr>
              <a:t>    {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7030A0"/>
                </a:solidFill>
                <a:effectLst/>
              </a:rPr>
              <a:t>        </a:t>
            </a:r>
            <a:r>
              <a:rPr kumimoji="0" lang="fr-FR" sz="1600" b="0" i="0" u="none" strike="noStrike" cap="none" normalizeH="0" baseline="0" dirty="0" err="1" smtClean="0">
                <a:ln>
                  <a:noFill/>
                </a:ln>
                <a:solidFill>
                  <a:srgbClr val="7030A0"/>
                </a:solidFill>
                <a:effectLst/>
              </a:rPr>
              <a:t>try</a:t>
            </a:r>
            <a:endParaRPr kumimoji="0" lang="fr-FR" sz="1600" b="0" i="0" u="none" strike="noStrike" cap="none" normalizeH="0" baseline="0" dirty="0" smtClean="0">
              <a:ln>
                <a:noFill/>
              </a:ln>
              <a:solidFill>
                <a:srgbClr val="7030A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7030A0"/>
                </a:solidFill>
                <a:effectLst/>
              </a:rPr>
              <a:t>        {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7030A0"/>
                </a:solidFill>
                <a:effectLst/>
              </a:rPr>
              <a:t>            // Affichage</a:t>
            </a:r>
            <a:r>
              <a:rPr kumimoji="0" lang="fr-FR" sz="1600" b="0" i="0" u="none" strike="noStrike" cap="none" normalizeH="0" dirty="0" smtClean="0">
                <a:ln>
                  <a:noFill/>
                </a:ln>
                <a:solidFill>
                  <a:srgbClr val="7030A0"/>
                </a:solidFill>
                <a:effectLst/>
              </a:rPr>
              <a:t> du thread qui s’exécute</a:t>
            </a:r>
            <a:r>
              <a:rPr kumimoji="0" lang="fr-FR" sz="1600" b="0" i="0" u="none" strike="noStrike" cap="none" normalizeH="0" baseline="0" dirty="0" smtClean="0">
                <a:ln>
                  <a:noFill/>
                </a:ln>
                <a:solidFill>
                  <a:srgbClr val="7030A0"/>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7030A0"/>
                </a:solidFill>
                <a:effectLst/>
              </a:rPr>
              <a:t>            </a:t>
            </a:r>
            <a:r>
              <a:rPr kumimoji="0" lang="fr-FR" sz="1600" b="0" i="0" u="none" strike="noStrike" cap="none" normalizeH="0" baseline="0" dirty="0" err="1" smtClean="0">
                <a:ln>
                  <a:noFill/>
                </a:ln>
                <a:solidFill>
                  <a:srgbClr val="7030A0"/>
                </a:solidFill>
                <a:effectLst/>
              </a:rPr>
              <a:t>System.out.println</a:t>
            </a:r>
            <a:r>
              <a:rPr kumimoji="0" lang="fr-FR" sz="1600" b="0" i="0" u="none" strike="noStrike" cap="none" normalizeH="0" baseline="0" dirty="0" smtClean="0">
                <a:ln>
                  <a:noFill/>
                </a:ln>
                <a:solidFill>
                  <a:srgbClr val="7030A0"/>
                </a:solidFill>
                <a:effectLst/>
              </a:rPr>
              <a:t> ("Thread " +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7030A0"/>
                </a:solidFill>
                <a:effectLst/>
              </a:rPr>
              <a:t>                  </a:t>
            </a:r>
            <a:r>
              <a:rPr kumimoji="0" lang="fr-FR" sz="1600" b="0" i="0" u="none" strike="noStrike" cap="none" normalizeH="0" baseline="0" dirty="0" err="1" smtClean="0">
                <a:ln>
                  <a:noFill/>
                </a:ln>
                <a:solidFill>
                  <a:srgbClr val="7030A0"/>
                </a:solidFill>
                <a:effectLst/>
              </a:rPr>
              <a:t>Thread.currentThread</a:t>
            </a:r>
            <a:r>
              <a:rPr kumimoji="0" lang="fr-FR" sz="1600" b="0" i="0" u="none" strike="noStrike" cap="none" normalizeH="0" baseline="0" dirty="0" smtClean="0">
                <a:ln>
                  <a:noFill/>
                </a:ln>
                <a:solidFill>
                  <a:srgbClr val="7030A0"/>
                </a:solidFill>
                <a:effectLst/>
              </a:rPr>
              <a:t>().</a:t>
            </a:r>
            <a:r>
              <a:rPr kumimoji="0" lang="fr-FR" sz="1600" b="0" i="0" u="none" strike="noStrike" cap="none" normalizeH="0" baseline="0" dirty="0" err="1" smtClean="0">
                <a:ln>
                  <a:noFill/>
                </a:ln>
                <a:solidFill>
                  <a:srgbClr val="7030A0"/>
                </a:solidFill>
                <a:effectLst/>
              </a:rPr>
              <a:t>getId</a:t>
            </a:r>
            <a:r>
              <a:rPr kumimoji="0" lang="fr-FR" sz="1600" b="0" i="0" u="none" strike="noStrike" cap="none" normalizeH="0" baseline="0" dirty="0" smtClean="0">
                <a:ln>
                  <a:noFill/>
                </a:ln>
                <a:solidFill>
                  <a:srgbClr val="7030A0"/>
                </a:solidFill>
                <a:effectLst/>
              </a:rPr>
              <a:t>() +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7030A0"/>
                </a:solidFill>
                <a:effectLst/>
              </a:rPr>
              <a:t>                  " </a:t>
            </a:r>
            <a:r>
              <a:rPr kumimoji="0" lang="fr-FR" sz="1600" b="0" i="0" u="none" strike="noStrike" cap="none" normalizeH="0" baseline="0" dirty="0" err="1" smtClean="0">
                <a:ln>
                  <a:noFill/>
                </a:ln>
                <a:solidFill>
                  <a:srgbClr val="7030A0"/>
                </a:solidFill>
                <a:effectLst/>
              </a:rPr>
              <a:t>is</a:t>
            </a:r>
            <a:r>
              <a:rPr kumimoji="0" lang="fr-FR" sz="1600" b="0" i="0" u="none" strike="noStrike" cap="none" normalizeH="0" baseline="0" dirty="0" smtClean="0">
                <a:ln>
                  <a:noFill/>
                </a:ln>
                <a:solidFill>
                  <a:srgbClr val="7030A0"/>
                </a:solidFill>
                <a:effectLst/>
              </a:rPr>
              <a:t> running");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7030A0"/>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7030A0"/>
                </a:solidFill>
                <a:effectLst/>
              </a:rPr>
              <a:t>        }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7030A0"/>
                </a:solidFill>
                <a:effectLst/>
              </a:rPr>
              <a:t>        catch (Exception e)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7030A0"/>
                </a:solidFill>
                <a:effectLst/>
              </a:rPr>
              <a:t>        {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7030A0"/>
                </a:solidFill>
                <a:effectLst/>
              </a:rPr>
              <a:t>            // Renvoi d’une exception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7030A0"/>
                </a:solidFill>
                <a:effectLst/>
              </a:rPr>
              <a:t>            </a:t>
            </a:r>
            <a:r>
              <a:rPr kumimoji="0" lang="fr-FR" sz="1600" b="0" i="0" u="none" strike="noStrike" cap="none" normalizeH="0" baseline="0" dirty="0" err="1" smtClean="0">
                <a:ln>
                  <a:noFill/>
                </a:ln>
                <a:solidFill>
                  <a:srgbClr val="7030A0"/>
                </a:solidFill>
                <a:effectLst/>
              </a:rPr>
              <a:t>System.out.println</a:t>
            </a:r>
            <a:r>
              <a:rPr kumimoji="0" lang="fr-FR" sz="1600" b="0" i="0" u="none" strike="noStrike" cap="none" normalizeH="0" baseline="0" dirty="0" smtClean="0">
                <a:ln>
                  <a:noFill/>
                </a:ln>
                <a:solidFill>
                  <a:srgbClr val="7030A0"/>
                </a:solidFill>
                <a:effectLst/>
              </a:rPr>
              <a:t> ("Exception rencontrée");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7030A0"/>
                </a:solidFill>
                <a:effectLst/>
              </a:rPr>
              <a:t>        }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7030A0"/>
                </a:solidFill>
                <a:effectLst/>
              </a:rPr>
              <a:t>    }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7030A0"/>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rPr>
              <a:t>  </a:t>
            </a:r>
          </a:p>
        </p:txBody>
      </p:sp>
      <p:sp>
        <p:nvSpPr>
          <p:cNvPr id="5" name="Rectangle 1"/>
          <p:cNvSpPr txBox="1">
            <a:spLocks noChangeArrowheads="1"/>
          </p:cNvSpPr>
          <p:nvPr/>
        </p:nvSpPr>
        <p:spPr bwMode="auto">
          <a:xfrm>
            <a:off x="393119" y="1155582"/>
            <a:ext cx="5790368"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buFontTx/>
              <a:buNone/>
            </a:pPr>
            <a:r>
              <a:rPr lang="fr-FR" sz="1600" dirty="0" smtClean="0">
                <a:solidFill>
                  <a:srgbClr val="7030A0"/>
                </a:solidFill>
              </a:rPr>
              <a:t>public class Multithread </a:t>
            </a:r>
          </a:p>
          <a:p>
            <a:pPr marL="0" indent="0">
              <a:spcBef>
                <a:spcPct val="0"/>
              </a:spcBef>
              <a:buFontTx/>
              <a:buNone/>
            </a:pPr>
            <a:r>
              <a:rPr lang="fr-FR" sz="1600" dirty="0" smtClean="0">
                <a:solidFill>
                  <a:srgbClr val="7030A0"/>
                </a:solidFill>
              </a:rPr>
              <a:t>{ </a:t>
            </a:r>
          </a:p>
          <a:p>
            <a:pPr marL="0" indent="0">
              <a:spcBef>
                <a:spcPct val="0"/>
              </a:spcBef>
              <a:buFontTx/>
              <a:buNone/>
            </a:pPr>
            <a:r>
              <a:rPr lang="fr-FR" sz="1600" dirty="0" smtClean="0">
                <a:solidFill>
                  <a:srgbClr val="7030A0"/>
                </a:solidFill>
              </a:rPr>
              <a:t>    public </a:t>
            </a:r>
            <a:r>
              <a:rPr lang="fr-FR" sz="1600" dirty="0" err="1" smtClean="0">
                <a:solidFill>
                  <a:srgbClr val="7030A0"/>
                </a:solidFill>
              </a:rPr>
              <a:t>static</a:t>
            </a:r>
            <a:r>
              <a:rPr lang="fr-FR" sz="1600" dirty="0" smtClean="0">
                <a:solidFill>
                  <a:srgbClr val="7030A0"/>
                </a:solidFill>
              </a:rPr>
              <a:t> </a:t>
            </a:r>
            <a:r>
              <a:rPr lang="fr-FR" sz="1600" dirty="0" err="1" smtClean="0">
                <a:solidFill>
                  <a:srgbClr val="7030A0"/>
                </a:solidFill>
              </a:rPr>
              <a:t>void</a:t>
            </a:r>
            <a:r>
              <a:rPr lang="fr-FR" sz="1600" dirty="0" smtClean="0">
                <a:solidFill>
                  <a:srgbClr val="7030A0"/>
                </a:solidFill>
              </a:rPr>
              <a:t> main(String[] </a:t>
            </a:r>
            <a:r>
              <a:rPr lang="fr-FR" sz="1600" dirty="0" err="1" smtClean="0">
                <a:solidFill>
                  <a:srgbClr val="7030A0"/>
                </a:solidFill>
              </a:rPr>
              <a:t>args</a:t>
            </a:r>
            <a:r>
              <a:rPr lang="fr-FR" sz="1600" dirty="0" smtClean="0">
                <a:solidFill>
                  <a:srgbClr val="7030A0"/>
                </a:solidFill>
              </a:rPr>
              <a:t>) </a:t>
            </a:r>
          </a:p>
          <a:p>
            <a:pPr marL="0" indent="0">
              <a:spcBef>
                <a:spcPct val="0"/>
              </a:spcBef>
              <a:buFontTx/>
              <a:buNone/>
            </a:pPr>
            <a:r>
              <a:rPr lang="fr-FR" sz="1600" dirty="0" smtClean="0">
                <a:solidFill>
                  <a:srgbClr val="7030A0"/>
                </a:solidFill>
              </a:rPr>
              <a:t>    { </a:t>
            </a:r>
          </a:p>
          <a:p>
            <a:pPr marL="0" indent="0">
              <a:spcBef>
                <a:spcPct val="0"/>
              </a:spcBef>
              <a:buFontTx/>
              <a:buNone/>
            </a:pPr>
            <a:r>
              <a:rPr lang="fr-FR" sz="1600" dirty="0" smtClean="0">
                <a:solidFill>
                  <a:srgbClr val="7030A0"/>
                </a:solidFill>
              </a:rPr>
              <a:t>        </a:t>
            </a:r>
            <a:r>
              <a:rPr lang="fr-FR" sz="1600" dirty="0" err="1" smtClean="0">
                <a:solidFill>
                  <a:srgbClr val="7030A0"/>
                </a:solidFill>
              </a:rPr>
              <a:t>int</a:t>
            </a:r>
            <a:r>
              <a:rPr lang="fr-FR" sz="1600" dirty="0" smtClean="0">
                <a:solidFill>
                  <a:srgbClr val="7030A0"/>
                </a:solidFill>
              </a:rPr>
              <a:t> n = 8; // </a:t>
            </a:r>
            <a:r>
              <a:rPr lang="fr-FR" sz="1600" dirty="0" err="1" smtClean="0">
                <a:solidFill>
                  <a:srgbClr val="7030A0"/>
                </a:solidFill>
              </a:rPr>
              <a:t>Number</a:t>
            </a:r>
            <a:r>
              <a:rPr lang="fr-FR" sz="1600" dirty="0" smtClean="0">
                <a:solidFill>
                  <a:srgbClr val="7030A0"/>
                </a:solidFill>
              </a:rPr>
              <a:t> of threads </a:t>
            </a:r>
          </a:p>
          <a:p>
            <a:pPr marL="0" indent="0">
              <a:spcBef>
                <a:spcPct val="0"/>
              </a:spcBef>
              <a:buFontTx/>
              <a:buNone/>
            </a:pPr>
            <a:r>
              <a:rPr lang="fr-FR" sz="1600" dirty="0" smtClean="0">
                <a:solidFill>
                  <a:srgbClr val="7030A0"/>
                </a:solidFill>
              </a:rPr>
              <a:t>        for (</a:t>
            </a:r>
            <a:r>
              <a:rPr lang="fr-FR" sz="1600" dirty="0" err="1" smtClean="0">
                <a:solidFill>
                  <a:srgbClr val="7030A0"/>
                </a:solidFill>
              </a:rPr>
              <a:t>int</a:t>
            </a:r>
            <a:r>
              <a:rPr lang="fr-FR" sz="1600" dirty="0" smtClean="0">
                <a:solidFill>
                  <a:srgbClr val="7030A0"/>
                </a:solidFill>
              </a:rPr>
              <a:t> i=0; i&lt;8; i++) </a:t>
            </a:r>
          </a:p>
          <a:p>
            <a:pPr marL="0" indent="0">
              <a:spcBef>
                <a:spcPct val="0"/>
              </a:spcBef>
              <a:buFontTx/>
              <a:buNone/>
            </a:pPr>
            <a:r>
              <a:rPr lang="fr-FR" sz="1600" dirty="0" smtClean="0">
                <a:solidFill>
                  <a:srgbClr val="7030A0"/>
                </a:solidFill>
              </a:rPr>
              <a:t>        { </a:t>
            </a:r>
          </a:p>
          <a:p>
            <a:pPr marL="0" indent="0">
              <a:spcBef>
                <a:spcPct val="0"/>
              </a:spcBef>
              <a:buFontTx/>
              <a:buNone/>
            </a:pPr>
            <a:r>
              <a:rPr lang="fr-FR" sz="1600" dirty="0" smtClean="0">
                <a:solidFill>
                  <a:srgbClr val="7030A0"/>
                </a:solidFill>
              </a:rPr>
              <a:t>            </a:t>
            </a:r>
            <a:r>
              <a:rPr lang="fr-FR" sz="1600" dirty="0" err="1" smtClean="0">
                <a:solidFill>
                  <a:srgbClr val="7030A0"/>
                </a:solidFill>
              </a:rPr>
              <a:t>MthreadingDemo</a:t>
            </a:r>
            <a:r>
              <a:rPr lang="fr-FR" sz="1600" dirty="0" smtClean="0">
                <a:solidFill>
                  <a:srgbClr val="7030A0"/>
                </a:solidFill>
              </a:rPr>
              <a:t> </a:t>
            </a:r>
            <a:r>
              <a:rPr lang="fr-FR" sz="1600" dirty="0" err="1" smtClean="0">
                <a:solidFill>
                  <a:srgbClr val="7030A0"/>
                </a:solidFill>
              </a:rPr>
              <a:t>object</a:t>
            </a:r>
            <a:r>
              <a:rPr lang="fr-FR" sz="1600" dirty="0" smtClean="0">
                <a:solidFill>
                  <a:srgbClr val="7030A0"/>
                </a:solidFill>
              </a:rPr>
              <a:t> = new </a:t>
            </a:r>
            <a:r>
              <a:rPr lang="fr-FR" sz="1600" dirty="0" err="1" smtClean="0">
                <a:solidFill>
                  <a:srgbClr val="7030A0"/>
                </a:solidFill>
              </a:rPr>
              <a:t>MthreadingDemo</a:t>
            </a:r>
            <a:r>
              <a:rPr lang="fr-FR" sz="1600" dirty="0" smtClean="0">
                <a:solidFill>
                  <a:srgbClr val="7030A0"/>
                </a:solidFill>
              </a:rPr>
              <a:t>(); </a:t>
            </a:r>
          </a:p>
          <a:p>
            <a:pPr marL="0" indent="0">
              <a:spcBef>
                <a:spcPct val="0"/>
              </a:spcBef>
              <a:buFontTx/>
              <a:buNone/>
            </a:pPr>
            <a:r>
              <a:rPr lang="fr-FR" sz="1600" dirty="0" smtClean="0">
                <a:solidFill>
                  <a:srgbClr val="7030A0"/>
                </a:solidFill>
              </a:rPr>
              <a:t>            </a:t>
            </a:r>
            <a:r>
              <a:rPr lang="fr-FR" sz="1600" dirty="0" err="1" smtClean="0">
                <a:solidFill>
                  <a:srgbClr val="7030A0"/>
                </a:solidFill>
              </a:rPr>
              <a:t>object.start</a:t>
            </a:r>
            <a:r>
              <a:rPr lang="fr-FR" sz="1600" dirty="0" smtClean="0">
                <a:solidFill>
                  <a:srgbClr val="7030A0"/>
                </a:solidFill>
              </a:rPr>
              <a:t>(); </a:t>
            </a:r>
          </a:p>
          <a:p>
            <a:pPr marL="0" indent="0">
              <a:spcBef>
                <a:spcPct val="0"/>
              </a:spcBef>
              <a:buFontTx/>
              <a:buNone/>
            </a:pPr>
            <a:r>
              <a:rPr lang="fr-FR" sz="1600" dirty="0" smtClean="0">
                <a:solidFill>
                  <a:srgbClr val="7030A0"/>
                </a:solidFill>
              </a:rPr>
              <a:t>        } </a:t>
            </a:r>
          </a:p>
          <a:p>
            <a:pPr marL="0" indent="0">
              <a:spcBef>
                <a:spcPct val="0"/>
              </a:spcBef>
              <a:buFontTx/>
              <a:buNone/>
            </a:pPr>
            <a:r>
              <a:rPr lang="fr-FR" sz="1600" dirty="0" smtClean="0">
                <a:solidFill>
                  <a:srgbClr val="7030A0"/>
                </a:solidFill>
              </a:rPr>
              <a:t>    } </a:t>
            </a:r>
          </a:p>
          <a:p>
            <a:pPr marL="0" indent="0">
              <a:spcBef>
                <a:spcPct val="0"/>
              </a:spcBef>
              <a:buFontTx/>
              <a:buNone/>
            </a:pPr>
            <a:r>
              <a:rPr lang="fr-FR" sz="1600" dirty="0" smtClean="0">
                <a:solidFill>
                  <a:srgbClr val="7030A0"/>
                </a:solidFill>
              </a:rPr>
              <a:t>} </a:t>
            </a:r>
          </a:p>
          <a:p>
            <a:pPr marL="0" indent="0">
              <a:spcBef>
                <a:spcPct val="0"/>
              </a:spcBef>
              <a:buFontTx/>
              <a:buNone/>
            </a:pPr>
            <a:endParaRPr lang="fr-FR" sz="1600" dirty="0" smtClean="0">
              <a:solidFill>
                <a:srgbClr val="000000"/>
              </a:solidFill>
            </a:endParaRPr>
          </a:p>
        </p:txBody>
      </p:sp>
    </p:spTree>
    <p:extLst>
      <p:ext uri="{BB962C8B-B14F-4D97-AF65-F5344CB8AC3E}">
        <p14:creationId xmlns:p14="http://schemas.microsoft.com/office/powerpoint/2010/main" val="32316322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609600" y="324362"/>
            <a:ext cx="10972800" cy="645195"/>
          </a:xfrm>
        </p:spPr>
        <p:txBody>
          <a:bodyPr/>
          <a:lstStyle/>
          <a:p>
            <a:r>
              <a:rPr lang="en-US" sz="3600" dirty="0" smtClean="0">
                <a:solidFill>
                  <a:srgbClr val="002060"/>
                </a:solidFill>
              </a:rPr>
              <a:t>IV-1.1.2 </a:t>
            </a:r>
            <a:r>
              <a:rPr lang="en-US" sz="3600" dirty="0" err="1" smtClean="0">
                <a:solidFill>
                  <a:srgbClr val="002060"/>
                </a:solidFill>
              </a:rPr>
              <a:t>Création</a:t>
            </a:r>
            <a:r>
              <a:rPr lang="en-US" sz="3600" dirty="0" smtClean="0">
                <a:solidFill>
                  <a:srgbClr val="002060"/>
                </a:solidFill>
              </a:rPr>
              <a:t> par </a:t>
            </a:r>
            <a:r>
              <a:rPr lang="en-US" sz="3600" dirty="0" err="1" smtClean="0">
                <a:solidFill>
                  <a:srgbClr val="002060"/>
                </a:solidFill>
              </a:rPr>
              <a:t>implémentation</a:t>
            </a:r>
            <a:r>
              <a:rPr lang="en-US" sz="3600" dirty="0" smtClean="0">
                <a:solidFill>
                  <a:srgbClr val="002060"/>
                </a:solidFill>
              </a:rPr>
              <a:t> de Runnable</a:t>
            </a:r>
            <a:endParaRPr lang="fr-FR" sz="3600" dirty="0"/>
          </a:p>
        </p:txBody>
      </p:sp>
      <p:sp>
        <p:nvSpPr>
          <p:cNvPr id="4" name="Rectangle 1"/>
          <p:cNvSpPr>
            <a:spLocks noGrp="1" noChangeArrowheads="1"/>
          </p:cNvSpPr>
          <p:nvPr>
            <p:ph idx="1"/>
          </p:nvPr>
        </p:nvSpPr>
        <p:spPr bwMode="auto">
          <a:xfrm>
            <a:off x="6730186" y="1142187"/>
            <a:ext cx="5251759"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lvl="0" indent="0">
              <a:spcBef>
                <a:spcPct val="0"/>
              </a:spcBef>
              <a:buNone/>
            </a:pPr>
            <a:r>
              <a:rPr kumimoji="0" lang="fr-FR" sz="1600" b="0" i="0" u="none" strike="noStrike" cap="none" normalizeH="0" baseline="0" dirty="0" smtClean="0">
                <a:ln>
                  <a:noFill/>
                </a:ln>
                <a:solidFill>
                  <a:srgbClr val="7030A0"/>
                </a:solidFill>
                <a:effectLst/>
              </a:rPr>
              <a:t>class </a:t>
            </a:r>
            <a:r>
              <a:rPr kumimoji="0" lang="fr-FR" sz="1600" b="0" i="0" u="none" strike="noStrike" cap="none" normalizeH="0" baseline="0" dirty="0" err="1" smtClean="0">
                <a:ln>
                  <a:noFill/>
                </a:ln>
                <a:solidFill>
                  <a:srgbClr val="7030A0"/>
                </a:solidFill>
                <a:effectLst/>
              </a:rPr>
              <a:t>MthreadingDemo</a:t>
            </a:r>
            <a:r>
              <a:rPr kumimoji="0" lang="fr-FR" sz="1600" b="0" i="0" u="none" strike="noStrike" cap="none" normalizeH="0" baseline="0" dirty="0" smtClean="0">
                <a:ln>
                  <a:noFill/>
                </a:ln>
                <a:solidFill>
                  <a:srgbClr val="7030A0"/>
                </a:solidFill>
                <a:effectLst/>
              </a:rPr>
              <a:t> </a:t>
            </a:r>
            <a:r>
              <a:rPr kumimoji="0" lang="fr-FR" sz="1600" b="0" i="0" u="none" strike="noStrike" cap="none" normalizeH="0" baseline="0" dirty="0" err="1" smtClean="0">
                <a:ln>
                  <a:noFill/>
                </a:ln>
                <a:solidFill>
                  <a:srgbClr val="7030A0"/>
                </a:solidFill>
                <a:effectLst/>
              </a:rPr>
              <a:t>implements</a:t>
            </a:r>
            <a:r>
              <a:rPr kumimoji="0" lang="fr-FR" sz="1600" b="0" i="0" u="none" strike="noStrike" cap="none" normalizeH="0" dirty="0" smtClean="0">
                <a:ln>
                  <a:noFill/>
                </a:ln>
                <a:solidFill>
                  <a:srgbClr val="7030A0"/>
                </a:solidFill>
                <a:effectLst/>
              </a:rPr>
              <a:t> </a:t>
            </a:r>
            <a:r>
              <a:rPr kumimoji="0" lang="fr-FR" sz="1600" b="0" i="0" u="none" strike="noStrike" cap="none" normalizeH="0" dirty="0" err="1" smtClean="0">
                <a:ln>
                  <a:noFill/>
                </a:ln>
                <a:solidFill>
                  <a:srgbClr val="7030A0"/>
                </a:solidFill>
                <a:effectLst/>
              </a:rPr>
              <a:t>Runnable</a:t>
            </a:r>
            <a:r>
              <a:rPr kumimoji="0" lang="fr-FR" sz="1600" b="0" i="0" u="none" strike="noStrike" cap="none" normalizeH="0" baseline="0" dirty="0" smtClean="0">
                <a:ln>
                  <a:noFill/>
                </a:ln>
                <a:solidFill>
                  <a:srgbClr val="7030A0"/>
                </a:solidFill>
                <a:effectLst/>
              </a:rPr>
              <a:t> {</a:t>
            </a:r>
          </a:p>
          <a:p>
            <a:pPr marL="0" lvl="0" indent="0">
              <a:spcBef>
                <a:spcPct val="0"/>
              </a:spcBef>
              <a:buNone/>
            </a:pPr>
            <a:r>
              <a:rPr kumimoji="0" lang="fr-FR" sz="1600" b="0" i="0" u="none" strike="noStrike" cap="none" normalizeH="0" baseline="0" dirty="0" smtClean="0">
                <a:ln>
                  <a:noFill/>
                </a:ln>
                <a:solidFill>
                  <a:srgbClr val="7030A0"/>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7030A0"/>
                </a:solidFill>
                <a:effectLst/>
              </a:rPr>
              <a:t>    public </a:t>
            </a:r>
            <a:r>
              <a:rPr kumimoji="0" lang="fr-FR" sz="1600" b="0" i="0" u="none" strike="noStrike" cap="none" normalizeH="0" baseline="0" dirty="0" err="1" smtClean="0">
                <a:ln>
                  <a:noFill/>
                </a:ln>
                <a:solidFill>
                  <a:srgbClr val="7030A0"/>
                </a:solidFill>
                <a:effectLst/>
              </a:rPr>
              <a:t>void</a:t>
            </a:r>
            <a:r>
              <a:rPr kumimoji="0" lang="fr-FR" sz="1600" b="0" i="0" u="none" strike="noStrike" cap="none" normalizeH="0" baseline="0" dirty="0" smtClean="0">
                <a:ln>
                  <a:noFill/>
                </a:ln>
                <a:solidFill>
                  <a:srgbClr val="7030A0"/>
                </a:solidFill>
                <a:effectLst/>
              </a:rPr>
              <a:t> </a:t>
            </a:r>
            <a:r>
              <a:rPr kumimoji="0" lang="fr-FR" sz="1600" b="0" i="0" u="none" strike="noStrike" cap="none" normalizeH="0" baseline="0" dirty="0" err="1" smtClean="0">
                <a:ln>
                  <a:noFill/>
                </a:ln>
                <a:solidFill>
                  <a:srgbClr val="7030A0"/>
                </a:solidFill>
                <a:effectLst/>
              </a:rPr>
              <a:t>run</a:t>
            </a:r>
            <a:r>
              <a:rPr kumimoji="0" lang="fr-FR" sz="1600" b="0" i="0" u="none" strike="noStrike" cap="none" normalizeH="0" baseline="0" dirty="0" smtClean="0">
                <a:ln>
                  <a:noFill/>
                </a:ln>
                <a:solidFill>
                  <a:srgbClr val="7030A0"/>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7030A0"/>
                </a:solidFill>
                <a:effectLst/>
              </a:rPr>
              <a:t>    {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7030A0"/>
                </a:solidFill>
                <a:effectLst/>
              </a:rPr>
              <a:t>        </a:t>
            </a:r>
            <a:r>
              <a:rPr kumimoji="0" lang="fr-FR" sz="1600" b="0" i="0" u="none" strike="noStrike" cap="none" normalizeH="0" baseline="0" dirty="0" err="1" smtClean="0">
                <a:ln>
                  <a:noFill/>
                </a:ln>
                <a:solidFill>
                  <a:srgbClr val="7030A0"/>
                </a:solidFill>
                <a:effectLst/>
              </a:rPr>
              <a:t>try</a:t>
            </a:r>
            <a:endParaRPr kumimoji="0" lang="fr-FR" sz="1600" b="0" i="0" u="none" strike="noStrike" cap="none" normalizeH="0" baseline="0" dirty="0" smtClean="0">
              <a:ln>
                <a:noFill/>
              </a:ln>
              <a:solidFill>
                <a:srgbClr val="7030A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7030A0"/>
                </a:solidFill>
                <a:effectLst/>
              </a:rPr>
              <a:t>        {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7030A0"/>
                </a:solidFill>
                <a:effectLst/>
              </a:rPr>
              <a:t>            // Affichage</a:t>
            </a:r>
            <a:r>
              <a:rPr kumimoji="0" lang="fr-FR" sz="1600" b="0" i="0" u="none" strike="noStrike" cap="none" normalizeH="0" dirty="0" smtClean="0">
                <a:ln>
                  <a:noFill/>
                </a:ln>
                <a:solidFill>
                  <a:srgbClr val="7030A0"/>
                </a:solidFill>
                <a:effectLst/>
              </a:rPr>
              <a:t> du thread qui s’exécute</a:t>
            </a:r>
            <a:r>
              <a:rPr kumimoji="0" lang="fr-FR" sz="1600" b="0" i="0" u="none" strike="noStrike" cap="none" normalizeH="0" baseline="0" dirty="0" smtClean="0">
                <a:ln>
                  <a:noFill/>
                </a:ln>
                <a:solidFill>
                  <a:srgbClr val="7030A0"/>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7030A0"/>
                </a:solidFill>
                <a:effectLst/>
              </a:rPr>
              <a:t>            </a:t>
            </a:r>
            <a:r>
              <a:rPr kumimoji="0" lang="fr-FR" sz="1600" b="0" i="0" u="none" strike="noStrike" cap="none" normalizeH="0" baseline="0" dirty="0" err="1" smtClean="0">
                <a:ln>
                  <a:noFill/>
                </a:ln>
                <a:solidFill>
                  <a:srgbClr val="7030A0"/>
                </a:solidFill>
                <a:effectLst/>
              </a:rPr>
              <a:t>System.out.println</a:t>
            </a:r>
            <a:r>
              <a:rPr kumimoji="0" lang="fr-FR" sz="1600" b="0" i="0" u="none" strike="noStrike" cap="none" normalizeH="0" baseline="0" dirty="0" smtClean="0">
                <a:ln>
                  <a:noFill/>
                </a:ln>
                <a:solidFill>
                  <a:srgbClr val="7030A0"/>
                </a:solidFill>
                <a:effectLst/>
              </a:rPr>
              <a:t> ("Thread " +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7030A0"/>
                </a:solidFill>
                <a:effectLst/>
              </a:rPr>
              <a:t>                  </a:t>
            </a:r>
            <a:r>
              <a:rPr kumimoji="0" lang="fr-FR" sz="1600" b="0" i="0" u="none" strike="noStrike" cap="none" normalizeH="0" baseline="0" dirty="0" err="1" smtClean="0">
                <a:ln>
                  <a:noFill/>
                </a:ln>
                <a:solidFill>
                  <a:srgbClr val="7030A0"/>
                </a:solidFill>
                <a:effectLst/>
              </a:rPr>
              <a:t>Thread.currentThread</a:t>
            </a:r>
            <a:r>
              <a:rPr kumimoji="0" lang="fr-FR" sz="1600" b="0" i="0" u="none" strike="noStrike" cap="none" normalizeH="0" baseline="0" dirty="0" smtClean="0">
                <a:ln>
                  <a:noFill/>
                </a:ln>
                <a:solidFill>
                  <a:srgbClr val="7030A0"/>
                </a:solidFill>
                <a:effectLst/>
              </a:rPr>
              <a:t>().</a:t>
            </a:r>
            <a:r>
              <a:rPr kumimoji="0" lang="fr-FR" sz="1600" b="0" i="0" u="none" strike="noStrike" cap="none" normalizeH="0" baseline="0" dirty="0" err="1" smtClean="0">
                <a:ln>
                  <a:noFill/>
                </a:ln>
                <a:solidFill>
                  <a:srgbClr val="7030A0"/>
                </a:solidFill>
                <a:effectLst/>
              </a:rPr>
              <a:t>getId</a:t>
            </a:r>
            <a:r>
              <a:rPr kumimoji="0" lang="fr-FR" sz="1600" b="0" i="0" u="none" strike="noStrike" cap="none" normalizeH="0" baseline="0" dirty="0" smtClean="0">
                <a:ln>
                  <a:noFill/>
                </a:ln>
                <a:solidFill>
                  <a:srgbClr val="7030A0"/>
                </a:solidFill>
                <a:effectLst/>
              </a:rPr>
              <a:t>() +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7030A0"/>
                </a:solidFill>
                <a:effectLst/>
              </a:rPr>
              <a:t>                  " </a:t>
            </a:r>
            <a:r>
              <a:rPr kumimoji="0" lang="fr-FR" sz="1600" b="0" i="0" u="none" strike="noStrike" cap="none" normalizeH="0" baseline="0" dirty="0" err="1" smtClean="0">
                <a:ln>
                  <a:noFill/>
                </a:ln>
                <a:solidFill>
                  <a:srgbClr val="7030A0"/>
                </a:solidFill>
                <a:effectLst/>
              </a:rPr>
              <a:t>is</a:t>
            </a:r>
            <a:r>
              <a:rPr kumimoji="0" lang="fr-FR" sz="1600" b="0" i="0" u="none" strike="noStrike" cap="none" normalizeH="0" baseline="0" dirty="0" smtClean="0">
                <a:ln>
                  <a:noFill/>
                </a:ln>
                <a:solidFill>
                  <a:srgbClr val="7030A0"/>
                </a:solidFill>
                <a:effectLst/>
              </a:rPr>
              <a:t> running");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7030A0"/>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7030A0"/>
                </a:solidFill>
                <a:effectLst/>
              </a:rPr>
              <a:t>        }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7030A0"/>
                </a:solidFill>
                <a:effectLst/>
              </a:rPr>
              <a:t>        catch (Exception e)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7030A0"/>
                </a:solidFill>
                <a:effectLst/>
              </a:rPr>
              <a:t>        {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7030A0"/>
                </a:solidFill>
                <a:effectLst/>
              </a:rPr>
              <a:t>            // Renvoi</a:t>
            </a:r>
            <a:r>
              <a:rPr kumimoji="0" lang="fr-FR" sz="1600" b="0" i="0" u="none" strike="noStrike" cap="none" normalizeH="0" dirty="0" smtClean="0">
                <a:ln>
                  <a:noFill/>
                </a:ln>
                <a:solidFill>
                  <a:srgbClr val="7030A0"/>
                </a:solidFill>
                <a:effectLst/>
              </a:rPr>
              <a:t> d’une</a:t>
            </a:r>
            <a:r>
              <a:rPr kumimoji="0" lang="fr-FR" sz="1600" b="0" i="0" u="none" strike="noStrike" cap="none" normalizeH="0" baseline="0" dirty="0" smtClean="0">
                <a:ln>
                  <a:noFill/>
                </a:ln>
                <a:solidFill>
                  <a:srgbClr val="7030A0"/>
                </a:solidFill>
                <a:effectLst/>
              </a:rPr>
              <a:t> exception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7030A0"/>
                </a:solidFill>
                <a:effectLst/>
              </a:rPr>
              <a:t>            </a:t>
            </a:r>
            <a:r>
              <a:rPr kumimoji="0" lang="fr-FR" sz="1600" b="0" i="0" u="none" strike="noStrike" cap="none" normalizeH="0" baseline="0" dirty="0" err="1" smtClean="0">
                <a:ln>
                  <a:noFill/>
                </a:ln>
                <a:solidFill>
                  <a:srgbClr val="7030A0"/>
                </a:solidFill>
                <a:effectLst/>
              </a:rPr>
              <a:t>System.out.println</a:t>
            </a:r>
            <a:r>
              <a:rPr kumimoji="0" lang="fr-FR" sz="1600" b="0" i="0" u="none" strike="noStrike" cap="none" normalizeH="0" baseline="0" dirty="0" smtClean="0">
                <a:ln>
                  <a:noFill/>
                </a:ln>
                <a:solidFill>
                  <a:srgbClr val="7030A0"/>
                </a:solidFill>
                <a:effectLst/>
              </a:rPr>
              <a:t> ("Exception rencontrée");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7030A0"/>
                </a:solidFill>
                <a:effectLst/>
              </a:rPr>
              <a:t>        }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7030A0"/>
                </a:solidFill>
                <a:effectLst/>
              </a:rPr>
              <a:t>    }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7030A0"/>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7030A0"/>
                </a:solidFill>
                <a:effectLst/>
              </a:rPr>
              <a:t>  </a:t>
            </a:r>
          </a:p>
        </p:txBody>
      </p:sp>
      <p:sp>
        <p:nvSpPr>
          <p:cNvPr id="5" name="Rectangle 1"/>
          <p:cNvSpPr txBox="1">
            <a:spLocks noChangeArrowheads="1"/>
          </p:cNvSpPr>
          <p:nvPr/>
        </p:nvSpPr>
        <p:spPr bwMode="auto">
          <a:xfrm>
            <a:off x="529883" y="1142187"/>
            <a:ext cx="6120586"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buFontTx/>
              <a:buNone/>
            </a:pPr>
            <a:r>
              <a:rPr lang="fr-FR" sz="1600" dirty="0" smtClean="0">
                <a:solidFill>
                  <a:srgbClr val="7030A0"/>
                </a:solidFill>
              </a:rPr>
              <a:t>public class Multithread </a:t>
            </a:r>
          </a:p>
          <a:p>
            <a:pPr marL="0" indent="0">
              <a:spcBef>
                <a:spcPct val="0"/>
              </a:spcBef>
              <a:buFontTx/>
              <a:buNone/>
            </a:pPr>
            <a:r>
              <a:rPr lang="fr-FR" sz="1600" dirty="0" smtClean="0">
                <a:solidFill>
                  <a:srgbClr val="7030A0"/>
                </a:solidFill>
              </a:rPr>
              <a:t>{ </a:t>
            </a:r>
          </a:p>
          <a:p>
            <a:pPr marL="0" indent="0">
              <a:spcBef>
                <a:spcPct val="0"/>
              </a:spcBef>
              <a:buFontTx/>
              <a:buNone/>
            </a:pPr>
            <a:r>
              <a:rPr lang="fr-FR" sz="1600" dirty="0" smtClean="0">
                <a:solidFill>
                  <a:srgbClr val="7030A0"/>
                </a:solidFill>
              </a:rPr>
              <a:t>    public </a:t>
            </a:r>
            <a:r>
              <a:rPr lang="fr-FR" sz="1600" dirty="0" err="1" smtClean="0">
                <a:solidFill>
                  <a:srgbClr val="7030A0"/>
                </a:solidFill>
              </a:rPr>
              <a:t>static</a:t>
            </a:r>
            <a:r>
              <a:rPr lang="fr-FR" sz="1600" dirty="0" smtClean="0">
                <a:solidFill>
                  <a:srgbClr val="7030A0"/>
                </a:solidFill>
              </a:rPr>
              <a:t> </a:t>
            </a:r>
            <a:r>
              <a:rPr lang="fr-FR" sz="1600" dirty="0" err="1" smtClean="0">
                <a:solidFill>
                  <a:srgbClr val="7030A0"/>
                </a:solidFill>
              </a:rPr>
              <a:t>void</a:t>
            </a:r>
            <a:r>
              <a:rPr lang="fr-FR" sz="1600" dirty="0" smtClean="0">
                <a:solidFill>
                  <a:srgbClr val="7030A0"/>
                </a:solidFill>
              </a:rPr>
              <a:t> main(String[] </a:t>
            </a:r>
            <a:r>
              <a:rPr lang="fr-FR" sz="1600" dirty="0" err="1" smtClean="0">
                <a:solidFill>
                  <a:srgbClr val="7030A0"/>
                </a:solidFill>
              </a:rPr>
              <a:t>args</a:t>
            </a:r>
            <a:r>
              <a:rPr lang="fr-FR" sz="1600" dirty="0" smtClean="0">
                <a:solidFill>
                  <a:srgbClr val="7030A0"/>
                </a:solidFill>
              </a:rPr>
              <a:t>) </a:t>
            </a:r>
          </a:p>
          <a:p>
            <a:pPr marL="0" indent="0">
              <a:spcBef>
                <a:spcPct val="0"/>
              </a:spcBef>
              <a:buFontTx/>
              <a:buNone/>
            </a:pPr>
            <a:r>
              <a:rPr lang="fr-FR" sz="1600" dirty="0" smtClean="0">
                <a:solidFill>
                  <a:srgbClr val="7030A0"/>
                </a:solidFill>
              </a:rPr>
              <a:t>    { </a:t>
            </a:r>
          </a:p>
          <a:p>
            <a:pPr marL="0" indent="0">
              <a:spcBef>
                <a:spcPct val="0"/>
              </a:spcBef>
              <a:buFontTx/>
              <a:buNone/>
            </a:pPr>
            <a:r>
              <a:rPr lang="fr-FR" sz="1600" dirty="0" smtClean="0">
                <a:solidFill>
                  <a:srgbClr val="7030A0"/>
                </a:solidFill>
              </a:rPr>
              <a:t>        </a:t>
            </a:r>
            <a:r>
              <a:rPr lang="fr-FR" sz="1600" dirty="0" err="1" smtClean="0">
                <a:solidFill>
                  <a:srgbClr val="7030A0"/>
                </a:solidFill>
              </a:rPr>
              <a:t>int</a:t>
            </a:r>
            <a:r>
              <a:rPr lang="fr-FR" sz="1600" dirty="0" smtClean="0">
                <a:solidFill>
                  <a:srgbClr val="7030A0"/>
                </a:solidFill>
              </a:rPr>
              <a:t> n = 8; // </a:t>
            </a:r>
            <a:r>
              <a:rPr lang="fr-FR" sz="1600" dirty="0" err="1" smtClean="0">
                <a:solidFill>
                  <a:srgbClr val="7030A0"/>
                </a:solidFill>
              </a:rPr>
              <a:t>Number</a:t>
            </a:r>
            <a:r>
              <a:rPr lang="fr-FR" sz="1600" dirty="0" smtClean="0">
                <a:solidFill>
                  <a:srgbClr val="7030A0"/>
                </a:solidFill>
              </a:rPr>
              <a:t> of threads </a:t>
            </a:r>
          </a:p>
          <a:p>
            <a:pPr marL="0" indent="0">
              <a:spcBef>
                <a:spcPct val="0"/>
              </a:spcBef>
              <a:buFontTx/>
              <a:buNone/>
            </a:pPr>
            <a:r>
              <a:rPr lang="fr-FR" sz="1600" dirty="0" smtClean="0">
                <a:solidFill>
                  <a:srgbClr val="7030A0"/>
                </a:solidFill>
              </a:rPr>
              <a:t>        for (</a:t>
            </a:r>
            <a:r>
              <a:rPr lang="fr-FR" sz="1600" dirty="0" err="1" smtClean="0">
                <a:solidFill>
                  <a:srgbClr val="7030A0"/>
                </a:solidFill>
              </a:rPr>
              <a:t>int</a:t>
            </a:r>
            <a:r>
              <a:rPr lang="fr-FR" sz="1600" dirty="0" smtClean="0">
                <a:solidFill>
                  <a:srgbClr val="7030A0"/>
                </a:solidFill>
              </a:rPr>
              <a:t> i=0; i&lt;8; i++) </a:t>
            </a:r>
          </a:p>
          <a:p>
            <a:pPr marL="0" indent="0">
              <a:spcBef>
                <a:spcPct val="0"/>
              </a:spcBef>
              <a:buFontTx/>
              <a:buNone/>
            </a:pPr>
            <a:r>
              <a:rPr lang="fr-FR" sz="1600" dirty="0" smtClean="0">
                <a:solidFill>
                  <a:srgbClr val="7030A0"/>
                </a:solidFill>
              </a:rPr>
              <a:t>        { </a:t>
            </a:r>
          </a:p>
          <a:p>
            <a:pPr marL="0" indent="0">
              <a:spcBef>
                <a:spcPct val="0"/>
              </a:spcBef>
              <a:buFontTx/>
              <a:buNone/>
            </a:pPr>
            <a:r>
              <a:rPr lang="fr-FR" sz="1600" dirty="0" smtClean="0">
                <a:solidFill>
                  <a:srgbClr val="7030A0"/>
                </a:solidFill>
              </a:rPr>
              <a:t>          Thread </a:t>
            </a:r>
            <a:r>
              <a:rPr lang="fr-FR" sz="1600" dirty="0" err="1" smtClean="0">
                <a:solidFill>
                  <a:srgbClr val="7030A0"/>
                </a:solidFill>
              </a:rPr>
              <a:t>object</a:t>
            </a:r>
            <a:r>
              <a:rPr lang="fr-FR" sz="1600" dirty="0" smtClean="0">
                <a:solidFill>
                  <a:srgbClr val="7030A0"/>
                </a:solidFill>
              </a:rPr>
              <a:t> = new Thread(new </a:t>
            </a:r>
            <a:r>
              <a:rPr lang="fr-FR" sz="1600" dirty="0" err="1" smtClean="0">
                <a:solidFill>
                  <a:srgbClr val="7030A0"/>
                </a:solidFill>
              </a:rPr>
              <a:t>MthreadingDemo</a:t>
            </a:r>
            <a:r>
              <a:rPr lang="fr-FR" sz="1600" dirty="0" smtClean="0">
                <a:solidFill>
                  <a:srgbClr val="7030A0"/>
                </a:solidFill>
              </a:rPr>
              <a:t>()); </a:t>
            </a:r>
          </a:p>
          <a:p>
            <a:pPr marL="0" indent="0">
              <a:spcBef>
                <a:spcPct val="0"/>
              </a:spcBef>
              <a:buFontTx/>
              <a:buNone/>
            </a:pPr>
            <a:r>
              <a:rPr lang="fr-FR" sz="1600" dirty="0" smtClean="0">
                <a:solidFill>
                  <a:srgbClr val="7030A0"/>
                </a:solidFill>
              </a:rPr>
              <a:t>          </a:t>
            </a:r>
            <a:r>
              <a:rPr lang="fr-FR" sz="1600" dirty="0" err="1" smtClean="0">
                <a:solidFill>
                  <a:srgbClr val="7030A0"/>
                </a:solidFill>
              </a:rPr>
              <a:t>object.start</a:t>
            </a:r>
            <a:r>
              <a:rPr lang="fr-FR" sz="1600" dirty="0" smtClean="0">
                <a:solidFill>
                  <a:srgbClr val="7030A0"/>
                </a:solidFill>
              </a:rPr>
              <a:t>(); </a:t>
            </a:r>
          </a:p>
          <a:p>
            <a:pPr marL="0" indent="0">
              <a:spcBef>
                <a:spcPct val="0"/>
              </a:spcBef>
              <a:buFontTx/>
              <a:buNone/>
            </a:pPr>
            <a:r>
              <a:rPr lang="fr-FR" sz="1600" dirty="0" smtClean="0">
                <a:solidFill>
                  <a:srgbClr val="7030A0"/>
                </a:solidFill>
              </a:rPr>
              <a:t>        } </a:t>
            </a:r>
          </a:p>
          <a:p>
            <a:pPr marL="0" indent="0">
              <a:spcBef>
                <a:spcPct val="0"/>
              </a:spcBef>
              <a:buFontTx/>
              <a:buNone/>
            </a:pPr>
            <a:r>
              <a:rPr lang="fr-FR" sz="1600" dirty="0" smtClean="0">
                <a:solidFill>
                  <a:srgbClr val="7030A0"/>
                </a:solidFill>
              </a:rPr>
              <a:t>    } </a:t>
            </a:r>
          </a:p>
          <a:p>
            <a:pPr marL="0" indent="0">
              <a:spcBef>
                <a:spcPct val="0"/>
              </a:spcBef>
              <a:buFontTx/>
              <a:buNone/>
            </a:pPr>
            <a:r>
              <a:rPr lang="fr-FR" sz="1600" dirty="0" smtClean="0">
                <a:solidFill>
                  <a:srgbClr val="7030A0"/>
                </a:solidFill>
              </a:rPr>
              <a:t>} </a:t>
            </a:r>
          </a:p>
          <a:p>
            <a:pPr marL="0" indent="0">
              <a:spcBef>
                <a:spcPct val="0"/>
              </a:spcBef>
              <a:buFontTx/>
              <a:buNone/>
            </a:pPr>
            <a:endParaRPr lang="fr-FR" sz="1600" dirty="0" smtClean="0">
              <a:solidFill>
                <a:srgbClr val="000000"/>
              </a:solidFill>
            </a:endParaRPr>
          </a:p>
        </p:txBody>
      </p:sp>
    </p:spTree>
    <p:extLst>
      <p:ext uri="{BB962C8B-B14F-4D97-AF65-F5344CB8AC3E}">
        <p14:creationId xmlns:p14="http://schemas.microsoft.com/office/powerpoint/2010/main" val="2326763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609600" y="217485"/>
            <a:ext cx="10972800" cy="1257306"/>
          </a:xfrm>
        </p:spPr>
        <p:txBody>
          <a:bodyPr/>
          <a:lstStyle/>
          <a:p>
            <a:pPr eaLnBrk="1" hangingPunct="1"/>
            <a:r>
              <a:rPr lang="en-US" sz="3200" dirty="0" smtClean="0">
                <a:solidFill>
                  <a:srgbClr val="002060"/>
                </a:solidFill>
              </a:rPr>
              <a:t>IV-1.2 </a:t>
            </a:r>
            <a:r>
              <a:rPr lang="en-US" sz="3200" dirty="0" err="1" smtClean="0">
                <a:solidFill>
                  <a:srgbClr val="002060"/>
                </a:solidFill>
              </a:rPr>
              <a:t>Différences</a:t>
            </a:r>
            <a:r>
              <a:rPr lang="en-US" sz="3200" dirty="0" smtClean="0">
                <a:solidFill>
                  <a:srgbClr val="002060"/>
                </a:solidFill>
              </a:rPr>
              <a:t> entre Thread et Runnable </a:t>
            </a:r>
            <a:r>
              <a:rPr lang="en-US" sz="3200" dirty="0" err="1" smtClean="0">
                <a:solidFill>
                  <a:srgbClr val="002060"/>
                </a:solidFill>
              </a:rPr>
              <a:t>dans</a:t>
            </a:r>
            <a:r>
              <a:rPr lang="en-US" sz="3200" dirty="0" smtClean="0">
                <a:solidFill>
                  <a:srgbClr val="002060"/>
                </a:solidFill>
              </a:rPr>
              <a:t> Java</a:t>
            </a:r>
          </a:p>
        </p:txBody>
      </p:sp>
      <p:sp>
        <p:nvSpPr>
          <p:cNvPr id="12291" name="Rectangle 5"/>
          <p:cNvSpPr>
            <a:spLocks noGrp="1" noChangeArrowheads="1"/>
          </p:cNvSpPr>
          <p:nvPr>
            <p:ph type="body" idx="1"/>
          </p:nvPr>
        </p:nvSpPr>
        <p:spPr>
          <a:xfrm>
            <a:off x="387095" y="1458264"/>
            <a:ext cx="11479725" cy="4749511"/>
          </a:xfrm>
        </p:spPr>
        <p:txBody>
          <a:bodyPr/>
          <a:lstStyle/>
          <a:p>
            <a:pPr marL="457200" indent="-457200">
              <a:lnSpc>
                <a:spcPct val="150000"/>
              </a:lnSpc>
              <a:buFont typeface="+mj-lt"/>
              <a:buAutoNum type="arabicPeriod"/>
            </a:pPr>
            <a:r>
              <a:rPr lang="en-US" sz="2400" dirty="0" err="1" smtClean="0"/>
              <a:t>Chaque</a:t>
            </a:r>
            <a:r>
              <a:rPr lang="en-US" sz="2400" dirty="0" smtClean="0"/>
              <a:t> thread </a:t>
            </a:r>
            <a:r>
              <a:rPr lang="en-US" sz="2400" dirty="0" err="1" smtClean="0"/>
              <a:t>crée</a:t>
            </a:r>
            <a:r>
              <a:rPr lang="en-US" sz="2400" dirty="0" smtClean="0"/>
              <a:t> par extension de la </a:t>
            </a:r>
            <a:r>
              <a:rPr lang="en-US" sz="2400" dirty="0" err="1" smtClean="0"/>
              <a:t>classe</a:t>
            </a:r>
            <a:r>
              <a:rPr lang="en-US" sz="2400" dirty="0" smtClean="0"/>
              <a:t> Thread </a:t>
            </a:r>
            <a:r>
              <a:rPr lang="en-US" sz="2400" dirty="0" err="1" smtClean="0"/>
              <a:t>crée</a:t>
            </a:r>
            <a:r>
              <a:rPr lang="en-US" sz="2400" dirty="0" smtClean="0"/>
              <a:t> un objet unique ,pour </a:t>
            </a:r>
            <a:r>
              <a:rPr lang="en-US" sz="2400" dirty="0" err="1" smtClean="0"/>
              <a:t>lui</a:t>
            </a:r>
            <a:r>
              <a:rPr lang="en-US" sz="2400" dirty="0" smtClean="0"/>
              <a:t>, et </a:t>
            </a:r>
            <a:r>
              <a:rPr lang="en-US" sz="2400" dirty="0" err="1" smtClean="0"/>
              <a:t>il</a:t>
            </a:r>
            <a:r>
              <a:rPr lang="en-US" sz="2400" dirty="0" smtClean="0"/>
              <a:t> </a:t>
            </a:r>
            <a:r>
              <a:rPr lang="en-US" sz="2400" dirty="0" err="1" smtClean="0"/>
              <a:t>est</a:t>
            </a:r>
            <a:r>
              <a:rPr lang="en-US" sz="2400" dirty="0" smtClean="0"/>
              <a:t> </a:t>
            </a:r>
            <a:r>
              <a:rPr lang="en-US" sz="2400" dirty="0" err="1" smtClean="0"/>
              <a:t>associé</a:t>
            </a:r>
            <a:r>
              <a:rPr lang="en-US" sz="2400" dirty="0" smtClean="0"/>
              <a:t> avec </a:t>
            </a:r>
            <a:r>
              <a:rPr lang="en-US" sz="2400" dirty="0" err="1" smtClean="0"/>
              <a:t>cet</a:t>
            </a:r>
            <a:r>
              <a:rPr lang="en-US" sz="2400" dirty="0" smtClean="0"/>
              <a:t> objet. De </a:t>
            </a:r>
            <a:r>
              <a:rPr lang="en-US" sz="2400" dirty="0" err="1" smtClean="0"/>
              <a:t>l’autre</a:t>
            </a:r>
            <a:r>
              <a:rPr lang="en-US" sz="2400" dirty="0" smtClean="0"/>
              <a:t> </a:t>
            </a:r>
            <a:r>
              <a:rPr lang="en-US" sz="2400" dirty="0" err="1" smtClean="0"/>
              <a:t>côté</a:t>
            </a:r>
            <a:r>
              <a:rPr lang="en-US" sz="2400" dirty="0" smtClean="0"/>
              <a:t>, </a:t>
            </a:r>
            <a:r>
              <a:rPr lang="en-US" sz="2400" dirty="0" err="1" smtClean="0"/>
              <a:t>chaque</a:t>
            </a:r>
            <a:r>
              <a:rPr lang="en-US" sz="2400" dirty="0" smtClean="0"/>
              <a:t> thread </a:t>
            </a:r>
            <a:r>
              <a:rPr lang="en-US" sz="2400" dirty="0" err="1" smtClean="0"/>
              <a:t>crée</a:t>
            </a:r>
            <a:r>
              <a:rPr lang="en-US" sz="2400" dirty="0" smtClean="0"/>
              <a:t> par </a:t>
            </a:r>
            <a:r>
              <a:rPr lang="en-US" sz="2400" dirty="0" err="1" smtClean="0"/>
              <a:t>imlémentation</a:t>
            </a:r>
            <a:r>
              <a:rPr lang="en-US" sz="2400" dirty="0" smtClean="0"/>
              <a:t> de </a:t>
            </a:r>
            <a:r>
              <a:rPr lang="en-US" sz="2400" dirty="0" err="1" smtClean="0"/>
              <a:t>l’interface</a:t>
            </a:r>
            <a:r>
              <a:rPr lang="en-US" sz="2400" dirty="0" smtClean="0"/>
              <a:t> Runnable </a:t>
            </a:r>
            <a:r>
              <a:rPr lang="en-US" sz="2400" dirty="0" err="1" smtClean="0"/>
              <a:t>partage</a:t>
            </a:r>
            <a:r>
              <a:rPr lang="en-US" sz="2400" dirty="0" smtClean="0"/>
              <a:t> la </a:t>
            </a:r>
            <a:r>
              <a:rPr lang="en-US" sz="2400" dirty="0" err="1" smtClean="0"/>
              <a:t>même</a:t>
            </a:r>
            <a:r>
              <a:rPr lang="en-US" sz="2400" dirty="0" smtClean="0"/>
              <a:t> instance runnable.</a:t>
            </a:r>
          </a:p>
          <a:p>
            <a:pPr marL="457200" indent="-457200">
              <a:lnSpc>
                <a:spcPct val="150000"/>
              </a:lnSpc>
              <a:buFont typeface="+mj-lt"/>
              <a:buAutoNum type="arabicPeriod"/>
            </a:pPr>
            <a:r>
              <a:rPr lang="en-US" sz="2400" dirty="0" err="1" smtClean="0"/>
              <a:t>Puisque</a:t>
            </a:r>
            <a:r>
              <a:rPr lang="en-US" sz="2400" dirty="0" smtClean="0"/>
              <a:t> </a:t>
            </a:r>
            <a:r>
              <a:rPr lang="en-US" sz="2400" dirty="0" err="1" smtClean="0"/>
              <a:t>chaque</a:t>
            </a:r>
            <a:r>
              <a:rPr lang="en-US" sz="2400" dirty="0" smtClean="0"/>
              <a:t> thread </a:t>
            </a:r>
            <a:r>
              <a:rPr lang="en-US" sz="2400" dirty="0" err="1" smtClean="0"/>
              <a:t>est</a:t>
            </a:r>
            <a:r>
              <a:rPr lang="en-US" sz="2400" dirty="0" smtClean="0"/>
              <a:t> </a:t>
            </a:r>
            <a:r>
              <a:rPr lang="en-US" sz="2400" dirty="0" err="1" smtClean="0"/>
              <a:t>associé</a:t>
            </a:r>
            <a:r>
              <a:rPr lang="en-US" sz="2400" dirty="0" smtClean="0"/>
              <a:t> à un objet unique </a:t>
            </a:r>
            <a:r>
              <a:rPr lang="en-US" sz="2400" dirty="0" err="1" smtClean="0"/>
              <a:t>lorsqu’il</a:t>
            </a:r>
            <a:r>
              <a:rPr lang="en-US" sz="2400" dirty="0" smtClean="0"/>
              <a:t> </a:t>
            </a:r>
            <a:r>
              <a:rPr lang="en-US" sz="2400" dirty="0" err="1" smtClean="0"/>
              <a:t>est</a:t>
            </a:r>
            <a:r>
              <a:rPr lang="en-US" sz="2400" dirty="0" smtClean="0"/>
              <a:t> </a:t>
            </a:r>
            <a:r>
              <a:rPr lang="en-US" sz="2400" dirty="0" err="1" smtClean="0"/>
              <a:t>crée</a:t>
            </a:r>
            <a:r>
              <a:rPr lang="en-US" sz="2400" dirty="0" smtClean="0"/>
              <a:t> par extension de la </a:t>
            </a:r>
            <a:r>
              <a:rPr lang="en-US" sz="2400" dirty="0" err="1" smtClean="0"/>
              <a:t>classe</a:t>
            </a:r>
            <a:r>
              <a:rPr lang="en-US" sz="2400" dirty="0" smtClean="0"/>
              <a:t> Thread, plus de </a:t>
            </a:r>
            <a:r>
              <a:rPr lang="en-US" sz="2400" dirty="0" err="1" smtClean="0"/>
              <a:t>mémoire</a:t>
            </a:r>
            <a:r>
              <a:rPr lang="en-US" sz="2400" dirty="0" smtClean="0"/>
              <a:t> </a:t>
            </a:r>
            <a:r>
              <a:rPr lang="en-US" sz="2400" dirty="0" err="1" smtClean="0"/>
              <a:t>est</a:t>
            </a:r>
            <a:r>
              <a:rPr lang="en-US" sz="2400" dirty="0" smtClean="0"/>
              <a:t> </a:t>
            </a:r>
            <a:r>
              <a:rPr lang="en-US" sz="2400" dirty="0" err="1" smtClean="0"/>
              <a:t>nécessaire</a:t>
            </a:r>
            <a:r>
              <a:rPr lang="en-US" sz="2400" dirty="0" smtClean="0"/>
              <a:t>. </a:t>
            </a:r>
            <a:r>
              <a:rPr lang="en-US" sz="2400" dirty="0" err="1" smtClean="0"/>
              <a:t>Alors</a:t>
            </a:r>
            <a:r>
              <a:rPr lang="en-US" sz="2400" dirty="0" smtClean="0"/>
              <a:t> </a:t>
            </a:r>
            <a:r>
              <a:rPr lang="en-US" sz="2400" dirty="0" err="1" smtClean="0"/>
              <a:t>que</a:t>
            </a:r>
            <a:r>
              <a:rPr lang="en-US" sz="2400" dirty="0" smtClean="0"/>
              <a:t> </a:t>
            </a:r>
            <a:r>
              <a:rPr lang="en-US" sz="2400" dirty="0" err="1" smtClean="0"/>
              <a:t>chaque</a:t>
            </a:r>
            <a:r>
              <a:rPr lang="en-US" sz="2400" dirty="0" smtClean="0"/>
              <a:t> thread </a:t>
            </a:r>
            <a:r>
              <a:rPr lang="en-US" sz="2400" dirty="0" err="1" smtClean="0"/>
              <a:t>crée</a:t>
            </a:r>
            <a:r>
              <a:rPr lang="en-US" sz="2400" dirty="0" smtClean="0"/>
              <a:t> par implementation de </a:t>
            </a:r>
            <a:r>
              <a:rPr lang="en-US" sz="2400" dirty="0" err="1" smtClean="0"/>
              <a:t>l’interface</a:t>
            </a:r>
            <a:r>
              <a:rPr lang="en-US" sz="2400" dirty="0" smtClean="0"/>
              <a:t> Runnable </a:t>
            </a:r>
            <a:r>
              <a:rPr lang="en-US" sz="2400" dirty="0" err="1" smtClean="0"/>
              <a:t>partage</a:t>
            </a:r>
            <a:r>
              <a:rPr lang="en-US" sz="2400" dirty="0" smtClean="0"/>
              <a:t> le </a:t>
            </a:r>
            <a:r>
              <a:rPr lang="en-US" sz="2400" dirty="0" err="1" smtClean="0"/>
              <a:t>même</a:t>
            </a:r>
            <a:r>
              <a:rPr lang="en-US" sz="2400" dirty="0" smtClean="0"/>
              <a:t> </a:t>
            </a:r>
            <a:r>
              <a:rPr lang="en-US" sz="2400" dirty="0" err="1" smtClean="0"/>
              <a:t>espace</a:t>
            </a:r>
            <a:r>
              <a:rPr lang="en-US" sz="2400" dirty="0" smtClean="0"/>
              <a:t> de </a:t>
            </a:r>
            <a:r>
              <a:rPr lang="en-US" sz="2400" dirty="0" err="1" smtClean="0"/>
              <a:t>l’objet</a:t>
            </a:r>
            <a:r>
              <a:rPr lang="en-US" sz="2400" dirty="0"/>
              <a:t> </a:t>
            </a:r>
            <a:r>
              <a:rPr lang="en-US" sz="2400" dirty="0" err="1" smtClean="0"/>
              <a:t>donc</a:t>
            </a:r>
            <a:r>
              <a:rPr lang="en-US" sz="2400" dirty="0" smtClean="0"/>
              <a:t>, </a:t>
            </a:r>
            <a:r>
              <a:rPr lang="en-US" sz="2400" dirty="0" err="1" smtClean="0"/>
              <a:t>cela</a:t>
            </a:r>
            <a:r>
              <a:rPr lang="en-US" sz="2400" dirty="0" smtClean="0"/>
              <a:t> </a:t>
            </a:r>
            <a:r>
              <a:rPr lang="en-US" sz="2400" dirty="0" err="1" smtClean="0"/>
              <a:t>nécessite</a:t>
            </a:r>
            <a:r>
              <a:rPr lang="en-US" sz="2400" dirty="0" smtClean="0"/>
              <a:t> </a:t>
            </a:r>
            <a:r>
              <a:rPr lang="en-US" sz="2400" dirty="0" err="1" smtClean="0"/>
              <a:t>moins</a:t>
            </a:r>
            <a:r>
              <a:rPr lang="en-US" sz="2400" dirty="0" smtClean="0"/>
              <a:t> de </a:t>
            </a:r>
            <a:r>
              <a:rPr lang="en-US" sz="2400" dirty="0" err="1" smtClean="0"/>
              <a:t>mémoire</a:t>
            </a:r>
            <a:r>
              <a:rPr lang="en-US" sz="2400" dirty="0" smtClean="0"/>
              <a:t>.</a:t>
            </a:r>
          </a:p>
          <a:p>
            <a:pPr marL="457200" indent="-457200">
              <a:buFont typeface="+mj-lt"/>
              <a:buAutoNum type="arabicPeriod"/>
            </a:pPr>
            <a:endParaRPr lang="en-US" sz="2400" dirty="0" smtClean="0"/>
          </a:p>
          <a:p>
            <a:pPr marL="0" indent="0">
              <a:buNone/>
            </a:pPr>
            <a:endParaRPr lang="en-US" sz="2400" dirty="0" smtClean="0"/>
          </a:p>
        </p:txBody>
      </p:sp>
    </p:spTree>
    <p:extLst>
      <p:ext uri="{BB962C8B-B14F-4D97-AF65-F5344CB8AC3E}">
        <p14:creationId xmlns:p14="http://schemas.microsoft.com/office/powerpoint/2010/main" val="32239291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1" name="Rectangle 5"/>
          <p:cNvSpPr>
            <a:spLocks noGrp="1" noChangeArrowheads="1"/>
          </p:cNvSpPr>
          <p:nvPr>
            <p:ph type="body" idx="1"/>
          </p:nvPr>
        </p:nvSpPr>
        <p:spPr>
          <a:xfrm>
            <a:off x="880765" y="754879"/>
            <a:ext cx="10436114" cy="4749511"/>
          </a:xfrm>
        </p:spPr>
        <p:txBody>
          <a:bodyPr/>
          <a:lstStyle/>
          <a:p>
            <a:pPr marL="457200" indent="-457200">
              <a:lnSpc>
                <a:spcPct val="150000"/>
              </a:lnSpc>
              <a:buFont typeface="+mj-lt"/>
              <a:buAutoNum type="arabicPeriod" startAt="3"/>
            </a:pPr>
            <a:r>
              <a:rPr lang="en-US" sz="2400" dirty="0" smtClean="0"/>
              <a:t>Si on </a:t>
            </a:r>
            <a:r>
              <a:rPr lang="en-US" sz="2400" dirty="0" err="1" smtClean="0"/>
              <a:t>étend</a:t>
            </a:r>
            <a:r>
              <a:rPr lang="en-US" sz="2400" dirty="0" smtClean="0"/>
              <a:t> la </a:t>
            </a:r>
            <a:r>
              <a:rPr lang="en-US" sz="2400" dirty="0" err="1" smtClean="0"/>
              <a:t>classe</a:t>
            </a:r>
            <a:r>
              <a:rPr lang="en-US" sz="2400" dirty="0" smtClean="0"/>
              <a:t> Thread </a:t>
            </a:r>
            <a:r>
              <a:rPr lang="en-US" sz="2400" dirty="0" err="1" smtClean="0"/>
              <a:t>alors</a:t>
            </a:r>
            <a:r>
              <a:rPr lang="en-US" sz="2400" dirty="0" smtClean="0"/>
              <a:t> on ne </a:t>
            </a:r>
            <a:r>
              <a:rPr lang="en-US" sz="2400" dirty="0" err="1" smtClean="0"/>
              <a:t>pourra</a:t>
            </a:r>
            <a:r>
              <a:rPr lang="en-US" sz="2400" dirty="0" smtClean="0"/>
              <a:t> </a:t>
            </a:r>
            <a:r>
              <a:rPr lang="en-US" sz="2400" dirty="0" err="1" smtClean="0"/>
              <a:t>heriter</a:t>
            </a:r>
            <a:r>
              <a:rPr lang="en-US" sz="2400" dirty="0" smtClean="0"/>
              <a:t> </a:t>
            </a:r>
            <a:r>
              <a:rPr lang="en-US" sz="2400" dirty="0" err="1" smtClean="0"/>
              <a:t>aucune</a:t>
            </a:r>
            <a:r>
              <a:rPr lang="en-US" sz="2400" dirty="0" smtClean="0"/>
              <a:t> </a:t>
            </a:r>
            <a:r>
              <a:rPr lang="en-US" sz="2400" dirty="0" err="1" smtClean="0"/>
              <a:t>autre</a:t>
            </a:r>
            <a:r>
              <a:rPr lang="en-US" sz="2400" dirty="0" smtClean="0"/>
              <a:t> </a:t>
            </a:r>
            <a:r>
              <a:rPr lang="en-US" sz="2400" dirty="0" err="1" smtClean="0"/>
              <a:t>classe</a:t>
            </a:r>
            <a:r>
              <a:rPr lang="en-US" sz="2400" dirty="0" smtClean="0"/>
              <a:t> </a:t>
            </a:r>
            <a:r>
              <a:rPr lang="en-US" sz="2400" dirty="0" err="1" smtClean="0"/>
              <a:t>puisque</a:t>
            </a:r>
            <a:r>
              <a:rPr lang="en-US" sz="2400" dirty="0" smtClean="0"/>
              <a:t> Java ne </a:t>
            </a:r>
            <a:r>
              <a:rPr lang="en-US" sz="2400" dirty="0" err="1" smtClean="0"/>
              <a:t>permet</a:t>
            </a:r>
            <a:r>
              <a:rPr lang="en-US" sz="2400" dirty="0" smtClean="0"/>
              <a:t> pas </a:t>
            </a:r>
            <a:r>
              <a:rPr lang="en-US" sz="2400" dirty="0" err="1" smtClean="0"/>
              <a:t>l’heritage</a:t>
            </a:r>
            <a:r>
              <a:rPr lang="en-US" sz="2400" dirty="0" smtClean="0"/>
              <a:t> multiple </a:t>
            </a:r>
            <a:r>
              <a:rPr lang="en-US" sz="2400" dirty="0" err="1" smtClean="0"/>
              <a:t>alors</a:t>
            </a:r>
            <a:r>
              <a:rPr lang="en-US" sz="2400" dirty="0" smtClean="0"/>
              <a:t> </a:t>
            </a:r>
            <a:r>
              <a:rPr lang="en-US" sz="2400" dirty="0" err="1" smtClean="0"/>
              <a:t>que</a:t>
            </a:r>
            <a:r>
              <a:rPr lang="en-US" sz="2400" dirty="0" smtClean="0"/>
              <a:t>, </a:t>
            </a:r>
            <a:r>
              <a:rPr lang="en-US" sz="2400" dirty="0" err="1" smtClean="0"/>
              <a:t>implémenter</a:t>
            </a:r>
            <a:r>
              <a:rPr lang="en-US" sz="2400" dirty="0" smtClean="0"/>
              <a:t> Runnable </a:t>
            </a:r>
            <a:r>
              <a:rPr lang="en-US" sz="2400" dirty="0" err="1" smtClean="0"/>
              <a:t>donne</a:t>
            </a:r>
            <a:r>
              <a:rPr lang="en-US" sz="2400" dirty="0" smtClean="0"/>
              <a:t> </a:t>
            </a:r>
            <a:r>
              <a:rPr lang="en-US" sz="2400" dirty="0" err="1" smtClean="0"/>
              <a:t>une</a:t>
            </a:r>
            <a:r>
              <a:rPr lang="en-US" sz="2400" dirty="0" smtClean="0"/>
              <a:t> chance pour </a:t>
            </a:r>
            <a:r>
              <a:rPr lang="en-US" sz="2400" dirty="0" err="1" smtClean="0"/>
              <a:t>une</a:t>
            </a:r>
            <a:r>
              <a:rPr lang="en-US" sz="2400" dirty="0" smtClean="0"/>
              <a:t> </a:t>
            </a:r>
            <a:r>
              <a:rPr lang="en-US" sz="2400" dirty="0" err="1" smtClean="0"/>
              <a:t>classe</a:t>
            </a:r>
            <a:r>
              <a:rPr lang="en-US" sz="2400" dirty="0" smtClean="0"/>
              <a:t> </a:t>
            </a:r>
            <a:r>
              <a:rPr lang="en-US" sz="2400" dirty="0" err="1" smtClean="0"/>
              <a:t>d’heriter</a:t>
            </a:r>
            <a:r>
              <a:rPr lang="en-US" sz="2400" dirty="0" smtClean="0"/>
              <a:t> </a:t>
            </a:r>
            <a:r>
              <a:rPr lang="en-US" sz="2400" dirty="0" err="1" smtClean="0"/>
              <a:t>n’importe</a:t>
            </a:r>
            <a:r>
              <a:rPr lang="en-US" sz="2400" dirty="0" smtClean="0"/>
              <a:t> </a:t>
            </a:r>
            <a:r>
              <a:rPr lang="en-US" sz="2400" dirty="0" err="1" smtClean="0"/>
              <a:t>quelle</a:t>
            </a:r>
            <a:r>
              <a:rPr lang="en-US" sz="2400" dirty="0" smtClean="0"/>
              <a:t> </a:t>
            </a:r>
            <a:r>
              <a:rPr lang="en-US" sz="2400" dirty="0" err="1" smtClean="0"/>
              <a:t>autre</a:t>
            </a:r>
            <a:r>
              <a:rPr lang="en-US" sz="2400" dirty="0" smtClean="0"/>
              <a:t>.</a:t>
            </a:r>
          </a:p>
          <a:p>
            <a:pPr marL="457200" indent="-457200">
              <a:lnSpc>
                <a:spcPct val="150000"/>
              </a:lnSpc>
              <a:buFont typeface="+mj-lt"/>
              <a:buAutoNum type="arabicPeriod" startAt="3"/>
            </a:pPr>
            <a:r>
              <a:rPr lang="en-US" sz="2400" dirty="0" smtClean="0"/>
              <a:t>On ne </a:t>
            </a:r>
            <a:r>
              <a:rPr lang="en-US" sz="2400" dirty="0" err="1" smtClean="0"/>
              <a:t>doit</a:t>
            </a:r>
            <a:r>
              <a:rPr lang="en-US" sz="2400" dirty="0" smtClean="0"/>
              <a:t> </a:t>
            </a:r>
            <a:r>
              <a:rPr lang="en-US" sz="2400" dirty="0" err="1" smtClean="0"/>
              <a:t>étendre</a:t>
            </a:r>
            <a:r>
              <a:rPr lang="en-US" sz="2400" dirty="0" smtClean="0"/>
              <a:t> la </a:t>
            </a:r>
            <a:r>
              <a:rPr lang="en-US" sz="2400" dirty="0" err="1" smtClean="0"/>
              <a:t>classe</a:t>
            </a:r>
            <a:r>
              <a:rPr lang="en-US" sz="2400" dirty="0" smtClean="0"/>
              <a:t> Thread </a:t>
            </a:r>
            <a:r>
              <a:rPr lang="en-US" sz="2400" dirty="0" err="1" smtClean="0"/>
              <a:t>que</a:t>
            </a:r>
            <a:r>
              <a:rPr lang="en-US" sz="2400" dirty="0" smtClean="0"/>
              <a:t> </a:t>
            </a:r>
            <a:r>
              <a:rPr lang="en-US" sz="2400" dirty="0" err="1" smtClean="0"/>
              <a:t>si</a:t>
            </a:r>
            <a:r>
              <a:rPr lang="en-US" sz="2400" dirty="0" smtClean="0"/>
              <a:t> on </a:t>
            </a:r>
            <a:r>
              <a:rPr lang="en-US" sz="2400" dirty="0" err="1" smtClean="0"/>
              <a:t>doit</a:t>
            </a:r>
            <a:r>
              <a:rPr lang="en-US" sz="2400" dirty="0" smtClean="0"/>
              <a:t> </a:t>
            </a:r>
            <a:r>
              <a:rPr lang="en-US" sz="2400" dirty="0" err="1" smtClean="0"/>
              <a:t>surchager</a:t>
            </a:r>
            <a:r>
              <a:rPr lang="en-US" sz="2400" dirty="0" smtClean="0"/>
              <a:t> </a:t>
            </a:r>
            <a:r>
              <a:rPr lang="en-US" sz="2400" dirty="0" err="1" smtClean="0"/>
              <a:t>ou</a:t>
            </a:r>
            <a:r>
              <a:rPr lang="en-US" sz="2400" dirty="0" smtClean="0"/>
              <a:t> </a:t>
            </a:r>
            <a:r>
              <a:rPr lang="en-US" sz="2400" dirty="0" err="1" smtClean="0"/>
              <a:t>spécialiser</a:t>
            </a:r>
            <a:r>
              <a:rPr lang="en-US" sz="2400" dirty="0" smtClean="0"/>
              <a:t> </a:t>
            </a:r>
            <a:r>
              <a:rPr lang="en-US" sz="2400" dirty="0" err="1" smtClean="0"/>
              <a:t>quelques</a:t>
            </a:r>
            <a:r>
              <a:rPr lang="en-US" sz="2400" dirty="0" smtClean="0"/>
              <a:t> </a:t>
            </a:r>
            <a:r>
              <a:rPr lang="en-US" sz="2400" dirty="0" err="1" smtClean="0"/>
              <a:t>autres</a:t>
            </a:r>
            <a:r>
              <a:rPr lang="en-US" sz="2400" dirty="0" smtClean="0"/>
              <a:t> </a:t>
            </a:r>
            <a:r>
              <a:rPr lang="en-US" sz="2400" dirty="0" err="1" smtClean="0"/>
              <a:t>méthodes</a:t>
            </a:r>
            <a:r>
              <a:rPr lang="en-US" sz="2400" dirty="0" smtClean="0"/>
              <a:t> de la </a:t>
            </a:r>
            <a:r>
              <a:rPr lang="en-US" sz="2400" dirty="0" err="1" smtClean="0"/>
              <a:t>classe</a:t>
            </a:r>
            <a:r>
              <a:rPr lang="en-US" sz="2400" dirty="0" smtClean="0"/>
              <a:t> Thread. On </a:t>
            </a:r>
            <a:r>
              <a:rPr lang="en-US" sz="2400" dirty="0" err="1" smtClean="0"/>
              <a:t>doit</a:t>
            </a:r>
            <a:r>
              <a:rPr lang="en-US" sz="2400" dirty="0" smtClean="0"/>
              <a:t> implementer </a:t>
            </a:r>
            <a:r>
              <a:rPr lang="en-US" sz="2400" dirty="0" err="1" smtClean="0"/>
              <a:t>l’interface</a:t>
            </a:r>
            <a:r>
              <a:rPr lang="en-US" sz="2400" dirty="0" smtClean="0"/>
              <a:t> Runnable </a:t>
            </a:r>
            <a:r>
              <a:rPr lang="en-US" sz="2400" dirty="0" err="1" smtClean="0"/>
              <a:t>si</a:t>
            </a:r>
            <a:r>
              <a:rPr lang="en-US" sz="2400" dirty="0" smtClean="0"/>
              <a:t> on </a:t>
            </a:r>
            <a:r>
              <a:rPr lang="en-US" sz="2400" dirty="0" err="1" smtClean="0"/>
              <a:t>veut</a:t>
            </a:r>
            <a:r>
              <a:rPr lang="en-US" sz="2400" dirty="0" smtClean="0"/>
              <a:t> </a:t>
            </a:r>
            <a:r>
              <a:rPr lang="en-US" sz="2400" dirty="0" err="1" smtClean="0"/>
              <a:t>spécialiser</a:t>
            </a:r>
            <a:r>
              <a:rPr lang="en-US" sz="2400" dirty="0" smtClean="0"/>
              <a:t> la </a:t>
            </a:r>
            <a:r>
              <a:rPr lang="en-US" sz="2400" dirty="0" err="1" smtClean="0"/>
              <a:t>méthode</a:t>
            </a:r>
            <a:r>
              <a:rPr lang="en-US" sz="2400" dirty="0" smtClean="0"/>
              <a:t> run() </a:t>
            </a:r>
            <a:r>
              <a:rPr lang="en-US" sz="2400" dirty="0" err="1" smtClean="0"/>
              <a:t>uniquement</a:t>
            </a:r>
            <a:r>
              <a:rPr lang="en-US" sz="2400" dirty="0" smtClean="0"/>
              <a:t>.</a:t>
            </a:r>
          </a:p>
          <a:p>
            <a:pPr marL="0" indent="0">
              <a:buNone/>
            </a:pPr>
            <a:endParaRPr lang="en-US" sz="2400" dirty="0" smtClean="0"/>
          </a:p>
        </p:txBody>
      </p:sp>
    </p:spTree>
    <p:extLst>
      <p:ext uri="{BB962C8B-B14F-4D97-AF65-F5344CB8AC3E}">
        <p14:creationId xmlns:p14="http://schemas.microsoft.com/office/powerpoint/2010/main" val="41060614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1" name="Rectangle 5"/>
          <p:cNvSpPr>
            <a:spLocks noGrp="1" noChangeArrowheads="1"/>
          </p:cNvSpPr>
          <p:nvPr>
            <p:ph type="body" idx="1"/>
          </p:nvPr>
        </p:nvSpPr>
        <p:spPr>
          <a:xfrm>
            <a:off x="908900" y="1545348"/>
            <a:ext cx="10436114" cy="4749511"/>
          </a:xfrm>
        </p:spPr>
        <p:txBody>
          <a:bodyPr/>
          <a:lstStyle/>
          <a:p>
            <a:pPr marL="457200" indent="-457200">
              <a:lnSpc>
                <a:spcPct val="150000"/>
              </a:lnSpc>
              <a:buFont typeface="+mj-lt"/>
              <a:buAutoNum type="arabicPeriod" startAt="5"/>
            </a:pPr>
            <a:r>
              <a:rPr lang="en-US" sz="2400" dirty="0" err="1" smtClean="0"/>
              <a:t>Etendre</a:t>
            </a:r>
            <a:r>
              <a:rPr lang="en-US" sz="2400" dirty="0" smtClean="0"/>
              <a:t> la </a:t>
            </a:r>
            <a:r>
              <a:rPr lang="en-US" sz="2400" dirty="0" err="1" smtClean="0"/>
              <a:t>classe</a:t>
            </a:r>
            <a:r>
              <a:rPr lang="en-US" sz="2400" dirty="0" smtClean="0"/>
              <a:t> Thread </a:t>
            </a:r>
            <a:r>
              <a:rPr lang="en-US" sz="2400" dirty="0" err="1" smtClean="0"/>
              <a:t>introduit</a:t>
            </a:r>
            <a:r>
              <a:rPr lang="en-US" sz="2400" dirty="0" smtClean="0"/>
              <a:t> un </a:t>
            </a:r>
            <a:r>
              <a:rPr lang="en-US" sz="2400" dirty="0" err="1" smtClean="0"/>
              <a:t>couplage</a:t>
            </a:r>
            <a:r>
              <a:rPr lang="en-US" sz="2400" dirty="0" smtClean="0"/>
              <a:t> fort </a:t>
            </a:r>
            <a:r>
              <a:rPr lang="en-US" sz="2400" dirty="0" err="1" smtClean="0"/>
              <a:t>dans</a:t>
            </a:r>
            <a:r>
              <a:rPr lang="en-US" sz="2400" dirty="0" smtClean="0"/>
              <a:t> le code </a:t>
            </a:r>
            <a:r>
              <a:rPr lang="en-US" sz="2400" dirty="0" err="1" smtClean="0"/>
              <a:t>puisque</a:t>
            </a:r>
            <a:r>
              <a:rPr lang="en-US" sz="2400" dirty="0" smtClean="0"/>
              <a:t> le code de Thread et le travail du thread </a:t>
            </a:r>
            <a:r>
              <a:rPr lang="en-US" sz="2400" dirty="0" err="1" smtClean="0"/>
              <a:t>est</a:t>
            </a:r>
            <a:r>
              <a:rPr lang="en-US" sz="2400" dirty="0" smtClean="0"/>
              <a:t> </a:t>
            </a:r>
            <a:r>
              <a:rPr lang="en-US" sz="2400" dirty="0" err="1" smtClean="0"/>
              <a:t>contenu</a:t>
            </a:r>
            <a:r>
              <a:rPr lang="en-US" sz="2400" dirty="0" smtClean="0"/>
              <a:t> </a:t>
            </a:r>
            <a:r>
              <a:rPr lang="en-US" sz="2400" dirty="0" err="1" smtClean="0"/>
              <a:t>dans</a:t>
            </a:r>
            <a:r>
              <a:rPr lang="en-US" sz="2400" dirty="0" smtClean="0"/>
              <a:t> la </a:t>
            </a:r>
            <a:r>
              <a:rPr lang="en-US" sz="2400" dirty="0" err="1" smtClean="0"/>
              <a:t>même</a:t>
            </a:r>
            <a:r>
              <a:rPr lang="en-US" sz="2400" dirty="0" smtClean="0"/>
              <a:t> </a:t>
            </a:r>
            <a:r>
              <a:rPr lang="en-US" sz="2400" dirty="0" err="1" smtClean="0"/>
              <a:t>classe</a:t>
            </a:r>
            <a:r>
              <a:rPr lang="en-US" sz="2400" dirty="0" smtClean="0"/>
              <a:t>. </a:t>
            </a:r>
            <a:r>
              <a:rPr lang="en-US" sz="2400" dirty="0" err="1" smtClean="0"/>
              <a:t>Implémenter</a:t>
            </a:r>
            <a:r>
              <a:rPr lang="en-US" sz="2400" dirty="0" smtClean="0"/>
              <a:t> </a:t>
            </a:r>
            <a:r>
              <a:rPr lang="en-US" sz="2400" dirty="0" err="1" smtClean="0"/>
              <a:t>l’interface</a:t>
            </a:r>
            <a:r>
              <a:rPr lang="en-US" sz="2400" dirty="0" smtClean="0"/>
              <a:t> Runnable </a:t>
            </a:r>
            <a:r>
              <a:rPr lang="en-US" sz="2400" dirty="0" err="1" smtClean="0"/>
              <a:t>introduit</a:t>
            </a:r>
            <a:r>
              <a:rPr lang="en-US" sz="2400" dirty="0" smtClean="0"/>
              <a:t> un </a:t>
            </a:r>
            <a:r>
              <a:rPr lang="en-US" sz="2400" dirty="0" err="1" smtClean="0"/>
              <a:t>couplage</a:t>
            </a:r>
            <a:r>
              <a:rPr lang="en-US" sz="2400" dirty="0" smtClean="0"/>
              <a:t> </a:t>
            </a:r>
            <a:r>
              <a:rPr lang="en-US" sz="2400" dirty="0" err="1" smtClean="0"/>
              <a:t>faible</a:t>
            </a:r>
            <a:r>
              <a:rPr lang="en-US" sz="2400" dirty="0" smtClean="0"/>
              <a:t> </a:t>
            </a:r>
            <a:r>
              <a:rPr lang="en-US" sz="2400" dirty="0" err="1" smtClean="0"/>
              <a:t>dans</a:t>
            </a:r>
            <a:r>
              <a:rPr lang="en-US" sz="2400" dirty="0" smtClean="0"/>
              <a:t> le code </a:t>
            </a:r>
            <a:r>
              <a:rPr lang="en-US" sz="2400" dirty="0" err="1" smtClean="0"/>
              <a:t>puisque</a:t>
            </a:r>
            <a:r>
              <a:rPr lang="en-US" sz="2400" dirty="0" smtClean="0"/>
              <a:t> le code de Thread </a:t>
            </a:r>
            <a:r>
              <a:rPr lang="en-US" sz="2400" dirty="0" err="1" smtClean="0"/>
              <a:t>est</a:t>
            </a:r>
            <a:r>
              <a:rPr lang="en-US" sz="2400" dirty="0" smtClean="0"/>
              <a:t> </a:t>
            </a:r>
            <a:r>
              <a:rPr lang="en-US" sz="2400" dirty="0" err="1" smtClean="0"/>
              <a:t>séparé</a:t>
            </a:r>
            <a:r>
              <a:rPr lang="en-US" sz="2400" dirty="0" smtClean="0"/>
              <a:t> du travail </a:t>
            </a:r>
            <a:r>
              <a:rPr lang="en-US" sz="2400" dirty="0" err="1" smtClean="0"/>
              <a:t>assigné</a:t>
            </a:r>
            <a:r>
              <a:rPr lang="en-US" sz="2400" dirty="0" smtClean="0"/>
              <a:t> au thread.</a:t>
            </a:r>
          </a:p>
          <a:p>
            <a:pPr marL="0" indent="0">
              <a:buNone/>
            </a:pPr>
            <a:endParaRPr lang="en-US" sz="2400" dirty="0" smtClean="0"/>
          </a:p>
        </p:txBody>
      </p:sp>
    </p:spTree>
    <p:extLst>
      <p:ext uri="{BB962C8B-B14F-4D97-AF65-F5344CB8AC3E}">
        <p14:creationId xmlns:p14="http://schemas.microsoft.com/office/powerpoint/2010/main" val="30425126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609600" y="326591"/>
            <a:ext cx="6593058" cy="756621"/>
          </a:xfrm>
        </p:spPr>
        <p:txBody>
          <a:bodyPr/>
          <a:lstStyle/>
          <a:p>
            <a:pPr eaLnBrk="1" hangingPunct="1"/>
            <a:r>
              <a:rPr lang="en-US" sz="3600" dirty="0" smtClean="0">
                <a:solidFill>
                  <a:srgbClr val="002060"/>
                </a:solidFill>
              </a:rPr>
              <a:t>IV-2 </a:t>
            </a:r>
            <a:r>
              <a:rPr lang="en-US" sz="3600" dirty="0" err="1" smtClean="0">
                <a:solidFill>
                  <a:srgbClr val="002060"/>
                </a:solidFill>
              </a:rPr>
              <a:t>Serveur</a:t>
            </a:r>
            <a:r>
              <a:rPr lang="en-US" sz="3600" dirty="0" smtClean="0">
                <a:solidFill>
                  <a:srgbClr val="002060"/>
                </a:solidFill>
              </a:rPr>
              <a:t> multi-threads</a:t>
            </a:r>
          </a:p>
        </p:txBody>
      </p:sp>
      <p:sp>
        <p:nvSpPr>
          <p:cNvPr id="12291" name="Rectangle 5"/>
          <p:cNvSpPr>
            <a:spLocks noGrp="1" noChangeArrowheads="1"/>
          </p:cNvSpPr>
          <p:nvPr>
            <p:ph type="body" idx="1"/>
          </p:nvPr>
        </p:nvSpPr>
        <p:spPr>
          <a:xfrm>
            <a:off x="1162119" y="1221791"/>
            <a:ext cx="10436114" cy="4749511"/>
          </a:xfrm>
        </p:spPr>
        <p:txBody>
          <a:bodyPr/>
          <a:lstStyle/>
          <a:p>
            <a:pPr marL="0" indent="0">
              <a:buNone/>
            </a:pPr>
            <a:r>
              <a:rPr lang="fr-FR" sz="2400" dirty="0"/>
              <a:t>Il suffit de déléguer l’exécution du service à </a:t>
            </a:r>
            <a:r>
              <a:rPr lang="fr-FR" sz="2400" dirty="0" smtClean="0"/>
              <a:t>un Thread </a:t>
            </a:r>
            <a:r>
              <a:rPr lang="fr-FR" sz="2400" dirty="0"/>
              <a:t>dédié</a:t>
            </a:r>
            <a:r>
              <a:rPr lang="fr-FR" sz="2400" dirty="0" smtClean="0"/>
              <a:t>…</a:t>
            </a:r>
          </a:p>
          <a:p>
            <a:pPr marL="0" indent="0">
              <a:buNone/>
            </a:pPr>
            <a:r>
              <a:rPr lang="fr-FR" sz="2400" dirty="0"/>
              <a:t>// </a:t>
            </a:r>
            <a:r>
              <a:rPr lang="fr-FR" sz="2400" dirty="0">
                <a:solidFill>
                  <a:srgbClr val="C00000"/>
                </a:solidFill>
              </a:rPr>
              <a:t>le service</a:t>
            </a:r>
          </a:p>
          <a:p>
            <a:pPr marL="0" indent="0">
              <a:buNone/>
            </a:pPr>
            <a:r>
              <a:rPr lang="fr-FR" sz="2400" dirty="0"/>
              <a:t>class Service </a:t>
            </a:r>
            <a:r>
              <a:rPr lang="fr-FR" sz="2400" dirty="0" err="1">
                <a:solidFill>
                  <a:srgbClr val="7030A0"/>
                </a:solidFill>
              </a:rPr>
              <a:t>implements</a:t>
            </a:r>
            <a:r>
              <a:rPr lang="fr-FR" sz="2400" dirty="0">
                <a:solidFill>
                  <a:srgbClr val="7030A0"/>
                </a:solidFill>
              </a:rPr>
              <a:t> </a:t>
            </a:r>
            <a:r>
              <a:rPr lang="fr-FR" sz="2400" dirty="0" err="1">
                <a:solidFill>
                  <a:srgbClr val="7030A0"/>
                </a:solidFill>
              </a:rPr>
              <a:t>Runnable</a:t>
            </a:r>
            <a:r>
              <a:rPr lang="fr-FR" sz="2400" dirty="0">
                <a:solidFill>
                  <a:srgbClr val="7030A0"/>
                </a:solidFill>
              </a:rPr>
              <a:t> </a:t>
            </a:r>
            <a:r>
              <a:rPr lang="fr-FR" sz="2400" dirty="0"/>
              <a:t>{</a:t>
            </a:r>
          </a:p>
          <a:p>
            <a:pPr marL="0" indent="0">
              <a:buNone/>
            </a:pPr>
            <a:r>
              <a:rPr lang="fr-FR" sz="2400" dirty="0" smtClean="0"/>
              <a:t>public </a:t>
            </a:r>
            <a:r>
              <a:rPr lang="fr-FR" sz="2400" dirty="0"/>
              <a:t>Socket </a:t>
            </a:r>
            <a:r>
              <a:rPr lang="fr-FR" sz="2400" dirty="0" err="1" smtClean="0"/>
              <a:t>maSocket</a:t>
            </a:r>
            <a:r>
              <a:rPr lang="fr-FR" sz="2400" dirty="0" smtClean="0"/>
              <a:t>;</a:t>
            </a:r>
            <a:endParaRPr lang="fr-FR" sz="2400" dirty="0"/>
          </a:p>
          <a:p>
            <a:pPr marL="0" indent="0">
              <a:buNone/>
            </a:pPr>
            <a:r>
              <a:rPr lang="fr-FR" sz="2400" dirty="0">
                <a:solidFill>
                  <a:srgbClr val="7030A0"/>
                </a:solidFill>
              </a:rPr>
              <a:t>Service(Socket s) </a:t>
            </a:r>
            <a:r>
              <a:rPr lang="fr-FR" sz="2400" dirty="0"/>
              <a:t>{</a:t>
            </a:r>
          </a:p>
          <a:p>
            <a:pPr marL="0" indent="0">
              <a:buNone/>
            </a:pPr>
            <a:r>
              <a:rPr lang="fr-FR" sz="2400" dirty="0" err="1"/>
              <a:t>t</a:t>
            </a:r>
            <a:r>
              <a:rPr lang="fr-FR" sz="2400" dirty="0" err="1" smtClean="0"/>
              <a:t>his.maSocket</a:t>
            </a:r>
            <a:r>
              <a:rPr lang="fr-FR" sz="2400" dirty="0" smtClean="0"/>
              <a:t> </a:t>
            </a:r>
            <a:r>
              <a:rPr lang="fr-FR" sz="2400" dirty="0"/>
              <a:t>= s</a:t>
            </a:r>
            <a:r>
              <a:rPr lang="fr-FR" sz="2400" dirty="0" smtClean="0"/>
              <a:t>;}</a:t>
            </a:r>
            <a:endParaRPr lang="fr-FR" sz="2400" dirty="0"/>
          </a:p>
          <a:p>
            <a:pPr marL="0" indent="0">
              <a:buNone/>
            </a:pPr>
            <a:r>
              <a:rPr lang="fr-FR" sz="2400" dirty="0" err="1">
                <a:solidFill>
                  <a:srgbClr val="7030A0"/>
                </a:solidFill>
              </a:rPr>
              <a:t>void</a:t>
            </a:r>
            <a:r>
              <a:rPr lang="fr-FR" sz="2400" dirty="0">
                <a:solidFill>
                  <a:srgbClr val="7030A0"/>
                </a:solidFill>
              </a:rPr>
              <a:t> </a:t>
            </a:r>
            <a:r>
              <a:rPr lang="fr-FR" sz="2400" dirty="0" err="1">
                <a:solidFill>
                  <a:srgbClr val="7030A0"/>
                </a:solidFill>
              </a:rPr>
              <a:t>run</a:t>
            </a:r>
            <a:r>
              <a:rPr lang="fr-FR" sz="2400" dirty="0">
                <a:solidFill>
                  <a:srgbClr val="7030A0"/>
                </a:solidFill>
              </a:rPr>
              <a:t>() </a:t>
            </a:r>
            <a:r>
              <a:rPr lang="fr-FR" sz="2400" dirty="0" smtClean="0"/>
              <a:t>{</a:t>
            </a:r>
            <a:endParaRPr lang="fr-FR" sz="2400" dirty="0"/>
          </a:p>
          <a:p>
            <a:pPr marL="0" indent="0">
              <a:buNone/>
            </a:pPr>
            <a:r>
              <a:rPr lang="fr-FR" sz="2400" dirty="0" smtClean="0"/>
              <a:t>// </a:t>
            </a:r>
            <a:r>
              <a:rPr lang="fr-FR" sz="2400" dirty="0" smtClean="0">
                <a:solidFill>
                  <a:srgbClr val="C00000"/>
                </a:solidFill>
              </a:rPr>
              <a:t>code du service</a:t>
            </a:r>
            <a:r>
              <a:rPr lang="fr-FR" sz="2400" dirty="0" smtClean="0"/>
              <a:t>…</a:t>
            </a:r>
            <a:endParaRPr lang="fr-FR" sz="2400" dirty="0"/>
          </a:p>
          <a:p>
            <a:pPr marL="0" indent="0">
              <a:buNone/>
            </a:pPr>
            <a:r>
              <a:rPr lang="fr-FR" sz="2400" dirty="0" err="1" smtClean="0"/>
              <a:t>maSocket.close</a:t>
            </a:r>
            <a:r>
              <a:rPr lang="fr-FR" sz="2400" dirty="0"/>
              <a:t>();</a:t>
            </a:r>
          </a:p>
          <a:p>
            <a:pPr marL="0" indent="0">
              <a:buNone/>
            </a:pPr>
            <a:r>
              <a:rPr lang="fr-FR" sz="2400" dirty="0" smtClean="0"/>
              <a:t>} </a:t>
            </a:r>
          </a:p>
          <a:p>
            <a:pPr marL="0" indent="0">
              <a:buNone/>
            </a:pPr>
            <a:r>
              <a:rPr lang="fr-FR" sz="2400" dirty="0" smtClean="0"/>
              <a:t>}</a:t>
            </a:r>
            <a:endParaRPr lang="en-US" sz="2400" dirty="0" smtClean="0"/>
          </a:p>
        </p:txBody>
      </p:sp>
    </p:spTree>
    <p:extLst>
      <p:ext uri="{BB962C8B-B14F-4D97-AF65-F5344CB8AC3E}">
        <p14:creationId xmlns:p14="http://schemas.microsoft.com/office/powerpoint/2010/main" val="38151727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1" name="Rectangle 5"/>
          <p:cNvSpPr>
            <a:spLocks noGrp="1" noChangeArrowheads="1"/>
          </p:cNvSpPr>
          <p:nvPr>
            <p:ph type="body" idx="1"/>
          </p:nvPr>
        </p:nvSpPr>
        <p:spPr>
          <a:xfrm>
            <a:off x="880765" y="532475"/>
            <a:ext cx="10436114" cy="4749511"/>
          </a:xfrm>
        </p:spPr>
        <p:txBody>
          <a:bodyPr/>
          <a:lstStyle/>
          <a:p>
            <a:pPr marL="0" indent="0">
              <a:buNone/>
            </a:pPr>
            <a:r>
              <a:rPr lang="fr-FR" sz="2400" dirty="0"/>
              <a:t>// </a:t>
            </a:r>
            <a:r>
              <a:rPr lang="fr-FR" sz="2400" dirty="0">
                <a:solidFill>
                  <a:srgbClr val="C00000"/>
                </a:solidFill>
              </a:rPr>
              <a:t>squelette de serveur</a:t>
            </a:r>
          </a:p>
          <a:p>
            <a:pPr marL="0" indent="0">
              <a:buNone/>
            </a:pPr>
            <a:r>
              <a:rPr lang="fr-FR" sz="2400" dirty="0" err="1"/>
              <a:t>ServerSocket</a:t>
            </a:r>
            <a:r>
              <a:rPr lang="fr-FR" sz="2400" dirty="0"/>
              <a:t> </a:t>
            </a:r>
            <a:r>
              <a:rPr lang="fr-FR" sz="2400" dirty="0" err="1"/>
              <a:t>socketAttente</a:t>
            </a:r>
            <a:r>
              <a:rPr lang="fr-FR" sz="2400" dirty="0"/>
              <a:t>;</a:t>
            </a:r>
          </a:p>
          <a:p>
            <a:pPr marL="0" indent="0">
              <a:buNone/>
            </a:pPr>
            <a:r>
              <a:rPr lang="fr-FR" sz="2400" dirty="0" err="1"/>
              <a:t>socketAttente</a:t>
            </a:r>
            <a:r>
              <a:rPr lang="fr-FR" sz="2400" dirty="0"/>
              <a:t> = new </a:t>
            </a:r>
            <a:r>
              <a:rPr lang="fr-FR" sz="2400" dirty="0" err="1">
                <a:solidFill>
                  <a:srgbClr val="7030A0"/>
                </a:solidFill>
              </a:rPr>
              <a:t>ServerSocket</a:t>
            </a:r>
            <a:r>
              <a:rPr lang="fr-FR" sz="2400" dirty="0">
                <a:solidFill>
                  <a:srgbClr val="7030A0"/>
                </a:solidFill>
              </a:rPr>
              <a:t>(PORT);</a:t>
            </a:r>
          </a:p>
          <a:p>
            <a:pPr marL="0" indent="0">
              <a:buNone/>
            </a:pPr>
            <a:r>
              <a:rPr lang="fr-FR" sz="2400" dirty="0"/>
              <a:t>do </a:t>
            </a:r>
            <a:r>
              <a:rPr lang="fr-FR" sz="2400" dirty="0" smtClean="0"/>
              <a:t>{ // </a:t>
            </a:r>
            <a:r>
              <a:rPr lang="fr-FR" sz="2400" dirty="0"/>
              <a:t>établissement d’une connexion (attente bloquante)</a:t>
            </a:r>
          </a:p>
          <a:p>
            <a:pPr marL="0" indent="0">
              <a:buNone/>
            </a:pPr>
            <a:r>
              <a:rPr lang="fr-FR" sz="2400" dirty="0"/>
              <a:t>Socket s = </a:t>
            </a:r>
            <a:r>
              <a:rPr lang="fr-FR" sz="2400" dirty="0" err="1">
                <a:solidFill>
                  <a:srgbClr val="7030A0"/>
                </a:solidFill>
              </a:rPr>
              <a:t>socketAttente.accept</a:t>
            </a:r>
            <a:r>
              <a:rPr lang="fr-FR" sz="2400" dirty="0">
                <a:solidFill>
                  <a:srgbClr val="7030A0"/>
                </a:solidFill>
              </a:rPr>
              <a:t>();</a:t>
            </a:r>
          </a:p>
          <a:p>
            <a:pPr marL="0" indent="0">
              <a:buNone/>
            </a:pPr>
            <a:r>
              <a:rPr lang="fr-FR" sz="2400" dirty="0"/>
              <a:t>// la communication est désormais possible, création du service</a:t>
            </a:r>
          </a:p>
          <a:p>
            <a:pPr marL="0" indent="0">
              <a:buNone/>
            </a:pPr>
            <a:r>
              <a:rPr lang="en-US" sz="2400" dirty="0"/>
              <a:t>Thread t = </a:t>
            </a:r>
            <a:r>
              <a:rPr lang="en-US" sz="2400" dirty="0">
                <a:solidFill>
                  <a:srgbClr val="7030A0"/>
                </a:solidFill>
              </a:rPr>
              <a:t>new Thread(new Service(s));</a:t>
            </a:r>
          </a:p>
          <a:p>
            <a:pPr marL="0" indent="0">
              <a:buNone/>
            </a:pPr>
            <a:r>
              <a:rPr lang="fr-FR" sz="2400" dirty="0"/>
              <a:t>// on démarre l’exécution concurrente du service</a:t>
            </a:r>
          </a:p>
          <a:p>
            <a:pPr marL="0" indent="0">
              <a:buNone/>
            </a:pPr>
            <a:r>
              <a:rPr lang="fr-FR" sz="2400" dirty="0" err="1">
                <a:solidFill>
                  <a:srgbClr val="7030A0"/>
                </a:solidFill>
              </a:rPr>
              <a:t>t.start</a:t>
            </a:r>
            <a:r>
              <a:rPr lang="fr-FR" sz="2400" dirty="0" smtClean="0">
                <a:solidFill>
                  <a:srgbClr val="7030A0"/>
                </a:solidFill>
              </a:rPr>
              <a:t>();</a:t>
            </a:r>
            <a:endParaRPr lang="fr-FR" sz="2400" dirty="0">
              <a:solidFill>
                <a:srgbClr val="7030A0"/>
              </a:solidFill>
            </a:endParaRPr>
          </a:p>
          <a:p>
            <a:pPr marL="0" indent="0">
              <a:buNone/>
            </a:pPr>
            <a:r>
              <a:rPr lang="fr-FR" sz="2400" dirty="0"/>
              <a:t>} </a:t>
            </a:r>
            <a:r>
              <a:rPr lang="fr-FR" sz="2400" dirty="0" err="1"/>
              <a:t>while</a:t>
            </a:r>
            <a:r>
              <a:rPr lang="fr-FR" sz="2400" dirty="0"/>
              <a:t> (</a:t>
            </a:r>
            <a:r>
              <a:rPr lang="fr-FR" sz="2400" dirty="0" err="1"/>
              <a:t>true</a:t>
            </a:r>
            <a:r>
              <a:rPr lang="fr-FR" sz="2400" dirty="0"/>
              <a:t>);</a:t>
            </a:r>
          </a:p>
          <a:p>
            <a:pPr marL="0" indent="0">
              <a:buNone/>
            </a:pPr>
            <a:r>
              <a:rPr lang="fr-FR" sz="2400" dirty="0" err="1"/>
              <a:t>socketAttente.close</a:t>
            </a:r>
            <a:r>
              <a:rPr lang="fr-FR" sz="2400" dirty="0"/>
              <a:t>();</a:t>
            </a:r>
          </a:p>
          <a:p>
            <a:pPr marL="0" indent="0">
              <a:buNone/>
            </a:pPr>
            <a:endParaRPr lang="en-US" sz="2400" dirty="0" smtClean="0"/>
          </a:p>
        </p:txBody>
      </p:sp>
    </p:spTree>
    <p:extLst>
      <p:ext uri="{BB962C8B-B14F-4D97-AF65-F5344CB8AC3E}">
        <p14:creationId xmlns:p14="http://schemas.microsoft.com/office/powerpoint/2010/main" val="37726318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1" name="Rectangle 5"/>
          <p:cNvSpPr>
            <a:spLocks noGrp="1" noChangeArrowheads="1"/>
          </p:cNvSpPr>
          <p:nvPr>
            <p:ph type="body" idx="1"/>
          </p:nvPr>
        </p:nvSpPr>
        <p:spPr>
          <a:xfrm>
            <a:off x="908900" y="405865"/>
            <a:ext cx="10436114" cy="4749511"/>
          </a:xfrm>
        </p:spPr>
        <p:txBody>
          <a:bodyPr/>
          <a:lstStyle/>
          <a:p>
            <a:pPr marL="0" indent="0">
              <a:buNone/>
            </a:pPr>
            <a:r>
              <a:rPr lang="fr-FR" sz="2400" dirty="0"/>
              <a:t>E</a:t>
            </a:r>
            <a:r>
              <a:rPr lang="fr-FR" sz="2400" dirty="0" smtClean="0"/>
              <a:t>xtension de la </a:t>
            </a:r>
            <a:r>
              <a:rPr lang="fr-FR" sz="2400" dirty="0" err="1" smtClean="0"/>
              <a:t>classeThread</a:t>
            </a:r>
            <a:r>
              <a:rPr lang="fr-FR" sz="2400" dirty="0" smtClean="0"/>
              <a:t> …</a:t>
            </a:r>
          </a:p>
          <a:p>
            <a:pPr marL="0" indent="0">
              <a:buNone/>
            </a:pPr>
            <a:r>
              <a:rPr lang="fr-FR" sz="2400" dirty="0"/>
              <a:t>// </a:t>
            </a:r>
            <a:r>
              <a:rPr lang="fr-FR" sz="2400" dirty="0">
                <a:solidFill>
                  <a:srgbClr val="C00000"/>
                </a:solidFill>
              </a:rPr>
              <a:t>le service</a:t>
            </a:r>
          </a:p>
          <a:p>
            <a:pPr marL="0" indent="0">
              <a:buNone/>
            </a:pPr>
            <a:r>
              <a:rPr lang="fr-FR" sz="2400" dirty="0"/>
              <a:t>class Service </a:t>
            </a:r>
            <a:r>
              <a:rPr lang="fr-FR" sz="2400" dirty="0" err="1" smtClean="0">
                <a:solidFill>
                  <a:srgbClr val="7030A0"/>
                </a:solidFill>
              </a:rPr>
              <a:t>extends</a:t>
            </a:r>
            <a:r>
              <a:rPr lang="fr-FR" sz="2400" dirty="0" smtClean="0">
                <a:solidFill>
                  <a:srgbClr val="7030A0"/>
                </a:solidFill>
              </a:rPr>
              <a:t> Thread </a:t>
            </a:r>
            <a:r>
              <a:rPr lang="fr-FR" sz="2400" dirty="0"/>
              <a:t>{</a:t>
            </a:r>
          </a:p>
          <a:p>
            <a:pPr marL="0" indent="0">
              <a:buNone/>
            </a:pPr>
            <a:r>
              <a:rPr lang="fr-FR" sz="2400" dirty="0" smtClean="0"/>
              <a:t>public </a:t>
            </a:r>
            <a:r>
              <a:rPr lang="fr-FR" sz="2400" dirty="0"/>
              <a:t>Socket </a:t>
            </a:r>
            <a:r>
              <a:rPr lang="fr-FR" sz="2400" dirty="0" err="1" smtClean="0"/>
              <a:t>maSocket</a:t>
            </a:r>
            <a:r>
              <a:rPr lang="fr-FR" sz="2400" dirty="0" smtClean="0"/>
              <a:t>;</a:t>
            </a:r>
            <a:endParaRPr lang="fr-FR" sz="2400" dirty="0"/>
          </a:p>
          <a:p>
            <a:pPr marL="0" indent="0">
              <a:buNone/>
            </a:pPr>
            <a:r>
              <a:rPr lang="fr-FR" sz="2400" dirty="0">
                <a:solidFill>
                  <a:srgbClr val="7030A0"/>
                </a:solidFill>
              </a:rPr>
              <a:t>Service(Socket s) </a:t>
            </a:r>
            <a:r>
              <a:rPr lang="fr-FR" sz="2400" dirty="0"/>
              <a:t>{</a:t>
            </a:r>
          </a:p>
          <a:p>
            <a:pPr marL="0" indent="0">
              <a:buNone/>
            </a:pPr>
            <a:r>
              <a:rPr lang="fr-FR" sz="2400" dirty="0" err="1"/>
              <a:t>t</a:t>
            </a:r>
            <a:r>
              <a:rPr lang="fr-FR" sz="2400" dirty="0" err="1" smtClean="0"/>
              <a:t>his.maSocket</a:t>
            </a:r>
            <a:r>
              <a:rPr lang="fr-FR" sz="2400" dirty="0" smtClean="0"/>
              <a:t> </a:t>
            </a:r>
            <a:r>
              <a:rPr lang="fr-FR" sz="2400" dirty="0"/>
              <a:t>= s</a:t>
            </a:r>
            <a:r>
              <a:rPr lang="fr-FR" sz="2400" dirty="0" smtClean="0"/>
              <a:t>;}</a:t>
            </a:r>
            <a:endParaRPr lang="fr-FR" sz="2400" dirty="0"/>
          </a:p>
          <a:p>
            <a:pPr marL="0" indent="0">
              <a:buNone/>
            </a:pPr>
            <a:r>
              <a:rPr lang="fr-FR" sz="2400" dirty="0" err="1">
                <a:solidFill>
                  <a:srgbClr val="7030A0"/>
                </a:solidFill>
              </a:rPr>
              <a:t>void</a:t>
            </a:r>
            <a:r>
              <a:rPr lang="fr-FR" sz="2400" dirty="0">
                <a:solidFill>
                  <a:srgbClr val="7030A0"/>
                </a:solidFill>
              </a:rPr>
              <a:t> </a:t>
            </a:r>
            <a:r>
              <a:rPr lang="fr-FR" sz="2400" dirty="0" err="1">
                <a:solidFill>
                  <a:srgbClr val="7030A0"/>
                </a:solidFill>
              </a:rPr>
              <a:t>run</a:t>
            </a:r>
            <a:r>
              <a:rPr lang="fr-FR" sz="2400" dirty="0">
                <a:solidFill>
                  <a:srgbClr val="7030A0"/>
                </a:solidFill>
              </a:rPr>
              <a:t>() </a:t>
            </a:r>
            <a:r>
              <a:rPr lang="fr-FR" sz="2400" dirty="0" smtClean="0"/>
              <a:t>{</a:t>
            </a:r>
            <a:endParaRPr lang="fr-FR" sz="2400" dirty="0"/>
          </a:p>
          <a:p>
            <a:pPr marL="0" indent="0">
              <a:buNone/>
            </a:pPr>
            <a:r>
              <a:rPr lang="fr-FR" sz="2400" dirty="0" smtClean="0"/>
              <a:t>// </a:t>
            </a:r>
            <a:r>
              <a:rPr lang="fr-FR" sz="2400" dirty="0" smtClean="0">
                <a:solidFill>
                  <a:srgbClr val="C00000"/>
                </a:solidFill>
              </a:rPr>
              <a:t>code du service</a:t>
            </a:r>
            <a:r>
              <a:rPr lang="fr-FR" sz="2400" dirty="0" smtClean="0"/>
              <a:t>…</a:t>
            </a:r>
            <a:endParaRPr lang="fr-FR" sz="2400" dirty="0"/>
          </a:p>
          <a:p>
            <a:pPr marL="0" indent="0">
              <a:buNone/>
            </a:pPr>
            <a:r>
              <a:rPr lang="fr-FR" sz="2400" dirty="0" err="1" smtClean="0"/>
              <a:t>maSocket.close</a:t>
            </a:r>
            <a:r>
              <a:rPr lang="fr-FR" sz="2400" dirty="0"/>
              <a:t>();</a:t>
            </a:r>
          </a:p>
          <a:p>
            <a:pPr marL="0" indent="0">
              <a:buNone/>
            </a:pPr>
            <a:r>
              <a:rPr lang="fr-FR" sz="2400" dirty="0" smtClean="0"/>
              <a:t>} </a:t>
            </a:r>
          </a:p>
          <a:p>
            <a:pPr marL="0" indent="0">
              <a:buNone/>
            </a:pPr>
            <a:r>
              <a:rPr lang="fr-FR" sz="2400" dirty="0" smtClean="0"/>
              <a:t>}</a:t>
            </a:r>
            <a:endParaRPr lang="en-US" sz="2400" dirty="0" smtClean="0"/>
          </a:p>
        </p:txBody>
      </p:sp>
    </p:spTree>
    <p:extLst>
      <p:ext uri="{BB962C8B-B14F-4D97-AF65-F5344CB8AC3E}">
        <p14:creationId xmlns:p14="http://schemas.microsoft.com/office/powerpoint/2010/main" val="30919055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609600" y="552868"/>
            <a:ext cx="10489809" cy="5158615"/>
          </a:xfrm>
        </p:spPr>
        <p:txBody>
          <a:bodyPr/>
          <a:lstStyle/>
          <a:p>
            <a:pPr eaLnBrk="1" hangingPunct="1"/>
            <a:r>
              <a:rPr lang="en-US" sz="6600" dirty="0" smtClean="0">
                <a:solidFill>
                  <a:srgbClr val="002060"/>
                </a:solidFill>
              </a:rPr>
              <a:t>IV Les Threads</a:t>
            </a:r>
          </a:p>
        </p:txBody>
      </p:sp>
    </p:spTree>
    <p:extLst>
      <p:ext uri="{BB962C8B-B14F-4D97-AF65-F5344CB8AC3E}">
        <p14:creationId xmlns:p14="http://schemas.microsoft.com/office/powerpoint/2010/main" val="11627896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1" name="Rectangle 5"/>
          <p:cNvSpPr>
            <a:spLocks noGrp="1" noChangeArrowheads="1"/>
          </p:cNvSpPr>
          <p:nvPr>
            <p:ph type="body" idx="1"/>
          </p:nvPr>
        </p:nvSpPr>
        <p:spPr>
          <a:xfrm>
            <a:off x="908900" y="265188"/>
            <a:ext cx="10436114" cy="4749511"/>
          </a:xfrm>
        </p:spPr>
        <p:txBody>
          <a:bodyPr/>
          <a:lstStyle/>
          <a:p>
            <a:pPr marL="0" indent="0">
              <a:buNone/>
            </a:pPr>
            <a:r>
              <a:rPr lang="fr-FR" sz="2400" dirty="0"/>
              <a:t>// </a:t>
            </a:r>
            <a:r>
              <a:rPr lang="fr-FR" sz="2400" dirty="0">
                <a:solidFill>
                  <a:srgbClr val="C00000"/>
                </a:solidFill>
              </a:rPr>
              <a:t>squelette de serveur</a:t>
            </a:r>
          </a:p>
          <a:p>
            <a:pPr marL="0" indent="0">
              <a:buNone/>
            </a:pPr>
            <a:r>
              <a:rPr lang="fr-FR" sz="2400" dirty="0" err="1"/>
              <a:t>ServerSocket</a:t>
            </a:r>
            <a:r>
              <a:rPr lang="fr-FR" sz="2400" dirty="0"/>
              <a:t> </a:t>
            </a:r>
            <a:r>
              <a:rPr lang="fr-FR" sz="2400" dirty="0" err="1"/>
              <a:t>socketAttente</a:t>
            </a:r>
            <a:r>
              <a:rPr lang="fr-FR" sz="2400" dirty="0"/>
              <a:t>;</a:t>
            </a:r>
          </a:p>
          <a:p>
            <a:pPr marL="0" indent="0">
              <a:buNone/>
            </a:pPr>
            <a:r>
              <a:rPr lang="fr-FR" sz="2400" dirty="0" err="1"/>
              <a:t>socketAttente</a:t>
            </a:r>
            <a:r>
              <a:rPr lang="fr-FR" sz="2400" dirty="0"/>
              <a:t> = new </a:t>
            </a:r>
            <a:r>
              <a:rPr lang="fr-FR" sz="2400" dirty="0" err="1">
                <a:solidFill>
                  <a:srgbClr val="7030A0"/>
                </a:solidFill>
              </a:rPr>
              <a:t>ServerSocket</a:t>
            </a:r>
            <a:r>
              <a:rPr lang="fr-FR" sz="2400" dirty="0">
                <a:solidFill>
                  <a:srgbClr val="7030A0"/>
                </a:solidFill>
              </a:rPr>
              <a:t>(PORT);</a:t>
            </a:r>
          </a:p>
          <a:p>
            <a:pPr marL="0" indent="0">
              <a:buNone/>
            </a:pPr>
            <a:r>
              <a:rPr lang="fr-FR" sz="2400" dirty="0"/>
              <a:t>do </a:t>
            </a:r>
            <a:r>
              <a:rPr lang="fr-FR" sz="2400" dirty="0" smtClean="0"/>
              <a:t>{ // </a:t>
            </a:r>
            <a:r>
              <a:rPr lang="fr-FR" sz="2400" dirty="0"/>
              <a:t>établissement d’une connexion (attente bloquante)</a:t>
            </a:r>
          </a:p>
          <a:p>
            <a:pPr marL="0" indent="0">
              <a:buNone/>
            </a:pPr>
            <a:r>
              <a:rPr lang="fr-FR" sz="2400" dirty="0"/>
              <a:t>Socket s = </a:t>
            </a:r>
            <a:r>
              <a:rPr lang="fr-FR" sz="2400" dirty="0" err="1">
                <a:solidFill>
                  <a:srgbClr val="7030A0"/>
                </a:solidFill>
              </a:rPr>
              <a:t>socketAttente.accept</a:t>
            </a:r>
            <a:r>
              <a:rPr lang="fr-FR" sz="2400" dirty="0">
                <a:solidFill>
                  <a:srgbClr val="7030A0"/>
                </a:solidFill>
              </a:rPr>
              <a:t>();</a:t>
            </a:r>
          </a:p>
          <a:p>
            <a:pPr marL="0" indent="0">
              <a:buNone/>
            </a:pPr>
            <a:r>
              <a:rPr lang="fr-FR" sz="2400" dirty="0"/>
              <a:t>// la communication est désormais possible, création du service</a:t>
            </a:r>
          </a:p>
          <a:p>
            <a:pPr marL="0" indent="0">
              <a:buNone/>
            </a:pPr>
            <a:r>
              <a:rPr lang="en-US" sz="2400" dirty="0"/>
              <a:t>Thread t = </a:t>
            </a:r>
            <a:r>
              <a:rPr lang="en-US" sz="2400" dirty="0">
                <a:solidFill>
                  <a:srgbClr val="7030A0"/>
                </a:solidFill>
              </a:rPr>
              <a:t>new </a:t>
            </a:r>
            <a:r>
              <a:rPr lang="en-US" sz="2400" dirty="0" smtClean="0">
                <a:solidFill>
                  <a:srgbClr val="7030A0"/>
                </a:solidFill>
              </a:rPr>
              <a:t> </a:t>
            </a:r>
            <a:r>
              <a:rPr lang="en-US" sz="2400" dirty="0">
                <a:solidFill>
                  <a:srgbClr val="7030A0"/>
                </a:solidFill>
              </a:rPr>
              <a:t>Service(s</a:t>
            </a:r>
            <a:r>
              <a:rPr lang="en-US" sz="2400" dirty="0" smtClean="0">
                <a:solidFill>
                  <a:srgbClr val="7030A0"/>
                </a:solidFill>
              </a:rPr>
              <a:t>);</a:t>
            </a:r>
            <a:endParaRPr lang="en-US" sz="2400" dirty="0">
              <a:solidFill>
                <a:srgbClr val="7030A0"/>
              </a:solidFill>
            </a:endParaRPr>
          </a:p>
          <a:p>
            <a:pPr marL="0" indent="0">
              <a:buNone/>
            </a:pPr>
            <a:r>
              <a:rPr lang="fr-FR" sz="2400" dirty="0"/>
              <a:t>// on démarre l’exécution concurrente du service</a:t>
            </a:r>
          </a:p>
          <a:p>
            <a:pPr marL="0" indent="0">
              <a:buNone/>
            </a:pPr>
            <a:r>
              <a:rPr lang="fr-FR" sz="2400" dirty="0" err="1">
                <a:solidFill>
                  <a:srgbClr val="7030A0"/>
                </a:solidFill>
              </a:rPr>
              <a:t>t.start</a:t>
            </a:r>
            <a:r>
              <a:rPr lang="fr-FR" sz="2400" dirty="0" smtClean="0">
                <a:solidFill>
                  <a:srgbClr val="7030A0"/>
                </a:solidFill>
              </a:rPr>
              <a:t>();</a:t>
            </a:r>
            <a:endParaRPr lang="fr-FR" sz="2400" dirty="0">
              <a:solidFill>
                <a:srgbClr val="7030A0"/>
              </a:solidFill>
            </a:endParaRPr>
          </a:p>
          <a:p>
            <a:pPr marL="0" indent="0">
              <a:buNone/>
            </a:pPr>
            <a:r>
              <a:rPr lang="fr-FR" sz="2400" dirty="0"/>
              <a:t>} </a:t>
            </a:r>
            <a:r>
              <a:rPr lang="fr-FR" sz="2400" dirty="0" err="1"/>
              <a:t>while</a:t>
            </a:r>
            <a:r>
              <a:rPr lang="fr-FR" sz="2400" dirty="0"/>
              <a:t> (</a:t>
            </a:r>
            <a:r>
              <a:rPr lang="fr-FR" sz="2400" dirty="0" err="1"/>
              <a:t>true</a:t>
            </a:r>
            <a:r>
              <a:rPr lang="fr-FR" sz="2400" dirty="0"/>
              <a:t>);</a:t>
            </a:r>
          </a:p>
          <a:p>
            <a:pPr marL="0" indent="0">
              <a:buNone/>
            </a:pPr>
            <a:r>
              <a:rPr lang="fr-FR" sz="2400" dirty="0" err="1"/>
              <a:t>socketAttente.close</a:t>
            </a:r>
            <a:r>
              <a:rPr lang="fr-FR" sz="2400" dirty="0"/>
              <a:t>();</a:t>
            </a:r>
          </a:p>
          <a:p>
            <a:pPr marL="0" indent="0">
              <a:buNone/>
            </a:pPr>
            <a:endParaRPr lang="en-US" sz="2400" dirty="0" smtClean="0"/>
          </a:p>
        </p:txBody>
      </p:sp>
    </p:spTree>
    <p:extLst>
      <p:ext uri="{BB962C8B-B14F-4D97-AF65-F5344CB8AC3E}">
        <p14:creationId xmlns:p14="http://schemas.microsoft.com/office/powerpoint/2010/main" val="21999518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677549" y="326591"/>
            <a:ext cx="8775360" cy="756621"/>
          </a:xfrm>
        </p:spPr>
        <p:txBody>
          <a:bodyPr/>
          <a:lstStyle/>
          <a:p>
            <a:pPr eaLnBrk="1" hangingPunct="1"/>
            <a:r>
              <a:rPr lang="en-US" sz="3600" dirty="0" smtClean="0">
                <a:solidFill>
                  <a:srgbClr val="002060"/>
                </a:solidFill>
              </a:rPr>
              <a:t>IV-3 Notion de </a:t>
            </a:r>
            <a:r>
              <a:rPr lang="en-US" sz="3600" dirty="0" err="1" smtClean="0">
                <a:solidFill>
                  <a:srgbClr val="002060"/>
                </a:solidFill>
              </a:rPr>
              <a:t>Réserve</a:t>
            </a:r>
            <a:r>
              <a:rPr lang="en-US" sz="3600" dirty="0" smtClean="0">
                <a:solidFill>
                  <a:srgbClr val="002060"/>
                </a:solidFill>
              </a:rPr>
              <a:t> de Threads /1</a:t>
            </a:r>
          </a:p>
        </p:txBody>
      </p:sp>
      <p:sp>
        <p:nvSpPr>
          <p:cNvPr id="12291" name="Rectangle 5"/>
          <p:cNvSpPr>
            <a:spLocks noGrp="1" noChangeArrowheads="1"/>
          </p:cNvSpPr>
          <p:nvPr>
            <p:ph type="body" idx="1"/>
          </p:nvPr>
        </p:nvSpPr>
        <p:spPr>
          <a:xfrm>
            <a:off x="1162119" y="1221791"/>
            <a:ext cx="10436114" cy="4749511"/>
          </a:xfrm>
        </p:spPr>
        <p:txBody>
          <a:bodyPr/>
          <a:lstStyle/>
          <a:p>
            <a:pPr>
              <a:buFont typeface="Arial" panose="020B0604020202020204" pitchFamily="34" charset="0"/>
              <a:buChar char="•"/>
            </a:pPr>
            <a:r>
              <a:rPr lang="fr-FR" sz="2400" dirty="0" smtClean="0"/>
              <a:t>Dans la partie précédente, nous avons vu deux </a:t>
            </a:r>
            <a:r>
              <a:rPr lang="fr-FR" sz="2400" dirty="0" smtClean="0">
                <a:solidFill>
                  <a:srgbClr val="7030A0"/>
                </a:solidFill>
              </a:rPr>
              <a:t>façons de lancer un thread</a:t>
            </a:r>
            <a:r>
              <a:rPr lang="fr-FR" sz="2400" dirty="0" smtClean="0"/>
              <a:t>.</a:t>
            </a:r>
          </a:p>
          <a:p>
            <a:pPr>
              <a:buFont typeface="Arial" panose="020B0604020202020204" pitchFamily="34" charset="0"/>
              <a:buChar char="•"/>
            </a:pPr>
            <a:r>
              <a:rPr lang="fr-FR" sz="2400" dirty="0" smtClean="0"/>
              <a:t>Dans la pratique, ces deux méthodes ne sont </a:t>
            </a:r>
            <a:r>
              <a:rPr lang="fr-FR" sz="2400" dirty="0" smtClean="0">
                <a:solidFill>
                  <a:srgbClr val="7030A0"/>
                </a:solidFill>
              </a:rPr>
              <a:t>pas réellement utilisables (Fonctionnent pour les petites applications)</a:t>
            </a:r>
            <a:r>
              <a:rPr lang="fr-FR" sz="2400" dirty="0" smtClean="0"/>
              <a:t>.</a:t>
            </a:r>
          </a:p>
          <a:p>
            <a:pPr>
              <a:buFont typeface="Arial" panose="020B0604020202020204" pitchFamily="34" charset="0"/>
              <a:buChar char="•"/>
            </a:pPr>
            <a:r>
              <a:rPr lang="fr-FR" sz="2400" dirty="0" smtClean="0"/>
              <a:t>La gestion d’un grand nombre de threads entraîne également une </a:t>
            </a:r>
            <a:r>
              <a:rPr lang="fr-FR" sz="2400" dirty="0" smtClean="0">
                <a:solidFill>
                  <a:srgbClr val="7030A0"/>
                </a:solidFill>
              </a:rPr>
              <a:t>surcharge pour la machine Java, qui peut </a:t>
            </a:r>
            <a:r>
              <a:rPr lang="en-US" sz="2400" dirty="0" err="1" smtClean="0">
                <a:solidFill>
                  <a:srgbClr val="7030A0"/>
                </a:solidFill>
              </a:rPr>
              <a:t>pénaliser</a:t>
            </a:r>
            <a:r>
              <a:rPr lang="en-US" sz="2400" dirty="0" smtClean="0">
                <a:solidFill>
                  <a:srgbClr val="7030A0"/>
                </a:solidFill>
              </a:rPr>
              <a:t> </a:t>
            </a:r>
            <a:r>
              <a:rPr lang="en-US" sz="2400" dirty="0">
                <a:solidFill>
                  <a:srgbClr val="7030A0"/>
                </a:solidFill>
              </a:rPr>
              <a:t>les performances</a:t>
            </a:r>
            <a:r>
              <a:rPr lang="en-US" sz="2400" dirty="0"/>
              <a:t> de </a:t>
            </a:r>
            <a:r>
              <a:rPr lang="en-US" sz="2400" dirty="0" err="1"/>
              <a:t>l’ensemble</a:t>
            </a:r>
            <a:r>
              <a:rPr lang="en-US" sz="2400" dirty="0"/>
              <a:t> de </a:t>
            </a:r>
            <a:r>
              <a:rPr lang="en-US" sz="2400" dirty="0" err="1"/>
              <a:t>l’application</a:t>
            </a:r>
            <a:r>
              <a:rPr lang="fr-FR" sz="2400" dirty="0" smtClean="0"/>
              <a:t>.</a:t>
            </a:r>
            <a:endParaRPr lang="en-US" sz="2400" dirty="0"/>
          </a:p>
          <a:p>
            <a:pPr>
              <a:buFont typeface="Arial" panose="020B0604020202020204" pitchFamily="34" charset="0"/>
              <a:buChar char="•"/>
            </a:pPr>
            <a:r>
              <a:rPr lang="en-US" sz="2400" dirty="0" smtClean="0"/>
              <a:t>Il y a </a:t>
            </a:r>
            <a:r>
              <a:rPr lang="en-US" sz="2400" dirty="0" err="1" smtClean="0"/>
              <a:t>donc</a:t>
            </a:r>
            <a:r>
              <a:rPr lang="en-US" sz="2400" dirty="0" smtClean="0"/>
              <a:t> un </a:t>
            </a:r>
            <a:r>
              <a:rPr lang="en-US" sz="2400" dirty="0" err="1" smtClean="0">
                <a:solidFill>
                  <a:srgbClr val="C00000"/>
                </a:solidFill>
              </a:rPr>
              <a:t>équilibre</a:t>
            </a:r>
            <a:r>
              <a:rPr lang="en-US" sz="2400" dirty="0" smtClean="0"/>
              <a:t> à </a:t>
            </a:r>
            <a:r>
              <a:rPr lang="en-US" sz="2400" dirty="0" err="1" smtClean="0"/>
              <a:t>trouver</a:t>
            </a:r>
            <a:r>
              <a:rPr lang="en-US" sz="2400" dirty="0" smtClean="0"/>
              <a:t> entre un </a:t>
            </a:r>
            <a:r>
              <a:rPr lang="en-US" sz="2400" dirty="0" err="1" smtClean="0"/>
              <a:t>nombre</a:t>
            </a:r>
            <a:r>
              <a:rPr lang="en-US" sz="2400" dirty="0" smtClean="0"/>
              <a:t> de threads </a:t>
            </a:r>
            <a:r>
              <a:rPr lang="en-US" sz="2400" dirty="0" err="1" smtClean="0"/>
              <a:t>suffisant</a:t>
            </a:r>
            <a:r>
              <a:rPr lang="en-US" sz="2400" dirty="0" smtClean="0"/>
              <a:t> </a:t>
            </a:r>
            <a:r>
              <a:rPr lang="en-US" sz="2400" dirty="0" err="1" smtClean="0"/>
              <a:t>mais</a:t>
            </a:r>
            <a:r>
              <a:rPr lang="en-US" sz="2400" dirty="0" smtClean="0"/>
              <a:t> pas trop important.</a:t>
            </a:r>
          </a:p>
          <a:p>
            <a:pPr>
              <a:buFont typeface="Arial" panose="020B0604020202020204" pitchFamily="34" charset="0"/>
              <a:buChar char="•"/>
            </a:pPr>
            <a:r>
              <a:rPr lang="en-US" sz="2400" dirty="0" smtClean="0"/>
              <a:t>Il </a:t>
            </a:r>
            <a:r>
              <a:rPr lang="en-US" sz="2400" dirty="0" err="1" smtClean="0"/>
              <a:t>est</a:t>
            </a:r>
            <a:r>
              <a:rPr lang="en-US" sz="2400" dirty="0" smtClean="0"/>
              <a:t> </a:t>
            </a:r>
            <a:r>
              <a:rPr lang="en-US" sz="2400" dirty="0" err="1" smtClean="0"/>
              <a:t>raisonnable</a:t>
            </a:r>
            <a:r>
              <a:rPr lang="en-US" sz="2400" dirty="0" smtClean="0"/>
              <a:t>, de </a:t>
            </a:r>
            <a:r>
              <a:rPr lang="en-US" sz="2400" dirty="0" err="1" smtClean="0">
                <a:solidFill>
                  <a:srgbClr val="C00000"/>
                </a:solidFill>
              </a:rPr>
              <a:t>séparer</a:t>
            </a:r>
            <a:r>
              <a:rPr lang="en-US" sz="2400" dirty="0" smtClean="0">
                <a:solidFill>
                  <a:srgbClr val="C00000"/>
                </a:solidFill>
              </a:rPr>
              <a:t> la </a:t>
            </a:r>
            <a:r>
              <a:rPr lang="en-US" sz="2400" dirty="0" err="1" smtClean="0">
                <a:solidFill>
                  <a:srgbClr val="C00000"/>
                </a:solidFill>
              </a:rPr>
              <a:t>création</a:t>
            </a:r>
            <a:r>
              <a:rPr lang="en-US" sz="2400" dirty="0" smtClean="0">
                <a:solidFill>
                  <a:srgbClr val="C00000"/>
                </a:solidFill>
              </a:rPr>
              <a:t> et la </a:t>
            </a:r>
            <a:r>
              <a:rPr lang="en-US" sz="2400" dirty="0" err="1" smtClean="0">
                <a:solidFill>
                  <a:srgbClr val="C00000"/>
                </a:solidFill>
              </a:rPr>
              <a:t>gestion</a:t>
            </a:r>
            <a:r>
              <a:rPr lang="en-US" sz="2400" dirty="0" smtClean="0">
                <a:solidFill>
                  <a:srgbClr val="C00000"/>
                </a:solidFill>
              </a:rPr>
              <a:t> des threads</a:t>
            </a:r>
            <a:r>
              <a:rPr lang="en-US" sz="2400" dirty="0" smtClean="0"/>
              <a:t> du </a:t>
            </a:r>
            <a:r>
              <a:rPr lang="en-US" sz="2400" dirty="0" err="1" smtClean="0"/>
              <a:t>reste</a:t>
            </a:r>
            <a:r>
              <a:rPr lang="en-US" sz="2400" dirty="0" smtClean="0"/>
              <a:t> de </a:t>
            </a:r>
            <a:r>
              <a:rPr lang="en-US" sz="2400" dirty="0" err="1" smtClean="0"/>
              <a:t>l’application</a:t>
            </a:r>
            <a:r>
              <a:rPr lang="en-US" sz="2400" dirty="0" smtClean="0"/>
              <a:t>.</a:t>
            </a:r>
          </a:p>
          <a:p>
            <a:pPr>
              <a:buFont typeface="Arial" panose="020B0604020202020204" pitchFamily="34" charset="0"/>
              <a:buChar char="•"/>
            </a:pPr>
            <a:endParaRPr lang="en-US" sz="2400" dirty="0" smtClean="0"/>
          </a:p>
          <a:p>
            <a:pPr>
              <a:buFont typeface="Arial" panose="020B0604020202020204" pitchFamily="34" charset="0"/>
              <a:buChar char="•"/>
            </a:pPr>
            <a:endParaRPr lang="fr-FR" sz="2400" dirty="0" smtClean="0"/>
          </a:p>
        </p:txBody>
      </p:sp>
    </p:spTree>
    <p:extLst>
      <p:ext uri="{BB962C8B-B14F-4D97-AF65-F5344CB8AC3E}">
        <p14:creationId xmlns:p14="http://schemas.microsoft.com/office/powerpoint/2010/main" val="34017791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677549" y="326591"/>
            <a:ext cx="8775360" cy="756621"/>
          </a:xfrm>
        </p:spPr>
        <p:txBody>
          <a:bodyPr/>
          <a:lstStyle/>
          <a:p>
            <a:pPr eaLnBrk="1" hangingPunct="1"/>
            <a:r>
              <a:rPr lang="en-US" sz="3600" dirty="0" smtClean="0">
                <a:solidFill>
                  <a:srgbClr val="002060"/>
                </a:solidFill>
              </a:rPr>
              <a:t>IV-3 Notion de </a:t>
            </a:r>
            <a:r>
              <a:rPr lang="en-US" sz="3600" dirty="0" err="1" smtClean="0">
                <a:solidFill>
                  <a:srgbClr val="002060"/>
                </a:solidFill>
              </a:rPr>
              <a:t>Réserve</a:t>
            </a:r>
            <a:r>
              <a:rPr lang="en-US" sz="3600" dirty="0" smtClean="0">
                <a:solidFill>
                  <a:srgbClr val="002060"/>
                </a:solidFill>
              </a:rPr>
              <a:t> de Threads /2</a:t>
            </a:r>
          </a:p>
        </p:txBody>
      </p:sp>
      <p:sp>
        <p:nvSpPr>
          <p:cNvPr id="12291" name="Rectangle 5"/>
          <p:cNvSpPr>
            <a:spLocks noGrp="1" noChangeArrowheads="1"/>
          </p:cNvSpPr>
          <p:nvPr>
            <p:ph type="body" idx="1"/>
          </p:nvPr>
        </p:nvSpPr>
        <p:spPr>
          <a:xfrm>
            <a:off x="1162119" y="1221791"/>
            <a:ext cx="10436114" cy="4749511"/>
          </a:xfrm>
        </p:spPr>
        <p:txBody>
          <a:bodyPr/>
          <a:lstStyle/>
          <a:p>
            <a:pPr>
              <a:buFont typeface="Arial" panose="020B0604020202020204" pitchFamily="34" charset="0"/>
              <a:buChar char="•"/>
            </a:pPr>
            <a:r>
              <a:rPr lang="fr-FR" sz="2400" dirty="0" smtClean="0"/>
              <a:t>Les objets qui encapsulent ces fonctions sont connus sous le nom d’</a:t>
            </a:r>
            <a:r>
              <a:rPr lang="fr-FR" sz="2400" dirty="0" smtClean="0">
                <a:solidFill>
                  <a:srgbClr val="C00000"/>
                </a:solidFill>
              </a:rPr>
              <a:t>exécuteurs</a:t>
            </a:r>
            <a:r>
              <a:rPr lang="fr-FR" sz="2400" dirty="0" smtClean="0"/>
              <a:t>.</a:t>
            </a:r>
          </a:p>
          <a:p>
            <a:pPr>
              <a:buFont typeface="Arial" panose="020B0604020202020204" pitchFamily="34" charset="0"/>
              <a:buChar char="•"/>
            </a:pPr>
            <a:r>
              <a:rPr lang="fr-FR" sz="2400" dirty="0" smtClean="0"/>
              <a:t>La plupart des implémentations de l’exécuteur dans </a:t>
            </a:r>
            <a:r>
              <a:rPr lang="fr-FR" sz="2400" dirty="0" err="1" smtClean="0"/>
              <a:t>java.util.concurrent</a:t>
            </a:r>
            <a:r>
              <a:rPr lang="fr-FR" sz="2400" dirty="0" smtClean="0"/>
              <a:t> utilisent des </a:t>
            </a:r>
            <a:r>
              <a:rPr lang="fr-FR" sz="2400" dirty="0" smtClean="0">
                <a:solidFill>
                  <a:srgbClr val="C00000"/>
                </a:solidFill>
              </a:rPr>
              <a:t>pools de threads</a:t>
            </a:r>
            <a:r>
              <a:rPr lang="fr-FR" sz="2400" dirty="0" smtClean="0"/>
              <a:t>, qui consistent en des </a:t>
            </a:r>
            <a:r>
              <a:rPr lang="fr-FR" sz="2400" dirty="0" smtClean="0">
                <a:solidFill>
                  <a:srgbClr val="C00000"/>
                </a:solidFill>
              </a:rPr>
              <a:t>threads travailleurs</a:t>
            </a:r>
            <a:r>
              <a:rPr lang="fr-FR" sz="2400" dirty="0" smtClean="0"/>
              <a:t>.</a:t>
            </a:r>
          </a:p>
          <a:p>
            <a:pPr>
              <a:buFont typeface="Arial" panose="020B0604020202020204" pitchFamily="34" charset="0"/>
              <a:buChar char="•"/>
            </a:pPr>
            <a:r>
              <a:rPr lang="fr-FR" sz="2400" dirty="0"/>
              <a:t>Ces </a:t>
            </a:r>
            <a:r>
              <a:rPr lang="fr-FR" sz="2400" dirty="0" smtClean="0"/>
              <a:t>pools </a:t>
            </a:r>
            <a:r>
              <a:rPr lang="fr-FR" sz="2400" dirty="0"/>
              <a:t>de </a:t>
            </a:r>
            <a:r>
              <a:rPr lang="fr-FR" sz="2400" i="1" dirty="0"/>
              <a:t>threads</a:t>
            </a:r>
            <a:r>
              <a:rPr lang="fr-FR" sz="2400" dirty="0"/>
              <a:t> gèrent un nombre en général fixé et borné de threads. </a:t>
            </a:r>
            <a:endParaRPr lang="fr-FR" sz="2400" dirty="0" smtClean="0"/>
          </a:p>
          <a:p>
            <a:pPr>
              <a:buFont typeface="Arial" panose="020B0604020202020204" pitchFamily="34" charset="0"/>
              <a:buChar char="•"/>
            </a:pPr>
            <a:r>
              <a:rPr lang="fr-FR" sz="2400" dirty="0" smtClean="0"/>
              <a:t>Lorsque </a:t>
            </a:r>
            <a:r>
              <a:rPr lang="fr-FR" sz="2400" dirty="0"/>
              <a:t>l'on a une tâche à lancer dans un nouveau </a:t>
            </a:r>
            <a:r>
              <a:rPr lang="fr-FR" sz="2400" i="1" dirty="0"/>
              <a:t>thread</a:t>
            </a:r>
            <a:r>
              <a:rPr lang="fr-FR" sz="2400" dirty="0"/>
              <a:t> , on la soumet à cette réserve, qui la prend en charge, et la fait exécuter par un </a:t>
            </a:r>
            <a:r>
              <a:rPr lang="fr-FR" sz="2400" i="1" dirty="0"/>
              <a:t>thread</a:t>
            </a:r>
            <a:r>
              <a:rPr lang="fr-FR" sz="2400" dirty="0"/>
              <a:t> disponible</a:t>
            </a:r>
            <a:endParaRPr lang="en-US" sz="2400" dirty="0" smtClean="0"/>
          </a:p>
          <a:p>
            <a:pPr>
              <a:buFont typeface="Arial" panose="020B0604020202020204" pitchFamily="34" charset="0"/>
              <a:buChar char="•"/>
            </a:pPr>
            <a:endParaRPr lang="fr-FR" sz="2400" dirty="0" smtClean="0"/>
          </a:p>
        </p:txBody>
      </p:sp>
    </p:spTree>
    <p:extLst>
      <p:ext uri="{BB962C8B-B14F-4D97-AF65-F5344CB8AC3E}">
        <p14:creationId xmlns:p14="http://schemas.microsoft.com/office/powerpoint/2010/main" val="40441796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677549" y="326591"/>
            <a:ext cx="8775360" cy="756621"/>
          </a:xfrm>
        </p:spPr>
        <p:txBody>
          <a:bodyPr/>
          <a:lstStyle/>
          <a:p>
            <a:pPr eaLnBrk="1" hangingPunct="1"/>
            <a:r>
              <a:rPr lang="en-US" sz="3600" dirty="0" smtClean="0">
                <a:solidFill>
                  <a:srgbClr val="002060"/>
                </a:solidFill>
              </a:rPr>
              <a:t>IV-3 Notion de </a:t>
            </a:r>
            <a:r>
              <a:rPr lang="en-US" sz="3600" dirty="0" err="1" smtClean="0">
                <a:solidFill>
                  <a:srgbClr val="002060"/>
                </a:solidFill>
              </a:rPr>
              <a:t>Réserve</a:t>
            </a:r>
            <a:r>
              <a:rPr lang="en-US" sz="3600" dirty="0" smtClean="0">
                <a:solidFill>
                  <a:srgbClr val="002060"/>
                </a:solidFill>
              </a:rPr>
              <a:t> de Threads /3</a:t>
            </a:r>
          </a:p>
        </p:txBody>
      </p:sp>
      <p:sp>
        <p:nvSpPr>
          <p:cNvPr id="12291" name="Rectangle 5"/>
          <p:cNvSpPr>
            <a:spLocks noGrp="1" noChangeArrowheads="1"/>
          </p:cNvSpPr>
          <p:nvPr>
            <p:ph type="body" idx="1"/>
          </p:nvPr>
        </p:nvSpPr>
        <p:spPr>
          <a:xfrm>
            <a:off x="1162119" y="1221791"/>
            <a:ext cx="10436114" cy="4749511"/>
          </a:xfrm>
        </p:spPr>
        <p:txBody>
          <a:bodyPr/>
          <a:lstStyle/>
          <a:p>
            <a:pPr>
              <a:buFont typeface="Arial" panose="020B0604020202020204" pitchFamily="34" charset="0"/>
              <a:buChar char="•"/>
            </a:pPr>
            <a:endParaRPr lang="fr-FR" sz="2400" dirty="0" smtClean="0"/>
          </a:p>
        </p:txBody>
      </p:sp>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1834" y="2066138"/>
            <a:ext cx="9508332" cy="2725722"/>
          </a:xfrm>
          <a:prstGeom prst="rect">
            <a:avLst/>
          </a:prstGeom>
        </p:spPr>
      </p:pic>
    </p:spTree>
    <p:extLst>
      <p:ext uri="{BB962C8B-B14F-4D97-AF65-F5344CB8AC3E}">
        <p14:creationId xmlns:p14="http://schemas.microsoft.com/office/powerpoint/2010/main" val="28704941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677549" y="326591"/>
            <a:ext cx="8775360" cy="756621"/>
          </a:xfrm>
        </p:spPr>
        <p:txBody>
          <a:bodyPr/>
          <a:lstStyle/>
          <a:p>
            <a:pPr eaLnBrk="1" hangingPunct="1"/>
            <a:r>
              <a:rPr lang="en-US" sz="3600" dirty="0" smtClean="0">
                <a:solidFill>
                  <a:srgbClr val="002060"/>
                </a:solidFill>
              </a:rPr>
              <a:t>IV-3 Notion de </a:t>
            </a:r>
            <a:r>
              <a:rPr lang="en-US" sz="3600" dirty="0" err="1" smtClean="0">
                <a:solidFill>
                  <a:srgbClr val="002060"/>
                </a:solidFill>
              </a:rPr>
              <a:t>Réserve</a:t>
            </a:r>
            <a:r>
              <a:rPr lang="en-US" sz="3600" dirty="0" smtClean="0">
                <a:solidFill>
                  <a:srgbClr val="002060"/>
                </a:solidFill>
              </a:rPr>
              <a:t> de Threads / 4</a:t>
            </a:r>
          </a:p>
        </p:txBody>
      </p:sp>
      <p:pic>
        <p:nvPicPr>
          <p:cNvPr id="4" name="Image 3"/>
          <p:cNvPicPr>
            <a:picLocks noChangeAspect="1"/>
          </p:cNvPicPr>
          <p:nvPr/>
        </p:nvPicPr>
        <p:blipFill>
          <a:blip r:embed="rId2"/>
          <a:stretch>
            <a:fillRect/>
          </a:stretch>
        </p:blipFill>
        <p:spPr>
          <a:xfrm>
            <a:off x="1112554" y="1190516"/>
            <a:ext cx="8060826" cy="4502727"/>
          </a:xfrm>
          <a:prstGeom prst="rect">
            <a:avLst/>
          </a:prstGeom>
        </p:spPr>
      </p:pic>
    </p:spTree>
    <p:extLst>
      <p:ext uri="{BB962C8B-B14F-4D97-AF65-F5344CB8AC3E}">
        <p14:creationId xmlns:p14="http://schemas.microsoft.com/office/powerpoint/2010/main" val="19758079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677549" y="326591"/>
            <a:ext cx="8775360" cy="756621"/>
          </a:xfrm>
        </p:spPr>
        <p:txBody>
          <a:bodyPr/>
          <a:lstStyle/>
          <a:p>
            <a:pPr eaLnBrk="1" hangingPunct="1"/>
            <a:r>
              <a:rPr lang="en-US" sz="3600" dirty="0" smtClean="0">
                <a:solidFill>
                  <a:srgbClr val="002060"/>
                </a:solidFill>
              </a:rPr>
              <a:t>IV-3 Notion de </a:t>
            </a:r>
            <a:r>
              <a:rPr lang="en-US" sz="3600" dirty="0" err="1" smtClean="0">
                <a:solidFill>
                  <a:srgbClr val="002060"/>
                </a:solidFill>
              </a:rPr>
              <a:t>Réserve</a:t>
            </a:r>
            <a:r>
              <a:rPr lang="en-US" sz="3600" dirty="0" smtClean="0">
                <a:solidFill>
                  <a:srgbClr val="002060"/>
                </a:solidFill>
              </a:rPr>
              <a:t> de Threads /5</a:t>
            </a:r>
          </a:p>
        </p:txBody>
      </p:sp>
      <p:sp>
        <p:nvSpPr>
          <p:cNvPr id="12291" name="Rectangle 5"/>
          <p:cNvSpPr>
            <a:spLocks noGrp="1" noChangeArrowheads="1"/>
          </p:cNvSpPr>
          <p:nvPr>
            <p:ph type="body" idx="1"/>
          </p:nvPr>
        </p:nvSpPr>
        <p:spPr>
          <a:xfrm>
            <a:off x="1162119" y="1221791"/>
            <a:ext cx="10436114" cy="4749511"/>
          </a:xfrm>
        </p:spPr>
        <p:txBody>
          <a:bodyPr/>
          <a:lstStyle/>
          <a:p>
            <a:pPr>
              <a:buFont typeface="Arial" panose="020B0604020202020204" pitchFamily="34" charset="0"/>
              <a:buChar char="•"/>
            </a:pPr>
            <a:r>
              <a:rPr lang="fr-FR" sz="1800" dirty="0">
                <a:solidFill>
                  <a:srgbClr val="7030A0"/>
                </a:solidFill>
              </a:rPr>
              <a:t>package </a:t>
            </a:r>
            <a:r>
              <a:rPr lang="fr-FR" sz="1800" dirty="0" err="1">
                <a:solidFill>
                  <a:srgbClr val="7030A0"/>
                </a:solidFill>
              </a:rPr>
              <a:t>com.journaldev.threadpool</a:t>
            </a:r>
            <a:r>
              <a:rPr lang="fr-FR" sz="1800" dirty="0" smtClean="0">
                <a:solidFill>
                  <a:srgbClr val="7030A0"/>
                </a:solidFill>
              </a:rPr>
              <a:t>;</a:t>
            </a:r>
            <a:endParaRPr lang="fr-FR" sz="1800" dirty="0">
              <a:solidFill>
                <a:srgbClr val="7030A0"/>
              </a:solidFill>
            </a:endParaRPr>
          </a:p>
          <a:p>
            <a:pPr>
              <a:buFont typeface="Arial" panose="020B0604020202020204" pitchFamily="34" charset="0"/>
              <a:buChar char="•"/>
            </a:pPr>
            <a:r>
              <a:rPr lang="fr-FR" sz="1800" dirty="0">
                <a:solidFill>
                  <a:srgbClr val="7030A0"/>
                </a:solidFill>
              </a:rPr>
              <a:t>public class </a:t>
            </a:r>
            <a:r>
              <a:rPr lang="fr-FR" sz="1800" dirty="0" err="1">
                <a:solidFill>
                  <a:srgbClr val="7030A0"/>
                </a:solidFill>
              </a:rPr>
              <a:t>WorkerThread</a:t>
            </a:r>
            <a:r>
              <a:rPr lang="fr-FR" sz="1800" dirty="0">
                <a:solidFill>
                  <a:srgbClr val="7030A0"/>
                </a:solidFill>
              </a:rPr>
              <a:t> </a:t>
            </a:r>
            <a:r>
              <a:rPr lang="fr-FR" sz="1800" dirty="0" err="1">
                <a:solidFill>
                  <a:srgbClr val="7030A0"/>
                </a:solidFill>
              </a:rPr>
              <a:t>implements</a:t>
            </a:r>
            <a:r>
              <a:rPr lang="fr-FR" sz="1800" dirty="0">
                <a:solidFill>
                  <a:srgbClr val="7030A0"/>
                </a:solidFill>
              </a:rPr>
              <a:t> </a:t>
            </a:r>
            <a:r>
              <a:rPr lang="fr-FR" sz="1800" dirty="0" err="1">
                <a:solidFill>
                  <a:srgbClr val="7030A0"/>
                </a:solidFill>
              </a:rPr>
              <a:t>Runnable</a:t>
            </a:r>
            <a:r>
              <a:rPr lang="fr-FR" sz="1800" dirty="0">
                <a:solidFill>
                  <a:srgbClr val="7030A0"/>
                </a:solidFill>
              </a:rPr>
              <a:t> </a:t>
            </a:r>
            <a:r>
              <a:rPr lang="fr-FR" sz="1800" dirty="0" smtClean="0">
                <a:solidFill>
                  <a:srgbClr val="7030A0"/>
                </a:solidFill>
              </a:rPr>
              <a:t>{  </a:t>
            </a:r>
            <a:endParaRPr lang="fr-FR" sz="1800" dirty="0">
              <a:solidFill>
                <a:srgbClr val="7030A0"/>
              </a:solidFill>
            </a:endParaRPr>
          </a:p>
          <a:p>
            <a:pPr>
              <a:buFont typeface="Arial" panose="020B0604020202020204" pitchFamily="34" charset="0"/>
              <a:buChar char="•"/>
            </a:pPr>
            <a:r>
              <a:rPr lang="fr-FR" sz="1800" dirty="0">
                <a:solidFill>
                  <a:srgbClr val="7030A0"/>
                </a:solidFill>
              </a:rPr>
              <a:t>    </a:t>
            </a:r>
            <a:r>
              <a:rPr lang="fr-FR" sz="1800" dirty="0" err="1">
                <a:solidFill>
                  <a:srgbClr val="7030A0"/>
                </a:solidFill>
              </a:rPr>
              <a:t>private</a:t>
            </a:r>
            <a:r>
              <a:rPr lang="fr-FR" sz="1800" dirty="0">
                <a:solidFill>
                  <a:srgbClr val="7030A0"/>
                </a:solidFill>
              </a:rPr>
              <a:t> String command</a:t>
            </a:r>
            <a:r>
              <a:rPr lang="fr-FR" sz="1800" dirty="0" smtClean="0">
                <a:solidFill>
                  <a:srgbClr val="7030A0"/>
                </a:solidFill>
              </a:rPr>
              <a:t>;    </a:t>
            </a:r>
            <a:endParaRPr lang="fr-FR" sz="1800" dirty="0">
              <a:solidFill>
                <a:srgbClr val="7030A0"/>
              </a:solidFill>
            </a:endParaRPr>
          </a:p>
          <a:p>
            <a:pPr>
              <a:buFont typeface="Arial" panose="020B0604020202020204" pitchFamily="34" charset="0"/>
              <a:buChar char="•"/>
            </a:pPr>
            <a:r>
              <a:rPr lang="fr-FR" sz="1800" dirty="0">
                <a:solidFill>
                  <a:srgbClr val="7030A0"/>
                </a:solidFill>
              </a:rPr>
              <a:t>    public </a:t>
            </a:r>
            <a:r>
              <a:rPr lang="fr-FR" sz="1800" dirty="0" err="1">
                <a:solidFill>
                  <a:srgbClr val="7030A0"/>
                </a:solidFill>
              </a:rPr>
              <a:t>WorkerThread</a:t>
            </a:r>
            <a:r>
              <a:rPr lang="fr-FR" sz="1800" dirty="0">
                <a:solidFill>
                  <a:srgbClr val="7030A0"/>
                </a:solidFill>
              </a:rPr>
              <a:t>(String s){</a:t>
            </a:r>
          </a:p>
          <a:p>
            <a:pPr>
              <a:buFont typeface="Arial" panose="020B0604020202020204" pitchFamily="34" charset="0"/>
              <a:buChar char="•"/>
            </a:pPr>
            <a:r>
              <a:rPr lang="fr-FR" sz="1800" dirty="0">
                <a:solidFill>
                  <a:srgbClr val="7030A0"/>
                </a:solidFill>
              </a:rPr>
              <a:t>        </a:t>
            </a:r>
            <a:r>
              <a:rPr lang="fr-FR" sz="1800" dirty="0" err="1">
                <a:solidFill>
                  <a:srgbClr val="7030A0"/>
                </a:solidFill>
              </a:rPr>
              <a:t>this.command</a:t>
            </a:r>
            <a:r>
              <a:rPr lang="fr-FR" sz="1800" dirty="0">
                <a:solidFill>
                  <a:srgbClr val="7030A0"/>
                </a:solidFill>
              </a:rPr>
              <a:t>=s;</a:t>
            </a:r>
          </a:p>
          <a:p>
            <a:pPr>
              <a:buFont typeface="Arial" panose="020B0604020202020204" pitchFamily="34" charset="0"/>
              <a:buChar char="•"/>
            </a:pPr>
            <a:r>
              <a:rPr lang="fr-FR" sz="1800" dirty="0">
                <a:solidFill>
                  <a:srgbClr val="7030A0"/>
                </a:solidFill>
              </a:rPr>
              <a:t>    </a:t>
            </a:r>
            <a:r>
              <a:rPr lang="fr-FR" sz="1800" dirty="0" smtClean="0">
                <a:solidFill>
                  <a:srgbClr val="7030A0"/>
                </a:solidFill>
              </a:rPr>
              <a:t>}</a:t>
            </a:r>
            <a:endParaRPr lang="fr-FR" sz="2400" dirty="0">
              <a:solidFill>
                <a:srgbClr val="7030A0"/>
              </a:solidFill>
            </a:endParaRPr>
          </a:p>
          <a:p>
            <a:pPr>
              <a:buFont typeface="Arial" panose="020B0604020202020204" pitchFamily="34" charset="0"/>
              <a:buChar char="•"/>
            </a:pPr>
            <a:r>
              <a:rPr lang="fr-FR" sz="2400" dirty="0" smtClean="0">
                <a:solidFill>
                  <a:srgbClr val="7030A0"/>
                </a:solidFill>
              </a:rPr>
              <a:t>    </a:t>
            </a:r>
            <a:r>
              <a:rPr lang="fr-FR" sz="1800" dirty="0" smtClean="0">
                <a:solidFill>
                  <a:srgbClr val="7030A0"/>
                </a:solidFill>
              </a:rPr>
              <a:t>@</a:t>
            </a:r>
            <a:r>
              <a:rPr lang="fr-FR" sz="1800" dirty="0" err="1" smtClean="0">
                <a:solidFill>
                  <a:srgbClr val="7030A0"/>
                </a:solidFill>
              </a:rPr>
              <a:t>Override</a:t>
            </a:r>
            <a:endParaRPr lang="fr-FR" sz="1800" dirty="0" smtClean="0">
              <a:solidFill>
                <a:srgbClr val="7030A0"/>
              </a:solidFill>
            </a:endParaRPr>
          </a:p>
          <a:p>
            <a:pPr>
              <a:buFont typeface="Arial" panose="020B0604020202020204" pitchFamily="34" charset="0"/>
              <a:buChar char="•"/>
            </a:pPr>
            <a:r>
              <a:rPr lang="fr-FR" sz="1800" dirty="0" smtClean="0">
                <a:solidFill>
                  <a:srgbClr val="7030A0"/>
                </a:solidFill>
              </a:rPr>
              <a:t>    public </a:t>
            </a:r>
            <a:r>
              <a:rPr lang="fr-FR" sz="1800" dirty="0" err="1" smtClean="0">
                <a:solidFill>
                  <a:srgbClr val="7030A0"/>
                </a:solidFill>
              </a:rPr>
              <a:t>void</a:t>
            </a:r>
            <a:r>
              <a:rPr lang="fr-FR" sz="1800" dirty="0" smtClean="0">
                <a:solidFill>
                  <a:srgbClr val="7030A0"/>
                </a:solidFill>
              </a:rPr>
              <a:t> </a:t>
            </a:r>
            <a:r>
              <a:rPr lang="fr-FR" sz="1800" dirty="0" err="1" smtClean="0">
                <a:solidFill>
                  <a:srgbClr val="7030A0"/>
                </a:solidFill>
              </a:rPr>
              <a:t>run</a:t>
            </a:r>
            <a:r>
              <a:rPr lang="fr-FR" sz="1800" dirty="0" smtClean="0">
                <a:solidFill>
                  <a:srgbClr val="7030A0"/>
                </a:solidFill>
              </a:rPr>
              <a:t>() {</a:t>
            </a:r>
          </a:p>
          <a:p>
            <a:pPr>
              <a:buFont typeface="Arial" panose="020B0604020202020204" pitchFamily="34" charset="0"/>
              <a:buChar char="•"/>
            </a:pPr>
            <a:r>
              <a:rPr lang="fr-FR" sz="1800" dirty="0" smtClean="0">
                <a:solidFill>
                  <a:srgbClr val="7030A0"/>
                </a:solidFill>
              </a:rPr>
              <a:t>        </a:t>
            </a:r>
            <a:r>
              <a:rPr lang="fr-FR" sz="1800" dirty="0" err="1" smtClean="0">
                <a:solidFill>
                  <a:srgbClr val="7030A0"/>
                </a:solidFill>
              </a:rPr>
              <a:t>System.out.println</a:t>
            </a:r>
            <a:r>
              <a:rPr lang="fr-FR" sz="1800" dirty="0" smtClean="0">
                <a:solidFill>
                  <a:srgbClr val="7030A0"/>
                </a:solidFill>
              </a:rPr>
              <a:t>(</a:t>
            </a:r>
            <a:r>
              <a:rPr lang="fr-FR" sz="1800" dirty="0" err="1" smtClean="0">
                <a:solidFill>
                  <a:srgbClr val="7030A0"/>
                </a:solidFill>
              </a:rPr>
              <a:t>Thread.currentThread</a:t>
            </a:r>
            <a:r>
              <a:rPr lang="fr-FR" sz="1800" dirty="0" smtClean="0">
                <a:solidFill>
                  <a:srgbClr val="7030A0"/>
                </a:solidFill>
              </a:rPr>
              <a:t>().</a:t>
            </a:r>
            <a:r>
              <a:rPr lang="fr-FR" sz="1800" dirty="0" err="1" smtClean="0">
                <a:solidFill>
                  <a:srgbClr val="7030A0"/>
                </a:solidFill>
              </a:rPr>
              <a:t>getName</a:t>
            </a:r>
            <a:r>
              <a:rPr lang="fr-FR" sz="1800" dirty="0" smtClean="0">
                <a:solidFill>
                  <a:srgbClr val="7030A0"/>
                </a:solidFill>
              </a:rPr>
              <a:t>()+" Start. Command = "+command);</a:t>
            </a:r>
          </a:p>
          <a:p>
            <a:pPr>
              <a:buFont typeface="Arial" panose="020B0604020202020204" pitchFamily="34" charset="0"/>
              <a:buChar char="•"/>
            </a:pPr>
            <a:r>
              <a:rPr lang="fr-FR" sz="1800" dirty="0" smtClean="0">
                <a:solidFill>
                  <a:srgbClr val="7030A0"/>
                </a:solidFill>
              </a:rPr>
              <a:t>        </a:t>
            </a:r>
            <a:r>
              <a:rPr lang="fr-FR" sz="1800" dirty="0" err="1" smtClean="0">
                <a:solidFill>
                  <a:srgbClr val="7030A0"/>
                </a:solidFill>
              </a:rPr>
              <a:t>processCommand</a:t>
            </a:r>
            <a:r>
              <a:rPr lang="fr-FR" sz="1800" dirty="0" smtClean="0">
                <a:solidFill>
                  <a:srgbClr val="7030A0"/>
                </a:solidFill>
              </a:rPr>
              <a:t>();</a:t>
            </a:r>
          </a:p>
          <a:p>
            <a:pPr>
              <a:buFont typeface="Arial" panose="020B0604020202020204" pitchFamily="34" charset="0"/>
              <a:buChar char="•"/>
            </a:pPr>
            <a:r>
              <a:rPr lang="fr-FR" sz="1800" dirty="0" smtClean="0">
                <a:solidFill>
                  <a:srgbClr val="7030A0"/>
                </a:solidFill>
              </a:rPr>
              <a:t>        </a:t>
            </a:r>
            <a:r>
              <a:rPr lang="fr-FR" sz="1800" dirty="0" err="1" smtClean="0">
                <a:solidFill>
                  <a:srgbClr val="7030A0"/>
                </a:solidFill>
              </a:rPr>
              <a:t>System.out.println</a:t>
            </a:r>
            <a:r>
              <a:rPr lang="fr-FR" sz="1800" dirty="0" smtClean="0">
                <a:solidFill>
                  <a:srgbClr val="7030A0"/>
                </a:solidFill>
              </a:rPr>
              <a:t>(</a:t>
            </a:r>
            <a:r>
              <a:rPr lang="fr-FR" sz="1800" dirty="0" err="1" smtClean="0">
                <a:solidFill>
                  <a:srgbClr val="7030A0"/>
                </a:solidFill>
              </a:rPr>
              <a:t>Thread.currentThread</a:t>
            </a:r>
            <a:r>
              <a:rPr lang="fr-FR" sz="1800" dirty="0" smtClean="0">
                <a:solidFill>
                  <a:srgbClr val="7030A0"/>
                </a:solidFill>
              </a:rPr>
              <a:t>().</a:t>
            </a:r>
            <a:r>
              <a:rPr lang="fr-FR" sz="1800" dirty="0" err="1" smtClean="0">
                <a:solidFill>
                  <a:srgbClr val="7030A0"/>
                </a:solidFill>
              </a:rPr>
              <a:t>getName</a:t>
            </a:r>
            <a:r>
              <a:rPr lang="fr-FR" sz="1800" dirty="0" smtClean="0">
                <a:solidFill>
                  <a:srgbClr val="7030A0"/>
                </a:solidFill>
              </a:rPr>
              <a:t>()+" End.");</a:t>
            </a:r>
          </a:p>
          <a:p>
            <a:pPr>
              <a:buFont typeface="Arial" panose="020B0604020202020204" pitchFamily="34" charset="0"/>
              <a:buChar char="•"/>
            </a:pPr>
            <a:r>
              <a:rPr lang="fr-FR" sz="1800" dirty="0" smtClean="0">
                <a:solidFill>
                  <a:srgbClr val="7030A0"/>
                </a:solidFill>
              </a:rPr>
              <a:t>    }</a:t>
            </a:r>
          </a:p>
          <a:p>
            <a:pPr>
              <a:buFont typeface="Arial" panose="020B0604020202020204" pitchFamily="34" charset="0"/>
              <a:buChar char="•"/>
            </a:pPr>
            <a:endParaRPr lang="fr-FR" sz="1800" dirty="0" smtClean="0"/>
          </a:p>
          <a:p>
            <a:pPr>
              <a:buFont typeface="Arial" panose="020B0604020202020204" pitchFamily="34" charset="0"/>
              <a:buChar char="•"/>
            </a:pPr>
            <a:r>
              <a:rPr lang="fr-FR" sz="1800" dirty="0" smtClean="0"/>
              <a:t>    </a:t>
            </a:r>
          </a:p>
        </p:txBody>
      </p:sp>
    </p:spTree>
    <p:extLst>
      <p:ext uri="{BB962C8B-B14F-4D97-AF65-F5344CB8AC3E}">
        <p14:creationId xmlns:p14="http://schemas.microsoft.com/office/powerpoint/2010/main" val="3086904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677549" y="326591"/>
            <a:ext cx="8775360" cy="756621"/>
          </a:xfrm>
        </p:spPr>
        <p:txBody>
          <a:bodyPr/>
          <a:lstStyle/>
          <a:p>
            <a:pPr eaLnBrk="1" hangingPunct="1"/>
            <a:r>
              <a:rPr lang="en-US" sz="3600" dirty="0" smtClean="0">
                <a:solidFill>
                  <a:srgbClr val="002060"/>
                </a:solidFill>
              </a:rPr>
              <a:t>IV-3 Notion de </a:t>
            </a:r>
            <a:r>
              <a:rPr lang="en-US" sz="3600" dirty="0" err="1" smtClean="0">
                <a:solidFill>
                  <a:srgbClr val="002060"/>
                </a:solidFill>
              </a:rPr>
              <a:t>Réserve</a:t>
            </a:r>
            <a:r>
              <a:rPr lang="en-US" sz="3600" dirty="0" smtClean="0">
                <a:solidFill>
                  <a:srgbClr val="002060"/>
                </a:solidFill>
              </a:rPr>
              <a:t> de Threads / 6</a:t>
            </a:r>
          </a:p>
        </p:txBody>
      </p:sp>
      <p:sp>
        <p:nvSpPr>
          <p:cNvPr id="12291" name="Rectangle 5"/>
          <p:cNvSpPr>
            <a:spLocks noGrp="1" noChangeArrowheads="1"/>
          </p:cNvSpPr>
          <p:nvPr>
            <p:ph type="body" idx="1"/>
          </p:nvPr>
        </p:nvSpPr>
        <p:spPr>
          <a:xfrm>
            <a:off x="1162119" y="1221791"/>
            <a:ext cx="10436114" cy="4749511"/>
          </a:xfrm>
        </p:spPr>
        <p:txBody>
          <a:bodyPr/>
          <a:lstStyle/>
          <a:p>
            <a:pPr lvl="0">
              <a:buFont typeface="Arial" panose="020B0604020202020204" pitchFamily="34" charset="0"/>
              <a:buChar char="•"/>
            </a:pPr>
            <a:r>
              <a:rPr lang="fr-FR" sz="1800" dirty="0" err="1">
                <a:solidFill>
                  <a:srgbClr val="7030A0"/>
                </a:solidFill>
              </a:rPr>
              <a:t>private</a:t>
            </a:r>
            <a:r>
              <a:rPr lang="fr-FR" sz="1800" dirty="0">
                <a:solidFill>
                  <a:srgbClr val="7030A0"/>
                </a:solidFill>
              </a:rPr>
              <a:t> </a:t>
            </a:r>
            <a:r>
              <a:rPr lang="fr-FR" sz="1800" dirty="0" err="1">
                <a:solidFill>
                  <a:srgbClr val="7030A0"/>
                </a:solidFill>
              </a:rPr>
              <a:t>void</a:t>
            </a:r>
            <a:r>
              <a:rPr lang="fr-FR" sz="1800" dirty="0">
                <a:solidFill>
                  <a:srgbClr val="7030A0"/>
                </a:solidFill>
              </a:rPr>
              <a:t> </a:t>
            </a:r>
            <a:r>
              <a:rPr lang="fr-FR" sz="1800" dirty="0" err="1">
                <a:solidFill>
                  <a:srgbClr val="7030A0"/>
                </a:solidFill>
              </a:rPr>
              <a:t>processCommand</a:t>
            </a:r>
            <a:r>
              <a:rPr lang="fr-FR" sz="1800" dirty="0">
                <a:solidFill>
                  <a:srgbClr val="7030A0"/>
                </a:solidFill>
              </a:rPr>
              <a:t>() {</a:t>
            </a:r>
          </a:p>
          <a:p>
            <a:pPr lvl="0">
              <a:buFont typeface="Arial" panose="020B0604020202020204" pitchFamily="34" charset="0"/>
              <a:buChar char="•"/>
            </a:pPr>
            <a:r>
              <a:rPr lang="fr-FR" sz="1800" dirty="0">
                <a:solidFill>
                  <a:srgbClr val="7030A0"/>
                </a:solidFill>
              </a:rPr>
              <a:t>        </a:t>
            </a:r>
            <a:r>
              <a:rPr lang="fr-FR" sz="1800" dirty="0" err="1">
                <a:solidFill>
                  <a:srgbClr val="7030A0"/>
                </a:solidFill>
              </a:rPr>
              <a:t>try</a:t>
            </a:r>
            <a:r>
              <a:rPr lang="fr-FR" sz="1800" dirty="0">
                <a:solidFill>
                  <a:srgbClr val="7030A0"/>
                </a:solidFill>
              </a:rPr>
              <a:t> {</a:t>
            </a:r>
          </a:p>
          <a:p>
            <a:pPr lvl="0">
              <a:buFont typeface="Arial" panose="020B0604020202020204" pitchFamily="34" charset="0"/>
              <a:buChar char="•"/>
            </a:pPr>
            <a:r>
              <a:rPr lang="fr-FR" sz="1800" dirty="0">
                <a:solidFill>
                  <a:srgbClr val="7030A0"/>
                </a:solidFill>
              </a:rPr>
              <a:t>            </a:t>
            </a:r>
            <a:r>
              <a:rPr lang="fr-FR" sz="1800" dirty="0" err="1">
                <a:solidFill>
                  <a:srgbClr val="7030A0"/>
                </a:solidFill>
              </a:rPr>
              <a:t>Thread.sleep</a:t>
            </a:r>
            <a:r>
              <a:rPr lang="fr-FR" sz="1800" dirty="0">
                <a:solidFill>
                  <a:srgbClr val="7030A0"/>
                </a:solidFill>
              </a:rPr>
              <a:t>(5000);</a:t>
            </a:r>
          </a:p>
          <a:p>
            <a:pPr lvl="0">
              <a:buFont typeface="Arial" panose="020B0604020202020204" pitchFamily="34" charset="0"/>
              <a:buChar char="•"/>
            </a:pPr>
            <a:r>
              <a:rPr lang="fr-FR" sz="1800" dirty="0">
                <a:solidFill>
                  <a:srgbClr val="7030A0"/>
                </a:solidFill>
              </a:rPr>
              <a:t>        } catch (</a:t>
            </a:r>
            <a:r>
              <a:rPr lang="fr-FR" sz="1800" dirty="0" err="1">
                <a:solidFill>
                  <a:srgbClr val="7030A0"/>
                </a:solidFill>
              </a:rPr>
              <a:t>InterruptedException</a:t>
            </a:r>
            <a:r>
              <a:rPr lang="fr-FR" sz="1800" dirty="0">
                <a:solidFill>
                  <a:srgbClr val="7030A0"/>
                </a:solidFill>
              </a:rPr>
              <a:t> e) {</a:t>
            </a:r>
          </a:p>
          <a:p>
            <a:pPr lvl="0">
              <a:buFont typeface="Arial" panose="020B0604020202020204" pitchFamily="34" charset="0"/>
              <a:buChar char="•"/>
            </a:pPr>
            <a:r>
              <a:rPr lang="fr-FR" sz="1800" dirty="0">
                <a:solidFill>
                  <a:srgbClr val="7030A0"/>
                </a:solidFill>
              </a:rPr>
              <a:t>            </a:t>
            </a:r>
            <a:r>
              <a:rPr lang="fr-FR" sz="1800" dirty="0" err="1">
                <a:solidFill>
                  <a:srgbClr val="7030A0"/>
                </a:solidFill>
              </a:rPr>
              <a:t>e.printStackTrace</a:t>
            </a:r>
            <a:r>
              <a:rPr lang="fr-FR" sz="1800" dirty="0">
                <a:solidFill>
                  <a:srgbClr val="7030A0"/>
                </a:solidFill>
              </a:rPr>
              <a:t>();</a:t>
            </a:r>
          </a:p>
          <a:p>
            <a:pPr lvl="0">
              <a:buFont typeface="Arial" panose="020B0604020202020204" pitchFamily="34" charset="0"/>
              <a:buChar char="•"/>
            </a:pPr>
            <a:r>
              <a:rPr lang="fr-FR" sz="1800" dirty="0">
                <a:solidFill>
                  <a:srgbClr val="7030A0"/>
                </a:solidFill>
              </a:rPr>
              <a:t>        }</a:t>
            </a:r>
          </a:p>
          <a:p>
            <a:pPr lvl="0">
              <a:buFont typeface="Arial" panose="020B0604020202020204" pitchFamily="34" charset="0"/>
              <a:buChar char="•"/>
            </a:pPr>
            <a:r>
              <a:rPr lang="fr-FR" sz="1800" dirty="0">
                <a:solidFill>
                  <a:srgbClr val="7030A0"/>
                </a:solidFill>
              </a:rPr>
              <a:t>    }</a:t>
            </a:r>
          </a:p>
          <a:p>
            <a:pPr lvl="0">
              <a:buFont typeface="Arial" panose="020B0604020202020204" pitchFamily="34" charset="0"/>
              <a:buChar char="•"/>
            </a:pPr>
            <a:endParaRPr lang="fr-FR" sz="1800" dirty="0">
              <a:solidFill>
                <a:srgbClr val="7030A0"/>
              </a:solidFill>
            </a:endParaRPr>
          </a:p>
          <a:p>
            <a:pPr lvl="0">
              <a:buFont typeface="Arial" panose="020B0604020202020204" pitchFamily="34" charset="0"/>
              <a:buChar char="•"/>
            </a:pPr>
            <a:r>
              <a:rPr lang="fr-FR" sz="1800" dirty="0">
                <a:solidFill>
                  <a:srgbClr val="7030A0"/>
                </a:solidFill>
              </a:rPr>
              <a:t>    @</a:t>
            </a:r>
            <a:r>
              <a:rPr lang="fr-FR" sz="1800" dirty="0" err="1">
                <a:solidFill>
                  <a:srgbClr val="7030A0"/>
                </a:solidFill>
              </a:rPr>
              <a:t>Override</a:t>
            </a:r>
            <a:endParaRPr lang="fr-FR" sz="1800" dirty="0">
              <a:solidFill>
                <a:srgbClr val="7030A0"/>
              </a:solidFill>
            </a:endParaRPr>
          </a:p>
          <a:p>
            <a:pPr lvl="0">
              <a:buFont typeface="Arial" panose="020B0604020202020204" pitchFamily="34" charset="0"/>
              <a:buChar char="•"/>
            </a:pPr>
            <a:r>
              <a:rPr lang="fr-FR" sz="1800" dirty="0">
                <a:solidFill>
                  <a:srgbClr val="7030A0"/>
                </a:solidFill>
              </a:rPr>
              <a:t>    public String </a:t>
            </a:r>
            <a:r>
              <a:rPr lang="fr-FR" sz="1800" dirty="0" err="1">
                <a:solidFill>
                  <a:srgbClr val="7030A0"/>
                </a:solidFill>
              </a:rPr>
              <a:t>toString</a:t>
            </a:r>
            <a:r>
              <a:rPr lang="fr-FR" sz="1800" dirty="0">
                <a:solidFill>
                  <a:srgbClr val="7030A0"/>
                </a:solidFill>
              </a:rPr>
              <a:t>(){</a:t>
            </a:r>
          </a:p>
          <a:p>
            <a:pPr lvl="0">
              <a:buFont typeface="Arial" panose="020B0604020202020204" pitchFamily="34" charset="0"/>
              <a:buChar char="•"/>
            </a:pPr>
            <a:r>
              <a:rPr lang="fr-FR" sz="1800" dirty="0">
                <a:solidFill>
                  <a:srgbClr val="7030A0"/>
                </a:solidFill>
              </a:rPr>
              <a:t>        return </a:t>
            </a:r>
            <a:r>
              <a:rPr lang="fr-FR" sz="1800" dirty="0" err="1">
                <a:solidFill>
                  <a:srgbClr val="7030A0"/>
                </a:solidFill>
              </a:rPr>
              <a:t>this.command</a:t>
            </a:r>
            <a:r>
              <a:rPr lang="fr-FR" sz="1800" dirty="0">
                <a:solidFill>
                  <a:srgbClr val="7030A0"/>
                </a:solidFill>
              </a:rPr>
              <a:t>;</a:t>
            </a:r>
          </a:p>
          <a:p>
            <a:pPr lvl="0">
              <a:buFont typeface="Arial" panose="020B0604020202020204" pitchFamily="34" charset="0"/>
              <a:buChar char="•"/>
            </a:pPr>
            <a:r>
              <a:rPr lang="fr-FR" sz="1800" dirty="0">
                <a:solidFill>
                  <a:srgbClr val="7030A0"/>
                </a:solidFill>
              </a:rPr>
              <a:t>    }</a:t>
            </a:r>
          </a:p>
          <a:p>
            <a:pPr lvl="0">
              <a:buFont typeface="Arial" panose="020B0604020202020204" pitchFamily="34" charset="0"/>
              <a:buChar char="•"/>
            </a:pPr>
            <a:r>
              <a:rPr lang="fr-FR" sz="1800" dirty="0">
                <a:solidFill>
                  <a:srgbClr val="7030A0"/>
                </a:solidFill>
              </a:rPr>
              <a:t>}</a:t>
            </a:r>
          </a:p>
        </p:txBody>
      </p:sp>
    </p:spTree>
    <p:extLst>
      <p:ext uri="{BB962C8B-B14F-4D97-AF65-F5344CB8AC3E}">
        <p14:creationId xmlns:p14="http://schemas.microsoft.com/office/powerpoint/2010/main" val="25659054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677549" y="326591"/>
            <a:ext cx="8775360" cy="756621"/>
          </a:xfrm>
        </p:spPr>
        <p:txBody>
          <a:bodyPr/>
          <a:lstStyle/>
          <a:p>
            <a:pPr eaLnBrk="1" hangingPunct="1"/>
            <a:r>
              <a:rPr lang="en-US" sz="3600" dirty="0" smtClean="0">
                <a:solidFill>
                  <a:srgbClr val="002060"/>
                </a:solidFill>
              </a:rPr>
              <a:t>IV-3 Notion de </a:t>
            </a:r>
            <a:r>
              <a:rPr lang="en-US" sz="3600" dirty="0" err="1" smtClean="0">
                <a:solidFill>
                  <a:srgbClr val="002060"/>
                </a:solidFill>
              </a:rPr>
              <a:t>Réserve</a:t>
            </a:r>
            <a:r>
              <a:rPr lang="en-US" sz="3600" dirty="0" smtClean="0">
                <a:solidFill>
                  <a:srgbClr val="002060"/>
                </a:solidFill>
              </a:rPr>
              <a:t> de Threads / 7</a:t>
            </a:r>
          </a:p>
        </p:txBody>
      </p:sp>
      <p:sp>
        <p:nvSpPr>
          <p:cNvPr id="12291" name="Rectangle 5"/>
          <p:cNvSpPr>
            <a:spLocks noGrp="1" noChangeArrowheads="1"/>
          </p:cNvSpPr>
          <p:nvPr>
            <p:ph type="body" idx="1"/>
          </p:nvPr>
        </p:nvSpPr>
        <p:spPr>
          <a:xfrm>
            <a:off x="1162119" y="1221791"/>
            <a:ext cx="10436114" cy="4749511"/>
          </a:xfrm>
        </p:spPr>
        <p:txBody>
          <a:bodyPr/>
          <a:lstStyle/>
          <a:p>
            <a:pPr lvl="0">
              <a:buFont typeface="Arial" panose="020B0604020202020204" pitchFamily="34" charset="0"/>
              <a:buChar char="•"/>
            </a:pPr>
            <a:r>
              <a:rPr lang="fr-FR" sz="1800" dirty="0">
                <a:solidFill>
                  <a:srgbClr val="7030A0"/>
                </a:solidFill>
              </a:rPr>
              <a:t>package </a:t>
            </a:r>
            <a:r>
              <a:rPr lang="fr-FR" sz="1800" dirty="0" err="1">
                <a:solidFill>
                  <a:srgbClr val="7030A0"/>
                </a:solidFill>
              </a:rPr>
              <a:t>com.journaldev.threadpool</a:t>
            </a:r>
            <a:r>
              <a:rPr lang="fr-FR" sz="1800" dirty="0" smtClean="0">
                <a:solidFill>
                  <a:srgbClr val="7030A0"/>
                </a:solidFill>
              </a:rPr>
              <a:t>;</a:t>
            </a:r>
            <a:endParaRPr lang="fr-FR" sz="1800" dirty="0">
              <a:solidFill>
                <a:srgbClr val="7030A0"/>
              </a:solidFill>
            </a:endParaRPr>
          </a:p>
          <a:p>
            <a:pPr lvl="0">
              <a:buFont typeface="Arial" panose="020B0604020202020204" pitchFamily="34" charset="0"/>
              <a:buChar char="•"/>
            </a:pPr>
            <a:r>
              <a:rPr lang="fr-FR" sz="1800" dirty="0">
                <a:solidFill>
                  <a:srgbClr val="7030A0"/>
                </a:solidFill>
              </a:rPr>
              <a:t>import </a:t>
            </a:r>
            <a:r>
              <a:rPr lang="fr-FR" sz="1800" dirty="0" err="1">
                <a:solidFill>
                  <a:srgbClr val="7030A0"/>
                </a:solidFill>
              </a:rPr>
              <a:t>java.util.concurrent.ExecutorService</a:t>
            </a:r>
            <a:r>
              <a:rPr lang="fr-FR" sz="1800" dirty="0">
                <a:solidFill>
                  <a:srgbClr val="7030A0"/>
                </a:solidFill>
              </a:rPr>
              <a:t>;</a:t>
            </a:r>
          </a:p>
          <a:p>
            <a:pPr lvl="0">
              <a:buFont typeface="Arial" panose="020B0604020202020204" pitchFamily="34" charset="0"/>
              <a:buChar char="•"/>
            </a:pPr>
            <a:r>
              <a:rPr lang="fr-FR" sz="1800" dirty="0">
                <a:solidFill>
                  <a:srgbClr val="7030A0"/>
                </a:solidFill>
              </a:rPr>
              <a:t>import </a:t>
            </a:r>
            <a:r>
              <a:rPr lang="fr-FR" sz="1800" dirty="0" err="1">
                <a:solidFill>
                  <a:srgbClr val="7030A0"/>
                </a:solidFill>
              </a:rPr>
              <a:t>java.util.concurrent.Executors</a:t>
            </a:r>
            <a:r>
              <a:rPr lang="fr-FR" sz="1800" dirty="0">
                <a:solidFill>
                  <a:srgbClr val="7030A0"/>
                </a:solidFill>
              </a:rPr>
              <a:t>;</a:t>
            </a:r>
          </a:p>
          <a:p>
            <a:pPr lvl="0">
              <a:buFont typeface="Arial" panose="020B0604020202020204" pitchFamily="34" charset="0"/>
              <a:buChar char="•"/>
            </a:pPr>
            <a:endParaRPr lang="fr-FR" sz="1800" dirty="0">
              <a:solidFill>
                <a:srgbClr val="7030A0"/>
              </a:solidFill>
            </a:endParaRPr>
          </a:p>
          <a:p>
            <a:pPr lvl="0">
              <a:buFont typeface="Arial" panose="020B0604020202020204" pitchFamily="34" charset="0"/>
              <a:buChar char="•"/>
            </a:pPr>
            <a:r>
              <a:rPr lang="fr-FR" sz="1800" dirty="0">
                <a:solidFill>
                  <a:srgbClr val="7030A0"/>
                </a:solidFill>
              </a:rPr>
              <a:t>public class </a:t>
            </a:r>
            <a:r>
              <a:rPr lang="fr-FR" sz="1800" dirty="0" err="1">
                <a:solidFill>
                  <a:srgbClr val="7030A0"/>
                </a:solidFill>
              </a:rPr>
              <a:t>SimpleThreadPool</a:t>
            </a:r>
            <a:r>
              <a:rPr lang="fr-FR" sz="1800" dirty="0">
                <a:solidFill>
                  <a:srgbClr val="7030A0"/>
                </a:solidFill>
              </a:rPr>
              <a:t> </a:t>
            </a:r>
            <a:r>
              <a:rPr lang="fr-FR" sz="1800" dirty="0" smtClean="0">
                <a:solidFill>
                  <a:srgbClr val="7030A0"/>
                </a:solidFill>
              </a:rPr>
              <a:t>{</a:t>
            </a:r>
          </a:p>
          <a:p>
            <a:pPr lvl="0">
              <a:buFont typeface="Arial" panose="020B0604020202020204" pitchFamily="34" charset="0"/>
              <a:buChar char="•"/>
            </a:pPr>
            <a:endParaRPr lang="fr-FR" sz="1800" dirty="0">
              <a:solidFill>
                <a:srgbClr val="7030A0"/>
              </a:solidFill>
            </a:endParaRPr>
          </a:p>
          <a:p>
            <a:pPr lvl="0">
              <a:buFont typeface="Arial" panose="020B0604020202020204" pitchFamily="34" charset="0"/>
              <a:buChar char="•"/>
            </a:pPr>
            <a:r>
              <a:rPr lang="fr-FR" sz="1800" dirty="0">
                <a:solidFill>
                  <a:srgbClr val="7030A0"/>
                </a:solidFill>
              </a:rPr>
              <a:t>    public </a:t>
            </a:r>
            <a:r>
              <a:rPr lang="fr-FR" sz="1800" dirty="0" err="1">
                <a:solidFill>
                  <a:srgbClr val="7030A0"/>
                </a:solidFill>
              </a:rPr>
              <a:t>static</a:t>
            </a:r>
            <a:r>
              <a:rPr lang="fr-FR" sz="1800" dirty="0">
                <a:solidFill>
                  <a:srgbClr val="7030A0"/>
                </a:solidFill>
              </a:rPr>
              <a:t> </a:t>
            </a:r>
            <a:r>
              <a:rPr lang="fr-FR" sz="1800" dirty="0" err="1">
                <a:solidFill>
                  <a:srgbClr val="7030A0"/>
                </a:solidFill>
              </a:rPr>
              <a:t>void</a:t>
            </a:r>
            <a:r>
              <a:rPr lang="fr-FR" sz="1800" dirty="0">
                <a:solidFill>
                  <a:srgbClr val="7030A0"/>
                </a:solidFill>
              </a:rPr>
              <a:t> main(String[] </a:t>
            </a:r>
            <a:r>
              <a:rPr lang="fr-FR" sz="1800" dirty="0" err="1">
                <a:solidFill>
                  <a:srgbClr val="7030A0"/>
                </a:solidFill>
              </a:rPr>
              <a:t>args</a:t>
            </a:r>
            <a:r>
              <a:rPr lang="fr-FR" sz="1800" dirty="0">
                <a:solidFill>
                  <a:srgbClr val="7030A0"/>
                </a:solidFill>
              </a:rPr>
              <a:t>) {</a:t>
            </a:r>
          </a:p>
          <a:p>
            <a:pPr lvl="0">
              <a:buFont typeface="Arial" panose="020B0604020202020204" pitchFamily="34" charset="0"/>
              <a:buChar char="•"/>
            </a:pPr>
            <a:r>
              <a:rPr lang="fr-FR" sz="1800" dirty="0">
                <a:solidFill>
                  <a:srgbClr val="7030A0"/>
                </a:solidFill>
              </a:rPr>
              <a:t>        </a:t>
            </a:r>
            <a:r>
              <a:rPr lang="fr-FR" sz="1800" dirty="0" err="1">
                <a:solidFill>
                  <a:srgbClr val="7030A0"/>
                </a:solidFill>
              </a:rPr>
              <a:t>ExecutorService</a:t>
            </a:r>
            <a:r>
              <a:rPr lang="fr-FR" sz="1800" dirty="0">
                <a:solidFill>
                  <a:srgbClr val="7030A0"/>
                </a:solidFill>
              </a:rPr>
              <a:t> </a:t>
            </a:r>
            <a:r>
              <a:rPr lang="fr-FR" sz="1800" dirty="0" smtClean="0">
                <a:solidFill>
                  <a:srgbClr val="7030A0"/>
                </a:solidFill>
              </a:rPr>
              <a:t> </a:t>
            </a:r>
            <a:r>
              <a:rPr lang="fr-FR" sz="1800" dirty="0" err="1" smtClean="0">
                <a:solidFill>
                  <a:srgbClr val="7030A0"/>
                </a:solidFill>
              </a:rPr>
              <a:t>executor</a:t>
            </a:r>
            <a:r>
              <a:rPr lang="fr-FR" sz="1800" dirty="0" smtClean="0">
                <a:solidFill>
                  <a:srgbClr val="7030A0"/>
                </a:solidFill>
              </a:rPr>
              <a:t> = </a:t>
            </a:r>
            <a:r>
              <a:rPr lang="fr-FR" sz="1800" dirty="0" err="1">
                <a:solidFill>
                  <a:srgbClr val="7030A0"/>
                </a:solidFill>
              </a:rPr>
              <a:t>Executors.newFixedThreadPool</a:t>
            </a:r>
            <a:r>
              <a:rPr lang="fr-FR" sz="1800" dirty="0">
                <a:solidFill>
                  <a:srgbClr val="7030A0"/>
                </a:solidFill>
              </a:rPr>
              <a:t>(5);</a:t>
            </a:r>
          </a:p>
          <a:p>
            <a:pPr lvl="0">
              <a:buFont typeface="Arial" panose="020B0604020202020204" pitchFamily="34" charset="0"/>
              <a:buChar char="•"/>
            </a:pPr>
            <a:r>
              <a:rPr lang="fr-FR" sz="1800" dirty="0">
                <a:solidFill>
                  <a:srgbClr val="7030A0"/>
                </a:solidFill>
              </a:rPr>
              <a:t>        for (</a:t>
            </a:r>
            <a:r>
              <a:rPr lang="fr-FR" sz="1800" dirty="0" err="1">
                <a:solidFill>
                  <a:srgbClr val="7030A0"/>
                </a:solidFill>
              </a:rPr>
              <a:t>int</a:t>
            </a:r>
            <a:r>
              <a:rPr lang="fr-FR" sz="1800" dirty="0">
                <a:solidFill>
                  <a:srgbClr val="7030A0"/>
                </a:solidFill>
              </a:rPr>
              <a:t> i = 0; i &lt; 10; i++) {</a:t>
            </a:r>
          </a:p>
          <a:p>
            <a:pPr lvl="0">
              <a:buFont typeface="Arial" panose="020B0604020202020204" pitchFamily="34" charset="0"/>
              <a:buChar char="•"/>
            </a:pPr>
            <a:r>
              <a:rPr lang="fr-FR" sz="1800" dirty="0">
                <a:solidFill>
                  <a:srgbClr val="7030A0"/>
                </a:solidFill>
              </a:rPr>
              <a:t>            </a:t>
            </a:r>
            <a:r>
              <a:rPr lang="fr-FR" sz="1800" dirty="0" err="1">
                <a:solidFill>
                  <a:srgbClr val="7030A0"/>
                </a:solidFill>
              </a:rPr>
              <a:t>Runnable</a:t>
            </a:r>
            <a:r>
              <a:rPr lang="fr-FR" sz="1800" dirty="0">
                <a:solidFill>
                  <a:srgbClr val="7030A0"/>
                </a:solidFill>
              </a:rPr>
              <a:t> </a:t>
            </a:r>
            <a:r>
              <a:rPr lang="fr-FR" sz="1800" dirty="0" err="1">
                <a:solidFill>
                  <a:srgbClr val="7030A0"/>
                </a:solidFill>
              </a:rPr>
              <a:t>worker</a:t>
            </a:r>
            <a:r>
              <a:rPr lang="fr-FR" sz="1800" dirty="0">
                <a:solidFill>
                  <a:srgbClr val="7030A0"/>
                </a:solidFill>
              </a:rPr>
              <a:t> = new </a:t>
            </a:r>
            <a:r>
              <a:rPr lang="fr-FR" sz="1800" dirty="0" err="1">
                <a:solidFill>
                  <a:srgbClr val="7030A0"/>
                </a:solidFill>
              </a:rPr>
              <a:t>WorkerThread</a:t>
            </a:r>
            <a:r>
              <a:rPr lang="fr-FR" sz="1800" dirty="0">
                <a:solidFill>
                  <a:srgbClr val="7030A0"/>
                </a:solidFill>
              </a:rPr>
              <a:t>("" + i);</a:t>
            </a:r>
          </a:p>
          <a:p>
            <a:pPr lvl="0">
              <a:buFont typeface="Arial" panose="020B0604020202020204" pitchFamily="34" charset="0"/>
              <a:buChar char="•"/>
            </a:pPr>
            <a:r>
              <a:rPr lang="fr-FR" sz="1800" dirty="0">
                <a:solidFill>
                  <a:srgbClr val="7030A0"/>
                </a:solidFill>
              </a:rPr>
              <a:t>            </a:t>
            </a:r>
            <a:r>
              <a:rPr lang="fr-FR" sz="1800" dirty="0" err="1">
                <a:solidFill>
                  <a:srgbClr val="7030A0"/>
                </a:solidFill>
              </a:rPr>
              <a:t>executor.execute</a:t>
            </a:r>
            <a:r>
              <a:rPr lang="fr-FR" sz="1800" dirty="0">
                <a:solidFill>
                  <a:srgbClr val="7030A0"/>
                </a:solidFill>
              </a:rPr>
              <a:t>(</a:t>
            </a:r>
            <a:r>
              <a:rPr lang="fr-FR" sz="1800" dirty="0" err="1">
                <a:solidFill>
                  <a:srgbClr val="7030A0"/>
                </a:solidFill>
              </a:rPr>
              <a:t>worker</a:t>
            </a:r>
            <a:r>
              <a:rPr lang="fr-FR" sz="1800" dirty="0" smtClean="0">
                <a:solidFill>
                  <a:srgbClr val="7030A0"/>
                </a:solidFill>
              </a:rPr>
              <a:t>); </a:t>
            </a:r>
            <a:r>
              <a:rPr lang="fr-FR" sz="1800" dirty="0">
                <a:solidFill>
                  <a:srgbClr val="7030A0"/>
                </a:solidFill>
              </a:rPr>
              <a:t>}</a:t>
            </a:r>
          </a:p>
          <a:p>
            <a:pPr lvl="0">
              <a:buFont typeface="Arial" panose="020B0604020202020204" pitchFamily="34" charset="0"/>
              <a:buChar char="•"/>
            </a:pPr>
            <a:r>
              <a:rPr lang="fr-FR" sz="1800" dirty="0">
                <a:solidFill>
                  <a:srgbClr val="7030A0"/>
                </a:solidFill>
              </a:rPr>
              <a:t>        </a:t>
            </a:r>
            <a:r>
              <a:rPr lang="fr-FR" sz="1800" dirty="0" err="1">
                <a:solidFill>
                  <a:srgbClr val="7030A0"/>
                </a:solidFill>
              </a:rPr>
              <a:t>executor.shutdown</a:t>
            </a:r>
            <a:r>
              <a:rPr lang="fr-FR" sz="1800" dirty="0">
                <a:solidFill>
                  <a:srgbClr val="7030A0"/>
                </a:solidFill>
              </a:rPr>
              <a:t>();</a:t>
            </a:r>
          </a:p>
          <a:p>
            <a:pPr lvl="0">
              <a:buFont typeface="Arial" panose="020B0604020202020204" pitchFamily="34" charset="0"/>
              <a:buChar char="•"/>
            </a:pPr>
            <a:r>
              <a:rPr lang="fr-FR" sz="1800" dirty="0">
                <a:solidFill>
                  <a:srgbClr val="7030A0"/>
                </a:solidFill>
              </a:rPr>
              <a:t>        </a:t>
            </a:r>
            <a:r>
              <a:rPr lang="fr-FR" sz="1800" dirty="0" err="1">
                <a:solidFill>
                  <a:srgbClr val="7030A0"/>
                </a:solidFill>
              </a:rPr>
              <a:t>while</a:t>
            </a:r>
            <a:r>
              <a:rPr lang="fr-FR" sz="1800" dirty="0">
                <a:solidFill>
                  <a:srgbClr val="7030A0"/>
                </a:solidFill>
              </a:rPr>
              <a:t> (!</a:t>
            </a:r>
            <a:r>
              <a:rPr lang="fr-FR" sz="1800" dirty="0" err="1">
                <a:solidFill>
                  <a:srgbClr val="7030A0"/>
                </a:solidFill>
              </a:rPr>
              <a:t>executor.isTerminated</a:t>
            </a:r>
            <a:r>
              <a:rPr lang="fr-FR" sz="1800" dirty="0">
                <a:solidFill>
                  <a:srgbClr val="7030A0"/>
                </a:solidFill>
              </a:rPr>
              <a:t>()) </a:t>
            </a:r>
            <a:r>
              <a:rPr lang="fr-FR" sz="1800" dirty="0" smtClean="0">
                <a:solidFill>
                  <a:srgbClr val="7030A0"/>
                </a:solidFill>
              </a:rPr>
              <a:t>{}</a:t>
            </a:r>
            <a:endParaRPr lang="fr-FR" sz="1800" dirty="0">
              <a:solidFill>
                <a:srgbClr val="7030A0"/>
              </a:solidFill>
            </a:endParaRPr>
          </a:p>
          <a:p>
            <a:pPr lvl="0">
              <a:buFont typeface="Arial" panose="020B0604020202020204" pitchFamily="34" charset="0"/>
              <a:buChar char="•"/>
            </a:pPr>
            <a:r>
              <a:rPr lang="fr-FR" sz="1800" dirty="0">
                <a:solidFill>
                  <a:srgbClr val="7030A0"/>
                </a:solidFill>
              </a:rPr>
              <a:t>        </a:t>
            </a:r>
            <a:r>
              <a:rPr lang="fr-FR" sz="1800" dirty="0" err="1">
                <a:solidFill>
                  <a:srgbClr val="7030A0"/>
                </a:solidFill>
              </a:rPr>
              <a:t>System.out.println</a:t>
            </a:r>
            <a:r>
              <a:rPr lang="fr-FR" sz="1800" dirty="0">
                <a:solidFill>
                  <a:srgbClr val="7030A0"/>
                </a:solidFill>
              </a:rPr>
              <a:t>("</a:t>
            </a:r>
            <a:r>
              <a:rPr lang="fr-FR" sz="1800" dirty="0" err="1">
                <a:solidFill>
                  <a:srgbClr val="7030A0"/>
                </a:solidFill>
              </a:rPr>
              <a:t>Finished</a:t>
            </a:r>
            <a:r>
              <a:rPr lang="fr-FR" sz="1800" dirty="0">
                <a:solidFill>
                  <a:srgbClr val="7030A0"/>
                </a:solidFill>
              </a:rPr>
              <a:t> all threads</a:t>
            </a:r>
            <a:r>
              <a:rPr lang="fr-FR" sz="1800" dirty="0" smtClean="0">
                <a:solidFill>
                  <a:srgbClr val="7030A0"/>
                </a:solidFill>
              </a:rPr>
              <a:t>"); }}</a:t>
            </a:r>
            <a:endParaRPr lang="fr-FR" sz="1800" dirty="0">
              <a:solidFill>
                <a:srgbClr val="7030A0"/>
              </a:solidFill>
            </a:endParaRPr>
          </a:p>
        </p:txBody>
      </p:sp>
    </p:spTree>
    <p:extLst>
      <p:ext uri="{BB962C8B-B14F-4D97-AF65-F5344CB8AC3E}">
        <p14:creationId xmlns:p14="http://schemas.microsoft.com/office/powerpoint/2010/main" val="39943393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pic>
        <p:nvPicPr>
          <p:cNvPr id="3" name="Image 2"/>
          <p:cNvPicPr>
            <a:picLocks noChangeAspect="1"/>
          </p:cNvPicPr>
          <p:nvPr/>
        </p:nvPicPr>
        <p:blipFill>
          <a:blip r:embed="rId2"/>
          <a:stretch>
            <a:fillRect/>
          </a:stretch>
        </p:blipFill>
        <p:spPr>
          <a:xfrm>
            <a:off x="6458226" y="1740126"/>
            <a:ext cx="5715000" cy="3867150"/>
          </a:xfrm>
          <a:prstGeom prst="rect">
            <a:avLst/>
          </a:prstGeom>
        </p:spPr>
      </p:pic>
      <p:sp>
        <p:nvSpPr>
          <p:cNvPr id="12291" name="Rectangle 5"/>
          <p:cNvSpPr>
            <a:spLocks noGrp="1" noChangeArrowheads="1"/>
          </p:cNvSpPr>
          <p:nvPr>
            <p:ph type="body" idx="1"/>
          </p:nvPr>
        </p:nvSpPr>
        <p:spPr>
          <a:xfrm>
            <a:off x="453777" y="1470069"/>
            <a:ext cx="5849903" cy="4716756"/>
          </a:xfrm>
        </p:spPr>
        <p:txBody>
          <a:bodyPr/>
          <a:lstStyle/>
          <a:p>
            <a:pPr lvl="0">
              <a:buFont typeface="Arial" panose="020B0604020202020204" pitchFamily="34" charset="0"/>
              <a:buChar char="•"/>
            </a:pPr>
            <a:r>
              <a:rPr lang="fr-FR" sz="2800" dirty="0"/>
              <a:t>Un thread Python peut passer par trois étapes de son cycle de vie : </a:t>
            </a:r>
            <a:endParaRPr lang="fr-FR" sz="2800" dirty="0" smtClean="0"/>
          </a:p>
          <a:p>
            <a:pPr marL="0" lvl="0" indent="0">
              <a:buNone/>
            </a:pPr>
            <a:endParaRPr lang="fr-FR" sz="1800" dirty="0"/>
          </a:p>
          <a:p>
            <a:pPr lvl="0">
              <a:buFont typeface="+mj-lt"/>
              <a:buAutoNum type="arabicPeriod"/>
            </a:pPr>
            <a:r>
              <a:rPr lang="fr-FR" sz="2800" dirty="0" smtClean="0"/>
              <a:t>Nouveau </a:t>
            </a:r>
            <a:r>
              <a:rPr lang="fr-FR" sz="2800" dirty="0"/>
              <a:t>thread, </a:t>
            </a:r>
            <a:endParaRPr lang="fr-FR" sz="2800" dirty="0" smtClean="0"/>
          </a:p>
          <a:p>
            <a:pPr lvl="0">
              <a:buFont typeface="+mj-lt"/>
              <a:buAutoNum type="arabicPeriod"/>
            </a:pPr>
            <a:r>
              <a:rPr lang="fr-FR" sz="2800" dirty="0" smtClean="0"/>
              <a:t>Un </a:t>
            </a:r>
            <a:r>
              <a:rPr lang="fr-FR" sz="2800" dirty="0"/>
              <a:t>thread en cours </a:t>
            </a:r>
            <a:r>
              <a:rPr lang="fr-FR" sz="2800" dirty="0" smtClean="0"/>
              <a:t>d'exécution</a:t>
            </a:r>
          </a:p>
          <a:p>
            <a:pPr marL="0" lvl="0" indent="0">
              <a:buNone/>
            </a:pPr>
            <a:r>
              <a:rPr lang="fr-FR" sz="2800" dirty="0"/>
              <a:t> </a:t>
            </a:r>
            <a:r>
              <a:rPr lang="fr-FR" sz="2800" dirty="0" smtClean="0"/>
              <a:t>      2.1 Un thread bloqué </a:t>
            </a:r>
            <a:r>
              <a:rPr lang="fr-FR" sz="2000" dirty="0" smtClean="0"/>
              <a:t>(optionnel)</a:t>
            </a:r>
            <a:r>
              <a:rPr lang="fr-FR" sz="2800" dirty="0" smtClean="0"/>
              <a:t> </a:t>
            </a:r>
          </a:p>
          <a:p>
            <a:pPr marL="0" lvl="0" indent="0">
              <a:buNone/>
            </a:pPr>
            <a:r>
              <a:rPr lang="fr-FR" sz="2800" dirty="0" smtClean="0"/>
              <a:t>3.  Un </a:t>
            </a:r>
            <a:r>
              <a:rPr lang="fr-FR" sz="2800" dirty="0"/>
              <a:t>thread terminé.</a:t>
            </a:r>
            <a:endParaRPr lang="fr-FR" sz="2800" dirty="0">
              <a:solidFill>
                <a:srgbClr val="000000"/>
              </a:solidFill>
            </a:endParaRPr>
          </a:p>
        </p:txBody>
      </p:sp>
      <p:sp>
        <p:nvSpPr>
          <p:cNvPr id="4" name="Rectangle 4"/>
          <p:cNvSpPr txBox="1">
            <a:spLocks noChangeArrowheads="1"/>
          </p:cNvSpPr>
          <p:nvPr/>
        </p:nvSpPr>
        <p:spPr bwMode="auto">
          <a:xfrm>
            <a:off x="609599" y="235249"/>
            <a:ext cx="8457127" cy="586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5pPr>
            <a:lvl6pPr marL="4572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6pPr>
            <a:lvl7pPr marL="9144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7pPr>
            <a:lvl8pPr marL="13716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8pPr>
            <a:lvl9pPr marL="18288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9pPr>
          </a:lstStyle>
          <a:p>
            <a:pPr eaLnBrk="1" hangingPunct="1"/>
            <a:r>
              <a:rPr lang="en-US" sz="3600" dirty="0" smtClean="0">
                <a:solidFill>
                  <a:srgbClr val="002060"/>
                </a:solidFill>
              </a:rPr>
              <a:t>IV-4 </a:t>
            </a:r>
            <a:r>
              <a:rPr lang="en-US" sz="3600" dirty="0" err="1" smtClean="0">
                <a:solidFill>
                  <a:srgbClr val="002060"/>
                </a:solidFill>
              </a:rPr>
              <a:t>Exécuter</a:t>
            </a:r>
            <a:r>
              <a:rPr lang="en-US" sz="3600" dirty="0" smtClean="0">
                <a:solidFill>
                  <a:srgbClr val="002060"/>
                </a:solidFill>
              </a:rPr>
              <a:t> des threads </a:t>
            </a:r>
            <a:r>
              <a:rPr lang="en-US" sz="3600" dirty="0" err="1" smtClean="0">
                <a:solidFill>
                  <a:srgbClr val="002060"/>
                </a:solidFill>
              </a:rPr>
              <a:t>en</a:t>
            </a:r>
            <a:r>
              <a:rPr lang="en-US" sz="3600" dirty="0" smtClean="0">
                <a:solidFill>
                  <a:srgbClr val="002060"/>
                </a:solidFill>
              </a:rPr>
              <a:t> Python</a:t>
            </a:r>
          </a:p>
        </p:txBody>
      </p:sp>
    </p:spTree>
    <p:extLst>
      <p:ext uri="{BB962C8B-B14F-4D97-AF65-F5344CB8AC3E}">
        <p14:creationId xmlns:p14="http://schemas.microsoft.com/office/powerpoint/2010/main" val="40150921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1" name="Rectangle 5"/>
          <p:cNvSpPr>
            <a:spLocks noGrp="1" noChangeArrowheads="1"/>
          </p:cNvSpPr>
          <p:nvPr>
            <p:ph type="body" idx="1"/>
          </p:nvPr>
        </p:nvSpPr>
        <p:spPr>
          <a:xfrm>
            <a:off x="453778" y="991673"/>
            <a:ext cx="11497816" cy="5195152"/>
          </a:xfrm>
        </p:spPr>
        <p:txBody>
          <a:bodyPr/>
          <a:lstStyle/>
          <a:p>
            <a:pPr lvl="0" algn="just">
              <a:buFont typeface="Arial" panose="020B0604020202020204" pitchFamily="34" charset="0"/>
              <a:buChar char="•"/>
            </a:pPr>
            <a:r>
              <a:rPr lang="fr-FR" sz="2400" dirty="0"/>
              <a:t>Un nouveau thread est un thread qui a été construit en créant une instance de la classe </a:t>
            </a:r>
            <a:r>
              <a:rPr lang="fr-FR" sz="2400" dirty="0" err="1">
                <a:solidFill>
                  <a:srgbClr val="7030A0"/>
                </a:solidFill>
              </a:rPr>
              <a:t>threading.Thread</a:t>
            </a:r>
            <a:r>
              <a:rPr lang="fr-FR" sz="2400" dirty="0" smtClean="0"/>
              <a:t>.</a:t>
            </a:r>
          </a:p>
          <a:p>
            <a:pPr marL="0" lvl="0" indent="0" algn="just">
              <a:buNone/>
            </a:pPr>
            <a:endParaRPr lang="fr-FR" sz="1000" dirty="0" smtClean="0"/>
          </a:p>
          <a:p>
            <a:pPr lvl="0" algn="just">
              <a:buFont typeface="Arial" panose="020B0604020202020204" pitchFamily="34" charset="0"/>
              <a:buChar char="•"/>
            </a:pPr>
            <a:r>
              <a:rPr lang="fr-FR" sz="2400" dirty="0" smtClean="0"/>
              <a:t>Un </a:t>
            </a:r>
            <a:r>
              <a:rPr lang="fr-FR" sz="2400" dirty="0"/>
              <a:t>nouveau thread peut se transformer en un thread en cours d'exécution en appelant la fonction </a:t>
            </a:r>
            <a:r>
              <a:rPr lang="fr-FR" sz="2400" dirty="0" err="1">
                <a:solidFill>
                  <a:srgbClr val="7030A0"/>
                </a:solidFill>
              </a:rPr>
              <a:t>start</a:t>
            </a:r>
            <a:r>
              <a:rPr lang="fr-FR" sz="2400" dirty="0" smtClean="0">
                <a:solidFill>
                  <a:srgbClr val="7030A0"/>
                </a:solidFill>
              </a:rPr>
              <a:t>()</a:t>
            </a:r>
            <a:r>
              <a:rPr lang="fr-FR" sz="2400" dirty="0" smtClean="0"/>
              <a:t>.</a:t>
            </a:r>
          </a:p>
          <a:p>
            <a:pPr marL="0" lvl="0" indent="0" algn="just">
              <a:buNone/>
            </a:pPr>
            <a:endParaRPr lang="fr-FR" sz="1000" dirty="0" smtClean="0"/>
          </a:p>
          <a:p>
            <a:pPr lvl="0" algn="just">
              <a:buFont typeface="Arial" panose="020B0604020202020204" pitchFamily="34" charset="0"/>
              <a:buChar char="•"/>
            </a:pPr>
            <a:r>
              <a:rPr lang="fr-FR" sz="2400" dirty="0" smtClean="0"/>
              <a:t>Un </a:t>
            </a:r>
            <a:r>
              <a:rPr lang="fr-FR" sz="2400" dirty="0"/>
              <a:t>thread en cours d'exécution peut se bloquer de nombreuses façons, par exemple en lisant ou en écrivant dans un fichier ou une socket ou en attendant une primitive de concurrence telle qu'un sémaphore ou un verrou. Après avoir bloqué, le thread s'exécutera à nouveau</a:t>
            </a:r>
            <a:r>
              <a:rPr lang="fr-FR" sz="2400" dirty="0" smtClean="0"/>
              <a:t>.</a:t>
            </a:r>
          </a:p>
          <a:p>
            <a:pPr marL="0" lvl="0" indent="0" algn="just">
              <a:buNone/>
            </a:pPr>
            <a:endParaRPr lang="fr-FR" sz="1000" dirty="0" smtClean="0"/>
          </a:p>
          <a:p>
            <a:pPr lvl="0" algn="just">
              <a:buFont typeface="Arial" panose="020B0604020202020204" pitchFamily="34" charset="0"/>
              <a:buChar char="•"/>
            </a:pPr>
            <a:r>
              <a:rPr lang="fr-FR" sz="2400" dirty="0" smtClean="0"/>
              <a:t>Enfin</a:t>
            </a:r>
            <a:r>
              <a:rPr lang="fr-FR" sz="2400" dirty="0"/>
              <a:t>, un thread peut se terminer une fois qu'il a fini d'exécuter son code ou en levant une erreur ou une exception</a:t>
            </a:r>
            <a:r>
              <a:rPr lang="fr-FR" sz="2400" dirty="0" smtClean="0"/>
              <a:t>.</a:t>
            </a:r>
            <a:endParaRPr lang="fr-FR" sz="2400" dirty="0">
              <a:solidFill>
                <a:srgbClr val="000000"/>
              </a:solidFill>
            </a:endParaRPr>
          </a:p>
        </p:txBody>
      </p:sp>
      <p:sp>
        <p:nvSpPr>
          <p:cNvPr id="4" name="Rectangle 4"/>
          <p:cNvSpPr txBox="1">
            <a:spLocks noChangeArrowheads="1"/>
          </p:cNvSpPr>
          <p:nvPr/>
        </p:nvSpPr>
        <p:spPr bwMode="auto">
          <a:xfrm>
            <a:off x="609599" y="235249"/>
            <a:ext cx="8457127" cy="586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5pPr>
            <a:lvl6pPr marL="4572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6pPr>
            <a:lvl7pPr marL="9144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7pPr>
            <a:lvl8pPr marL="13716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8pPr>
            <a:lvl9pPr marL="18288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9pPr>
          </a:lstStyle>
          <a:p>
            <a:pPr eaLnBrk="1" hangingPunct="1"/>
            <a:r>
              <a:rPr lang="en-US" sz="3600" dirty="0" smtClean="0">
                <a:solidFill>
                  <a:srgbClr val="002060"/>
                </a:solidFill>
              </a:rPr>
              <a:t>IV-4 </a:t>
            </a:r>
            <a:r>
              <a:rPr lang="en-US" sz="3600" dirty="0" err="1" smtClean="0">
                <a:solidFill>
                  <a:srgbClr val="002060"/>
                </a:solidFill>
              </a:rPr>
              <a:t>Exécuter</a:t>
            </a:r>
            <a:r>
              <a:rPr lang="en-US" sz="3600" dirty="0" smtClean="0">
                <a:solidFill>
                  <a:srgbClr val="002060"/>
                </a:solidFill>
              </a:rPr>
              <a:t> des threads </a:t>
            </a:r>
            <a:r>
              <a:rPr lang="en-US" sz="3600" dirty="0" err="1" smtClean="0">
                <a:solidFill>
                  <a:srgbClr val="002060"/>
                </a:solidFill>
              </a:rPr>
              <a:t>en</a:t>
            </a:r>
            <a:r>
              <a:rPr lang="en-US" sz="3600" dirty="0" smtClean="0">
                <a:solidFill>
                  <a:srgbClr val="002060"/>
                </a:solidFill>
              </a:rPr>
              <a:t> Python</a:t>
            </a:r>
          </a:p>
        </p:txBody>
      </p:sp>
    </p:spTree>
    <p:extLst>
      <p:ext uri="{BB962C8B-B14F-4D97-AF65-F5344CB8AC3E}">
        <p14:creationId xmlns:p14="http://schemas.microsoft.com/office/powerpoint/2010/main" val="19945882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1" name="Rectangle 5"/>
          <p:cNvSpPr>
            <a:spLocks noGrp="1" noChangeArrowheads="1"/>
          </p:cNvSpPr>
          <p:nvPr>
            <p:ph type="body" idx="1"/>
          </p:nvPr>
        </p:nvSpPr>
        <p:spPr>
          <a:xfrm>
            <a:off x="937035" y="447065"/>
            <a:ext cx="10436114" cy="5224462"/>
          </a:xfrm>
        </p:spPr>
        <p:txBody>
          <a:bodyPr/>
          <a:lstStyle/>
          <a:p>
            <a:pPr algn="just"/>
            <a:r>
              <a:rPr lang="en-US" sz="2800" dirty="0" smtClean="0"/>
              <a:t>Le </a:t>
            </a:r>
            <a:r>
              <a:rPr lang="en-US" sz="2800" dirty="0" err="1" smtClean="0"/>
              <a:t>problème</a:t>
            </a:r>
            <a:r>
              <a:rPr lang="en-US" sz="2800" dirty="0" smtClean="0"/>
              <a:t> </a:t>
            </a:r>
            <a:r>
              <a:rPr lang="en-US" sz="2800" dirty="0" err="1" smtClean="0"/>
              <a:t>fondamental</a:t>
            </a:r>
            <a:r>
              <a:rPr lang="en-US" sz="2800" dirty="0" smtClean="0"/>
              <a:t> avec la structure du </a:t>
            </a:r>
            <a:r>
              <a:rPr lang="en-US" sz="2800" dirty="0" err="1" smtClean="0"/>
              <a:t>programe</a:t>
            </a:r>
            <a:r>
              <a:rPr lang="en-US" sz="2800" dirty="0" smtClean="0"/>
              <a:t> </a:t>
            </a:r>
            <a:r>
              <a:rPr lang="en-US" sz="2800" dirty="0" err="1" smtClean="0"/>
              <a:t>serveur</a:t>
            </a:r>
            <a:r>
              <a:rPr lang="en-US" sz="2800" dirty="0" smtClean="0"/>
              <a:t> déjà </a:t>
            </a:r>
            <a:r>
              <a:rPr lang="en-US" sz="2800" dirty="0" err="1" smtClean="0"/>
              <a:t>présenté</a:t>
            </a:r>
            <a:r>
              <a:rPr lang="en-US" sz="2800" dirty="0" smtClean="0"/>
              <a:t> </a:t>
            </a:r>
            <a:r>
              <a:rPr lang="en-US" sz="2800" dirty="0" err="1" smtClean="0"/>
              <a:t>est</a:t>
            </a:r>
            <a:r>
              <a:rPr lang="en-US" sz="2800" dirty="0" smtClean="0"/>
              <a:t> </a:t>
            </a:r>
            <a:r>
              <a:rPr lang="en-US" sz="2800" dirty="0" err="1" smtClean="0"/>
              <a:t>que</a:t>
            </a:r>
            <a:r>
              <a:rPr lang="en-US" sz="2800" dirty="0" smtClean="0"/>
              <a:t> </a:t>
            </a:r>
            <a:r>
              <a:rPr lang="en-US" sz="2800" dirty="0" err="1" smtClean="0"/>
              <a:t>cette</a:t>
            </a:r>
            <a:r>
              <a:rPr lang="en-US" sz="2800" dirty="0" smtClean="0"/>
              <a:t> solution </a:t>
            </a:r>
            <a:r>
              <a:rPr lang="en-US" sz="2800" dirty="0" err="1" smtClean="0"/>
              <a:t>est</a:t>
            </a:r>
            <a:r>
              <a:rPr lang="en-US" sz="2800" dirty="0" smtClean="0"/>
              <a:t> </a:t>
            </a:r>
            <a:r>
              <a:rPr lang="en-US" sz="2800" dirty="0" err="1" smtClean="0"/>
              <a:t>difficilement</a:t>
            </a:r>
            <a:r>
              <a:rPr lang="en-US" sz="2800" dirty="0" smtClean="0"/>
              <a:t> extensible (</a:t>
            </a:r>
            <a:r>
              <a:rPr lang="en-US" sz="2800" dirty="0" err="1" smtClean="0"/>
              <a:t>eg</a:t>
            </a:r>
            <a:r>
              <a:rPr lang="en-US" sz="2800" dirty="0" smtClean="0"/>
              <a:t>. </a:t>
            </a:r>
            <a:r>
              <a:rPr lang="en-US" sz="2800" dirty="0" err="1" smtClean="0"/>
              <a:t>serveurs</a:t>
            </a:r>
            <a:r>
              <a:rPr lang="en-US" sz="2800" dirty="0" smtClean="0"/>
              <a:t> FTP et Web).</a:t>
            </a:r>
          </a:p>
          <a:p>
            <a:pPr marL="0" indent="0" algn="just">
              <a:buNone/>
            </a:pPr>
            <a:endParaRPr lang="en-US" sz="2800" dirty="0" smtClean="0"/>
          </a:p>
          <a:p>
            <a:pPr marL="0" indent="0" algn="just">
              <a:buNone/>
            </a:pPr>
            <a:r>
              <a:rPr lang="en-US" sz="2800" dirty="0" smtClean="0"/>
              <a:t>	</a:t>
            </a:r>
            <a:r>
              <a:rPr lang="en-US" sz="2400" dirty="0" smtClean="0"/>
              <a:t>Bien </a:t>
            </a:r>
            <a:r>
              <a:rPr lang="en-US" sz="2400" dirty="0" err="1" smtClean="0"/>
              <a:t>qu’il</a:t>
            </a:r>
            <a:r>
              <a:rPr lang="en-US" sz="2400" dirty="0" smtClean="0"/>
              <a:t> </a:t>
            </a:r>
            <a:r>
              <a:rPr lang="en-US" sz="2400" dirty="0" err="1" smtClean="0"/>
              <a:t>soit</a:t>
            </a:r>
            <a:r>
              <a:rPr lang="en-US" sz="2400" dirty="0" smtClean="0"/>
              <a:t> </a:t>
            </a:r>
            <a:r>
              <a:rPr lang="en-US" sz="2400" dirty="0" err="1" smtClean="0"/>
              <a:t>relativement</a:t>
            </a:r>
            <a:r>
              <a:rPr lang="en-US" sz="2400" dirty="0" smtClean="0"/>
              <a:t> </a:t>
            </a:r>
            <a:r>
              <a:rPr lang="en-US" sz="2400" dirty="0" err="1" smtClean="0"/>
              <a:t>facil</a:t>
            </a:r>
            <a:r>
              <a:rPr lang="en-US" sz="2400" dirty="0" smtClean="0"/>
              <a:t> </a:t>
            </a:r>
            <a:r>
              <a:rPr lang="en-US" sz="2400" dirty="0" err="1" smtClean="0"/>
              <a:t>d’écrire</a:t>
            </a:r>
            <a:r>
              <a:rPr lang="en-US" sz="2400" dirty="0" smtClean="0"/>
              <a:t> du code qui </a:t>
            </a:r>
            <a:r>
              <a:rPr lang="en-US" sz="2400" dirty="0" err="1" smtClean="0"/>
              <a:t>traite</a:t>
            </a:r>
            <a:r>
              <a:rPr lang="en-US" sz="2400" dirty="0" smtClean="0"/>
              <a:t> </a:t>
            </a:r>
            <a:r>
              <a:rPr lang="en-US" sz="2400" dirty="0" err="1" smtClean="0"/>
              <a:t>chaque</a:t>
            </a:r>
            <a:r>
              <a:rPr lang="en-US" sz="2400" dirty="0" smtClean="0"/>
              <a:t> </a:t>
            </a:r>
            <a:r>
              <a:rPr lang="en-US" sz="2400" dirty="0" err="1" smtClean="0"/>
              <a:t>demande</a:t>
            </a:r>
            <a:r>
              <a:rPr lang="en-US" sz="2400" dirty="0" smtClean="0"/>
              <a:t> de </a:t>
            </a:r>
            <a:r>
              <a:rPr lang="en-US" sz="2400" dirty="0" err="1" smtClean="0"/>
              <a:t>connexion</a:t>
            </a:r>
            <a:r>
              <a:rPr lang="en-US" sz="2400" dirty="0" smtClean="0"/>
              <a:t>, qui arrive, et </a:t>
            </a:r>
            <a:r>
              <a:rPr lang="en-US" sz="2400" dirty="0" err="1" smtClean="0"/>
              <a:t>chaque</a:t>
            </a:r>
            <a:r>
              <a:rPr lang="en-US" sz="2400" dirty="0" smtClean="0"/>
              <a:t> nouvelle </a:t>
            </a:r>
            <a:r>
              <a:rPr lang="en-US" sz="2400" dirty="0" err="1" smtClean="0"/>
              <a:t>tache</a:t>
            </a:r>
            <a:r>
              <a:rPr lang="en-US" sz="2400" dirty="0" smtClean="0"/>
              <a:t> </a:t>
            </a:r>
            <a:r>
              <a:rPr lang="en-US" sz="2400" dirty="0" err="1" smtClean="0"/>
              <a:t>comme</a:t>
            </a:r>
            <a:r>
              <a:rPr lang="en-US" sz="2400" dirty="0" smtClean="0"/>
              <a:t> un </a:t>
            </a:r>
            <a:r>
              <a:rPr lang="en-US" sz="2400" dirty="0" err="1" smtClean="0"/>
              <a:t>processus</a:t>
            </a:r>
            <a:r>
              <a:rPr lang="en-US" sz="2400" dirty="0" smtClean="0"/>
              <a:t> </a:t>
            </a:r>
            <a:r>
              <a:rPr lang="en-US" sz="2400" dirty="0" err="1" smtClean="0"/>
              <a:t>séparé</a:t>
            </a:r>
            <a:r>
              <a:rPr lang="en-US" sz="2400" dirty="0" smtClean="0"/>
              <a:t>; </a:t>
            </a:r>
            <a:r>
              <a:rPr lang="en-US" sz="2400" dirty="0" err="1" smtClean="0"/>
              <a:t>quand</a:t>
            </a:r>
            <a:r>
              <a:rPr lang="en-US" sz="2400" dirty="0" smtClean="0"/>
              <a:t> le moment </a:t>
            </a:r>
            <a:r>
              <a:rPr lang="en-US" sz="2400" dirty="0" err="1" smtClean="0"/>
              <a:t>viendra</a:t>
            </a:r>
            <a:r>
              <a:rPr lang="en-US" sz="2400" dirty="0" smtClean="0"/>
              <a:t> </a:t>
            </a:r>
            <a:r>
              <a:rPr lang="en-US" sz="2400" dirty="0" err="1" smtClean="0"/>
              <a:t>où</a:t>
            </a:r>
            <a:r>
              <a:rPr lang="en-US" sz="2400" dirty="0" smtClean="0"/>
              <a:t> le </a:t>
            </a:r>
            <a:r>
              <a:rPr lang="en-US" sz="2400" dirty="0" err="1" smtClean="0"/>
              <a:t>serveur</a:t>
            </a:r>
            <a:r>
              <a:rPr lang="en-US" sz="2400" dirty="0" smtClean="0"/>
              <a:t> </a:t>
            </a:r>
            <a:r>
              <a:rPr lang="en-US" sz="2400" dirty="0" err="1" smtClean="0"/>
              <a:t>devra</a:t>
            </a:r>
            <a:r>
              <a:rPr lang="en-US" sz="2400" dirty="0" smtClean="0"/>
              <a:t> </a:t>
            </a:r>
            <a:r>
              <a:rPr lang="en-US" sz="2400" dirty="0" err="1" smtClean="0"/>
              <a:t>traiter</a:t>
            </a:r>
            <a:r>
              <a:rPr lang="en-US" sz="2400" dirty="0" smtClean="0"/>
              <a:t> un </a:t>
            </a:r>
            <a:r>
              <a:rPr lang="en-US" sz="2400" dirty="0" err="1" smtClean="0"/>
              <a:t>nombre</a:t>
            </a:r>
            <a:r>
              <a:rPr lang="en-US" sz="2400" dirty="0" smtClean="0"/>
              <a:t> </a:t>
            </a:r>
            <a:r>
              <a:rPr lang="en-US" sz="2400" dirty="0" err="1" smtClean="0"/>
              <a:t>élevé</a:t>
            </a:r>
            <a:r>
              <a:rPr lang="en-US" sz="2400" dirty="0" smtClean="0"/>
              <a:t> de </a:t>
            </a:r>
            <a:r>
              <a:rPr lang="en-US" sz="2400" dirty="0" err="1" smtClean="0"/>
              <a:t>connexions</a:t>
            </a:r>
            <a:r>
              <a:rPr lang="en-US" sz="2400" dirty="0" smtClean="0"/>
              <a:t> </a:t>
            </a:r>
            <a:r>
              <a:rPr lang="en-US" sz="2400" dirty="0" err="1" smtClean="0"/>
              <a:t>simultanées</a:t>
            </a:r>
            <a:r>
              <a:rPr lang="en-US" sz="2400" dirty="0" smtClean="0"/>
              <a:t> les performances </a:t>
            </a:r>
            <a:r>
              <a:rPr lang="en-US" sz="2400" dirty="0" err="1" smtClean="0"/>
              <a:t>s’écrouleront</a:t>
            </a:r>
            <a:r>
              <a:rPr lang="en-US" sz="2400" dirty="0" smtClean="0"/>
              <a:t>.</a:t>
            </a:r>
          </a:p>
          <a:p>
            <a:pPr marL="0" indent="0">
              <a:buNone/>
            </a:pPr>
            <a:endParaRPr lang="en-US" sz="2800" dirty="0"/>
          </a:p>
          <a:p>
            <a:pPr marL="0" indent="0">
              <a:buNone/>
            </a:pPr>
            <a:r>
              <a:rPr lang="en-US" dirty="0" smtClean="0">
                <a:solidFill>
                  <a:srgbClr val="C00000"/>
                </a:solidFill>
              </a:rPr>
              <a:t>Il y a au </a:t>
            </a:r>
            <a:r>
              <a:rPr lang="en-US" dirty="0" err="1" smtClean="0">
                <a:solidFill>
                  <a:srgbClr val="C00000"/>
                </a:solidFill>
              </a:rPr>
              <a:t>moins</a:t>
            </a:r>
            <a:r>
              <a:rPr lang="en-US" dirty="0" smtClean="0">
                <a:solidFill>
                  <a:srgbClr val="C00000"/>
                </a:solidFill>
              </a:rPr>
              <a:t> </a:t>
            </a:r>
            <a:r>
              <a:rPr lang="en-US" dirty="0" err="1" smtClean="0">
                <a:solidFill>
                  <a:srgbClr val="C00000"/>
                </a:solidFill>
              </a:rPr>
              <a:t>deux</a:t>
            </a:r>
            <a:r>
              <a:rPr lang="en-US" dirty="0" smtClean="0">
                <a:solidFill>
                  <a:srgbClr val="C00000"/>
                </a:solidFill>
              </a:rPr>
              <a:t> solutions à </a:t>
            </a:r>
            <a:r>
              <a:rPr lang="en-US" dirty="0" err="1" smtClean="0">
                <a:solidFill>
                  <a:srgbClr val="C00000"/>
                </a:solidFill>
              </a:rPr>
              <a:t>ce</a:t>
            </a:r>
            <a:r>
              <a:rPr lang="en-US" dirty="0" smtClean="0">
                <a:solidFill>
                  <a:srgbClr val="C00000"/>
                </a:solidFill>
              </a:rPr>
              <a:t> </a:t>
            </a:r>
            <a:r>
              <a:rPr lang="en-US" dirty="0" err="1" smtClean="0">
                <a:solidFill>
                  <a:srgbClr val="C00000"/>
                </a:solidFill>
              </a:rPr>
              <a:t>problème</a:t>
            </a:r>
            <a:r>
              <a:rPr lang="en-US" dirty="0">
                <a:solidFill>
                  <a:srgbClr val="C00000"/>
                </a:solidFill>
              </a:rPr>
              <a:t>.</a:t>
            </a:r>
            <a:endParaRPr lang="en-US" dirty="0" smtClean="0">
              <a:solidFill>
                <a:srgbClr val="C00000"/>
              </a:solidFill>
            </a:endParaRPr>
          </a:p>
          <a:p>
            <a:pPr marL="0" indent="0">
              <a:buNone/>
            </a:pPr>
            <a:endParaRPr lang="en-US" sz="2800" dirty="0"/>
          </a:p>
        </p:txBody>
      </p:sp>
    </p:spTree>
    <p:extLst>
      <p:ext uri="{BB962C8B-B14F-4D97-AF65-F5344CB8AC3E}">
        <p14:creationId xmlns:p14="http://schemas.microsoft.com/office/powerpoint/2010/main" val="23633571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1" name="Rectangle 5"/>
          <p:cNvSpPr>
            <a:spLocks noGrp="1" noChangeArrowheads="1"/>
          </p:cNvSpPr>
          <p:nvPr>
            <p:ph type="body" idx="1"/>
          </p:nvPr>
        </p:nvSpPr>
        <p:spPr>
          <a:xfrm>
            <a:off x="453778" y="927278"/>
            <a:ext cx="11497816" cy="5930722"/>
          </a:xfrm>
        </p:spPr>
        <p:txBody>
          <a:bodyPr/>
          <a:lstStyle/>
          <a:p>
            <a:pPr marL="0" lvl="0" indent="0" algn="just">
              <a:buNone/>
            </a:pPr>
            <a:r>
              <a:rPr lang="fr-FR" sz="2400" dirty="0">
                <a:solidFill>
                  <a:srgbClr val="002060"/>
                </a:solidFill>
              </a:rPr>
              <a:t>Comment exécuter une fonction dans un </a:t>
            </a:r>
            <a:r>
              <a:rPr lang="fr-FR" sz="2400" dirty="0" smtClean="0">
                <a:solidFill>
                  <a:srgbClr val="002060"/>
                </a:solidFill>
              </a:rPr>
              <a:t>thread :</a:t>
            </a:r>
          </a:p>
          <a:p>
            <a:pPr marL="457200" indent="-457200" algn="just">
              <a:buFont typeface="+mj-lt"/>
              <a:buAutoNum type="arabicPeriod"/>
            </a:pPr>
            <a:r>
              <a:rPr lang="fr-FR" sz="2400" dirty="0" smtClean="0"/>
              <a:t>Créez </a:t>
            </a:r>
            <a:r>
              <a:rPr lang="fr-FR" sz="2400" dirty="0"/>
              <a:t>une instance de </a:t>
            </a:r>
            <a:r>
              <a:rPr lang="fr-FR" sz="2400" dirty="0">
                <a:solidFill>
                  <a:srgbClr val="0070C0"/>
                </a:solidFill>
              </a:rPr>
              <a:t>la classe</a:t>
            </a:r>
            <a:r>
              <a:rPr lang="fr-FR" sz="2400" dirty="0"/>
              <a:t> </a:t>
            </a:r>
            <a:r>
              <a:rPr lang="fr-FR" sz="2400" dirty="0" err="1">
                <a:solidFill>
                  <a:srgbClr val="0070C0"/>
                </a:solidFill>
              </a:rPr>
              <a:t>threading.Thread</a:t>
            </a:r>
            <a:r>
              <a:rPr lang="fr-FR" sz="2400" dirty="0"/>
              <a:t>.    </a:t>
            </a:r>
            <a:endParaRPr lang="fr-FR" sz="2400" dirty="0" smtClean="0"/>
          </a:p>
          <a:p>
            <a:pPr marL="457200" indent="-457200" algn="just">
              <a:buFont typeface="+mj-lt"/>
              <a:buAutoNum type="arabicPeriod"/>
            </a:pPr>
            <a:r>
              <a:rPr lang="fr-FR" sz="2400" dirty="0" smtClean="0"/>
              <a:t>Spécifiez </a:t>
            </a:r>
            <a:r>
              <a:rPr lang="fr-FR" sz="2400" dirty="0"/>
              <a:t>le nom de la fonction via l'argument "</a:t>
            </a:r>
            <a:r>
              <a:rPr lang="fr-FR" sz="2400" dirty="0" err="1">
                <a:solidFill>
                  <a:srgbClr val="0070C0"/>
                </a:solidFill>
              </a:rPr>
              <a:t>target</a:t>
            </a:r>
            <a:r>
              <a:rPr lang="fr-FR" sz="2400" dirty="0"/>
              <a:t>".    </a:t>
            </a:r>
            <a:endParaRPr lang="fr-FR" sz="2400" dirty="0" smtClean="0"/>
          </a:p>
          <a:p>
            <a:pPr marL="457200" indent="-457200" algn="just">
              <a:buFont typeface="+mj-lt"/>
              <a:buAutoNum type="arabicPeriod"/>
            </a:pPr>
            <a:r>
              <a:rPr lang="fr-FR" sz="2400" dirty="0" smtClean="0"/>
              <a:t>Appelez </a:t>
            </a:r>
            <a:r>
              <a:rPr lang="fr-FR" sz="2400" dirty="0">
                <a:solidFill>
                  <a:srgbClr val="0070C0"/>
                </a:solidFill>
              </a:rPr>
              <a:t>la fonction</a:t>
            </a:r>
            <a:r>
              <a:rPr lang="fr-FR" sz="2400" dirty="0"/>
              <a:t> </a:t>
            </a:r>
            <a:r>
              <a:rPr lang="fr-FR" sz="2400" dirty="0" err="1">
                <a:solidFill>
                  <a:srgbClr val="0070C0"/>
                </a:solidFill>
              </a:rPr>
              <a:t>start</a:t>
            </a:r>
            <a:r>
              <a:rPr lang="fr-FR" sz="2400" dirty="0" smtClean="0">
                <a:solidFill>
                  <a:srgbClr val="0070C0"/>
                </a:solidFill>
              </a:rPr>
              <a:t>()</a:t>
            </a:r>
            <a:r>
              <a:rPr lang="fr-FR" sz="2400" dirty="0" smtClean="0"/>
              <a:t>.</a:t>
            </a:r>
          </a:p>
          <a:p>
            <a:pPr marL="0" indent="0" algn="just">
              <a:buNone/>
            </a:pPr>
            <a:endParaRPr lang="fr-FR" sz="1000" dirty="0"/>
          </a:p>
          <a:p>
            <a:pPr algn="just"/>
            <a:r>
              <a:rPr lang="fr-FR" sz="2400" dirty="0" smtClean="0"/>
              <a:t>La </a:t>
            </a:r>
            <a:r>
              <a:rPr lang="fr-FR" sz="2400" dirty="0"/>
              <a:t>fonction exécutée dans un autre thread peut avoir des arguments, auquel cas ils peuvent être spécifiés comme un </a:t>
            </a:r>
            <a:r>
              <a:rPr lang="fr-FR" sz="2400" dirty="0" err="1"/>
              <a:t>tuple</a:t>
            </a:r>
            <a:r>
              <a:rPr lang="fr-FR" sz="2400" dirty="0"/>
              <a:t> et passés à l'argument "</a:t>
            </a:r>
            <a:r>
              <a:rPr lang="fr-FR" sz="2400" dirty="0" err="1">
                <a:solidFill>
                  <a:srgbClr val="0070C0"/>
                </a:solidFill>
              </a:rPr>
              <a:t>args</a:t>
            </a:r>
            <a:r>
              <a:rPr lang="fr-FR" sz="2400" dirty="0"/>
              <a:t>" du constructeur de </a:t>
            </a:r>
            <a:r>
              <a:rPr lang="fr-FR" sz="2400" dirty="0">
                <a:solidFill>
                  <a:srgbClr val="0070C0"/>
                </a:solidFill>
              </a:rPr>
              <a:t>la classe </a:t>
            </a:r>
            <a:r>
              <a:rPr lang="fr-FR" sz="2400" dirty="0" err="1">
                <a:solidFill>
                  <a:srgbClr val="0070C0"/>
                </a:solidFill>
              </a:rPr>
              <a:t>threading.Thread</a:t>
            </a:r>
            <a:r>
              <a:rPr lang="fr-FR" sz="2400" dirty="0"/>
              <a:t> ou comme un dictionnaire à l'argument "</a:t>
            </a:r>
            <a:r>
              <a:rPr lang="fr-FR" sz="2400" dirty="0" err="1">
                <a:solidFill>
                  <a:srgbClr val="0070C0"/>
                </a:solidFill>
              </a:rPr>
              <a:t>kwargs</a:t>
            </a:r>
            <a:r>
              <a:rPr lang="fr-FR" sz="2400" dirty="0" smtClean="0"/>
              <a:t>".</a:t>
            </a:r>
          </a:p>
          <a:p>
            <a:pPr algn="just"/>
            <a:r>
              <a:rPr lang="fr-FR" sz="2400" dirty="0" smtClean="0">
                <a:solidFill>
                  <a:srgbClr val="0070C0"/>
                </a:solidFill>
              </a:rPr>
              <a:t>La </a:t>
            </a:r>
            <a:r>
              <a:rPr lang="fr-FR" sz="2400" dirty="0">
                <a:solidFill>
                  <a:srgbClr val="0070C0"/>
                </a:solidFill>
              </a:rPr>
              <a:t>fonction </a:t>
            </a:r>
            <a:r>
              <a:rPr lang="fr-FR" sz="2400" dirty="0" err="1">
                <a:solidFill>
                  <a:srgbClr val="0070C0"/>
                </a:solidFill>
              </a:rPr>
              <a:t>start</a:t>
            </a:r>
            <a:r>
              <a:rPr lang="fr-FR" sz="2400" dirty="0">
                <a:solidFill>
                  <a:srgbClr val="0070C0"/>
                </a:solidFill>
              </a:rPr>
              <a:t>()</a:t>
            </a:r>
            <a:r>
              <a:rPr lang="fr-FR" sz="2400" dirty="0"/>
              <a:t> </a:t>
            </a:r>
            <a:r>
              <a:rPr lang="fr-FR" sz="2400" dirty="0" smtClean="0"/>
              <a:t>retournera </a:t>
            </a:r>
            <a:r>
              <a:rPr lang="fr-FR" sz="2400" dirty="0"/>
              <a:t>immédiatement et le système d'exploitation exécutera la fonction dans un thread séparé dès qu'il le pourra</a:t>
            </a:r>
            <a:r>
              <a:rPr lang="fr-FR" sz="2400" dirty="0" smtClean="0"/>
              <a:t>.</a:t>
            </a:r>
          </a:p>
          <a:p>
            <a:pPr algn="just"/>
            <a:r>
              <a:rPr lang="fr-FR" sz="2400" dirty="0" smtClean="0"/>
              <a:t>Nous </a:t>
            </a:r>
            <a:r>
              <a:rPr lang="fr-FR" sz="2400" dirty="0"/>
              <a:t>n'avons aucun contrôle sur le moment précis où le thread sera exécuté ou sur </a:t>
            </a:r>
            <a:r>
              <a:rPr lang="fr-FR" sz="2400" dirty="0" smtClean="0"/>
              <a:t>le processeur </a:t>
            </a:r>
            <a:r>
              <a:rPr lang="fr-FR" sz="2400" dirty="0"/>
              <a:t>qui l'exécutera. Ces deux éléments sont des responsabilités de bas niveau qui sont gérées par le système d'exploitation sous-jacent.</a:t>
            </a:r>
            <a:endParaRPr lang="fr-FR" sz="2400" dirty="0">
              <a:solidFill>
                <a:srgbClr val="000000"/>
              </a:solidFill>
            </a:endParaRPr>
          </a:p>
        </p:txBody>
      </p:sp>
      <p:sp>
        <p:nvSpPr>
          <p:cNvPr id="4" name="Rectangle 4"/>
          <p:cNvSpPr txBox="1">
            <a:spLocks noChangeArrowheads="1"/>
          </p:cNvSpPr>
          <p:nvPr/>
        </p:nvSpPr>
        <p:spPr bwMode="auto">
          <a:xfrm>
            <a:off x="609599" y="235249"/>
            <a:ext cx="8457127" cy="586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5pPr>
            <a:lvl6pPr marL="4572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6pPr>
            <a:lvl7pPr marL="9144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7pPr>
            <a:lvl8pPr marL="13716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8pPr>
            <a:lvl9pPr marL="18288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9pPr>
          </a:lstStyle>
          <a:p>
            <a:pPr eaLnBrk="1" hangingPunct="1"/>
            <a:r>
              <a:rPr lang="en-US" sz="3600" dirty="0" smtClean="0">
                <a:solidFill>
                  <a:srgbClr val="002060"/>
                </a:solidFill>
              </a:rPr>
              <a:t>IV-4 </a:t>
            </a:r>
            <a:r>
              <a:rPr lang="en-US" sz="3600" dirty="0" err="1" smtClean="0">
                <a:solidFill>
                  <a:srgbClr val="002060"/>
                </a:solidFill>
              </a:rPr>
              <a:t>Exécuter</a:t>
            </a:r>
            <a:r>
              <a:rPr lang="en-US" sz="3600" dirty="0" smtClean="0">
                <a:solidFill>
                  <a:srgbClr val="002060"/>
                </a:solidFill>
              </a:rPr>
              <a:t> des threads </a:t>
            </a:r>
            <a:r>
              <a:rPr lang="en-US" sz="3600" dirty="0" err="1" smtClean="0">
                <a:solidFill>
                  <a:srgbClr val="002060"/>
                </a:solidFill>
              </a:rPr>
              <a:t>en</a:t>
            </a:r>
            <a:r>
              <a:rPr lang="en-US" sz="3600" dirty="0" smtClean="0">
                <a:solidFill>
                  <a:srgbClr val="002060"/>
                </a:solidFill>
              </a:rPr>
              <a:t> Python</a:t>
            </a:r>
          </a:p>
        </p:txBody>
      </p:sp>
    </p:spTree>
    <p:extLst>
      <p:ext uri="{BB962C8B-B14F-4D97-AF65-F5344CB8AC3E}">
        <p14:creationId xmlns:p14="http://schemas.microsoft.com/office/powerpoint/2010/main" val="5109646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1" name="Rectangle 5"/>
          <p:cNvSpPr>
            <a:spLocks noGrp="1" noChangeArrowheads="1"/>
          </p:cNvSpPr>
          <p:nvPr>
            <p:ph type="body" idx="1"/>
          </p:nvPr>
        </p:nvSpPr>
        <p:spPr>
          <a:xfrm>
            <a:off x="135727" y="850004"/>
            <a:ext cx="11497816" cy="5930722"/>
          </a:xfrm>
        </p:spPr>
        <p:txBody>
          <a:bodyPr/>
          <a:lstStyle/>
          <a:p>
            <a:pPr marL="0" lvl="0" indent="0" algn="just">
              <a:buNone/>
            </a:pPr>
            <a:r>
              <a:rPr lang="fr-FR" sz="2400" dirty="0">
                <a:solidFill>
                  <a:srgbClr val="002060"/>
                </a:solidFill>
              </a:rPr>
              <a:t>Exemple d'exécution d'une fonction dans un </a:t>
            </a:r>
            <a:r>
              <a:rPr lang="fr-FR" sz="2400" dirty="0" smtClean="0">
                <a:solidFill>
                  <a:srgbClr val="002060"/>
                </a:solidFill>
              </a:rPr>
              <a:t>thread :</a:t>
            </a:r>
          </a:p>
          <a:p>
            <a:pPr marL="0" indent="0">
              <a:buNone/>
            </a:pPr>
            <a:r>
              <a:rPr lang="en-US" sz="2000" dirty="0">
                <a:solidFill>
                  <a:srgbClr val="7030A0"/>
                </a:solidFill>
              </a:rPr>
              <a:t>from time import sleep</a:t>
            </a:r>
          </a:p>
          <a:p>
            <a:pPr marL="0" indent="0">
              <a:buNone/>
            </a:pPr>
            <a:r>
              <a:rPr lang="en-US" sz="2000" dirty="0">
                <a:solidFill>
                  <a:srgbClr val="7030A0"/>
                </a:solidFill>
              </a:rPr>
              <a:t>from threading import </a:t>
            </a:r>
            <a:r>
              <a:rPr lang="en-US" sz="2000" dirty="0" smtClean="0">
                <a:solidFill>
                  <a:srgbClr val="7030A0"/>
                </a:solidFill>
              </a:rPr>
              <a:t>Thread</a:t>
            </a:r>
            <a:r>
              <a:rPr lang="en-US" sz="2000" dirty="0">
                <a:solidFill>
                  <a:srgbClr val="7030A0"/>
                </a:solidFill>
              </a:rPr>
              <a:t> </a:t>
            </a:r>
          </a:p>
          <a:p>
            <a:pPr marL="0" indent="0">
              <a:buNone/>
            </a:pPr>
            <a:r>
              <a:rPr lang="en-US" sz="1800" dirty="0">
                <a:solidFill>
                  <a:srgbClr val="FFC000"/>
                </a:solidFill>
              </a:rPr>
              <a:t># a custom function that blocks for a moment</a:t>
            </a:r>
          </a:p>
          <a:p>
            <a:pPr marL="0" indent="0">
              <a:buNone/>
            </a:pPr>
            <a:r>
              <a:rPr lang="en-US" sz="2000" dirty="0" err="1">
                <a:solidFill>
                  <a:srgbClr val="7030A0"/>
                </a:solidFill>
              </a:rPr>
              <a:t>def</a:t>
            </a:r>
            <a:r>
              <a:rPr lang="en-US" sz="2000" dirty="0">
                <a:solidFill>
                  <a:srgbClr val="7030A0"/>
                </a:solidFill>
              </a:rPr>
              <a:t> task(</a:t>
            </a:r>
            <a:r>
              <a:rPr lang="en-US" sz="2000" dirty="0" err="1">
                <a:solidFill>
                  <a:srgbClr val="7030A0"/>
                </a:solidFill>
              </a:rPr>
              <a:t>sleep_time</a:t>
            </a:r>
            <a:r>
              <a:rPr lang="en-US" sz="2000" dirty="0">
                <a:solidFill>
                  <a:srgbClr val="7030A0"/>
                </a:solidFill>
              </a:rPr>
              <a:t>, message):</a:t>
            </a:r>
          </a:p>
          <a:p>
            <a:pPr marL="0" indent="0">
              <a:buNone/>
            </a:pPr>
            <a:r>
              <a:rPr lang="en-US" sz="2000" dirty="0">
                <a:solidFill>
                  <a:srgbClr val="7030A0"/>
                </a:solidFill>
              </a:rPr>
              <a:t>    </a:t>
            </a:r>
            <a:r>
              <a:rPr lang="en-US" sz="1800" dirty="0">
                <a:solidFill>
                  <a:srgbClr val="FFC000"/>
                </a:solidFill>
              </a:rPr>
              <a:t># block for a moment</a:t>
            </a:r>
          </a:p>
          <a:p>
            <a:pPr marL="0" indent="0">
              <a:buNone/>
            </a:pPr>
            <a:r>
              <a:rPr lang="en-US" sz="2000" dirty="0">
                <a:solidFill>
                  <a:srgbClr val="7030A0"/>
                </a:solidFill>
              </a:rPr>
              <a:t>    sleep(</a:t>
            </a:r>
            <a:r>
              <a:rPr lang="en-US" sz="2000" dirty="0" err="1">
                <a:solidFill>
                  <a:srgbClr val="7030A0"/>
                </a:solidFill>
              </a:rPr>
              <a:t>sleep_time</a:t>
            </a:r>
            <a:r>
              <a:rPr lang="en-US" sz="2000" dirty="0">
                <a:solidFill>
                  <a:srgbClr val="7030A0"/>
                </a:solidFill>
              </a:rPr>
              <a:t>)</a:t>
            </a:r>
          </a:p>
          <a:p>
            <a:pPr marL="0" indent="0">
              <a:buNone/>
            </a:pPr>
            <a:r>
              <a:rPr lang="en-US" sz="2000" dirty="0">
                <a:solidFill>
                  <a:srgbClr val="7030A0"/>
                </a:solidFill>
              </a:rPr>
              <a:t>    </a:t>
            </a:r>
            <a:r>
              <a:rPr lang="en-US" sz="1800" dirty="0">
                <a:solidFill>
                  <a:srgbClr val="FFC000"/>
                </a:solidFill>
              </a:rPr>
              <a:t># display a message</a:t>
            </a:r>
          </a:p>
          <a:p>
            <a:pPr marL="0" indent="0">
              <a:buNone/>
            </a:pPr>
            <a:r>
              <a:rPr lang="en-US" sz="2000" dirty="0">
                <a:solidFill>
                  <a:srgbClr val="7030A0"/>
                </a:solidFill>
              </a:rPr>
              <a:t>    print(message</a:t>
            </a:r>
            <a:r>
              <a:rPr lang="en-US" sz="2000" dirty="0" smtClean="0">
                <a:solidFill>
                  <a:srgbClr val="7030A0"/>
                </a:solidFill>
              </a:rPr>
              <a:t>)</a:t>
            </a:r>
            <a:r>
              <a:rPr lang="en-US" sz="2000" dirty="0">
                <a:solidFill>
                  <a:srgbClr val="7030A0"/>
                </a:solidFill>
              </a:rPr>
              <a:t> </a:t>
            </a:r>
          </a:p>
          <a:p>
            <a:pPr marL="0" indent="0">
              <a:buNone/>
            </a:pPr>
            <a:r>
              <a:rPr lang="en-US" sz="2000" dirty="0" smtClean="0">
                <a:solidFill>
                  <a:srgbClr val="7030A0"/>
                </a:solidFill>
              </a:rPr>
              <a:t>    </a:t>
            </a:r>
            <a:r>
              <a:rPr lang="en-US" sz="1800" dirty="0" smtClean="0">
                <a:solidFill>
                  <a:srgbClr val="FFC000"/>
                </a:solidFill>
              </a:rPr>
              <a:t># </a:t>
            </a:r>
            <a:r>
              <a:rPr lang="en-US" sz="1800" dirty="0">
                <a:solidFill>
                  <a:srgbClr val="FFC000"/>
                </a:solidFill>
              </a:rPr>
              <a:t>create a thread</a:t>
            </a:r>
          </a:p>
          <a:p>
            <a:pPr marL="0" indent="0">
              <a:buNone/>
            </a:pPr>
            <a:r>
              <a:rPr lang="en-US" sz="2000" dirty="0">
                <a:solidFill>
                  <a:srgbClr val="7030A0"/>
                </a:solidFill>
              </a:rPr>
              <a:t>thread = Thread(target=task, </a:t>
            </a:r>
            <a:r>
              <a:rPr lang="en-US" sz="2000" dirty="0" err="1">
                <a:solidFill>
                  <a:srgbClr val="7030A0"/>
                </a:solidFill>
              </a:rPr>
              <a:t>args</a:t>
            </a:r>
            <a:r>
              <a:rPr lang="en-US" sz="2000" dirty="0">
                <a:solidFill>
                  <a:srgbClr val="7030A0"/>
                </a:solidFill>
              </a:rPr>
              <a:t>=(1.5, 'New message from another thread'))</a:t>
            </a:r>
          </a:p>
          <a:p>
            <a:pPr marL="0" indent="0">
              <a:buNone/>
            </a:pPr>
            <a:r>
              <a:rPr lang="en-US" sz="1800" dirty="0">
                <a:solidFill>
                  <a:srgbClr val="FFC000"/>
                </a:solidFill>
              </a:rPr>
              <a:t># run the thread</a:t>
            </a:r>
          </a:p>
          <a:p>
            <a:pPr marL="0" indent="0">
              <a:buNone/>
            </a:pPr>
            <a:r>
              <a:rPr lang="en-US" sz="2000" dirty="0" err="1">
                <a:solidFill>
                  <a:srgbClr val="7030A0"/>
                </a:solidFill>
              </a:rPr>
              <a:t>thread.start</a:t>
            </a:r>
            <a:r>
              <a:rPr lang="en-US" sz="2000" dirty="0">
                <a:solidFill>
                  <a:srgbClr val="7030A0"/>
                </a:solidFill>
              </a:rPr>
              <a:t>()</a:t>
            </a:r>
          </a:p>
          <a:p>
            <a:pPr marL="0" indent="0">
              <a:buNone/>
            </a:pPr>
            <a:r>
              <a:rPr lang="en-US" sz="1800" dirty="0">
                <a:solidFill>
                  <a:srgbClr val="FFC000"/>
                </a:solidFill>
              </a:rPr>
              <a:t># wait for the thread to finish</a:t>
            </a:r>
          </a:p>
          <a:p>
            <a:pPr marL="0" indent="0">
              <a:buNone/>
            </a:pPr>
            <a:r>
              <a:rPr lang="en-US" sz="2000" dirty="0">
                <a:solidFill>
                  <a:srgbClr val="7030A0"/>
                </a:solidFill>
              </a:rPr>
              <a:t>print('Waiting for the thread...')</a:t>
            </a:r>
          </a:p>
          <a:p>
            <a:pPr marL="0" indent="0">
              <a:buNone/>
            </a:pPr>
            <a:r>
              <a:rPr lang="en-US" sz="2000" dirty="0" err="1">
                <a:solidFill>
                  <a:srgbClr val="7030A0"/>
                </a:solidFill>
              </a:rPr>
              <a:t>thread.join</a:t>
            </a:r>
            <a:r>
              <a:rPr lang="en-US" sz="2000" dirty="0">
                <a:solidFill>
                  <a:srgbClr val="7030A0"/>
                </a:solidFill>
              </a:rPr>
              <a:t>()</a:t>
            </a:r>
          </a:p>
          <a:p>
            <a:pPr marL="0" lvl="0" indent="0" algn="just">
              <a:buNone/>
            </a:pPr>
            <a:endParaRPr lang="fr-FR" sz="2000" dirty="0" smtClean="0">
              <a:solidFill>
                <a:srgbClr val="002060"/>
              </a:solidFill>
            </a:endParaRPr>
          </a:p>
        </p:txBody>
      </p:sp>
      <p:sp>
        <p:nvSpPr>
          <p:cNvPr id="4" name="Rectangle 4"/>
          <p:cNvSpPr txBox="1">
            <a:spLocks noChangeArrowheads="1"/>
          </p:cNvSpPr>
          <p:nvPr/>
        </p:nvSpPr>
        <p:spPr bwMode="auto">
          <a:xfrm>
            <a:off x="609599" y="235249"/>
            <a:ext cx="8457127" cy="586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5pPr>
            <a:lvl6pPr marL="4572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6pPr>
            <a:lvl7pPr marL="9144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7pPr>
            <a:lvl8pPr marL="13716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8pPr>
            <a:lvl9pPr marL="18288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9pPr>
          </a:lstStyle>
          <a:p>
            <a:pPr eaLnBrk="1" hangingPunct="1"/>
            <a:r>
              <a:rPr lang="en-US" sz="3600" dirty="0" smtClean="0">
                <a:solidFill>
                  <a:srgbClr val="002060"/>
                </a:solidFill>
              </a:rPr>
              <a:t>IV-4 </a:t>
            </a:r>
            <a:r>
              <a:rPr lang="en-US" sz="3600" dirty="0" err="1" smtClean="0">
                <a:solidFill>
                  <a:srgbClr val="002060"/>
                </a:solidFill>
              </a:rPr>
              <a:t>Exécuter</a:t>
            </a:r>
            <a:r>
              <a:rPr lang="en-US" sz="3600" dirty="0" smtClean="0">
                <a:solidFill>
                  <a:srgbClr val="002060"/>
                </a:solidFill>
              </a:rPr>
              <a:t> des threads </a:t>
            </a:r>
            <a:r>
              <a:rPr lang="en-US" sz="3600" dirty="0" err="1" smtClean="0">
                <a:solidFill>
                  <a:srgbClr val="002060"/>
                </a:solidFill>
              </a:rPr>
              <a:t>en</a:t>
            </a:r>
            <a:r>
              <a:rPr lang="en-US" sz="3600" dirty="0" smtClean="0">
                <a:solidFill>
                  <a:srgbClr val="002060"/>
                </a:solidFill>
              </a:rPr>
              <a:t> Python</a:t>
            </a:r>
          </a:p>
        </p:txBody>
      </p:sp>
      <p:sp>
        <p:nvSpPr>
          <p:cNvPr id="3" name="ZoneTexte 2"/>
          <p:cNvSpPr txBox="1"/>
          <p:nvPr/>
        </p:nvSpPr>
        <p:spPr>
          <a:xfrm>
            <a:off x="6158685" y="737955"/>
            <a:ext cx="5959664" cy="5940088"/>
          </a:xfrm>
          <a:prstGeom prst="rect">
            <a:avLst/>
          </a:prstGeom>
          <a:solidFill>
            <a:schemeClr val="bg2">
              <a:lumMod val="40000"/>
              <a:lumOff val="60000"/>
              <a:alpha val="0"/>
            </a:schemeClr>
          </a:solidFill>
        </p:spPr>
        <p:txBody>
          <a:bodyPr wrap="square" rtlCol="0">
            <a:spAutoFit/>
          </a:bodyPr>
          <a:lstStyle/>
          <a:p>
            <a:pPr marL="285750" indent="-285750" algn="just">
              <a:buFont typeface="Arial" panose="020B0604020202020204" pitchFamily="34" charset="0"/>
              <a:buChar char="•"/>
            </a:pPr>
            <a:endParaRPr lang="fr-FR" sz="2000" dirty="0">
              <a:solidFill>
                <a:srgbClr val="000000"/>
              </a:solidFill>
            </a:endParaRPr>
          </a:p>
          <a:p>
            <a:pPr marL="285750" indent="-285750" algn="just">
              <a:buFont typeface="Arial" panose="020B0604020202020204" pitchFamily="34" charset="0"/>
              <a:buChar char="•"/>
            </a:pPr>
            <a:endParaRPr lang="fr-FR" sz="2000" dirty="0">
              <a:solidFill>
                <a:srgbClr val="000000"/>
              </a:solidFill>
            </a:endParaRPr>
          </a:p>
          <a:p>
            <a:pPr marL="285750" indent="-285750" algn="just">
              <a:buFont typeface="Arial" panose="020B0604020202020204" pitchFamily="34" charset="0"/>
              <a:buChar char="•"/>
            </a:pPr>
            <a:r>
              <a:rPr lang="fr-FR" sz="2000" dirty="0">
                <a:solidFill>
                  <a:srgbClr val="00B050"/>
                </a:solidFill>
              </a:rPr>
              <a:t>L'exécution </a:t>
            </a:r>
            <a:r>
              <a:rPr lang="fr-FR" sz="2000" dirty="0">
                <a:solidFill>
                  <a:srgbClr val="00B050"/>
                </a:solidFill>
              </a:rPr>
              <a:t>de l'exemple crée d'abord le </a:t>
            </a:r>
            <a:r>
              <a:rPr lang="fr-FR" sz="2000" dirty="0" err="1">
                <a:solidFill>
                  <a:srgbClr val="00B050"/>
                </a:solidFill>
              </a:rPr>
              <a:t>threading.Thread</a:t>
            </a:r>
            <a:r>
              <a:rPr lang="fr-FR" sz="2000" dirty="0">
                <a:solidFill>
                  <a:srgbClr val="00B050"/>
                </a:solidFill>
              </a:rPr>
              <a:t> en passant deux paramètres au constructeur, via </a:t>
            </a:r>
            <a:r>
              <a:rPr lang="fr-FR" sz="2000" dirty="0" err="1">
                <a:solidFill>
                  <a:srgbClr val="00B050"/>
                </a:solidFill>
              </a:rPr>
              <a:t>args</a:t>
            </a:r>
            <a:r>
              <a:rPr lang="fr-FR" sz="2000" dirty="0">
                <a:solidFill>
                  <a:srgbClr val="00B050"/>
                </a:solidFill>
              </a:rPr>
              <a:t>, puis </a:t>
            </a:r>
            <a:r>
              <a:rPr lang="fr-FR" sz="2000" dirty="0">
                <a:solidFill>
                  <a:srgbClr val="00B050"/>
                </a:solidFill>
              </a:rPr>
              <a:t>appelle la fonction </a:t>
            </a:r>
            <a:r>
              <a:rPr lang="fr-FR" sz="2000" dirty="0" err="1">
                <a:solidFill>
                  <a:srgbClr val="00B050"/>
                </a:solidFill>
              </a:rPr>
              <a:t>start</a:t>
            </a:r>
            <a:r>
              <a:rPr lang="fr-FR" sz="2000" dirty="0">
                <a:solidFill>
                  <a:srgbClr val="00B050"/>
                </a:solidFill>
              </a:rPr>
              <a:t>().</a:t>
            </a:r>
          </a:p>
          <a:p>
            <a:pPr marL="285750" indent="-285750" algn="just">
              <a:buFont typeface="Arial" panose="020B0604020202020204" pitchFamily="34" charset="0"/>
              <a:buChar char="•"/>
            </a:pPr>
            <a:endParaRPr lang="fr-FR" sz="2000" dirty="0">
              <a:solidFill>
                <a:srgbClr val="00B050"/>
              </a:solidFill>
            </a:endParaRPr>
          </a:p>
          <a:p>
            <a:pPr marL="285750" indent="-285750" algn="just">
              <a:buFont typeface="Arial" panose="020B0604020202020204" pitchFamily="34" charset="0"/>
              <a:buChar char="•"/>
            </a:pPr>
            <a:endParaRPr lang="fr-FR" sz="2000" dirty="0">
              <a:solidFill>
                <a:srgbClr val="00B050"/>
              </a:solidFill>
            </a:endParaRPr>
          </a:p>
          <a:p>
            <a:pPr marL="285750" indent="-285750" algn="just">
              <a:buFont typeface="Arial" panose="020B0604020202020204" pitchFamily="34" charset="0"/>
              <a:buChar char="•"/>
            </a:pPr>
            <a:r>
              <a:rPr lang="fr-FR" sz="2000" dirty="0">
                <a:solidFill>
                  <a:srgbClr val="00B050"/>
                </a:solidFill>
              </a:rPr>
              <a:t> </a:t>
            </a:r>
            <a:r>
              <a:rPr lang="fr-FR" sz="2000" dirty="0">
                <a:solidFill>
                  <a:srgbClr val="00B050"/>
                </a:solidFill>
              </a:rPr>
              <a:t>Celle-ci ne démarre pas le thread immédiatement, mais permet au système d'exploitation de planifier l'exécution de la fonction dès que possible</a:t>
            </a:r>
            <a:r>
              <a:rPr lang="fr-FR" sz="2000" dirty="0">
                <a:solidFill>
                  <a:srgbClr val="00B050"/>
                </a:solidFill>
              </a:rPr>
              <a:t>.</a:t>
            </a:r>
          </a:p>
          <a:p>
            <a:pPr marL="285750" indent="-285750" algn="just">
              <a:buFont typeface="Arial" panose="020B0604020202020204" pitchFamily="34" charset="0"/>
              <a:buChar char="•"/>
            </a:pPr>
            <a:endParaRPr lang="fr-FR" sz="2000" dirty="0">
              <a:solidFill>
                <a:srgbClr val="00B050"/>
              </a:solidFill>
            </a:endParaRPr>
          </a:p>
          <a:p>
            <a:pPr algn="just"/>
            <a:endParaRPr lang="fr-FR" sz="2000" dirty="0">
              <a:solidFill>
                <a:srgbClr val="00B050"/>
              </a:solidFill>
            </a:endParaRPr>
          </a:p>
          <a:p>
            <a:pPr marL="285750" indent="-285750" algn="just">
              <a:buFont typeface="Arial" panose="020B0604020202020204" pitchFamily="34" charset="0"/>
              <a:buChar char="•"/>
            </a:pPr>
            <a:r>
              <a:rPr lang="fr-FR" sz="2000" dirty="0">
                <a:solidFill>
                  <a:srgbClr val="00B050"/>
                </a:solidFill>
              </a:rPr>
              <a:t>Le </a:t>
            </a:r>
            <a:r>
              <a:rPr lang="fr-FR" sz="2000" dirty="0">
                <a:solidFill>
                  <a:srgbClr val="00B050"/>
                </a:solidFill>
              </a:rPr>
              <a:t>thread principal imprime ensuite un message en attendant la fin du thread, puis appelle la fonction </a:t>
            </a:r>
            <a:r>
              <a:rPr lang="fr-FR" sz="2000" dirty="0" err="1">
                <a:solidFill>
                  <a:srgbClr val="00B050"/>
                </a:solidFill>
              </a:rPr>
              <a:t>join</a:t>
            </a:r>
            <a:r>
              <a:rPr lang="fr-FR" sz="2000" dirty="0">
                <a:solidFill>
                  <a:srgbClr val="00B050"/>
                </a:solidFill>
              </a:rPr>
              <a:t>() pour bloquer explicitement et attendre la fin de l'exécution du nouveau thread</a:t>
            </a:r>
            <a:r>
              <a:rPr lang="fr-FR" sz="2000" dirty="0">
                <a:solidFill>
                  <a:srgbClr val="00B050"/>
                </a:solidFill>
              </a:rPr>
              <a:t>.</a:t>
            </a:r>
          </a:p>
        </p:txBody>
      </p:sp>
    </p:spTree>
    <p:extLst>
      <p:ext uri="{BB962C8B-B14F-4D97-AF65-F5344CB8AC3E}">
        <p14:creationId xmlns:p14="http://schemas.microsoft.com/office/powerpoint/2010/main" val="25243460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1" name="Rectangle 5"/>
          <p:cNvSpPr>
            <a:spLocks noGrp="1" noChangeArrowheads="1"/>
          </p:cNvSpPr>
          <p:nvPr>
            <p:ph type="body" idx="1"/>
          </p:nvPr>
        </p:nvSpPr>
        <p:spPr>
          <a:xfrm>
            <a:off x="135728" y="850004"/>
            <a:ext cx="6119298" cy="5930722"/>
          </a:xfrm>
        </p:spPr>
        <p:txBody>
          <a:bodyPr/>
          <a:lstStyle/>
          <a:p>
            <a:pPr marL="0" lvl="0" indent="0" algn="just">
              <a:buNone/>
            </a:pPr>
            <a:r>
              <a:rPr lang="fr-FR" sz="2400" dirty="0" smtClean="0">
                <a:solidFill>
                  <a:srgbClr val="002060"/>
                </a:solidFill>
              </a:rPr>
              <a:t>Extension de la classe thread :</a:t>
            </a:r>
          </a:p>
          <a:p>
            <a:pPr marL="0" indent="0">
              <a:buNone/>
            </a:pPr>
            <a:endParaRPr lang="en-US" sz="2000" dirty="0" smtClean="0"/>
          </a:p>
          <a:p>
            <a:pPr marL="0" indent="0">
              <a:buNone/>
            </a:pPr>
            <a:r>
              <a:rPr lang="en-US" sz="2000" dirty="0" smtClean="0">
                <a:solidFill>
                  <a:srgbClr val="7030A0"/>
                </a:solidFill>
              </a:rPr>
              <a:t>from </a:t>
            </a:r>
            <a:r>
              <a:rPr lang="en-US" sz="2000" dirty="0">
                <a:solidFill>
                  <a:srgbClr val="7030A0"/>
                </a:solidFill>
              </a:rPr>
              <a:t>time import sleep</a:t>
            </a:r>
          </a:p>
          <a:p>
            <a:pPr marL="0" indent="0">
              <a:buNone/>
            </a:pPr>
            <a:r>
              <a:rPr lang="en-US" sz="2000" dirty="0">
                <a:solidFill>
                  <a:srgbClr val="7030A0"/>
                </a:solidFill>
              </a:rPr>
              <a:t>from threading import </a:t>
            </a:r>
            <a:r>
              <a:rPr lang="en-US" sz="2000" dirty="0" smtClean="0">
                <a:solidFill>
                  <a:srgbClr val="7030A0"/>
                </a:solidFill>
              </a:rPr>
              <a:t>Thread</a:t>
            </a:r>
            <a:r>
              <a:rPr lang="en-US" sz="2000" dirty="0">
                <a:solidFill>
                  <a:srgbClr val="7030A0"/>
                </a:solidFill>
              </a:rPr>
              <a:t> </a:t>
            </a:r>
          </a:p>
          <a:p>
            <a:pPr marL="0" indent="0">
              <a:buNone/>
            </a:pPr>
            <a:r>
              <a:rPr lang="en-US" sz="2000" dirty="0">
                <a:solidFill>
                  <a:srgbClr val="FFC000"/>
                </a:solidFill>
              </a:rPr>
              <a:t># custom thread class</a:t>
            </a:r>
          </a:p>
          <a:p>
            <a:pPr marL="0" indent="0">
              <a:buNone/>
            </a:pPr>
            <a:r>
              <a:rPr lang="en-US" sz="2000" dirty="0">
                <a:solidFill>
                  <a:srgbClr val="7030A0"/>
                </a:solidFill>
              </a:rPr>
              <a:t>class </a:t>
            </a:r>
            <a:r>
              <a:rPr lang="en-US" sz="2000" dirty="0" err="1">
                <a:solidFill>
                  <a:srgbClr val="7030A0"/>
                </a:solidFill>
              </a:rPr>
              <a:t>CustomThread</a:t>
            </a:r>
            <a:r>
              <a:rPr lang="en-US" sz="2000" dirty="0">
                <a:solidFill>
                  <a:srgbClr val="7030A0"/>
                </a:solidFill>
              </a:rPr>
              <a:t>(Thread):</a:t>
            </a:r>
          </a:p>
          <a:p>
            <a:pPr marL="0" indent="0">
              <a:buNone/>
            </a:pPr>
            <a:r>
              <a:rPr lang="en-US" sz="2000" dirty="0">
                <a:solidFill>
                  <a:srgbClr val="7030A0"/>
                </a:solidFill>
              </a:rPr>
              <a:t>    </a:t>
            </a:r>
            <a:r>
              <a:rPr lang="en-US" sz="2000" dirty="0">
                <a:solidFill>
                  <a:srgbClr val="FFC000"/>
                </a:solidFill>
              </a:rPr>
              <a:t># override the run function</a:t>
            </a:r>
          </a:p>
          <a:p>
            <a:pPr marL="0" indent="0">
              <a:buNone/>
            </a:pPr>
            <a:r>
              <a:rPr lang="en-US" sz="2000" dirty="0">
                <a:solidFill>
                  <a:srgbClr val="7030A0"/>
                </a:solidFill>
              </a:rPr>
              <a:t>    </a:t>
            </a:r>
            <a:r>
              <a:rPr lang="en-US" sz="2000" dirty="0" err="1">
                <a:solidFill>
                  <a:srgbClr val="7030A0"/>
                </a:solidFill>
              </a:rPr>
              <a:t>def</a:t>
            </a:r>
            <a:r>
              <a:rPr lang="en-US" sz="2000" dirty="0">
                <a:solidFill>
                  <a:srgbClr val="7030A0"/>
                </a:solidFill>
              </a:rPr>
              <a:t> run(self):</a:t>
            </a:r>
          </a:p>
          <a:p>
            <a:pPr marL="0" indent="0">
              <a:buNone/>
            </a:pPr>
            <a:r>
              <a:rPr lang="en-US" sz="2000" dirty="0">
                <a:solidFill>
                  <a:srgbClr val="7030A0"/>
                </a:solidFill>
              </a:rPr>
              <a:t>        </a:t>
            </a:r>
            <a:r>
              <a:rPr lang="en-US" sz="2000" dirty="0">
                <a:solidFill>
                  <a:srgbClr val="FFC000"/>
                </a:solidFill>
              </a:rPr>
              <a:t># block for a moment</a:t>
            </a:r>
          </a:p>
          <a:p>
            <a:pPr marL="0" indent="0">
              <a:buNone/>
            </a:pPr>
            <a:r>
              <a:rPr lang="en-US" sz="2000" dirty="0">
                <a:solidFill>
                  <a:srgbClr val="7030A0"/>
                </a:solidFill>
              </a:rPr>
              <a:t>        sleep(1)</a:t>
            </a:r>
          </a:p>
          <a:p>
            <a:pPr marL="0" indent="0">
              <a:buNone/>
            </a:pPr>
            <a:r>
              <a:rPr lang="en-US" sz="2000" dirty="0">
                <a:solidFill>
                  <a:srgbClr val="7030A0"/>
                </a:solidFill>
              </a:rPr>
              <a:t>        </a:t>
            </a:r>
            <a:r>
              <a:rPr lang="en-US" sz="2000" dirty="0">
                <a:solidFill>
                  <a:srgbClr val="FFC000"/>
                </a:solidFill>
              </a:rPr>
              <a:t># display a message</a:t>
            </a:r>
          </a:p>
          <a:p>
            <a:pPr marL="0" indent="0">
              <a:buNone/>
            </a:pPr>
            <a:r>
              <a:rPr lang="en-US" sz="2000" dirty="0">
                <a:solidFill>
                  <a:srgbClr val="7030A0"/>
                </a:solidFill>
              </a:rPr>
              <a:t>        print('This is coming from another thread</a:t>
            </a:r>
            <a:r>
              <a:rPr lang="en-US" sz="2000" dirty="0" smtClean="0">
                <a:solidFill>
                  <a:srgbClr val="7030A0"/>
                </a:solidFill>
              </a:rPr>
              <a:t>')</a:t>
            </a:r>
            <a:r>
              <a:rPr lang="en-US" sz="2000" dirty="0">
                <a:solidFill>
                  <a:srgbClr val="7030A0"/>
                </a:solidFill>
              </a:rPr>
              <a:t> </a:t>
            </a:r>
          </a:p>
          <a:p>
            <a:pPr marL="0" indent="0">
              <a:buNone/>
            </a:pPr>
            <a:r>
              <a:rPr lang="en-US" sz="2000" dirty="0" smtClean="0"/>
              <a:t>        </a:t>
            </a:r>
            <a:r>
              <a:rPr lang="en-US" sz="2000" dirty="0" smtClean="0">
                <a:solidFill>
                  <a:srgbClr val="FFC000"/>
                </a:solidFill>
              </a:rPr>
              <a:t># </a:t>
            </a:r>
            <a:r>
              <a:rPr lang="en-US" sz="2000" dirty="0">
                <a:solidFill>
                  <a:srgbClr val="FFC000"/>
                </a:solidFill>
              </a:rPr>
              <a:t>store return value</a:t>
            </a:r>
          </a:p>
          <a:p>
            <a:pPr marL="0" indent="0">
              <a:buNone/>
            </a:pPr>
            <a:r>
              <a:rPr lang="en-US" sz="2000" dirty="0"/>
              <a:t>        </a:t>
            </a:r>
            <a:r>
              <a:rPr lang="en-US" sz="2000" dirty="0" err="1">
                <a:solidFill>
                  <a:srgbClr val="7030A0"/>
                </a:solidFill>
              </a:rPr>
              <a:t>self.value</a:t>
            </a:r>
            <a:r>
              <a:rPr lang="en-US" sz="2000" dirty="0">
                <a:solidFill>
                  <a:srgbClr val="7030A0"/>
                </a:solidFill>
              </a:rPr>
              <a:t> = 99</a:t>
            </a:r>
          </a:p>
          <a:p>
            <a:pPr marL="0" lvl="0" indent="0" algn="just">
              <a:buNone/>
            </a:pPr>
            <a:endParaRPr lang="fr-FR" sz="2000" dirty="0" smtClean="0">
              <a:solidFill>
                <a:srgbClr val="002060"/>
              </a:solidFill>
            </a:endParaRPr>
          </a:p>
        </p:txBody>
      </p:sp>
      <p:sp>
        <p:nvSpPr>
          <p:cNvPr id="4" name="Rectangle 4"/>
          <p:cNvSpPr txBox="1">
            <a:spLocks noChangeArrowheads="1"/>
          </p:cNvSpPr>
          <p:nvPr/>
        </p:nvSpPr>
        <p:spPr bwMode="auto">
          <a:xfrm>
            <a:off x="609599" y="235249"/>
            <a:ext cx="8457127" cy="586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5pPr>
            <a:lvl6pPr marL="4572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6pPr>
            <a:lvl7pPr marL="9144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7pPr>
            <a:lvl8pPr marL="13716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8pPr>
            <a:lvl9pPr marL="18288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9pPr>
          </a:lstStyle>
          <a:p>
            <a:pPr eaLnBrk="1" hangingPunct="1"/>
            <a:r>
              <a:rPr lang="en-US" sz="3600" dirty="0" smtClean="0">
                <a:solidFill>
                  <a:srgbClr val="002060"/>
                </a:solidFill>
              </a:rPr>
              <a:t>IV-4 </a:t>
            </a:r>
            <a:r>
              <a:rPr lang="en-US" sz="3600" dirty="0" err="1" smtClean="0">
                <a:solidFill>
                  <a:srgbClr val="002060"/>
                </a:solidFill>
              </a:rPr>
              <a:t>Exécuter</a:t>
            </a:r>
            <a:r>
              <a:rPr lang="en-US" sz="3600" dirty="0" smtClean="0">
                <a:solidFill>
                  <a:srgbClr val="002060"/>
                </a:solidFill>
              </a:rPr>
              <a:t> des threads </a:t>
            </a:r>
            <a:r>
              <a:rPr lang="en-US" sz="3600" dirty="0" err="1" smtClean="0">
                <a:solidFill>
                  <a:srgbClr val="002060"/>
                </a:solidFill>
              </a:rPr>
              <a:t>en</a:t>
            </a:r>
            <a:r>
              <a:rPr lang="en-US" sz="3600" dirty="0" smtClean="0">
                <a:solidFill>
                  <a:srgbClr val="002060"/>
                </a:solidFill>
              </a:rPr>
              <a:t> Python</a:t>
            </a:r>
          </a:p>
        </p:txBody>
      </p:sp>
      <p:sp>
        <p:nvSpPr>
          <p:cNvPr id="3" name="ZoneTexte 2"/>
          <p:cNvSpPr txBox="1"/>
          <p:nvPr/>
        </p:nvSpPr>
        <p:spPr>
          <a:xfrm>
            <a:off x="6158685" y="804218"/>
            <a:ext cx="5959664" cy="5940088"/>
          </a:xfrm>
          <a:prstGeom prst="rect">
            <a:avLst/>
          </a:prstGeom>
          <a:solidFill>
            <a:schemeClr val="bg2">
              <a:lumMod val="40000"/>
              <a:lumOff val="60000"/>
              <a:alpha val="0"/>
            </a:schemeClr>
          </a:solidFill>
        </p:spPr>
        <p:txBody>
          <a:bodyPr wrap="square" rtlCol="0">
            <a:spAutoFit/>
          </a:bodyPr>
          <a:lstStyle/>
          <a:p>
            <a:r>
              <a:rPr lang="en-US" sz="2000" dirty="0">
                <a:solidFill>
                  <a:srgbClr val="FFC000"/>
                </a:solidFill>
              </a:rPr>
              <a:t># </a:t>
            </a:r>
            <a:r>
              <a:rPr lang="en-US" sz="2000" dirty="0">
                <a:solidFill>
                  <a:srgbClr val="FFC000"/>
                </a:solidFill>
              </a:rPr>
              <a:t>create the thread</a:t>
            </a:r>
          </a:p>
          <a:p>
            <a:r>
              <a:rPr lang="en-US" sz="2000" dirty="0">
                <a:solidFill>
                  <a:srgbClr val="7030A0"/>
                </a:solidFill>
              </a:rPr>
              <a:t>thread = </a:t>
            </a:r>
            <a:r>
              <a:rPr lang="en-US" sz="2000" dirty="0" err="1">
                <a:solidFill>
                  <a:srgbClr val="7030A0"/>
                </a:solidFill>
              </a:rPr>
              <a:t>CustomThread</a:t>
            </a:r>
            <a:r>
              <a:rPr lang="en-US" sz="2000" dirty="0">
                <a:solidFill>
                  <a:srgbClr val="7030A0"/>
                </a:solidFill>
              </a:rPr>
              <a:t>()</a:t>
            </a:r>
          </a:p>
          <a:p>
            <a:r>
              <a:rPr lang="en-US" sz="2000" dirty="0">
                <a:solidFill>
                  <a:srgbClr val="FFC000"/>
                </a:solidFill>
              </a:rPr>
              <a:t># start the thread</a:t>
            </a:r>
          </a:p>
          <a:p>
            <a:r>
              <a:rPr lang="en-US" sz="2000" dirty="0" err="1">
                <a:solidFill>
                  <a:srgbClr val="7030A0"/>
                </a:solidFill>
              </a:rPr>
              <a:t>thread.start</a:t>
            </a:r>
            <a:r>
              <a:rPr lang="en-US" sz="2000" dirty="0">
                <a:solidFill>
                  <a:srgbClr val="7030A0"/>
                </a:solidFill>
              </a:rPr>
              <a:t>()</a:t>
            </a:r>
          </a:p>
          <a:p>
            <a:r>
              <a:rPr lang="en-US" sz="2000" dirty="0">
                <a:solidFill>
                  <a:srgbClr val="FFC000"/>
                </a:solidFill>
              </a:rPr>
              <a:t># wait for the thread to finish</a:t>
            </a:r>
          </a:p>
          <a:p>
            <a:r>
              <a:rPr lang="en-US" sz="2000" dirty="0">
                <a:solidFill>
                  <a:srgbClr val="7030A0"/>
                </a:solidFill>
              </a:rPr>
              <a:t>print('Waiting for the thread to finish')</a:t>
            </a:r>
          </a:p>
          <a:p>
            <a:r>
              <a:rPr lang="en-US" sz="2000" dirty="0" err="1">
                <a:solidFill>
                  <a:srgbClr val="7030A0"/>
                </a:solidFill>
              </a:rPr>
              <a:t>thread.join</a:t>
            </a:r>
            <a:r>
              <a:rPr lang="en-US" sz="2000" dirty="0">
                <a:solidFill>
                  <a:srgbClr val="7030A0"/>
                </a:solidFill>
              </a:rPr>
              <a:t>()</a:t>
            </a:r>
          </a:p>
          <a:p>
            <a:r>
              <a:rPr lang="en-US" sz="2000" dirty="0">
                <a:solidFill>
                  <a:srgbClr val="FFC000"/>
                </a:solidFill>
              </a:rPr>
              <a:t># get the value returned from run</a:t>
            </a:r>
          </a:p>
          <a:p>
            <a:r>
              <a:rPr lang="en-US" sz="2000" dirty="0">
                <a:solidFill>
                  <a:srgbClr val="7030A0"/>
                </a:solidFill>
              </a:rPr>
              <a:t>value = </a:t>
            </a:r>
            <a:r>
              <a:rPr lang="en-US" sz="2000" dirty="0" err="1">
                <a:solidFill>
                  <a:srgbClr val="7030A0"/>
                </a:solidFill>
              </a:rPr>
              <a:t>thread.value</a:t>
            </a:r>
            <a:endParaRPr lang="en-US" sz="2000" dirty="0">
              <a:solidFill>
                <a:srgbClr val="7030A0"/>
              </a:solidFill>
            </a:endParaRPr>
          </a:p>
          <a:p>
            <a:r>
              <a:rPr lang="en-US" sz="2000" dirty="0">
                <a:solidFill>
                  <a:srgbClr val="7030A0"/>
                </a:solidFill>
              </a:rPr>
              <a:t>print(</a:t>
            </a:r>
            <a:r>
              <a:rPr lang="en-US" sz="2000" dirty="0" err="1">
                <a:solidFill>
                  <a:srgbClr val="7030A0"/>
                </a:solidFill>
              </a:rPr>
              <a:t>f'Got</a:t>
            </a:r>
            <a:r>
              <a:rPr lang="en-US" sz="2000" dirty="0">
                <a:solidFill>
                  <a:srgbClr val="7030A0"/>
                </a:solidFill>
              </a:rPr>
              <a:t>: {value</a:t>
            </a:r>
            <a:r>
              <a:rPr lang="en-US" sz="2000" dirty="0">
                <a:solidFill>
                  <a:srgbClr val="7030A0"/>
                </a:solidFill>
              </a:rPr>
              <a:t>}')</a:t>
            </a:r>
            <a:endParaRPr lang="fr-FR" sz="2000" dirty="0">
              <a:solidFill>
                <a:srgbClr val="7030A0"/>
              </a:solidFill>
            </a:endParaRPr>
          </a:p>
          <a:p>
            <a:pPr algn="just"/>
            <a:endParaRPr lang="fr-FR" sz="2000" dirty="0">
              <a:solidFill>
                <a:srgbClr val="00B050"/>
              </a:solidFill>
            </a:endParaRPr>
          </a:p>
          <a:p>
            <a:pPr marL="285750" indent="-285750" algn="just">
              <a:buFont typeface="Arial" panose="020B0604020202020204" pitchFamily="34" charset="0"/>
              <a:buChar char="•"/>
            </a:pPr>
            <a:r>
              <a:rPr lang="fr-FR" sz="2000" dirty="0">
                <a:solidFill>
                  <a:srgbClr val="00B050"/>
                </a:solidFill>
              </a:rPr>
              <a:t> L'exécution de l'exemple crée d'abord une instance du thread, puis exécute le contenu de la fonction </a:t>
            </a:r>
            <a:r>
              <a:rPr lang="fr-FR" sz="2000" dirty="0" err="1">
                <a:solidFill>
                  <a:srgbClr val="00B050"/>
                </a:solidFill>
              </a:rPr>
              <a:t>run</a:t>
            </a:r>
            <a:r>
              <a:rPr lang="fr-FR" sz="2000" dirty="0">
                <a:solidFill>
                  <a:srgbClr val="00B050"/>
                </a:solidFill>
              </a:rPr>
              <a:t>() qui stocke </a:t>
            </a:r>
            <a:r>
              <a:rPr lang="fr-FR" sz="2000" dirty="0">
                <a:solidFill>
                  <a:srgbClr val="00B050"/>
                </a:solidFill>
              </a:rPr>
              <a:t>une valeur de retour sous la forme d'une variable d'instance, à laquelle le thread principal accède et qui est rapportée par le thread principal après la fin de l'exécution du nouveau thread</a:t>
            </a:r>
            <a:r>
              <a:rPr lang="fr-FR" sz="2000" dirty="0">
                <a:solidFill>
                  <a:srgbClr val="00B050"/>
                </a:solidFill>
              </a:rPr>
              <a:t>.</a:t>
            </a:r>
          </a:p>
        </p:txBody>
      </p:sp>
      <p:cxnSp>
        <p:nvCxnSpPr>
          <p:cNvPr id="7" name="Connecteur droit 6"/>
          <p:cNvCxnSpPr/>
          <p:nvPr/>
        </p:nvCxnSpPr>
        <p:spPr bwMode="auto">
          <a:xfrm flipV="1">
            <a:off x="6056242" y="991557"/>
            <a:ext cx="0" cy="5554080"/>
          </a:xfrm>
          <a:prstGeom prst="line">
            <a:avLst/>
          </a:prstGeom>
          <a:solidFill>
            <a:schemeClr val="accent1"/>
          </a:solidFill>
          <a:ln w="9525" cap="flat" cmpd="sng" algn="ctr">
            <a:solidFill>
              <a:schemeClr val="tx1"/>
            </a:solidFill>
            <a:prstDash val="solid"/>
            <a:round/>
            <a:headEnd type="none" w="med" len="med"/>
            <a:tailEnd type="none" w="med" len="med"/>
          </a:ln>
          <a:effectLst>
            <a:outerShdw dist="53882" dir="2700000" algn="ctr" rotWithShape="0">
              <a:schemeClr val="bg2"/>
            </a:outerShdw>
          </a:effectLst>
        </p:spPr>
      </p:cxnSp>
    </p:spTree>
    <p:extLst>
      <p:ext uri="{BB962C8B-B14F-4D97-AF65-F5344CB8AC3E}">
        <p14:creationId xmlns:p14="http://schemas.microsoft.com/office/powerpoint/2010/main" val="17933767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1" name="Rectangle 5"/>
          <p:cNvSpPr>
            <a:spLocks noGrp="1" noChangeArrowheads="1"/>
          </p:cNvSpPr>
          <p:nvPr>
            <p:ph type="body" idx="1"/>
          </p:nvPr>
        </p:nvSpPr>
        <p:spPr>
          <a:xfrm>
            <a:off x="453778" y="993538"/>
            <a:ext cx="11497816" cy="5354253"/>
          </a:xfrm>
        </p:spPr>
        <p:txBody>
          <a:bodyPr/>
          <a:lstStyle/>
          <a:p>
            <a:pPr algn="just"/>
            <a:endParaRPr lang="fr-FR" sz="2400" dirty="0" smtClean="0">
              <a:solidFill>
                <a:srgbClr val="000000"/>
              </a:solidFill>
            </a:endParaRPr>
          </a:p>
          <a:p>
            <a:pPr algn="just"/>
            <a:r>
              <a:rPr lang="fr-FR" sz="2400" dirty="0" smtClean="0">
                <a:solidFill>
                  <a:srgbClr val="000000"/>
                </a:solidFill>
              </a:rPr>
              <a:t>Un </a:t>
            </a:r>
            <a:r>
              <a:rPr lang="fr-FR" sz="2400" dirty="0">
                <a:solidFill>
                  <a:srgbClr val="000000"/>
                </a:solidFill>
              </a:rPr>
              <a:t>pool de threads est un modèle de programmation permettant de </a:t>
            </a:r>
            <a:r>
              <a:rPr lang="fr-FR" sz="2400" dirty="0">
                <a:solidFill>
                  <a:srgbClr val="7030A0"/>
                </a:solidFill>
              </a:rPr>
              <a:t>gérer automatiquement un pool de threads de travail</a:t>
            </a:r>
            <a:r>
              <a:rPr lang="fr-FR" sz="2400" dirty="0" smtClean="0">
                <a:solidFill>
                  <a:srgbClr val="000000"/>
                </a:solidFill>
              </a:rPr>
              <a:t>.</a:t>
            </a:r>
          </a:p>
          <a:p>
            <a:pPr algn="just"/>
            <a:endParaRPr lang="fr-FR" sz="1000" dirty="0" smtClean="0">
              <a:solidFill>
                <a:srgbClr val="000000"/>
              </a:solidFill>
            </a:endParaRPr>
          </a:p>
          <a:p>
            <a:pPr algn="just"/>
            <a:r>
              <a:rPr lang="fr-FR" sz="2400" dirty="0" smtClean="0">
                <a:solidFill>
                  <a:srgbClr val="000000"/>
                </a:solidFill>
              </a:rPr>
              <a:t>Le </a:t>
            </a:r>
            <a:r>
              <a:rPr lang="fr-FR" sz="2400" dirty="0">
                <a:solidFill>
                  <a:srgbClr val="000000"/>
                </a:solidFill>
              </a:rPr>
              <a:t>pool est responsable d'un </a:t>
            </a:r>
            <a:r>
              <a:rPr lang="fr-FR" sz="2400" dirty="0">
                <a:solidFill>
                  <a:srgbClr val="7030A0"/>
                </a:solidFill>
              </a:rPr>
              <a:t>nombre fixe de threads</a:t>
            </a:r>
            <a:r>
              <a:rPr lang="fr-FR" sz="2400" dirty="0" smtClean="0">
                <a:solidFill>
                  <a:srgbClr val="000000"/>
                </a:solidFill>
              </a:rPr>
              <a:t>.</a:t>
            </a:r>
            <a:endParaRPr lang="fr-FR" sz="1000" dirty="0" smtClean="0">
              <a:solidFill>
                <a:srgbClr val="000000"/>
              </a:solidFill>
            </a:endParaRPr>
          </a:p>
          <a:p>
            <a:pPr algn="just"/>
            <a:endParaRPr lang="fr-FR" sz="1000" dirty="0" smtClean="0">
              <a:solidFill>
                <a:srgbClr val="000000"/>
              </a:solidFill>
            </a:endParaRPr>
          </a:p>
          <a:p>
            <a:pPr algn="just"/>
            <a:r>
              <a:rPr lang="fr-FR" sz="2400" dirty="0" smtClean="0">
                <a:solidFill>
                  <a:srgbClr val="000000"/>
                </a:solidFill>
              </a:rPr>
              <a:t>Il </a:t>
            </a:r>
            <a:r>
              <a:rPr lang="fr-FR" sz="2400" dirty="0">
                <a:solidFill>
                  <a:srgbClr val="000000"/>
                </a:solidFill>
              </a:rPr>
              <a:t>contrôle le moment où les threads sont créés, par exemple juste à temps lorsqu'ils sont nécessaires</a:t>
            </a:r>
            <a:r>
              <a:rPr lang="fr-FR" sz="2400" dirty="0" smtClean="0">
                <a:solidFill>
                  <a:srgbClr val="000000"/>
                </a:solidFill>
              </a:rPr>
              <a:t>.</a:t>
            </a:r>
          </a:p>
          <a:p>
            <a:pPr marL="0" indent="0" algn="just">
              <a:buNone/>
            </a:pPr>
            <a:r>
              <a:rPr lang="fr-FR" sz="1000" dirty="0" smtClean="0">
                <a:solidFill>
                  <a:srgbClr val="000000"/>
                </a:solidFill>
              </a:rPr>
              <a:t>    </a:t>
            </a:r>
          </a:p>
          <a:p>
            <a:pPr algn="just"/>
            <a:r>
              <a:rPr lang="fr-FR" sz="2400" dirty="0" smtClean="0">
                <a:solidFill>
                  <a:srgbClr val="000000"/>
                </a:solidFill>
              </a:rPr>
              <a:t>Il </a:t>
            </a:r>
            <a:r>
              <a:rPr lang="fr-FR" sz="2400" dirty="0">
                <a:solidFill>
                  <a:srgbClr val="000000"/>
                </a:solidFill>
              </a:rPr>
              <a:t>contrôle également ce que les threads doivent faire lorsqu'ils ne sont pas utilisés, par exemple en les faisant attendre sans consommer de ressources de calcul</a:t>
            </a:r>
            <a:r>
              <a:rPr lang="fr-FR" sz="2400" dirty="0" smtClean="0">
                <a:solidFill>
                  <a:srgbClr val="000000"/>
                </a:solidFill>
              </a:rPr>
              <a:t>.</a:t>
            </a:r>
          </a:p>
          <a:p>
            <a:pPr marL="0" indent="0" algn="just">
              <a:buNone/>
            </a:pPr>
            <a:endParaRPr lang="fr-FR" sz="1000" dirty="0" smtClean="0">
              <a:solidFill>
                <a:srgbClr val="000000"/>
              </a:solidFill>
            </a:endParaRPr>
          </a:p>
          <a:p>
            <a:pPr algn="just"/>
            <a:r>
              <a:rPr lang="fr-FR" sz="2400" dirty="0" smtClean="0">
                <a:solidFill>
                  <a:srgbClr val="000000"/>
                </a:solidFill>
              </a:rPr>
              <a:t>Chaque </a:t>
            </a:r>
            <a:r>
              <a:rPr lang="fr-FR" sz="2400" dirty="0">
                <a:solidFill>
                  <a:srgbClr val="000000"/>
                </a:solidFill>
              </a:rPr>
              <a:t>thread du pool est appelé </a:t>
            </a:r>
            <a:r>
              <a:rPr lang="fr-FR" sz="2400" dirty="0" err="1">
                <a:solidFill>
                  <a:srgbClr val="000000"/>
                </a:solidFill>
              </a:rPr>
              <a:t>worker</a:t>
            </a:r>
            <a:r>
              <a:rPr lang="fr-FR" sz="2400" dirty="0">
                <a:solidFill>
                  <a:srgbClr val="000000"/>
                </a:solidFill>
              </a:rPr>
              <a:t> ou </a:t>
            </a:r>
            <a:r>
              <a:rPr lang="fr-FR" sz="2400" dirty="0" err="1">
                <a:solidFill>
                  <a:srgbClr val="7030A0"/>
                </a:solidFill>
              </a:rPr>
              <a:t>worker</a:t>
            </a:r>
            <a:r>
              <a:rPr lang="fr-FR" sz="2400" dirty="0">
                <a:solidFill>
                  <a:srgbClr val="7030A0"/>
                </a:solidFill>
              </a:rPr>
              <a:t> thread</a:t>
            </a:r>
            <a:r>
              <a:rPr lang="fr-FR" sz="2400" dirty="0" smtClean="0">
                <a:solidFill>
                  <a:srgbClr val="000000"/>
                </a:solidFill>
              </a:rPr>
              <a:t>.</a:t>
            </a:r>
          </a:p>
          <a:p>
            <a:pPr marL="0" indent="0" algn="just">
              <a:buNone/>
            </a:pPr>
            <a:endParaRPr lang="fr-FR" sz="1000" dirty="0" smtClean="0">
              <a:solidFill>
                <a:srgbClr val="000000"/>
              </a:solidFill>
            </a:endParaRPr>
          </a:p>
        </p:txBody>
      </p:sp>
      <p:sp>
        <p:nvSpPr>
          <p:cNvPr id="4" name="Rectangle 4"/>
          <p:cNvSpPr txBox="1">
            <a:spLocks noChangeArrowheads="1"/>
          </p:cNvSpPr>
          <p:nvPr/>
        </p:nvSpPr>
        <p:spPr bwMode="auto">
          <a:xfrm>
            <a:off x="609599" y="235249"/>
            <a:ext cx="8457127" cy="586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5pPr>
            <a:lvl6pPr marL="4572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6pPr>
            <a:lvl7pPr marL="9144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7pPr>
            <a:lvl8pPr marL="13716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8pPr>
            <a:lvl9pPr marL="18288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9pPr>
          </a:lstStyle>
          <a:p>
            <a:pPr eaLnBrk="1" hangingPunct="1"/>
            <a:r>
              <a:rPr lang="en-US" sz="3600" dirty="0" smtClean="0">
                <a:solidFill>
                  <a:srgbClr val="002060"/>
                </a:solidFill>
              </a:rPr>
              <a:t>IV-4 Les pools de threads </a:t>
            </a:r>
            <a:r>
              <a:rPr lang="en-US" sz="3600" dirty="0" err="1" smtClean="0">
                <a:solidFill>
                  <a:srgbClr val="002060"/>
                </a:solidFill>
              </a:rPr>
              <a:t>en</a:t>
            </a:r>
            <a:r>
              <a:rPr lang="en-US" sz="3600" dirty="0" smtClean="0">
                <a:solidFill>
                  <a:srgbClr val="002060"/>
                </a:solidFill>
              </a:rPr>
              <a:t> Python</a:t>
            </a:r>
          </a:p>
        </p:txBody>
      </p:sp>
    </p:spTree>
    <p:extLst>
      <p:ext uri="{BB962C8B-B14F-4D97-AF65-F5344CB8AC3E}">
        <p14:creationId xmlns:p14="http://schemas.microsoft.com/office/powerpoint/2010/main" val="8441395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1" name="Rectangle 5"/>
          <p:cNvSpPr>
            <a:spLocks noGrp="1" noChangeArrowheads="1"/>
          </p:cNvSpPr>
          <p:nvPr>
            <p:ph type="body" idx="1"/>
          </p:nvPr>
        </p:nvSpPr>
        <p:spPr>
          <a:xfrm>
            <a:off x="453778" y="927278"/>
            <a:ext cx="11497816" cy="5930722"/>
          </a:xfrm>
        </p:spPr>
        <p:txBody>
          <a:bodyPr/>
          <a:lstStyle/>
          <a:p>
            <a:pPr algn="just"/>
            <a:r>
              <a:rPr lang="fr-FR" sz="2400" dirty="0">
                <a:solidFill>
                  <a:srgbClr val="000000"/>
                </a:solidFill>
              </a:rPr>
              <a:t>Chaque </a:t>
            </a:r>
            <a:r>
              <a:rPr lang="fr-FR" sz="2400" dirty="0" err="1">
                <a:solidFill>
                  <a:srgbClr val="000000"/>
                </a:solidFill>
              </a:rPr>
              <a:t>worker</a:t>
            </a:r>
            <a:r>
              <a:rPr lang="fr-FR" sz="2400" dirty="0">
                <a:solidFill>
                  <a:srgbClr val="000000"/>
                </a:solidFill>
              </a:rPr>
              <a:t> est agnostique par rapport au type de tâches exécutées, tout comme l'utilisateur du pool de threads pour exécuter une suite de tâches similaires ou dissemblables (en termes de fonction appelée, d'arguments de fonction, de durée de tâche, etc.</a:t>
            </a:r>
          </a:p>
          <a:p>
            <a:pPr marL="0" indent="0" algn="just">
              <a:buNone/>
            </a:pPr>
            <a:endParaRPr lang="fr-FR" sz="1000" dirty="0" smtClean="0">
              <a:solidFill>
                <a:srgbClr val="000000"/>
              </a:solidFill>
            </a:endParaRPr>
          </a:p>
          <a:p>
            <a:pPr algn="just"/>
            <a:r>
              <a:rPr lang="fr-FR" sz="2400" dirty="0" smtClean="0">
                <a:solidFill>
                  <a:srgbClr val="000000"/>
                </a:solidFill>
              </a:rPr>
              <a:t>Les </a:t>
            </a:r>
            <a:r>
              <a:rPr lang="fr-FR" sz="2400" dirty="0">
                <a:solidFill>
                  <a:srgbClr val="000000"/>
                </a:solidFill>
              </a:rPr>
              <a:t>threads de travail sont conçus pour être réutilisés une fois la tâche terminée et offrent une protection contre l'échec inattendu de la tâche, comme la levée d'une exception, sans avoir d'impact sur le thread de travail lui-même</a:t>
            </a:r>
            <a:r>
              <a:rPr lang="fr-FR" sz="2400" dirty="0" smtClean="0">
                <a:solidFill>
                  <a:srgbClr val="000000"/>
                </a:solidFill>
              </a:rPr>
              <a:t>.</a:t>
            </a:r>
          </a:p>
          <a:p>
            <a:pPr marL="0" indent="0" algn="just">
              <a:buNone/>
            </a:pPr>
            <a:r>
              <a:rPr lang="fr-FR" sz="1000" dirty="0" smtClean="0">
                <a:solidFill>
                  <a:srgbClr val="000000"/>
                </a:solidFill>
              </a:rPr>
              <a:t> </a:t>
            </a:r>
          </a:p>
          <a:p>
            <a:pPr algn="just"/>
            <a:r>
              <a:rPr lang="fr-FR" sz="2400" dirty="0" smtClean="0">
                <a:solidFill>
                  <a:srgbClr val="000000"/>
                </a:solidFill>
              </a:rPr>
              <a:t>Ceci </a:t>
            </a:r>
            <a:r>
              <a:rPr lang="fr-FR" sz="2400" dirty="0">
                <a:solidFill>
                  <a:srgbClr val="000000"/>
                </a:solidFill>
              </a:rPr>
              <a:t>est différent d'un thread unique qui est configuré pour l'exécution unique d'une tâche spécifique.</a:t>
            </a:r>
          </a:p>
          <a:p>
            <a:pPr marL="0" lvl="0" indent="0" algn="just">
              <a:buNone/>
            </a:pPr>
            <a:endParaRPr lang="fr-FR" sz="1000" dirty="0" smtClean="0">
              <a:solidFill>
                <a:srgbClr val="000000"/>
              </a:solidFill>
            </a:endParaRPr>
          </a:p>
          <a:p>
            <a:pPr algn="just"/>
            <a:r>
              <a:rPr lang="fr-FR" sz="2400" dirty="0" smtClean="0">
                <a:solidFill>
                  <a:srgbClr val="000000"/>
                </a:solidFill>
              </a:rPr>
              <a:t>Le </a:t>
            </a:r>
            <a:r>
              <a:rPr lang="fr-FR" sz="2400" dirty="0">
                <a:solidFill>
                  <a:srgbClr val="000000"/>
                </a:solidFill>
              </a:rPr>
              <a:t>pool peut fournir une certaine facilité pour configurer les threads de travail, par exemple en exécutant une fonction d'initialisation et en nommant chaque thread de travail à l'aide d'une convention de dénomination spécifique</a:t>
            </a:r>
            <a:r>
              <a:rPr lang="fr-FR" sz="2400" dirty="0" smtClean="0">
                <a:solidFill>
                  <a:srgbClr val="000000"/>
                </a:solidFill>
              </a:rPr>
              <a:t>.</a:t>
            </a:r>
          </a:p>
        </p:txBody>
      </p:sp>
      <p:sp>
        <p:nvSpPr>
          <p:cNvPr id="4" name="Rectangle 4"/>
          <p:cNvSpPr txBox="1">
            <a:spLocks noChangeArrowheads="1"/>
          </p:cNvSpPr>
          <p:nvPr/>
        </p:nvSpPr>
        <p:spPr bwMode="auto">
          <a:xfrm>
            <a:off x="609599" y="235249"/>
            <a:ext cx="8457127" cy="586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5pPr>
            <a:lvl6pPr marL="4572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6pPr>
            <a:lvl7pPr marL="9144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7pPr>
            <a:lvl8pPr marL="13716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8pPr>
            <a:lvl9pPr marL="18288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9pPr>
          </a:lstStyle>
          <a:p>
            <a:pPr eaLnBrk="1" hangingPunct="1"/>
            <a:r>
              <a:rPr lang="en-US" sz="3600" dirty="0" smtClean="0">
                <a:solidFill>
                  <a:srgbClr val="002060"/>
                </a:solidFill>
              </a:rPr>
              <a:t>IV-4 </a:t>
            </a:r>
            <a:r>
              <a:rPr lang="en-US" sz="3600" dirty="0">
                <a:solidFill>
                  <a:srgbClr val="002060"/>
                </a:solidFill>
              </a:rPr>
              <a:t>Les pools de threads </a:t>
            </a:r>
            <a:r>
              <a:rPr lang="en-US" sz="3600" dirty="0" err="1">
                <a:solidFill>
                  <a:srgbClr val="002060"/>
                </a:solidFill>
              </a:rPr>
              <a:t>en</a:t>
            </a:r>
            <a:r>
              <a:rPr lang="en-US" sz="3600" dirty="0">
                <a:solidFill>
                  <a:srgbClr val="002060"/>
                </a:solidFill>
              </a:rPr>
              <a:t> Python</a:t>
            </a:r>
            <a:endParaRPr lang="en-US" sz="3600" dirty="0" smtClean="0">
              <a:solidFill>
                <a:srgbClr val="002060"/>
              </a:solidFill>
            </a:endParaRPr>
          </a:p>
        </p:txBody>
      </p:sp>
    </p:spTree>
    <p:extLst>
      <p:ext uri="{BB962C8B-B14F-4D97-AF65-F5344CB8AC3E}">
        <p14:creationId xmlns:p14="http://schemas.microsoft.com/office/powerpoint/2010/main" val="4346545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1" name="Rectangle 5"/>
          <p:cNvSpPr>
            <a:spLocks noGrp="1" noChangeArrowheads="1"/>
          </p:cNvSpPr>
          <p:nvPr>
            <p:ph type="body" idx="1"/>
          </p:nvPr>
        </p:nvSpPr>
        <p:spPr>
          <a:xfrm>
            <a:off x="453778" y="1099554"/>
            <a:ext cx="11497816" cy="4479609"/>
          </a:xfrm>
        </p:spPr>
        <p:txBody>
          <a:bodyPr/>
          <a:lstStyle/>
          <a:p>
            <a:pPr algn="just"/>
            <a:r>
              <a:rPr lang="fr-FR" sz="2400" dirty="0" smtClean="0">
                <a:solidFill>
                  <a:srgbClr val="000000"/>
                </a:solidFill>
              </a:rPr>
              <a:t>Les </a:t>
            </a:r>
            <a:r>
              <a:rPr lang="fr-FR" sz="2400" dirty="0">
                <a:solidFill>
                  <a:srgbClr val="000000"/>
                </a:solidFill>
              </a:rPr>
              <a:t>pools de threads peuvent fournir une interface générique pour l'exécution de tâches ad hoc avec un nombre variable d'arguments, mais n'exigent pas que nous choisissions un thread pour exécuter la tâche, que nous démarrions le thread ou que nous attendions que la tâche se termine</a:t>
            </a:r>
            <a:r>
              <a:rPr lang="fr-FR" sz="2400" dirty="0" smtClean="0">
                <a:solidFill>
                  <a:srgbClr val="000000"/>
                </a:solidFill>
              </a:rPr>
              <a:t>.</a:t>
            </a:r>
          </a:p>
          <a:p>
            <a:pPr marL="0" indent="0" algn="just">
              <a:buNone/>
            </a:pPr>
            <a:endParaRPr lang="fr-FR" sz="2400" dirty="0" smtClean="0">
              <a:solidFill>
                <a:srgbClr val="000000"/>
              </a:solidFill>
            </a:endParaRPr>
          </a:p>
          <a:p>
            <a:pPr algn="just"/>
            <a:r>
              <a:rPr lang="fr-FR" sz="2400" dirty="0" smtClean="0">
                <a:solidFill>
                  <a:srgbClr val="000000"/>
                </a:solidFill>
              </a:rPr>
              <a:t>Il </a:t>
            </a:r>
            <a:r>
              <a:rPr lang="fr-FR" sz="2400" dirty="0">
                <a:solidFill>
                  <a:srgbClr val="000000"/>
                </a:solidFill>
              </a:rPr>
              <a:t>peut être nettement plus efficace d'utiliser un pool de threads plutôt que de démarrer, gérer et fermer manuellement des threads, surtout avec un grand nombre de tâches</a:t>
            </a:r>
            <a:r>
              <a:rPr lang="fr-FR" sz="2400" dirty="0" smtClean="0">
                <a:solidFill>
                  <a:srgbClr val="000000"/>
                </a:solidFill>
              </a:rPr>
              <a:t>.</a:t>
            </a:r>
          </a:p>
          <a:p>
            <a:pPr algn="just"/>
            <a:endParaRPr lang="fr-FR" sz="2400" dirty="0">
              <a:solidFill>
                <a:srgbClr val="000000"/>
              </a:solidFill>
            </a:endParaRPr>
          </a:p>
          <a:p>
            <a:pPr algn="just"/>
            <a:r>
              <a:rPr lang="fr-FR" sz="2400" dirty="0" smtClean="0">
                <a:solidFill>
                  <a:srgbClr val="000000"/>
                </a:solidFill>
              </a:rPr>
              <a:t>Python </a:t>
            </a:r>
            <a:r>
              <a:rPr lang="fr-FR" sz="2400" dirty="0">
                <a:solidFill>
                  <a:srgbClr val="000000"/>
                </a:solidFill>
              </a:rPr>
              <a:t>fournit un pool de threads via la classe </a:t>
            </a:r>
            <a:r>
              <a:rPr lang="fr-FR" sz="2400" dirty="0" err="1">
                <a:solidFill>
                  <a:srgbClr val="7030A0"/>
                </a:solidFill>
              </a:rPr>
              <a:t>ThreadPoolExecutor</a:t>
            </a:r>
            <a:r>
              <a:rPr lang="fr-FR" sz="2400" dirty="0" smtClean="0">
                <a:solidFill>
                  <a:srgbClr val="7030A0"/>
                </a:solidFill>
              </a:rPr>
              <a:t>.</a:t>
            </a:r>
            <a:endParaRPr lang="fr-FR" sz="2400" dirty="0">
              <a:solidFill>
                <a:srgbClr val="7030A0"/>
              </a:solidFill>
            </a:endParaRPr>
          </a:p>
        </p:txBody>
      </p:sp>
      <p:sp>
        <p:nvSpPr>
          <p:cNvPr id="4" name="Rectangle 4"/>
          <p:cNvSpPr txBox="1">
            <a:spLocks noChangeArrowheads="1"/>
          </p:cNvSpPr>
          <p:nvPr/>
        </p:nvSpPr>
        <p:spPr bwMode="auto">
          <a:xfrm>
            <a:off x="609599" y="235249"/>
            <a:ext cx="8457127" cy="586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5pPr>
            <a:lvl6pPr marL="4572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6pPr>
            <a:lvl7pPr marL="9144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7pPr>
            <a:lvl8pPr marL="13716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8pPr>
            <a:lvl9pPr marL="18288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9pPr>
          </a:lstStyle>
          <a:p>
            <a:pPr eaLnBrk="1" hangingPunct="1"/>
            <a:r>
              <a:rPr lang="en-US" sz="3600" dirty="0" smtClean="0">
                <a:solidFill>
                  <a:srgbClr val="002060"/>
                </a:solidFill>
              </a:rPr>
              <a:t>IV-4 </a:t>
            </a:r>
            <a:r>
              <a:rPr lang="en-US" sz="3600" dirty="0">
                <a:solidFill>
                  <a:srgbClr val="002060"/>
                </a:solidFill>
              </a:rPr>
              <a:t>Les pools de threads </a:t>
            </a:r>
            <a:r>
              <a:rPr lang="en-US" sz="3600" dirty="0" err="1">
                <a:solidFill>
                  <a:srgbClr val="002060"/>
                </a:solidFill>
              </a:rPr>
              <a:t>en</a:t>
            </a:r>
            <a:r>
              <a:rPr lang="en-US" sz="3600" dirty="0">
                <a:solidFill>
                  <a:srgbClr val="002060"/>
                </a:solidFill>
              </a:rPr>
              <a:t> Python</a:t>
            </a:r>
            <a:endParaRPr lang="en-US" sz="3600" dirty="0" smtClean="0">
              <a:solidFill>
                <a:srgbClr val="002060"/>
              </a:solidFill>
            </a:endParaRPr>
          </a:p>
        </p:txBody>
      </p:sp>
    </p:spTree>
    <p:extLst>
      <p:ext uri="{BB962C8B-B14F-4D97-AF65-F5344CB8AC3E}">
        <p14:creationId xmlns:p14="http://schemas.microsoft.com/office/powerpoint/2010/main" val="419434915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1" name="Rectangle 5"/>
          <p:cNvSpPr>
            <a:spLocks noGrp="1" noChangeArrowheads="1"/>
          </p:cNvSpPr>
          <p:nvPr>
            <p:ph type="body" idx="1"/>
          </p:nvPr>
        </p:nvSpPr>
        <p:spPr>
          <a:xfrm>
            <a:off x="453778" y="1099554"/>
            <a:ext cx="11497816" cy="5075959"/>
          </a:xfrm>
        </p:spPr>
        <p:txBody>
          <a:bodyPr/>
          <a:lstStyle/>
          <a:p>
            <a:pPr algn="just"/>
            <a:r>
              <a:rPr lang="en-US" sz="2400" dirty="0"/>
              <a:t>With the help of </a:t>
            </a:r>
            <a:r>
              <a:rPr lang="en-US" sz="2400" b="1" dirty="0" err="1">
                <a:solidFill>
                  <a:srgbClr val="7030A0"/>
                </a:solidFill>
              </a:rPr>
              <a:t>concurrent.futures</a:t>
            </a:r>
            <a:r>
              <a:rPr lang="en-US" sz="2400" dirty="0"/>
              <a:t> module and its concrete subclass </a:t>
            </a:r>
            <a:r>
              <a:rPr lang="en-US" sz="2400" b="1" dirty="0">
                <a:solidFill>
                  <a:srgbClr val="7030A0"/>
                </a:solidFill>
              </a:rPr>
              <a:t>Executor</a:t>
            </a:r>
            <a:r>
              <a:rPr lang="en-US" sz="2400" dirty="0"/>
              <a:t>, we can easily create a pool of threads</a:t>
            </a:r>
            <a:r>
              <a:rPr lang="en-US" sz="2400" dirty="0" smtClean="0"/>
              <a:t>.</a:t>
            </a:r>
          </a:p>
          <a:p>
            <a:pPr marL="0" indent="0" algn="just">
              <a:buNone/>
            </a:pPr>
            <a:endParaRPr lang="en-US" sz="1000" dirty="0" smtClean="0"/>
          </a:p>
          <a:p>
            <a:pPr algn="just"/>
            <a:r>
              <a:rPr lang="en-US" sz="2400" dirty="0" smtClean="0"/>
              <a:t>For </a:t>
            </a:r>
            <a:r>
              <a:rPr lang="en-US" sz="2400" dirty="0"/>
              <a:t>this, we need to construct a </a:t>
            </a:r>
            <a:r>
              <a:rPr lang="en-US" sz="2400" b="1" dirty="0" err="1">
                <a:solidFill>
                  <a:srgbClr val="7030A0"/>
                </a:solidFill>
              </a:rPr>
              <a:t>ThreadPoolExecutor</a:t>
            </a:r>
            <a:r>
              <a:rPr lang="en-US" sz="2400" dirty="0"/>
              <a:t> with the number of threads we want in the pool. By default, the number is 5</a:t>
            </a:r>
            <a:r>
              <a:rPr lang="en-US" sz="2400" dirty="0" smtClean="0"/>
              <a:t>.</a:t>
            </a:r>
          </a:p>
          <a:p>
            <a:pPr marL="0" indent="0" algn="just">
              <a:buNone/>
            </a:pPr>
            <a:endParaRPr lang="en-US" sz="1000" dirty="0" smtClean="0"/>
          </a:p>
          <a:p>
            <a:pPr algn="just"/>
            <a:r>
              <a:rPr lang="en-US" sz="2400" dirty="0" smtClean="0"/>
              <a:t>Then </a:t>
            </a:r>
            <a:r>
              <a:rPr lang="en-US" sz="2400" dirty="0"/>
              <a:t>we can submit a task to the thread pool. When we </a:t>
            </a:r>
            <a:r>
              <a:rPr lang="en-US" sz="2400" b="1" dirty="0">
                <a:solidFill>
                  <a:srgbClr val="7030A0"/>
                </a:solidFill>
              </a:rPr>
              <a:t>submit()</a:t>
            </a:r>
            <a:r>
              <a:rPr lang="en-US" sz="2400" dirty="0"/>
              <a:t> a task, we get back a </a:t>
            </a:r>
            <a:r>
              <a:rPr lang="en-US" sz="2400" b="1" dirty="0" smtClean="0">
                <a:solidFill>
                  <a:srgbClr val="7030A0"/>
                </a:solidFill>
              </a:rPr>
              <a:t>Future</a:t>
            </a:r>
            <a:r>
              <a:rPr lang="en-US" sz="2400" dirty="0" smtClean="0"/>
              <a:t>.</a:t>
            </a:r>
          </a:p>
          <a:p>
            <a:pPr marL="0" indent="0" algn="just">
              <a:buNone/>
            </a:pPr>
            <a:r>
              <a:rPr lang="en-US" sz="1000" dirty="0" smtClean="0"/>
              <a:t> </a:t>
            </a:r>
          </a:p>
          <a:p>
            <a:pPr algn="just"/>
            <a:r>
              <a:rPr lang="en-US" sz="2400" dirty="0" smtClean="0"/>
              <a:t>The </a:t>
            </a:r>
            <a:r>
              <a:rPr lang="en-US" sz="2400" dirty="0"/>
              <a:t>Future object has a method called </a:t>
            </a:r>
            <a:r>
              <a:rPr lang="en-US" sz="2400" b="1" dirty="0">
                <a:solidFill>
                  <a:srgbClr val="7030A0"/>
                </a:solidFill>
              </a:rPr>
              <a:t>done()</a:t>
            </a:r>
            <a:r>
              <a:rPr lang="en-US" sz="2400" dirty="0"/>
              <a:t>, which tells if the future has resolved. With this, a value has been set for that particular future object</a:t>
            </a:r>
            <a:r>
              <a:rPr lang="en-US" sz="2400" dirty="0" smtClean="0"/>
              <a:t>.</a:t>
            </a:r>
          </a:p>
          <a:p>
            <a:pPr marL="0" indent="0" algn="just">
              <a:buNone/>
            </a:pPr>
            <a:endParaRPr lang="en-US" sz="1000" dirty="0" smtClean="0"/>
          </a:p>
          <a:p>
            <a:pPr algn="just"/>
            <a:r>
              <a:rPr lang="en-US" sz="2400" dirty="0" smtClean="0"/>
              <a:t> </a:t>
            </a:r>
            <a:r>
              <a:rPr lang="en-US" sz="2400" dirty="0"/>
              <a:t>When a task finishes, the thread pool executor sets the value to the future object.</a:t>
            </a:r>
            <a:endParaRPr lang="fr-FR" sz="2400" dirty="0">
              <a:solidFill>
                <a:srgbClr val="7030A0"/>
              </a:solidFill>
            </a:endParaRPr>
          </a:p>
        </p:txBody>
      </p:sp>
      <p:sp>
        <p:nvSpPr>
          <p:cNvPr id="4" name="Rectangle 4"/>
          <p:cNvSpPr txBox="1">
            <a:spLocks noChangeArrowheads="1"/>
          </p:cNvSpPr>
          <p:nvPr/>
        </p:nvSpPr>
        <p:spPr bwMode="auto">
          <a:xfrm>
            <a:off x="476973" y="235249"/>
            <a:ext cx="10233124" cy="586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5pPr>
            <a:lvl6pPr marL="4572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6pPr>
            <a:lvl7pPr marL="9144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7pPr>
            <a:lvl8pPr marL="13716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8pPr>
            <a:lvl9pPr marL="18288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9pPr>
          </a:lstStyle>
          <a:p>
            <a:pPr eaLnBrk="1" hangingPunct="1"/>
            <a:r>
              <a:rPr lang="en-US" sz="3600" dirty="0" smtClean="0">
                <a:solidFill>
                  <a:srgbClr val="002060"/>
                </a:solidFill>
              </a:rPr>
              <a:t>IV-4 </a:t>
            </a:r>
            <a:r>
              <a:rPr lang="en-US" sz="3600" dirty="0">
                <a:solidFill>
                  <a:srgbClr val="002060"/>
                </a:solidFill>
              </a:rPr>
              <a:t>Comment </a:t>
            </a:r>
            <a:r>
              <a:rPr lang="en-US" sz="3600" dirty="0" err="1">
                <a:solidFill>
                  <a:srgbClr val="002060"/>
                </a:solidFill>
              </a:rPr>
              <a:t>créer</a:t>
            </a:r>
            <a:r>
              <a:rPr lang="en-US" sz="3600" dirty="0">
                <a:solidFill>
                  <a:srgbClr val="002060"/>
                </a:solidFill>
              </a:rPr>
              <a:t> un </a:t>
            </a:r>
            <a:r>
              <a:rPr lang="en-US" sz="3600" dirty="0" err="1">
                <a:solidFill>
                  <a:srgbClr val="002060"/>
                </a:solidFill>
              </a:rPr>
              <a:t>ThreadPoolExecutor</a:t>
            </a:r>
            <a:r>
              <a:rPr lang="en-US" sz="3600" dirty="0">
                <a:solidFill>
                  <a:srgbClr val="002060"/>
                </a:solidFill>
              </a:rPr>
              <a:t> ?</a:t>
            </a:r>
            <a:endParaRPr lang="en-US" sz="3600" dirty="0" smtClean="0">
              <a:solidFill>
                <a:srgbClr val="002060"/>
              </a:solidFill>
            </a:endParaRPr>
          </a:p>
        </p:txBody>
      </p:sp>
    </p:spTree>
    <p:extLst>
      <p:ext uri="{BB962C8B-B14F-4D97-AF65-F5344CB8AC3E}">
        <p14:creationId xmlns:p14="http://schemas.microsoft.com/office/powerpoint/2010/main" val="5349152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1" name="Rectangle 5"/>
          <p:cNvSpPr>
            <a:spLocks noGrp="1" noChangeArrowheads="1"/>
          </p:cNvSpPr>
          <p:nvPr>
            <p:ph type="body" idx="1"/>
          </p:nvPr>
        </p:nvSpPr>
        <p:spPr>
          <a:xfrm>
            <a:off x="361014" y="940530"/>
            <a:ext cx="11497816" cy="5553035"/>
          </a:xfrm>
        </p:spPr>
        <p:txBody>
          <a:bodyPr/>
          <a:lstStyle/>
          <a:p>
            <a:pPr marL="0" indent="0" algn="just">
              <a:buNone/>
            </a:pPr>
            <a:r>
              <a:rPr lang="fr-FR" sz="2000" dirty="0">
                <a:solidFill>
                  <a:srgbClr val="00B050"/>
                </a:solidFill>
              </a:rPr>
              <a:t>from</a:t>
            </a:r>
            <a:r>
              <a:rPr lang="fr-FR" sz="2000" dirty="0">
                <a:solidFill>
                  <a:srgbClr val="7030A0"/>
                </a:solidFill>
              </a:rPr>
              <a:t> </a:t>
            </a:r>
            <a:r>
              <a:rPr lang="fr-FR" sz="2000" dirty="0" err="1">
                <a:solidFill>
                  <a:srgbClr val="7030A0"/>
                </a:solidFill>
              </a:rPr>
              <a:t>concurrent.futures</a:t>
            </a:r>
            <a:r>
              <a:rPr lang="fr-FR" sz="2000" dirty="0">
                <a:solidFill>
                  <a:srgbClr val="7030A0"/>
                </a:solidFill>
              </a:rPr>
              <a:t> </a:t>
            </a:r>
            <a:r>
              <a:rPr lang="fr-FR" sz="2000" dirty="0">
                <a:solidFill>
                  <a:srgbClr val="00B050"/>
                </a:solidFill>
              </a:rPr>
              <a:t>import</a:t>
            </a:r>
            <a:r>
              <a:rPr lang="fr-FR" sz="2000" dirty="0">
                <a:solidFill>
                  <a:srgbClr val="7030A0"/>
                </a:solidFill>
              </a:rPr>
              <a:t> </a:t>
            </a:r>
            <a:r>
              <a:rPr lang="fr-FR" sz="2000" dirty="0" err="1">
                <a:solidFill>
                  <a:srgbClr val="7030A0"/>
                </a:solidFill>
              </a:rPr>
              <a:t>ThreadPoolExecutor</a:t>
            </a:r>
            <a:endParaRPr lang="fr-FR" sz="2000" dirty="0">
              <a:solidFill>
                <a:srgbClr val="7030A0"/>
              </a:solidFill>
            </a:endParaRPr>
          </a:p>
          <a:p>
            <a:pPr marL="0" indent="0" algn="just">
              <a:buNone/>
            </a:pPr>
            <a:r>
              <a:rPr lang="fr-FR" sz="2000" dirty="0">
                <a:solidFill>
                  <a:srgbClr val="00B050"/>
                </a:solidFill>
              </a:rPr>
              <a:t>from</a:t>
            </a:r>
            <a:r>
              <a:rPr lang="fr-FR" sz="2000" dirty="0">
                <a:solidFill>
                  <a:srgbClr val="7030A0"/>
                </a:solidFill>
              </a:rPr>
              <a:t> time </a:t>
            </a:r>
            <a:r>
              <a:rPr lang="fr-FR" sz="2000" dirty="0">
                <a:solidFill>
                  <a:srgbClr val="00B050"/>
                </a:solidFill>
              </a:rPr>
              <a:t>import</a:t>
            </a:r>
            <a:r>
              <a:rPr lang="fr-FR" sz="2000" dirty="0">
                <a:solidFill>
                  <a:srgbClr val="7030A0"/>
                </a:solidFill>
              </a:rPr>
              <a:t> </a:t>
            </a:r>
            <a:r>
              <a:rPr lang="fr-FR" sz="2000" dirty="0" err="1">
                <a:solidFill>
                  <a:srgbClr val="7030A0"/>
                </a:solidFill>
              </a:rPr>
              <a:t>sleep</a:t>
            </a:r>
            <a:endParaRPr lang="fr-FR" sz="2000" dirty="0">
              <a:solidFill>
                <a:srgbClr val="7030A0"/>
              </a:solidFill>
            </a:endParaRPr>
          </a:p>
          <a:p>
            <a:pPr marL="0" indent="0" algn="just">
              <a:buNone/>
            </a:pPr>
            <a:r>
              <a:rPr lang="fr-FR" sz="2000" dirty="0" err="1">
                <a:solidFill>
                  <a:srgbClr val="00B050"/>
                </a:solidFill>
              </a:rPr>
              <a:t>def</a:t>
            </a:r>
            <a:r>
              <a:rPr lang="fr-FR" sz="2000" dirty="0">
                <a:solidFill>
                  <a:srgbClr val="7030A0"/>
                </a:solidFill>
              </a:rPr>
              <a:t> </a:t>
            </a:r>
            <a:r>
              <a:rPr lang="fr-FR" sz="2000" dirty="0" err="1">
                <a:solidFill>
                  <a:srgbClr val="C00000"/>
                </a:solidFill>
              </a:rPr>
              <a:t>task</a:t>
            </a:r>
            <a:r>
              <a:rPr lang="fr-FR" sz="2000" dirty="0">
                <a:solidFill>
                  <a:srgbClr val="7030A0"/>
                </a:solidFill>
              </a:rPr>
              <a:t>(message):</a:t>
            </a:r>
          </a:p>
          <a:p>
            <a:pPr marL="0" indent="0" algn="just">
              <a:buNone/>
            </a:pPr>
            <a:r>
              <a:rPr lang="fr-FR" sz="2000" dirty="0">
                <a:solidFill>
                  <a:srgbClr val="7030A0"/>
                </a:solidFill>
              </a:rPr>
              <a:t>   </a:t>
            </a:r>
            <a:r>
              <a:rPr lang="fr-FR" sz="2000" dirty="0" err="1">
                <a:solidFill>
                  <a:srgbClr val="7030A0"/>
                </a:solidFill>
              </a:rPr>
              <a:t>sleep</a:t>
            </a:r>
            <a:r>
              <a:rPr lang="fr-FR" sz="2000" dirty="0">
                <a:solidFill>
                  <a:srgbClr val="7030A0"/>
                </a:solidFill>
              </a:rPr>
              <a:t>(2)</a:t>
            </a:r>
          </a:p>
          <a:p>
            <a:pPr marL="0" indent="0" algn="just">
              <a:buNone/>
            </a:pPr>
            <a:r>
              <a:rPr lang="fr-FR" sz="2000" dirty="0">
                <a:solidFill>
                  <a:srgbClr val="7030A0"/>
                </a:solidFill>
              </a:rPr>
              <a:t>   return </a:t>
            </a:r>
            <a:r>
              <a:rPr lang="fr-FR" sz="2000" dirty="0" smtClean="0">
                <a:solidFill>
                  <a:srgbClr val="7030A0"/>
                </a:solidFill>
              </a:rPr>
              <a:t>message</a:t>
            </a:r>
            <a:endParaRPr lang="fr-FR" sz="2000" dirty="0">
              <a:solidFill>
                <a:srgbClr val="7030A0"/>
              </a:solidFill>
            </a:endParaRPr>
          </a:p>
          <a:p>
            <a:pPr marL="0" indent="0" algn="just">
              <a:buNone/>
            </a:pPr>
            <a:r>
              <a:rPr lang="fr-FR" sz="2000" dirty="0" err="1">
                <a:solidFill>
                  <a:srgbClr val="00B050"/>
                </a:solidFill>
              </a:rPr>
              <a:t>def</a:t>
            </a:r>
            <a:r>
              <a:rPr lang="fr-FR" sz="2000" dirty="0">
                <a:solidFill>
                  <a:srgbClr val="7030A0"/>
                </a:solidFill>
              </a:rPr>
              <a:t> main():</a:t>
            </a:r>
          </a:p>
          <a:p>
            <a:pPr marL="0" indent="0" algn="just">
              <a:buNone/>
            </a:pPr>
            <a:r>
              <a:rPr lang="fr-FR" sz="2000" dirty="0">
                <a:solidFill>
                  <a:srgbClr val="7030A0"/>
                </a:solidFill>
              </a:rPr>
              <a:t>   </a:t>
            </a:r>
            <a:r>
              <a:rPr lang="fr-FR" sz="2000" dirty="0" err="1">
                <a:solidFill>
                  <a:srgbClr val="7030A0"/>
                </a:solidFill>
              </a:rPr>
              <a:t>executor</a:t>
            </a:r>
            <a:r>
              <a:rPr lang="fr-FR" sz="2000" dirty="0">
                <a:solidFill>
                  <a:srgbClr val="7030A0"/>
                </a:solidFill>
              </a:rPr>
              <a:t> = </a:t>
            </a:r>
            <a:r>
              <a:rPr lang="fr-FR" sz="2000" dirty="0" err="1">
                <a:solidFill>
                  <a:srgbClr val="C00000"/>
                </a:solidFill>
              </a:rPr>
              <a:t>ThreadPoolExecutor</a:t>
            </a:r>
            <a:r>
              <a:rPr lang="fr-FR" sz="2000" dirty="0">
                <a:solidFill>
                  <a:srgbClr val="7030A0"/>
                </a:solidFill>
              </a:rPr>
              <a:t>(5)</a:t>
            </a:r>
          </a:p>
          <a:p>
            <a:pPr marL="0" indent="0" algn="just">
              <a:buNone/>
            </a:pPr>
            <a:r>
              <a:rPr lang="fr-FR" sz="2000" dirty="0">
                <a:solidFill>
                  <a:srgbClr val="7030A0"/>
                </a:solidFill>
              </a:rPr>
              <a:t>   future = </a:t>
            </a:r>
            <a:r>
              <a:rPr lang="fr-FR" sz="2000" dirty="0" err="1">
                <a:solidFill>
                  <a:srgbClr val="7030A0"/>
                </a:solidFill>
              </a:rPr>
              <a:t>executor.</a:t>
            </a:r>
            <a:r>
              <a:rPr lang="fr-FR" sz="2000" dirty="0" err="1">
                <a:solidFill>
                  <a:srgbClr val="C00000"/>
                </a:solidFill>
              </a:rPr>
              <a:t>submit</a:t>
            </a:r>
            <a:r>
              <a:rPr lang="fr-FR" sz="2000" dirty="0">
                <a:solidFill>
                  <a:srgbClr val="7030A0"/>
                </a:solidFill>
              </a:rPr>
              <a:t>(</a:t>
            </a:r>
            <a:r>
              <a:rPr lang="fr-FR" sz="2000" dirty="0" err="1">
                <a:solidFill>
                  <a:srgbClr val="7030A0"/>
                </a:solidFill>
              </a:rPr>
              <a:t>task</a:t>
            </a:r>
            <a:r>
              <a:rPr lang="fr-FR" sz="2000" dirty="0">
                <a:solidFill>
                  <a:srgbClr val="7030A0"/>
                </a:solidFill>
              </a:rPr>
              <a:t>, ("</a:t>
            </a:r>
            <a:r>
              <a:rPr lang="fr-FR" sz="2000" dirty="0" err="1">
                <a:solidFill>
                  <a:srgbClr val="7030A0"/>
                </a:solidFill>
              </a:rPr>
              <a:t>Completed</a:t>
            </a:r>
            <a:r>
              <a:rPr lang="fr-FR" sz="2000" dirty="0">
                <a:solidFill>
                  <a:srgbClr val="7030A0"/>
                </a:solidFill>
              </a:rPr>
              <a:t>"))</a:t>
            </a:r>
          </a:p>
          <a:p>
            <a:pPr marL="0" indent="0" algn="just">
              <a:buNone/>
            </a:pPr>
            <a:r>
              <a:rPr lang="fr-FR" sz="2000" dirty="0">
                <a:solidFill>
                  <a:srgbClr val="7030A0"/>
                </a:solidFill>
              </a:rPr>
              <a:t>   </a:t>
            </a:r>
            <a:r>
              <a:rPr lang="fr-FR" sz="2000" dirty="0" err="1">
                <a:solidFill>
                  <a:srgbClr val="00B050"/>
                </a:solidFill>
              </a:rPr>
              <a:t>print</a:t>
            </a:r>
            <a:r>
              <a:rPr lang="fr-FR" sz="2000" dirty="0">
                <a:solidFill>
                  <a:srgbClr val="7030A0"/>
                </a:solidFill>
              </a:rPr>
              <a:t>(</a:t>
            </a:r>
            <a:r>
              <a:rPr lang="fr-FR" sz="2000" dirty="0" err="1">
                <a:solidFill>
                  <a:srgbClr val="7030A0"/>
                </a:solidFill>
              </a:rPr>
              <a:t>future.</a:t>
            </a:r>
            <a:r>
              <a:rPr lang="fr-FR" sz="2000" dirty="0" err="1">
                <a:solidFill>
                  <a:srgbClr val="C00000"/>
                </a:solidFill>
              </a:rPr>
              <a:t>done</a:t>
            </a:r>
            <a:r>
              <a:rPr lang="fr-FR" sz="2000" dirty="0">
                <a:solidFill>
                  <a:srgbClr val="7030A0"/>
                </a:solidFill>
              </a:rPr>
              <a:t>())</a:t>
            </a:r>
          </a:p>
          <a:p>
            <a:pPr marL="0" indent="0" algn="just">
              <a:buNone/>
            </a:pPr>
            <a:r>
              <a:rPr lang="fr-FR" sz="2000" dirty="0">
                <a:solidFill>
                  <a:srgbClr val="7030A0"/>
                </a:solidFill>
              </a:rPr>
              <a:t>   </a:t>
            </a:r>
            <a:r>
              <a:rPr lang="fr-FR" sz="2000" dirty="0" err="1">
                <a:solidFill>
                  <a:srgbClr val="7030A0"/>
                </a:solidFill>
              </a:rPr>
              <a:t>sleep</a:t>
            </a:r>
            <a:r>
              <a:rPr lang="fr-FR" sz="2000" dirty="0">
                <a:solidFill>
                  <a:srgbClr val="7030A0"/>
                </a:solidFill>
              </a:rPr>
              <a:t>(2)</a:t>
            </a:r>
          </a:p>
          <a:p>
            <a:pPr marL="0" indent="0" algn="just">
              <a:buNone/>
            </a:pPr>
            <a:r>
              <a:rPr lang="fr-FR" sz="2000" dirty="0">
                <a:solidFill>
                  <a:srgbClr val="7030A0"/>
                </a:solidFill>
              </a:rPr>
              <a:t>   </a:t>
            </a:r>
            <a:r>
              <a:rPr lang="fr-FR" sz="2000" dirty="0" err="1">
                <a:solidFill>
                  <a:srgbClr val="00B050"/>
                </a:solidFill>
              </a:rPr>
              <a:t>print</a:t>
            </a:r>
            <a:r>
              <a:rPr lang="fr-FR" sz="2000" dirty="0">
                <a:solidFill>
                  <a:srgbClr val="7030A0"/>
                </a:solidFill>
              </a:rPr>
              <a:t>(</a:t>
            </a:r>
            <a:r>
              <a:rPr lang="fr-FR" sz="2000" dirty="0" err="1">
                <a:solidFill>
                  <a:srgbClr val="7030A0"/>
                </a:solidFill>
              </a:rPr>
              <a:t>future.done</a:t>
            </a:r>
            <a:r>
              <a:rPr lang="fr-FR" sz="2000" dirty="0">
                <a:solidFill>
                  <a:srgbClr val="7030A0"/>
                </a:solidFill>
              </a:rPr>
              <a:t>())</a:t>
            </a:r>
          </a:p>
          <a:p>
            <a:pPr marL="0" indent="0" algn="just">
              <a:buNone/>
            </a:pPr>
            <a:r>
              <a:rPr lang="fr-FR" sz="2000" dirty="0">
                <a:solidFill>
                  <a:srgbClr val="7030A0"/>
                </a:solidFill>
              </a:rPr>
              <a:t>   </a:t>
            </a:r>
            <a:r>
              <a:rPr lang="fr-FR" sz="2000" dirty="0" err="1">
                <a:solidFill>
                  <a:srgbClr val="00B050"/>
                </a:solidFill>
              </a:rPr>
              <a:t>print</a:t>
            </a:r>
            <a:r>
              <a:rPr lang="fr-FR" sz="2000" dirty="0">
                <a:solidFill>
                  <a:srgbClr val="7030A0"/>
                </a:solidFill>
              </a:rPr>
              <a:t>(</a:t>
            </a:r>
            <a:r>
              <a:rPr lang="fr-FR" sz="2000" dirty="0" err="1">
                <a:solidFill>
                  <a:srgbClr val="7030A0"/>
                </a:solidFill>
              </a:rPr>
              <a:t>future.</a:t>
            </a:r>
            <a:r>
              <a:rPr lang="fr-FR" sz="2000" dirty="0" err="1">
                <a:solidFill>
                  <a:srgbClr val="C00000"/>
                </a:solidFill>
              </a:rPr>
              <a:t>result</a:t>
            </a:r>
            <a:r>
              <a:rPr lang="fr-FR" sz="2000" dirty="0">
                <a:solidFill>
                  <a:srgbClr val="7030A0"/>
                </a:solidFill>
              </a:rPr>
              <a:t>())</a:t>
            </a:r>
          </a:p>
          <a:p>
            <a:pPr marL="0" indent="0" algn="just">
              <a:buNone/>
            </a:pPr>
            <a:r>
              <a:rPr lang="fr-FR" sz="2000" dirty="0">
                <a:solidFill>
                  <a:srgbClr val="00B050"/>
                </a:solidFill>
              </a:rPr>
              <a:t>if</a:t>
            </a:r>
            <a:r>
              <a:rPr lang="fr-FR" sz="2000" dirty="0">
                <a:solidFill>
                  <a:srgbClr val="7030A0"/>
                </a:solidFill>
              </a:rPr>
              <a:t> __</a:t>
            </a:r>
            <a:r>
              <a:rPr lang="fr-FR" sz="2000" dirty="0" err="1">
                <a:solidFill>
                  <a:srgbClr val="7030A0"/>
                </a:solidFill>
              </a:rPr>
              <a:t>name</a:t>
            </a:r>
            <a:r>
              <a:rPr lang="fr-FR" sz="2000" dirty="0">
                <a:solidFill>
                  <a:srgbClr val="7030A0"/>
                </a:solidFill>
              </a:rPr>
              <a:t>__ </a:t>
            </a:r>
            <a:r>
              <a:rPr lang="fr-FR" sz="2000" dirty="0">
                <a:solidFill>
                  <a:srgbClr val="00B050"/>
                </a:solidFill>
              </a:rPr>
              <a:t>== '__main__'</a:t>
            </a:r>
            <a:r>
              <a:rPr lang="fr-FR" sz="2000" dirty="0">
                <a:solidFill>
                  <a:srgbClr val="7030A0"/>
                </a:solidFill>
              </a:rPr>
              <a:t>:</a:t>
            </a:r>
          </a:p>
          <a:p>
            <a:pPr marL="0" indent="0" algn="just">
              <a:buNone/>
            </a:pPr>
            <a:r>
              <a:rPr lang="fr-FR" sz="2000" dirty="0" smtClean="0">
                <a:solidFill>
                  <a:srgbClr val="7030A0"/>
                </a:solidFill>
              </a:rPr>
              <a:t>  main</a:t>
            </a:r>
            <a:r>
              <a:rPr lang="fr-FR" sz="2000" dirty="0">
                <a:solidFill>
                  <a:srgbClr val="7030A0"/>
                </a:solidFill>
              </a:rPr>
              <a:t>()</a:t>
            </a:r>
          </a:p>
        </p:txBody>
      </p:sp>
      <p:sp>
        <p:nvSpPr>
          <p:cNvPr id="4" name="Rectangle 4"/>
          <p:cNvSpPr txBox="1">
            <a:spLocks noChangeArrowheads="1"/>
          </p:cNvSpPr>
          <p:nvPr/>
        </p:nvSpPr>
        <p:spPr bwMode="auto">
          <a:xfrm>
            <a:off x="476973" y="235249"/>
            <a:ext cx="10233124" cy="586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5pPr>
            <a:lvl6pPr marL="4572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6pPr>
            <a:lvl7pPr marL="9144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7pPr>
            <a:lvl8pPr marL="13716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8pPr>
            <a:lvl9pPr marL="18288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9pPr>
          </a:lstStyle>
          <a:p>
            <a:pPr eaLnBrk="1" hangingPunct="1"/>
            <a:r>
              <a:rPr lang="en-US" sz="3600" dirty="0" smtClean="0">
                <a:solidFill>
                  <a:srgbClr val="002060"/>
                </a:solidFill>
              </a:rPr>
              <a:t>IV-4 </a:t>
            </a:r>
            <a:r>
              <a:rPr lang="en-US" sz="3600" dirty="0">
                <a:solidFill>
                  <a:srgbClr val="002060"/>
                </a:solidFill>
              </a:rPr>
              <a:t>Comment </a:t>
            </a:r>
            <a:r>
              <a:rPr lang="en-US" sz="3600" dirty="0" err="1">
                <a:solidFill>
                  <a:srgbClr val="002060"/>
                </a:solidFill>
              </a:rPr>
              <a:t>créer</a:t>
            </a:r>
            <a:r>
              <a:rPr lang="en-US" sz="3600" dirty="0">
                <a:solidFill>
                  <a:srgbClr val="002060"/>
                </a:solidFill>
              </a:rPr>
              <a:t> un </a:t>
            </a:r>
            <a:r>
              <a:rPr lang="en-US" sz="3600" dirty="0" err="1">
                <a:solidFill>
                  <a:srgbClr val="002060"/>
                </a:solidFill>
              </a:rPr>
              <a:t>ThreadPoolExecutor</a:t>
            </a:r>
            <a:r>
              <a:rPr lang="en-US" sz="3600" dirty="0">
                <a:solidFill>
                  <a:srgbClr val="002060"/>
                </a:solidFill>
              </a:rPr>
              <a:t> ?</a:t>
            </a:r>
            <a:endParaRPr lang="en-US" sz="3600" dirty="0" smtClean="0">
              <a:solidFill>
                <a:srgbClr val="002060"/>
              </a:solidFill>
            </a:endParaRPr>
          </a:p>
        </p:txBody>
      </p:sp>
      <p:sp>
        <p:nvSpPr>
          <p:cNvPr id="5" name="ZoneTexte 4"/>
          <p:cNvSpPr txBox="1"/>
          <p:nvPr/>
        </p:nvSpPr>
        <p:spPr>
          <a:xfrm>
            <a:off x="6224945" y="1413819"/>
            <a:ext cx="5959664" cy="4401205"/>
          </a:xfrm>
          <a:prstGeom prst="rect">
            <a:avLst/>
          </a:prstGeom>
          <a:solidFill>
            <a:schemeClr val="bg2">
              <a:lumMod val="40000"/>
              <a:lumOff val="60000"/>
              <a:alpha val="0"/>
            </a:schemeClr>
          </a:solidFill>
        </p:spPr>
        <p:txBody>
          <a:bodyPr wrap="square" rtlCol="0">
            <a:spAutoFit/>
          </a:bodyPr>
          <a:lstStyle/>
          <a:p>
            <a:pPr marL="342900" indent="-342900" algn="just">
              <a:buFont typeface="Arial" panose="020B0604020202020204" pitchFamily="34" charset="0"/>
              <a:buChar char="•"/>
            </a:pPr>
            <a:r>
              <a:rPr lang="fr-FR" sz="2000" dirty="0">
                <a:solidFill>
                  <a:srgbClr val="0070C0"/>
                </a:solidFill>
              </a:rPr>
              <a:t>Dans l'exemple ci-dessus, un </a:t>
            </a:r>
            <a:r>
              <a:rPr lang="fr-FR" sz="2000" dirty="0" err="1">
                <a:solidFill>
                  <a:srgbClr val="C00000"/>
                </a:solidFill>
              </a:rPr>
              <a:t>ThreadPoolExecutor</a:t>
            </a:r>
            <a:r>
              <a:rPr lang="fr-FR" sz="2000" dirty="0">
                <a:solidFill>
                  <a:srgbClr val="0070C0"/>
                </a:solidFill>
              </a:rPr>
              <a:t> </a:t>
            </a:r>
            <a:r>
              <a:rPr lang="fr-FR" sz="2000" dirty="0">
                <a:solidFill>
                  <a:srgbClr val="0070C0"/>
                </a:solidFill>
              </a:rPr>
              <a:t>a été construit avec 5 threads</a:t>
            </a:r>
            <a:r>
              <a:rPr lang="fr-FR" sz="2000" dirty="0">
                <a:solidFill>
                  <a:srgbClr val="0070C0"/>
                </a:solidFill>
              </a:rPr>
              <a:t>.</a:t>
            </a:r>
          </a:p>
          <a:p>
            <a:pPr algn="just"/>
            <a:endParaRPr lang="fr-FR" sz="1000" dirty="0">
              <a:solidFill>
                <a:srgbClr val="0070C0"/>
              </a:solidFill>
            </a:endParaRPr>
          </a:p>
          <a:p>
            <a:pPr marL="342900" indent="-342900" algn="just">
              <a:buFont typeface="Arial" panose="020B0604020202020204" pitchFamily="34" charset="0"/>
              <a:buChar char="•"/>
            </a:pPr>
            <a:r>
              <a:rPr lang="fr-FR" sz="2000" dirty="0">
                <a:solidFill>
                  <a:srgbClr val="0070C0"/>
                </a:solidFill>
              </a:rPr>
              <a:t>Ensuite</a:t>
            </a:r>
            <a:r>
              <a:rPr lang="fr-FR" sz="2000" dirty="0">
                <a:solidFill>
                  <a:srgbClr val="0070C0"/>
                </a:solidFill>
              </a:rPr>
              <a:t>, une tâche, qui attendra 2 secondes avant de donner le message, est soumise à l'exécuteur du pool de threads. </a:t>
            </a:r>
            <a:endParaRPr lang="fr-FR" sz="2000" dirty="0">
              <a:solidFill>
                <a:srgbClr val="0070C0"/>
              </a:solidFill>
            </a:endParaRPr>
          </a:p>
          <a:p>
            <a:pPr algn="just"/>
            <a:endParaRPr lang="fr-FR" sz="1000" dirty="0">
              <a:solidFill>
                <a:srgbClr val="0070C0"/>
              </a:solidFill>
            </a:endParaRPr>
          </a:p>
          <a:p>
            <a:pPr marL="342900" indent="-342900" algn="just">
              <a:buFont typeface="Arial" panose="020B0604020202020204" pitchFamily="34" charset="0"/>
              <a:buChar char="•"/>
            </a:pPr>
            <a:r>
              <a:rPr lang="fr-FR" sz="2000" dirty="0">
                <a:solidFill>
                  <a:srgbClr val="0070C0"/>
                </a:solidFill>
              </a:rPr>
              <a:t>Comme </a:t>
            </a:r>
            <a:r>
              <a:rPr lang="fr-FR" sz="2000" dirty="0">
                <a:solidFill>
                  <a:srgbClr val="0070C0"/>
                </a:solidFill>
              </a:rPr>
              <a:t>on peut le voir dans la sortie, la tâche ne se termine pas avant 2 secondes, donc le premier appel à </a:t>
            </a:r>
            <a:r>
              <a:rPr lang="fr-FR" sz="2000" dirty="0" err="1">
                <a:solidFill>
                  <a:srgbClr val="C00000"/>
                </a:solidFill>
              </a:rPr>
              <a:t>done</a:t>
            </a:r>
            <a:r>
              <a:rPr lang="fr-FR" sz="2000" dirty="0">
                <a:solidFill>
                  <a:srgbClr val="0070C0"/>
                </a:solidFill>
              </a:rPr>
              <a:t>() retournera False</a:t>
            </a:r>
            <a:r>
              <a:rPr lang="fr-FR" sz="2000" dirty="0">
                <a:solidFill>
                  <a:srgbClr val="0070C0"/>
                </a:solidFill>
              </a:rPr>
              <a:t>.</a:t>
            </a:r>
          </a:p>
          <a:p>
            <a:pPr algn="just"/>
            <a:endParaRPr lang="fr-FR" sz="1000" dirty="0">
              <a:solidFill>
                <a:srgbClr val="0070C0"/>
              </a:solidFill>
            </a:endParaRPr>
          </a:p>
          <a:p>
            <a:pPr marL="342900" indent="-342900" algn="just">
              <a:buFont typeface="Arial" panose="020B0604020202020204" pitchFamily="34" charset="0"/>
              <a:buChar char="•"/>
            </a:pPr>
            <a:r>
              <a:rPr lang="fr-FR" sz="2000" dirty="0">
                <a:solidFill>
                  <a:srgbClr val="0070C0"/>
                </a:solidFill>
              </a:rPr>
              <a:t> </a:t>
            </a:r>
            <a:r>
              <a:rPr lang="fr-FR" sz="2000" dirty="0">
                <a:solidFill>
                  <a:srgbClr val="0070C0"/>
                </a:solidFill>
              </a:rPr>
              <a:t>Après 2 secondes, la tâche est terminée et nous obtenons le résultat du futur en appelant la méthode </a:t>
            </a:r>
            <a:r>
              <a:rPr lang="fr-FR" sz="2000" dirty="0" err="1">
                <a:solidFill>
                  <a:srgbClr val="C00000"/>
                </a:solidFill>
              </a:rPr>
              <a:t>result</a:t>
            </a:r>
            <a:r>
              <a:rPr lang="fr-FR" sz="2000" dirty="0">
                <a:solidFill>
                  <a:srgbClr val="0070C0"/>
                </a:solidFill>
              </a:rPr>
              <a:t>() sur celui-ci</a:t>
            </a:r>
            <a:r>
              <a:rPr lang="fr-FR" sz="2000" dirty="0">
                <a:solidFill>
                  <a:srgbClr val="0070C0"/>
                </a:solidFill>
              </a:rPr>
              <a:t>.</a:t>
            </a:r>
            <a:endParaRPr lang="fr-FR" sz="2000" dirty="0">
              <a:solidFill>
                <a:srgbClr val="0070C0"/>
              </a:solidFill>
            </a:endParaRPr>
          </a:p>
        </p:txBody>
      </p:sp>
    </p:spTree>
    <p:extLst>
      <p:ext uri="{BB962C8B-B14F-4D97-AF65-F5344CB8AC3E}">
        <p14:creationId xmlns:p14="http://schemas.microsoft.com/office/powerpoint/2010/main" val="417263465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1" name="Rectangle 5"/>
          <p:cNvSpPr>
            <a:spLocks noGrp="1" noChangeArrowheads="1"/>
          </p:cNvSpPr>
          <p:nvPr>
            <p:ph type="body" idx="1"/>
          </p:nvPr>
        </p:nvSpPr>
        <p:spPr>
          <a:xfrm>
            <a:off x="228494" y="940530"/>
            <a:ext cx="11497816" cy="5553035"/>
          </a:xfrm>
        </p:spPr>
        <p:txBody>
          <a:bodyPr/>
          <a:lstStyle/>
          <a:p>
            <a:pPr marL="0" indent="0" algn="just">
              <a:buNone/>
            </a:pPr>
            <a:r>
              <a:rPr lang="fr-FR" sz="2000" dirty="0">
                <a:solidFill>
                  <a:srgbClr val="00B050"/>
                </a:solidFill>
              </a:rPr>
              <a:t>import</a:t>
            </a:r>
            <a:r>
              <a:rPr lang="fr-FR" sz="2000" dirty="0">
                <a:solidFill>
                  <a:srgbClr val="7030A0"/>
                </a:solidFill>
              </a:rPr>
              <a:t> </a:t>
            </a:r>
            <a:r>
              <a:rPr lang="fr-FR" sz="2000" dirty="0" err="1">
                <a:solidFill>
                  <a:srgbClr val="7030A0"/>
                </a:solidFill>
              </a:rPr>
              <a:t>concurrent.futures</a:t>
            </a:r>
            <a:endParaRPr lang="fr-FR" sz="2000" dirty="0">
              <a:solidFill>
                <a:srgbClr val="7030A0"/>
              </a:solidFill>
            </a:endParaRPr>
          </a:p>
          <a:p>
            <a:pPr marL="0" indent="0" algn="just">
              <a:buNone/>
            </a:pPr>
            <a:r>
              <a:rPr lang="fr-FR" sz="2000" dirty="0">
                <a:solidFill>
                  <a:srgbClr val="00B050"/>
                </a:solidFill>
              </a:rPr>
              <a:t>import</a:t>
            </a:r>
            <a:r>
              <a:rPr lang="fr-FR" sz="2000" dirty="0">
                <a:solidFill>
                  <a:srgbClr val="7030A0"/>
                </a:solidFill>
              </a:rPr>
              <a:t> </a:t>
            </a:r>
            <a:r>
              <a:rPr lang="fr-FR" sz="2000" dirty="0" err="1">
                <a:solidFill>
                  <a:srgbClr val="7030A0"/>
                </a:solidFill>
              </a:rPr>
              <a:t>urllib.request</a:t>
            </a:r>
            <a:endParaRPr lang="fr-FR" sz="2000" dirty="0">
              <a:solidFill>
                <a:srgbClr val="7030A0"/>
              </a:solidFill>
            </a:endParaRPr>
          </a:p>
          <a:p>
            <a:pPr marL="0" indent="0" algn="just">
              <a:buNone/>
            </a:pPr>
            <a:endParaRPr lang="fr-FR" sz="2000" dirty="0">
              <a:solidFill>
                <a:srgbClr val="7030A0"/>
              </a:solidFill>
            </a:endParaRPr>
          </a:p>
          <a:p>
            <a:pPr marL="0" indent="0" algn="just">
              <a:buNone/>
            </a:pPr>
            <a:r>
              <a:rPr lang="fr-FR" sz="2000" dirty="0">
                <a:solidFill>
                  <a:srgbClr val="7030A0"/>
                </a:solidFill>
              </a:rPr>
              <a:t>URLS = ['http://www.foxnews.com/',</a:t>
            </a:r>
          </a:p>
          <a:p>
            <a:pPr marL="0" indent="0" algn="just">
              <a:buNone/>
            </a:pPr>
            <a:r>
              <a:rPr lang="fr-FR" sz="2000" dirty="0">
                <a:solidFill>
                  <a:srgbClr val="7030A0"/>
                </a:solidFill>
              </a:rPr>
              <a:t>   'http://www.cnn.com/',</a:t>
            </a:r>
          </a:p>
          <a:p>
            <a:pPr marL="0" indent="0" algn="just">
              <a:buNone/>
            </a:pPr>
            <a:r>
              <a:rPr lang="fr-FR" sz="2000" dirty="0">
                <a:solidFill>
                  <a:srgbClr val="7030A0"/>
                </a:solidFill>
              </a:rPr>
              <a:t>   'http://europe.wsj.com/',</a:t>
            </a:r>
          </a:p>
          <a:p>
            <a:pPr marL="0" indent="0" algn="just">
              <a:buNone/>
            </a:pPr>
            <a:r>
              <a:rPr lang="fr-FR" sz="2000" dirty="0">
                <a:solidFill>
                  <a:srgbClr val="7030A0"/>
                </a:solidFill>
              </a:rPr>
              <a:t>   'http://www.bbc.co.uk/',</a:t>
            </a:r>
          </a:p>
          <a:p>
            <a:pPr marL="0" indent="0" algn="just">
              <a:buNone/>
            </a:pPr>
            <a:r>
              <a:rPr lang="fr-FR" sz="2000" dirty="0">
                <a:solidFill>
                  <a:srgbClr val="7030A0"/>
                </a:solidFill>
              </a:rPr>
              <a:t>   'http://some-made-up-domain.com/']</a:t>
            </a:r>
          </a:p>
          <a:p>
            <a:pPr marL="0" indent="0" algn="just">
              <a:buNone/>
            </a:pPr>
            <a:endParaRPr lang="fr-FR" sz="2000" dirty="0">
              <a:solidFill>
                <a:srgbClr val="7030A0"/>
              </a:solidFill>
            </a:endParaRPr>
          </a:p>
          <a:p>
            <a:pPr marL="0" indent="0" algn="just">
              <a:buNone/>
            </a:pPr>
            <a:r>
              <a:rPr lang="fr-FR" sz="2000" dirty="0" err="1">
                <a:solidFill>
                  <a:srgbClr val="00B050"/>
                </a:solidFill>
              </a:rPr>
              <a:t>def</a:t>
            </a:r>
            <a:r>
              <a:rPr lang="fr-FR" sz="2000" dirty="0">
                <a:solidFill>
                  <a:srgbClr val="7030A0"/>
                </a:solidFill>
              </a:rPr>
              <a:t> </a:t>
            </a:r>
            <a:r>
              <a:rPr lang="fr-FR" sz="2000" dirty="0" err="1">
                <a:solidFill>
                  <a:srgbClr val="7030A0"/>
                </a:solidFill>
              </a:rPr>
              <a:t>load_url</a:t>
            </a:r>
            <a:r>
              <a:rPr lang="fr-FR" sz="2000" dirty="0">
                <a:solidFill>
                  <a:srgbClr val="7030A0"/>
                </a:solidFill>
              </a:rPr>
              <a:t>(url, timeout):</a:t>
            </a:r>
          </a:p>
          <a:p>
            <a:pPr marL="0" indent="0" algn="just">
              <a:buNone/>
            </a:pPr>
            <a:r>
              <a:rPr lang="fr-FR" sz="2000" dirty="0">
                <a:solidFill>
                  <a:srgbClr val="7030A0"/>
                </a:solidFill>
              </a:rPr>
              <a:t>   </a:t>
            </a:r>
            <a:r>
              <a:rPr lang="fr-FR" sz="2000" dirty="0">
                <a:solidFill>
                  <a:srgbClr val="00B050"/>
                </a:solidFill>
              </a:rPr>
              <a:t>with</a:t>
            </a:r>
            <a:r>
              <a:rPr lang="fr-FR" sz="2000" dirty="0">
                <a:solidFill>
                  <a:srgbClr val="7030A0"/>
                </a:solidFill>
              </a:rPr>
              <a:t> </a:t>
            </a:r>
            <a:r>
              <a:rPr lang="fr-FR" sz="2000" dirty="0" err="1">
                <a:solidFill>
                  <a:srgbClr val="7030A0"/>
                </a:solidFill>
              </a:rPr>
              <a:t>urllib.request.urlopen</a:t>
            </a:r>
            <a:r>
              <a:rPr lang="fr-FR" sz="2000" dirty="0">
                <a:solidFill>
                  <a:srgbClr val="7030A0"/>
                </a:solidFill>
              </a:rPr>
              <a:t>(url, timeout = timeout) </a:t>
            </a:r>
            <a:r>
              <a:rPr lang="fr-FR" sz="2000" dirty="0">
                <a:solidFill>
                  <a:srgbClr val="00B050"/>
                </a:solidFill>
              </a:rPr>
              <a:t>as</a:t>
            </a:r>
            <a:r>
              <a:rPr lang="fr-FR" sz="2000" dirty="0">
                <a:solidFill>
                  <a:srgbClr val="7030A0"/>
                </a:solidFill>
              </a:rPr>
              <a:t> </a:t>
            </a:r>
            <a:r>
              <a:rPr lang="fr-FR" sz="2000" dirty="0" err="1">
                <a:solidFill>
                  <a:srgbClr val="7030A0"/>
                </a:solidFill>
              </a:rPr>
              <a:t>conn</a:t>
            </a:r>
            <a:r>
              <a:rPr lang="fr-FR" sz="2000" dirty="0">
                <a:solidFill>
                  <a:srgbClr val="7030A0"/>
                </a:solidFill>
              </a:rPr>
              <a:t>:</a:t>
            </a:r>
          </a:p>
          <a:p>
            <a:pPr marL="0" indent="0" algn="just">
              <a:buNone/>
            </a:pPr>
            <a:r>
              <a:rPr lang="fr-FR" sz="2000" dirty="0">
                <a:solidFill>
                  <a:srgbClr val="7030A0"/>
                </a:solidFill>
              </a:rPr>
              <a:t>   </a:t>
            </a:r>
            <a:r>
              <a:rPr lang="fr-FR" sz="2000" dirty="0">
                <a:solidFill>
                  <a:srgbClr val="00B050"/>
                </a:solidFill>
              </a:rPr>
              <a:t>return</a:t>
            </a:r>
            <a:r>
              <a:rPr lang="fr-FR" sz="2000" dirty="0">
                <a:solidFill>
                  <a:srgbClr val="7030A0"/>
                </a:solidFill>
              </a:rPr>
              <a:t> </a:t>
            </a:r>
            <a:r>
              <a:rPr lang="fr-FR" sz="2000" dirty="0" err="1">
                <a:solidFill>
                  <a:srgbClr val="7030A0"/>
                </a:solidFill>
              </a:rPr>
              <a:t>conn.read</a:t>
            </a:r>
            <a:r>
              <a:rPr lang="fr-FR" sz="2000" dirty="0">
                <a:solidFill>
                  <a:srgbClr val="7030A0"/>
                </a:solidFill>
              </a:rPr>
              <a:t>()</a:t>
            </a:r>
          </a:p>
          <a:p>
            <a:pPr marL="0" indent="0" algn="just">
              <a:buNone/>
            </a:pPr>
            <a:endParaRPr lang="fr-FR" sz="2000" dirty="0">
              <a:solidFill>
                <a:srgbClr val="7030A0"/>
              </a:solidFill>
            </a:endParaRPr>
          </a:p>
        </p:txBody>
      </p:sp>
      <p:sp>
        <p:nvSpPr>
          <p:cNvPr id="4" name="Rectangle 4"/>
          <p:cNvSpPr txBox="1">
            <a:spLocks noChangeArrowheads="1"/>
          </p:cNvSpPr>
          <p:nvPr/>
        </p:nvSpPr>
        <p:spPr bwMode="auto">
          <a:xfrm>
            <a:off x="66261" y="208745"/>
            <a:ext cx="11877340" cy="586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5pPr>
            <a:lvl6pPr marL="4572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6pPr>
            <a:lvl7pPr marL="9144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7pPr>
            <a:lvl8pPr marL="13716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8pPr>
            <a:lvl9pPr marL="18288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9pPr>
          </a:lstStyle>
          <a:p>
            <a:pPr eaLnBrk="1" hangingPunct="1"/>
            <a:r>
              <a:rPr lang="en-US" sz="2800" dirty="0" smtClean="0">
                <a:solidFill>
                  <a:srgbClr val="002060"/>
                </a:solidFill>
              </a:rPr>
              <a:t>IV-4 </a:t>
            </a:r>
            <a:r>
              <a:rPr lang="fr-FR" sz="2800" dirty="0">
                <a:solidFill>
                  <a:srgbClr val="002060"/>
                </a:solidFill>
              </a:rPr>
              <a:t>Instanciation de </a:t>
            </a:r>
            <a:r>
              <a:rPr lang="fr-FR" sz="2800" dirty="0" err="1">
                <a:solidFill>
                  <a:srgbClr val="002060"/>
                </a:solidFill>
              </a:rPr>
              <a:t>ThreadPoolExecutor</a:t>
            </a:r>
            <a:r>
              <a:rPr lang="fr-FR" sz="2800" dirty="0">
                <a:solidFill>
                  <a:srgbClr val="002060"/>
                </a:solidFill>
              </a:rPr>
              <a:t> - Gestionnaire de contexte</a:t>
            </a:r>
            <a:endParaRPr lang="en-US" sz="2800" dirty="0" smtClean="0">
              <a:solidFill>
                <a:srgbClr val="002060"/>
              </a:solidFill>
            </a:endParaRPr>
          </a:p>
        </p:txBody>
      </p:sp>
      <p:sp>
        <p:nvSpPr>
          <p:cNvPr id="5" name="ZoneTexte 4"/>
          <p:cNvSpPr txBox="1"/>
          <p:nvPr/>
        </p:nvSpPr>
        <p:spPr>
          <a:xfrm>
            <a:off x="6224945" y="1413819"/>
            <a:ext cx="5959664" cy="3170099"/>
          </a:xfrm>
          <a:prstGeom prst="rect">
            <a:avLst/>
          </a:prstGeom>
          <a:solidFill>
            <a:schemeClr val="bg2">
              <a:lumMod val="40000"/>
              <a:lumOff val="60000"/>
              <a:alpha val="0"/>
            </a:schemeClr>
          </a:solidFill>
        </p:spPr>
        <p:txBody>
          <a:bodyPr wrap="square" rtlCol="0">
            <a:spAutoFit/>
          </a:bodyPr>
          <a:lstStyle/>
          <a:p>
            <a:pPr marL="342900" indent="-342900">
              <a:buFont typeface="Arial" panose="020B0604020202020204" pitchFamily="34" charset="0"/>
              <a:buChar char="•"/>
            </a:pPr>
            <a:r>
              <a:rPr lang="fr-FR" sz="2000" dirty="0">
                <a:solidFill>
                  <a:srgbClr val="0070C0"/>
                </a:solidFill>
              </a:rPr>
              <a:t>Une </a:t>
            </a:r>
            <a:r>
              <a:rPr lang="fr-FR" sz="2000" dirty="0">
                <a:solidFill>
                  <a:srgbClr val="0070C0"/>
                </a:solidFill>
              </a:rPr>
              <a:t>autre façon d'instancier </a:t>
            </a:r>
            <a:r>
              <a:rPr lang="fr-FR" sz="2000" dirty="0" err="1">
                <a:solidFill>
                  <a:srgbClr val="0070C0"/>
                </a:solidFill>
              </a:rPr>
              <a:t>ThreadPoolExecutor</a:t>
            </a:r>
            <a:r>
              <a:rPr lang="fr-FR" sz="2000" dirty="0">
                <a:solidFill>
                  <a:srgbClr val="0070C0"/>
                </a:solidFill>
              </a:rPr>
              <a:t> est d'utiliser le gestionnaire de contexte</a:t>
            </a:r>
            <a:r>
              <a:rPr lang="fr-FR" sz="2000" dirty="0">
                <a:solidFill>
                  <a:srgbClr val="0070C0"/>
                </a:solidFill>
              </a:rPr>
              <a:t>.</a:t>
            </a:r>
          </a:p>
          <a:p>
            <a:r>
              <a:rPr lang="fr-FR" sz="2000" dirty="0">
                <a:solidFill>
                  <a:srgbClr val="0070C0"/>
                </a:solidFill>
              </a:rPr>
              <a:t> </a:t>
            </a:r>
          </a:p>
          <a:p>
            <a:pPr marL="342900" indent="-342900">
              <a:buFont typeface="Arial" panose="020B0604020202020204" pitchFamily="34" charset="0"/>
              <a:buChar char="•"/>
            </a:pPr>
            <a:r>
              <a:rPr lang="fr-FR" sz="2000" dirty="0">
                <a:solidFill>
                  <a:srgbClr val="0070C0"/>
                </a:solidFill>
              </a:rPr>
              <a:t>Elle </a:t>
            </a:r>
            <a:r>
              <a:rPr lang="fr-FR" sz="2000" dirty="0">
                <a:solidFill>
                  <a:srgbClr val="0070C0"/>
                </a:solidFill>
              </a:rPr>
              <a:t>fonctionne de la même manière que la méthode utilisée dans l'exemple ci-dessus</a:t>
            </a:r>
            <a:r>
              <a:rPr lang="fr-FR" sz="2000" dirty="0">
                <a:solidFill>
                  <a:srgbClr val="0070C0"/>
                </a:solidFill>
              </a:rPr>
              <a:t>.</a:t>
            </a:r>
          </a:p>
          <a:p>
            <a:r>
              <a:rPr lang="fr-FR" sz="2000" dirty="0">
                <a:solidFill>
                  <a:srgbClr val="0070C0"/>
                </a:solidFill>
              </a:rPr>
              <a:t> </a:t>
            </a:r>
          </a:p>
          <a:p>
            <a:pPr marL="342900" indent="-342900">
              <a:buFont typeface="Arial" panose="020B0604020202020204" pitchFamily="34" charset="0"/>
              <a:buChar char="•"/>
            </a:pPr>
            <a:r>
              <a:rPr lang="fr-FR" sz="2000" dirty="0">
                <a:solidFill>
                  <a:srgbClr val="0070C0"/>
                </a:solidFill>
              </a:rPr>
              <a:t>Le </a:t>
            </a:r>
            <a:r>
              <a:rPr lang="fr-FR" sz="2000" dirty="0">
                <a:solidFill>
                  <a:srgbClr val="0070C0"/>
                </a:solidFill>
              </a:rPr>
              <a:t>principal avantage de l'utilisation du gestionnaire de contexte est que la syntaxe est bonne.</a:t>
            </a:r>
            <a:endParaRPr lang="en-US" sz="2000" dirty="0">
              <a:solidFill>
                <a:srgbClr val="0070C0"/>
              </a:solidFill>
            </a:endParaRPr>
          </a:p>
        </p:txBody>
      </p:sp>
    </p:spTree>
    <p:extLst>
      <p:ext uri="{BB962C8B-B14F-4D97-AF65-F5344CB8AC3E}">
        <p14:creationId xmlns:p14="http://schemas.microsoft.com/office/powerpoint/2010/main" val="280431965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1" name="Rectangle 5"/>
          <p:cNvSpPr>
            <a:spLocks noGrp="1" noChangeArrowheads="1"/>
          </p:cNvSpPr>
          <p:nvPr>
            <p:ph type="body" idx="1"/>
          </p:nvPr>
        </p:nvSpPr>
        <p:spPr>
          <a:xfrm>
            <a:off x="16462" y="940530"/>
            <a:ext cx="11497816" cy="5553035"/>
          </a:xfrm>
        </p:spPr>
        <p:txBody>
          <a:bodyPr/>
          <a:lstStyle/>
          <a:p>
            <a:pPr marL="0" indent="0" algn="just">
              <a:buNone/>
            </a:pPr>
            <a:r>
              <a:rPr lang="fr-FR" sz="2000" dirty="0" smtClean="0">
                <a:solidFill>
                  <a:srgbClr val="00B050"/>
                </a:solidFill>
              </a:rPr>
              <a:t>with</a:t>
            </a:r>
            <a:r>
              <a:rPr lang="fr-FR" sz="2000" dirty="0" smtClean="0">
                <a:solidFill>
                  <a:srgbClr val="7030A0"/>
                </a:solidFill>
              </a:rPr>
              <a:t> </a:t>
            </a:r>
            <a:r>
              <a:rPr lang="fr-FR" sz="2000" dirty="0" err="1">
                <a:solidFill>
                  <a:srgbClr val="7030A0"/>
                </a:solidFill>
              </a:rPr>
              <a:t>concurrent.futures.ThreadPoolExecutor</a:t>
            </a:r>
            <a:r>
              <a:rPr lang="fr-FR" sz="2000" dirty="0">
                <a:solidFill>
                  <a:srgbClr val="7030A0"/>
                </a:solidFill>
              </a:rPr>
              <a:t>(</a:t>
            </a:r>
            <a:r>
              <a:rPr lang="fr-FR" sz="2000" dirty="0" err="1">
                <a:solidFill>
                  <a:srgbClr val="7030A0"/>
                </a:solidFill>
              </a:rPr>
              <a:t>max_workers</a:t>
            </a:r>
            <a:r>
              <a:rPr lang="fr-FR" sz="2000" dirty="0">
                <a:solidFill>
                  <a:srgbClr val="7030A0"/>
                </a:solidFill>
              </a:rPr>
              <a:t> = 5) </a:t>
            </a:r>
            <a:r>
              <a:rPr lang="fr-FR" sz="2000" dirty="0">
                <a:solidFill>
                  <a:srgbClr val="00B050"/>
                </a:solidFill>
              </a:rPr>
              <a:t>as</a:t>
            </a:r>
            <a:r>
              <a:rPr lang="fr-FR" sz="2000" dirty="0">
                <a:solidFill>
                  <a:srgbClr val="7030A0"/>
                </a:solidFill>
              </a:rPr>
              <a:t> </a:t>
            </a:r>
            <a:r>
              <a:rPr lang="fr-FR" sz="2000" dirty="0" err="1">
                <a:solidFill>
                  <a:srgbClr val="C00000"/>
                </a:solidFill>
              </a:rPr>
              <a:t>executor</a:t>
            </a:r>
            <a:r>
              <a:rPr lang="fr-FR" sz="2000" dirty="0">
                <a:solidFill>
                  <a:srgbClr val="7030A0"/>
                </a:solidFill>
              </a:rPr>
              <a:t>:</a:t>
            </a:r>
          </a:p>
          <a:p>
            <a:pPr marL="0" indent="0" algn="just">
              <a:buNone/>
            </a:pPr>
            <a:endParaRPr lang="fr-FR" sz="2000" dirty="0">
              <a:solidFill>
                <a:srgbClr val="7030A0"/>
              </a:solidFill>
            </a:endParaRPr>
          </a:p>
          <a:p>
            <a:pPr marL="0" indent="0" algn="just">
              <a:buNone/>
            </a:pPr>
            <a:r>
              <a:rPr lang="fr-FR" sz="2000" dirty="0">
                <a:solidFill>
                  <a:srgbClr val="7030A0"/>
                </a:solidFill>
              </a:rPr>
              <a:t>   </a:t>
            </a:r>
            <a:r>
              <a:rPr lang="fr-FR" sz="2000" dirty="0" err="1">
                <a:solidFill>
                  <a:srgbClr val="7030A0"/>
                </a:solidFill>
              </a:rPr>
              <a:t>future_to_url</a:t>
            </a:r>
            <a:r>
              <a:rPr lang="fr-FR" sz="2000" dirty="0">
                <a:solidFill>
                  <a:srgbClr val="7030A0"/>
                </a:solidFill>
              </a:rPr>
              <a:t> = {</a:t>
            </a:r>
            <a:r>
              <a:rPr lang="fr-FR" sz="2000" dirty="0" err="1">
                <a:solidFill>
                  <a:srgbClr val="7030A0"/>
                </a:solidFill>
              </a:rPr>
              <a:t>executor.</a:t>
            </a:r>
            <a:r>
              <a:rPr lang="fr-FR" sz="2000" dirty="0" err="1">
                <a:solidFill>
                  <a:srgbClr val="C00000"/>
                </a:solidFill>
              </a:rPr>
              <a:t>submit</a:t>
            </a:r>
            <a:r>
              <a:rPr lang="fr-FR" sz="2000" dirty="0">
                <a:solidFill>
                  <a:srgbClr val="7030A0"/>
                </a:solidFill>
              </a:rPr>
              <a:t>(</a:t>
            </a:r>
            <a:r>
              <a:rPr lang="fr-FR" sz="2000" dirty="0" err="1">
                <a:solidFill>
                  <a:srgbClr val="7030A0"/>
                </a:solidFill>
              </a:rPr>
              <a:t>load_url</a:t>
            </a:r>
            <a:r>
              <a:rPr lang="fr-FR" sz="2000" dirty="0">
                <a:solidFill>
                  <a:srgbClr val="7030A0"/>
                </a:solidFill>
              </a:rPr>
              <a:t>, url, 60): url for url in URLS}</a:t>
            </a:r>
          </a:p>
          <a:p>
            <a:pPr marL="0" indent="0" algn="just">
              <a:buNone/>
            </a:pPr>
            <a:r>
              <a:rPr lang="fr-FR" sz="2000" dirty="0">
                <a:solidFill>
                  <a:srgbClr val="7030A0"/>
                </a:solidFill>
              </a:rPr>
              <a:t>   </a:t>
            </a:r>
            <a:r>
              <a:rPr lang="fr-FR" sz="2000" dirty="0">
                <a:solidFill>
                  <a:srgbClr val="00B050"/>
                </a:solidFill>
              </a:rPr>
              <a:t>for</a:t>
            </a:r>
            <a:r>
              <a:rPr lang="fr-FR" sz="2000" dirty="0">
                <a:solidFill>
                  <a:srgbClr val="7030A0"/>
                </a:solidFill>
              </a:rPr>
              <a:t> future in </a:t>
            </a:r>
            <a:r>
              <a:rPr lang="fr-FR" sz="2000" dirty="0" err="1">
                <a:solidFill>
                  <a:srgbClr val="7030A0"/>
                </a:solidFill>
              </a:rPr>
              <a:t>concurrent.futures</a:t>
            </a:r>
            <a:r>
              <a:rPr lang="fr-FR" sz="2000" dirty="0" err="1">
                <a:solidFill>
                  <a:srgbClr val="C00000"/>
                </a:solidFill>
              </a:rPr>
              <a:t>.as_completed</a:t>
            </a:r>
            <a:r>
              <a:rPr lang="fr-FR" sz="2000" dirty="0">
                <a:solidFill>
                  <a:srgbClr val="7030A0"/>
                </a:solidFill>
              </a:rPr>
              <a:t>(</a:t>
            </a:r>
            <a:r>
              <a:rPr lang="fr-FR" sz="2000" dirty="0" err="1">
                <a:solidFill>
                  <a:srgbClr val="7030A0"/>
                </a:solidFill>
              </a:rPr>
              <a:t>future_to_url</a:t>
            </a:r>
            <a:r>
              <a:rPr lang="fr-FR" sz="2000" dirty="0">
                <a:solidFill>
                  <a:srgbClr val="7030A0"/>
                </a:solidFill>
              </a:rPr>
              <a:t>):</a:t>
            </a:r>
          </a:p>
          <a:p>
            <a:pPr marL="0" indent="0" algn="just">
              <a:buNone/>
            </a:pPr>
            <a:r>
              <a:rPr lang="fr-FR" sz="2000" dirty="0">
                <a:solidFill>
                  <a:srgbClr val="7030A0"/>
                </a:solidFill>
              </a:rPr>
              <a:t>   url = </a:t>
            </a:r>
            <a:r>
              <a:rPr lang="fr-FR" sz="2000" dirty="0" err="1">
                <a:solidFill>
                  <a:srgbClr val="7030A0"/>
                </a:solidFill>
              </a:rPr>
              <a:t>future_to_url</a:t>
            </a:r>
            <a:r>
              <a:rPr lang="fr-FR" sz="2000" dirty="0">
                <a:solidFill>
                  <a:srgbClr val="7030A0"/>
                </a:solidFill>
              </a:rPr>
              <a:t>[future]</a:t>
            </a:r>
          </a:p>
          <a:p>
            <a:pPr marL="0" indent="0" algn="just">
              <a:buNone/>
            </a:pPr>
            <a:r>
              <a:rPr lang="fr-FR" sz="2000" dirty="0">
                <a:solidFill>
                  <a:srgbClr val="7030A0"/>
                </a:solidFill>
              </a:rPr>
              <a:t>   </a:t>
            </a:r>
            <a:r>
              <a:rPr lang="fr-FR" sz="2000" dirty="0" err="1">
                <a:solidFill>
                  <a:srgbClr val="00B050"/>
                </a:solidFill>
              </a:rPr>
              <a:t>try</a:t>
            </a:r>
            <a:r>
              <a:rPr lang="fr-FR" sz="2000" dirty="0">
                <a:solidFill>
                  <a:srgbClr val="7030A0"/>
                </a:solidFill>
              </a:rPr>
              <a:t>:</a:t>
            </a:r>
          </a:p>
          <a:p>
            <a:pPr marL="0" indent="0" algn="just">
              <a:buNone/>
            </a:pPr>
            <a:r>
              <a:rPr lang="fr-FR" sz="2000" dirty="0">
                <a:solidFill>
                  <a:srgbClr val="7030A0"/>
                </a:solidFill>
              </a:rPr>
              <a:t>      data = </a:t>
            </a:r>
            <a:r>
              <a:rPr lang="fr-FR" sz="2000" dirty="0" err="1">
                <a:solidFill>
                  <a:srgbClr val="7030A0"/>
                </a:solidFill>
              </a:rPr>
              <a:t>future.</a:t>
            </a:r>
            <a:r>
              <a:rPr lang="fr-FR" sz="2000" dirty="0" err="1">
                <a:solidFill>
                  <a:srgbClr val="C00000"/>
                </a:solidFill>
              </a:rPr>
              <a:t>result</a:t>
            </a:r>
            <a:r>
              <a:rPr lang="fr-FR" sz="2000" dirty="0">
                <a:solidFill>
                  <a:srgbClr val="7030A0"/>
                </a:solidFill>
              </a:rPr>
              <a:t>()</a:t>
            </a:r>
          </a:p>
          <a:p>
            <a:pPr marL="0" indent="0" algn="just">
              <a:buNone/>
            </a:pPr>
            <a:r>
              <a:rPr lang="fr-FR" sz="2000" dirty="0">
                <a:solidFill>
                  <a:srgbClr val="7030A0"/>
                </a:solidFill>
              </a:rPr>
              <a:t>   </a:t>
            </a:r>
            <a:r>
              <a:rPr lang="fr-FR" sz="2000" dirty="0" err="1">
                <a:solidFill>
                  <a:srgbClr val="00B050"/>
                </a:solidFill>
              </a:rPr>
              <a:t>except</a:t>
            </a:r>
            <a:r>
              <a:rPr lang="fr-FR" sz="2000" dirty="0">
                <a:solidFill>
                  <a:srgbClr val="7030A0"/>
                </a:solidFill>
              </a:rPr>
              <a:t> Exception </a:t>
            </a:r>
            <a:r>
              <a:rPr lang="fr-FR" sz="2000" dirty="0">
                <a:solidFill>
                  <a:srgbClr val="00B050"/>
                </a:solidFill>
              </a:rPr>
              <a:t>as</a:t>
            </a:r>
            <a:r>
              <a:rPr lang="fr-FR" sz="2000" dirty="0">
                <a:solidFill>
                  <a:srgbClr val="7030A0"/>
                </a:solidFill>
              </a:rPr>
              <a:t> </a:t>
            </a:r>
            <a:r>
              <a:rPr lang="fr-FR" sz="2000" dirty="0" err="1">
                <a:solidFill>
                  <a:srgbClr val="7030A0"/>
                </a:solidFill>
              </a:rPr>
              <a:t>exc</a:t>
            </a:r>
            <a:r>
              <a:rPr lang="fr-FR" sz="2000" dirty="0">
                <a:solidFill>
                  <a:srgbClr val="7030A0"/>
                </a:solidFill>
              </a:rPr>
              <a:t>:</a:t>
            </a:r>
          </a:p>
          <a:p>
            <a:pPr marL="0" indent="0" algn="just">
              <a:buNone/>
            </a:pPr>
            <a:r>
              <a:rPr lang="fr-FR" sz="2000" dirty="0">
                <a:solidFill>
                  <a:srgbClr val="7030A0"/>
                </a:solidFill>
              </a:rPr>
              <a:t>      </a:t>
            </a:r>
            <a:r>
              <a:rPr lang="fr-FR" sz="2000" dirty="0" err="1">
                <a:solidFill>
                  <a:srgbClr val="00B050"/>
                </a:solidFill>
              </a:rPr>
              <a:t>print</a:t>
            </a:r>
            <a:r>
              <a:rPr lang="fr-FR" sz="2000" dirty="0">
                <a:solidFill>
                  <a:srgbClr val="7030A0"/>
                </a:solidFill>
              </a:rPr>
              <a:t>('%r </a:t>
            </a:r>
            <a:r>
              <a:rPr lang="fr-FR" sz="2000" dirty="0" err="1">
                <a:solidFill>
                  <a:srgbClr val="7030A0"/>
                </a:solidFill>
              </a:rPr>
              <a:t>generated</a:t>
            </a:r>
            <a:r>
              <a:rPr lang="fr-FR" sz="2000" dirty="0">
                <a:solidFill>
                  <a:srgbClr val="7030A0"/>
                </a:solidFill>
              </a:rPr>
              <a:t> an exception: %s' % (url, </a:t>
            </a:r>
            <a:r>
              <a:rPr lang="fr-FR" sz="2000" dirty="0" err="1">
                <a:solidFill>
                  <a:srgbClr val="7030A0"/>
                </a:solidFill>
              </a:rPr>
              <a:t>exc</a:t>
            </a:r>
            <a:r>
              <a:rPr lang="fr-FR" sz="2000" dirty="0">
                <a:solidFill>
                  <a:srgbClr val="7030A0"/>
                </a:solidFill>
              </a:rPr>
              <a:t>))</a:t>
            </a:r>
          </a:p>
          <a:p>
            <a:pPr marL="0" indent="0" algn="just">
              <a:buNone/>
            </a:pPr>
            <a:r>
              <a:rPr lang="fr-FR" sz="2000" dirty="0">
                <a:solidFill>
                  <a:srgbClr val="7030A0"/>
                </a:solidFill>
              </a:rPr>
              <a:t>   </a:t>
            </a:r>
            <a:r>
              <a:rPr lang="fr-FR" sz="2000" dirty="0" err="1">
                <a:solidFill>
                  <a:srgbClr val="00B050"/>
                </a:solidFill>
              </a:rPr>
              <a:t>else</a:t>
            </a:r>
            <a:r>
              <a:rPr lang="fr-FR" sz="2000" dirty="0">
                <a:solidFill>
                  <a:srgbClr val="7030A0"/>
                </a:solidFill>
              </a:rPr>
              <a:t>:</a:t>
            </a:r>
          </a:p>
          <a:p>
            <a:pPr marL="0" indent="0" algn="just">
              <a:buNone/>
            </a:pPr>
            <a:r>
              <a:rPr lang="fr-FR" sz="2000" dirty="0">
                <a:solidFill>
                  <a:srgbClr val="7030A0"/>
                </a:solidFill>
              </a:rPr>
              <a:t>      </a:t>
            </a:r>
            <a:r>
              <a:rPr lang="fr-FR" sz="2000" dirty="0" err="1">
                <a:solidFill>
                  <a:srgbClr val="00B050"/>
                </a:solidFill>
              </a:rPr>
              <a:t>print</a:t>
            </a:r>
            <a:r>
              <a:rPr lang="fr-FR" sz="2000" dirty="0">
                <a:solidFill>
                  <a:srgbClr val="7030A0"/>
                </a:solidFill>
              </a:rPr>
              <a:t>('%r page </a:t>
            </a:r>
            <a:r>
              <a:rPr lang="fr-FR" sz="2000" dirty="0" err="1">
                <a:solidFill>
                  <a:srgbClr val="7030A0"/>
                </a:solidFill>
              </a:rPr>
              <a:t>is</a:t>
            </a:r>
            <a:r>
              <a:rPr lang="fr-FR" sz="2000" dirty="0">
                <a:solidFill>
                  <a:srgbClr val="7030A0"/>
                </a:solidFill>
              </a:rPr>
              <a:t> %d bytes' % (url, </a:t>
            </a:r>
            <a:r>
              <a:rPr lang="fr-FR" sz="2000" dirty="0" err="1">
                <a:solidFill>
                  <a:srgbClr val="7030A0"/>
                </a:solidFill>
              </a:rPr>
              <a:t>len</a:t>
            </a:r>
            <a:r>
              <a:rPr lang="fr-FR" sz="2000" dirty="0">
                <a:solidFill>
                  <a:srgbClr val="7030A0"/>
                </a:solidFill>
              </a:rPr>
              <a:t>(data)))</a:t>
            </a:r>
          </a:p>
        </p:txBody>
      </p:sp>
      <p:sp>
        <p:nvSpPr>
          <p:cNvPr id="4" name="Rectangle 4"/>
          <p:cNvSpPr txBox="1">
            <a:spLocks noChangeArrowheads="1"/>
          </p:cNvSpPr>
          <p:nvPr/>
        </p:nvSpPr>
        <p:spPr bwMode="auto">
          <a:xfrm>
            <a:off x="66261" y="208745"/>
            <a:ext cx="11877340" cy="586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5pPr>
            <a:lvl6pPr marL="4572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6pPr>
            <a:lvl7pPr marL="9144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7pPr>
            <a:lvl8pPr marL="13716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8pPr>
            <a:lvl9pPr marL="18288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9pPr>
          </a:lstStyle>
          <a:p>
            <a:pPr eaLnBrk="1" hangingPunct="1"/>
            <a:r>
              <a:rPr lang="en-US" sz="2800" dirty="0" smtClean="0">
                <a:solidFill>
                  <a:srgbClr val="002060"/>
                </a:solidFill>
              </a:rPr>
              <a:t>IV-4 </a:t>
            </a:r>
            <a:r>
              <a:rPr lang="fr-FR" sz="2800" dirty="0">
                <a:solidFill>
                  <a:srgbClr val="002060"/>
                </a:solidFill>
              </a:rPr>
              <a:t>Instanciation de </a:t>
            </a:r>
            <a:r>
              <a:rPr lang="fr-FR" sz="2800" dirty="0" err="1">
                <a:solidFill>
                  <a:srgbClr val="002060"/>
                </a:solidFill>
              </a:rPr>
              <a:t>ThreadPoolExecutor</a:t>
            </a:r>
            <a:r>
              <a:rPr lang="fr-FR" sz="2800" dirty="0">
                <a:solidFill>
                  <a:srgbClr val="002060"/>
                </a:solidFill>
              </a:rPr>
              <a:t> - Gestionnaire de contexte</a:t>
            </a:r>
            <a:endParaRPr lang="en-US" sz="2800" dirty="0" smtClean="0">
              <a:solidFill>
                <a:srgbClr val="002060"/>
              </a:solidFill>
            </a:endParaRPr>
          </a:p>
        </p:txBody>
      </p:sp>
      <p:sp>
        <p:nvSpPr>
          <p:cNvPr id="5" name="ZoneTexte 4"/>
          <p:cNvSpPr txBox="1"/>
          <p:nvPr/>
        </p:nvSpPr>
        <p:spPr>
          <a:xfrm>
            <a:off x="6503239" y="2473996"/>
            <a:ext cx="5718656" cy="3477875"/>
          </a:xfrm>
          <a:prstGeom prst="rect">
            <a:avLst/>
          </a:prstGeom>
          <a:solidFill>
            <a:schemeClr val="bg2">
              <a:lumMod val="40000"/>
              <a:lumOff val="60000"/>
              <a:alpha val="0"/>
            </a:schemeClr>
          </a:solidFill>
        </p:spPr>
        <p:txBody>
          <a:bodyPr wrap="square" rtlCol="0">
            <a:spAutoFit/>
          </a:bodyPr>
          <a:lstStyle/>
          <a:p>
            <a:pPr marL="342900" indent="-342900">
              <a:buFont typeface="Arial" panose="020B0604020202020204" pitchFamily="34" charset="0"/>
              <a:buChar char="•"/>
            </a:pPr>
            <a:r>
              <a:rPr lang="fr-FR" sz="2000" dirty="0">
                <a:solidFill>
                  <a:srgbClr val="0070C0"/>
                </a:solidFill>
              </a:rPr>
              <a:t>Dans cet exemple, il faut tout d'abord importer le module </a:t>
            </a:r>
            <a:r>
              <a:rPr lang="fr-FR" sz="2000" dirty="0" err="1">
                <a:solidFill>
                  <a:srgbClr val="0070C0"/>
                </a:solidFill>
              </a:rPr>
              <a:t>concurrent.futures</a:t>
            </a:r>
            <a:r>
              <a:rPr lang="fr-FR" sz="2000" dirty="0">
                <a:solidFill>
                  <a:srgbClr val="0070C0"/>
                </a:solidFill>
              </a:rPr>
              <a:t>.</a:t>
            </a:r>
          </a:p>
          <a:p>
            <a:pPr marL="342900" indent="-342900">
              <a:buFont typeface="Arial" panose="020B0604020202020204" pitchFamily="34" charset="0"/>
              <a:buChar char="•"/>
            </a:pPr>
            <a:r>
              <a:rPr lang="fr-FR" sz="2000" dirty="0">
                <a:solidFill>
                  <a:srgbClr val="0070C0"/>
                </a:solidFill>
              </a:rPr>
              <a:t> </a:t>
            </a:r>
            <a:r>
              <a:rPr lang="fr-FR" sz="2000" dirty="0">
                <a:solidFill>
                  <a:srgbClr val="0070C0"/>
                </a:solidFill>
              </a:rPr>
              <a:t>Ensuite, une fonction nommée </a:t>
            </a:r>
            <a:r>
              <a:rPr lang="fr-FR" sz="2000" dirty="0" err="1">
                <a:solidFill>
                  <a:srgbClr val="0070C0"/>
                </a:solidFill>
              </a:rPr>
              <a:t>load_url</a:t>
            </a:r>
            <a:r>
              <a:rPr lang="fr-FR" sz="2000" dirty="0">
                <a:solidFill>
                  <a:srgbClr val="0070C0"/>
                </a:solidFill>
              </a:rPr>
              <a:t>() est créée pour charger l'url demandée. </a:t>
            </a:r>
            <a:endParaRPr lang="fr-FR" sz="2000" dirty="0">
              <a:solidFill>
                <a:srgbClr val="0070C0"/>
              </a:solidFill>
            </a:endParaRPr>
          </a:p>
          <a:p>
            <a:pPr marL="342900" indent="-342900">
              <a:buFont typeface="Arial" panose="020B0604020202020204" pitchFamily="34" charset="0"/>
              <a:buChar char="•"/>
            </a:pPr>
            <a:r>
              <a:rPr lang="fr-FR" sz="2000" dirty="0">
                <a:solidFill>
                  <a:srgbClr val="0070C0"/>
                </a:solidFill>
              </a:rPr>
              <a:t>La </a:t>
            </a:r>
            <a:r>
              <a:rPr lang="fr-FR" sz="2000" dirty="0">
                <a:solidFill>
                  <a:srgbClr val="0070C0"/>
                </a:solidFill>
              </a:rPr>
              <a:t>fonction crée ensuite </a:t>
            </a:r>
            <a:r>
              <a:rPr lang="fr-FR" sz="2000" dirty="0" err="1">
                <a:solidFill>
                  <a:srgbClr val="0070C0"/>
                </a:solidFill>
              </a:rPr>
              <a:t>ThreadPoolExecutor</a:t>
            </a:r>
            <a:r>
              <a:rPr lang="fr-FR" sz="2000" dirty="0">
                <a:solidFill>
                  <a:srgbClr val="0070C0"/>
                </a:solidFill>
              </a:rPr>
              <a:t> avec les 5 threads dans le pool. </a:t>
            </a:r>
            <a:endParaRPr lang="fr-FR" sz="2000" dirty="0">
              <a:solidFill>
                <a:srgbClr val="0070C0"/>
              </a:solidFill>
            </a:endParaRPr>
          </a:p>
          <a:p>
            <a:pPr marL="342900" indent="-342900">
              <a:buFont typeface="Arial" panose="020B0604020202020204" pitchFamily="34" charset="0"/>
              <a:buChar char="•"/>
            </a:pPr>
            <a:r>
              <a:rPr lang="fr-FR" sz="2000" dirty="0">
                <a:solidFill>
                  <a:srgbClr val="0070C0"/>
                </a:solidFill>
              </a:rPr>
              <a:t>Le </a:t>
            </a:r>
            <a:r>
              <a:rPr lang="fr-FR" sz="2000" dirty="0" err="1">
                <a:solidFill>
                  <a:srgbClr val="0070C0"/>
                </a:solidFill>
              </a:rPr>
              <a:t>ThreadPoolExecutor</a:t>
            </a:r>
            <a:r>
              <a:rPr lang="fr-FR" sz="2000" dirty="0">
                <a:solidFill>
                  <a:srgbClr val="0070C0"/>
                </a:solidFill>
              </a:rPr>
              <a:t> a été utilisé comme gestionnaire de contexte. </a:t>
            </a:r>
            <a:endParaRPr lang="fr-FR" sz="2000" dirty="0">
              <a:solidFill>
                <a:srgbClr val="0070C0"/>
              </a:solidFill>
            </a:endParaRPr>
          </a:p>
          <a:p>
            <a:pPr marL="342900" indent="-342900">
              <a:buFont typeface="Arial" panose="020B0604020202020204" pitchFamily="34" charset="0"/>
              <a:buChar char="•"/>
            </a:pPr>
            <a:r>
              <a:rPr lang="fr-FR" sz="2000" dirty="0">
                <a:solidFill>
                  <a:srgbClr val="0070C0"/>
                </a:solidFill>
              </a:rPr>
              <a:t>Nous </a:t>
            </a:r>
            <a:r>
              <a:rPr lang="fr-FR" sz="2000" dirty="0">
                <a:solidFill>
                  <a:srgbClr val="0070C0"/>
                </a:solidFill>
              </a:rPr>
              <a:t>pouvons obtenir le résultat du futur en appelant la méthode </a:t>
            </a:r>
            <a:r>
              <a:rPr lang="fr-FR" sz="2000" dirty="0" err="1">
                <a:solidFill>
                  <a:srgbClr val="0070C0"/>
                </a:solidFill>
              </a:rPr>
              <a:t>result</a:t>
            </a:r>
            <a:r>
              <a:rPr lang="fr-FR" sz="2000" dirty="0">
                <a:solidFill>
                  <a:srgbClr val="0070C0"/>
                </a:solidFill>
              </a:rPr>
              <a:t>() sur celui-ci.</a:t>
            </a:r>
            <a:endParaRPr lang="en-US" sz="2000" dirty="0">
              <a:solidFill>
                <a:srgbClr val="0070C0"/>
              </a:solidFill>
            </a:endParaRPr>
          </a:p>
        </p:txBody>
      </p:sp>
    </p:spTree>
    <p:extLst>
      <p:ext uri="{BB962C8B-B14F-4D97-AF65-F5344CB8AC3E}">
        <p14:creationId xmlns:p14="http://schemas.microsoft.com/office/powerpoint/2010/main" val="13928115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1" name="Rectangle 5"/>
          <p:cNvSpPr>
            <a:spLocks noGrp="1" noChangeArrowheads="1"/>
          </p:cNvSpPr>
          <p:nvPr>
            <p:ph type="body" idx="1"/>
          </p:nvPr>
        </p:nvSpPr>
        <p:spPr>
          <a:xfrm>
            <a:off x="553793" y="128788"/>
            <a:ext cx="11165982" cy="6478073"/>
          </a:xfrm>
        </p:spPr>
        <p:txBody>
          <a:bodyPr/>
          <a:lstStyle/>
          <a:p>
            <a:pPr marL="514350" indent="-514350">
              <a:buFont typeface="+mj-lt"/>
              <a:buAutoNum type="arabicParenR"/>
            </a:pPr>
            <a:r>
              <a:rPr lang="en-US" sz="2800" dirty="0" smtClean="0">
                <a:solidFill>
                  <a:srgbClr val="7030A0"/>
                </a:solidFill>
              </a:rPr>
              <a:t>La première solution </a:t>
            </a:r>
            <a:r>
              <a:rPr lang="en-US" sz="2800" dirty="0" err="1" smtClean="0">
                <a:solidFill>
                  <a:srgbClr val="7030A0"/>
                </a:solidFill>
              </a:rPr>
              <a:t>est</a:t>
            </a:r>
            <a:r>
              <a:rPr lang="en-US" sz="2800" dirty="0" smtClean="0">
                <a:solidFill>
                  <a:srgbClr val="7030A0"/>
                </a:solidFill>
              </a:rPr>
              <a:t> de </a:t>
            </a:r>
            <a:r>
              <a:rPr lang="en-US" sz="2800" dirty="0" err="1" smtClean="0">
                <a:solidFill>
                  <a:srgbClr val="7030A0"/>
                </a:solidFill>
              </a:rPr>
              <a:t>réutiliser</a:t>
            </a:r>
            <a:r>
              <a:rPr lang="en-US" sz="2800" dirty="0" smtClean="0">
                <a:solidFill>
                  <a:srgbClr val="7030A0"/>
                </a:solidFill>
              </a:rPr>
              <a:t> les </a:t>
            </a:r>
            <a:r>
              <a:rPr lang="en-US" sz="2800" dirty="0" err="1" smtClean="0">
                <a:solidFill>
                  <a:srgbClr val="7030A0"/>
                </a:solidFill>
              </a:rPr>
              <a:t>processus</a:t>
            </a:r>
            <a:r>
              <a:rPr lang="en-US" sz="2800" dirty="0" smtClean="0">
                <a:solidFill>
                  <a:srgbClr val="7030A0"/>
                </a:solidFill>
              </a:rPr>
              <a:t> au lieu </a:t>
            </a:r>
            <a:r>
              <a:rPr lang="en-US" sz="2800" dirty="0" err="1" smtClean="0">
                <a:solidFill>
                  <a:srgbClr val="7030A0"/>
                </a:solidFill>
              </a:rPr>
              <a:t>d’en</a:t>
            </a:r>
            <a:r>
              <a:rPr lang="en-US" sz="2800" dirty="0" smtClean="0">
                <a:solidFill>
                  <a:srgbClr val="7030A0"/>
                </a:solidFill>
              </a:rPr>
              <a:t> </a:t>
            </a:r>
            <a:r>
              <a:rPr lang="en-US" sz="2800" dirty="0" err="1" smtClean="0">
                <a:solidFill>
                  <a:srgbClr val="7030A0"/>
                </a:solidFill>
              </a:rPr>
              <a:t>engendrer</a:t>
            </a:r>
            <a:r>
              <a:rPr lang="en-US" sz="2800" dirty="0" smtClean="0">
                <a:solidFill>
                  <a:srgbClr val="7030A0"/>
                </a:solidFill>
              </a:rPr>
              <a:t> de nouveaux</a:t>
            </a:r>
            <a:r>
              <a:rPr lang="en-US" sz="2800" dirty="0" smtClean="0"/>
              <a:t>.</a:t>
            </a:r>
          </a:p>
          <a:p>
            <a:pPr marL="0" indent="0">
              <a:buNone/>
            </a:pPr>
            <a:endParaRPr lang="en-US" sz="1000" dirty="0" smtClean="0"/>
          </a:p>
          <a:p>
            <a:r>
              <a:rPr lang="fr-FR" sz="2400" dirty="0">
                <a:solidFill>
                  <a:srgbClr val="7030A0"/>
                </a:solidFill>
              </a:rPr>
              <a:t>Processus</a:t>
            </a:r>
            <a:r>
              <a:rPr lang="fr-FR" sz="2400" dirty="0"/>
              <a:t> : </a:t>
            </a:r>
            <a:r>
              <a:rPr lang="fr-FR" sz="2000" dirty="0">
                <a:solidFill>
                  <a:schemeClr val="accent2">
                    <a:lumMod val="60000"/>
                    <a:lumOff val="40000"/>
                  </a:schemeClr>
                </a:solidFill>
              </a:rPr>
              <a:t>L'entité engendrée et contrôlée par le système d'exploitation qui encapsule une application en cours d'exécution. Un processus a deux fonctions principales. La première est d'agir en tant que détenteur de ressources pour l'application, et la seconde est d'exécuter les instructions de l'application</a:t>
            </a:r>
            <a:r>
              <a:rPr lang="fr-FR" sz="2000" dirty="0" smtClean="0">
                <a:solidFill>
                  <a:schemeClr val="accent2">
                    <a:lumMod val="60000"/>
                    <a:lumOff val="40000"/>
                  </a:schemeClr>
                </a:solidFill>
              </a:rPr>
              <a:t>.</a:t>
            </a:r>
          </a:p>
          <a:p>
            <a:pPr marL="0" indent="0">
              <a:buNone/>
            </a:pPr>
            <a:endParaRPr lang="en-US" sz="2000" dirty="0" smtClean="0">
              <a:solidFill>
                <a:schemeClr val="accent2">
                  <a:lumMod val="60000"/>
                  <a:lumOff val="40000"/>
                </a:schemeClr>
              </a:solidFill>
            </a:endParaRPr>
          </a:p>
          <a:p>
            <a:r>
              <a:rPr lang="en-US" sz="2400" dirty="0" err="1" smtClean="0"/>
              <a:t>Lorsque</a:t>
            </a:r>
            <a:r>
              <a:rPr lang="en-US" sz="2400" dirty="0" smtClean="0"/>
              <a:t> le </a:t>
            </a:r>
            <a:r>
              <a:rPr lang="en-US" sz="2400" dirty="0" err="1" smtClean="0"/>
              <a:t>serveur</a:t>
            </a:r>
            <a:r>
              <a:rPr lang="en-US" sz="2400" dirty="0" smtClean="0"/>
              <a:t> </a:t>
            </a:r>
            <a:r>
              <a:rPr lang="en-US" sz="2400" dirty="0" err="1" smtClean="0"/>
              <a:t>démarre</a:t>
            </a:r>
            <a:r>
              <a:rPr lang="en-US" sz="2400" dirty="0" smtClean="0"/>
              <a:t>, un </a:t>
            </a:r>
            <a:r>
              <a:rPr lang="en-US" sz="2400" dirty="0" err="1" smtClean="0"/>
              <a:t>nombre</a:t>
            </a:r>
            <a:r>
              <a:rPr lang="en-US" sz="2400" dirty="0" smtClean="0"/>
              <a:t> fixe de </a:t>
            </a:r>
            <a:r>
              <a:rPr lang="en-US" sz="2400" dirty="0" err="1" smtClean="0"/>
              <a:t>processus</a:t>
            </a:r>
            <a:r>
              <a:rPr lang="en-US" sz="2400" dirty="0" smtClean="0"/>
              <a:t> (</a:t>
            </a:r>
            <a:r>
              <a:rPr lang="en-US" sz="2400" dirty="0" err="1" smtClean="0"/>
              <a:t>disons</a:t>
            </a:r>
            <a:r>
              <a:rPr lang="en-US" sz="2400" dirty="0" smtClean="0"/>
              <a:t> 300) </a:t>
            </a:r>
            <a:r>
              <a:rPr lang="en-US" sz="2400" dirty="0" err="1" smtClean="0"/>
              <a:t>sont</a:t>
            </a:r>
            <a:r>
              <a:rPr lang="en-US" sz="2400" dirty="0" smtClean="0"/>
              <a:t> </a:t>
            </a:r>
            <a:r>
              <a:rPr lang="en-US" sz="2400" dirty="0" err="1" smtClean="0"/>
              <a:t>engendés</a:t>
            </a:r>
            <a:r>
              <a:rPr lang="en-US" sz="2400" dirty="0" smtClean="0"/>
              <a:t> pour </a:t>
            </a:r>
            <a:r>
              <a:rPr lang="en-US" sz="2400" dirty="0" err="1" smtClean="0"/>
              <a:t>traiter</a:t>
            </a:r>
            <a:r>
              <a:rPr lang="en-US" sz="2400" dirty="0" smtClean="0"/>
              <a:t> les </a:t>
            </a:r>
            <a:r>
              <a:rPr lang="en-US" sz="2400" dirty="0" err="1" smtClean="0"/>
              <a:t>requêtes</a:t>
            </a:r>
            <a:r>
              <a:rPr lang="en-US" sz="2400" dirty="0" smtClean="0"/>
              <a:t>. </a:t>
            </a:r>
          </a:p>
          <a:p>
            <a:r>
              <a:rPr lang="en-US" sz="2400" dirty="0" smtClean="0"/>
              <a:t>Les </a:t>
            </a:r>
            <a:r>
              <a:rPr lang="en-US" sz="2400" dirty="0" err="1" smtClean="0"/>
              <a:t>requêtes</a:t>
            </a:r>
            <a:r>
              <a:rPr lang="en-US" sz="2400" dirty="0" smtClean="0"/>
              <a:t> qui </a:t>
            </a:r>
            <a:r>
              <a:rPr lang="en-US" sz="2400" dirty="0" err="1" smtClean="0"/>
              <a:t>arrivent</a:t>
            </a:r>
            <a:r>
              <a:rPr lang="en-US" sz="2400" dirty="0" smtClean="0"/>
              <a:t> </a:t>
            </a:r>
            <a:r>
              <a:rPr lang="en-US" sz="2400" dirty="0" err="1" smtClean="0"/>
              <a:t>sont</a:t>
            </a:r>
            <a:r>
              <a:rPr lang="en-US" sz="2400" dirty="0" smtClean="0"/>
              <a:t> </a:t>
            </a:r>
            <a:r>
              <a:rPr lang="en-US" sz="2400" dirty="0" err="1" smtClean="0"/>
              <a:t>mises</a:t>
            </a:r>
            <a:r>
              <a:rPr lang="en-US" sz="2400" dirty="0" smtClean="0"/>
              <a:t> </a:t>
            </a:r>
            <a:r>
              <a:rPr lang="en-US" sz="2400" dirty="0" err="1" smtClean="0"/>
              <a:t>dans</a:t>
            </a:r>
            <a:r>
              <a:rPr lang="en-US" sz="2400" dirty="0" smtClean="0"/>
              <a:t> </a:t>
            </a:r>
            <a:r>
              <a:rPr lang="en-US" sz="2400" dirty="0" err="1" smtClean="0"/>
              <a:t>une</a:t>
            </a:r>
            <a:r>
              <a:rPr lang="en-US" sz="2400" dirty="0" smtClean="0"/>
              <a:t> file. </a:t>
            </a:r>
            <a:r>
              <a:rPr lang="en-US" sz="2400" dirty="0" err="1" smtClean="0"/>
              <a:t>Chaque</a:t>
            </a:r>
            <a:r>
              <a:rPr lang="en-US" sz="2400" dirty="0" smtClean="0"/>
              <a:t> </a:t>
            </a:r>
            <a:r>
              <a:rPr lang="en-US" sz="2400" dirty="0" err="1" smtClean="0"/>
              <a:t>processus</a:t>
            </a:r>
            <a:r>
              <a:rPr lang="en-US" sz="2400" dirty="0" smtClean="0"/>
              <a:t> retire </a:t>
            </a:r>
            <a:r>
              <a:rPr lang="en-US" sz="2400" dirty="0" err="1" smtClean="0"/>
              <a:t>une</a:t>
            </a:r>
            <a:r>
              <a:rPr lang="en-US" sz="2400" dirty="0" smtClean="0"/>
              <a:t> </a:t>
            </a:r>
            <a:r>
              <a:rPr lang="en-US" sz="2400" dirty="0" err="1" smtClean="0"/>
              <a:t>requête</a:t>
            </a:r>
            <a:r>
              <a:rPr lang="en-US" sz="2400" dirty="0" smtClean="0"/>
              <a:t> de la file, la </a:t>
            </a:r>
            <a:r>
              <a:rPr lang="en-US" sz="2400" dirty="0" err="1" smtClean="0"/>
              <a:t>sert</a:t>
            </a:r>
            <a:r>
              <a:rPr lang="en-US" sz="2400" dirty="0" smtClean="0"/>
              <a:t>, </a:t>
            </a:r>
            <a:r>
              <a:rPr lang="en-US" sz="2400" dirty="0" err="1" smtClean="0"/>
              <a:t>puis</a:t>
            </a:r>
            <a:r>
              <a:rPr lang="en-US" sz="2400" dirty="0" smtClean="0"/>
              <a:t> retire la </a:t>
            </a:r>
            <a:r>
              <a:rPr lang="en-US" sz="2400" dirty="0" err="1" smtClean="0"/>
              <a:t>requête</a:t>
            </a:r>
            <a:r>
              <a:rPr lang="en-US" sz="2400" dirty="0" smtClean="0"/>
              <a:t> </a:t>
            </a:r>
            <a:r>
              <a:rPr lang="en-US" sz="2400" dirty="0" err="1" smtClean="0"/>
              <a:t>suivante</a:t>
            </a:r>
            <a:r>
              <a:rPr lang="en-US" sz="2400" dirty="0" smtClean="0"/>
              <a:t>, etc. </a:t>
            </a:r>
          </a:p>
          <a:p>
            <a:r>
              <a:rPr lang="en-US" sz="2400" dirty="0" smtClean="0"/>
              <a:t>Il y </a:t>
            </a:r>
            <a:r>
              <a:rPr lang="en-US" sz="2400" dirty="0" err="1" smtClean="0"/>
              <a:t>toujours</a:t>
            </a:r>
            <a:r>
              <a:rPr lang="en-US" sz="2400" dirty="0" smtClean="0"/>
              <a:t> 300 </a:t>
            </a:r>
            <a:r>
              <a:rPr lang="en-US" sz="2400" dirty="0" err="1" smtClean="0"/>
              <a:t>processus</a:t>
            </a:r>
            <a:r>
              <a:rPr lang="en-US" sz="2400" dirty="0" smtClean="0"/>
              <a:t> </a:t>
            </a:r>
            <a:r>
              <a:rPr lang="en-US" sz="2400" dirty="0" err="1" smtClean="0"/>
              <a:t>séparés</a:t>
            </a:r>
            <a:r>
              <a:rPr lang="en-US" sz="2400" dirty="0" smtClean="0"/>
              <a:t> qui </a:t>
            </a:r>
            <a:r>
              <a:rPr lang="en-US" sz="2400" dirty="0" err="1" smtClean="0"/>
              <a:t>s’exécutent</a:t>
            </a:r>
            <a:r>
              <a:rPr lang="en-US" sz="2400" dirty="0" smtClean="0"/>
              <a:t> </a:t>
            </a:r>
            <a:r>
              <a:rPr lang="en-US" sz="2400" dirty="0" err="1" smtClean="0"/>
              <a:t>mais</a:t>
            </a:r>
            <a:r>
              <a:rPr lang="en-US" sz="2400" dirty="0" smtClean="0"/>
              <a:t>, </a:t>
            </a:r>
            <a:r>
              <a:rPr lang="en-US" sz="2400" dirty="0" err="1" smtClean="0"/>
              <a:t>parceque</a:t>
            </a:r>
            <a:r>
              <a:rPr lang="en-US" sz="2400" dirty="0" smtClean="0"/>
              <a:t> tout le travail </a:t>
            </a:r>
            <a:r>
              <a:rPr lang="en-US" sz="2400" dirty="0" err="1" smtClean="0"/>
              <a:t>supplémentaire</a:t>
            </a:r>
            <a:r>
              <a:rPr lang="en-US" sz="2400" dirty="0" smtClean="0"/>
              <a:t> pour </a:t>
            </a:r>
            <a:r>
              <a:rPr lang="en-US" sz="2400" dirty="0" err="1" smtClean="0"/>
              <a:t>construire</a:t>
            </a:r>
            <a:r>
              <a:rPr lang="en-US" sz="2400" dirty="0" smtClean="0"/>
              <a:t> et </a:t>
            </a:r>
            <a:r>
              <a:rPr lang="en-US" sz="2400" dirty="0" err="1" smtClean="0"/>
              <a:t>détruire</a:t>
            </a:r>
            <a:r>
              <a:rPr lang="en-US" sz="2400" dirty="0" smtClean="0"/>
              <a:t> les </a:t>
            </a:r>
            <a:r>
              <a:rPr lang="en-US" sz="2400" dirty="0" err="1" smtClean="0"/>
              <a:t>processus</a:t>
            </a:r>
            <a:r>
              <a:rPr lang="en-US" sz="2400" dirty="0" smtClean="0"/>
              <a:t> </a:t>
            </a:r>
            <a:r>
              <a:rPr lang="en-US" sz="2400" dirty="0" err="1" smtClean="0"/>
              <a:t>est</a:t>
            </a:r>
            <a:r>
              <a:rPr lang="en-US" sz="2400" dirty="0" smtClean="0"/>
              <a:t> </a:t>
            </a:r>
            <a:r>
              <a:rPr lang="en-US" sz="2400" dirty="0" err="1" smtClean="0"/>
              <a:t>évité</a:t>
            </a:r>
            <a:r>
              <a:rPr lang="en-US" sz="2400" dirty="0" smtClean="0"/>
              <a:t>, </a:t>
            </a:r>
            <a:r>
              <a:rPr lang="en-US" sz="2400" dirty="0" err="1" smtClean="0"/>
              <a:t>ces</a:t>
            </a:r>
            <a:r>
              <a:rPr lang="en-US" sz="2400" dirty="0" smtClean="0"/>
              <a:t> 300 </a:t>
            </a:r>
            <a:r>
              <a:rPr lang="en-US" sz="2400" dirty="0" err="1" smtClean="0"/>
              <a:t>processus</a:t>
            </a:r>
            <a:r>
              <a:rPr lang="en-US" sz="2400" dirty="0" smtClean="0"/>
              <a:t> </a:t>
            </a:r>
            <a:r>
              <a:rPr lang="en-US" sz="2400" dirty="0" err="1" smtClean="0"/>
              <a:t>peuvent</a:t>
            </a:r>
            <a:r>
              <a:rPr lang="en-US" sz="2400" dirty="0" smtClean="0"/>
              <a:t> </a:t>
            </a:r>
            <a:r>
              <a:rPr lang="en-US" sz="2400" dirty="0" err="1" smtClean="0"/>
              <a:t>maintenant</a:t>
            </a:r>
            <a:r>
              <a:rPr lang="en-US" sz="2400" dirty="0" smtClean="0"/>
              <a:t> faire le travail de 1000 </a:t>
            </a:r>
            <a:r>
              <a:rPr lang="en-US" sz="2400" dirty="0" err="1" smtClean="0"/>
              <a:t>processus</a:t>
            </a:r>
            <a:r>
              <a:rPr lang="en-US" sz="2400" dirty="0"/>
              <a:t>.</a:t>
            </a:r>
            <a:r>
              <a:rPr lang="en-US" sz="2400" dirty="0" smtClean="0"/>
              <a:t>  </a:t>
            </a:r>
          </a:p>
        </p:txBody>
      </p:sp>
    </p:spTree>
    <p:extLst>
      <p:ext uri="{BB962C8B-B14F-4D97-AF65-F5344CB8AC3E}">
        <p14:creationId xmlns:p14="http://schemas.microsoft.com/office/powerpoint/2010/main" val="203607413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1" name="Rectangle 5"/>
          <p:cNvSpPr>
            <a:spLocks noGrp="1" noChangeArrowheads="1"/>
          </p:cNvSpPr>
          <p:nvPr>
            <p:ph type="body" idx="1"/>
          </p:nvPr>
        </p:nvSpPr>
        <p:spPr>
          <a:xfrm>
            <a:off x="16462" y="940530"/>
            <a:ext cx="11497816" cy="5553035"/>
          </a:xfrm>
        </p:spPr>
        <p:txBody>
          <a:bodyPr/>
          <a:lstStyle/>
          <a:p>
            <a:pPr marL="0" indent="0" algn="just">
              <a:buNone/>
            </a:pPr>
            <a:r>
              <a:rPr lang="en-US" sz="2000" dirty="0">
                <a:solidFill>
                  <a:srgbClr val="00B050"/>
                </a:solidFill>
              </a:rPr>
              <a:t>from</a:t>
            </a:r>
            <a:r>
              <a:rPr lang="en-US" sz="2000" dirty="0">
                <a:solidFill>
                  <a:srgbClr val="7030A0"/>
                </a:solidFill>
              </a:rPr>
              <a:t> </a:t>
            </a:r>
            <a:r>
              <a:rPr lang="en-US" sz="2000" dirty="0" err="1">
                <a:solidFill>
                  <a:srgbClr val="7030A0"/>
                </a:solidFill>
              </a:rPr>
              <a:t>concurrent.futures</a:t>
            </a:r>
            <a:r>
              <a:rPr lang="en-US" sz="2000" dirty="0">
                <a:solidFill>
                  <a:srgbClr val="7030A0"/>
                </a:solidFill>
              </a:rPr>
              <a:t> </a:t>
            </a:r>
            <a:r>
              <a:rPr lang="en-US" sz="2000" dirty="0">
                <a:solidFill>
                  <a:srgbClr val="00B050"/>
                </a:solidFill>
              </a:rPr>
              <a:t>import</a:t>
            </a:r>
            <a:r>
              <a:rPr lang="en-US" sz="2000" dirty="0">
                <a:solidFill>
                  <a:srgbClr val="7030A0"/>
                </a:solidFill>
              </a:rPr>
              <a:t> </a:t>
            </a:r>
            <a:r>
              <a:rPr lang="en-US" sz="2000" dirty="0" err="1">
                <a:solidFill>
                  <a:srgbClr val="7030A0"/>
                </a:solidFill>
              </a:rPr>
              <a:t>ThreadPoolExecutor</a:t>
            </a:r>
            <a:endParaRPr lang="en-US" sz="2000" dirty="0">
              <a:solidFill>
                <a:srgbClr val="7030A0"/>
              </a:solidFill>
            </a:endParaRPr>
          </a:p>
          <a:p>
            <a:pPr marL="0" indent="0" algn="just">
              <a:buNone/>
            </a:pPr>
            <a:r>
              <a:rPr lang="en-US" sz="2000" dirty="0">
                <a:solidFill>
                  <a:srgbClr val="00B050"/>
                </a:solidFill>
              </a:rPr>
              <a:t>from</a:t>
            </a:r>
            <a:r>
              <a:rPr lang="en-US" sz="2000" dirty="0">
                <a:solidFill>
                  <a:srgbClr val="7030A0"/>
                </a:solidFill>
              </a:rPr>
              <a:t> </a:t>
            </a:r>
            <a:r>
              <a:rPr lang="en-US" sz="2000" dirty="0" err="1">
                <a:solidFill>
                  <a:srgbClr val="7030A0"/>
                </a:solidFill>
              </a:rPr>
              <a:t>concurrent.futures</a:t>
            </a:r>
            <a:r>
              <a:rPr lang="en-US" sz="2000" dirty="0">
                <a:solidFill>
                  <a:srgbClr val="7030A0"/>
                </a:solidFill>
              </a:rPr>
              <a:t> </a:t>
            </a:r>
            <a:r>
              <a:rPr lang="en-US" sz="2000" dirty="0">
                <a:solidFill>
                  <a:srgbClr val="00B050"/>
                </a:solidFill>
              </a:rPr>
              <a:t>import</a:t>
            </a:r>
            <a:r>
              <a:rPr lang="en-US" sz="2000" dirty="0">
                <a:solidFill>
                  <a:srgbClr val="7030A0"/>
                </a:solidFill>
              </a:rPr>
              <a:t> </a:t>
            </a:r>
            <a:r>
              <a:rPr lang="en-US" sz="2000" dirty="0" err="1">
                <a:solidFill>
                  <a:srgbClr val="7030A0"/>
                </a:solidFill>
              </a:rPr>
              <a:t>as_completed</a:t>
            </a:r>
            <a:endParaRPr lang="en-US" sz="2000" dirty="0">
              <a:solidFill>
                <a:srgbClr val="7030A0"/>
              </a:solidFill>
            </a:endParaRPr>
          </a:p>
          <a:p>
            <a:pPr marL="0" indent="0" algn="just">
              <a:buNone/>
            </a:pPr>
            <a:r>
              <a:rPr lang="en-US" sz="2000" dirty="0">
                <a:solidFill>
                  <a:srgbClr val="7030A0"/>
                </a:solidFill>
              </a:rPr>
              <a:t>values = [2,3,4,5]</a:t>
            </a:r>
          </a:p>
          <a:p>
            <a:pPr marL="0" indent="0" algn="just">
              <a:buNone/>
            </a:pPr>
            <a:r>
              <a:rPr lang="en-US" sz="2000" dirty="0" err="1">
                <a:solidFill>
                  <a:srgbClr val="00B050"/>
                </a:solidFill>
              </a:rPr>
              <a:t>def</a:t>
            </a:r>
            <a:r>
              <a:rPr lang="en-US" sz="2000" dirty="0">
                <a:solidFill>
                  <a:srgbClr val="7030A0"/>
                </a:solidFill>
              </a:rPr>
              <a:t> square(n):</a:t>
            </a:r>
          </a:p>
          <a:p>
            <a:pPr marL="0" indent="0" algn="just">
              <a:buNone/>
            </a:pPr>
            <a:r>
              <a:rPr lang="en-US" sz="2000" dirty="0">
                <a:solidFill>
                  <a:srgbClr val="7030A0"/>
                </a:solidFill>
              </a:rPr>
              <a:t>   </a:t>
            </a:r>
            <a:r>
              <a:rPr lang="en-US" sz="2000" dirty="0">
                <a:solidFill>
                  <a:srgbClr val="00B050"/>
                </a:solidFill>
              </a:rPr>
              <a:t>return</a:t>
            </a:r>
            <a:r>
              <a:rPr lang="en-US" sz="2000" dirty="0">
                <a:solidFill>
                  <a:srgbClr val="7030A0"/>
                </a:solidFill>
              </a:rPr>
              <a:t> n * n</a:t>
            </a:r>
          </a:p>
          <a:p>
            <a:pPr marL="0" indent="0" algn="just">
              <a:buNone/>
            </a:pPr>
            <a:r>
              <a:rPr lang="en-US" sz="2000" dirty="0" err="1">
                <a:solidFill>
                  <a:srgbClr val="00B050"/>
                </a:solidFill>
              </a:rPr>
              <a:t>def</a:t>
            </a:r>
            <a:r>
              <a:rPr lang="en-US" sz="2000" dirty="0">
                <a:solidFill>
                  <a:srgbClr val="7030A0"/>
                </a:solidFill>
              </a:rPr>
              <a:t> main():</a:t>
            </a:r>
          </a:p>
          <a:p>
            <a:pPr marL="0" indent="0" algn="just">
              <a:buNone/>
            </a:pPr>
            <a:r>
              <a:rPr lang="en-US" sz="2000" dirty="0">
                <a:solidFill>
                  <a:srgbClr val="7030A0"/>
                </a:solidFill>
              </a:rPr>
              <a:t>   </a:t>
            </a:r>
            <a:r>
              <a:rPr lang="en-US" sz="2000" dirty="0">
                <a:solidFill>
                  <a:srgbClr val="00B050"/>
                </a:solidFill>
              </a:rPr>
              <a:t>with</a:t>
            </a:r>
            <a:r>
              <a:rPr lang="en-US" sz="2000" dirty="0">
                <a:solidFill>
                  <a:srgbClr val="7030A0"/>
                </a:solidFill>
              </a:rPr>
              <a:t> </a:t>
            </a:r>
            <a:r>
              <a:rPr lang="en-US" sz="2000" dirty="0" err="1">
                <a:solidFill>
                  <a:srgbClr val="7030A0"/>
                </a:solidFill>
              </a:rPr>
              <a:t>ThreadPoolExecutor</a:t>
            </a:r>
            <a:r>
              <a:rPr lang="en-US" sz="2000" dirty="0">
                <a:solidFill>
                  <a:srgbClr val="7030A0"/>
                </a:solidFill>
              </a:rPr>
              <a:t>(</a:t>
            </a:r>
            <a:r>
              <a:rPr lang="en-US" sz="2000" dirty="0" err="1">
                <a:solidFill>
                  <a:srgbClr val="7030A0"/>
                </a:solidFill>
              </a:rPr>
              <a:t>max_workers</a:t>
            </a:r>
            <a:r>
              <a:rPr lang="en-US" sz="2000" dirty="0">
                <a:solidFill>
                  <a:srgbClr val="7030A0"/>
                </a:solidFill>
              </a:rPr>
              <a:t> = 3) </a:t>
            </a:r>
            <a:r>
              <a:rPr lang="en-US" sz="2000" dirty="0">
                <a:solidFill>
                  <a:srgbClr val="00B050"/>
                </a:solidFill>
              </a:rPr>
              <a:t>as</a:t>
            </a:r>
            <a:r>
              <a:rPr lang="en-US" sz="2000" dirty="0">
                <a:solidFill>
                  <a:srgbClr val="7030A0"/>
                </a:solidFill>
              </a:rPr>
              <a:t> executor:</a:t>
            </a:r>
          </a:p>
          <a:p>
            <a:pPr marL="0" indent="0" algn="just">
              <a:buNone/>
            </a:pPr>
            <a:r>
              <a:rPr lang="en-US" sz="2000" dirty="0">
                <a:solidFill>
                  <a:srgbClr val="7030A0"/>
                </a:solidFill>
              </a:rPr>
              <a:t>      results = </a:t>
            </a:r>
            <a:r>
              <a:rPr lang="en-US" sz="2000" dirty="0" err="1">
                <a:solidFill>
                  <a:srgbClr val="7030A0"/>
                </a:solidFill>
              </a:rPr>
              <a:t>executor.</a:t>
            </a:r>
            <a:r>
              <a:rPr lang="en-US" sz="2000" dirty="0" err="1">
                <a:solidFill>
                  <a:srgbClr val="C00000"/>
                </a:solidFill>
              </a:rPr>
              <a:t>map</a:t>
            </a:r>
            <a:r>
              <a:rPr lang="en-US" sz="2000" dirty="0">
                <a:solidFill>
                  <a:srgbClr val="7030A0"/>
                </a:solidFill>
              </a:rPr>
              <a:t>(square, values)</a:t>
            </a:r>
          </a:p>
          <a:p>
            <a:pPr marL="0" indent="0" algn="just">
              <a:buNone/>
            </a:pPr>
            <a:r>
              <a:rPr lang="en-US" sz="2000" dirty="0">
                <a:solidFill>
                  <a:srgbClr val="00B050"/>
                </a:solidFill>
              </a:rPr>
              <a:t>for</a:t>
            </a:r>
            <a:r>
              <a:rPr lang="en-US" sz="2000" dirty="0">
                <a:solidFill>
                  <a:srgbClr val="7030A0"/>
                </a:solidFill>
              </a:rPr>
              <a:t> result </a:t>
            </a:r>
            <a:r>
              <a:rPr lang="en-US" sz="2000" dirty="0">
                <a:solidFill>
                  <a:srgbClr val="00B050"/>
                </a:solidFill>
              </a:rPr>
              <a:t>in</a:t>
            </a:r>
            <a:r>
              <a:rPr lang="en-US" sz="2000" dirty="0">
                <a:solidFill>
                  <a:srgbClr val="7030A0"/>
                </a:solidFill>
              </a:rPr>
              <a:t> results:</a:t>
            </a:r>
          </a:p>
          <a:p>
            <a:pPr marL="0" indent="0" algn="just">
              <a:buNone/>
            </a:pPr>
            <a:r>
              <a:rPr lang="en-US" sz="2000" dirty="0">
                <a:solidFill>
                  <a:srgbClr val="7030A0"/>
                </a:solidFill>
              </a:rPr>
              <a:t>      </a:t>
            </a:r>
            <a:r>
              <a:rPr lang="en-US" sz="2000" dirty="0">
                <a:solidFill>
                  <a:srgbClr val="00B050"/>
                </a:solidFill>
              </a:rPr>
              <a:t>print</a:t>
            </a:r>
            <a:r>
              <a:rPr lang="en-US" sz="2000" dirty="0">
                <a:solidFill>
                  <a:srgbClr val="7030A0"/>
                </a:solidFill>
              </a:rPr>
              <a:t>(result)</a:t>
            </a:r>
          </a:p>
          <a:p>
            <a:pPr marL="0" indent="0" algn="just">
              <a:buNone/>
            </a:pPr>
            <a:r>
              <a:rPr lang="en-US" sz="2000" dirty="0">
                <a:solidFill>
                  <a:srgbClr val="00B050"/>
                </a:solidFill>
              </a:rPr>
              <a:t>if</a:t>
            </a:r>
            <a:r>
              <a:rPr lang="en-US" sz="2000" dirty="0">
                <a:solidFill>
                  <a:srgbClr val="7030A0"/>
                </a:solidFill>
              </a:rPr>
              <a:t> __name__ </a:t>
            </a:r>
            <a:r>
              <a:rPr lang="en-US" sz="2000" dirty="0">
                <a:solidFill>
                  <a:srgbClr val="00B050"/>
                </a:solidFill>
              </a:rPr>
              <a:t>== '__main__'</a:t>
            </a:r>
            <a:r>
              <a:rPr lang="en-US" sz="2000" dirty="0">
                <a:solidFill>
                  <a:srgbClr val="7030A0"/>
                </a:solidFill>
              </a:rPr>
              <a:t>:</a:t>
            </a:r>
          </a:p>
          <a:p>
            <a:pPr marL="0" indent="0" algn="just">
              <a:buNone/>
            </a:pPr>
            <a:r>
              <a:rPr lang="en-US" sz="2000" dirty="0">
                <a:solidFill>
                  <a:srgbClr val="7030A0"/>
                </a:solidFill>
              </a:rPr>
              <a:t>   main()</a:t>
            </a:r>
            <a:endParaRPr lang="fr-FR" sz="2000" dirty="0">
              <a:solidFill>
                <a:srgbClr val="7030A0"/>
              </a:solidFill>
            </a:endParaRPr>
          </a:p>
        </p:txBody>
      </p:sp>
      <p:sp>
        <p:nvSpPr>
          <p:cNvPr id="4" name="Rectangle 4"/>
          <p:cNvSpPr txBox="1">
            <a:spLocks noChangeArrowheads="1"/>
          </p:cNvSpPr>
          <p:nvPr/>
        </p:nvSpPr>
        <p:spPr bwMode="auto">
          <a:xfrm>
            <a:off x="252462" y="208745"/>
            <a:ext cx="8112384" cy="586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5pPr>
            <a:lvl6pPr marL="4572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6pPr>
            <a:lvl7pPr marL="9144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7pPr>
            <a:lvl8pPr marL="13716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8pPr>
            <a:lvl9pPr marL="18288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9pPr>
          </a:lstStyle>
          <a:p>
            <a:pPr algn="l" eaLnBrk="1" hangingPunct="1"/>
            <a:r>
              <a:rPr lang="en-US" sz="2800" dirty="0" smtClean="0">
                <a:solidFill>
                  <a:srgbClr val="002060"/>
                </a:solidFill>
              </a:rPr>
              <a:t>IV-4 </a:t>
            </a:r>
            <a:r>
              <a:rPr lang="fr-FR" sz="2800" dirty="0">
                <a:solidFill>
                  <a:srgbClr val="002060"/>
                </a:solidFill>
              </a:rPr>
              <a:t>Utilisation de la fonction </a:t>
            </a:r>
            <a:r>
              <a:rPr lang="fr-FR" sz="2800" dirty="0" err="1">
                <a:solidFill>
                  <a:srgbClr val="002060"/>
                </a:solidFill>
              </a:rPr>
              <a:t>Executor.map</a:t>
            </a:r>
            <a:r>
              <a:rPr lang="fr-FR" sz="2800" dirty="0">
                <a:solidFill>
                  <a:srgbClr val="002060"/>
                </a:solidFill>
              </a:rPr>
              <a:t>()</a:t>
            </a:r>
            <a:endParaRPr lang="en-US" sz="2800" dirty="0" smtClean="0">
              <a:solidFill>
                <a:srgbClr val="002060"/>
              </a:solidFill>
            </a:endParaRPr>
          </a:p>
        </p:txBody>
      </p:sp>
      <p:sp>
        <p:nvSpPr>
          <p:cNvPr id="5" name="ZoneTexte 4"/>
          <p:cNvSpPr txBox="1"/>
          <p:nvPr/>
        </p:nvSpPr>
        <p:spPr>
          <a:xfrm>
            <a:off x="6503239" y="1307808"/>
            <a:ext cx="5718656" cy="4708981"/>
          </a:xfrm>
          <a:prstGeom prst="rect">
            <a:avLst/>
          </a:prstGeom>
          <a:solidFill>
            <a:schemeClr val="bg2">
              <a:lumMod val="40000"/>
              <a:lumOff val="60000"/>
              <a:alpha val="0"/>
            </a:schemeClr>
          </a:solidFill>
        </p:spPr>
        <p:txBody>
          <a:bodyPr wrap="square" rtlCol="0">
            <a:spAutoFit/>
          </a:bodyPr>
          <a:lstStyle/>
          <a:p>
            <a:pPr marL="342900" indent="-342900">
              <a:buFont typeface="Arial" panose="020B0604020202020204" pitchFamily="34" charset="0"/>
              <a:buChar char="•"/>
            </a:pPr>
            <a:r>
              <a:rPr lang="fr-FR" sz="2000" dirty="0">
                <a:solidFill>
                  <a:srgbClr val="0070C0"/>
                </a:solidFill>
              </a:rPr>
              <a:t>La </a:t>
            </a:r>
            <a:r>
              <a:rPr lang="fr-FR" sz="2000" dirty="0">
                <a:solidFill>
                  <a:srgbClr val="0070C0"/>
                </a:solidFill>
              </a:rPr>
              <a:t>fonction Python </a:t>
            </a:r>
            <a:r>
              <a:rPr lang="fr-FR" sz="2000" dirty="0" err="1">
                <a:solidFill>
                  <a:srgbClr val="0070C0"/>
                </a:solidFill>
              </a:rPr>
              <a:t>map</a:t>
            </a:r>
            <a:r>
              <a:rPr lang="fr-FR" sz="2000" dirty="0">
                <a:solidFill>
                  <a:srgbClr val="0070C0"/>
                </a:solidFill>
              </a:rPr>
              <a:t>() est largement utilisée dans un certain nombre de tâches</a:t>
            </a:r>
            <a:r>
              <a:rPr lang="fr-FR" sz="2000" dirty="0">
                <a:solidFill>
                  <a:srgbClr val="0070C0"/>
                </a:solidFill>
              </a:rPr>
              <a:t>.</a:t>
            </a:r>
          </a:p>
          <a:p>
            <a:endParaRPr lang="fr-FR" sz="2000" dirty="0">
              <a:solidFill>
                <a:srgbClr val="0070C0"/>
              </a:solidFill>
            </a:endParaRPr>
          </a:p>
          <a:p>
            <a:pPr marL="342900" indent="-342900">
              <a:buFont typeface="Arial" panose="020B0604020202020204" pitchFamily="34" charset="0"/>
              <a:buChar char="•"/>
            </a:pPr>
            <a:r>
              <a:rPr lang="fr-FR" sz="2000" dirty="0">
                <a:solidFill>
                  <a:srgbClr val="0070C0"/>
                </a:solidFill>
              </a:rPr>
              <a:t>L'une </a:t>
            </a:r>
            <a:r>
              <a:rPr lang="fr-FR" sz="2000" dirty="0">
                <a:solidFill>
                  <a:srgbClr val="0070C0"/>
                </a:solidFill>
              </a:rPr>
              <a:t>de ces tâches consiste à appliquer une certaine fonction à chaque élément d'un </a:t>
            </a:r>
            <a:r>
              <a:rPr lang="fr-FR" sz="2000" dirty="0" err="1">
                <a:solidFill>
                  <a:srgbClr val="0070C0"/>
                </a:solidFill>
              </a:rPr>
              <a:t>itérateur</a:t>
            </a:r>
            <a:r>
              <a:rPr lang="fr-FR" sz="2000" dirty="0">
                <a:solidFill>
                  <a:srgbClr val="0070C0"/>
                </a:solidFill>
              </a:rPr>
              <a:t>.</a:t>
            </a:r>
          </a:p>
          <a:p>
            <a:pPr marL="342900" indent="-342900">
              <a:buFont typeface="Arial" panose="020B0604020202020204" pitchFamily="34" charset="0"/>
              <a:buChar char="•"/>
            </a:pPr>
            <a:endParaRPr lang="fr-FR" sz="2000" dirty="0">
              <a:solidFill>
                <a:srgbClr val="0070C0"/>
              </a:solidFill>
            </a:endParaRPr>
          </a:p>
          <a:p>
            <a:pPr marL="342900" indent="-342900">
              <a:buFont typeface="Arial" panose="020B0604020202020204" pitchFamily="34" charset="0"/>
              <a:buChar char="•"/>
            </a:pPr>
            <a:r>
              <a:rPr lang="fr-FR" sz="2000" dirty="0">
                <a:solidFill>
                  <a:srgbClr val="0070C0"/>
                </a:solidFill>
              </a:rPr>
              <a:t>De </a:t>
            </a:r>
            <a:r>
              <a:rPr lang="fr-FR" sz="2000" dirty="0">
                <a:solidFill>
                  <a:srgbClr val="0070C0"/>
                </a:solidFill>
              </a:rPr>
              <a:t>même, nous pouvons mapper tous les éléments d'un </a:t>
            </a:r>
            <a:r>
              <a:rPr lang="fr-FR" sz="2000" dirty="0" err="1">
                <a:solidFill>
                  <a:srgbClr val="0070C0"/>
                </a:solidFill>
              </a:rPr>
              <a:t>itérateur</a:t>
            </a:r>
            <a:r>
              <a:rPr lang="fr-FR" sz="2000" dirty="0">
                <a:solidFill>
                  <a:srgbClr val="0070C0"/>
                </a:solidFill>
              </a:rPr>
              <a:t> à une fonction et les soumettre en tant que tâches indépendantes à out </a:t>
            </a:r>
            <a:r>
              <a:rPr lang="fr-FR" sz="2000" dirty="0" err="1">
                <a:solidFill>
                  <a:srgbClr val="0070C0"/>
                </a:solidFill>
              </a:rPr>
              <a:t>ThreadPoolExecutor</a:t>
            </a:r>
            <a:r>
              <a:rPr lang="fr-FR" sz="2000" dirty="0">
                <a:solidFill>
                  <a:srgbClr val="0070C0"/>
                </a:solidFill>
              </a:rPr>
              <a:t>.</a:t>
            </a:r>
          </a:p>
          <a:p>
            <a:endParaRPr lang="fr-FR" sz="2000" dirty="0">
              <a:solidFill>
                <a:srgbClr val="0070C0"/>
              </a:solidFill>
            </a:endParaRPr>
          </a:p>
          <a:p>
            <a:pPr marL="342900" indent="-342900">
              <a:buFont typeface="Arial" panose="020B0604020202020204" pitchFamily="34" charset="0"/>
              <a:buChar char="•"/>
            </a:pPr>
            <a:r>
              <a:rPr lang="fr-FR" sz="2000" dirty="0">
                <a:solidFill>
                  <a:srgbClr val="0070C0"/>
                </a:solidFill>
              </a:rPr>
              <a:t>Considérez </a:t>
            </a:r>
            <a:r>
              <a:rPr lang="fr-FR" sz="2000" dirty="0">
                <a:solidFill>
                  <a:srgbClr val="0070C0"/>
                </a:solidFill>
              </a:rPr>
              <a:t>l'exemple suivant de script Python pour comprendre le fonctionnement de la fonction.</a:t>
            </a:r>
            <a:endParaRPr lang="en-US" sz="2000" dirty="0">
              <a:solidFill>
                <a:srgbClr val="0070C0"/>
              </a:solidFill>
            </a:endParaRPr>
          </a:p>
        </p:txBody>
      </p:sp>
    </p:spTree>
    <p:extLst>
      <p:ext uri="{BB962C8B-B14F-4D97-AF65-F5344CB8AC3E}">
        <p14:creationId xmlns:p14="http://schemas.microsoft.com/office/powerpoint/2010/main" val="92730974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1" name="Rectangle 5"/>
          <p:cNvSpPr>
            <a:spLocks noGrp="1" noChangeArrowheads="1"/>
          </p:cNvSpPr>
          <p:nvPr>
            <p:ph type="body" idx="1"/>
          </p:nvPr>
        </p:nvSpPr>
        <p:spPr>
          <a:xfrm>
            <a:off x="135728" y="850004"/>
            <a:ext cx="6119298" cy="5930722"/>
          </a:xfrm>
        </p:spPr>
        <p:txBody>
          <a:bodyPr/>
          <a:lstStyle/>
          <a:p>
            <a:pPr marL="0" lvl="0" indent="0" algn="just">
              <a:buNone/>
            </a:pPr>
            <a:r>
              <a:rPr lang="en-US" sz="1400" b="1" dirty="0">
                <a:solidFill>
                  <a:srgbClr val="FFC000"/>
                </a:solidFill>
              </a:rPr>
              <a:t># import socket programming library</a:t>
            </a:r>
          </a:p>
          <a:p>
            <a:pPr marL="0" lvl="0" indent="0" algn="just">
              <a:buNone/>
            </a:pPr>
            <a:r>
              <a:rPr lang="en-US" sz="1400" b="1" dirty="0">
                <a:solidFill>
                  <a:srgbClr val="00B050"/>
                </a:solidFill>
              </a:rPr>
              <a:t>import</a:t>
            </a:r>
            <a:r>
              <a:rPr lang="en-US" sz="1400" b="1" dirty="0">
                <a:solidFill>
                  <a:srgbClr val="7030A0"/>
                </a:solidFill>
              </a:rPr>
              <a:t> </a:t>
            </a:r>
            <a:r>
              <a:rPr lang="en-US" sz="1400" b="1" dirty="0" smtClean="0">
                <a:solidFill>
                  <a:srgbClr val="7030A0"/>
                </a:solidFill>
              </a:rPr>
              <a:t>socket</a:t>
            </a:r>
            <a:endParaRPr lang="en-US" sz="1400" b="1" dirty="0">
              <a:solidFill>
                <a:srgbClr val="7030A0"/>
              </a:solidFill>
            </a:endParaRPr>
          </a:p>
          <a:p>
            <a:pPr marL="0" lvl="0" indent="0" algn="just">
              <a:buNone/>
            </a:pPr>
            <a:r>
              <a:rPr lang="en-US" sz="1400" b="1" dirty="0">
                <a:solidFill>
                  <a:srgbClr val="FFC000"/>
                </a:solidFill>
              </a:rPr>
              <a:t># import thread module</a:t>
            </a:r>
          </a:p>
          <a:p>
            <a:pPr marL="0" lvl="0" indent="0" algn="just">
              <a:buNone/>
            </a:pPr>
            <a:r>
              <a:rPr lang="en-US" sz="1400" b="1" dirty="0">
                <a:solidFill>
                  <a:srgbClr val="00B050"/>
                </a:solidFill>
              </a:rPr>
              <a:t>from</a:t>
            </a:r>
            <a:r>
              <a:rPr lang="en-US" sz="1400" b="1" dirty="0">
                <a:solidFill>
                  <a:srgbClr val="7030A0"/>
                </a:solidFill>
              </a:rPr>
              <a:t> _thread </a:t>
            </a:r>
            <a:r>
              <a:rPr lang="en-US" sz="1400" b="1" dirty="0">
                <a:solidFill>
                  <a:srgbClr val="00B050"/>
                </a:solidFill>
              </a:rPr>
              <a:t>import</a:t>
            </a:r>
            <a:r>
              <a:rPr lang="en-US" sz="1400" b="1" dirty="0">
                <a:solidFill>
                  <a:srgbClr val="7030A0"/>
                </a:solidFill>
              </a:rPr>
              <a:t> *</a:t>
            </a:r>
          </a:p>
          <a:p>
            <a:pPr marL="0" lvl="0" indent="0" algn="just">
              <a:buNone/>
            </a:pPr>
            <a:r>
              <a:rPr lang="en-US" sz="1400" b="1" dirty="0">
                <a:solidFill>
                  <a:srgbClr val="7030A0"/>
                </a:solidFill>
              </a:rPr>
              <a:t>import </a:t>
            </a:r>
            <a:r>
              <a:rPr lang="en-US" sz="1400" b="1" dirty="0" smtClean="0">
                <a:solidFill>
                  <a:srgbClr val="7030A0"/>
                </a:solidFill>
              </a:rPr>
              <a:t>threading</a:t>
            </a:r>
            <a:endParaRPr lang="en-US" sz="1400" b="1" dirty="0">
              <a:solidFill>
                <a:srgbClr val="7030A0"/>
              </a:solidFill>
            </a:endParaRPr>
          </a:p>
          <a:p>
            <a:pPr marL="0" lvl="0" indent="0" algn="just">
              <a:buNone/>
            </a:pPr>
            <a:r>
              <a:rPr lang="en-US" sz="1400" b="1" dirty="0" err="1">
                <a:solidFill>
                  <a:srgbClr val="7030A0"/>
                </a:solidFill>
              </a:rPr>
              <a:t>print_lock</a:t>
            </a:r>
            <a:r>
              <a:rPr lang="en-US" sz="1400" b="1" dirty="0">
                <a:solidFill>
                  <a:srgbClr val="7030A0"/>
                </a:solidFill>
              </a:rPr>
              <a:t> = </a:t>
            </a:r>
            <a:r>
              <a:rPr lang="en-US" sz="1400" b="1" dirty="0" err="1">
                <a:solidFill>
                  <a:srgbClr val="7030A0"/>
                </a:solidFill>
              </a:rPr>
              <a:t>threading.Lock</a:t>
            </a:r>
            <a:r>
              <a:rPr lang="en-US" sz="1400" b="1" dirty="0" smtClean="0">
                <a:solidFill>
                  <a:srgbClr val="7030A0"/>
                </a:solidFill>
              </a:rPr>
              <a:t>()</a:t>
            </a:r>
            <a:endParaRPr lang="en-US" sz="1400" b="1" dirty="0">
              <a:solidFill>
                <a:srgbClr val="7030A0"/>
              </a:solidFill>
            </a:endParaRPr>
          </a:p>
          <a:p>
            <a:pPr marL="0" lvl="0" indent="0" algn="just">
              <a:buNone/>
            </a:pPr>
            <a:r>
              <a:rPr lang="en-US" sz="1400" b="1" dirty="0">
                <a:solidFill>
                  <a:srgbClr val="FFC000"/>
                </a:solidFill>
              </a:rPr>
              <a:t># thread function</a:t>
            </a:r>
          </a:p>
          <a:p>
            <a:pPr marL="0" lvl="0" indent="0" algn="just">
              <a:buNone/>
            </a:pPr>
            <a:r>
              <a:rPr lang="en-US" sz="1400" b="1" dirty="0" err="1">
                <a:solidFill>
                  <a:srgbClr val="00B050"/>
                </a:solidFill>
              </a:rPr>
              <a:t>def</a:t>
            </a:r>
            <a:r>
              <a:rPr lang="en-US" sz="1400" b="1" dirty="0">
                <a:solidFill>
                  <a:srgbClr val="7030A0"/>
                </a:solidFill>
              </a:rPr>
              <a:t> threaded(c):</a:t>
            </a:r>
          </a:p>
          <a:p>
            <a:pPr marL="0" lvl="0" indent="0" algn="just">
              <a:buNone/>
            </a:pPr>
            <a:r>
              <a:rPr lang="en-US" sz="1400" b="1" dirty="0">
                <a:solidFill>
                  <a:srgbClr val="7030A0"/>
                </a:solidFill>
              </a:rPr>
              <a:t>	</a:t>
            </a:r>
            <a:r>
              <a:rPr lang="en-US" sz="1400" b="1" dirty="0">
                <a:solidFill>
                  <a:srgbClr val="00B050"/>
                </a:solidFill>
              </a:rPr>
              <a:t>while</a:t>
            </a:r>
            <a:r>
              <a:rPr lang="en-US" sz="1400" b="1" dirty="0">
                <a:solidFill>
                  <a:srgbClr val="7030A0"/>
                </a:solidFill>
              </a:rPr>
              <a:t> True</a:t>
            </a:r>
            <a:r>
              <a:rPr lang="en-US" sz="1400" b="1" dirty="0" smtClean="0">
                <a:solidFill>
                  <a:srgbClr val="7030A0"/>
                </a:solidFill>
              </a:rPr>
              <a:t>:</a:t>
            </a:r>
            <a:endParaRPr lang="en-US" sz="1400" b="1" dirty="0">
              <a:solidFill>
                <a:srgbClr val="7030A0"/>
              </a:solidFill>
            </a:endParaRPr>
          </a:p>
          <a:p>
            <a:pPr marL="0" lvl="0" indent="0" algn="just">
              <a:buNone/>
            </a:pPr>
            <a:r>
              <a:rPr lang="en-US" sz="1400" b="1" dirty="0">
                <a:solidFill>
                  <a:srgbClr val="7030A0"/>
                </a:solidFill>
              </a:rPr>
              <a:t>		</a:t>
            </a:r>
            <a:r>
              <a:rPr lang="en-US" sz="1400" b="1" dirty="0">
                <a:solidFill>
                  <a:srgbClr val="FFC000"/>
                </a:solidFill>
              </a:rPr>
              <a:t># data received from client</a:t>
            </a:r>
          </a:p>
          <a:p>
            <a:pPr marL="0" lvl="0" indent="0" algn="just">
              <a:buNone/>
            </a:pPr>
            <a:r>
              <a:rPr lang="en-US" sz="1400" b="1" dirty="0">
                <a:solidFill>
                  <a:srgbClr val="7030A0"/>
                </a:solidFill>
              </a:rPr>
              <a:t>		data = </a:t>
            </a:r>
            <a:r>
              <a:rPr lang="en-US" sz="1400" b="1" dirty="0" err="1">
                <a:solidFill>
                  <a:srgbClr val="C00000"/>
                </a:solidFill>
              </a:rPr>
              <a:t>c.recv</a:t>
            </a:r>
            <a:r>
              <a:rPr lang="en-US" sz="1400" b="1" dirty="0">
                <a:solidFill>
                  <a:srgbClr val="7030A0"/>
                </a:solidFill>
              </a:rPr>
              <a:t>(1024)</a:t>
            </a:r>
          </a:p>
          <a:p>
            <a:pPr marL="0" lvl="0" indent="0" algn="just">
              <a:buNone/>
            </a:pPr>
            <a:r>
              <a:rPr lang="en-US" sz="1400" b="1" dirty="0">
                <a:solidFill>
                  <a:srgbClr val="7030A0"/>
                </a:solidFill>
              </a:rPr>
              <a:t>		</a:t>
            </a:r>
            <a:r>
              <a:rPr lang="en-US" sz="1400" b="1" dirty="0">
                <a:solidFill>
                  <a:srgbClr val="00B050"/>
                </a:solidFill>
              </a:rPr>
              <a:t>if</a:t>
            </a:r>
            <a:r>
              <a:rPr lang="en-US" sz="1400" b="1" dirty="0">
                <a:solidFill>
                  <a:srgbClr val="7030A0"/>
                </a:solidFill>
              </a:rPr>
              <a:t> </a:t>
            </a:r>
            <a:r>
              <a:rPr lang="en-US" sz="1400" b="1" dirty="0">
                <a:solidFill>
                  <a:srgbClr val="00B050"/>
                </a:solidFill>
              </a:rPr>
              <a:t>not</a:t>
            </a:r>
            <a:r>
              <a:rPr lang="en-US" sz="1400" b="1" dirty="0">
                <a:solidFill>
                  <a:srgbClr val="7030A0"/>
                </a:solidFill>
              </a:rPr>
              <a:t> data:</a:t>
            </a:r>
          </a:p>
          <a:p>
            <a:pPr marL="0" lvl="0" indent="0" algn="just">
              <a:buNone/>
            </a:pPr>
            <a:r>
              <a:rPr lang="en-US" sz="1400" b="1" dirty="0">
                <a:solidFill>
                  <a:srgbClr val="7030A0"/>
                </a:solidFill>
              </a:rPr>
              <a:t>			</a:t>
            </a:r>
            <a:r>
              <a:rPr lang="en-US" sz="1400" b="1" dirty="0">
                <a:solidFill>
                  <a:srgbClr val="00B050"/>
                </a:solidFill>
              </a:rPr>
              <a:t>print</a:t>
            </a:r>
            <a:r>
              <a:rPr lang="en-US" sz="1400" b="1" dirty="0">
                <a:solidFill>
                  <a:srgbClr val="7030A0"/>
                </a:solidFill>
              </a:rPr>
              <a:t>('Bye</a:t>
            </a:r>
            <a:r>
              <a:rPr lang="en-US" sz="1400" b="1" dirty="0" smtClean="0">
                <a:solidFill>
                  <a:srgbClr val="7030A0"/>
                </a:solidFill>
              </a:rPr>
              <a:t>')</a:t>
            </a:r>
            <a:endParaRPr lang="en-US" sz="1400" b="1" dirty="0">
              <a:solidFill>
                <a:srgbClr val="7030A0"/>
              </a:solidFill>
            </a:endParaRPr>
          </a:p>
          <a:p>
            <a:pPr marL="0" lvl="0" indent="0" algn="just">
              <a:buNone/>
            </a:pPr>
            <a:r>
              <a:rPr lang="en-US" sz="1400" b="1" dirty="0">
                <a:solidFill>
                  <a:srgbClr val="7030A0"/>
                </a:solidFill>
              </a:rPr>
              <a:t>			</a:t>
            </a:r>
            <a:r>
              <a:rPr lang="en-US" sz="1400" b="1" dirty="0">
                <a:solidFill>
                  <a:srgbClr val="FFC000"/>
                </a:solidFill>
              </a:rPr>
              <a:t># lock released on exit</a:t>
            </a:r>
          </a:p>
          <a:p>
            <a:pPr marL="0" lvl="0" indent="0" algn="just">
              <a:buNone/>
            </a:pPr>
            <a:r>
              <a:rPr lang="en-US" sz="1400" b="1" dirty="0">
                <a:solidFill>
                  <a:srgbClr val="7030A0"/>
                </a:solidFill>
              </a:rPr>
              <a:t>			</a:t>
            </a:r>
            <a:r>
              <a:rPr lang="en-US" sz="1400" b="1" dirty="0" err="1">
                <a:solidFill>
                  <a:srgbClr val="7030A0"/>
                </a:solidFill>
              </a:rPr>
              <a:t>print_lock.release</a:t>
            </a:r>
            <a:r>
              <a:rPr lang="en-US" sz="1400" b="1" dirty="0">
                <a:solidFill>
                  <a:srgbClr val="7030A0"/>
                </a:solidFill>
              </a:rPr>
              <a:t>()</a:t>
            </a:r>
          </a:p>
          <a:p>
            <a:pPr marL="0" lvl="0" indent="0" algn="just">
              <a:buNone/>
            </a:pPr>
            <a:r>
              <a:rPr lang="en-US" sz="1400" b="1" dirty="0">
                <a:solidFill>
                  <a:srgbClr val="7030A0"/>
                </a:solidFill>
              </a:rPr>
              <a:t>			</a:t>
            </a:r>
            <a:r>
              <a:rPr lang="en-US" sz="1400" b="1" dirty="0" smtClean="0">
                <a:solidFill>
                  <a:srgbClr val="00B050"/>
                </a:solidFill>
              </a:rPr>
              <a:t>break</a:t>
            </a:r>
            <a:endParaRPr lang="en-US" sz="1400" b="1" dirty="0">
              <a:solidFill>
                <a:srgbClr val="00B050"/>
              </a:solidFill>
            </a:endParaRPr>
          </a:p>
          <a:p>
            <a:pPr marL="0" lvl="0" indent="0" algn="just">
              <a:buNone/>
            </a:pPr>
            <a:r>
              <a:rPr lang="en-US" sz="1400" b="1" dirty="0">
                <a:solidFill>
                  <a:srgbClr val="7030A0"/>
                </a:solidFill>
              </a:rPr>
              <a:t>		</a:t>
            </a:r>
            <a:r>
              <a:rPr lang="en-US" sz="1400" b="1" dirty="0">
                <a:solidFill>
                  <a:srgbClr val="FFC000"/>
                </a:solidFill>
              </a:rPr>
              <a:t># reverse the given string from client</a:t>
            </a:r>
          </a:p>
          <a:p>
            <a:pPr marL="0" lvl="0" indent="0" algn="just">
              <a:buNone/>
            </a:pPr>
            <a:r>
              <a:rPr lang="en-US" sz="1400" b="1" dirty="0">
                <a:solidFill>
                  <a:srgbClr val="7030A0"/>
                </a:solidFill>
              </a:rPr>
              <a:t>		data = data[::-1]</a:t>
            </a:r>
          </a:p>
          <a:p>
            <a:pPr marL="0" lvl="0" indent="0" algn="just">
              <a:buNone/>
            </a:pPr>
            <a:endParaRPr lang="en-US" sz="1400" b="1" dirty="0">
              <a:solidFill>
                <a:srgbClr val="7030A0"/>
              </a:solidFill>
            </a:endParaRPr>
          </a:p>
          <a:p>
            <a:pPr marL="0" lvl="0" indent="0" algn="just">
              <a:buNone/>
            </a:pPr>
            <a:r>
              <a:rPr lang="en-US" sz="1400" b="1" dirty="0">
                <a:solidFill>
                  <a:srgbClr val="7030A0"/>
                </a:solidFill>
              </a:rPr>
              <a:t>		</a:t>
            </a:r>
            <a:r>
              <a:rPr lang="en-US" sz="1400" b="1" dirty="0">
                <a:solidFill>
                  <a:srgbClr val="FFC000"/>
                </a:solidFill>
              </a:rPr>
              <a:t># send back reversed string to client</a:t>
            </a:r>
          </a:p>
          <a:p>
            <a:pPr marL="0" lvl="0" indent="0" algn="just">
              <a:buNone/>
            </a:pPr>
            <a:r>
              <a:rPr lang="en-US" sz="1400" b="1" dirty="0">
                <a:solidFill>
                  <a:srgbClr val="7030A0"/>
                </a:solidFill>
              </a:rPr>
              <a:t>		</a:t>
            </a:r>
            <a:r>
              <a:rPr lang="en-US" sz="1400" b="1" dirty="0" err="1">
                <a:solidFill>
                  <a:srgbClr val="C00000"/>
                </a:solidFill>
              </a:rPr>
              <a:t>c.send</a:t>
            </a:r>
            <a:r>
              <a:rPr lang="en-US" sz="1400" b="1" dirty="0">
                <a:solidFill>
                  <a:srgbClr val="7030A0"/>
                </a:solidFill>
              </a:rPr>
              <a:t>(data</a:t>
            </a:r>
            <a:r>
              <a:rPr lang="en-US" sz="1400" b="1" dirty="0" smtClean="0">
                <a:solidFill>
                  <a:srgbClr val="7030A0"/>
                </a:solidFill>
              </a:rPr>
              <a:t>)</a:t>
            </a:r>
            <a:endParaRPr lang="en-US" sz="1400" b="1" dirty="0">
              <a:solidFill>
                <a:srgbClr val="7030A0"/>
              </a:solidFill>
            </a:endParaRPr>
          </a:p>
          <a:p>
            <a:pPr marL="0" lvl="0" indent="0" algn="just">
              <a:buNone/>
            </a:pPr>
            <a:r>
              <a:rPr lang="en-US" sz="1400" b="1" dirty="0">
                <a:solidFill>
                  <a:srgbClr val="7030A0"/>
                </a:solidFill>
              </a:rPr>
              <a:t>	</a:t>
            </a:r>
            <a:r>
              <a:rPr lang="en-US" sz="1400" b="1" dirty="0">
                <a:solidFill>
                  <a:srgbClr val="FFC000"/>
                </a:solidFill>
              </a:rPr>
              <a:t># connection closed</a:t>
            </a:r>
          </a:p>
          <a:p>
            <a:pPr marL="0" lvl="0" indent="0" algn="just">
              <a:buNone/>
            </a:pPr>
            <a:r>
              <a:rPr lang="en-US" sz="1400" b="1" dirty="0">
                <a:solidFill>
                  <a:srgbClr val="7030A0"/>
                </a:solidFill>
              </a:rPr>
              <a:t>	</a:t>
            </a:r>
            <a:r>
              <a:rPr lang="en-US" sz="1400" b="1" dirty="0" err="1">
                <a:solidFill>
                  <a:srgbClr val="C00000"/>
                </a:solidFill>
              </a:rPr>
              <a:t>c.close</a:t>
            </a:r>
            <a:r>
              <a:rPr lang="en-US" sz="1400" b="1" dirty="0">
                <a:solidFill>
                  <a:srgbClr val="C00000"/>
                </a:solidFill>
              </a:rPr>
              <a:t>()</a:t>
            </a:r>
          </a:p>
          <a:p>
            <a:pPr marL="0" lvl="0" indent="0" algn="just">
              <a:buNone/>
            </a:pPr>
            <a:endParaRPr lang="en-US" sz="1200" dirty="0">
              <a:solidFill>
                <a:srgbClr val="002060"/>
              </a:solidFill>
            </a:endParaRPr>
          </a:p>
          <a:p>
            <a:pPr marL="0" lvl="0" indent="0" algn="just">
              <a:buNone/>
            </a:pPr>
            <a:endParaRPr lang="en-US" sz="1200" dirty="0">
              <a:solidFill>
                <a:srgbClr val="002060"/>
              </a:solidFill>
            </a:endParaRPr>
          </a:p>
          <a:p>
            <a:pPr marL="0" lvl="0" indent="0" algn="just">
              <a:buNone/>
            </a:pPr>
            <a:endParaRPr lang="fr-FR" sz="2000" dirty="0" smtClean="0">
              <a:solidFill>
                <a:srgbClr val="002060"/>
              </a:solidFill>
            </a:endParaRPr>
          </a:p>
        </p:txBody>
      </p:sp>
      <p:sp>
        <p:nvSpPr>
          <p:cNvPr id="4" name="Rectangle 4"/>
          <p:cNvSpPr txBox="1">
            <a:spLocks noChangeArrowheads="1"/>
          </p:cNvSpPr>
          <p:nvPr/>
        </p:nvSpPr>
        <p:spPr bwMode="auto">
          <a:xfrm>
            <a:off x="609599" y="235249"/>
            <a:ext cx="8457127" cy="586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5pPr>
            <a:lvl6pPr marL="4572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6pPr>
            <a:lvl7pPr marL="9144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7pPr>
            <a:lvl8pPr marL="13716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8pPr>
            <a:lvl9pPr marL="18288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9pPr>
          </a:lstStyle>
          <a:p>
            <a:pPr eaLnBrk="1" hangingPunct="1"/>
            <a:r>
              <a:rPr lang="en-US" sz="3600" dirty="0" smtClean="0">
                <a:solidFill>
                  <a:srgbClr val="002060"/>
                </a:solidFill>
              </a:rPr>
              <a:t>IV-4 </a:t>
            </a:r>
            <a:r>
              <a:rPr lang="en-US" sz="3600" dirty="0" err="1" smtClean="0">
                <a:solidFill>
                  <a:srgbClr val="002060"/>
                </a:solidFill>
              </a:rPr>
              <a:t>Serveur</a:t>
            </a:r>
            <a:r>
              <a:rPr lang="en-US" sz="3600" dirty="0" smtClean="0">
                <a:solidFill>
                  <a:srgbClr val="002060"/>
                </a:solidFill>
              </a:rPr>
              <a:t> Multi-threads </a:t>
            </a:r>
            <a:r>
              <a:rPr lang="en-US" sz="3600" dirty="0" err="1" smtClean="0">
                <a:solidFill>
                  <a:srgbClr val="002060"/>
                </a:solidFill>
              </a:rPr>
              <a:t>en</a:t>
            </a:r>
            <a:r>
              <a:rPr lang="en-US" sz="3600" dirty="0" smtClean="0">
                <a:solidFill>
                  <a:srgbClr val="002060"/>
                </a:solidFill>
              </a:rPr>
              <a:t> Python</a:t>
            </a:r>
          </a:p>
        </p:txBody>
      </p:sp>
      <p:sp>
        <p:nvSpPr>
          <p:cNvPr id="3" name="ZoneTexte 2"/>
          <p:cNvSpPr txBox="1"/>
          <p:nvPr/>
        </p:nvSpPr>
        <p:spPr>
          <a:xfrm>
            <a:off x="5910470" y="830721"/>
            <a:ext cx="6260887" cy="5909310"/>
          </a:xfrm>
          <a:prstGeom prst="rect">
            <a:avLst/>
          </a:prstGeom>
          <a:solidFill>
            <a:schemeClr val="bg2">
              <a:lumMod val="40000"/>
              <a:lumOff val="60000"/>
              <a:alpha val="0"/>
            </a:schemeClr>
          </a:solidFill>
        </p:spPr>
        <p:txBody>
          <a:bodyPr wrap="square" rtlCol="0">
            <a:spAutoFit/>
          </a:bodyPr>
          <a:lstStyle/>
          <a:p>
            <a:pPr algn="just"/>
            <a:r>
              <a:rPr lang="en-US" sz="1400" b="1" dirty="0" err="1">
                <a:solidFill>
                  <a:srgbClr val="00B050"/>
                </a:solidFill>
              </a:rPr>
              <a:t>def</a:t>
            </a:r>
            <a:r>
              <a:rPr lang="en-US" sz="1400" b="1" dirty="0">
                <a:solidFill>
                  <a:srgbClr val="7030A0"/>
                </a:solidFill>
              </a:rPr>
              <a:t> Main():</a:t>
            </a:r>
          </a:p>
          <a:p>
            <a:pPr algn="just"/>
            <a:r>
              <a:rPr lang="en-US" sz="1400" b="1" dirty="0">
                <a:solidFill>
                  <a:srgbClr val="7030A0"/>
                </a:solidFill>
              </a:rPr>
              <a:t>	host = </a:t>
            </a:r>
            <a:r>
              <a:rPr lang="en-US" sz="1400" b="1" dirty="0">
                <a:solidFill>
                  <a:srgbClr val="7030A0"/>
                </a:solidFill>
              </a:rPr>
              <a:t>""</a:t>
            </a:r>
            <a:endParaRPr lang="en-US" sz="1400" b="1" dirty="0">
              <a:solidFill>
                <a:srgbClr val="7030A0"/>
              </a:solidFill>
            </a:endParaRPr>
          </a:p>
          <a:p>
            <a:pPr algn="just"/>
            <a:r>
              <a:rPr lang="en-US" sz="1400" b="1" dirty="0">
                <a:solidFill>
                  <a:srgbClr val="7030A0"/>
                </a:solidFill>
              </a:rPr>
              <a:t>	</a:t>
            </a:r>
            <a:r>
              <a:rPr lang="en-US" sz="1400" b="1" dirty="0">
                <a:solidFill>
                  <a:srgbClr val="FFC000"/>
                </a:solidFill>
              </a:rPr>
              <a:t># reserve a port on your computer</a:t>
            </a:r>
          </a:p>
          <a:p>
            <a:pPr algn="just"/>
            <a:r>
              <a:rPr lang="en-US" sz="1400" b="1" dirty="0">
                <a:solidFill>
                  <a:srgbClr val="FFC000"/>
                </a:solidFill>
              </a:rPr>
              <a:t>	# in our case it is 12345 but it</a:t>
            </a:r>
          </a:p>
          <a:p>
            <a:pPr algn="just"/>
            <a:r>
              <a:rPr lang="en-US" sz="1400" b="1" dirty="0">
                <a:solidFill>
                  <a:srgbClr val="FFC000"/>
                </a:solidFill>
              </a:rPr>
              <a:t>	# can be anything</a:t>
            </a:r>
          </a:p>
          <a:p>
            <a:pPr algn="just"/>
            <a:r>
              <a:rPr lang="en-US" sz="1400" b="1" dirty="0">
                <a:solidFill>
                  <a:srgbClr val="7030A0"/>
                </a:solidFill>
              </a:rPr>
              <a:t>	port = 12345</a:t>
            </a:r>
          </a:p>
          <a:p>
            <a:pPr algn="just"/>
            <a:r>
              <a:rPr lang="en-US" sz="1400" b="1" dirty="0">
                <a:solidFill>
                  <a:srgbClr val="7030A0"/>
                </a:solidFill>
              </a:rPr>
              <a:t>	</a:t>
            </a:r>
            <a:r>
              <a:rPr lang="en-US" sz="1400" b="1" dirty="0">
                <a:solidFill>
                  <a:srgbClr val="C00000"/>
                </a:solidFill>
              </a:rPr>
              <a:t>s=</a:t>
            </a:r>
            <a:r>
              <a:rPr lang="en-US" sz="1400" b="1" dirty="0" err="1">
                <a:solidFill>
                  <a:srgbClr val="C00000"/>
                </a:solidFill>
              </a:rPr>
              <a:t>socket.socket</a:t>
            </a:r>
            <a:r>
              <a:rPr lang="en-US" sz="1400" b="1" dirty="0">
                <a:solidFill>
                  <a:srgbClr val="7030A0"/>
                </a:solidFill>
              </a:rPr>
              <a:t>(</a:t>
            </a:r>
            <a:r>
              <a:rPr lang="en-US" sz="1400" b="1" dirty="0" err="1">
                <a:solidFill>
                  <a:srgbClr val="7030A0"/>
                </a:solidFill>
              </a:rPr>
              <a:t>socket.AF_INET</a:t>
            </a:r>
            <a:r>
              <a:rPr lang="en-US" sz="1400" b="1" dirty="0">
                <a:solidFill>
                  <a:srgbClr val="7030A0"/>
                </a:solidFill>
              </a:rPr>
              <a:t>, </a:t>
            </a:r>
            <a:r>
              <a:rPr lang="en-US" sz="1400" b="1" dirty="0" err="1">
                <a:solidFill>
                  <a:srgbClr val="7030A0"/>
                </a:solidFill>
              </a:rPr>
              <a:t>socket.SOCK_STREAM</a:t>
            </a:r>
            <a:r>
              <a:rPr lang="en-US" sz="1400" b="1" dirty="0">
                <a:solidFill>
                  <a:srgbClr val="7030A0"/>
                </a:solidFill>
              </a:rPr>
              <a:t>)</a:t>
            </a:r>
          </a:p>
          <a:p>
            <a:pPr algn="just"/>
            <a:r>
              <a:rPr lang="en-US" sz="1400" b="1" dirty="0">
                <a:solidFill>
                  <a:srgbClr val="C00000"/>
                </a:solidFill>
              </a:rPr>
              <a:t>	</a:t>
            </a:r>
            <a:r>
              <a:rPr lang="en-US" sz="1400" b="1" dirty="0" err="1">
                <a:solidFill>
                  <a:srgbClr val="C00000"/>
                </a:solidFill>
              </a:rPr>
              <a:t>s.bind</a:t>
            </a:r>
            <a:r>
              <a:rPr lang="en-US" sz="1400" b="1" dirty="0">
                <a:solidFill>
                  <a:srgbClr val="7030A0"/>
                </a:solidFill>
              </a:rPr>
              <a:t>((host, port))</a:t>
            </a:r>
          </a:p>
          <a:p>
            <a:pPr algn="just"/>
            <a:r>
              <a:rPr lang="en-US" sz="1400" b="1" dirty="0">
                <a:solidFill>
                  <a:srgbClr val="7030A0"/>
                </a:solidFill>
              </a:rPr>
              <a:t>	</a:t>
            </a:r>
            <a:r>
              <a:rPr lang="en-US" sz="1400" b="1" dirty="0">
                <a:solidFill>
                  <a:srgbClr val="00B050"/>
                </a:solidFill>
              </a:rPr>
              <a:t>print</a:t>
            </a:r>
            <a:r>
              <a:rPr lang="en-US" sz="1400" b="1" dirty="0">
                <a:solidFill>
                  <a:srgbClr val="7030A0"/>
                </a:solidFill>
              </a:rPr>
              <a:t>("socket </a:t>
            </a:r>
            <a:r>
              <a:rPr lang="en-US" sz="1400" b="1" dirty="0" err="1">
                <a:solidFill>
                  <a:srgbClr val="7030A0"/>
                </a:solidFill>
              </a:rPr>
              <a:t>binded</a:t>
            </a:r>
            <a:r>
              <a:rPr lang="en-US" sz="1400" b="1" dirty="0">
                <a:solidFill>
                  <a:srgbClr val="7030A0"/>
                </a:solidFill>
              </a:rPr>
              <a:t> to port", port</a:t>
            </a:r>
            <a:r>
              <a:rPr lang="en-US" sz="1400" b="1" dirty="0">
                <a:solidFill>
                  <a:srgbClr val="7030A0"/>
                </a:solidFill>
              </a:rPr>
              <a:t>)</a:t>
            </a:r>
            <a:endParaRPr lang="en-US" sz="1400" b="1" dirty="0">
              <a:solidFill>
                <a:srgbClr val="7030A0"/>
              </a:solidFill>
            </a:endParaRPr>
          </a:p>
          <a:p>
            <a:pPr algn="just"/>
            <a:r>
              <a:rPr lang="en-US" sz="1400" b="1" dirty="0">
                <a:solidFill>
                  <a:srgbClr val="7030A0"/>
                </a:solidFill>
              </a:rPr>
              <a:t>	</a:t>
            </a:r>
            <a:r>
              <a:rPr lang="en-US" sz="1400" b="1" dirty="0">
                <a:solidFill>
                  <a:srgbClr val="FFC000"/>
                </a:solidFill>
              </a:rPr>
              <a:t># put the socket into listening mode</a:t>
            </a:r>
          </a:p>
          <a:p>
            <a:pPr algn="just"/>
            <a:r>
              <a:rPr lang="en-US" sz="1400" b="1" dirty="0">
                <a:solidFill>
                  <a:srgbClr val="7030A0"/>
                </a:solidFill>
              </a:rPr>
              <a:t>	</a:t>
            </a:r>
            <a:r>
              <a:rPr lang="en-US" sz="1400" b="1" dirty="0" err="1">
                <a:solidFill>
                  <a:srgbClr val="C00000"/>
                </a:solidFill>
              </a:rPr>
              <a:t>s.listen</a:t>
            </a:r>
            <a:r>
              <a:rPr lang="en-US" sz="1400" b="1" dirty="0">
                <a:solidFill>
                  <a:srgbClr val="C00000"/>
                </a:solidFill>
              </a:rPr>
              <a:t>(5)</a:t>
            </a:r>
          </a:p>
          <a:p>
            <a:pPr algn="just"/>
            <a:r>
              <a:rPr lang="en-US" sz="1400" b="1" dirty="0">
                <a:solidFill>
                  <a:srgbClr val="7030A0"/>
                </a:solidFill>
              </a:rPr>
              <a:t>	</a:t>
            </a:r>
            <a:r>
              <a:rPr lang="en-US" sz="1400" b="1" dirty="0">
                <a:solidFill>
                  <a:srgbClr val="00B050"/>
                </a:solidFill>
              </a:rPr>
              <a:t>print</a:t>
            </a:r>
            <a:r>
              <a:rPr lang="en-US" sz="1400" b="1" dirty="0">
                <a:solidFill>
                  <a:srgbClr val="7030A0"/>
                </a:solidFill>
              </a:rPr>
              <a:t>("socket is listening</a:t>
            </a:r>
            <a:r>
              <a:rPr lang="en-US" sz="1400" b="1" dirty="0">
                <a:solidFill>
                  <a:srgbClr val="7030A0"/>
                </a:solidFill>
              </a:rPr>
              <a:t>")</a:t>
            </a:r>
            <a:endParaRPr lang="en-US" sz="1400" b="1" dirty="0">
              <a:solidFill>
                <a:srgbClr val="7030A0"/>
              </a:solidFill>
            </a:endParaRPr>
          </a:p>
          <a:p>
            <a:pPr algn="just"/>
            <a:r>
              <a:rPr lang="en-US" sz="1400" b="1" dirty="0">
                <a:solidFill>
                  <a:srgbClr val="7030A0"/>
                </a:solidFill>
              </a:rPr>
              <a:t>	</a:t>
            </a:r>
            <a:r>
              <a:rPr lang="en-US" sz="1400" b="1" dirty="0">
                <a:solidFill>
                  <a:srgbClr val="FFC000"/>
                </a:solidFill>
              </a:rPr>
              <a:t># a forever loop until client wants to exit</a:t>
            </a:r>
          </a:p>
          <a:p>
            <a:pPr algn="just"/>
            <a:r>
              <a:rPr lang="en-US" sz="1400" b="1" dirty="0">
                <a:solidFill>
                  <a:srgbClr val="7030A0"/>
                </a:solidFill>
              </a:rPr>
              <a:t>	</a:t>
            </a:r>
            <a:r>
              <a:rPr lang="en-US" sz="1400" b="1" dirty="0">
                <a:solidFill>
                  <a:srgbClr val="00B050"/>
                </a:solidFill>
              </a:rPr>
              <a:t>while</a:t>
            </a:r>
            <a:r>
              <a:rPr lang="en-US" sz="1400" b="1" dirty="0">
                <a:solidFill>
                  <a:srgbClr val="7030A0"/>
                </a:solidFill>
              </a:rPr>
              <a:t> True</a:t>
            </a:r>
            <a:r>
              <a:rPr lang="en-US" sz="1400" b="1" dirty="0">
                <a:solidFill>
                  <a:srgbClr val="7030A0"/>
                </a:solidFill>
              </a:rPr>
              <a:t>:</a:t>
            </a:r>
            <a:endParaRPr lang="en-US" sz="1400" b="1" dirty="0">
              <a:solidFill>
                <a:srgbClr val="7030A0"/>
              </a:solidFill>
            </a:endParaRPr>
          </a:p>
          <a:p>
            <a:pPr algn="just"/>
            <a:r>
              <a:rPr lang="en-US" sz="1400" b="1" dirty="0">
                <a:solidFill>
                  <a:srgbClr val="7030A0"/>
                </a:solidFill>
              </a:rPr>
              <a:t>		</a:t>
            </a:r>
            <a:r>
              <a:rPr lang="en-US" sz="1400" b="1" dirty="0">
                <a:solidFill>
                  <a:srgbClr val="FFC000"/>
                </a:solidFill>
              </a:rPr>
              <a:t># establish connection with client</a:t>
            </a:r>
          </a:p>
          <a:p>
            <a:pPr algn="just"/>
            <a:r>
              <a:rPr lang="en-US" sz="1400" b="1" dirty="0">
                <a:solidFill>
                  <a:srgbClr val="7030A0"/>
                </a:solidFill>
              </a:rPr>
              <a:t>		c, </a:t>
            </a:r>
            <a:r>
              <a:rPr lang="en-US" sz="1400" b="1" dirty="0" err="1">
                <a:solidFill>
                  <a:srgbClr val="7030A0"/>
                </a:solidFill>
              </a:rPr>
              <a:t>addr</a:t>
            </a:r>
            <a:r>
              <a:rPr lang="en-US" sz="1400" b="1" dirty="0">
                <a:solidFill>
                  <a:srgbClr val="7030A0"/>
                </a:solidFill>
              </a:rPr>
              <a:t> = </a:t>
            </a:r>
            <a:r>
              <a:rPr lang="en-US" sz="1400" b="1" dirty="0" err="1">
                <a:solidFill>
                  <a:srgbClr val="C00000"/>
                </a:solidFill>
              </a:rPr>
              <a:t>s.accept</a:t>
            </a:r>
            <a:r>
              <a:rPr lang="en-US" sz="1400" b="1" dirty="0">
                <a:solidFill>
                  <a:srgbClr val="C00000"/>
                </a:solidFill>
              </a:rPr>
              <a:t>()</a:t>
            </a:r>
          </a:p>
          <a:p>
            <a:pPr algn="just"/>
            <a:endParaRPr lang="en-US" sz="1400" b="1" dirty="0">
              <a:solidFill>
                <a:srgbClr val="7030A0"/>
              </a:solidFill>
            </a:endParaRPr>
          </a:p>
          <a:p>
            <a:pPr algn="just"/>
            <a:r>
              <a:rPr lang="en-US" sz="1400" b="1" dirty="0">
                <a:solidFill>
                  <a:srgbClr val="7030A0"/>
                </a:solidFill>
              </a:rPr>
              <a:t>		</a:t>
            </a:r>
            <a:r>
              <a:rPr lang="en-US" sz="1400" b="1" dirty="0">
                <a:solidFill>
                  <a:srgbClr val="FFC000"/>
                </a:solidFill>
              </a:rPr>
              <a:t># lock acquired by client</a:t>
            </a:r>
          </a:p>
          <a:p>
            <a:pPr algn="just"/>
            <a:r>
              <a:rPr lang="en-US" sz="1400" b="1" dirty="0">
                <a:solidFill>
                  <a:srgbClr val="7030A0"/>
                </a:solidFill>
              </a:rPr>
              <a:t>		</a:t>
            </a:r>
            <a:r>
              <a:rPr lang="en-US" sz="1400" b="1" dirty="0" err="1">
                <a:solidFill>
                  <a:srgbClr val="0070C0"/>
                </a:solidFill>
              </a:rPr>
              <a:t>print_lock.acquire</a:t>
            </a:r>
            <a:r>
              <a:rPr lang="en-US" sz="1400" b="1" dirty="0">
                <a:solidFill>
                  <a:srgbClr val="0070C0"/>
                </a:solidFill>
              </a:rPr>
              <a:t>()</a:t>
            </a:r>
          </a:p>
          <a:p>
            <a:pPr algn="just"/>
            <a:r>
              <a:rPr lang="en-US" sz="1400" b="1" dirty="0">
                <a:solidFill>
                  <a:srgbClr val="7030A0"/>
                </a:solidFill>
              </a:rPr>
              <a:t>		</a:t>
            </a:r>
            <a:r>
              <a:rPr lang="en-US" sz="1400" b="1" dirty="0">
                <a:solidFill>
                  <a:srgbClr val="00B050"/>
                </a:solidFill>
              </a:rPr>
              <a:t>print</a:t>
            </a:r>
            <a:r>
              <a:rPr lang="en-US" sz="1400" b="1" dirty="0">
                <a:solidFill>
                  <a:srgbClr val="7030A0"/>
                </a:solidFill>
              </a:rPr>
              <a:t>('Connected to :', </a:t>
            </a:r>
            <a:r>
              <a:rPr lang="en-US" sz="1400" b="1" dirty="0" err="1">
                <a:solidFill>
                  <a:srgbClr val="7030A0"/>
                </a:solidFill>
              </a:rPr>
              <a:t>addr</a:t>
            </a:r>
            <a:r>
              <a:rPr lang="en-US" sz="1400" b="1" dirty="0">
                <a:solidFill>
                  <a:srgbClr val="7030A0"/>
                </a:solidFill>
              </a:rPr>
              <a:t>[0], ':', </a:t>
            </a:r>
            <a:r>
              <a:rPr lang="en-US" sz="1400" b="1" dirty="0" err="1">
                <a:solidFill>
                  <a:srgbClr val="7030A0"/>
                </a:solidFill>
              </a:rPr>
              <a:t>addr</a:t>
            </a:r>
            <a:r>
              <a:rPr lang="en-US" sz="1400" b="1" dirty="0">
                <a:solidFill>
                  <a:srgbClr val="7030A0"/>
                </a:solidFill>
              </a:rPr>
              <a:t>[1])</a:t>
            </a:r>
          </a:p>
          <a:p>
            <a:pPr algn="just"/>
            <a:endParaRPr lang="en-US" sz="1400" b="1" dirty="0">
              <a:solidFill>
                <a:srgbClr val="7030A0"/>
              </a:solidFill>
            </a:endParaRPr>
          </a:p>
          <a:p>
            <a:pPr algn="just"/>
            <a:r>
              <a:rPr lang="en-US" sz="1400" b="1" dirty="0">
                <a:solidFill>
                  <a:srgbClr val="7030A0"/>
                </a:solidFill>
              </a:rPr>
              <a:t>		</a:t>
            </a:r>
            <a:r>
              <a:rPr lang="en-US" sz="1400" b="1" dirty="0">
                <a:solidFill>
                  <a:srgbClr val="FFC000"/>
                </a:solidFill>
              </a:rPr>
              <a:t># Start a new thread and return its identifier</a:t>
            </a:r>
          </a:p>
          <a:p>
            <a:pPr algn="just"/>
            <a:r>
              <a:rPr lang="en-US" sz="1400" b="1" dirty="0">
                <a:solidFill>
                  <a:srgbClr val="7030A0"/>
                </a:solidFill>
              </a:rPr>
              <a:t>		</a:t>
            </a:r>
            <a:r>
              <a:rPr lang="en-US" sz="1400" b="1" dirty="0" err="1">
                <a:solidFill>
                  <a:srgbClr val="0070C0"/>
                </a:solidFill>
              </a:rPr>
              <a:t>start_new_thread</a:t>
            </a:r>
            <a:r>
              <a:rPr lang="en-US" sz="1400" b="1" dirty="0">
                <a:solidFill>
                  <a:srgbClr val="0070C0"/>
                </a:solidFill>
              </a:rPr>
              <a:t>(threaded, (c,))</a:t>
            </a:r>
          </a:p>
          <a:p>
            <a:pPr algn="just"/>
            <a:r>
              <a:rPr lang="en-US" sz="1400" b="1" dirty="0">
                <a:solidFill>
                  <a:srgbClr val="C00000"/>
                </a:solidFill>
              </a:rPr>
              <a:t>	</a:t>
            </a:r>
            <a:r>
              <a:rPr lang="en-US" sz="1400" b="1" dirty="0" err="1">
                <a:solidFill>
                  <a:srgbClr val="C00000"/>
                </a:solidFill>
              </a:rPr>
              <a:t>s.close</a:t>
            </a:r>
            <a:r>
              <a:rPr lang="en-US" sz="1400" b="1" dirty="0">
                <a:solidFill>
                  <a:srgbClr val="C00000"/>
                </a:solidFill>
              </a:rPr>
              <a:t>()</a:t>
            </a:r>
            <a:endParaRPr lang="en-US" sz="1400" b="1" dirty="0">
              <a:solidFill>
                <a:srgbClr val="C00000"/>
              </a:solidFill>
            </a:endParaRPr>
          </a:p>
          <a:p>
            <a:pPr algn="just"/>
            <a:endParaRPr lang="en-US" sz="1400" b="1" dirty="0">
              <a:solidFill>
                <a:srgbClr val="7030A0"/>
              </a:solidFill>
            </a:endParaRPr>
          </a:p>
          <a:p>
            <a:pPr algn="just"/>
            <a:r>
              <a:rPr lang="en-US" sz="1400" b="1" dirty="0">
                <a:solidFill>
                  <a:srgbClr val="00B050"/>
                </a:solidFill>
              </a:rPr>
              <a:t>if</a:t>
            </a:r>
            <a:r>
              <a:rPr lang="en-US" sz="1400" b="1" dirty="0">
                <a:solidFill>
                  <a:srgbClr val="7030A0"/>
                </a:solidFill>
              </a:rPr>
              <a:t> __name__ </a:t>
            </a:r>
            <a:r>
              <a:rPr lang="en-US" sz="1400" b="1" dirty="0">
                <a:solidFill>
                  <a:srgbClr val="00B050"/>
                </a:solidFill>
              </a:rPr>
              <a:t>==</a:t>
            </a:r>
            <a:r>
              <a:rPr lang="en-US" sz="1400" b="1" dirty="0">
                <a:solidFill>
                  <a:srgbClr val="7030A0"/>
                </a:solidFill>
              </a:rPr>
              <a:t> </a:t>
            </a:r>
            <a:r>
              <a:rPr lang="en-US" sz="1400" b="1" dirty="0">
                <a:solidFill>
                  <a:srgbClr val="00B050"/>
                </a:solidFill>
              </a:rPr>
              <a:t>'__main__'</a:t>
            </a:r>
            <a:r>
              <a:rPr lang="en-US" sz="1400" b="1" dirty="0">
                <a:solidFill>
                  <a:srgbClr val="7030A0"/>
                </a:solidFill>
              </a:rPr>
              <a:t>:</a:t>
            </a:r>
          </a:p>
          <a:p>
            <a:pPr algn="just"/>
            <a:r>
              <a:rPr lang="en-US" sz="1400" b="1" dirty="0">
                <a:solidFill>
                  <a:srgbClr val="7030A0"/>
                </a:solidFill>
              </a:rPr>
              <a:t>	Main()</a:t>
            </a:r>
          </a:p>
        </p:txBody>
      </p:sp>
      <p:cxnSp>
        <p:nvCxnSpPr>
          <p:cNvPr id="7" name="Connecteur droit 6"/>
          <p:cNvCxnSpPr/>
          <p:nvPr/>
        </p:nvCxnSpPr>
        <p:spPr bwMode="auto">
          <a:xfrm flipV="1">
            <a:off x="5764695" y="991557"/>
            <a:ext cx="0" cy="5554080"/>
          </a:xfrm>
          <a:prstGeom prst="line">
            <a:avLst/>
          </a:prstGeom>
          <a:solidFill>
            <a:schemeClr val="accent1"/>
          </a:solidFill>
          <a:ln w="9525" cap="flat" cmpd="sng" algn="ctr">
            <a:solidFill>
              <a:schemeClr val="tx1"/>
            </a:solidFill>
            <a:prstDash val="solid"/>
            <a:round/>
            <a:headEnd type="none" w="med" len="med"/>
            <a:tailEnd type="none" w="med" len="med"/>
          </a:ln>
          <a:effectLst>
            <a:outerShdw dist="53882" dir="2700000" algn="ctr" rotWithShape="0">
              <a:schemeClr val="bg2"/>
            </a:outerShdw>
          </a:effectLst>
        </p:spPr>
      </p:cxnSp>
    </p:spTree>
    <p:extLst>
      <p:ext uri="{BB962C8B-B14F-4D97-AF65-F5344CB8AC3E}">
        <p14:creationId xmlns:p14="http://schemas.microsoft.com/office/powerpoint/2010/main" val="10147867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1" name="Rectangle 5"/>
          <p:cNvSpPr>
            <a:spLocks noGrp="1" noChangeArrowheads="1"/>
          </p:cNvSpPr>
          <p:nvPr>
            <p:ph type="body" idx="1"/>
          </p:nvPr>
        </p:nvSpPr>
        <p:spPr>
          <a:xfrm>
            <a:off x="135728" y="850004"/>
            <a:ext cx="6119298" cy="5930722"/>
          </a:xfrm>
        </p:spPr>
        <p:txBody>
          <a:bodyPr/>
          <a:lstStyle/>
          <a:p>
            <a:pPr marL="0" lvl="0" indent="0" algn="just">
              <a:buNone/>
            </a:pPr>
            <a:r>
              <a:rPr lang="en-US" sz="1400" b="1" dirty="0">
                <a:solidFill>
                  <a:srgbClr val="FFC000"/>
                </a:solidFill>
              </a:rPr>
              <a:t># Import socket module</a:t>
            </a:r>
          </a:p>
          <a:p>
            <a:pPr marL="0" lvl="0" indent="0" algn="just">
              <a:buNone/>
            </a:pPr>
            <a:r>
              <a:rPr lang="en-US" sz="1400" b="1" dirty="0">
                <a:solidFill>
                  <a:srgbClr val="00B050"/>
                </a:solidFill>
              </a:rPr>
              <a:t>import</a:t>
            </a:r>
            <a:r>
              <a:rPr lang="en-US" sz="1400" b="1" dirty="0">
                <a:solidFill>
                  <a:srgbClr val="7030A0"/>
                </a:solidFill>
              </a:rPr>
              <a:t> </a:t>
            </a:r>
            <a:r>
              <a:rPr lang="en-US" sz="1400" b="1" dirty="0" smtClean="0">
                <a:solidFill>
                  <a:srgbClr val="7030A0"/>
                </a:solidFill>
              </a:rPr>
              <a:t>socket</a:t>
            </a:r>
            <a:endParaRPr lang="en-US" sz="1400" b="1" dirty="0">
              <a:solidFill>
                <a:srgbClr val="7030A0"/>
              </a:solidFill>
            </a:endParaRPr>
          </a:p>
          <a:p>
            <a:pPr marL="0" lvl="0" indent="0" algn="just">
              <a:buNone/>
            </a:pPr>
            <a:r>
              <a:rPr lang="en-US" sz="1400" b="1" dirty="0" err="1">
                <a:solidFill>
                  <a:srgbClr val="00B050"/>
                </a:solidFill>
              </a:rPr>
              <a:t>def</a:t>
            </a:r>
            <a:r>
              <a:rPr lang="en-US" sz="1400" b="1" dirty="0">
                <a:solidFill>
                  <a:srgbClr val="7030A0"/>
                </a:solidFill>
              </a:rPr>
              <a:t> Main</a:t>
            </a:r>
            <a:r>
              <a:rPr lang="en-US" sz="1400" b="1" dirty="0" smtClean="0">
                <a:solidFill>
                  <a:srgbClr val="7030A0"/>
                </a:solidFill>
              </a:rPr>
              <a:t>():</a:t>
            </a:r>
          </a:p>
          <a:p>
            <a:pPr marL="0" indent="0" algn="just">
              <a:buNone/>
            </a:pPr>
            <a:r>
              <a:rPr lang="en-US" sz="1400" b="1" dirty="0">
                <a:solidFill>
                  <a:srgbClr val="7030A0"/>
                </a:solidFill>
              </a:rPr>
              <a:t> </a:t>
            </a:r>
            <a:r>
              <a:rPr lang="en-US" sz="1400" b="1" dirty="0" smtClean="0">
                <a:solidFill>
                  <a:srgbClr val="7030A0"/>
                </a:solidFill>
              </a:rPr>
              <a:t>      </a:t>
            </a:r>
            <a:r>
              <a:rPr lang="en-US" sz="1400" b="1" dirty="0" smtClean="0">
                <a:solidFill>
                  <a:srgbClr val="FFC000"/>
                </a:solidFill>
              </a:rPr>
              <a:t># </a:t>
            </a:r>
            <a:r>
              <a:rPr lang="en-US" sz="1400" b="1" dirty="0">
                <a:solidFill>
                  <a:srgbClr val="FFC000"/>
                </a:solidFill>
              </a:rPr>
              <a:t>local host IP </a:t>
            </a:r>
            <a:r>
              <a:rPr lang="en-US" sz="1400" b="1" dirty="0" smtClean="0">
                <a:solidFill>
                  <a:srgbClr val="FFC000"/>
                </a:solidFill>
              </a:rPr>
              <a:t>'127.0.0.1‘</a:t>
            </a:r>
          </a:p>
          <a:p>
            <a:pPr marL="0" indent="0" algn="just">
              <a:buNone/>
            </a:pPr>
            <a:r>
              <a:rPr lang="en-US" sz="1400" b="1" dirty="0">
                <a:solidFill>
                  <a:srgbClr val="7030A0"/>
                </a:solidFill>
              </a:rPr>
              <a:t> </a:t>
            </a:r>
            <a:r>
              <a:rPr lang="en-US" sz="1400" b="1" dirty="0" smtClean="0">
                <a:solidFill>
                  <a:srgbClr val="7030A0"/>
                </a:solidFill>
              </a:rPr>
              <a:t>      host </a:t>
            </a:r>
            <a:r>
              <a:rPr lang="en-US" sz="1400" b="1" dirty="0">
                <a:solidFill>
                  <a:srgbClr val="7030A0"/>
                </a:solidFill>
              </a:rPr>
              <a:t>= </a:t>
            </a:r>
            <a:r>
              <a:rPr lang="en-US" sz="1400" b="1" dirty="0" smtClean="0">
                <a:solidFill>
                  <a:srgbClr val="7030A0"/>
                </a:solidFill>
              </a:rPr>
              <a:t>'127.0.0.1‘</a:t>
            </a:r>
          </a:p>
          <a:p>
            <a:pPr marL="0" indent="0" algn="just">
              <a:buNone/>
            </a:pPr>
            <a:r>
              <a:rPr lang="en-US" sz="1400" b="1" dirty="0">
                <a:solidFill>
                  <a:srgbClr val="7030A0"/>
                </a:solidFill>
              </a:rPr>
              <a:t> </a:t>
            </a:r>
            <a:r>
              <a:rPr lang="en-US" sz="1400" b="1" dirty="0" smtClean="0">
                <a:solidFill>
                  <a:srgbClr val="7030A0"/>
                </a:solidFill>
              </a:rPr>
              <a:t>     </a:t>
            </a:r>
            <a:r>
              <a:rPr lang="en-US" sz="1400" b="1" dirty="0" smtClean="0">
                <a:solidFill>
                  <a:srgbClr val="FFC000"/>
                </a:solidFill>
              </a:rPr>
              <a:t> # </a:t>
            </a:r>
            <a:r>
              <a:rPr lang="en-US" sz="1400" b="1" dirty="0">
                <a:solidFill>
                  <a:srgbClr val="FFC000"/>
                </a:solidFill>
              </a:rPr>
              <a:t>Define the port on which you want to connect</a:t>
            </a:r>
          </a:p>
          <a:p>
            <a:pPr marL="0" indent="0" algn="just">
              <a:buNone/>
            </a:pPr>
            <a:r>
              <a:rPr lang="en-US" sz="1400" b="1" dirty="0">
                <a:solidFill>
                  <a:srgbClr val="7030A0"/>
                </a:solidFill>
              </a:rPr>
              <a:t> </a:t>
            </a:r>
            <a:r>
              <a:rPr lang="en-US" sz="1400" b="1" dirty="0" smtClean="0">
                <a:solidFill>
                  <a:srgbClr val="7030A0"/>
                </a:solidFill>
              </a:rPr>
              <a:t>      port </a:t>
            </a:r>
            <a:r>
              <a:rPr lang="en-US" sz="1400" b="1" dirty="0">
                <a:solidFill>
                  <a:srgbClr val="7030A0"/>
                </a:solidFill>
              </a:rPr>
              <a:t>= </a:t>
            </a:r>
            <a:r>
              <a:rPr lang="en-US" sz="1400" b="1" dirty="0" smtClean="0">
                <a:solidFill>
                  <a:srgbClr val="7030A0"/>
                </a:solidFill>
              </a:rPr>
              <a:t>12345</a:t>
            </a:r>
            <a:endParaRPr lang="en-US" sz="1400" b="1" dirty="0">
              <a:solidFill>
                <a:srgbClr val="7030A0"/>
              </a:solidFill>
            </a:endParaRPr>
          </a:p>
          <a:p>
            <a:pPr marL="0" indent="0" algn="just">
              <a:buNone/>
            </a:pPr>
            <a:r>
              <a:rPr lang="en-US" sz="1400" b="1" dirty="0">
                <a:solidFill>
                  <a:srgbClr val="7030A0"/>
                </a:solidFill>
              </a:rPr>
              <a:t> </a:t>
            </a:r>
            <a:r>
              <a:rPr lang="en-US" sz="1400" b="1" dirty="0" smtClean="0">
                <a:solidFill>
                  <a:srgbClr val="7030A0"/>
                </a:solidFill>
              </a:rPr>
              <a:t>      s=</a:t>
            </a:r>
            <a:r>
              <a:rPr lang="en-US" sz="1400" b="1" dirty="0" err="1" smtClean="0">
                <a:solidFill>
                  <a:srgbClr val="C00000"/>
                </a:solidFill>
              </a:rPr>
              <a:t>socket.socket</a:t>
            </a:r>
            <a:r>
              <a:rPr lang="en-US" sz="1400" b="1" dirty="0" smtClean="0">
                <a:solidFill>
                  <a:srgbClr val="7030A0"/>
                </a:solidFill>
              </a:rPr>
              <a:t>(</a:t>
            </a:r>
            <a:r>
              <a:rPr lang="en-US" sz="1400" b="1" dirty="0" err="1" smtClean="0">
                <a:solidFill>
                  <a:srgbClr val="7030A0"/>
                </a:solidFill>
              </a:rPr>
              <a:t>socket.AF_INET,socket.SOCK_STREAM</a:t>
            </a:r>
            <a:r>
              <a:rPr lang="en-US" sz="1400" b="1" dirty="0" smtClean="0">
                <a:solidFill>
                  <a:srgbClr val="7030A0"/>
                </a:solidFill>
              </a:rPr>
              <a:t>)</a:t>
            </a:r>
            <a:endParaRPr lang="en-US" sz="1400" b="1" dirty="0">
              <a:solidFill>
                <a:srgbClr val="7030A0"/>
              </a:solidFill>
            </a:endParaRPr>
          </a:p>
          <a:p>
            <a:pPr marL="0" indent="0" algn="just">
              <a:buNone/>
            </a:pPr>
            <a:r>
              <a:rPr lang="en-US" sz="1400" b="1" dirty="0">
                <a:solidFill>
                  <a:srgbClr val="7030A0"/>
                </a:solidFill>
              </a:rPr>
              <a:t> </a:t>
            </a:r>
            <a:r>
              <a:rPr lang="en-US" sz="1400" b="1" dirty="0" smtClean="0">
                <a:solidFill>
                  <a:srgbClr val="7030A0"/>
                </a:solidFill>
              </a:rPr>
              <a:t>      </a:t>
            </a:r>
            <a:r>
              <a:rPr lang="en-US" sz="1400" b="1" dirty="0" smtClean="0">
                <a:solidFill>
                  <a:srgbClr val="FFC000"/>
                </a:solidFill>
              </a:rPr>
              <a:t># </a:t>
            </a:r>
            <a:r>
              <a:rPr lang="en-US" sz="1400" b="1" dirty="0">
                <a:solidFill>
                  <a:srgbClr val="FFC000"/>
                </a:solidFill>
              </a:rPr>
              <a:t>connect to server on local computer</a:t>
            </a:r>
          </a:p>
          <a:p>
            <a:pPr marL="0" indent="0" algn="just">
              <a:buNone/>
            </a:pPr>
            <a:r>
              <a:rPr lang="en-US" sz="1400" b="1" dirty="0">
                <a:solidFill>
                  <a:srgbClr val="7030A0"/>
                </a:solidFill>
              </a:rPr>
              <a:t> </a:t>
            </a:r>
            <a:r>
              <a:rPr lang="en-US" sz="1400" b="1" dirty="0" smtClean="0">
                <a:solidFill>
                  <a:srgbClr val="7030A0"/>
                </a:solidFill>
              </a:rPr>
              <a:t>      </a:t>
            </a:r>
            <a:r>
              <a:rPr lang="en-US" sz="1400" b="1" dirty="0" err="1" smtClean="0">
                <a:solidFill>
                  <a:srgbClr val="C00000"/>
                </a:solidFill>
              </a:rPr>
              <a:t>s.connect</a:t>
            </a:r>
            <a:r>
              <a:rPr lang="en-US" sz="1400" b="1" dirty="0">
                <a:solidFill>
                  <a:srgbClr val="C00000"/>
                </a:solidFill>
              </a:rPr>
              <a:t>((</a:t>
            </a:r>
            <a:r>
              <a:rPr lang="en-US" sz="1400" b="1" dirty="0" err="1">
                <a:solidFill>
                  <a:srgbClr val="C00000"/>
                </a:solidFill>
              </a:rPr>
              <a:t>host,port</a:t>
            </a:r>
            <a:r>
              <a:rPr lang="en-US" sz="1400" b="1" dirty="0" smtClean="0">
                <a:solidFill>
                  <a:srgbClr val="C00000"/>
                </a:solidFill>
              </a:rPr>
              <a:t>))</a:t>
            </a:r>
            <a:endParaRPr lang="en-US" sz="1400" b="1" dirty="0">
              <a:solidFill>
                <a:srgbClr val="C00000"/>
              </a:solidFill>
            </a:endParaRPr>
          </a:p>
          <a:p>
            <a:pPr marL="0" indent="0" algn="just">
              <a:buNone/>
            </a:pPr>
            <a:r>
              <a:rPr lang="en-US" sz="1400" b="1" dirty="0">
                <a:solidFill>
                  <a:srgbClr val="7030A0"/>
                </a:solidFill>
              </a:rPr>
              <a:t> </a:t>
            </a:r>
            <a:r>
              <a:rPr lang="en-US" sz="1400" b="1" dirty="0" smtClean="0">
                <a:solidFill>
                  <a:srgbClr val="7030A0"/>
                </a:solidFill>
              </a:rPr>
              <a:t>      </a:t>
            </a:r>
            <a:r>
              <a:rPr lang="en-US" sz="1400" b="1" dirty="0" smtClean="0">
                <a:solidFill>
                  <a:srgbClr val="FFC000"/>
                </a:solidFill>
              </a:rPr>
              <a:t># </a:t>
            </a:r>
            <a:r>
              <a:rPr lang="en-US" sz="1400" b="1" dirty="0">
                <a:solidFill>
                  <a:srgbClr val="FFC000"/>
                </a:solidFill>
              </a:rPr>
              <a:t>message you send to server</a:t>
            </a:r>
          </a:p>
          <a:p>
            <a:pPr marL="0" indent="0" algn="just">
              <a:buNone/>
            </a:pPr>
            <a:r>
              <a:rPr lang="en-US" sz="1400" b="1" dirty="0">
                <a:solidFill>
                  <a:srgbClr val="7030A0"/>
                </a:solidFill>
              </a:rPr>
              <a:t> </a:t>
            </a:r>
            <a:r>
              <a:rPr lang="en-US" sz="1400" b="1" dirty="0" smtClean="0">
                <a:solidFill>
                  <a:srgbClr val="7030A0"/>
                </a:solidFill>
              </a:rPr>
              <a:t>      message </a:t>
            </a:r>
            <a:r>
              <a:rPr lang="en-US" sz="1400" b="1" dirty="0">
                <a:solidFill>
                  <a:srgbClr val="7030A0"/>
                </a:solidFill>
              </a:rPr>
              <a:t>= "</a:t>
            </a:r>
            <a:r>
              <a:rPr lang="en-US" sz="1400" b="1" dirty="0" err="1">
                <a:solidFill>
                  <a:srgbClr val="7030A0"/>
                </a:solidFill>
              </a:rPr>
              <a:t>shaurya</a:t>
            </a:r>
            <a:r>
              <a:rPr lang="en-US" sz="1400" b="1" dirty="0">
                <a:solidFill>
                  <a:srgbClr val="7030A0"/>
                </a:solidFill>
              </a:rPr>
              <a:t> says </a:t>
            </a:r>
            <a:r>
              <a:rPr lang="en-US" sz="1400" b="1" dirty="0" err="1">
                <a:solidFill>
                  <a:srgbClr val="7030A0"/>
                </a:solidFill>
              </a:rPr>
              <a:t>geeksforgeeks</a:t>
            </a:r>
            <a:r>
              <a:rPr lang="en-US" sz="1400" b="1" dirty="0">
                <a:solidFill>
                  <a:srgbClr val="7030A0"/>
                </a:solidFill>
              </a:rPr>
              <a:t>"</a:t>
            </a:r>
          </a:p>
          <a:p>
            <a:pPr marL="0" lvl="0" indent="0" algn="just">
              <a:buNone/>
            </a:pPr>
            <a:r>
              <a:rPr lang="en-US" sz="1200" dirty="0">
                <a:solidFill>
                  <a:srgbClr val="7030A0"/>
                </a:solidFill>
              </a:rPr>
              <a:t>	</a:t>
            </a:r>
          </a:p>
          <a:p>
            <a:pPr marL="0" lvl="0" indent="0" algn="just">
              <a:buNone/>
            </a:pPr>
            <a:endParaRPr lang="en-US" sz="1200" dirty="0">
              <a:solidFill>
                <a:srgbClr val="7030A0"/>
              </a:solidFill>
            </a:endParaRPr>
          </a:p>
          <a:p>
            <a:pPr marL="0" lvl="0" indent="0" algn="just">
              <a:buNone/>
            </a:pPr>
            <a:endParaRPr lang="fr-FR" sz="2000" dirty="0" smtClean="0">
              <a:solidFill>
                <a:srgbClr val="002060"/>
              </a:solidFill>
            </a:endParaRPr>
          </a:p>
        </p:txBody>
      </p:sp>
      <p:sp>
        <p:nvSpPr>
          <p:cNvPr id="4" name="Rectangle 4"/>
          <p:cNvSpPr txBox="1">
            <a:spLocks noChangeArrowheads="1"/>
          </p:cNvSpPr>
          <p:nvPr/>
        </p:nvSpPr>
        <p:spPr bwMode="auto">
          <a:xfrm>
            <a:off x="609599" y="235249"/>
            <a:ext cx="8457127" cy="586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5pPr>
            <a:lvl6pPr marL="4572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6pPr>
            <a:lvl7pPr marL="9144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7pPr>
            <a:lvl8pPr marL="13716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8pPr>
            <a:lvl9pPr marL="18288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9pPr>
          </a:lstStyle>
          <a:p>
            <a:pPr eaLnBrk="1" hangingPunct="1"/>
            <a:r>
              <a:rPr lang="en-US" sz="3600" dirty="0" smtClean="0">
                <a:solidFill>
                  <a:srgbClr val="002060"/>
                </a:solidFill>
              </a:rPr>
              <a:t>IV-4 Des Clients threads </a:t>
            </a:r>
            <a:r>
              <a:rPr lang="en-US" sz="3600" dirty="0" err="1" smtClean="0">
                <a:solidFill>
                  <a:srgbClr val="002060"/>
                </a:solidFill>
              </a:rPr>
              <a:t>en</a:t>
            </a:r>
            <a:r>
              <a:rPr lang="en-US" sz="3600" dirty="0" smtClean="0">
                <a:solidFill>
                  <a:srgbClr val="002060"/>
                </a:solidFill>
              </a:rPr>
              <a:t> Python</a:t>
            </a:r>
          </a:p>
        </p:txBody>
      </p:sp>
      <p:sp>
        <p:nvSpPr>
          <p:cNvPr id="3" name="ZoneTexte 2"/>
          <p:cNvSpPr txBox="1"/>
          <p:nvPr/>
        </p:nvSpPr>
        <p:spPr>
          <a:xfrm>
            <a:off x="5910470" y="830721"/>
            <a:ext cx="6260887" cy="4185761"/>
          </a:xfrm>
          <a:prstGeom prst="rect">
            <a:avLst/>
          </a:prstGeom>
          <a:solidFill>
            <a:schemeClr val="bg2">
              <a:lumMod val="40000"/>
              <a:lumOff val="60000"/>
              <a:alpha val="0"/>
            </a:schemeClr>
          </a:solidFill>
        </p:spPr>
        <p:txBody>
          <a:bodyPr wrap="square" rtlCol="0">
            <a:spAutoFit/>
          </a:bodyPr>
          <a:lstStyle/>
          <a:p>
            <a:pPr algn="just"/>
            <a:r>
              <a:rPr lang="en-US" sz="1400" dirty="0">
                <a:solidFill>
                  <a:srgbClr val="002060"/>
                </a:solidFill>
              </a:rPr>
              <a:t> </a:t>
            </a:r>
            <a:r>
              <a:rPr lang="en-US" sz="1400" dirty="0">
                <a:solidFill>
                  <a:srgbClr val="002060"/>
                </a:solidFill>
              </a:rPr>
              <a:t>    </a:t>
            </a:r>
            <a:r>
              <a:rPr lang="en-US" sz="1400" b="1" dirty="0">
                <a:solidFill>
                  <a:srgbClr val="7030A0"/>
                </a:solidFill>
              </a:rPr>
              <a:t> </a:t>
            </a:r>
            <a:r>
              <a:rPr lang="en-US" sz="1400" b="1" dirty="0">
                <a:solidFill>
                  <a:srgbClr val="00B050"/>
                </a:solidFill>
              </a:rPr>
              <a:t>while</a:t>
            </a:r>
            <a:r>
              <a:rPr lang="en-US" sz="1400" b="1" dirty="0">
                <a:solidFill>
                  <a:srgbClr val="7030A0"/>
                </a:solidFill>
              </a:rPr>
              <a:t> </a:t>
            </a:r>
            <a:r>
              <a:rPr lang="en-US" sz="1400" b="1" dirty="0">
                <a:solidFill>
                  <a:srgbClr val="7030A0"/>
                </a:solidFill>
              </a:rPr>
              <a:t>True:</a:t>
            </a:r>
          </a:p>
          <a:p>
            <a:pPr algn="just"/>
            <a:r>
              <a:rPr lang="en-US" sz="1400" b="1" dirty="0">
                <a:solidFill>
                  <a:srgbClr val="7030A0"/>
                </a:solidFill>
              </a:rPr>
              <a:t>          </a:t>
            </a:r>
            <a:r>
              <a:rPr lang="en-US" sz="1400" b="1" dirty="0">
                <a:solidFill>
                  <a:srgbClr val="FFC000"/>
                </a:solidFill>
              </a:rPr>
              <a:t># </a:t>
            </a:r>
            <a:r>
              <a:rPr lang="en-US" sz="1400" b="1" dirty="0">
                <a:solidFill>
                  <a:srgbClr val="FFC000"/>
                </a:solidFill>
              </a:rPr>
              <a:t>message sent to server</a:t>
            </a:r>
          </a:p>
          <a:p>
            <a:pPr algn="just"/>
            <a:r>
              <a:rPr lang="en-US" sz="1400" b="1" dirty="0">
                <a:solidFill>
                  <a:srgbClr val="7030A0"/>
                </a:solidFill>
              </a:rPr>
              <a:t>          </a:t>
            </a:r>
            <a:r>
              <a:rPr lang="en-US" sz="1400" b="1" dirty="0" err="1">
                <a:solidFill>
                  <a:srgbClr val="C00000"/>
                </a:solidFill>
              </a:rPr>
              <a:t>s.send</a:t>
            </a:r>
            <a:r>
              <a:rPr lang="en-US" sz="1400" b="1" dirty="0">
                <a:solidFill>
                  <a:srgbClr val="7030A0"/>
                </a:solidFill>
              </a:rPr>
              <a:t>(</a:t>
            </a:r>
            <a:r>
              <a:rPr lang="en-US" sz="1400" b="1" dirty="0" err="1">
                <a:solidFill>
                  <a:srgbClr val="7030A0"/>
                </a:solidFill>
              </a:rPr>
              <a:t>message.encode</a:t>
            </a:r>
            <a:r>
              <a:rPr lang="en-US" sz="1400" b="1" dirty="0">
                <a:solidFill>
                  <a:srgbClr val="7030A0"/>
                </a:solidFill>
              </a:rPr>
              <a:t>('</a:t>
            </a:r>
            <a:r>
              <a:rPr lang="en-US" sz="1400" b="1" dirty="0" err="1">
                <a:solidFill>
                  <a:srgbClr val="7030A0"/>
                </a:solidFill>
              </a:rPr>
              <a:t>ascii</a:t>
            </a:r>
            <a:r>
              <a:rPr lang="en-US" sz="1400" b="1" dirty="0">
                <a:solidFill>
                  <a:srgbClr val="7030A0"/>
                </a:solidFill>
              </a:rPr>
              <a:t>'))</a:t>
            </a:r>
          </a:p>
          <a:p>
            <a:pPr algn="just"/>
            <a:r>
              <a:rPr lang="en-US" sz="1400" b="1" dirty="0">
                <a:solidFill>
                  <a:srgbClr val="7030A0"/>
                </a:solidFill>
              </a:rPr>
              <a:t>          </a:t>
            </a:r>
            <a:r>
              <a:rPr lang="en-US" sz="1400" b="1" dirty="0">
                <a:solidFill>
                  <a:srgbClr val="FFC000"/>
                </a:solidFill>
              </a:rPr>
              <a:t># </a:t>
            </a:r>
            <a:r>
              <a:rPr lang="en-US" sz="1400" b="1" dirty="0">
                <a:solidFill>
                  <a:srgbClr val="FFC000"/>
                </a:solidFill>
              </a:rPr>
              <a:t>message received from server</a:t>
            </a:r>
          </a:p>
          <a:p>
            <a:pPr algn="just"/>
            <a:r>
              <a:rPr lang="en-US" sz="1400" b="1" dirty="0">
                <a:solidFill>
                  <a:srgbClr val="7030A0"/>
                </a:solidFill>
              </a:rPr>
              <a:t> </a:t>
            </a:r>
            <a:r>
              <a:rPr lang="en-US" sz="1400" b="1" dirty="0">
                <a:solidFill>
                  <a:srgbClr val="7030A0"/>
                </a:solidFill>
              </a:rPr>
              <a:t>         data </a:t>
            </a:r>
            <a:r>
              <a:rPr lang="en-US" sz="1400" b="1" dirty="0">
                <a:solidFill>
                  <a:srgbClr val="7030A0"/>
                </a:solidFill>
              </a:rPr>
              <a:t>= </a:t>
            </a:r>
            <a:r>
              <a:rPr lang="en-US" sz="1400" b="1" dirty="0" err="1">
                <a:solidFill>
                  <a:srgbClr val="C00000"/>
                </a:solidFill>
              </a:rPr>
              <a:t>s.recv</a:t>
            </a:r>
            <a:r>
              <a:rPr lang="en-US" sz="1400" b="1" dirty="0">
                <a:solidFill>
                  <a:srgbClr val="7030A0"/>
                </a:solidFill>
              </a:rPr>
              <a:t>(1024)</a:t>
            </a:r>
          </a:p>
          <a:p>
            <a:pPr algn="just"/>
            <a:r>
              <a:rPr lang="en-US" sz="1400" b="1" dirty="0">
                <a:solidFill>
                  <a:srgbClr val="7030A0"/>
                </a:solidFill>
              </a:rPr>
              <a:t>          </a:t>
            </a:r>
            <a:r>
              <a:rPr lang="en-US" sz="1400" b="1" dirty="0">
                <a:solidFill>
                  <a:srgbClr val="FFC000"/>
                </a:solidFill>
              </a:rPr>
              <a:t># </a:t>
            </a:r>
            <a:r>
              <a:rPr lang="en-US" sz="1400" b="1" dirty="0">
                <a:solidFill>
                  <a:srgbClr val="FFC000"/>
                </a:solidFill>
              </a:rPr>
              <a:t>print the received message</a:t>
            </a:r>
          </a:p>
          <a:p>
            <a:pPr algn="just"/>
            <a:r>
              <a:rPr lang="en-US" sz="1400" b="1" dirty="0">
                <a:solidFill>
                  <a:srgbClr val="FFC000"/>
                </a:solidFill>
              </a:rPr>
              <a:t>          # </a:t>
            </a:r>
            <a:r>
              <a:rPr lang="en-US" sz="1400" b="1" dirty="0">
                <a:solidFill>
                  <a:srgbClr val="FFC000"/>
                </a:solidFill>
              </a:rPr>
              <a:t>here it would be a reverse of sent message</a:t>
            </a:r>
          </a:p>
          <a:p>
            <a:pPr algn="just"/>
            <a:r>
              <a:rPr lang="en-US" sz="1400" b="1" dirty="0">
                <a:solidFill>
                  <a:srgbClr val="7030A0"/>
                </a:solidFill>
              </a:rPr>
              <a:t>          </a:t>
            </a:r>
            <a:r>
              <a:rPr lang="en-US" sz="1400" b="1" dirty="0">
                <a:solidFill>
                  <a:srgbClr val="00B050"/>
                </a:solidFill>
              </a:rPr>
              <a:t>print</a:t>
            </a:r>
            <a:r>
              <a:rPr lang="en-US" sz="1400" b="1" dirty="0">
                <a:solidFill>
                  <a:srgbClr val="7030A0"/>
                </a:solidFill>
              </a:rPr>
              <a:t>(</a:t>
            </a:r>
            <a:r>
              <a:rPr lang="en-US" sz="1400" b="1" dirty="0">
                <a:solidFill>
                  <a:srgbClr val="7030A0"/>
                </a:solidFill>
              </a:rPr>
              <a:t>'Received from </a:t>
            </a:r>
            <a:r>
              <a:rPr lang="en-US" sz="1400" b="1" dirty="0">
                <a:solidFill>
                  <a:srgbClr val="7030A0"/>
                </a:solidFill>
              </a:rPr>
              <a:t>the server :',</a:t>
            </a:r>
            <a:r>
              <a:rPr lang="en-US" sz="1400" b="1" dirty="0" err="1">
                <a:solidFill>
                  <a:srgbClr val="7030A0"/>
                </a:solidFill>
              </a:rPr>
              <a:t>str</a:t>
            </a:r>
            <a:r>
              <a:rPr lang="en-US" sz="1400" b="1" dirty="0">
                <a:solidFill>
                  <a:srgbClr val="7030A0"/>
                </a:solidFill>
              </a:rPr>
              <a:t>(</a:t>
            </a:r>
            <a:r>
              <a:rPr lang="en-US" sz="1400" b="1" dirty="0" err="1">
                <a:solidFill>
                  <a:srgbClr val="7030A0"/>
                </a:solidFill>
              </a:rPr>
              <a:t>data.decode</a:t>
            </a:r>
            <a:r>
              <a:rPr lang="en-US" sz="1400" b="1" dirty="0">
                <a:solidFill>
                  <a:srgbClr val="7030A0"/>
                </a:solidFill>
              </a:rPr>
              <a:t>('</a:t>
            </a:r>
            <a:r>
              <a:rPr lang="en-US" sz="1400" b="1" dirty="0" err="1">
                <a:solidFill>
                  <a:srgbClr val="7030A0"/>
                </a:solidFill>
              </a:rPr>
              <a:t>ascii</a:t>
            </a:r>
            <a:r>
              <a:rPr lang="en-US" sz="1400" b="1" dirty="0">
                <a:solidFill>
                  <a:srgbClr val="7030A0"/>
                </a:solidFill>
              </a:rPr>
              <a:t>')))</a:t>
            </a:r>
          </a:p>
          <a:p>
            <a:pPr algn="just"/>
            <a:r>
              <a:rPr lang="en-US" sz="1400" b="1" dirty="0">
                <a:solidFill>
                  <a:srgbClr val="7030A0"/>
                </a:solidFill>
              </a:rPr>
              <a:t>          </a:t>
            </a:r>
            <a:r>
              <a:rPr lang="en-US" sz="1400" b="1" dirty="0">
                <a:solidFill>
                  <a:srgbClr val="FFC000"/>
                </a:solidFill>
              </a:rPr>
              <a:t># </a:t>
            </a:r>
            <a:r>
              <a:rPr lang="en-US" sz="1400" b="1" dirty="0">
                <a:solidFill>
                  <a:srgbClr val="FFC000"/>
                </a:solidFill>
              </a:rPr>
              <a:t>ask the client whether he wants to continue</a:t>
            </a:r>
          </a:p>
          <a:p>
            <a:pPr algn="just"/>
            <a:r>
              <a:rPr lang="en-US" sz="1400" b="1" dirty="0">
                <a:solidFill>
                  <a:srgbClr val="7030A0"/>
                </a:solidFill>
              </a:rPr>
              <a:t>          </a:t>
            </a:r>
            <a:r>
              <a:rPr lang="en-US" sz="1400" b="1" dirty="0" err="1">
                <a:solidFill>
                  <a:srgbClr val="7030A0"/>
                </a:solidFill>
              </a:rPr>
              <a:t>ans</a:t>
            </a:r>
            <a:r>
              <a:rPr lang="en-US" sz="1400" b="1" dirty="0">
                <a:solidFill>
                  <a:srgbClr val="7030A0"/>
                </a:solidFill>
              </a:rPr>
              <a:t> </a:t>
            </a:r>
            <a:r>
              <a:rPr lang="en-US" sz="1400" b="1" dirty="0">
                <a:solidFill>
                  <a:srgbClr val="7030A0"/>
                </a:solidFill>
              </a:rPr>
              <a:t>= </a:t>
            </a:r>
            <a:r>
              <a:rPr lang="en-US" sz="1400" b="1" dirty="0">
                <a:solidFill>
                  <a:srgbClr val="00B050"/>
                </a:solidFill>
              </a:rPr>
              <a:t>input</a:t>
            </a:r>
            <a:r>
              <a:rPr lang="en-US" sz="1400" b="1" dirty="0">
                <a:solidFill>
                  <a:srgbClr val="7030A0"/>
                </a:solidFill>
              </a:rPr>
              <a:t>('\</a:t>
            </a:r>
            <a:r>
              <a:rPr lang="en-US" sz="1400" b="1" dirty="0" err="1">
                <a:solidFill>
                  <a:srgbClr val="7030A0"/>
                </a:solidFill>
              </a:rPr>
              <a:t>nDo</a:t>
            </a:r>
            <a:r>
              <a:rPr lang="en-US" sz="1400" b="1" dirty="0">
                <a:solidFill>
                  <a:srgbClr val="7030A0"/>
                </a:solidFill>
              </a:rPr>
              <a:t> you want to continue(y/n) :')</a:t>
            </a:r>
          </a:p>
          <a:p>
            <a:pPr algn="just"/>
            <a:r>
              <a:rPr lang="en-US" sz="1400" b="1" dirty="0">
                <a:solidFill>
                  <a:srgbClr val="7030A0"/>
                </a:solidFill>
              </a:rPr>
              <a:t>          </a:t>
            </a:r>
            <a:r>
              <a:rPr lang="en-US" sz="1400" b="1" dirty="0">
                <a:solidFill>
                  <a:srgbClr val="00B050"/>
                </a:solidFill>
              </a:rPr>
              <a:t>if</a:t>
            </a:r>
            <a:r>
              <a:rPr lang="en-US" sz="1400" b="1" dirty="0">
                <a:solidFill>
                  <a:srgbClr val="7030A0"/>
                </a:solidFill>
              </a:rPr>
              <a:t> </a:t>
            </a:r>
            <a:r>
              <a:rPr lang="en-US" sz="1400" b="1" dirty="0" err="1">
                <a:solidFill>
                  <a:srgbClr val="7030A0"/>
                </a:solidFill>
              </a:rPr>
              <a:t>ans</a:t>
            </a:r>
            <a:r>
              <a:rPr lang="en-US" sz="1400" b="1" dirty="0">
                <a:solidFill>
                  <a:srgbClr val="7030A0"/>
                </a:solidFill>
              </a:rPr>
              <a:t> </a:t>
            </a:r>
            <a:r>
              <a:rPr lang="en-US" sz="1400" b="1" dirty="0">
                <a:solidFill>
                  <a:srgbClr val="00B050"/>
                </a:solidFill>
              </a:rPr>
              <a:t>==</a:t>
            </a:r>
            <a:r>
              <a:rPr lang="en-US" sz="1400" b="1" dirty="0">
                <a:solidFill>
                  <a:srgbClr val="7030A0"/>
                </a:solidFill>
              </a:rPr>
              <a:t> 'y':</a:t>
            </a:r>
          </a:p>
          <a:p>
            <a:pPr algn="just"/>
            <a:r>
              <a:rPr lang="en-US" sz="1400" b="1" dirty="0">
                <a:solidFill>
                  <a:srgbClr val="7030A0"/>
                </a:solidFill>
              </a:rPr>
              <a:t>           </a:t>
            </a:r>
            <a:r>
              <a:rPr lang="en-US" sz="1400" b="1" dirty="0">
                <a:solidFill>
                  <a:srgbClr val="7030A0"/>
                </a:solidFill>
              </a:rPr>
              <a:t>	</a:t>
            </a:r>
            <a:r>
              <a:rPr lang="en-US" sz="1400" b="1" dirty="0">
                <a:solidFill>
                  <a:srgbClr val="7030A0"/>
                </a:solidFill>
              </a:rPr>
              <a:t>    </a:t>
            </a:r>
            <a:r>
              <a:rPr lang="en-US" sz="1400" b="1" dirty="0">
                <a:solidFill>
                  <a:srgbClr val="00B050"/>
                </a:solidFill>
              </a:rPr>
              <a:t>continue</a:t>
            </a:r>
            <a:endParaRPr lang="en-US" sz="1400" b="1" dirty="0">
              <a:solidFill>
                <a:srgbClr val="00B050"/>
              </a:solidFill>
            </a:endParaRPr>
          </a:p>
          <a:p>
            <a:pPr algn="just"/>
            <a:r>
              <a:rPr lang="en-US" sz="1400" b="1" dirty="0">
                <a:solidFill>
                  <a:srgbClr val="7030A0"/>
                </a:solidFill>
              </a:rPr>
              <a:t>          </a:t>
            </a:r>
            <a:r>
              <a:rPr lang="en-US" sz="1400" b="1" dirty="0">
                <a:solidFill>
                  <a:srgbClr val="00B050"/>
                </a:solidFill>
              </a:rPr>
              <a:t>else</a:t>
            </a:r>
            <a:r>
              <a:rPr lang="en-US" sz="1400" b="1" dirty="0">
                <a:solidFill>
                  <a:srgbClr val="7030A0"/>
                </a:solidFill>
              </a:rPr>
              <a:t>:</a:t>
            </a:r>
          </a:p>
          <a:p>
            <a:pPr algn="just"/>
            <a:r>
              <a:rPr lang="en-US" sz="1400" b="1" dirty="0">
                <a:solidFill>
                  <a:srgbClr val="7030A0"/>
                </a:solidFill>
              </a:rPr>
              <a:t>	</a:t>
            </a:r>
            <a:r>
              <a:rPr lang="en-US" sz="1400" b="1" dirty="0">
                <a:solidFill>
                  <a:srgbClr val="7030A0"/>
                </a:solidFill>
              </a:rPr>
              <a:t>    </a:t>
            </a:r>
            <a:r>
              <a:rPr lang="en-US" sz="1400" b="1" dirty="0">
                <a:solidFill>
                  <a:srgbClr val="00B050"/>
                </a:solidFill>
              </a:rPr>
              <a:t>break</a:t>
            </a:r>
            <a:endParaRPr lang="en-US" sz="1400" b="1" dirty="0">
              <a:solidFill>
                <a:srgbClr val="00B050"/>
              </a:solidFill>
            </a:endParaRPr>
          </a:p>
          <a:p>
            <a:pPr algn="just"/>
            <a:r>
              <a:rPr lang="en-US" sz="1400" b="1" dirty="0">
                <a:solidFill>
                  <a:srgbClr val="7030A0"/>
                </a:solidFill>
              </a:rPr>
              <a:t> </a:t>
            </a:r>
            <a:r>
              <a:rPr lang="en-US" sz="1400" b="1" dirty="0">
                <a:solidFill>
                  <a:srgbClr val="7030A0"/>
                </a:solidFill>
              </a:rPr>
              <a:t>    </a:t>
            </a:r>
            <a:r>
              <a:rPr lang="en-US" sz="1400" b="1" dirty="0">
                <a:solidFill>
                  <a:srgbClr val="FFC000"/>
                </a:solidFill>
              </a:rPr>
              <a:t># </a:t>
            </a:r>
            <a:r>
              <a:rPr lang="en-US" sz="1400" b="1" dirty="0">
                <a:solidFill>
                  <a:srgbClr val="FFC000"/>
                </a:solidFill>
              </a:rPr>
              <a:t>close the connection</a:t>
            </a:r>
          </a:p>
          <a:p>
            <a:pPr algn="just"/>
            <a:r>
              <a:rPr lang="en-US" sz="1400" b="1" dirty="0">
                <a:solidFill>
                  <a:srgbClr val="7030A0"/>
                </a:solidFill>
              </a:rPr>
              <a:t>     </a:t>
            </a:r>
            <a:r>
              <a:rPr lang="en-US" sz="1400" b="1" dirty="0" err="1">
                <a:solidFill>
                  <a:srgbClr val="7030A0"/>
                </a:solidFill>
              </a:rPr>
              <a:t>s.close</a:t>
            </a:r>
            <a:r>
              <a:rPr lang="en-US" sz="1400" b="1" dirty="0">
                <a:solidFill>
                  <a:srgbClr val="7030A0"/>
                </a:solidFill>
              </a:rPr>
              <a:t>()</a:t>
            </a:r>
          </a:p>
          <a:p>
            <a:pPr algn="just"/>
            <a:endParaRPr lang="en-US" sz="1400" b="1" dirty="0">
              <a:solidFill>
                <a:srgbClr val="7030A0"/>
              </a:solidFill>
            </a:endParaRPr>
          </a:p>
          <a:p>
            <a:pPr algn="just"/>
            <a:r>
              <a:rPr lang="en-US" sz="1400" b="1" dirty="0">
                <a:solidFill>
                  <a:srgbClr val="00B050"/>
                </a:solidFill>
              </a:rPr>
              <a:t>if</a:t>
            </a:r>
            <a:r>
              <a:rPr lang="en-US" sz="1400" b="1" dirty="0">
                <a:solidFill>
                  <a:srgbClr val="7030A0"/>
                </a:solidFill>
              </a:rPr>
              <a:t> __name__ </a:t>
            </a:r>
            <a:r>
              <a:rPr lang="en-US" sz="1400" b="1" dirty="0">
                <a:solidFill>
                  <a:srgbClr val="00B050"/>
                </a:solidFill>
              </a:rPr>
              <a:t>== '__main__'</a:t>
            </a:r>
            <a:r>
              <a:rPr lang="en-US" sz="1400" b="1" dirty="0">
                <a:solidFill>
                  <a:srgbClr val="7030A0"/>
                </a:solidFill>
              </a:rPr>
              <a:t>:</a:t>
            </a:r>
          </a:p>
          <a:p>
            <a:pPr algn="just"/>
            <a:r>
              <a:rPr lang="en-US" sz="1400" b="1" dirty="0">
                <a:solidFill>
                  <a:srgbClr val="7030A0"/>
                </a:solidFill>
              </a:rPr>
              <a:t>	Main()</a:t>
            </a:r>
          </a:p>
        </p:txBody>
      </p:sp>
      <p:cxnSp>
        <p:nvCxnSpPr>
          <p:cNvPr id="7" name="Connecteur droit 6"/>
          <p:cNvCxnSpPr/>
          <p:nvPr/>
        </p:nvCxnSpPr>
        <p:spPr bwMode="auto">
          <a:xfrm flipV="1">
            <a:off x="5857460" y="991557"/>
            <a:ext cx="0" cy="5554080"/>
          </a:xfrm>
          <a:prstGeom prst="line">
            <a:avLst/>
          </a:prstGeom>
          <a:solidFill>
            <a:schemeClr val="accent1"/>
          </a:solidFill>
          <a:ln w="9525" cap="flat" cmpd="sng" algn="ctr">
            <a:solidFill>
              <a:schemeClr val="tx1"/>
            </a:solidFill>
            <a:prstDash val="solid"/>
            <a:round/>
            <a:headEnd type="none" w="med" len="med"/>
            <a:tailEnd type="none" w="med" len="med"/>
          </a:ln>
          <a:effectLst>
            <a:outerShdw dist="53882" dir="2700000" algn="ctr" rotWithShape="0">
              <a:schemeClr val="bg2"/>
            </a:outerShdw>
          </a:effectLst>
        </p:spPr>
      </p:cxnSp>
    </p:spTree>
    <p:extLst>
      <p:ext uri="{BB962C8B-B14F-4D97-AF65-F5344CB8AC3E}">
        <p14:creationId xmlns:p14="http://schemas.microsoft.com/office/powerpoint/2010/main" val="30503595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1" name="Rectangle 5"/>
          <p:cNvSpPr>
            <a:spLocks noGrp="1" noChangeArrowheads="1"/>
          </p:cNvSpPr>
          <p:nvPr>
            <p:ph type="body" idx="1"/>
          </p:nvPr>
        </p:nvSpPr>
        <p:spPr>
          <a:xfrm>
            <a:off x="908900" y="597997"/>
            <a:ext cx="10436114" cy="5224462"/>
          </a:xfrm>
        </p:spPr>
        <p:txBody>
          <a:bodyPr/>
          <a:lstStyle/>
          <a:p>
            <a:pPr marL="514350" indent="-514350">
              <a:buFont typeface="+mj-lt"/>
              <a:buAutoNum type="arabicParenR" startAt="2"/>
            </a:pPr>
            <a:r>
              <a:rPr lang="en-US" sz="2800" dirty="0" smtClean="0">
                <a:solidFill>
                  <a:srgbClr val="7030A0"/>
                </a:solidFill>
              </a:rPr>
              <a:t>La </a:t>
            </a:r>
            <a:r>
              <a:rPr lang="en-US" sz="2800" dirty="0" err="1" smtClean="0">
                <a:solidFill>
                  <a:srgbClr val="7030A0"/>
                </a:solidFill>
              </a:rPr>
              <a:t>deuxième</a:t>
            </a:r>
            <a:r>
              <a:rPr lang="en-US" sz="2800" dirty="0" smtClean="0">
                <a:solidFill>
                  <a:srgbClr val="7030A0"/>
                </a:solidFill>
              </a:rPr>
              <a:t> solution </a:t>
            </a:r>
            <a:r>
              <a:rPr lang="en-US" sz="2800" dirty="0" err="1" smtClean="0">
                <a:solidFill>
                  <a:srgbClr val="7030A0"/>
                </a:solidFill>
              </a:rPr>
              <a:t>est</a:t>
            </a:r>
            <a:r>
              <a:rPr lang="en-US" sz="2800" dirty="0" smtClean="0">
                <a:solidFill>
                  <a:srgbClr val="7030A0"/>
                </a:solidFill>
              </a:rPr>
              <a:t> </a:t>
            </a:r>
            <a:r>
              <a:rPr lang="en-US" sz="2800" dirty="0" err="1" smtClean="0">
                <a:solidFill>
                  <a:srgbClr val="7030A0"/>
                </a:solidFill>
              </a:rPr>
              <a:t>d’utiliser</a:t>
            </a:r>
            <a:r>
              <a:rPr lang="en-US" sz="2800" dirty="0" smtClean="0">
                <a:solidFill>
                  <a:srgbClr val="7030A0"/>
                </a:solidFill>
              </a:rPr>
              <a:t> des threads </a:t>
            </a:r>
            <a:r>
              <a:rPr lang="en-US" sz="2800" dirty="0" err="1" smtClean="0">
                <a:solidFill>
                  <a:srgbClr val="7030A0"/>
                </a:solidFill>
              </a:rPr>
              <a:t>légers</a:t>
            </a:r>
            <a:r>
              <a:rPr lang="en-US" sz="2800" dirty="0" smtClean="0">
                <a:solidFill>
                  <a:srgbClr val="7030A0"/>
                </a:solidFill>
              </a:rPr>
              <a:t> au lieu des </a:t>
            </a:r>
            <a:r>
              <a:rPr lang="en-US" sz="2800" dirty="0" err="1" smtClean="0">
                <a:solidFill>
                  <a:srgbClr val="7030A0"/>
                </a:solidFill>
              </a:rPr>
              <a:t>processus</a:t>
            </a:r>
            <a:r>
              <a:rPr lang="en-US" sz="2800" dirty="0" smtClean="0">
                <a:solidFill>
                  <a:srgbClr val="7030A0"/>
                </a:solidFill>
              </a:rPr>
              <a:t> </a:t>
            </a:r>
            <a:r>
              <a:rPr lang="en-US" sz="2800" dirty="0" err="1" smtClean="0">
                <a:solidFill>
                  <a:srgbClr val="7030A0"/>
                </a:solidFill>
              </a:rPr>
              <a:t>lourds</a:t>
            </a:r>
            <a:r>
              <a:rPr lang="en-US" sz="2800" dirty="0" smtClean="0">
                <a:solidFill>
                  <a:srgbClr val="7030A0"/>
                </a:solidFill>
              </a:rPr>
              <a:t> pour </a:t>
            </a:r>
            <a:r>
              <a:rPr lang="en-US" sz="2800" dirty="0" err="1" smtClean="0">
                <a:solidFill>
                  <a:srgbClr val="7030A0"/>
                </a:solidFill>
              </a:rPr>
              <a:t>prendre</a:t>
            </a:r>
            <a:r>
              <a:rPr lang="en-US" sz="2800" dirty="0" smtClean="0">
                <a:solidFill>
                  <a:srgbClr val="7030A0"/>
                </a:solidFill>
              </a:rPr>
              <a:t> en charge les </a:t>
            </a:r>
            <a:r>
              <a:rPr lang="en-US" sz="2800" dirty="0" err="1" smtClean="0">
                <a:solidFill>
                  <a:srgbClr val="7030A0"/>
                </a:solidFill>
              </a:rPr>
              <a:t>connexions</a:t>
            </a:r>
            <a:r>
              <a:rPr lang="en-US" sz="2800" dirty="0" smtClean="0"/>
              <a:t>.</a:t>
            </a:r>
          </a:p>
          <a:p>
            <a:pPr marL="0" indent="0">
              <a:buNone/>
            </a:pPr>
            <a:endParaRPr lang="en-US" sz="2800" dirty="0" smtClean="0"/>
          </a:p>
        </p:txBody>
      </p:sp>
      <p:pic>
        <p:nvPicPr>
          <p:cNvPr id="4" name="Image 3"/>
          <p:cNvPicPr/>
          <p:nvPr/>
        </p:nvPicPr>
        <p:blipFill>
          <a:blip r:embed="rId2">
            <a:extLst>
              <a:ext uri="{28A0092B-C50C-407E-A947-70E740481C1C}">
                <a14:useLocalDpi xmlns:a14="http://schemas.microsoft.com/office/drawing/2010/main" val="0"/>
              </a:ext>
            </a:extLst>
          </a:blip>
          <a:srcRect/>
          <a:stretch>
            <a:fillRect/>
          </a:stretch>
        </p:blipFill>
        <p:spPr bwMode="auto">
          <a:xfrm>
            <a:off x="2448778" y="2248927"/>
            <a:ext cx="7722118" cy="2842012"/>
          </a:xfrm>
          <a:prstGeom prst="rect">
            <a:avLst/>
          </a:prstGeom>
          <a:noFill/>
          <a:ln>
            <a:noFill/>
          </a:ln>
        </p:spPr>
      </p:pic>
    </p:spTree>
    <p:extLst>
      <p:ext uri="{BB962C8B-B14F-4D97-AF65-F5344CB8AC3E}">
        <p14:creationId xmlns:p14="http://schemas.microsoft.com/office/powerpoint/2010/main" val="1411409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1" name="Rectangle 5"/>
          <p:cNvSpPr>
            <a:spLocks noGrp="1" noChangeArrowheads="1"/>
          </p:cNvSpPr>
          <p:nvPr>
            <p:ph type="body" idx="1"/>
          </p:nvPr>
        </p:nvSpPr>
        <p:spPr>
          <a:xfrm>
            <a:off x="880765" y="601808"/>
            <a:ext cx="10436114" cy="5567171"/>
          </a:xfrm>
        </p:spPr>
        <p:txBody>
          <a:bodyPr/>
          <a:lstStyle/>
          <a:p>
            <a:pPr marL="514350" indent="-514350">
              <a:buFont typeface="+mj-lt"/>
              <a:buAutoNum type="arabicParenR" startAt="2"/>
            </a:pPr>
            <a:r>
              <a:rPr lang="en-US" sz="2800" dirty="0" smtClean="0">
                <a:solidFill>
                  <a:srgbClr val="7030A0"/>
                </a:solidFill>
              </a:rPr>
              <a:t>La </a:t>
            </a:r>
            <a:r>
              <a:rPr lang="en-US" sz="2800" dirty="0" err="1" smtClean="0">
                <a:solidFill>
                  <a:srgbClr val="7030A0"/>
                </a:solidFill>
              </a:rPr>
              <a:t>deuxième</a:t>
            </a:r>
            <a:r>
              <a:rPr lang="en-US" sz="2800" dirty="0" smtClean="0">
                <a:solidFill>
                  <a:srgbClr val="7030A0"/>
                </a:solidFill>
              </a:rPr>
              <a:t> solution </a:t>
            </a:r>
            <a:r>
              <a:rPr lang="en-US" sz="2800" dirty="0" err="1" smtClean="0">
                <a:solidFill>
                  <a:srgbClr val="7030A0"/>
                </a:solidFill>
              </a:rPr>
              <a:t>est</a:t>
            </a:r>
            <a:r>
              <a:rPr lang="en-US" sz="2800" dirty="0" smtClean="0">
                <a:solidFill>
                  <a:srgbClr val="7030A0"/>
                </a:solidFill>
              </a:rPr>
              <a:t> </a:t>
            </a:r>
            <a:r>
              <a:rPr lang="en-US" sz="2800" dirty="0" err="1" smtClean="0">
                <a:solidFill>
                  <a:srgbClr val="7030A0"/>
                </a:solidFill>
              </a:rPr>
              <a:t>d’utiliser</a:t>
            </a:r>
            <a:r>
              <a:rPr lang="en-US" sz="2800" dirty="0" smtClean="0">
                <a:solidFill>
                  <a:srgbClr val="7030A0"/>
                </a:solidFill>
              </a:rPr>
              <a:t> des threads </a:t>
            </a:r>
            <a:r>
              <a:rPr lang="en-US" sz="2800" dirty="0" err="1" smtClean="0">
                <a:solidFill>
                  <a:srgbClr val="7030A0"/>
                </a:solidFill>
              </a:rPr>
              <a:t>légers</a:t>
            </a:r>
            <a:endParaRPr lang="en-US" sz="2800" dirty="0" smtClean="0"/>
          </a:p>
          <a:p>
            <a:endParaRPr lang="en-US" sz="2400" dirty="0" smtClean="0"/>
          </a:p>
          <a:p>
            <a:r>
              <a:rPr lang="en-US" sz="2400" dirty="0" err="1" smtClean="0"/>
              <a:t>Alors</a:t>
            </a:r>
            <a:r>
              <a:rPr lang="en-US" sz="2400" dirty="0" smtClean="0"/>
              <a:t> que </a:t>
            </a:r>
            <a:r>
              <a:rPr lang="en-US" sz="2400" dirty="0" err="1" smtClean="0"/>
              <a:t>chaque</a:t>
            </a:r>
            <a:r>
              <a:rPr lang="en-US" sz="2400" dirty="0" smtClean="0"/>
              <a:t> </a:t>
            </a:r>
            <a:r>
              <a:rPr lang="en-US" sz="2400" dirty="0" err="1" smtClean="0"/>
              <a:t>processus</a:t>
            </a:r>
            <a:r>
              <a:rPr lang="en-US" sz="2400" dirty="0" smtClean="0"/>
              <a:t> </a:t>
            </a:r>
            <a:r>
              <a:rPr lang="en-US" sz="2400" dirty="0" err="1" smtClean="0"/>
              <a:t>séparé</a:t>
            </a:r>
            <a:r>
              <a:rPr lang="en-US" sz="2400" dirty="0" smtClean="0"/>
              <a:t> a son </a:t>
            </a:r>
            <a:r>
              <a:rPr lang="en-US" sz="2400" dirty="0" err="1" smtClean="0"/>
              <a:t>prope</a:t>
            </a:r>
            <a:r>
              <a:rPr lang="en-US" sz="2400" dirty="0" smtClean="0"/>
              <a:t> bloc </a:t>
            </a:r>
            <a:r>
              <a:rPr lang="en-US" sz="2400" dirty="0" err="1" smtClean="0"/>
              <a:t>mémoire</a:t>
            </a:r>
            <a:r>
              <a:rPr lang="en-US" sz="2400" dirty="0" smtClean="0"/>
              <a:t>, les threads </a:t>
            </a:r>
            <a:r>
              <a:rPr lang="en-US" sz="2400" dirty="0" err="1" smtClean="0"/>
              <a:t>partagent</a:t>
            </a:r>
            <a:r>
              <a:rPr lang="en-US" sz="2400" dirty="0" smtClean="0"/>
              <a:t> le </a:t>
            </a:r>
            <a:r>
              <a:rPr lang="en-US" sz="2400" dirty="0" err="1" smtClean="0"/>
              <a:t>même</a:t>
            </a:r>
            <a:r>
              <a:rPr lang="en-US" sz="2400" dirty="0" smtClean="0"/>
              <a:t> </a:t>
            </a:r>
            <a:r>
              <a:rPr lang="en-US" sz="2400" dirty="0" err="1" smtClean="0"/>
              <a:t>epace</a:t>
            </a:r>
            <a:r>
              <a:rPr lang="en-US" sz="2400" dirty="0" smtClean="0"/>
              <a:t> </a:t>
            </a:r>
            <a:r>
              <a:rPr lang="en-US" sz="2400" dirty="0" err="1" smtClean="0"/>
              <a:t>mémoire</a:t>
            </a:r>
            <a:r>
              <a:rPr lang="en-US" sz="2400" dirty="0" smtClean="0"/>
              <a:t>.</a:t>
            </a:r>
          </a:p>
          <a:p>
            <a:pPr marL="0" indent="0">
              <a:buNone/>
            </a:pPr>
            <a:endParaRPr lang="en-US" sz="1000" dirty="0" smtClean="0"/>
          </a:p>
          <a:p>
            <a:r>
              <a:rPr lang="en-US" sz="2400" dirty="0" err="1" smtClean="0"/>
              <a:t>L’impact</a:t>
            </a:r>
            <a:r>
              <a:rPr lang="en-US" sz="2400" dirty="0" smtClean="0"/>
              <a:t> de </a:t>
            </a:r>
            <a:r>
              <a:rPr lang="en-US" sz="2400" dirty="0" err="1" smtClean="0"/>
              <a:t>l’exécution</a:t>
            </a:r>
            <a:r>
              <a:rPr lang="en-US" sz="2400" dirty="0" smtClean="0"/>
              <a:t> de </a:t>
            </a:r>
            <a:r>
              <a:rPr lang="en-US" sz="2400" dirty="0" err="1" smtClean="0"/>
              <a:t>plusieurs</a:t>
            </a:r>
            <a:r>
              <a:rPr lang="en-US" sz="2400" dirty="0" smtClean="0"/>
              <a:t> threads </a:t>
            </a:r>
            <a:r>
              <a:rPr lang="en-US" sz="2400" dirty="0" err="1" smtClean="0"/>
              <a:t>différents</a:t>
            </a:r>
            <a:r>
              <a:rPr lang="en-US" sz="2400" dirty="0" smtClean="0"/>
              <a:t> sur la machine du </a:t>
            </a:r>
            <a:r>
              <a:rPr lang="en-US" sz="2400" dirty="0" err="1" smtClean="0"/>
              <a:t>serveur</a:t>
            </a:r>
            <a:r>
              <a:rPr lang="en-US" sz="2400" dirty="0" smtClean="0"/>
              <a:t> </a:t>
            </a:r>
            <a:r>
              <a:rPr lang="en-US" sz="2400" dirty="0" err="1" smtClean="0"/>
              <a:t>est</a:t>
            </a:r>
            <a:r>
              <a:rPr lang="en-US" sz="2400" dirty="0" smtClean="0"/>
              <a:t> </a:t>
            </a:r>
            <a:r>
              <a:rPr lang="en-US" sz="2400" dirty="0" err="1" smtClean="0"/>
              <a:t>relativement</a:t>
            </a:r>
            <a:r>
              <a:rPr lang="en-US" sz="2400" dirty="0" smtClean="0"/>
              <a:t> minimal car </a:t>
            </a:r>
            <a:r>
              <a:rPr lang="en-US" sz="2400" dirty="0" err="1" smtClean="0"/>
              <a:t>tous</a:t>
            </a:r>
            <a:r>
              <a:rPr lang="en-US" sz="2400" dirty="0" smtClean="0"/>
              <a:t> les threads </a:t>
            </a:r>
            <a:r>
              <a:rPr lang="en-US" sz="2400" dirty="0" err="1" smtClean="0"/>
              <a:t>s’exécutent</a:t>
            </a:r>
            <a:r>
              <a:rPr lang="en-US" sz="2400" dirty="0" smtClean="0"/>
              <a:t> </a:t>
            </a:r>
            <a:r>
              <a:rPr lang="en-US" sz="2400" dirty="0" err="1" smtClean="0"/>
              <a:t>dans</a:t>
            </a:r>
            <a:r>
              <a:rPr lang="en-US" sz="2400" dirty="0" smtClean="0"/>
              <a:t> un </a:t>
            </a:r>
            <a:r>
              <a:rPr lang="en-US" sz="2400" dirty="0" err="1" smtClean="0"/>
              <a:t>processus</a:t>
            </a:r>
            <a:r>
              <a:rPr lang="en-US" sz="2400" dirty="0" smtClean="0"/>
              <a:t>. </a:t>
            </a:r>
          </a:p>
          <a:p>
            <a:pPr marL="0" indent="0">
              <a:buNone/>
            </a:pPr>
            <a:endParaRPr lang="en-US" sz="1000" dirty="0" smtClean="0"/>
          </a:p>
          <a:p>
            <a:r>
              <a:rPr lang="en-US" sz="2400" dirty="0" err="1" smtClean="0"/>
              <a:t>L’utilisation</a:t>
            </a:r>
            <a:r>
              <a:rPr lang="en-US" sz="2400" dirty="0" smtClean="0"/>
              <a:t> des threads </a:t>
            </a:r>
            <a:r>
              <a:rPr lang="en-US" sz="2400" dirty="0" err="1" smtClean="0"/>
              <a:t>apporte</a:t>
            </a:r>
            <a:r>
              <a:rPr lang="en-US" sz="2400" dirty="0" smtClean="0"/>
              <a:t> un gain de performance de </a:t>
            </a:r>
            <a:r>
              <a:rPr lang="en-US" sz="2400" dirty="0" err="1" smtClean="0"/>
              <a:t>l’ordre</a:t>
            </a:r>
            <a:r>
              <a:rPr lang="en-US" sz="2400" dirty="0" smtClean="0"/>
              <a:t> de trois par rapport à </a:t>
            </a:r>
            <a:r>
              <a:rPr lang="en-US" sz="2400" dirty="0" err="1" smtClean="0"/>
              <a:t>l’utilisation</a:t>
            </a:r>
            <a:r>
              <a:rPr lang="en-US" sz="2400" dirty="0" smtClean="0"/>
              <a:t> des </a:t>
            </a:r>
            <a:r>
              <a:rPr lang="en-US" sz="2400" dirty="0" err="1" smtClean="0"/>
              <a:t>processus</a:t>
            </a:r>
            <a:r>
              <a:rPr lang="en-US" sz="2400" dirty="0" smtClean="0"/>
              <a:t>.</a:t>
            </a:r>
          </a:p>
          <a:p>
            <a:pPr marL="0" indent="0">
              <a:buNone/>
            </a:pPr>
            <a:endParaRPr lang="en-US" sz="1000" dirty="0" smtClean="0"/>
          </a:p>
          <a:p>
            <a:r>
              <a:rPr lang="en-US" sz="2400" dirty="0" err="1" smtClean="0"/>
              <a:t>En</a:t>
            </a:r>
            <a:r>
              <a:rPr lang="en-US" sz="2400" dirty="0" smtClean="0"/>
              <a:t> </a:t>
            </a:r>
            <a:r>
              <a:rPr lang="en-US" sz="2400" dirty="0" err="1" smtClean="0"/>
              <a:t>combinant</a:t>
            </a:r>
            <a:r>
              <a:rPr lang="en-US" sz="2400" dirty="0" smtClean="0"/>
              <a:t> </a:t>
            </a:r>
            <a:r>
              <a:rPr lang="en-US" sz="2400" dirty="0" err="1" smtClean="0"/>
              <a:t>cela</a:t>
            </a:r>
            <a:r>
              <a:rPr lang="en-US" sz="2400" dirty="0" smtClean="0"/>
              <a:t> avec un pool de threads </a:t>
            </a:r>
            <a:r>
              <a:rPr lang="en-US" sz="2400" dirty="0" err="1" smtClean="0"/>
              <a:t>réutilisables</a:t>
            </a:r>
            <a:r>
              <a:rPr lang="en-US" sz="2400" dirty="0" smtClean="0"/>
              <a:t> le </a:t>
            </a:r>
            <a:r>
              <a:rPr lang="en-US" sz="2400" dirty="0" err="1" smtClean="0"/>
              <a:t>serveur</a:t>
            </a:r>
            <a:r>
              <a:rPr lang="en-US" sz="2400" dirty="0" smtClean="0"/>
              <a:t> </a:t>
            </a:r>
            <a:r>
              <a:rPr lang="en-US" sz="2400" dirty="0" err="1" smtClean="0"/>
              <a:t>peut</a:t>
            </a:r>
            <a:r>
              <a:rPr lang="en-US" sz="2400" dirty="0" smtClean="0"/>
              <a:t> </a:t>
            </a:r>
            <a:r>
              <a:rPr lang="en-US" sz="2400" dirty="0" err="1" smtClean="0"/>
              <a:t>devenir</a:t>
            </a:r>
            <a:r>
              <a:rPr lang="en-US" sz="2400" dirty="0" smtClean="0"/>
              <a:t> </a:t>
            </a:r>
            <a:r>
              <a:rPr lang="en-US" sz="2400" dirty="0" err="1" smtClean="0"/>
              <a:t>neuf</a:t>
            </a:r>
            <a:r>
              <a:rPr lang="en-US" sz="2400" dirty="0" smtClean="0"/>
              <a:t> </a:t>
            </a:r>
            <a:r>
              <a:rPr lang="en-US" sz="2400" dirty="0" err="1" smtClean="0"/>
              <a:t>fois</a:t>
            </a:r>
            <a:r>
              <a:rPr lang="en-US" sz="2400" dirty="0" smtClean="0"/>
              <a:t> plus </a:t>
            </a:r>
            <a:r>
              <a:rPr lang="en-US" sz="2400" dirty="0" err="1" smtClean="0"/>
              <a:t>rapide</a:t>
            </a:r>
            <a:endParaRPr lang="en-US" sz="2400" dirty="0" smtClean="0"/>
          </a:p>
        </p:txBody>
      </p:sp>
    </p:spTree>
    <p:extLst>
      <p:ext uri="{BB962C8B-B14F-4D97-AF65-F5344CB8AC3E}">
        <p14:creationId xmlns:p14="http://schemas.microsoft.com/office/powerpoint/2010/main" val="3503650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609600" y="552868"/>
            <a:ext cx="10066986" cy="586541"/>
          </a:xfrm>
        </p:spPr>
        <p:txBody>
          <a:bodyPr/>
          <a:lstStyle/>
          <a:p>
            <a:pPr eaLnBrk="1" hangingPunct="1"/>
            <a:r>
              <a:rPr lang="en-US" sz="3600" dirty="0" err="1" smtClean="0">
                <a:solidFill>
                  <a:srgbClr val="002060"/>
                </a:solidFill>
              </a:rPr>
              <a:t>Différences</a:t>
            </a:r>
            <a:r>
              <a:rPr lang="en-US" sz="3600" dirty="0" smtClean="0">
                <a:solidFill>
                  <a:srgbClr val="002060"/>
                </a:solidFill>
              </a:rPr>
              <a:t> entre </a:t>
            </a:r>
            <a:r>
              <a:rPr lang="en-US" sz="3600" dirty="0" err="1" smtClean="0">
                <a:solidFill>
                  <a:srgbClr val="002060"/>
                </a:solidFill>
              </a:rPr>
              <a:t>processus</a:t>
            </a:r>
            <a:r>
              <a:rPr lang="en-US" sz="3600" dirty="0" smtClean="0">
                <a:solidFill>
                  <a:srgbClr val="002060"/>
                </a:solidFill>
              </a:rPr>
              <a:t> et threads (1)</a:t>
            </a:r>
          </a:p>
        </p:txBody>
      </p:sp>
      <p:sp>
        <p:nvSpPr>
          <p:cNvPr id="12291" name="Rectangle 5"/>
          <p:cNvSpPr>
            <a:spLocks noGrp="1" noChangeArrowheads="1"/>
          </p:cNvSpPr>
          <p:nvPr>
            <p:ph type="body" idx="1"/>
          </p:nvPr>
        </p:nvSpPr>
        <p:spPr>
          <a:xfrm>
            <a:off x="908899" y="1220788"/>
            <a:ext cx="10759359" cy="5224462"/>
          </a:xfrm>
        </p:spPr>
        <p:txBody>
          <a:bodyPr/>
          <a:lstStyle/>
          <a:p>
            <a:pPr marL="0" lvl="0" indent="0">
              <a:lnSpc>
                <a:spcPct val="150000"/>
              </a:lnSpc>
              <a:buNone/>
            </a:pPr>
            <a:endParaRPr lang="fr-FR" sz="1100" dirty="0" smtClean="0"/>
          </a:p>
          <a:p>
            <a:pPr lvl="0">
              <a:lnSpc>
                <a:spcPct val="150000"/>
              </a:lnSpc>
            </a:pPr>
            <a:r>
              <a:rPr lang="fr-FR" sz="2800" dirty="0" smtClean="0"/>
              <a:t>les </a:t>
            </a:r>
            <a:r>
              <a:rPr lang="fr-FR" sz="2800" dirty="0"/>
              <a:t>processus sont plus </a:t>
            </a:r>
            <a:r>
              <a:rPr lang="fr-FR" sz="2800" dirty="0" smtClean="0"/>
              <a:t>lourds à créer </a:t>
            </a:r>
            <a:r>
              <a:rPr lang="fr-FR" sz="2800" dirty="0"/>
              <a:t>que les </a:t>
            </a:r>
            <a:r>
              <a:rPr lang="fr-FR" sz="2800" dirty="0" smtClean="0"/>
              <a:t>threads</a:t>
            </a:r>
            <a:endParaRPr lang="fr-FR" sz="2800" dirty="0"/>
          </a:p>
          <a:p>
            <a:pPr lvl="0">
              <a:lnSpc>
                <a:spcPct val="150000"/>
              </a:lnSpc>
            </a:pPr>
            <a:r>
              <a:rPr lang="fr-FR" sz="2800" dirty="0"/>
              <a:t>les processus sont réellement indépendants</a:t>
            </a:r>
          </a:p>
          <a:p>
            <a:pPr lvl="0">
              <a:lnSpc>
                <a:spcPct val="150000"/>
              </a:lnSpc>
            </a:pPr>
            <a:r>
              <a:rPr lang="fr-FR" sz="2800" dirty="0"/>
              <a:t>les threads peuvent se partager des informations facilement</a:t>
            </a:r>
          </a:p>
          <a:p>
            <a:pPr lvl="0">
              <a:lnSpc>
                <a:spcPct val="150000"/>
              </a:lnSpc>
            </a:pPr>
            <a:r>
              <a:rPr lang="fr-FR" sz="2800" dirty="0"/>
              <a:t>les threads doivent eux-mêmes faire attention à ne </a:t>
            </a:r>
            <a:r>
              <a:rPr lang="fr-FR" sz="2800" dirty="0" smtClean="0"/>
              <a:t>pas </a:t>
            </a:r>
            <a:r>
              <a:rPr lang="fr-FR" sz="2800" dirty="0" smtClean="0">
                <a:latin typeface="Calibri" panose="020F0502020204030204" pitchFamily="34" charset="0"/>
              </a:rPr>
              <a:t> ̏ </a:t>
            </a:r>
            <a:r>
              <a:rPr lang="fr-FR" sz="2800" dirty="0" smtClean="0"/>
              <a:t>se </a:t>
            </a:r>
            <a:r>
              <a:rPr lang="fr-FR" sz="2800" dirty="0"/>
              <a:t>marcher sur les </a:t>
            </a:r>
            <a:r>
              <a:rPr lang="fr-FR" sz="2800" dirty="0" smtClean="0"/>
              <a:t>pieds </a:t>
            </a:r>
            <a:r>
              <a:rPr lang="fr-FR" sz="2800" dirty="0" smtClean="0">
                <a:latin typeface="Calibri" panose="020F0502020204030204" pitchFamily="34" charset="0"/>
              </a:rPr>
              <a:t>ʺ</a:t>
            </a:r>
            <a:endParaRPr lang="fr-FR" sz="2800" dirty="0"/>
          </a:p>
          <a:p>
            <a:pPr marL="0" indent="0">
              <a:buNone/>
            </a:pPr>
            <a:endParaRPr lang="en-US" sz="2400" dirty="0" smtClean="0"/>
          </a:p>
        </p:txBody>
      </p:sp>
    </p:spTree>
    <p:extLst>
      <p:ext uri="{BB962C8B-B14F-4D97-AF65-F5344CB8AC3E}">
        <p14:creationId xmlns:p14="http://schemas.microsoft.com/office/powerpoint/2010/main" val="41164253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4" name="Rectangle 4"/>
          <p:cNvSpPr txBox="1">
            <a:spLocks noChangeArrowheads="1"/>
          </p:cNvSpPr>
          <p:nvPr/>
        </p:nvSpPr>
        <p:spPr bwMode="auto">
          <a:xfrm>
            <a:off x="609600" y="308167"/>
            <a:ext cx="10066986" cy="586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5pPr>
            <a:lvl6pPr marL="4572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6pPr>
            <a:lvl7pPr marL="9144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7pPr>
            <a:lvl8pPr marL="13716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8pPr>
            <a:lvl9pPr marL="18288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9pPr>
          </a:lstStyle>
          <a:p>
            <a:pPr eaLnBrk="1" hangingPunct="1"/>
            <a:r>
              <a:rPr lang="en-US" sz="3600" dirty="0" err="1" smtClean="0">
                <a:solidFill>
                  <a:srgbClr val="002060"/>
                </a:solidFill>
              </a:rPr>
              <a:t>Différences</a:t>
            </a:r>
            <a:r>
              <a:rPr lang="en-US" sz="3600" dirty="0" smtClean="0">
                <a:solidFill>
                  <a:srgbClr val="002060"/>
                </a:solidFill>
              </a:rPr>
              <a:t> entre </a:t>
            </a:r>
            <a:r>
              <a:rPr lang="en-US" sz="3600" dirty="0" err="1" smtClean="0">
                <a:solidFill>
                  <a:srgbClr val="002060"/>
                </a:solidFill>
              </a:rPr>
              <a:t>processus</a:t>
            </a:r>
            <a:r>
              <a:rPr lang="en-US" sz="3600" dirty="0" smtClean="0">
                <a:solidFill>
                  <a:srgbClr val="002060"/>
                </a:solidFill>
              </a:rPr>
              <a:t> et threads (2)</a:t>
            </a:r>
          </a:p>
        </p:txBody>
      </p:sp>
      <p:sp>
        <p:nvSpPr>
          <p:cNvPr id="12291" name="Rectangle 5"/>
          <p:cNvSpPr>
            <a:spLocks noGrp="1" noChangeArrowheads="1"/>
          </p:cNvSpPr>
          <p:nvPr>
            <p:ph type="body" idx="1"/>
          </p:nvPr>
        </p:nvSpPr>
        <p:spPr>
          <a:xfrm>
            <a:off x="908900" y="1220788"/>
            <a:ext cx="10436114" cy="5224462"/>
          </a:xfrm>
        </p:spPr>
        <p:txBody>
          <a:bodyPr/>
          <a:lstStyle/>
          <a:p>
            <a:pPr marL="0" indent="0">
              <a:buNone/>
            </a:pPr>
            <a:r>
              <a:rPr lang="fr-FR" sz="2400" dirty="0"/>
              <a:t> </a:t>
            </a:r>
            <a:r>
              <a:rPr lang="fr-FR" sz="2400" dirty="0" smtClean="0"/>
              <a:t> D'un </a:t>
            </a:r>
            <a:r>
              <a:rPr lang="fr-FR" sz="2400" dirty="0"/>
              <a:t>point de vue programmation : </a:t>
            </a:r>
          </a:p>
          <a:p>
            <a:pPr lvl="0"/>
            <a:r>
              <a:rPr lang="fr-FR" sz="2400" dirty="0"/>
              <a:t>pour passer un programme en multithread il faut avoir codé proprement et évité les variables globales</a:t>
            </a:r>
          </a:p>
          <a:p>
            <a:pPr lvl="0"/>
            <a:r>
              <a:rPr lang="fr-FR" sz="2400" dirty="0"/>
              <a:t>pour passer un programme en multithread il faut faire attention aux accès en mémoire qui sont potentiellement </a:t>
            </a:r>
            <a:r>
              <a:rPr lang="fr-FR" sz="2400" dirty="0" smtClean="0"/>
              <a:t>partagés</a:t>
            </a:r>
            <a:endParaRPr lang="fr-FR" sz="2400" dirty="0"/>
          </a:p>
          <a:p>
            <a:pPr lvl="0"/>
            <a:r>
              <a:rPr lang="fr-FR" sz="2400" dirty="0"/>
              <a:t>en multithread, fermer un fichier déjà ouvert le ferme pour tous les threads et pas seulement celui qui a appelé close()</a:t>
            </a:r>
          </a:p>
          <a:p>
            <a:pPr lvl="0"/>
            <a:r>
              <a:rPr lang="fr-FR" sz="2400" dirty="0"/>
              <a:t>pour passer un programme en multiprocessus il suffit d'appeler </a:t>
            </a:r>
            <a:r>
              <a:rPr lang="fr-FR" sz="2400" dirty="0" err="1"/>
              <a:t>fork</a:t>
            </a:r>
            <a:endParaRPr lang="fr-FR" sz="2400" dirty="0"/>
          </a:p>
          <a:p>
            <a:pPr lvl="0"/>
            <a:r>
              <a:rPr lang="fr-FR" sz="2400" dirty="0"/>
              <a:t>en multiprocessus, fermer un fichier déjà ouvert ne le ferme que pour le fils qui a appelé close()</a:t>
            </a:r>
          </a:p>
          <a:p>
            <a:pPr marL="0" indent="0">
              <a:buNone/>
            </a:pPr>
            <a:endParaRPr lang="en-US" sz="2400" dirty="0" smtClean="0"/>
          </a:p>
        </p:txBody>
      </p:sp>
    </p:spTree>
    <p:extLst>
      <p:ext uri="{BB962C8B-B14F-4D97-AF65-F5344CB8AC3E}">
        <p14:creationId xmlns:p14="http://schemas.microsoft.com/office/powerpoint/2010/main" val="24821279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609599" y="299649"/>
            <a:ext cx="8457127" cy="586541"/>
          </a:xfrm>
        </p:spPr>
        <p:txBody>
          <a:bodyPr/>
          <a:lstStyle/>
          <a:p>
            <a:pPr eaLnBrk="1" hangingPunct="1"/>
            <a:r>
              <a:rPr lang="en-US" sz="3600" dirty="0" smtClean="0">
                <a:solidFill>
                  <a:srgbClr val="002060"/>
                </a:solidFill>
              </a:rPr>
              <a:t>IV-1 </a:t>
            </a:r>
            <a:r>
              <a:rPr lang="en-US" sz="3600" dirty="0" err="1" smtClean="0">
                <a:solidFill>
                  <a:srgbClr val="002060"/>
                </a:solidFill>
              </a:rPr>
              <a:t>Exécuter</a:t>
            </a:r>
            <a:r>
              <a:rPr lang="en-US" sz="3600" dirty="0" smtClean="0">
                <a:solidFill>
                  <a:srgbClr val="002060"/>
                </a:solidFill>
              </a:rPr>
              <a:t> des threads </a:t>
            </a:r>
            <a:r>
              <a:rPr lang="en-US" sz="3600" dirty="0" err="1" smtClean="0">
                <a:solidFill>
                  <a:srgbClr val="002060"/>
                </a:solidFill>
              </a:rPr>
              <a:t>en</a:t>
            </a:r>
            <a:r>
              <a:rPr lang="en-US" sz="3600" dirty="0" smtClean="0">
                <a:solidFill>
                  <a:srgbClr val="002060"/>
                </a:solidFill>
              </a:rPr>
              <a:t> Java</a:t>
            </a:r>
          </a:p>
        </p:txBody>
      </p:sp>
      <p:sp>
        <p:nvSpPr>
          <p:cNvPr id="12291" name="Rectangle 5"/>
          <p:cNvSpPr>
            <a:spLocks noGrp="1" noChangeArrowheads="1"/>
          </p:cNvSpPr>
          <p:nvPr>
            <p:ph type="body" idx="1"/>
          </p:nvPr>
        </p:nvSpPr>
        <p:spPr>
          <a:xfrm>
            <a:off x="922968" y="1072978"/>
            <a:ext cx="10436114" cy="5224462"/>
          </a:xfrm>
        </p:spPr>
        <p:txBody>
          <a:bodyPr/>
          <a:lstStyle/>
          <a:p>
            <a:pPr marL="0" indent="0">
              <a:buNone/>
            </a:pPr>
            <a:r>
              <a:rPr lang="en-US" sz="2400" dirty="0" smtClean="0"/>
              <a:t>Pour lancer un nouveau thread </a:t>
            </a:r>
            <a:r>
              <a:rPr lang="en-US" sz="2400" dirty="0" err="1" smtClean="0"/>
              <a:t>s’executant</a:t>
            </a:r>
            <a:r>
              <a:rPr lang="en-US" sz="2400" dirty="0" smtClean="0"/>
              <a:t> </a:t>
            </a:r>
            <a:r>
              <a:rPr lang="en-US" sz="2400" dirty="0" err="1" smtClean="0"/>
              <a:t>sur</a:t>
            </a:r>
            <a:r>
              <a:rPr lang="en-US" sz="2400" dirty="0" smtClean="0"/>
              <a:t> la machine </a:t>
            </a:r>
            <a:r>
              <a:rPr lang="en-US" sz="2400" dirty="0" err="1" smtClean="0"/>
              <a:t>virtuelle</a:t>
            </a:r>
            <a:r>
              <a:rPr lang="en-US" sz="2400" dirty="0" smtClean="0"/>
              <a:t>, on </a:t>
            </a:r>
            <a:r>
              <a:rPr lang="en-US" sz="2400" dirty="0" err="1" smtClean="0"/>
              <a:t>construit</a:t>
            </a:r>
            <a:r>
              <a:rPr lang="en-US" sz="2400" dirty="0" smtClean="0"/>
              <a:t> </a:t>
            </a:r>
            <a:r>
              <a:rPr lang="en-US" sz="2400" dirty="0" err="1" smtClean="0"/>
              <a:t>une</a:t>
            </a:r>
            <a:r>
              <a:rPr lang="en-US" sz="2400" dirty="0" smtClean="0"/>
              <a:t> instance de la </a:t>
            </a:r>
            <a:r>
              <a:rPr lang="en-US" sz="2400" dirty="0" err="1" smtClean="0">
                <a:solidFill>
                  <a:srgbClr val="7030A0"/>
                </a:solidFill>
              </a:rPr>
              <a:t>classe</a:t>
            </a:r>
            <a:r>
              <a:rPr lang="en-US" sz="2400" dirty="0" smtClean="0">
                <a:solidFill>
                  <a:srgbClr val="7030A0"/>
                </a:solidFill>
              </a:rPr>
              <a:t> Thread </a:t>
            </a:r>
            <a:r>
              <a:rPr lang="en-US" sz="2400" dirty="0" smtClean="0"/>
              <a:t>et on invoke </a:t>
            </a:r>
            <a:r>
              <a:rPr lang="en-US" sz="2400" dirty="0" err="1" smtClean="0"/>
              <a:t>sa</a:t>
            </a:r>
            <a:r>
              <a:rPr lang="en-US" sz="2400" dirty="0" smtClean="0"/>
              <a:t> </a:t>
            </a:r>
            <a:r>
              <a:rPr lang="en-US" sz="2400" dirty="0" err="1" smtClean="0"/>
              <a:t>méthode</a:t>
            </a:r>
            <a:r>
              <a:rPr lang="en-US" sz="2400" dirty="0" smtClean="0"/>
              <a:t> </a:t>
            </a:r>
            <a:r>
              <a:rPr lang="en-US" sz="2400" dirty="0" smtClean="0">
                <a:solidFill>
                  <a:srgbClr val="7030A0"/>
                </a:solidFill>
              </a:rPr>
              <a:t>start()</a:t>
            </a:r>
            <a:r>
              <a:rPr lang="en-US" sz="2400" dirty="0" smtClean="0"/>
              <a:t>, </a:t>
            </a:r>
            <a:r>
              <a:rPr lang="en-US" sz="2400" dirty="0" err="1" smtClean="0"/>
              <a:t>comme</a:t>
            </a:r>
            <a:r>
              <a:rPr lang="en-US" sz="2400" dirty="0" smtClean="0"/>
              <a:t> </a:t>
            </a:r>
            <a:r>
              <a:rPr lang="en-US" sz="2400" dirty="0" err="1" smtClean="0"/>
              <a:t>ceci</a:t>
            </a:r>
            <a:r>
              <a:rPr lang="en-US" sz="2400" dirty="0" smtClean="0"/>
              <a:t> :</a:t>
            </a:r>
            <a:endParaRPr lang="en-US" sz="2400" dirty="0" smtClean="0">
              <a:solidFill>
                <a:srgbClr val="7030A0"/>
              </a:solidFill>
            </a:endParaRPr>
          </a:p>
          <a:p>
            <a:pPr marL="0" indent="0">
              <a:buNone/>
            </a:pPr>
            <a:r>
              <a:rPr lang="fr-FR" sz="1400" dirty="0" smtClean="0"/>
              <a:t>			</a:t>
            </a:r>
            <a:r>
              <a:rPr lang="fr-FR" sz="2400" dirty="0" smtClean="0">
                <a:solidFill>
                  <a:srgbClr val="7030A0"/>
                </a:solidFill>
              </a:rPr>
              <a:t>Thread </a:t>
            </a:r>
            <a:r>
              <a:rPr lang="fr-FR" sz="2400" dirty="0">
                <a:solidFill>
                  <a:srgbClr val="7030A0"/>
                </a:solidFill>
              </a:rPr>
              <a:t>t = </a:t>
            </a:r>
            <a:r>
              <a:rPr lang="fr-FR" sz="2400" b="1" dirty="0">
                <a:solidFill>
                  <a:srgbClr val="7030A0"/>
                </a:solidFill>
              </a:rPr>
              <a:t>new </a:t>
            </a:r>
            <a:r>
              <a:rPr lang="fr-FR" sz="2400" dirty="0">
                <a:solidFill>
                  <a:srgbClr val="7030A0"/>
                </a:solidFill>
              </a:rPr>
              <a:t>Thread();</a:t>
            </a:r>
          </a:p>
          <a:p>
            <a:pPr marL="0" indent="0">
              <a:buNone/>
            </a:pPr>
            <a:r>
              <a:rPr lang="fr-FR" sz="2400" dirty="0" smtClean="0">
                <a:solidFill>
                  <a:srgbClr val="7030A0"/>
                </a:solidFill>
              </a:rPr>
              <a:t>			</a:t>
            </a:r>
            <a:r>
              <a:rPr lang="fr-FR" sz="2400" dirty="0" err="1" smtClean="0">
                <a:solidFill>
                  <a:srgbClr val="7030A0"/>
                </a:solidFill>
              </a:rPr>
              <a:t>t.start</a:t>
            </a:r>
            <a:r>
              <a:rPr lang="fr-FR" sz="2400" dirty="0" smtClean="0">
                <a:solidFill>
                  <a:srgbClr val="7030A0"/>
                </a:solidFill>
              </a:rPr>
              <a:t>();</a:t>
            </a:r>
          </a:p>
          <a:p>
            <a:pPr marL="0" indent="0">
              <a:buNone/>
            </a:pPr>
            <a:endParaRPr lang="fr-FR" sz="2400" dirty="0" smtClean="0">
              <a:solidFill>
                <a:srgbClr val="7030A0"/>
              </a:solidFill>
            </a:endParaRPr>
          </a:p>
          <a:p>
            <a:pPr marL="0" indent="0">
              <a:buNone/>
            </a:pPr>
            <a:r>
              <a:rPr lang="fr-FR" sz="2400" dirty="0" smtClean="0"/>
              <a:t>Pour donner à ce thread quelque chose à faire, on doit:</a:t>
            </a:r>
          </a:p>
          <a:p>
            <a:pPr marL="0" indent="0">
              <a:buNone/>
            </a:pPr>
            <a:endParaRPr lang="fr-FR" sz="2400" dirty="0" smtClean="0"/>
          </a:p>
          <a:p>
            <a:pPr>
              <a:buFont typeface="Arial" panose="020B0604020202020204" pitchFamily="34" charset="0"/>
              <a:buChar char="•"/>
            </a:pPr>
            <a:r>
              <a:rPr lang="fr-FR" sz="2400" dirty="0" smtClean="0"/>
              <a:t> soit créer une </a:t>
            </a:r>
            <a:r>
              <a:rPr lang="fr-FR" sz="2400" dirty="0" smtClean="0">
                <a:solidFill>
                  <a:srgbClr val="7030A0"/>
                </a:solidFill>
              </a:rPr>
              <a:t>sous classe de Thread </a:t>
            </a:r>
            <a:r>
              <a:rPr lang="fr-FR" sz="2400" dirty="0" smtClean="0"/>
              <a:t>et surcharger sa méthode </a:t>
            </a:r>
            <a:r>
              <a:rPr lang="fr-FR" sz="2400" dirty="0" err="1" smtClean="0"/>
              <a:t>run</a:t>
            </a:r>
            <a:r>
              <a:rPr lang="fr-FR" sz="2400" dirty="0" smtClean="0"/>
              <a:t>()</a:t>
            </a:r>
          </a:p>
          <a:p>
            <a:pPr>
              <a:buFont typeface="Arial" panose="020B0604020202020204" pitchFamily="34" charset="0"/>
              <a:buChar char="•"/>
            </a:pPr>
            <a:endParaRPr lang="fr-FR" sz="2400" dirty="0" smtClean="0"/>
          </a:p>
          <a:p>
            <a:pPr>
              <a:buFont typeface="Arial" panose="020B0604020202020204" pitchFamily="34" charset="0"/>
              <a:buChar char="•"/>
            </a:pPr>
            <a:r>
              <a:rPr lang="fr-FR" sz="2400" dirty="0" smtClean="0"/>
              <a:t>soit implémenter </a:t>
            </a:r>
            <a:r>
              <a:rPr lang="fr-FR" sz="2400" dirty="0" smtClean="0">
                <a:solidFill>
                  <a:srgbClr val="7030A0"/>
                </a:solidFill>
              </a:rPr>
              <a:t>l’interface </a:t>
            </a:r>
            <a:r>
              <a:rPr lang="fr-FR" sz="2400" dirty="0" err="1" smtClean="0">
                <a:solidFill>
                  <a:srgbClr val="7030A0"/>
                </a:solidFill>
              </a:rPr>
              <a:t>Runnable</a:t>
            </a:r>
            <a:r>
              <a:rPr lang="fr-FR" sz="2400" dirty="0" smtClean="0">
                <a:solidFill>
                  <a:srgbClr val="7030A0"/>
                </a:solidFill>
              </a:rPr>
              <a:t> </a:t>
            </a:r>
            <a:r>
              <a:rPr lang="fr-FR" sz="2400" dirty="0" smtClean="0"/>
              <a:t>et passer l’objet </a:t>
            </a:r>
            <a:r>
              <a:rPr lang="fr-FR" sz="2400" dirty="0" err="1" smtClean="0"/>
              <a:t>Runnable</a:t>
            </a:r>
            <a:r>
              <a:rPr lang="fr-FR" sz="2400" dirty="0" smtClean="0"/>
              <a:t> au constructeur de Thread.</a:t>
            </a:r>
            <a:endParaRPr lang="fr-FR" sz="2400" dirty="0"/>
          </a:p>
          <a:p>
            <a:pPr marL="0" indent="0">
              <a:buNone/>
            </a:pPr>
            <a:r>
              <a:rPr lang="en-US" sz="1400" dirty="0" smtClean="0"/>
              <a:t> </a:t>
            </a:r>
          </a:p>
        </p:txBody>
      </p:sp>
    </p:spTree>
    <p:extLst>
      <p:ext uri="{BB962C8B-B14F-4D97-AF65-F5344CB8AC3E}">
        <p14:creationId xmlns:p14="http://schemas.microsoft.com/office/powerpoint/2010/main" val="186932441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omic Sans MS"/>
        <a:ea typeface=""/>
        <a:cs typeface="Arial"/>
      </a:majorFont>
      <a:minorFont>
        <a:latin typeface="Comic Sans MS"/>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53882" dir="2700000" algn="ctr" rotWithShape="0">
            <a:schemeClr val="bg2"/>
          </a:outerShdw>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53882" dir="2700000" algn="ctr" rotWithShape="0">
            <a:schemeClr val="bg2"/>
          </a:outerShdw>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3076</Words>
  <Application>Microsoft Office PowerPoint</Application>
  <PresentationFormat>Grand écran</PresentationFormat>
  <Paragraphs>539</Paragraphs>
  <Slides>42</Slides>
  <Notes>0</Notes>
  <HiddenSlides>0</HiddenSlides>
  <MMClips>0</MMClips>
  <ScaleCrop>false</ScaleCrop>
  <HeadingPairs>
    <vt:vector size="6" baseType="variant">
      <vt:variant>
        <vt:lpstr>Polices utilisées</vt:lpstr>
      </vt:variant>
      <vt:variant>
        <vt:i4>4</vt:i4>
      </vt:variant>
      <vt:variant>
        <vt:lpstr>Thème</vt:lpstr>
      </vt:variant>
      <vt:variant>
        <vt:i4>2</vt:i4>
      </vt:variant>
      <vt:variant>
        <vt:lpstr>Titres des diapositives</vt:lpstr>
      </vt:variant>
      <vt:variant>
        <vt:i4>42</vt:i4>
      </vt:variant>
    </vt:vector>
  </HeadingPairs>
  <TitlesOfParts>
    <vt:vector size="48" baseType="lpstr">
      <vt:lpstr>Arial</vt:lpstr>
      <vt:lpstr>Calibri</vt:lpstr>
      <vt:lpstr>Calibri Light</vt:lpstr>
      <vt:lpstr>Comic Sans MS</vt:lpstr>
      <vt:lpstr>Thème Office</vt:lpstr>
      <vt:lpstr>3_Default Design</vt:lpstr>
      <vt:lpstr>Présentation PowerPoint</vt:lpstr>
      <vt:lpstr>IV Les Threads</vt:lpstr>
      <vt:lpstr>Présentation PowerPoint</vt:lpstr>
      <vt:lpstr>Présentation PowerPoint</vt:lpstr>
      <vt:lpstr>Présentation PowerPoint</vt:lpstr>
      <vt:lpstr>Présentation PowerPoint</vt:lpstr>
      <vt:lpstr>Différences entre processus et threads (1)</vt:lpstr>
      <vt:lpstr>Présentation PowerPoint</vt:lpstr>
      <vt:lpstr>IV-1 Exécuter des threads en Java</vt:lpstr>
      <vt:lpstr>Présentation PowerPoint</vt:lpstr>
      <vt:lpstr>IV-1.1 Création de threads</vt:lpstr>
      <vt:lpstr>IV-1.1.1 Création par extension de la classe Thread</vt:lpstr>
      <vt:lpstr>IV-1.1.2 Création par implémentation de Runnable</vt:lpstr>
      <vt:lpstr>IV-1.2 Différences entre Thread et Runnable dans Java</vt:lpstr>
      <vt:lpstr>Présentation PowerPoint</vt:lpstr>
      <vt:lpstr>Présentation PowerPoint</vt:lpstr>
      <vt:lpstr>IV-2 Serveur multi-threads</vt:lpstr>
      <vt:lpstr>Présentation PowerPoint</vt:lpstr>
      <vt:lpstr>Présentation PowerPoint</vt:lpstr>
      <vt:lpstr>Présentation PowerPoint</vt:lpstr>
      <vt:lpstr>IV-3 Notion de Réserve de Threads /1</vt:lpstr>
      <vt:lpstr>IV-3 Notion de Réserve de Threads /2</vt:lpstr>
      <vt:lpstr>IV-3 Notion de Réserve de Threads /3</vt:lpstr>
      <vt:lpstr>IV-3 Notion de Réserve de Threads / 4</vt:lpstr>
      <vt:lpstr>IV-3 Notion de Réserve de Threads /5</vt:lpstr>
      <vt:lpstr>IV-3 Notion de Réserve de Threads / 6</vt:lpstr>
      <vt:lpstr>IV-3 Notion de Réserve de Threads / 7</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MACROHARD-PC</dc:creator>
  <cp:lastModifiedBy>MACROHARD-PC</cp:lastModifiedBy>
  <cp:revision>1</cp:revision>
  <dcterms:created xsi:type="dcterms:W3CDTF">2022-11-04T08:23:57Z</dcterms:created>
  <dcterms:modified xsi:type="dcterms:W3CDTF">2022-11-04T08:24:10Z</dcterms:modified>
</cp:coreProperties>
</file>