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7364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7973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9022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890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585867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8734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1857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6865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7255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127168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180478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908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anose="030F0702030302020204" pitchFamily="66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5609975"/>
          </a:xfrm>
        </p:spPr>
        <p:txBody>
          <a:bodyPr/>
          <a:lstStyle/>
          <a:p>
            <a:pPr eaLnBrk="1" hangingPunct="1"/>
            <a:r>
              <a:rPr lang="en-US" sz="6600" dirty="0" smtClean="0">
                <a:solidFill>
                  <a:srgbClr val="002060"/>
                </a:solidFill>
              </a:rPr>
              <a:t>V – </a:t>
            </a:r>
            <a:r>
              <a:rPr lang="en-US" sz="6600" dirty="0" err="1" smtClean="0">
                <a:solidFill>
                  <a:srgbClr val="002060"/>
                </a:solidFill>
              </a:rPr>
              <a:t>Utilisation</a:t>
            </a:r>
            <a:r>
              <a:rPr lang="en-US" sz="6600" dirty="0" smtClean="0">
                <a:solidFill>
                  <a:srgbClr val="002060"/>
                </a:solidFill>
              </a:rPr>
              <a:t> du </a:t>
            </a:r>
            <a:r>
              <a:rPr lang="en-US" sz="6600" dirty="0">
                <a:solidFill>
                  <a:srgbClr val="002060"/>
                </a:solidFill>
              </a:rPr>
              <a:t>Multicast</a:t>
            </a:r>
            <a:endParaRPr lang="en-US" sz="66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813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err="1">
                <a:solidFill>
                  <a:srgbClr val="002060"/>
                </a:solidFill>
              </a:rPr>
              <a:t>Programmation</a:t>
            </a:r>
            <a:r>
              <a:rPr lang="en-US" sz="3600" dirty="0">
                <a:solidFill>
                  <a:srgbClr val="002060"/>
                </a:solidFill>
              </a:rPr>
              <a:t> par Sockets Multicast (Java)</a:t>
            </a:r>
            <a:endParaRPr lang="en-US" sz="3600" dirty="0" smtClean="0">
              <a:solidFill>
                <a:srgbClr val="002060"/>
              </a:solidFill>
            </a:endParaRP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08900" y="1545348"/>
            <a:ext cx="10436114" cy="474951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Rejoindre</a:t>
            </a:r>
            <a:r>
              <a:rPr lang="en-US" sz="2400" dirty="0" smtClean="0">
                <a:solidFill>
                  <a:srgbClr val="002060"/>
                </a:solidFill>
              </a:rPr>
              <a:t> un </a:t>
            </a:r>
            <a:r>
              <a:rPr lang="en-US" sz="2400" dirty="0" err="1">
                <a:solidFill>
                  <a:srgbClr val="002060"/>
                </a:solidFill>
              </a:rPr>
              <a:t>G</a:t>
            </a:r>
            <a:r>
              <a:rPr lang="en-US" sz="2400" dirty="0" err="1" smtClean="0">
                <a:solidFill>
                  <a:srgbClr val="002060"/>
                </a:solidFill>
              </a:rPr>
              <a:t>roupe</a:t>
            </a:r>
            <a:r>
              <a:rPr lang="en-US" sz="2400" dirty="0" smtClean="0">
                <a:solidFill>
                  <a:srgbClr val="002060"/>
                </a:solidFill>
              </a:rPr>
              <a:t> Multicast</a:t>
            </a:r>
            <a:endParaRPr lang="en-US" sz="2400" dirty="0" smtClean="0"/>
          </a:p>
          <a:p>
            <a:r>
              <a:rPr lang="en-US" sz="2400" dirty="0" smtClean="0"/>
              <a:t>Pour </a:t>
            </a:r>
            <a:r>
              <a:rPr lang="en-US" sz="2400" dirty="0" err="1" smtClean="0"/>
              <a:t>rejoindre</a:t>
            </a:r>
            <a:r>
              <a:rPr lang="en-US" sz="2400" dirty="0" smtClean="0"/>
              <a:t> un </a:t>
            </a:r>
            <a:r>
              <a:rPr lang="en-US" sz="2400" dirty="0" err="1" smtClean="0"/>
              <a:t>groupe</a:t>
            </a:r>
            <a:r>
              <a:rPr lang="en-US" sz="2400" dirty="0" smtClean="0"/>
              <a:t> multicast, passer un </a:t>
            </a:r>
            <a:r>
              <a:rPr lang="en-US" sz="2400" dirty="0" err="1" smtClean="0"/>
              <a:t>InetAddress</a:t>
            </a:r>
            <a:r>
              <a:rPr lang="en-US" sz="2400" dirty="0" smtClean="0"/>
              <a:t> </a:t>
            </a:r>
            <a:r>
              <a:rPr lang="en-US" sz="2400" dirty="0" err="1" smtClean="0"/>
              <a:t>ou</a:t>
            </a:r>
            <a:r>
              <a:rPr lang="en-US" sz="2400" dirty="0" smtClean="0"/>
              <a:t> </a:t>
            </a:r>
            <a:r>
              <a:rPr lang="en-US" sz="2400" dirty="0" err="1" smtClean="0"/>
              <a:t>une</a:t>
            </a:r>
            <a:r>
              <a:rPr lang="en-US" sz="2400" dirty="0" smtClean="0"/>
              <a:t> </a:t>
            </a:r>
            <a:r>
              <a:rPr lang="en-US" sz="2400" dirty="0" err="1" smtClean="0"/>
              <a:t>SocketAddress</a:t>
            </a:r>
            <a:r>
              <a:rPr lang="en-US" sz="2400" dirty="0" smtClean="0"/>
              <a:t> du </a:t>
            </a:r>
            <a:r>
              <a:rPr lang="en-US" sz="2400" dirty="0" err="1" smtClean="0"/>
              <a:t>groupe</a:t>
            </a:r>
            <a:r>
              <a:rPr lang="en-US" sz="2400" dirty="0" smtClean="0"/>
              <a:t> multicast à la methods </a:t>
            </a:r>
            <a:r>
              <a:rPr lang="en-US" sz="2400" dirty="0" err="1" smtClean="0">
                <a:solidFill>
                  <a:srgbClr val="7030A0"/>
                </a:solidFill>
              </a:rPr>
              <a:t>joinGroup</a:t>
            </a:r>
            <a:r>
              <a:rPr lang="en-US" sz="2400" dirty="0" smtClean="0">
                <a:solidFill>
                  <a:srgbClr val="7030A0"/>
                </a:solidFill>
              </a:rPr>
              <a:t>()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b="1" dirty="0" smtClean="0"/>
              <a:t>public </a:t>
            </a:r>
            <a:r>
              <a:rPr lang="en-US" sz="2400" b="1" dirty="0"/>
              <a:t>void </a:t>
            </a:r>
            <a:r>
              <a:rPr lang="en-US" sz="2400" dirty="0" err="1">
                <a:solidFill>
                  <a:srgbClr val="7030A0"/>
                </a:solidFill>
              </a:rPr>
              <a:t>joinGroup</a:t>
            </a:r>
            <a:r>
              <a:rPr lang="en-US" sz="2400" dirty="0">
                <a:solidFill>
                  <a:srgbClr val="7030A0"/>
                </a:solidFill>
              </a:rPr>
              <a:t>(</a:t>
            </a:r>
            <a:r>
              <a:rPr lang="en-US" sz="2400" dirty="0" err="1">
                <a:solidFill>
                  <a:srgbClr val="7030A0"/>
                </a:solidFill>
              </a:rPr>
              <a:t>InetAddress</a:t>
            </a:r>
            <a:r>
              <a:rPr lang="en-US" sz="2400" dirty="0">
                <a:solidFill>
                  <a:srgbClr val="7030A0"/>
                </a:solidFill>
              </a:rPr>
              <a:t> address) </a:t>
            </a:r>
            <a:r>
              <a:rPr lang="en-US" sz="2400" b="1" dirty="0"/>
              <a:t>throws </a:t>
            </a:r>
            <a:r>
              <a:rPr lang="en-US" sz="2400" dirty="0" err="1"/>
              <a:t>IOException</a:t>
            </a:r>
            <a:endParaRPr lang="en-US" sz="2400" dirty="0"/>
          </a:p>
          <a:p>
            <a:r>
              <a:rPr lang="en-US" sz="2400" b="1" dirty="0"/>
              <a:t>public void </a:t>
            </a:r>
            <a:r>
              <a:rPr lang="en-US" sz="2400" dirty="0" err="1">
                <a:solidFill>
                  <a:srgbClr val="7030A0"/>
                </a:solidFill>
              </a:rPr>
              <a:t>joinGroup</a:t>
            </a:r>
            <a:r>
              <a:rPr lang="en-US" sz="2400" dirty="0">
                <a:solidFill>
                  <a:srgbClr val="7030A0"/>
                </a:solidFill>
              </a:rPr>
              <a:t>(</a:t>
            </a:r>
            <a:r>
              <a:rPr lang="en-US" sz="2400" dirty="0" err="1">
                <a:solidFill>
                  <a:srgbClr val="7030A0"/>
                </a:solidFill>
              </a:rPr>
              <a:t>SocketAddress</a:t>
            </a:r>
            <a:r>
              <a:rPr lang="en-US" sz="2400" dirty="0">
                <a:solidFill>
                  <a:srgbClr val="7030A0"/>
                </a:solidFill>
              </a:rPr>
              <a:t> address, </a:t>
            </a:r>
            <a:r>
              <a:rPr lang="en-US" sz="2400" dirty="0" err="1">
                <a:solidFill>
                  <a:srgbClr val="7030A0"/>
                </a:solidFill>
              </a:rPr>
              <a:t>NetworkInterface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interface) </a:t>
            </a:r>
            <a:r>
              <a:rPr lang="fr-FR" sz="2400" b="1" dirty="0" err="1" smtClean="0"/>
              <a:t>throws</a:t>
            </a:r>
            <a:r>
              <a:rPr lang="fr-FR" sz="2400" b="1" dirty="0" smtClean="0"/>
              <a:t> </a:t>
            </a:r>
            <a:r>
              <a:rPr lang="fr-FR" sz="2400" dirty="0" err="1" smtClean="0"/>
              <a:t>IOException</a:t>
            </a:r>
            <a:endParaRPr lang="fr-FR" sz="2400" dirty="0" smtClean="0"/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err="1" smtClean="0"/>
              <a:t>Une</a:t>
            </a:r>
            <a:r>
              <a:rPr lang="en-US" sz="2400" dirty="0" smtClean="0"/>
              <a:t> </a:t>
            </a:r>
            <a:r>
              <a:rPr lang="en-US" sz="2400" dirty="0" err="1" smtClean="0"/>
              <a:t>fois</a:t>
            </a:r>
            <a:r>
              <a:rPr lang="en-US" sz="2400" dirty="0" smtClean="0"/>
              <a:t> </a:t>
            </a:r>
            <a:r>
              <a:rPr lang="en-US" sz="2400" dirty="0" err="1" smtClean="0"/>
              <a:t>qu’on</a:t>
            </a:r>
            <a:r>
              <a:rPr lang="en-US" sz="2400" dirty="0" smtClean="0"/>
              <a:t> a </a:t>
            </a:r>
            <a:r>
              <a:rPr lang="en-US" sz="2400" dirty="0" err="1" smtClean="0"/>
              <a:t>rejoint</a:t>
            </a:r>
            <a:r>
              <a:rPr lang="en-US" sz="2400" dirty="0" smtClean="0"/>
              <a:t> un </a:t>
            </a:r>
            <a:r>
              <a:rPr lang="en-US" sz="2400" dirty="0" err="1" smtClean="0"/>
              <a:t>groupe</a:t>
            </a:r>
            <a:r>
              <a:rPr lang="en-US" sz="2400" dirty="0" smtClean="0"/>
              <a:t> multicast, on </a:t>
            </a:r>
            <a:r>
              <a:rPr lang="en-US" sz="2400" dirty="0" err="1" smtClean="0"/>
              <a:t>reçoit</a:t>
            </a:r>
            <a:r>
              <a:rPr lang="en-US" sz="2400" dirty="0" smtClean="0"/>
              <a:t> des </a:t>
            </a:r>
            <a:r>
              <a:rPr lang="en-US" sz="2400" dirty="0" err="1" smtClean="0"/>
              <a:t>datagrammes</a:t>
            </a:r>
            <a:r>
              <a:rPr lang="en-US" sz="2400" dirty="0" smtClean="0"/>
              <a:t> </a:t>
            </a:r>
            <a:r>
              <a:rPr lang="en-US" sz="2400" dirty="0" err="1" smtClean="0"/>
              <a:t>exactement</a:t>
            </a:r>
            <a:r>
              <a:rPr lang="en-US" sz="2400" dirty="0" smtClean="0"/>
              <a:t> </a:t>
            </a:r>
            <a:r>
              <a:rPr lang="en-US" sz="2400" dirty="0" err="1" smtClean="0"/>
              <a:t>comme</a:t>
            </a:r>
            <a:r>
              <a:rPr lang="en-US" sz="2400" dirty="0" smtClean="0"/>
              <a:t> on </a:t>
            </a:r>
            <a:r>
              <a:rPr lang="en-US" sz="2400" dirty="0" err="1" smtClean="0"/>
              <a:t>reçoit</a:t>
            </a:r>
            <a:r>
              <a:rPr lang="en-US" sz="2400" dirty="0" smtClean="0"/>
              <a:t> des </a:t>
            </a:r>
            <a:r>
              <a:rPr lang="en-US" sz="2400" dirty="0" err="1" smtClean="0"/>
              <a:t>datagrammes</a:t>
            </a:r>
            <a:r>
              <a:rPr lang="en-US" sz="2400" dirty="0" smtClean="0"/>
              <a:t> unicast.</a:t>
            </a:r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327812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err="1">
                <a:solidFill>
                  <a:srgbClr val="002060"/>
                </a:solidFill>
              </a:rPr>
              <a:t>Programmation</a:t>
            </a:r>
            <a:r>
              <a:rPr lang="en-US" sz="3600" dirty="0">
                <a:solidFill>
                  <a:srgbClr val="002060"/>
                </a:solidFill>
              </a:rPr>
              <a:t> par Sockets Multicast (Java)</a:t>
            </a:r>
            <a:endParaRPr lang="en-US" sz="3600" dirty="0" smtClean="0">
              <a:solidFill>
                <a:srgbClr val="002060"/>
              </a:solidFill>
            </a:endParaRP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08900" y="1545348"/>
            <a:ext cx="10436114" cy="474951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Rejoindre</a:t>
            </a:r>
            <a:r>
              <a:rPr lang="en-US" sz="2400" dirty="0" smtClean="0">
                <a:solidFill>
                  <a:srgbClr val="002060"/>
                </a:solidFill>
              </a:rPr>
              <a:t> un </a:t>
            </a:r>
            <a:r>
              <a:rPr lang="en-US" sz="2400" dirty="0" err="1">
                <a:solidFill>
                  <a:srgbClr val="002060"/>
                </a:solidFill>
              </a:rPr>
              <a:t>G</a:t>
            </a:r>
            <a:r>
              <a:rPr lang="en-US" sz="2400" dirty="0" err="1" smtClean="0">
                <a:solidFill>
                  <a:srgbClr val="002060"/>
                </a:solidFill>
              </a:rPr>
              <a:t>roupe</a:t>
            </a:r>
            <a:r>
              <a:rPr lang="en-US" sz="2400" dirty="0" smtClean="0">
                <a:solidFill>
                  <a:srgbClr val="002060"/>
                </a:solidFill>
              </a:rPr>
              <a:t> Multicast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err="1" smtClean="0"/>
              <a:t>Une</a:t>
            </a:r>
            <a:r>
              <a:rPr lang="en-US" sz="2400" dirty="0" smtClean="0"/>
              <a:t> </a:t>
            </a:r>
            <a:r>
              <a:rPr lang="en-US" sz="2400" dirty="0" err="1" smtClean="0"/>
              <a:t>seule</a:t>
            </a:r>
            <a:r>
              <a:rPr lang="en-US" sz="2400" dirty="0" smtClean="0"/>
              <a:t> </a:t>
            </a:r>
            <a:r>
              <a:rPr lang="en-US" sz="2400" dirty="0" err="1" smtClean="0"/>
              <a:t>MulticastSocket</a:t>
            </a:r>
            <a:r>
              <a:rPr lang="en-US" sz="2400" dirty="0" smtClean="0"/>
              <a:t> </a:t>
            </a:r>
            <a:r>
              <a:rPr lang="en-US" sz="2400" dirty="0" err="1" smtClean="0"/>
              <a:t>peut</a:t>
            </a:r>
            <a:r>
              <a:rPr lang="en-US" sz="2400" dirty="0" smtClean="0"/>
              <a:t> rejoinder </a:t>
            </a:r>
            <a:r>
              <a:rPr lang="en-US" sz="2400" dirty="0" err="1" smtClean="0"/>
              <a:t>plusieurs</a:t>
            </a:r>
            <a:r>
              <a:rPr lang="en-US" sz="2400" dirty="0" smtClean="0"/>
              <a:t> groups multicast.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L’information</a:t>
            </a:r>
            <a:r>
              <a:rPr lang="en-US" sz="2400" dirty="0" smtClean="0"/>
              <a:t> </a:t>
            </a:r>
            <a:r>
              <a:rPr lang="en-US" sz="2400" dirty="0" err="1" smtClean="0"/>
              <a:t>sur</a:t>
            </a:r>
            <a:r>
              <a:rPr lang="en-US" sz="2400" dirty="0" smtClean="0"/>
              <a:t> </a:t>
            </a:r>
            <a:r>
              <a:rPr lang="en-US" sz="2400" dirty="0" err="1" smtClean="0"/>
              <a:t>l’appartenance</a:t>
            </a:r>
            <a:r>
              <a:rPr lang="en-US" sz="2400" dirty="0" smtClean="0"/>
              <a:t> à des groups multicast </a:t>
            </a:r>
            <a:r>
              <a:rPr lang="en-US" sz="2400" dirty="0" err="1" smtClean="0"/>
              <a:t>est</a:t>
            </a:r>
            <a:r>
              <a:rPr lang="en-US" sz="2400" dirty="0" smtClean="0"/>
              <a:t> </a:t>
            </a:r>
            <a:r>
              <a:rPr lang="en-US" sz="2400" dirty="0" err="1" smtClean="0"/>
              <a:t>sauvegardée</a:t>
            </a:r>
            <a:r>
              <a:rPr lang="en-US" sz="2400" dirty="0" smtClean="0"/>
              <a:t> </a:t>
            </a:r>
            <a:r>
              <a:rPr lang="en-US" sz="2400" dirty="0" err="1" smtClean="0"/>
              <a:t>dans</a:t>
            </a:r>
            <a:r>
              <a:rPr lang="en-US" sz="2400" dirty="0" smtClean="0"/>
              <a:t> les </a:t>
            </a:r>
            <a:r>
              <a:rPr lang="en-US" sz="2400" dirty="0" err="1" smtClean="0"/>
              <a:t>routeurs</a:t>
            </a:r>
            <a:r>
              <a:rPr lang="en-US" sz="2400" dirty="0" smtClean="0"/>
              <a:t> multicast, non </a:t>
            </a:r>
            <a:r>
              <a:rPr lang="en-US" sz="2400" dirty="0" err="1" smtClean="0"/>
              <a:t>dans</a:t>
            </a:r>
            <a:r>
              <a:rPr lang="en-US" sz="2400" dirty="0" smtClean="0"/>
              <a:t> </a:t>
            </a:r>
            <a:r>
              <a:rPr lang="en-US" sz="2400" dirty="0" err="1" smtClean="0"/>
              <a:t>l’objet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Dans</a:t>
            </a:r>
            <a:r>
              <a:rPr lang="en-US" sz="2400" dirty="0" smtClean="0"/>
              <a:t> </a:t>
            </a:r>
            <a:r>
              <a:rPr lang="en-US" sz="2400" dirty="0" err="1" smtClean="0"/>
              <a:t>ce</a:t>
            </a:r>
            <a:r>
              <a:rPr lang="en-US" sz="2400" dirty="0" smtClean="0"/>
              <a:t> </a:t>
            </a:r>
            <a:r>
              <a:rPr lang="en-US" sz="2400" dirty="0" err="1" smtClean="0"/>
              <a:t>cas</a:t>
            </a:r>
            <a:r>
              <a:rPr lang="en-US" sz="2400" dirty="0" smtClean="0"/>
              <a:t>, on </a:t>
            </a:r>
            <a:r>
              <a:rPr lang="en-US" sz="2400" dirty="0" err="1" smtClean="0"/>
              <a:t>utilisera</a:t>
            </a:r>
            <a:r>
              <a:rPr lang="en-US" sz="2400" dirty="0" smtClean="0"/>
              <a:t> </a:t>
            </a:r>
            <a:r>
              <a:rPr lang="en-US" sz="2400" dirty="0" err="1" smtClean="0"/>
              <a:t>l’adresse</a:t>
            </a:r>
            <a:r>
              <a:rPr lang="en-US" sz="2400" dirty="0" smtClean="0"/>
              <a:t> </a:t>
            </a:r>
            <a:r>
              <a:rPr lang="en-US" sz="2400" dirty="0" err="1" smtClean="0"/>
              <a:t>sauvegardée</a:t>
            </a:r>
            <a:r>
              <a:rPr lang="en-US" sz="2400" dirty="0" smtClean="0"/>
              <a:t> </a:t>
            </a:r>
            <a:r>
              <a:rPr lang="en-US" sz="2400" dirty="0" err="1" smtClean="0"/>
              <a:t>dans</a:t>
            </a:r>
            <a:r>
              <a:rPr lang="en-US" sz="2400" dirty="0" smtClean="0"/>
              <a:t> le </a:t>
            </a:r>
            <a:r>
              <a:rPr lang="en-US" sz="2400" dirty="0" err="1" smtClean="0"/>
              <a:t>datagramme</a:t>
            </a:r>
            <a:r>
              <a:rPr lang="en-US" sz="2400" dirty="0" smtClean="0"/>
              <a:t> </a:t>
            </a:r>
            <a:r>
              <a:rPr lang="en-US" sz="2400" dirty="0" err="1" smtClean="0"/>
              <a:t>arrivant</a:t>
            </a:r>
            <a:r>
              <a:rPr lang="en-US" sz="2400" dirty="0" smtClean="0"/>
              <a:t> pour </a:t>
            </a:r>
            <a:r>
              <a:rPr lang="en-US" sz="2400" dirty="0" err="1" smtClean="0"/>
              <a:t>déterminer</a:t>
            </a:r>
            <a:r>
              <a:rPr lang="en-US" sz="2400" dirty="0" smtClean="0"/>
              <a:t> à </a:t>
            </a:r>
            <a:r>
              <a:rPr lang="en-US" sz="2400" dirty="0" err="1" smtClean="0"/>
              <a:t>quelle</a:t>
            </a:r>
            <a:r>
              <a:rPr lang="en-US" sz="2400" dirty="0" smtClean="0"/>
              <a:t> </a:t>
            </a:r>
            <a:r>
              <a:rPr lang="en-US" sz="2400" dirty="0" err="1" smtClean="0"/>
              <a:t>adresse</a:t>
            </a:r>
            <a:r>
              <a:rPr lang="en-US" sz="2400" dirty="0" smtClean="0"/>
              <a:t> un </a:t>
            </a:r>
            <a:r>
              <a:rPr lang="en-US" sz="2400" dirty="0" err="1" smtClean="0"/>
              <a:t>paquet</a:t>
            </a:r>
            <a:r>
              <a:rPr lang="en-US" sz="2400" dirty="0" smtClean="0"/>
              <a:t> </a:t>
            </a:r>
            <a:r>
              <a:rPr lang="en-US" sz="2400" dirty="0" err="1" smtClean="0"/>
              <a:t>était</a:t>
            </a:r>
            <a:r>
              <a:rPr lang="en-US" sz="2400" dirty="0" smtClean="0"/>
              <a:t> </a:t>
            </a:r>
            <a:r>
              <a:rPr lang="en-US" sz="2400" dirty="0" err="1" smtClean="0"/>
              <a:t>destiné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995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err="1">
                <a:solidFill>
                  <a:srgbClr val="002060"/>
                </a:solidFill>
              </a:rPr>
              <a:t>Programmation</a:t>
            </a:r>
            <a:r>
              <a:rPr lang="en-US" sz="3600" dirty="0">
                <a:solidFill>
                  <a:srgbClr val="002060"/>
                </a:solidFill>
              </a:rPr>
              <a:t> par Sockets Multicast (Java)</a:t>
            </a:r>
            <a:endParaRPr lang="en-US" sz="3600" dirty="0" smtClean="0">
              <a:solidFill>
                <a:srgbClr val="002060"/>
              </a:solidFill>
            </a:endParaRP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08900" y="1545348"/>
            <a:ext cx="10436114" cy="474951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Rejoindre</a:t>
            </a:r>
            <a:r>
              <a:rPr lang="en-US" sz="2400" dirty="0" smtClean="0">
                <a:solidFill>
                  <a:srgbClr val="002060"/>
                </a:solidFill>
              </a:rPr>
              <a:t> un </a:t>
            </a:r>
            <a:r>
              <a:rPr lang="en-US" sz="2400" dirty="0" err="1">
                <a:solidFill>
                  <a:srgbClr val="002060"/>
                </a:solidFill>
              </a:rPr>
              <a:t>G</a:t>
            </a:r>
            <a:r>
              <a:rPr lang="en-US" sz="2400" dirty="0" err="1" smtClean="0">
                <a:solidFill>
                  <a:srgbClr val="002060"/>
                </a:solidFill>
              </a:rPr>
              <a:t>roupe</a:t>
            </a:r>
            <a:r>
              <a:rPr lang="en-US" sz="2400" dirty="0" smtClean="0">
                <a:solidFill>
                  <a:srgbClr val="002060"/>
                </a:solidFill>
              </a:rPr>
              <a:t> Multicast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Des sockets multicast multiples </a:t>
            </a:r>
            <a:r>
              <a:rPr lang="en-US" sz="2400" dirty="0" err="1" smtClean="0"/>
              <a:t>sur</a:t>
            </a:r>
            <a:r>
              <a:rPr lang="en-US" sz="2400" dirty="0" smtClean="0"/>
              <a:t> la </a:t>
            </a:r>
            <a:r>
              <a:rPr lang="en-US" sz="2400" dirty="0" err="1" smtClean="0"/>
              <a:t>même</a:t>
            </a:r>
            <a:r>
              <a:rPr lang="en-US" sz="2400" dirty="0" smtClean="0"/>
              <a:t> machine et </a:t>
            </a:r>
            <a:r>
              <a:rPr lang="en-US" sz="2400" dirty="0" err="1" smtClean="0"/>
              <a:t>même</a:t>
            </a:r>
            <a:r>
              <a:rPr lang="en-US" sz="2400" dirty="0" smtClean="0"/>
              <a:t> </a:t>
            </a:r>
            <a:r>
              <a:rPr lang="en-US" sz="2400" dirty="0" err="1" smtClean="0"/>
              <a:t>dans</a:t>
            </a:r>
            <a:r>
              <a:rPr lang="en-US" sz="2400" dirty="0" smtClean="0"/>
              <a:t> la </a:t>
            </a:r>
            <a:r>
              <a:rPr lang="en-US" sz="2400" dirty="0" err="1" smtClean="0"/>
              <a:t>même</a:t>
            </a:r>
            <a:r>
              <a:rPr lang="en-US" sz="2400" dirty="0" smtClean="0"/>
              <a:t> application Java </a:t>
            </a:r>
            <a:r>
              <a:rPr lang="en-US" sz="2400" dirty="0" err="1" smtClean="0"/>
              <a:t>peuvent</a:t>
            </a:r>
            <a:r>
              <a:rPr lang="en-US" sz="2400" dirty="0" smtClean="0"/>
              <a:t> </a:t>
            </a:r>
            <a:r>
              <a:rPr lang="en-US" sz="2400" dirty="0" err="1" smtClean="0"/>
              <a:t>rejoinfre</a:t>
            </a:r>
            <a:r>
              <a:rPr lang="en-US" sz="2400" dirty="0" smtClean="0"/>
              <a:t> le </a:t>
            </a:r>
            <a:r>
              <a:rPr lang="en-US" sz="2400" dirty="0" err="1" smtClean="0"/>
              <a:t>même</a:t>
            </a:r>
            <a:r>
              <a:rPr lang="en-US" sz="2400" dirty="0" smtClean="0"/>
              <a:t> </a:t>
            </a:r>
            <a:r>
              <a:rPr lang="en-US" sz="2400" dirty="0" err="1" smtClean="0"/>
              <a:t>groupe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Si </a:t>
            </a:r>
            <a:r>
              <a:rPr lang="en-US" sz="2400" dirty="0" err="1" smtClean="0"/>
              <a:t>c’est</a:t>
            </a:r>
            <a:r>
              <a:rPr lang="en-US" sz="2400" dirty="0" smtClean="0"/>
              <a:t> le </a:t>
            </a:r>
            <a:r>
              <a:rPr lang="en-US" sz="2400" dirty="0" err="1" smtClean="0"/>
              <a:t>cas</a:t>
            </a:r>
            <a:r>
              <a:rPr lang="en-US" sz="2400" dirty="0" smtClean="0"/>
              <a:t>, </a:t>
            </a:r>
            <a:r>
              <a:rPr lang="en-US" sz="2400" dirty="0" err="1" smtClean="0"/>
              <a:t>chaque</a:t>
            </a:r>
            <a:r>
              <a:rPr lang="en-US" sz="2400" dirty="0" smtClean="0"/>
              <a:t> socket </a:t>
            </a:r>
            <a:r>
              <a:rPr lang="en-US" sz="2400" dirty="0" err="1" smtClean="0"/>
              <a:t>reçoit</a:t>
            </a:r>
            <a:r>
              <a:rPr lang="en-US" sz="2400" dirty="0" smtClean="0"/>
              <a:t> </a:t>
            </a:r>
            <a:r>
              <a:rPr lang="en-US" sz="2400" dirty="0" err="1" smtClean="0"/>
              <a:t>une</a:t>
            </a:r>
            <a:r>
              <a:rPr lang="en-US" sz="2400" dirty="0" smtClean="0"/>
              <a:t> </a:t>
            </a:r>
            <a:r>
              <a:rPr lang="en-US" sz="2400" dirty="0" err="1" smtClean="0"/>
              <a:t>copie</a:t>
            </a:r>
            <a:r>
              <a:rPr lang="en-US" sz="2400" dirty="0" smtClean="0"/>
              <a:t> </a:t>
            </a:r>
            <a:r>
              <a:rPr lang="en-US" sz="2400" dirty="0" err="1" smtClean="0"/>
              <a:t>complète</a:t>
            </a:r>
            <a:r>
              <a:rPr lang="en-US" sz="2400" dirty="0" smtClean="0"/>
              <a:t> des </a:t>
            </a:r>
            <a:r>
              <a:rPr lang="en-US" sz="2400" dirty="0" err="1" smtClean="0"/>
              <a:t>données</a:t>
            </a:r>
            <a:r>
              <a:rPr lang="en-US" sz="2400" dirty="0" smtClean="0"/>
              <a:t> </a:t>
            </a:r>
            <a:r>
              <a:rPr lang="en-US" sz="2400" dirty="0" err="1" smtClean="0"/>
              <a:t>adressées</a:t>
            </a:r>
            <a:r>
              <a:rPr lang="en-US" sz="2400" dirty="0" smtClean="0"/>
              <a:t> à </a:t>
            </a:r>
            <a:r>
              <a:rPr lang="en-US" sz="2400" dirty="0" err="1" smtClean="0"/>
              <a:t>ce</a:t>
            </a:r>
            <a:r>
              <a:rPr lang="en-US" sz="2400" dirty="0" smtClean="0"/>
              <a:t> </a:t>
            </a:r>
            <a:r>
              <a:rPr lang="en-US" sz="2400" dirty="0" err="1" smtClean="0"/>
              <a:t>groupe</a:t>
            </a:r>
            <a:r>
              <a:rPr lang="en-US" sz="2400" dirty="0" smtClean="0"/>
              <a:t> et qui </a:t>
            </a:r>
            <a:r>
              <a:rPr lang="en-US" sz="2400" dirty="0" err="1" smtClean="0"/>
              <a:t>arrivent</a:t>
            </a:r>
            <a:r>
              <a:rPr lang="en-US" sz="2400" dirty="0" smtClean="0"/>
              <a:t> à la machine </a:t>
            </a:r>
            <a:r>
              <a:rPr lang="en-US" sz="2400" dirty="0" err="1" smtClean="0"/>
              <a:t>hôte</a:t>
            </a:r>
            <a:r>
              <a:rPr lang="en-US" sz="2400" dirty="0" smtClean="0"/>
              <a:t> locale.</a:t>
            </a:r>
          </a:p>
          <a:p>
            <a:endParaRPr lang="en-US" sz="2400" dirty="0"/>
          </a:p>
          <a:p>
            <a:r>
              <a:rPr lang="en-US" sz="2400" dirty="0" smtClean="0"/>
              <a:t>Un second argument </a:t>
            </a:r>
            <a:r>
              <a:rPr lang="en-US" sz="2400" dirty="0" err="1" smtClean="0"/>
              <a:t>permet</a:t>
            </a:r>
            <a:r>
              <a:rPr lang="en-US" sz="2400" dirty="0" smtClean="0"/>
              <a:t> de rejoinder un </a:t>
            </a:r>
            <a:r>
              <a:rPr lang="en-US" sz="2400" dirty="0" err="1" smtClean="0"/>
              <a:t>groupe</a:t>
            </a:r>
            <a:r>
              <a:rPr lang="en-US" sz="2400" dirty="0" smtClean="0"/>
              <a:t> multicast </a:t>
            </a:r>
            <a:r>
              <a:rPr lang="en-US" sz="2400" dirty="0" err="1" smtClean="0"/>
              <a:t>sur</a:t>
            </a:r>
            <a:r>
              <a:rPr lang="en-US" sz="2400" dirty="0" smtClean="0"/>
              <a:t> </a:t>
            </a:r>
            <a:r>
              <a:rPr lang="en-US" sz="2400" dirty="0" err="1" smtClean="0"/>
              <a:t>une</a:t>
            </a:r>
            <a:r>
              <a:rPr lang="en-US" sz="2400" dirty="0" smtClean="0"/>
              <a:t> interface de </a:t>
            </a:r>
            <a:r>
              <a:rPr lang="en-US" sz="2400" dirty="0" err="1" smtClean="0"/>
              <a:t>réseau</a:t>
            </a:r>
            <a:r>
              <a:rPr lang="en-US" sz="2400" dirty="0" smtClean="0"/>
              <a:t> local </a:t>
            </a:r>
            <a:r>
              <a:rPr lang="en-US" sz="2400" dirty="0" err="1" smtClean="0"/>
              <a:t>spécifiée</a:t>
            </a:r>
            <a:r>
              <a:rPr lang="en-US" sz="2400" dirty="0" smtClean="0"/>
              <a:t> </a:t>
            </a:r>
            <a:r>
              <a:rPr lang="en-US" sz="2400" dirty="0" err="1" smtClean="0"/>
              <a:t>uniquement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973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err="1">
                <a:solidFill>
                  <a:srgbClr val="002060"/>
                </a:solidFill>
              </a:rPr>
              <a:t>Programmation</a:t>
            </a:r>
            <a:r>
              <a:rPr lang="en-US" sz="3600" dirty="0">
                <a:solidFill>
                  <a:srgbClr val="002060"/>
                </a:solidFill>
              </a:rPr>
              <a:t> par Sockets Multicast (Java)</a:t>
            </a:r>
            <a:endParaRPr lang="en-US" sz="3600" dirty="0" smtClean="0">
              <a:solidFill>
                <a:srgbClr val="002060"/>
              </a:solidFill>
            </a:endParaRP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08900" y="1545348"/>
            <a:ext cx="10436114" cy="474951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Quitter un </a:t>
            </a:r>
            <a:r>
              <a:rPr lang="en-US" sz="2400" dirty="0" err="1">
                <a:solidFill>
                  <a:srgbClr val="002060"/>
                </a:solidFill>
              </a:rPr>
              <a:t>G</a:t>
            </a:r>
            <a:r>
              <a:rPr lang="en-US" sz="2400" dirty="0" err="1" smtClean="0">
                <a:solidFill>
                  <a:srgbClr val="002060"/>
                </a:solidFill>
              </a:rPr>
              <a:t>roupe</a:t>
            </a:r>
            <a:r>
              <a:rPr lang="en-US" sz="2400" dirty="0" smtClean="0">
                <a:solidFill>
                  <a:srgbClr val="002060"/>
                </a:solidFill>
              </a:rPr>
              <a:t> et </a:t>
            </a:r>
            <a:r>
              <a:rPr lang="en-US" sz="2400" dirty="0" err="1" smtClean="0">
                <a:solidFill>
                  <a:srgbClr val="002060"/>
                </a:solidFill>
              </a:rPr>
              <a:t>fermer</a:t>
            </a:r>
            <a:r>
              <a:rPr lang="en-US" sz="2400" dirty="0" smtClean="0">
                <a:solidFill>
                  <a:srgbClr val="002060"/>
                </a:solidFill>
              </a:rPr>
              <a:t> la connection</a:t>
            </a:r>
            <a:endParaRPr lang="en-US" sz="2400" dirty="0" smtClean="0"/>
          </a:p>
          <a:p>
            <a:r>
              <a:rPr lang="en-US" sz="2400" dirty="0" err="1" smtClean="0"/>
              <a:t>Appeller</a:t>
            </a:r>
            <a:r>
              <a:rPr lang="en-US" sz="2400" dirty="0" smtClean="0"/>
              <a:t> la </a:t>
            </a:r>
            <a:r>
              <a:rPr lang="en-US" sz="2400" dirty="0" err="1" smtClean="0"/>
              <a:t>méthode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leaveGroup</a:t>
            </a:r>
            <a:r>
              <a:rPr lang="en-US" sz="2400" dirty="0">
                <a:solidFill>
                  <a:srgbClr val="7030A0"/>
                </a:solidFill>
              </a:rPr>
              <a:t>()</a:t>
            </a:r>
            <a:r>
              <a:rPr lang="en-US" sz="2400" dirty="0"/>
              <a:t> </a:t>
            </a:r>
            <a:r>
              <a:rPr lang="en-US" sz="2400" dirty="0" err="1" smtClean="0"/>
              <a:t>lorsqu’on</a:t>
            </a:r>
            <a:r>
              <a:rPr lang="en-US" sz="2400" dirty="0" smtClean="0"/>
              <a:t> ne </a:t>
            </a:r>
            <a:r>
              <a:rPr lang="en-US" sz="2400" dirty="0" err="1" smtClean="0"/>
              <a:t>veut</a:t>
            </a:r>
            <a:r>
              <a:rPr lang="en-US" sz="2400" dirty="0" smtClean="0"/>
              <a:t> plus </a:t>
            </a:r>
            <a:r>
              <a:rPr lang="en-US" sz="2400" dirty="0" err="1" smtClean="0"/>
              <a:t>recevoir</a:t>
            </a:r>
            <a:r>
              <a:rPr lang="en-US" sz="2400" dirty="0" smtClean="0"/>
              <a:t> des </a:t>
            </a:r>
            <a:r>
              <a:rPr lang="en-US" sz="2400" dirty="0" err="1" smtClean="0"/>
              <a:t>datagrammes</a:t>
            </a:r>
            <a:r>
              <a:rPr lang="en-US" sz="2400" dirty="0" smtClean="0"/>
              <a:t> du </a:t>
            </a:r>
            <a:r>
              <a:rPr lang="en-US" sz="2400" dirty="0" err="1" smtClean="0"/>
              <a:t>groupe</a:t>
            </a:r>
            <a:r>
              <a:rPr lang="en-US" sz="2400" dirty="0" smtClean="0"/>
              <a:t> multicast </a:t>
            </a:r>
            <a:r>
              <a:rPr lang="en-US" sz="2400" dirty="0" err="1" smtClean="0"/>
              <a:t>spécifé</a:t>
            </a:r>
            <a:r>
              <a:rPr lang="en-US" sz="2400" dirty="0" smtClean="0"/>
              <a:t>, </a:t>
            </a:r>
            <a:r>
              <a:rPr lang="en-US" sz="2400" dirty="0" err="1" smtClean="0"/>
              <a:t>sur</a:t>
            </a:r>
            <a:r>
              <a:rPr lang="en-US" sz="2400" dirty="0" smtClean="0"/>
              <a:t> </a:t>
            </a:r>
            <a:r>
              <a:rPr lang="en-US" sz="2400" dirty="0" err="1" smtClean="0"/>
              <a:t>tous</a:t>
            </a:r>
            <a:r>
              <a:rPr lang="en-US" sz="2400" dirty="0" smtClean="0"/>
              <a:t> les interfaces </a:t>
            </a:r>
            <a:r>
              <a:rPr lang="en-US" sz="2400" dirty="0" err="1" smtClean="0"/>
              <a:t>réseaux</a:t>
            </a:r>
            <a:r>
              <a:rPr lang="en-US" sz="2400" dirty="0" smtClean="0"/>
              <a:t> </a:t>
            </a:r>
            <a:r>
              <a:rPr lang="en-US" sz="2400" dirty="0" err="1" smtClean="0"/>
              <a:t>ou</a:t>
            </a:r>
            <a:r>
              <a:rPr lang="en-US" sz="2400" dirty="0" smtClean="0"/>
              <a:t> </a:t>
            </a:r>
            <a:r>
              <a:rPr lang="en-US" sz="2400" dirty="0" err="1" smtClean="0"/>
              <a:t>bien</a:t>
            </a:r>
            <a:r>
              <a:rPr lang="en-US" sz="2400" dirty="0" smtClean="0"/>
              <a:t> </a:t>
            </a:r>
            <a:r>
              <a:rPr lang="en-US" sz="2400" dirty="0" err="1" smtClean="0"/>
              <a:t>une</a:t>
            </a:r>
            <a:r>
              <a:rPr lang="en-US" sz="2400" dirty="0" smtClean="0"/>
              <a:t> interface </a:t>
            </a:r>
            <a:r>
              <a:rPr lang="en-US" sz="2400" dirty="0" err="1" smtClean="0"/>
              <a:t>spécifiée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r>
              <a:rPr lang="en-US" sz="2400" dirty="0" smtClean="0"/>
              <a:t>				</a:t>
            </a:r>
            <a:endParaRPr lang="en-US" sz="2400" dirty="0"/>
          </a:p>
          <a:p>
            <a:r>
              <a:rPr lang="en-US" sz="2400" b="1" dirty="0" smtClean="0"/>
              <a:t>public </a:t>
            </a:r>
            <a:r>
              <a:rPr lang="en-US" sz="2400" b="1" dirty="0"/>
              <a:t>void </a:t>
            </a:r>
            <a:r>
              <a:rPr lang="en-US" sz="2400" dirty="0" err="1">
                <a:solidFill>
                  <a:srgbClr val="7030A0"/>
                </a:solidFill>
              </a:rPr>
              <a:t>leaveGroup</a:t>
            </a:r>
            <a:r>
              <a:rPr lang="en-US" sz="2400" dirty="0">
                <a:solidFill>
                  <a:srgbClr val="7030A0"/>
                </a:solidFill>
              </a:rPr>
              <a:t>(</a:t>
            </a:r>
            <a:r>
              <a:rPr lang="en-US" sz="2400" dirty="0" err="1">
                <a:solidFill>
                  <a:srgbClr val="7030A0"/>
                </a:solidFill>
              </a:rPr>
              <a:t>InetAddress</a:t>
            </a:r>
            <a:r>
              <a:rPr lang="en-US" sz="2400" dirty="0">
                <a:solidFill>
                  <a:srgbClr val="7030A0"/>
                </a:solidFill>
              </a:rPr>
              <a:t> address) </a:t>
            </a:r>
            <a:r>
              <a:rPr lang="en-US" sz="2400" b="1" dirty="0"/>
              <a:t>throws </a:t>
            </a:r>
            <a:r>
              <a:rPr lang="en-US" sz="2400" dirty="0" err="1"/>
              <a:t>IOException</a:t>
            </a:r>
            <a:endParaRPr lang="en-US" sz="2400" dirty="0"/>
          </a:p>
          <a:p>
            <a:r>
              <a:rPr lang="fr-FR" sz="2400" b="1" dirty="0"/>
              <a:t>public </a:t>
            </a:r>
            <a:r>
              <a:rPr lang="fr-FR" sz="2400" b="1" dirty="0" err="1"/>
              <a:t>void</a:t>
            </a:r>
            <a:r>
              <a:rPr lang="fr-FR" sz="2400" b="1" dirty="0"/>
              <a:t> </a:t>
            </a:r>
            <a:r>
              <a:rPr lang="fr-FR" sz="2400" dirty="0" err="1">
                <a:solidFill>
                  <a:srgbClr val="7030A0"/>
                </a:solidFill>
              </a:rPr>
              <a:t>leaveGroup</a:t>
            </a:r>
            <a:r>
              <a:rPr lang="fr-FR" sz="2400" dirty="0">
                <a:solidFill>
                  <a:srgbClr val="7030A0"/>
                </a:solidFill>
              </a:rPr>
              <a:t>(</a:t>
            </a:r>
            <a:r>
              <a:rPr lang="fr-FR" sz="2400" dirty="0" err="1">
                <a:solidFill>
                  <a:srgbClr val="7030A0"/>
                </a:solidFill>
              </a:rPr>
              <a:t>SocketAddress</a:t>
            </a:r>
            <a:r>
              <a:rPr lang="fr-FR" sz="2400" dirty="0">
                <a:solidFill>
                  <a:srgbClr val="7030A0"/>
                </a:solidFill>
              </a:rPr>
              <a:t> </a:t>
            </a:r>
            <a:r>
              <a:rPr lang="fr-FR" sz="2400" dirty="0" err="1">
                <a:solidFill>
                  <a:srgbClr val="7030A0"/>
                </a:solidFill>
              </a:rPr>
              <a:t>multicastAddress</a:t>
            </a:r>
            <a:r>
              <a:rPr lang="fr-FR" sz="2400" dirty="0">
                <a:solidFill>
                  <a:srgbClr val="7030A0"/>
                </a:solidFill>
              </a:rPr>
              <a:t>,</a:t>
            </a:r>
          </a:p>
          <a:p>
            <a:r>
              <a:rPr lang="fr-FR" sz="2400" dirty="0" err="1">
                <a:solidFill>
                  <a:srgbClr val="7030A0"/>
                </a:solidFill>
              </a:rPr>
              <a:t>NetworkInterface</a:t>
            </a:r>
            <a:r>
              <a:rPr lang="fr-FR" sz="2400" dirty="0">
                <a:solidFill>
                  <a:srgbClr val="7030A0"/>
                </a:solidFill>
              </a:rPr>
              <a:t> </a:t>
            </a:r>
            <a:r>
              <a:rPr lang="fr-FR" sz="2400" dirty="0" smtClean="0">
                <a:solidFill>
                  <a:srgbClr val="7030A0"/>
                </a:solidFill>
              </a:rPr>
              <a:t>interface) </a:t>
            </a:r>
            <a:r>
              <a:rPr lang="fr-FR" sz="2400" b="1" dirty="0" err="1" smtClean="0"/>
              <a:t>throws</a:t>
            </a:r>
            <a:r>
              <a:rPr lang="fr-FR" sz="2400" b="1" dirty="0" smtClean="0"/>
              <a:t> </a:t>
            </a:r>
            <a:r>
              <a:rPr lang="fr-FR" sz="2400" dirty="0" err="1" smtClean="0"/>
              <a:t>IOException</a:t>
            </a:r>
            <a:endParaRPr lang="fr-FR" sz="2400" dirty="0" smtClean="0"/>
          </a:p>
          <a:p>
            <a:pPr marL="0" indent="0">
              <a:buNone/>
            </a:pPr>
            <a:endParaRPr lang="fr-FR" sz="2400" dirty="0"/>
          </a:p>
          <a:p>
            <a:r>
              <a:rPr lang="en-US" sz="2400" dirty="0" smtClean="0"/>
              <a:t>Elle </a:t>
            </a:r>
            <a:r>
              <a:rPr lang="en-US" sz="2400" dirty="0" err="1" smtClean="0"/>
              <a:t>signale</a:t>
            </a:r>
            <a:r>
              <a:rPr lang="en-US" sz="2400" dirty="0" smtClean="0"/>
              <a:t> au </a:t>
            </a:r>
            <a:r>
              <a:rPr lang="en-US" sz="2400" dirty="0" err="1" smtClean="0"/>
              <a:t>routeur</a:t>
            </a:r>
            <a:r>
              <a:rPr lang="en-US" sz="2400" dirty="0" smtClean="0"/>
              <a:t> multicast local, </a:t>
            </a:r>
            <a:r>
              <a:rPr lang="en-US" sz="2400" dirty="0" err="1" smtClean="0"/>
              <a:t>d’arrêter</a:t>
            </a:r>
            <a:r>
              <a:rPr lang="en-US" sz="2400" dirty="0" smtClean="0"/>
              <a:t> la </a:t>
            </a:r>
            <a:r>
              <a:rPr lang="en-US" sz="2400" dirty="0" err="1" smtClean="0"/>
              <a:t>délivrance</a:t>
            </a:r>
            <a:r>
              <a:rPr lang="en-US" sz="2400" dirty="0" smtClean="0"/>
              <a:t> des </a:t>
            </a:r>
            <a:r>
              <a:rPr lang="en-US" sz="2400" dirty="0" err="1" smtClean="0"/>
              <a:t>datagrammes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523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err="1">
                <a:solidFill>
                  <a:srgbClr val="002060"/>
                </a:solidFill>
              </a:rPr>
              <a:t>Programmation</a:t>
            </a:r>
            <a:r>
              <a:rPr lang="en-US" sz="3600" dirty="0">
                <a:solidFill>
                  <a:srgbClr val="002060"/>
                </a:solidFill>
              </a:rPr>
              <a:t> par Sockets Multicast (Java)</a:t>
            </a:r>
            <a:endParaRPr lang="en-US" sz="3600" dirty="0" smtClean="0">
              <a:solidFill>
                <a:srgbClr val="002060"/>
              </a:solidFill>
            </a:endParaRP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08900" y="1545348"/>
            <a:ext cx="10436114" cy="474951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Envoi de </a:t>
            </a:r>
            <a:r>
              <a:rPr lang="en-US" sz="2400" dirty="0" err="1" smtClean="0">
                <a:solidFill>
                  <a:srgbClr val="002060"/>
                </a:solidFill>
              </a:rPr>
              <a:t>données</a:t>
            </a:r>
            <a:r>
              <a:rPr lang="en-US" sz="2400" dirty="0" smtClean="0">
                <a:solidFill>
                  <a:srgbClr val="002060"/>
                </a:solidFill>
              </a:rPr>
              <a:t> multicast</a:t>
            </a:r>
            <a:endParaRPr lang="en-US" sz="2400" dirty="0" smtClean="0"/>
          </a:p>
          <a:p>
            <a:r>
              <a:rPr lang="en-US" sz="2400" dirty="0" err="1" smtClean="0"/>
              <a:t>L’envoi</a:t>
            </a:r>
            <a:r>
              <a:rPr lang="en-US" sz="2400" dirty="0" smtClean="0"/>
              <a:t> de </a:t>
            </a:r>
            <a:r>
              <a:rPr lang="en-US" sz="2400" dirty="0" err="1" smtClean="0"/>
              <a:t>données</a:t>
            </a:r>
            <a:r>
              <a:rPr lang="en-US" sz="2400" dirty="0" smtClean="0"/>
              <a:t> avec </a:t>
            </a:r>
            <a:r>
              <a:rPr lang="en-US" sz="2400" dirty="0" err="1" smtClean="0"/>
              <a:t>MulticastSocket</a:t>
            </a:r>
            <a:r>
              <a:rPr lang="en-US" sz="2400" dirty="0" smtClean="0"/>
              <a:t> </a:t>
            </a:r>
            <a:r>
              <a:rPr lang="en-US" sz="2400" dirty="0" err="1" smtClean="0"/>
              <a:t>est</a:t>
            </a:r>
            <a:r>
              <a:rPr lang="en-US" sz="2400" dirty="0" smtClean="0"/>
              <a:t> </a:t>
            </a:r>
            <a:r>
              <a:rPr lang="en-US" sz="2400" dirty="0" err="1" smtClean="0"/>
              <a:t>similaire</a:t>
            </a:r>
            <a:r>
              <a:rPr lang="en-US" sz="2400" dirty="0" smtClean="0"/>
              <a:t> à </a:t>
            </a:r>
            <a:r>
              <a:rPr lang="en-US" sz="2400" dirty="0" err="1" smtClean="0"/>
              <a:t>l’envoi</a:t>
            </a:r>
            <a:r>
              <a:rPr lang="en-US" sz="2400" dirty="0" smtClean="0"/>
              <a:t> de </a:t>
            </a:r>
            <a:r>
              <a:rPr lang="en-US" sz="2400" dirty="0" err="1" smtClean="0"/>
              <a:t>données</a:t>
            </a:r>
            <a:r>
              <a:rPr lang="en-US" sz="2400" dirty="0" smtClean="0"/>
              <a:t> avec </a:t>
            </a:r>
            <a:r>
              <a:rPr lang="en-US" sz="2400" dirty="0" err="1" smtClean="0"/>
              <a:t>DatagramSocket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Ranger les </a:t>
            </a:r>
            <a:r>
              <a:rPr lang="en-US" sz="2400" dirty="0" err="1" smtClean="0"/>
              <a:t>données</a:t>
            </a:r>
            <a:r>
              <a:rPr lang="en-US" sz="2400" dirty="0" smtClean="0"/>
              <a:t> </a:t>
            </a:r>
            <a:r>
              <a:rPr lang="en-US" sz="2400" dirty="0" err="1" smtClean="0"/>
              <a:t>dans</a:t>
            </a:r>
            <a:r>
              <a:rPr lang="en-US" sz="2400" dirty="0" smtClean="0"/>
              <a:t> un objet </a:t>
            </a:r>
            <a:r>
              <a:rPr lang="en-US" sz="2400" dirty="0" err="1" smtClean="0"/>
              <a:t>DatagramPacket</a:t>
            </a:r>
            <a:r>
              <a:rPr lang="en-US" sz="2400" dirty="0" smtClean="0"/>
              <a:t> et </a:t>
            </a:r>
            <a:r>
              <a:rPr lang="en-US" sz="2400" dirty="0" err="1" smtClean="0"/>
              <a:t>envoyer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utilisant</a:t>
            </a:r>
            <a:r>
              <a:rPr lang="en-US" sz="2400" dirty="0" smtClean="0"/>
              <a:t> la </a:t>
            </a:r>
            <a:r>
              <a:rPr lang="en-US" sz="2400" dirty="0" err="1" smtClean="0"/>
              <a:t>méthode</a:t>
            </a:r>
            <a:r>
              <a:rPr lang="en-US" sz="2400" dirty="0" smtClean="0"/>
              <a:t> send() </a:t>
            </a:r>
            <a:r>
              <a:rPr lang="en-US" sz="2400" dirty="0" err="1" smtClean="0"/>
              <a:t>héritée</a:t>
            </a:r>
            <a:r>
              <a:rPr lang="en-US" sz="2400" dirty="0" smtClean="0"/>
              <a:t> de </a:t>
            </a:r>
            <a:r>
              <a:rPr lang="en-US" sz="2400" dirty="0" err="1" smtClean="0"/>
              <a:t>DatagramSocket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Les </a:t>
            </a:r>
            <a:r>
              <a:rPr lang="en-US" sz="2400" dirty="0" err="1" smtClean="0"/>
              <a:t>données</a:t>
            </a:r>
            <a:r>
              <a:rPr lang="en-US" sz="2400" dirty="0" smtClean="0"/>
              <a:t> </a:t>
            </a:r>
            <a:r>
              <a:rPr lang="en-US" sz="2400" dirty="0" err="1" smtClean="0"/>
              <a:t>sont</a:t>
            </a:r>
            <a:r>
              <a:rPr lang="en-US" sz="2400" dirty="0" smtClean="0"/>
              <a:t> </a:t>
            </a:r>
            <a:r>
              <a:rPr lang="en-US" sz="2400" dirty="0" err="1" smtClean="0"/>
              <a:t>envoyées</a:t>
            </a:r>
            <a:r>
              <a:rPr lang="en-US" sz="2400" dirty="0" smtClean="0"/>
              <a:t> à </a:t>
            </a:r>
            <a:r>
              <a:rPr lang="en-US" sz="2400" dirty="0" err="1" smtClean="0"/>
              <a:t>chaque</a:t>
            </a:r>
            <a:r>
              <a:rPr lang="en-US" sz="2400" dirty="0" smtClean="0"/>
              <a:t> member du </a:t>
            </a:r>
            <a:r>
              <a:rPr lang="en-US" sz="2400" dirty="0" err="1" smtClean="0"/>
              <a:t>groupe</a:t>
            </a:r>
            <a:r>
              <a:rPr lang="en-US" sz="2400" dirty="0" smtClean="0"/>
              <a:t> multicast </a:t>
            </a:r>
            <a:r>
              <a:rPr lang="en-US" sz="2400" dirty="0" err="1" smtClean="0"/>
              <a:t>auquel</a:t>
            </a:r>
            <a:r>
              <a:rPr lang="en-US" sz="2400" dirty="0" smtClean="0"/>
              <a:t> le </a:t>
            </a:r>
            <a:r>
              <a:rPr lang="en-US" sz="2400" dirty="0" err="1" smtClean="0"/>
              <a:t>paquet</a:t>
            </a:r>
            <a:r>
              <a:rPr lang="en-US" sz="2400" dirty="0" smtClean="0"/>
              <a:t> </a:t>
            </a:r>
            <a:r>
              <a:rPr lang="en-US" sz="2400" dirty="0" err="1" smtClean="0"/>
              <a:t>est</a:t>
            </a:r>
            <a:r>
              <a:rPr lang="en-US" sz="2400" dirty="0" smtClean="0"/>
              <a:t> </a:t>
            </a:r>
            <a:r>
              <a:rPr lang="en-US" sz="2400" dirty="0" err="1" smtClean="0"/>
              <a:t>adressé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0760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err="1">
                <a:solidFill>
                  <a:srgbClr val="002060"/>
                </a:solidFill>
              </a:rPr>
              <a:t>Programmation</a:t>
            </a:r>
            <a:r>
              <a:rPr lang="en-US" sz="3600" dirty="0">
                <a:solidFill>
                  <a:srgbClr val="002060"/>
                </a:solidFill>
              </a:rPr>
              <a:t> par Sockets Multicast (Java)</a:t>
            </a:r>
            <a:endParaRPr lang="en-US" sz="3600" dirty="0" smtClean="0">
              <a:solidFill>
                <a:srgbClr val="002060"/>
              </a:solidFill>
            </a:endParaRP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08900" y="1545348"/>
            <a:ext cx="10436114" cy="474951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Exemple</a:t>
            </a:r>
            <a:r>
              <a:rPr lang="en-US" sz="2400" dirty="0" smtClean="0">
                <a:solidFill>
                  <a:srgbClr val="002060"/>
                </a:solidFill>
              </a:rPr>
              <a:t> : Envoi de </a:t>
            </a:r>
            <a:r>
              <a:rPr lang="en-US" sz="2400" dirty="0" err="1" smtClean="0">
                <a:solidFill>
                  <a:srgbClr val="002060"/>
                </a:solidFill>
              </a:rPr>
              <a:t>données</a:t>
            </a:r>
            <a:r>
              <a:rPr lang="en-US" sz="2400" dirty="0" smtClean="0">
                <a:solidFill>
                  <a:srgbClr val="002060"/>
                </a:solidFill>
              </a:rPr>
              <a:t> multicast</a:t>
            </a:r>
            <a:endParaRPr lang="en-US" sz="2400" dirty="0" smtClean="0"/>
          </a:p>
          <a:p>
            <a:r>
              <a:rPr lang="fr-FR" sz="2400" b="1" dirty="0" err="1">
                <a:solidFill>
                  <a:srgbClr val="00669A"/>
                </a:solidFill>
                <a:latin typeface="+mj-lt"/>
              </a:rPr>
              <a:t>try</a:t>
            </a:r>
            <a:r>
              <a:rPr lang="fr-FR" sz="2400" b="1" dirty="0">
                <a:solidFill>
                  <a:srgbClr val="00669A"/>
                </a:solidFill>
                <a:latin typeface="+mj-lt"/>
              </a:rPr>
              <a:t> </a:t>
            </a:r>
            <a:r>
              <a:rPr lang="fr-FR" sz="2400" dirty="0">
                <a:solidFill>
                  <a:srgbClr val="555555"/>
                </a:solidFill>
                <a:latin typeface="+mj-lt"/>
              </a:rPr>
              <a:t>{</a:t>
            </a:r>
          </a:p>
          <a:p>
            <a:r>
              <a:rPr lang="fr-FR" sz="2400" dirty="0" err="1">
                <a:solidFill>
                  <a:srgbClr val="000089"/>
                </a:solidFill>
                <a:latin typeface="+mj-lt"/>
              </a:rPr>
              <a:t>InetAddress</a:t>
            </a:r>
            <a:r>
              <a:rPr lang="fr-FR" sz="2400" dirty="0">
                <a:solidFill>
                  <a:srgbClr val="000089"/>
                </a:solidFill>
                <a:latin typeface="+mj-lt"/>
              </a:rPr>
              <a:t> </a:t>
            </a:r>
            <a:r>
              <a:rPr lang="fr-FR" sz="2400" dirty="0" err="1">
                <a:solidFill>
                  <a:srgbClr val="000089"/>
                </a:solidFill>
                <a:latin typeface="+mj-lt"/>
              </a:rPr>
              <a:t>ia</a:t>
            </a:r>
            <a:r>
              <a:rPr lang="fr-FR" sz="2400" dirty="0">
                <a:solidFill>
                  <a:srgbClr val="000089"/>
                </a:solidFill>
                <a:latin typeface="+mj-lt"/>
              </a:rPr>
              <a:t> </a:t>
            </a:r>
            <a:r>
              <a:rPr lang="fr-FR" sz="2400" dirty="0">
                <a:solidFill>
                  <a:srgbClr val="555555"/>
                </a:solidFill>
                <a:latin typeface="+mj-lt"/>
              </a:rPr>
              <a:t>= </a:t>
            </a:r>
            <a:r>
              <a:rPr lang="fr-FR" sz="2400" dirty="0" err="1">
                <a:solidFill>
                  <a:srgbClr val="000089"/>
                </a:solidFill>
                <a:latin typeface="+mj-lt"/>
              </a:rPr>
              <a:t>InetAddress</a:t>
            </a:r>
            <a:r>
              <a:rPr lang="fr-FR" sz="2400" dirty="0" err="1">
                <a:solidFill>
                  <a:srgbClr val="555555"/>
                </a:solidFill>
                <a:latin typeface="+mj-lt"/>
              </a:rPr>
              <a:t>.</a:t>
            </a:r>
            <a:r>
              <a:rPr lang="fr-FR" sz="2400" dirty="0" err="1">
                <a:solidFill>
                  <a:srgbClr val="33009A"/>
                </a:solidFill>
                <a:latin typeface="+mj-lt"/>
              </a:rPr>
              <a:t>getByName</a:t>
            </a:r>
            <a:r>
              <a:rPr lang="fr-FR" sz="2400" dirty="0">
                <a:solidFill>
                  <a:srgbClr val="555555"/>
                </a:solidFill>
                <a:latin typeface="+mj-lt"/>
              </a:rPr>
              <a:t>(</a:t>
            </a:r>
            <a:r>
              <a:rPr lang="fr-FR" sz="2400" dirty="0">
                <a:solidFill>
                  <a:srgbClr val="CD3300"/>
                </a:solidFill>
                <a:latin typeface="+mj-lt"/>
              </a:rPr>
              <a:t>"experiment.mcast.net"</a:t>
            </a:r>
            <a:r>
              <a:rPr lang="fr-FR" sz="2400" dirty="0">
                <a:solidFill>
                  <a:srgbClr val="555555"/>
                </a:solidFill>
                <a:latin typeface="+mj-lt"/>
              </a:rPr>
              <a:t>);</a:t>
            </a:r>
          </a:p>
          <a:p>
            <a:r>
              <a:rPr lang="pt-BR" sz="2400" b="1" dirty="0">
                <a:solidFill>
                  <a:srgbClr val="007789"/>
                </a:solidFill>
                <a:latin typeface="+mj-lt"/>
              </a:rPr>
              <a:t>byte</a:t>
            </a:r>
            <a:r>
              <a:rPr lang="pt-BR" sz="2400" dirty="0">
                <a:solidFill>
                  <a:srgbClr val="555555"/>
                </a:solidFill>
                <a:latin typeface="+mj-lt"/>
              </a:rPr>
              <a:t>[] </a:t>
            </a:r>
            <a:r>
              <a:rPr lang="pt-BR" sz="2400" dirty="0">
                <a:solidFill>
                  <a:srgbClr val="000089"/>
                </a:solidFill>
                <a:latin typeface="+mj-lt"/>
              </a:rPr>
              <a:t>data </a:t>
            </a:r>
            <a:r>
              <a:rPr lang="pt-BR" sz="2400" dirty="0">
                <a:solidFill>
                  <a:srgbClr val="555555"/>
                </a:solidFill>
                <a:latin typeface="+mj-lt"/>
              </a:rPr>
              <a:t>= </a:t>
            </a:r>
            <a:r>
              <a:rPr lang="pt-BR" sz="2400" dirty="0">
                <a:solidFill>
                  <a:srgbClr val="CD3300"/>
                </a:solidFill>
                <a:latin typeface="+mj-lt"/>
              </a:rPr>
              <a:t>"Here's some multicast data\r\n"</a:t>
            </a:r>
            <a:r>
              <a:rPr lang="pt-BR" sz="2400" dirty="0">
                <a:solidFill>
                  <a:srgbClr val="555555"/>
                </a:solidFill>
                <a:latin typeface="+mj-lt"/>
              </a:rPr>
              <a:t>.</a:t>
            </a:r>
            <a:r>
              <a:rPr lang="pt-BR" sz="2400" dirty="0">
                <a:solidFill>
                  <a:srgbClr val="33009A"/>
                </a:solidFill>
                <a:latin typeface="+mj-lt"/>
              </a:rPr>
              <a:t>getBytes</a:t>
            </a:r>
            <a:r>
              <a:rPr lang="pt-BR" sz="2400" dirty="0">
                <a:solidFill>
                  <a:srgbClr val="555555"/>
                </a:solidFill>
                <a:latin typeface="+mj-lt"/>
              </a:rPr>
              <a:t>();</a:t>
            </a:r>
          </a:p>
          <a:p>
            <a:r>
              <a:rPr lang="fr-FR" sz="2400" b="1" dirty="0" err="1">
                <a:solidFill>
                  <a:srgbClr val="007789"/>
                </a:solidFill>
                <a:latin typeface="+mj-lt"/>
              </a:rPr>
              <a:t>int</a:t>
            </a:r>
            <a:r>
              <a:rPr lang="fr-FR" sz="2400" b="1" dirty="0">
                <a:solidFill>
                  <a:srgbClr val="007789"/>
                </a:solidFill>
                <a:latin typeface="+mj-lt"/>
              </a:rPr>
              <a:t> </a:t>
            </a:r>
            <a:r>
              <a:rPr lang="fr-FR" sz="2400" dirty="0">
                <a:solidFill>
                  <a:srgbClr val="000089"/>
                </a:solidFill>
                <a:latin typeface="+mj-lt"/>
              </a:rPr>
              <a:t>port </a:t>
            </a:r>
            <a:r>
              <a:rPr lang="fr-FR" sz="2400" dirty="0">
                <a:solidFill>
                  <a:srgbClr val="555555"/>
                </a:solidFill>
                <a:latin typeface="+mj-lt"/>
              </a:rPr>
              <a:t>= </a:t>
            </a:r>
            <a:r>
              <a:rPr lang="fr-FR" sz="2400" dirty="0">
                <a:solidFill>
                  <a:srgbClr val="FF6600"/>
                </a:solidFill>
                <a:latin typeface="+mj-lt"/>
              </a:rPr>
              <a:t>4000</a:t>
            </a:r>
            <a:r>
              <a:rPr lang="fr-FR" sz="2400" dirty="0">
                <a:solidFill>
                  <a:srgbClr val="555555"/>
                </a:solidFill>
                <a:latin typeface="+mj-lt"/>
              </a:rPr>
              <a:t>;</a:t>
            </a:r>
          </a:p>
          <a:p>
            <a:r>
              <a:rPr lang="fr-FR" sz="2400" dirty="0" err="1">
                <a:solidFill>
                  <a:srgbClr val="000089"/>
                </a:solidFill>
                <a:latin typeface="+mj-lt"/>
              </a:rPr>
              <a:t>DatagramPacket</a:t>
            </a:r>
            <a:r>
              <a:rPr lang="fr-FR" sz="2400" dirty="0">
                <a:solidFill>
                  <a:srgbClr val="000089"/>
                </a:solidFill>
                <a:latin typeface="+mj-lt"/>
              </a:rPr>
              <a:t> </a:t>
            </a:r>
            <a:r>
              <a:rPr lang="fr-FR" sz="2400" dirty="0" err="1">
                <a:solidFill>
                  <a:srgbClr val="000089"/>
                </a:solidFill>
                <a:latin typeface="+mj-lt"/>
              </a:rPr>
              <a:t>dp</a:t>
            </a:r>
            <a:r>
              <a:rPr lang="fr-FR" sz="2400" dirty="0">
                <a:solidFill>
                  <a:srgbClr val="000089"/>
                </a:solidFill>
                <a:latin typeface="+mj-lt"/>
              </a:rPr>
              <a:t> </a:t>
            </a:r>
            <a:r>
              <a:rPr lang="fr-FR" sz="2400" dirty="0">
                <a:solidFill>
                  <a:srgbClr val="555555"/>
                </a:solidFill>
                <a:latin typeface="+mj-lt"/>
              </a:rPr>
              <a:t>= </a:t>
            </a:r>
            <a:r>
              <a:rPr lang="fr-FR" sz="2400" b="1" dirty="0">
                <a:solidFill>
                  <a:srgbClr val="00669A"/>
                </a:solidFill>
                <a:latin typeface="+mj-lt"/>
              </a:rPr>
              <a:t>new </a:t>
            </a:r>
            <a:r>
              <a:rPr lang="fr-FR" sz="2400" dirty="0" err="1">
                <a:solidFill>
                  <a:srgbClr val="000089"/>
                </a:solidFill>
                <a:latin typeface="+mj-lt"/>
              </a:rPr>
              <a:t>DatagramPacket</a:t>
            </a:r>
            <a:r>
              <a:rPr lang="fr-FR" sz="2400" dirty="0">
                <a:solidFill>
                  <a:srgbClr val="555555"/>
                </a:solidFill>
                <a:latin typeface="+mj-lt"/>
              </a:rPr>
              <a:t>(</a:t>
            </a:r>
            <a:r>
              <a:rPr lang="fr-FR" sz="2400" dirty="0">
                <a:solidFill>
                  <a:srgbClr val="000089"/>
                </a:solidFill>
                <a:latin typeface="+mj-lt"/>
              </a:rPr>
              <a:t>data</a:t>
            </a:r>
            <a:r>
              <a:rPr lang="fr-FR" sz="2400" dirty="0">
                <a:solidFill>
                  <a:srgbClr val="555555"/>
                </a:solidFill>
                <a:latin typeface="+mj-lt"/>
              </a:rPr>
              <a:t>, </a:t>
            </a:r>
            <a:r>
              <a:rPr lang="fr-FR" sz="2400" dirty="0" err="1">
                <a:solidFill>
                  <a:srgbClr val="000089"/>
                </a:solidFill>
                <a:latin typeface="+mj-lt"/>
              </a:rPr>
              <a:t>data</a:t>
            </a:r>
            <a:r>
              <a:rPr lang="fr-FR" sz="2400" dirty="0" err="1">
                <a:solidFill>
                  <a:srgbClr val="555555"/>
                </a:solidFill>
                <a:latin typeface="+mj-lt"/>
              </a:rPr>
              <a:t>.</a:t>
            </a:r>
            <a:r>
              <a:rPr lang="fr-FR" sz="2400" dirty="0" err="1">
                <a:solidFill>
                  <a:srgbClr val="33009A"/>
                </a:solidFill>
                <a:latin typeface="+mj-lt"/>
              </a:rPr>
              <a:t>length</a:t>
            </a:r>
            <a:r>
              <a:rPr lang="fr-FR" sz="2400" dirty="0">
                <a:solidFill>
                  <a:srgbClr val="555555"/>
                </a:solidFill>
                <a:latin typeface="+mj-lt"/>
              </a:rPr>
              <a:t>, </a:t>
            </a:r>
            <a:r>
              <a:rPr lang="fr-FR" sz="2400" dirty="0" err="1">
                <a:solidFill>
                  <a:srgbClr val="000089"/>
                </a:solidFill>
                <a:latin typeface="+mj-lt"/>
              </a:rPr>
              <a:t>ia</a:t>
            </a:r>
            <a:r>
              <a:rPr lang="fr-FR" sz="2400" dirty="0">
                <a:solidFill>
                  <a:srgbClr val="555555"/>
                </a:solidFill>
                <a:latin typeface="+mj-lt"/>
              </a:rPr>
              <a:t>, </a:t>
            </a:r>
            <a:r>
              <a:rPr lang="fr-FR" sz="2400" dirty="0">
                <a:solidFill>
                  <a:srgbClr val="000089"/>
                </a:solidFill>
                <a:latin typeface="+mj-lt"/>
              </a:rPr>
              <a:t>port</a:t>
            </a:r>
            <a:r>
              <a:rPr lang="fr-FR" sz="2400" dirty="0">
                <a:solidFill>
                  <a:srgbClr val="555555"/>
                </a:solidFill>
                <a:latin typeface="+mj-lt"/>
              </a:rPr>
              <a:t>);</a:t>
            </a:r>
          </a:p>
          <a:p>
            <a:r>
              <a:rPr lang="fr-FR" sz="2400" dirty="0" err="1">
                <a:solidFill>
                  <a:srgbClr val="000089"/>
                </a:solidFill>
                <a:latin typeface="+mj-lt"/>
              </a:rPr>
              <a:t>MulticastSocket</a:t>
            </a:r>
            <a:r>
              <a:rPr lang="fr-FR" sz="2400" dirty="0">
                <a:solidFill>
                  <a:srgbClr val="000089"/>
                </a:solidFill>
                <a:latin typeface="+mj-lt"/>
              </a:rPr>
              <a:t> ms </a:t>
            </a:r>
            <a:r>
              <a:rPr lang="fr-FR" sz="2400" dirty="0">
                <a:solidFill>
                  <a:srgbClr val="555555"/>
                </a:solidFill>
                <a:latin typeface="+mj-lt"/>
              </a:rPr>
              <a:t>= </a:t>
            </a:r>
            <a:r>
              <a:rPr lang="fr-FR" sz="2400" b="1" dirty="0">
                <a:solidFill>
                  <a:srgbClr val="00669A"/>
                </a:solidFill>
                <a:latin typeface="+mj-lt"/>
              </a:rPr>
              <a:t>new </a:t>
            </a:r>
            <a:r>
              <a:rPr lang="fr-FR" sz="2400" dirty="0" err="1">
                <a:solidFill>
                  <a:srgbClr val="000089"/>
                </a:solidFill>
                <a:latin typeface="+mj-lt"/>
              </a:rPr>
              <a:t>MulticastSocket</a:t>
            </a:r>
            <a:r>
              <a:rPr lang="fr-FR" sz="2400" dirty="0">
                <a:solidFill>
                  <a:srgbClr val="555555"/>
                </a:solidFill>
                <a:latin typeface="+mj-lt"/>
              </a:rPr>
              <a:t>();</a:t>
            </a:r>
          </a:p>
          <a:p>
            <a:r>
              <a:rPr lang="fr-FR" sz="2400" dirty="0" err="1">
                <a:solidFill>
                  <a:srgbClr val="000089"/>
                </a:solidFill>
                <a:latin typeface="+mj-lt"/>
              </a:rPr>
              <a:t>ms</a:t>
            </a:r>
            <a:r>
              <a:rPr lang="fr-FR" sz="2400" dirty="0" err="1">
                <a:solidFill>
                  <a:srgbClr val="555555"/>
                </a:solidFill>
                <a:latin typeface="+mj-lt"/>
              </a:rPr>
              <a:t>.</a:t>
            </a:r>
            <a:r>
              <a:rPr lang="fr-FR" sz="2400" dirty="0" err="1">
                <a:solidFill>
                  <a:srgbClr val="33009A"/>
                </a:solidFill>
                <a:latin typeface="+mj-lt"/>
              </a:rPr>
              <a:t>send</a:t>
            </a:r>
            <a:r>
              <a:rPr lang="fr-FR" sz="2400" dirty="0">
                <a:solidFill>
                  <a:srgbClr val="555555"/>
                </a:solidFill>
                <a:latin typeface="+mj-lt"/>
              </a:rPr>
              <a:t>(</a:t>
            </a:r>
            <a:r>
              <a:rPr lang="fr-FR" sz="2400" dirty="0" err="1">
                <a:solidFill>
                  <a:srgbClr val="000089"/>
                </a:solidFill>
                <a:latin typeface="+mj-lt"/>
              </a:rPr>
              <a:t>dp</a:t>
            </a:r>
            <a:r>
              <a:rPr lang="fr-FR" sz="2400" dirty="0">
                <a:solidFill>
                  <a:srgbClr val="555555"/>
                </a:solidFill>
                <a:latin typeface="+mj-lt"/>
              </a:rPr>
              <a:t>);</a:t>
            </a:r>
          </a:p>
          <a:p>
            <a:r>
              <a:rPr lang="fr-FR" sz="2400" dirty="0">
                <a:solidFill>
                  <a:srgbClr val="555555"/>
                </a:solidFill>
                <a:latin typeface="+mj-lt"/>
              </a:rPr>
              <a:t>} </a:t>
            </a:r>
            <a:r>
              <a:rPr lang="fr-FR" sz="2400" b="1" dirty="0">
                <a:solidFill>
                  <a:srgbClr val="00669A"/>
                </a:solidFill>
                <a:latin typeface="+mj-lt"/>
              </a:rPr>
              <a:t>catch </a:t>
            </a:r>
            <a:r>
              <a:rPr lang="fr-FR" sz="2400" dirty="0">
                <a:solidFill>
                  <a:srgbClr val="555555"/>
                </a:solidFill>
                <a:latin typeface="+mj-lt"/>
              </a:rPr>
              <a:t>(</a:t>
            </a:r>
            <a:r>
              <a:rPr lang="fr-FR" sz="2400" dirty="0" err="1">
                <a:solidFill>
                  <a:srgbClr val="000089"/>
                </a:solidFill>
                <a:latin typeface="+mj-lt"/>
              </a:rPr>
              <a:t>IOException</a:t>
            </a:r>
            <a:r>
              <a:rPr lang="fr-FR" sz="2400" dirty="0">
                <a:solidFill>
                  <a:srgbClr val="000089"/>
                </a:solidFill>
                <a:latin typeface="+mj-lt"/>
              </a:rPr>
              <a:t> ex</a:t>
            </a:r>
            <a:r>
              <a:rPr lang="fr-FR" sz="2400" dirty="0">
                <a:solidFill>
                  <a:srgbClr val="555555"/>
                </a:solidFill>
                <a:latin typeface="+mj-lt"/>
              </a:rPr>
              <a:t>) </a:t>
            </a:r>
            <a:r>
              <a:rPr lang="fr-FR" sz="2400" dirty="0" smtClean="0">
                <a:solidFill>
                  <a:srgbClr val="555555"/>
                </a:solidFill>
                <a:latin typeface="+mj-lt"/>
              </a:rPr>
              <a:t>{</a:t>
            </a:r>
            <a:r>
              <a:rPr lang="fr-FR" sz="2400" dirty="0" err="1" smtClean="0">
                <a:solidFill>
                  <a:srgbClr val="000089"/>
                </a:solidFill>
                <a:latin typeface="+mj-lt"/>
              </a:rPr>
              <a:t>System</a:t>
            </a:r>
            <a:r>
              <a:rPr lang="fr-FR" sz="2400" dirty="0" err="1" smtClean="0">
                <a:solidFill>
                  <a:srgbClr val="555555"/>
                </a:solidFill>
                <a:latin typeface="+mj-lt"/>
              </a:rPr>
              <a:t>.</a:t>
            </a:r>
            <a:r>
              <a:rPr lang="fr-FR" sz="2400" dirty="0" err="1" smtClean="0">
                <a:solidFill>
                  <a:srgbClr val="33009A"/>
                </a:solidFill>
                <a:latin typeface="+mj-lt"/>
              </a:rPr>
              <a:t>err</a:t>
            </a:r>
            <a:r>
              <a:rPr lang="fr-FR" sz="2400" dirty="0" err="1" smtClean="0">
                <a:solidFill>
                  <a:srgbClr val="555555"/>
                </a:solidFill>
                <a:latin typeface="+mj-lt"/>
              </a:rPr>
              <a:t>.</a:t>
            </a:r>
            <a:r>
              <a:rPr lang="fr-FR" sz="2400" dirty="0" err="1" smtClean="0">
                <a:solidFill>
                  <a:srgbClr val="33009A"/>
                </a:solidFill>
                <a:latin typeface="+mj-lt"/>
              </a:rPr>
              <a:t>println</a:t>
            </a:r>
            <a:r>
              <a:rPr lang="fr-FR" sz="2400" dirty="0" smtClean="0">
                <a:solidFill>
                  <a:srgbClr val="555555"/>
                </a:solidFill>
                <a:latin typeface="+mj-lt"/>
              </a:rPr>
              <a:t>(</a:t>
            </a:r>
            <a:r>
              <a:rPr lang="fr-FR" sz="2400" dirty="0" smtClean="0">
                <a:solidFill>
                  <a:srgbClr val="000089"/>
                </a:solidFill>
                <a:latin typeface="+mj-lt"/>
              </a:rPr>
              <a:t>ex</a:t>
            </a:r>
            <a:r>
              <a:rPr lang="fr-FR" sz="2400" dirty="0" smtClean="0">
                <a:solidFill>
                  <a:srgbClr val="555555"/>
                </a:solidFill>
                <a:latin typeface="+mj-lt"/>
              </a:rPr>
              <a:t>);}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0863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err="1">
                <a:solidFill>
                  <a:srgbClr val="002060"/>
                </a:solidFill>
              </a:rPr>
              <a:t>Programmation</a:t>
            </a:r>
            <a:r>
              <a:rPr lang="en-US" sz="3600" dirty="0">
                <a:solidFill>
                  <a:srgbClr val="002060"/>
                </a:solidFill>
              </a:rPr>
              <a:t> par Sockets Multicast (Java)</a:t>
            </a:r>
            <a:endParaRPr lang="en-US" sz="3600" dirty="0" smtClean="0">
              <a:solidFill>
                <a:srgbClr val="002060"/>
              </a:solidFill>
            </a:endParaRP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08900" y="1545348"/>
            <a:ext cx="10436114" cy="474951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 Envoi de </a:t>
            </a:r>
            <a:r>
              <a:rPr lang="en-US" sz="2400" dirty="0" err="1" smtClean="0">
                <a:solidFill>
                  <a:srgbClr val="002060"/>
                </a:solidFill>
              </a:rPr>
              <a:t>données</a:t>
            </a:r>
            <a:r>
              <a:rPr lang="en-US" sz="2400" dirty="0" smtClean="0">
                <a:solidFill>
                  <a:srgbClr val="002060"/>
                </a:solidFill>
              </a:rPr>
              <a:t> multicast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Par </a:t>
            </a:r>
            <a:r>
              <a:rPr lang="en-US" sz="2400" dirty="0" err="1" smtClean="0"/>
              <a:t>défaut</a:t>
            </a:r>
            <a:r>
              <a:rPr lang="en-US" sz="2400" dirty="0" smtClean="0"/>
              <a:t>, les sockets multicast </a:t>
            </a:r>
            <a:r>
              <a:rPr lang="en-US" sz="2400" dirty="0" err="1" smtClean="0"/>
              <a:t>utilisent</a:t>
            </a:r>
            <a:r>
              <a:rPr lang="en-US" sz="2400" dirty="0" smtClean="0"/>
              <a:t> un </a:t>
            </a:r>
            <a:r>
              <a:rPr lang="en-US" sz="2400" dirty="0" smtClean="0">
                <a:solidFill>
                  <a:srgbClr val="7030A0"/>
                </a:solidFill>
              </a:rPr>
              <a:t>TTL</a:t>
            </a:r>
            <a:r>
              <a:rPr lang="en-US" sz="2400" dirty="0" smtClean="0"/>
              <a:t> </a:t>
            </a:r>
            <a:r>
              <a:rPr lang="en-US" sz="2400" dirty="0" err="1" smtClean="0"/>
              <a:t>égal</a:t>
            </a:r>
            <a:r>
              <a:rPr lang="en-US" sz="2400" dirty="0" smtClean="0"/>
              <a:t> à 1 ( la </a:t>
            </a:r>
            <a:r>
              <a:rPr lang="en-US" sz="2400" dirty="0" err="1" smtClean="0"/>
              <a:t>paquet</a:t>
            </a:r>
            <a:r>
              <a:rPr lang="en-US" sz="2400" dirty="0" smtClean="0"/>
              <a:t> ne sort pas du sous-</a:t>
            </a:r>
            <a:r>
              <a:rPr lang="en-US" sz="2400" dirty="0" err="1" smtClean="0"/>
              <a:t>réseau</a:t>
            </a:r>
            <a:r>
              <a:rPr lang="en-US" sz="2400" dirty="0" smtClean="0"/>
              <a:t> local).</a:t>
            </a:r>
          </a:p>
          <a:p>
            <a:r>
              <a:rPr lang="en-US" sz="2400" dirty="0" smtClean="0"/>
              <a:t>La </a:t>
            </a:r>
            <a:r>
              <a:rPr lang="en-US" sz="2400" dirty="0" err="1" smtClean="0"/>
              <a:t>méthode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setTimeToLive</a:t>
            </a:r>
            <a:r>
              <a:rPr lang="en-US" sz="2400" dirty="0" smtClean="0">
                <a:solidFill>
                  <a:srgbClr val="7030A0"/>
                </a:solidFill>
              </a:rPr>
              <a:t>() </a:t>
            </a:r>
            <a:r>
              <a:rPr lang="en-US" sz="2400" dirty="0" smtClean="0"/>
              <a:t>fixe la </a:t>
            </a:r>
            <a:r>
              <a:rPr lang="en-US" sz="2400" dirty="0" err="1" smtClean="0"/>
              <a:t>valeur</a:t>
            </a:r>
            <a:r>
              <a:rPr lang="en-US" sz="2400" dirty="0" smtClean="0"/>
              <a:t> par </a:t>
            </a:r>
            <a:r>
              <a:rPr lang="en-US" sz="2400" dirty="0" err="1" smtClean="0"/>
              <a:t>défaut</a:t>
            </a:r>
            <a:r>
              <a:rPr lang="en-US" sz="2400" dirty="0" smtClean="0"/>
              <a:t> de TTL pour les </a:t>
            </a:r>
            <a:r>
              <a:rPr lang="en-US" sz="2400" dirty="0" err="1" smtClean="0"/>
              <a:t>paquets</a:t>
            </a:r>
            <a:r>
              <a:rPr lang="en-US" sz="2400" dirty="0" smtClean="0"/>
              <a:t> </a:t>
            </a:r>
            <a:r>
              <a:rPr lang="en-US" sz="2400" dirty="0" err="1" smtClean="0"/>
              <a:t>envoyés</a:t>
            </a:r>
            <a:r>
              <a:rPr lang="en-US" sz="2400" dirty="0" smtClean="0"/>
              <a:t> par la </a:t>
            </a:r>
            <a:r>
              <a:rPr lang="en-US" sz="2400" dirty="0" err="1" smtClean="0"/>
              <a:t>méthode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send(</a:t>
            </a:r>
            <a:r>
              <a:rPr lang="en-US" sz="2400" dirty="0" err="1" smtClean="0">
                <a:solidFill>
                  <a:srgbClr val="7030A0"/>
                </a:solidFill>
              </a:rPr>
              <a:t>DatagramPacket</a:t>
            </a:r>
            <a:r>
              <a:rPr lang="en-US" sz="2400" dirty="0" smtClean="0">
                <a:solidFill>
                  <a:srgbClr val="7030A0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dp</a:t>
            </a:r>
            <a:r>
              <a:rPr lang="en-US" sz="2400" dirty="0" smtClean="0">
                <a:solidFill>
                  <a:srgbClr val="7030A0"/>
                </a:solidFill>
              </a:rPr>
              <a:t>)</a:t>
            </a:r>
            <a:r>
              <a:rPr lang="en-US" sz="2400" dirty="0" smtClean="0"/>
              <a:t> </a:t>
            </a:r>
            <a:r>
              <a:rPr lang="en-US" sz="2400" dirty="0" err="1" smtClean="0"/>
              <a:t>héritée</a:t>
            </a:r>
            <a:r>
              <a:rPr lang="en-US" sz="2400" dirty="0" smtClean="0"/>
              <a:t> de </a:t>
            </a:r>
            <a:r>
              <a:rPr lang="en-US" sz="2400" dirty="0" err="1" smtClean="0"/>
              <a:t>DatagramSocket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Par opposition, </a:t>
            </a:r>
            <a:r>
              <a:rPr lang="en-US" sz="2400" dirty="0" err="1" smtClean="0"/>
              <a:t>dans</a:t>
            </a:r>
            <a:r>
              <a:rPr lang="en-US" sz="2400" dirty="0" smtClean="0"/>
              <a:t> </a:t>
            </a:r>
            <a:r>
              <a:rPr lang="en-US" sz="2400" dirty="0" err="1" smtClean="0"/>
              <a:t>MulticastSocket</a:t>
            </a:r>
            <a:r>
              <a:rPr lang="en-US" sz="2400" dirty="0" smtClean="0"/>
              <a:t> on </a:t>
            </a:r>
            <a:r>
              <a:rPr lang="en-US" sz="2400" dirty="0" err="1" smtClean="0"/>
              <a:t>utilise</a:t>
            </a:r>
            <a:r>
              <a:rPr lang="en-US" sz="2400" dirty="0" smtClean="0"/>
              <a:t> la </a:t>
            </a:r>
            <a:r>
              <a:rPr lang="en-US" sz="2400" dirty="0" err="1" smtClean="0"/>
              <a:t>méthode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7030A0"/>
                </a:solidFill>
              </a:rPr>
              <a:t>send(</a:t>
            </a:r>
            <a:r>
              <a:rPr lang="en-US" sz="2400" dirty="0" err="1">
                <a:solidFill>
                  <a:srgbClr val="7030A0"/>
                </a:solidFill>
              </a:rPr>
              <a:t>DatagramPacket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dp</a:t>
            </a:r>
            <a:r>
              <a:rPr lang="en-US" sz="2400" dirty="0">
                <a:solidFill>
                  <a:srgbClr val="7030A0"/>
                </a:solidFill>
              </a:rPr>
              <a:t>, byte </a:t>
            </a:r>
            <a:r>
              <a:rPr lang="en-US" sz="2400" dirty="0" err="1">
                <a:solidFill>
                  <a:srgbClr val="7030A0"/>
                </a:solidFill>
              </a:rPr>
              <a:t>ttl</a:t>
            </a:r>
            <a:r>
              <a:rPr lang="en-US" sz="2400" dirty="0" smtClean="0">
                <a:solidFill>
                  <a:srgbClr val="7030A0"/>
                </a:solidFill>
              </a:rPr>
              <a:t>).</a:t>
            </a:r>
          </a:p>
          <a:p>
            <a:r>
              <a:rPr lang="en-US" sz="2400" dirty="0" smtClean="0"/>
              <a:t>La </a:t>
            </a:r>
            <a:r>
              <a:rPr lang="en-US" sz="2400" dirty="0" err="1" smtClean="0"/>
              <a:t>méthode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getTimeToLive</a:t>
            </a:r>
            <a:r>
              <a:rPr lang="en-US" sz="2400" dirty="0" smtClean="0">
                <a:solidFill>
                  <a:srgbClr val="7030A0"/>
                </a:solidFill>
              </a:rPr>
              <a:t>() </a:t>
            </a:r>
            <a:r>
              <a:rPr lang="en-US" sz="2400" dirty="0" err="1" smtClean="0"/>
              <a:t>retourne</a:t>
            </a:r>
            <a:r>
              <a:rPr lang="en-US" sz="2400" dirty="0" smtClean="0"/>
              <a:t> la </a:t>
            </a:r>
            <a:r>
              <a:rPr lang="en-US" sz="2400" dirty="0" err="1" smtClean="0"/>
              <a:t>valeur</a:t>
            </a:r>
            <a:r>
              <a:rPr lang="en-US" sz="2400" dirty="0" smtClean="0"/>
              <a:t> par </a:t>
            </a:r>
            <a:r>
              <a:rPr lang="en-US" sz="2400" dirty="0" err="1" smtClean="0"/>
              <a:t>défaut</a:t>
            </a:r>
            <a:r>
              <a:rPr lang="en-US" sz="2400" dirty="0" smtClean="0"/>
              <a:t> de TTL de </a:t>
            </a:r>
            <a:r>
              <a:rPr lang="en-US" sz="2400" dirty="0" err="1" smtClean="0"/>
              <a:t>MulticastSocket</a:t>
            </a:r>
            <a:r>
              <a:rPr lang="en-US" sz="2400" dirty="0" smtClean="0"/>
              <a:t>: </a:t>
            </a:r>
          </a:p>
        </p:txBody>
      </p:sp>
    </p:spTree>
    <p:extLst>
      <p:ext uri="{BB962C8B-B14F-4D97-AF65-F5344CB8AC3E}">
        <p14:creationId xmlns:p14="http://schemas.microsoft.com/office/powerpoint/2010/main" val="110864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err="1">
                <a:solidFill>
                  <a:srgbClr val="002060"/>
                </a:solidFill>
              </a:rPr>
              <a:t>Programmation</a:t>
            </a:r>
            <a:r>
              <a:rPr lang="en-US" sz="3600" dirty="0">
                <a:solidFill>
                  <a:srgbClr val="002060"/>
                </a:solidFill>
              </a:rPr>
              <a:t> par Sockets Multicast (Java)</a:t>
            </a:r>
            <a:endParaRPr lang="en-US" sz="3600" dirty="0" smtClean="0">
              <a:solidFill>
                <a:srgbClr val="002060"/>
              </a:solidFill>
            </a:endParaRP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545348"/>
            <a:ext cx="11479725" cy="474951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 </a:t>
            </a:r>
            <a:r>
              <a:rPr lang="en-US" sz="2400" dirty="0" err="1" smtClean="0">
                <a:solidFill>
                  <a:srgbClr val="002060"/>
                </a:solidFill>
              </a:rPr>
              <a:t>Exemple</a:t>
            </a:r>
            <a:r>
              <a:rPr lang="en-US" sz="2400" dirty="0" smtClean="0">
                <a:solidFill>
                  <a:srgbClr val="002060"/>
                </a:solidFill>
              </a:rPr>
              <a:t> :Envoi de </a:t>
            </a:r>
            <a:r>
              <a:rPr lang="en-US" sz="2400" dirty="0" err="1" smtClean="0">
                <a:solidFill>
                  <a:srgbClr val="002060"/>
                </a:solidFill>
              </a:rPr>
              <a:t>données</a:t>
            </a:r>
            <a:r>
              <a:rPr lang="en-US" sz="2400" dirty="0" smtClean="0">
                <a:solidFill>
                  <a:srgbClr val="002060"/>
                </a:solidFill>
              </a:rPr>
              <a:t> multicast</a:t>
            </a:r>
          </a:p>
          <a:p>
            <a:r>
              <a:rPr lang="fr-FR" sz="2400" b="1" dirty="0" err="1">
                <a:solidFill>
                  <a:srgbClr val="00669A"/>
                </a:solidFill>
                <a:latin typeface="+mj-lt"/>
              </a:rPr>
              <a:t>try</a:t>
            </a:r>
            <a:r>
              <a:rPr lang="fr-FR" sz="2400" b="1" dirty="0">
                <a:solidFill>
                  <a:srgbClr val="00669A"/>
                </a:solidFill>
                <a:latin typeface="+mj-lt"/>
              </a:rPr>
              <a:t> </a:t>
            </a:r>
            <a:r>
              <a:rPr lang="fr-FR" sz="2400" dirty="0">
                <a:solidFill>
                  <a:srgbClr val="555555"/>
                </a:solidFill>
                <a:latin typeface="+mj-lt"/>
              </a:rPr>
              <a:t>{</a:t>
            </a:r>
          </a:p>
          <a:p>
            <a:r>
              <a:rPr lang="fr-FR" sz="2400" dirty="0" err="1">
                <a:solidFill>
                  <a:srgbClr val="000089"/>
                </a:solidFill>
                <a:latin typeface="+mj-lt"/>
              </a:rPr>
              <a:t>InetAddress</a:t>
            </a:r>
            <a:r>
              <a:rPr lang="fr-FR" sz="2400" dirty="0">
                <a:solidFill>
                  <a:srgbClr val="000089"/>
                </a:solidFill>
                <a:latin typeface="+mj-lt"/>
              </a:rPr>
              <a:t> </a:t>
            </a:r>
            <a:r>
              <a:rPr lang="fr-FR" sz="2400" dirty="0" err="1">
                <a:solidFill>
                  <a:srgbClr val="000089"/>
                </a:solidFill>
                <a:latin typeface="+mj-lt"/>
              </a:rPr>
              <a:t>ia</a:t>
            </a:r>
            <a:r>
              <a:rPr lang="fr-FR" sz="2400" dirty="0">
                <a:solidFill>
                  <a:srgbClr val="000089"/>
                </a:solidFill>
                <a:latin typeface="+mj-lt"/>
              </a:rPr>
              <a:t> </a:t>
            </a:r>
            <a:r>
              <a:rPr lang="fr-FR" sz="2400" dirty="0">
                <a:solidFill>
                  <a:srgbClr val="555555"/>
                </a:solidFill>
                <a:latin typeface="+mj-lt"/>
              </a:rPr>
              <a:t>= </a:t>
            </a:r>
            <a:r>
              <a:rPr lang="fr-FR" sz="2400" dirty="0" err="1">
                <a:solidFill>
                  <a:srgbClr val="000089"/>
                </a:solidFill>
                <a:latin typeface="+mj-lt"/>
              </a:rPr>
              <a:t>InetAddress</a:t>
            </a:r>
            <a:r>
              <a:rPr lang="fr-FR" sz="2400" dirty="0" err="1">
                <a:solidFill>
                  <a:srgbClr val="555555"/>
                </a:solidFill>
                <a:latin typeface="+mj-lt"/>
              </a:rPr>
              <a:t>.</a:t>
            </a:r>
            <a:r>
              <a:rPr lang="fr-FR" sz="2400" dirty="0" err="1">
                <a:solidFill>
                  <a:srgbClr val="33009A"/>
                </a:solidFill>
                <a:latin typeface="+mj-lt"/>
              </a:rPr>
              <a:t>getByName</a:t>
            </a:r>
            <a:r>
              <a:rPr lang="fr-FR" sz="2400" dirty="0">
                <a:solidFill>
                  <a:srgbClr val="555555"/>
                </a:solidFill>
                <a:latin typeface="+mj-lt"/>
              </a:rPr>
              <a:t>(</a:t>
            </a:r>
            <a:r>
              <a:rPr lang="fr-FR" sz="2400" dirty="0">
                <a:solidFill>
                  <a:srgbClr val="CD3300"/>
                </a:solidFill>
                <a:latin typeface="+mj-lt"/>
              </a:rPr>
              <a:t>"experiment.mcast.net"</a:t>
            </a:r>
            <a:r>
              <a:rPr lang="fr-FR" sz="2400" dirty="0">
                <a:solidFill>
                  <a:srgbClr val="555555"/>
                </a:solidFill>
                <a:latin typeface="+mj-lt"/>
              </a:rPr>
              <a:t>);</a:t>
            </a:r>
          </a:p>
          <a:p>
            <a:r>
              <a:rPr lang="pt-BR" sz="2400" b="1" dirty="0">
                <a:solidFill>
                  <a:srgbClr val="007789"/>
                </a:solidFill>
                <a:latin typeface="+mj-lt"/>
              </a:rPr>
              <a:t>byte</a:t>
            </a:r>
            <a:r>
              <a:rPr lang="pt-BR" sz="2400" dirty="0">
                <a:solidFill>
                  <a:srgbClr val="555555"/>
                </a:solidFill>
                <a:latin typeface="+mj-lt"/>
              </a:rPr>
              <a:t>[] </a:t>
            </a:r>
            <a:r>
              <a:rPr lang="pt-BR" sz="2400" dirty="0">
                <a:solidFill>
                  <a:srgbClr val="000089"/>
                </a:solidFill>
                <a:latin typeface="+mj-lt"/>
              </a:rPr>
              <a:t>data </a:t>
            </a:r>
            <a:r>
              <a:rPr lang="pt-BR" sz="2400" dirty="0">
                <a:solidFill>
                  <a:srgbClr val="555555"/>
                </a:solidFill>
                <a:latin typeface="+mj-lt"/>
              </a:rPr>
              <a:t>= </a:t>
            </a:r>
            <a:r>
              <a:rPr lang="pt-BR" sz="2400" dirty="0">
                <a:solidFill>
                  <a:srgbClr val="CD3300"/>
                </a:solidFill>
                <a:latin typeface="+mj-lt"/>
              </a:rPr>
              <a:t>"Here's some multicast data\r\n"</a:t>
            </a:r>
            <a:r>
              <a:rPr lang="pt-BR" sz="2400" dirty="0">
                <a:solidFill>
                  <a:srgbClr val="555555"/>
                </a:solidFill>
                <a:latin typeface="+mj-lt"/>
              </a:rPr>
              <a:t>.</a:t>
            </a:r>
            <a:r>
              <a:rPr lang="pt-BR" sz="2400" dirty="0">
                <a:solidFill>
                  <a:srgbClr val="33009A"/>
                </a:solidFill>
                <a:latin typeface="+mj-lt"/>
              </a:rPr>
              <a:t>getBytes</a:t>
            </a:r>
            <a:r>
              <a:rPr lang="pt-BR" sz="2400" dirty="0">
                <a:solidFill>
                  <a:srgbClr val="555555"/>
                </a:solidFill>
                <a:latin typeface="+mj-lt"/>
              </a:rPr>
              <a:t>();</a:t>
            </a:r>
          </a:p>
          <a:p>
            <a:r>
              <a:rPr lang="fr-FR" sz="2400" b="1" dirty="0" err="1">
                <a:solidFill>
                  <a:srgbClr val="007789"/>
                </a:solidFill>
                <a:latin typeface="+mj-lt"/>
              </a:rPr>
              <a:t>int</a:t>
            </a:r>
            <a:r>
              <a:rPr lang="fr-FR" sz="2400" b="1" dirty="0">
                <a:solidFill>
                  <a:srgbClr val="007789"/>
                </a:solidFill>
                <a:latin typeface="+mj-lt"/>
              </a:rPr>
              <a:t> </a:t>
            </a:r>
            <a:r>
              <a:rPr lang="fr-FR" sz="2400" dirty="0">
                <a:solidFill>
                  <a:srgbClr val="000089"/>
                </a:solidFill>
                <a:latin typeface="+mj-lt"/>
              </a:rPr>
              <a:t>port </a:t>
            </a:r>
            <a:r>
              <a:rPr lang="fr-FR" sz="2400" dirty="0">
                <a:solidFill>
                  <a:srgbClr val="555555"/>
                </a:solidFill>
                <a:latin typeface="+mj-lt"/>
              </a:rPr>
              <a:t>= </a:t>
            </a:r>
            <a:r>
              <a:rPr lang="fr-FR" sz="2400" dirty="0">
                <a:solidFill>
                  <a:srgbClr val="FF6600"/>
                </a:solidFill>
                <a:latin typeface="+mj-lt"/>
              </a:rPr>
              <a:t>4000</a:t>
            </a:r>
            <a:r>
              <a:rPr lang="fr-FR" sz="2400" dirty="0">
                <a:solidFill>
                  <a:srgbClr val="555555"/>
                </a:solidFill>
                <a:latin typeface="+mj-lt"/>
              </a:rPr>
              <a:t>;</a:t>
            </a:r>
          </a:p>
          <a:p>
            <a:r>
              <a:rPr lang="fr-FR" sz="2400" dirty="0" err="1">
                <a:solidFill>
                  <a:srgbClr val="000089"/>
                </a:solidFill>
                <a:latin typeface="+mj-lt"/>
              </a:rPr>
              <a:t>DatagramPacket</a:t>
            </a:r>
            <a:r>
              <a:rPr lang="fr-FR" sz="2400" dirty="0">
                <a:solidFill>
                  <a:srgbClr val="000089"/>
                </a:solidFill>
                <a:latin typeface="+mj-lt"/>
              </a:rPr>
              <a:t> </a:t>
            </a:r>
            <a:r>
              <a:rPr lang="fr-FR" sz="2400" dirty="0" err="1">
                <a:solidFill>
                  <a:srgbClr val="000089"/>
                </a:solidFill>
                <a:latin typeface="+mj-lt"/>
              </a:rPr>
              <a:t>dp</a:t>
            </a:r>
            <a:r>
              <a:rPr lang="fr-FR" sz="2400" dirty="0">
                <a:solidFill>
                  <a:srgbClr val="000089"/>
                </a:solidFill>
                <a:latin typeface="+mj-lt"/>
              </a:rPr>
              <a:t> </a:t>
            </a:r>
            <a:r>
              <a:rPr lang="fr-FR" sz="2400" dirty="0">
                <a:solidFill>
                  <a:srgbClr val="555555"/>
                </a:solidFill>
                <a:latin typeface="+mj-lt"/>
              </a:rPr>
              <a:t>= </a:t>
            </a:r>
            <a:r>
              <a:rPr lang="fr-FR" sz="2400" b="1" dirty="0">
                <a:solidFill>
                  <a:srgbClr val="00669A"/>
                </a:solidFill>
                <a:latin typeface="+mj-lt"/>
              </a:rPr>
              <a:t>new </a:t>
            </a:r>
            <a:r>
              <a:rPr lang="fr-FR" sz="2400" dirty="0" err="1">
                <a:solidFill>
                  <a:srgbClr val="000089"/>
                </a:solidFill>
                <a:latin typeface="+mj-lt"/>
              </a:rPr>
              <a:t>DatagramPacket</a:t>
            </a:r>
            <a:r>
              <a:rPr lang="fr-FR" sz="2400" dirty="0">
                <a:solidFill>
                  <a:srgbClr val="555555"/>
                </a:solidFill>
                <a:latin typeface="+mj-lt"/>
              </a:rPr>
              <a:t>(</a:t>
            </a:r>
            <a:r>
              <a:rPr lang="fr-FR" sz="2400" dirty="0">
                <a:solidFill>
                  <a:srgbClr val="000089"/>
                </a:solidFill>
                <a:latin typeface="+mj-lt"/>
              </a:rPr>
              <a:t>data</a:t>
            </a:r>
            <a:r>
              <a:rPr lang="fr-FR" sz="2400" dirty="0">
                <a:solidFill>
                  <a:srgbClr val="555555"/>
                </a:solidFill>
                <a:latin typeface="+mj-lt"/>
              </a:rPr>
              <a:t>, </a:t>
            </a:r>
            <a:r>
              <a:rPr lang="fr-FR" sz="2400" dirty="0" err="1">
                <a:solidFill>
                  <a:srgbClr val="000089"/>
                </a:solidFill>
                <a:latin typeface="+mj-lt"/>
              </a:rPr>
              <a:t>data</a:t>
            </a:r>
            <a:r>
              <a:rPr lang="fr-FR" sz="2400" dirty="0" err="1">
                <a:solidFill>
                  <a:srgbClr val="555555"/>
                </a:solidFill>
                <a:latin typeface="+mj-lt"/>
              </a:rPr>
              <a:t>.</a:t>
            </a:r>
            <a:r>
              <a:rPr lang="fr-FR" sz="2400" dirty="0" err="1">
                <a:solidFill>
                  <a:srgbClr val="33009A"/>
                </a:solidFill>
                <a:latin typeface="+mj-lt"/>
              </a:rPr>
              <a:t>length</a:t>
            </a:r>
            <a:r>
              <a:rPr lang="fr-FR" sz="2400" dirty="0">
                <a:solidFill>
                  <a:srgbClr val="555555"/>
                </a:solidFill>
                <a:latin typeface="+mj-lt"/>
              </a:rPr>
              <a:t>, </a:t>
            </a:r>
            <a:r>
              <a:rPr lang="fr-FR" sz="2400" dirty="0" err="1" smtClean="0">
                <a:solidFill>
                  <a:srgbClr val="000089"/>
                </a:solidFill>
                <a:latin typeface="+mj-lt"/>
              </a:rPr>
              <a:t>ia</a:t>
            </a:r>
            <a:r>
              <a:rPr lang="fr-FR" sz="2400" dirty="0" smtClean="0">
                <a:solidFill>
                  <a:srgbClr val="555555"/>
                </a:solidFill>
                <a:latin typeface="+mj-lt"/>
              </a:rPr>
              <a:t>, </a:t>
            </a:r>
            <a:r>
              <a:rPr lang="fr-FR" sz="2400" dirty="0" smtClean="0">
                <a:solidFill>
                  <a:srgbClr val="000089"/>
                </a:solidFill>
                <a:latin typeface="+mj-lt"/>
              </a:rPr>
              <a:t>port</a:t>
            </a:r>
            <a:r>
              <a:rPr lang="fr-FR" sz="2400" dirty="0">
                <a:solidFill>
                  <a:srgbClr val="555555"/>
                </a:solidFill>
                <a:latin typeface="+mj-lt"/>
              </a:rPr>
              <a:t>);</a:t>
            </a:r>
          </a:p>
          <a:p>
            <a:r>
              <a:rPr lang="fr-FR" sz="2400" dirty="0" err="1">
                <a:solidFill>
                  <a:srgbClr val="000089"/>
                </a:solidFill>
                <a:latin typeface="+mj-lt"/>
              </a:rPr>
              <a:t>MulticastSocket</a:t>
            </a:r>
            <a:r>
              <a:rPr lang="fr-FR" sz="2400" dirty="0">
                <a:solidFill>
                  <a:srgbClr val="000089"/>
                </a:solidFill>
                <a:latin typeface="+mj-lt"/>
              </a:rPr>
              <a:t> ms </a:t>
            </a:r>
            <a:r>
              <a:rPr lang="fr-FR" sz="2400" dirty="0">
                <a:solidFill>
                  <a:srgbClr val="555555"/>
                </a:solidFill>
                <a:latin typeface="+mj-lt"/>
              </a:rPr>
              <a:t>= </a:t>
            </a:r>
            <a:r>
              <a:rPr lang="fr-FR" sz="2400" b="1" dirty="0">
                <a:solidFill>
                  <a:srgbClr val="00669A"/>
                </a:solidFill>
                <a:latin typeface="+mj-lt"/>
              </a:rPr>
              <a:t>new </a:t>
            </a:r>
            <a:r>
              <a:rPr lang="fr-FR" sz="2400" dirty="0" err="1">
                <a:solidFill>
                  <a:srgbClr val="000089"/>
                </a:solidFill>
                <a:latin typeface="+mj-lt"/>
              </a:rPr>
              <a:t>MulticastSocket</a:t>
            </a:r>
            <a:r>
              <a:rPr lang="fr-FR" sz="2400" dirty="0">
                <a:solidFill>
                  <a:srgbClr val="555555"/>
                </a:solidFill>
                <a:latin typeface="+mj-lt"/>
              </a:rPr>
              <a:t>();</a:t>
            </a:r>
          </a:p>
          <a:p>
            <a:r>
              <a:rPr lang="fr-FR" sz="2400" dirty="0" err="1">
                <a:solidFill>
                  <a:srgbClr val="000089"/>
                </a:solidFill>
                <a:latin typeface="+mj-lt"/>
              </a:rPr>
              <a:t>ms</a:t>
            </a:r>
            <a:r>
              <a:rPr lang="fr-FR" sz="2400" dirty="0" err="1">
                <a:solidFill>
                  <a:srgbClr val="555555"/>
                </a:solidFill>
                <a:latin typeface="+mj-lt"/>
              </a:rPr>
              <a:t>.</a:t>
            </a:r>
            <a:r>
              <a:rPr lang="fr-FR" sz="2400" dirty="0" err="1">
                <a:solidFill>
                  <a:srgbClr val="33009A"/>
                </a:solidFill>
                <a:latin typeface="+mj-lt"/>
              </a:rPr>
              <a:t>setTimeToLive</a:t>
            </a:r>
            <a:r>
              <a:rPr lang="fr-FR" sz="2400" dirty="0">
                <a:solidFill>
                  <a:srgbClr val="555555"/>
                </a:solidFill>
                <a:latin typeface="+mj-lt"/>
              </a:rPr>
              <a:t>(</a:t>
            </a:r>
            <a:r>
              <a:rPr lang="fr-FR" sz="2400" dirty="0">
                <a:solidFill>
                  <a:srgbClr val="FF6600"/>
                </a:solidFill>
                <a:latin typeface="+mj-lt"/>
              </a:rPr>
              <a:t>64</a:t>
            </a:r>
            <a:r>
              <a:rPr lang="fr-FR" sz="2400" dirty="0">
                <a:solidFill>
                  <a:srgbClr val="555555"/>
                </a:solidFill>
                <a:latin typeface="+mj-lt"/>
              </a:rPr>
              <a:t>);</a:t>
            </a:r>
          </a:p>
          <a:p>
            <a:r>
              <a:rPr lang="fr-FR" sz="2400" dirty="0" err="1">
                <a:solidFill>
                  <a:srgbClr val="000089"/>
                </a:solidFill>
                <a:latin typeface="+mj-lt"/>
              </a:rPr>
              <a:t>ms</a:t>
            </a:r>
            <a:r>
              <a:rPr lang="fr-FR" sz="2400" dirty="0" err="1">
                <a:solidFill>
                  <a:srgbClr val="555555"/>
                </a:solidFill>
                <a:latin typeface="+mj-lt"/>
              </a:rPr>
              <a:t>.</a:t>
            </a:r>
            <a:r>
              <a:rPr lang="fr-FR" sz="2400" dirty="0" err="1">
                <a:solidFill>
                  <a:srgbClr val="33009A"/>
                </a:solidFill>
                <a:latin typeface="+mj-lt"/>
              </a:rPr>
              <a:t>send</a:t>
            </a:r>
            <a:r>
              <a:rPr lang="fr-FR" sz="2400" dirty="0">
                <a:solidFill>
                  <a:srgbClr val="555555"/>
                </a:solidFill>
                <a:latin typeface="+mj-lt"/>
              </a:rPr>
              <a:t>(</a:t>
            </a:r>
            <a:r>
              <a:rPr lang="fr-FR" sz="2400" dirty="0" err="1">
                <a:solidFill>
                  <a:srgbClr val="000089"/>
                </a:solidFill>
                <a:latin typeface="+mj-lt"/>
              </a:rPr>
              <a:t>dp</a:t>
            </a:r>
            <a:r>
              <a:rPr lang="fr-FR" sz="2400" dirty="0">
                <a:solidFill>
                  <a:srgbClr val="555555"/>
                </a:solidFill>
                <a:latin typeface="+mj-lt"/>
              </a:rPr>
              <a:t>);</a:t>
            </a:r>
          </a:p>
          <a:p>
            <a:r>
              <a:rPr lang="fr-FR" sz="2400" dirty="0">
                <a:solidFill>
                  <a:srgbClr val="555555"/>
                </a:solidFill>
                <a:latin typeface="+mj-lt"/>
              </a:rPr>
              <a:t>} </a:t>
            </a:r>
            <a:r>
              <a:rPr lang="fr-FR" sz="2400" b="1" dirty="0">
                <a:solidFill>
                  <a:srgbClr val="00669A"/>
                </a:solidFill>
                <a:latin typeface="+mj-lt"/>
              </a:rPr>
              <a:t>catch </a:t>
            </a:r>
            <a:r>
              <a:rPr lang="fr-FR" sz="2400" dirty="0">
                <a:solidFill>
                  <a:srgbClr val="555555"/>
                </a:solidFill>
                <a:latin typeface="+mj-lt"/>
              </a:rPr>
              <a:t>(</a:t>
            </a:r>
            <a:r>
              <a:rPr lang="fr-FR" sz="2400" dirty="0" err="1">
                <a:solidFill>
                  <a:srgbClr val="000089"/>
                </a:solidFill>
                <a:latin typeface="+mj-lt"/>
              </a:rPr>
              <a:t>IOException</a:t>
            </a:r>
            <a:r>
              <a:rPr lang="fr-FR" sz="2400" dirty="0">
                <a:solidFill>
                  <a:srgbClr val="000089"/>
                </a:solidFill>
                <a:latin typeface="+mj-lt"/>
              </a:rPr>
              <a:t> ex</a:t>
            </a:r>
            <a:r>
              <a:rPr lang="fr-FR" sz="2400" dirty="0">
                <a:solidFill>
                  <a:srgbClr val="555555"/>
                </a:solidFill>
                <a:latin typeface="+mj-lt"/>
              </a:rPr>
              <a:t>) </a:t>
            </a:r>
            <a:r>
              <a:rPr lang="fr-FR" sz="2400" dirty="0" smtClean="0">
                <a:solidFill>
                  <a:srgbClr val="555555"/>
                </a:solidFill>
                <a:latin typeface="+mj-lt"/>
              </a:rPr>
              <a:t>{</a:t>
            </a:r>
            <a:r>
              <a:rPr lang="fr-FR" sz="2400" dirty="0" err="1" smtClean="0">
                <a:solidFill>
                  <a:srgbClr val="000089"/>
                </a:solidFill>
                <a:latin typeface="+mj-lt"/>
              </a:rPr>
              <a:t>System</a:t>
            </a:r>
            <a:r>
              <a:rPr lang="fr-FR" sz="2400" dirty="0" err="1" smtClean="0">
                <a:solidFill>
                  <a:srgbClr val="555555"/>
                </a:solidFill>
                <a:latin typeface="+mj-lt"/>
              </a:rPr>
              <a:t>.</a:t>
            </a:r>
            <a:r>
              <a:rPr lang="fr-FR" sz="2400" dirty="0" err="1" smtClean="0">
                <a:solidFill>
                  <a:srgbClr val="33009A"/>
                </a:solidFill>
                <a:latin typeface="+mj-lt"/>
              </a:rPr>
              <a:t>err</a:t>
            </a:r>
            <a:r>
              <a:rPr lang="fr-FR" sz="2400" dirty="0" err="1" smtClean="0">
                <a:solidFill>
                  <a:srgbClr val="555555"/>
                </a:solidFill>
                <a:latin typeface="+mj-lt"/>
              </a:rPr>
              <a:t>.</a:t>
            </a:r>
            <a:r>
              <a:rPr lang="fr-FR" sz="2400" dirty="0" err="1" smtClean="0">
                <a:solidFill>
                  <a:srgbClr val="33009A"/>
                </a:solidFill>
                <a:latin typeface="+mj-lt"/>
              </a:rPr>
              <a:t>println</a:t>
            </a:r>
            <a:r>
              <a:rPr lang="fr-FR" sz="2400" dirty="0" smtClean="0">
                <a:solidFill>
                  <a:srgbClr val="555555"/>
                </a:solidFill>
                <a:latin typeface="+mj-lt"/>
              </a:rPr>
              <a:t>(</a:t>
            </a:r>
            <a:r>
              <a:rPr lang="fr-FR" sz="2400" dirty="0" smtClean="0">
                <a:solidFill>
                  <a:srgbClr val="000089"/>
                </a:solidFill>
                <a:latin typeface="+mj-lt"/>
              </a:rPr>
              <a:t>ex</a:t>
            </a:r>
            <a:r>
              <a:rPr lang="fr-FR" sz="2400" dirty="0" smtClean="0">
                <a:solidFill>
                  <a:srgbClr val="555555"/>
                </a:solidFill>
                <a:latin typeface="+mj-lt"/>
              </a:rPr>
              <a:t>);}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4644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err="1">
                <a:solidFill>
                  <a:srgbClr val="002060"/>
                </a:solidFill>
              </a:rPr>
              <a:t>Programmation</a:t>
            </a:r>
            <a:r>
              <a:rPr lang="en-US" sz="3600" dirty="0">
                <a:solidFill>
                  <a:srgbClr val="002060"/>
                </a:solidFill>
              </a:rPr>
              <a:t> par Sockets Multicast (Java)</a:t>
            </a:r>
            <a:endParaRPr lang="en-US" sz="3600" dirty="0" smtClean="0">
              <a:solidFill>
                <a:srgbClr val="002060"/>
              </a:solidFill>
            </a:endParaRP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545348"/>
            <a:ext cx="11479725" cy="474951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Interfaces </a:t>
            </a:r>
            <a:r>
              <a:rPr lang="en-US" sz="2400" dirty="0" err="1" smtClean="0">
                <a:solidFill>
                  <a:srgbClr val="002060"/>
                </a:solidFill>
              </a:rPr>
              <a:t>Réseaux</a:t>
            </a:r>
            <a:endParaRPr lang="fr-FR" sz="2400" dirty="0"/>
          </a:p>
          <a:p>
            <a:r>
              <a:rPr lang="en-US" sz="2400" dirty="0" smtClean="0"/>
              <a:t>Sur </a:t>
            </a:r>
            <a:r>
              <a:rPr lang="en-US" sz="2400" dirty="0" err="1" smtClean="0"/>
              <a:t>une</a:t>
            </a:r>
            <a:r>
              <a:rPr lang="en-US" sz="2400" dirty="0" smtClean="0"/>
              <a:t> machine avec </a:t>
            </a:r>
            <a:r>
              <a:rPr lang="en-US" sz="2400" dirty="0" err="1" smtClean="0"/>
              <a:t>plusieurs</a:t>
            </a:r>
            <a:r>
              <a:rPr lang="en-US" sz="2400" dirty="0" smtClean="0"/>
              <a:t> interfaces </a:t>
            </a:r>
            <a:r>
              <a:rPr lang="en-US" sz="2400" dirty="0" err="1" smtClean="0"/>
              <a:t>réseaux</a:t>
            </a:r>
            <a:r>
              <a:rPr lang="en-US" sz="2400" dirty="0" smtClean="0"/>
              <a:t>, les </a:t>
            </a:r>
            <a:r>
              <a:rPr lang="en-US" sz="2400" dirty="0" err="1" smtClean="0"/>
              <a:t>méthodes</a:t>
            </a:r>
            <a:r>
              <a:rPr lang="en-US" sz="2400" dirty="0" smtClean="0"/>
              <a:t> </a:t>
            </a:r>
            <a:r>
              <a:rPr lang="en-US" sz="2400" dirty="0" err="1" smtClean="0">
                <a:solidFill>
                  <a:srgbClr val="CD00FF"/>
                </a:solidFill>
              </a:rPr>
              <a:t>setInterface</a:t>
            </a:r>
            <a:r>
              <a:rPr lang="en-US" sz="2400" dirty="0" smtClean="0">
                <a:solidFill>
                  <a:srgbClr val="CD00FF"/>
                </a:solidFill>
              </a:rPr>
              <a:t>() </a:t>
            </a:r>
            <a:r>
              <a:rPr lang="en-US" sz="2400" dirty="0" smtClean="0"/>
              <a:t>et </a:t>
            </a:r>
            <a:r>
              <a:rPr lang="en-US" sz="2400" dirty="0" err="1" smtClean="0">
                <a:solidFill>
                  <a:srgbClr val="CD00FF"/>
                </a:solidFill>
              </a:rPr>
              <a:t>setNetworkInterface</a:t>
            </a:r>
            <a:r>
              <a:rPr lang="en-US" sz="2400" dirty="0" smtClean="0">
                <a:solidFill>
                  <a:srgbClr val="CD00FF"/>
                </a:solidFill>
              </a:rPr>
              <a:t>() </a:t>
            </a:r>
            <a:r>
              <a:rPr lang="en-US" sz="2400" dirty="0" err="1" smtClean="0"/>
              <a:t>choisissent</a:t>
            </a:r>
            <a:r>
              <a:rPr lang="en-US" sz="2400" dirty="0" smtClean="0"/>
              <a:t> </a:t>
            </a:r>
            <a:r>
              <a:rPr lang="en-US" sz="2400" dirty="0" err="1" smtClean="0"/>
              <a:t>l’interface</a:t>
            </a:r>
            <a:r>
              <a:rPr lang="en-US" sz="2400" dirty="0" smtClean="0"/>
              <a:t> </a:t>
            </a:r>
            <a:r>
              <a:rPr lang="en-US" sz="2400" dirty="0" err="1" smtClean="0"/>
              <a:t>réseau</a:t>
            </a:r>
            <a:r>
              <a:rPr lang="en-US" sz="2400" dirty="0" smtClean="0"/>
              <a:t> </a:t>
            </a:r>
            <a:r>
              <a:rPr lang="en-US" sz="2400" dirty="0" err="1" smtClean="0"/>
              <a:t>utilisé</a:t>
            </a:r>
            <a:r>
              <a:rPr lang="en-US" sz="2400" dirty="0" smtClean="0"/>
              <a:t> pour </a:t>
            </a:r>
            <a:r>
              <a:rPr lang="en-US" sz="2400" dirty="0" err="1" smtClean="0"/>
              <a:t>l’envoi</a:t>
            </a:r>
            <a:r>
              <a:rPr lang="en-US" sz="2400" dirty="0" smtClean="0"/>
              <a:t> et la </a:t>
            </a:r>
            <a:r>
              <a:rPr lang="en-US" sz="2400" dirty="0" err="1" smtClean="0"/>
              <a:t>réception</a:t>
            </a:r>
            <a:r>
              <a:rPr lang="en-US" sz="2400" dirty="0" smtClean="0"/>
              <a:t> multicast: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 smtClean="0">
                <a:solidFill>
                  <a:srgbClr val="00669A"/>
                </a:solidFill>
                <a:latin typeface="+mj-lt"/>
              </a:rPr>
              <a:t>public </a:t>
            </a:r>
            <a:r>
              <a:rPr lang="en-US" sz="2400" b="1" dirty="0">
                <a:solidFill>
                  <a:srgbClr val="007789"/>
                </a:solidFill>
                <a:latin typeface="+mj-lt"/>
              </a:rPr>
              <a:t>void </a:t>
            </a:r>
            <a:r>
              <a:rPr lang="en-US" sz="2400" dirty="0" err="1">
                <a:solidFill>
                  <a:srgbClr val="CD00FF"/>
                </a:solidFill>
                <a:latin typeface="+mj-lt"/>
              </a:rPr>
              <a:t>setInterface</a:t>
            </a:r>
            <a:r>
              <a:rPr lang="en-US" sz="2400" dirty="0">
                <a:solidFill>
                  <a:srgbClr val="555555"/>
                </a:solidFill>
                <a:latin typeface="+mj-lt"/>
              </a:rPr>
              <a:t>(</a:t>
            </a:r>
            <a:r>
              <a:rPr lang="en-US" sz="2400" dirty="0" err="1">
                <a:solidFill>
                  <a:srgbClr val="000089"/>
                </a:solidFill>
                <a:latin typeface="+mj-lt"/>
              </a:rPr>
              <a:t>InetAddress</a:t>
            </a:r>
            <a:r>
              <a:rPr lang="en-US" sz="2400" dirty="0">
                <a:solidFill>
                  <a:srgbClr val="000089"/>
                </a:solidFill>
                <a:latin typeface="+mj-lt"/>
              </a:rPr>
              <a:t> address</a:t>
            </a:r>
            <a:r>
              <a:rPr lang="en-US" sz="2400" dirty="0">
                <a:solidFill>
                  <a:srgbClr val="555555"/>
                </a:solidFill>
                <a:latin typeface="+mj-lt"/>
              </a:rPr>
              <a:t>) </a:t>
            </a:r>
            <a:r>
              <a:rPr lang="en-US" sz="2400" b="1" dirty="0">
                <a:solidFill>
                  <a:srgbClr val="00669A"/>
                </a:solidFill>
                <a:latin typeface="+mj-lt"/>
              </a:rPr>
              <a:t>throws </a:t>
            </a:r>
            <a:r>
              <a:rPr lang="en-US" sz="2400" dirty="0" err="1" smtClean="0">
                <a:solidFill>
                  <a:srgbClr val="000089"/>
                </a:solidFill>
                <a:latin typeface="+mj-lt"/>
              </a:rPr>
              <a:t>SocketException</a:t>
            </a:r>
            <a:endParaRPr lang="en-US" sz="2400" dirty="0">
              <a:solidFill>
                <a:srgbClr val="000089"/>
              </a:solidFill>
              <a:latin typeface="+mj-lt"/>
            </a:endParaRPr>
          </a:p>
          <a:p>
            <a:r>
              <a:rPr lang="en-US" sz="2400" b="1" dirty="0">
                <a:solidFill>
                  <a:srgbClr val="00669A"/>
                </a:solidFill>
                <a:latin typeface="+mj-lt"/>
              </a:rPr>
              <a:t>public </a:t>
            </a:r>
            <a:r>
              <a:rPr lang="en-US" sz="2400" dirty="0" err="1">
                <a:solidFill>
                  <a:srgbClr val="000089"/>
                </a:solidFill>
                <a:latin typeface="+mj-lt"/>
              </a:rPr>
              <a:t>InetAddress</a:t>
            </a:r>
            <a:r>
              <a:rPr lang="en-US" sz="2400" dirty="0">
                <a:solidFill>
                  <a:srgbClr val="000089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CD00FF"/>
                </a:solidFill>
                <a:latin typeface="+mj-lt"/>
              </a:rPr>
              <a:t>getInterface</a:t>
            </a:r>
            <a:r>
              <a:rPr lang="en-US" sz="2400" dirty="0">
                <a:solidFill>
                  <a:srgbClr val="555555"/>
                </a:solidFill>
                <a:latin typeface="+mj-lt"/>
              </a:rPr>
              <a:t>() </a:t>
            </a:r>
            <a:r>
              <a:rPr lang="en-US" sz="2400" b="1" dirty="0">
                <a:solidFill>
                  <a:srgbClr val="00669A"/>
                </a:solidFill>
                <a:latin typeface="+mj-lt"/>
              </a:rPr>
              <a:t>throws </a:t>
            </a:r>
            <a:r>
              <a:rPr lang="en-US" sz="2400" dirty="0" err="1">
                <a:solidFill>
                  <a:srgbClr val="000089"/>
                </a:solidFill>
                <a:latin typeface="+mj-lt"/>
              </a:rPr>
              <a:t>SocketException</a:t>
            </a:r>
            <a:endParaRPr lang="en-US" sz="2400" dirty="0">
              <a:solidFill>
                <a:srgbClr val="000089"/>
              </a:solidFill>
              <a:latin typeface="+mj-lt"/>
            </a:endParaRPr>
          </a:p>
          <a:p>
            <a:r>
              <a:rPr lang="en-US" sz="2400" b="1" dirty="0">
                <a:solidFill>
                  <a:srgbClr val="00669A"/>
                </a:solidFill>
                <a:latin typeface="+mj-lt"/>
              </a:rPr>
              <a:t>public </a:t>
            </a:r>
            <a:r>
              <a:rPr lang="en-US" sz="2400" b="1" dirty="0">
                <a:solidFill>
                  <a:srgbClr val="007789"/>
                </a:solidFill>
                <a:latin typeface="+mj-lt"/>
              </a:rPr>
              <a:t>void </a:t>
            </a:r>
            <a:r>
              <a:rPr lang="en-US" sz="2400" dirty="0" err="1">
                <a:solidFill>
                  <a:srgbClr val="CD00FF"/>
                </a:solidFill>
                <a:latin typeface="+mj-lt"/>
              </a:rPr>
              <a:t>setNetworkInterface</a:t>
            </a:r>
            <a:r>
              <a:rPr lang="en-US" sz="2400" dirty="0">
                <a:solidFill>
                  <a:srgbClr val="555555"/>
                </a:solidFill>
                <a:latin typeface="+mj-lt"/>
              </a:rPr>
              <a:t>(</a:t>
            </a:r>
            <a:r>
              <a:rPr lang="en-US" sz="2400" dirty="0" err="1">
                <a:solidFill>
                  <a:srgbClr val="000089"/>
                </a:solidFill>
                <a:latin typeface="+mj-lt"/>
              </a:rPr>
              <a:t>NetworkInterface</a:t>
            </a:r>
            <a:r>
              <a:rPr lang="en-US" sz="2400" dirty="0">
                <a:solidFill>
                  <a:srgbClr val="000089"/>
                </a:solidFill>
                <a:latin typeface="+mj-lt"/>
              </a:rPr>
              <a:t> interface</a:t>
            </a:r>
            <a:r>
              <a:rPr lang="en-US" sz="2400" dirty="0">
                <a:solidFill>
                  <a:srgbClr val="555555"/>
                </a:solidFill>
                <a:latin typeface="+mj-lt"/>
              </a:rPr>
              <a:t>) </a:t>
            </a:r>
            <a:r>
              <a:rPr lang="en-US" sz="2400" b="1" dirty="0">
                <a:solidFill>
                  <a:srgbClr val="00669A"/>
                </a:solidFill>
                <a:latin typeface="+mj-lt"/>
              </a:rPr>
              <a:t>throws</a:t>
            </a:r>
          </a:p>
          <a:p>
            <a:pPr marL="0" indent="0">
              <a:buNone/>
            </a:pPr>
            <a:r>
              <a:rPr lang="fr-FR" sz="2400" dirty="0" smtClean="0">
                <a:solidFill>
                  <a:srgbClr val="000089"/>
                </a:solidFill>
                <a:latin typeface="+mj-lt"/>
              </a:rPr>
              <a:t>									</a:t>
            </a:r>
            <a:r>
              <a:rPr lang="fr-FR" sz="2400" dirty="0" err="1" smtClean="0">
                <a:solidFill>
                  <a:srgbClr val="000089"/>
                </a:solidFill>
                <a:latin typeface="+mj-lt"/>
              </a:rPr>
              <a:t>SocketException</a:t>
            </a:r>
            <a:endParaRPr lang="fr-FR" sz="2400" dirty="0">
              <a:solidFill>
                <a:srgbClr val="000089"/>
              </a:solidFill>
              <a:latin typeface="+mj-lt"/>
            </a:endParaRPr>
          </a:p>
          <a:p>
            <a:r>
              <a:rPr lang="en-US" sz="2400" b="1" dirty="0">
                <a:solidFill>
                  <a:srgbClr val="00669A"/>
                </a:solidFill>
                <a:latin typeface="+mj-lt"/>
              </a:rPr>
              <a:t>public </a:t>
            </a:r>
            <a:r>
              <a:rPr lang="en-US" sz="2400" dirty="0" err="1">
                <a:solidFill>
                  <a:srgbClr val="000089"/>
                </a:solidFill>
                <a:latin typeface="+mj-lt"/>
              </a:rPr>
              <a:t>NetworkInterface</a:t>
            </a:r>
            <a:r>
              <a:rPr lang="en-US" sz="2400" dirty="0">
                <a:solidFill>
                  <a:srgbClr val="000089"/>
                </a:solidFill>
                <a:latin typeface="+mj-lt"/>
              </a:rPr>
              <a:t> </a:t>
            </a:r>
            <a:r>
              <a:rPr lang="en-US" sz="2400" dirty="0" err="1">
                <a:solidFill>
                  <a:srgbClr val="CD00FF"/>
                </a:solidFill>
                <a:latin typeface="+mj-lt"/>
              </a:rPr>
              <a:t>getNetworkInterface</a:t>
            </a:r>
            <a:r>
              <a:rPr lang="en-US" sz="2400" dirty="0">
                <a:solidFill>
                  <a:srgbClr val="555555"/>
                </a:solidFill>
                <a:latin typeface="+mj-lt"/>
              </a:rPr>
              <a:t>() </a:t>
            </a:r>
            <a:r>
              <a:rPr lang="en-US" sz="2400" b="1" dirty="0">
                <a:solidFill>
                  <a:srgbClr val="00669A"/>
                </a:solidFill>
                <a:latin typeface="+mj-lt"/>
              </a:rPr>
              <a:t>throws </a:t>
            </a:r>
            <a:r>
              <a:rPr lang="en-US" sz="2400" dirty="0" err="1">
                <a:solidFill>
                  <a:srgbClr val="000089"/>
                </a:solidFill>
                <a:latin typeface="+mj-lt"/>
              </a:rPr>
              <a:t>SocketException</a:t>
            </a:r>
            <a:endParaRPr lang="en-US" sz="2400" dirty="0" smtClean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22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err="1">
                <a:solidFill>
                  <a:srgbClr val="002060"/>
                </a:solidFill>
              </a:rPr>
              <a:t>Programmation</a:t>
            </a:r>
            <a:r>
              <a:rPr lang="en-US" sz="3600" dirty="0">
                <a:solidFill>
                  <a:srgbClr val="002060"/>
                </a:solidFill>
              </a:rPr>
              <a:t> par Sockets Multicast (Java)</a:t>
            </a:r>
            <a:endParaRPr lang="en-US" sz="3600" dirty="0" smtClean="0">
              <a:solidFill>
                <a:srgbClr val="002060"/>
              </a:solidFill>
            </a:endParaRP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545348"/>
            <a:ext cx="11479725" cy="474951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Interfaces </a:t>
            </a:r>
            <a:r>
              <a:rPr lang="en-US" sz="2400" dirty="0" err="1" smtClean="0">
                <a:solidFill>
                  <a:srgbClr val="002060"/>
                </a:solidFill>
              </a:rPr>
              <a:t>Réseaux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fr-FR" sz="2400" dirty="0"/>
          </a:p>
          <a:p>
            <a:r>
              <a:rPr lang="en-US" sz="2400" dirty="0" smtClean="0"/>
              <a:t>La </a:t>
            </a:r>
            <a:r>
              <a:rPr lang="en-US" sz="2400" dirty="0" err="1" smtClean="0"/>
              <a:t>méthode</a:t>
            </a:r>
            <a:r>
              <a:rPr lang="en-US" sz="2400" dirty="0" smtClean="0"/>
              <a:t> </a:t>
            </a:r>
            <a:r>
              <a:rPr lang="en-US" sz="2400" dirty="0" err="1">
                <a:solidFill>
                  <a:srgbClr val="7030A0"/>
                </a:solidFill>
              </a:rPr>
              <a:t>setNetworkInterface</a:t>
            </a:r>
            <a:r>
              <a:rPr lang="en-US" sz="2400" dirty="0">
                <a:solidFill>
                  <a:srgbClr val="7030A0"/>
                </a:solidFill>
              </a:rPr>
              <a:t>() </a:t>
            </a:r>
            <a:r>
              <a:rPr lang="en-US" sz="2400" dirty="0" err="1" smtClean="0"/>
              <a:t>est</a:t>
            </a:r>
            <a:r>
              <a:rPr lang="en-US" sz="2400" dirty="0" smtClean="0"/>
              <a:t> </a:t>
            </a:r>
            <a:r>
              <a:rPr lang="en-US" sz="2400" dirty="0" err="1" smtClean="0"/>
              <a:t>utilisée</a:t>
            </a:r>
            <a:r>
              <a:rPr lang="en-US" sz="2400" dirty="0" smtClean="0"/>
              <a:t> pour la </a:t>
            </a:r>
            <a:r>
              <a:rPr lang="en-US" sz="2400" dirty="0" err="1" smtClean="0"/>
              <a:t>même</a:t>
            </a:r>
            <a:r>
              <a:rPr lang="en-US" sz="2400" dirty="0" smtClean="0"/>
              <a:t> raison que la </a:t>
            </a:r>
            <a:r>
              <a:rPr lang="en-US" sz="2400" dirty="0" err="1" smtClean="0"/>
              <a:t>méthode</a:t>
            </a:r>
            <a:r>
              <a:rPr lang="en-US" sz="2400" dirty="0" smtClean="0"/>
              <a:t> </a:t>
            </a:r>
            <a:r>
              <a:rPr lang="en-US" sz="2400" dirty="0" err="1">
                <a:solidFill>
                  <a:srgbClr val="CD00FF"/>
                </a:solidFill>
              </a:rPr>
              <a:t>setInterface</a:t>
            </a:r>
            <a:r>
              <a:rPr lang="en-US" sz="2400" dirty="0" smtClean="0">
                <a:solidFill>
                  <a:srgbClr val="CD00FF"/>
                </a:solidFill>
              </a:rPr>
              <a:t>()</a:t>
            </a:r>
            <a:r>
              <a:rPr lang="en-US" sz="2400" dirty="0" smtClean="0"/>
              <a:t>, </a:t>
            </a:r>
            <a:r>
              <a:rPr lang="en-US" sz="2400" dirty="0" err="1" smtClean="0"/>
              <a:t>c.a.d</a:t>
            </a:r>
            <a:r>
              <a:rPr lang="en-US" sz="2400" dirty="0" smtClean="0">
                <a:solidFill>
                  <a:srgbClr val="CD00FF"/>
                </a:solidFill>
              </a:rPr>
              <a:t> </a:t>
            </a:r>
            <a:r>
              <a:rPr lang="en-US" sz="2400" dirty="0" err="1" smtClean="0"/>
              <a:t>choisir</a:t>
            </a:r>
            <a:r>
              <a:rPr lang="en-US" sz="2400" dirty="0" smtClean="0"/>
              <a:t> </a:t>
            </a:r>
            <a:r>
              <a:rPr lang="en-US" sz="2400" dirty="0" err="1" smtClean="0"/>
              <a:t>l’interface</a:t>
            </a:r>
            <a:r>
              <a:rPr lang="en-US" sz="2400" dirty="0" smtClean="0"/>
              <a:t> </a:t>
            </a:r>
            <a:r>
              <a:rPr lang="en-US" sz="2400" dirty="0" err="1" smtClean="0"/>
              <a:t>réseau</a:t>
            </a:r>
            <a:r>
              <a:rPr lang="en-US" sz="2400" dirty="0" smtClean="0"/>
              <a:t> </a:t>
            </a:r>
            <a:r>
              <a:rPr lang="en-US" sz="2400" dirty="0" err="1" smtClean="0"/>
              <a:t>utilisé</a:t>
            </a:r>
            <a:r>
              <a:rPr lang="en-US" sz="2400" dirty="0" smtClean="0"/>
              <a:t> pour </a:t>
            </a:r>
            <a:r>
              <a:rPr lang="en-US" sz="2400" dirty="0" err="1" smtClean="0"/>
              <a:t>l’envoi</a:t>
            </a:r>
            <a:r>
              <a:rPr lang="en-US" sz="2400" dirty="0" smtClean="0"/>
              <a:t> et la </a:t>
            </a:r>
            <a:r>
              <a:rPr lang="en-US" sz="2400" dirty="0" err="1" smtClean="0"/>
              <a:t>réception</a:t>
            </a:r>
            <a:r>
              <a:rPr lang="en-US" sz="2400" dirty="0" smtClean="0"/>
              <a:t> multicast.</a:t>
            </a:r>
          </a:p>
          <a:p>
            <a:r>
              <a:rPr lang="en-US" sz="2400" dirty="0" err="1" smtClean="0"/>
              <a:t>Cependant</a:t>
            </a:r>
            <a:r>
              <a:rPr lang="en-US" sz="2400" dirty="0" smtClean="0"/>
              <a:t>, </a:t>
            </a:r>
            <a:r>
              <a:rPr lang="en-US" sz="2400" dirty="0" err="1">
                <a:solidFill>
                  <a:srgbClr val="7030A0"/>
                </a:solidFill>
              </a:rPr>
              <a:t>setNetworkInterface</a:t>
            </a:r>
            <a:r>
              <a:rPr lang="en-US" sz="2400" dirty="0" smtClean="0">
                <a:solidFill>
                  <a:srgbClr val="7030A0"/>
                </a:solidFill>
              </a:rPr>
              <a:t>() </a:t>
            </a:r>
            <a:r>
              <a:rPr lang="en-US" sz="2400" dirty="0" err="1" smtClean="0"/>
              <a:t>choisit</a:t>
            </a:r>
            <a:r>
              <a:rPr lang="en-US" sz="2400" dirty="0" smtClean="0"/>
              <a:t> </a:t>
            </a:r>
            <a:r>
              <a:rPr lang="en-US" sz="2400" dirty="0" err="1" smtClean="0"/>
              <a:t>l’interface</a:t>
            </a:r>
            <a:r>
              <a:rPr lang="en-US" sz="2400" dirty="0" smtClean="0"/>
              <a:t> </a:t>
            </a:r>
            <a:r>
              <a:rPr lang="en-US" sz="2400" dirty="0" err="1" smtClean="0"/>
              <a:t>sur</a:t>
            </a:r>
            <a:r>
              <a:rPr lang="en-US" sz="2400" dirty="0" smtClean="0"/>
              <a:t> la base du nom de </a:t>
            </a:r>
            <a:r>
              <a:rPr lang="en-US" sz="2400" dirty="0" err="1" smtClean="0"/>
              <a:t>l’interface</a:t>
            </a:r>
            <a:r>
              <a:rPr lang="en-US" sz="2400" dirty="0" smtClean="0"/>
              <a:t> </a:t>
            </a:r>
            <a:r>
              <a:rPr lang="en-US" sz="2400" dirty="0" err="1" smtClean="0"/>
              <a:t>tel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“eth0” (</a:t>
            </a:r>
            <a:r>
              <a:rPr lang="en-US" sz="2400" dirty="0" err="1" smtClean="0"/>
              <a:t>comme</a:t>
            </a:r>
            <a:r>
              <a:rPr lang="en-US" sz="2400" dirty="0" smtClean="0"/>
              <a:t> </a:t>
            </a:r>
            <a:r>
              <a:rPr lang="en-US" sz="2400" dirty="0" err="1" smtClean="0"/>
              <a:t>encapsulé</a:t>
            </a:r>
            <a:r>
              <a:rPr lang="en-US" sz="2400" dirty="0" smtClean="0"/>
              <a:t> </a:t>
            </a:r>
            <a:r>
              <a:rPr lang="en-US" sz="2400" dirty="0" err="1" smtClean="0"/>
              <a:t>dans</a:t>
            </a:r>
            <a:r>
              <a:rPr lang="en-US" sz="2400" dirty="0" smtClean="0"/>
              <a:t> </a:t>
            </a:r>
            <a:r>
              <a:rPr lang="en-US" sz="2400" dirty="0" err="1" smtClean="0"/>
              <a:t>l’objet</a:t>
            </a:r>
            <a:r>
              <a:rPr lang="en-US" sz="2400" dirty="0" smtClean="0"/>
              <a:t> </a:t>
            </a:r>
            <a:r>
              <a:rPr lang="en-US" sz="2400" dirty="0" err="1" smtClean="0"/>
              <a:t>NetworkInterface</a:t>
            </a:r>
            <a:r>
              <a:rPr lang="en-US" sz="2400" dirty="0" smtClean="0"/>
              <a:t>) </a:t>
            </a:r>
            <a:r>
              <a:rPr lang="en-US" sz="2400" dirty="0" err="1" smtClean="0"/>
              <a:t>plutôt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sur</a:t>
            </a:r>
            <a:r>
              <a:rPr lang="en-US" sz="2400" dirty="0" smtClean="0"/>
              <a:t> la base de </a:t>
            </a:r>
            <a:r>
              <a:rPr lang="en-US" sz="2400" dirty="0" err="1" smtClean="0"/>
              <a:t>l’adresse</a:t>
            </a:r>
            <a:r>
              <a:rPr lang="en-US" sz="2400" dirty="0" smtClean="0"/>
              <a:t> IP (</a:t>
            </a:r>
            <a:r>
              <a:rPr lang="en-US" sz="2400" dirty="0" err="1" smtClean="0"/>
              <a:t>encapsulée</a:t>
            </a:r>
            <a:r>
              <a:rPr lang="en-US" sz="2400" dirty="0" smtClean="0"/>
              <a:t> </a:t>
            </a:r>
            <a:r>
              <a:rPr lang="en-US" sz="2400" dirty="0" err="1" smtClean="0"/>
              <a:t>dans</a:t>
            </a:r>
            <a:r>
              <a:rPr lang="en-US" sz="2400" dirty="0" smtClean="0"/>
              <a:t> </a:t>
            </a:r>
            <a:r>
              <a:rPr lang="en-US" sz="2400" dirty="0" err="1" smtClean="0"/>
              <a:t>l’objet</a:t>
            </a:r>
            <a:r>
              <a:rPr lang="en-US" sz="2400" dirty="0" smtClean="0"/>
              <a:t> </a:t>
            </a:r>
            <a:r>
              <a:rPr lang="en-US" sz="2400" dirty="0" err="1" smtClean="0"/>
              <a:t>InetAddress</a:t>
            </a:r>
            <a:r>
              <a:rPr lang="en-US" sz="2400" dirty="0" smtClean="0"/>
              <a:t>).</a:t>
            </a:r>
          </a:p>
          <a:p>
            <a:r>
              <a:rPr lang="en-US" sz="2400" dirty="0" smtClean="0"/>
              <a:t>La </a:t>
            </a:r>
            <a:r>
              <a:rPr lang="en-US" sz="2400" dirty="0" err="1" smtClean="0"/>
              <a:t>méthode</a:t>
            </a:r>
            <a:r>
              <a:rPr lang="en-US" sz="2400" dirty="0" smtClean="0"/>
              <a:t> </a:t>
            </a:r>
            <a:r>
              <a:rPr lang="en-US" sz="2400" dirty="0" err="1">
                <a:solidFill>
                  <a:srgbClr val="7030A0"/>
                </a:solidFill>
              </a:rPr>
              <a:t>getNetworkInterface</a:t>
            </a:r>
            <a:r>
              <a:rPr lang="en-US" sz="2400" dirty="0" smtClean="0">
                <a:solidFill>
                  <a:srgbClr val="7030A0"/>
                </a:solidFill>
              </a:rPr>
              <a:t>()</a:t>
            </a:r>
            <a:r>
              <a:rPr lang="en-US" sz="2400" dirty="0" smtClean="0"/>
              <a:t> </a:t>
            </a:r>
            <a:r>
              <a:rPr lang="en-US" sz="2400" dirty="0" err="1" smtClean="0"/>
              <a:t>retourne</a:t>
            </a:r>
            <a:r>
              <a:rPr lang="en-US" sz="2400" dirty="0" smtClean="0"/>
              <a:t> un objet </a:t>
            </a:r>
            <a:r>
              <a:rPr lang="en-US" sz="2400" dirty="0" err="1"/>
              <a:t>NetworkInterface</a:t>
            </a:r>
            <a:r>
              <a:rPr lang="en-US" sz="2400" dirty="0"/>
              <a:t> </a:t>
            </a:r>
            <a:r>
              <a:rPr lang="en-US" sz="2400" dirty="0" err="1" smtClean="0"/>
              <a:t>representant</a:t>
            </a:r>
            <a:r>
              <a:rPr lang="en-US" sz="2400" dirty="0" smtClean="0"/>
              <a:t> </a:t>
            </a:r>
            <a:r>
              <a:rPr lang="en-US" sz="2400" dirty="0" err="1" smtClean="0"/>
              <a:t>l’interface</a:t>
            </a:r>
            <a:r>
              <a:rPr lang="en-US" sz="2400" dirty="0" smtClean="0"/>
              <a:t> </a:t>
            </a:r>
            <a:r>
              <a:rPr lang="en-US" sz="2400" dirty="0" err="1" smtClean="0"/>
              <a:t>réseau</a:t>
            </a:r>
            <a:r>
              <a:rPr lang="en-US" sz="2400" dirty="0" smtClean="0"/>
              <a:t> </a:t>
            </a:r>
            <a:r>
              <a:rPr lang="en-US" sz="2400" dirty="0" err="1" smtClean="0"/>
              <a:t>sur</a:t>
            </a:r>
            <a:r>
              <a:rPr lang="en-US" sz="2400" dirty="0" smtClean="0"/>
              <a:t> </a:t>
            </a:r>
            <a:r>
              <a:rPr lang="en-US" sz="2400" dirty="0" err="1" smtClean="0"/>
              <a:t>lequel</a:t>
            </a:r>
            <a:r>
              <a:rPr lang="en-US" sz="2400" dirty="0"/>
              <a:t> </a:t>
            </a:r>
            <a:r>
              <a:rPr lang="en-US" sz="2400" dirty="0" err="1"/>
              <a:t>MulticastSocket</a:t>
            </a:r>
            <a:r>
              <a:rPr lang="en-US" sz="2400" dirty="0"/>
              <a:t> </a:t>
            </a:r>
            <a:r>
              <a:rPr lang="en-US" sz="2400" dirty="0" smtClean="0"/>
              <a:t>se met à </a:t>
            </a:r>
            <a:r>
              <a:rPr lang="en-US" sz="2400" dirty="0" err="1" smtClean="0"/>
              <a:t>l’écoute</a:t>
            </a:r>
            <a:r>
              <a:rPr lang="en-US" sz="2400" dirty="0" smtClean="0"/>
              <a:t> de </a:t>
            </a:r>
            <a:r>
              <a:rPr lang="en-US" sz="2400" dirty="0" err="1" smtClean="0"/>
              <a:t>données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531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2060"/>
                </a:solidFill>
              </a:rPr>
              <a:t>Communication </a:t>
            </a:r>
            <a:r>
              <a:rPr lang="en-US" sz="3600" dirty="0">
                <a:solidFill>
                  <a:srgbClr val="002060"/>
                </a:solidFill>
              </a:rPr>
              <a:t>Multicast</a:t>
            </a:r>
            <a:endParaRPr lang="en-US" sz="3600" dirty="0" smtClean="0">
              <a:solidFill>
                <a:srgbClr val="002060"/>
              </a:solidFill>
            </a:endParaRP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08900" y="1545348"/>
            <a:ext cx="10436114" cy="474951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Broadcasting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IP </a:t>
            </a:r>
            <a:r>
              <a:rPr lang="en-US" sz="2400" dirty="0" err="1" smtClean="0"/>
              <a:t>supporte</a:t>
            </a:r>
            <a:r>
              <a:rPr lang="en-US" sz="2400" dirty="0" smtClean="0"/>
              <a:t> le broadcasting, </a:t>
            </a:r>
            <a:r>
              <a:rPr lang="en-US" sz="2400" dirty="0" err="1" smtClean="0"/>
              <a:t>mais</a:t>
            </a:r>
            <a:r>
              <a:rPr lang="en-US" sz="2400" dirty="0" smtClean="0"/>
              <a:t> son </a:t>
            </a:r>
            <a:r>
              <a:rPr lang="en-US" sz="2400" dirty="0" err="1" smtClean="0"/>
              <a:t>utilisation</a:t>
            </a:r>
            <a:r>
              <a:rPr lang="en-US" sz="2400" dirty="0" smtClean="0"/>
              <a:t> </a:t>
            </a:r>
            <a:r>
              <a:rPr lang="en-US" sz="2400" dirty="0" err="1" smtClean="0"/>
              <a:t>est</a:t>
            </a:r>
            <a:r>
              <a:rPr lang="en-US" sz="2400" dirty="0" smtClean="0"/>
              <a:t> </a:t>
            </a:r>
            <a:r>
              <a:rPr lang="en-US" sz="2400" dirty="0" err="1" smtClean="0"/>
              <a:t>strictement</a:t>
            </a:r>
            <a:r>
              <a:rPr lang="en-US" sz="2400" dirty="0" smtClean="0"/>
              <a:t> </a:t>
            </a:r>
            <a:r>
              <a:rPr lang="en-US" sz="2400" dirty="0" err="1" smtClean="0"/>
              <a:t>limitée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Même</a:t>
            </a:r>
            <a:r>
              <a:rPr lang="en-US" sz="2400" dirty="0" smtClean="0"/>
              <a:t> un petit </a:t>
            </a:r>
            <a:r>
              <a:rPr lang="en-US" sz="2400" dirty="0" err="1" smtClean="0"/>
              <a:t>nombre</a:t>
            </a:r>
            <a:r>
              <a:rPr lang="en-US" sz="2400" dirty="0" smtClean="0"/>
              <a:t> de broadcast </a:t>
            </a:r>
            <a:r>
              <a:rPr lang="en-US" sz="2400" dirty="0" err="1" smtClean="0"/>
              <a:t>globaux</a:t>
            </a:r>
            <a:r>
              <a:rPr lang="en-US" sz="2400" dirty="0" smtClean="0"/>
              <a:t> </a:t>
            </a:r>
            <a:r>
              <a:rPr lang="en-US" sz="2400" dirty="0" err="1" smtClean="0"/>
              <a:t>pourraient</a:t>
            </a:r>
            <a:r>
              <a:rPr lang="en-US" sz="2400" dirty="0" smtClean="0"/>
              <a:t> </a:t>
            </a:r>
            <a:r>
              <a:rPr lang="en-US" sz="2400" dirty="0" err="1" smtClean="0"/>
              <a:t>mettre</a:t>
            </a:r>
            <a:r>
              <a:rPr lang="en-US" sz="2400" dirty="0" smtClean="0"/>
              <a:t> </a:t>
            </a:r>
            <a:r>
              <a:rPr lang="en-US" sz="2400" dirty="0" err="1" smtClean="0"/>
              <a:t>l’internet</a:t>
            </a:r>
            <a:r>
              <a:rPr lang="en-US" sz="2400" dirty="0" smtClean="0"/>
              <a:t> à </a:t>
            </a:r>
            <a:r>
              <a:rPr lang="en-US" sz="2400" dirty="0" err="1" smtClean="0"/>
              <a:t>genoux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Imginez</a:t>
            </a:r>
            <a:r>
              <a:rPr lang="en-US" sz="2400" dirty="0" smtClean="0"/>
              <a:t> </a:t>
            </a:r>
            <a:r>
              <a:rPr lang="en-US" sz="2400" dirty="0" err="1" smtClean="0"/>
              <a:t>ce</a:t>
            </a:r>
            <a:r>
              <a:rPr lang="en-US" sz="2400" dirty="0" smtClean="0"/>
              <a:t> qui </a:t>
            </a:r>
            <a:r>
              <a:rPr lang="en-US" sz="2400" dirty="0" err="1" smtClean="0"/>
              <a:t>pourrait</a:t>
            </a:r>
            <a:r>
              <a:rPr lang="en-US" sz="2400" dirty="0" smtClean="0"/>
              <a:t> se </a:t>
            </a:r>
            <a:r>
              <a:rPr lang="en-US" sz="2400" dirty="0" err="1" smtClean="0"/>
              <a:t>produire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une</a:t>
            </a:r>
            <a:r>
              <a:rPr lang="en-US" sz="2400" dirty="0" smtClean="0"/>
              <a:t> </a:t>
            </a:r>
            <a:r>
              <a:rPr lang="en-US" sz="2400" dirty="0" err="1" smtClean="0"/>
              <a:t>vidéo</a:t>
            </a:r>
            <a:r>
              <a:rPr lang="en-US" sz="2400" dirty="0" smtClean="0"/>
              <a:t> temps-</a:t>
            </a:r>
            <a:r>
              <a:rPr lang="en-US" sz="2400" dirty="0" err="1" smtClean="0"/>
              <a:t>réel</a:t>
            </a:r>
            <a:r>
              <a:rPr lang="en-US" sz="2400" dirty="0" smtClean="0"/>
              <a:t> </a:t>
            </a:r>
            <a:r>
              <a:rPr lang="en-US" sz="2400" dirty="0" err="1"/>
              <a:t>é</a:t>
            </a:r>
            <a:r>
              <a:rPr lang="en-US" sz="2400" dirty="0" err="1" smtClean="0"/>
              <a:t>tait</a:t>
            </a:r>
            <a:r>
              <a:rPr lang="en-US" sz="2400" dirty="0" smtClean="0"/>
              <a:t> </a:t>
            </a:r>
            <a:r>
              <a:rPr lang="en-US" sz="2400" dirty="0" err="1" smtClean="0"/>
              <a:t>copiées</a:t>
            </a:r>
            <a:r>
              <a:rPr lang="en-US" sz="2400" dirty="0" smtClean="0"/>
              <a:t> à </a:t>
            </a:r>
            <a:r>
              <a:rPr lang="en-US" sz="2400" dirty="0" err="1" smtClean="0"/>
              <a:t>tous</a:t>
            </a:r>
            <a:r>
              <a:rPr lang="en-US" sz="2400" dirty="0" smtClean="0"/>
              <a:t> les millions </a:t>
            </a:r>
            <a:r>
              <a:rPr lang="en-US" sz="2400" dirty="0" err="1" smtClean="0"/>
              <a:t>d’utilsateurs</a:t>
            </a:r>
            <a:r>
              <a:rPr lang="en-US" sz="2400" dirty="0" smtClean="0"/>
              <a:t> Internet, </a:t>
            </a:r>
            <a:r>
              <a:rPr lang="en-US" sz="2400" dirty="0" err="1" smtClean="0"/>
              <a:t>qu’ils</a:t>
            </a:r>
            <a:r>
              <a:rPr lang="en-US" sz="2400" dirty="0" smtClean="0"/>
              <a:t> </a:t>
            </a:r>
            <a:r>
              <a:rPr lang="en-US" sz="2400" dirty="0" err="1" smtClean="0"/>
              <a:t>souhaitent</a:t>
            </a:r>
            <a:r>
              <a:rPr lang="en-US" sz="2400" dirty="0" smtClean="0"/>
              <a:t> la </a:t>
            </a:r>
            <a:r>
              <a:rPr lang="en-US" sz="2400" dirty="0" err="1" smtClean="0"/>
              <a:t>voir</a:t>
            </a:r>
            <a:r>
              <a:rPr lang="en-US" sz="2400" dirty="0" smtClean="0"/>
              <a:t> </a:t>
            </a:r>
            <a:r>
              <a:rPr lang="en-US" sz="2400" dirty="0" err="1" smtClean="0"/>
              <a:t>ou</a:t>
            </a:r>
            <a:r>
              <a:rPr lang="en-US" sz="2400" dirty="0" smtClean="0"/>
              <a:t> non.</a:t>
            </a:r>
          </a:p>
          <a:p>
            <a:r>
              <a:rPr lang="en-US" sz="2400" dirty="0"/>
              <a:t>Il </a:t>
            </a:r>
            <a:r>
              <a:rPr lang="en-US" sz="2400" dirty="0" err="1"/>
              <a:t>n’y</a:t>
            </a:r>
            <a:r>
              <a:rPr lang="en-US" sz="2400" dirty="0"/>
              <a:t> a pas de raison </a:t>
            </a:r>
            <a:r>
              <a:rPr lang="en-US" sz="2400" dirty="0" err="1"/>
              <a:t>d’envoyer</a:t>
            </a:r>
            <a:r>
              <a:rPr lang="en-US" sz="2400" dirty="0"/>
              <a:t> </a:t>
            </a:r>
            <a:r>
              <a:rPr lang="en-US" sz="2400" dirty="0" err="1"/>
              <a:t>une</a:t>
            </a:r>
            <a:r>
              <a:rPr lang="en-US" sz="2400" dirty="0"/>
              <a:t> </a:t>
            </a:r>
            <a:r>
              <a:rPr lang="en-US" sz="2400" dirty="0" err="1"/>
              <a:t>vidéo</a:t>
            </a:r>
            <a:r>
              <a:rPr lang="en-US" sz="2400" dirty="0"/>
              <a:t> à des </a:t>
            </a:r>
            <a:r>
              <a:rPr lang="en-US" sz="2400" dirty="0" err="1"/>
              <a:t>hôtes</a:t>
            </a:r>
            <a:r>
              <a:rPr lang="en-US" sz="2400" dirty="0"/>
              <a:t> qui ne </a:t>
            </a:r>
            <a:r>
              <a:rPr lang="en-US" sz="2400" dirty="0" err="1"/>
              <a:t>sont</a:t>
            </a:r>
            <a:r>
              <a:rPr lang="en-US" sz="2400" dirty="0"/>
              <a:t> pas </a:t>
            </a:r>
            <a:r>
              <a:rPr lang="en-US" sz="2400" dirty="0" err="1"/>
              <a:t>intéressés</a:t>
            </a:r>
            <a:r>
              <a:rPr lang="en-US" sz="2400" dirty="0"/>
              <a:t> par </a:t>
            </a:r>
            <a:r>
              <a:rPr lang="en-US" sz="2400" dirty="0" err="1"/>
              <a:t>celle-çi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r>
              <a:rPr lang="en-US" sz="2400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302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err="1">
                <a:solidFill>
                  <a:srgbClr val="002060"/>
                </a:solidFill>
              </a:rPr>
              <a:t>Programmation</a:t>
            </a:r>
            <a:r>
              <a:rPr lang="en-US" sz="3600" dirty="0">
                <a:solidFill>
                  <a:srgbClr val="002060"/>
                </a:solidFill>
              </a:rPr>
              <a:t> par Sockets Multicast (Java)</a:t>
            </a:r>
            <a:endParaRPr lang="en-US" sz="3600" dirty="0" smtClean="0">
              <a:solidFill>
                <a:srgbClr val="002060"/>
              </a:solidFill>
            </a:endParaRP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545348"/>
            <a:ext cx="11479725" cy="474951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>
                <a:solidFill>
                  <a:srgbClr val="002060"/>
                </a:solidFill>
              </a:rPr>
              <a:t>Exemple</a:t>
            </a:r>
            <a:r>
              <a:rPr lang="en-US" sz="2400" dirty="0" smtClean="0">
                <a:solidFill>
                  <a:srgbClr val="002060"/>
                </a:solidFill>
              </a:rPr>
              <a:t> 1 : </a:t>
            </a:r>
            <a:r>
              <a:rPr lang="fr-FR" sz="2400" i="1" dirty="0">
                <a:solidFill>
                  <a:srgbClr val="7030A0"/>
                </a:solidFill>
              </a:rPr>
              <a:t>Multicast </a:t>
            </a:r>
            <a:r>
              <a:rPr lang="fr-FR" sz="2400" i="1" dirty="0" smtClean="0">
                <a:solidFill>
                  <a:srgbClr val="7030A0"/>
                </a:solidFill>
              </a:rPr>
              <a:t>sniffer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fr-FR" sz="2400" dirty="0" smtClean="0"/>
              <a:t>La classe </a:t>
            </a:r>
            <a:r>
              <a:rPr lang="fr-FR" sz="2400" dirty="0" err="1" smtClean="0">
                <a:solidFill>
                  <a:srgbClr val="7030A0"/>
                </a:solidFill>
              </a:rPr>
              <a:t>MulticastS</a:t>
            </a:r>
            <a:r>
              <a:rPr lang="en-US" sz="2400" dirty="0" err="1" smtClean="0">
                <a:solidFill>
                  <a:srgbClr val="7030A0"/>
                </a:solidFill>
              </a:rPr>
              <a:t>niffer</a:t>
            </a:r>
            <a:r>
              <a:rPr lang="en-US" sz="2400" dirty="0" smtClean="0"/>
              <a:t> lit le nom d’un </a:t>
            </a:r>
            <a:r>
              <a:rPr lang="en-US" sz="2400" dirty="0" err="1" smtClean="0"/>
              <a:t>groupe</a:t>
            </a:r>
            <a:r>
              <a:rPr lang="en-US" sz="2400" dirty="0" smtClean="0"/>
              <a:t> multicast à </a:t>
            </a:r>
            <a:r>
              <a:rPr lang="en-US" sz="2400" dirty="0" err="1" smtClean="0"/>
              <a:t>partir</a:t>
            </a:r>
            <a:r>
              <a:rPr lang="en-US" sz="2400" dirty="0" smtClean="0"/>
              <a:t> de la </a:t>
            </a:r>
            <a:r>
              <a:rPr lang="en-US" sz="2400" dirty="0" err="1" smtClean="0"/>
              <a:t>ligne</a:t>
            </a:r>
            <a:r>
              <a:rPr lang="en-US" sz="2400" dirty="0" smtClean="0"/>
              <a:t> de </a:t>
            </a:r>
            <a:r>
              <a:rPr lang="en-US" sz="2400" dirty="0" err="1" smtClean="0"/>
              <a:t>commande</a:t>
            </a:r>
            <a:r>
              <a:rPr lang="en-US" sz="2400" dirty="0" smtClean="0"/>
              <a:t>, </a:t>
            </a:r>
            <a:r>
              <a:rPr lang="en-US" sz="2400" dirty="0" err="1" smtClean="0"/>
              <a:t>construit</a:t>
            </a:r>
            <a:r>
              <a:rPr lang="en-US" sz="2400" dirty="0" smtClean="0"/>
              <a:t> </a:t>
            </a:r>
            <a:r>
              <a:rPr lang="en-US" sz="2400" dirty="0" err="1" smtClean="0"/>
              <a:t>une</a:t>
            </a:r>
            <a:r>
              <a:rPr lang="en-US" sz="2400" dirty="0" smtClean="0"/>
              <a:t> </a:t>
            </a:r>
            <a:r>
              <a:rPr lang="en-US" sz="2400" dirty="0" err="1" smtClean="0"/>
              <a:t>InetAddress</a:t>
            </a:r>
            <a:r>
              <a:rPr lang="en-US" sz="2400" dirty="0" smtClean="0"/>
              <a:t> à </a:t>
            </a:r>
            <a:r>
              <a:rPr lang="en-US" sz="2400" dirty="0" err="1" smtClean="0"/>
              <a:t>partir</a:t>
            </a:r>
            <a:r>
              <a:rPr lang="en-US" sz="2400" dirty="0" smtClean="0"/>
              <a:t> du </a:t>
            </a:r>
            <a:r>
              <a:rPr lang="en-US" sz="2400" dirty="0" err="1" smtClean="0"/>
              <a:t>ce</a:t>
            </a:r>
            <a:r>
              <a:rPr lang="en-US" sz="2400" dirty="0" smtClean="0"/>
              <a:t> nom, et </a:t>
            </a:r>
            <a:r>
              <a:rPr lang="en-US" sz="2400" dirty="0" err="1" smtClean="0"/>
              <a:t>crée</a:t>
            </a:r>
            <a:r>
              <a:rPr lang="en-US" sz="2400" dirty="0" smtClean="0"/>
              <a:t> </a:t>
            </a:r>
            <a:r>
              <a:rPr lang="en-US" sz="2400" dirty="0" err="1" smtClean="0"/>
              <a:t>une</a:t>
            </a:r>
            <a:r>
              <a:rPr lang="en-US" sz="2400" dirty="0" smtClean="0"/>
              <a:t> </a:t>
            </a:r>
            <a:r>
              <a:rPr lang="en-US" sz="2400" dirty="0" err="1" smtClean="0"/>
              <a:t>MulticastSocket</a:t>
            </a:r>
            <a:r>
              <a:rPr lang="en-US" sz="2400" dirty="0"/>
              <a:t>, </a:t>
            </a:r>
            <a:r>
              <a:rPr lang="en-US" sz="2400" dirty="0" smtClean="0"/>
              <a:t>qui </a:t>
            </a:r>
            <a:r>
              <a:rPr lang="en-US" sz="2400" dirty="0" err="1" smtClean="0"/>
              <a:t>tente</a:t>
            </a:r>
            <a:r>
              <a:rPr lang="en-US" sz="2400" dirty="0" smtClean="0"/>
              <a:t> de rejoinder le </a:t>
            </a:r>
            <a:r>
              <a:rPr lang="en-US" sz="2400" dirty="0" err="1" smtClean="0"/>
              <a:t>groupe</a:t>
            </a:r>
            <a:r>
              <a:rPr lang="en-US" sz="2400" dirty="0" smtClean="0"/>
              <a:t> multicast à </a:t>
            </a:r>
            <a:r>
              <a:rPr lang="en-US" sz="2400" dirty="0" err="1" smtClean="0"/>
              <a:t>ce</a:t>
            </a:r>
            <a:r>
              <a:rPr lang="en-US" sz="2400" dirty="0" smtClean="0"/>
              <a:t> nom de machine. Si la tentative </a:t>
            </a:r>
            <a:r>
              <a:rPr lang="en-US" sz="2400" dirty="0" err="1" smtClean="0"/>
              <a:t>réussit</a:t>
            </a:r>
            <a:r>
              <a:rPr lang="en-US" sz="2400" dirty="0" smtClean="0"/>
              <a:t>, </a:t>
            </a:r>
            <a:r>
              <a:rPr lang="en-US" sz="2400" dirty="0" err="1" smtClean="0"/>
              <a:t>MulticastSniffer</a:t>
            </a:r>
            <a:r>
              <a:rPr lang="en-US" sz="2400" dirty="0" smtClean="0"/>
              <a:t> </a:t>
            </a:r>
            <a:r>
              <a:rPr lang="en-US" sz="2400" dirty="0" err="1" smtClean="0"/>
              <a:t>reçoit</a:t>
            </a:r>
            <a:r>
              <a:rPr lang="en-US" sz="2400" dirty="0" smtClean="0"/>
              <a:t> les </a:t>
            </a:r>
            <a:r>
              <a:rPr lang="en-US" sz="2400" dirty="0" err="1" smtClean="0"/>
              <a:t>datagrammes</a:t>
            </a:r>
            <a:r>
              <a:rPr lang="en-US" sz="2400" dirty="0" smtClean="0"/>
              <a:t> à </a:t>
            </a:r>
            <a:r>
              <a:rPr lang="en-US" sz="2400" dirty="0" err="1" smtClean="0"/>
              <a:t>partir</a:t>
            </a:r>
            <a:r>
              <a:rPr lang="en-US" sz="2400" dirty="0" smtClean="0"/>
              <a:t> de la socket et </a:t>
            </a:r>
            <a:r>
              <a:rPr lang="en-US" sz="2400" dirty="0" err="1" smtClean="0"/>
              <a:t>imprime</a:t>
            </a:r>
            <a:r>
              <a:rPr lang="en-US" sz="2400" dirty="0" smtClean="0"/>
              <a:t> </a:t>
            </a:r>
            <a:r>
              <a:rPr lang="en-US" sz="2400" dirty="0" err="1" smtClean="0"/>
              <a:t>leurs</a:t>
            </a:r>
            <a:r>
              <a:rPr lang="en-US" sz="2400" dirty="0" smtClean="0"/>
              <a:t> </a:t>
            </a:r>
            <a:r>
              <a:rPr lang="en-US" sz="2400" dirty="0" err="1" smtClean="0"/>
              <a:t>contenus</a:t>
            </a:r>
            <a:r>
              <a:rPr lang="en-US" sz="2400" dirty="0" smtClean="0"/>
              <a:t> sur </a:t>
            </a:r>
            <a:r>
              <a:rPr lang="en-US" sz="2400" dirty="0" err="1" smtClean="0"/>
              <a:t>System.out</a:t>
            </a:r>
            <a:r>
              <a:rPr lang="en-US" sz="2400" dirty="0" smtClean="0"/>
              <a:t>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16462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err="1">
                <a:solidFill>
                  <a:srgbClr val="002060"/>
                </a:solidFill>
              </a:rPr>
              <a:t>Programmation</a:t>
            </a:r>
            <a:r>
              <a:rPr lang="en-US" sz="3600" dirty="0">
                <a:solidFill>
                  <a:srgbClr val="002060"/>
                </a:solidFill>
              </a:rPr>
              <a:t> par Sockets Multicast (Java)</a:t>
            </a:r>
            <a:endParaRPr lang="en-US" sz="3600" dirty="0" smtClean="0">
              <a:solidFill>
                <a:srgbClr val="002060"/>
              </a:solidFill>
            </a:endParaRP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545348"/>
            <a:ext cx="11479725" cy="474951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>
                <a:solidFill>
                  <a:srgbClr val="002060"/>
                </a:solidFill>
              </a:rPr>
              <a:t>Exemple</a:t>
            </a:r>
            <a:r>
              <a:rPr lang="en-US" sz="2400" dirty="0" smtClean="0">
                <a:solidFill>
                  <a:srgbClr val="002060"/>
                </a:solidFill>
              </a:rPr>
              <a:t> 1 : </a:t>
            </a:r>
            <a:r>
              <a:rPr lang="fr-FR" sz="2400" i="1" dirty="0">
                <a:solidFill>
                  <a:srgbClr val="7030A0"/>
                </a:solidFill>
              </a:rPr>
              <a:t>Multicast </a:t>
            </a:r>
            <a:r>
              <a:rPr lang="fr-FR" sz="2400" i="1" dirty="0" smtClean="0">
                <a:solidFill>
                  <a:srgbClr val="7030A0"/>
                </a:solidFill>
              </a:rPr>
              <a:t>sniffer</a:t>
            </a:r>
          </a:p>
          <a:p>
            <a:r>
              <a:rPr lang="fr-FR" sz="2000" b="1" dirty="0">
                <a:solidFill>
                  <a:srgbClr val="00669A"/>
                </a:solidFill>
                <a:latin typeface="+mj-lt"/>
              </a:rPr>
              <a:t>import </a:t>
            </a:r>
            <a:r>
              <a:rPr lang="fr-FR" sz="2000" b="1" dirty="0">
                <a:solidFill>
                  <a:srgbClr val="00CDFF"/>
                </a:solidFill>
                <a:latin typeface="+mj-lt"/>
              </a:rPr>
              <a:t>java.io.*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;</a:t>
            </a:r>
          </a:p>
          <a:p>
            <a:r>
              <a:rPr lang="fr-FR" sz="2000" b="1" dirty="0">
                <a:solidFill>
                  <a:srgbClr val="00669A"/>
                </a:solidFill>
                <a:latin typeface="+mj-lt"/>
              </a:rPr>
              <a:t>import </a:t>
            </a:r>
            <a:r>
              <a:rPr lang="fr-FR" sz="2000" b="1" dirty="0">
                <a:solidFill>
                  <a:srgbClr val="00CDFF"/>
                </a:solidFill>
                <a:latin typeface="+mj-lt"/>
              </a:rPr>
              <a:t>java.net.*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;</a:t>
            </a:r>
          </a:p>
          <a:p>
            <a:r>
              <a:rPr lang="fr-FR" sz="2000" b="1" dirty="0">
                <a:solidFill>
                  <a:srgbClr val="00669A"/>
                </a:solidFill>
                <a:latin typeface="+mj-lt"/>
              </a:rPr>
              <a:t>public class </a:t>
            </a:r>
            <a:r>
              <a:rPr lang="fr-FR" sz="2000" b="1" dirty="0" err="1">
                <a:solidFill>
                  <a:srgbClr val="00AB89"/>
                </a:solidFill>
                <a:latin typeface="+mj-lt"/>
              </a:rPr>
              <a:t>MulticastSniffer</a:t>
            </a:r>
            <a:r>
              <a:rPr lang="fr-FR" sz="2000" b="1" dirty="0">
                <a:solidFill>
                  <a:srgbClr val="00AB89"/>
                </a:solidFill>
                <a:latin typeface="+mj-lt"/>
              </a:rPr>
              <a:t> 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{</a:t>
            </a:r>
          </a:p>
          <a:p>
            <a:r>
              <a:rPr lang="en-US" sz="2000" b="1" dirty="0">
                <a:solidFill>
                  <a:srgbClr val="00669A"/>
                </a:solidFill>
                <a:latin typeface="+mj-lt"/>
              </a:rPr>
              <a:t>public static </a:t>
            </a:r>
            <a:r>
              <a:rPr lang="en-US" sz="2000" b="1" dirty="0">
                <a:solidFill>
                  <a:srgbClr val="007789"/>
                </a:solidFill>
                <a:latin typeface="+mj-lt"/>
              </a:rPr>
              <a:t>void </a:t>
            </a:r>
            <a:r>
              <a:rPr lang="en-US" sz="2000" dirty="0">
                <a:solidFill>
                  <a:srgbClr val="CD00FF"/>
                </a:solidFill>
                <a:latin typeface="+mj-lt"/>
              </a:rPr>
              <a:t>main</a:t>
            </a:r>
            <a:r>
              <a:rPr lang="en-US" sz="2000" dirty="0">
                <a:solidFill>
                  <a:srgbClr val="555555"/>
                </a:solidFill>
                <a:latin typeface="+mj-lt"/>
              </a:rPr>
              <a:t>(</a:t>
            </a:r>
            <a:r>
              <a:rPr lang="en-US" sz="2000" dirty="0">
                <a:solidFill>
                  <a:srgbClr val="000089"/>
                </a:solidFill>
                <a:latin typeface="+mj-lt"/>
              </a:rPr>
              <a:t>String</a:t>
            </a:r>
            <a:r>
              <a:rPr lang="en-US" sz="2000" dirty="0">
                <a:solidFill>
                  <a:srgbClr val="555555"/>
                </a:solidFill>
                <a:latin typeface="+mj-lt"/>
              </a:rPr>
              <a:t>[] </a:t>
            </a:r>
            <a:r>
              <a:rPr lang="en-US" sz="2000" dirty="0" err="1">
                <a:solidFill>
                  <a:srgbClr val="000089"/>
                </a:solidFill>
                <a:latin typeface="+mj-lt"/>
              </a:rPr>
              <a:t>args</a:t>
            </a:r>
            <a:r>
              <a:rPr lang="en-US" sz="2000" dirty="0">
                <a:solidFill>
                  <a:srgbClr val="555555"/>
                </a:solidFill>
                <a:latin typeface="+mj-lt"/>
              </a:rPr>
              <a:t>) {</a:t>
            </a:r>
          </a:p>
          <a:p>
            <a:r>
              <a:rPr lang="fr-FR" sz="2000" dirty="0" err="1">
                <a:solidFill>
                  <a:srgbClr val="000089"/>
                </a:solidFill>
                <a:latin typeface="+mj-lt"/>
              </a:rPr>
              <a:t>InetAddress</a:t>
            </a:r>
            <a:r>
              <a:rPr lang="fr-FR" sz="2000" dirty="0">
                <a:solidFill>
                  <a:srgbClr val="000089"/>
                </a:solidFill>
                <a:latin typeface="+mj-lt"/>
              </a:rPr>
              <a:t> group 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= </a:t>
            </a:r>
            <a:r>
              <a:rPr lang="fr-FR" sz="2000" b="1" dirty="0" err="1">
                <a:solidFill>
                  <a:srgbClr val="00669A"/>
                </a:solidFill>
                <a:latin typeface="+mj-lt"/>
              </a:rPr>
              <a:t>null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;</a:t>
            </a:r>
          </a:p>
          <a:p>
            <a:r>
              <a:rPr lang="fr-FR" sz="2000" b="1" dirty="0" err="1">
                <a:solidFill>
                  <a:srgbClr val="007789"/>
                </a:solidFill>
                <a:latin typeface="+mj-lt"/>
              </a:rPr>
              <a:t>int</a:t>
            </a:r>
            <a:r>
              <a:rPr lang="fr-FR" sz="2000" b="1" dirty="0">
                <a:solidFill>
                  <a:srgbClr val="007789"/>
                </a:solidFill>
                <a:latin typeface="+mj-lt"/>
              </a:rPr>
              <a:t> </a:t>
            </a:r>
            <a:r>
              <a:rPr lang="fr-FR" sz="2000" dirty="0">
                <a:solidFill>
                  <a:srgbClr val="000089"/>
                </a:solidFill>
                <a:latin typeface="+mj-lt"/>
              </a:rPr>
              <a:t>port 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= </a:t>
            </a:r>
            <a:r>
              <a:rPr lang="fr-FR" sz="2000" dirty="0">
                <a:solidFill>
                  <a:srgbClr val="FF6600"/>
                </a:solidFill>
                <a:latin typeface="+mj-lt"/>
              </a:rPr>
              <a:t>0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;</a:t>
            </a:r>
          </a:p>
          <a:p>
            <a:r>
              <a:rPr lang="en-US" sz="2000" i="1" dirty="0">
                <a:solidFill>
                  <a:srgbClr val="35586C"/>
                </a:solidFill>
                <a:latin typeface="+mj-lt"/>
              </a:rPr>
              <a:t>// read the address from the command line</a:t>
            </a:r>
          </a:p>
          <a:p>
            <a:endParaRPr lang="en-US" sz="2000" dirty="0" smtClean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2559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err="1">
                <a:solidFill>
                  <a:srgbClr val="002060"/>
                </a:solidFill>
              </a:rPr>
              <a:t>Programmation</a:t>
            </a:r>
            <a:r>
              <a:rPr lang="en-US" sz="3600" dirty="0">
                <a:solidFill>
                  <a:srgbClr val="002060"/>
                </a:solidFill>
              </a:rPr>
              <a:t> par Sockets Multicast (Java)</a:t>
            </a:r>
            <a:endParaRPr lang="en-US" sz="3600" dirty="0" smtClean="0">
              <a:solidFill>
                <a:srgbClr val="002060"/>
              </a:solidFill>
            </a:endParaRP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307872"/>
            <a:ext cx="11479725" cy="522446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>
                <a:solidFill>
                  <a:srgbClr val="002060"/>
                </a:solidFill>
              </a:rPr>
              <a:t>Exemple</a:t>
            </a:r>
            <a:r>
              <a:rPr lang="en-US" sz="2400" dirty="0" smtClean="0">
                <a:solidFill>
                  <a:srgbClr val="002060"/>
                </a:solidFill>
              </a:rPr>
              <a:t> 1 : </a:t>
            </a:r>
            <a:r>
              <a:rPr lang="fr-FR" sz="2400" i="1" dirty="0"/>
              <a:t>Multicast </a:t>
            </a:r>
            <a:r>
              <a:rPr lang="fr-FR" sz="2400" i="1" dirty="0" smtClean="0"/>
              <a:t>sniffer</a:t>
            </a:r>
          </a:p>
          <a:p>
            <a:r>
              <a:rPr lang="fr-FR" sz="2000" b="1" dirty="0" err="1">
                <a:solidFill>
                  <a:srgbClr val="00669A"/>
                </a:solidFill>
              </a:rPr>
              <a:t>try</a:t>
            </a:r>
            <a:r>
              <a:rPr lang="fr-FR" sz="2000" b="1" dirty="0">
                <a:solidFill>
                  <a:srgbClr val="00669A"/>
                </a:solidFill>
              </a:rPr>
              <a:t> </a:t>
            </a:r>
            <a:r>
              <a:rPr lang="fr-FR" sz="2000" dirty="0">
                <a:solidFill>
                  <a:srgbClr val="555555"/>
                </a:solidFill>
              </a:rPr>
              <a:t>{</a:t>
            </a:r>
          </a:p>
          <a:p>
            <a:r>
              <a:rPr lang="fr-FR" sz="2000" dirty="0">
                <a:solidFill>
                  <a:srgbClr val="000089"/>
                </a:solidFill>
              </a:rPr>
              <a:t>group </a:t>
            </a:r>
            <a:r>
              <a:rPr lang="fr-FR" sz="2000" dirty="0">
                <a:solidFill>
                  <a:srgbClr val="555555"/>
                </a:solidFill>
              </a:rPr>
              <a:t>= </a:t>
            </a:r>
            <a:r>
              <a:rPr lang="fr-FR" sz="2000" dirty="0" err="1">
                <a:solidFill>
                  <a:srgbClr val="000089"/>
                </a:solidFill>
              </a:rPr>
              <a:t>InetAddress</a:t>
            </a:r>
            <a:r>
              <a:rPr lang="fr-FR" sz="2000" dirty="0" err="1">
                <a:solidFill>
                  <a:srgbClr val="555555"/>
                </a:solidFill>
              </a:rPr>
              <a:t>.</a:t>
            </a:r>
            <a:r>
              <a:rPr lang="fr-FR" sz="2000" dirty="0" err="1">
                <a:solidFill>
                  <a:srgbClr val="33009A"/>
                </a:solidFill>
              </a:rPr>
              <a:t>getByName</a:t>
            </a:r>
            <a:r>
              <a:rPr lang="fr-FR" sz="2000" dirty="0">
                <a:solidFill>
                  <a:srgbClr val="555555"/>
                </a:solidFill>
              </a:rPr>
              <a:t>(</a:t>
            </a:r>
            <a:r>
              <a:rPr lang="fr-FR" sz="2000" dirty="0" err="1">
                <a:solidFill>
                  <a:srgbClr val="000089"/>
                </a:solidFill>
              </a:rPr>
              <a:t>args</a:t>
            </a:r>
            <a:r>
              <a:rPr lang="fr-FR" sz="2000" dirty="0">
                <a:solidFill>
                  <a:srgbClr val="555555"/>
                </a:solidFill>
              </a:rPr>
              <a:t>[</a:t>
            </a:r>
            <a:r>
              <a:rPr lang="fr-FR" sz="2000" dirty="0">
                <a:solidFill>
                  <a:srgbClr val="FF6600"/>
                </a:solidFill>
              </a:rPr>
              <a:t>0</a:t>
            </a:r>
            <a:r>
              <a:rPr lang="fr-FR" sz="2000" dirty="0">
                <a:solidFill>
                  <a:srgbClr val="555555"/>
                </a:solidFill>
              </a:rPr>
              <a:t>]);</a:t>
            </a:r>
          </a:p>
          <a:p>
            <a:r>
              <a:rPr lang="fr-FR" sz="2000" dirty="0">
                <a:solidFill>
                  <a:srgbClr val="000089"/>
                </a:solidFill>
              </a:rPr>
              <a:t>port </a:t>
            </a:r>
            <a:r>
              <a:rPr lang="fr-FR" sz="2000" dirty="0">
                <a:solidFill>
                  <a:srgbClr val="555555"/>
                </a:solidFill>
              </a:rPr>
              <a:t>= </a:t>
            </a:r>
            <a:r>
              <a:rPr lang="fr-FR" sz="2000" dirty="0" err="1">
                <a:solidFill>
                  <a:srgbClr val="000089"/>
                </a:solidFill>
              </a:rPr>
              <a:t>Integer</a:t>
            </a:r>
            <a:r>
              <a:rPr lang="fr-FR" sz="2000" dirty="0" err="1">
                <a:solidFill>
                  <a:srgbClr val="555555"/>
                </a:solidFill>
              </a:rPr>
              <a:t>.</a:t>
            </a:r>
            <a:r>
              <a:rPr lang="fr-FR" sz="2000" dirty="0" err="1">
                <a:solidFill>
                  <a:srgbClr val="33009A"/>
                </a:solidFill>
              </a:rPr>
              <a:t>parseInt</a:t>
            </a:r>
            <a:r>
              <a:rPr lang="fr-FR" sz="2000" dirty="0">
                <a:solidFill>
                  <a:srgbClr val="555555"/>
                </a:solidFill>
              </a:rPr>
              <a:t>(</a:t>
            </a:r>
            <a:r>
              <a:rPr lang="fr-FR" sz="2000" dirty="0" err="1">
                <a:solidFill>
                  <a:srgbClr val="000089"/>
                </a:solidFill>
              </a:rPr>
              <a:t>args</a:t>
            </a:r>
            <a:r>
              <a:rPr lang="fr-FR" sz="2000" dirty="0">
                <a:solidFill>
                  <a:srgbClr val="555555"/>
                </a:solidFill>
              </a:rPr>
              <a:t>[</a:t>
            </a:r>
            <a:r>
              <a:rPr lang="fr-FR" sz="2000" dirty="0">
                <a:solidFill>
                  <a:srgbClr val="FF6600"/>
                </a:solidFill>
              </a:rPr>
              <a:t>1</a:t>
            </a:r>
            <a:r>
              <a:rPr lang="fr-FR" sz="2000" dirty="0">
                <a:solidFill>
                  <a:srgbClr val="555555"/>
                </a:solidFill>
              </a:rPr>
              <a:t>]);</a:t>
            </a:r>
          </a:p>
          <a:p>
            <a:r>
              <a:rPr lang="fr-FR" sz="2000" dirty="0">
                <a:solidFill>
                  <a:srgbClr val="555555"/>
                </a:solidFill>
              </a:rPr>
              <a:t>} </a:t>
            </a:r>
            <a:r>
              <a:rPr lang="fr-FR" sz="1600" b="1" dirty="0" smtClean="0"/>
              <a:t>catch </a:t>
            </a:r>
            <a:r>
              <a:rPr lang="fr-FR" sz="1600" dirty="0" smtClean="0"/>
              <a:t>(</a:t>
            </a:r>
            <a:r>
              <a:rPr lang="fr-FR" sz="1600" dirty="0" err="1" smtClean="0"/>
              <a:t>ArrayIndexOutOfBoundsException</a:t>
            </a:r>
            <a:r>
              <a:rPr lang="fr-FR" sz="1600" dirty="0" smtClean="0"/>
              <a:t> | </a:t>
            </a:r>
            <a:r>
              <a:rPr lang="fr-FR" sz="1600" dirty="0" err="1" smtClean="0"/>
              <a:t>NumberFormatException</a:t>
            </a:r>
            <a:endParaRPr lang="fr-FR" sz="1600" dirty="0" smtClean="0"/>
          </a:p>
          <a:p>
            <a:r>
              <a:rPr lang="fr-FR" sz="1600" dirty="0" smtClean="0"/>
              <a:t>| </a:t>
            </a:r>
            <a:r>
              <a:rPr lang="fr-FR" sz="1600" dirty="0" err="1" smtClean="0"/>
              <a:t>UnknownHostException</a:t>
            </a:r>
            <a:r>
              <a:rPr lang="fr-FR" sz="1600" dirty="0" smtClean="0"/>
              <a:t> ex) {</a:t>
            </a:r>
            <a:r>
              <a:rPr lang="fr-FR" sz="1600" dirty="0" err="1" smtClean="0"/>
              <a:t>System.err.println</a:t>
            </a:r>
            <a:r>
              <a:rPr lang="fr-FR" sz="1600" dirty="0" smtClean="0"/>
              <a:t>( </a:t>
            </a:r>
            <a:r>
              <a:rPr lang="en-US" sz="1600" dirty="0" smtClean="0"/>
              <a:t>"Usage: java </a:t>
            </a:r>
            <a:r>
              <a:rPr lang="en-US" sz="1600" dirty="0" err="1" smtClean="0"/>
              <a:t>MulticastSniffer</a:t>
            </a:r>
            <a:r>
              <a:rPr lang="en-US" sz="1600" dirty="0" smtClean="0"/>
              <a:t> </a:t>
            </a:r>
            <a:r>
              <a:rPr lang="en-US" sz="1600" dirty="0" err="1" smtClean="0"/>
              <a:t>multicast_address</a:t>
            </a:r>
            <a:r>
              <a:rPr lang="en-US" sz="1600" dirty="0" smtClean="0"/>
              <a:t> port"); </a:t>
            </a:r>
            <a:r>
              <a:rPr lang="fr-FR" sz="1600" dirty="0" err="1" smtClean="0"/>
              <a:t>System.exit</a:t>
            </a:r>
            <a:r>
              <a:rPr lang="fr-FR" sz="1600" dirty="0" smtClean="0"/>
              <a:t>(1);}</a:t>
            </a:r>
          </a:p>
          <a:p>
            <a:r>
              <a:rPr lang="fr-FR" sz="2000" dirty="0" err="1" smtClean="0">
                <a:solidFill>
                  <a:srgbClr val="000089"/>
                </a:solidFill>
              </a:rPr>
              <a:t>MulticastSocket</a:t>
            </a:r>
            <a:r>
              <a:rPr lang="fr-FR" sz="2000" dirty="0" smtClean="0">
                <a:solidFill>
                  <a:srgbClr val="000089"/>
                </a:solidFill>
              </a:rPr>
              <a:t> </a:t>
            </a:r>
            <a:r>
              <a:rPr lang="fr-FR" sz="2000" dirty="0">
                <a:solidFill>
                  <a:srgbClr val="000089"/>
                </a:solidFill>
              </a:rPr>
              <a:t>ms </a:t>
            </a:r>
            <a:r>
              <a:rPr lang="fr-FR" sz="2000" dirty="0">
                <a:solidFill>
                  <a:srgbClr val="555555"/>
                </a:solidFill>
              </a:rPr>
              <a:t>= </a:t>
            </a:r>
            <a:r>
              <a:rPr lang="fr-FR" sz="2000" b="1" dirty="0" err="1">
                <a:solidFill>
                  <a:srgbClr val="00669A"/>
                </a:solidFill>
              </a:rPr>
              <a:t>null</a:t>
            </a:r>
            <a:r>
              <a:rPr lang="fr-FR" sz="2000" dirty="0">
                <a:solidFill>
                  <a:srgbClr val="555555"/>
                </a:solidFill>
              </a:rPr>
              <a:t>;</a:t>
            </a:r>
          </a:p>
          <a:p>
            <a:r>
              <a:rPr lang="fr-FR" sz="2000" b="1" dirty="0" err="1">
                <a:solidFill>
                  <a:srgbClr val="00669A"/>
                </a:solidFill>
              </a:rPr>
              <a:t>try</a:t>
            </a:r>
            <a:r>
              <a:rPr lang="fr-FR" sz="2000" b="1" dirty="0">
                <a:solidFill>
                  <a:srgbClr val="00669A"/>
                </a:solidFill>
              </a:rPr>
              <a:t> </a:t>
            </a:r>
            <a:r>
              <a:rPr lang="fr-FR" sz="2000" dirty="0" smtClean="0">
                <a:solidFill>
                  <a:srgbClr val="555555"/>
                </a:solidFill>
              </a:rPr>
              <a:t>{ </a:t>
            </a:r>
            <a:r>
              <a:rPr lang="fr-FR" sz="2000" dirty="0" smtClean="0">
                <a:solidFill>
                  <a:srgbClr val="000089"/>
                </a:solidFill>
              </a:rPr>
              <a:t>ms </a:t>
            </a:r>
            <a:r>
              <a:rPr lang="fr-FR" sz="2000" dirty="0">
                <a:solidFill>
                  <a:srgbClr val="555555"/>
                </a:solidFill>
              </a:rPr>
              <a:t>= </a:t>
            </a:r>
            <a:r>
              <a:rPr lang="fr-FR" sz="2000" b="1" dirty="0">
                <a:solidFill>
                  <a:srgbClr val="00669A"/>
                </a:solidFill>
              </a:rPr>
              <a:t>new </a:t>
            </a:r>
            <a:r>
              <a:rPr lang="fr-FR" sz="2000" dirty="0" err="1">
                <a:solidFill>
                  <a:srgbClr val="000089"/>
                </a:solidFill>
              </a:rPr>
              <a:t>MulticastSocket</a:t>
            </a:r>
            <a:r>
              <a:rPr lang="fr-FR" sz="2000" dirty="0">
                <a:solidFill>
                  <a:srgbClr val="555555"/>
                </a:solidFill>
              </a:rPr>
              <a:t>(</a:t>
            </a:r>
            <a:r>
              <a:rPr lang="fr-FR" sz="2000" dirty="0">
                <a:solidFill>
                  <a:srgbClr val="000089"/>
                </a:solidFill>
              </a:rPr>
              <a:t>port</a:t>
            </a:r>
            <a:r>
              <a:rPr lang="fr-FR" sz="2000" dirty="0">
                <a:solidFill>
                  <a:srgbClr val="555555"/>
                </a:solidFill>
              </a:rPr>
              <a:t>);</a:t>
            </a:r>
          </a:p>
          <a:p>
            <a:r>
              <a:rPr lang="fr-FR" sz="2000" dirty="0" err="1">
                <a:solidFill>
                  <a:srgbClr val="000089"/>
                </a:solidFill>
              </a:rPr>
              <a:t>ms</a:t>
            </a:r>
            <a:r>
              <a:rPr lang="fr-FR" sz="2000" dirty="0" err="1">
                <a:solidFill>
                  <a:srgbClr val="555555"/>
                </a:solidFill>
              </a:rPr>
              <a:t>.</a:t>
            </a:r>
            <a:r>
              <a:rPr lang="fr-FR" sz="2000" dirty="0" err="1">
                <a:solidFill>
                  <a:srgbClr val="33009A"/>
                </a:solidFill>
              </a:rPr>
              <a:t>joinGroup</a:t>
            </a:r>
            <a:r>
              <a:rPr lang="fr-FR" sz="2000" dirty="0">
                <a:solidFill>
                  <a:srgbClr val="555555"/>
                </a:solidFill>
              </a:rPr>
              <a:t>(</a:t>
            </a:r>
            <a:r>
              <a:rPr lang="fr-FR" sz="2000" dirty="0">
                <a:solidFill>
                  <a:srgbClr val="000089"/>
                </a:solidFill>
              </a:rPr>
              <a:t>group</a:t>
            </a:r>
            <a:r>
              <a:rPr lang="fr-FR" sz="2000" dirty="0">
                <a:solidFill>
                  <a:srgbClr val="555555"/>
                </a:solidFill>
              </a:rPr>
              <a:t>);</a:t>
            </a:r>
          </a:p>
          <a:p>
            <a:r>
              <a:rPr lang="fr-FR" sz="2000" b="1" dirty="0">
                <a:solidFill>
                  <a:srgbClr val="007789"/>
                </a:solidFill>
              </a:rPr>
              <a:t>byte</a:t>
            </a:r>
            <a:r>
              <a:rPr lang="fr-FR" sz="2000" dirty="0">
                <a:solidFill>
                  <a:srgbClr val="555555"/>
                </a:solidFill>
              </a:rPr>
              <a:t>[] </a:t>
            </a:r>
            <a:r>
              <a:rPr lang="fr-FR" sz="2000" dirty="0">
                <a:solidFill>
                  <a:srgbClr val="000089"/>
                </a:solidFill>
              </a:rPr>
              <a:t>buffer </a:t>
            </a:r>
            <a:r>
              <a:rPr lang="fr-FR" sz="2000" dirty="0">
                <a:solidFill>
                  <a:srgbClr val="555555"/>
                </a:solidFill>
              </a:rPr>
              <a:t>= </a:t>
            </a:r>
            <a:r>
              <a:rPr lang="fr-FR" sz="2000" b="1" dirty="0">
                <a:solidFill>
                  <a:srgbClr val="00669A"/>
                </a:solidFill>
              </a:rPr>
              <a:t>new </a:t>
            </a:r>
            <a:r>
              <a:rPr lang="fr-FR" sz="2000" b="1" dirty="0">
                <a:solidFill>
                  <a:srgbClr val="007789"/>
                </a:solidFill>
              </a:rPr>
              <a:t>byte</a:t>
            </a:r>
            <a:r>
              <a:rPr lang="fr-FR" sz="2000" dirty="0">
                <a:solidFill>
                  <a:srgbClr val="555555"/>
                </a:solidFill>
              </a:rPr>
              <a:t>[</a:t>
            </a:r>
            <a:r>
              <a:rPr lang="fr-FR" sz="2000" dirty="0">
                <a:solidFill>
                  <a:srgbClr val="FF6600"/>
                </a:solidFill>
              </a:rPr>
              <a:t>8192</a:t>
            </a:r>
            <a:r>
              <a:rPr lang="fr-FR" sz="2000" dirty="0">
                <a:solidFill>
                  <a:srgbClr val="555555"/>
                </a:solidFill>
              </a:rPr>
              <a:t>];</a:t>
            </a:r>
          </a:p>
          <a:p>
            <a:r>
              <a:rPr lang="fr-FR" sz="2000" b="1" dirty="0" err="1">
                <a:solidFill>
                  <a:srgbClr val="00669A"/>
                </a:solidFill>
              </a:rPr>
              <a:t>while</a:t>
            </a:r>
            <a:r>
              <a:rPr lang="fr-FR" sz="2000" b="1" dirty="0">
                <a:solidFill>
                  <a:srgbClr val="00669A"/>
                </a:solidFill>
              </a:rPr>
              <a:t> </a:t>
            </a:r>
            <a:r>
              <a:rPr lang="fr-FR" sz="2000" dirty="0">
                <a:solidFill>
                  <a:srgbClr val="555555"/>
                </a:solidFill>
              </a:rPr>
              <a:t>(</a:t>
            </a:r>
            <a:r>
              <a:rPr lang="fr-FR" sz="2000" b="1" dirty="0" err="1">
                <a:solidFill>
                  <a:srgbClr val="00669A"/>
                </a:solidFill>
              </a:rPr>
              <a:t>true</a:t>
            </a:r>
            <a:r>
              <a:rPr lang="fr-FR" sz="2000" dirty="0">
                <a:solidFill>
                  <a:srgbClr val="555555"/>
                </a:solidFill>
              </a:rPr>
              <a:t>) </a:t>
            </a:r>
            <a:r>
              <a:rPr lang="fr-FR" sz="2000" dirty="0" smtClean="0">
                <a:solidFill>
                  <a:srgbClr val="555555"/>
                </a:solidFill>
              </a:rPr>
              <a:t>{</a:t>
            </a:r>
          </a:p>
          <a:p>
            <a:r>
              <a:rPr lang="fr-FR" sz="2000" dirty="0" smtClean="0">
                <a:solidFill>
                  <a:srgbClr val="555555"/>
                </a:solidFill>
              </a:rPr>
              <a:t> </a:t>
            </a:r>
            <a:r>
              <a:rPr lang="fr-FR" sz="2000" dirty="0" err="1" smtClean="0">
                <a:solidFill>
                  <a:srgbClr val="000089"/>
                </a:solidFill>
              </a:rPr>
              <a:t>DatagramPacket</a:t>
            </a:r>
            <a:r>
              <a:rPr lang="fr-FR" sz="2000" dirty="0" smtClean="0">
                <a:solidFill>
                  <a:srgbClr val="000089"/>
                </a:solidFill>
              </a:rPr>
              <a:t> </a:t>
            </a:r>
            <a:r>
              <a:rPr lang="fr-FR" sz="2000" dirty="0" err="1">
                <a:solidFill>
                  <a:srgbClr val="000089"/>
                </a:solidFill>
              </a:rPr>
              <a:t>dp</a:t>
            </a:r>
            <a:r>
              <a:rPr lang="fr-FR" sz="2000" dirty="0">
                <a:solidFill>
                  <a:srgbClr val="000089"/>
                </a:solidFill>
              </a:rPr>
              <a:t> </a:t>
            </a:r>
            <a:r>
              <a:rPr lang="fr-FR" sz="2000" dirty="0">
                <a:solidFill>
                  <a:srgbClr val="555555"/>
                </a:solidFill>
              </a:rPr>
              <a:t>= </a:t>
            </a:r>
            <a:r>
              <a:rPr lang="fr-FR" sz="2000" b="1" dirty="0">
                <a:solidFill>
                  <a:srgbClr val="00669A"/>
                </a:solidFill>
              </a:rPr>
              <a:t>new </a:t>
            </a:r>
            <a:r>
              <a:rPr lang="fr-FR" sz="2000" dirty="0" err="1">
                <a:solidFill>
                  <a:srgbClr val="000089"/>
                </a:solidFill>
              </a:rPr>
              <a:t>DatagramPacket</a:t>
            </a:r>
            <a:r>
              <a:rPr lang="fr-FR" sz="2000" dirty="0">
                <a:solidFill>
                  <a:srgbClr val="555555"/>
                </a:solidFill>
              </a:rPr>
              <a:t>(</a:t>
            </a:r>
            <a:r>
              <a:rPr lang="fr-FR" sz="2000" dirty="0">
                <a:solidFill>
                  <a:srgbClr val="000089"/>
                </a:solidFill>
              </a:rPr>
              <a:t>buffer</a:t>
            </a:r>
            <a:r>
              <a:rPr lang="fr-FR" sz="2000" dirty="0">
                <a:solidFill>
                  <a:srgbClr val="555555"/>
                </a:solidFill>
              </a:rPr>
              <a:t>, </a:t>
            </a:r>
            <a:r>
              <a:rPr lang="fr-FR" sz="2000" dirty="0" err="1">
                <a:solidFill>
                  <a:srgbClr val="000089"/>
                </a:solidFill>
              </a:rPr>
              <a:t>buffer</a:t>
            </a:r>
            <a:r>
              <a:rPr lang="fr-FR" sz="2000" dirty="0" err="1">
                <a:solidFill>
                  <a:srgbClr val="555555"/>
                </a:solidFill>
              </a:rPr>
              <a:t>.</a:t>
            </a:r>
            <a:r>
              <a:rPr lang="fr-FR" sz="2000" dirty="0" err="1">
                <a:solidFill>
                  <a:srgbClr val="33009A"/>
                </a:solidFill>
              </a:rPr>
              <a:t>length</a:t>
            </a:r>
            <a:r>
              <a:rPr lang="fr-FR" sz="2000" dirty="0">
                <a:solidFill>
                  <a:srgbClr val="555555"/>
                </a:solidFill>
              </a:rPr>
              <a:t>);</a:t>
            </a:r>
          </a:p>
          <a:p>
            <a:r>
              <a:rPr lang="fr-FR" sz="2000" dirty="0" err="1">
                <a:solidFill>
                  <a:srgbClr val="000089"/>
                </a:solidFill>
              </a:rPr>
              <a:t>ms</a:t>
            </a:r>
            <a:r>
              <a:rPr lang="fr-FR" sz="2000" dirty="0" err="1">
                <a:solidFill>
                  <a:srgbClr val="555555"/>
                </a:solidFill>
              </a:rPr>
              <a:t>.</a:t>
            </a:r>
            <a:r>
              <a:rPr lang="fr-FR" sz="2000" dirty="0" err="1">
                <a:solidFill>
                  <a:srgbClr val="33009A"/>
                </a:solidFill>
              </a:rPr>
              <a:t>receive</a:t>
            </a:r>
            <a:r>
              <a:rPr lang="fr-FR" sz="2000" dirty="0">
                <a:solidFill>
                  <a:srgbClr val="555555"/>
                </a:solidFill>
              </a:rPr>
              <a:t>(</a:t>
            </a:r>
            <a:r>
              <a:rPr lang="fr-FR" sz="2000" dirty="0" err="1">
                <a:solidFill>
                  <a:srgbClr val="000089"/>
                </a:solidFill>
              </a:rPr>
              <a:t>dp</a:t>
            </a:r>
            <a:r>
              <a:rPr lang="fr-FR" sz="2000" dirty="0" smtClean="0">
                <a:solidFill>
                  <a:srgbClr val="555555"/>
                </a:solidFill>
              </a:rPr>
              <a:t>);</a:t>
            </a:r>
            <a:endParaRPr lang="fr-FR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273057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err="1">
                <a:solidFill>
                  <a:srgbClr val="002060"/>
                </a:solidFill>
              </a:rPr>
              <a:t>Programmation</a:t>
            </a:r>
            <a:r>
              <a:rPr lang="en-US" sz="3600" dirty="0">
                <a:solidFill>
                  <a:srgbClr val="002060"/>
                </a:solidFill>
              </a:rPr>
              <a:t> par Sockets Multicast (Java)</a:t>
            </a:r>
            <a:endParaRPr lang="en-US" sz="3600" dirty="0" smtClean="0">
              <a:solidFill>
                <a:srgbClr val="002060"/>
              </a:solidFill>
            </a:endParaRP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307872"/>
            <a:ext cx="11479725" cy="522446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>
                <a:solidFill>
                  <a:srgbClr val="002060"/>
                </a:solidFill>
              </a:rPr>
              <a:t>Exemple</a:t>
            </a:r>
            <a:r>
              <a:rPr lang="en-US" sz="2400" dirty="0" smtClean="0">
                <a:solidFill>
                  <a:srgbClr val="002060"/>
                </a:solidFill>
              </a:rPr>
              <a:t> 1 : </a:t>
            </a:r>
            <a:r>
              <a:rPr lang="fr-FR" sz="2400" i="1" dirty="0">
                <a:solidFill>
                  <a:srgbClr val="7030A0"/>
                </a:solidFill>
              </a:rPr>
              <a:t>Multicast </a:t>
            </a:r>
            <a:r>
              <a:rPr lang="fr-FR" sz="2400" i="1" dirty="0" smtClean="0">
                <a:solidFill>
                  <a:srgbClr val="7030A0"/>
                </a:solidFill>
              </a:rPr>
              <a:t>sniffer</a:t>
            </a:r>
          </a:p>
          <a:p>
            <a:r>
              <a:rPr lang="en-US" sz="2000" dirty="0">
                <a:solidFill>
                  <a:srgbClr val="000089"/>
                </a:solidFill>
                <a:latin typeface="+mj-lt"/>
              </a:rPr>
              <a:t>String s </a:t>
            </a:r>
            <a:r>
              <a:rPr lang="en-US" sz="2000" dirty="0">
                <a:solidFill>
                  <a:srgbClr val="555555"/>
                </a:solidFill>
                <a:latin typeface="+mj-lt"/>
              </a:rPr>
              <a:t>= </a:t>
            </a:r>
            <a:r>
              <a:rPr lang="en-US" sz="2000" b="1" dirty="0">
                <a:solidFill>
                  <a:srgbClr val="00669A"/>
                </a:solidFill>
                <a:latin typeface="+mj-lt"/>
              </a:rPr>
              <a:t>new </a:t>
            </a:r>
            <a:r>
              <a:rPr lang="en-US" sz="2000" dirty="0">
                <a:solidFill>
                  <a:srgbClr val="000089"/>
                </a:solidFill>
                <a:latin typeface="+mj-lt"/>
              </a:rPr>
              <a:t>String</a:t>
            </a:r>
            <a:r>
              <a:rPr lang="en-US" sz="2000" dirty="0">
                <a:solidFill>
                  <a:srgbClr val="555555"/>
                </a:solidFill>
                <a:latin typeface="+mj-lt"/>
              </a:rPr>
              <a:t>(</a:t>
            </a:r>
            <a:r>
              <a:rPr lang="en-US" sz="2000" dirty="0" err="1">
                <a:solidFill>
                  <a:srgbClr val="000089"/>
                </a:solidFill>
                <a:latin typeface="+mj-lt"/>
              </a:rPr>
              <a:t>dp</a:t>
            </a:r>
            <a:r>
              <a:rPr lang="en-US" sz="2000" dirty="0" err="1">
                <a:solidFill>
                  <a:srgbClr val="555555"/>
                </a:solidFill>
                <a:latin typeface="+mj-lt"/>
              </a:rPr>
              <a:t>.</a:t>
            </a:r>
            <a:r>
              <a:rPr lang="en-US" sz="2000" dirty="0" err="1">
                <a:solidFill>
                  <a:srgbClr val="33009A"/>
                </a:solidFill>
                <a:latin typeface="+mj-lt"/>
              </a:rPr>
              <a:t>getData</a:t>
            </a:r>
            <a:r>
              <a:rPr lang="en-US" sz="2000" dirty="0">
                <a:solidFill>
                  <a:srgbClr val="555555"/>
                </a:solidFill>
                <a:latin typeface="+mj-lt"/>
              </a:rPr>
              <a:t>(), </a:t>
            </a:r>
            <a:r>
              <a:rPr lang="en-US" sz="2000" dirty="0">
                <a:solidFill>
                  <a:srgbClr val="CD3300"/>
                </a:solidFill>
                <a:latin typeface="+mj-lt"/>
              </a:rPr>
              <a:t>"8859_1"</a:t>
            </a:r>
            <a:r>
              <a:rPr lang="en-US" sz="2000" dirty="0">
                <a:solidFill>
                  <a:srgbClr val="555555"/>
                </a:solidFill>
                <a:latin typeface="+mj-lt"/>
              </a:rPr>
              <a:t>);</a:t>
            </a:r>
          </a:p>
          <a:p>
            <a:r>
              <a:rPr lang="fr-FR" sz="2000" dirty="0" err="1">
                <a:solidFill>
                  <a:srgbClr val="000089"/>
                </a:solidFill>
                <a:latin typeface="+mj-lt"/>
              </a:rPr>
              <a:t>System</a:t>
            </a:r>
            <a:r>
              <a:rPr lang="fr-FR" sz="2000" dirty="0" err="1">
                <a:solidFill>
                  <a:srgbClr val="555555"/>
                </a:solidFill>
                <a:latin typeface="+mj-lt"/>
              </a:rPr>
              <a:t>.</a:t>
            </a:r>
            <a:r>
              <a:rPr lang="fr-FR" sz="2000" dirty="0" err="1">
                <a:solidFill>
                  <a:srgbClr val="33009A"/>
                </a:solidFill>
                <a:latin typeface="+mj-lt"/>
              </a:rPr>
              <a:t>out</a:t>
            </a:r>
            <a:r>
              <a:rPr lang="fr-FR" sz="2000" dirty="0" err="1">
                <a:solidFill>
                  <a:srgbClr val="555555"/>
                </a:solidFill>
                <a:latin typeface="+mj-lt"/>
              </a:rPr>
              <a:t>.</a:t>
            </a:r>
            <a:r>
              <a:rPr lang="fr-FR" sz="2000" dirty="0" err="1">
                <a:solidFill>
                  <a:srgbClr val="33009A"/>
                </a:solidFill>
                <a:latin typeface="+mj-lt"/>
              </a:rPr>
              <a:t>println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(</a:t>
            </a:r>
            <a:r>
              <a:rPr lang="fr-FR" sz="2000" dirty="0">
                <a:solidFill>
                  <a:srgbClr val="000089"/>
                </a:solidFill>
                <a:latin typeface="+mj-lt"/>
              </a:rPr>
              <a:t>s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);</a:t>
            </a:r>
          </a:p>
          <a:p>
            <a:r>
              <a:rPr lang="fr-FR" sz="2000" dirty="0">
                <a:solidFill>
                  <a:srgbClr val="555555"/>
                </a:solidFill>
                <a:latin typeface="+mj-lt"/>
              </a:rPr>
              <a:t>}</a:t>
            </a:r>
          </a:p>
          <a:p>
            <a:r>
              <a:rPr lang="fr-FR" sz="2000" dirty="0">
                <a:solidFill>
                  <a:srgbClr val="555555"/>
                </a:solidFill>
                <a:latin typeface="+mj-lt"/>
              </a:rPr>
              <a:t>} </a:t>
            </a:r>
            <a:r>
              <a:rPr lang="fr-FR" sz="1600" b="1" dirty="0">
                <a:latin typeface="+mj-lt"/>
              </a:rPr>
              <a:t>catch </a:t>
            </a:r>
            <a:r>
              <a:rPr lang="fr-FR" sz="1600" dirty="0">
                <a:latin typeface="+mj-lt"/>
              </a:rPr>
              <a:t>(</a:t>
            </a:r>
            <a:r>
              <a:rPr lang="fr-FR" sz="1600" dirty="0" err="1">
                <a:latin typeface="+mj-lt"/>
              </a:rPr>
              <a:t>IOException</a:t>
            </a:r>
            <a:r>
              <a:rPr lang="fr-FR" sz="1600" dirty="0">
                <a:latin typeface="+mj-lt"/>
              </a:rPr>
              <a:t> ex) {</a:t>
            </a:r>
          </a:p>
          <a:p>
            <a:r>
              <a:rPr lang="fr-FR" sz="1600" dirty="0" err="1">
                <a:latin typeface="+mj-lt"/>
              </a:rPr>
              <a:t>System.err.println</a:t>
            </a:r>
            <a:r>
              <a:rPr lang="fr-FR" sz="1600" dirty="0">
                <a:latin typeface="+mj-lt"/>
              </a:rPr>
              <a:t>(ex);</a:t>
            </a:r>
          </a:p>
          <a:p>
            <a:r>
              <a:rPr lang="fr-FR" sz="1600" dirty="0">
                <a:latin typeface="+mj-lt"/>
              </a:rPr>
              <a:t>} </a:t>
            </a:r>
            <a:r>
              <a:rPr lang="fr-FR" sz="1600" b="1" dirty="0" err="1">
                <a:latin typeface="+mj-lt"/>
              </a:rPr>
              <a:t>finally</a:t>
            </a:r>
            <a:r>
              <a:rPr lang="fr-FR" sz="1600" b="1" dirty="0">
                <a:latin typeface="+mj-lt"/>
              </a:rPr>
              <a:t> </a:t>
            </a:r>
            <a:r>
              <a:rPr lang="fr-FR" sz="1600" dirty="0">
                <a:latin typeface="+mj-lt"/>
              </a:rPr>
              <a:t>{</a:t>
            </a:r>
          </a:p>
          <a:p>
            <a:r>
              <a:rPr lang="fr-FR" sz="1600" b="1" dirty="0">
                <a:latin typeface="+mj-lt"/>
              </a:rPr>
              <a:t>if </a:t>
            </a:r>
            <a:r>
              <a:rPr lang="fr-FR" sz="1600" dirty="0">
                <a:latin typeface="+mj-lt"/>
              </a:rPr>
              <a:t>(ms != </a:t>
            </a:r>
            <a:r>
              <a:rPr lang="fr-FR" sz="1600" b="1" dirty="0" err="1">
                <a:latin typeface="+mj-lt"/>
              </a:rPr>
              <a:t>null</a:t>
            </a:r>
            <a:r>
              <a:rPr lang="fr-FR" sz="1600" dirty="0">
                <a:latin typeface="+mj-lt"/>
              </a:rPr>
              <a:t>) {</a:t>
            </a:r>
          </a:p>
          <a:p>
            <a:r>
              <a:rPr lang="fr-FR" sz="1600" b="1" dirty="0" err="1">
                <a:latin typeface="+mj-lt"/>
              </a:rPr>
              <a:t>try</a:t>
            </a:r>
            <a:r>
              <a:rPr lang="fr-FR" sz="1600" b="1" dirty="0">
                <a:latin typeface="+mj-lt"/>
              </a:rPr>
              <a:t> </a:t>
            </a:r>
            <a:r>
              <a:rPr lang="fr-FR" sz="1600" dirty="0">
                <a:latin typeface="+mj-lt"/>
              </a:rPr>
              <a:t>{</a:t>
            </a:r>
          </a:p>
          <a:p>
            <a:r>
              <a:rPr lang="fr-FR" sz="1600" dirty="0" err="1">
                <a:latin typeface="+mj-lt"/>
              </a:rPr>
              <a:t>ms.leaveGroup</a:t>
            </a:r>
            <a:r>
              <a:rPr lang="fr-FR" sz="1600" dirty="0">
                <a:latin typeface="+mj-lt"/>
              </a:rPr>
              <a:t>(group);</a:t>
            </a:r>
          </a:p>
          <a:p>
            <a:r>
              <a:rPr lang="fr-FR" sz="1600" dirty="0" err="1">
                <a:latin typeface="+mj-lt"/>
              </a:rPr>
              <a:t>ms.close</a:t>
            </a:r>
            <a:r>
              <a:rPr lang="fr-FR" sz="1600" dirty="0">
                <a:latin typeface="+mj-lt"/>
              </a:rPr>
              <a:t>();</a:t>
            </a:r>
          </a:p>
          <a:p>
            <a:r>
              <a:rPr lang="fr-FR" sz="2000" dirty="0">
                <a:solidFill>
                  <a:srgbClr val="555555"/>
                </a:solidFill>
                <a:latin typeface="+mj-lt"/>
              </a:rPr>
              <a:t>} </a:t>
            </a:r>
            <a:r>
              <a:rPr lang="fr-FR" sz="1600" b="1" dirty="0">
                <a:latin typeface="+mj-lt"/>
              </a:rPr>
              <a:t>catch </a:t>
            </a:r>
            <a:r>
              <a:rPr lang="fr-FR" sz="1600" dirty="0">
                <a:latin typeface="+mj-lt"/>
              </a:rPr>
              <a:t>(</a:t>
            </a:r>
            <a:r>
              <a:rPr lang="fr-FR" sz="1600" dirty="0" err="1">
                <a:latin typeface="+mj-lt"/>
              </a:rPr>
              <a:t>IOException</a:t>
            </a:r>
            <a:r>
              <a:rPr lang="fr-FR" sz="1600" dirty="0">
                <a:latin typeface="+mj-lt"/>
              </a:rPr>
              <a:t> ex) {}</a:t>
            </a:r>
          </a:p>
          <a:p>
            <a:r>
              <a:rPr lang="fr-FR" sz="2000" dirty="0" smtClean="0">
                <a:solidFill>
                  <a:srgbClr val="555555"/>
                </a:solidFill>
                <a:latin typeface="+mj-lt"/>
              </a:rPr>
              <a:t>}}}}</a:t>
            </a:r>
            <a:endParaRPr lang="fr-FR" sz="20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3928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err="1">
                <a:solidFill>
                  <a:srgbClr val="002060"/>
                </a:solidFill>
              </a:rPr>
              <a:t>Programmation</a:t>
            </a:r>
            <a:r>
              <a:rPr lang="en-US" sz="3600" dirty="0">
                <a:solidFill>
                  <a:srgbClr val="002060"/>
                </a:solidFill>
              </a:rPr>
              <a:t> par Sockets Multicast (Java)</a:t>
            </a:r>
            <a:endParaRPr lang="en-US" sz="3600" dirty="0" smtClean="0">
              <a:solidFill>
                <a:srgbClr val="002060"/>
              </a:solidFill>
            </a:endParaRP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307872"/>
            <a:ext cx="11479725" cy="522446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>
                <a:solidFill>
                  <a:srgbClr val="002060"/>
                </a:solidFill>
              </a:rPr>
              <a:t>Exemple</a:t>
            </a:r>
            <a:r>
              <a:rPr lang="en-US" sz="2400" dirty="0" smtClean="0">
                <a:solidFill>
                  <a:srgbClr val="002060"/>
                </a:solidFill>
              </a:rPr>
              <a:t> 2 : </a:t>
            </a:r>
            <a:r>
              <a:rPr lang="fr-FR" sz="2400" i="1" dirty="0" err="1" smtClean="0">
                <a:solidFill>
                  <a:srgbClr val="7030A0"/>
                </a:solidFill>
              </a:rPr>
              <a:t>MulticastSender</a:t>
            </a:r>
            <a:endParaRPr lang="fr-FR" sz="2400" i="1" dirty="0" smtClean="0">
              <a:solidFill>
                <a:srgbClr val="7030A0"/>
              </a:solidFill>
            </a:endParaRPr>
          </a:p>
          <a:p>
            <a:r>
              <a:rPr lang="fr-FR" sz="2400" dirty="0" smtClean="0"/>
              <a:t>La classe </a:t>
            </a:r>
            <a:r>
              <a:rPr lang="fr-FR" sz="2400" dirty="0" err="1" smtClean="0"/>
              <a:t>MulticastSender</a:t>
            </a:r>
            <a:r>
              <a:rPr lang="fr-FR" sz="2400" dirty="0" smtClean="0"/>
              <a:t> lit les entrées a partir de la ligne de commande et les envoie à un groupe multicast.</a:t>
            </a:r>
            <a:endParaRPr lang="fr-FR" sz="2400" dirty="0"/>
          </a:p>
          <a:p>
            <a:r>
              <a:rPr lang="fr-FR" sz="2000" b="1" dirty="0">
                <a:solidFill>
                  <a:srgbClr val="00669A"/>
                </a:solidFill>
                <a:latin typeface="+mj-lt"/>
              </a:rPr>
              <a:t>import </a:t>
            </a:r>
            <a:r>
              <a:rPr lang="fr-FR" sz="2000" b="1" dirty="0">
                <a:solidFill>
                  <a:srgbClr val="00CDFF"/>
                </a:solidFill>
                <a:latin typeface="+mj-lt"/>
              </a:rPr>
              <a:t>java.io.*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;</a:t>
            </a:r>
          </a:p>
          <a:p>
            <a:r>
              <a:rPr lang="fr-FR" sz="2000" b="1" dirty="0">
                <a:solidFill>
                  <a:srgbClr val="00669A"/>
                </a:solidFill>
                <a:latin typeface="+mj-lt"/>
              </a:rPr>
              <a:t>import </a:t>
            </a:r>
            <a:r>
              <a:rPr lang="fr-FR" sz="2000" b="1" dirty="0">
                <a:solidFill>
                  <a:srgbClr val="00CDFF"/>
                </a:solidFill>
                <a:latin typeface="+mj-lt"/>
              </a:rPr>
              <a:t>java.net.*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;</a:t>
            </a:r>
          </a:p>
          <a:p>
            <a:r>
              <a:rPr lang="fr-FR" sz="2000" b="1" dirty="0">
                <a:solidFill>
                  <a:srgbClr val="00669A"/>
                </a:solidFill>
                <a:latin typeface="+mj-lt"/>
              </a:rPr>
              <a:t>public class </a:t>
            </a:r>
            <a:r>
              <a:rPr lang="fr-FR" sz="2000" b="1" dirty="0" err="1">
                <a:solidFill>
                  <a:srgbClr val="00AB89"/>
                </a:solidFill>
                <a:latin typeface="+mj-lt"/>
              </a:rPr>
              <a:t>MulticastSender</a:t>
            </a:r>
            <a:r>
              <a:rPr lang="fr-FR" sz="2000" b="1" dirty="0">
                <a:solidFill>
                  <a:srgbClr val="00AB89"/>
                </a:solidFill>
                <a:latin typeface="+mj-lt"/>
              </a:rPr>
              <a:t> 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{</a:t>
            </a:r>
          </a:p>
          <a:p>
            <a:r>
              <a:rPr lang="en-US" sz="2000" b="1" dirty="0">
                <a:solidFill>
                  <a:srgbClr val="00669A"/>
                </a:solidFill>
                <a:latin typeface="+mj-lt"/>
              </a:rPr>
              <a:t>public static </a:t>
            </a:r>
            <a:r>
              <a:rPr lang="en-US" sz="2000" b="1" dirty="0">
                <a:solidFill>
                  <a:srgbClr val="007789"/>
                </a:solidFill>
                <a:latin typeface="+mj-lt"/>
              </a:rPr>
              <a:t>void </a:t>
            </a:r>
            <a:r>
              <a:rPr lang="en-US" sz="2000" dirty="0">
                <a:solidFill>
                  <a:srgbClr val="CD00FF"/>
                </a:solidFill>
                <a:latin typeface="+mj-lt"/>
              </a:rPr>
              <a:t>main</a:t>
            </a:r>
            <a:r>
              <a:rPr lang="en-US" sz="2000" dirty="0">
                <a:solidFill>
                  <a:srgbClr val="555555"/>
                </a:solidFill>
                <a:latin typeface="+mj-lt"/>
              </a:rPr>
              <a:t>(</a:t>
            </a:r>
            <a:r>
              <a:rPr lang="en-US" sz="2000" dirty="0">
                <a:solidFill>
                  <a:srgbClr val="000089"/>
                </a:solidFill>
                <a:latin typeface="+mj-lt"/>
              </a:rPr>
              <a:t>String</a:t>
            </a:r>
            <a:r>
              <a:rPr lang="en-US" sz="2000" dirty="0">
                <a:solidFill>
                  <a:srgbClr val="555555"/>
                </a:solidFill>
                <a:latin typeface="+mj-lt"/>
              </a:rPr>
              <a:t>[] </a:t>
            </a:r>
            <a:r>
              <a:rPr lang="en-US" sz="2000" dirty="0" err="1">
                <a:solidFill>
                  <a:srgbClr val="000089"/>
                </a:solidFill>
                <a:latin typeface="+mj-lt"/>
              </a:rPr>
              <a:t>args</a:t>
            </a:r>
            <a:r>
              <a:rPr lang="en-US" sz="2000" dirty="0">
                <a:solidFill>
                  <a:srgbClr val="555555"/>
                </a:solidFill>
                <a:latin typeface="+mj-lt"/>
              </a:rPr>
              <a:t>) {</a:t>
            </a:r>
          </a:p>
          <a:p>
            <a:r>
              <a:rPr lang="fr-FR" sz="2000" dirty="0" err="1">
                <a:solidFill>
                  <a:srgbClr val="000089"/>
                </a:solidFill>
                <a:latin typeface="+mj-lt"/>
              </a:rPr>
              <a:t>InetAddress</a:t>
            </a:r>
            <a:r>
              <a:rPr lang="fr-FR" sz="2000" dirty="0">
                <a:solidFill>
                  <a:srgbClr val="000089"/>
                </a:solidFill>
                <a:latin typeface="+mj-lt"/>
              </a:rPr>
              <a:t> </a:t>
            </a:r>
            <a:r>
              <a:rPr lang="fr-FR" sz="2000" dirty="0" err="1">
                <a:solidFill>
                  <a:srgbClr val="000089"/>
                </a:solidFill>
                <a:latin typeface="+mj-lt"/>
              </a:rPr>
              <a:t>ia</a:t>
            </a:r>
            <a:r>
              <a:rPr lang="fr-FR" sz="2000" dirty="0">
                <a:solidFill>
                  <a:srgbClr val="000089"/>
                </a:solidFill>
                <a:latin typeface="+mj-lt"/>
              </a:rPr>
              <a:t> 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= </a:t>
            </a:r>
            <a:r>
              <a:rPr lang="fr-FR" sz="2000" b="1" dirty="0" err="1">
                <a:solidFill>
                  <a:srgbClr val="00669A"/>
                </a:solidFill>
                <a:latin typeface="+mj-lt"/>
              </a:rPr>
              <a:t>null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;</a:t>
            </a:r>
          </a:p>
          <a:p>
            <a:r>
              <a:rPr lang="fr-FR" sz="2000" b="1" dirty="0" err="1">
                <a:solidFill>
                  <a:srgbClr val="007789"/>
                </a:solidFill>
                <a:latin typeface="+mj-lt"/>
              </a:rPr>
              <a:t>int</a:t>
            </a:r>
            <a:r>
              <a:rPr lang="fr-FR" sz="2000" b="1" dirty="0">
                <a:solidFill>
                  <a:srgbClr val="007789"/>
                </a:solidFill>
                <a:latin typeface="+mj-lt"/>
              </a:rPr>
              <a:t> </a:t>
            </a:r>
            <a:r>
              <a:rPr lang="fr-FR" sz="2000" dirty="0">
                <a:solidFill>
                  <a:srgbClr val="000089"/>
                </a:solidFill>
                <a:latin typeface="+mj-lt"/>
              </a:rPr>
              <a:t>port 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= </a:t>
            </a:r>
            <a:r>
              <a:rPr lang="fr-FR" sz="2000" dirty="0">
                <a:solidFill>
                  <a:srgbClr val="FF6600"/>
                </a:solidFill>
                <a:latin typeface="+mj-lt"/>
              </a:rPr>
              <a:t>0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;</a:t>
            </a:r>
          </a:p>
          <a:p>
            <a:r>
              <a:rPr lang="fr-FR" sz="2000" b="1" dirty="0">
                <a:solidFill>
                  <a:srgbClr val="007789"/>
                </a:solidFill>
                <a:latin typeface="+mj-lt"/>
              </a:rPr>
              <a:t>byte </a:t>
            </a:r>
            <a:r>
              <a:rPr lang="fr-FR" sz="2000" dirty="0" err="1">
                <a:solidFill>
                  <a:srgbClr val="000089"/>
                </a:solidFill>
                <a:latin typeface="+mj-lt"/>
              </a:rPr>
              <a:t>ttl</a:t>
            </a:r>
            <a:r>
              <a:rPr lang="fr-FR" sz="2000" dirty="0">
                <a:solidFill>
                  <a:srgbClr val="000089"/>
                </a:solidFill>
                <a:latin typeface="+mj-lt"/>
              </a:rPr>
              <a:t> 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= (</a:t>
            </a:r>
            <a:r>
              <a:rPr lang="fr-FR" sz="2000" b="1" dirty="0">
                <a:solidFill>
                  <a:srgbClr val="007789"/>
                </a:solidFill>
                <a:latin typeface="+mj-lt"/>
              </a:rPr>
              <a:t>byte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) </a:t>
            </a:r>
            <a:r>
              <a:rPr lang="fr-FR" sz="2000" dirty="0">
                <a:solidFill>
                  <a:srgbClr val="FF6600"/>
                </a:solidFill>
                <a:latin typeface="+mj-lt"/>
              </a:rPr>
              <a:t>1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;</a:t>
            </a:r>
          </a:p>
          <a:p>
            <a:r>
              <a:rPr lang="en-US" sz="2000" i="1" dirty="0">
                <a:solidFill>
                  <a:srgbClr val="35586C"/>
                </a:solidFill>
                <a:latin typeface="+mj-lt"/>
              </a:rPr>
              <a:t>// read the address from the command line</a:t>
            </a:r>
            <a:endParaRPr lang="fr-FR" sz="2000" dirty="0" err="1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7887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err="1">
                <a:solidFill>
                  <a:srgbClr val="002060"/>
                </a:solidFill>
              </a:rPr>
              <a:t>Programmation</a:t>
            </a:r>
            <a:r>
              <a:rPr lang="en-US" sz="3600" dirty="0">
                <a:solidFill>
                  <a:srgbClr val="002060"/>
                </a:solidFill>
              </a:rPr>
              <a:t> par Sockets Multicast (Java)</a:t>
            </a:r>
            <a:endParaRPr lang="en-US" sz="3600" dirty="0" smtClean="0">
              <a:solidFill>
                <a:srgbClr val="002060"/>
              </a:solidFill>
            </a:endParaRP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307872"/>
            <a:ext cx="11479725" cy="522446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>
                <a:solidFill>
                  <a:srgbClr val="002060"/>
                </a:solidFill>
              </a:rPr>
              <a:t>Exemple</a:t>
            </a:r>
            <a:r>
              <a:rPr lang="en-US" sz="2400" dirty="0" smtClean="0">
                <a:solidFill>
                  <a:srgbClr val="002060"/>
                </a:solidFill>
              </a:rPr>
              <a:t> 2 : </a:t>
            </a:r>
            <a:r>
              <a:rPr lang="fr-FR" sz="2400" i="1" dirty="0" err="1" smtClean="0"/>
              <a:t>MulticastSender</a:t>
            </a:r>
            <a:endParaRPr lang="fr-FR" sz="2400" i="1" dirty="0" smtClean="0"/>
          </a:p>
          <a:p>
            <a:r>
              <a:rPr lang="fr-FR" sz="2000" b="1" dirty="0" err="1">
                <a:solidFill>
                  <a:srgbClr val="00669A"/>
                </a:solidFill>
                <a:latin typeface="+mj-lt"/>
              </a:rPr>
              <a:t>try</a:t>
            </a:r>
            <a:r>
              <a:rPr lang="fr-FR" sz="2000" b="1" dirty="0">
                <a:solidFill>
                  <a:srgbClr val="00669A"/>
                </a:solidFill>
                <a:latin typeface="+mj-lt"/>
              </a:rPr>
              <a:t> 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{</a:t>
            </a:r>
          </a:p>
          <a:p>
            <a:r>
              <a:rPr lang="fr-FR" sz="2000" dirty="0" err="1">
                <a:solidFill>
                  <a:srgbClr val="000089"/>
                </a:solidFill>
                <a:latin typeface="+mj-lt"/>
              </a:rPr>
              <a:t>ia</a:t>
            </a:r>
            <a:r>
              <a:rPr lang="fr-FR" sz="2000" dirty="0">
                <a:solidFill>
                  <a:srgbClr val="000089"/>
                </a:solidFill>
                <a:latin typeface="+mj-lt"/>
              </a:rPr>
              <a:t> 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= </a:t>
            </a:r>
            <a:r>
              <a:rPr lang="fr-FR" sz="2000" dirty="0" err="1">
                <a:solidFill>
                  <a:srgbClr val="000089"/>
                </a:solidFill>
                <a:latin typeface="+mj-lt"/>
              </a:rPr>
              <a:t>InetAddress</a:t>
            </a:r>
            <a:r>
              <a:rPr lang="fr-FR" sz="2000" dirty="0" err="1">
                <a:solidFill>
                  <a:srgbClr val="555555"/>
                </a:solidFill>
                <a:latin typeface="+mj-lt"/>
              </a:rPr>
              <a:t>.</a:t>
            </a:r>
            <a:r>
              <a:rPr lang="fr-FR" sz="2000" dirty="0" err="1">
                <a:solidFill>
                  <a:srgbClr val="33009A"/>
                </a:solidFill>
                <a:latin typeface="+mj-lt"/>
              </a:rPr>
              <a:t>getByName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(</a:t>
            </a:r>
            <a:r>
              <a:rPr lang="fr-FR" sz="2000" dirty="0" err="1">
                <a:solidFill>
                  <a:srgbClr val="000089"/>
                </a:solidFill>
                <a:latin typeface="+mj-lt"/>
              </a:rPr>
              <a:t>args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[</a:t>
            </a:r>
            <a:r>
              <a:rPr lang="fr-FR" sz="2000" dirty="0">
                <a:solidFill>
                  <a:srgbClr val="FF6600"/>
                </a:solidFill>
                <a:latin typeface="+mj-lt"/>
              </a:rPr>
              <a:t>0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]);</a:t>
            </a:r>
          </a:p>
          <a:p>
            <a:r>
              <a:rPr lang="fr-FR" sz="2000" dirty="0">
                <a:solidFill>
                  <a:srgbClr val="000089"/>
                </a:solidFill>
                <a:latin typeface="+mj-lt"/>
              </a:rPr>
              <a:t>port 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= </a:t>
            </a:r>
            <a:r>
              <a:rPr lang="fr-FR" sz="2000" dirty="0" err="1">
                <a:solidFill>
                  <a:srgbClr val="000089"/>
                </a:solidFill>
                <a:latin typeface="+mj-lt"/>
              </a:rPr>
              <a:t>Integer</a:t>
            </a:r>
            <a:r>
              <a:rPr lang="fr-FR" sz="2000" dirty="0" err="1">
                <a:solidFill>
                  <a:srgbClr val="555555"/>
                </a:solidFill>
                <a:latin typeface="+mj-lt"/>
              </a:rPr>
              <a:t>.</a:t>
            </a:r>
            <a:r>
              <a:rPr lang="fr-FR" sz="2000" dirty="0" err="1">
                <a:solidFill>
                  <a:srgbClr val="33009A"/>
                </a:solidFill>
                <a:latin typeface="+mj-lt"/>
              </a:rPr>
              <a:t>parseInt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(</a:t>
            </a:r>
            <a:r>
              <a:rPr lang="fr-FR" sz="2000" dirty="0" err="1">
                <a:solidFill>
                  <a:srgbClr val="000089"/>
                </a:solidFill>
                <a:latin typeface="+mj-lt"/>
              </a:rPr>
              <a:t>args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[</a:t>
            </a:r>
            <a:r>
              <a:rPr lang="fr-FR" sz="2000" dirty="0">
                <a:solidFill>
                  <a:srgbClr val="FF6600"/>
                </a:solidFill>
                <a:latin typeface="+mj-lt"/>
              </a:rPr>
              <a:t>1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]);</a:t>
            </a:r>
          </a:p>
          <a:p>
            <a:r>
              <a:rPr lang="fr-FR" sz="2000" b="1" dirty="0">
                <a:solidFill>
                  <a:srgbClr val="00669A"/>
                </a:solidFill>
                <a:latin typeface="+mj-lt"/>
              </a:rPr>
              <a:t>if 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(</a:t>
            </a:r>
            <a:r>
              <a:rPr lang="fr-FR" sz="2000" dirty="0" err="1">
                <a:solidFill>
                  <a:srgbClr val="000089"/>
                </a:solidFill>
                <a:latin typeface="+mj-lt"/>
              </a:rPr>
              <a:t>args</a:t>
            </a:r>
            <a:r>
              <a:rPr lang="fr-FR" sz="2000" dirty="0" err="1">
                <a:solidFill>
                  <a:srgbClr val="555555"/>
                </a:solidFill>
                <a:latin typeface="+mj-lt"/>
              </a:rPr>
              <a:t>.</a:t>
            </a:r>
            <a:r>
              <a:rPr lang="fr-FR" sz="2000" dirty="0" err="1">
                <a:solidFill>
                  <a:srgbClr val="33009A"/>
                </a:solidFill>
                <a:latin typeface="+mj-lt"/>
              </a:rPr>
              <a:t>length</a:t>
            </a:r>
            <a:r>
              <a:rPr lang="fr-FR" sz="2000" dirty="0">
                <a:solidFill>
                  <a:srgbClr val="33009A"/>
                </a:solidFill>
                <a:latin typeface="+mj-lt"/>
              </a:rPr>
              <a:t> 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&gt; </a:t>
            </a:r>
            <a:r>
              <a:rPr lang="fr-FR" sz="2000" dirty="0">
                <a:solidFill>
                  <a:srgbClr val="FF6600"/>
                </a:solidFill>
                <a:latin typeface="+mj-lt"/>
              </a:rPr>
              <a:t>2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) </a:t>
            </a:r>
            <a:r>
              <a:rPr lang="fr-FR" sz="2000" dirty="0" err="1">
                <a:solidFill>
                  <a:srgbClr val="000089"/>
                </a:solidFill>
                <a:latin typeface="+mj-lt"/>
              </a:rPr>
              <a:t>ttl</a:t>
            </a:r>
            <a:r>
              <a:rPr lang="fr-FR" sz="2000" dirty="0">
                <a:solidFill>
                  <a:srgbClr val="000089"/>
                </a:solidFill>
                <a:latin typeface="+mj-lt"/>
              </a:rPr>
              <a:t> 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= (</a:t>
            </a:r>
            <a:r>
              <a:rPr lang="fr-FR" sz="2000" b="1" dirty="0">
                <a:solidFill>
                  <a:srgbClr val="007789"/>
                </a:solidFill>
                <a:latin typeface="+mj-lt"/>
              </a:rPr>
              <a:t>byte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) </a:t>
            </a:r>
            <a:r>
              <a:rPr lang="fr-FR" sz="2000" dirty="0" err="1">
                <a:solidFill>
                  <a:srgbClr val="000089"/>
                </a:solidFill>
                <a:latin typeface="+mj-lt"/>
              </a:rPr>
              <a:t>Integer</a:t>
            </a:r>
            <a:r>
              <a:rPr lang="fr-FR" sz="2000" dirty="0" err="1">
                <a:solidFill>
                  <a:srgbClr val="555555"/>
                </a:solidFill>
                <a:latin typeface="+mj-lt"/>
              </a:rPr>
              <a:t>.</a:t>
            </a:r>
            <a:r>
              <a:rPr lang="fr-FR" sz="2000" dirty="0" err="1">
                <a:solidFill>
                  <a:srgbClr val="33009A"/>
                </a:solidFill>
                <a:latin typeface="+mj-lt"/>
              </a:rPr>
              <a:t>parseInt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(</a:t>
            </a:r>
            <a:r>
              <a:rPr lang="fr-FR" sz="2000" dirty="0" err="1">
                <a:solidFill>
                  <a:srgbClr val="000089"/>
                </a:solidFill>
                <a:latin typeface="+mj-lt"/>
              </a:rPr>
              <a:t>args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[</a:t>
            </a:r>
            <a:r>
              <a:rPr lang="fr-FR" sz="2000" dirty="0">
                <a:solidFill>
                  <a:srgbClr val="FF6600"/>
                </a:solidFill>
                <a:latin typeface="+mj-lt"/>
              </a:rPr>
              <a:t>2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]);</a:t>
            </a:r>
          </a:p>
          <a:p>
            <a:r>
              <a:rPr lang="fr-FR" sz="2000" dirty="0">
                <a:solidFill>
                  <a:srgbClr val="555555"/>
                </a:solidFill>
                <a:latin typeface="+mj-lt"/>
              </a:rPr>
              <a:t>} </a:t>
            </a:r>
            <a:r>
              <a:rPr lang="fr-FR" sz="1600" b="1" dirty="0">
                <a:latin typeface="+mj-lt"/>
              </a:rPr>
              <a:t>catch </a:t>
            </a:r>
            <a:r>
              <a:rPr lang="fr-FR" sz="1600" dirty="0">
                <a:latin typeface="+mj-lt"/>
              </a:rPr>
              <a:t>(</a:t>
            </a:r>
            <a:r>
              <a:rPr lang="fr-FR" sz="1600" dirty="0" err="1">
                <a:latin typeface="+mj-lt"/>
              </a:rPr>
              <a:t>NumberFormatException</a:t>
            </a:r>
            <a:r>
              <a:rPr lang="fr-FR" sz="1600" dirty="0">
                <a:latin typeface="+mj-lt"/>
              </a:rPr>
              <a:t> | </a:t>
            </a:r>
            <a:r>
              <a:rPr lang="fr-FR" sz="1600" dirty="0" err="1">
                <a:latin typeface="+mj-lt"/>
              </a:rPr>
              <a:t>IndexOutOfBoundsException</a:t>
            </a:r>
            <a:endParaRPr lang="fr-FR" sz="1600" dirty="0">
              <a:latin typeface="+mj-lt"/>
            </a:endParaRPr>
          </a:p>
          <a:p>
            <a:r>
              <a:rPr lang="fr-FR" sz="1600" dirty="0">
                <a:latin typeface="+mj-lt"/>
              </a:rPr>
              <a:t>| </a:t>
            </a:r>
            <a:r>
              <a:rPr lang="fr-FR" sz="1600" dirty="0" err="1">
                <a:latin typeface="+mj-lt"/>
              </a:rPr>
              <a:t>UnknownHostException</a:t>
            </a:r>
            <a:r>
              <a:rPr lang="fr-FR" sz="1600" dirty="0">
                <a:latin typeface="+mj-lt"/>
              </a:rPr>
              <a:t> ex) {</a:t>
            </a:r>
          </a:p>
          <a:p>
            <a:r>
              <a:rPr lang="fr-FR" sz="1600" dirty="0" err="1">
                <a:latin typeface="+mj-lt"/>
              </a:rPr>
              <a:t>System.err.println</a:t>
            </a:r>
            <a:r>
              <a:rPr lang="fr-FR" sz="1600" dirty="0">
                <a:latin typeface="+mj-lt"/>
              </a:rPr>
              <a:t>(ex);</a:t>
            </a:r>
          </a:p>
          <a:p>
            <a:r>
              <a:rPr lang="fr-FR" sz="1600" dirty="0" err="1">
                <a:latin typeface="+mj-lt"/>
              </a:rPr>
              <a:t>System.err.println</a:t>
            </a:r>
            <a:r>
              <a:rPr lang="fr-FR" sz="1600" dirty="0">
                <a:latin typeface="+mj-lt"/>
              </a:rPr>
              <a:t>(</a:t>
            </a:r>
          </a:p>
          <a:p>
            <a:r>
              <a:rPr lang="fr-FR" sz="1600" dirty="0">
                <a:latin typeface="+mj-lt"/>
              </a:rPr>
              <a:t>"Usage: java </a:t>
            </a:r>
            <a:r>
              <a:rPr lang="fr-FR" sz="1600" dirty="0" err="1">
                <a:latin typeface="+mj-lt"/>
              </a:rPr>
              <a:t>MulticastSender</a:t>
            </a:r>
            <a:r>
              <a:rPr lang="fr-FR" sz="1600" dirty="0">
                <a:latin typeface="+mj-lt"/>
              </a:rPr>
              <a:t> </a:t>
            </a:r>
            <a:r>
              <a:rPr lang="fr-FR" sz="1600" dirty="0" err="1">
                <a:latin typeface="+mj-lt"/>
              </a:rPr>
              <a:t>multicast_address</a:t>
            </a:r>
            <a:r>
              <a:rPr lang="fr-FR" sz="1600" dirty="0">
                <a:latin typeface="+mj-lt"/>
              </a:rPr>
              <a:t> port </a:t>
            </a:r>
            <a:r>
              <a:rPr lang="fr-FR" sz="1600" dirty="0" err="1">
                <a:latin typeface="+mj-lt"/>
              </a:rPr>
              <a:t>ttl</a:t>
            </a:r>
            <a:r>
              <a:rPr lang="fr-FR" sz="1600" dirty="0">
                <a:latin typeface="+mj-lt"/>
              </a:rPr>
              <a:t>");</a:t>
            </a:r>
          </a:p>
          <a:p>
            <a:r>
              <a:rPr lang="fr-FR" sz="1600" dirty="0" err="1">
                <a:latin typeface="+mj-lt"/>
              </a:rPr>
              <a:t>System.exit</a:t>
            </a:r>
            <a:r>
              <a:rPr lang="fr-FR" sz="1600" dirty="0">
                <a:latin typeface="+mj-lt"/>
              </a:rPr>
              <a:t>(1);</a:t>
            </a:r>
          </a:p>
          <a:p>
            <a:r>
              <a:rPr lang="fr-FR" sz="1600" dirty="0">
                <a:latin typeface="+mj-lt"/>
              </a:rPr>
              <a:t>}</a:t>
            </a:r>
            <a:endParaRPr lang="fr-FR" sz="16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3598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err="1">
                <a:solidFill>
                  <a:srgbClr val="002060"/>
                </a:solidFill>
              </a:rPr>
              <a:t>Programmation</a:t>
            </a:r>
            <a:r>
              <a:rPr lang="en-US" sz="3600" dirty="0">
                <a:solidFill>
                  <a:srgbClr val="002060"/>
                </a:solidFill>
              </a:rPr>
              <a:t> par Sockets Multicast (Java)</a:t>
            </a:r>
            <a:endParaRPr lang="en-US" sz="3600" dirty="0" smtClean="0">
              <a:solidFill>
                <a:srgbClr val="002060"/>
              </a:solidFill>
            </a:endParaRP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307872"/>
            <a:ext cx="11479725" cy="522446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>
                <a:solidFill>
                  <a:srgbClr val="002060"/>
                </a:solidFill>
              </a:rPr>
              <a:t>Exemple</a:t>
            </a:r>
            <a:r>
              <a:rPr lang="en-US" sz="2400" dirty="0" smtClean="0">
                <a:solidFill>
                  <a:srgbClr val="002060"/>
                </a:solidFill>
              </a:rPr>
              <a:t> 2 : </a:t>
            </a:r>
            <a:r>
              <a:rPr lang="fr-FR" sz="2400" i="1" dirty="0" err="1" smtClean="0">
                <a:solidFill>
                  <a:srgbClr val="7030A0"/>
                </a:solidFill>
              </a:rPr>
              <a:t>MulticastSender</a:t>
            </a:r>
            <a:endParaRPr lang="fr-FR" sz="2400" i="1" dirty="0" smtClean="0">
              <a:solidFill>
                <a:srgbClr val="7030A0"/>
              </a:solidFill>
            </a:endParaRPr>
          </a:p>
          <a:p>
            <a:r>
              <a:rPr lang="pt-BR" sz="2000" b="1" dirty="0">
                <a:solidFill>
                  <a:srgbClr val="007789"/>
                </a:solidFill>
                <a:latin typeface="+mj-lt"/>
              </a:rPr>
              <a:t>byte</a:t>
            </a:r>
            <a:r>
              <a:rPr lang="pt-BR" sz="2000" dirty="0">
                <a:solidFill>
                  <a:srgbClr val="555555"/>
                </a:solidFill>
                <a:latin typeface="+mj-lt"/>
              </a:rPr>
              <a:t>[] </a:t>
            </a:r>
            <a:r>
              <a:rPr lang="pt-BR" sz="2000" dirty="0">
                <a:solidFill>
                  <a:srgbClr val="000089"/>
                </a:solidFill>
                <a:latin typeface="+mj-lt"/>
              </a:rPr>
              <a:t>data </a:t>
            </a:r>
            <a:r>
              <a:rPr lang="pt-BR" sz="2000" dirty="0">
                <a:solidFill>
                  <a:srgbClr val="555555"/>
                </a:solidFill>
                <a:latin typeface="+mj-lt"/>
              </a:rPr>
              <a:t>= </a:t>
            </a:r>
            <a:r>
              <a:rPr lang="pt-BR" sz="2000" dirty="0">
                <a:solidFill>
                  <a:srgbClr val="CD3300"/>
                </a:solidFill>
                <a:latin typeface="+mj-lt"/>
              </a:rPr>
              <a:t>"Here's some multicast data\r\n"</a:t>
            </a:r>
            <a:r>
              <a:rPr lang="pt-BR" sz="2000" dirty="0">
                <a:solidFill>
                  <a:srgbClr val="555555"/>
                </a:solidFill>
                <a:latin typeface="+mj-lt"/>
              </a:rPr>
              <a:t>.</a:t>
            </a:r>
            <a:r>
              <a:rPr lang="pt-BR" sz="2000" dirty="0">
                <a:solidFill>
                  <a:srgbClr val="33009A"/>
                </a:solidFill>
                <a:latin typeface="+mj-lt"/>
              </a:rPr>
              <a:t>getBytes</a:t>
            </a:r>
            <a:r>
              <a:rPr lang="pt-BR" sz="2000" dirty="0">
                <a:solidFill>
                  <a:srgbClr val="555555"/>
                </a:solidFill>
                <a:latin typeface="+mj-lt"/>
              </a:rPr>
              <a:t>();</a:t>
            </a:r>
          </a:p>
          <a:p>
            <a:r>
              <a:rPr lang="fr-FR" sz="2000" dirty="0" err="1">
                <a:solidFill>
                  <a:srgbClr val="000089"/>
                </a:solidFill>
                <a:latin typeface="+mj-lt"/>
              </a:rPr>
              <a:t>DatagramPacket</a:t>
            </a:r>
            <a:r>
              <a:rPr lang="fr-FR" sz="2000" dirty="0">
                <a:solidFill>
                  <a:srgbClr val="000089"/>
                </a:solidFill>
                <a:latin typeface="+mj-lt"/>
              </a:rPr>
              <a:t> </a:t>
            </a:r>
            <a:r>
              <a:rPr lang="fr-FR" sz="2000" dirty="0" err="1">
                <a:solidFill>
                  <a:srgbClr val="000089"/>
                </a:solidFill>
                <a:latin typeface="+mj-lt"/>
              </a:rPr>
              <a:t>dp</a:t>
            </a:r>
            <a:r>
              <a:rPr lang="fr-FR" sz="2000" dirty="0">
                <a:solidFill>
                  <a:srgbClr val="000089"/>
                </a:solidFill>
                <a:latin typeface="+mj-lt"/>
              </a:rPr>
              <a:t> 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= </a:t>
            </a:r>
            <a:r>
              <a:rPr lang="fr-FR" sz="2000" b="1" dirty="0">
                <a:solidFill>
                  <a:srgbClr val="00669A"/>
                </a:solidFill>
                <a:latin typeface="+mj-lt"/>
              </a:rPr>
              <a:t>new </a:t>
            </a:r>
            <a:r>
              <a:rPr lang="fr-FR" sz="2000" dirty="0" err="1">
                <a:solidFill>
                  <a:srgbClr val="000089"/>
                </a:solidFill>
                <a:latin typeface="+mj-lt"/>
              </a:rPr>
              <a:t>DatagramPacket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(</a:t>
            </a:r>
            <a:r>
              <a:rPr lang="fr-FR" sz="2000" dirty="0">
                <a:solidFill>
                  <a:srgbClr val="000089"/>
                </a:solidFill>
                <a:latin typeface="+mj-lt"/>
              </a:rPr>
              <a:t>data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, </a:t>
            </a:r>
            <a:r>
              <a:rPr lang="fr-FR" sz="2000" dirty="0" err="1">
                <a:solidFill>
                  <a:srgbClr val="000089"/>
                </a:solidFill>
                <a:latin typeface="+mj-lt"/>
              </a:rPr>
              <a:t>data</a:t>
            </a:r>
            <a:r>
              <a:rPr lang="fr-FR" sz="2000" dirty="0" err="1">
                <a:solidFill>
                  <a:srgbClr val="555555"/>
                </a:solidFill>
                <a:latin typeface="+mj-lt"/>
              </a:rPr>
              <a:t>.</a:t>
            </a:r>
            <a:r>
              <a:rPr lang="fr-FR" sz="2000" dirty="0" err="1">
                <a:solidFill>
                  <a:srgbClr val="33009A"/>
                </a:solidFill>
                <a:latin typeface="+mj-lt"/>
              </a:rPr>
              <a:t>length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, </a:t>
            </a:r>
            <a:r>
              <a:rPr lang="fr-FR" sz="2000" dirty="0" err="1">
                <a:solidFill>
                  <a:srgbClr val="000089"/>
                </a:solidFill>
                <a:latin typeface="+mj-lt"/>
              </a:rPr>
              <a:t>ia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, </a:t>
            </a:r>
            <a:r>
              <a:rPr lang="fr-FR" sz="2000" dirty="0">
                <a:solidFill>
                  <a:srgbClr val="000089"/>
                </a:solidFill>
                <a:latin typeface="+mj-lt"/>
              </a:rPr>
              <a:t>port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);</a:t>
            </a:r>
          </a:p>
          <a:p>
            <a:r>
              <a:rPr lang="en-US" sz="2000" b="1" dirty="0">
                <a:solidFill>
                  <a:srgbClr val="00669A"/>
                </a:solidFill>
                <a:latin typeface="+mj-lt"/>
              </a:rPr>
              <a:t>try </a:t>
            </a:r>
            <a:r>
              <a:rPr lang="en-US" sz="2000" dirty="0">
                <a:solidFill>
                  <a:srgbClr val="555555"/>
                </a:solidFill>
                <a:latin typeface="+mj-lt"/>
              </a:rPr>
              <a:t>(</a:t>
            </a:r>
            <a:r>
              <a:rPr lang="en-US" sz="2000" dirty="0" err="1">
                <a:solidFill>
                  <a:srgbClr val="000089"/>
                </a:solidFill>
                <a:latin typeface="+mj-lt"/>
              </a:rPr>
              <a:t>MulticastSocket</a:t>
            </a:r>
            <a:r>
              <a:rPr lang="en-US" sz="2000" dirty="0">
                <a:solidFill>
                  <a:srgbClr val="000089"/>
                </a:solidFill>
                <a:latin typeface="+mj-lt"/>
              </a:rPr>
              <a:t> </a:t>
            </a:r>
            <a:r>
              <a:rPr lang="en-US" sz="2000" dirty="0" err="1">
                <a:solidFill>
                  <a:srgbClr val="000089"/>
                </a:solidFill>
                <a:latin typeface="+mj-lt"/>
              </a:rPr>
              <a:t>ms</a:t>
            </a:r>
            <a:r>
              <a:rPr lang="en-US" sz="2000" dirty="0">
                <a:solidFill>
                  <a:srgbClr val="000089"/>
                </a:solidFill>
                <a:latin typeface="+mj-lt"/>
              </a:rPr>
              <a:t> </a:t>
            </a:r>
            <a:r>
              <a:rPr lang="en-US" sz="2000" dirty="0">
                <a:solidFill>
                  <a:srgbClr val="555555"/>
                </a:solidFill>
                <a:latin typeface="+mj-lt"/>
              </a:rPr>
              <a:t>= </a:t>
            </a:r>
            <a:r>
              <a:rPr lang="en-US" sz="2000" b="1" dirty="0">
                <a:solidFill>
                  <a:srgbClr val="00669A"/>
                </a:solidFill>
                <a:latin typeface="+mj-lt"/>
              </a:rPr>
              <a:t>new </a:t>
            </a:r>
            <a:r>
              <a:rPr lang="en-US" sz="2000" dirty="0" err="1">
                <a:solidFill>
                  <a:srgbClr val="000089"/>
                </a:solidFill>
                <a:latin typeface="+mj-lt"/>
              </a:rPr>
              <a:t>MulticastSocket</a:t>
            </a:r>
            <a:r>
              <a:rPr lang="en-US" sz="2000" dirty="0">
                <a:solidFill>
                  <a:srgbClr val="555555"/>
                </a:solidFill>
                <a:latin typeface="+mj-lt"/>
              </a:rPr>
              <a:t>()) {</a:t>
            </a:r>
          </a:p>
          <a:p>
            <a:r>
              <a:rPr lang="fr-FR" sz="2000" dirty="0" err="1">
                <a:solidFill>
                  <a:srgbClr val="000089"/>
                </a:solidFill>
                <a:latin typeface="+mj-lt"/>
              </a:rPr>
              <a:t>ms</a:t>
            </a:r>
            <a:r>
              <a:rPr lang="fr-FR" sz="2000" dirty="0" err="1">
                <a:solidFill>
                  <a:srgbClr val="555555"/>
                </a:solidFill>
                <a:latin typeface="+mj-lt"/>
              </a:rPr>
              <a:t>.</a:t>
            </a:r>
            <a:r>
              <a:rPr lang="fr-FR" sz="2000" dirty="0" err="1">
                <a:solidFill>
                  <a:srgbClr val="33009A"/>
                </a:solidFill>
                <a:latin typeface="+mj-lt"/>
              </a:rPr>
              <a:t>setTimeToLive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(</a:t>
            </a:r>
            <a:r>
              <a:rPr lang="fr-FR" sz="2000" dirty="0" err="1">
                <a:solidFill>
                  <a:srgbClr val="000089"/>
                </a:solidFill>
                <a:latin typeface="+mj-lt"/>
              </a:rPr>
              <a:t>ttl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);</a:t>
            </a:r>
          </a:p>
          <a:p>
            <a:r>
              <a:rPr lang="fr-FR" sz="2000" dirty="0" err="1">
                <a:solidFill>
                  <a:srgbClr val="000089"/>
                </a:solidFill>
                <a:latin typeface="+mj-lt"/>
              </a:rPr>
              <a:t>ms</a:t>
            </a:r>
            <a:r>
              <a:rPr lang="fr-FR" sz="2000" dirty="0" err="1">
                <a:solidFill>
                  <a:srgbClr val="555555"/>
                </a:solidFill>
                <a:latin typeface="+mj-lt"/>
              </a:rPr>
              <a:t>.</a:t>
            </a:r>
            <a:r>
              <a:rPr lang="fr-FR" sz="2000" dirty="0" err="1">
                <a:solidFill>
                  <a:srgbClr val="33009A"/>
                </a:solidFill>
                <a:latin typeface="+mj-lt"/>
              </a:rPr>
              <a:t>joinGroup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(</a:t>
            </a:r>
            <a:r>
              <a:rPr lang="fr-FR" sz="2000" dirty="0" err="1">
                <a:solidFill>
                  <a:srgbClr val="000089"/>
                </a:solidFill>
                <a:latin typeface="+mj-lt"/>
              </a:rPr>
              <a:t>ia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);</a:t>
            </a:r>
          </a:p>
          <a:p>
            <a:r>
              <a:rPr lang="nn-NO" sz="2000" b="1" dirty="0">
                <a:solidFill>
                  <a:srgbClr val="00669A"/>
                </a:solidFill>
                <a:latin typeface="+mj-lt"/>
              </a:rPr>
              <a:t>for </a:t>
            </a:r>
            <a:r>
              <a:rPr lang="nn-NO" sz="2000" dirty="0">
                <a:solidFill>
                  <a:srgbClr val="555555"/>
                </a:solidFill>
                <a:latin typeface="+mj-lt"/>
              </a:rPr>
              <a:t>(</a:t>
            </a:r>
            <a:r>
              <a:rPr lang="nn-NO" sz="2000" b="1" dirty="0">
                <a:solidFill>
                  <a:srgbClr val="007789"/>
                </a:solidFill>
                <a:latin typeface="+mj-lt"/>
              </a:rPr>
              <a:t>int </a:t>
            </a:r>
            <a:r>
              <a:rPr lang="nn-NO" sz="2000" dirty="0">
                <a:solidFill>
                  <a:srgbClr val="000089"/>
                </a:solidFill>
                <a:latin typeface="+mj-lt"/>
              </a:rPr>
              <a:t>i </a:t>
            </a:r>
            <a:r>
              <a:rPr lang="nn-NO" sz="2000" dirty="0">
                <a:solidFill>
                  <a:srgbClr val="555555"/>
                </a:solidFill>
                <a:latin typeface="+mj-lt"/>
              </a:rPr>
              <a:t>= </a:t>
            </a:r>
            <a:r>
              <a:rPr lang="nn-NO" sz="2000" dirty="0">
                <a:solidFill>
                  <a:srgbClr val="FF6600"/>
                </a:solidFill>
                <a:latin typeface="+mj-lt"/>
              </a:rPr>
              <a:t>1</a:t>
            </a:r>
            <a:r>
              <a:rPr lang="nn-NO" sz="2000" dirty="0">
                <a:solidFill>
                  <a:srgbClr val="555555"/>
                </a:solidFill>
                <a:latin typeface="+mj-lt"/>
              </a:rPr>
              <a:t>; </a:t>
            </a:r>
            <a:r>
              <a:rPr lang="nn-NO" sz="2000" dirty="0">
                <a:solidFill>
                  <a:srgbClr val="000089"/>
                </a:solidFill>
                <a:latin typeface="+mj-lt"/>
              </a:rPr>
              <a:t>i </a:t>
            </a:r>
            <a:r>
              <a:rPr lang="nn-NO" sz="2000" dirty="0">
                <a:solidFill>
                  <a:srgbClr val="555555"/>
                </a:solidFill>
                <a:latin typeface="+mj-lt"/>
              </a:rPr>
              <a:t>&lt; </a:t>
            </a:r>
            <a:r>
              <a:rPr lang="nn-NO" sz="2000" dirty="0">
                <a:solidFill>
                  <a:srgbClr val="FF6600"/>
                </a:solidFill>
                <a:latin typeface="+mj-lt"/>
              </a:rPr>
              <a:t>10</a:t>
            </a:r>
            <a:r>
              <a:rPr lang="nn-NO" sz="2000" dirty="0">
                <a:solidFill>
                  <a:srgbClr val="555555"/>
                </a:solidFill>
                <a:latin typeface="+mj-lt"/>
              </a:rPr>
              <a:t>; </a:t>
            </a:r>
            <a:r>
              <a:rPr lang="nn-NO" sz="2000" dirty="0">
                <a:solidFill>
                  <a:srgbClr val="000089"/>
                </a:solidFill>
                <a:latin typeface="+mj-lt"/>
              </a:rPr>
              <a:t>i</a:t>
            </a:r>
            <a:r>
              <a:rPr lang="nn-NO" sz="2000" dirty="0">
                <a:solidFill>
                  <a:srgbClr val="555555"/>
                </a:solidFill>
                <a:latin typeface="+mj-lt"/>
              </a:rPr>
              <a:t>++) {</a:t>
            </a:r>
          </a:p>
          <a:p>
            <a:r>
              <a:rPr lang="fr-FR" sz="2000" dirty="0" err="1">
                <a:solidFill>
                  <a:srgbClr val="000089"/>
                </a:solidFill>
                <a:latin typeface="+mj-lt"/>
              </a:rPr>
              <a:t>ms</a:t>
            </a:r>
            <a:r>
              <a:rPr lang="fr-FR" sz="2000" dirty="0" err="1">
                <a:solidFill>
                  <a:srgbClr val="555555"/>
                </a:solidFill>
                <a:latin typeface="+mj-lt"/>
              </a:rPr>
              <a:t>.</a:t>
            </a:r>
            <a:r>
              <a:rPr lang="fr-FR" sz="2000" dirty="0" err="1">
                <a:solidFill>
                  <a:srgbClr val="33009A"/>
                </a:solidFill>
                <a:latin typeface="+mj-lt"/>
              </a:rPr>
              <a:t>send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(</a:t>
            </a:r>
            <a:r>
              <a:rPr lang="fr-FR" sz="2000" dirty="0" err="1">
                <a:solidFill>
                  <a:srgbClr val="000089"/>
                </a:solidFill>
                <a:latin typeface="+mj-lt"/>
              </a:rPr>
              <a:t>dp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);</a:t>
            </a:r>
          </a:p>
          <a:p>
            <a:r>
              <a:rPr lang="fr-FR" sz="2000" dirty="0">
                <a:solidFill>
                  <a:srgbClr val="555555"/>
                </a:solidFill>
                <a:latin typeface="+mj-lt"/>
              </a:rPr>
              <a:t>}</a:t>
            </a:r>
          </a:p>
          <a:p>
            <a:r>
              <a:rPr lang="fr-FR" sz="2000" dirty="0" err="1">
                <a:solidFill>
                  <a:srgbClr val="000089"/>
                </a:solidFill>
                <a:latin typeface="+mj-lt"/>
              </a:rPr>
              <a:t>ms</a:t>
            </a:r>
            <a:r>
              <a:rPr lang="fr-FR" sz="2000" dirty="0" err="1">
                <a:solidFill>
                  <a:srgbClr val="555555"/>
                </a:solidFill>
                <a:latin typeface="+mj-lt"/>
              </a:rPr>
              <a:t>.</a:t>
            </a:r>
            <a:r>
              <a:rPr lang="fr-FR" sz="2000" dirty="0" err="1">
                <a:solidFill>
                  <a:srgbClr val="33009A"/>
                </a:solidFill>
                <a:latin typeface="+mj-lt"/>
              </a:rPr>
              <a:t>leaveGroup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(</a:t>
            </a:r>
            <a:r>
              <a:rPr lang="fr-FR" sz="2000" dirty="0" err="1">
                <a:solidFill>
                  <a:srgbClr val="000089"/>
                </a:solidFill>
                <a:latin typeface="+mj-lt"/>
              </a:rPr>
              <a:t>ia</a:t>
            </a:r>
            <a:r>
              <a:rPr lang="fr-FR" sz="2000" dirty="0">
                <a:solidFill>
                  <a:srgbClr val="555555"/>
                </a:solidFill>
                <a:latin typeface="+mj-lt"/>
              </a:rPr>
              <a:t>);</a:t>
            </a:r>
          </a:p>
          <a:p>
            <a:r>
              <a:rPr lang="fr-FR" sz="2000" dirty="0">
                <a:solidFill>
                  <a:srgbClr val="555555"/>
                </a:solidFill>
                <a:latin typeface="+mj-lt"/>
              </a:rPr>
              <a:t>} </a:t>
            </a:r>
            <a:r>
              <a:rPr lang="fr-FR" sz="1600" b="1" dirty="0">
                <a:latin typeface="+mj-lt"/>
              </a:rPr>
              <a:t>catch </a:t>
            </a:r>
            <a:r>
              <a:rPr lang="fr-FR" sz="1600" dirty="0">
                <a:latin typeface="+mj-lt"/>
              </a:rPr>
              <a:t>(</a:t>
            </a:r>
            <a:r>
              <a:rPr lang="fr-FR" sz="1600" dirty="0" err="1">
                <a:latin typeface="+mj-lt"/>
              </a:rPr>
              <a:t>SocketException</a:t>
            </a:r>
            <a:r>
              <a:rPr lang="fr-FR" sz="1600" dirty="0">
                <a:latin typeface="+mj-lt"/>
              </a:rPr>
              <a:t> ex) {</a:t>
            </a:r>
          </a:p>
          <a:p>
            <a:r>
              <a:rPr lang="fr-FR" sz="1600" dirty="0" err="1">
                <a:latin typeface="+mj-lt"/>
              </a:rPr>
              <a:t>System.err.println</a:t>
            </a:r>
            <a:r>
              <a:rPr lang="fr-FR" sz="1600" dirty="0">
                <a:latin typeface="+mj-lt"/>
              </a:rPr>
              <a:t>(ex);</a:t>
            </a:r>
          </a:p>
          <a:p>
            <a:r>
              <a:rPr lang="fr-FR" sz="1600" dirty="0">
                <a:latin typeface="+mj-lt"/>
              </a:rPr>
              <a:t>} </a:t>
            </a:r>
            <a:r>
              <a:rPr lang="fr-FR" sz="1600" b="1" dirty="0">
                <a:latin typeface="+mj-lt"/>
              </a:rPr>
              <a:t>catch </a:t>
            </a:r>
            <a:r>
              <a:rPr lang="fr-FR" sz="1600" dirty="0">
                <a:latin typeface="+mj-lt"/>
              </a:rPr>
              <a:t>(</a:t>
            </a:r>
            <a:r>
              <a:rPr lang="fr-FR" sz="1600" dirty="0" err="1">
                <a:latin typeface="+mj-lt"/>
              </a:rPr>
              <a:t>IOException</a:t>
            </a:r>
            <a:r>
              <a:rPr lang="fr-FR" sz="1600" dirty="0">
                <a:latin typeface="+mj-lt"/>
              </a:rPr>
              <a:t> ex) {</a:t>
            </a:r>
          </a:p>
          <a:p>
            <a:r>
              <a:rPr lang="fr-FR" sz="1600" dirty="0" err="1">
                <a:latin typeface="+mj-lt"/>
              </a:rPr>
              <a:t>System.err.println</a:t>
            </a:r>
            <a:r>
              <a:rPr lang="fr-FR" sz="1600" dirty="0">
                <a:latin typeface="+mj-lt"/>
              </a:rPr>
              <a:t>(ex</a:t>
            </a:r>
            <a:r>
              <a:rPr lang="fr-FR" sz="1600" dirty="0" smtClean="0">
                <a:latin typeface="+mj-lt"/>
              </a:rPr>
              <a:t>);</a:t>
            </a:r>
            <a:r>
              <a:rPr lang="fr-FR" sz="1600" dirty="0"/>
              <a:t> </a:t>
            </a:r>
            <a:r>
              <a:rPr lang="fr-FR" sz="1600" dirty="0" smtClean="0"/>
              <a:t>}}}</a:t>
            </a:r>
            <a:endParaRPr lang="fr-FR" sz="16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3825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33701"/>
            <a:ext cx="10972800" cy="709715"/>
          </a:xfrm>
        </p:spPr>
        <p:txBody>
          <a:bodyPr/>
          <a:lstStyle/>
          <a:p>
            <a:pPr eaLnBrk="1" hangingPunct="1"/>
            <a:r>
              <a:rPr lang="en-US" sz="3600" dirty="0" err="1">
                <a:solidFill>
                  <a:srgbClr val="002060"/>
                </a:solidFill>
              </a:rPr>
              <a:t>Programmation</a:t>
            </a:r>
            <a:r>
              <a:rPr lang="en-US" sz="3600" dirty="0">
                <a:solidFill>
                  <a:srgbClr val="002060"/>
                </a:solidFill>
              </a:rPr>
              <a:t> par Sockets Multicast </a:t>
            </a:r>
            <a:r>
              <a:rPr lang="en-US" sz="3600" dirty="0" smtClean="0">
                <a:solidFill>
                  <a:srgbClr val="002060"/>
                </a:solidFill>
              </a:rPr>
              <a:t>(Python)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082331"/>
            <a:ext cx="11479725" cy="5450003"/>
          </a:xfrm>
        </p:spPr>
        <p:txBody>
          <a:bodyPr/>
          <a:lstStyle/>
          <a:p>
            <a:r>
              <a:rPr lang="fr-FR" sz="2400" i="1" dirty="0">
                <a:latin typeface="+mj-lt"/>
              </a:rPr>
              <a:t>Les messages multicast sont toujours envoyés en utilisant UDP, car TCP nécessite un canal de communication de bout en bout</a:t>
            </a:r>
            <a:r>
              <a:rPr lang="fr-FR" sz="2400" i="1" dirty="0" smtClean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fr-FR" sz="1000" i="1" dirty="0" smtClean="0">
                <a:latin typeface="+mj-lt"/>
              </a:rPr>
              <a:t> </a:t>
            </a:r>
          </a:p>
          <a:p>
            <a:r>
              <a:rPr lang="fr-FR" sz="2400" i="1" dirty="0" smtClean="0">
                <a:latin typeface="+mj-lt"/>
              </a:rPr>
              <a:t>Les </a:t>
            </a:r>
            <a:r>
              <a:rPr lang="fr-FR" sz="2400" i="1" dirty="0">
                <a:latin typeface="+mj-lt"/>
              </a:rPr>
              <a:t>adresses de multidiffusion, appelées groupes de multicast, sont un sous-ensemble de la plage d'adresses IPv4 régulière (224.0.0.0 à 230.255.255.255) réservé au trafic de multidiffusion</a:t>
            </a:r>
            <a:r>
              <a:rPr lang="fr-FR" sz="2400" i="1" dirty="0" smtClean="0">
                <a:latin typeface="+mj-lt"/>
              </a:rPr>
              <a:t>.</a:t>
            </a:r>
          </a:p>
          <a:p>
            <a:pPr marL="0" indent="0">
              <a:buNone/>
            </a:pPr>
            <a:r>
              <a:rPr lang="fr-FR" sz="1000" i="1" dirty="0" smtClean="0">
                <a:latin typeface="+mj-lt"/>
              </a:rPr>
              <a:t> </a:t>
            </a:r>
          </a:p>
          <a:p>
            <a:r>
              <a:rPr lang="fr-FR" sz="2400" i="1" dirty="0" smtClean="0">
                <a:latin typeface="+mj-lt"/>
              </a:rPr>
              <a:t>Ces </a:t>
            </a:r>
            <a:r>
              <a:rPr lang="fr-FR" sz="2400" i="1" dirty="0">
                <a:latin typeface="+mj-lt"/>
              </a:rPr>
              <a:t>adresses font l'objet d'un traitement spécial par les routeurs et les commutateurs du réseau, de sorte que les messages envoyés au groupe peuvent être distribués sur Internet à tous les destinataires qui ont rejoint le groupe</a:t>
            </a:r>
            <a:r>
              <a:rPr lang="fr-FR" sz="2400" i="1" dirty="0" smtClean="0">
                <a:latin typeface="+mj-lt"/>
              </a:rPr>
              <a:t>.</a:t>
            </a:r>
          </a:p>
          <a:p>
            <a:pPr marL="0" indent="0">
              <a:buNone/>
            </a:pPr>
            <a:endParaRPr lang="fr-FR" sz="1000" i="1" dirty="0" smtClean="0">
              <a:latin typeface="+mj-lt"/>
            </a:endParaRPr>
          </a:p>
          <a:p>
            <a:r>
              <a:rPr lang="fr-FR" sz="2400" i="1" dirty="0">
                <a:latin typeface="+mj-lt"/>
              </a:rPr>
              <a:t>Sur certains commutateurs et routeurs administrés, le trafic multicast est désactivé par défaut. Si vous rencontrez des difficultés avec les programmes d'exemple, vérifiez les paramètres de votre matériel réseau.</a:t>
            </a:r>
            <a:endParaRPr lang="fr-FR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2912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33701"/>
            <a:ext cx="10972800" cy="709715"/>
          </a:xfrm>
        </p:spPr>
        <p:txBody>
          <a:bodyPr/>
          <a:lstStyle/>
          <a:p>
            <a:pPr eaLnBrk="1" hangingPunct="1"/>
            <a:r>
              <a:rPr lang="en-US" sz="3600" dirty="0" err="1">
                <a:solidFill>
                  <a:srgbClr val="002060"/>
                </a:solidFill>
              </a:rPr>
              <a:t>Programmation</a:t>
            </a:r>
            <a:r>
              <a:rPr lang="en-US" sz="3600" dirty="0">
                <a:solidFill>
                  <a:srgbClr val="002060"/>
                </a:solidFill>
              </a:rPr>
              <a:t> par Sockets Multicast </a:t>
            </a:r>
            <a:r>
              <a:rPr lang="en-US" sz="3600" dirty="0" smtClean="0">
                <a:solidFill>
                  <a:srgbClr val="002060"/>
                </a:solidFill>
              </a:rPr>
              <a:t>(Python)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082331"/>
            <a:ext cx="11479725" cy="5450003"/>
          </a:xfrm>
        </p:spPr>
        <p:txBody>
          <a:bodyPr/>
          <a:lstStyle/>
          <a:p>
            <a:r>
              <a:rPr lang="fr-FR" sz="2400" i="1" dirty="0">
                <a:latin typeface="+mj-lt"/>
              </a:rPr>
              <a:t>Ce client écho modifié envoie un message à un groupe multicast, puis rapporte toutes les réponses qu'il reçoit. </a:t>
            </a:r>
            <a:endParaRPr lang="fr-FR" sz="2400" i="1" dirty="0" smtClean="0">
              <a:latin typeface="+mj-lt"/>
            </a:endParaRPr>
          </a:p>
          <a:p>
            <a:r>
              <a:rPr lang="fr-FR" sz="2400" i="1" dirty="0" smtClean="0">
                <a:latin typeface="+mj-lt"/>
              </a:rPr>
              <a:t>Comme </a:t>
            </a:r>
            <a:r>
              <a:rPr lang="fr-FR" sz="2400" i="1" dirty="0">
                <a:latin typeface="+mj-lt"/>
              </a:rPr>
              <a:t>il n'a aucun moyen de savoir combien de réponses il doit </a:t>
            </a:r>
            <a:r>
              <a:rPr lang="fr-FR" sz="2400" i="1" dirty="0" smtClean="0">
                <a:latin typeface="+mj-lt"/>
              </a:rPr>
              <a:t>attendre.</a:t>
            </a:r>
          </a:p>
          <a:p>
            <a:r>
              <a:rPr lang="fr-FR" sz="2400" i="1" dirty="0" smtClean="0">
                <a:latin typeface="+mj-lt"/>
              </a:rPr>
              <a:t>Il </a:t>
            </a:r>
            <a:r>
              <a:rPr lang="fr-FR" sz="2400" i="1" dirty="0">
                <a:latin typeface="+mj-lt"/>
              </a:rPr>
              <a:t>utilise une valeur de timeout sur la socket pour éviter de bloquer indéfiniment l'attente d'une réponse</a:t>
            </a:r>
            <a:r>
              <a:rPr lang="fr-FR" sz="2400" i="1" dirty="0" smtClean="0">
                <a:latin typeface="+mj-lt"/>
              </a:rPr>
              <a:t>.</a:t>
            </a:r>
          </a:p>
          <a:p>
            <a:r>
              <a:rPr lang="fr-FR" sz="2400" i="1" dirty="0">
                <a:latin typeface="+mj-lt"/>
              </a:rPr>
              <a:t>La socket doit également être configurée avec une valeur de temps de vie (TTL) pour les messages. </a:t>
            </a:r>
            <a:endParaRPr lang="fr-FR" sz="2400" i="1" dirty="0" smtClean="0">
              <a:latin typeface="+mj-lt"/>
            </a:endParaRPr>
          </a:p>
          <a:p>
            <a:r>
              <a:rPr lang="fr-FR" sz="2400" i="1" dirty="0" smtClean="0">
                <a:latin typeface="+mj-lt"/>
              </a:rPr>
              <a:t>Le </a:t>
            </a:r>
            <a:r>
              <a:rPr lang="fr-FR" sz="2400" i="1" dirty="0">
                <a:latin typeface="+mj-lt"/>
              </a:rPr>
              <a:t>TTL contrôle le nombre de réseaux qui recevront le paquet. </a:t>
            </a:r>
            <a:endParaRPr lang="fr-FR" sz="2400" i="1" dirty="0" smtClean="0">
              <a:latin typeface="+mj-lt"/>
            </a:endParaRPr>
          </a:p>
          <a:p>
            <a:r>
              <a:rPr lang="fr-FR" sz="2400" i="1" dirty="0" smtClean="0">
                <a:latin typeface="+mj-lt"/>
              </a:rPr>
              <a:t>Définissez </a:t>
            </a:r>
            <a:r>
              <a:rPr lang="fr-FR" sz="2400" i="1" dirty="0">
                <a:latin typeface="+mj-lt"/>
              </a:rPr>
              <a:t>le TTL avec l'option IP_MULTICAST_TTL et </a:t>
            </a:r>
            <a:r>
              <a:rPr lang="fr-FR" sz="2400" i="1" dirty="0" err="1">
                <a:latin typeface="+mj-lt"/>
              </a:rPr>
              <a:t>setsockopt</a:t>
            </a:r>
            <a:r>
              <a:rPr lang="fr-FR" sz="2400" i="1" dirty="0">
                <a:latin typeface="+mj-lt"/>
              </a:rPr>
              <a:t>(). </a:t>
            </a:r>
            <a:endParaRPr lang="fr-FR" sz="2400" i="1" dirty="0" smtClean="0">
              <a:latin typeface="+mj-lt"/>
            </a:endParaRPr>
          </a:p>
          <a:p>
            <a:r>
              <a:rPr lang="fr-FR" sz="2400" i="1" dirty="0" smtClean="0">
                <a:latin typeface="+mj-lt"/>
              </a:rPr>
              <a:t>La </a:t>
            </a:r>
            <a:r>
              <a:rPr lang="fr-FR" sz="2400" i="1" dirty="0">
                <a:latin typeface="+mj-lt"/>
              </a:rPr>
              <a:t>valeur par défaut, 1, signifie que les paquets ne sont pas transférés par le routeur au-delà du segment de réseau actuel. </a:t>
            </a:r>
            <a:endParaRPr lang="fr-FR" sz="2400" i="1" dirty="0" smtClean="0">
              <a:latin typeface="+mj-lt"/>
            </a:endParaRPr>
          </a:p>
          <a:p>
            <a:r>
              <a:rPr lang="fr-FR" sz="2400" i="1" dirty="0" smtClean="0">
                <a:latin typeface="+mj-lt"/>
              </a:rPr>
              <a:t>La </a:t>
            </a:r>
            <a:r>
              <a:rPr lang="fr-FR" sz="2400" i="1" dirty="0">
                <a:latin typeface="+mj-lt"/>
              </a:rPr>
              <a:t>valeur peut aller jusqu'à 255, et doit être contenue dans un seul octet.</a:t>
            </a:r>
            <a:endParaRPr lang="fr-FR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9717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33701"/>
            <a:ext cx="10972800" cy="709715"/>
          </a:xfrm>
        </p:spPr>
        <p:txBody>
          <a:bodyPr/>
          <a:lstStyle/>
          <a:p>
            <a:pPr eaLnBrk="1" hangingPunct="1"/>
            <a:r>
              <a:rPr lang="en-US" sz="3600" dirty="0" err="1">
                <a:solidFill>
                  <a:srgbClr val="002060"/>
                </a:solidFill>
              </a:rPr>
              <a:t>Programmation</a:t>
            </a:r>
            <a:r>
              <a:rPr lang="en-US" sz="3600" dirty="0">
                <a:solidFill>
                  <a:srgbClr val="002060"/>
                </a:solidFill>
              </a:rPr>
              <a:t> par Sockets Multicast </a:t>
            </a:r>
            <a:r>
              <a:rPr lang="en-US" sz="3600" dirty="0" smtClean="0">
                <a:solidFill>
                  <a:srgbClr val="002060"/>
                </a:solidFill>
              </a:rPr>
              <a:t>(Python)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082331"/>
            <a:ext cx="11479725" cy="5450003"/>
          </a:xfrm>
        </p:spPr>
        <p:txBody>
          <a:bodyPr/>
          <a:lstStyle/>
          <a:p>
            <a:r>
              <a:rPr lang="fr-FR" sz="2400" i="1" dirty="0">
                <a:latin typeface="+mj-lt"/>
              </a:rPr>
              <a:t>Ce client écho modifié envoie un message à un groupe multicast, puis rapporte toutes les réponses qu'il reçoit. </a:t>
            </a:r>
            <a:endParaRPr lang="fr-FR" sz="2400" i="1" dirty="0" smtClean="0">
              <a:latin typeface="+mj-lt"/>
            </a:endParaRPr>
          </a:p>
          <a:p>
            <a:r>
              <a:rPr lang="fr-FR" sz="2400" i="1" dirty="0" smtClean="0">
                <a:latin typeface="+mj-lt"/>
              </a:rPr>
              <a:t>Comme </a:t>
            </a:r>
            <a:r>
              <a:rPr lang="fr-FR" sz="2400" i="1" dirty="0">
                <a:latin typeface="+mj-lt"/>
              </a:rPr>
              <a:t>il n'a aucun moyen de savoir combien de réponses il doit </a:t>
            </a:r>
            <a:r>
              <a:rPr lang="fr-FR" sz="2400" i="1" dirty="0" smtClean="0">
                <a:latin typeface="+mj-lt"/>
              </a:rPr>
              <a:t>attendre.</a:t>
            </a:r>
          </a:p>
          <a:p>
            <a:r>
              <a:rPr lang="fr-FR" sz="2400" i="1" dirty="0" smtClean="0">
                <a:latin typeface="+mj-lt"/>
              </a:rPr>
              <a:t>Il </a:t>
            </a:r>
            <a:r>
              <a:rPr lang="fr-FR" sz="2400" i="1" dirty="0">
                <a:latin typeface="+mj-lt"/>
              </a:rPr>
              <a:t>utilise une valeur de timeout sur la socket pour éviter de bloquer indéfiniment l'attente d'une réponse</a:t>
            </a:r>
            <a:r>
              <a:rPr lang="fr-FR" sz="2400" i="1" dirty="0" smtClean="0">
                <a:latin typeface="+mj-lt"/>
              </a:rPr>
              <a:t>.</a:t>
            </a:r>
          </a:p>
          <a:p>
            <a:r>
              <a:rPr lang="fr-FR" sz="2400" i="1" dirty="0">
                <a:latin typeface="+mj-lt"/>
              </a:rPr>
              <a:t>La socket doit également être configurée avec une valeur de temps de vie (TTL) pour les messages. </a:t>
            </a:r>
            <a:endParaRPr lang="fr-FR" sz="2400" i="1" dirty="0" smtClean="0">
              <a:latin typeface="+mj-lt"/>
            </a:endParaRPr>
          </a:p>
          <a:p>
            <a:r>
              <a:rPr lang="fr-FR" sz="2400" i="1" dirty="0" smtClean="0">
                <a:latin typeface="+mj-lt"/>
              </a:rPr>
              <a:t>Le </a:t>
            </a:r>
            <a:r>
              <a:rPr lang="fr-FR" sz="2400" i="1" dirty="0">
                <a:latin typeface="+mj-lt"/>
              </a:rPr>
              <a:t>TTL contrôle le nombre de réseaux qui recevront le paquet. </a:t>
            </a:r>
            <a:endParaRPr lang="fr-FR" sz="2400" i="1" dirty="0" smtClean="0">
              <a:latin typeface="+mj-lt"/>
            </a:endParaRPr>
          </a:p>
          <a:p>
            <a:r>
              <a:rPr lang="fr-FR" sz="2400" i="1" dirty="0" smtClean="0">
                <a:latin typeface="+mj-lt"/>
              </a:rPr>
              <a:t>Définissez </a:t>
            </a:r>
            <a:r>
              <a:rPr lang="fr-FR" sz="2400" i="1" dirty="0">
                <a:latin typeface="+mj-lt"/>
              </a:rPr>
              <a:t>le TTL avec l'option IP_MULTICAST_TTL et </a:t>
            </a:r>
            <a:r>
              <a:rPr lang="fr-FR" sz="2400" i="1" dirty="0" err="1">
                <a:latin typeface="+mj-lt"/>
              </a:rPr>
              <a:t>setsockopt</a:t>
            </a:r>
            <a:r>
              <a:rPr lang="fr-FR" sz="2400" i="1" dirty="0">
                <a:latin typeface="+mj-lt"/>
              </a:rPr>
              <a:t>(). </a:t>
            </a:r>
            <a:endParaRPr lang="fr-FR" sz="2400" i="1" dirty="0" smtClean="0">
              <a:latin typeface="+mj-lt"/>
            </a:endParaRPr>
          </a:p>
          <a:p>
            <a:r>
              <a:rPr lang="fr-FR" sz="2400" i="1" dirty="0" smtClean="0">
                <a:latin typeface="+mj-lt"/>
              </a:rPr>
              <a:t>La </a:t>
            </a:r>
            <a:r>
              <a:rPr lang="fr-FR" sz="2400" i="1" dirty="0">
                <a:latin typeface="+mj-lt"/>
              </a:rPr>
              <a:t>valeur par défaut, 1, signifie que les paquets ne sont pas transférés par le routeur au-delà du segment de réseau actuel. </a:t>
            </a:r>
            <a:endParaRPr lang="fr-FR" sz="2400" i="1" dirty="0" smtClean="0">
              <a:latin typeface="+mj-lt"/>
            </a:endParaRPr>
          </a:p>
          <a:p>
            <a:r>
              <a:rPr lang="fr-FR" sz="2400" i="1" dirty="0" smtClean="0">
                <a:latin typeface="+mj-lt"/>
              </a:rPr>
              <a:t>La </a:t>
            </a:r>
            <a:r>
              <a:rPr lang="fr-FR" sz="2400" i="1" dirty="0">
                <a:latin typeface="+mj-lt"/>
              </a:rPr>
              <a:t>valeur peut aller jusqu'à 255, et doit être contenue dans un seul octet.</a:t>
            </a:r>
            <a:endParaRPr lang="fr-FR" sz="2400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7576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rgbClr val="002060"/>
                </a:solidFill>
              </a:rPr>
              <a:t>Communication Multicast</a:t>
            </a:r>
            <a:endParaRPr lang="en-US" sz="3600" dirty="0" smtClean="0">
              <a:solidFill>
                <a:srgbClr val="002060"/>
              </a:solidFill>
            </a:endParaRP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08900" y="1545348"/>
            <a:ext cx="10436114" cy="4749511"/>
          </a:xfrm>
        </p:spPr>
        <p:txBody>
          <a:bodyPr/>
          <a:lstStyle/>
          <a:p>
            <a:endParaRPr lang="en-US" sz="2400" dirty="0">
              <a:solidFill>
                <a:srgbClr val="7030A0"/>
              </a:solidFill>
            </a:endParaRPr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362" y="1651205"/>
            <a:ext cx="7960659" cy="46302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838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33701"/>
            <a:ext cx="10972800" cy="709715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2060"/>
                </a:solidFill>
              </a:rPr>
              <a:t>Envoi de messages </a:t>
            </a:r>
            <a:r>
              <a:rPr lang="en-US" sz="3600" dirty="0">
                <a:solidFill>
                  <a:srgbClr val="002060"/>
                </a:solidFill>
              </a:rPr>
              <a:t>Multicast </a:t>
            </a:r>
            <a:r>
              <a:rPr lang="en-US" sz="3600" dirty="0" smtClean="0">
                <a:solidFill>
                  <a:srgbClr val="002060"/>
                </a:solidFill>
              </a:rPr>
              <a:t>(Python)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082331"/>
            <a:ext cx="11479725" cy="5450003"/>
          </a:xfrm>
        </p:spPr>
        <p:txBody>
          <a:bodyPr/>
          <a:lstStyle/>
          <a:p>
            <a:r>
              <a:rPr lang="en-US" sz="2400" dirty="0"/>
              <a:t>import </a:t>
            </a:r>
            <a:r>
              <a:rPr lang="en-US" sz="2400" dirty="0">
                <a:solidFill>
                  <a:srgbClr val="0070C0"/>
                </a:solidFill>
              </a:rPr>
              <a:t>socket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import </a:t>
            </a:r>
            <a:r>
              <a:rPr lang="en-US" sz="2400" dirty="0" err="1">
                <a:solidFill>
                  <a:srgbClr val="0070C0"/>
                </a:solidFill>
              </a:rPr>
              <a:t>struct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import </a:t>
            </a:r>
            <a:r>
              <a:rPr lang="en-US" sz="2400" dirty="0">
                <a:solidFill>
                  <a:srgbClr val="0070C0"/>
                </a:solidFill>
              </a:rPr>
              <a:t>sys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message = </a:t>
            </a:r>
            <a:r>
              <a:rPr lang="en-US" sz="2400" dirty="0" err="1">
                <a:solidFill>
                  <a:srgbClr val="C00000"/>
                </a:solidFill>
              </a:rPr>
              <a:t>b'very</a:t>
            </a:r>
            <a:r>
              <a:rPr lang="en-US" sz="2400" dirty="0">
                <a:solidFill>
                  <a:srgbClr val="C00000"/>
                </a:solidFill>
              </a:rPr>
              <a:t> important data</a:t>
            </a:r>
            <a:r>
              <a:rPr lang="en-US" sz="2400" dirty="0"/>
              <a:t>'</a:t>
            </a:r>
            <a:br>
              <a:rPr lang="en-US" sz="2400" dirty="0"/>
            </a:br>
            <a:r>
              <a:rPr lang="en-US" sz="2400" dirty="0" err="1"/>
              <a:t>multicast_group</a:t>
            </a:r>
            <a:r>
              <a:rPr lang="en-US" sz="2400" dirty="0"/>
              <a:t> = ('</a:t>
            </a:r>
            <a:r>
              <a:rPr lang="en-US" sz="2400" dirty="0">
                <a:solidFill>
                  <a:srgbClr val="C00000"/>
                </a:solidFill>
              </a:rPr>
              <a:t>224.3.29.71</a:t>
            </a:r>
            <a:r>
              <a:rPr lang="en-US" sz="2400" dirty="0"/>
              <a:t>', 10000)</a:t>
            </a:r>
            <a:br>
              <a:rPr lang="en-US" sz="2400" dirty="0"/>
            </a:br>
            <a:r>
              <a:rPr lang="en-US" sz="1600" dirty="0">
                <a:solidFill>
                  <a:srgbClr val="FFC000"/>
                </a:solidFill>
              </a:rPr>
              <a:t># Create the datagram socket.</a:t>
            </a:r>
            <a:br>
              <a:rPr lang="en-US" sz="1600" dirty="0">
                <a:solidFill>
                  <a:srgbClr val="FFC000"/>
                </a:solidFill>
              </a:rPr>
            </a:br>
            <a:r>
              <a:rPr lang="en-US" sz="2400" dirty="0"/>
              <a:t>sock = </a:t>
            </a:r>
            <a:r>
              <a:rPr lang="en-US" sz="2400" dirty="0" err="1">
                <a:solidFill>
                  <a:srgbClr val="0070C0"/>
                </a:solidFill>
              </a:rPr>
              <a:t>socket.socket</a:t>
            </a:r>
            <a:r>
              <a:rPr lang="en-US" sz="2400" dirty="0"/>
              <a:t>(</a:t>
            </a:r>
            <a:r>
              <a:rPr lang="en-US" sz="2400" dirty="0" err="1"/>
              <a:t>socket.</a:t>
            </a:r>
            <a:r>
              <a:rPr lang="en-US" sz="2400" dirty="0" err="1">
                <a:solidFill>
                  <a:srgbClr val="C00000"/>
                </a:solidFill>
              </a:rPr>
              <a:t>AF_INET</a:t>
            </a:r>
            <a:r>
              <a:rPr lang="en-US" sz="2400" dirty="0"/>
              <a:t>, </a:t>
            </a:r>
            <a:r>
              <a:rPr lang="en-US" sz="2400" dirty="0" err="1"/>
              <a:t>socket.</a:t>
            </a:r>
            <a:r>
              <a:rPr lang="en-US" sz="2400" dirty="0" err="1">
                <a:solidFill>
                  <a:srgbClr val="C00000"/>
                </a:solidFill>
              </a:rPr>
              <a:t>SOCK_DGRAM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1600" dirty="0">
                <a:solidFill>
                  <a:srgbClr val="FFC000"/>
                </a:solidFill>
              </a:rPr>
              <a:t># Set a timeout so the socket does not block</a:t>
            </a:r>
            <a:br>
              <a:rPr lang="en-US" sz="1600" dirty="0">
                <a:solidFill>
                  <a:srgbClr val="FFC000"/>
                </a:solidFill>
              </a:rPr>
            </a:br>
            <a:r>
              <a:rPr lang="en-US" sz="1600" dirty="0">
                <a:solidFill>
                  <a:srgbClr val="FFC000"/>
                </a:solidFill>
              </a:rPr>
              <a:t># indefinitely when trying to receive data.</a:t>
            </a:r>
            <a:br>
              <a:rPr lang="en-US" sz="1600" dirty="0">
                <a:solidFill>
                  <a:srgbClr val="FFC000"/>
                </a:solidFill>
              </a:rPr>
            </a:br>
            <a:r>
              <a:rPr lang="en-US" sz="2400" dirty="0" err="1"/>
              <a:t>sock.settimeout</a:t>
            </a:r>
            <a:r>
              <a:rPr lang="en-US" sz="2400" dirty="0"/>
              <a:t>(0.2)</a:t>
            </a:r>
            <a:br>
              <a:rPr lang="en-US" sz="2400" dirty="0"/>
            </a:br>
            <a:r>
              <a:rPr lang="en-US" sz="1800" dirty="0">
                <a:solidFill>
                  <a:srgbClr val="FFC000"/>
                </a:solidFill>
              </a:rPr>
              <a:t># Set the time-to-live for messages to 1 so they do not</a:t>
            </a:r>
            <a:br>
              <a:rPr lang="en-US" sz="1800" dirty="0">
                <a:solidFill>
                  <a:srgbClr val="FFC000"/>
                </a:solidFill>
              </a:rPr>
            </a:br>
            <a:r>
              <a:rPr lang="en-US" sz="1800" dirty="0">
                <a:solidFill>
                  <a:srgbClr val="FFC000"/>
                </a:solidFill>
              </a:rPr>
              <a:t># go past the local network segment.</a:t>
            </a:r>
            <a:br>
              <a:rPr lang="en-US" sz="1800" dirty="0">
                <a:solidFill>
                  <a:srgbClr val="FFC000"/>
                </a:solidFill>
              </a:rPr>
            </a:br>
            <a:r>
              <a:rPr lang="en-US" sz="2400" dirty="0" err="1"/>
              <a:t>ttl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70C0"/>
                </a:solidFill>
              </a:rPr>
              <a:t>struct.pack</a:t>
            </a:r>
            <a:r>
              <a:rPr lang="en-US" sz="2400" dirty="0"/>
              <a:t>('b', 1)</a:t>
            </a:r>
            <a:br>
              <a:rPr lang="en-US" sz="2400" dirty="0"/>
            </a:br>
            <a:r>
              <a:rPr lang="en-US" sz="2400" dirty="0" err="1">
                <a:solidFill>
                  <a:srgbClr val="0070C0"/>
                </a:solidFill>
              </a:rPr>
              <a:t>sock.setsockopt</a:t>
            </a:r>
            <a:r>
              <a:rPr lang="en-US" sz="2400" dirty="0"/>
              <a:t>(</a:t>
            </a:r>
            <a:r>
              <a:rPr lang="en-US" sz="2400" dirty="0" err="1"/>
              <a:t>socket.</a:t>
            </a:r>
            <a:r>
              <a:rPr lang="en-US" sz="2400" dirty="0" err="1">
                <a:solidFill>
                  <a:srgbClr val="C00000"/>
                </a:solidFill>
              </a:rPr>
              <a:t>IPPROTO_IP</a:t>
            </a:r>
            <a:r>
              <a:rPr lang="en-US" sz="2400" dirty="0"/>
              <a:t>, </a:t>
            </a:r>
            <a:r>
              <a:rPr lang="en-US" sz="2400" dirty="0" err="1"/>
              <a:t>socket.</a:t>
            </a:r>
            <a:r>
              <a:rPr lang="en-US" sz="2400" dirty="0" err="1">
                <a:solidFill>
                  <a:srgbClr val="C00000"/>
                </a:solidFill>
              </a:rPr>
              <a:t>IP_MULTICAST_TTL</a:t>
            </a:r>
            <a:r>
              <a:rPr lang="en-US" sz="2400" dirty="0"/>
              <a:t>, </a:t>
            </a:r>
            <a:r>
              <a:rPr lang="en-US" sz="2400" dirty="0" err="1"/>
              <a:t>ttl</a:t>
            </a:r>
            <a:r>
              <a:rPr lang="en-US" sz="2400" dirty="0"/>
              <a:t>)</a:t>
            </a:r>
            <a:br>
              <a:rPr lang="en-US" sz="2400" dirty="0"/>
            </a:b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6755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153619"/>
            <a:ext cx="10972800" cy="586541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rgbClr val="002060"/>
                </a:solidFill>
              </a:rPr>
              <a:t>Envoi de messages Multicast (Python)</a:t>
            </a:r>
            <a:endParaRPr lang="en-US" sz="3600" dirty="0" smtClean="0">
              <a:solidFill>
                <a:srgbClr val="002060"/>
              </a:solidFill>
            </a:endParaRP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740160"/>
            <a:ext cx="11479725" cy="6117839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try</a:t>
            </a:r>
            <a:r>
              <a:rPr lang="en-US" sz="2400" dirty="0" smtClean="0"/>
              <a:t>:    </a:t>
            </a:r>
            <a:r>
              <a:rPr lang="en-US" sz="1800" dirty="0" smtClean="0">
                <a:solidFill>
                  <a:srgbClr val="FFC000"/>
                </a:solidFill>
              </a:rPr>
              <a:t># </a:t>
            </a:r>
            <a:r>
              <a:rPr lang="en-US" sz="1800" dirty="0">
                <a:solidFill>
                  <a:srgbClr val="FFC000"/>
                </a:solidFill>
              </a:rPr>
              <a:t>Send data to the multicast group.</a:t>
            </a:r>
            <a:br>
              <a:rPr lang="en-US" sz="1800" dirty="0">
                <a:solidFill>
                  <a:srgbClr val="FFC000"/>
                </a:solidFill>
              </a:rPr>
            </a:br>
            <a:r>
              <a:rPr lang="en-US" sz="1800" dirty="0" smtClean="0">
                <a:solidFill>
                  <a:srgbClr val="FFC000"/>
                </a:solidFill>
              </a:rPr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print</a:t>
            </a:r>
            <a:r>
              <a:rPr lang="en-US" sz="2400" dirty="0"/>
              <a:t>('</a:t>
            </a:r>
            <a:r>
              <a:rPr lang="en-US" sz="2400" dirty="0">
                <a:solidFill>
                  <a:srgbClr val="C00000"/>
                </a:solidFill>
              </a:rPr>
              <a:t>sending</a:t>
            </a:r>
            <a:r>
              <a:rPr lang="en-US" sz="2400" dirty="0"/>
              <a:t> {!r}'.format(message</a:t>
            </a:r>
            <a:r>
              <a:rPr lang="en-US" sz="2400" dirty="0" smtClean="0"/>
              <a:t>))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	sent </a:t>
            </a:r>
            <a:r>
              <a:rPr lang="en-US" sz="2400" dirty="0"/>
              <a:t>= </a:t>
            </a:r>
            <a:r>
              <a:rPr lang="en-US" sz="2400" dirty="0" err="1">
                <a:solidFill>
                  <a:srgbClr val="0070C0"/>
                </a:solidFill>
              </a:rPr>
              <a:t>sock.sendto</a:t>
            </a:r>
            <a:r>
              <a:rPr lang="en-US" sz="2400" dirty="0"/>
              <a:t>(message, </a:t>
            </a:r>
            <a:r>
              <a:rPr lang="en-US" sz="2400" dirty="0" err="1"/>
              <a:t>multicast_group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1800" dirty="0">
                <a:solidFill>
                  <a:srgbClr val="FFC000"/>
                </a:solidFill>
              </a:rPr>
              <a:t># Look for responses from all recipients.</a:t>
            </a:r>
            <a:br>
              <a:rPr lang="en-US" sz="1800" dirty="0">
                <a:solidFill>
                  <a:srgbClr val="FFC00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while True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print</a:t>
            </a:r>
            <a:r>
              <a:rPr lang="en-US" sz="2400" dirty="0"/>
              <a:t>('waiting to receive')</a:t>
            </a:r>
            <a:br>
              <a:rPr lang="en-US" sz="2400" dirty="0"/>
            </a:b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try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en-US" sz="2400" dirty="0" smtClean="0"/>
              <a:t>		data</a:t>
            </a:r>
            <a:r>
              <a:rPr lang="en-US" sz="2400" dirty="0"/>
              <a:t>, server = </a:t>
            </a:r>
            <a:r>
              <a:rPr lang="en-US" sz="2400" dirty="0" err="1">
                <a:solidFill>
                  <a:srgbClr val="0070C0"/>
                </a:solidFill>
              </a:rPr>
              <a:t>sock.recvfrom</a:t>
            </a:r>
            <a:r>
              <a:rPr lang="en-US" sz="2400" dirty="0"/>
              <a:t>(16)</a:t>
            </a:r>
            <a:br>
              <a:rPr lang="en-US" sz="2400" dirty="0"/>
            </a:b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except</a:t>
            </a:r>
            <a:r>
              <a:rPr lang="en-US" sz="2400" dirty="0" smtClean="0"/>
              <a:t> </a:t>
            </a:r>
            <a:r>
              <a:rPr lang="en-US" sz="2400" dirty="0" err="1"/>
              <a:t>socket.timeout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en-US" sz="2400" dirty="0" smtClean="0"/>
              <a:t>		</a:t>
            </a:r>
            <a:r>
              <a:rPr lang="en-US" sz="2400" dirty="0" smtClean="0">
                <a:solidFill>
                  <a:srgbClr val="00B050"/>
                </a:solidFill>
              </a:rPr>
              <a:t>print</a:t>
            </a:r>
            <a:r>
              <a:rPr lang="en-US" sz="2400" dirty="0"/>
              <a:t>('</a:t>
            </a:r>
            <a:r>
              <a:rPr lang="en-US" sz="2400" dirty="0">
                <a:solidFill>
                  <a:srgbClr val="C00000"/>
                </a:solidFill>
              </a:rPr>
              <a:t>timed out, no more responses</a:t>
            </a:r>
            <a:r>
              <a:rPr lang="en-US" sz="2400" dirty="0"/>
              <a:t>')</a:t>
            </a:r>
            <a:br>
              <a:rPr lang="en-US" sz="2400" dirty="0"/>
            </a:br>
            <a:r>
              <a:rPr lang="en-US" sz="2400" dirty="0" smtClean="0"/>
              <a:t>		</a:t>
            </a:r>
            <a:r>
              <a:rPr lang="en-US" sz="2400" dirty="0" smtClean="0">
                <a:solidFill>
                  <a:srgbClr val="00B050"/>
                </a:solidFill>
              </a:rPr>
              <a:t>break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B050"/>
                </a:solidFill>
              </a:rPr>
              <a:t>else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en-US" sz="2400" dirty="0" smtClean="0"/>
              <a:t>		</a:t>
            </a:r>
            <a:r>
              <a:rPr lang="en-US" sz="2400" dirty="0" smtClean="0">
                <a:solidFill>
                  <a:srgbClr val="00B050"/>
                </a:solidFill>
              </a:rPr>
              <a:t>print</a:t>
            </a:r>
            <a:r>
              <a:rPr lang="en-US" sz="2400" dirty="0"/>
              <a:t>('</a:t>
            </a:r>
            <a:r>
              <a:rPr lang="en-US" sz="2400" dirty="0">
                <a:solidFill>
                  <a:srgbClr val="C00000"/>
                </a:solidFill>
              </a:rPr>
              <a:t>received</a:t>
            </a:r>
            <a:r>
              <a:rPr lang="en-US" sz="2400" dirty="0"/>
              <a:t> {!r} </a:t>
            </a:r>
            <a:r>
              <a:rPr lang="en-US" sz="2400" dirty="0">
                <a:solidFill>
                  <a:srgbClr val="C00000"/>
                </a:solidFill>
              </a:rPr>
              <a:t>from</a:t>
            </a:r>
            <a:r>
              <a:rPr lang="en-US" sz="2400" dirty="0"/>
              <a:t> {}'.</a:t>
            </a:r>
            <a:r>
              <a:rPr lang="en-US" sz="2400" dirty="0" smtClean="0"/>
              <a:t>format(data</a:t>
            </a:r>
            <a:r>
              <a:rPr lang="en-US" sz="2400" dirty="0"/>
              <a:t>, server</a:t>
            </a:r>
            <a:r>
              <a:rPr lang="en-US" sz="2400" dirty="0" smtClean="0"/>
              <a:t>))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finally</a:t>
            </a:r>
            <a:r>
              <a:rPr lang="en-US" sz="2400" dirty="0"/>
              <a:t>:</a:t>
            </a:r>
            <a:br>
              <a:rPr lang="en-US" sz="2400" dirty="0"/>
            </a:br>
            <a:r>
              <a:rPr lang="en-US" sz="2400" dirty="0">
                <a:solidFill>
                  <a:srgbClr val="00B050"/>
                </a:solidFill>
              </a:rPr>
              <a:t>print</a:t>
            </a:r>
            <a:r>
              <a:rPr lang="en-US" sz="2400" dirty="0"/>
              <a:t>('</a:t>
            </a:r>
            <a:r>
              <a:rPr lang="en-US" sz="2400" dirty="0">
                <a:solidFill>
                  <a:srgbClr val="C00000"/>
                </a:solidFill>
              </a:rPr>
              <a:t>closing socket</a:t>
            </a:r>
            <a:r>
              <a:rPr lang="en-US" sz="2400" dirty="0"/>
              <a:t>')</a:t>
            </a:r>
            <a:br>
              <a:rPr lang="en-US" sz="2400" dirty="0"/>
            </a:br>
            <a:r>
              <a:rPr lang="en-US" sz="2400" dirty="0" err="1">
                <a:solidFill>
                  <a:srgbClr val="0070C0"/>
                </a:solidFill>
              </a:rPr>
              <a:t>sock.close</a:t>
            </a:r>
            <a:r>
              <a:rPr lang="en-US" sz="2400" dirty="0"/>
              <a:t>()</a:t>
            </a:r>
            <a:br>
              <a:rPr lang="en-US" sz="2400" dirty="0"/>
            </a:b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9686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33701"/>
            <a:ext cx="10972800" cy="709715"/>
          </a:xfrm>
        </p:spPr>
        <p:txBody>
          <a:bodyPr/>
          <a:lstStyle/>
          <a:p>
            <a:pPr eaLnBrk="1" hangingPunct="1"/>
            <a:r>
              <a:rPr lang="en-US" sz="3600" dirty="0" err="1" smtClean="0">
                <a:solidFill>
                  <a:srgbClr val="002060"/>
                </a:solidFill>
              </a:rPr>
              <a:t>Réception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>
                <a:solidFill>
                  <a:srgbClr val="002060"/>
                </a:solidFill>
              </a:rPr>
              <a:t>de messages Multicast (Python)</a:t>
            </a:r>
            <a:endParaRPr lang="en-US" sz="3600" dirty="0" smtClean="0">
              <a:solidFill>
                <a:srgbClr val="002060"/>
              </a:solidFill>
            </a:endParaRP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082331"/>
            <a:ext cx="11479725" cy="5450003"/>
          </a:xfrm>
        </p:spPr>
        <p:txBody>
          <a:bodyPr/>
          <a:lstStyle/>
          <a:p>
            <a:r>
              <a:rPr lang="fr-FR" sz="2400" dirty="0"/>
              <a:t>La première étape lors de l'établissement d'un récepteur multicast est de créer le </a:t>
            </a:r>
            <a:r>
              <a:rPr lang="fr-FR" sz="2400" dirty="0">
                <a:solidFill>
                  <a:srgbClr val="0070C0"/>
                </a:solidFill>
              </a:rPr>
              <a:t>socket UDP</a:t>
            </a:r>
            <a:r>
              <a:rPr lang="fr-FR" sz="2400" dirty="0"/>
              <a:t>. </a:t>
            </a:r>
            <a:endParaRPr lang="fr-FR" sz="2400" dirty="0" smtClean="0"/>
          </a:p>
          <a:p>
            <a:r>
              <a:rPr lang="fr-FR" sz="2400" dirty="0" smtClean="0"/>
              <a:t>Après </a:t>
            </a:r>
            <a:r>
              <a:rPr lang="fr-FR" sz="2400" dirty="0"/>
              <a:t>que </a:t>
            </a:r>
            <a:r>
              <a:rPr lang="fr-FR" sz="2400" dirty="0" err="1"/>
              <a:t>lesocket</a:t>
            </a:r>
            <a:r>
              <a:rPr lang="fr-FR" sz="2400" dirty="0"/>
              <a:t> régulier est créé et lié à un port, il peut être ajouté au groupe multicast en </a:t>
            </a:r>
            <a:r>
              <a:rPr lang="fr-FR" sz="2400" dirty="0" smtClean="0"/>
              <a:t>utilisant </a:t>
            </a:r>
            <a:r>
              <a:rPr lang="fr-FR" sz="2400" dirty="0" err="1">
                <a:solidFill>
                  <a:srgbClr val="0070C0"/>
                </a:solidFill>
              </a:rPr>
              <a:t>setsockopt</a:t>
            </a:r>
            <a:r>
              <a:rPr lang="fr-FR" sz="2400" dirty="0">
                <a:solidFill>
                  <a:srgbClr val="0070C0"/>
                </a:solidFill>
              </a:rPr>
              <a:t>()</a:t>
            </a:r>
            <a:r>
              <a:rPr lang="fr-FR" sz="2400" dirty="0"/>
              <a:t> pour modifier l'option </a:t>
            </a:r>
            <a:r>
              <a:rPr lang="fr-FR" sz="2400" dirty="0">
                <a:solidFill>
                  <a:srgbClr val="C00000"/>
                </a:solidFill>
              </a:rPr>
              <a:t>IP_ADD_MEMBERSHIP</a:t>
            </a:r>
            <a:r>
              <a:rPr lang="fr-FR" sz="2400" dirty="0"/>
              <a:t>. </a:t>
            </a:r>
            <a:endParaRPr lang="fr-FR" sz="2400" dirty="0" smtClean="0"/>
          </a:p>
          <a:p>
            <a:r>
              <a:rPr lang="fr-FR" sz="2400" dirty="0" smtClean="0"/>
              <a:t>La </a:t>
            </a:r>
            <a:r>
              <a:rPr lang="fr-FR" sz="2400" dirty="0"/>
              <a:t>valeur de l'option est la </a:t>
            </a:r>
            <a:r>
              <a:rPr lang="fr-FR" sz="2400" dirty="0" smtClean="0"/>
              <a:t>représentation sur 8 </a:t>
            </a:r>
            <a:r>
              <a:rPr lang="fr-FR" sz="2400" dirty="0"/>
              <a:t>octets de l'adresse du groupe multicast, suivie de l'interface réseau sur laquelle le serveur doit écouter le trafic, identifiée par son adresse IP. </a:t>
            </a:r>
            <a:endParaRPr lang="fr-FR" sz="2400" dirty="0" smtClean="0"/>
          </a:p>
          <a:p>
            <a:r>
              <a:rPr lang="fr-FR" sz="2400" dirty="0" smtClean="0"/>
              <a:t>Dans </a:t>
            </a:r>
            <a:r>
              <a:rPr lang="fr-FR" sz="2400" dirty="0"/>
              <a:t>notre cas, </a:t>
            </a:r>
            <a:r>
              <a:rPr lang="fr-FR" sz="2400" dirty="0" smtClean="0"/>
              <a:t>le récepteur </a:t>
            </a:r>
            <a:r>
              <a:rPr lang="fr-FR" sz="2400" dirty="0"/>
              <a:t>écoute sur toutes les interfaces en utilisant INADDR_ANY.</a:t>
            </a: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7252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33701"/>
            <a:ext cx="10972800" cy="709715"/>
          </a:xfrm>
        </p:spPr>
        <p:txBody>
          <a:bodyPr/>
          <a:lstStyle/>
          <a:p>
            <a:pPr eaLnBrk="1" hangingPunct="1"/>
            <a:r>
              <a:rPr lang="en-US" sz="3600" dirty="0" err="1" smtClean="0">
                <a:solidFill>
                  <a:srgbClr val="002060"/>
                </a:solidFill>
              </a:rPr>
              <a:t>Réception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>
                <a:solidFill>
                  <a:srgbClr val="002060"/>
                </a:solidFill>
              </a:rPr>
              <a:t>de messages Multicast (Python)</a:t>
            </a:r>
            <a:endParaRPr lang="en-US" sz="3600" dirty="0" smtClean="0">
              <a:solidFill>
                <a:srgbClr val="002060"/>
              </a:solidFill>
            </a:endParaRP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082331"/>
            <a:ext cx="11479725" cy="545000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import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0070C0"/>
                </a:solidFill>
              </a:rPr>
              <a:t>socket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rgbClr val="00B050"/>
                </a:solidFill>
              </a:rPr>
              <a:t>import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0070C0"/>
                </a:solidFill>
              </a:rPr>
              <a:t>struct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rgbClr val="00B050"/>
                </a:solidFill>
              </a:rPr>
              <a:t>import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0070C0"/>
                </a:solidFill>
              </a:rPr>
              <a:t>sys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multicast_group</a:t>
            </a:r>
            <a:r>
              <a:rPr lang="en-US" sz="2400" dirty="0"/>
              <a:t> = '</a:t>
            </a:r>
            <a:r>
              <a:rPr lang="en-US" sz="2400" dirty="0">
                <a:solidFill>
                  <a:srgbClr val="C00000"/>
                </a:solidFill>
              </a:rPr>
              <a:t>224.3.29.71</a:t>
            </a:r>
            <a:r>
              <a:rPr lang="en-US" sz="2400" dirty="0"/>
              <a:t>'</a:t>
            </a:r>
            <a:br>
              <a:rPr lang="en-US" sz="2400" dirty="0"/>
            </a:br>
            <a:r>
              <a:rPr lang="en-US" sz="2400" dirty="0" err="1"/>
              <a:t>server_address</a:t>
            </a:r>
            <a:r>
              <a:rPr lang="en-US" sz="2400" dirty="0"/>
              <a:t> = ('', 10000)</a:t>
            </a:r>
            <a:br>
              <a:rPr lang="en-US" sz="2400" dirty="0"/>
            </a:br>
            <a:r>
              <a:rPr lang="en-US" sz="1800" dirty="0">
                <a:solidFill>
                  <a:srgbClr val="FFC000"/>
                </a:solidFill>
              </a:rPr>
              <a:t># Create the socket.</a:t>
            </a:r>
            <a:br>
              <a:rPr lang="en-US" sz="1800" dirty="0">
                <a:solidFill>
                  <a:srgbClr val="FFC000"/>
                </a:solidFill>
              </a:rPr>
            </a:br>
            <a:r>
              <a:rPr lang="en-US" sz="2400" dirty="0"/>
              <a:t>sock = </a:t>
            </a:r>
            <a:r>
              <a:rPr lang="en-US" sz="2400" dirty="0" err="1">
                <a:solidFill>
                  <a:srgbClr val="0070C0"/>
                </a:solidFill>
              </a:rPr>
              <a:t>socket.socket</a:t>
            </a:r>
            <a:r>
              <a:rPr lang="en-US" sz="2400" dirty="0"/>
              <a:t>(</a:t>
            </a:r>
            <a:r>
              <a:rPr lang="en-US" sz="2400" dirty="0" err="1"/>
              <a:t>socket.</a:t>
            </a:r>
            <a:r>
              <a:rPr lang="en-US" sz="2400" dirty="0" err="1">
                <a:solidFill>
                  <a:srgbClr val="C00000"/>
                </a:solidFill>
              </a:rPr>
              <a:t>AF_INET</a:t>
            </a:r>
            <a:r>
              <a:rPr lang="en-US" sz="2400" dirty="0"/>
              <a:t>, </a:t>
            </a:r>
            <a:r>
              <a:rPr lang="en-US" sz="2400" dirty="0" err="1"/>
              <a:t>socket.</a:t>
            </a:r>
            <a:r>
              <a:rPr lang="en-US" sz="2400" dirty="0" err="1">
                <a:solidFill>
                  <a:srgbClr val="C00000"/>
                </a:solidFill>
              </a:rPr>
              <a:t>SOCK_DGRAM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1800" dirty="0">
                <a:solidFill>
                  <a:srgbClr val="FFC000"/>
                </a:solidFill>
              </a:rPr>
              <a:t># Bind to the server address.</a:t>
            </a:r>
            <a:br>
              <a:rPr lang="en-US" sz="1800" dirty="0">
                <a:solidFill>
                  <a:srgbClr val="FFC000"/>
                </a:solidFill>
              </a:rPr>
            </a:br>
            <a:r>
              <a:rPr lang="en-US" sz="2400" dirty="0" err="1">
                <a:solidFill>
                  <a:srgbClr val="0070C0"/>
                </a:solidFill>
              </a:rPr>
              <a:t>sock.bind</a:t>
            </a:r>
            <a:r>
              <a:rPr lang="en-US" sz="2400" dirty="0"/>
              <a:t>(</a:t>
            </a:r>
            <a:r>
              <a:rPr lang="en-US" sz="2400" dirty="0" err="1"/>
              <a:t>server_address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1800" dirty="0">
                <a:solidFill>
                  <a:srgbClr val="FFC000"/>
                </a:solidFill>
              </a:rPr>
              <a:t># Tell the operating system to add the socket to</a:t>
            </a:r>
            <a:br>
              <a:rPr lang="en-US" sz="1800" dirty="0">
                <a:solidFill>
                  <a:srgbClr val="FFC000"/>
                </a:solidFill>
              </a:rPr>
            </a:br>
            <a:r>
              <a:rPr lang="en-US" sz="1800" dirty="0">
                <a:solidFill>
                  <a:srgbClr val="FFC000"/>
                </a:solidFill>
              </a:rPr>
              <a:t># the multicast group on all interfaces.</a:t>
            </a:r>
            <a:br>
              <a:rPr lang="en-US" sz="1800" dirty="0">
                <a:solidFill>
                  <a:srgbClr val="FFC000"/>
                </a:solidFill>
              </a:rPr>
            </a:br>
            <a:r>
              <a:rPr lang="en-US" sz="2400" dirty="0"/>
              <a:t>group = </a:t>
            </a:r>
            <a:r>
              <a:rPr lang="en-US" sz="2400" dirty="0" err="1">
                <a:solidFill>
                  <a:srgbClr val="0070C0"/>
                </a:solidFill>
              </a:rPr>
              <a:t>socket.inet_aton</a:t>
            </a:r>
            <a:r>
              <a:rPr lang="en-US" sz="2400" dirty="0"/>
              <a:t>(</a:t>
            </a:r>
            <a:r>
              <a:rPr lang="en-US" sz="2400" dirty="0" err="1"/>
              <a:t>multicast_group</a:t>
            </a:r>
            <a:r>
              <a:rPr lang="en-US" sz="2400" dirty="0"/>
              <a:t>)</a:t>
            </a:r>
            <a:br>
              <a:rPr lang="en-US" sz="2400" dirty="0"/>
            </a:br>
            <a:r>
              <a:rPr lang="en-US" sz="2400" dirty="0" err="1"/>
              <a:t>mreq</a:t>
            </a:r>
            <a:r>
              <a:rPr lang="en-US" sz="2400" dirty="0"/>
              <a:t> = </a:t>
            </a:r>
            <a:r>
              <a:rPr lang="en-US" sz="2400" dirty="0" err="1">
                <a:solidFill>
                  <a:srgbClr val="0070C0"/>
                </a:solidFill>
              </a:rPr>
              <a:t>struct.pack</a:t>
            </a:r>
            <a:r>
              <a:rPr lang="en-US" sz="2400" dirty="0"/>
              <a:t>('4sL', group, </a:t>
            </a:r>
            <a:r>
              <a:rPr lang="en-US" sz="2400" dirty="0" err="1"/>
              <a:t>socket.</a:t>
            </a:r>
            <a:r>
              <a:rPr lang="en-US" sz="2400" dirty="0" err="1">
                <a:solidFill>
                  <a:srgbClr val="C00000"/>
                </a:solidFill>
              </a:rPr>
              <a:t>INADDR_ANY</a:t>
            </a:r>
            <a:r>
              <a:rPr lang="en-US" sz="2400" dirty="0"/>
              <a:t>)</a:t>
            </a:r>
            <a:br>
              <a:rPr lang="en-US" sz="2400" dirty="0"/>
            </a:b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0038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33701"/>
            <a:ext cx="10972800" cy="709715"/>
          </a:xfrm>
        </p:spPr>
        <p:txBody>
          <a:bodyPr/>
          <a:lstStyle/>
          <a:p>
            <a:pPr eaLnBrk="1" hangingPunct="1"/>
            <a:r>
              <a:rPr lang="en-US" sz="3600" dirty="0" err="1" smtClean="0">
                <a:solidFill>
                  <a:srgbClr val="002060"/>
                </a:solidFill>
              </a:rPr>
              <a:t>Réception</a:t>
            </a: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>
                <a:solidFill>
                  <a:srgbClr val="002060"/>
                </a:solidFill>
              </a:rPr>
              <a:t>de messages Multicast (Python)</a:t>
            </a:r>
            <a:endParaRPr lang="en-US" sz="3600" dirty="0" smtClean="0">
              <a:solidFill>
                <a:srgbClr val="002060"/>
              </a:solidFill>
            </a:endParaRP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7095" y="1082331"/>
            <a:ext cx="11479725" cy="545000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>
                <a:solidFill>
                  <a:srgbClr val="0070C0"/>
                </a:solidFill>
              </a:rPr>
              <a:t>sock.setsockopt</a:t>
            </a:r>
            <a:r>
              <a:rPr lang="en-US" sz="2400" dirty="0" smtClean="0"/>
              <a:t>(</a:t>
            </a:r>
            <a:r>
              <a:rPr lang="fr-FR" sz="2400" dirty="0" err="1" smtClean="0"/>
              <a:t>socket.</a:t>
            </a:r>
            <a:r>
              <a:rPr lang="fr-FR" sz="2400" dirty="0" err="1" smtClean="0">
                <a:solidFill>
                  <a:srgbClr val="C00000"/>
                </a:solidFill>
              </a:rPr>
              <a:t>IPPROTO_IP</a:t>
            </a:r>
            <a:r>
              <a:rPr lang="fr-FR" sz="2400" dirty="0" smtClean="0"/>
              <a:t>, </a:t>
            </a:r>
            <a:r>
              <a:rPr lang="fr-FR" sz="2400" dirty="0" err="1" smtClean="0"/>
              <a:t>socket.</a:t>
            </a:r>
            <a:r>
              <a:rPr lang="fr-FR" sz="2400" dirty="0" err="1" smtClean="0">
                <a:solidFill>
                  <a:srgbClr val="C00000"/>
                </a:solidFill>
              </a:rPr>
              <a:t>IP_ADD_MEMBERSHIP</a:t>
            </a:r>
            <a:r>
              <a:rPr lang="fr-FR" sz="2400" dirty="0" err="1" smtClean="0"/>
              <a:t>,mreq</a:t>
            </a:r>
            <a:r>
              <a:rPr lang="fr-FR" sz="2400" dirty="0"/>
              <a:t>)</a:t>
            </a:r>
            <a:br>
              <a:rPr lang="fr-FR" sz="2400" dirty="0"/>
            </a:br>
            <a:endParaRPr lang="fr-FR" sz="1000" dirty="0" smtClean="0"/>
          </a:p>
          <a:p>
            <a:pPr marL="0" indent="0">
              <a:buNone/>
            </a:pPr>
            <a:r>
              <a:rPr lang="fr-FR" sz="2400" dirty="0" smtClean="0">
                <a:solidFill>
                  <a:srgbClr val="FFC000"/>
                </a:solidFill>
              </a:rPr>
              <a:t># </a:t>
            </a:r>
            <a:r>
              <a:rPr lang="fr-FR" sz="2400" dirty="0" err="1">
                <a:solidFill>
                  <a:srgbClr val="FFC000"/>
                </a:solidFill>
              </a:rPr>
              <a:t>Receive</a:t>
            </a:r>
            <a:r>
              <a:rPr lang="fr-FR" sz="2400" dirty="0">
                <a:solidFill>
                  <a:srgbClr val="FFC000"/>
                </a:solidFill>
              </a:rPr>
              <a:t>/</a:t>
            </a:r>
            <a:r>
              <a:rPr lang="fr-FR" sz="2400" dirty="0" err="1">
                <a:solidFill>
                  <a:srgbClr val="FFC000"/>
                </a:solidFill>
              </a:rPr>
              <a:t>respond</a:t>
            </a:r>
            <a:r>
              <a:rPr lang="fr-FR" sz="2400" dirty="0">
                <a:solidFill>
                  <a:srgbClr val="FFC000"/>
                </a:solidFill>
              </a:rPr>
              <a:t> </a:t>
            </a:r>
            <a:r>
              <a:rPr lang="fr-FR" sz="2400" dirty="0" err="1" smtClean="0">
                <a:solidFill>
                  <a:srgbClr val="FFC000"/>
                </a:solidFill>
              </a:rPr>
              <a:t>loop</a:t>
            </a:r>
            <a:endParaRPr lang="fr-FR" sz="24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fr-FR" sz="1000" dirty="0"/>
              <a:t/>
            </a:r>
            <a:br>
              <a:rPr lang="fr-FR" sz="1000" dirty="0"/>
            </a:br>
            <a:r>
              <a:rPr lang="fr-FR" sz="2400" dirty="0" err="1">
                <a:solidFill>
                  <a:srgbClr val="00B050"/>
                </a:solidFill>
              </a:rPr>
              <a:t>while</a:t>
            </a:r>
            <a:r>
              <a:rPr lang="fr-FR" sz="2400" dirty="0">
                <a:solidFill>
                  <a:srgbClr val="00B050"/>
                </a:solidFill>
              </a:rPr>
              <a:t> </a:t>
            </a:r>
            <a:r>
              <a:rPr lang="fr-FR" sz="2400" dirty="0" err="1">
                <a:solidFill>
                  <a:srgbClr val="00B050"/>
                </a:solidFill>
              </a:rPr>
              <a:t>True</a:t>
            </a:r>
            <a:r>
              <a:rPr lang="fr-FR" sz="2400" dirty="0" smtClean="0"/>
              <a:t>:</a:t>
            </a:r>
          </a:p>
          <a:p>
            <a:pPr marL="0" indent="0">
              <a:buNone/>
            </a:pPr>
            <a:r>
              <a:rPr lang="fr-FR" sz="1000" dirty="0"/>
              <a:t/>
            </a:r>
            <a:br>
              <a:rPr lang="fr-FR" sz="1000" dirty="0"/>
            </a:br>
            <a:r>
              <a:rPr lang="fr-FR" sz="2400" dirty="0" smtClean="0"/>
              <a:t>	</a:t>
            </a:r>
            <a:r>
              <a:rPr lang="fr-FR" sz="2400" dirty="0" err="1" smtClean="0">
                <a:solidFill>
                  <a:srgbClr val="00B050"/>
                </a:solidFill>
              </a:rPr>
              <a:t>print</a:t>
            </a:r>
            <a:r>
              <a:rPr lang="fr-FR" sz="2400" dirty="0"/>
              <a:t>('\</a:t>
            </a:r>
            <a:r>
              <a:rPr lang="fr-FR" sz="2400" dirty="0" err="1"/>
              <a:t>n</a:t>
            </a:r>
            <a:r>
              <a:rPr lang="fr-FR" sz="2400" dirty="0" err="1">
                <a:solidFill>
                  <a:srgbClr val="C00000"/>
                </a:solidFill>
              </a:rPr>
              <a:t>waiting</a:t>
            </a:r>
            <a:r>
              <a:rPr lang="fr-FR" sz="2400" dirty="0">
                <a:solidFill>
                  <a:srgbClr val="C00000"/>
                </a:solidFill>
              </a:rPr>
              <a:t> to </a:t>
            </a:r>
            <a:r>
              <a:rPr lang="fr-FR" sz="2400" dirty="0" err="1">
                <a:solidFill>
                  <a:srgbClr val="C00000"/>
                </a:solidFill>
              </a:rPr>
              <a:t>receive</a:t>
            </a:r>
            <a:r>
              <a:rPr lang="fr-FR" sz="2400" dirty="0">
                <a:solidFill>
                  <a:srgbClr val="C00000"/>
                </a:solidFill>
              </a:rPr>
              <a:t> message</a:t>
            </a:r>
            <a:r>
              <a:rPr lang="fr-FR" sz="2400" dirty="0" smtClean="0"/>
              <a:t>')</a:t>
            </a:r>
          </a:p>
          <a:p>
            <a:pPr marL="0" indent="0">
              <a:buNone/>
            </a:pPr>
            <a:r>
              <a:rPr lang="fr-FR" sz="1000" dirty="0"/>
              <a:t/>
            </a:r>
            <a:br>
              <a:rPr lang="fr-FR" sz="1000" dirty="0"/>
            </a:br>
            <a:r>
              <a:rPr lang="fr-FR" sz="2400" dirty="0" smtClean="0"/>
              <a:t>	data</a:t>
            </a:r>
            <a:r>
              <a:rPr lang="fr-FR" sz="2400" dirty="0"/>
              <a:t>, </a:t>
            </a:r>
            <a:r>
              <a:rPr lang="fr-FR" sz="2400" dirty="0" err="1"/>
              <a:t>address</a:t>
            </a:r>
            <a:r>
              <a:rPr lang="fr-FR" sz="2400" dirty="0"/>
              <a:t> = </a:t>
            </a:r>
            <a:r>
              <a:rPr lang="fr-FR" sz="2400" dirty="0" err="1">
                <a:solidFill>
                  <a:srgbClr val="0070C0"/>
                </a:solidFill>
              </a:rPr>
              <a:t>sock.recvfrom</a:t>
            </a:r>
            <a:r>
              <a:rPr lang="fr-FR" sz="2400" dirty="0"/>
              <a:t>(1024</a:t>
            </a:r>
            <a:r>
              <a:rPr lang="fr-FR" sz="2400" dirty="0" smtClean="0"/>
              <a:t>)</a:t>
            </a:r>
          </a:p>
          <a:p>
            <a:pPr marL="0" indent="0">
              <a:buNone/>
            </a:pPr>
            <a:r>
              <a:rPr lang="fr-FR" sz="1000" dirty="0"/>
              <a:t/>
            </a:r>
            <a:br>
              <a:rPr lang="fr-FR" sz="1000" dirty="0"/>
            </a:br>
            <a:r>
              <a:rPr lang="fr-FR" sz="2400" dirty="0" smtClean="0"/>
              <a:t>	</a:t>
            </a:r>
            <a:r>
              <a:rPr lang="fr-FR" sz="2400" dirty="0" err="1" smtClean="0">
                <a:solidFill>
                  <a:srgbClr val="00B050"/>
                </a:solidFill>
              </a:rPr>
              <a:t>print</a:t>
            </a:r>
            <a:r>
              <a:rPr lang="fr-FR" sz="2400" dirty="0"/>
              <a:t>('</a:t>
            </a:r>
            <a:r>
              <a:rPr lang="fr-FR" sz="2400" dirty="0" err="1">
                <a:solidFill>
                  <a:srgbClr val="C00000"/>
                </a:solidFill>
              </a:rPr>
              <a:t>received</a:t>
            </a:r>
            <a:r>
              <a:rPr lang="fr-FR" sz="2400" dirty="0">
                <a:solidFill>
                  <a:srgbClr val="C00000"/>
                </a:solidFill>
              </a:rPr>
              <a:t> {} bytes </a:t>
            </a:r>
            <a:r>
              <a:rPr lang="fr-FR" sz="2400" dirty="0" err="1">
                <a:solidFill>
                  <a:srgbClr val="C00000"/>
                </a:solidFill>
              </a:rPr>
              <a:t>from</a:t>
            </a:r>
            <a:r>
              <a:rPr lang="fr-FR" sz="2400" dirty="0">
                <a:solidFill>
                  <a:srgbClr val="C00000"/>
                </a:solidFill>
              </a:rPr>
              <a:t> {}</a:t>
            </a:r>
            <a:r>
              <a:rPr lang="fr-FR" sz="2400" dirty="0"/>
              <a:t>'.</a:t>
            </a:r>
            <a:r>
              <a:rPr lang="fr-FR" sz="2400" dirty="0" smtClean="0"/>
              <a:t>format(</a:t>
            </a:r>
            <a:r>
              <a:rPr lang="fr-FR" sz="2400" dirty="0" err="1" smtClean="0"/>
              <a:t>len</a:t>
            </a:r>
            <a:r>
              <a:rPr lang="fr-FR" sz="2400" dirty="0" smtClean="0"/>
              <a:t>(data</a:t>
            </a:r>
            <a:r>
              <a:rPr lang="fr-FR" sz="2400" dirty="0"/>
              <a:t>), </a:t>
            </a:r>
            <a:r>
              <a:rPr lang="fr-FR" sz="2400" dirty="0" err="1"/>
              <a:t>address</a:t>
            </a:r>
            <a:r>
              <a:rPr lang="fr-FR" sz="2400" dirty="0" smtClean="0"/>
              <a:t>))</a:t>
            </a:r>
          </a:p>
          <a:p>
            <a:pPr marL="0" indent="0">
              <a:buNone/>
            </a:pPr>
            <a:r>
              <a:rPr lang="fr-FR" sz="1000" dirty="0"/>
              <a:t/>
            </a:r>
            <a:br>
              <a:rPr lang="fr-FR" sz="1000" dirty="0"/>
            </a:br>
            <a:r>
              <a:rPr lang="fr-FR" sz="2400" dirty="0" smtClean="0"/>
              <a:t>	</a:t>
            </a:r>
            <a:r>
              <a:rPr lang="fr-FR" sz="2400" dirty="0" err="1" smtClean="0">
                <a:solidFill>
                  <a:srgbClr val="00B050"/>
                </a:solidFill>
              </a:rPr>
              <a:t>print</a:t>
            </a:r>
            <a:r>
              <a:rPr lang="fr-FR" sz="2400" dirty="0" smtClean="0"/>
              <a:t>(data)</a:t>
            </a:r>
          </a:p>
          <a:p>
            <a:pPr marL="0" indent="0">
              <a:buNone/>
            </a:pPr>
            <a:r>
              <a:rPr lang="fr-FR" sz="1000" dirty="0"/>
              <a:t/>
            </a:r>
            <a:br>
              <a:rPr lang="fr-FR" sz="1000" dirty="0"/>
            </a:br>
            <a:r>
              <a:rPr lang="fr-FR" sz="2400" dirty="0" smtClean="0"/>
              <a:t>	</a:t>
            </a:r>
            <a:r>
              <a:rPr lang="fr-FR" sz="2400" dirty="0" err="1" smtClean="0">
                <a:solidFill>
                  <a:srgbClr val="00B050"/>
                </a:solidFill>
              </a:rPr>
              <a:t>print</a:t>
            </a:r>
            <a:r>
              <a:rPr lang="fr-FR" sz="2400" dirty="0"/>
              <a:t>('</a:t>
            </a:r>
            <a:r>
              <a:rPr lang="fr-FR" sz="2400" dirty="0" err="1">
                <a:solidFill>
                  <a:srgbClr val="C00000"/>
                </a:solidFill>
              </a:rPr>
              <a:t>sending</a:t>
            </a:r>
            <a:r>
              <a:rPr lang="fr-FR" sz="2400" dirty="0">
                <a:solidFill>
                  <a:srgbClr val="C00000"/>
                </a:solidFill>
              </a:rPr>
              <a:t> </a:t>
            </a:r>
            <a:r>
              <a:rPr lang="fr-FR" sz="2400" dirty="0" err="1">
                <a:solidFill>
                  <a:srgbClr val="C00000"/>
                </a:solidFill>
              </a:rPr>
              <a:t>acknowledgement</a:t>
            </a:r>
            <a:r>
              <a:rPr lang="fr-FR" sz="2400" dirty="0">
                <a:solidFill>
                  <a:srgbClr val="C00000"/>
                </a:solidFill>
              </a:rPr>
              <a:t> to</a:t>
            </a:r>
            <a:r>
              <a:rPr lang="fr-FR" sz="2400" dirty="0"/>
              <a:t>', </a:t>
            </a:r>
            <a:r>
              <a:rPr lang="fr-FR" sz="2400" dirty="0" err="1"/>
              <a:t>address</a:t>
            </a:r>
            <a:r>
              <a:rPr lang="fr-FR" sz="2400" dirty="0" smtClean="0"/>
              <a:t>)</a:t>
            </a:r>
          </a:p>
          <a:p>
            <a:pPr marL="0" indent="0">
              <a:buNone/>
            </a:pPr>
            <a:r>
              <a:rPr lang="fr-FR" sz="1000" dirty="0"/>
              <a:t/>
            </a:r>
            <a:br>
              <a:rPr lang="fr-FR" sz="1000" dirty="0"/>
            </a:br>
            <a:r>
              <a:rPr lang="fr-FR" sz="2400" dirty="0" smtClean="0"/>
              <a:t>	</a:t>
            </a:r>
            <a:r>
              <a:rPr lang="fr-FR" sz="2400" dirty="0" err="1" smtClean="0">
                <a:solidFill>
                  <a:srgbClr val="0070C0"/>
                </a:solidFill>
              </a:rPr>
              <a:t>sock.sendto</a:t>
            </a:r>
            <a:r>
              <a:rPr lang="fr-FR" sz="2400" dirty="0" smtClean="0"/>
              <a:t>(</a:t>
            </a:r>
            <a:r>
              <a:rPr lang="fr-FR" sz="2400" dirty="0" err="1" smtClean="0"/>
              <a:t>b'ack</a:t>
            </a:r>
            <a:r>
              <a:rPr lang="fr-FR" sz="2400" dirty="0"/>
              <a:t>', </a:t>
            </a:r>
            <a:r>
              <a:rPr lang="fr-FR" sz="2400" dirty="0" err="1"/>
              <a:t>address</a:t>
            </a:r>
            <a:r>
              <a:rPr lang="fr-FR" sz="2400" dirty="0"/>
              <a:t>)</a:t>
            </a:r>
            <a:endParaRPr lang="en-US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6481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rgbClr val="002060"/>
                </a:solidFill>
              </a:rPr>
              <a:t>Communication Multicast</a:t>
            </a:r>
            <a:endParaRPr lang="en-US" sz="3600" dirty="0" smtClean="0">
              <a:solidFill>
                <a:srgbClr val="002060"/>
              </a:solidFill>
            </a:endParaRP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08900" y="1545348"/>
            <a:ext cx="10436114" cy="4749511"/>
          </a:xfrm>
        </p:spPr>
        <p:txBody>
          <a:bodyPr/>
          <a:lstStyle/>
          <a:p>
            <a:endParaRPr lang="en-US" sz="2400" dirty="0">
              <a:solidFill>
                <a:srgbClr val="7030A0"/>
              </a:solidFill>
            </a:endParaRPr>
          </a:p>
        </p:txBody>
      </p:sp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546" y="1619621"/>
            <a:ext cx="7440258" cy="46003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523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>
                <a:solidFill>
                  <a:srgbClr val="002060"/>
                </a:solidFill>
              </a:rPr>
              <a:t>Communication Multicast</a:t>
            </a:r>
            <a:endParaRPr lang="en-US" sz="3600" dirty="0" smtClean="0">
              <a:solidFill>
                <a:srgbClr val="002060"/>
              </a:solidFill>
            </a:endParaRP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08900" y="1545348"/>
            <a:ext cx="10436114" cy="4749511"/>
          </a:xfrm>
        </p:spPr>
        <p:txBody>
          <a:bodyPr/>
          <a:lstStyle/>
          <a:p>
            <a:endParaRPr lang="en-US" sz="2400" dirty="0">
              <a:solidFill>
                <a:srgbClr val="7030A0"/>
              </a:solidFill>
            </a:endParaRPr>
          </a:p>
        </p:txBody>
      </p:sp>
      <p:pic>
        <p:nvPicPr>
          <p:cNvPr id="6" name="Imag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184" y="1556889"/>
            <a:ext cx="7019632" cy="46317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008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smtClean="0">
                <a:solidFill>
                  <a:srgbClr val="002060"/>
                </a:solidFill>
              </a:rPr>
              <a:t>Programmation par Sockets Multicast (Java)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08900" y="1545348"/>
            <a:ext cx="10436114" cy="4749511"/>
          </a:xfrm>
        </p:spPr>
        <p:txBody>
          <a:bodyPr/>
          <a:lstStyle/>
          <a:p>
            <a:r>
              <a:rPr lang="en-US" sz="2400" dirty="0" err="1" smtClean="0"/>
              <a:t>Dans</a:t>
            </a:r>
            <a:r>
              <a:rPr lang="en-US" sz="2400" dirty="0" smtClean="0"/>
              <a:t> Java, le multicasting se fait à travers la </a:t>
            </a:r>
            <a:r>
              <a:rPr lang="en-US" sz="2400" dirty="0" err="1" smtClean="0"/>
              <a:t>classe</a:t>
            </a:r>
            <a:r>
              <a:rPr lang="en-US" sz="2400" dirty="0"/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java.net.MulticastSocket</a:t>
            </a:r>
            <a:r>
              <a:rPr lang="en-US" sz="2400" dirty="0" smtClean="0">
                <a:solidFill>
                  <a:srgbClr val="7030A0"/>
                </a:solidFill>
              </a:rPr>
              <a:t>, </a:t>
            </a:r>
            <a:r>
              <a:rPr lang="en-US" sz="2400" dirty="0" smtClean="0"/>
              <a:t>qui </a:t>
            </a:r>
            <a:r>
              <a:rPr lang="en-US" sz="2400" dirty="0" err="1" smtClean="0"/>
              <a:t>est</a:t>
            </a:r>
            <a:r>
              <a:rPr lang="en-US" sz="2400" dirty="0" smtClean="0"/>
              <a:t> </a:t>
            </a:r>
            <a:r>
              <a:rPr lang="en-US" sz="2400" dirty="0" err="1" smtClean="0"/>
              <a:t>une</a:t>
            </a:r>
            <a:r>
              <a:rPr lang="en-US" sz="2400" dirty="0" smtClean="0"/>
              <a:t> sous </a:t>
            </a:r>
            <a:r>
              <a:rPr lang="en-US" sz="2400" dirty="0" err="1" smtClean="0"/>
              <a:t>classe</a:t>
            </a:r>
            <a:r>
              <a:rPr lang="en-US" sz="2400" dirty="0" smtClean="0"/>
              <a:t> de </a:t>
            </a:r>
            <a:r>
              <a:rPr lang="en-US" sz="2400" dirty="0" err="1"/>
              <a:t>java.net.DatagramSocket</a:t>
            </a:r>
            <a:r>
              <a:rPr lang="en-US" sz="2400" dirty="0"/>
              <a:t>: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		public </a:t>
            </a:r>
            <a:r>
              <a:rPr lang="en-US" sz="2400" dirty="0">
                <a:solidFill>
                  <a:srgbClr val="7030A0"/>
                </a:solidFill>
              </a:rPr>
              <a:t>class </a:t>
            </a:r>
            <a:r>
              <a:rPr lang="en-US" sz="2400" dirty="0" err="1">
                <a:solidFill>
                  <a:srgbClr val="7030A0"/>
                </a:solidFill>
              </a:rPr>
              <a:t>MulticastSocket</a:t>
            </a:r>
            <a:r>
              <a:rPr lang="en-US" sz="2400" dirty="0">
                <a:solidFill>
                  <a:srgbClr val="7030A0"/>
                </a:solidFill>
              </a:rPr>
              <a:t> extends </a:t>
            </a:r>
            <a:r>
              <a:rPr lang="en-US" sz="2400" dirty="0" err="1">
                <a:solidFill>
                  <a:srgbClr val="7030A0"/>
                </a:solidFill>
              </a:rPr>
              <a:t>DatagramSocket</a:t>
            </a:r>
            <a:endParaRPr lang="en-US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		implements </a:t>
            </a:r>
            <a:r>
              <a:rPr lang="en-US" sz="2400" dirty="0">
                <a:solidFill>
                  <a:srgbClr val="7030A0"/>
                </a:solidFill>
              </a:rPr>
              <a:t>Closeable, </a:t>
            </a:r>
            <a:r>
              <a:rPr lang="en-US" sz="2400" dirty="0" err="1" smtClean="0">
                <a:solidFill>
                  <a:srgbClr val="7030A0"/>
                </a:solidFill>
              </a:rPr>
              <a:t>AutoCloseable</a:t>
            </a:r>
            <a:endParaRPr lang="en-US" sz="2400" dirty="0" smtClean="0">
              <a:solidFill>
                <a:srgbClr val="7030A0"/>
              </a:solidFill>
            </a:endParaRPr>
          </a:p>
          <a:p>
            <a:r>
              <a:rPr lang="en-US" sz="2400" dirty="0" err="1" smtClean="0"/>
              <a:t>Comme</a:t>
            </a:r>
            <a:r>
              <a:rPr lang="en-US" sz="2400" dirty="0" smtClean="0"/>
              <a:t> on </a:t>
            </a:r>
            <a:r>
              <a:rPr lang="en-US" sz="2400" dirty="0" err="1" smtClean="0"/>
              <a:t>peut</a:t>
            </a:r>
            <a:r>
              <a:rPr lang="en-US" sz="2400" dirty="0" smtClean="0"/>
              <a:t> le </a:t>
            </a:r>
            <a:r>
              <a:rPr lang="en-US" sz="2400" dirty="0" err="1" smtClean="0"/>
              <a:t>prévoir</a:t>
            </a:r>
            <a:r>
              <a:rPr lang="en-US" sz="2400" dirty="0" smtClean="0"/>
              <a:t>, le </a:t>
            </a:r>
            <a:r>
              <a:rPr lang="en-US" sz="2400" dirty="0" err="1" smtClean="0"/>
              <a:t>comportement</a:t>
            </a:r>
            <a:r>
              <a:rPr lang="en-US" sz="2400" dirty="0" smtClean="0"/>
              <a:t> de </a:t>
            </a:r>
            <a:r>
              <a:rPr lang="en-US" sz="2400" dirty="0" err="1" smtClean="0"/>
              <a:t>MulticastSocket</a:t>
            </a:r>
            <a:r>
              <a:rPr lang="en-US" sz="2400" dirty="0" smtClean="0"/>
              <a:t> </a:t>
            </a:r>
            <a:r>
              <a:rPr lang="en-US" sz="2400" dirty="0" err="1" smtClean="0"/>
              <a:t>est</a:t>
            </a:r>
            <a:r>
              <a:rPr lang="en-US" sz="2400" dirty="0" smtClean="0"/>
              <a:t> </a:t>
            </a:r>
            <a:r>
              <a:rPr lang="en-US" sz="2400" dirty="0" err="1" smtClean="0"/>
              <a:t>similaire</a:t>
            </a:r>
            <a:r>
              <a:rPr lang="en-US" sz="2400" dirty="0" smtClean="0"/>
              <a:t> à </a:t>
            </a:r>
            <a:r>
              <a:rPr lang="en-US" sz="2400" dirty="0" err="1" smtClean="0"/>
              <a:t>celui</a:t>
            </a:r>
            <a:r>
              <a:rPr lang="en-US" sz="2400" dirty="0" smtClean="0"/>
              <a:t> de </a:t>
            </a:r>
            <a:r>
              <a:rPr lang="en-US" sz="2400" dirty="0" err="1" smtClean="0"/>
              <a:t>DatagramSocket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on met </a:t>
            </a:r>
            <a:r>
              <a:rPr lang="en-US" sz="2400" dirty="0" err="1" smtClean="0"/>
              <a:t>nos</a:t>
            </a:r>
            <a:r>
              <a:rPr lang="en-US" sz="2400" dirty="0" smtClean="0"/>
              <a:t> </a:t>
            </a:r>
            <a:r>
              <a:rPr lang="en-US" sz="2400" dirty="0" err="1" smtClean="0"/>
              <a:t>données</a:t>
            </a:r>
            <a:r>
              <a:rPr lang="en-US" sz="2400" dirty="0" smtClean="0"/>
              <a:t> </a:t>
            </a:r>
            <a:r>
              <a:rPr lang="en-US" sz="2400" dirty="0" err="1" smtClean="0"/>
              <a:t>dans</a:t>
            </a:r>
            <a:r>
              <a:rPr lang="en-US" sz="2400" dirty="0" smtClean="0"/>
              <a:t> un objet </a:t>
            </a:r>
            <a:r>
              <a:rPr lang="en-US" sz="2400" dirty="0" err="1" smtClean="0"/>
              <a:t>DatagramPacket</a:t>
            </a:r>
            <a:r>
              <a:rPr lang="en-US" sz="2400" dirty="0" smtClean="0"/>
              <a:t> </a:t>
            </a:r>
            <a:r>
              <a:rPr lang="en-US" sz="2400" dirty="0" err="1" smtClean="0"/>
              <a:t>qu’on</a:t>
            </a:r>
            <a:r>
              <a:rPr lang="en-US" sz="2400" dirty="0" smtClean="0"/>
              <a:t> </a:t>
            </a:r>
            <a:r>
              <a:rPr lang="en-US" sz="2400" dirty="0" err="1" smtClean="0"/>
              <a:t>peut</a:t>
            </a:r>
            <a:r>
              <a:rPr lang="en-US" sz="2400" dirty="0" smtClean="0"/>
              <a:t> 	</a:t>
            </a:r>
            <a:r>
              <a:rPr lang="en-US" sz="2400" dirty="0" err="1" smtClean="0"/>
              <a:t>envoyer</a:t>
            </a:r>
            <a:r>
              <a:rPr lang="en-US" sz="2400" dirty="0" smtClean="0"/>
              <a:t> </a:t>
            </a:r>
            <a:r>
              <a:rPr lang="en-US" sz="2400" dirty="0" err="1" smtClean="0"/>
              <a:t>ou</a:t>
            </a:r>
            <a:r>
              <a:rPr lang="en-US" sz="2400" dirty="0" smtClean="0"/>
              <a:t> </a:t>
            </a:r>
            <a:r>
              <a:rPr lang="en-US" sz="2400" dirty="0" err="1" smtClean="0"/>
              <a:t>recevoir</a:t>
            </a:r>
            <a:r>
              <a:rPr lang="en-US" sz="2400" dirty="0" smtClean="0"/>
              <a:t> avec </a:t>
            </a:r>
            <a:r>
              <a:rPr lang="en-US" sz="2400" dirty="0" err="1" smtClean="0"/>
              <a:t>MulticastSocket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75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err="1">
                <a:solidFill>
                  <a:srgbClr val="002060"/>
                </a:solidFill>
              </a:rPr>
              <a:t>Programmation</a:t>
            </a:r>
            <a:r>
              <a:rPr lang="en-US" sz="3600" dirty="0">
                <a:solidFill>
                  <a:srgbClr val="002060"/>
                </a:solidFill>
              </a:rPr>
              <a:t> par Sockets Multicast (Java)</a:t>
            </a:r>
            <a:endParaRPr lang="en-US" sz="3600" dirty="0" smtClean="0">
              <a:solidFill>
                <a:srgbClr val="002060"/>
              </a:solidFill>
            </a:endParaRP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08900" y="1545348"/>
            <a:ext cx="10436114" cy="474951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Les </a:t>
            </a:r>
            <a:r>
              <a:rPr lang="en-US" sz="2400" dirty="0" err="1" smtClean="0">
                <a:solidFill>
                  <a:srgbClr val="002060"/>
                </a:solidFill>
              </a:rPr>
              <a:t>Constructeurs</a:t>
            </a:r>
            <a:r>
              <a:rPr lang="en-US" sz="2400" dirty="0" smtClean="0">
                <a:solidFill>
                  <a:srgbClr val="002060"/>
                </a:solidFill>
              </a:rPr>
              <a:t>:</a:t>
            </a:r>
          </a:p>
          <a:p>
            <a:r>
              <a:rPr lang="en-US" sz="2400" dirty="0" smtClean="0"/>
              <a:t>Les </a:t>
            </a:r>
            <a:r>
              <a:rPr lang="en-US" sz="2400" dirty="0" err="1" smtClean="0"/>
              <a:t>constructeurs</a:t>
            </a:r>
            <a:r>
              <a:rPr lang="en-US" sz="2400" dirty="0" smtClean="0"/>
              <a:t> </a:t>
            </a:r>
            <a:r>
              <a:rPr lang="en-US" sz="2400" dirty="0" err="1" smtClean="0"/>
              <a:t>sont</a:t>
            </a:r>
            <a:r>
              <a:rPr lang="en-US" sz="2400" dirty="0" smtClean="0"/>
              <a:t> simples. On </a:t>
            </a:r>
            <a:r>
              <a:rPr lang="en-US" sz="2400" dirty="0" err="1" smtClean="0"/>
              <a:t>peut</a:t>
            </a:r>
            <a:r>
              <a:rPr lang="en-US" sz="2400" dirty="0" smtClean="0"/>
              <a:t> </a:t>
            </a:r>
            <a:r>
              <a:rPr lang="en-US" sz="2400" dirty="0" err="1" smtClean="0"/>
              <a:t>choisir</a:t>
            </a:r>
            <a:r>
              <a:rPr lang="en-US" sz="2400" dirty="0" smtClean="0"/>
              <a:t> un port </a:t>
            </a:r>
            <a:r>
              <a:rPr lang="en-US" sz="2400" dirty="0" err="1" smtClean="0"/>
              <a:t>sur</a:t>
            </a:r>
            <a:r>
              <a:rPr lang="en-US" sz="2400" dirty="0" smtClean="0"/>
              <a:t> </a:t>
            </a:r>
            <a:r>
              <a:rPr lang="en-US" sz="2400" dirty="0" err="1" smtClean="0"/>
              <a:t>lequel</a:t>
            </a:r>
            <a:r>
              <a:rPr lang="en-US" sz="2400" dirty="0" smtClean="0"/>
              <a:t> </a:t>
            </a:r>
            <a:r>
              <a:rPr lang="en-US" sz="2400" dirty="0" err="1" smtClean="0"/>
              <a:t>écouter</a:t>
            </a:r>
            <a:r>
              <a:rPr lang="en-US" sz="2400" dirty="0" smtClean="0"/>
              <a:t> </a:t>
            </a:r>
            <a:r>
              <a:rPr lang="en-US" sz="2400" dirty="0" err="1" smtClean="0"/>
              <a:t>ou</a:t>
            </a:r>
            <a:r>
              <a:rPr lang="en-US" sz="2400" dirty="0" smtClean="0"/>
              <a:t> </a:t>
            </a:r>
            <a:r>
              <a:rPr lang="en-US" sz="2400" dirty="0" err="1" smtClean="0"/>
              <a:t>laisser</a:t>
            </a:r>
            <a:r>
              <a:rPr lang="en-US" sz="2400" dirty="0" smtClean="0"/>
              <a:t> Java </a:t>
            </a:r>
            <a:r>
              <a:rPr lang="en-US" sz="2400" dirty="0" err="1" smtClean="0"/>
              <a:t>choisir</a:t>
            </a:r>
            <a:r>
              <a:rPr lang="en-US" sz="2400" dirty="0" smtClean="0"/>
              <a:t> pour nous un port </a:t>
            </a:r>
            <a:r>
              <a:rPr lang="en-US" sz="2400" dirty="0" err="1" smtClean="0"/>
              <a:t>anonyme</a:t>
            </a:r>
            <a:r>
              <a:rPr lang="en-US" sz="2400" dirty="0" smtClean="0"/>
              <a:t>: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7030A0"/>
                </a:solidFill>
              </a:rPr>
              <a:t>public </a:t>
            </a:r>
            <a:r>
              <a:rPr lang="en-US" sz="2400" dirty="0" err="1">
                <a:solidFill>
                  <a:srgbClr val="7030A0"/>
                </a:solidFill>
              </a:rPr>
              <a:t>MulticastSocket</a:t>
            </a:r>
            <a:r>
              <a:rPr lang="en-US" sz="2400" dirty="0">
                <a:solidFill>
                  <a:srgbClr val="7030A0"/>
                </a:solidFill>
              </a:rPr>
              <a:t>() throws </a:t>
            </a:r>
            <a:r>
              <a:rPr lang="en-US" sz="2400" dirty="0" err="1">
                <a:solidFill>
                  <a:srgbClr val="7030A0"/>
                </a:solidFill>
              </a:rPr>
              <a:t>SocketException</a:t>
            </a:r>
            <a:endParaRPr lang="en-US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	public </a:t>
            </a:r>
            <a:r>
              <a:rPr lang="en-US" sz="2400" dirty="0" err="1">
                <a:solidFill>
                  <a:srgbClr val="7030A0"/>
                </a:solidFill>
              </a:rPr>
              <a:t>MulticastSocket</a:t>
            </a:r>
            <a:r>
              <a:rPr lang="en-US" sz="2400" dirty="0">
                <a:solidFill>
                  <a:srgbClr val="7030A0"/>
                </a:solidFill>
              </a:rPr>
              <a:t>(</a:t>
            </a:r>
            <a:r>
              <a:rPr lang="en-US" sz="2400" dirty="0" err="1">
                <a:solidFill>
                  <a:srgbClr val="7030A0"/>
                </a:solidFill>
              </a:rPr>
              <a:t>int</a:t>
            </a:r>
            <a:r>
              <a:rPr lang="en-US" sz="2400" dirty="0">
                <a:solidFill>
                  <a:srgbClr val="7030A0"/>
                </a:solidFill>
              </a:rPr>
              <a:t> port) throws </a:t>
            </a:r>
            <a:r>
              <a:rPr lang="en-US" sz="2400" dirty="0" err="1">
                <a:solidFill>
                  <a:srgbClr val="7030A0"/>
                </a:solidFill>
              </a:rPr>
              <a:t>SocketException</a:t>
            </a:r>
            <a:endParaRPr lang="en-US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7030A0"/>
                </a:solidFill>
              </a:rPr>
              <a:t>	public </a:t>
            </a:r>
            <a:r>
              <a:rPr lang="en-US" sz="2400" dirty="0" err="1">
                <a:solidFill>
                  <a:srgbClr val="7030A0"/>
                </a:solidFill>
              </a:rPr>
              <a:t>MulticastSocket</a:t>
            </a:r>
            <a:r>
              <a:rPr lang="en-US" sz="2400" dirty="0">
                <a:solidFill>
                  <a:srgbClr val="7030A0"/>
                </a:solidFill>
              </a:rPr>
              <a:t>(</a:t>
            </a:r>
            <a:r>
              <a:rPr lang="en-US" sz="2400" dirty="0" err="1">
                <a:solidFill>
                  <a:srgbClr val="7030A0"/>
                </a:solidFill>
              </a:rPr>
              <a:t>SocketAddress</a:t>
            </a:r>
            <a:r>
              <a:rPr lang="en-US" sz="2400" dirty="0">
                <a:solidFill>
                  <a:srgbClr val="7030A0"/>
                </a:solidFill>
              </a:rPr>
              <a:t> </a:t>
            </a:r>
            <a:r>
              <a:rPr lang="en-US" sz="2400" dirty="0" err="1">
                <a:solidFill>
                  <a:srgbClr val="7030A0"/>
                </a:solidFill>
              </a:rPr>
              <a:t>bindAddress</a:t>
            </a:r>
            <a:r>
              <a:rPr lang="en-US" sz="2400" dirty="0">
                <a:solidFill>
                  <a:srgbClr val="7030A0"/>
                </a:solidFill>
              </a:rPr>
              <a:t>) throws </a:t>
            </a:r>
            <a:r>
              <a:rPr lang="en-US" sz="2400" dirty="0" smtClean="0">
                <a:solidFill>
                  <a:srgbClr val="7030A0"/>
                </a:solidFill>
              </a:rPr>
              <a:t>										</a:t>
            </a:r>
            <a:r>
              <a:rPr lang="en-US" sz="2400" dirty="0" err="1" smtClean="0">
                <a:solidFill>
                  <a:srgbClr val="7030A0"/>
                </a:solidFill>
              </a:rPr>
              <a:t>IOException</a:t>
            </a:r>
            <a:endParaRPr lang="en-US" sz="2400" dirty="0" smtClean="0"/>
          </a:p>
          <a:p>
            <a:r>
              <a:rPr lang="fr-FR" sz="1800" dirty="0" smtClean="0"/>
              <a:t>Exemples:</a:t>
            </a:r>
          </a:p>
          <a:p>
            <a:r>
              <a:rPr lang="fr-FR" sz="1800" dirty="0" err="1" smtClean="0"/>
              <a:t>MulticastSocket</a:t>
            </a:r>
            <a:r>
              <a:rPr lang="fr-FR" sz="1800" dirty="0" smtClean="0"/>
              <a:t> </a:t>
            </a:r>
            <a:r>
              <a:rPr lang="fr-FR" sz="1800" dirty="0"/>
              <a:t>ms1 = </a:t>
            </a:r>
            <a:r>
              <a:rPr lang="fr-FR" sz="1800" b="1" dirty="0"/>
              <a:t>new </a:t>
            </a:r>
            <a:r>
              <a:rPr lang="fr-FR" sz="1800" dirty="0" err="1"/>
              <a:t>MulticastSocket</a:t>
            </a:r>
            <a:r>
              <a:rPr lang="fr-FR" sz="1800" dirty="0"/>
              <a:t>();</a:t>
            </a:r>
          </a:p>
          <a:p>
            <a:r>
              <a:rPr lang="fr-FR" sz="1800" dirty="0" err="1"/>
              <a:t>MulticastSocket</a:t>
            </a:r>
            <a:r>
              <a:rPr lang="fr-FR" sz="1800" dirty="0"/>
              <a:t> ms2 = </a:t>
            </a:r>
            <a:r>
              <a:rPr lang="fr-FR" sz="1800" b="1" dirty="0"/>
              <a:t>new </a:t>
            </a:r>
            <a:r>
              <a:rPr lang="fr-FR" sz="1800" dirty="0" err="1"/>
              <a:t>MulticastSocket</a:t>
            </a:r>
            <a:r>
              <a:rPr lang="fr-FR" sz="1800" dirty="0"/>
              <a:t>(4000);</a:t>
            </a:r>
            <a:endParaRPr lang="en-US" sz="1800" dirty="0">
              <a:solidFill>
                <a:srgbClr val="7030A0"/>
              </a:solidFill>
            </a:endParaRPr>
          </a:p>
          <a:p>
            <a:r>
              <a:rPr lang="en-US" sz="2000" dirty="0" err="1"/>
              <a:t>SocketAddress</a:t>
            </a:r>
            <a:r>
              <a:rPr lang="en-US" sz="2000" dirty="0"/>
              <a:t> address = </a:t>
            </a:r>
            <a:r>
              <a:rPr lang="en-US" sz="2000" b="1" dirty="0"/>
              <a:t>new </a:t>
            </a:r>
            <a:r>
              <a:rPr lang="en-US" sz="2000" dirty="0" err="1"/>
              <a:t>InetSocketAddress</a:t>
            </a:r>
            <a:r>
              <a:rPr lang="en-US" sz="2000" dirty="0"/>
              <a:t>("192.168.254.32", 4000);</a:t>
            </a:r>
          </a:p>
          <a:p>
            <a:r>
              <a:rPr lang="fr-FR" sz="2000" dirty="0" err="1"/>
              <a:t>MulticastSocket</a:t>
            </a:r>
            <a:r>
              <a:rPr lang="fr-FR" sz="2000" dirty="0"/>
              <a:t> ms3 = </a:t>
            </a:r>
            <a:r>
              <a:rPr lang="fr-FR" sz="2000" b="1" dirty="0"/>
              <a:t>new </a:t>
            </a:r>
            <a:r>
              <a:rPr lang="fr-FR" sz="2000" dirty="0" err="1"/>
              <a:t>MulticastSocket</a:t>
            </a:r>
            <a:r>
              <a:rPr lang="fr-FR" sz="2000" dirty="0"/>
              <a:t>(</a:t>
            </a:r>
            <a:r>
              <a:rPr lang="fr-FR" sz="2000" dirty="0" err="1"/>
              <a:t>address</a:t>
            </a:r>
            <a:r>
              <a:rPr lang="fr-FR" sz="2000" dirty="0"/>
              <a:t>);</a:t>
            </a:r>
            <a:endParaRPr lang="en-US" sz="2000" dirty="0"/>
          </a:p>
          <a:p>
            <a:endParaRPr lang="en-US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39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err="1">
                <a:solidFill>
                  <a:srgbClr val="002060"/>
                </a:solidFill>
              </a:rPr>
              <a:t>Programmation</a:t>
            </a:r>
            <a:r>
              <a:rPr lang="en-US" sz="3600" dirty="0">
                <a:solidFill>
                  <a:srgbClr val="002060"/>
                </a:solidFill>
              </a:rPr>
              <a:t> par Sockets Multicast (Java)</a:t>
            </a:r>
            <a:endParaRPr lang="en-US" sz="3600" dirty="0" smtClean="0">
              <a:solidFill>
                <a:srgbClr val="002060"/>
              </a:solidFill>
            </a:endParaRP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08900" y="1545348"/>
            <a:ext cx="10436114" cy="474951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Communiquer</a:t>
            </a:r>
            <a:r>
              <a:rPr lang="en-US" sz="2400" dirty="0" smtClean="0">
                <a:solidFill>
                  <a:srgbClr val="002060"/>
                </a:solidFill>
              </a:rPr>
              <a:t> avec un </a:t>
            </a:r>
            <a:r>
              <a:rPr lang="en-US" sz="2400" dirty="0" err="1">
                <a:solidFill>
                  <a:srgbClr val="002060"/>
                </a:solidFill>
              </a:rPr>
              <a:t>G</a:t>
            </a:r>
            <a:r>
              <a:rPr lang="en-US" sz="2400" dirty="0" err="1" smtClean="0">
                <a:solidFill>
                  <a:srgbClr val="002060"/>
                </a:solidFill>
              </a:rPr>
              <a:t>roupe</a:t>
            </a:r>
            <a:r>
              <a:rPr lang="en-US" sz="2400" dirty="0" smtClean="0">
                <a:solidFill>
                  <a:srgbClr val="002060"/>
                </a:solidFill>
              </a:rPr>
              <a:t> Multicast</a:t>
            </a:r>
            <a:endParaRPr lang="en-US" sz="2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	</a:t>
            </a:r>
            <a:r>
              <a:rPr lang="en-US" sz="2400" dirty="0" err="1" smtClean="0">
                <a:solidFill>
                  <a:schemeClr val="tx2"/>
                </a:solidFill>
              </a:rPr>
              <a:t>Une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fois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créée</a:t>
            </a:r>
            <a:r>
              <a:rPr lang="en-US" sz="2400" dirty="0" smtClean="0">
                <a:solidFill>
                  <a:schemeClr val="tx2"/>
                </a:solidFill>
              </a:rPr>
              <a:t>, </a:t>
            </a:r>
            <a:r>
              <a:rPr lang="en-US" sz="2400" dirty="0" err="1" smtClean="0">
                <a:solidFill>
                  <a:schemeClr val="tx2"/>
                </a:solidFill>
              </a:rPr>
              <a:t>une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MulticastSocket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peut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effectuer</a:t>
            </a:r>
            <a:r>
              <a:rPr lang="en-US" sz="2400" dirty="0" smtClean="0">
                <a:solidFill>
                  <a:schemeClr val="tx2"/>
                </a:solidFill>
              </a:rPr>
              <a:t> les 	</a:t>
            </a:r>
            <a:r>
              <a:rPr lang="en-US" sz="2400" dirty="0" err="1" smtClean="0">
                <a:solidFill>
                  <a:schemeClr val="tx2"/>
                </a:solidFill>
              </a:rPr>
              <a:t>opérations</a:t>
            </a:r>
            <a:r>
              <a:rPr lang="en-US" sz="2400" dirty="0" smtClean="0">
                <a:solidFill>
                  <a:schemeClr val="tx2"/>
                </a:solidFill>
              </a:rPr>
              <a:t> 	</a:t>
            </a:r>
            <a:r>
              <a:rPr lang="en-US" sz="2400" dirty="0" err="1" smtClean="0">
                <a:solidFill>
                  <a:schemeClr val="tx2"/>
                </a:solidFill>
              </a:rPr>
              <a:t>suivantes</a:t>
            </a:r>
            <a:r>
              <a:rPr lang="en-US" sz="2400" dirty="0" smtClean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tx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chemeClr val="tx2"/>
                </a:solidFill>
              </a:rPr>
              <a:t>Rejoindre</a:t>
            </a:r>
            <a:r>
              <a:rPr lang="en-US" sz="2400" dirty="0" smtClean="0">
                <a:solidFill>
                  <a:schemeClr val="tx2"/>
                </a:solidFill>
              </a:rPr>
              <a:t> un </a:t>
            </a:r>
            <a:r>
              <a:rPr lang="en-US" sz="2400" dirty="0" err="1" smtClean="0">
                <a:solidFill>
                  <a:schemeClr val="tx2"/>
                </a:solidFill>
              </a:rPr>
              <a:t>groupe</a:t>
            </a:r>
            <a:r>
              <a:rPr lang="en-US" sz="2400" dirty="0" smtClean="0">
                <a:solidFill>
                  <a:schemeClr val="tx2"/>
                </a:solidFill>
              </a:rPr>
              <a:t> multicast.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chemeClr val="tx2"/>
                </a:solidFill>
              </a:rPr>
              <a:t>Envoyer</a:t>
            </a:r>
            <a:r>
              <a:rPr lang="en-US" sz="2400" dirty="0" smtClean="0">
                <a:solidFill>
                  <a:schemeClr val="tx2"/>
                </a:solidFill>
              </a:rPr>
              <a:t> des </a:t>
            </a:r>
            <a:r>
              <a:rPr lang="en-US" sz="2400" dirty="0" err="1" smtClean="0">
                <a:solidFill>
                  <a:schemeClr val="tx2"/>
                </a:solidFill>
              </a:rPr>
              <a:t>données</a:t>
            </a:r>
            <a:r>
              <a:rPr lang="en-US" sz="2400" dirty="0" smtClean="0">
                <a:solidFill>
                  <a:schemeClr val="tx2"/>
                </a:solidFill>
              </a:rPr>
              <a:t> aux </a:t>
            </a:r>
            <a:r>
              <a:rPr lang="en-US" sz="2400" dirty="0" err="1" smtClean="0">
                <a:solidFill>
                  <a:schemeClr val="tx2"/>
                </a:solidFill>
              </a:rPr>
              <a:t>membres</a:t>
            </a:r>
            <a:r>
              <a:rPr lang="en-US" sz="2400" dirty="0" smtClean="0">
                <a:solidFill>
                  <a:schemeClr val="tx2"/>
                </a:solidFill>
              </a:rPr>
              <a:t> du </a:t>
            </a:r>
            <a:r>
              <a:rPr lang="en-US" sz="2400" dirty="0" err="1" smtClean="0">
                <a:solidFill>
                  <a:schemeClr val="tx2"/>
                </a:solidFill>
              </a:rPr>
              <a:t>groupe</a:t>
            </a:r>
            <a:r>
              <a:rPr lang="en-US" sz="2400" dirty="0" smtClean="0">
                <a:solidFill>
                  <a:schemeClr val="tx2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>
                <a:solidFill>
                  <a:schemeClr val="tx2"/>
                </a:solidFill>
              </a:rPr>
              <a:t>Recevoir</a:t>
            </a:r>
            <a:r>
              <a:rPr lang="en-US" sz="2400" dirty="0" smtClean="0">
                <a:solidFill>
                  <a:schemeClr val="tx2"/>
                </a:solidFill>
              </a:rPr>
              <a:t> des </a:t>
            </a:r>
            <a:r>
              <a:rPr lang="en-US" sz="2400" dirty="0" err="1" smtClean="0">
                <a:solidFill>
                  <a:schemeClr val="tx2"/>
                </a:solidFill>
              </a:rPr>
              <a:t>données</a:t>
            </a:r>
            <a:r>
              <a:rPr lang="en-US" sz="2400" dirty="0" smtClean="0">
                <a:solidFill>
                  <a:schemeClr val="tx2"/>
                </a:solidFill>
              </a:rPr>
              <a:t> du </a:t>
            </a:r>
            <a:r>
              <a:rPr lang="en-US" sz="2400" dirty="0" err="1" smtClean="0">
                <a:solidFill>
                  <a:schemeClr val="tx2"/>
                </a:solidFill>
              </a:rPr>
              <a:t>groupe</a:t>
            </a:r>
            <a:r>
              <a:rPr lang="en-US" sz="2400" dirty="0" smtClean="0">
                <a:solidFill>
                  <a:schemeClr val="tx2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2"/>
                </a:solidFill>
              </a:rPr>
              <a:t>Quitter le </a:t>
            </a:r>
            <a:r>
              <a:rPr lang="en-US" sz="2400" dirty="0" err="1" smtClean="0">
                <a:solidFill>
                  <a:schemeClr val="tx2"/>
                </a:solidFill>
              </a:rPr>
              <a:t>groupe</a:t>
            </a:r>
            <a:r>
              <a:rPr lang="en-US" sz="2400" dirty="0" smtClean="0">
                <a:solidFill>
                  <a:schemeClr val="tx2"/>
                </a:solidFill>
              </a:rPr>
              <a:t> multicast.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</a:p>
          <a:p>
            <a:endParaRPr lang="en-US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90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26591"/>
            <a:ext cx="10972800" cy="1039095"/>
          </a:xfrm>
        </p:spPr>
        <p:txBody>
          <a:bodyPr/>
          <a:lstStyle/>
          <a:p>
            <a:pPr eaLnBrk="1" hangingPunct="1"/>
            <a:r>
              <a:rPr lang="en-US" sz="3600" dirty="0" err="1">
                <a:solidFill>
                  <a:srgbClr val="002060"/>
                </a:solidFill>
              </a:rPr>
              <a:t>Programmation</a:t>
            </a:r>
            <a:r>
              <a:rPr lang="en-US" sz="3600" dirty="0">
                <a:solidFill>
                  <a:srgbClr val="002060"/>
                </a:solidFill>
              </a:rPr>
              <a:t> par Sockets Multicast (Java)</a:t>
            </a:r>
            <a:endParaRPr lang="en-US" sz="3600" dirty="0" smtClean="0">
              <a:solidFill>
                <a:srgbClr val="002060"/>
              </a:solidFill>
            </a:endParaRP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08900" y="1545348"/>
            <a:ext cx="10436114" cy="4749511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Communiquer</a:t>
            </a:r>
            <a:r>
              <a:rPr lang="en-US" sz="2400" dirty="0" smtClean="0">
                <a:solidFill>
                  <a:srgbClr val="002060"/>
                </a:solidFill>
              </a:rPr>
              <a:t> avec un </a:t>
            </a:r>
            <a:r>
              <a:rPr lang="en-US" sz="2400" dirty="0" err="1">
                <a:solidFill>
                  <a:srgbClr val="002060"/>
                </a:solidFill>
              </a:rPr>
              <a:t>G</a:t>
            </a:r>
            <a:r>
              <a:rPr lang="en-US" sz="2400" dirty="0" err="1" smtClean="0">
                <a:solidFill>
                  <a:srgbClr val="002060"/>
                </a:solidFill>
              </a:rPr>
              <a:t>roupe</a:t>
            </a:r>
            <a:r>
              <a:rPr lang="en-US" sz="2400" dirty="0" smtClean="0">
                <a:solidFill>
                  <a:srgbClr val="002060"/>
                </a:solidFill>
              </a:rPr>
              <a:t> Multicast</a:t>
            </a:r>
            <a:endParaRPr lang="en-US" sz="2400" dirty="0" smtClean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La </a:t>
            </a:r>
            <a:r>
              <a:rPr lang="en-US" sz="2400" dirty="0" err="1" smtClean="0">
                <a:solidFill>
                  <a:schemeClr val="tx2"/>
                </a:solidFill>
              </a:rPr>
              <a:t>clase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MulticastSocket</a:t>
            </a:r>
            <a:r>
              <a:rPr lang="en-US" sz="2400" dirty="0" smtClean="0">
                <a:solidFill>
                  <a:schemeClr val="tx2"/>
                </a:solidFill>
              </a:rPr>
              <a:t> a des </a:t>
            </a:r>
            <a:r>
              <a:rPr lang="en-US" sz="2400" dirty="0" err="1" smtClean="0">
                <a:solidFill>
                  <a:schemeClr val="tx2"/>
                </a:solidFill>
              </a:rPr>
              <a:t>méthodes</a:t>
            </a:r>
            <a:r>
              <a:rPr lang="en-US" sz="2400" dirty="0" smtClean="0">
                <a:solidFill>
                  <a:schemeClr val="tx2"/>
                </a:solidFill>
              </a:rPr>
              <a:t> pour les </a:t>
            </a:r>
            <a:r>
              <a:rPr lang="en-US" sz="2400" dirty="0" err="1" smtClean="0">
                <a:solidFill>
                  <a:schemeClr val="tx2"/>
                </a:solidFill>
              </a:rPr>
              <a:t>opérations</a:t>
            </a:r>
            <a:r>
              <a:rPr lang="en-US" sz="2400" dirty="0" smtClean="0">
                <a:solidFill>
                  <a:schemeClr val="tx2"/>
                </a:solidFill>
              </a:rPr>
              <a:t> 1 et 4.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Pour </a:t>
            </a:r>
            <a:r>
              <a:rPr lang="en-US" sz="2400" dirty="0" err="1" smtClean="0">
                <a:solidFill>
                  <a:schemeClr val="tx2"/>
                </a:solidFill>
              </a:rPr>
              <a:t>l’envoi</a:t>
            </a:r>
            <a:r>
              <a:rPr lang="en-US" sz="2400" dirty="0" smtClean="0">
                <a:solidFill>
                  <a:schemeClr val="tx2"/>
                </a:solidFill>
              </a:rPr>
              <a:t> et la </a:t>
            </a:r>
            <a:r>
              <a:rPr lang="en-US" sz="2400" dirty="0" err="1" smtClean="0">
                <a:solidFill>
                  <a:schemeClr val="tx2"/>
                </a:solidFill>
              </a:rPr>
              <a:t>réception</a:t>
            </a:r>
            <a:r>
              <a:rPr lang="en-US" sz="2400" dirty="0" smtClean="0">
                <a:solidFill>
                  <a:schemeClr val="tx2"/>
                </a:solidFill>
              </a:rPr>
              <a:t> des </a:t>
            </a:r>
            <a:r>
              <a:rPr lang="en-US" sz="2400" dirty="0" err="1" smtClean="0">
                <a:solidFill>
                  <a:schemeClr val="tx2"/>
                </a:solidFill>
              </a:rPr>
              <a:t>données</a:t>
            </a:r>
            <a:r>
              <a:rPr lang="en-US" sz="2400" dirty="0" smtClean="0">
                <a:solidFill>
                  <a:schemeClr val="tx2"/>
                </a:solidFill>
              </a:rPr>
              <a:t> les </a:t>
            </a:r>
            <a:r>
              <a:rPr lang="en-US" sz="2400" dirty="0" err="1" smtClean="0">
                <a:solidFill>
                  <a:schemeClr val="tx2"/>
                </a:solidFill>
              </a:rPr>
              <a:t>méthodes</a:t>
            </a:r>
            <a:r>
              <a:rPr lang="en-US" sz="2400" dirty="0" smtClean="0">
                <a:solidFill>
                  <a:schemeClr val="tx2"/>
                </a:solidFill>
              </a:rPr>
              <a:t> de la </a:t>
            </a:r>
            <a:r>
              <a:rPr lang="en-US" sz="2400" dirty="0" err="1" smtClean="0">
                <a:solidFill>
                  <a:schemeClr val="tx2"/>
                </a:solidFill>
              </a:rPr>
              <a:t>superclasse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rgbClr val="7030A0"/>
                </a:solidFill>
              </a:rPr>
              <a:t>DatagramSocket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suffisent</a:t>
            </a:r>
            <a:r>
              <a:rPr lang="en-US" sz="2400" dirty="0" smtClean="0"/>
              <a:t>.</a:t>
            </a:r>
            <a:endParaRPr lang="en-US" sz="2400" dirty="0" smtClean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On </a:t>
            </a:r>
            <a:r>
              <a:rPr lang="en-US" sz="2400" dirty="0" err="1" smtClean="0">
                <a:solidFill>
                  <a:schemeClr val="tx2"/>
                </a:solidFill>
              </a:rPr>
              <a:t>peut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effectuer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ces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opérations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dans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n’importe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quel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ordre</a:t>
            </a:r>
            <a:r>
              <a:rPr lang="en-US" sz="2400" dirty="0" smtClean="0">
                <a:solidFill>
                  <a:schemeClr val="tx2"/>
                </a:solidFill>
              </a:rPr>
              <a:t>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Avant de </a:t>
            </a:r>
            <a:r>
              <a:rPr lang="en-US" sz="2400" dirty="0" err="1" smtClean="0">
                <a:solidFill>
                  <a:schemeClr val="tx2"/>
                </a:solidFill>
              </a:rPr>
              <a:t>pouvoir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recevoir</a:t>
            </a:r>
            <a:r>
              <a:rPr lang="en-US" sz="2400" dirty="0" smtClean="0">
                <a:solidFill>
                  <a:schemeClr val="tx2"/>
                </a:solidFill>
              </a:rPr>
              <a:t> des </a:t>
            </a:r>
            <a:r>
              <a:rPr lang="en-US" sz="2400" dirty="0" err="1" smtClean="0">
                <a:solidFill>
                  <a:schemeClr val="tx2"/>
                </a:solidFill>
              </a:rPr>
              <a:t>données</a:t>
            </a:r>
            <a:r>
              <a:rPr lang="en-US" sz="2400" dirty="0" smtClean="0">
                <a:solidFill>
                  <a:schemeClr val="tx2"/>
                </a:solidFill>
              </a:rPr>
              <a:t> on </a:t>
            </a:r>
            <a:r>
              <a:rPr lang="en-US" sz="2400" dirty="0" err="1" smtClean="0">
                <a:solidFill>
                  <a:schemeClr val="tx2"/>
                </a:solidFill>
              </a:rPr>
              <a:t>doit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d’abord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rejoindre</a:t>
            </a:r>
            <a:r>
              <a:rPr lang="en-US" sz="2400" dirty="0" smtClean="0">
                <a:solidFill>
                  <a:schemeClr val="tx2"/>
                </a:solidFill>
              </a:rPr>
              <a:t> un </a:t>
            </a:r>
            <a:r>
              <a:rPr lang="en-US" sz="2400" dirty="0" err="1" smtClean="0">
                <a:solidFill>
                  <a:schemeClr val="tx2"/>
                </a:solidFill>
              </a:rPr>
              <a:t>groupe</a:t>
            </a:r>
            <a:r>
              <a:rPr lang="en-US" sz="2400" dirty="0" smtClean="0">
                <a:solidFill>
                  <a:schemeClr val="tx2"/>
                </a:solidFill>
              </a:rPr>
              <a:t>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On </a:t>
            </a:r>
            <a:r>
              <a:rPr lang="en-US" sz="2400" dirty="0" err="1" smtClean="0">
                <a:solidFill>
                  <a:schemeClr val="tx2"/>
                </a:solidFill>
              </a:rPr>
              <a:t>n’a</a:t>
            </a:r>
            <a:r>
              <a:rPr lang="en-US" sz="2400" dirty="0" smtClean="0">
                <a:solidFill>
                  <a:schemeClr val="tx2"/>
                </a:solidFill>
              </a:rPr>
              <a:t> pas </a:t>
            </a:r>
            <a:r>
              <a:rPr lang="en-US" sz="2400" dirty="0" err="1" smtClean="0">
                <a:solidFill>
                  <a:schemeClr val="tx2"/>
                </a:solidFill>
              </a:rPr>
              <a:t>besoin</a:t>
            </a:r>
            <a:r>
              <a:rPr lang="en-US" sz="2400" dirty="0" smtClean="0">
                <a:solidFill>
                  <a:schemeClr val="tx2"/>
                </a:solidFill>
              </a:rPr>
              <a:t> de rejoinder un </a:t>
            </a:r>
            <a:r>
              <a:rPr lang="en-US" sz="2400" dirty="0" err="1" smtClean="0">
                <a:solidFill>
                  <a:schemeClr val="tx2"/>
                </a:solidFill>
              </a:rPr>
              <a:t>groupe</a:t>
            </a:r>
            <a:r>
              <a:rPr lang="en-US" sz="2400" dirty="0" smtClean="0">
                <a:solidFill>
                  <a:schemeClr val="tx2"/>
                </a:solidFill>
              </a:rPr>
              <a:t> pour </a:t>
            </a:r>
            <a:r>
              <a:rPr lang="en-US" sz="2400" dirty="0" err="1" smtClean="0">
                <a:solidFill>
                  <a:schemeClr val="tx2"/>
                </a:solidFill>
              </a:rPr>
              <a:t>lui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envoyer</a:t>
            </a:r>
            <a:r>
              <a:rPr lang="en-US" sz="2400" dirty="0" smtClean="0">
                <a:solidFill>
                  <a:schemeClr val="tx2"/>
                </a:solidFill>
              </a:rPr>
              <a:t> des </a:t>
            </a:r>
            <a:r>
              <a:rPr lang="en-US" sz="2400" dirty="0" err="1" smtClean="0">
                <a:solidFill>
                  <a:schemeClr val="tx2"/>
                </a:solidFill>
              </a:rPr>
              <a:t>données</a:t>
            </a:r>
            <a:r>
              <a:rPr lang="en-US" sz="2400" dirty="0" smtClean="0">
                <a:solidFill>
                  <a:schemeClr val="tx2"/>
                </a:solidFill>
              </a:rPr>
              <a:t>.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On </a:t>
            </a:r>
            <a:r>
              <a:rPr lang="en-US" sz="2400" dirty="0" err="1" smtClean="0">
                <a:solidFill>
                  <a:schemeClr val="tx2"/>
                </a:solidFill>
              </a:rPr>
              <a:t>peut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librement</a:t>
            </a:r>
            <a:r>
              <a:rPr lang="en-US" sz="2400" dirty="0" smtClean="0">
                <a:solidFill>
                  <a:schemeClr val="tx2"/>
                </a:solidFill>
              </a:rPr>
              <a:t> mixer des </a:t>
            </a:r>
            <a:r>
              <a:rPr lang="en-US" sz="2400" dirty="0" err="1" smtClean="0">
                <a:solidFill>
                  <a:schemeClr val="tx2"/>
                </a:solidFill>
              </a:rPr>
              <a:t>réceptions</a:t>
            </a:r>
            <a:r>
              <a:rPr lang="en-US" sz="2400" dirty="0" smtClean="0">
                <a:solidFill>
                  <a:schemeClr val="tx2"/>
                </a:solidFill>
              </a:rPr>
              <a:t> et des envois de </a:t>
            </a:r>
            <a:r>
              <a:rPr lang="en-US" sz="2400" dirty="0" err="1" smtClean="0">
                <a:solidFill>
                  <a:schemeClr val="tx2"/>
                </a:solidFill>
              </a:rPr>
              <a:t>données</a:t>
            </a:r>
            <a:r>
              <a:rPr lang="en-US" sz="2400" dirty="0" smtClean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706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53882" dir="2700000" algn="ctr" rotWithShape="0">
            <a:schemeClr val="bg2"/>
          </a:outerShdw>
        </a:effec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53882" dir="2700000" algn="ctr" rotWithShape="0">
            <a:schemeClr val="bg2"/>
          </a:outerShdw>
        </a:effec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1991</Words>
  <Application>Microsoft Office PowerPoint</Application>
  <PresentationFormat>Grand écran</PresentationFormat>
  <Paragraphs>256</Paragraphs>
  <Slides>34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37" baseType="lpstr">
      <vt:lpstr>Arial</vt:lpstr>
      <vt:lpstr>Comic Sans MS</vt:lpstr>
      <vt:lpstr>3_Default Design</vt:lpstr>
      <vt:lpstr>V – Utilisation du Multicast</vt:lpstr>
      <vt:lpstr>Communication Multicast</vt:lpstr>
      <vt:lpstr>Communication Multicast</vt:lpstr>
      <vt:lpstr>Communication Multicast</vt:lpstr>
      <vt:lpstr>Communication Multicast</vt:lpstr>
      <vt:lpstr>Programmation par Sockets Multicast (Java)</vt:lpstr>
      <vt:lpstr>Programmation par Sockets Multicast (Java)</vt:lpstr>
      <vt:lpstr>Programmation par Sockets Multicast (Java)</vt:lpstr>
      <vt:lpstr>Programmation par Sockets Multicast (Java)</vt:lpstr>
      <vt:lpstr>Programmation par Sockets Multicast (Java)</vt:lpstr>
      <vt:lpstr>Programmation par Sockets Multicast (Java)</vt:lpstr>
      <vt:lpstr>Programmation par Sockets Multicast (Java)</vt:lpstr>
      <vt:lpstr>Programmation par Sockets Multicast (Java)</vt:lpstr>
      <vt:lpstr>Programmation par Sockets Multicast (Java)</vt:lpstr>
      <vt:lpstr>Programmation par Sockets Multicast (Java)</vt:lpstr>
      <vt:lpstr>Programmation par Sockets Multicast (Java)</vt:lpstr>
      <vt:lpstr>Programmation par Sockets Multicast (Java)</vt:lpstr>
      <vt:lpstr>Programmation par Sockets Multicast (Java)</vt:lpstr>
      <vt:lpstr>Programmation par Sockets Multicast (Java)</vt:lpstr>
      <vt:lpstr>Programmation par Sockets Multicast (Java)</vt:lpstr>
      <vt:lpstr>Programmation par Sockets Multicast (Java)</vt:lpstr>
      <vt:lpstr>Programmation par Sockets Multicast (Java)</vt:lpstr>
      <vt:lpstr>Programmation par Sockets Multicast (Java)</vt:lpstr>
      <vt:lpstr>Programmation par Sockets Multicast (Java)</vt:lpstr>
      <vt:lpstr>Programmation par Sockets Multicast (Java)</vt:lpstr>
      <vt:lpstr>Programmation par Sockets Multicast (Java)</vt:lpstr>
      <vt:lpstr>Programmation par Sockets Multicast (Python)</vt:lpstr>
      <vt:lpstr>Programmation par Sockets Multicast (Python)</vt:lpstr>
      <vt:lpstr>Programmation par Sockets Multicast (Python)</vt:lpstr>
      <vt:lpstr>Envoi de messages Multicast (Python)</vt:lpstr>
      <vt:lpstr>Envoi de messages Multicast (Python)</vt:lpstr>
      <vt:lpstr>Réception de messages Multicast (Python)</vt:lpstr>
      <vt:lpstr>Réception de messages Multicast (Python)</vt:lpstr>
      <vt:lpstr>Réception de messages Multicast (Python)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MACROHARD-PC</dc:creator>
  <cp:lastModifiedBy>MACROHARD-PC</cp:lastModifiedBy>
  <cp:revision>3</cp:revision>
  <dcterms:created xsi:type="dcterms:W3CDTF">2022-11-04T08:25:13Z</dcterms:created>
  <dcterms:modified xsi:type="dcterms:W3CDTF">2023-10-28T18:37:02Z</dcterms:modified>
</cp:coreProperties>
</file>