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95" r:id="rId9"/>
    <p:sldId id="297" r:id="rId10"/>
    <p:sldId id="296" r:id="rId11"/>
    <p:sldId id="298" r:id="rId12"/>
    <p:sldId id="303" r:id="rId13"/>
    <p:sldId id="302" r:id="rId14"/>
    <p:sldId id="299" r:id="rId15"/>
    <p:sldId id="304" r:id="rId16"/>
    <p:sldId id="300" r:id="rId17"/>
    <p:sldId id="305" r:id="rId18"/>
    <p:sldId id="301" r:id="rId19"/>
    <p:sldId id="306" r:id="rId20"/>
    <p:sldId id="307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2" r:id="rId47"/>
    <p:sldId id="293" r:id="rId48"/>
    <p:sldId id="294" r:id="rId4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57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7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12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64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1229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26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37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42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31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1915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9383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595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800" dirty="0"/>
              <a:t>Les applications RMI sont des applications </a:t>
            </a:r>
            <a:r>
              <a:rPr lang="fr-FR" sz="2800" dirty="0" smtClean="0"/>
              <a:t>bâties sur </a:t>
            </a:r>
            <a:r>
              <a:rPr lang="fr-FR" sz="2800" dirty="0"/>
              <a:t>le modèle objet de Java et dans lesquelles </a:t>
            </a:r>
            <a:r>
              <a:rPr lang="fr-FR" sz="2800" dirty="0" smtClean="0"/>
              <a:t>les objets </a:t>
            </a:r>
            <a:r>
              <a:rPr lang="fr-FR" sz="2800" dirty="0"/>
              <a:t>sont répartis dans différents </a:t>
            </a:r>
            <a:r>
              <a:rPr lang="fr-FR" sz="2800" dirty="0" smtClean="0"/>
              <a:t>processus (en </a:t>
            </a:r>
            <a:r>
              <a:rPr lang="fr-FR" sz="2800" dirty="0"/>
              <a:t>général sur différentes machines</a:t>
            </a:r>
            <a:r>
              <a:rPr lang="fr-FR" sz="2800" dirty="0" smtClean="0"/>
              <a:t>)… </a:t>
            </a:r>
          </a:p>
          <a:p>
            <a:pPr marL="0" indent="0">
              <a:buNone/>
            </a:pPr>
            <a:r>
              <a:rPr lang="fr-FR" sz="2800" dirty="0" smtClean="0"/>
              <a:t>    on </a:t>
            </a:r>
            <a:r>
              <a:rPr lang="fr-FR" sz="2800" dirty="0"/>
              <a:t>comprend donc 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smtClean="0"/>
              <a:t> </a:t>
            </a:r>
            <a:r>
              <a:rPr lang="fr-FR" sz="2800" dirty="0"/>
              <a:t>l’usage fait du réseau pour </a:t>
            </a:r>
            <a:r>
              <a:rPr lang="fr-FR" sz="2800" dirty="0" smtClean="0"/>
              <a:t>communiquer entre </a:t>
            </a:r>
            <a:r>
              <a:rPr lang="fr-FR" sz="2800" dirty="0"/>
              <a:t>objets</a:t>
            </a:r>
          </a:p>
          <a:p>
            <a:r>
              <a:rPr lang="fr-FR" sz="2800" dirty="0" smtClean="0"/>
              <a:t> </a:t>
            </a:r>
            <a:r>
              <a:rPr lang="fr-FR" sz="2800" dirty="0"/>
              <a:t>la difficulté mais aussi l’intérêt de </a:t>
            </a:r>
            <a:r>
              <a:rPr lang="fr-FR" sz="2800" dirty="0" smtClean="0"/>
              <a:t>faciliter les </a:t>
            </a:r>
            <a:r>
              <a:rPr lang="fr-FR" sz="2800" dirty="0"/>
              <a:t>appels de </a:t>
            </a:r>
            <a:r>
              <a:rPr lang="fr-FR" sz="2800" dirty="0" smtClean="0"/>
              <a:t>méthodes distantes</a:t>
            </a:r>
            <a:endParaRPr lang="fr-FR" sz="28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06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Points à noter sur la sérialisation en Java </a:t>
            </a:r>
            <a:r>
              <a:rPr lang="fr-FR" sz="2800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fr-FR" sz="2000" dirty="0" smtClean="0"/>
              <a:t>Voici </a:t>
            </a:r>
            <a:r>
              <a:rPr lang="fr-FR" sz="2000" dirty="0"/>
              <a:t>les conditions et les points à retenir lors de l'utilisation de la sérialisation en </a:t>
            </a:r>
            <a:r>
              <a:rPr lang="fr-FR" sz="2000" dirty="0" smtClean="0"/>
              <a:t>Java :</a:t>
            </a:r>
          </a:p>
          <a:p>
            <a:pPr marL="0" indent="0">
              <a:buNone/>
            </a:pPr>
            <a:r>
              <a:rPr lang="fr-FR" sz="2000" dirty="0" smtClean="0"/>
              <a:t>   </a:t>
            </a:r>
          </a:p>
          <a:p>
            <a:r>
              <a:rPr lang="fr-FR" sz="2000" dirty="0" smtClean="0"/>
              <a:t>La </a:t>
            </a:r>
            <a:r>
              <a:rPr lang="fr-FR" sz="2000" dirty="0"/>
              <a:t>sérialisation est une interface de marquage sans méthode ni membre de données    </a:t>
            </a:r>
            <a:endParaRPr lang="fr-FR" sz="2000" dirty="0" smtClean="0"/>
          </a:p>
          <a:p>
            <a:r>
              <a:rPr lang="fr-FR" sz="2000" dirty="0" smtClean="0"/>
              <a:t>Vous </a:t>
            </a:r>
            <a:r>
              <a:rPr lang="fr-FR" sz="2000" dirty="0"/>
              <a:t>ne pouvez sérialiser un objet qu'en implémentant l'interface </a:t>
            </a:r>
            <a:r>
              <a:rPr lang="fr-FR" sz="2000" dirty="0" err="1"/>
              <a:t>sérialisable</a:t>
            </a:r>
            <a:r>
              <a:rPr lang="fr-FR" sz="2000" dirty="0"/>
              <a:t>.    </a:t>
            </a:r>
            <a:endParaRPr lang="fr-FR" sz="2000" dirty="0" smtClean="0"/>
          </a:p>
          <a:p>
            <a:r>
              <a:rPr lang="fr-FR" sz="2000" dirty="0" smtClean="0"/>
              <a:t>Tous </a:t>
            </a:r>
            <a:r>
              <a:rPr lang="fr-FR" sz="2000" dirty="0"/>
              <a:t>les champs d'une classe doivent être </a:t>
            </a:r>
            <a:r>
              <a:rPr lang="fr-FR" sz="2000" dirty="0" err="1"/>
              <a:t>sérialisables</a:t>
            </a:r>
            <a:r>
              <a:rPr lang="fr-FR" sz="2000" dirty="0"/>
              <a:t> ; sinon, utilisez le mot-clé </a:t>
            </a:r>
            <a:r>
              <a:rPr lang="fr-FR" sz="2000" dirty="0" err="1" smtClean="0"/>
              <a:t>transient</a:t>
            </a:r>
            <a:r>
              <a:rPr lang="fr-FR" sz="2000" dirty="0" smtClean="0"/>
              <a:t>.    </a:t>
            </a:r>
          </a:p>
          <a:p>
            <a:r>
              <a:rPr lang="fr-FR" sz="2000" dirty="0" smtClean="0"/>
              <a:t>La </a:t>
            </a:r>
            <a:r>
              <a:rPr lang="fr-FR" sz="2000" dirty="0"/>
              <a:t>classe enfant n'a pas besoin d'implémenter l'interface </a:t>
            </a:r>
            <a:r>
              <a:rPr lang="fr-FR" sz="2000" dirty="0" err="1"/>
              <a:t>Serializable</a:t>
            </a:r>
            <a:r>
              <a:rPr lang="fr-FR" sz="2000" dirty="0"/>
              <a:t> si la classe </a:t>
            </a:r>
            <a:r>
              <a:rPr lang="fr-FR" sz="2000" dirty="0" smtClean="0"/>
              <a:t>parente </a:t>
            </a:r>
            <a:r>
              <a:rPr lang="fr-FR" sz="2000" dirty="0"/>
              <a:t>le fait.   </a:t>
            </a:r>
            <a:endParaRPr lang="fr-FR" sz="2000" dirty="0" smtClean="0"/>
          </a:p>
          <a:p>
            <a:r>
              <a:rPr lang="fr-FR" sz="2000" dirty="0" smtClean="0"/>
              <a:t> </a:t>
            </a:r>
            <a:r>
              <a:rPr lang="fr-FR" sz="2000" dirty="0"/>
              <a:t>Le processus de sérialisation ne sauvegarde que les membres de données non statiques, mais pas les membres de données statiques ou transitoires.    </a:t>
            </a:r>
            <a:endParaRPr lang="fr-FR" sz="2000" dirty="0" smtClean="0"/>
          </a:p>
          <a:p>
            <a:r>
              <a:rPr lang="fr-FR" sz="2000" dirty="0" smtClean="0"/>
              <a:t>Par </a:t>
            </a:r>
            <a:r>
              <a:rPr lang="fr-FR" sz="2000" dirty="0"/>
              <a:t>défaut, la classe String et toutes les classes enveloppantes implémentent l'interface </a:t>
            </a:r>
            <a:r>
              <a:rPr lang="fr-FR" sz="2000" dirty="0" err="1"/>
              <a:t>Serializable</a:t>
            </a:r>
            <a:r>
              <a:rPr lang="fr-F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7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Comment sérialiser un objet ? </a:t>
            </a:r>
          </a:p>
          <a:p>
            <a:r>
              <a:rPr lang="fr-FR" sz="2800" dirty="0" smtClean="0"/>
              <a:t>En </a:t>
            </a:r>
            <a:r>
              <a:rPr lang="fr-FR" sz="2800" dirty="0"/>
              <a:t>général on décompose l’objet en éléments les plus</a:t>
            </a:r>
          </a:p>
          <a:p>
            <a:pPr marL="0" indent="0">
              <a:buNone/>
            </a:pPr>
            <a:r>
              <a:rPr lang="fr-FR" sz="2800" dirty="0"/>
              <a:t>petits (jusqu’à descendre à des éléments de types de base</a:t>
            </a:r>
          </a:p>
          <a:p>
            <a:pPr marL="0" indent="0">
              <a:buNone/>
            </a:pPr>
            <a:r>
              <a:rPr lang="fr-FR" sz="2800" dirty="0"/>
              <a:t>du langage), et on encode chacun de ces éléments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les </a:t>
            </a:r>
            <a:r>
              <a:rPr lang="fr-FR" sz="2800" dirty="0"/>
              <a:t>éléments doivent être eux aussi </a:t>
            </a:r>
            <a:r>
              <a:rPr lang="fr-FR" sz="2800" dirty="0" err="1"/>
              <a:t>sérialisables</a:t>
            </a: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pour </a:t>
            </a:r>
            <a:r>
              <a:rPr lang="fr-FR" sz="2800" dirty="0"/>
              <a:t>déclarer un élément comme non </a:t>
            </a:r>
            <a:r>
              <a:rPr lang="fr-FR" sz="2800" dirty="0" err="1"/>
              <a:t>sérialisable</a:t>
            </a:r>
            <a:r>
              <a:rPr lang="fr-FR" sz="2800" dirty="0"/>
              <a:t> </a:t>
            </a:r>
            <a:r>
              <a:rPr lang="fr-FR" sz="2800" dirty="0" smtClean="0"/>
              <a:t>il faut </a:t>
            </a:r>
            <a:r>
              <a:rPr lang="fr-FR" sz="2800" dirty="0"/>
              <a:t>le déclarer en tant que </a:t>
            </a:r>
            <a:r>
              <a:rPr lang="fr-FR" sz="2800" dirty="0" err="1">
                <a:solidFill>
                  <a:srgbClr val="7030A0"/>
                </a:solidFill>
              </a:rPr>
              <a:t>transient</a:t>
            </a:r>
            <a:endParaRPr lang="fr-FR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800" dirty="0"/>
              <a:t>• Il faut aussi conserver la structure de l’objet </a:t>
            </a:r>
            <a:r>
              <a:rPr lang="fr-FR" sz="2800" dirty="0" smtClean="0"/>
              <a:t>pour recomposer </a:t>
            </a:r>
            <a:r>
              <a:rPr lang="fr-FR" sz="2800" dirty="0"/>
              <a:t>l’objet au moment de la « </a:t>
            </a:r>
            <a:r>
              <a:rPr lang="fr-FR" sz="2800" dirty="0" err="1"/>
              <a:t>désérialisation</a:t>
            </a:r>
            <a:r>
              <a:rPr lang="fr-FR" sz="2800" dirty="0"/>
              <a:t> 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Objets </a:t>
            </a:r>
            <a:r>
              <a:rPr lang="fr-FR" sz="2800" dirty="0"/>
              <a:t>composés, tableaux, listes,…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97967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Quelle </a:t>
            </a:r>
            <a:r>
              <a:rPr lang="fr-FR" sz="2800" dirty="0">
                <a:solidFill>
                  <a:srgbClr val="002060"/>
                </a:solidFill>
              </a:rPr>
              <a:t>représentation</a:t>
            </a:r>
            <a:r>
              <a:rPr lang="fr-FR" sz="2800" dirty="0" smtClean="0">
                <a:solidFill>
                  <a:srgbClr val="002060"/>
                </a:solidFill>
              </a:rPr>
              <a:t>?</a:t>
            </a:r>
            <a:endParaRPr lang="fr-FR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• </a:t>
            </a:r>
            <a:r>
              <a:rPr lang="fr-FR" sz="2800" dirty="0"/>
              <a:t>XML (SOAP)</a:t>
            </a:r>
          </a:p>
          <a:p>
            <a:pPr marL="0" indent="0">
              <a:buNone/>
            </a:pPr>
            <a:r>
              <a:rPr lang="fr-FR" sz="2800" dirty="0"/>
              <a:t>• </a:t>
            </a:r>
            <a:r>
              <a:rPr lang="fr-FR" sz="2800" dirty="0">
                <a:latin typeface="Calibri" panose="020F0502020204030204" pitchFamily="34" charset="0"/>
              </a:rPr>
              <a:t>ʺ</a:t>
            </a:r>
            <a:r>
              <a:rPr lang="fr-FR" sz="2800" dirty="0" smtClean="0"/>
              <a:t>Lisible</a:t>
            </a:r>
            <a:r>
              <a:rPr lang="fr-FR" sz="2800" dirty="0" smtClean="0">
                <a:latin typeface="Calibri" panose="020F0502020204030204" pitchFamily="34" charset="0"/>
              </a:rPr>
              <a:t>ʺ</a:t>
            </a:r>
            <a:r>
              <a:rPr lang="fr-FR" sz="2800" dirty="0" smtClean="0"/>
              <a:t>  mais Volumineux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• XML binaire</a:t>
            </a:r>
          </a:p>
          <a:p>
            <a:pPr marL="0" indent="0">
              <a:buNone/>
            </a:pPr>
            <a:r>
              <a:rPr lang="fr-FR" sz="2800" dirty="0"/>
              <a:t>• JSON (essentiellement lié à JavaScript)</a:t>
            </a:r>
          </a:p>
          <a:p>
            <a:pPr marL="0" indent="0">
              <a:buNone/>
            </a:pPr>
            <a:r>
              <a:rPr lang="fr-FR" sz="2800" dirty="0"/>
              <a:t>• YAML</a:t>
            </a:r>
          </a:p>
          <a:p>
            <a:pPr marL="0" indent="0">
              <a:buNone/>
            </a:pPr>
            <a:r>
              <a:rPr lang="fr-FR" sz="2800" dirty="0"/>
              <a:t>• XDR (historique C)</a:t>
            </a:r>
          </a:p>
          <a:p>
            <a:pPr marL="0" indent="0">
              <a:buNone/>
            </a:pPr>
            <a:r>
              <a:rPr lang="fr-FR" sz="2800" dirty="0"/>
              <a:t>• Formats binaires spécifiques (ex: Java)</a:t>
            </a:r>
          </a:p>
          <a:p>
            <a:pPr marL="0" indent="0">
              <a:buNone/>
            </a:pPr>
            <a:r>
              <a:rPr lang="fr-FR" sz="2800" dirty="0"/>
              <a:t>• etc.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4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Comment sérialiser un objet </a:t>
            </a:r>
            <a:r>
              <a:rPr lang="fr-FR" sz="2800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r>
              <a:rPr lang="fr-FR" sz="2800" dirty="0" smtClean="0"/>
              <a:t>Pour </a:t>
            </a:r>
            <a:r>
              <a:rPr lang="fr-FR" sz="2800" dirty="0"/>
              <a:t>sérialiser un </a:t>
            </a:r>
            <a:r>
              <a:rPr lang="fr-FR" sz="2800" dirty="0" smtClean="0"/>
              <a:t>objet on doit </a:t>
            </a:r>
            <a:r>
              <a:rPr lang="fr-FR" sz="2800" dirty="0"/>
              <a:t>utiliser la méthode </a:t>
            </a:r>
            <a:r>
              <a:rPr lang="fr-FR" sz="2800" dirty="0" err="1"/>
              <a:t>writeObject</a:t>
            </a:r>
            <a:r>
              <a:rPr lang="fr-FR" sz="2800" dirty="0"/>
              <a:t>() de la classe </a:t>
            </a:r>
            <a:r>
              <a:rPr lang="fr-FR" sz="2800" dirty="0" err="1"/>
              <a:t>ObjectOutputStream</a:t>
            </a:r>
            <a:r>
              <a:rPr lang="fr-FR" sz="2800" dirty="0"/>
              <a:t> pour la sérialisation et la méthode </a:t>
            </a:r>
            <a:r>
              <a:rPr lang="fr-FR" sz="2800" dirty="0" err="1"/>
              <a:t>readObject</a:t>
            </a:r>
            <a:r>
              <a:rPr lang="fr-FR" sz="2800" dirty="0"/>
              <a:t>() de la classe </a:t>
            </a:r>
            <a:r>
              <a:rPr lang="fr-FR" sz="2800" dirty="0" err="1"/>
              <a:t>InputObjectStream</a:t>
            </a:r>
            <a:r>
              <a:rPr lang="fr-FR" sz="2800" dirty="0"/>
              <a:t> pour la </a:t>
            </a:r>
            <a:r>
              <a:rPr lang="fr-FR" sz="2800" dirty="0" err="1"/>
              <a:t>désérialisation</a:t>
            </a:r>
            <a:r>
              <a:rPr lang="fr-FR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Syntaxe </a:t>
            </a:r>
            <a:r>
              <a:rPr lang="fr-FR" sz="2800" dirty="0"/>
              <a:t>de la méthode </a:t>
            </a:r>
            <a:r>
              <a:rPr lang="fr-FR" sz="2800" dirty="0" err="1"/>
              <a:t>writeObject</a:t>
            </a:r>
            <a:r>
              <a:rPr lang="fr-FR" sz="2800" dirty="0"/>
              <a:t>()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	</a:t>
            </a:r>
            <a:r>
              <a:rPr lang="fr-FR" sz="2800" dirty="0" smtClean="0">
                <a:solidFill>
                  <a:srgbClr val="7030A0"/>
                </a:solidFill>
              </a:rPr>
              <a:t>public </a:t>
            </a:r>
            <a:r>
              <a:rPr lang="fr-FR" sz="2800" dirty="0">
                <a:solidFill>
                  <a:srgbClr val="7030A0"/>
                </a:solidFill>
              </a:rPr>
              <a:t>final </a:t>
            </a:r>
            <a:r>
              <a:rPr lang="fr-FR" sz="2800" dirty="0" err="1">
                <a:solidFill>
                  <a:srgbClr val="7030A0"/>
                </a:solidFill>
              </a:rPr>
              <a:t>void</a:t>
            </a:r>
            <a:r>
              <a:rPr lang="fr-FR" sz="2800" dirty="0">
                <a:solidFill>
                  <a:srgbClr val="7030A0"/>
                </a:solidFill>
              </a:rPr>
              <a:t> </a:t>
            </a:r>
            <a:r>
              <a:rPr lang="fr-FR" sz="2800" dirty="0" err="1">
                <a:solidFill>
                  <a:srgbClr val="7030A0"/>
                </a:solidFill>
              </a:rPr>
              <a:t>writeObject</a:t>
            </a:r>
            <a:r>
              <a:rPr lang="fr-FR" sz="2800" dirty="0">
                <a:solidFill>
                  <a:srgbClr val="7030A0"/>
                </a:solidFill>
              </a:rPr>
              <a:t>(Object o) </a:t>
            </a:r>
            <a:r>
              <a:rPr lang="fr-FR" sz="2800" dirty="0" err="1">
                <a:solidFill>
                  <a:srgbClr val="7030A0"/>
                </a:solidFill>
              </a:rPr>
              <a:t>throws</a:t>
            </a:r>
            <a:r>
              <a:rPr lang="fr-FR" sz="2800" dirty="0">
                <a:solidFill>
                  <a:srgbClr val="7030A0"/>
                </a:solidFill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</a:rPr>
              <a:t>IOException</a:t>
            </a:r>
            <a:endParaRPr lang="fr-FR" sz="28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Syntaxe </a:t>
            </a:r>
            <a:r>
              <a:rPr lang="fr-FR" sz="2800" dirty="0"/>
              <a:t>de la méthode </a:t>
            </a:r>
            <a:r>
              <a:rPr lang="fr-FR" sz="2800" dirty="0" err="1"/>
              <a:t>readObject</a:t>
            </a:r>
            <a:r>
              <a:rPr lang="fr-FR" sz="2800" dirty="0"/>
              <a:t>() 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>
                <a:solidFill>
                  <a:srgbClr val="7030A0"/>
                </a:solidFill>
              </a:rPr>
              <a:t>public </a:t>
            </a:r>
            <a:r>
              <a:rPr lang="fr-FR" sz="2800" dirty="0">
                <a:solidFill>
                  <a:srgbClr val="7030A0"/>
                </a:solidFill>
              </a:rPr>
              <a:t>final Object </a:t>
            </a:r>
            <a:r>
              <a:rPr lang="fr-FR" sz="2800" dirty="0" err="1">
                <a:solidFill>
                  <a:srgbClr val="7030A0"/>
                </a:solidFill>
              </a:rPr>
              <a:t>readObject</a:t>
            </a:r>
            <a:r>
              <a:rPr lang="fr-FR" sz="2800" dirty="0">
                <a:solidFill>
                  <a:srgbClr val="7030A0"/>
                </a:solidFill>
              </a:rPr>
              <a:t>() </a:t>
            </a:r>
            <a:r>
              <a:rPr lang="fr-FR" sz="2800" dirty="0" err="1">
                <a:solidFill>
                  <a:srgbClr val="7030A0"/>
                </a:solidFill>
              </a:rPr>
              <a:t>throws</a:t>
            </a:r>
            <a:r>
              <a:rPr lang="fr-FR" sz="2800" dirty="0">
                <a:solidFill>
                  <a:srgbClr val="7030A0"/>
                </a:solidFill>
              </a:rPr>
              <a:t> </a:t>
            </a:r>
            <a:r>
              <a:rPr lang="fr-FR" sz="2800" dirty="0" err="1">
                <a:solidFill>
                  <a:srgbClr val="7030A0"/>
                </a:solidFill>
              </a:rPr>
              <a:t>IOException</a:t>
            </a:r>
            <a:r>
              <a:rPr lang="fr-FR" sz="2800" dirty="0">
                <a:solidFill>
                  <a:srgbClr val="7030A0"/>
                </a:solidFill>
              </a:rPr>
              <a:t>, </a:t>
            </a:r>
            <a:r>
              <a:rPr lang="fr-FR" sz="2800" dirty="0" err="1" smtClean="0">
                <a:solidFill>
                  <a:srgbClr val="7030A0"/>
                </a:solidFill>
              </a:rPr>
              <a:t>ClassNotFoundException</a:t>
            </a:r>
            <a:endParaRPr lang="fr-F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27865"/>
            <a:ext cx="10972800" cy="586541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801950"/>
            <a:ext cx="11479725" cy="5746908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import java.io</a:t>
            </a:r>
            <a:r>
              <a:rPr lang="fr-FR" sz="2800" dirty="0" smtClean="0">
                <a:solidFill>
                  <a:srgbClr val="002060"/>
                </a:solidFill>
              </a:rPr>
              <a:t>.*;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class </a:t>
            </a:r>
            <a:r>
              <a:rPr lang="fr-FR" sz="2800" dirty="0" err="1">
                <a:solidFill>
                  <a:srgbClr val="002060"/>
                </a:solidFill>
              </a:rPr>
              <a:t>Studentinfo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implements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Serializable</a:t>
            </a:r>
            <a:r>
              <a:rPr lang="fr-FR" sz="2800" dirty="0">
                <a:solidFill>
                  <a:srgbClr val="002060"/>
                </a:solidFill>
              </a:rPr>
              <a:t>{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	</a:t>
            </a:r>
            <a:r>
              <a:rPr lang="fr-FR" sz="2800" dirty="0" smtClean="0">
                <a:solidFill>
                  <a:srgbClr val="002060"/>
                </a:solidFill>
              </a:rPr>
              <a:t>String </a:t>
            </a:r>
            <a:r>
              <a:rPr lang="fr-FR" sz="2800" dirty="0" err="1">
                <a:solidFill>
                  <a:srgbClr val="002060"/>
                </a:solidFill>
              </a:rPr>
              <a:t>name</a:t>
            </a:r>
            <a:r>
              <a:rPr lang="fr-FR" sz="2800" dirty="0">
                <a:solidFill>
                  <a:srgbClr val="002060"/>
                </a:solidFill>
              </a:rPr>
              <a:t>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	</a:t>
            </a:r>
            <a:r>
              <a:rPr lang="fr-FR" sz="2800" dirty="0" err="1" smtClean="0">
                <a:solidFill>
                  <a:srgbClr val="002060"/>
                </a:solidFill>
              </a:rPr>
              <a:t>int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rid</a:t>
            </a:r>
            <a:r>
              <a:rPr lang="fr-FR" sz="2800" dirty="0">
                <a:solidFill>
                  <a:srgbClr val="002060"/>
                </a:solidFill>
              </a:rPr>
              <a:t>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	</a:t>
            </a:r>
            <a:r>
              <a:rPr lang="fr-FR" sz="2800" dirty="0" err="1" smtClean="0">
                <a:solidFill>
                  <a:srgbClr val="002060"/>
                </a:solidFill>
              </a:rPr>
              <a:t>static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String contact;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Studentinfo</a:t>
            </a:r>
            <a:r>
              <a:rPr lang="fr-FR" sz="2800" dirty="0" smtClean="0">
                <a:solidFill>
                  <a:srgbClr val="002060"/>
                </a:solidFill>
              </a:rPr>
              <a:t>(String </a:t>
            </a:r>
            <a:r>
              <a:rPr lang="fr-FR" sz="2800" dirty="0">
                <a:solidFill>
                  <a:srgbClr val="002060"/>
                </a:solidFill>
              </a:rPr>
              <a:t>n, </a:t>
            </a:r>
            <a:r>
              <a:rPr lang="fr-FR" sz="2800" dirty="0" err="1">
                <a:solidFill>
                  <a:srgbClr val="002060"/>
                </a:solidFill>
              </a:rPr>
              <a:t>int</a:t>
            </a:r>
            <a:r>
              <a:rPr lang="fr-FR" sz="2800" dirty="0">
                <a:solidFill>
                  <a:srgbClr val="002060"/>
                </a:solidFill>
              </a:rPr>
              <a:t> r, String c)    {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this.name </a:t>
            </a:r>
            <a:r>
              <a:rPr lang="fr-FR" sz="2800" dirty="0">
                <a:solidFill>
                  <a:srgbClr val="002060"/>
                </a:solidFill>
              </a:rPr>
              <a:t>= n;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this.rid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= r;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this.contact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= c;    </a:t>
            </a:r>
            <a:r>
              <a:rPr lang="fr-FR" sz="2800" dirty="0" smtClean="0">
                <a:solidFill>
                  <a:srgbClr val="002060"/>
                </a:solidFill>
              </a:rPr>
              <a:t>}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16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27865"/>
            <a:ext cx="10972800" cy="586541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801950"/>
            <a:ext cx="11479725" cy="5746908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class </a:t>
            </a:r>
            <a:r>
              <a:rPr lang="fr-FR" sz="2800" dirty="0" err="1">
                <a:solidFill>
                  <a:srgbClr val="002060"/>
                </a:solidFill>
              </a:rPr>
              <a:t>Demo</a:t>
            </a:r>
            <a:r>
              <a:rPr lang="fr-FR" sz="2800" dirty="0">
                <a:solidFill>
                  <a:srgbClr val="002060"/>
                </a:solidFill>
              </a:rPr>
              <a:t>{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public </a:t>
            </a:r>
            <a:r>
              <a:rPr lang="fr-FR" sz="2800" dirty="0" err="1">
                <a:solidFill>
                  <a:srgbClr val="002060"/>
                </a:solidFill>
              </a:rPr>
              <a:t>static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void</a:t>
            </a:r>
            <a:r>
              <a:rPr lang="fr-FR" sz="2800" dirty="0">
                <a:solidFill>
                  <a:srgbClr val="002060"/>
                </a:solidFill>
              </a:rPr>
              <a:t> main(String[] </a:t>
            </a:r>
            <a:r>
              <a:rPr lang="fr-FR" sz="2800" dirty="0" err="1">
                <a:solidFill>
                  <a:srgbClr val="002060"/>
                </a:solidFill>
              </a:rPr>
              <a:t>args</a:t>
            </a:r>
            <a:r>
              <a:rPr lang="fr-FR" sz="2800" dirty="0">
                <a:solidFill>
                  <a:srgbClr val="002060"/>
                </a:solidFill>
              </a:rPr>
              <a:t>)    {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try</a:t>
            </a:r>
            <a:r>
              <a:rPr lang="fr-FR" sz="2800" dirty="0" smtClean="0">
                <a:solidFill>
                  <a:srgbClr val="002060"/>
                </a:solidFill>
              </a:rPr>
              <a:t>        </a:t>
            </a:r>
            <a:r>
              <a:rPr lang="fr-FR" sz="2800" dirty="0">
                <a:solidFill>
                  <a:srgbClr val="002060"/>
                </a:solidFill>
              </a:rPr>
              <a:t>{    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Studentinfo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si = new </a:t>
            </a:r>
            <a:r>
              <a:rPr lang="fr-FR" sz="2800" dirty="0" err="1">
                <a:solidFill>
                  <a:srgbClr val="002060"/>
                </a:solidFill>
              </a:rPr>
              <a:t>Studentinfo</a:t>
            </a:r>
            <a:r>
              <a:rPr lang="fr-FR" sz="2800" dirty="0">
                <a:solidFill>
                  <a:srgbClr val="002060"/>
                </a:solidFill>
              </a:rPr>
              <a:t>("</a:t>
            </a:r>
            <a:r>
              <a:rPr lang="fr-FR" sz="2800" dirty="0" err="1">
                <a:solidFill>
                  <a:srgbClr val="002060"/>
                </a:solidFill>
              </a:rPr>
              <a:t>Abhi</a:t>
            </a:r>
            <a:r>
              <a:rPr lang="fr-FR" sz="2800" dirty="0">
                <a:solidFill>
                  <a:srgbClr val="002060"/>
                </a:solidFill>
              </a:rPr>
              <a:t>", 104, "110044");            </a:t>
            </a:r>
            <a:r>
              <a:rPr lang="fr-FR" sz="2800" dirty="0" err="1">
                <a:solidFill>
                  <a:srgbClr val="002060"/>
                </a:solidFill>
              </a:rPr>
              <a:t>FileOutputStream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fos</a:t>
            </a:r>
            <a:r>
              <a:rPr lang="fr-FR" sz="2800" dirty="0">
                <a:solidFill>
                  <a:srgbClr val="002060"/>
                </a:solidFill>
              </a:rPr>
              <a:t> = new </a:t>
            </a:r>
            <a:r>
              <a:rPr lang="fr-FR" sz="2800" dirty="0" err="1">
                <a:solidFill>
                  <a:srgbClr val="002060"/>
                </a:solidFill>
              </a:rPr>
              <a:t>FileOutputStream</a:t>
            </a:r>
            <a:r>
              <a:rPr lang="fr-FR" sz="2800" dirty="0">
                <a:solidFill>
                  <a:srgbClr val="002060"/>
                </a:solidFill>
              </a:rPr>
              <a:t>("student.txt");            </a:t>
            </a:r>
            <a:r>
              <a:rPr lang="fr-FR" sz="2800" dirty="0" err="1">
                <a:solidFill>
                  <a:srgbClr val="002060"/>
                </a:solidFill>
              </a:rPr>
              <a:t>ObjectOutputStream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oos</a:t>
            </a:r>
            <a:r>
              <a:rPr lang="fr-FR" sz="2800" dirty="0">
                <a:solidFill>
                  <a:srgbClr val="002060"/>
                </a:solidFill>
              </a:rPr>
              <a:t> = new </a:t>
            </a:r>
            <a:r>
              <a:rPr lang="fr-FR" sz="2800" dirty="0" err="1">
                <a:solidFill>
                  <a:srgbClr val="002060"/>
                </a:solidFill>
              </a:rPr>
              <a:t>ObjectOutputStream</a:t>
            </a:r>
            <a:r>
              <a:rPr lang="fr-FR" sz="2800" dirty="0">
                <a:solidFill>
                  <a:srgbClr val="002060"/>
                </a:solidFill>
              </a:rPr>
              <a:t>(</a:t>
            </a:r>
            <a:r>
              <a:rPr lang="fr-FR" sz="2800" dirty="0" err="1">
                <a:solidFill>
                  <a:srgbClr val="002060"/>
                </a:solidFill>
              </a:rPr>
              <a:t>fos</a:t>
            </a:r>
            <a:r>
              <a:rPr lang="fr-FR" sz="2800" dirty="0">
                <a:solidFill>
                  <a:srgbClr val="002060"/>
                </a:solidFill>
              </a:rPr>
              <a:t>);            </a:t>
            </a:r>
            <a:r>
              <a:rPr lang="fr-FR" sz="2800" dirty="0" err="1">
                <a:solidFill>
                  <a:srgbClr val="002060"/>
                </a:solidFill>
              </a:rPr>
              <a:t>oos.writeObject</a:t>
            </a:r>
            <a:r>
              <a:rPr lang="fr-FR" sz="2800" dirty="0">
                <a:solidFill>
                  <a:srgbClr val="002060"/>
                </a:solidFill>
              </a:rPr>
              <a:t>(si);   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oos.flush</a:t>
            </a:r>
            <a:r>
              <a:rPr lang="fr-FR" sz="2800" dirty="0">
                <a:solidFill>
                  <a:srgbClr val="002060"/>
                </a:solidFill>
              </a:rPr>
              <a:t>();    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oos.close</a:t>
            </a:r>
            <a:r>
              <a:rPr lang="fr-FR" sz="2800" dirty="0">
                <a:solidFill>
                  <a:srgbClr val="002060"/>
                </a:solidFill>
              </a:rPr>
              <a:t>();  </a:t>
            </a:r>
            <a:r>
              <a:rPr lang="fr-FR" sz="2800" dirty="0" smtClean="0">
                <a:solidFill>
                  <a:srgbClr val="002060"/>
                </a:solidFill>
              </a:rPr>
              <a:t>}catch </a:t>
            </a:r>
            <a:r>
              <a:rPr lang="fr-FR" sz="2800" dirty="0">
                <a:solidFill>
                  <a:srgbClr val="002060"/>
                </a:solidFill>
              </a:rPr>
              <a:t>(Exception e)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       </a:t>
            </a:r>
            <a:r>
              <a:rPr lang="fr-FR" sz="2800" dirty="0">
                <a:solidFill>
                  <a:srgbClr val="002060"/>
                </a:solidFill>
              </a:rPr>
              <a:t>{            </a:t>
            </a:r>
            <a:r>
              <a:rPr lang="fr-FR" sz="2800" dirty="0" err="1">
                <a:solidFill>
                  <a:srgbClr val="002060"/>
                </a:solidFill>
              </a:rPr>
              <a:t>System.out.println</a:t>
            </a:r>
            <a:r>
              <a:rPr lang="fr-FR" sz="2800" dirty="0">
                <a:solidFill>
                  <a:srgbClr val="002060"/>
                </a:solidFill>
              </a:rPr>
              <a:t>(e);        }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21199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34828"/>
            <a:ext cx="10972800" cy="533219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969375"/>
            <a:ext cx="11479725" cy="5746908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import java.io</a:t>
            </a:r>
            <a:r>
              <a:rPr lang="fr-FR" sz="2800" dirty="0" smtClean="0">
                <a:solidFill>
                  <a:srgbClr val="002060"/>
                </a:solidFill>
              </a:rPr>
              <a:t>.*;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class </a:t>
            </a:r>
            <a:r>
              <a:rPr lang="fr-FR" sz="2800" dirty="0" err="1">
                <a:solidFill>
                  <a:srgbClr val="002060"/>
                </a:solidFill>
              </a:rPr>
              <a:t>Studentinfo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implements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Serializable</a:t>
            </a:r>
            <a:r>
              <a:rPr lang="fr-FR" sz="2800" dirty="0">
                <a:solidFill>
                  <a:srgbClr val="002060"/>
                </a:solidFill>
              </a:rPr>
              <a:t>{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String </a:t>
            </a:r>
            <a:r>
              <a:rPr lang="fr-FR" sz="2800" dirty="0" err="1">
                <a:solidFill>
                  <a:srgbClr val="002060"/>
                </a:solidFill>
              </a:rPr>
              <a:t>name</a:t>
            </a:r>
            <a:r>
              <a:rPr lang="fr-FR" sz="2800" dirty="0">
                <a:solidFill>
                  <a:srgbClr val="002060"/>
                </a:solidFill>
              </a:rPr>
              <a:t>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int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rid</a:t>
            </a:r>
            <a:r>
              <a:rPr lang="fr-FR" sz="2800" dirty="0">
                <a:solidFill>
                  <a:srgbClr val="002060"/>
                </a:solidFill>
              </a:rPr>
              <a:t>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static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String contact;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Studentinfo</a:t>
            </a:r>
            <a:r>
              <a:rPr lang="fr-FR" sz="2800" dirty="0" smtClean="0">
                <a:solidFill>
                  <a:srgbClr val="002060"/>
                </a:solidFill>
              </a:rPr>
              <a:t>(String </a:t>
            </a:r>
            <a:r>
              <a:rPr lang="fr-FR" sz="2800" dirty="0">
                <a:solidFill>
                  <a:srgbClr val="002060"/>
                </a:solidFill>
              </a:rPr>
              <a:t>n, </a:t>
            </a:r>
            <a:r>
              <a:rPr lang="fr-FR" sz="2800" dirty="0" err="1">
                <a:solidFill>
                  <a:srgbClr val="002060"/>
                </a:solidFill>
              </a:rPr>
              <a:t>int</a:t>
            </a:r>
            <a:r>
              <a:rPr lang="fr-FR" sz="2800" dirty="0">
                <a:solidFill>
                  <a:srgbClr val="002060"/>
                </a:solidFill>
              </a:rPr>
              <a:t> r, String c)    {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this.name </a:t>
            </a:r>
            <a:r>
              <a:rPr lang="fr-FR" sz="2800" dirty="0">
                <a:solidFill>
                  <a:srgbClr val="002060"/>
                </a:solidFill>
              </a:rPr>
              <a:t>= n;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</a:t>
            </a:r>
            <a:r>
              <a:rPr lang="fr-FR" sz="2800" dirty="0" err="1" smtClean="0">
                <a:solidFill>
                  <a:srgbClr val="002060"/>
                </a:solidFill>
              </a:rPr>
              <a:t>this.rid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= r;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	</a:t>
            </a:r>
            <a:r>
              <a:rPr lang="fr-FR" sz="2800" dirty="0" err="1" smtClean="0">
                <a:solidFill>
                  <a:srgbClr val="002060"/>
                </a:solidFill>
              </a:rPr>
              <a:t>this.contact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= c;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}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813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34828"/>
            <a:ext cx="10972800" cy="533219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969375"/>
            <a:ext cx="11479725" cy="5746908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class </a:t>
            </a:r>
            <a:r>
              <a:rPr lang="fr-FR" sz="2800" dirty="0" err="1">
                <a:solidFill>
                  <a:srgbClr val="002060"/>
                </a:solidFill>
              </a:rPr>
              <a:t>Demo</a:t>
            </a:r>
            <a:r>
              <a:rPr lang="fr-FR" sz="2800" dirty="0">
                <a:solidFill>
                  <a:srgbClr val="002060"/>
                </a:solidFill>
              </a:rPr>
              <a:t>{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public </a:t>
            </a:r>
            <a:r>
              <a:rPr lang="fr-FR" sz="2800" dirty="0" err="1">
                <a:solidFill>
                  <a:srgbClr val="002060"/>
                </a:solidFill>
              </a:rPr>
              <a:t>static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void</a:t>
            </a:r>
            <a:r>
              <a:rPr lang="fr-FR" sz="2800" dirty="0">
                <a:solidFill>
                  <a:srgbClr val="002060"/>
                </a:solidFill>
              </a:rPr>
              <a:t> main(String[] </a:t>
            </a:r>
            <a:r>
              <a:rPr lang="fr-FR" sz="2800" dirty="0" err="1">
                <a:solidFill>
                  <a:srgbClr val="002060"/>
                </a:solidFill>
              </a:rPr>
              <a:t>args</a:t>
            </a:r>
            <a:r>
              <a:rPr lang="fr-FR" sz="2800" dirty="0">
                <a:solidFill>
                  <a:srgbClr val="002060"/>
                </a:solidFill>
              </a:rPr>
              <a:t>)    {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Studentinfo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si=</a:t>
            </a:r>
            <a:r>
              <a:rPr lang="fr-FR" sz="2800" dirty="0" err="1">
                <a:solidFill>
                  <a:srgbClr val="002060"/>
                </a:solidFill>
              </a:rPr>
              <a:t>null</a:t>
            </a:r>
            <a:r>
              <a:rPr lang="fr-FR" sz="2800" dirty="0">
                <a:solidFill>
                  <a:srgbClr val="002060"/>
                </a:solidFill>
              </a:rPr>
              <a:t> ;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try</a:t>
            </a:r>
            <a:r>
              <a:rPr lang="fr-FR" sz="2800" dirty="0" smtClean="0">
                <a:solidFill>
                  <a:srgbClr val="002060"/>
                </a:solidFill>
              </a:rPr>
              <a:t>   {            </a:t>
            </a: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FileInputStream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fis = new </a:t>
            </a:r>
            <a:r>
              <a:rPr lang="fr-FR" sz="2800" dirty="0" err="1">
                <a:solidFill>
                  <a:srgbClr val="002060"/>
                </a:solidFill>
              </a:rPr>
              <a:t>FileInputStream</a:t>
            </a:r>
            <a:r>
              <a:rPr lang="fr-FR" sz="2800" dirty="0">
                <a:solidFill>
                  <a:srgbClr val="002060"/>
                </a:solidFill>
              </a:rPr>
              <a:t>("/</a:t>
            </a:r>
            <a:r>
              <a:rPr lang="fr-FR" sz="2800" dirty="0" err="1">
                <a:solidFill>
                  <a:srgbClr val="002060"/>
                </a:solidFill>
              </a:rPr>
              <a:t>filepath</a:t>
            </a:r>
            <a:r>
              <a:rPr lang="fr-FR" sz="2800" dirty="0">
                <a:solidFill>
                  <a:srgbClr val="002060"/>
                </a:solidFill>
              </a:rPr>
              <a:t>/student.txt");            </a:t>
            </a:r>
            <a:r>
              <a:rPr lang="fr-FR" sz="2800" dirty="0" err="1">
                <a:solidFill>
                  <a:srgbClr val="002060"/>
                </a:solidFill>
              </a:rPr>
              <a:t>ObjectInputStream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ois</a:t>
            </a:r>
            <a:r>
              <a:rPr lang="fr-FR" sz="2800" dirty="0">
                <a:solidFill>
                  <a:srgbClr val="002060"/>
                </a:solidFill>
              </a:rPr>
              <a:t> = new </a:t>
            </a:r>
            <a:r>
              <a:rPr lang="fr-FR" sz="2800" dirty="0" err="1">
                <a:solidFill>
                  <a:srgbClr val="002060"/>
                </a:solidFill>
              </a:rPr>
              <a:t>ObjectInputStream</a:t>
            </a:r>
            <a:r>
              <a:rPr lang="fr-FR" sz="2800" dirty="0">
                <a:solidFill>
                  <a:srgbClr val="002060"/>
                </a:solidFill>
              </a:rPr>
              <a:t>(fis</a:t>
            </a:r>
            <a:r>
              <a:rPr lang="fr-FR" sz="2800" dirty="0" smtClean="0">
                <a:solidFill>
                  <a:srgbClr val="002060"/>
                </a:solidFill>
              </a:rPr>
              <a:t>);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            </a:t>
            </a:r>
            <a:r>
              <a:rPr lang="fr-FR" sz="2800" dirty="0">
                <a:solidFill>
                  <a:srgbClr val="002060"/>
                </a:solidFill>
              </a:rPr>
              <a:t>si = (</a:t>
            </a:r>
            <a:r>
              <a:rPr lang="fr-FR" sz="2800" dirty="0" err="1">
                <a:solidFill>
                  <a:srgbClr val="002060"/>
                </a:solidFill>
              </a:rPr>
              <a:t>Studentinfo</a:t>
            </a:r>
            <a:r>
              <a:rPr lang="fr-FR" sz="2800" dirty="0">
                <a:solidFill>
                  <a:srgbClr val="002060"/>
                </a:solidFill>
              </a:rPr>
              <a:t>)</a:t>
            </a:r>
            <a:r>
              <a:rPr lang="fr-FR" sz="2800" dirty="0" err="1">
                <a:solidFill>
                  <a:srgbClr val="002060"/>
                </a:solidFill>
              </a:rPr>
              <a:t>ois.readObject</a:t>
            </a:r>
            <a:r>
              <a:rPr lang="fr-FR" sz="2800" dirty="0">
                <a:solidFill>
                  <a:srgbClr val="002060"/>
                </a:solidFill>
              </a:rPr>
              <a:t>();        </a:t>
            </a:r>
            <a:r>
              <a:rPr lang="fr-FR" sz="2800" dirty="0" smtClean="0">
                <a:solidFill>
                  <a:srgbClr val="002060"/>
                </a:solidFill>
              </a:rPr>
              <a:t>}catch </a:t>
            </a:r>
            <a:r>
              <a:rPr lang="fr-FR" sz="2800" dirty="0">
                <a:solidFill>
                  <a:srgbClr val="002060"/>
                </a:solidFill>
              </a:rPr>
              <a:t>(Exception e) </a:t>
            </a:r>
            <a:r>
              <a:rPr lang="fr-FR" sz="2800" dirty="0" smtClean="0">
                <a:solidFill>
                  <a:srgbClr val="002060"/>
                </a:solidFill>
              </a:rPr>
              <a:t>{            </a:t>
            </a:r>
            <a:r>
              <a:rPr lang="fr-FR" sz="2800" dirty="0" err="1">
                <a:solidFill>
                  <a:srgbClr val="002060"/>
                </a:solidFill>
              </a:rPr>
              <a:t>e.printStackTrace</a:t>
            </a:r>
            <a:r>
              <a:rPr lang="fr-FR" sz="2800" dirty="0">
                <a:solidFill>
                  <a:srgbClr val="002060"/>
                </a:solidFill>
              </a:rPr>
              <a:t>(); }    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System.out.println</a:t>
            </a:r>
            <a:r>
              <a:rPr lang="fr-FR" sz="2800" dirty="0" smtClean="0">
                <a:solidFill>
                  <a:srgbClr val="002060"/>
                </a:solidFill>
              </a:rPr>
              <a:t>(si.name</a:t>
            </a:r>
            <a:r>
              <a:rPr lang="fr-FR" sz="2800" dirty="0">
                <a:solidFill>
                  <a:srgbClr val="002060"/>
                </a:solidFill>
              </a:rPr>
              <a:t>);    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System.out</a:t>
            </a:r>
            <a:r>
              <a:rPr lang="fr-FR" sz="2800" dirty="0">
                <a:solidFill>
                  <a:srgbClr val="002060"/>
                </a:solidFill>
              </a:rPr>
              <a:t>. </a:t>
            </a:r>
            <a:r>
              <a:rPr lang="fr-FR" sz="2800" dirty="0" err="1">
                <a:solidFill>
                  <a:srgbClr val="002060"/>
                </a:solidFill>
              </a:rPr>
              <a:t>println</a:t>
            </a:r>
            <a:r>
              <a:rPr lang="fr-FR" sz="2800" dirty="0">
                <a:solidFill>
                  <a:srgbClr val="002060"/>
                </a:solidFill>
              </a:rPr>
              <a:t>(</a:t>
            </a:r>
            <a:r>
              <a:rPr lang="fr-FR" sz="2800" dirty="0" err="1">
                <a:solidFill>
                  <a:srgbClr val="002060"/>
                </a:solidFill>
              </a:rPr>
              <a:t>si.rid</a:t>
            </a:r>
            <a:r>
              <a:rPr lang="fr-FR" sz="2800" dirty="0">
                <a:solidFill>
                  <a:srgbClr val="002060"/>
                </a:solidFill>
              </a:rPr>
              <a:t>);            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 err="1" smtClean="0">
                <a:solidFill>
                  <a:srgbClr val="002060"/>
                </a:solidFill>
              </a:rPr>
              <a:t>System.out.println</a:t>
            </a:r>
            <a:r>
              <a:rPr lang="fr-FR" sz="2800" dirty="0" smtClean="0">
                <a:solidFill>
                  <a:srgbClr val="002060"/>
                </a:solidFill>
              </a:rPr>
              <a:t>(</a:t>
            </a:r>
            <a:r>
              <a:rPr lang="fr-FR" sz="2800" dirty="0" err="1" smtClean="0">
                <a:solidFill>
                  <a:srgbClr val="002060"/>
                </a:solidFill>
              </a:rPr>
              <a:t>si.contact</a:t>
            </a:r>
            <a:r>
              <a:rPr lang="fr-FR" sz="2800" dirty="0">
                <a:solidFill>
                  <a:srgbClr val="002060"/>
                </a:solidFill>
              </a:rPr>
              <a:t>); </a:t>
            </a:r>
            <a:r>
              <a:rPr lang="fr-FR" sz="2800" dirty="0" smtClean="0">
                <a:solidFill>
                  <a:srgbClr val="002060"/>
                </a:solidFill>
              </a:rPr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10158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Output :</a:t>
            </a:r>
          </a:p>
          <a:p>
            <a:pPr marL="0" indent="0">
              <a:buNone/>
            </a:pPr>
            <a:r>
              <a:rPr lang="fr-FR" sz="2800" dirty="0" err="1"/>
              <a:t>Abhi</a:t>
            </a:r>
            <a:r>
              <a:rPr lang="fr-FR" sz="2800" dirty="0"/>
              <a:t>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104 </a:t>
            </a:r>
          </a:p>
          <a:p>
            <a:pPr marL="0" indent="0">
              <a:buNone/>
            </a:pPr>
            <a:r>
              <a:rPr lang="fr-FR" sz="2800" dirty="0" err="1" smtClean="0"/>
              <a:t>Null</a:t>
            </a:r>
            <a:endParaRPr lang="fr-F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2060"/>
                </a:solidFill>
              </a:rPr>
              <a:t>Le champ Contact est nul car il a été marqué comme statique et comme nous l'avons vu précédemment, les champs statiques ne sont pas sérialisés</a:t>
            </a:r>
            <a:r>
              <a:rPr lang="fr-FR" sz="2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REMARQUE </a:t>
            </a:r>
            <a:r>
              <a:rPr lang="fr-FR" sz="2800" dirty="0">
                <a:solidFill>
                  <a:srgbClr val="002060"/>
                </a:solidFill>
              </a:rPr>
              <a:t>: les membres statiques ne sont jamais sérialisés car ils sont liés à la classe et non à l'objet de la classe.</a:t>
            </a:r>
            <a:endParaRPr lang="fr-FR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Un contrôle plus </a:t>
            </a:r>
            <a:r>
              <a:rPr lang="fr-FR" sz="2800" dirty="0" smtClean="0">
                <a:solidFill>
                  <a:srgbClr val="002060"/>
                </a:solidFill>
              </a:rPr>
              <a:t>fin</a:t>
            </a:r>
            <a:endParaRPr lang="fr-FR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• </a:t>
            </a:r>
            <a:r>
              <a:rPr lang="fr-FR" sz="2800" dirty="0"/>
              <a:t>La sérialisation par défaut pourrait ne </a:t>
            </a:r>
            <a:r>
              <a:rPr lang="fr-FR" sz="2800" dirty="0" smtClean="0"/>
              <a:t>pas convenir </a:t>
            </a:r>
            <a:r>
              <a:rPr lang="fr-FR" sz="2800" dirty="0"/>
              <a:t>tout à fait...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on </a:t>
            </a:r>
            <a:r>
              <a:rPr lang="fr-FR" sz="2800" dirty="0"/>
              <a:t>peut vouloir faire quelque chose avec </a:t>
            </a:r>
            <a:r>
              <a:rPr lang="fr-FR" sz="2800" dirty="0" smtClean="0"/>
              <a:t>les </a:t>
            </a:r>
            <a:r>
              <a:rPr lang="fr-FR" sz="2800" dirty="0" err="1" smtClean="0"/>
              <a:t>transients</a:t>
            </a: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les </a:t>
            </a:r>
            <a:r>
              <a:rPr lang="fr-FR" sz="2800" dirty="0"/>
              <a:t>(ré)initialiser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ire/écrire </a:t>
            </a:r>
            <a:r>
              <a:rPr lang="fr-FR" sz="2800" dirty="0"/>
              <a:t>les choses dans un </a:t>
            </a:r>
            <a:r>
              <a:rPr lang="fr-FR" sz="2800" dirty="0" smtClean="0"/>
              <a:t>ordre différent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etc.</a:t>
            </a:r>
            <a:endParaRPr lang="fr-FR" sz="2800" dirty="0"/>
          </a:p>
          <a:p>
            <a:r>
              <a:rPr lang="fr-FR" sz="2800" dirty="0" smtClean="0"/>
              <a:t>Lorsqu’un </a:t>
            </a:r>
            <a:r>
              <a:rPr lang="fr-FR" sz="2800" dirty="0"/>
              <a:t>objet </a:t>
            </a:r>
            <a:r>
              <a:rPr lang="fr-FR" sz="2800" dirty="0" err="1"/>
              <a:t>Serializable</a:t>
            </a:r>
            <a:r>
              <a:rPr lang="fr-FR" sz="2800" dirty="0"/>
              <a:t> implémente </a:t>
            </a:r>
            <a:r>
              <a:rPr lang="fr-FR" sz="2800" dirty="0" smtClean="0"/>
              <a:t>les méthodes privées</a:t>
            </a:r>
          </a:p>
          <a:p>
            <a:pPr marL="0" indent="0"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void</a:t>
            </a:r>
            <a:r>
              <a:rPr lang="fr-FR" sz="2400" dirty="0" smtClean="0"/>
              <a:t> </a:t>
            </a:r>
            <a:r>
              <a:rPr lang="fr-FR" sz="2400" dirty="0" err="1"/>
              <a:t>readObject</a:t>
            </a:r>
            <a:r>
              <a:rPr lang="fr-FR" sz="2400" dirty="0"/>
              <a:t>(</a:t>
            </a:r>
            <a:r>
              <a:rPr lang="fr-FR" sz="2400" dirty="0" err="1"/>
              <a:t>ObjectInputStream</a:t>
            </a:r>
            <a:r>
              <a:rPr lang="fr-FR" sz="2400" dirty="0"/>
              <a:t>)</a:t>
            </a:r>
          </a:p>
          <a:p>
            <a:pPr marL="0" indent="0"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void</a:t>
            </a:r>
            <a:r>
              <a:rPr lang="fr-FR" sz="2400" dirty="0" smtClean="0"/>
              <a:t> </a:t>
            </a:r>
            <a:r>
              <a:rPr lang="fr-FR" sz="2400" dirty="0" err="1"/>
              <a:t>writeObject</a:t>
            </a:r>
            <a:r>
              <a:rPr lang="fr-FR" sz="2400" dirty="0"/>
              <a:t>(</a:t>
            </a:r>
            <a:r>
              <a:rPr lang="fr-FR" sz="2400" dirty="0" err="1"/>
              <a:t>ObjectOutputStream</a:t>
            </a:r>
            <a:r>
              <a:rPr lang="fr-FR" sz="2400" dirty="0"/>
              <a:t>)</a:t>
            </a:r>
          </a:p>
          <a:p>
            <a:pPr marL="0" indent="0">
              <a:buNone/>
            </a:pPr>
            <a:r>
              <a:rPr lang="fr-FR" sz="2800" dirty="0" smtClean="0"/>
              <a:t>ces </a:t>
            </a:r>
            <a:r>
              <a:rPr lang="fr-FR" sz="2800" dirty="0"/>
              <a:t>méthodes sont appelées lors de </a:t>
            </a:r>
            <a:r>
              <a:rPr lang="fr-FR" sz="2800" dirty="0" smtClean="0"/>
              <a:t>la (dé)sérialisation</a:t>
            </a:r>
            <a:endParaRPr lang="fr-FR" sz="2800" dirty="0"/>
          </a:p>
          <a:p>
            <a:pPr marL="0" indent="0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9098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endParaRPr lang="fr-FR" sz="2400" i="1" dirty="0" smtClean="0">
              <a:latin typeface="+mj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807" y="1370480"/>
            <a:ext cx="6382384" cy="51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4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Un contrôle plus </a:t>
            </a:r>
            <a:r>
              <a:rPr lang="fr-FR" sz="2800" dirty="0" smtClean="0">
                <a:solidFill>
                  <a:srgbClr val="002060"/>
                </a:solidFill>
              </a:rPr>
              <a:t>fin</a:t>
            </a:r>
            <a:endParaRPr lang="fr-FR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• </a:t>
            </a:r>
            <a:r>
              <a:rPr lang="fr-FR" sz="2800" dirty="0"/>
              <a:t>La sérialisation par défaut pourrait ne </a:t>
            </a:r>
            <a:r>
              <a:rPr lang="fr-FR" sz="2800" dirty="0" smtClean="0"/>
              <a:t>pas convenir </a:t>
            </a:r>
            <a:r>
              <a:rPr lang="fr-FR" sz="2800" dirty="0"/>
              <a:t>tout à fait...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on </a:t>
            </a:r>
            <a:r>
              <a:rPr lang="fr-FR" sz="2800" dirty="0"/>
              <a:t>peut vouloir faire quelque chose avec </a:t>
            </a:r>
            <a:r>
              <a:rPr lang="fr-FR" sz="2800" dirty="0" smtClean="0"/>
              <a:t>les </a:t>
            </a:r>
            <a:r>
              <a:rPr lang="fr-FR" sz="2800" dirty="0" err="1" smtClean="0"/>
              <a:t>transients</a:t>
            </a: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les </a:t>
            </a:r>
            <a:r>
              <a:rPr lang="fr-FR" sz="2800" dirty="0"/>
              <a:t>(ré)initialiser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ire/écrire </a:t>
            </a:r>
            <a:r>
              <a:rPr lang="fr-FR" sz="2800" dirty="0"/>
              <a:t>les choses dans un </a:t>
            </a:r>
            <a:r>
              <a:rPr lang="fr-FR" sz="2800" dirty="0" smtClean="0"/>
              <a:t>ordre différent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etc.</a:t>
            </a:r>
            <a:endParaRPr lang="fr-FR" sz="2800" dirty="0"/>
          </a:p>
          <a:p>
            <a:r>
              <a:rPr lang="fr-FR" sz="2800" dirty="0" smtClean="0"/>
              <a:t>Lorsqu’un </a:t>
            </a:r>
            <a:r>
              <a:rPr lang="fr-FR" sz="2800" dirty="0"/>
              <a:t>objet </a:t>
            </a:r>
            <a:r>
              <a:rPr lang="fr-FR" sz="2800" dirty="0" err="1"/>
              <a:t>Serializable</a:t>
            </a:r>
            <a:r>
              <a:rPr lang="fr-FR" sz="2800" dirty="0"/>
              <a:t> implémente </a:t>
            </a:r>
            <a:r>
              <a:rPr lang="fr-FR" sz="2800" dirty="0" smtClean="0"/>
              <a:t>les méthodes privées</a:t>
            </a:r>
          </a:p>
          <a:p>
            <a:pPr marL="0" indent="0"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void</a:t>
            </a:r>
            <a:r>
              <a:rPr lang="fr-FR" sz="2400" dirty="0" smtClean="0"/>
              <a:t> </a:t>
            </a:r>
            <a:r>
              <a:rPr lang="fr-FR" sz="2400" dirty="0" err="1"/>
              <a:t>readObject</a:t>
            </a:r>
            <a:r>
              <a:rPr lang="fr-FR" sz="2400" dirty="0"/>
              <a:t>(</a:t>
            </a:r>
            <a:r>
              <a:rPr lang="fr-FR" sz="2400" dirty="0" err="1"/>
              <a:t>ObjectInputStream</a:t>
            </a:r>
            <a:r>
              <a:rPr lang="fr-FR" sz="2400" dirty="0"/>
              <a:t>)</a:t>
            </a:r>
          </a:p>
          <a:p>
            <a:pPr marL="0" indent="0"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void</a:t>
            </a:r>
            <a:r>
              <a:rPr lang="fr-FR" sz="2400" dirty="0" smtClean="0"/>
              <a:t> </a:t>
            </a:r>
            <a:r>
              <a:rPr lang="fr-FR" sz="2400" dirty="0" err="1"/>
              <a:t>writeObject</a:t>
            </a:r>
            <a:r>
              <a:rPr lang="fr-FR" sz="2400" dirty="0"/>
              <a:t>(</a:t>
            </a:r>
            <a:r>
              <a:rPr lang="fr-FR" sz="2400" dirty="0" err="1"/>
              <a:t>ObjectOutputStream</a:t>
            </a:r>
            <a:r>
              <a:rPr lang="fr-FR" sz="2400" dirty="0"/>
              <a:t>)</a:t>
            </a:r>
          </a:p>
          <a:p>
            <a:pPr marL="0" indent="0">
              <a:buNone/>
            </a:pPr>
            <a:r>
              <a:rPr lang="fr-FR" sz="2800" dirty="0" smtClean="0"/>
              <a:t>ces </a:t>
            </a:r>
            <a:r>
              <a:rPr lang="fr-FR" sz="2800" dirty="0"/>
              <a:t>méthodes sont appelées lors de </a:t>
            </a:r>
            <a:r>
              <a:rPr lang="fr-FR" sz="2800" dirty="0" smtClean="0"/>
              <a:t>la (dé)sérialisation</a:t>
            </a:r>
            <a:endParaRPr lang="fr-FR" sz="2800" dirty="0"/>
          </a:p>
          <a:p>
            <a:pPr marL="0" indent="0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6527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800" dirty="0"/>
              <a:t>Tout d’abord, côté serveur :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 </a:t>
            </a:r>
            <a:r>
              <a:rPr lang="fr-FR" sz="2800" dirty="0"/>
              <a:t>Tout objet qui désire être exposé à travers les </a:t>
            </a:r>
            <a:r>
              <a:rPr lang="fr-FR" sz="2800" dirty="0" smtClean="0"/>
              <a:t>RMI doit </a:t>
            </a:r>
            <a:r>
              <a:rPr lang="fr-FR" sz="2800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 </a:t>
            </a:r>
            <a:r>
              <a:rPr lang="fr-FR" sz="2800" dirty="0"/>
              <a:t>implémenter une interface qui elle-même doit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spécialiser </a:t>
            </a:r>
            <a:r>
              <a:rPr lang="fr-FR" sz="2800" dirty="0"/>
              <a:t>l’</a:t>
            </a:r>
            <a:r>
              <a:rPr lang="fr-FR" sz="2800" dirty="0">
                <a:solidFill>
                  <a:srgbClr val="7030A0"/>
                </a:solidFill>
              </a:rPr>
              <a:t>interface </a:t>
            </a:r>
            <a:r>
              <a:rPr lang="fr-FR" sz="2800" dirty="0" err="1">
                <a:solidFill>
                  <a:srgbClr val="7030A0"/>
                </a:solidFill>
              </a:rPr>
              <a:t>java.rmi.Remote</a:t>
            </a:r>
            <a:endParaRPr lang="fr-FR" sz="28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contenir </a:t>
            </a:r>
            <a:r>
              <a:rPr lang="fr-FR" sz="2800" dirty="0"/>
              <a:t>des méthodes dont la </a:t>
            </a:r>
            <a:r>
              <a:rPr lang="fr-FR" sz="2800" dirty="0" smtClean="0"/>
              <a:t>signature contient </a:t>
            </a:r>
            <a:r>
              <a:rPr lang="fr-FR" sz="2800" dirty="0"/>
              <a:t>une clause </a:t>
            </a:r>
            <a:r>
              <a:rPr lang="fr-FR" sz="2800" dirty="0" err="1"/>
              <a:t>throws</a:t>
            </a:r>
            <a:r>
              <a:rPr lang="fr-FR" sz="2800" dirty="0"/>
              <a:t> faisant </a:t>
            </a:r>
            <a:r>
              <a:rPr lang="fr-FR" sz="2800" dirty="0" smtClean="0"/>
              <a:t>apparaître l’</a:t>
            </a:r>
            <a:r>
              <a:rPr lang="fr-FR" sz="2800" dirty="0" smtClean="0">
                <a:solidFill>
                  <a:srgbClr val="7030A0"/>
                </a:solidFill>
              </a:rPr>
              <a:t>exception </a:t>
            </a:r>
            <a:r>
              <a:rPr lang="fr-FR" sz="2800" dirty="0" err="1">
                <a:solidFill>
                  <a:srgbClr val="7030A0"/>
                </a:solidFill>
              </a:rPr>
              <a:t>java.rmi.RemoteException</a:t>
            </a:r>
            <a:endParaRPr lang="fr-FR" sz="28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dont </a:t>
            </a:r>
            <a:r>
              <a:rPr lang="fr-FR" sz="2800" dirty="0"/>
              <a:t>tous les paramètres ou valeurs de </a:t>
            </a:r>
            <a:r>
              <a:rPr lang="fr-FR" sz="2800" dirty="0" smtClean="0"/>
              <a:t>retour doivent </a:t>
            </a:r>
            <a:r>
              <a:rPr lang="fr-FR" sz="2800" dirty="0"/>
              <a:t>être </a:t>
            </a:r>
            <a:r>
              <a:rPr lang="fr-FR" sz="2800" dirty="0" err="1"/>
              <a:t>sérialisables</a:t>
            </a:r>
            <a:r>
              <a:rPr lang="fr-FR" sz="2800" dirty="0"/>
              <a:t>, i.e. </a:t>
            </a:r>
            <a:r>
              <a:rPr lang="fr-FR" sz="2800" dirty="0" smtClean="0"/>
              <a:t>implémenter l’</a:t>
            </a:r>
            <a:r>
              <a:rPr lang="fr-FR" sz="2800" dirty="0" smtClean="0">
                <a:solidFill>
                  <a:srgbClr val="7030A0"/>
                </a:solidFill>
              </a:rPr>
              <a:t>interface </a:t>
            </a:r>
            <a:r>
              <a:rPr lang="fr-FR" sz="2800" dirty="0" err="1">
                <a:solidFill>
                  <a:srgbClr val="7030A0"/>
                </a:solidFill>
              </a:rPr>
              <a:t>java.io.Serializable</a:t>
            </a:r>
            <a:endParaRPr lang="fr-FR" sz="28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spécialiser </a:t>
            </a:r>
            <a:r>
              <a:rPr lang="fr-FR" sz="2800" dirty="0"/>
              <a:t>la </a:t>
            </a:r>
            <a:r>
              <a:rPr lang="fr-FR" sz="2800" dirty="0" smtClean="0"/>
              <a:t>classe </a:t>
            </a:r>
            <a:r>
              <a:rPr lang="fr-FR" sz="2800" dirty="0" err="1" smtClean="0">
                <a:solidFill>
                  <a:srgbClr val="7030A0"/>
                </a:solidFill>
              </a:rPr>
              <a:t>java.rmi.server.UnicastRemoteObject</a:t>
            </a:r>
            <a:endParaRPr lang="fr-FR" sz="2800" i="1" dirty="0" smtClean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28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/>
              <a:t>// L’interface qui sera exposée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import </a:t>
            </a:r>
            <a:r>
              <a:rPr lang="fr-FR" sz="2800" dirty="0" err="1">
                <a:solidFill>
                  <a:srgbClr val="002060"/>
                </a:solidFill>
              </a:rPr>
              <a:t>java.rmi</a:t>
            </a:r>
            <a:r>
              <a:rPr lang="fr-FR" sz="2800" dirty="0">
                <a:solidFill>
                  <a:srgbClr val="002060"/>
                </a:solidFill>
              </a:rPr>
              <a:t>.*;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import java.io.*;</a:t>
            </a:r>
          </a:p>
          <a:p>
            <a:endParaRPr lang="fr-FR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public interface ODI extends Remote 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public </a:t>
            </a:r>
            <a:r>
              <a:rPr lang="en-US" sz="2800" dirty="0" err="1">
                <a:solidFill>
                  <a:srgbClr val="002060"/>
                </a:solidFill>
              </a:rPr>
              <a:t>int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getRandom</a:t>
            </a:r>
            <a:r>
              <a:rPr lang="en-US" sz="2800" dirty="0">
                <a:solidFill>
                  <a:srgbClr val="002060"/>
                </a:solidFill>
              </a:rPr>
              <a:t>() throws </a:t>
            </a:r>
            <a:r>
              <a:rPr lang="en-US" sz="2800" dirty="0" err="1">
                <a:solidFill>
                  <a:srgbClr val="002060"/>
                </a:solidFill>
              </a:rPr>
              <a:t>RemoteException</a:t>
            </a:r>
            <a:r>
              <a:rPr lang="en-US" sz="2800" dirty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public </a:t>
            </a:r>
            <a:r>
              <a:rPr lang="en-US" sz="2800" dirty="0" err="1">
                <a:solidFill>
                  <a:srgbClr val="002060"/>
                </a:solidFill>
              </a:rPr>
              <a:t>int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getCalls</a:t>
            </a:r>
            <a:r>
              <a:rPr lang="en-US" sz="2800" dirty="0">
                <a:solidFill>
                  <a:srgbClr val="002060"/>
                </a:solidFill>
              </a:rPr>
              <a:t>() throws </a:t>
            </a:r>
            <a:r>
              <a:rPr lang="en-US" sz="2800" dirty="0" err="1">
                <a:solidFill>
                  <a:srgbClr val="002060"/>
                </a:solidFill>
              </a:rPr>
              <a:t>RemoteException</a:t>
            </a:r>
            <a:r>
              <a:rPr lang="en-US" sz="2800" dirty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}</a:t>
            </a:r>
            <a:endParaRPr lang="fr-FR" sz="28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1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000" dirty="0">
                <a:solidFill>
                  <a:srgbClr val="002060"/>
                </a:solidFill>
              </a:rPr>
              <a:t>// Une implémentation de l’interface…</a:t>
            </a:r>
          </a:p>
          <a:p>
            <a:r>
              <a:rPr lang="fr-FR" sz="2000" dirty="0">
                <a:solidFill>
                  <a:srgbClr val="002060"/>
                </a:solidFill>
              </a:rPr>
              <a:t>import </a:t>
            </a:r>
            <a:r>
              <a:rPr lang="fr-FR" sz="2000" dirty="0" err="1">
                <a:solidFill>
                  <a:srgbClr val="002060"/>
                </a:solidFill>
              </a:rPr>
              <a:t>java.rmi</a:t>
            </a:r>
            <a:r>
              <a:rPr lang="fr-FR" sz="2000" dirty="0">
                <a:solidFill>
                  <a:srgbClr val="002060"/>
                </a:solidFill>
              </a:rPr>
              <a:t>.*;</a:t>
            </a:r>
          </a:p>
          <a:p>
            <a:r>
              <a:rPr lang="fr-FR" sz="2000" dirty="0">
                <a:solidFill>
                  <a:srgbClr val="002060"/>
                </a:solidFill>
              </a:rPr>
              <a:t>import </a:t>
            </a:r>
            <a:r>
              <a:rPr lang="fr-FR" sz="2000" dirty="0" err="1">
                <a:solidFill>
                  <a:srgbClr val="002060"/>
                </a:solidFill>
              </a:rPr>
              <a:t>java.rmi.server</a:t>
            </a:r>
            <a:r>
              <a:rPr lang="fr-FR" sz="2000" dirty="0">
                <a:solidFill>
                  <a:srgbClr val="002060"/>
                </a:solidFill>
              </a:rPr>
              <a:t>.*;</a:t>
            </a:r>
          </a:p>
          <a:p>
            <a:r>
              <a:rPr lang="fr-FR" sz="2000" dirty="0">
                <a:solidFill>
                  <a:srgbClr val="002060"/>
                </a:solidFill>
              </a:rPr>
              <a:t>import java.io.*;</a:t>
            </a:r>
          </a:p>
          <a:p>
            <a:r>
              <a:rPr lang="fr-FR" sz="2000" dirty="0">
                <a:solidFill>
                  <a:srgbClr val="002060"/>
                </a:solidFill>
              </a:rPr>
              <a:t>import </a:t>
            </a:r>
            <a:r>
              <a:rPr lang="fr-FR" sz="2000" dirty="0" err="1">
                <a:solidFill>
                  <a:srgbClr val="002060"/>
                </a:solidFill>
              </a:rPr>
              <a:t>java.util</a:t>
            </a:r>
            <a:r>
              <a:rPr lang="fr-FR" sz="2000" dirty="0">
                <a:solidFill>
                  <a:srgbClr val="002060"/>
                </a:solidFill>
              </a:rPr>
              <a:t>.*;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public class OD extends </a:t>
            </a:r>
            <a:r>
              <a:rPr lang="en-US" sz="2000" dirty="0" err="1">
                <a:solidFill>
                  <a:srgbClr val="7030A0"/>
                </a:solidFill>
              </a:rPr>
              <a:t>UnicastRemoteObject</a:t>
            </a:r>
            <a:r>
              <a:rPr lang="en-US" sz="2000" dirty="0">
                <a:solidFill>
                  <a:srgbClr val="7030A0"/>
                </a:solidFill>
              </a:rPr>
              <a:t> implements ODI</a:t>
            </a:r>
            <a:r>
              <a:rPr lang="en-US" sz="2000" dirty="0">
                <a:solidFill>
                  <a:srgbClr val="002060"/>
                </a:solidFill>
              </a:rPr>
              <a:t> {</a:t>
            </a:r>
          </a:p>
          <a:p>
            <a:r>
              <a:rPr lang="fr-FR" sz="2000" dirty="0" err="1">
                <a:solidFill>
                  <a:srgbClr val="002060"/>
                </a:solidFill>
              </a:rPr>
              <a:t>private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err="1">
                <a:solidFill>
                  <a:srgbClr val="002060"/>
                </a:solidFill>
              </a:rPr>
              <a:t>Random</a:t>
            </a:r>
            <a:r>
              <a:rPr lang="fr-FR" sz="2000" dirty="0">
                <a:solidFill>
                  <a:srgbClr val="002060"/>
                </a:solidFill>
              </a:rPr>
              <a:t> alea;</a:t>
            </a:r>
          </a:p>
          <a:p>
            <a:r>
              <a:rPr lang="fr-FR" sz="2000" dirty="0" err="1">
                <a:solidFill>
                  <a:srgbClr val="002060"/>
                </a:solidFill>
              </a:rPr>
              <a:t>private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err="1">
                <a:solidFill>
                  <a:srgbClr val="002060"/>
                </a:solidFill>
              </a:rPr>
              <a:t>int</a:t>
            </a:r>
            <a:r>
              <a:rPr lang="fr-FR" sz="2000" dirty="0">
                <a:solidFill>
                  <a:srgbClr val="002060"/>
                </a:solidFill>
              </a:rPr>
              <a:t> calls;</a:t>
            </a:r>
          </a:p>
          <a:p>
            <a:r>
              <a:rPr lang="fr-FR" sz="2000" dirty="0">
                <a:solidFill>
                  <a:srgbClr val="002060"/>
                </a:solidFill>
              </a:rPr>
              <a:t>public OD() </a:t>
            </a:r>
            <a:r>
              <a:rPr lang="fr-FR" sz="2000" dirty="0" err="1">
                <a:solidFill>
                  <a:srgbClr val="002060"/>
                </a:solidFill>
              </a:rPr>
              <a:t>throws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err="1">
                <a:solidFill>
                  <a:srgbClr val="7030A0"/>
                </a:solidFill>
              </a:rPr>
              <a:t>RemoteException</a:t>
            </a:r>
            <a:r>
              <a:rPr lang="fr-FR" sz="2000" dirty="0">
                <a:solidFill>
                  <a:srgbClr val="002060"/>
                </a:solidFill>
              </a:rPr>
              <a:t> {</a:t>
            </a:r>
          </a:p>
          <a:p>
            <a:r>
              <a:rPr lang="fr-FR" sz="2000" dirty="0">
                <a:solidFill>
                  <a:srgbClr val="002060"/>
                </a:solidFill>
              </a:rPr>
              <a:t>log("</a:t>
            </a:r>
            <a:r>
              <a:rPr lang="fr-FR" sz="2000" dirty="0" err="1">
                <a:solidFill>
                  <a:srgbClr val="002060"/>
                </a:solidFill>
              </a:rPr>
              <a:t>ctor</a:t>
            </a:r>
            <a:r>
              <a:rPr lang="fr-FR" sz="2000" dirty="0" smtClean="0">
                <a:solidFill>
                  <a:srgbClr val="002060"/>
                </a:solidFill>
              </a:rPr>
              <a:t>"); alea </a:t>
            </a:r>
            <a:r>
              <a:rPr lang="fr-FR" sz="2000" dirty="0">
                <a:solidFill>
                  <a:srgbClr val="002060"/>
                </a:solidFill>
              </a:rPr>
              <a:t>= new </a:t>
            </a:r>
            <a:r>
              <a:rPr lang="fr-FR" sz="2000" dirty="0" err="1">
                <a:solidFill>
                  <a:srgbClr val="002060"/>
                </a:solidFill>
              </a:rPr>
              <a:t>Random</a:t>
            </a:r>
            <a:r>
              <a:rPr lang="fr-FR" sz="2000" dirty="0" smtClean="0">
                <a:solidFill>
                  <a:srgbClr val="002060"/>
                </a:solidFill>
              </a:rPr>
              <a:t>(); calls </a:t>
            </a:r>
            <a:r>
              <a:rPr lang="fr-FR" sz="2000" dirty="0">
                <a:solidFill>
                  <a:srgbClr val="002060"/>
                </a:solidFill>
              </a:rPr>
              <a:t>= 0</a:t>
            </a:r>
            <a:r>
              <a:rPr lang="fr-FR" sz="2000" dirty="0" smtClean="0">
                <a:solidFill>
                  <a:srgbClr val="002060"/>
                </a:solidFill>
              </a:rPr>
              <a:t>;}</a:t>
            </a:r>
            <a:endParaRPr lang="fr-FR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public 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getRandom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r>
              <a:rPr lang="en-US" sz="2000" dirty="0">
                <a:solidFill>
                  <a:srgbClr val="002060"/>
                </a:solidFill>
              </a:rPr>
              <a:t> throws </a:t>
            </a:r>
            <a:r>
              <a:rPr lang="en-US" sz="2000" dirty="0" err="1">
                <a:solidFill>
                  <a:srgbClr val="7030A0"/>
                </a:solidFill>
              </a:rPr>
              <a:t>RemoteException</a:t>
            </a:r>
            <a:r>
              <a:rPr lang="en-US" sz="2000" dirty="0">
                <a:solidFill>
                  <a:srgbClr val="002060"/>
                </a:solidFill>
              </a:rPr>
              <a:t> {</a:t>
            </a:r>
          </a:p>
          <a:p>
            <a:r>
              <a:rPr lang="fr-FR" sz="2000" dirty="0">
                <a:solidFill>
                  <a:srgbClr val="002060"/>
                </a:solidFill>
              </a:rPr>
              <a:t>log("</a:t>
            </a:r>
            <a:r>
              <a:rPr lang="fr-FR" sz="2000" dirty="0" err="1">
                <a:solidFill>
                  <a:srgbClr val="002060"/>
                </a:solidFill>
              </a:rPr>
              <a:t>getRandom</a:t>
            </a:r>
            <a:r>
              <a:rPr lang="fr-FR" sz="2000" dirty="0">
                <a:solidFill>
                  <a:srgbClr val="002060"/>
                </a:solidFill>
              </a:rPr>
              <a:t>() "+</a:t>
            </a:r>
            <a:r>
              <a:rPr lang="fr-FR" sz="2000" dirty="0" err="1">
                <a:solidFill>
                  <a:srgbClr val="002060"/>
                </a:solidFill>
              </a:rPr>
              <a:t>this</a:t>
            </a:r>
            <a:r>
              <a:rPr lang="fr-FR" sz="2000" dirty="0" smtClean="0">
                <a:solidFill>
                  <a:srgbClr val="002060"/>
                </a:solidFill>
              </a:rPr>
              <a:t>); calls++; return </a:t>
            </a:r>
            <a:r>
              <a:rPr lang="fr-FR" sz="2000" dirty="0" err="1">
                <a:solidFill>
                  <a:srgbClr val="002060"/>
                </a:solidFill>
              </a:rPr>
              <a:t>alea.nextInt</a:t>
            </a:r>
            <a:r>
              <a:rPr lang="fr-FR" sz="2000" dirty="0" smtClean="0">
                <a:solidFill>
                  <a:srgbClr val="002060"/>
                </a:solidFill>
              </a:rPr>
              <a:t>();}</a:t>
            </a:r>
            <a:endParaRPr lang="fr-FR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public 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getCalls</a:t>
            </a:r>
            <a:r>
              <a:rPr lang="en-US" sz="2000" dirty="0">
                <a:solidFill>
                  <a:srgbClr val="7030A0"/>
                </a:solidFill>
              </a:rPr>
              <a:t>()</a:t>
            </a:r>
            <a:r>
              <a:rPr lang="en-US" sz="2000" dirty="0">
                <a:solidFill>
                  <a:srgbClr val="002060"/>
                </a:solidFill>
              </a:rPr>
              <a:t> throws </a:t>
            </a:r>
            <a:r>
              <a:rPr lang="en-US" sz="2000" dirty="0" err="1">
                <a:solidFill>
                  <a:srgbClr val="002060"/>
                </a:solidFill>
              </a:rPr>
              <a:t>RemoteException</a:t>
            </a:r>
            <a:r>
              <a:rPr lang="en-US" sz="2000" dirty="0">
                <a:solidFill>
                  <a:srgbClr val="002060"/>
                </a:solidFill>
              </a:rPr>
              <a:t> {</a:t>
            </a:r>
          </a:p>
          <a:p>
            <a:r>
              <a:rPr lang="fr-FR" sz="2000" dirty="0">
                <a:solidFill>
                  <a:srgbClr val="002060"/>
                </a:solidFill>
              </a:rPr>
              <a:t>log("</a:t>
            </a:r>
            <a:r>
              <a:rPr lang="fr-FR" sz="2000" dirty="0" err="1">
                <a:solidFill>
                  <a:srgbClr val="002060"/>
                </a:solidFill>
              </a:rPr>
              <a:t>getCalls</a:t>
            </a:r>
            <a:r>
              <a:rPr lang="fr-FR" sz="2000" dirty="0">
                <a:solidFill>
                  <a:srgbClr val="002060"/>
                </a:solidFill>
              </a:rPr>
              <a:t>() "+</a:t>
            </a:r>
            <a:r>
              <a:rPr lang="fr-FR" sz="2000" dirty="0" err="1">
                <a:solidFill>
                  <a:srgbClr val="002060"/>
                </a:solidFill>
              </a:rPr>
              <a:t>this</a:t>
            </a:r>
            <a:r>
              <a:rPr lang="fr-FR" sz="2000" dirty="0" smtClean="0">
                <a:solidFill>
                  <a:srgbClr val="002060"/>
                </a:solidFill>
              </a:rPr>
              <a:t>); return </a:t>
            </a:r>
            <a:r>
              <a:rPr lang="fr-FR" sz="2000" dirty="0">
                <a:solidFill>
                  <a:srgbClr val="002060"/>
                </a:solidFill>
              </a:rPr>
              <a:t>calls</a:t>
            </a:r>
            <a:r>
              <a:rPr lang="fr-FR" sz="2000" dirty="0" smtClean="0">
                <a:solidFill>
                  <a:srgbClr val="002060"/>
                </a:solidFill>
              </a:rPr>
              <a:t>; }}</a:t>
            </a:r>
            <a:endParaRPr lang="fr-FR" sz="20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93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800" dirty="0"/>
              <a:t>Pour que l’objet soit atteignable par un client </a:t>
            </a:r>
            <a:r>
              <a:rPr lang="fr-FR" sz="2800" dirty="0" smtClean="0"/>
              <a:t>:</a:t>
            </a:r>
          </a:p>
          <a:p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     il </a:t>
            </a:r>
            <a:r>
              <a:rPr lang="fr-FR" sz="2800" dirty="0"/>
              <a:t>faut l’enregistrer dans un annuaire </a:t>
            </a:r>
            <a:r>
              <a:rPr lang="fr-FR" sz="2800" dirty="0" smtClean="0"/>
              <a:t>des objets </a:t>
            </a:r>
            <a:r>
              <a:rPr lang="fr-FR" sz="2800" dirty="0"/>
              <a:t>exposés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</a:t>
            </a:r>
            <a:r>
              <a:rPr lang="fr-FR" sz="2800" dirty="0" smtClean="0"/>
              <a:t>       cela </a:t>
            </a:r>
            <a:r>
              <a:rPr lang="fr-FR" sz="2800" dirty="0"/>
              <a:t>suppose qu’un annuaire soit disponible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    un </a:t>
            </a:r>
            <a:r>
              <a:rPr lang="it-IT" sz="2800" dirty="0"/>
              <a:t>tel annuaire s’appelle un </a:t>
            </a:r>
            <a:r>
              <a:rPr lang="it-IT" sz="2800" b="1" dirty="0" smtClean="0"/>
              <a:t>annuaire RMI </a:t>
            </a:r>
            <a:r>
              <a:rPr lang="fr-FR" sz="2800" dirty="0" smtClean="0"/>
              <a:t>(RMI </a:t>
            </a:r>
            <a:r>
              <a:rPr lang="fr-FR" sz="2800" dirty="0" err="1"/>
              <a:t>registry</a:t>
            </a:r>
            <a:r>
              <a:rPr lang="fr-FR" sz="2800" dirty="0" smtClean="0"/>
              <a:t>)</a:t>
            </a:r>
          </a:p>
          <a:p>
            <a:pPr marL="0" indent="0">
              <a:buNone/>
            </a:pP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 </a:t>
            </a:r>
            <a:r>
              <a:rPr lang="fr-FR" sz="2800" dirty="0" smtClean="0"/>
              <a:t>       le </a:t>
            </a:r>
            <a:r>
              <a:rPr lang="fr-FR" sz="2800" dirty="0"/>
              <a:t>service réseau correspondant </a:t>
            </a:r>
            <a:r>
              <a:rPr lang="fr-FR" sz="2800" dirty="0" smtClean="0"/>
              <a:t>est fourni </a:t>
            </a:r>
            <a:r>
              <a:rPr lang="fr-FR" sz="2800" dirty="0"/>
              <a:t>par défaut </a:t>
            </a:r>
            <a:r>
              <a:rPr lang="fr-FR" sz="2800" dirty="0" smtClean="0"/>
              <a:t>avec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      l’environnement Java</a:t>
            </a:r>
            <a:r>
              <a:rPr lang="fr-FR" sz="2800" dirty="0"/>
              <a:t>; la commande </a:t>
            </a:r>
            <a:r>
              <a:rPr lang="fr-FR" sz="2800" dirty="0" smtClean="0"/>
              <a:t>s’appelle </a:t>
            </a:r>
            <a:r>
              <a:rPr lang="fr-FR" sz="2800" dirty="0" err="1" smtClean="0"/>
              <a:t>rmiregistry</a:t>
            </a:r>
            <a:endParaRPr lang="fr-FR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800" i="1" dirty="0" smtClean="0">
                <a:latin typeface="+mj-lt"/>
              </a:rPr>
              <a:t>Il faut lancer un annuaire</a:t>
            </a:r>
          </a:p>
        </p:txBody>
      </p:sp>
    </p:spTree>
    <p:extLst>
      <p:ext uri="{BB962C8B-B14F-4D97-AF65-F5344CB8AC3E}">
        <p14:creationId xmlns:p14="http://schemas.microsoft.com/office/powerpoint/2010/main" val="8274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800" dirty="0"/>
              <a:t>L’enregistrement d’un objet peut </a:t>
            </a:r>
            <a:r>
              <a:rPr lang="fr-FR" sz="2800" dirty="0" smtClean="0"/>
              <a:t>simplement s’effectuer </a:t>
            </a:r>
            <a:r>
              <a:rPr lang="fr-FR" sz="2800" dirty="0"/>
              <a:t>à l’aide de la méthode statique </a:t>
            </a:r>
            <a:r>
              <a:rPr lang="fr-FR" sz="2800" dirty="0" smtClean="0"/>
              <a:t>: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	</a:t>
            </a:r>
            <a:r>
              <a:rPr lang="fr-FR" sz="2800" dirty="0" err="1" smtClean="0">
                <a:solidFill>
                  <a:srgbClr val="7030A0"/>
                </a:solidFill>
              </a:rPr>
              <a:t>void</a:t>
            </a:r>
            <a:r>
              <a:rPr lang="fr-FR" sz="2800" dirty="0" smtClean="0">
                <a:solidFill>
                  <a:srgbClr val="7030A0"/>
                </a:solidFill>
              </a:rPr>
              <a:t> </a:t>
            </a:r>
            <a:r>
              <a:rPr lang="fr-FR" sz="2800" dirty="0" err="1">
                <a:solidFill>
                  <a:srgbClr val="7030A0"/>
                </a:solidFill>
              </a:rPr>
              <a:t>bind</a:t>
            </a:r>
            <a:r>
              <a:rPr lang="fr-FR" sz="2800" dirty="0">
                <a:solidFill>
                  <a:srgbClr val="7030A0"/>
                </a:solidFill>
              </a:rPr>
              <a:t>(String </a:t>
            </a:r>
            <a:r>
              <a:rPr lang="fr-FR" sz="2800" dirty="0" err="1">
                <a:solidFill>
                  <a:srgbClr val="7030A0"/>
                </a:solidFill>
              </a:rPr>
              <a:t>nom,Remote</a:t>
            </a:r>
            <a:r>
              <a:rPr lang="fr-FR" sz="2800" dirty="0">
                <a:solidFill>
                  <a:srgbClr val="7030A0"/>
                </a:solidFill>
              </a:rPr>
              <a:t> o</a:t>
            </a:r>
            <a:r>
              <a:rPr lang="fr-FR" sz="2800" dirty="0" smtClean="0">
                <a:solidFill>
                  <a:srgbClr val="7030A0"/>
                </a:solidFill>
              </a:rPr>
              <a:t>)</a:t>
            </a:r>
            <a:r>
              <a:rPr lang="fr-FR" sz="2800" dirty="0" smtClean="0"/>
              <a:t>;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	de </a:t>
            </a:r>
            <a:r>
              <a:rPr lang="fr-FR" sz="2800" dirty="0"/>
              <a:t>la </a:t>
            </a:r>
            <a:r>
              <a:rPr lang="fr-FR" sz="2800" dirty="0" smtClean="0"/>
              <a:t>classe</a:t>
            </a:r>
            <a:r>
              <a:rPr lang="fr-FR" sz="2800" dirty="0"/>
              <a:t> </a:t>
            </a:r>
            <a:r>
              <a:rPr lang="fr-FR" sz="2800" dirty="0" err="1" smtClean="0">
                <a:solidFill>
                  <a:srgbClr val="7030A0"/>
                </a:solidFill>
              </a:rPr>
              <a:t>java.rmi.Naming</a:t>
            </a:r>
            <a:endParaRPr lang="fr-FR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800" dirty="0" smtClean="0"/>
              <a:t> </a:t>
            </a:r>
            <a:r>
              <a:rPr lang="fr-FR" sz="2800" dirty="0"/>
              <a:t>où 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 </a:t>
            </a:r>
            <a:r>
              <a:rPr lang="fr-FR" sz="2800" dirty="0">
                <a:solidFill>
                  <a:srgbClr val="7030A0"/>
                </a:solidFill>
              </a:rPr>
              <a:t>nom</a:t>
            </a:r>
            <a:r>
              <a:rPr lang="fr-FR" sz="2800" dirty="0"/>
              <a:t> est de la forme </a:t>
            </a:r>
            <a:r>
              <a:rPr lang="fr-FR" sz="2800" dirty="0">
                <a:solidFill>
                  <a:srgbClr val="7030A0"/>
                </a:solidFill>
              </a:rPr>
              <a:t>//</a:t>
            </a:r>
            <a:r>
              <a:rPr lang="fr-FR" sz="2800" dirty="0" err="1">
                <a:solidFill>
                  <a:srgbClr val="7030A0"/>
                </a:solidFill>
              </a:rPr>
              <a:t>machine:port</a:t>
            </a:r>
            <a:r>
              <a:rPr lang="fr-FR" sz="2800" dirty="0">
                <a:solidFill>
                  <a:srgbClr val="7030A0"/>
                </a:solidFill>
              </a:rPr>
              <a:t>/id</a:t>
            </a:r>
          </a:p>
          <a:p>
            <a:pPr marL="0" indent="0">
              <a:buNone/>
            </a:pPr>
            <a:r>
              <a:rPr lang="fr-FR" sz="2800" dirty="0" smtClean="0"/>
              <a:t>	(</a:t>
            </a:r>
            <a:r>
              <a:rPr lang="fr-FR" sz="2800" dirty="0"/>
              <a:t>machine et port sont optionnels)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>
                <a:solidFill>
                  <a:srgbClr val="7030A0"/>
                </a:solidFill>
              </a:rPr>
              <a:t>o</a:t>
            </a:r>
            <a:r>
              <a:rPr lang="fr-FR" sz="2800" dirty="0" smtClean="0"/>
              <a:t> </a:t>
            </a:r>
            <a:r>
              <a:rPr lang="fr-FR" sz="2800" dirty="0"/>
              <a:t>est l’objet à exposer…</a:t>
            </a:r>
            <a:endParaRPr lang="fr-FR" sz="28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78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800" dirty="0"/>
              <a:t>ou </a:t>
            </a:r>
            <a:r>
              <a:rPr lang="fr-FR" sz="2800" dirty="0" smtClean="0"/>
              <a:t>alors </a:t>
            </a:r>
            <a:r>
              <a:rPr lang="fr-FR" sz="2800" dirty="0"/>
              <a:t>en retrouvant un annuaire </a:t>
            </a:r>
            <a:r>
              <a:rPr lang="fr-FR" sz="2800" dirty="0" smtClean="0"/>
              <a:t>via:</a:t>
            </a:r>
          </a:p>
          <a:p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	</a:t>
            </a:r>
            <a:r>
              <a:rPr lang="fr-FR" sz="2800" dirty="0" err="1" smtClean="0">
                <a:solidFill>
                  <a:srgbClr val="7030A0"/>
                </a:solidFill>
              </a:rPr>
              <a:t>LocateRegistry.getRegistry</a:t>
            </a:r>
            <a:r>
              <a:rPr lang="fr-FR" sz="2800" dirty="0" smtClean="0">
                <a:solidFill>
                  <a:srgbClr val="7030A0"/>
                </a:solidFill>
              </a:rPr>
              <a:t>(…)</a:t>
            </a:r>
          </a:p>
          <a:p>
            <a:pPr marL="0" indent="0">
              <a:buNone/>
            </a:pPr>
            <a:endParaRPr lang="fr-FR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800" dirty="0" smtClean="0"/>
              <a:t>puis </a:t>
            </a:r>
            <a:r>
              <a:rPr lang="fr-FR" sz="2800" dirty="0"/>
              <a:t>en utilisant </a:t>
            </a:r>
            <a:r>
              <a:rPr lang="fr-FR" sz="2800" dirty="0" smtClean="0"/>
              <a:t>: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	</a:t>
            </a:r>
            <a:r>
              <a:rPr lang="fr-FR" sz="2800" dirty="0" err="1" smtClean="0"/>
              <a:t>void</a:t>
            </a:r>
            <a:r>
              <a:rPr lang="fr-FR" sz="2800" dirty="0" smtClean="0"/>
              <a:t> </a:t>
            </a:r>
            <a:r>
              <a:rPr lang="fr-FR" sz="2800" dirty="0" err="1">
                <a:solidFill>
                  <a:srgbClr val="7030A0"/>
                </a:solidFill>
              </a:rPr>
              <a:t>bind</a:t>
            </a:r>
            <a:r>
              <a:rPr lang="fr-FR" sz="2800" dirty="0">
                <a:solidFill>
                  <a:srgbClr val="7030A0"/>
                </a:solidFill>
              </a:rPr>
              <a:t>(String </a:t>
            </a:r>
            <a:r>
              <a:rPr lang="fr-FR" sz="2800" dirty="0" err="1">
                <a:solidFill>
                  <a:srgbClr val="7030A0"/>
                </a:solidFill>
              </a:rPr>
              <a:t>nom,Remote</a:t>
            </a:r>
            <a:r>
              <a:rPr lang="fr-FR" sz="2800" dirty="0">
                <a:solidFill>
                  <a:srgbClr val="7030A0"/>
                </a:solidFill>
              </a:rPr>
              <a:t> o</a:t>
            </a:r>
            <a:r>
              <a:rPr lang="fr-FR" sz="2800" dirty="0" smtClean="0">
                <a:solidFill>
                  <a:srgbClr val="7030A0"/>
                </a:solidFill>
              </a:rPr>
              <a:t>)</a:t>
            </a:r>
            <a:r>
              <a:rPr lang="fr-FR" sz="2800" dirty="0" smtClean="0"/>
              <a:t>;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	de </a:t>
            </a:r>
            <a:r>
              <a:rPr lang="fr-FR" sz="2800" dirty="0"/>
              <a:t>la </a:t>
            </a:r>
            <a:r>
              <a:rPr lang="fr-FR" sz="2800" dirty="0" smtClean="0"/>
              <a:t>classe:</a:t>
            </a:r>
            <a:endParaRPr lang="fr-FR" sz="2800" dirty="0"/>
          </a:p>
          <a:p>
            <a:r>
              <a:rPr lang="fr-FR" sz="2800" dirty="0" err="1">
                <a:solidFill>
                  <a:srgbClr val="7030A0"/>
                </a:solidFill>
              </a:rPr>
              <a:t>java.rmi.registry.Registry</a:t>
            </a:r>
            <a:endParaRPr lang="fr-FR" sz="2800" i="1" dirty="0" smtClean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47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400" dirty="0">
                <a:solidFill>
                  <a:srgbClr val="002060"/>
                </a:solidFill>
              </a:rPr>
              <a:t>// Le serveur qui expose l’objet</a:t>
            </a:r>
          </a:p>
          <a:p>
            <a:r>
              <a:rPr lang="fr-FR" sz="2400" dirty="0">
                <a:solidFill>
                  <a:srgbClr val="002060"/>
                </a:solidFill>
              </a:rPr>
              <a:t>import </a:t>
            </a:r>
            <a:r>
              <a:rPr lang="fr-FR" sz="2400" dirty="0" err="1">
                <a:solidFill>
                  <a:srgbClr val="002060"/>
                </a:solidFill>
              </a:rPr>
              <a:t>java.rmi</a:t>
            </a:r>
            <a:r>
              <a:rPr lang="fr-FR" sz="2400" dirty="0">
                <a:solidFill>
                  <a:srgbClr val="002060"/>
                </a:solidFill>
              </a:rPr>
              <a:t>.*;</a:t>
            </a:r>
          </a:p>
          <a:p>
            <a:r>
              <a:rPr lang="fr-FR" sz="2400" dirty="0">
                <a:solidFill>
                  <a:srgbClr val="002060"/>
                </a:solidFill>
              </a:rPr>
              <a:t>import java.io.*;</a:t>
            </a:r>
          </a:p>
          <a:p>
            <a:endParaRPr lang="fr-FR" sz="2400" dirty="0">
              <a:solidFill>
                <a:srgbClr val="002060"/>
              </a:solidFill>
            </a:endParaRPr>
          </a:p>
          <a:p>
            <a:r>
              <a:rPr lang="fr-FR" sz="2400" dirty="0">
                <a:solidFill>
                  <a:srgbClr val="002060"/>
                </a:solidFill>
              </a:rPr>
              <a:t>public class Serveur {</a:t>
            </a:r>
          </a:p>
          <a:p>
            <a:r>
              <a:rPr lang="en-US" sz="2400" dirty="0">
                <a:solidFill>
                  <a:srgbClr val="002060"/>
                </a:solidFill>
              </a:rPr>
              <a:t>public static void main(String []</a:t>
            </a:r>
            <a:r>
              <a:rPr lang="en-US" sz="2400" dirty="0" err="1">
                <a:solidFill>
                  <a:srgbClr val="002060"/>
                </a:solidFill>
              </a:rPr>
              <a:t>args</a:t>
            </a:r>
            <a:r>
              <a:rPr lang="en-US" sz="2400" dirty="0">
                <a:solidFill>
                  <a:srgbClr val="002060"/>
                </a:solidFill>
              </a:rPr>
              <a:t>) {</a:t>
            </a:r>
          </a:p>
          <a:p>
            <a:r>
              <a:rPr lang="fr-FR" sz="2400" dirty="0" err="1">
                <a:solidFill>
                  <a:srgbClr val="002060"/>
                </a:solidFill>
              </a:rPr>
              <a:t>try</a:t>
            </a:r>
            <a:r>
              <a:rPr lang="fr-FR" sz="2400" dirty="0">
                <a:solidFill>
                  <a:srgbClr val="002060"/>
                </a:solidFill>
              </a:rPr>
              <a:t> {</a:t>
            </a:r>
          </a:p>
          <a:p>
            <a:r>
              <a:rPr lang="fr-FR" sz="2400" dirty="0">
                <a:solidFill>
                  <a:srgbClr val="002060"/>
                </a:solidFill>
              </a:rPr>
              <a:t>OD o = new OD();</a:t>
            </a:r>
          </a:p>
          <a:p>
            <a:r>
              <a:rPr lang="fr-FR" sz="2400" dirty="0" err="1">
                <a:solidFill>
                  <a:srgbClr val="002060"/>
                </a:solidFill>
              </a:rPr>
              <a:t>Naming.bind</a:t>
            </a:r>
            <a:r>
              <a:rPr lang="fr-FR" sz="2400" dirty="0">
                <a:solidFill>
                  <a:srgbClr val="002060"/>
                </a:solidFill>
              </a:rPr>
              <a:t>("</a:t>
            </a:r>
            <a:r>
              <a:rPr lang="fr-FR" sz="2400" dirty="0" err="1">
                <a:solidFill>
                  <a:srgbClr val="002060"/>
                </a:solidFill>
              </a:rPr>
              <a:t>rmi</a:t>
            </a:r>
            <a:r>
              <a:rPr lang="fr-FR" sz="2400" dirty="0">
                <a:solidFill>
                  <a:srgbClr val="002060"/>
                </a:solidFill>
              </a:rPr>
              <a:t>://</a:t>
            </a:r>
            <a:r>
              <a:rPr lang="fr-FR" sz="2400" dirty="0" err="1">
                <a:solidFill>
                  <a:srgbClr val="002060"/>
                </a:solidFill>
              </a:rPr>
              <a:t>localhost</a:t>
            </a:r>
            <a:r>
              <a:rPr lang="fr-FR" sz="2400" dirty="0">
                <a:solidFill>
                  <a:srgbClr val="002060"/>
                </a:solidFill>
              </a:rPr>
              <a:t>/</a:t>
            </a:r>
            <a:r>
              <a:rPr lang="fr-FR" sz="2400" dirty="0" err="1">
                <a:solidFill>
                  <a:srgbClr val="002060"/>
                </a:solidFill>
              </a:rPr>
              <a:t>od</a:t>
            </a:r>
            <a:r>
              <a:rPr lang="fr-FR" sz="2400" dirty="0">
                <a:solidFill>
                  <a:srgbClr val="002060"/>
                </a:solidFill>
              </a:rPr>
              <a:t>",o);</a:t>
            </a:r>
          </a:p>
          <a:p>
            <a:r>
              <a:rPr lang="fr-FR" sz="2400" dirty="0" err="1">
                <a:solidFill>
                  <a:srgbClr val="002060"/>
                </a:solidFill>
              </a:rPr>
              <a:t>System.out.println</a:t>
            </a:r>
            <a:r>
              <a:rPr lang="fr-FR" sz="2400" dirty="0">
                <a:solidFill>
                  <a:srgbClr val="002060"/>
                </a:solidFill>
              </a:rPr>
              <a:t>("C'est bon "+o</a:t>
            </a:r>
            <a:r>
              <a:rPr lang="fr-FR" sz="2400" dirty="0" smtClean="0">
                <a:solidFill>
                  <a:srgbClr val="002060"/>
                </a:solidFill>
              </a:rPr>
              <a:t>);} </a:t>
            </a:r>
            <a:r>
              <a:rPr lang="fr-FR" sz="2400" dirty="0">
                <a:solidFill>
                  <a:srgbClr val="002060"/>
                </a:solidFill>
              </a:rPr>
              <a:t>catch(Exception e) {</a:t>
            </a:r>
          </a:p>
          <a:p>
            <a:r>
              <a:rPr lang="fr-FR" sz="2400" dirty="0" err="1">
                <a:solidFill>
                  <a:srgbClr val="002060"/>
                </a:solidFill>
              </a:rPr>
              <a:t>System.out.println</a:t>
            </a:r>
            <a:r>
              <a:rPr lang="fr-FR" sz="2400" dirty="0">
                <a:solidFill>
                  <a:srgbClr val="002060"/>
                </a:solidFill>
              </a:rPr>
              <a:t>("ERREUR");</a:t>
            </a:r>
          </a:p>
          <a:p>
            <a:r>
              <a:rPr lang="fr-FR" sz="2400" dirty="0" err="1">
                <a:solidFill>
                  <a:srgbClr val="002060"/>
                </a:solidFill>
              </a:rPr>
              <a:t>e.printStackTrace</a:t>
            </a:r>
            <a:r>
              <a:rPr lang="fr-FR" sz="2400" dirty="0" smtClean="0">
                <a:solidFill>
                  <a:srgbClr val="002060"/>
                </a:solidFill>
              </a:rPr>
              <a:t>(); }}}</a:t>
            </a:r>
            <a:endParaRPr lang="fr-FR" sz="24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15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400" dirty="0"/>
              <a:t>Pour atteindre l’objet, côté client, il suffit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/>
              <a:t>	</a:t>
            </a:r>
            <a:r>
              <a:rPr lang="fr-FR" sz="2400" dirty="0" smtClean="0"/>
              <a:t> </a:t>
            </a:r>
            <a:r>
              <a:rPr lang="fr-FR" sz="2400" dirty="0"/>
              <a:t>d’interroger </a:t>
            </a:r>
            <a:r>
              <a:rPr lang="fr-FR" sz="2400" dirty="0" smtClean="0"/>
              <a:t>l’annuaire </a:t>
            </a:r>
            <a:r>
              <a:rPr lang="fr-FR" sz="2400" dirty="0"/>
              <a:t>via la </a:t>
            </a:r>
            <a:r>
              <a:rPr lang="fr-FR" sz="2400" dirty="0" smtClean="0"/>
              <a:t>méthode statique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7030A0"/>
                </a:solidFill>
              </a:rPr>
              <a:t>(</a:t>
            </a:r>
            <a:r>
              <a:rPr lang="fr-FR" sz="2400" dirty="0">
                <a:solidFill>
                  <a:srgbClr val="7030A0"/>
                </a:solidFill>
              </a:rPr>
              <a:t>Object)</a:t>
            </a:r>
            <a:r>
              <a:rPr lang="fr-FR" sz="2400" dirty="0" err="1">
                <a:solidFill>
                  <a:srgbClr val="7030A0"/>
                </a:solidFill>
              </a:rPr>
              <a:t>lookup</a:t>
            </a:r>
            <a:r>
              <a:rPr lang="fr-FR" sz="2400" dirty="0">
                <a:solidFill>
                  <a:srgbClr val="7030A0"/>
                </a:solidFill>
              </a:rPr>
              <a:t>(String nom</a:t>
            </a:r>
            <a:r>
              <a:rPr lang="fr-FR" sz="2400" dirty="0" smtClean="0">
                <a:solidFill>
                  <a:srgbClr val="7030A0"/>
                </a:solidFill>
              </a:rPr>
              <a:t>)</a:t>
            </a:r>
            <a:r>
              <a:rPr lang="fr-FR" sz="2400" dirty="0" smtClean="0"/>
              <a:t>;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	de la </a:t>
            </a:r>
            <a:r>
              <a:rPr lang="fr-FR" sz="2400" dirty="0"/>
              <a:t>classe </a:t>
            </a:r>
            <a:r>
              <a:rPr lang="fr-FR" sz="2400" dirty="0" err="1" smtClean="0"/>
              <a:t>Naming</a:t>
            </a:r>
            <a:r>
              <a:rPr lang="fr-FR" sz="2400" dirty="0"/>
              <a:t>.</a:t>
            </a:r>
          </a:p>
          <a:p>
            <a:pPr marL="0" indent="0"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	d’utiliser </a:t>
            </a:r>
            <a:r>
              <a:rPr lang="fr-FR" sz="2400" dirty="0"/>
              <a:t>l’objet ordinairement pour </a:t>
            </a:r>
            <a:r>
              <a:rPr lang="fr-FR" sz="2400" dirty="0" smtClean="0"/>
              <a:t>y appeler </a:t>
            </a:r>
            <a:r>
              <a:rPr lang="fr-FR" sz="2400" dirty="0"/>
              <a:t>des </a:t>
            </a:r>
            <a:r>
              <a:rPr lang="fr-FR" sz="2400" dirty="0" smtClean="0"/>
              <a:t>méthodes.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attention</a:t>
            </a:r>
            <a:r>
              <a:rPr lang="fr-FR" sz="2400" dirty="0"/>
              <a:t>, il est plus prudent de </a:t>
            </a:r>
            <a:r>
              <a:rPr lang="fr-FR" sz="2400" dirty="0" smtClean="0"/>
              <a:t>ne considérer </a:t>
            </a:r>
            <a:r>
              <a:rPr lang="fr-FR" sz="2400" dirty="0"/>
              <a:t>que le type de </a:t>
            </a:r>
            <a:r>
              <a:rPr lang="fr-FR" sz="2400" dirty="0" smtClean="0"/>
              <a:t>			 l’interface pour le </a:t>
            </a:r>
            <a:r>
              <a:rPr lang="fr-FR" sz="2400" dirty="0"/>
              <a:t>type de l’objet renvoyé</a:t>
            </a:r>
            <a:endParaRPr lang="fr-FR" sz="24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71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400" dirty="0">
                <a:solidFill>
                  <a:srgbClr val="002060"/>
                </a:solidFill>
              </a:rPr>
              <a:t>// Le client…</a:t>
            </a:r>
          </a:p>
          <a:p>
            <a:r>
              <a:rPr lang="fr-FR" sz="2400" dirty="0">
                <a:solidFill>
                  <a:srgbClr val="002060"/>
                </a:solidFill>
              </a:rPr>
              <a:t>import </a:t>
            </a:r>
            <a:r>
              <a:rPr lang="fr-FR" sz="2400" dirty="0" err="1">
                <a:solidFill>
                  <a:srgbClr val="002060"/>
                </a:solidFill>
              </a:rPr>
              <a:t>java.rmi</a:t>
            </a:r>
            <a:r>
              <a:rPr lang="fr-FR" sz="2400" dirty="0">
                <a:solidFill>
                  <a:srgbClr val="002060"/>
                </a:solidFill>
              </a:rPr>
              <a:t>.*;</a:t>
            </a:r>
          </a:p>
          <a:p>
            <a:r>
              <a:rPr lang="fr-FR" sz="2400" dirty="0">
                <a:solidFill>
                  <a:srgbClr val="002060"/>
                </a:solidFill>
              </a:rPr>
              <a:t>import java.io.*;</a:t>
            </a:r>
          </a:p>
          <a:p>
            <a:endParaRPr lang="fr-FR" sz="2400" dirty="0">
              <a:solidFill>
                <a:srgbClr val="002060"/>
              </a:solidFill>
            </a:endParaRPr>
          </a:p>
          <a:p>
            <a:r>
              <a:rPr lang="fr-FR" sz="2400" dirty="0">
                <a:solidFill>
                  <a:srgbClr val="002060"/>
                </a:solidFill>
              </a:rPr>
              <a:t>public class Client {</a:t>
            </a:r>
          </a:p>
          <a:p>
            <a:r>
              <a:rPr lang="en-US" sz="2400" dirty="0">
                <a:solidFill>
                  <a:srgbClr val="002060"/>
                </a:solidFill>
              </a:rPr>
              <a:t>public static void main(String []</a:t>
            </a:r>
            <a:r>
              <a:rPr lang="en-US" sz="2400" dirty="0" err="1">
                <a:solidFill>
                  <a:srgbClr val="002060"/>
                </a:solidFill>
              </a:rPr>
              <a:t>args</a:t>
            </a:r>
            <a:r>
              <a:rPr lang="en-US" sz="2400" dirty="0">
                <a:solidFill>
                  <a:srgbClr val="002060"/>
                </a:solidFill>
              </a:rPr>
              <a:t>) {</a:t>
            </a:r>
          </a:p>
          <a:p>
            <a:r>
              <a:rPr lang="fr-FR" sz="2400" dirty="0" err="1">
                <a:solidFill>
                  <a:srgbClr val="002060"/>
                </a:solidFill>
              </a:rPr>
              <a:t>try</a:t>
            </a:r>
            <a:r>
              <a:rPr lang="fr-FR" sz="2400" dirty="0">
                <a:solidFill>
                  <a:srgbClr val="002060"/>
                </a:solidFill>
              </a:rPr>
              <a:t> {</a:t>
            </a:r>
          </a:p>
          <a:p>
            <a:r>
              <a:rPr lang="fr-FR" sz="2400" dirty="0">
                <a:solidFill>
                  <a:srgbClr val="002060"/>
                </a:solidFill>
              </a:rPr>
              <a:t>ODI o = (ODI)</a:t>
            </a:r>
            <a:r>
              <a:rPr lang="fr-FR" sz="2400" dirty="0" err="1">
                <a:solidFill>
                  <a:srgbClr val="002060"/>
                </a:solidFill>
              </a:rPr>
              <a:t>Naming.lookup</a:t>
            </a:r>
            <a:r>
              <a:rPr lang="fr-FR" sz="2400" dirty="0">
                <a:solidFill>
                  <a:srgbClr val="002060"/>
                </a:solidFill>
              </a:rPr>
              <a:t>("//</a:t>
            </a:r>
            <a:r>
              <a:rPr lang="fr-FR" sz="2400" dirty="0" err="1">
                <a:solidFill>
                  <a:srgbClr val="002060"/>
                </a:solidFill>
              </a:rPr>
              <a:t>localhost</a:t>
            </a:r>
            <a:r>
              <a:rPr lang="fr-FR" sz="2400" dirty="0">
                <a:solidFill>
                  <a:srgbClr val="002060"/>
                </a:solidFill>
              </a:rPr>
              <a:t>/</a:t>
            </a:r>
            <a:r>
              <a:rPr lang="fr-FR" sz="2400" dirty="0" err="1">
                <a:solidFill>
                  <a:srgbClr val="002060"/>
                </a:solidFill>
              </a:rPr>
              <a:t>od</a:t>
            </a:r>
            <a:r>
              <a:rPr lang="fr-FR" sz="2400" dirty="0">
                <a:solidFill>
                  <a:srgbClr val="002060"/>
                </a:solidFill>
              </a:rPr>
              <a:t>");</a:t>
            </a:r>
          </a:p>
          <a:p>
            <a:r>
              <a:rPr lang="fr-FR" sz="2400" dirty="0" err="1">
                <a:solidFill>
                  <a:srgbClr val="002060"/>
                </a:solidFill>
              </a:rPr>
              <a:t>System.out.println</a:t>
            </a:r>
            <a:r>
              <a:rPr lang="fr-FR" sz="2400" dirty="0">
                <a:solidFill>
                  <a:srgbClr val="002060"/>
                </a:solidFill>
              </a:rPr>
              <a:t>("OD="+o);</a:t>
            </a:r>
          </a:p>
          <a:p>
            <a:r>
              <a:rPr lang="nn-NO" sz="2400" dirty="0">
                <a:solidFill>
                  <a:srgbClr val="002060"/>
                </a:solidFill>
              </a:rPr>
              <a:t>for (int i=0; i&lt;10; i++) </a:t>
            </a:r>
            <a:r>
              <a:rPr lang="nn-NO" sz="2400" dirty="0" smtClean="0">
                <a:solidFill>
                  <a:srgbClr val="002060"/>
                </a:solidFill>
              </a:rPr>
              <a:t>{</a:t>
            </a:r>
            <a:r>
              <a:rPr lang="fr-FR" sz="2400" dirty="0" err="1" smtClean="0">
                <a:solidFill>
                  <a:srgbClr val="002060"/>
                </a:solidFill>
              </a:rPr>
              <a:t>System.out.println</a:t>
            </a:r>
            <a:r>
              <a:rPr lang="fr-FR" sz="2400" dirty="0">
                <a:solidFill>
                  <a:srgbClr val="002060"/>
                </a:solidFill>
              </a:rPr>
              <a:t>("Rand(i) = "+</a:t>
            </a:r>
            <a:r>
              <a:rPr lang="fr-FR" sz="2400" dirty="0" err="1">
                <a:solidFill>
                  <a:srgbClr val="002060"/>
                </a:solidFill>
              </a:rPr>
              <a:t>o.getRandom</a:t>
            </a:r>
            <a:r>
              <a:rPr lang="fr-FR" sz="2400" dirty="0" smtClean="0">
                <a:solidFill>
                  <a:srgbClr val="002060"/>
                </a:solidFill>
              </a:rPr>
              <a:t>()); }</a:t>
            </a:r>
            <a:endParaRPr lang="fr-FR" sz="2400" dirty="0">
              <a:solidFill>
                <a:srgbClr val="002060"/>
              </a:solidFill>
            </a:endParaRPr>
          </a:p>
          <a:p>
            <a:r>
              <a:rPr lang="fr-FR" sz="2400" dirty="0" err="1">
                <a:solidFill>
                  <a:srgbClr val="002060"/>
                </a:solidFill>
              </a:rPr>
              <a:t>System.out.println</a:t>
            </a:r>
            <a:r>
              <a:rPr lang="fr-FR" sz="2400" dirty="0">
                <a:solidFill>
                  <a:srgbClr val="002060"/>
                </a:solidFill>
              </a:rPr>
              <a:t>("Calls : "+</a:t>
            </a:r>
            <a:r>
              <a:rPr lang="fr-FR" sz="2400" dirty="0" err="1">
                <a:solidFill>
                  <a:srgbClr val="002060"/>
                </a:solidFill>
              </a:rPr>
              <a:t>o.getCalls</a:t>
            </a:r>
            <a:r>
              <a:rPr lang="fr-FR" sz="2400" dirty="0">
                <a:solidFill>
                  <a:srgbClr val="002060"/>
                </a:solidFill>
              </a:rPr>
              <a:t>());</a:t>
            </a:r>
          </a:p>
          <a:p>
            <a:r>
              <a:rPr lang="fr-FR" sz="2400" dirty="0">
                <a:solidFill>
                  <a:srgbClr val="002060"/>
                </a:solidFill>
              </a:rPr>
              <a:t>} catch (Exception e) </a:t>
            </a:r>
            <a:r>
              <a:rPr lang="fr-FR" sz="2400" dirty="0" smtClean="0">
                <a:solidFill>
                  <a:srgbClr val="002060"/>
                </a:solidFill>
              </a:rPr>
              <a:t>{</a:t>
            </a:r>
            <a:r>
              <a:rPr lang="fr-FR" sz="2400" dirty="0">
                <a:solidFill>
                  <a:srgbClr val="002060"/>
                </a:solidFill>
              </a:rPr>
              <a:t> </a:t>
            </a:r>
            <a:r>
              <a:rPr lang="fr-FR" sz="2400" dirty="0" err="1" smtClean="0">
                <a:solidFill>
                  <a:srgbClr val="002060"/>
                </a:solidFill>
              </a:rPr>
              <a:t>e.printStackTrace</a:t>
            </a:r>
            <a:r>
              <a:rPr lang="fr-FR" sz="2400" dirty="0" smtClean="0">
                <a:solidFill>
                  <a:srgbClr val="002060"/>
                </a:solidFill>
              </a:rPr>
              <a:t>();  }}}</a:t>
            </a:r>
            <a:endParaRPr lang="fr-FR" sz="24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31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800" dirty="0"/>
              <a:t>L’idée est de rendre </a:t>
            </a:r>
            <a:r>
              <a:rPr lang="fr-FR" sz="2800" b="1" dirty="0"/>
              <a:t>transparente </a:t>
            </a:r>
            <a:r>
              <a:rPr lang="fr-FR" sz="2800" dirty="0" smtClean="0"/>
              <a:t>la manipulation </a:t>
            </a:r>
            <a:r>
              <a:rPr lang="fr-FR" sz="2800" dirty="0"/>
              <a:t>d’objets distants</a:t>
            </a:r>
          </a:p>
          <a:p>
            <a:r>
              <a:rPr lang="fr-FR" sz="2800" dirty="0" smtClean="0"/>
              <a:t>Un </a:t>
            </a:r>
            <a:r>
              <a:rPr lang="fr-FR" sz="2800" dirty="0"/>
              <a:t>appel de méthode sur un objet </a:t>
            </a:r>
            <a:r>
              <a:rPr lang="fr-FR" sz="2800" dirty="0" smtClean="0"/>
              <a:t>distant doit </a:t>
            </a:r>
            <a:r>
              <a:rPr lang="fr-FR" sz="2800" dirty="0"/>
              <a:t>être </a:t>
            </a:r>
            <a:r>
              <a:rPr lang="fr-FR" sz="2800" b="1" dirty="0"/>
              <a:t>syntaxiquement </a:t>
            </a:r>
            <a:r>
              <a:rPr lang="fr-FR" sz="2800" dirty="0"/>
              <a:t>le même </a:t>
            </a:r>
            <a:r>
              <a:rPr lang="fr-FR" sz="2800" dirty="0" smtClean="0"/>
              <a:t>qu’un appel </a:t>
            </a:r>
            <a:r>
              <a:rPr lang="fr-FR" sz="2800" dirty="0"/>
              <a:t>de méthode sur un objet local</a:t>
            </a:r>
          </a:p>
          <a:p>
            <a:pPr marL="0" indent="0">
              <a:buNone/>
            </a:pPr>
            <a:r>
              <a:rPr lang="fr-FR" sz="2800" dirty="0"/>
              <a:t>• </a:t>
            </a:r>
            <a:r>
              <a:rPr lang="fr-FR" sz="2800" dirty="0" smtClean="0"/>
              <a:t>     Idée </a:t>
            </a:r>
            <a:r>
              <a:rPr lang="fr-FR" sz="2800" dirty="0"/>
              <a:t>: masquer (au programmeur) </a:t>
            </a:r>
            <a:r>
              <a:rPr lang="fr-FR" sz="2800" dirty="0" smtClean="0"/>
              <a:t>les communications 	nécessaires </a:t>
            </a:r>
            <a:r>
              <a:rPr lang="fr-FR" sz="2800" dirty="0"/>
              <a:t>dans </a:t>
            </a:r>
            <a:r>
              <a:rPr lang="fr-FR" sz="2800" dirty="0" smtClean="0"/>
              <a:t>un objet :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smtClean="0"/>
              <a:t>     dont </a:t>
            </a:r>
            <a:r>
              <a:rPr lang="fr-FR" sz="2800" dirty="0"/>
              <a:t>l’interface est exactement celle </a:t>
            </a:r>
            <a:r>
              <a:rPr lang="fr-FR" sz="2800" dirty="0" smtClean="0"/>
              <a:t>de l’objet </a:t>
            </a:r>
            <a:r>
              <a:rPr lang="fr-FR" sz="2800" dirty="0"/>
              <a:t>distant</a:t>
            </a:r>
          </a:p>
          <a:p>
            <a:r>
              <a:rPr lang="fr-FR" sz="2800" dirty="0" smtClean="0"/>
              <a:t>     qui </a:t>
            </a:r>
            <a:r>
              <a:rPr lang="fr-FR" sz="2800" dirty="0"/>
              <a:t>délègue tous les appels, à travers </a:t>
            </a:r>
            <a:r>
              <a:rPr lang="fr-FR" sz="2800" dirty="0" smtClean="0"/>
              <a:t>le réseau</a:t>
            </a:r>
            <a:r>
              <a:rPr lang="fr-FR" sz="2800" dirty="0"/>
              <a:t>, à l’objet </a:t>
            </a:r>
            <a:r>
              <a:rPr lang="fr-FR" sz="2800" dirty="0" smtClean="0"/>
              <a:t>	distant</a:t>
            </a:r>
            <a:r>
              <a:rPr lang="fr-FR" sz="2800" dirty="0"/>
              <a:t>…</a:t>
            </a:r>
            <a:endParaRPr lang="fr-FR" sz="28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18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 Pyro : Python Remote Objects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r>
              <a:rPr lang="fr-FR" sz="2400" i="1" dirty="0">
                <a:latin typeface="+mj-lt"/>
              </a:rPr>
              <a:t>Il s'agit d'une bibliothèque qui vous permet de créer des applications dans lesquelles les objets peuvent communiquer entre eux sur le réseau, avec un effort de programmation minimal.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Il </a:t>
            </a:r>
            <a:r>
              <a:rPr lang="fr-FR" sz="2400" i="1" dirty="0">
                <a:latin typeface="+mj-lt"/>
              </a:rPr>
              <a:t>vous suffit d'utiliser des appels de méthodes Python normaux pour appeler des objets sur d'autres machines.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err="1" smtClean="0">
                <a:solidFill>
                  <a:srgbClr val="7030A0"/>
                </a:solidFill>
                <a:latin typeface="+mj-lt"/>
              </a:rPr>
              <a:t>Pyro</a:t>
            </a:r>
            <a:r>
              <a:rPr lang="fr-FR" sz="2400" i="1" dirty="0" smtClean="0">
                <a:latin typeface="+mj-lt"/>
              </a:rPr>
              <a:t> </a:t>
            </a:r>
            <a:r>
              <a:rPr lang="fr-FR" sz="2400" i="1" dirty="0">
                <a:latin typeface="+mj-lt"/>
              </a:rPr>
              <a:t>est une bibliothèque purement Python et fonctionne sur de nombreuses plateformes et versions de Python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r>
              <a:rPr lang="fr-FR" sz="2400" i="1" dirty="0">
                <a:latin typeface="+mj-lt"/>
              </a:rPr>
              <a:t>Pyro4 est considéré comme complet et les nouveaux développements sont gelés.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Les </a:t>
            </a:r>
            <a:r>
              <a:rPr lang="fr-FR" sz="2400" i="1" dirty="0">
                <a:latin typeface="+mj-lt"/>
              </a:rPr>
              <a:t>nouveaux développements, améliorations et nouvelles fonctionnalités ne seront disponibles que dans </a:t>
            </a:r>
            <a:r>
              <a:rPr lang="fr-FR" sz="2400" i="1" dirty="0" smtClean="0">
                <a:latin typeface="+mj-lt"/>
              </a:rPr>
              <a:t>son successeur </a:t>
            </a:r>
            <a:r>
              <a:rPr lang="fr-FR" sz="2400" i="1" dirty="0">
                <a:solidFill>
                  <a:srgbClr val="7030A0"/>
                </a:solidFill>
                <a:latin typeface="+mj-lt"/>
              </a:rPr>
              <a:t>Pyro5</a:t>
            </a:r>
            <a:r>
              <a:rPr lang="fr-FR" sz="2400" i="1" dirty="0">
                <a:latin typeface="+mj-lt"/>
              </a:rPr>
              <a:t> 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Les </a:t>
            </a:r>
            <a:r>
              <a:rPr lang="fr-FR" sz="2400" i="1" dirty="0">
                <a:latin typeface="+mj-lt"/>
              </a:rPr>
              <a:t>nouveaux codes doivent utiliser Pyro5 à moins qu'une fonctionnalité de </a:t>
            </a:r>
            <a:r>
              <a:rPr lang="fr-FR" sz="2400" i="1" dirty="0">
                <a:solidFill>
                  <a:srgbClr val="7030A0"/>
                </a:solidFill>
                <a:latin typeface="+mj-lt"/>
              </a:rPr>
              <a:t>Pyro4</a:t>
            </a:r>
            <a:r>
              <a:rPr lang="fr-FR" sz="2400" i="1" dirty="0">
                <a:latin typeface="+mj-lt"/>
              </a:rPr>
              <a:t> ne soit strictement nécessaire.</a:t>
            </a:r>
            <a:endParaRPr lang="fr-FR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93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 Pyro : Python Remote Objects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 smtClean="0">
                <a:solidFill>
                  <a:srgbClr val="002060"/>
                </a:solidFill>
                <a:latin typeface="+mj-lt"/>
              </a:rPr>
              <a:t>    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À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quoi peut servir </a:t>
            </a:r>
            <a:r>
              <a:rPr lang="fr-FR" sz="2400" b="1" i="1" dirty="0" err="1">
                <a:solidFill>
                  <a:srgbClr val="002060"/>
                </a:solidFill>
                <a:latin typeface="+mj-lt"/>
              </a:rPr>
              <a:t>Pyro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?</a:t>
            </a:r>
          </a:p>
          <a:p>
            <a:r>
              <a:rPr lang="fr-FR" sz="2400" i="1" dirty="0" smtClean="0">
                <a:latin typeface="+mj-lt"/>
              </a:rPr>
              <a:t>Essentiellement</a:t>
            </a:r>
            <a:r>
              <a:rPr lang="fr-FR" sz="2400" i="1" dirty="0">
                <a:latin typeface="+mj-lt"/>
              </a:rPr>
              <a:t>, </a:t>
            </a:r>
            <a:r>
              <a:rPr lang="fr-FR" sz="2400" i="1" dirty="0" err="1">
                <a:latin typeface="+mj-lt"/>
              </a:rPr>
              <a:t>Pyro</a:t>
            </a:r>
            <a:r>
              <a:rPr lang="fr-FR" sz="2400" i="1" dirty="0">
                <a:latin typeface="+mj-lt"/>
              </a:rPr>
              <a:t> peut être utilisé pour </a:t>
            </a:r>
            <a:r>
              <a:rPr lang="fr-FR" sz="2400" i="1" dirty="0">
                <a:solidFill>
                  <a:srgbClr val="7030A0"/>
                </a:solidFill>
                <a:latin typeface="+mj-lt"/>
              </a:rPr>
              <a:t>distribuer et intégrer divers types de ressources ou de responsabilités</a:t>
            </a:r>
            <a:r>
              <a:rPr lang="fr-FR" sz="2400" i="1" dirty="0">
                <a:latin typeface="+mj-lt"/>
              </a:rPr>
              <a:t> : </a:t>
            </a:r>
            <a:r>
              <a:rPr lang="fr-FR" sz="1400" i="1" dirty="0">
                <a:latin typeface="+mj-lt"/>
              </a:rPr>
              <a:t>ressources informatiques (matériel) (</a:t>
            </a:r>
            <a:r>
              <a:rPr lang="fr-FR" sz="1400" i="1" dirty="0" err="1">
                <a:latin typeface="+mj-lt"/>
              </a:rPr>
              <a:t>cpu</a:t>
            </a:r>
            <a:r>
              <a:rPr lang="fr-FR" sz="1400" i="1" dirty="0">
                <a:latin typeface="+mj-lt"/>
              </a:rPr>
              <a:t>, stockage, imprimantes), ressources informationnelles (données, informations privilégiées) et logique d'entreprise.(matériel) (processeur, stockage, imprimantes), ressources informationnelles (données, informations privilégiées) et logique d'entreprise (départements, domaines).(départements, domaines</a:t>
            </a:r>
            <a:r>
              <a:rPr lang="fr-FR" sz="1400" i="1" dirty="0" smtClean="0">
                <a:latin typeface="+mj-lt"/>
              </a:rPr>
              <a:t>).</a:t>
            </a:r>
          </a:p>
          <a:p>
            <a:r>
              <a:rPr lang="fr-FR" sz="2400" i="1" dirty="0" smtClean="0">
                <a:latin typeface="+mj-lt"/>
              </a:rPr>
              <a:t>Un </a:t>
            </a:r>
            <a:r>
              <a:rPr lang="fr-FR" sz="2400" i="1" dirty="0">
                <a:latin typeface="+mj-lt"/>
              </a:rPr>
              <a:t>exemple serait un cluster de calcul à haute performance auquel serait attaché un grand système de stockage. </a:t>
            </a:r>
            <a:r>
              <a:rPr lang="fr-FR" sz="1400" i="1" dirty="0">
                <a:latin typeface="+mj-lt"/>
              </a:rPr>
              <a:t>En général, ce </a:t>
            </a:r>
            <a:r>
              <a:rPr lang="fr-FR" sz="1400" i="1" dirty="0" smtClean="0">
                <a:latin typeface="+mj-lt"/>
              </a:rPr>
              <a:t>système n'est pas </a:t>
            </a:r>
            <a:r>
              <a:rPr lang="fr-FR" sz="1400" i="1" dirty="0">
                <a:latin typeface="+mj-lt"/>
              </a:rPr>
              <a:t>accessible directement, mais des systèmes plus petits s'y connectent et l'alimentent en travaux qui doivent être exécutés sur le grand cluster</a:t>
            </a:r>
            <a:r>
              <a:rPr lang="fr-FR" sz="1400" i="1" dirty="0" smtClean="0">
                <a:latin typeface="+mj-lt"/>
              </a:rPr>
              <a:t>. Plus </a:t>
            </a:r>
            <a:r>
              <a:rPr lang="fr-FR" sz="1400" i="1" dirty="0">
                <a:latin typeface="+mj-lt"/>
              </a:rPr>
              <a:t>tard, ils collectent les résultats. </a:t>
            </a:r>
            <a:r>
              <a:rPr lang="fr-FR" sz="1400" i="1" dirty="0" err="1">
                <a:latin typeface="+mj-lt"/>
              </a:rPr>
              <a:t>Pyro</a:t>
            </a:r>
            <a:r>
              <a:rPr lang="fr-FR" sz="1400" i="1" dirty="0">
                <a:latin typeface="+mj-lt"/>
              </a:rPr>
              <a:t> pourrait être utilisé pour exposer les ressources disponibles sur le cluster à d'autres ordinateurs</a:t>
            </a:r>
            <a:r>
              <a:rPr lang="fr-FR" sz="1400" i="1" dirty="0" smtClean="0">
                <a:latin typeface="+mj-lt"/>
              </a:rPr>
              <a:t>. Leur </a:t>
            </a:r>
            <a:r>
              <a:rPr lang="fr-FR" sz="1400" i="1" dirty="0">
                <a:latin typeface="+mj-lt"/>
              </a:rPr>
              <a:t>logiciel client se connecte au cluster et appelle le programme Python qui s'y trouve pour effectuer les travaux les plus lourds, </a:t>
            </a:r>
            <a:r>
              <a:rPr lang="fr-FR" sz="1400" i="1" dirty="0" smtClean="0">
                <a:latin typeface="+mj-lt"/>
              </a:rPr>
              <a:t>et collecte </a:t>
            </a:r>
            <a:r>
              <a:rPr lang="fr-FR" sz="1400" i="1" dirty="0">
                <a:latin typeface="+mj-lt"/>
              </a:rPr>
              <a:t>les résultats (soit directement à partir de la valeur de retour d'un appel de méthode, soit via des rappels asynchrones</a:t>
            </a:r>
            <a:r>
              <a:rPr lang="fr-FR" sz="1400" i="1" dirty="0" smtClean="0">
                <a:latin typeface="+mj-lt"/>
              </a:rPr>
              <a:t>).</a:t>
            </a:r>
          </a:p>
          <a:p>
            <a:r>
              <a:rPr lang="fr-FR" sz="2400" i="1" dirty="0" smtClean="0">
                <a:latin typeface="+mj-lt"/>
              </a:rPr>
              <a:t>Le </a:t>
            </a:r>
            <a:r>
              <a:rPr lang="fr-FR" sz="2400" i="1" dirty="0">
                <a:latin typeface="+mj-lt"/>
              </a:rPr>
              <a:t>contrôle à distance de ressources ou d'autres programmes est également une application intéressante. </a:t>
            </a:r>
            <a:r>
              <a:rPr lang="fr-FR" sz="1400" i="1" dirty="0">
                <a:latin typeface="+mj-lt"/>
              </a:rPr>
              <a:t>Par exemple, vous pouvez écrire un </a:t>
            </a:r>
            <a:r>
              <a:rPr lang="fr-FR" sz="1400" i="1" dirty="0" err="1">
                <a:latin typeface="+mj-lt"/>
              </a:rPr>
              <a:t>simplepour</a:t>
            </a:r>
            <a:r>
              <a:rPr lang="fr-FR" sz="1400" i="1" dirty="0">
                <a:latin typeface="+mj-lt"/>
              </a:rPr>
              <a:t> votre serveur multimédia qui fonctionne sur une machine quelque part dans un placard. Un programme client de télécommande </a:t>
            </a:r>
            <a:r>
              <a:rPr lang="fr-FR" sz="1400" i="1" dirty="0" err="1">
                <a:latin typeface="+mj-lt"/>
              </a:rPr>
              <a:t>simplepourrait</a:t>
            </a:r>
            <a:r>
              <a:rPr lang="fr-FR" sz="1400" i="1" dirty="0">
                <a:latin typeface="+mj-lt"/>
              </a:rPr>
              <a:t> être utilisé pour demander au serveur multimédia de lire de la musique, de changer de liste de lecture, etc</a:t>
            </a:r>
            <a:r>
              <a:rPr lang="fr-FR" sz="1400" i="1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88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 Pyro : Python Remote Objects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r>
              <a:rPr lang="fr-FR" sz="2400" i="1" dirty="0">
                <a:solidFill>
                  <a:srgbClr val="002060"/>
                </a:solidFill>
                <a:latin typeface="+mj-lt"/>
              </a:rPr>
              <a:t>À quoi peut servir </a:t>
            </a:r>
            <a:r>
              <a:rPr lang="fr-FR" sz="2400" i="1" dirty="0" err="1">
                <a:solidFill>
                  <a:srgbClr val="002060"/>
                </a:solidFill>
                <a:latin typeface="+mj-lt"/>
              </a:rPr>
              <a:t>Pyro</a:t>
            </a: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  <a:latin typeface="+mj-lt"/>
              </a:rPr>
              <a:t>? (suite)</a:t>
            </a:r>
          </a:p>
          <a:p>
            <a:r>
              <a:rPr lang="fr-FR" sz="2400" i="1" dirty="0" smtClean="0">
                <a:latin typeface="+mj-lt"/>
              </a:rPr>
              <a:t>Un </a:t>
            </a:r>
            <a:r>
              <a:rPr lang="fr-FR" sz="2400" i="1" dirty="0">
                <a:latin typeface="+mj-lt"/>
              </a:rPr>
              <a:t>autre exemple est l'utilisation de </a:t>
            </a:r>
            <a:r>
              <a:rPr lang="fr-FR" sz="2400" i="1" dirty="0" err="1">
                <a:latin typeface="+mj-lt"/>
              </a:rPr>
              <a:t>Pyro</a:t>
            </a:r>
            <a:r>
              <a:rPr lang="fr-FR" sz="2400" i="1" dirty="0">
                <a:latin typeface="+mj-lt"/>
              </a:rPr>
              <a:t> pour mettre en œuvre une forme de séparation des privilèges. </a:t>
            </a:r>
            <a:r>
              <a:rPr lang="fr-FR" sz="1400" i="1" dirty="0">
                <a:latin typeface="+mj-lt"/>
              </a:rPr>
              <a:t>Il y a un petit composant qui </a:t>
            </a:r>
            <a:r>
              <a:rPr lang="fr-FR" sz="1400" i="1" dirty="0" smtClean="0">
                <a:latin typeface="+mj-lt"/>
              </a:rPr>
              <a:t>fonctionne avec </a:t>
            </a:r>
            <a:r>
              <a:rPr lang="fr-FR" sz="1400" i="1" dirty="0">
                <a:latin typeface="+mj-lt"/>
              </a:rPr>
              <a:t>des privilèges plus élevés, mais juste capable d'exécuter les quelques tâches (et rien d'autre) qui nécessitent ces privilèges plus élevés</a:t>
            </a:r>
            <a:r>
              <a:rPr lang="fr-FR" sz="1400" i="1" dirty="0" smtClean="0">
                <a:latin typeface="+mj-lt"/>
              </a:rPr>
              <a:t>. Ce </a:t>
            </a:r>
            <a:r>
              <a:rPr lang="fr-FR" sz="1400" i="1" dirty="0">
                <a:latin typeface="+mj-lt"/>
              </a:rPr>
              <a:t>composant pourrait exposer un ou plusieurs objets </a:t>
            </a:r>
            <a:r>
              <a:rPr lang="fr-FR" sz="1400" i="1" dirty="0" err="1">
                <a:latin typeface="+mj-lt"/>
              </a:rPr>
              <a:t>Pyro</a:t>
            </a:r>
            <a:r>
              <a:rPr lang="fr-FR" sz="1400" i="1" dirty="0">
                <a:latin typeface="+mj-lt"/>
              </a:rPr>
              <a:t> qui représentent les informations ou la logique privilégiées. D'autres </a:t>
            </a:r>
            <a:r>
              <a:rPr lang="fr-FR" sz="1400" i="1" dirty="0" smtClean="0">
                <a:latin typeface="+mj-lt"/>
              </a:rPr>
              <a:t>programmes s'exécutant </a:t>
            </a:r>
            <a:r>
              <a:rPr lang="fr-FR" sz="1400" i="1" dirty="0">
                <a:latin typeface="+mj-lt"/>
              </a:rPr>
              <a:t>avec des privilèges normaux peuvent communiquer avec ces objets </a:t>
            </a:r>
            <a:r>
              <a:rPr lang="fr-FR" sz="1400" i="1" dirty="0" err="1">
                <a:latin typeface="+mj-lt"/>
              </a:rPr>
              <a:t>Pyro</a:t>
            </a:r>
            <a:r>
              <a:rPr lang="fr-FR" sz="1400" i="1" dirty="0">
                <a:latin typeface="+mj-lt"/>
              </a:rPr>
              <a:t> pour exécuter ces tâches spécifiques avec </a:t>
            </a:r>
            <a:r>
              <a:rPr lang="fr-FR" sz="1400" i="1" dirty="0" smtClean="0">
                <a:latin typeface="+mj-lt"/>
              </a:rPr>
              <a:t>des privilèges supérieurs, </a:t>
            </a:r>
            <a:r>
              <a:rPr lang="fr-FR" sz="1400" i="1" dirty="0">
                <a:latin typeface="+mj-lt"/>
              </a:rPr>
              <a:t>de manière contrôlée</a:t>
            </a:r>
            <a:r>
              <a:rPr lang="fr-FR" sz="1400" i="1" dirty="0" smtClean="0">
                <a:latin typeface="+mj-lt"/>
              </a:rPr>
              <a:t>.</a:t>
            </a:r>
          </a:p>
          <a:p>
            <a:r>
              <a:rPr lang="fr-FR" sz="2400" i="1" dirty="0" smtClean="0">
                <a:latin typeface="+mj-lt"/>
              </a:rPr>
              <a:t>Enfin</a:t>
            </a:r>
            <a:r>
              <a:rPr lang="fr-FR" sz="2400" i="1" dirty="0">
                <a:latin typeface="+mj-lt"/>
              </a:rPr>
              <a:t>, </a:t>
            </a:r>
            <a:r>
              <a:rPr lang="fr-FR" sz="2400" i="1" dirty="0" err="1">
                <a:latin typeface="+mj-lt"/>
              </a:rPr>
              <a:t>Pyro</a:t>
            </a:r>
            <a:r>
              <a:rPr lang="fr-FR" sz="2400" i="1" dirty="0">
                <a:latin typeface="+mj-lt"/>
              </a:rPr>
              <a:t> peut être une bibliothèque de communication permettant d'intégrer facilement les différentes parties d'un système hétérogène, composé de nombreuses pièces </a:t>
            </a:r>
            <a:r>
              <a:rPr lang="fr-FR" sz="2400" i="1" dirty="0" err="1" smtClean="0">
                <a:latin typeface="+mj-lt"/>
              </a:rPr>
              <a:t>différentes.</a:t>
            </a:r>
            <a:r>
              <a:rPr lang="fr-FR" sz="1400" i="1" dirty="0" err="1" smtClean="0">
                <a:latin typeface="+mj-lt"/>
              </a:rPr>
              <a:t>Tant</a:t>
            </a:r>
            <a:r>
              <a:rPr lang="fr-FR" sz="1400" i="1" dirty="0" smtClean="0">
                <a:latin typeface="+mj-lt"/>
              </a:rPr>
              <a:t> </a:t>
            </a:r>
            <a:r>
              <a:rPr lang="fr-FR" sz="1400" i="1" dirty="0">
                <a:latin typeface="+mj-lt"/>
              </a:rPr>
              <a:t>que vous disposez d'une version de Python fonctionnelle (et prise en charge), vous devriez être en mesure de communiquer avec le système à l'aide de </a:t>
            </a:r>
            <a:r>
              <a:rPr lang="fr-FR" sz="1400" i="1" dirty="0" err="1" smtClean="0">
                <a:latin typeface="+mj-lt"/>
              </a:rPr>
              <a:t>Pyro</a:t>
            </a:r>
            <a:r>
              <a:rPr lang="fr-FR" sz="1400" i="1" dirty="0" smtClean="0">
                <a:latin typeface="+mj-lt"/>
              </a:rPr>
              <a:t> </a:t>
            </a:r>
            <a:r>
              <a:rPr lang="fr-FR" sz="1400" i="1" dirty="0">
                <a:latin typeface="+mj-lt"/>
              </a:rPr>
              <a:t>depuis n'importe quelle autre partie du système</a:t>
            </a:r>
            <a:r>
              <a:rPr lang="fr-FR" sz="1400" i="1" dirty="0" smtClean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76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phase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1 : un prototype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simple</a:t>
            </a:r>
          </a:p>
          <a:p>
            <a:r>
              <a:rPr lang="fr-FR" sz="2400" i="1" dirty="0" smtClean="0">
                <a:latin typeface="+mj-lt"/>
              </a:rPr>
              <a:t>Pour </a:t>
            </a:r>
            <a:r>
              <a:rPr lang="fr-FR" sz="2400" i="1" dirty="0">
                <a:latin typeface="+mj-lt"/>
              </a:rPr>
              <a:t>commencer, écrire le code Python vanille pour l'entrepôt et ses visiteurs. Ce prototype est entièrement fonctionnel </a:t>
            </a:r>
            <a:r>
              <a:rPr lang="fr-FR" sz="2400" i="1" dirty="0" smtClean="0">
                <a:latin typeface="+mj-lt"/>
              </a:rPr>
              <a:t>mais </a:t>
            </a:r>
            <a:r>
              <a:rPr lang="fr-FR" sz="2400" i="1" dirty="0">
                <a:latin typeface="+mj-lt"/>
              </a:rPr>
              <a:t>tout est exécuté dans un seul processus. Il ne contient aucun code </a:t>
            </a:r>
            <a:r>
              <a:rPr lang="fr-FR" sz="2400" i="1" dirty="0" err="1">
                <a:latin typeface="+mj-lt"/>
              </a:rPr>
              <a:t>Pyro</a:t>
            </a:r>
            <a:r>
              <a:rPr lang="fr-FR" sz="2400" i="1" dirty="0">
                <a:latin typeface="+mj-lt"/>
              </a:rPr>
              <a:t>, mais montre à quoi le système ressemblera plus </a:t>
            </a:r>
            <a:r>
              <a:rPr lang="fr-FR" sz="2400" i="1" dirty="0" smtClean="0">
                <a:latin typeface="+mj-lt"/>
              </a:rPr>
              <a:t>tard.</a:t>
            </a:r>
          </a:p>
          <a:p>
            <a:r>
              <a:rPr lang="fr-FR" sz="2400" i="1" dirty="0" smtClean="0">
                <a:latin typeface="+mj-lt"/>
              </a:rPr>
              <a:t>L'objet </a:t>
            </a:r>
            <a:r>
              <a:rPr lang="fr-FR" sz="2400" i="1" dirty="0" err="1">
                <a:latin typeface="+mj-lt"/>
              </a:rPr>
              <a:t>Warehouse</a:t>
            </a:r>
            <a:r>
              <a:rPr lang="fr-FR" sz="2400" i="1" dirty="0">
                <a:latin typeface="+mj-lt"/>
              </a:rPr>
              <a:t> stocke simplement un tableau d'articles que nous pouvons interroger, et permet à une personne de prendre un </a:t>
            </a:r>
            <a:r>
              <a:rPr lang="fr-FR" sz="2400" i="1" dirty="0" smtClean="0">
                <a:latin typeface="+mj-lt"/>
              </a:rPr>
              <a:t>article ou </a:t>
            </a:r>
            <a:r>
              <a:rPr lang="fr-FR" sz="2400" i="1" dirty="0">
                <a:latin typeface="+mj-lt"/>
              </a:rPr>
              <a:t>de stocker un article. </a:t>
            </a:r>
            <a:r>
              <a:rPr lang="fr-FR" sz="2400" i="1" dirty="0" smtClean="0">
                <a:latin typeface="+mj-lt"/>
              </a:rPr>
              <a:t>Voir </a:t>
            </a:r>
            <a:r>
              <a:rPr lang="fr-FR" sz="2400" i="1" dirty="0">
                <a:latin typeface="+mj-lt"/>
              </a:rPr>
              <a:t>le code (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warehouse.py</a:t>
            </a:r>
            <a:r>
              <a:rPr lang="fr-FR" sz="2400" i="1" dirty="0">
                <a:latin typeface="+mj-lt"/>
              </a:rPr>
              <a:t>) </a:t>
            </a:r>
            <a:r>
              <a:rPr lang="fr-FR" sz="2400" i="1" dirty="0" smtClean="0">
                <a:latin typeface="+mj-lt"/>
              </a:rPr>
              <a:t>:</a:t>
            </a:r>
          </a:p>
          <a:p>
            <a:r>
              <a:rPr lang="fr-FR" sz="2400" dirty="0"/>
              <a:t>Ensuite, il y a une personne qui peut visiter l'entrepôt. La personne a un nom et des actions de dépôt et de récupération sur un entrepôt particulier. </a:t>
            </a:r>
            <a:r>
              <a:rPr lang="fr-FR" sz="2400" dirty="0" smtClean="0"/>
              <a:t>Voir </a:t>
            </a:r>
            <a:r>
              <a:rPr lang="fr-FR" sz="2400" dirty="0"/>
              <a:t>le code (</a:t>
            </a:r>
            <a:r>
              <a:rPr lang="fr-FR" sz="2400" dirty="0">
                <a:solidFill>
                  <a:srgbClr val="0070C0"/>
                </a:solidFill>
              </a:rPr>
              <a:t>person.py</a:t>
            </a:r>
            <a:r>
              <a:rPr lang="fr-FR" sz="2400" dirty="0"/>
              <a:t>) </a:t>
            </a:r>
            <a:r>
              <a:rPr lang="fr-FR" sz="2400" dirty="0" smtClean="0"/>
              <a:t>:</a:t>
            </a:r>
          </a:p>
          <a:p>
            <a:r>
              <a:rPr lang="fr-FR" sz="2400" dirty="0"/>
              <a:t>Enfin, vous avez besoin d'un petit script qui exécute réellement le code. Il crée l'entrepôt et deux visiteurs, et fait en sorte que </a:t>
            </a:r>
            <a:r>
              <a:rPr lang="fr-FR" sz="2400" dirty="0" smtClean="0"/>
              <a:t>les visiteurs </a:t>
            </a:r>
            <a:r>
              <a:rPr lang="fr-FR" sz="2400" dirty="0"/>
              <a:t>effectuent leurs actions dans l'entrepôt. </a:t>
            </a:r>
            <a:r>
              <a:rPr lang="fr-FR" sz="2400" dirty="0" smtClean="0"/>
              <a:t>Voir </a:t>
            </a:r>
            <a:r>
              <a:rPr lang="fr-FR" sz="2400" dirty="0"/>
              <a:t>le code (</a:t>
            </a:r>
            <a:r>
              <a:rPr lang="fr-FR" sz="2400" dirty="0">
                <a:solidFill>
                  <a:srgbClr val="0070C0"/>
                </a:solidFill>
              </a:rPr>
              <a:t>visit.py</a:t>
            </a:r>
            <a:r>
              <a:rPr lang="fr-FR" sz="2400" dirty="0"/>
              <a:t>) :</a:t>
            </a:r>
          </a:p>
          <a:p>
            <a:endParaRPr lang="fr-FR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31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phase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1 : un prototype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simple</a:t>
            </a:r>
          </a:p>
          <a:p>
            <a:pPr marL="0" indent="0">
              <a:buNone/>
            </a:pPr>
            <a:r>
              <a:rPr lang="fr-FR" sz="2400" dirty="0" err="1">
                <a:solidFill>
                  <a:srgbClr val="00B050"/>
                </a:solidFill>
              </a:rPr>
              <a:t>from</a:t>
            </a:r>
            <a:r>
              <a:rPr lang="fr-FR" sz="2400" dirty="0"/>
              <a:t> __</a:t>
            </a:r>
            <a:r>
              <a:rPr lang="fr-FR" sz="2400" dirty="0">
                <a:solidFill>
                  <a:srgbClr val="0070C0"/>
                </a:solidFill>
              </a:rPr>
              <a:t>future</a:t>
            </a:r>
            <a:r>
              <a:rPr lang="fr-FR" sz="2400" dirty="0"/>
              <a:t>__ </a:t>
            </a:r>
            <a:r>
              <a:rPr lang="fr-FR" sz="2400" dirty="0">
                <a:solidFill>
                  <a:srgbClr val="00B050"/>
                </a:solidFill>
              </a:rPr>
              <a:t>import</a:t>
            </a:r>
            <a:r>
              <a:rPr lang="fr-FR" sz="2400" dirty="0"/>
              <a:t> </a:t>
            </a:r>
            <a:r>
              <a:rPr lang="fr-FR" sz="2400" dirty="0" err="1" smtClean="0"/>
              <a:t>print_function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>
                <a:solidFill>
                  <a:srgbClr val="00B050"/>
                </a:solidFill>
              </a:rPr>
              <a:t>class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0070C0"/>
                </a:solidFill>
              </a:rPr>
              <a:t>Warehouse</a:t>
            </a:r>
            <a:r>
              <a:rPr lang="fr-FR" sz="2400" dirty="0"/>
              <a:t>(</a:t>
            </a:r>
            <a:r>
              <a:rPr lang="fr-FR" sz="2400" dirty="0" err="1"/>
              <a:t>object</a:t>
            </a:r>
            <a:r>
              <a:rPr lang="fr-FR" sz="2400" dirty="0"/>
              <a:t>):</a:t>
            </a:r>
            <a:br>
              <a:rPr lang="fr-FR" sz="24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B050"/>
                </a:solidFill>
              </a:rPr>
              <a:t>def</a:t>
            </a:r>
            <a:r>
              <a:rPr lang="fr-FR" sz="2400" dirty="0" smtClean="0"/>
              <a:t> </a:t>
            </a:r>
            <a:r>
              <a:rPr lang="fr-FR" sz="2400" dirty="0">
                <a:solidFill>
                  <a:srgbClr val="7030A0"/>
                </a:solidFill>
              </a:rPr>
              <a:t>__</a:t>
            </a:r>
            <a:r>
              <a:rPr lang="fr-FR" sz="2400" dirty="0" err="1">
                <a:solidFill>
                  <a:srgbClr val="7030A0"/>
                </a:solidFill>
              </a:rPr>
              <a:t>init</a:t>
            </a:r>
            <a:r>
              <a:rPr lang="fr-FR" sz="2400" dirty="0">
                <a:solidFill>
                  <a:srgbClr val="7030A0"/>
                </a:solidFill>
              </a:rPr>
              <a:t>__</a:t>
            </a:r>
            <a:r>
              <a:rPr lang="fr-FR" sz="2400" dirty="0"/>
              <a:t>(</a:t>
            </a:r>
            <a:r>
              <a:rPr lang="fr-FR" sz="2400" dirty="0">
                <a:solidFill>
                  <a:srgbClr val="00B050"/>
                </a:solidFill>
              </a:rPr>
              <a:t>self</a:t>
            </a:r>
            <a:r>
              <a:rPr lang="fr-FR" sz="2400" dirty="0"/>
              <a:t>):</a:t>
            </a:r>
            <a:br>
              <a:rPr lang="fr-FR" sz="2400" dirty="0"/>
            </a:br>
            <a:r>
              <a:rPr lang="fr-FR" sz="2400" dirty="0" smtClean="0"/>
              <a:t>		</a:t>
            </a:r>
            <a:r>
              <a:rPr lang="fr-FR" sz="2400" dirty="0" err="1" smtClean="0">
                <a:solidFill>
                  <a:srgbClr val="00B050"/>
                </a:solidFill>
              </a:rPr>
              <a:t>self</a:t>
            </a:r>
            <a:r>
              <a:rPr lang="fr-FR" sz="2400" dirty="0" err="1" smtClean="0"/>
              <a:t>.contents</a:t>
            </a:r>
            <a:r>
              <a:rPr lang="fr-FR" sz="2400" dirty="0" smtClean="0"/>
              <a:t> </a:t>
            </a:r>
            <a:r>
              <a:rPr lang="fr-FR" sz="2400" dirty="0"/>
              <a:t>= [</a:t>
            </a:r>
            <a:r>
              <a:rPr lang="fr-FR" sz="2400" dirty="0">
                <a:solidFill>
                  <a:srgbClr val="0070C0"/>
                </a:solidFill>
              </a:rPr>
              <a:t>"chair", "bike", "</a:t>
            </a:r>
            <a:r>
              <a:rPr lang="fr-FR" sz="2400" dirty="0" err="1">
                <a:solidFill>
                  <a:srgbClr val="0070C0"/>
                </a:solidFill>
              </a:rPr>
              <a:t>flashlight</a:t>
            </a:r>
            <a:r>
              <a:rPr lang="fr-FR" sz="2400" dirty="0">
                <a:solidFill>
                  <a:srgbClr val="0070C0"/>
                </a:solidFill>
              </a:rPr>
              <a:t>", "laptop", "</a:t>
            </a:r>
            <a:r>
              <a:rPr lang="fr-FR" sz="2400" dirty="0" err="1">
                <a:solidFill>
                  <a:srgbClr val="0070C0"/>
                </a:solidFill>
              </a:rPr>
              <a:t>couch</a:t>
            </a:r>
            <a:r>
              <a:rPr lang="fr-FR" sz="2400" dirty="0">
                <a:solidFill>
                  <a:srgbClr val="0070C0"/>
                </a:solidFill>
              </a:rPr>
              <a:t>"</a:t>
            </a:r>
            <a:r>
              <a:rPr lang="fr-FR" sz="2400" dirty="0"/>
              <a:t>]</a:t>
            </a:r>
            <a:br>
              <a:rPr lang="fr-FR" sz="24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B050"/>
                </a:solidFill>
              </a:rPr>
              <a:t>def</a:t>
            </a:r>
            <a:r>
              <a:rPr lang="fr-FR" sz="2400" dirty="0" smtClean="0"/>
              <a:t> </a:t>
            </a:r>
            <a:r>
              <a:rPr lang="fr-FR" sz="2400" dirty="0" err="1">
                <a:solidFill>
                  <a:srgbClr val="7030A0"/>
                </a:solidFill>
              </a:rPr>
              <a:t>list_contents</a:t>
            </a:r>
            <a:r>
              <a:rPr lang="fr-FR" sz="2400" dirty="0"/>
              <a:t>(</a:t>
            </a:r>
            <a:r>
              <a:rPr lang="fr-FR" sz="2400" dirty="0">
                <a:solidFill>
                  <a:srgbClr val="00B050"/>
                </a:solidFill>
              </a:rPr>
              <a:t>self</a:t>
            </a:r>
            <a:r>
              <a:rPr lang="fr-FR" sz="2400" dirty="0"/>
              <a:t>):</a:t>
            </a:r>
            <a:br>
              <a:rPr lang="fr-FR" sz="2400" dirty="0"/>
            </a:br>
            <a:r>
              <a:rPr lang="fr-FR" sz="2400" dirty="0" smtClean="0"/>
              <a:t>		</a:t>
            </a:r>
            <a:r>
              <a:rPr lang="fr-FR" sz="2400" dirty="0" smtClean="0">
                <a:solidFill>
                  <a:srgbClr val="00B050"/>
                </a:solidFill>
              </a:rPr>
              <a:t>return</a:t>
            </a:r>
            <a:r>
              <a:rPr lang="fr-FR" sz="2400" dirty="0" smtClean="0"/>
              <a:t> </a:t>
            </a:r>
            <a:r>
              <a:rPr lang="fr-FR" sz="2400" dirty="0" err="1">
                <a:solidFill>
                  <a:srgbClr val="00B050"/>
                </a:solidFill>
              </a:rPr>
              <a:t>self</a:t>
            </a:r>
            <a:r>
              <a:rPr lang="fr-FR" sz="2400" dirty="0" err="1"/>
              <a:t>.contents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B050"/>
                </a:solidFill>
              </a:rPr>
              <a:t>def</a:t>
            </a:r>
            <a:r>
              <a:rPr lang="fr-FR" sz="2400" dirty="0" smtClean="0"/>
              <a:t> </a:t>
            </a:r>
            <a:r>
              <a:rPr lang="fr-FR" sz="2400" dirty="0" err="1">
                <a:solidFill>
                  <a:srgbClr val="7030A0"/>
                </a:solidFill>
              </a:rPr>
              <a:t>take</a:t>
            </a:r>
            <a:r>
              <a:rPr lang="fr-FR" sz="2400" dirty="0"/>
              <a:t>(self, </a:t>
            </a:r>
            <a:r>
              <a:rPr lang="fr-FR" sz="2400" dirty="0" err="1"/>
              <a:t>name</a:t>
            </a:r>
            <a:r>
              <a:rPr lang="fr-FR" sz="2400" dirty="0"/>
              <a:t>, item):</a:t>
            </a:r>
            <a:br>
              <a:rPr lang="fr-FR" sz="2400" dirty="0"/>
            </a:br>
            <a:r>
              <a:rPr lang="fr-FR" sz="2400" dirty="0" smtClean="0"/>
              <a:t>		</a:t>
            </a:r>
            <a:r>
              <a:rPr lang="fr-FR" sz="2400" dirty="0" err="1" smtClean="0">
                <a:solidFill>
                  <a:srgbClr val="00B050"/>
                </a:solidFill>
              </a:rPr>
              <a:t>self</a:t>
            </a:r>
            <a:r>
              <a:rPr lang="fr-FR" sz="2400" dirty="0" err="1" smtClean="0"/>
              <a:t>.contents.remove</a:t>
            </a:r>
            <a:r>
              <a:rPr lang="fr-FR" sz="2400" dirty="0" smtClean="0"/>
              <a:t>(item</a:t>
            </a:r>
            <a:r>
              <a:rPr lang="fr-FR" sz="2400" dirty="0"/>
              <a:t>)</a:t>
            </a:r>
            <a:br>
              <a:rPr lang="fr-FR" sz="2400" dirty="0"/>
            </a:br>
            <a:r>
              <a:rPr lang="fr-FR" sz="2400" dirty="0" smtClean="0"/>
              <a:t>		</a:t>
            </a:r>
            <a:r>
              <a:rPr lang="fr-FR" sz="2400" dirty="0" err="1" smtClean="0">
                <a:solidFill>
                  <a:srgbClr val="00B050"/>
                </a:solidFill>
              </a:rPr>
              <a:t>print</a:t>
            </a:r>
            <a:r>
              <a:rPr lang="fr-FR" sz="2400" dirty="0"/>
              <a:t>(</a:t>
            </a:r>
            <a:r>
              <a:rPr lang="fr-FR" sz="2400" dirty="0">
                <a:solidFill>
                  <a:srgbClr val="0070C0"/>
                </a:solidFill>
              </a:rPr>
              <a:t>"{0} </a:t>
            </a:r>
            <a:r>
              <a:rPr lang="fr-FR" sz="2400" dirty="0" err="1">
                <a:solidFill>
                  <a:srgbClr val="0070C0"/>
                </a:solidFill>
              </a:rPr>
              <a:t>took</a:t>
            </a:r>
            <a:r>
              <a:rPr lang="fr-FR" sz="2400" dirty="0">
                <a:solidFill>
                  <a:srgbClr val="0070C0"/>
                </a:solidFill>
              </a:rPr>
              <a:t> the {1}."</a:t>
            </a:r>
            <a:r>
              <a:rPr lang="fr-FR" sz="2400" dirty="0"/>
              <a:t>.format(</a:t>
            </a:r>
            <a:r>
              <a:rPr lang="fr-FR" sz="2400" dirty="0" err="1"/>
              <a:t>name</a:t>
            </a:r>
            <a:r>
              <a:rPr lang="fr-FR" sz="2400" dirty="0"/>
              <a:t>, item))</a:t>
            </a:r>
            <a:br>
              <a:rPr lang="fr-FR" sz="24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B050"/>
                </a:solidFill>
              </a:rPr>
              <a:t>def</a:t>
            </a:r>
            <a:r>
              <a:rPr lang="fr-FR" sz="2400" dirty="0" smtClean="0"/>
              <a:t> </a:t>
            </a:r>
            <a:r>
              <a:rPr lang="fr-FR" sz="2400" dirty="0">
                <a:solidFill>
                  <a:srgbClr val="7030A0"/>
                </a:solidFill>
              </a:rPr>
              <a:t>store</a:t>
            </a:r>
            <a:r>
              <a:rPr lang="fr-FR" sz="2400" dirty="0"/>
              <a:t>(self, </a:t>
            </a:r>
            <a:r>
              <a:rPr lang="fr-FR" sz="2400" dirty="0" err="1"/>
              <a:t>name</a:t>
            </a:r>
            <a:r>
              <a:rPr lang="fr-FR" sz="2400" dirty="0"/>
              <a:t>, item):</a:t>
            </a:r>
            <a:br>
              <a:rPr lang="fr-FR" sz="2400" dirty="0"/>
            </a:br>
            <a:r>
              <a:rPr lang="fr-FR" sz="2400" dirty="0" smtClean="0"/>
              <a:t>		</a:t>
            </a:r>
            <a:r>
              <a:rPr lang="fr-FR" sz="2400" dirty="0" err="1" smtClean="0">
                <a:solidFill>
                  <a:srgbClr val="00B050"/>
                </a:solidFill>
              </a:rPr>
              <a:t>self</a:t>
            </a:r>
            <a:r>
              <a:rPr lang="fr-FR" sz="2400" dirty="0" err="1" smtClean="0"/>
              <a:t>.contents.append</a:t>
            </a:r>
            <a:r>
              <a:rPr lang="fr-FR" sz="2400" dirty="0" smtClean="0"/>
              <a:t>(item</a:t>
            </a:r>
            <a:r>
              <a:rPr lang="fr-FR" sz="2400" dirty="0"/>
              <a:t>)</a:t>
            </a:r>
            <a:br>
              <a:rPr lang="fr-FR" sz="2400" dirty="0"/>
            </a:br>
            <a:r>
              <a:rPr lang="fr-FR" sz="2400" dirty="0" smtClean="0"/>
              <a:t>		</a:t>
            </a:r>
            <a:r>
              <a:rPr lang="fr-FR" sz="2400" dirty="0" err="1" smtClean="0">
                <a:solidFill>
                  <a:srgbClr val="00B050"/>
                </a:solidFill>
              </a:rPr>
              <a:t>print</a:t>
            </a:r>
            <a:r>
              <a:rPr lang="fr-FR" sz="2400" dirty="0"/>
              <a:t>(</a:t>
            </a:r>
            <a:r>
              <a:rPr lang="fr-FR" sz="2400" dirty="0">
                <a:solidFill>
                  <a:srgbClr val="0070C0"/>
                </a:solidFill>
              </a:rPr>
              <a:t>"{0} </a:t>
            </a:r>
            <a:r>
              <a:rPr lang="fr-FR" sz="2400" dirty="0" err="1">
                <a:solidFill>
                  <a:srgbClr val="0070C0"/>
                </a:solidFill>
              </a:rPr>
              <a:t>stored</a:t>
            </a:r>
            <a:r>
              <a:rPr lang="fr-FR" sz="2400" dirty="0">
                <a:solidFill>
                  <a:srgbClr val="0070C0"/>
                </a:solidFill>
              </a:rPr>
              <a:t> the {1}."</a:t>
            </a:r>
            <a:r>
              <a:rPr lang="fr-FR" sz="2400" dirty="0"/>
              <a:t>.format(</a:t>
            </a:r>
            <a:r>
              <a:rPr lang="fr-FR" sz="2400" dirty="0" err="1"/>
              <a:t>name</a:t>
            </a:r>
            <a:r>
              <a:rPr lang="fr-FR" sz="2400" dirty="0"/>
              <a:t>, item))</a:t>
            </a:r>
            <a:endParaRPr lang="fr-FR" sz="24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2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phase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1 : un prototype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simple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from</a:t>
            </a:r>
            <a:r>
              <a:rPr lang="en-US" sz="2400" dirty="0" smtClean="0"/>
              <a:t> </a:t>
            </a:r>
            <a:r>
              <a:rPr lang="en-US" sz="2400" dirty="0"/>
              <a:t>__</a:t>
            </a:r>
            <a:r>
              <a:rPr lang="en-US" sz="2400" dirty="0">
                <a:solidFill>
                  <a:srgbClr val="0070C0"/>
                </a:solidFill>
              </a:rPr>
              <a:t>future</a:t>
            </a:r>
            <a:r>
              <a:rPr lang="en-US" sz="2400" dirty="0"/>
              <a:t>__ </a:t>
            </a:r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</a:t>
            </a:r>
            <a:r>
              <a:rPr lang="en-US" sz="2400" dirty="0" err="1"/>
              <a:t>print_function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sys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if</a:t>
            </a:r>
            <a:r>
              <a:rPr lang="en-US" sz="2400" dirty="0"/>
              <a:t> </a:t>
            </a:r>
            <a:r>
              <a:rPr lang="en-US" sz="2400" dirty="0" err="1"/>
              <a:t>sys.version_info</a:t>
            </a:r>
            <a:r>
              <a:rPr lang="en-US" sz="2400" dirty="0"/>
              <a:t> &lt; (3, 0):</a:t>
            </a:r>
            <a:br>
              <a:rPr lang="en-US" sz="2400" dirty="0"/>
            </a:br>
            <a:r>
              <a:rPr lang="en-US" sz="2400" dirty="0" smtClean="0"/>
              <a:t>	input </a:t>
            </a:r>
            <a:r>
              <a:rPr lang="en-US" sz="2400" dirty="0"/>
              <a:t>= </a:t>
            </a:r>
            <a:r>
              <a:rPr lang="en-US" sz="2400" dirty="0" err="1"/>
              <a:t>raw_input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class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Person</a:t>
            </a:r>
            <a:r>
              <a:rPr lang="en-US" sz="2400" dirty="0"/>
              <a:t>(object):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7030A0"/>
                </a:solidFill>
              </a:rPr>
              <a:t>__</a:t>
            </a:r>
            <a:r>
              <a:rPr lang="en-US" sz="2400" dirty="0" err="1">
                <a:solidFill>
                  <a:srgbClr val="7030A0"/>
                </a:solidFill>
              </a:rPr>
              <a:t>init</a:t>
            </a:r>
            <a:r>
              <a:rPr lang="en-US" sz="2400" dirty="0">
                <a:solidFill>
                  <a:srgbClr val="7030A0"/>
                </a:solidFill>
              </a:rPr>
              <a:t>__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50"/>
                </a:solidFill>
              </a:rPr>
              <a:t>self</a:t>
            </a:r>
            <a:r>
              <a:rPr lang="en-US" sz="2400" dirty="0"/>
              <a:t>, name):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self</a:t>
            </a:r>
            <a:r>
              <a:rPr lang="en-US" sz="2400" dirty="0" smtClean="0"/>
              <a:t>.name </a:t>
            </a:r>
            <a:r>
              <a:rPr lang="en-US" sz="2400" dirty="0"/>
              <a:t>= name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7030A0"/>
                </a:solidFill>
              </a:rPr>
              <a:t>visit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50"/>
                </a:solidFill>
              </a:rPr>
              <a:t>self</a:t>
            </a:r>
            <a:r>
              <a:rPr lang="en-US" sz="2400" dirty="0"/>
              <a:t>, warehouse):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print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"This is {0}."</a:t>
            </a:r>
            <a:r>
              <a:rPr lang="en-US" sz="2400" dirty="0"/>
              <a:t>.format(</a:t>
            </a:r>
            <a:r>
              <a:rPr lang="en-US" sz="2400" dirty="0">
                <a:solidFill>
                  <a:srgbClr val="00B050"/>
                </a:solidFill>
              </a:rPr>
              <a:t>self</a:t>
            </a:r>
            <a:r>
              <a:rPr lang="en-US" sz="2400" dirty="0"/>
              <a:t>.name))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B050"/>
                </a:solidFill>
              </a:rPr>
              <a:t>self</a:t>
            </a:r>
            <a:r>
              <a:rPr lang="en-US" sz="2400" dirty="0" err="1" smtClean="0"/>
              <a:t>.deposit</a:t>
            </a:r>
            <a:r>
              <a:rPr lang="en-US" sz="2400" dirty="0" smtClean="0"/>
              <a:t>(warehouse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B050"/>
                </a:solidFill>
              </a:rPr>
              <a:t>self</a:t>
            </a:r>
            <a:r>
              <a:rPr lang="en-US" sz="2400" dirty="0" err="1" smtClean="0"/>
              <a:t>.retrieve</a:t>
            </a:r>
            <a:r>
              <a:rPr lang="en-US" sz="2400" dirty="0" smtClean="0"/>
              <a:t>(warehouse)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print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"Thank you, come again!"</a:t>
            </a:r>
            <a:r>
              <a:rPr lang="en-US" sz="2400" dirty="0"/>
              <a:t>)</a:t>
            </a:r>
            <a:endParaRPr lang="fr-FR" sz="24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72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phase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1 : un prototype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simple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</a:t>
            </a:r>
            <a:r>
              <a:rPr lang="en-US" sz="2400" dirty="0" err="1" smtClean="0">
                <a:solidFill>
                  <a:srgbClr val="00B05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7030A0"/>
                </a:solidFill>
              </a:rPr>
              <a:t>deposit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50"/>
                </a:solidFill>
              </a:rPr>
              <a:t>self</a:t>
            </a:r>
            <a:r>
              <a:rPr lang="en-US" sz="2400" dirty="0"/>
              <a:t>, warehouse):</a:t>
            </a:r>
            <a:br>
              <a:rPr lang="en-US" sz="2400" dirty="0"/>
            </a:br>
            <a:r>
              <a:rPr lang="en-US" sz="2400" dirty="0" smtClean="0"/>
              <a:t>	    </a:t>
            </a:r>
            <a:r>
              <a:rPr lang="en-US" sz="2400" dirty="0" smtClean="0">
                <a:solidFill>
                  <a:srgbClr val="00B050"/>
                </a:solidFill>
              </a:rPr>
              <a:t>print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"The warehouse contains:"</a:t>
            </a:r>
            <a:r>
              <a:rPr lang="en-US" sz="2400" dirty="0"/>
              <a:t>, </a:t>
            </a:r>
            <a:r>
              <a:rPr lang="en-US" sz="2400" dirty="0" err="1"/>
              <a:t>warehouse.list_contents</a:t>
            </a:r>
            <a:r>
              <a:rPr lang="en-US" sz="2400" dirty="0"/>
              <a:t>())</a:t>
            </a:r>
            <a:br>
              <a:rPr lang="en-US" sz="2400" dirty="0"/>
            </a:br>
            <a:r>
              <a:rPr lang="en-US" sz="2400" dirty="0" smtClean="0"/>
              <a:t>	    item </a:t>
            </a:r>
            <a:r>
              <a:rPr lang="en-US" sz="2400" dirty="0"/>
              <a:t>= input(</a:t>
            </a:r>
            <a:r>
              <a:rPr lang="en-US" sz="2400" dirty="0">
                <a:solidFill>
                  <a:srgbClr val="0070C0"/>
                </a:solidFill>
              </a:rPr>
              <a:t>"Type a thing you want to store (or empty): "</a:t>
            </a:r>
            <a:r>
              <a:rPr lang="en-US" sz="2400" dirty="0"/>
              <a:t>).strip()</a:t>
            </a:r>
            <a:br>
              <a:rPr lang="en-US" sz="2400" dirty="0"/>
            </a:br>
            <a:r>
              <a:rPr lang="en-US" sz="2400" dirty="0" smtClean="0"/>
              <a:t>	    </a:t>
            </a:r>
            <a:r>
              <a:rPr lang="en-US" sz="2400" dirty="0" smtClean="0">
                <a:solidFill>
                  <a:srgbClr val="00B050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dirty="0"/>
              <a:t>item: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err="1" smtClean="0"/>
              <a:t>warehouse.store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50"/>
                </a:solidFill>
              </a:rPr>
              <a:t>self</a:t>
            </a:r>
            <a:r>
              <a:rPr lang="en-US" sz="2400" dirty="0" smtClean="0"/>
              <a:t>.name</a:t>
            </a:r>
            <a:r>
              <a:rPr lang="en-US" sz="2400" dirty="0"/>
              <a:t>, </a:t>
            </a:r>
            <a:r>
              <a:rPr lang="en-US" sz="2400" dirty="0" smtClean="0"/>
              <a:t>item)</a:t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en-US" sz="2400" dirty="0" err="1" smtClean="0">
                <a:solidFill>
                  <a:srgbClr val="00B05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7030A0"/>
                </a:solidFill>
              </a:rPr>
              <a:t>retrieve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B050"/>
                </a:solidFill>
              </a:rPr>
              <a:t>self</a:t>
            </a:r>
            <a:r>
              <a:rPr lang="en-US" sz="2400" dirty="0"/>
              <a:t>, warehouse):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dirty="0" smtClean="0"/>
              <a:t>             </a:t>
            </a:r>
            <a:r>
              <a:rPr lang="en-US" sz="2400" dirty="0" smtClean="0">
                <a:solidFill>
                  <a:srgbClr val="00B050"/>
                </a:solidFill>
              </a:rPr>
              <a:t>print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"The warehouse contains:"</a:t>
            </a:r>
            <a:r>
              <a:rPr lang="en-US" sz="2400" dirty="0"/>
              <a:t>, </a:t>
            </a:r>
            <a:r>
              <a:rPr lang="en-US" sz="2400" dirty="0" err="1"/>
              <a:t>warehouse.list_contents</a:t>
            </a:r>
            <a:r>
              <a:rPr lang="en-US" sz="2400" dirty="0"/>
              <a:t>())</a:t>
            </a:r>
            <a:br>
              <a:rPr lang="en-US" sz="2400" dirty="0"/>
            </a:br>
            <a:r>
              <a:rPr lang="en-US" sz="2400" dirty="0" smtClean="0"/>
              <a:t>	    item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00B050"/>
                </a:solidFill>
              </a:rPr>
              <a:t>input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70C0"/>
                </a:solidFill>
              </a:rPr>
              <a:t>"Type something you want to take (or empty): "</a:t>
            </a:r>
            <a:r>
              <a:rPr lang="en-US" sz="2400" dirty="0"/>
              <a:t>).strip()</a:t>
            </a:r>
            <a:br>
              <a:rPr lang="en-US" sz="2400" dirty="0"/>
            </a:br>
            <a:r>
              <a:rPr lang="en-US" sz="2400" dirty="0" smtClean="0"/>
              <a:t>	    </a:t>
            </a:r>
            <a:r>
              <a:rPr lang="en-US" sz="2400" dirty="0" smtClean="0">
                <a:solidFill>
                  <a:srgbClr val="00B050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dirty="0"/>
              <a:t>item: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err="1" smtClean="0"/>
              <a:t>warehouse.take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50"/>
                </a:solidFill>
              </a:rPr>
              <a:t>self</a:t>
            </a:r>
            <a:r>
              <a:rPr lang="en-US" sz="2400" dirty="0" smtClean="0"/>
              <a:t>.name</a:t>
            </a:r>
            <a:r>
              <a:rPr lang="en-US" sz="2400" dirty="0"/>
              <a:t>, item)</a:t>
            </a:r>
            <a:endParaRPr lang="fr-FR" sz="24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63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phase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1 : un prototype 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</a:rPr>
              <a:t>simple</a:t>
            </a:r>
          </a:p>
          <a:p>
            <a:pPr marL="0" indent="0">
              <a:buNone/>
            </a:pPr>
            <a:r>
              <a:rPr lang="en-US" sz="2400" dirty="0" smtClean="0"/>
              <a:t># </a:t>
            </a:r>
            <a:r>
              <a:rPr lang="en-US" sz="2400" dirty="0" err="1" smtClean="0"/>
              <a:t>Ceci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le code qui execute </a:t>
            </a:r>
            <a:r>
              <a:rPr lang="en-US" sz="2400" dirty="0" err="1" smtClean="0"/>
              <a:t>l’exemple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from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warehouse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Warehouse</a:t>
            </a: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from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person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Person</a:t>
            </a:r>
            <a:br>
              <a:rPr lang="en-US" sz="2400" dirty="0"/>
            </a:br>
            <a:r>
              <a:rPr lang="en-US" sz="2400" dirty="0"/>
              <a:t>warehouse = Warehouse()</a:t>
            </a:r>
            <a:br>
              <a:rPr lang="en-US" sz="2400" dirty="0"/>
            </a:br>
            <a:r>
              <a:rPr lang="en-US" sz="2400" dirty="0" smtClean="0"/>
              <a:t>personne1 </a:t>
            </a:r>
            <a:r>
              <a:rPr lang="en-US" sz="2400" dirty="0"/>
              <a:t>= Person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“Ali"</a:t>
            </a:r>
            <a:r>
              <a:rPr lang="en-US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personne2 </a:t>
            </a:r>
            <a:r>
              <a:rPr lang="en-US" sz="2400" dirty="0"/>
              <a:t>= Person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“Fatima"</a:t>
            </a:r>
            <a:r>
              <a:rPr lang="en-US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personne1</a:t>
            </a:r>
            <a:r>
              <a:rPr lang="en-US" sz="2400" dirty="0" smtClean="0"/>
              <a:t>.visit(warehouse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personne1</a:t>
            </a:r>
            <a:r>
              <a:rPr lang="en-US" sz="2400" dirty="0" smtClean="0"/>
              <a:t>.visit(warehouse</a:t>
            </a:r>
            <a:r>
              <a:rPr lang="en-US" sz="2400" dirty="0"/>
              <a:t>)</a:t>
            </a:r>
            <a:endParaRPr lang="fr-FR" sz="2400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740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2 : première version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endParaRPr lang="fr-FR" sz="2400" b="1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Avec le code précédent, nous avons </a:t>
            </a:r>
            <a:r>
              <a:rPr lang="fr-FR" sz="2400" i="1" dirty="0">
                <a:latin typeface="+mj-lt"/>
              </a:rPr>
              <a:t>un code fonctionnel pour les bases du système d'entrepôt.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Maintenant nous allons utiliser </a:t>
            </a:r>
            <a:r>
              <a:rPr lang="fr-FR" sz="2400" i="1" dirty="0" err="1" smtClean="0">
                <a:latin typeface="+mj-lt"/>
              </a:rPr>
              <a:t>Pyro</a:t>
            </a:r>
            <a:r>
              <a:rPr lang="fr-FR" sz="2400" i="1" dirty="0" smtClean="0">
                <a:latin typeface="+mj-lt"/>
              </a:rPr>
              <a:t> </a:t>
            </a:r>
            <a:r>
              <a:rPr lang="fr-FR" sz="2400" i="1" dirty="0">
                <a:latin typeface="+mj-lt"/>
              </a:rPr>
              <a:t>pour transformer l'entrepôt en un composant autonome, que des personnes depuis d'autres ordinateurs peuvent visiter.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Nous avons </a:t>
            </a:r>
            <a:r>
              <a:rPr lang="fr-FR" sz="2400" i="1" dirty="0">
                <a:latin typeface="+mj-lt"/>
              </a:rPr>
              <a:t>besoin </a:t>
            </a:r>
            <a:r>
              <a:rPr lang="fr-FR" sz="2400" i="1" dirty="0" smtClean="0">
                <a:latin typeface="+mj-lt"/>
              </a:rPr>
              <a:t>d’ajouter </a:t>
            </a:r>
            <a:r>
              <a:rPr lang="fr-FR" sz="2400" i="1" dirty="0">
                <a:latin typeface="+mj-lt"/>
              </a:rPr>
              <a:t>quelques lignes au fichier 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warehouse.py</a:t>
            </a:r>
            <a:r>
              <a:rPr lang="fr-FR" sz="2400" i="1" dirty="0">
                <a:latin typeface="+mj-lt"/>
              </a:rPr>
              <a:t> pour qu'il démarre un serveur </a:t>
            </a:r>
            <a:r>
              <a:rPr lang="fr-FR" sz="2400" i="1" dirty="0" err="1">
                <a:latin typeface="+mj-lt"/>
              </a:rPr>
              <a:t>Pyro</a:t>
            </a:r>
            <a:r>
              <a:rPr lang="fr-FR" sz="2400" i="1" dirty="0">
                <a:latin typeface="+mj-lt"/>
              </a:rPr>
              <a:t> pour l'objet </a:t>
            </a:r>
            <a:r>
              <a:rPr lang="fr-FR" sz="2400" i="1" dirty="0" err="1">
                <a:latin typeface="+mj-lt"/>
              </a:rPr>
              <a:t>warehouse</a:t>
            </a:r>
            <a:r>
              <a:rPr lang="fr-FR" sz="2400" i="1" dirty="0">
                <a:latin typeface="+mj-lt"/>
              </a:rPr>
              <a:t>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Nous pouvons </a:t>
            </a:r>
            <a:r>
              <a:rPr lang="fr-FR" sz="2400" i="1" dirty="0">
                <a:latin typeface="+mj-lt"/>
              </a:rPr>
              <a:t>le faire en enregistrant </a:t>
            </a:r>
            <a:r>
              <a:rPr lang="fr-FR" sz="2400" i="1" dirty="0" smtClean="0">
                <a:latin typeface="+mj-lt"/>
              </a:rPr>
              <a:t>notre 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classe </a:t>
            </a:r>
            <a:r>
              <a:rPr lang="fr-FR" sz="2400" i="1" dirty="0" err="1">
                <a:solidFill>
                  <a:srgbClr val="0070C0"/>
                </a:solidFill>
                <a:latin typeface="+mj-lt"/>
              </a:rPr>
              <a:t>Pyro</a:t>
            </a:r>
            <a:r>
              <a:rPr lang="fr-FR" sz="2400" i="1" dirty="0">
                <a:latin typeface="+mj-lt"/>
              </a:rPr>
              <a:t> avec un 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"démon </a:t>
            </a:r>
            <a:r>
              <a:rPr lang="fr-FR" sz="2400" i="1" dirty="0" err="1">
                <a:solidFill>
                  <a:srgbClr val="0070C0"/>
                </a:solidFill>
                <a:latin typeface="+mj-lt"/>
              </a:rPr>
              <a:t>Pyro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"</a:t>
            </a:r>
            <a:r>
              <a:rPr lang="fr-FR" sz="2400" i="1" dirty="0">
                <a:latin typeface="+mj-lt"/>
              </a:rPr>
              <a:t>, </a:t>
            </a:r>
            <a:r>
              <a:rPr lang="fr-FR" sz="2400" i="1" dirty="0">
                <a:solidFill>
                  <a:srgbClr val="7030A0"/>
                </a:solidFill>
                <a:latin typeface="+mj-lt"/>
              </a:rPr>
              <a:t>le serveur qui écoute et traite les appels de méthode entrantes distantes</a:t>
            </a:r>
            <a:r>
              <a:rPr lang="fr-FR" sz="2400" i="1" dirty="0">
                <a:latin typeface="+mj-lt"/>
              </a:rPr>
              <a:t>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Une </a:t>
            </a:r>
            <a:r>
              <a:rPr lang="fr-FR" sz="2400" i="1" dirty="0">
                <a:latin typeface="+mj-lt"/>
              </a:rPr>
              <a:t>façon de le faire est la suivante (vous pouvez ignorer les détails pour l'instant</a:t>
            </a:r>
            <a:r>
              <a:rPr lang="fr-FR" sz="2400" i="1" dirty="0" smtClean="0">
                <a:latin typeface="+mj-lt"/>
              </a:rPr>
              <a:t>) :</a:t>
            </a:r>
          </a:p>
        </p:txBody>
      </p:sp>
    </p:spTree>
    <p:extLst>
      <p:ext uri="{BB962C8B-B14F-4D97-AF65-F5344CB8AC3E}">
        <p14:creationId xmlns:p14="http://schemas.microsoft.com/office/powerpoint/2010/main" val="6036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2 : première version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r>
              <a:rPr lang="fr-FR" sz="2400" dirty="0"/>
              <a:t> </a:t>
            </a: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Pyro4.Daemon.serveSimple</a:t>
            </a:r>
            <a:r>
              <a:rPr lang="fr-FR" sz="2400" dirty="0"/>
              <a:t>(</a:t>
            </a:r>
            <a:br>
              <a:rPr lang="fr-FR" sz="2400" dirty="0"/>
            </a:br>
            <a:r>
              <a:rPr lang="fr-FR" sz="2400" dirty="0" smtClean="0"/>
              <a:t>	{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		</a:t>
            </a:r>
            <a:r>
              <a:rPr lang="fr-FR" sz="2400" dirty="0" err="1" smtClean="0"/>
              <a:t>Warehouse</a:t>
            </a:r>
            <a:r>
              <a:rPr lang="fr-FR" sz="2400" dirty="0"/>
              <a:t>: </a:t>
            </a:r>
            <a:r>
              <a:rPr lang="fr-FR" sz="2400" dirty="0">
                <a:solidFill>
                  <a:srgbClr val="0070C0"/>
                </a:solidFill>
              </a:rPr>
              <a:t>"</a:t>
            </a:r>
            <a:r>
              <a:rPr lang="fr-FR" sz="2400" dirty="0" err="1">
                <a:solidFill>
                  <a:srgbClr val="0070C0"/>
                </a:solidFill>
              </a:rPr>
              <a:t>example.warehouse</a:t>
            </a:r>
            <a:r>
              <a:rPr lang="fr-FR" sz="2400" dirty="0">
                <a:solidFill>
                  <a:srgbClr val="0070C0"/>
                </a:solidFill>
              </a:rPr>
              <a:t>"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	},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	ns </a:t>
            </a:r>
            <a:r>
              <a:rPr lang="fr-FR" sz="2400" dirty="0"/>
              <a:t>= </a:t>
            </a:r>
            <a:r>
              <a:rPr lang="fr-FR" sz="2400" dirty="0">
                <a:solidFill>
                  <a:srgbClr val="00B050"/>
                </a:solidFill>
              </a:rPr>
              <a:t>False</a:t>
            </a:r>
            <a:r>
              <a:rPr lang="fr-FR" sz="2400" dirty="0"/>
              <a:t>)</a:t>
            </a:r>
            <a:endParaRPr lang="fr-FR" sz="2400" b="1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04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800" dirty="0"/>
              <a:t>Le schéma général est alors le suivant :</a:t>
            </a:r>
          </a:p>
          <a:p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endParaRPr lang="fr-FR" sz="2800" dirty="0" smtClean="0"/>
          </a:p>
          <a:p>
            <a:endParaRPr lang="fr-FR" sz="2800" dirty="0"/>
          </a:p>
          <a:p>
            <a:endParaRPr lang="fr-FR" sz="2800" dirty="0" smtClean="0"/>
          </a:p>
          <a:p>
            <a:r>
              <a:rPr lang="fr-FR" sz="2800" dirty="0" smtClean="0"/>
              <a:t>Ce </a:t>
            </a:r>
            <a:r>
              <a:rPr lang="fr-FR" sz="2800" dirty="0"/>
              <a:t>mécanisme repose sur une technique </a:t>
            </a:r>
            <a:r>
              <a:rPr lang="fr-FR" sz="2800" dirty="0" smtClean="0"/>
              <a:t>bien connue </a:t>
            </a:r>
            <a:r>
              <a:rPr lang="fr-FR" sz="2800" dirty="0"/>
              <a:t>de délégation </a:t>
            </a:r>
          </a:p>
          <a:p>
            <a:r>
              <a:rPr lang="fr-FR" sz="2800" dirty="0" smtClean="0"/>
              <a:t>Le </a:t>
            </a:r>
            <a:r>
              <a:rPr lang="fr-FR" sz="2800" dirty="0"/>
              <a:t>design </a:t>
            </a:r>
            <a:r>
              <a:rPr lang="fr-FR" sz="2800" dirty="0" smtClean="0"/>
              <a:t>pattern  </a:t>
            </a:r>
            <a:r>
              <a:rPr lang="fr-FR" sz="2800" dirty="0" smtClean="0">
                <a:latin typeface="Calibri" panose="020F0502020204030204" pitchFamily="34" charset="0"/>
              </a:rPr>
              <a:t>̎</a:t>
            </a:r>
            <a:r>
              <a:rPr lang="fr-FR" sz="2800" b="1" dirty="0" smtClean="0"/>
              <a:t>proxy</a:t>
            </a:r>
            <a:r>
              <a:rPr lang="fr-FR" sz="2800" b="1" dirty="0">
                <a:latin typeface="Calibri" panose="020F0502020204030204" pitchFamily="34" charset="0"/>
              </a:rPr>
              <a:t> </a:t>
            </a:r>
            <a:r>
              <a:rPr lang="fr-FR" sz="2800" b="1" dirty="0" smtClean="0">
                <a:latin typeface="Calibri" panose="020F0502020204030204" pitchFamily="34" charset="0"/>
              </a:rPr>
              <a:t> ̎</a:t>
            </a:r>
            <a:endParaRPr lang="fr-FR" sz="2800" i="1" dirty="0" smtClean="0">
              <a:latin typeface="+mj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256" y="1818422"/>
            <a:ext cx="8176394" cy="31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5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2 : première version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r>
              <a:rPr lang="fr-FR" sz="2400" dirty="0"/>
              <a:t> </a:t>
            </a:r>
            <a:endParaRPr lang="fr-FR" sz="2400" dirty="0" smtClean="0"/>
          </a:p>
          <a:p>
            <a:r>
              <a:rPr lang="fr-FR" sz="2400" dirty="0"/>
              <a:t>Ensuite, nous devons indiquer à </a:t>
            </a:r>
            <a:r>
              <a:rPr lang="fr-FR" sz="2400" dirty="0" err="1"/>
              <a:t>Pyro</a:t>
            </a:r>
            <a:r>
              <a:rPr lang="fr-FR" sz="2400" dirty="0"/>
              <a:t> quelles parties de la classe doivent être accessibles à distance, et quelles parties ne sont pas </a:t>
            </a:r>
            <a:r>
              <a:rPr lang="fr-FR" sz="2400" dirty="0" smtClean="0"/>
              <a:t>supposées être </a:t>
            </a:r>
            <a:r>
              <a:rPr lang="fr-FR" sz="2400" dirty="0"/>
              <a:t>accessibles. Ceci est lié à la sécurité. </a:t>
            </a:r>
            <a:endParaRPr lang="fr-FR" sz="2400" dirty="0" smtClean="0"/>
          </a:p>
          <a:p>
            <a:r>
              <a:rPr lang="fr-FR" sz="2400" dirty="0" smtClean="0"/>
              <a:t>Nous </a:t>
            </a:r>
            <a:r>
              <a:rPr lang="fr-FR" sz="2400" dirty="0"/>
              <a:t>allons ajouter un décorateur </a:t>
            </a:r>
            <a:r>
              <a:rPr lang="fr-FR" sz="2400" dirty="0">
                <a:solidFill>
                  <a:srgbClr val="0070C0"/>
                </a:solidFill>
              </a:rPr>
              <a:t>@Pyro4.expose</a:t>
            </a:r>
            <a:r>
              <a:rPr lang="fr-FR" sz="2400" dirty="0"/>
              <a:t> sur la définition de la classe </a:t>
            </a:r>
            <a:r>
              <a:rPr lang="fr-FR" sz="2400" dirty="0" err="1">
                <a:solidFill>
                  <a:srgbClr val="0070C0"/>
                </a:solidFill>
              </a:rPr>
              <a:t>Warehouse</a:t>
            </a:r>
            <a:r>
              <a:rPr lang="fr-FR" sz="2400" dirty="0"/>
              <a:t> pour indiquer à </a:t>
            </a:r>
            <a:r>
              <a:rPr lang="fr-FR" sz="2400" dirty="0" err="1"/>
              <a:t>Pyro</a:t>
            </a:r>
            <a:r>
              <a:rPr lang="fr-FR" sz="2400" dirty="0"/>
              <a:t> qu'il est autorisé à accéder à la classe à distance. </a:t>
            </a:r>
            <a:endParaRPr lang="fr-FR" sz="2400" dirty="0" smtClean="0"/>
          </a:p>
          <a:p>
            <a:r>
              <a:rPr lang="fr-FR" sz="2400" dirty="0" smtClean="0"/>
              <a:t>Vous </a:t>
            </a:r>
            <a:r>
              <a:rPr lang="fr-FR" sz="2400" dirty="0"/>
              <a:t>pouvez ignorer la ligne </a:t>
            </a:r>
            <a:r>
              <a:rPr lang="fr-FR" sz="2400" dirty="0">
                <a:solidFill>
                  <a:srgbClr val="0070C0"/>
                </a:solidFill>
              </a:rPr>
              <a:t>@Pyro4.behavior</a:t>
            </a:r>
            <a:r>
              <a:rPr lang="fr-FR" sz="2400" dirty="0"/>
              <a:t> que nous avons </a:t>
            </a:r>
            <a:r>
              <a:rPr lang="fr-FR" sz="2400" dirty="0" smtClean="0"/>
              <a:t>aussi également </a:t>
            </a:r>
            <a:r>
              <a:rPr lang="fr-FR" sz="2400" dirty="0"/>
              <a:t>ajoutée pour le moment (mais elle est nécessaire pour avoir un inventaire persistant de l'entrepôt). </a:t>
            </a:r>
            <a:endParaRPr lang="fr-FR" sz="2400" dirty="0" smtClean="0"/>
          </a:p>
          <a:p>
            <a:r>
              <a:rPr lang="fr-FR" sz="2400" dirty="0" smtClean="0"/>
              <a:t>Enfin</a:t>
            </a:r>
            <a:r>
              <a:rPr lang="fr-FR" sz="2400" dirty="0"/>
              <a:t>, nous ajoutons une petite fonction </a:t>
            </a:r>
            <a:r>
              <a:rPr lang="fr-FR" sz="2400" dirty="0" smtClean="0">
                <a:solidFill>
                  <a:srgbClr val="0070C0"/>
                </a:solidFill>
              </a:rPr>
              <a:t>main</a:t>
            </a:r>
            <a:r>
              <a:rPr lang="fr-FR" sz="2400" dirty="0" smtClean="0"/>
              <a:t> pour </a:t>
            </a:r>
            <a:r>
              <a:rPr lang="fr-FR" sz="2400" dirty="0"/>
              <a:t>qu'elle soit lancée correctement, ce qui devrait donner </a:t>
            </a:r>
            <a:r>
              <a:rPr lang="fr-FR" sz="2400" dirty="0" smtClean="0"/>
              <a:t>le code </a:t>
            </a:r>
            <a:r>
              <a:rPr lang="fr-FR" sz="2400" dirty="0"/>
              <a:t>suivant (</a:t>
            </a:r>
            <a:r>
              <a:rPr lang="fr-FR" sz="2400" dirty="0">
                <a:solidFill>
                  <a:srgbClr val="0070C0"/>
                </a:solidFill>
              </a:rPr>
              <a:t>warehouse.py</a:t>
            </a:r>
            <a:r>
              <a:rPr lang="fr-FR" sz="2400" dirty="0"/>
              <a:t>) :</a:t>
            </a:r>
            <a:endParaRPr lang="fr-FR" sz="2400" b="1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51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2 : première version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r>
              <a:rPr lang="fr-FR" sz="2400" dirty="0"/>
              <a:t> </a:t>
            </a:r>
            <a:endParaRPr lang="fr-FR" sz="2400" dirty="0" smtClean="0"/>
          </a:p>
          <a:p>
            <a:pPr marL="0" indent="0">
              <a:buNone/>
            </a:pPr>
            <a:r>
              <a:rPr lang="fr-FR" sz="2000" dirty="0" err="1">
                <a:solidFill>
                  <a:srgbClr val="00B050"/>
                </a:solidFill>
              </a:rPr>
              <a:t>from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70C0"/>
                </a:solidFill>
              </a:rPr>
              <a:t>__future__</a:t>
            </a:r>
            <a:r>
              <a:rPr lang="fr-FR" sz="2000" dirty="0"/>
              <a:t> </a:t>
            </a:r>
            <a:r>
              <a:rPr lang="fr-FR" sz="2000" dirty="0">
                <a:solidFill>
                  <a:srgbClr val="00B050"/>
                </a:solidFill>
              </a:rPr>
              <a:t>import</a:t>
            </a:r>
            <a:r>
              <a:rPr lang="fr-FR" sz="2000" dirty="0"/>
              <a:t> </a:t>
            </a:r>
            <a:r>
              <a:rPr lang="fr-FR" sz="2000" dirty="0" err="1"/>
              <a:t>print_function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>
                <a:solidFill>
                  <a:srgbClr val="00B050"/>
                </a:solidFill>
              </a:rPr>
              <a:t>import</a:t>
            </a:r>
            <a:r>
              <a:rPr lang="fr-FR" sz="2000" dirty="0"/>
              <a:t> </a:t>
            </a:r>
            <a:r>
              <a:rPr lang="fr-FR" sz="2000" dirty="0" smtClean="0">
                <a:solidFill>
                  <a:srgbClr val="0070C0"/>
                </a:solidFill>
              </a:rPr>
              <a:t>Pyro4</a:t>
            </a:r>
          </a:p>
          <a:p>
            <a:pPr marL="0" indent="0">
              <a:buNone/>
            </a:pP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>
                <a:solidFill>
                  <a:srgbClr val="C00000"/>
                </a:solidFill>
              </a:rPr>
              <a:t>@Pyro4.expose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>
                <a:solidFill>
                  <a:srgbClr val="C00000"/>
                </a:solidFill>
              </a:rPr>
              <a:t>@Pyro4.behavior</a:t>
            </a:r>
            <a:r>
              <a:rPr lang="fr-FR" sz="2000" dirty="0"/>
              <a:t>(</a:t>
            </a:r>
            <a:r>
              <a:rPr lang="fr-FR" sz="2000" dirty="0" err="1"/>
              <a:t>instance_mode</a:t>
            </a:r>
            <a:r>
              <a:rPr lang="fr-FR" sz="2000" dirty="0"/>
              <a:t>="single")</a:t>
            </a:r>
            <a:br>
              <a:rPr lang="fr-FR" sz="2000" dirty="0"/>
            </a:br>
            <a:r>
              <a:rPr lang="fr-FR" sz="2000" dirty="0">
                <a:solidFill>
                  <a:srgbClr val="00B050"/>
                </a:solidFill>
              </a:rPr>
              <a:t>class</a:t>
            </a:r>
            <a:r>
              <a:rPr lang="fr-FR" sz="2000" dirty="0"/>
              <a:t> </a:t>
            </a:r>
            <a:r>
              <a:rPr lang="fr-FR" sz="2000" dirty="0" err="1"/>
              <a:t>Warehouse</a:t>
            </a:r>
            <a:r>
              <a:rPr lang="fr-FR" sz="2000" dirty="0"/>
              <a:t>(</a:t>
            </a:r>
            <a:r>
              <a:rPr lang="fr-FR" sz="2000" dirty="0" err="1"/>
              <a:t>object</a:t>
            </a:r>
            <a:r>
              <a:rPr lang="fr-FR" sz="2000" dirty="0"/>
              <a:t>):</a:t>
            </a:r>
            <a:br>
              <a:rPr lang="fr-FR" sz="2000" dirty="0"/>
            </a:br>
            <a:r>
              <a:rPr lang="fr-FR" sz="2000" dirty="0" smtClean="0"/>
              <a:t>	</a:t>
            </a:r>
            <a:r>
              <a:rPr lang="fr-FR" sz="2000" dirty="0" err="1" smtClean="0">
                <a:solidFill>
                  <a:srgbClr val="00B050"/>
                </a:solidFill>
              </a:rPr>
              <a:t>def</a:t>
            </a:r>
            <a:r>
              <a:rPr lang="fr-FR" sz="2000" dirty="0" smtClean="0"/>
              <a:t> </a:t>
            </a:r>
            <a:r>
              <a:rPr lang="fr-FR" sz="2000" dirty="0">
                <a:solidFill>
                  <a:srgbClr val="7030A0"/>
                </a:solidFill>
              </a:rPr>
              <a:t>__</a:t>
            </a:r>
            <a:r>
              <a:rPr lang="fr-FR" sz="2000" dirty="0" err="1">
                <a:solidFill>
                  <a:srgbClr val="7030A0"/>
                </a:solidFill>
              </a:rPr>
              <a:t>init</a:t>
            </a:r>
            <a:r>
              <a:rPr lang="fr-FR" sz="2000" dirty="0">
                <a:solidFill>
                  <a:srgbClr val="7030A0"/>
                </a:solidFill>
              </a:rPr>
              <a:t>__</a:t>
            </a:r>
            <a:r>
              <a:rPr lang="fr-FR" sz="2000" dirty="0"/>
              <a:t>(</a:t>
            </a:r>
            <a:r>
              <a:rPr lang="fr-FR" sz="2000" dirty="0">
                <a:solidFill>
                  <a:srgbClr val="00B050"/>
                </a:solidFill>
              </a:rPr>
              <a:t>self</a:t>
            </a:r>
            <a:r>
              <a:rPr lang="fr-FR" sz="2000" dirty="0"/>
              <a:t>):</a:t>
            </a:r>
            <a:br>
              <a:rPr lang="fr-FR" sz="2000" dirty="0"/>
            </a:br>
            <a:r>
              <a:rPr lang="fr-FR" sz="2000" dirty="0" smtClean="0"/>
              <a:t>		</a:t>
            </a:r>
            <a:r>
              <a:rPr lang="fr-FR" sz="2000" dirty="0" err="1" smtClean="0">
                <a:solidFill>
                  <a:srgbClr val="00B050"/>
                </a:solidFill>
              </a:rPr>
              <a:t>self</a:t>
            </a:r>
            <a:r>
              <a:rPr lang="fr-FR" sz="2000" dirty="0" err="1" smtClean="0"/>
              <a:t>.contents</a:t>
            </a:r>
            <a:r>
              <a:rPr lang="fr-FR" sz="2000" dirty="0" smtClean="0"/>
              <a:t> </a:t>
            </a:r>
            <a:r>
              <a:rPr lang="fr-FR" sz="2000" dirty="0"/>
              <a:t>= [</a:t>
            </a:r>
            <a:r>
              <a:rPr lang="fr-FR" sz="2000" dirty="0">
                <a:solidFill>
                  <a:srgbClr val="0070C0"/>
                </a:solidFill>
              </a:rPr>
              <a:t>"chair", "bike", "</a:t>
            </a:r>
            <a:r>
              <a:rPr lang="fr-FR" sz="2000" dirty="0" err="1">
                <a:solidFill>
                  <a:srgbClr val="0070C0"/>
                </a:solidFill>
              </a:rPr>
              <a:t>flashlight</a:t>
            </a:r>
            <a:r>
              <a:rPr lang="fr-FR" sz="2000" dirty="0">
                <a:solidFill>
                  <a:srgbClr val="0070C0"/>
                </a:solidFill>
              </a:rPr>
              <a:t>", "laptop", "</a:t>
            </a:r>
            <a:r>
              <a:rPr lang="fr-FR" sz="2000" dirty="0" err="1">
                <a:solidFill>
                  <a:srgbClr val="0070C0"/>
                </a:solidFill>
              </a:rPr>
              <a:t>couch</a:t>
            </a:r>
            <a:r>
              <a:rPr lang="fr-FR" sz="2000" dirty="0">
                <a:solidFill>
                  <a:srgbClr val="0070C0"/>
                </a:solidFill>
              </a:rPr>
              <a:t>"</a:t>
            </a:r>
            <a:r>
              <a:rPr lang="fr-FR" sz="2000" dirty="0"/>
              <a:t>]</a:t>
            </a:r>
            <a:br>
              <a:rPr lang="fr-FR" sz="2000" dirty="0"/>
            </a:br>
            <a:r>
              <a:rPr lang="fr-FR" sz="2000" dirty="0" smtClean="0"/>
              <a:t>	</a:t>
            </a:r>
            <a:r>
              <a:rPr lang="fr-FR" sz="2000" dirty="0" err="1" smtClean="0">
                <a:solidFill>
                  <a:srgbClr val="00B050"/>
                </a:solidFill>
              </a:rPr>
              <a:t>def</a:t>
            </a:r>
            <a:r>
              <a:rPr lang="fr-FR" sz="2000" dirty="0" smtClean="0"/>
              <a:t> </a:t>
            </a:r>
            <a:r>
              <a:rPr lang="fr-FR" sz="2000" dirty="0" err="1">
                <a:solidFill>
                  <a:srgbClr val="7030A0"/>
                </a:solidFill>
              </a:rPr>
              <a:t>list_contents</a:t>
            </a:r>
            <a:r>
              <a:rPr lang="fr-FR" sz="2000" dirty="0"/>
              <a:t>(</a:t>
            </a:r>
            <a:r>
              <a:rPr lang="fr-FR" sz="2000" dirty="0">
                <a:solidFill>
                  <a:srgbClr val="00B050"/>
                </a:solidFill>
              </a:rPr>
              <a:t>self</a:t>
            </a:r>
            <a:r>
              <a:rPr lang="fr-FR" sz="2000" dirty="0"/>
              <a:t>):</a:t>
            </a:r>
            <a:br>
              <a:rPr lang="fr-FR" sz="2000" dirty="0"/>
            </a:br>
            <a:r>
              <a:rPr lang="fr-FR" sz="2000" dirty="0" smtClean="0"/>
              <a:t>		</a:t>
            </a:r>
            <a:r>
              <a:rPr lang="fr-FR" sz="2000" dirty="0" smtClean="0">
                <a:solidFill>
                  <a:srgbClr val="00B050"/>
                </a:solidFill>
              </a:rPr>
              <a:t>return </a:t>
            </a:r>
            <a:r>
              <a:rPr lang="fr-FR" sz="2000" dirty="0" err="1">
                <a:solidFill>
                  <a:srgbClr val="00B050"/>
                </a:solidFill>
              </a:rPr>
              <a:t>self</a:t>
            </a:r>
            <a:r>
              <a:rPr lang="fr-FR" sz="2000" dirty="0" err="1"/>
              <a:t>.contents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	</a:t>
            </a:r>
            <a:r>
              <a:rPr lang="fr-FR" sz="2000" dirty="0" err="1" smtClean="0">
                <a:solidFill>
                  <a:srgbClr val="00B050"/>
                </a:solidFill>
              </a:rPr>
              <a:t>def</a:t>
            </a:r>
            <a:r>
              <a:rPr lang="fr-FR" sz="2000" dirty="0" smtClean="0"/>
              <a:t> </a:t>
            </a:r>
            <a:r>
              <a:rPr lang="fr-FR" sz="2000" dirty="0" err="1">
                <a:solidFill>
                  <a:srgbClr val="7030A0"/>
                </a:solidFill>
              </a:rPr>
              <a:t>take</a:t>
            </a:r>
            <a:r>
              <a:rPr lang="fr-FR" sz="2000" dirty="0"/>
              <a:t>(</a:t>
            </a:r>
            <a:r>
              <a:rPr lang="fr-FR" sz="2000" dirty="0">
                <a:solidFill>
                  <a:srgbClr val="00B050"/>
                </a:solidFill>
              </a:rPr>
              <a:t>self</a:t>
            </a:r>
            <a:r>
              <a:rPr lang="fr-FR" sz="2000" dirty="0"/>
              <a:t>, </a:t>
            </a:r>
            <a:r>
              <a:rPr lang="fr-FR" sz="2000" dirty="0" err="1"/>
              <a:t>name</a:t>
            </a:r>
            <a:r>
              <a:rPr lang="fr-FR" sz="2000" dirty="0"/>
              <a:t>, item):</a:t>
            </a:r>
            <a:br>
              <a:rPr lang="fr-FR" sz="2000" dirty="0"/>
            </a:br>
            <a:r>
              <a:rPr lang="fr-FR" sz="2000" dirty="0" smtClean="0"/>
              <a:t>		</a:t>
            </a:r>
            <a:r>
              <a:rPr lang="fr-FR" sz="2000" dirty="0" err="1" smtClean="0">
                <a:solidFill>
                  <a:srgbClr val="00B050"/>
                </a:solidFill>
              </a:rPr>
              <a:t>self</a:t>
            </a:r>
            <a:r>
              <a:rPr lang="fr-FR" sz="2000" dirty="0" err="1" smtClean="0"/>
              <a:t>.contents.remove</a:t>
            </a:r>
            <a:r>
              <a:rPr lang="fr-FR" sz="2000" dirty="0" smtClean="0"/>
              <a:t>(item</a:t>
            </a:r>
            <a:r>
              <a:rPr lang="fr-FR" sz="2000" dirty="0"/>
              <a:t>)</a:t>
            </a:r>
            <a:br>
              <a:rPr lang="fr-FR" sz="2000" dirty="0"/>
            </a:br>
            <a:r>
              <a:rPr lang="fr-FR" sz="2000" dirty="0" smtClean="0"/>
              <a:t>		</a:t>
            </a:r>
            <a:r>
              <a:rPr lang="fr-FR" sz="2000" dirty="0" err="1" smtClean="0">
                <a:solidFill>
                  <a:srgbClr val="00B050"/>
                </a:solidFill>
              </a:rPr>
              <a:t>print</a:t>
            </a:r>
            <a:r>
              <a:rPr lang="fr-FR" sz="2000" dirty="0"/>
              <a:t>(</a:t>
            </a:r>
            <a:r>
              <a:rPr lang="fr-FR" sz="2000" dirty="0">
                <a:solidFill>
                  <a:srgbClr val="0070C0"/>
                </a:solidFill>
              </a:rPr>
              <a:t>"{0} </a:t>
            </a:r>
            <a:r>
              <a:rPr lang="fr-FR" sz="2000" dirty="0" err="1">
                <a:solidFill>
                  <a:srgbClr val="0070C0"/>
                </a:solidFill>
              </a:rPr>
              <a:t>took</a:t>
            </a:r>
            <a:r>
              <a:rPr lang="fr-FR" sz="2000" dirty="0">
                <a:solidFill>
                  <a:srgbClr val="0070C0"/>
                </a:solidFill>
              </a:rPr>
              <a:t> the {1}."</a:t>
            </a:r>
            <a:r>
              <a:rPr lang="fr-FR" sz="2000" dirty="0"/>
              <a:t>.format(</a:t>
            </a:r>
            <a:r>
              <a:rPr lang="fr-FR" sz="2000" dirty="0" err="1"/>
              <a:t>name</a:t>
            </a:r>
            <a:r>
              <a:rPr lang="fr-FR" sz="2000" dirty="0"/>
              <a:t>, item))</a:t>
            </a:r>
            <a:br>
              <a:rPr lang="fr-FR" sz="2000" dirty="0"/>
            </a:br>
            <a:r>
              <a:rPr lang="fr-FR" sz="2000" dirty="0" smtClean="0"/>
              <a:t>	</a:t>
            </a:r>
            <a:r>
              <a:rPr lang="fr-FR" sz="2000" dirty="0" err="1" smtClean="0">
                <a:solidFill>
                  <a:srgbClr val="00B050"/>
                </a:solidFill>
              </a:rPr>
              <a:t>def</a:t>
            </a:r>
            <a:r>
              <a:rPr lang="fr-FR" sz="2000" dirty="0" smtClean="0"/>
              <a:t> </a:t>
            </a:r>
            <a:r>
              <a:rPr lang="fr-FR" sz="2000" dirty="0">
                <a:solidFill>
                  <a:srgbClr val="7030A0"/>
                </a:solidFill>
              </a:rPr>
              <a:t>store</a:t>
            </a:r>
            <a:r>
              <a:rPr lang="fr-FR" sz="2000" dirty="0"/>
              <a:t>(</a:t>
            </a:r>
            <a:r>
              <a:rPr lang="fr-FR" sz="2000" dirty="0">
                <a:solidFill>
                  <a:srgbClr val="00B050"/>
                </a:solidFill>
              </a:rPr>
              <a:t>self</a:t>
            </a:r>
            <a:r>
              <a:rPr lang="fr-FR" sz="2000" dirty="0"/>
              <a:t>, </a:t>
            </a:r>
            <a:r>
              <a:rPr lang="fr-FR" sz="2000" dirty="0" err="1"/>
              <a:t>name</a:t>
            </a:r>
            <a:r>
              <a:rPr lang="fr-FR" sz="2000" dirty="0"/>
              <a:t>, item):</a:t>
            </a:r>
            <a:br>
              <a:rPr lang="fr-FR" sz="2000" dirty="0"/>
            </a:br>
            <a:r>
              <a:rPr lang="fr-FR" sz="2000" dirty="0" smtClean="0"/>
              <a:t>		</a:t>
            </a:r>
            <a:r>
              <a:rPr lang="fr-FR" sz="2000" dirty="0" err="1" smtClean="0">
                <a:solidFill>
                  <a:srgbClr val="00B050"/>
                </a:solidFill>
              </a:rPr>
              <a:t>self</a:t>
            </a:r>
            <a:r>
              <a:rPr lang="fr-FR" sz="2000" dirty="0" err="1" smtClean="0"/>
              <a:t>.contents.append</a:t>
            </a:r>
            <a:r>
              <a:rPr lang="fr-FR" sz="2000" dirty="0" smtClean="0"/>
              <a:t>(item</a:t>
            </a:r>
            <a:r>
              <a:rPr lang="fr-FR" sz="2000" dirty="0"/>
              <a:t>)</a:t>
            </a:r>
            <a:br>
              <a:rPr lang="fr-FR" sz="2000" dirty="0"/>
            </a:br>
            <a:r>
              <a:rPr lang="fr-FR" sz="2000" dirty="0" smtClean="0"/>
              <a:t>		</a:t>
            </a:r>
            <a:r>
              <a:rPr lang="fr-FR" sz="2000" dirty="0" err="1" smtClean="0">
                <a:solidFill>
                  <a:srgbClr val="00B050"/>
                </a:solidFill>
              </a:rPr>
              <a:t>print</a:t>
            </a:r>
            <a:r>
              <a:rPr lang="fr-FR" sz="2000" dirty="0"/>
              <a:t>(</a:t>
            </a:r>
            <a:r>
              <a:rPr lang="fr-FR" sz="2000" dirty="0">
                <a:solidFill>
                  <a:srgbClr val="0070C0"/>
                </a:solidFill>
              </a:rPr>
              <a:t>"{0} </a:t>
            </a:r>
            <a:r>
              <a:rPr lang="fr-FR" sz="2000" dirty="0" err="1">
                <a:solidFill>
                  <a:srgbClr val="0070C0"/>
                </a:solidFill>
              </a:rPr>
              <a:t>stored</a:t>
            </a:r>
            <a:r>
              <a:rPr lang="fr-FR" sz="2000" dirty="0">
                <a:solidFill>
                  <a:srgbClr val="0070C0"/>
                </a:solidFill>
              </a:rPr>
              <a:t> the {1}."</a:t>
            </a:r>
            <a:r>
              <a:rPr lang="fr-FR" sz="2000" dirty="0"/>
              <a:t>.format(</a:t>
            </a:r>
            <a:r>
              <a:rPr lang="fr-FR" sz="2000" dirty="0" err="1"/>
              <a:t>name</a:t>
            </a:r>
            <a:r>
              <a:rPr lang="fr-FR" sz="2000" dirty="0"/>
              <a:t>, item))</a:t>
            </a:r>
            <a:br>
              <a:rPr lang="fr-FR" sz="2000" dirty="0"/>
            </a:b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19435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6137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2 : première version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r>
              <a:rPr lang="fr-FR" sz="2400" dirty="0"/>
              <a:t> </a:t>
            </a:r>
            <a:endParaRPr lang="fr-FR" sz="2400" dirty="0" smtClean="0"/>
          </a:p>
          <a:p>
            <a:pPr marL="0" indent="0">
              <a:buNone/>
            </a:pPr>
            <a:r>
              <a:rPr lang="fr-FR" sz="1000" dirty="0" err="1">
                <a:solidFill>
                  <a:srgbClr val="00B050"/>
                </a:solidFill>
              </a:rPr>
              <a:t>from</a:t>
            </a:r>
            <a:r>
              <a:rPr lang="fr-FR" sz="1000" dirty="0"/>
              <a:t> </a:t>
            </a:r>
            <a:r>
              <a:rPr lang="fr-FR" sz="1000" dirty="0">
                <a:solidFill>
                  <a:srgbClr val="0070C0"/>
                </a:solidFill>
              </a:rPr>
              <a:t>__future__</a:t>
            </a:r>
            <a:r>
              <a:rPr lang="fr-FR" sz="1000" dirty="0"/>
              <a:t> </a:t>
            </a:r>
            <a:r>
              <a:rPr lang="fr-FR" sz="1000" dirty="0">
                <a:solidFill>
                  <a:srgbClr val="00B050"/>
                </a:solidFill>
              </a:rPr>
              <a:t>import</a:t>
            </a:r>
            <a:r>
              <a:rPr lang="fr-FR" sz="1000" dirty="0"/>
              <a:t> </a:t>
            </a:r>
            <a:r>
              <a:rPr lang="fr-FR" sz="1000" dirty="0" err="1"/>
              <a:t>print_function</a:t>
            </a:r>
            <a:r>
              <a:rPr lang="fr-FR" sz="1000" dirty="0"/>
              <a:t/>
            </a:r>
            <a:br>
              <a:rPr lang="fr-FR" sz="1000" dirty="0"/>
            </a:br>
            <a:r>
              <a:rPr lang="fr-FR" sz="1000" dirty="0">
                <a:solidFill>
                  <a:srgbClr val="00B050"/>
                </a:solidFill>
              </a:rPr>
              <a:t>import</a:t>
            </a:r>
            <a:r>
              <a:rPr lang="fr-FR" sz="1000" dirty="0"/>
              <a:t> </a:t>
            </a:r>
            <a:r>
              <a:rPr lang="fr-FR" sz="1000" dirty="0">
                <a:solidFill>
                  <a:srgbClr val="0070C0"/>
                </a:solidFill>
              </a:rPr>
              <a:t>Pyro4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1000" dirty="0">
                <a:solidFill>
                  <a:srgbClr val="C00000"/>
                </a:solidFill>
              </a:rPr>
              <a:t>@Pyro4.expose</a:t>
            </a:r>
            <a:r>
              <a:rPr lang="fr-FR" sz="1000" dirty="0"/>
              <a:t/>
            </a:r>
            <a:br>
              <a:rPr lang="fr-FR" sz="1000" dirty="0"/>
            </a:br>
            <a:r>
              <a:rPr lang="fr-FR" sz="1000" dirty="0">
                <a:solidFill>
                  <a:srgbClr val="C00000"/>
                </a:solidFill>
              </a:rPr>
              <a:t>@Pyro4.behavior</a:t>
            </a:r>
            <a:r>
              <a:rPr lang="fr-FR" sz="1000" dirty="0"/>
              <a:t>(</a:t>
            </a:r>
            <a:r>
              <a:rPr lang="fr-FR" sz="1000" dirty="0" err="1"/>
              <a:t>instance_mode</a:t>
            </a:r>
            <a:r>
              <a:rPr lang="fr-FR" sz="1000" dirty="0"/>
              <a:t>="single")</a:t>
            </a:r>
            <a:br>
              <a:rPr lang="fr-FR" sz="1000" dirty="0"/>
            </a:br>
            <a:r>
              <a:rPr lang="fr-FR" sz="1000" dirty="0">
                <a:solidFill>
                  <a:srgbClr val="00B050"/>
                </a:solidFill>
              </a:rPr>
              <a:t>class</a:t>
            </a:r>
            <a:r>
              <a:rPr lang="fr-FR" sz="1000" dirty="0"/>
              <a:t> </a:t>
            </a:r>
            <a:r>
              <a:rPr lang="fr-FR" sz="1000" dirty="0" err="1"/>
              <a:t>Warehouse</a:t>
            </a:r>
            <a:r>
              <a:rPr lang="fr-FR" sz="1000" dirty="0"/>
              <a:t>(</a:t>
            </a:r>
            <a:r>
              <a:rPr lang="fr-FR" sz="1000" dirty="0" err="1"/>
              <a:t>object</a:t>
            </a:r>
            <a:r>
              <a:rPr lang="fr-FR" sz="1000" dirty="0"/>
              <a:t>):</a:t>
            </a:r>
            <a:br>
              <a:rPr lang="fr-FR" sz="1000" dirty="0"/>
            </a:br>
            <a:r>
              <a:rPr lang="fr-FR" sz="1000" dirty="0"/>
              <a:t>	</a:t>
            </a:r>
            <a:r>
              <a:rPr lang="fr-FR" sz="1000" dirty="0" err="1">
                <a:solidFill>
                  <a:srgbClr val="00B050"/>
                </a:solidFill>
              </a:rPr>
              <a:t>def</a:t>
            </a:r>
            <a:r>
              <a:rPr lang="fr-FR" sz="1000" dirty="0"/>
              <a:t> </a:t>
            </a:r>
            <a:r>
              <a:rPr lang="fr-FR" sz="1000" dirty="0">
                <a:solidFill>
                  <a:srgbClr val="7030A0"/>
                </a:solidFill>
              </a:rPr>
              <a:t>__</a:t>
            </a:r>
            <a:r>
              <a:rPr lang="fr-FR" sz="1000" dirty="0" err="1">
                <a:solidFill>
                  <a:srgbClr val="7030A0"/>
                </a:solidFill>
              </a:rPr>
              <a:t>init</a:t>
            </a:r>
            <a:r>
              <a:rPr lang="fr-FR" sz="1000" dirty="0">
                <a:solidFill>
                  <a:srgbClr val="7030A0"/>
                </a:solidFill>
              </a:rPr>
              <a:t>__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00B050"/>
                </a:solidFill>
              </a:rPr>
              <a:t>self</a:t>
            </a:r>
            <a:r>
              <a:rPr lang="fr-FR" sz="1000" dirty="0"/>
              <a:t>):</a:t>
            </a:r>
            <a:br>
              <a:rPr lang="fr-FR" sz="1000" dirty="0"/>
            </a:br>
            <a:r>
              <a:rPr lang="fr-FR" sz="1000" dirty="0"/>
              <a:t>		</a:t>
            </a:r>
            <a:r>
              <a:rPr lang="fr-FR" sz="1000" dirty="0" err="1">
                <a:solidFill>
                  <a:srgbClr val="00B050"/>
                </a:solidFill>
              </a:rPr>
              <a:t>self</a:t>
            </a:r>
            <a:r>
              <a:rPr lang="fr-FR" sz="1000" dirty="0" err="1"/>
              <a:t>.contents</a:t>
            </a:r>
            <a:r>
              <a:rPr lang="fr-FR" sz="1000" dirty="0"/>
              <a:t> = [</a:t>
            </a:r>
            <a:r>
              <a:rPr lang="fr-FR" sz="1000" dirty="0">
                <a:solidFill>
                  <a:srgbClr val="0070C0"/>
                </a:solidFill>
              </a:rPr>
              <a:t>"chair", "bike", "</a:t>
            </a:r>
            <a:r>
              <a:rPr lang="fr-FR" sz="1000" dirty="0" err="1">
                <a:solidFill>
                  <a:srgbClr val="0070C0"/>
                </a:solidFill>
              </a:rPr>
              <a:t>flashlight</a:t>
            </a:r>
            <a:r>
              <a:rPr lang="fr-FR" sz="1000" dirty="0">
                <a:solidFill>
                  <a:srgbClr val="0070C0"/>
                </a:solidFill>
              </a:rPr>
              <a:t>", "laptop", "</a:t>
            </a:r>
            <a:r>
              <a:rPr lang="fr-FR" sz="1000" dirty="0" err="1">
                <a:solidFill>
                  <a:srgbClr val="0070C0"/>
                </a:solidFill>
              </a:rPr>
              <a:t>couch</a:t>
            </a:r>
            <a:r>
              <a:rPr lang="fr-FR" sz="1000" dirty="0">
                <a:solidFill>
                  <a:srgbClr val="0070C0"/>
                </a:solidFill>
              </a:rPr>
              <a:t>"</a:t>
            </a:r>
            <a:r>
              <a:rPr lang="fr-FR" sz="1000" dirty="0"/>
              <a:t>]</a:t>
            </a:r>
            <a:br>
              <a:rPr lang="fr-FR" sz="1000" dirty="0"/>
            </a:br>
            <a:r>
              <a:rPr lang="fr-FR" sz="1000" dirty="0"/>
              <a:t>	</a:t>
            </a:r>
            <a:r>
              <a:rPr lang="fr-FR" sz="1000" dirty="0" err="1">
                <a:solidFill>
                  <a:srgbClr val="00B050"/>
                </a:solidFill>
              </a:rPr>
              <a:t>def</a:t>
            </a:r>
            <a:r>
              <a:rPr lang="fr-FR" sz="1000" dirty="0"/>
              <a:t> </a:t>
            </a:r>
            <a:r>
              <a:rPr lang="fr-FR" sz="1000" dirty="0" err="1">
                <a:solidFill>
                  <a:srgbClr val="7030A0"/>
                </a:solidFill>
              </a:rPr>
              <a:t>list_contents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00B050"/>
                </a:solidFill>
              </a:rPr>
              <a:t>self</a:t>
            </a:r>
            <a:r>
              <a:rPr lang="fr-FR" sz="1000" dirty="0"/>
              <a:t>):</a:t>
            </a:r>
            <a:br>
              <a:rPr lang="fr-FR" sz="1000" dirty="0"/>
            </a:br>
            <a:r>
              <a:rPr lang="fr-FR" sz="1000" dirty="0"/>
              <a:t>		</a:t>
            </a:r>
            <a:r>
              <a:rPr lang="fr-FR" sz="1000" dirty="0">
                <a:solidFill>
                  <a:srgbClr val="00B050"/>
                </a:solidFill>
              </a:rPr>
              <a:t>return </a:t>
            </a:r>
            <a:r>
              <a:rPr lang="fr-FR" sz="1000" dirty="0" err="1">
                <a:solidFill>
                  <a:srgbClr val="00B050"/>
                </a:solidFill>
              </a:rPr>
              <a:t>self</a:t>
            </a:r>
            <a:r>
              <a:rPr lang="fr-FR" sz="1000" dirty="0" err="1"/>
              <a:t>.contents</a:t>
            </a:r>
            <a:r>
              <a:rPr lang="fr-FR" sz="1000" dirty="0"/>
              <a:t/>
            </a:r>
            <a:br>
              <a:rPr lang="fr-FR" sz="1000" dirty="0"/>
            </a:br>
            <a:r>
              <a:rPr lang="fr-FR" sz="1000" dirty="0"/>
              <a:t>	</a:t>
            </a:r>
            <a:r>
              <a:rPr lang="fr-FR" sz="1000" dirty="0" err="1">
                <a:solidFill>
                  <a:srgbClr val="00B050"/>
                </a:solidFill>
              </a:rPr>
              <a:t>def</a:t>
            </a:r>
            <a:r>
              <a:rPr lang="fr-FR" sz="1000" dirty="0"/>
              <a:t> </a:t>
            </a:r>
            <a:r>
              <a:rPr lang="fr-FR" sz="1000" dirty="0" err="1">
                <a:solidFill>
                  <a:srgbClr val="7030A0"/>
                </a:solidFill>
              </a:rPr>
              <a:t>take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00B050"/>
                </a:solidFill>
              </a:rPr>
              <a:t>self</a:t>
            </a:r>
            <a:r>
              <a:rPr lang="fr-FR" sz="1000" dirty="0"/>
              <a:t>, </a:t>
            </a:r>
            <a:r>
              <a:rPr lang="fr-FR" sz="1000" dirty="0" err="1"/>
              <a:t>name</a:t>
            </a:r>
            <a:r>
              <a:rPr lang="fr-FR" sz="1000" dirty="0"/>
              <a:t>, item):</a:t>
            </a:r>
            <a:br>
              <a:rPr lang="fr-FR" sz="1000" dirty="0"/>
            </a:br>
            <a:r>
              <a:rPr lang="fr-FR" sz="1000" dirty="0"/>
              <a:t>		</a:t>
            </a:r>
            <a:r>
              <a:rPr lang="fr-FR" sz="1000" dirty="0" err="1">
                <a:solidFill>
                  <a:srgbClr val="00B050"/>
                </a:solidFill>
              </a:rPr>
              <a:t>self</a:t>
            </a:r>
            <a:r>
              <a:rPr lang="fr-FR" sz="1000" dirty="0" err="1"/>
              <a:t>.contents.remove</a:t>
            </a:r>
            <a:r>
              <a:rPr lang="fr-FR" sz="1000" dirty="0"/>
              <a:t>(item)</a:t>
            </a:r>
            <a:br>
              <a:rPr lang="fr-FR" sz="1000" dirty="0"/>
            </a:br>
            <a:r>
              <a:rPr lang="fr-FR" sz="1000" dirty="0"/>
              <a:t>		</a:t>
            </a:r>
            <a:r>
              <a:rPr lang="fr-FR" sz="1000" dirty="0" err="1">
                <a:solidFill>
                  <a:srgbClr val="00B050"/>
                </a:solidFill>
              </a:rPr>
              <a:t>print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0070C0"/>
                </a:solidFill>
              </a:rPr>
              <a:t>"{0} </a:t>
            </a:r>
            <a:r>
              <a:rPr lang="fr-FR" sz="1000" dirty="0" err="1">
                <a:solidFill>
                  <a:srgbClr val="0070C0"/>
                </a:solidFill>
              </a:rPr>
              <a:t>took</a:t>
            </a:r>
            <a:r>
              <a:rPr lang="fr-FR" sz="1000" dirty="0">
                <a:solidFill>
                  <a:srgbClr val="0070C0"/>
                </a:solidFill>
              </a:rPr>
              <a:t> the {1}."</a:t>
            </a:r>
            <a:r>
              <a:rPr lang="fr-FR" sz="1000" dirty="0"/>
              <a:t>.format(</a:t>
            </a:r>
            <a:r>
              <a:rPr lang="fr-FR" sz="1000" dirty="0" err="1"/>
              <a:t>name</a:t>
            </a:r>
            <a:r>
              <a:rPr lang="fr-FR" sz="1000" dirty="0"/>
              <a:t>, item))</a:t>
            </a:r>
            <a:br>
              <a:rPr lang="fr-FR" sz="1000" dirty="0"/>
            </a:br>
            <a:r>
              <a:rPr lang="fr-FR" sz="1000" dirty="0"/>
              <a:t>	</a:t>
            </a:r>
            <a:r>
              <a:rPr lang="fr-FR" sz="1000" dirty="0" err="1">
                <a:solidFill>
                  <a:srgbClr val="00B050"/>
                </a:solidFill>
              </a:rPr>
              <a:t>def</a:t>
            </a:r>
            <a:r>
              <a:rPr lang="fr-FR" sz="1000" dirty="0"/>
              <a:t> </a:t>
            </a:r>
            <a:r>
              <a:rPr lang="fr-FR" sz="1000" dirty="0">
                <a:solidFill>
                  <a:srgbClr val="7030A0"/>
                </a:solidFill>
              </a:rPr>
              <a:t>store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00B050"/>
                </a:solidFill>
              </a:rPr>
              <a:t>self</a:t>
            </a:r>
            <a:r>
              <a:rPr lang="fr-FR" sz="1000" dirty="0"/>
              <a:t>, </a:t>
            </a:r>
            <a:r>
              <a:rPr lang="fr-FR" sz="1000" dirty="0" err="1"/>
              <a:t>name</a:t>
            </a:r>
            <a:r>
              <a:rPr lang="fr-FR" sz="1000" dirty="0"/>
              <a:t>, item):</a:t>
            </a:r>
            <a:br>
              <a:rPr lang="fr-FR" sz="1000" dirty="0"/>
            </a:br>
            <a:r>
              <a:rPr lang="fr-FR" sz="1000" dirty="0"/>
              <a:t>		</a:t>
            </a:r>
            <a:r>
              <a:rPr lang="fr-FR" sz="1000" dirty="0" err="1">
                <a:solidFill>
                  <a:srgbClr val="00B050"/>
                </a:solidFill>
              </a:rPr>
              <a:t>self</a:t>
            </a:r>
            <a:r>
              <a:rPr lang="fr-FR" sz="1000" dirty="0" err="1"/>
              <a:t>.contents.append</a:t>
            </a:r>
            <a:r>
              <a:rPr lang="fr-FR" sz="1000" dirty="0"/>
              <a:t>(item)</a:t>
            </a:r>
            <a:br>
              <a:rPr lang="fr-FR" sz="1000" dirty="0"/>
            </a:br>
            <a:r>
              <a:rPr lang="fr-FR" sz="1000" dirty="0"/>
              <a:t>		</a:t>
            </a:r>
            <a:r>
              <a:rPr lang="fr-FR" sz="1000" dirty="0" err="1">
                <a:solidFill>
                  <a:srgbClr val="00B050"/>
                </a:solidFill>
              </a:rPr>
              <a:t>print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0070C0"/>
                </a:solidFill>
              </a:rPr>
              <a:t>"{0} </a:t>
            </a:r>
            <a:r>
              <a:rPr lang="fr-FR" sz="1000" dirty="0" err="1">
                <a:solidFill>
                  <a:srgbClr val="0070C0"/>
                </a:solidFill>
              </a:rPr>
              <a:t>stored</a:t>
            </a:r>
            <a:r>
              <a:rPr lang="fr-FR" sz="1000" dirty="0">
                <a:solidFill>
                  <a:srgbClr val="0070C0"/>
                </a:solidFill>
              </a:rPr>
              <a:t> the {1}."</a:t>
            </a:r>
            <a:r>
              <a:rPr lang="fr-FR" sz="1000" dirty="0"/>
              <a:t>.format(</a:t>
            </a:r>
            <a:r>
              <a:rPr lang="fr-FR" sz="1000" dirty="0" err="1"/>
              <a:t>name</a:t>
            </a:r>
            <a:r>
              <a:rPr lang="fr-FR" sz="1000" dirty="0"/>
              <a:t>, item))</a:t>
            </a:r>
            <a:endParaRPr lang="fr-FR" sz="1000" dirty="0" smtClean="0"/>
          </a:p>
          <a:p>
            <a:pPr marL="0" indent="0">
              <a:buNone/>
            </a:pPr>
            <a:r>
              <a:rPr lang="fr-FR" sz="2000" dirty="0" err="1" smtClean="0">
                <a:solidFill>
                  <a:srgbClr val="00B050"/>
                </a:solidFill>
              </a:rPr>
              <a:t>def</a:t>
            </a:r>
            <a:r>
              <a:rPr lang="fr-FR" sz="2000" dirty="0" smtClean="0"/>
              <a:t> </a:t>
            </a:r>
            <a:r>
              <a:rPr lang="fr-FR" sz="2000" dirty="0"/>
              <a:t>main():</a:t>
            </a:r>
            <a:br>
              <a:rPr lang="fr-FR" sz="2000" dirty="0"/>
            </a:br>
            <a:r>
              <a:rPr lang="fr-FR" sz="2000" dirty="0" smtClean="0"/>
              <a:t>	</a:t>
            </a:r>
            <a:r>
              <a:rPr lang="fr-FR" sz="2000" dirty="0" smtClean="0">
                <a:solidFill>
                  <a:srgbClr val="C00000"/>
                </a:solidFill>
              </a:rPr>
              <a:t>Pyro4.Daemon.serveSimple</a:t>
            </a:r>
            <a:r>
              <a:rPr lang="fr-FR" sz="2000" dirty="0"/>
              <a:t>(</a:t>
            </a:r>
            <a:br>
              <a:rPr lang="fr-FR" sz="2000" dirty="0"/>
            </a:br>
            <a:r>
              <a:rPr lang="fr-FR" sz="2000" dirty="0" smtClean="0"/>
              <a:t>	{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		</a:t>
            </a:r>
            <a:r>
              <a:rPr lang="fr-FR" sz="2000" dirty="0" err="1" smtClean="0"/>
              <a:t>Warehouse</a:t>
            </a:r>
            <a:r>
              <a:rPr lang="fr-FR" sz="2000" dirty="0"/>
              <a:t>: </a:t>
            </a:r>
            <a:r>
              <a:rPr lang="fr-FR" sz="2000" dirty="0">
                <a:solidFill>
                  <a:srgbClr val="0070C0"/>
                </a:solidFill>
              </a:rPr>
              <a:t>"</a:t>
            </a:r>
            <a:r>
              <a:rPr lang="fr-FR" sz="2000" dirty="0" err="1">
                <a:solidFill>
                  <a:srgbClr val="0070C0"/>
                </a:solidFill>
              </a:rPr>
              <a:t>example.warehouse</a:t>
            </a:r>
            <a:r>
              <a:rPr lang="fr-FR" sz="2000" dirty="0">
                <a:solidFill>
                  <a:srgbClr val="0070C0"/>
                </a:solidFill>
              </a:rPr>
              <a:t>"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	},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	ns </a:t>
            </a:r>
            <a:r>
              <a:rPr lang="fr-FR" sz="2000" dirty="0"/>
              <a:t>= </a:t>
            </a:r>
            <a:r>
              <a:rPr lang="fr-FR" sz="2000" dirty="0">
                <a:solidFill>
                  <a:srgbClr val="00B050"/>
                </a:solidFill>
              </a:rPr>
              <a:t>False</a:t>
            </a:r>
            <a:r>
              <a:rPr lang="fr-FR" sz="2000" dirty="0"/>
              <a:t>)</a:t>
            </a:r>
            <a:br>
              <a:rPr lang="fr-FR" sz="2000" dirty="0"/>
            </a:br>
            <a:r>
              <a:rPr lang="fr-FR" sz="2000" dirty="0">
                <a:solidFill>
                  <a:srgbClr val="00B050"/>
                </a:solidFill>
              </a:rPr>
              <a:t>if</a:t>
            </a:r>
            <a:r>
              <a:rPr lang="fr-FR" sz="2000" dirty="0">
                <a:solidFill>
                  <a:srgbClr val="7030A0"/>
                </a:solidFill>
              </a:rPr>
              <a:t> __</a:t>
            </a:r>
            <a:r>
              <a:rPr lang="fr-FR" sz="2000" dirty="0" err="1">
                <a:solidFill>
                  <a:srgbClr val="7030A0"/>
                </a:solidFill>
              </a:rPr>
              <a:t>name</a:t>
            </a:r>
            <a:r>
              <a:rPr lang="fr-FR" sz="2000" dirty="0">
                <a:solidFill>
                  <a:srgbClr val="7030A0"/>
                </a:solidFill>
              </a:rPr>
              <a:t>__</a:t>
            </a:r>
            <a:r>
              <a:rPr lang="fr-FR" sz="2000" dirty="0"/>
              <a:t>==</a:t>
            </a:r>
            <a:r>
              <a:rPr lang="fr-FR" sz="2000" dirty="0">
                <a:solidFill>
                  <a:srgbClr val="0070C0"/>
                </a:solidFill>
              </a:rPr>
              <a:t>"__main__"</a:t>
            </a:r>
            <a:r>
              <a:rPr lang="fr-FR" sz="2000" dirty="0"/>
              <a:t>:</a:t>
            </a:r>
            <a:br>
              <a:rPr lang="fr-FR" sz="2000" dirty="0"/>
            </a:br>
            <a:r>
              <a:rPr lang="fr-FR" sz="2000" dirty="0" smtClean="0"/>
              <a:t>	main</a:t>
            </a:r>
            <a:r>
              <a:rPr lang="fr-FR" sz="2000" dirty="0"/>
              <a:t>()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6793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2 : première version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r>
              <a:rPr lang="fr-FR" sz="2400" dirty="0"/>
              <a:t> </a:t>
            </a:r>
            <a:endParaRPr lang="fr-FR" sz="2400" dirty="0" smtClean="0"/>
          </a:p>
          <a:p>
            <a:r>
              <a:rPr lang="fr-FR" sz="2400" dirty="0" smtClean="0"/>
              <a:t>Nous devons </a:t>
            </a:r>
            <a:r>
              <a:rPr lang="fr-FR" sz="2400" dirty="0"/>
              <a:t>maintenant modifier légèrement le script </a:t>
            </a:r>
            <a:r>
              <a:rPr lang="fr-FR" sz="2400" dirty="0" smtClean="0">
                <a:solidFill>
                  <a:srgbClr val="0070C0"/>
                </a:solidFill>
              </a:rPr>
              <a:t>visit.py</a:t>
            </a:r>
            <a:r>
              <a:rPr lang="fr-FR" sz="2400" dirty="0" smtClean="0"/>
              <a:t>. </a:t>
            </a:r>
          </a:p>
          <a:p>
            <a:r>
              <a:rPr lang="fr-FR" sz="2400" dirty="0" smtClean="0"/>
              <a:t>Au </a:t>
            </a:r>
            <a:r>
              <a:rPr lang="fr-FR" sz="2400" dirty="0"/>
              <a:t>lieu de créer un entrepôt directement et de laisser les personnes le visiter, il </a:t>
            </a:r>
            <a:r>
              <a:rPr lang="fr-FR" sz="2400" dirty="0" smtClean="0"/>
              <a:t>va utiliser </a:t>
            </a:r>
            <a:r>
              <a:rPr lang="fr-FR" sz="2400" dirty="0" err="1"/>
              <a:t>Pyro</a:t>
            </a:r>
            <a:r>
              <a:rPr lang="fr-FR" sz="2400" dirty="0"/>
              <a:t> pour se connecter à l'objet entrepôt autonome que </a:t>
            </a:r>
            <a:r>
              <a:rPr lang="fr-FR" sz="2400" dirty="0" smtClean="0"/>
              <a:t>nous avons </a:t>
            </a:r>
            <a:r>
              <a:rPr lang="fr-FR" sz="2400" dirty="0"/>
              <a:t>démarré plus haut. </a:t>
            </a:r>
            <a:endParaRPr lang="fr-FR" sz="2400" dirty="0" smtClean="0"/>
          </a:p>
          <a:p>
            <a:r>
              <a:rPr lang="fr-FR" sz="2400" dirty="0" smtClean="0"/>
              <a:t>Il </a:t>
            </a:r>
            <a:r>
              <a:rPr lang="fr-FR" sz="2400" dirty="0"/>
              <a:t>doit connaître </a:t>
            </a:r>
            <a:r>
              <a:rPr lang="fr-FR" sz="2400" dirty="0" smtClean="0"/>
              <a:t>l'emplacement de </a:t>
            </a:r>
            <a:r>
              <a:rPr lang="fr-FR" sz="2400" dirty="0"/>
              <a:t>l'objet entrepôt avant de pouvoir s'y connecter. </a:t>
            </a:r>
            <a:r>
              <a:rPr lang="fr-FR" sz="2400" dirty="0" smtClean="0"/>
              <a:t>Voici </a:t>
            </a:r>
            <a:r>
              <a:rPr lang="fr-FR" sz="2400" dirty="0" err="1"/>
              <a:t>l'uri</a:t>
            </a:r>
            <a:r>
              <a:rPr lang="fr-FR" sz="2400" dirty="0"/>
              <a:t> qui est imprimé par le programme </a:t>
            </a:r>
            <a:r>
              <a:rPr lang="fr-FR" sz="2400" dirty="0" err="1"/>
              <a:t>warehouse</a:t>
            </a:r>
            <a:r>
              <a:rPr lang="fr-FR" sz="2400" dirty="0"/>
              <a:t> </a:t>
            </a:r>
            <a:r>
              <a:rPr lang="fr-FR" sz="2400" dirty="0" smtClean="0"/>
              <a:t>ci-dessus (</a:t>
            </a:r>
            <a:r>
              <a:rPr lang="fr-FR" sz="2400" dirty="0">
                <a:solidFill>
                  <a:srgbClr val="00B050"/>
                </a:solidFill>
              </a:rPr>
              <a:t>PYRO:example.warehouse@localhost:51279</a:t>
            </a:r>
            <a:r>
              <a:rPr lang="fr-FR" sz="2400" dirty="0"/>
              <a:t>). </a:t>
            </a:r>
            <a:endParaRPr lang="fr-FR" sz="2400" dirty="0" smtClean="0"/>
          </a:p>
          <a:p>
            <a:r>
              <a:rPr lang="fr-FR" sz="2400" dirty="0" smtClean="0"/>
              <a:t>Nous devrions </a:t>
            </a:r>
            <a:r>
              <a:rPr lang="fr-FR" sz="2400" dirty="0"/>
              <a:t>demander à l'utilisateur d'entrer cette chaîne </a:t>
            </a:r>
            <a:r>
              <a:rPr lang="fr-FR" sz="2400" dirty="0" err="1"/>
              <a:t>d'</a:t>
            </a:r>
            <a:r>
              <a:rPr lang="fr-FR" sz="2400" dirty="0" err="1">
                <a:solidFill>
                  <a:srgbClr val="0070C0"/>
                </a:solidFill>
              </a:rPr>
              <a:t>uri</a:t>
            </a:r>
            <a:r>
              <a:rPr lang="fr-FR" sz="2400" dirty="0"/>
              <a:t> dans le programme, et utiliser </a:t>
            </a:r>
            <a:r>
              <a:rPr lang="fr-FR" sz="2400" dirty="0" err="1"/>
              <a:t>Pyro</a:t>
            </a:r>
            <a:r>
              <a:rPr lang="fr-FR" sz="2400" dirty="0"/>
              <a:t> pour créer un </a:t>
            </a:r>
            <a:r>
              <a:rPr lang="fr-FR" sz="2400" dirty="0">
                <a:solidFill>
                  <a:srgbClr val="0070C0"/>
                </a:solidFill>
              </a:rPr>
              <a:t>proxy vers l'objet </a:t>
            </a:r>
            <a:r>
              <a:rPr lang="fr-FR" sz="2400" dirty="0" smtClean="0">
                <a:solidFill>
                  <a:srgbClr val="0070C0"/>
                </a:solidFill>
              </a:rPr>
              <a:t>distant</a:t>
            </a:r>
            <a:r>
              <a:rPr lang="fr-FR" sz="2400" dirty="0" smtClean="0"/>
              <a:t>.</a:t>
            </a:r>
          </a:p>
          <a:p>
            <a:r>
              <a:rPr lang="fr-FR" sz="2400" dirty="0" err="1"/>
              <a:t>Pyro</a:t>
            </a:r>
            <a:r>
              <a:rPr lang="fr-FR" sz="2400" dirty="0"/>
              <a:t> transmettra de manière transparente les appels que vous </a:t>
            </a:r>
            <a:r>
              <a:rPr lang="fr-FR" sz="2400" dirty="0" smtClean="0"/>
              <a:t>faisons </a:t>
            </a:r>
            <a:r>
              <a:rPr lang="fr-FR" sz="2400" dirty="0"/>
              <a:t>sur l'objet d'entrepôt à </a:t>
            </a:r>
            <a:r>
              <a:rPr lang="fr-FR" sz="2400" dirty="0" smtClean="0"/>
              <a:t>l'objet </a:t>
            </a:r>
            <a:r>
              <a:rPr lang="fr-FR" sz="2400" dirty="0"/>
              <a:t>distant, et renvoie les résultats à </a:t>
            </a:r>
            <a:r>
              <a:rPr lang="fr-FR" sz="2400" dirty="0" smtClean="0"/>
              <a:t>notre </a:t>
            </a:r>
            <a:r>
              <a:rPr lang="fr-FR" sz="2400" dirty="0"/>
              <a:t>code. Donc le code ressemblera maintenant à ceci (</a:t>
            </a:r>
            <a:r>
              <a:rPr lang="fr-FR" sz="2400" dirty="0">
                <a:solidFill>
                  <a:srgbClr val="0070C0"/>
                </a:solidFill>
              </a:rPr>
              <a:t>visit.py</a:t>
            </a:r>
            <a:r>
              <a:rPr lang="fr-FR" sz="2400" dirty="0"/>
              <a:t>) :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1980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VI6Pyro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2 : première version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r>
              <a:rPr lang="fr-FR" sz="2400" dirty="0"/>
              <a:t> 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/>
              <a:t># </a:t>
            </a:r>
            <a:r>
              <a:rPr lang="fr-FR" sz="2400" dirty="0" smtClean="0"/>
              <a:t>Ceci est le code qui visite l’entrepôt.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>
                <a:solidFill>
                  <a:srgbClr val="00B050"/>
                </a:solidFill>
              </a:rPr>
              <a:t>import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0070C0"/>
                </a:solidFill>
              </a:rPr>
              <a:t>sys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>
                <a:solidFill>
                  <a:srgbClr val="00B050"/>
                </a:solidFill>
              </a:rPr>
              <a:t>import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70C0"/>
                </a:solidFill>
              </a:rPr>
              <a:t>Pyro4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err="1">
                <a:solidFill>
                  <a:srgbClr val="00B050"/>
                </a:solidFill>
              </a:rPr>
              <a:t>from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0070C0"/>
                </a:solidFill>
              </a:rPr>
              <a:t>person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B050"/>
                </a:solidFill>
              </a:rPr>
              <a:t>import</a:t>
            </a:r>
            <a:r>
              <a:rPr lang="fr-FR" sz="2400" dirty="0"/>
              <a:t> </a:t>
            </a:r>
            <a:r>
              <a:rPr lang="fr-FR" sz="2400" dirty="0" smtClean="0"/>
              <a:t>Person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>
                <a:solidFill>
                  <a:srgbClr val="00B050"/>
                </a:solidFill>
              </a:rPr>
              <a:t>if</a:t>
            </a:r>
            <a:r>
              <a:rPr lang="fr-FR" sz="2400" dirty="0"/>
              <a:t> </a:t>
            </a:r>
            <a:r>
              <a:rPr lang="fr-FR" sz="2400" dirty="0" err="1"/>
              <a:t>sys.version_info</a:t>
            </a:r>
            <a:r>
              <a:rPr lang="fr-FR" sz="2400" dirty="0"/>
              <a:t>&lt;(3,0):</a:t>
            </a:r>
            <a:br>
              <a:rPr lang="fr-FR" sz="2400" dirty="0"/>
            </a:br>
            <a:r>
              <a:rPr lang="fr-FR" sz="2400" dirty="0" smtClean="0"/>
              <a:t>	input </a:t>
            </a:r>
            <a:r>
              <a:rPr lang="fr-FR" sz="2400" dirty="0"/>
              <a:t>= </a:t>
            </a:r>
            <a:r>
              <a:rPr lang="fr-FR" sz="2400" dirty="0" err="1" smtClean="0"/>
              <a:t>raw_input</a:t>
            </a:r>
            <a:endParaRPr lang="fr-FR" sz="2400" dirty="0" smtClean="0"/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err="1"/>
              <a:t>uri</a:t>
            </a:r>
            <a:r>
              <a:rPr lang="fr-FR" sz="2400" dirty="0"/>
              <a:t> = </a:t>
            </a:r>
            <a:r>
              <a:rPr lang="fr-FR" sz="2400" dirty="0">
                <a:solidFill>
                  <a:srgbClr val="00B050"/>
                </a:solidFill>
              </a:rPr>
              <a:t>input</a:t>
            </a:r>
            <a:r>
              <a:rPr lang="fr-FR" sz="2400" dirty="0"/>
              <a:t>(</a:t>
            </a:r>
            <a:r>
              <a:rPr lang="fr-FR" sz="2400" dirty="0">
                <a:solidFill>
                  <a:srgbClr val="0070C0"/>
                </a:solidFill>
              </a:rPr>
              <a:t>"Enter the </a:t>
            </a:r>
            <a:r>
              <a:rPr lang="fr-FR" sz="2400" dirty="0" err="1">
                <a:solidFill>
                  <a:srgbClr val="0070C0"/>
                </a:solidFill>
              </a:rPr>
              <a:t>uri</a:t>
            </a:r>
            <a:r>
              <a:rPr lang="fr-FR" sz="2400" dirty="0">
                <a:solidFill>
                  <a:srgbClr val="0070C0"/>
                </a:solidFill>
              </a:rPr>
              <a:t> of the </a:t>
            </a:r>
            <a:r>
              <a:rPr lang="fr-FR" sz="2400" dirty="0" err="1">
                <a:solidFill>
                  <a:srgbClr val="0070C0"/>
                </a:solidFill>
              </a:rPr>
              <a:t>warehouse</a:t>
            </a:r>
            <a:r>
              <a:rPr lang="fr-FR" sz="2400" dirty="0">
                <a:solidFill>
                  <a:srgbClr val="0070C0"/>
                </a:solidFill>
              </a:rPr>
              <a:t>: "</a:t>
            </a:r>
            <a:r>
              <a:rPr lang="fr-FR" sz="2400" dirty="0"/>
              <a:t>).</a:t>
            </a:r>
            <a:r>
              <a:rPr lang="fr-FR" sz="2400" dirty="0" err="1"/>
              <a:t>strip</a:t>
            </a:r>
            <a:r>
              <a:rPr lang="fr-FR" sz="2400" dirty="0"/>
              <a:t>()</a:t>
            </a:r>
            <a:br>
              <a:rPr lang="fr-FR" sz="2400" dirty="0"/>
            </a:br>
            <a:r>
              <a:rPr lang="fr-FR" sz="2400" dirty="0" err="1"/>
              <a:t>warehouse</a:t>
            </a:r>
            <a:r>
              <a:rPr lang="fr-FR" sz="2400" dirty="0"/>
              <a:t> = </a:t>
            </a:r>
            <a:r>
              <a:rPr lang="fr-FR" sz="2400" dirty="0">
                <a:solidFill>
                  <a:srgbClr val="C00000"/>
                </a:solidFill>
              </a:rPr>
              <a:t>Pyro4.Proxy</a:t>
            </a:r>
            <a:r>
              <a:rPr lang="fr-FR" sz="2400" dirty="0"/>
              <a:t>(</a:t>
            </a:r>
            <a:r>
              <a:rPr lang="fr-FR" sz="2400" dirty="0" err="1"/>
              <a:t>uri</a:t>
            </a:r>
            <a:r>
              <a:rPr lang="fr-FR" sz="2400" dirty="0"/>
              <a:t>)</a:t>
            </a:r>
            <a:br>
              <a:rPr lang="fr-FR" sz="2400" dirty="0"/>
            </a:br>
            <a:r>
              <a:rPr lang="en-US" sz="2400" dirty="0"/>
              <a:t>personne1 = Person(</a:t>
            </a:r>
            <a:r>
              <a:rPr lang="en-US" sz="2400" dirty="0">
                <a:solidFill>
                  <a:srgbClr val="0070C0"/>
                </a:solidFill>
              </a:rPr>
              <a:t>“Ali"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personne2 = Person(</a:t>
            </a:r>
            <a:r>
              <a:rPr lang="en-US" sz="2400" dirty="0">
                <a:solidFill>
                  <a:srgbClr val="0070C0"/>
                </a:solidFill>
              </a:rPr>
              <a:t>“Fatima"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personne1.visit(warehouse)</a:t>
            </a:r>
            <a:br>
              <a:rPr lang="en-US" sz="2400" dirty="0"/>
            </a:br>
            <a:r>
              <a:rPr lang="en-US" sz="2400" dirty="0"/>
              <a:t>personne1.visit(warehouse)</a:t>
            </a:r>
            <a:endParaRPr lang="fr-FR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3 : version finale de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endParaRPr lang="fr-FR" sz="2400" b="1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Le </a:t>
            </a:r>
            <a:r>
              <a:rPr lang="fr-FR" sz="2400" i="1" dirty="0">
                <a:latin typeface="+mj-lt"/>
              </a:rPr>
              <a:t>code de la phase précédente fonctionne bien et peut être considéré comme le programme final, mais il est un peu </a:t>
            </a:r>
            <a:r>
              <a:rPr lang="fr-FR" sz="2400" i="1" dirty="0" smtClean="0">
                <a:latin typeface="+mj-lt"/>
              </a:rPr>
              <a:t>encombrant parce </a:t>
            </a:r>
            <a:r>
              <a:rPr lang="fr-FR" sz="2400" i="1" dirty="0">
                <a:latin typeface="+mj-lt"/>
              </a:rPr>
              <a:t>que </a:t>
            </a:r>
            <a:r>
              <a:rPr lang="fr-FR" sz="2400" i="1" dirty="0" smtClean="0">
                <a:latin typeface="+mj-lt"/>
              </a:rPr>
              <a:t>nous devons </a:t>
            </a:r>
            <a:r>
              <a:rPr lang="fr-FR" sz="2400" i="1" dirty="0">
                <a:latin typeface="+mj-lt"/>
              </a:rPr>
              <a:t>copier-coller l'URI de l'entrepôt tout le temps pour pouvoir l'utiliser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r>
              <a:rPr lang="fr-FR" sz="2400" i="1" dirty="0">
                <a:latin typeface="+mj-lt"/>
              </a:rPr>
              <a:t>Dans 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warehouse.py</a:t>
            </a:r>
            <a:r>
              <a:rPr lang="fr-FR" sz="2400" i="1" dirty="0">
                <a:latin typeface="+mj-lt"/>
              </a:rPr>
              <a:t>, </a:t>
            </a:r>
            <a:r>
              <a:rPr lang="fr-FR" sz="2400" i="1" dirty="0"/>
              <a:t>remplaçons l'argument ns = False par </a:t>
            </a:r>
            <a:r>
              <a:rPr lang="fr-FR" sz="2400" i="1" dirty="0">
                <a:solidFill>
                  <a:srgbClr val="00B050"/>
                </a:solidFill>
              </a:rPr>
              <a:t>ns = </a:t>
            </a:r>
            <a:r>
              <a:rPr lang="fr-FR" sz="2400" i="1" dirty="0" err="1">
                <a:solidFill>
                  <a:srgbClr val="0070C0"/>
                </a:solidFill>
              </a:rPr>
              <a:t>True</a:t>
            </a:r>
            <a:r>
              <a:rPr lang="fr-FR" sz="2400" i="1" dirty="0"/>
              <a:t> </a:t>
            </a:r>
            <a:r>
              <a:rPr lang="fr-FR" sz="2400" i="1" dirty="0" smtClean="0">
                <a:latin typeface="+mj-lt"/>
              </a:rPr>
              <a:t>dans </a:t>
            </a:r>
            <a:r>
              <a:rPr lang="fr-FR" sz="2400" i="1" dirty="0">
                <a:latin typeface="+mj-lt"/>
              </a:rPr>
              <a:t>l'instruction 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Pyro4.Daemon.serveSimple</a:t>
            </a:r>
            <a:r>
              <a:rPr lang="fr-FR" sz="2400" i="1" dirty="0" smtClean="0">
                <a:latin typeface="+mj-lt"/>
              </a:rPr>
              <a:t>(...). </a:t>
            </a:r>
          </a:p>
          <a:p>
            <a:r>
              <a:rPr lang="fr-FR" sz="2400" i="1" dirty="0" smtClean="0">
                <a:latin typeface="+mj-lt"/>
              </a:rPr>
              <a:t>Ceci </a:t>
            </a:r>
            <a:r>
              <a:rPr lang="fr-FR" sz="2400" i="1" dirty="0">
                <a:latin typeface="+mj-lt"/>
              </a:rPr>
              <a:t>indique à </a:t>
            </a:r>
            <a:r>
              <a:rPr lang="fr-FR" sz="2400" i="1" dirty="0" err="1">
                <a:latin typeface="+mj-lt"/>
              </a:rPr>
              <a:t>Pyro</a:t>
            </a:r>
            <a:r>
              <a:rPr lang="fr-FR" sz="2400" i="1" dirty="0">
                <a:latin typeface="+mj-lt"/>
              </a:rPr>
              <a:t> d'utiliser un serveur de noms pour enregistrer les objets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r>
              <a:rPr lang="fr-FR" sz="2400" i="1" dirty="0" smtClean="0">
                <a:latin typeface="+mj-lt"/>
              </a:rPr>
              <a:t>Dans 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visit.py</a:t>
            </a:r>
            <a:r>
              <a:rPr lang="fr-FR" sz="2400" i="1" dirty="0">
                <a:latin typeface="+mj-lt"/>
              </a:rPr>
              <a:t>, </a:t>
            </a:r>
            <a:r>
              <a:rPr lang="fr-FR" sz="2400" i="1" dirty="0" smtClean="0">
                <a:latin typeface="+mj-lt"/>
              </a:rPr>
              <a:t>supprimons </a:t>
            </a:r>
            <a:r>
              <a:rPr lang="fr-FR" sz="2400" i="1" dirty="0">
                <a:latin typeface="+mj-lt"/>
              </a:rPr>
              <a:t>l'instruction d'entrée qui demande l'url de l'entrepôt et </a:t>
            </a:r>
            <a:r>
              <a:rPr lang="fr-FR" sz="2400" i="1" dirty="0" smtClean="0">
                <a:latin typeface="+mj-lt"/>
              </a:rPr>
              <a:t>modifions </a:t>
            </a:r>
            <a:r>
              <a:rPr lang="fr-FR" sz="2400" i="1" dirty="0">
                <a:latin typeface="+mj-lt"/>
              </a:rPr>
              <a:t>la façon dont le proxy de l'entrepôt est créé.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Comme nous utilisons </a:t>
            </a:r>
            <a:r>
              <a:rPr lang="fr-FR" sz="2400" i="1" dirty="0">
                <a:latin typeface="+mj-lt"/>
              </a:rPr>
              <a:t>maintenant un serveur de noms, </a:t>
            </a:r>
            <a:r>
              <a:rPr lang="fr-FR" sz="2400" i="1" dirty="0" smtClean="0">
                <a:latin typeface="+mj-lt"/>
              </a:rPr>
              <a:t>nous pouvons </a:t>
            </a:r>
            <a:r>
              <a:rPr lang="fr-FR" sz="2400" i="1" dirty="0">
                <a:latin typeface="+mj-lt"/>
              </a:rPr>
              <a:t>demander à </a:t>
            </a:r>
            <a:r>
              <a:rPr lang="fr-FR" sz="2400" i="1" dirty="0" err="1">
                <a:latin typeface="+mj-lt"/>
              </a:rPr>
              <a:t>Pyro</a:t>
            </a:r>
            <a:r>
              <a:rPr lang="fr-FR" sz="2400" i="1" dirty="0">
                <a:latin typeface="+mj-lt"/>
              </a:rPr>
              <a:t> de localiser automatiquement l'objet </a:t>
            </a:r>
            <a:r>
              <a:rPr lang="fr-FR" sz="2400" i="1" dirty="0" err="1">
                <a:latin typeface="+mj-lt"/>
              </a:rPr>
              <a:t>warehouse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r>
              <a:rPr lang="fr-FR" sz="2400" i="1" dirty="0" smtClean="0">
                <a:latin typeface="+mj-lt"/>
              </a:rPr>
              <a:t>Enfin</a:t>
            </a:r>
            <a:r>
              <a:rPr lang="fr-FR" sz="2400" i="1" dirty="0">
                <a:latin typeface="+mj-lt"/>
              </a:rPr>
              <a:t>, </a:t>
            </a:r>
            <a:r>
              <a:rPr lang="fr-FR" sz="2400" i="1" dirty="0" smtClean="0">
                <a:latin typeface="+mj-lt"/>
              </a:rPr>
              <a:t>installons </a:t>
            </a:r>
            <a:r>
              <a:rPr lang="fr-FR" sz="2400" i="1" dirty="0">
                <a:latin typeface="+mj-lt"/>
              </a:rPr>
              <a:t>le </a:t>
            </a:r>
            <a:r>
              <a:rPr lang="fr-FR" sz="2400" i="1" dirty="0">
                <a:solidFill>
                  <a:srgbClr val="0070C0"/>
                </a:solidFill>
                <a:latin typeface="+mj-lt"/>
              </a:rPr>
              <a:t>Pyro4.util.excepthook</a:t>
            </a:r>
            <a:r>
              <a:rPr lang="fr-FR" sz="2400" i="1" dirty="0">
                <a:latin typeface="+mj-lt"/>
              </a:rPr>
              <a:t> comme </a:t>
            </a:r>
            <a:r>
              <a:rPr lang="fr-FR" sz="2400" i="1" dirty="0" err="1">
                <a:solidFill>
                  <a:srgbClr val="00B050"/>
                </a:solidFill>
                <a:latin typeface="+mj-lt"/>
              </a:rPr>
              <a:t>excepthook</a:t>
            </a:r>
            <a:r>
              <a:rPr lang="fr-FR" sz="2400" i="1" dirty="0">
                <a:latin typeface="+mj-lt"/>
              </a:rPr>
              <a:t>.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40071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3 : version finale de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endParaRPr lang="fr-FR" sz="2400" b="1" i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fr-FR" sz="2400" b="1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254" y="1505520"/>
            <a:ext cx="6096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FR" sz="1000" dirty="0" err="1">
                <a:solidFill>
                  <a:srgbClr val="00B050"/>
                </a:solidFill>
              </a:rPr>
              <a:t>from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>
                <a:solidFill>
                  <a:srgbClr val="0070C0"/>
                </a:solidFill>
              </a:rPr>
              <a:t>__future__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>
                <a:solidFill>
                  <a:srgbClr val="00B050"/>
                </a:solidFill>
              </a:rPr>
              <a:t>import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 err="1">
                <a:solidFill>
                  <a:srgbClr val="000000"/>
                </a:solidFill>
              </a:rPr>
              <a:t>print_function</a:t>
            </a:r>
            <a:r>
              <a:rPr lang="fr-FR" sz="1000" dirty="0">
                <a:solidFill>
                  <a:srgbClr val="000000"/>
                </a:solidFill>
              </a:rPr>
              <a:t/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B050"/>
                </a:solidFill>
              </a:rPr>
              <a:t>import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>
                <a:solidFill>
                  <a:srgbClr val="0070C0"/>
                </a:solidFill>
              </a:rPr>
              <a:t>Pyro4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FR" sz="1000" dirty="0">
                <a:solidFill>
                  <a:srgbClr val="000000"/>
                </a:solidFill>
              </a:rPr>
              <a:t/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C00000"/>
                </a:solidFill>
              </a:rPr>
              <a:t>@Pyro4.expose</a:t>
            </a:r>
            <a:r>
              <a:rPr lang="fr-FR" sz="1000" dirty="0">
                <a:solidFill>
                  <a:srgbClr val="000000"/>
                </a:solidFill>
              </a:rPr>
              <a:t/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C00000"/>
                </a:solidFill>
              </a:rPr>
              <a:t>@Pyro4.behavior</a:t>
            </a:r>
            <a:r>
              <a:rPr lang="fr-FR" sz="1000" dirty="0">
                <a:solidFill>
                  <a:srgbClr val="000000"/>
                </a:solidFill>
              </a:rPr>
              <a:t>(</a:t>
            </a:r>
            <a:r>
              <a:rPr lang="fr-FR" sz="1000" dirty="0" err="1">
                <a:solidFill>
                  <a:srgbClr val="000000"/>
                </a:solidFill>
              </a:rPr>
              <a:t>instance_mode</a:t>
            </a:r>
            <a:r>
              <a:rPr lang="fr-FR" sz="1000" dirty="0">
                <a:solidFill>
                  <a:srgbClr val="000000"/>
                </a:solidFill>
              </a:rPr>
              <a:t>="single")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B050"/>
                </a:solidFill>
              </a:rPr>
              <a:t>class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 err="1">
                <a:solidFill>
                  <a:srgbClr val="000000"/>
                </a:solidFill>
              </a:rPr>
              <a:t>Warehouse</a:t>
            </a:r>
            <a:r>
              <a:rPr lang="fr-FR" sz="1000" dirty="0">
                <a:solidFill>
                  <a:srgbClr val="000000"/>
                </a:solidFill>
              </a:rPr>
              <a:t>(</a:t>
            </a:r>
            <a:r>
              <a:rPr lang="fr-FR" sz="1000" dirty="0" err="1">
                <a:solidFill>
                  <a:srgbClr val="000000"/>
                </a:solidFill>
              </a:rPr>
              <a:t>object</a:t>
            </a:r>
            <a:r>
              <a:rPr lang="fr-FR" sz="1000" dirty="0">
                <a:solidFill>
                  <a:srgbClr val="000000"/>
                </a:solidFill>
              </a:rPr>
              <a:t>):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</a:t>
            </a:r>
            <a:r>
              <a:rPr lang="fr-FR" sz="1000" dirty="0" err="1">
                <a:solidFill>
                  <a:srgbClr val="00B050"/>
                </a:solidFill>
              </a:rPr>
              <a:t>def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>
                <a:solidFill>
                  <a:srgbClr val="7030A0"/>
                </a:solidFill>
              </a:rPr>
              <a:t>__</a:t>
            </a:r>
            <a:r>
              <a:rPr lang="fr-FR" sz="1000" dirty="0" err="1">
                <a:solidFill>
                  <a:srgbClr val="7030A0"/>
                </a:solidFill>
              </a:rPr>
              <a:t>init</a:t>
            </a:r>
            <a:r>
              <a:rPr lang="fr-FR" sz="1000" dirty="0">
                <a:solidFill>
                  <a:srgbClr val="7030A0"/>
                </a:solidFill>
              </a:rPr>
              <a:t>__</a:t>
            </a:r>
            <a:r>
              <a:rPr lang="fr-FR" sz="1000" dirty="0">
                <a:solidFill>
                  <a:srgbClr val="000000"/>
                </a:solidFill>
              </a:rPr>
              <a:t>(</a:t>
            </a:r>
            <a:r>
              <a:rPr lang="fr-FR" sz="1000" dirty="0">
                <a:solidFill>
                  <a:srgbClr val="00B050"/>
                </a:solidFill>
              </a:rPr>
              <a:t>self</a:t>
            </a:r>
            <a:r>
              <a:rPr lang="fr-FR" sz="1000" dirty="0">
                <a:solidFill>
                  <a:srgbClr val="000000"/>
                </a:solidFill>
              </a:rPr>
              <a:t>):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	</a:t>
            </a:r>
            <a:r>
              <a:rPr lang="fr-FR" sz="1000" dirty="0" err="1">
                <a:solidFill>
                  <a:srgbClr val="00B050"/>
                </a:solidFill>
              </a:rPr>
              <a:t>self</a:t>
            </a:r>
            <a:r>
              <a:rPr lang="fr-FR" sz="1000" dirty="0" err="1">
                <a:solidFill>
                  <a:srgbClr val="000000"/>
                </a:solidFill>
              </a:rPr>
              <a:t>.contents</a:t>
            </a:r>
            <a:r>
              <a:rPr lang="fr-FR" sz="1000" dirty="0">
                <a:solidFill>
                  <a:srgbClr val="000000"/>
                </a:solidFill>
              </a:rPr>
              <a:t> = [</a:t>
            </a:r>
            <a:r>
              <a:rPr lang="fr-FR" sz="1000" dirty="0">
                <a:solidFill>
                  <a:srgbClr val="0070C0"/>
                </a:solidFill>
              </a:rPr>
              <a:t>"chair", "bike", "</a:t>
            </a:r>
            <a:r>
              <a:rPr lang="fr-FR" sz="1000" dirty="0" err="1">
                <a:solidFill>
                  <a:srgbClr val="0070C0"/>
                </a:solidFill>
              </a:rPr>
              <a:t>flashlight</a:t>
            </a:r>
            <a:r>
              <a:rPr lang="fr-FR" sz="1000" dirty="0">
                <a:solidFill>
                  <a:srgbClr val="0070C0"/>
                </a:solidFill>
              </a:rPr>
              <a:t>", "laptop", "</a:t>
            </a:r>
            <a:r>
              <a:rPr lang="fr-FR" sz="1000" dirty="0" err="1">
                <a:solidFill>
                  <a:srgbClr val="0070C0"/>
                </a:solidFill>
              </a:rPr>
              <a:t>couch</a:t>
            </a:r>
            <a:r>
              <a:rPr lang="fr-FR" sz="1000" dirty="0">
                <a:solidFill>
                  <a:srgbClr val="0070C0"/>
                </a:solidFill>
              </a:rPr>
              <a:t>"</a:t>
            </a:r>
            <a:r>
              <a:rPr lang="fr-FR" sz="1000" dirty="0">
                <a:solidFill>
                  <a:srgbClr val="000000"/>
                </a:solidFill>
              </a:rPr>
              <a:t>]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</a:t>
            </a:r>
            <a:r>
              <a:rPr lang="fr-FR" sz="1000" dirty="0" err="1">
                <a:solidFill>
                  <a:srgbClr val="00B050"/>
                </a:solidFill>
              </a:rPr>
              <a:t>def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 err="1">
                <a:solidFill>
                  <a:srgbClr val="7030A0"/>
                </a:solidFill>
              </a:rPr>
              <a:t>list_contents</a:t>
            </a:r>
            <a:r>
              <a:rPr lang="fr-FR" sz="1000" dirty="0">
                <a:solidFill>
                  <a:srgbClr val="000000"/>
                </a:solidFill>
              </a:rPr>
              <a:t>(</a:t>
            </a:r>
            <a:r>
              <a:rPr lang="fr-FR" sz="1000" dirty="0">
                <a:solidFill>
                  <a:srgbClr val="00B050"/>
                </a:solidFill>
              </a:rPr>
              <a:t>self</a:t>
            </a:r>
            <a:r>
              <a:rPr lang="fr-FR" sz="1000" dirty="0">
                <a:solidFill>
                  <a:srgbClr val="000000"/>
                </a:solidFill>
              </a:rPr>
              <a:t>):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	</a:t>
            </a:r>
            <a:r>
              <a:rPr lang="fr-FR" sz="1000" dirty="0">
                <a:solidFill>
                  <a:srgbClr val="00B050"/>
                </a:solidFill>
              </a:rPr>
              <a:t>return </a:t>
            </a:r>
            <a:r>
              <a:rPr lang="fr-FR" sz="1000" dirty="0" err="1">
                <a:solidFill>
                  <a:srgbClr val="00B050"/>
                </a:solidFill>
              </a:rPr>
              <a:t>self</a:t>
            </a:r>
            <a:r>
              <a:rPr lang="fr-FR" sz="1000" dirty="0" err="1">
                <a:solidFill>
                  <a:srgbClr val="000000"/>
                </a:solidFill>
              </a:rPr>
              <a:t>.contents</a:t>
            </a:r>
            <a:r>
              <a:rPr lang="fr-FR" sz="1000" dirty="0">
                <a:solidFill>
                  <a:srgbClr val="000000"/>
                </a:solidFill>
              </a:rPr>
              <a:t/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</a:t>
            </a:r>
            <a:r>
              <a:rPr lang="fr-FR" sz="1000" dirty="0" err="1">
                <a:solidFill>
                  <a:srgbClr val="00B050"/>
                </a:solidFill>
              </a:rPr>
              <a:t>def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 err="1">
                <a:solidFill>
                  <a:srgbClr val="7030A0"/>
                </a:solidFill>
              </a:rPr>
              <a:t>take</a:t>
            </a:r>
            <a:r>
              <a:rPr lang="fr-FR" sz="1000" dirty="0">
                <a:solidFill>
                  <a:srgbClr val="000000"/>
                </a:solidFill>
              </a:rPr>
              <a:t>(</a:t>
            </a:r>
            <a:r>
              <a:rPr lang="fr-FR" sz="1000" dirty="0">
                <a:solidFill>
                  <a:srgbClr val="00B050"/>
                </a:solidFill>
              </a:rPr>
              <a:t>self</a:t>
            </a:r>
            <a:r>
              <a:rPr lang="fr-FR" sz="1000" dirty="0">
                <a:solidFill>
                  <a:srgbClr val="000000"/>
                </a:solidFill>
              </a:rPr>
              <a:t>, </a:t>
            </a:r>
            <a:r>
              <a:rPr lang="fr-FR" sz="1000" dirty="0" err="1">
                <a:solidFill>
                  <a:srgbClr val="000000"/>
                </a:solidFill>
              </a:rPr>
              <a:t>name</a:t>
            </a:r>
            <a:r>
              <a:rPr lang="fr-FR" sz="1000" dirty="0">
                <a:solidFill>
                  <a:srgbClr val="000000"/>
                </a:solidFill>
              </a:rPr>
              <a:t>, item):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	</a:t>
            </a:r>
            <a:r>
              <a:rPr lang="fr-FR" sz="1000" dirty="0" err="1">
                <a:solidFill>
                  <a:srgbClr val="00B050"/>
                </a:solidFill>
              </a:rPr>
              <a:t>self</a:t>
            </a:r>
            <a:r>
              <a:rPr lang="fr-FR" sz="1000" dirty="0" err="1">
                <a:solidFill>
                  <a:srgbClr val="000000"/>
                </a:solidFill>
              </a:rPr>
              <a:t>.contents.remove</a:t>
            </a:r>
            <a:r>
              <a:rPr lang="fr-FR" sz="1000" dirty="0">
                <a:solidFill>
                  <a:srgbClr val="000000"/>
                </a:solidFill>
              </a:rPr>
              <a:t>(item)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	</a:t>
            </a:r>
            <a:r>
              <a:rPr lang="fr-FR" sz="1000" dirty="0" err="1">
                <a:solidFill>
                  <a:srgbClr val="00B050"/>
                </a:solidFill>
              </a:rPr>
              <a:t>print</a:t>
            </a:r>
            <a:r>
              <a:rPr lang="fr-FR" sz="1000" dirty="0">
                <a:solidFill>
                  <a:srgbClr val="000000"/>
                </a:solidFill>
              </a:rPr>
              <a:t>(</a:t>
            </a:r>
            <a:r>
              <a:rPr lang="fr-FR" sz="1000" dirty="0">
                <a:solidFill>
                  <a:srgbClr val="0070C0"/>
                </a:solidFill>
              </a:rPr>
              <a:t>"{0} </a:t>
            </a:r>
            <a:r>
              <a:rPr lang="fr-FR" sz="1000" dirty="0" err="1">
                <a:solidFill>
                  <a:srgbClr val="0070C0"/>
                </a:solidFill>
              </a:rPr>
              <a:t>took</a:t>
            </a:r>
            <a:r>
              <a:rPr lang="fr-FR" sz="1000" dirty="0">
                <a:solidFill>
                  <a:srgbClr val="0070C0"/>
                </a:solidFill>
              </a:rPr>
              <a:t> the {1}."</a:t>
            </a:r>
            <a:r>
              <a:rPr lang="fr-FR" sz="1000" dirty="0">
                <a:solidFill>
                  <a:srgbClr val="000000"/>
                </a:solidFill>
              </a:rPr>
              <a:t>.format(</a:t>
            </a:r>
            <a:r>
              <a:rPr lang="fr-FR" sz="1000" dirty="0" err="1">
                <a:solidFill>
                  <a:srgbClr val="000000"/>
                </a:solidFill>
              </a:rPr>
              <a:t>name</a:t>
            </a:r>
            <a:r>
              <a:rPr lang="fr-FR" sz="1000" dirty="0">
                <a:solidFill>
                  <a:srgbClr val="000000"/>
                </a:solidFill>
              </a:rPr>
              <a:t>, item))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</a:t>
            </a:r>
            <a:r>
              <a:rPr lang="fr-FR" sz="1000" dirty="0" err="1">
                <a:solidFill>
                  <a:srgbClr val="00B050"/>
                </a:solidFill>
              </a:rPr>
              <a:t>def</a:t>
            </a:r>
            <a:r>
              <a:rPr lang="fr-FR" sz="1000" dirty="0">
                <a:solidFill>
                  <a:srgbClr val="000000"/>
                </a:solidFill>
              </a:rPr>
              <a:t> </a:t>
            </a:r>
            <a:r>
              <a:rPr lang="fr-FR" sz="1000" dirty="0">
                <a:solidFill>
                  <a:srgbClr val="7030A0"/>
                </a:solidFill>
              </a:rPr>
              <a:t>store</a:t>
            </a:r>
            <a:r>
              <a:rPr lang="fr-FR" sz="1000" dirty="0">
                <a:solidFill>
                  <a:srgbClr val="000000"/>
                </a:solidFill>
              </a:rPr>
              <a:t>(</a:t>
            </a:r>
            <a:r>
              <a:rPr lang="fr-FR" sz="1000" dirty="0">
                <a:solidFill>
                  <a:srgbClr val="00B050"/>
                </a:solidFill>
              </a:rPr>
              <a:t>self</a:t>
            </a:r>
            <a:r>
              <a:rPr lang="fr-FR" sz="1000" dirty="0">
                <a:solidFill>
                  <a:srgbClr val="000000"/>
                </a:solidFill>
              </a:rPr>
              <a:t>, </a:t>
            </a:r>
            <a:r>
              <a:rPr lang="fr-FR" sz="1000" dirty="0" err="1">
                <a:solidFill>
                  <a:srgbClr val="000000"/>
                </a:solidFill>
              </a:rPr>
              <a:t>name</a:t>
            </a:r>
            <a:r>
              <a:rPr lang="fr-FR" sz="1000" dirty="0">
                <a:solidFill>
                  <a:srgbClr val="000000"/>
                </a:solidFill>
              </a:rPr>
              <a:t>, item):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	</a:t>
            </a:r>
            <a:r>
              <a:rPr lang="fr-FR" sz="1000" dirty="0" err="1">
                <a:solidFill>
                  <a:srgbClr val="00B050"/>
                </a:solidFill>
              </a:rPr>
              <a:t>self</a:t>
            </a:r>
            <a:r>
              <a:rPr lang="fr-FR" sz="1000" dirty="0" err="1">
                <a:solidFill>
                  <a:srgbClr val="000000"/>
                </a:solidFill>
              </a:rPr>
              <a:t>.contents.append</a:t>
            </a:r>
            <a:r>
              <a:rPr lang="fr-FR" sz="1000" dirty="0">
                <a:solidFill>
                  <a:srgbClr val="000000"/>
                </a:solidFill>
              </a:rPr>
              <a:t>(item)</a:t>
            </a:r>
            <a:br>
              <a:rPr lang="fr-FR" sz="1000" dirty="0">
                <a:solidFill>
                  <a:srgbClr val="000000"/>
                </a:solidFill>
              </a:rPr>
            </a:br>
            <a:r>
              <a:rPr lang="fr-FR" sz="1000" dirty="0">
                <a:solidFill>
                  <a:srgbClr val="000000"/>
                </a:solidFill>
              </a:rPr>
              <a:t>		</a:t>
            </a:r>
            <a:r>
              <a:rPr lang="fr-FR" sz="1000" dirty="0" err="1">
                <a:solidFill>
                  <a:srgbClr val="00B050"/>
                </a:solidFill>
              </a:rPr>
              <a:t>print</a:t>
            </a:r>
            <a:r>
              <a:rPr lang="fr-FR" sz="1000" dirty="0">
                <a:solidFill>
                  <a:srgbClr val="000000"/>
                </a:solidFill>
              </a:rPr>
              <a:t>(</a:t>
            </a:r>
            <a:r>
              <a:rPr lang="fr-FR" sz="1000" dirty="0">
                <a:solidFill>
                  <a:srgbClr val="0070C0"/>
                </a:solidFill>
              </a:rPr>
              <a:t>"{0} </a:t>
            </a:r>
            <a:r>
              <a:rPr lang="fr-FR" sz="1000" dirty="0" err="1">
                <a:solidFill>
                  <a:srgbClr val="0070C0"/>
                </a:solidFill>
              </a:rPr>
              <a:t>stored</a:t>
            </a:r>
            <a:r>
              <a:rPr lang="fr-FR" sz="1000" dirty="0">
                <a:solidFill>
                  <a:srgbClr val="0070C0"/>
                </a:solidFill>
              </a:rPr>
              <a:t> the {1}."</a:t>
            </a:r>
            <a:r>
              <a:rPr lang="fr-FR" sz="1000" dirty="0">
                <a:solidFill>
                  <a:srgbClr val="000000"/>
                </a:solidFill>
              </a:rPr>
              <a:t>.format(</a:t>
            </a:r>
            <a:r>
              <a:rPr lang="fr-FR" sz="1000" dirty="0" err="1">
                <a:solidFill>
                  <a:srgbClr val="000000"/>
                </a:solidFill>
              </a:rPr>
              <a:t>name</a:t>
            </a:r>
            <a:r>
              <a:rPr lang="fr-FR" sz="1000" dirty="0">
                <a:solidFill>
                  <a:srgbClr val="000000"/>
                </a:solidFill>
              </a:rPr>
              <a:t>, item))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FR" sz="2000" dirty="0" err="1">
                <a:solidFill>
                  <a:srgbClr val="00B050"/>
                </a:solidFill>
              </a:rPr>
              <a:t>def</a:t>
            </a:r>
            <a:r>
              <a:rPr lang="fr-FR" sz="2000" dirty="0">
                <a:solidFill>
                  <a:srgbClr val="000000"/>
                </a:solidFill>
              </a:rPr>
              <a:t> main():</a:t>
            </a:r>
            <a:br>
              <a:rPr lang="fr-FR" sz="2000" dirty="0">
                <a:solidFill>
                  <a:srgbClr val="000000"/>
                </a:solidFill>
              </a:rPr>
            </a:br>
            <a:r>
              <a:rPr lang="fr-FR" sz="2000" dirty="0">
                <a:solidFill>
                  <a:srgbClr val="000000"/>
                </a:solidFill>
              </a:rPr>
              <a:t>	</a:t>
            </a:r>
            <a:r>
              <a:rPr lang="fr-FR" sz="2000" dirty="0">
                <a:solidFill>
                  <a:srgbClr val="C00000"/>
                </a:solidFill>
              </a:rPr>
              <a:t>Pyro4.Daemon.serveSimple</a:t>
            </a:r>
            <a:r>
              <a:rPr lang="fr-FR" sz="2000" dirty="0">
                <a:solidFill>
                  <a:srgbClr val="000000"/>
                </a:solidFill>
              </a:rPr>
              <a:t>(</a:t>
            </a:r>
            <a:br>
              <a:rPr lang="fr-FR" sz="2000" dirty="0">
                <a:solidFill>
                  <a:srgbClr val="000000"/>
                </a:solidFill>
              </a:rPr>
            </a:br>
            <a:r>
              <a:rPr lang="fr-FR" sz="2000" dirty="0">
                <a:solidFill>
                  <a:srgbClr val="000000"/>
                </a:solidFill>
              </a:rPr>
              <a:t>	{</a:t>
            </a:r>
            <a:br>
              <a:rPr lang="fr-FR" sz="2000" dirty="0">
                <a:solidFill>
                  <a:srgbClr val="000000"/>
                </a:solidFill>
              </a:rPr>
            </a:br>
            <a:r>
              <a:rPr lang="fr-FR" sz="2000" dirty="0">
                <a:solidFill>
                  <a:srgbClr val="000000"/>
                </a:solidFill>
              </a:rPr>
              <a:t>		</a:t>
            </a:r>
            <a:r>
              <a:rPr lang="fr-FR" sz="2000" dirty="0" err="1">
                <a:solidFill>
                  <a:srgbClr val="000000"/>
                </a:solidFill>
              </a:rPr>
              <a:t>Warehouse</a:t>
            </a:r>
            <a:r>
              <a:rPr lang="fr-FR" sz="2000" dirty="0">
                <a:solidFill>
                  <a:srgbClr val="000000"/>
                </a:solidFill>
              </a:rPr>
              <a:t>: </a:t>
            </a:r>
            <a:r>
              <a:rPr lang="fr-FR" sz="2000" dirty="0">
                <a:solidFill>
                  <a:srgbClr val="0070C0"/>
                </a:solidFill>
              </a:rPr>
              <a:t>"</a:t>
            </a:r>
            <a:r>
              <a:rPr lang="fr-FR" sz="2000" dirty="0" err="1">
                <a:solidFill>
                  <a:srgbClr val="0070C0"/>
                </a:solidFill>
              </a:rPr>
              <a:t>example.warehouse</a:t>
            </a:r>
            <a:r>
              <a:rPr lang="fr-FR" sz="2000" dirty="0">
                <a:solidFill>
                  <a:srgbClr val="0070C0"/>
                </a:solidFill>
              </a:rPr>
              <a:t>"</a:t>
            </a:r>
            <a:r>
              <a:rPr lang="fr-FR" sz="2000" dirty="0">
                <a:solidFill>
                  <a:srgbClr val="000000"/>
                </a:solidFill>
              </a:rPr>
              <a:t/>
            </a:r>
            <a:br>
              <a:rPr lang="fr-FR" sz="2000" dirty="0">
                <a:solidFill>
                  <a:srgbClr val="000000"/>
                </a:solidFill>
              </a:rPr>
            </a:br>
            <a:r>
              <a:rPr lang="fr-FR" sz="2000" dirty="0">
                <a:solidFill>
                  <a:srgbClr val="000000"/>
                </a:solidFill>
              </a:rPr>
              <a:t>	},</a:t>
            </a:r>
            <a:br>
              <a:rPr lang="fr-FR" sz="2000" dirty="0">
                <a:solidFill>
                  <a:srgbClr val="000000"/>
                </a:solidFill>
              </a:rPr>
            </a:br>
            <a:r>
              <a:rPr lang="fr-FR" sz="2000" dirty="0">
                <a:solidFill>
                  <a:srgbClr val="000000"/>
                </a:solidFill>
              </a:rPr>
              <a:t>	</a:t>
            </a:r>
            <a:r>
              <a:rPr lang="fr-FR" sz="2000" dirty="0">
                <a:solidFill>
                  <a:srgbClr val="00B050"/>
                </a:solidFill>
              </a:rPr>
              <a:t>ns</a:t>
            </a:r>
            <a:r>
              <a:rPr lang="fr-FR" sz="2000" dirty="0">
                <a:solidFill>
                  <a:srgbClr val="000000"/>
                </a:solidFill>
              </a:rPr>
              <a:t> = </a:t>
            </a:r>
            <a:r>
              <a:rPr lang="fr-FR" sz="2000" dirty="0" err="1">
                <a:solidFill>
                  <a:srgbClr val="0070C0"/>
                </a:solidFill>
              </a:rPr>
              <a:t>True</a:t>
            </a:r>
            <a:r>
              <a:rPr lang="fr-FR" sz="2000" dirty="0">
                <a:solidFill>
                  <a:srgbClr val="000000"/>
                </a:solidFill>
              </a:rPr>
              <a:t>)</a:t>
            </a:r>
            <a:br>
              <a:rPr lang="fr-FR" sz="2000" dirty="0">
                <a:solidFill>
                  <a:srgbClr val="000000"/>
                </a:solidFill>
              </a:rPr>
            </a:br>
            <a:r>
              <a:rPr lang="fr-FR" sz="2000" dirty="0">
                <a:solidFill>
                  <a:srgbClr val="00B050"/>
                </a:solidFill>
              </a:rPr>
              <a:t>if</a:t>
            </a:r>
            <a:r>
              <a:rPr lang="fr-FR" sz="2000" dirty="0">
                <a:solidFill>
                  <a:srgbClr val="7030A0"/>
                </a:solidFill>
              </a:rPr>
              <a:t> __</a:t>
            </a:r>
            <a:r>
              <a:rPr lang="fr-FR" sz="2000" dirty="0" err="1">
                <a:solidFill>
                  <a:srgbClr val="7030A0"/>
                </a:solidFill>
              </a:rPr>
              <a:t>name</a:t>
            </a:r>
            <a:r>
              <a:rPr lang="fr-FR" sz="2000" dirty="0">
                <a:solidFill>
                  <a:srgbClr val="7030A0"/>
                </a:solidFill>
              </a:rPr>
              <a:t>__</a:t>
            </a:r>
            <a:r>
              <a:rPr lang="fr-FR" sz="2000" dirty="0">
                <a:solidFill>
                  <a:srgbClr val="000000"/>
                </a:solidFill>
              </a:rPr>
              <a:t>==</a:t>
            </a:r>
            <a:r>
              <a:rPr lang="fr-FR" sz="2000" dirty="0">
                <a:solidFill>
                  <a:srgbClr val="0070C0"/>
                </a:solidFill>
              </a:rPr>
              <a:t>"__main__"</a:t>
            </a:r>
            <a:r>
              <a:rPr lang="fr-FR" sz="2000" dirty="0">
                <a:solidFill>
                  <a:srgbClr val="000000"/>
                </a:solidFill>
              </a:rPr>
              <a:t>:</a:t>
            </a:r>
            <a:br>
              <a:rPr lang="fr-FR" sz="2000" dirty="0">
                <a:solidFill>
                  <a:srgbClr val="000000"/>
                </a:solidFill>
              </a:rPr>
            </a:br>
            <a:r>
              <a:rPr lang="fr-FR" sz="2000" dirty="0">
                <a:solidFill>
                  <a:srgbClr val="000000"/>
                </a:solidFill>
              </a:rPr>
              <a:t>	main()</a:t>
            </a:r>
          </a:p>
        </p:txBody>
      </p:sp>
    </p:spTree>
    <p:extLst>
      <p:ext uri="{BB962C8B-B14F-4D97-AF65-F5344CB8AC3E}">
        <p14:creationId xmlns:p14="http://schemas.microsoft.com/office/powerpoint/2010/main" val="18734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Construction d’un simple </a:t>
            </a:r>
            <a:r>
              <a:rPr lang="en-US" sz="2400" dirty="0" err="1" smtClean="0">
                <a:solidFill>
                  <a:srgbClr val="002060"/>
                </a:solidFill>
              </a:rPr>
              <a:t>entrepôt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pPr marL="0" indent="0">
              <a:buNone/>
            </a:pPr>
            <a:r>
              <a:rPr lang="fr-FR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phase 3 : version finale de </a:t>
            </a:r>
            <a:r>
              <a:rPr lang="fr-FR" sz="2400" b="1" i="1" dirty="0" err="1" smtClean="0">
                <a:solidFill>
                  <a:srgbClr val="002060"/>
                </a:solidFill>
                <a:latin typeface="+mj-lt"/>
              </a:rPr>
              <a:t>Pyro</a:t>
            </a:r>
            <a:endParaRPr lang="fr-FR" sz="2400" b="1" i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fr-FR" sz="2400" dirty="0"/>
              <a:t># Ceci est le code qui visite l’entrepôt.</a:t>
            </a:r>
            <a:br>
              <a:rPr lang="fr-FR" sz="2400" dirty="0"/>
            </a:br>
            <a:r>
              <a:rPr lang="fr-FR" sz="2400" dirty="0">
                <a:solidFill>
                  <a:srgbClr val="00B050"/>
                </a:solidFill>
              </a:rPr>
              <a:t>import</a:t>
            </a:r>
            <a:r>
              <a:rPr lang="fr-FR" sz="2400" dirty="0"/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sys</a:t>
            </a:r>
            <a:endParaRPr lang="fr-FR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00B050"/>
                </a:solidFill>
              </a:rPr>
              <a:t>import</a:t>
            </a:r>
            <a:r>
              <a:rPr lang="fr-FR" sz="2400" dirty="0"/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Pyro4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>
                <a:solidFill>
                  <a:srgbClr val="00B050"/>
                </a:solidFill>
              </a:rPr>
              <a:t>import</a:t>
            </a:r>
            <a:r>
              <a:rPr lang="fr-FR" sz="2400" dirty="0"/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Pyro4.util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err="1">
                <a:solidFill>
                  <a:srgbClr val="00B050"/>
                </a:solidFill>
              </a:rPr>
              <a:t>from</a:t>
            </a:r>
            <a:r>
              <a:rPr lang="fr-FR" sz="2400" dirty="0"/>
              <a:t> </a:t>
            </a:r>
            <a:r>
              <a:rPr lang="fr-FR" sz="2400" dirty="0" err="1">
                <a:solidFill>
                  <a:srgbClr val="0070C0"/>
                </a:solidFill>
              </a:rPr>
              <a:t>person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B050"/>
                </a:solidFill>
              </a:rPr>
              <a:t>import</a:t>
            </a:r>
            <a:r>
              <a:rPr lang="fr-FR" sz="2400" dirty="0"/>
              <a:t> Person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err="1"/>
              <a:t>sys.excepthook</a:t>
            </a:r>
            <a:r>
              <a:rPr lang="fr-FR" sz="2400" dirty="0"/>
              <a:t> = </a:t>
            </a:r>
            <a:r>
              <a:rPr lang="fr-FR" sz="2400" dirty="0" smtClean="0"/>
              <a:t>Pyro4.util.excepthook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err="1"/>
              <a:t>warehouse</a:t>
            </a:r>
            <a:r>
              <a:rPr lang="fr-FR" sz="2400" dirty="0"/>
              <a:t> = Pyro4.Proxy(</a:t>
            </a:r>
            <a:r>
              <a:rPr lang="fr-FR" sz="2400" dirty="0">
                <a:solidFill>
                  <a:srgbClr val="0070C0"/>
                </a:solidFill>
              </a:rPr>
              <a:t>"</a:t>
            </a:r>
            <a:r>
              <a:rPr lang="fr-FR" sz="2400" dirty="0" err="1">
                <a:solidFill>
                  <a:srgbClr val="0070C0"/>
                </a:solidFill>
              </a:rPr>
              <a:t>PYRONAME:example.warehouse</a:t>
            </a:r>
            <a:r>
              <a:rPr lang="fr-FR" sz="2400" dirty="0" smtClean="0">
                <a:solidFill>
                  <a:srgbClr val="0070C0"/>
                </a:solidFill>
              </a:rPr>
              <a:t>"</a:t>
            </a:r>
            <a:r>
              <a:rPr lang="fr-FR" sz="2400" dirty="0" smtClean="0"/>
              <a:t>)</a:t>
            </a:r>
          </a:p>
          <a:p>
            <a:pPr marL="0" indent="0">
              <a:buNone/>
            </a:pP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en-US" sz="2400" dirty="0" smtClean="0"/>
              <a:t>personne1 = Person(</a:t>
            </a:r>
            <a:r>
              <a:rPr lang="en-US" sz="2400" dirty="0" smtClean="0">
                <a:solidFill>
                  <a:srgbClr val="0070C0"/>
                </a:solidFill>
              </a:rPr>
              <a:t>“Ali"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personne2 = Person(</a:t>
            </a:r>
            <a:r>
              <a:rPr lang="en-US" sz="2400" dirty="0" smtClean="0">
                <a:solidFill>
                  <a:srgbClr val="0070C0"/>
                </a:solidFill>
              </a:rPr>
              <a:t>“Fatima"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personne1.visit(warehouse)</a:t>
            </a:r>
            <a:br>
              <a:rPr lang="en-US" sz="2400" dirty="0" smtClean="0"/>
            </a:br>
            <a:r>
              <a:rPr lang="en-US" sz="2400" dirty="0" smtClean="0"/>
              <a:t>personne1.visit(warehouse)</a:t>
            </a:r>
            <a:endParaRPr lang="fr-FR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85217"/>
            <a:ext cx="10972800" cy="709715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2060"/>
                </a:solidFill>
              </a:rPr>
              <a:t>VI-Pyro : </a:t>
            </a:r>
            <a:r>
              <a:rPr lang="en-US" sz="2400" dirty="0" smtClean="0">
                <a:solidFill>
                  <a:srgbClr val="002060"/>
                </a:solidFill>
              </a:rPr>
              <a:t>Python Remote Objects ( </a:t>
            </a:r>
            <a:r>
              <a:rPr lang="en-US" sz="2400" dirty="0" err="1" smtClean="0">
                <a:solidFill>
                  <a:srgbClr val="002060"/>
                </a:solidFill>
              </a:rPr>
              <a:t>Serveur</a:t>
            </a:r>
            <a:r>
              <a:rPr lang="en-US" sz="2400" dirty="0" smtClean="0">
                <a:solidFill>
                  <a:srgbClr val="002060"/>
                </a:solidFill>
              </a:rPr>
              <a:t> de </a:t>
            </a:r>
            <a:r>
              <a:rPr lang="en-US" sz="2400" dirty="0" err="1" smtClean="0">
                <a:solidFill>
                  <a:srgbClr val="002060"/>
                </a:solidFill>
              </a:rPr>
              <a:t>Noms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97964"/>
            <a:ext cx="11479725" cy="5537402"/>
          </a:xfrm>
        </p:spPr>
        <p:txBody>
          <a:bodyPr/>
          <a:lstStyle/>
          <a:p>
            <a:r>
              <a:rPr lang="fr-FR" sz="2400" i="1" dirty="0" err="1"/>
              <a:t>Pyro</a:t>
            </a:r>
            <a:r>
              <a:rPr lang="fr-FR" sz="2400" i="1" dirty="0"/>
              <a:t> fournit un </a:t>
            </a:r>
            <a:r>
              <a:rPr lang="fr-FR" sz="2400" i="1" dirty="0">
                <a:solidFill>
                  <a:srgbClr val="7030A0"/>
                </a:solidFill>
              </a:rPr>
              <a:t>serveur de noms</a:t>
            </a:r>
            <a:r>
              <a:rPr lang="fr-FR" sz="2400" i="1" dirty="0"/>
              <a:t> qui fonctionne comme un annuaire téléphonique automatique. </a:t>
            </a:r>
            <a:r>
              <a:rPr lang="fr-FR" sz="1400" i="1" dirty="0"/>
              <a:t>Vous pouvez nommer vos objets en utilisant des noms logiques et utiliser le serveur de noms </a:t>
            </a:r>
            <a:r>
              <a:rPr lang="fr-FR" sz="1400" i="1" dirty="0" smtClean="0"/>
              <a:t>pour rechercher les  </a:t>
            </a:r>
            <a:r>
              <a:rPr lang="fr-FR" sz="1400" i="1" dirty="0" smtClean="0">
                <a:latin typeface="Calibri" panose="020F0502020204030204" pitchFamily="34" charset="0"/>
              </a:rPr>
              <a:t>̎</a:t>
            </a:r>
            <a:r>
              <a:rPr lang="fr-FR" sz="1400" i="1" dirty="0" err="1" smtClean="0">
                <a:solidFill>
                  <a:srgbClr val="0070C0"/>
                </a:solidFill>
              </a:rPr>
              <a:t>uri</a:t>
            </a:r>
            <a:r>
              <a:rPr lang="fr-FR" sz="1400" i="1" dirty="0" smtClean="0">
                <a:solidFill>
                  <a:srgbClr val="0070C0"/>
                </a:solidFill>
              </a:rPr>
              <a:t>  </a:t>
            </a:r>
            <a:r>
              <a:rPr lang="fr-FR" sz="14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̎</a:t>
            </a:r>
            <a:r>
              <a:rPr lang="fr-FR" sz="1400" i="1" dirty="0" smtClean="0"/>
              <a:t> </a:t>
            </a:r>
            <a:r>
              <a:rPr lang="fr-FR" sz="1400" i="1" dirty="0"/>
              <a:t>correspondants</a:t>
            </a:r>
            <a:r>
              <a:rPr lang="fr-FR" sz="1400" i="1" dirty="0" smtClean="0"/>
              <a:t>.</a:t>
            </a:r>
          </a:p>
          <a:p>
            <a:r>
              <a:rPr lang="fr-FR" sz="2400" i="1" dirty="0"/>
              <a:t> Le programme </a:t>
            </a:r>
            <a:r>
              <a:rPr lang="fr-FR" sz="2400" i="1" dirty="0" smtClean="0"/>
              <a:t>a </a:t>
            </a:r>
            <a:r>
              <a:rPr lang="fr-FR" sz="2400" i="1" dirty="0"/>
              <a:t>besoin d'un serveur de noms </a:t>
            </a:r>
            <a:r>
              <a:rPr lang="fr-FR" sz="2400" i="1" dirty="0" err="1"/>
              <a:t>Pyro</a:t>
            </a:r>
            <a:r>
              <a:rPr lang="fr-FR" sz="2400" i="1" dirty="0"/>
              <a:t> qui fonctionne. </a:t>
            </a:r>
            <a:r>
              <a:rPr lang="fr-FR" sz="2400" i="1" dirty="0" smtClean="0"/>
              <a:t>On peut </a:t>
            </a:r>
            <a:r>
              <a:rPr lang="fr-FR" sz="2400" i="1" dirty="0"/>
              <a:t>en démarrer un en tapant la commande suivante </a:t>
            </a:r>
            <a:r>
              <a:rPr lang="fr-FR" sz="2400" i="1" dirty="0" smtClean="0"/>
              <a:t>: </a:t>
            </a:r>
            <a:r>
              <a:rPr lang="fr-FR" sz="2400" i="1" dirty="0" smtClean="0">
                <a:solidFill>
                  <a:srgbClr val="C00000"/>
                </a:solidFill>
              </a:rPr>
              <a:t>python </a:t>
            </a:r>
            <a:r>
              <a:rPr lang="fr-FR" sz="2400" i="1" dirty="0">
                <a:solidFill>
                  <a:srgbClr val="C00000"/>
                </a:solidFill>
              </a:rPr>
              <a:t>-m Pyro4.naming</a:t>
            </a:r>
            <a:r>
              <a:rPr lang="fr-FR" sz="2400" i="1" dirty="0"/>
              <a:t> (ou simplement : pyro4-ns) dans une fenêtre de console séparée </a:t>
            </a:r>
            <a:r>
              <a:rPr lang="fr-FR" sz="1400" i="1" dirty="0"/>
              <a:t>(généralement, il n'y a qu'un </a:t>
            </a:r>
            <a:r>
              <a:rPr lang="fr-FR" sz="1400" i="1" dirty="0" err="1"/>
              <a:t>seulserveur</a:t>
            </a:r>
            <a:r>
              <a:rPr lang="fr-FR" sz="1400" i="1" dirty="0"/>
              <a:t> de noms fonctionnant sur votre réseau)</a:t>
            </a:r>
            <a:r>
              <a:rPr lang="fr-FR" sz="2400" i="1" dirty="0"/>
              <a:t>. </a:t>
            </a:r>
            <a:endParaRPr lang="fr-FR" sz="2400" i="1" dirty="0" smtClean="0"/>
          </a:p>
          <a:p>
            <a:r>
              <a:rPr lang="fr-FR" sz="2400" i="1" dirty="0" smtClean="0"/>
              <a:t>Après </a:t>
            </a:r>
            <a:r>
              <a:rPr lang="fr-FR" sz="2400" i="1" dirty="0"/>
              <a:t>cela, </a:t>
            </a:r>
            <a:r>
              <a:rPr lang="fr-FR" sz="2400" i="1" dirty="0" smtClean="0"/>
              <a:t>démarrer </a:t>
            </a:r>
            <a:r>
              <a:rPr lang="fr-FR" sz="2400" i="1" dirty="0"/>
              <a:t>le serveur et le client comme précédemment. </a:t>
            </a:r>
            <a:endParaRPr lang="fr-FR" sz="2400" i="1" dirty="0" smtClean="0"/>
          </a:p>
          <a:p>
            <a:r>
              <a:rPr lang="fr-FR" sz="2400" i="1" dirty="0" smtClean="0"/>
              <a:t>Il </a:t>
            </a:r>
            <a:r>
              <a:rPr lang="fr-FR" sz="2400" i="1" dirty="0"/>
              <a:t>n'y a pas besoin de </a:t>
            </a:r>
            <a:r>
              <a:rPr lang="fr-FR" sz="2400" i="1" dirty="0" err="1"/>
              <a:t>copier-collerl'uri</a:t>
            </a:r>
            <a:r>
              <a:rPr lang="fr-FR" sz="2400" i="1" dirty="0"/>
              <a:t> de l'objet dans le client, il "découvrira" le serveur automatiquement, en se basant sur le nom de l'objet (</a:t>
            </a:r>
            <a:r>
              <a:rPr lang="fr-FR" sz="2400" i="1" dirty="0" err="1"/>
              <a:t>exemple.greeting</a:t>
            </a:r>
            <a:r>
              <a:rPr lang="fr-FR" sz="2400" i="1" dirty="0"/>
              <a:t>). </a:t>
            </a:r>
            <a:endParaRPr lang="fr-FR" sz="2400" i="1" dirty="0" smtClean="0"/>
          </a:p>
          <a:p>
            <a:r>
              <a:rPr lang="fr-FR" sz="2400" i="1" dirty="0" smtClean="0"/>
              <a:t>Si </a:t>
            </a:r>
            <a:r>
              <a:rPr lang="fr-FR" sz="2400" i="1" dirty="0"/>
              <a:t>vous voulez, vous pouvez vérifier que ce nom est bien connu du serveur de noms, en tapant la commande </a:t>
            </a:r>
            <a:r>
              <a:rPr lang="fr-FR" sz="2400" i="1" dirty="0" smtClean="0"/>
              <a:t>suivante : </a:t>
            </a:r>
            <a:r>
              <a:rPr lang="fr-FR" sz="2400" i="1" dirty="0" smtClean="0">
                <a:solidFill>
                  <a:srgbClr val="C00000"/>
                </a:solidFill>
              </a:rPr>
              <a:t>python </a:t>
            </a:r>
            <a:r>
              <a:rPr lang="fr-FR" sz="2400" i="1" dirty="0">
                <a:solidFill>
                  <a:srgbClr val="C00000"/>
                </a:solidFill>
              </a:rPr>
              <a:t>-m Pyro4.nsc </a:t>
            </a:r>
            <a:r>
              <a:rPr lang="fr-FR" sz="2400" i="1" dirty="0" err="1">
                <a:solidFill>
                  <a:srgbClr val="C00000"/>
                </a:solidFill>
              </a:rPr>
              <a:t>list</a:t>
            </a:r>
            <a:r>
              <a:rPr lang="fr-FR" sz="2400" i="1" dirty="0"/>
              <a:t> (ou simplement : pyro4-nsc </a:t>
            </a:r>
            <a:r>
              <a:rPr lang="fr-FR" sz="2400" i="1" dirty="0" err="1"/>
              <a:t>list</a:t>
            </a:r>
            <a:r>
              <a:rPr lang="fr-FR" sz="24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942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r>
              <a:rPr lang="fr-FR" sz="2800" dirty="0"/>
              <a:t>Pour les RMI, la terminologie est </a:t>
            </a:r>
            <a:r>
              <a:rPr lang="fr-FR" sz="2800" dirty="0" smtClean="0"/>
              <a:t>différente (mais </a:t>
            </a:r>
            <a:r>
              <a:rPr lang="fr-FR" sz="2800" dirty="0"/>
              <a:t>le principe reste le même) et </a:t>
            </a:r>
            <a:r>
              <a:rPr lang="fr-FR" sz="2800" dirty="0" smtClean="0"/>
              <a:t>s’inspire de </a:t>
            </a:r>
            <a:r>
              <a:rPr lang="fr-FR" sz="2800" dirty="0"/>
              <a:t>celle des RPC :</a:t>
            </a:r>
          </a:p>
          <a:p>
            <a:r>
              <a:rPr lang="fr-FR" sz="2800" dirty="0" smtClean="0"/>
              <a:t>le </a:t>
            </a:r>
            <a:r>
              <a:rPr lang="fr-FR" sz="2800" dirty="0"/>
              <a:t>proxy côté client s’appelle un </a:t>
            </a:r>
            <a:r>
              <a:rPr lang="fr-FR" sz="2800" b="1" dirty="0"/>
              <a:t>talon </a:t>
            </a:r>
            <a:r>
              <a:rPr lang="fr-FR" sz="2800" dirty="0"/>
              <a:t>(stub)</a:t>
            </a:r>
          </a:p>
          <a:p>
            <a:r>
              <a:rPr lang="fr-FR" sz="2800" dirty="0" smtClean="0"/>
              <a:t>le </a:t>
            </a:r>
            <a:r>
              <a:rPr lang="fr-FR" sz="2800" dirty="0"/>
              <a:t>proxy côté serveur est un </a:t>
            </a:r>
            <a:r>
              <a:rPr lang="fr-FR" sz="2800" b="1" dirty="0" smtClean="0"/>
              <a:t>squelette </a:t>
            </a:r>
            <a:r>
              <a:rPr lang="fr-FR" sz="2800" dirty="0" smtClean="0"/>
              <a:t>(</a:t>
            </a:r>
            <a:r>
              <a:rPr lang="fr-FR" sz="2800" dirty="0" err="1" smtClean="0"/>
              <a:t>skeleton</a:t>
            </a:r>
            <a:r>
              <a:rPr lang="fr-FR" sz="2800" dirty="0" smtClean="0"/>
              <a:t>)</a:t>
            </a:r>
          </a:p>
          <a:p>
            <a:endParaRPr lang="fr-FR" sz="2800" i="1" dirty="0" smtClean="0">
              <a:latin typeface="+mj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341" y="3306279"/>
            <a:ext cx="4725318" cy="356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Schéma général</a:t>
            </a:r>
          </a:p>
          <a:p>
            <a:r>
              <a:rPr lang="fr-FR" sz="2800" dirty="0"/>
              <a:t>1. définir une interface pour l’objet</a:t>
            </a:r>
          </a:p>
          <a:p>
            <a:r>
              <a:rPr lang="fr-FR" sz="2800" dirty="0"/>
              <a:t>2. créer un objet qui l’implémente</a:t>
            </a:r>
          </a:p>
          <a:p>
            <a:r>
              <a:rPr lang="fr-FR" sz="2800" dirty="0"/>
              <a:t>3. le </a:t>
            </a:r>
            <a:r>
              <a:rPr lang="fr-FR" sz="2800" dirty="0" smtClean="0"/>
              <a:t>nommer </a:t>
            </a:r>
            <a:r>
              <a:rPr lang="fr-FR" sz="2800" dirty="0"/>
              <a:t>et le faire apparaître dans un </a:t>
            </a:r>
            <a:r>
              <a:rPr lang="fr-FR" sz="2800" dirty="0" smtClean="0"/>
              <a:t>annuaire</a:t>
            </a:r>
          </a:p>
          <a:p>
            <a:endParaRPr lang="fr-FR" sz="2800" i="1" dirty="0" smtClean="0">
              <a:latin typeface="+mj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295" y="3322403"/>
            <a:ext cx="3771409" cy="351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Schéma général</a:t>
            </a:r>
          </a:p>
          <a:p>
            <a:r>
              <a:rPr lang="fr-FR" sz="2800" dirty="0"/>
              <a:t>4. récupérer une référence sur l’objet</a:t>
            </a:r>
          </a:p>
          <a:p>
            <a:r>
              <a:rPr lang="fr-FR" sz="2800" dirty="0"/>
              <a:t>5. invoquer une méthode sur l’objet via la </a:t>
            </a:r>
            <a:r>
              <a:rPr lang="fr-FR" sz="2800" dirty="0" smtClean="0"/>
              <a:t>référence</a:t>
            </a:r>
          </a:p>
          <a:p>
            <a:endParaRPr lang="fr-FR" sz="2800" i="1" dirty="0" smtClean="0">
              <a:latin typeface="+mj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916" y="2910994"/>
            <a:ext cx="5802167" cy="37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Sérialisation</a:t>
            </a:r>
            <a:endParaRPr lang="fr-FR" sz="2800" dirty="0">
              <a:solidFill>
                <a:srgbClr val="002060"/>
              </a:solidFill>
            </a:endParaRPr>
          </a:p>
          <a:p>
            <a:r>
              <a:rPr lang="fr-FR" sz="2800" b="1" i="1" dirty="0">
                <a:latin typeface="+mj-lt"/>
              </a:rPr>
              <a:t>La sérialisation</a:t>
            </a:r>
            <a:r>
              <a:rPr lang="fr-FR" sz="2800" i="1" dirty="0">
                <a:latin typeface="+mj-lt"/>
              </a:rPr>
              <a:t> est le mécanisme qui permet de convertir un objet en une séquence d'octets afin qu'il puisse être utilisé dans un processus externe tel </a:t>
            </a:r>
            <a:r>
              <a:rPr lang="fr-FR" sz="2800" i="1" dirty="0" smtClean="0">
                <a:latin typeface="+mj-lt"/>
              </a:rPr>
              <a:t>que: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i="1" dirty="0" smtClean="0">
                <a:latin typeface="+mj-lt"/>
              </a:rPr>
              <a:t> </a:t>
            </a:r>
            <a:r>
              <a:rPr lang="fr-FR" sz="2800" i="1" dirty="0">
                <a:latin typeface="+mj-lt"/>
              </a:rPr>
              <a:t>l'envoi d'un objet via un réseau ou </a:t>
            </a:r>
            <a:endParaRPr lang="fr-FR" sz="2800" i="1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i="1" dirty="0" smtClean="0">
                <a:latin typeface="+mj-lt"/>
              </a:rPr>
              <a:t>l'enregistrement </a:t>
            </a:r>
            <a:r>
              <a:rPr lang="fr-FR" sz="2800" i="1" dirty="0">
                <a:latin typeface="+mj-lt"/>
              </a:rPr>
              <a:t>en mémoire. </a:t>
            </a:r>
            <a:endParaRPr lang="fr-FR" sz="2800" i="1" dirty="0" smtClean="0">
              <a:latin typeface="+mj-lt"/>
            </a:endParaRPr>
          </a:p>
          <a:p>
            <a:r>
              <a:rPr lang="fr-FR" sz="2800" i="1" dirty="0" smtClean="0">
                <a:latin typeface="+mj-lt"/>
              </a:rPr>
              <a:t>La </a:t>
            </a:r>
            <a:r>
              <a:rPr lang="fr-FR" sz="2800" i="1" dirty="0">
                <a:latin typeface="+mj-lt"/>
              </a:rPr>
              <a:t>séquence d'octets créée conservera les informations stockées dans l'objet ainsi que les informations relatives au type et à la structure de l'objet, afin de pouvoir le recréer en cas de besoin. </a:t>
            </a:r>
            <a:endParaRPr lang="fr-FR" sz="2800" i="1" dirty="0" smtClean="0">
              <a:latin typeface="+mj-lt"/>
            </a:endParaRPr>
          </a:p>
          <a:p>
            <a:r>
              <a:rPr lang="fr-FR" sz="2800" i="1" dirty="0" smtClean="0">
                <a:latin typeface="+mj-lt"/>
              </a:rPr>
              <a:t>Le </a:t>
            </a:r>
            <a:r>
              <a:rPr lang="fr-FR" sz="2800" i="1" dirty="0">
                <a:latin typeface="+mj-lt"/>
              </a:rPr>
              <a:t>mécanisme de recréation de l'objet à partir de cette séquence d'octets est appelé </a:t>
            </a:r>
            <a:r>
              <a:rPr lang="fr-FR" sz="2800" b="1" i="1" dirty="0" smtClean="0">
                <a:latin typeface="+mj-lt"/>
              </a:rPr>
              <a:t>dé-sérialisation</a:t>
            </a:r>
            <a:r>
              <a:rPr lang="fr-FR" sz="2800" i="1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24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VI- RMI Java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Avantages de la sérialisation: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Utilisé pour le marshaling (déplacement de l'état d'un objet sur le réseau)    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Pour </a:t>
            </a:r>
            <a:r>
              <a:rPr lang="fr-FR" sz="2400" dirty="0"/>
              <a:t>persister ou sauvegarder l'état d'un objet    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Indépendant </a:t>
            </a:r>
            <a:r>
              <a:rPr lang="fr-FR" sz="2400" dirty="0"/>
              <a:t>de la JVM    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Facile </a:t>
            </a:r>
            <a:r>
              <a:rPr lang="fr-FR" sz="2400" dirty="0"/>
              <a:t>à comprendre et à personnaliser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942" y="3596239"/>
            <a:ext cx="9014114" cy="309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3070</Words>
  <Application>Microsoft Office PowerPoint</Application>
  <PresentationFormat>Grand écran</PresentationFormat>
  <Paragraphs>354</Paragraphs>
  <Slides>48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Comic Sans MS</vt:lpstr>
      <vt:lpstr>Wingdings</vt:lpstr>
      <vt:lpstr>3_Default Design</vt:lpstr>
      <vt:lpstr>VI- RMI Java</vt:lpstr>
      <vt:lpstr>VI- 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RMI Java</vt:lpstr>
      <vt:lpstr>VI- Pyro : Python Remote Objects</vt:lpstr>
      <vt:lpstr>VI- Pyro : Python Remote Objects</vt:lpstr>
      <vt:lpstr>VI- Pyro : Python Remote Objects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VI6Pyro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Construction d’un simple entrepôt)</vt:lpstr>
      <vt:lpstr>VI-Pyro : Python Remote Objects ( Serveur de Noms)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MACROHARD-PC</dc:creator>
  <cp:lastModifiedBy>MACROHARD-PC</cp:lastModifiedBy>
  <cp:revision>13</cp:revision>
  <dcterms:created xsi:type="dcterms:W3CDTF">2022-11-04T08:31:24Z</dcterms:created>
  <dcterms:modified xsi:type="dcterms:W3CDTF">2023-11-11T23:13:58Z</dcterms:modified>
</cp:coreProperties>
</file>