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5"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8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28756682-70BC-4C8C-AF30-6ACC110B3BF7}" type="datetimeFigureOut">
              <a:rPr lang="fr-FR" smtClean="0"/>
              <a:t>19/10/2024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101EEAA-8FD6-48DA-AF25-9746A10CA8A8}" type="slidenum">
              <a:rPr lang="fr-FR" smtClean="0"/>
              <a:t>‹N°›</a:t>
            </a:fld>
            <a:endParaRPr lang="fr-FR"/>
          </a:p>
        </p:txBody>
      </p:sp>
    </p:spTree>
    <p:extLst>
      <p:ext uri="{BB962C8B-B14F-4D97-AF65-F5344CB8AC3E}">
        <p14:creationId xmlns:p14="http://schemas.microsoft.com/office/powerpoint/2010/main" val="1570403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8756682-70BC-4C8C-AF30-6ACC110B3BF7}" type="datetimeFigureOut">
              <a:rPr lang="fr-FR" smtClean="0"/>
              <a:t>19/10/2024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101EEAA-8FD6-48DA-AF25-9746A10CA8A8}" type="slidenum">
              <a:rPr lang="fr-FR" smtClean="0"/>
              <a:t>‹N°›</a:t>
            </a:fld>
            <a:endParaRPr lang="fr-FR"/>
          </a:p>
        </p:txBody>
      </p:sp>
    </p:spTree>
    <p:extLst>
      <p:ext uri="{BB962C8B-B14F-4D97-AF65-F5344CB8AC3E}">
        <p14:creationId xmlns:p14="http://schemas.microsoft.com/office/powerpoint/2010/main" val="2857045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8756682-70BC-4C8C-AF30-6ACC110B3BF7}" type="datetimeFigureOut">
              <a:rPr lang="fr-FR" smtClean="0"/>
              <a:t>19/10/2024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101EEAA-8FD6-48DA-AF25-9746A10CA8A8}" type="slidenum">
              <a:rPr lang="fr-FR" smtClean="0"/>
              <a:t>‹N°›</a:t>
            </a:fld>
            <a:endParaRPr lang="fr-FR"/>
          </a:p>
        </p:txBody>
      </p:sp>
    </p:spTree>
    <p:extLst>
      <p:ext uri="{BB962C8B-B14F-4D97-AF65-F5344CB8AC3E}">
        <p14:creationId xmlns:p14="http://schemas.microsoft.com/office/powerpoint/2010/main" val="803770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8756682-70BC-4C8C-AF30-6ACC110B3BF7}" type="datetimeFigureOut">
              <a:rPr lang="fr-FR" smtClean="0"/>
              <a:t>19/10/2024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101EEAA-8FD6-48DA-AF25-9746A10CA8A8}" type="slidenum">
              <a:rPr lang="fr-FR" smtClean="0"/>
              <a:t>‹N°›</a:t>
            </a:fld>
            <a:endParaRPr lang="fr-FR"/>
          </a:p>
        </p:txBody>
      </p:sp>
    </p:spTree>
    <p:extLst>
      <p:ext uri="{BB962C8B-B14F-4D97-AF65-F5344CB8AC3E}">
        <p14:creationId xmlns:p14="http://schemas.microsoft.com/office/powerpoint/2010/main" val="452258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8756682-70BC-4C8C-AF30-6ACC110B3BF7}" type="datetimeFigureOut">
              <a:rPr lang="fr-FR" smtClean="0"/>
              <a:t>19/10/2024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101EEAA-8FD6-48DA-AF25-9746A10CA8A8}" type="slidenum">
              <a:rPr lang="fr-FR" smtClean="0"/>
              <a:t>‹N°›</a:t>
            </a:fld>
            <a:endParaRPr lang="fr-FR"/>
          </a:p>
        </p:txBody>
      </p:sp>
    </p:spTree>
    <p:extLst>
      <p:ext uri="{BB962C8B-B14F-4D97-AF65-F5344CB8AC3E}">
        <p14:creationId xmlns:p14="http://schemas.microsoft.com/office/powerpoint/2010/main" val="872186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8756682-70BC-4C8C-AF30-6ACC110B3BF7}" type="datetimeFigureOut">
              <a:rPr lang="fr-FR" smtClean="0"/>
              <a:t>19/10/2024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101EEAA-8FD6-48DA-AF25-9746A10CA8A8}" type="slidenum">
              <a:rPr lang="fr-FR" smtClean="0"/>
              <a:t>‹N°›</a:t>
            </a:fld>
            <a:endParaRPr lang="fr-FR"/>
          </a:p>
        </p:txBody>
      </p:sp>
    </p:spTree>
    <p:extLst>
      <p:ext uri="{BB962C8B-B14F-4D97-AF65-F5344CB8AC3E}">
        <p14:creationId xmlns:p14="http://schemas.microsoft.com/office/powerpoint/2010/main" val="117632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8756682-70BC-4C8C-AF30-6ACC110B3BF7}" type="datetimeFigureOut">
              <a:rPr lang="fr-FR" smtClean="0"/>
              <a:t>19/10/2024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101EEAA-8FD6-48DA-AF25-9746A10CA8A8}" type="slidenum">
              <a:rPr lang="fr-FR" smtClean="0"/>
              <a:t>‹N°›</a:t>
            </a:fld>
            <a:endParaRPr lang="fr-FR"/>
          </a:p>
        </p:txBody>
      </p:sp>
    </p:spTree>
    <p:extLst>
      <p:ext uri="{BB962C8B-B14F-4D97-AF65-F5344CB8AC3E}">
        <p14:creationId xmlns:p14="http://schemas.microsoft.com/office/powerpoint/2010/main" val="3274292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28756682-70BC-4C8C-AF30-6ACC110B3BF7}" type="datetimeFigureOut">
              <a:rPr lang="fr-FR" smtClean="0"/>
              <a:t>19/10/2024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101EEAA-8FD6-48DA-AF25-9746A10CA8A8}" type="slidenum">
              <a:rPr lang="fr-FR" smtClean="0"/>
              <a:t>‹N°›</a:t>
            </a:fld>
            <a:endParaRPr lang="fr-FR"/>
          </a:p>
        </p:txBody>
      </p:sp>
    </p:spTree>
    <p:extLst>
      <p:ext uri="{BB962C8B-B14F-4D97-AF65-F5344CB8AC3E}">
        <p14:creationId xmlns:p14="http://schemas.microsoft.com/office/powerpoint/2010/main" val="1319741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8756682-70BC-4C8C-AF30-6ACC110B3BF7}" type="datetimeFigureOut">
              <a:rPr lang="fr-FR" smtClean="0"/>
              <a:t>19/10/2024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101EEAA-8FD6-48DA-AF25-9746A10CA8A8}" type="slidenum">
              <a:rPr lang="fr-FR" smtClean="0"/>
              <a:t>‹N°›</a:t>
            </a:fld>
            <a:endParaRPr lang="fr-FR"/>
          </a:p>
        </p:txBody>
      </p:sp>
    </p:spTree>
    <p:extLst>
      <p:ext uri="{BB962C8B-B14F-4D97-AF65-F5344CB8AC3E}">
        <p14:creationId xmlns:p14="http://schemas.microsoft.com/office/powerpoint/2010/main" val="3921340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8756682-70BC-4C8C-AF30-6ACC110B3BF7}" type="datetimeFigureOut">
              <a:rPr lang="fr-FR" smtClean="0"/>
              <a:t>19/10/2024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101EEAA-8FD6-48DA-AF25-9746A10CA8A8}" type="slidenum">
              <a:rPr lang="fr-FR" smtClean="0"/>
              <a:t>‹N°›</a:t>
            </a:fld>
            <a:endParaRPr lang="fr-FR"/>
          </a:p>
        </p:txBody>
      </p:sp>
    </p:spTree>
    <p:extLst>
      <p:ext uri="{BB962C8B-B14F-4D97-AF65-F5344CB8AC3E}">
        <p14:creationId xmlns:p14="http://schemas.microsoft.com/office/powerpoint/2010/main" val="1631321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8756682-70BC-4C8C-AF30-6ACC110B3BF7}" type="datetimeFigureOut">
              <a:rPr lang="fr-FR" smtClean="0"/>
              <a:t>19/10/2024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101EEAA-8FD6-48DA-AF25-9746A10CA8A8}" type="slidenum">
              <a:rPr lang="fr-FR" smtClean="0"/>
              <a:t>‹N°›</a:t>
            </a:fld>
            <a:endParaRPr lang="fr-FR"/>
          </a:p>
        </p:txBody>
      </p:sp>
    </p:spTree>
    <p:extLst>
      <p:ext uri="{BB962C8B-B14F-4D97-AF65-F5344CB8AC3E}">
        <p14:creationId xmlns:p14="http://schemas.microsoft.com/office/powerpoint/2010/main" val="2670356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756682-70BC-4C8C-AF30-6ACC110B3BF7}" type="datetimeFigureOut">
              <a:rPr lang="fr-FR" smtClean="0"/>
              <a:t>19/10/2024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01EEAA-8FD6-48DA-AF25-9746A10CA8A8}" type="slidenum">
              <a:rPr lang="fr-FR" smtClean="0"/>
              <a:t>‹N°›</a:t>
            </a:fld>
            <a:endParaRPr lang="fr-FR"/>
          </a:p>
        </p:txBody>
      </p:sp>
    </p:spTree>
    <p:extLst>
      <p:ext uri="{BB962C8B-B14F-4D97-AF65-F5344CB8AC3E}">
        <p14:creationId xmlns:p14="http://schemas.microsoft.com/office/powerpoint/2010/main" val="1445585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dirty="0"/>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2511700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09600" y="552868"/>
            <a:ext cx="10972800" cy="586541"/>
          </a:xfrm>
        </p:spPr>
        <p:txBody>
          <a:bodyPr/>
          <a:lstStyle/>
          <a:p>
            <a:pPr eaLnBrk="1" hangingPunct="1"/>
            <a:r>
              <a:rPr lang="en-US" sz="3600" dirty="0" smtClean="0">
                <a:solidFill>
                  <a:schemeClr val="accent5">
                    <a:lumMod val="20000"/>
                    <a:lumOff val="80000"/>
                  </a:schemeClr>
                </a:solidFill>
              </a:rPr>
              <a:t>Threads Creation</a:t>
            </a:r>
            <a:endParaRPr lang="en-US" sz="3600" dirty="0" smtClean="0">
              <a:solidFill>
                <a:schemeClr val="accent5">
                  <a:lumMod val="20000"/>
                  <a:lumOff val="80000"/>
                </a:schemeClr>
              </a:solidFill>
            </a:endParaRPr>
          </a:p>
        </p:txBody>
      </p:sp>
      <p:grpSp>
        <p:nvGrpSpPr>
          <p:cNvPr id="5" name="Groupe 4"/>
          <p:cNvGrpSpPr/>
          <p:nvPr/>
        </p:nvGrpSpPr>
        <p:grpSpPr>
          <a:xfrm>
            <a:off x="1557289" y="1117600"/>
            <a:ext cx="1183530" cy="923330"/>
            <a:chOff x="1557289" y="2148114"/>
            <a:chExt cx="1183530" cy="923330"/>
          </a:xfrm>
        </p:grpSpPr>
        <p:sp>
          <p:nvSpPr>
            <p:cNvPr id="2" name="ZoneTexte 1"/>
            <p:cNvSpPr txBox="1"/>
            <p:nvPr/>
          </p:nvSpPr>
          <p:spPr>
            <a:xfrm>
              <a:off x="1557289" y="2148114"/>
              <a:ext cx="1183530" cy="923330"/>
            </a:xfrm>
            <a:prstGeom prst="rect">
              <a:avLst/>
            </a:prstGeom>
            <a:noFill/>
            <a:ln>
              <a:solidFill>
                <a:schemeClr val="bg1"/>
              </a:solidFill>
            </a:ln>
          </p:spPr>
          <p:txBody>
            <a:bodyPr wrap="none" rtlCol="0">
              <a:spAutoFit/>
            </a:bodyPr>
            <a:lstStyle/>
            <a:p>
              <a:r>
                <a:rPr lang="fr-FR" dirty="0" err="1" smtClean="0">
                  <a:solidFill>
                    <a:schemeClr val="accent5">
                      <a:lumMod val="40000"/>
                      <a:lumOff val="60000"/>
                    </a:schemeClr>
                  </a:solidFill>
                </a:rPr>
                <a:t>Runnable</a:t>
              </a:r>
              <a:endParaRPr lang="fr-FR" dirty="0" smtClean="0">
                <a:solidFill>
                  <a:schemeClr val="accent5">
                    <a:lumMod val="40000"/>
                    <a:lumOff val="60000"/>
                  </a:schemeClr>
                </a:solidFill>
              </a:endParaRPr>
            </a:p>
            <a:p>
              <a:endParaRPr lang="fr-FR" dirty="0">
                <a:solidFill>
                  <a:schemeClr val="accent5">
                    <a:lumMod val="40000"/>
                    <a:lumOff val="60000"/>
                  </a:schemeClr>
                </a:solidFill>
              </a:endParaRPr>
            </a:p>
            <a:p>
              <a:r>
                <a:rPr lang="fr-FR" dirty="0" err="1">
                  <a:solidFill>
                    <a:schemeClr val="accent5">
                      <a:lumMod val="40000"/>
                      <a:lumOff val="60000"/>
                    </a:schemeClr>
                  </a:solidFill>
                </a:rPr>
                <a:t>r</a:t>
              </a:r>
              <a:r>
                <a:rPr lang="fr-FR" dirty="0" err="1" smtClean="0">
                  <a:solidFill>
                    <a:schemeClr val="accent5">
                      <a:lumMod val="40000"/>
                      <a:lumOff val="60000"/>
                    </a:schemeClr>
                  </a:solidFill>
                </a:rPr>
                <a:t>un</a:t>
              </a:r>
              <a:r>
                <a:rPr lang="fr-FR" dirty="0" smtClean="0">
                  <a:solidFill>
                    <a:schemeClr val="accent5">
                      <a:lumMod val="40000"/>
                      <a:lumOff val="60000"/>
                    </a:schemeClr>
                  </a:solidFill>
                </a:rPr>
                <a:t>()</a:t>
              </a:r>
              <a:endParaRPr lang="fr-FR" dirty="0">
                <a:solidFill>
                  <a:schemeClr val="accent5">
                    <a:lumMod val="40000"/>
                    <a:lumOff val="60000"/>
                  </a:schemeClr>
                </a:solidFill>
              </a:endParaRPr>
            </a:p>
          </p:txBody>
        </p:sp>
        <p:cxnSp>
          <p:nvCxnSpPr>
            <p:cNvPr id="4" name="Connecteur droit 3"/>
            <p:cNvCxnSpPr>
              <a:stCxn id="2" idx="3"/>
              <a:endCxn id="2" idx="1"/>
            </p:cNvCxnSpPr>
            <p:nvPr/>
          </p:nvCxnSpPr>
          <p:spPr bwMode="auto">
            <a:xfrm flipH="1">
              <a:off x="1557289" y="2609779"/>
              <a:ext cx="1183530" cy="0"/>
            </a:xfrm>
            <a:prstGeom prst="line">
              <a:avLst/>
            </a:prstGeom>
            <a:solidFill>
              <a:schemeClr val="accent1"/>
            </a:solidFill>
            <a:ln w="9525" cap="flat" cmpd="sng" algn="ctr">
              <a:solidFill>
                <a:schemeClr val="bg1"/>
              </a:solidFill>
              <a:prstDash val="solid"/>
              <a:round/>
              <a:headEnd type="none" w="med" len="med"/>
              <a:tailEnd type="none" w="med" len="med"/>
            </a:ln>
            <a:effectLst/>
          </p:spPr>
        </p:cxnSp>
      </p:grpSp>
      <p:grpSp>
        <p:nvGrpSpPr>
          <p:cNvPr id="6" name="Groupe 5"/>
          <p:cNvGrpSpPr/>
          <p:nvPr/>
        </p:nvGrpSpPr>
        <p:grpSpPr>
          <a:xfrm>
            <a:off x="1469549" y="2445660"/>
            <a:ext cx="1212892" cy="1477328"/>
            <a:chOff x="1469549" y="3374572"/>
            <a:chExt cx="1212892" cy="1477328"/>
          </a:xfrm>
        </p:grpSpPr>
        <p:sp>
          <p:nvSpPr>
            <p:cNvPr id="9" name="ZoneTexte 8"/>
            <p:cNvSpPr txBox="1"/>
            <p:nvPr/>
          </p:nvSpPr>
          <p:spPr>
            <a:xfrm>
              <a:off x="1469549" y="3374572"/>
              <a:ext cx="1212892" cy="1477328"/>
            </a:xfrm>
            <a:prstGeom prst="rect">
              <a:avLst/>
            </a:prstGeom>
            <a:noFill/>
            <a:ln>
              <a:solidFill>
                <a:schemeClr val="bg1"/>
              </a:solidFill>
            </a:ln>
          </p:spPr>
          <p:txBody>
            <a:bodyPr wrap="none" rtlCol="0">
              <a:spAutoFit/>
            </a:bodyPr>
            <a:lstStyle/>
            <a:p>
              <a:r>
                <a:rPr lang="fr-FR" dirty="0" smtClean="0">
                  <a:solidFill>
                    <a:schemeClr val="accent5">
                      <a:lumMod val="40000"/>
                      <a:lumOff val="60000"/>
                    </a:schemeClr>
                  </a:solidFill>
                </a:rPr>
                <a:t>Thread   </a:t>
              </a:r>
            </a:p>
            <a:p>
              <a:endParaRPr lang="fr-FR" dirty="0">
                <a:solidFill>
                  <a:schemeClr val="accent5">
                    <a:lumMod val="40000"/>
                    <a:lumOff val="60000"/>
                  </a:schemeClr>
                </a:solidFill>
              </a:endParaRPr>
            </a:p>
            <a:p>
              <a:r>
                <a:rPr lang="fr-FR" dirty="0" err="1">
                  <a:solidFill>
                    <a:schemeClr val="accent5">
                      <a:lumMod val="40000"/>
                      <a:lumOff val="60000"/>
                    </a:schemeClr>
                  </a:solidFill>
                </a:rPr>
                <a:t>r</a:t>
              </a:r>
              <a:r>
                <a:rPr lang="fr-FR" dirty="0" err="1" smtClean="0">
                  <a:solidFill>
                    <a:schemeClr val="accent5">
                      <a:lumMod val="40000"/>
                      <a:lumOff val="60000"/>
                    </a:schemeClr>
                  </a:solidFill>
                </a:rPr>
                <a:t>un</a:t>
              </a:r>
              <a:r>
                <a:rPr lang="fr-FR" dirty="0" smtClean="0">
                  <a:solidFill>
                    <a:schemeClr val="accent5">
                      <a:lumMod val="40000"/>
                      <a:lumOff val="60000"/>
                    </a:schemeClr>
                  </a:solidFill>
                </a:rPr>
                <a:t>()</a:t>
              </a:r>
            </a:p>
            <a:p>
              <a:r>
                <a:rPr lang="fr-FR" dirty="0" err="1">
                  <a:solidFill>
                    <a:schemeClr val="accent5">
                      <a:lumMod val="40000"/>
                      <a:lumOff val="60000"/>
                    </a:schemeClr>
                  </a:solidFill>
                </a:rPr>
                <a:t>s</a:t>
              </a:r>
              <a:r>
                <a:rPr lang="fr-FR" dirty="0" err="1" smtClean="0">
                  <a:solidFill>
                    <a:schemeClr val="accent5">
                      <a:lumMod val="40000"/>
                      <a:lumOff val="60000"/>
                    </a:schemeClr>
                  </a:solidFill>
                </a:rPr>
                <a:t>tart</a:t>
              </a:r>
              <a:r>
                <a:rPr lang="fr-FR" dirty="0" smtClean="0">
                  <a:solidFill>
                    <a:schemeClr val="accent5">
                      <a:lumMod val="40000"/>
                      <a:lumOff val="60000"/>
                    </a:schemeClr>
                  </a:solidFill>
                </a:rPr>
                <a:t>()</a:t>
              </a:r>
            </a:p>
            <a:p>
              <a:r>
                <a:rPr lang="fr-FR" dirty="0" smtClean="0">
                  <a:solidFill>
                    <a:schemeClr val="accent5">
                      <a:lumMod val="40000"/>
                      <a:lumOff val="60000"/>
                    </a:schemeClr>
                  </a:solidFill>
                </a:rPr>
                <a:t>. . .</a:t>
              </a:r>
              <a:endParaRPr lang="fr-FR" dirty="0">
                <a:solidFill>
                  <a:schemeClr val="accent5">
                    <a:lumMod val="40000"/>
                    <a:lumOff val="60000"/>
                  </a:schemeClr>
                </a:solidFill>
              </a:endParaRPr>
            </a:p>
          </p:txBody>
        </p:sp>
        <p:cxnSp>
          <p:nvCxnSpPr>
            <p:cNvPr id="10" name="Connecteur droit 9"/>
            <p:cNvCxnSpPr/>
            <p:nvPr/>
          </p:nvCxnSpPr>
          <p:spPr bwMode="auto">
            <a:xfrm flipH="1">
              <a:off x="1495288" y="3895526"/>
              <a:ext cx="1173719" cy="0"/>
            </a:xfrm>
            <a:prstGeom prst="line">
              <a:avLst/>
            </a:prstGeom>
            <a:solidFill>
              <a:schemeClr val="accent1"/>
            </a:solidFill>
            <a:ln w="9525" cap="flat" cmpd="sng" algn="ctr">
              <a:solidFill>
                <a:schemeClr val="bg1"/>
              </a:solidFill>
              <a:prstDash val="solid"/>
              <a:round/>
              <a:headEnd type="none" w="med" len="med"/>
              <a:tailEnd type="none" w="med" len="med"/>
            </a:ln>
            <a:effectLst/>
          </p:spPr>
        </p:cxnSp>
      </p:grpSp>
      <p:grpSp>
        <p:nvGrpSpPr>
          <p:cNvPr id="7" name="Groupe 6"/>
          <p:cNvGrpSpPr/>
          <p:nvPr/>
        </p:nvGrpSpPr>
        <p:grpSpPr>
          <a:xfrm>
            <a:off x="1414830" y="4330951"/>
            <a:ext cx="1291091" cy="1477328"/>
            <a:chOff x="3591972" y="4142264"/>
            <a:chExt cx="1291091" cy="1477328"/>
          </a:xfrm>
        </p:grpSpPr>
        <p:sp>
          <p:nvSpPr>
            <p:cNvPr id="16" name="ZoneTexte 15"/>
            <p:cNvSpPr txBox="1"/>
            <p:nvPr/>
          </p:nvSpPr>
          <p:spPr>
            <a:xfrm>
              <a:off x="3614861" y="4142264"/>
              <a:ext cx="1259563" cy="1477328"/>
            </a:xfrm>
            <a:prstGeom prst="rect">
              <a:avLst/>
            </a:prstGeom>
            <a:noFill/>
            <a:ln>
              <a:solidFill>
                <a:schemeClr val="bg1"/>
              </a:solidFill>
            </a:ln>
          </p:spPr>
          <p:txBody>
            <a:bodyPr wrap="none" rtlCol="0">
              <a:spAutoFit/>
            </a:bodyPr>
            <a:lstStyle/>
            <a:p>
              <a:r>
                <a:rPr lang="fr-FR" dirty="0" err="1" smtClean="0">
                  <a:solidFill>
                    <a:schemeClr val="accent5">
                      <a:lumMod val="40000"/>
                      <a:lumOff val="60000"/>
                    </a:schemeClr>
                  </a:solidFill>
                </a:rPr>
                <a:t>MyThread</a:t>
              </a:r>
              <a:endParaRPr lang="fr-FR" dirty="0" smtClean="0">
                <a:solidFill>
                  <a:schemeClr val="accent5">
                    <a:lumMod val="40000"/>
                    <a:lumOff val="60000"/>
                  </a:schemeClr>
                </a:solidFill>
              </a:endParaRPr>
            </a:p>
            <a:p>
              <a:endParaRPr lang="fr-FR" dirty="0">
                <a:solidFill>
                  <a:schemeClr val="accent5">
                    <a:lumMod val="40000"/>
                    <a:lumOff val="60000"/>
                  </a:schemeClr>
                </a:solidFill>
              </a:endParaRPr>
            </a:p>
            <a:p>
              <a:r>
                <a:rPr lang="fr-FR" b="1" dirty="0" err="1">
                  <a:solidFill>
                    <a:srgbClr val="92D050"/>
                  </a:solidFill>
                </a:rPr>
                <a:t>r</a:t>
              </a:r>
              <a:r>
                <a:rPr lang="fr-FR" b="1" dirty="0" err="1" smtClean="0">
                  <a:solidFill>
                    <a:srgbClr val="92D050"/>
                  </a:solidFill>
                </a:rPr>
                <a:t>un</a:t>
              </a:r>
              <a:r>
                <a:rPr lang="fr-FR" b="1" dirty="0" smtClean="0">
                  <a:solidFill>
                    <a:srgbClr val="92D050"/>
                  </a:solidFill>
                </a:rPr>
                <a:t>() {</a:t>
              </a:r>
            </a:p>
            <a:p>
              <a:r>
                <a:rPr lang="fr-FR" b="1" dirty="0" err="1">
                  <a:solidFill>
                    <a:srgbClr val="92D050"/>
                  </a:solidFill>
                </a:rPr>
                <a:t>s</a:t>
              </a:r>
              <a:r>
                <a:rPr lang="fr-FR" b="1" dirty="0" err="1" smtClean="0">
                  <a:solidFill>
                    <a:srgbClr val="92D050"/>
                  </a:solidFill>
                </a:rPr>
                <a:t>péc</a:t>
              </a:r>
              <a:r>
                <a:rPr lang="fr-FR" b="1" dirty="0" smtClean="0">
                  <a:solidFill>
                    <a:srgbClr val="92D050"/>
                  </a:solidFill>
                </a:rPr>
                <a:t> code</a:t>
              </a:r>
            </a:p>
            <a:p>
              <a:r>
                <a:rPr lang="fr-FR" b="1" dirty="0" smtClean="0">
                  <a:solidFill>
                    <a:srgbClr val="92D050"/>
                  </a:solidFill>
                </a:rPr>
                <a:t>. . . }</a:t>
              </a:r>
              <a:endParaRPr lang="fr-FR" b="1" dirty="0">
                <a:solidFill>
                  <a:srgbClr val="92D050"/>
                </a:solidFill>
              </a:endParaRPr>
            </a:p>
          </p:txBody>
        </p:sp>
        <p:cxnSp>
          <p:nvCxnSpPr>
            <p:cNvPr id="17" name="Connecteur droit 16"/>
            <p:cNvCxnSpPr/>
            <p:nvPr/>
          </p:nvCxnSpPr>
          <p:spPr bwMode="auto">
            <a:xfrm flipH="1">
              <a:off x="3591972" y="4634190"/>
              <a:ext cx="1291091" cy="0"/>
            </a:xfrm>
            <a:prstGeom prst="line">
              <a:avLst/>
            </a:prstGeom>
            <a:solidFill>
              <a:schemeClr val="accent1"/>
            </a:solidFill>
            <a:ln w="9525" cap="flat" cmpd="sng" algn="ctr">
              <a:solidFill>
                <a:schemeClr val="bg1"/>
              </a:solidFill>
              <a:prstDash val="solid"/>
              <a:round/>
              <a:headEnd type="none" w="med" len="med"/>
              <a:tailEnd type="none" w="med" len="med"/>
            </a:ln>
            <a:effectLst/>
          </p:spPr>
        </p:cxnSp>
      </p:grpSp>
      <p:grpSp>
        <p:nvGrpSpPr>
          <p:cNvPr id="19" name="Groupe 18"/>
          <p:cNvGrpSpPr/>
          <p:nvPr/>
        </p:nvGrpSpPr>
        <p:grpSpPr>
          <a:xfrm>
            <a:off x="7917550" y="1112358"/>
            <a:ext cx="1075936" cy="923330"/>
            <a:chOff x="1611086" y="2148114"/>
            <a:chExt cx="1075936" cy="923330"/>
          </a:xfrm>
        </p:grpSpPr>
        <p:sp>
          <p:nvSpPr>
            <p:cNvPr id="20" name="ZoneTexte 19"/>
            <p:cNvSpPr txBox="1"/>
            <p:nvPr/>
          </p:nvSpPr>
          <p:spPr>
            <a:xfrm>
              <a:off x="1611086" y="2148114"/>
              <a:ext cx="1075936" cy="923330"/>
            </a:xfrm>
            <a:prstGeom prst="rect">
              <a:avLst/>
            </a:prstGeom>
            <a:noFill/>
            <a:ln>
              <a:solidFill>
                <a:schemeClr val="bg1"/>
              </a:solidFill>
            </a:ln>
          </p:spPr>
          <p:txBody>
            <a:bodyPr wrap="none" rtlCol="0">
              <a:spAutoFit/>
            </a:bodyPr>
            <a:lstStyle/>
            <a:p>
              <a:r>
                <a:rPr lang="fr-FR" dirty="0" err="1" smtClean="0">
                  <a:solidFill>
                    <a:schemeClr val="accent5">
                      <a:lumMod val="40000"/>
                      <a:lumOff val="60000"/>
                    </a:schemeClr>
                  </a:solidFill>
                </a:rPr>
                <a:t>Runnable</a:t>
              </a:r>
              <a:endParaRPr lang="fr-FR" dirty="0" smtClean="0">
                <a:solidFill>
                  <a:schemeClr val="accent5">
                    <a:lumMod val="40000"/>
                    <a:lumOff val="60000"/>
                  </a:schemeClr>
                </a:solidFill>
              </a:endParaRPr>
            </a:p>
            <a:p>
              <a:endParaRPr lang="fr-FR" dirty="0">
                <a:solidFill>
                  <a:schemeClr val="accent5">
                    <a:lumMod val="40000"/>
                    <a:lumOff val="60000"/>
                  </a:schemeClr>
                </a:solidFill>
              </a:endParaRPr>
            </a:p>
            <a:p>
              <a:r>
                <a:rPr lang="fr-FR" dirty="0" err="1">
                  <a:solidFill>
                    <a:schemeClr val="accent5">
                      <a:lumMod val="40000"/>
                      <a:lumOff val="60000"/>
                    </a:schemeClr>
                  </a:solidFill>
                </a:rPr>
                <a:t>r</a:t>
              </a:r>
              <a:r>
                <a:rPr lang="fr-FR" dirty="0" err="1" smtClean="0">
                  <a:solidFill>
                    <a:schemeClr val="accent5">
                      <a:lumMod val="40000"/>
                      <a:lumOff val="60000"/>
                    </a:schemeClr>
                  </a:solidFill>
                </a:rPr>
                <a:t>un</a:t>
              </a:r>
              <a:r>
                <a:rPr lang="fr-FR" dirty="0" smtClean="0">
                  <a:solidFill>
                    <a:schemeClr val="accent5">
                      <a:lumMod val="40000"/>
                      <a:lumOff val="60000"/>
                    </a:schemeClr>
                  </a:solidFill>
                </a:rPr>
                <a:t>()</a:t>
              </a:r>
              <a:endParaRPr lang="fr-FR" dirty="0">
                <a:solidFill>
                  <a:schemeClr val="accent5">
                    <a:lumMod val="40000"/>
                    <a:lumOff val="60000"/>
                  </a:schemeClr>
                </a:solidFill>
              </a:endParaRPr>
            </a:p>
          </p:txBody>
        </p:sp>
        <p:cxnSp>
          <p:nvCxnSpPr>
            <p:cNvPr id="21" name="Connecteur droit 20"/>
            <p:cNvCxnSpPr>
              <a:stCxn id="20" idx="3"/>
              <a:endCxn id="20" idx="1"/>
            </p:cNvCxnSpPr>
            <p:nvPr/>
          </p:nvCxnSpPr>
          <p:spPr bwMode="auto">
            <a:xfrm flipH="1">
              <a:off x="1611086" y="2609779"/>
              <a:ext cx="1075936" cy="0"/>
            </a:xfrm>
            <a:prstGeom prst="line">
              <a:avLst/>
            </a:prstGeom>
            <a:solidFill>
              <a:schemeClr val="accent1"/>
            </a:solidFill>
            <a:ln w="9525" cap="flat" cmpd="sng" algn="ctr">
              <a:solidFill>
                <a:schemeClr val="bg1"/>
              </a:solidFill>
              <a:prstDash val="solid"/>
              <a:round/>
              <a:headEnd type="none" w="med" len="med"/>
              <a:tailEnd type="none" w="med" len="med"/>
            </a:ln>
            <a:effectLst/>
          </p:spPr>
        </p:cxnSp>
      </p:grpSp>
      <p:grpSp>
        <p:nvGrpSpPr>
          <p:cNvPr id="22" name="Groupe 21"/>
          <p:cNvGrpSpPr/>
          <p:nvPr/>
        </p:nvGrpSpPr>
        <p:grpSpPr>
          <a:xfrm>
            <a:off x="6306591" y="2445660"/>
            <a:ext cx="1212891" cy="1477328"/>
            <a:chOff x="1574800" y="3374572"/>
            <a:chExt cx="1002390" cy="1477328"/>
          </a:xfrm>
        </p:grpSpPr>
        <p:sp>
          <p:nvSpPr>
            <p:cNvPr id="23" name="ZoneTexte 22"/>
            <p:cNvSpPr txBox="1"/>
            <p:nvPr/>
          </p:nvSpPr>
          <p:spPr>
            <a:xfrm>
              <a:off x="1574800" y="3374572"/>
              <a:ext cx="1002390" cy="1477328"/>
            </a:xfrm>
            <a:prstGeom prst="rect">
              <a:avLst/>
            </a:prstGeom>
            <a:noFill/>
            <a:ln>
              <a:solidFill>
                <a:schemeClr val="bg1"/>
              </a:solidFill>
            </a:ln>
          </p:spPr>
          <p:txBody>
            <a:bodyPr wrap="none" rtlCol="0">
              <a:spAutoFit/>
            </a:bodyPr>
            <a:lstStyle/>
            <a:p>
              <a:r>
                <a:rPr lang="fr-FR" dirty="0" smtClean="0">
                  <a:solidFill>
                    <a:schemeClr val="accent5">
                      <a:lumMod val="40000"/>
                      <a:lumOff val="60000"/>
                    </a:schemeClr>
                  </a:solidFill>
                </a:rPr>
                <a:t>Thread   </a:t>
              </a:r>
            </a:p>
            <a:p>
              <a:endParaRPr lang="fr-FR" dirty="0">
                <a:solidFill>
                  <a:schemeClr val="accent5">
                    <a:lumMod val="40000"/>
                    <a:lumOff val="60000"/>
                  </a:schemeClr>
                </a:solidFill>
              </a:endParaRPr>
            </a:p>
            <a:p>
              <a:r>
                <a:rPr lang="fr-FR" dirty="0" err="1">
                  <a:solidFill>
                    <a:schemeClr val="accent5">
                      <a:lumMod val="40000"/>
                      <a:lumOff val="60000"/>
                    </a:schemeClr>
                  </a:solidFill>
                </a:rPr>
                <a:t>r</a:t>
              </a:r>
              <a:r>
                <a:rPr lang="fr-FR" dirty="0" err="1" smtClean="0">
                  <a:solidFill>
                    <a:schemeClr val="accent5">
                      <a:lumMod val="40000"/>
                      <a:lumOff val="60000"/>
                    </a:schemeClr>
                  </a:solidFill>
                </a:rPr>
                <a:t>un</a:t>
              </a:r>
              <a:r>
                <a:rPr lang="fr-FR" dirty="0" smtClean="0">
                  <a:solidFill>
                    <a:schemeClr val="accent5">
                      <a:lumMod val="40000"/>
                      <a:lumOff val="60000"/>
                    </a:schemeClr>
                  </a:solidFill>
                </a:rPr>
                <a:t>()</a:t>
              </a:r>
            </a:p>
            <a:p>
              <a:r>
                <a:rPr lang="fr-FR" dirty="0" err="1">
                  <a:solidFill>
                    <a:schemeClr val="accent5">
                      <a:lumMod val="40000"/>
                      <a:lumOff val="60000"/>
                    </a:schemeClr>
                  </a:solidFill>
                </a:rPr>
                <a:t>s</a:t>
              </a:r>
              <a:r>
                <a:rPr lang="fr-FR" dirty="0" err="1" smtClean="0">
                  <a:solidFill>
                    <a:schemeClr val="accent5">
                      <a:lumMod val="40000"/>
                      <a:lumOff val="60000"/>
                    </a:schemeClr>
                  </a:solidFill>
                </a:rPr>
                <a:t>tart</a:t>
              </a:r>
              <a:r>
                <a:rPr lang="fr-FR" dirty="0" smtClean="0">
                  <a:solidFill>
                    <a:schemeClr val="accent5">
                      <a:lumMod val="40000"/>
                      <a:lumOff val="60000"/>
                    </a:schemeClr>
                  </a:solidFill>
                </a:rPr>
                <a:t>()</a:t>
              </a:r>
            </a:p>
            <a:p>
              <a:r>
                <a:rPr lang="fr-FR" dirty="0" smtClean="0">
                  <a:solidFill>
                    <a:schemeClr val="accent5">
                      <a:lumMod val="40000"/>
                      <a:lumOff val="60000"/>
                    </a:schemeClr>
                  </a:solidFill>
                </a:rPr>
                <a:t>. . .</a:t>
              </a:r>
              <a:endParaRPr lang="fr-FR" dirty="0">
                <a:solidFill>
                  <a:schemeClr val="accent5">
                    <a:lumMod val="40000"/>
                    <a:lumOff val="60000"/>
                  </a:schemeClr>
                </a:solidFill>
              </a:endParaRPr>
            </a:p>
          </p:txBody>
        </p:sp>
        <p:cxnSp>
          <p:nvCxnSpPr>
            <p:cNvPr id="24" name="Connecteur droit 23"/>
            <p:cNvCxnSpPr/>
            <p:nvPr/>
          </p:nvCxnSpPr>
          <p:spPr bwMode="auto">
            <a:xfrm flipH="1">
              <a:off x="1589036" y="3895526"/>
              <a:ext cx="970015" cy="0"/>
            </a:xfrm>
            <a:prstGeom prst="line">
              <a:avLst/>
            </a:prstGeom>
            <a:solidFill>
              <a:schemeClr val="accent1"/>
            </a:solidFill>
            <a:ln w="9525" cap="flat" cmpd="sng" algn="ctr">
              <a:solidFill>
                <a:schemeClr val="bg1"/>
              </a:solidFill>
              <a:prstDash val="solid"/>
              <a:round/>
              <a:headEnd type="none" w="med" len="med"/>
              <a:tailEnd type="none" w="med" len="med"/>
            </a:ln>
            <a:effectLst/>
          </p:spPr>
        </p:cxnSp>
      </p:grpSp>
      <p:grpSp>
        <p:nvGrpSpPr>
          <p:cNvPr id="25" name="Groupe 24"/>
          <p:cNvGrpSpPr/>
          <p:nvPr/>
        </p:nvGrpSpPr>
        <p:grpSpPr>
          <a:xfrm>
            <a:off x="9424954" y="2445660"/>
            <a:ext cx="1420200" cy="1477328"/>
            <a:chOff x="3641005" y="4142264"/>
            <a:chExt cx="1420200" cy="1477328"/>
          </a:xfrm>
        </p:grpSpPr>
        <p:sp>
          <p:nvSpPr>
            <p:cNvPr id="26" name="ZoneTexte 25"/>
            <p:cNvSpPr txBox="1"/>
            <p:nvPr/>
          </p:nvSpPr>
          <p:spPr>
            <a:xfrm>
              <a:off x="3672114" y="4142264"/>
              <a:ext cx="1377300" cy="1477328"/>
            </a:xfrm>
            <a:prstGeom prst="rect">
              <a:avLst/>
            </a:prstGeom>
            <a:noFill/>
            <a:ln>
              <a:solidFill>
                <a:schemeClr val="bg1"/>
              </a:solidFill>
            </a:ln>
          </p:spPr>
          <p:txBody>
            <a:bodyPr wrap="none" rtlCol="0">
              <a:spAutoFit/>
            </a:bodyPr>
            <a:lstStyle/>
            <a:p>
              <a:r>
                <a:rPr lang="fr-FR" dirty="0" err="1" smtClean="0">
                  <a:solidFill>
                    <a:schemeClr val="accent5">
                      <a:lumMod val="40000"/>
                      <a:lumOff val="60000"/>
                    </a:schemeClr>
                  </a:solidFill>
                </a:rPr>
                <a:t>MyRunnable</a:t>
              </a:r>
              <a:endParaRPr lang="fr-FR" dirty="0" smtClean="0">
                <a:solidFill>
                  <a:schemeClr val="accent5">
                    <a:lumMod val="40000"/>
                    <a:lumOff val="60000"/>
                  </a:schemeClr>
                </a:solidFill>
              </a:endParaRPr>
            </a:p>
            <a:p>
              <a:endParaRPr lang="fr-FR" dirty="0">
                <a:solidFill>
                  <a:schemeClr val="accent5">
                    <a:lumMod val="40000"/>
                    <a:lumOff val="60000"/>
                  </a:schemeClr>
                </a:solidFill>
              </a:endParaRPr>
            </a:p>
            <a:p>
              <a:r>
                <a:rPr lang="fr-FR" b="1" dirty="0" err="1">
                  <a:solidFill>
                    <a:srgbClr val="92D050"/>
                  </a:solidFill>
                </a:rPr>
                <a:t>r</a:t>
              </a:r>
              <a:r>
                <a:rPr lang="fr-FR" b="1" dirty="0" err="1" smtClean="0">
                  <a:solidFill>
                    <a:srgbClr val="92D050"/>
                  </a:solidFill>
                </a:rPr>
                <a:t>un</a:t>
              </a:r>
              <a:r>
                <a:rPr lang="fr-FR" b="1" dirty="0" smtClean="0">
                  <a:solidFill>
                    <a:srgbClr val="92D050"/>
                  </a:solidFill>
                </a:rPr>
                <a:t>() {</a:t>
              </a:r>
            </a:p>
            <a:p>
              <a:r>
                <a:rPr lang="fr-FR" b="1" dirty="0" err="1">
                  <a:solidFill>
                    <a:srgbClr val="92D050"/>
                  </a:solidFill>
                </a:rPr>
                <a:t>s</a:t>
              </a:r>
              <a:r>
                <a:rPr lang="fr-FR" b="1" dirty="0" err="1" smtClean="0">
                  <a:solidFill>
                    <a:srgbClr val="92D050"/>
                  </a:solidFill>
                </a:rPr>
                <a:t>péc</a:t>
              </a:r>
              <a:r>
                <a:rPr lang="fr-FR" b="1" dirty="0" smtClean="0">
                  <a:solidFill>
                    <a:srgbClr val="92D050"/>
                  </a:solidFill>
                </a:rPr>
                <a:t> code</a:t>
              </a:r>
            </a:p>
            <a:p>
              <a:r>
                <a:rPr lang="fr-FR" b="1" dirty="0" smtClean="0">
                  <a:solidFill>
                    <a:srgbClr val="92D050"/>
                  </a:solidFill>
                </a:rPr>
                <a:t>. . . }</a:t>
              </a:r>
              <a:endParaRPr lang="fr-FR" b="1" dirty="0">
                <a:solidFill>
                  <a:srgbClr val="92D050"/>
                </a:solidFill>
              </a:endParaRPr>
            </a:p>
          </p:txBody>
        </p:sp>
        <p:cxnSp>
          <p:nvCxnSpPr>
            <p:cNvPr id="27" name="Connecteur droit 26"/>
            <p:cNvCxnSpPr/>
            <p:nvPr/>
          </p:nvCxnSpPr>
          <p:spPr bwMode="auto">
            <a:xfrm flipH="1">
              <a:off x="3641005" y="4634190"/>
              <a:ext cx="1420200" cy="0"/>
            </a:xfrm>
            <a:prstGeom prst="line">
              <a:avLst/>
            </a:prstGeom>
            <a:solidFill>
              <a:schemeClr val="accent1"/>
            </a:solidFill>
            <a:ln w="9525" cap="flat" cmpd="sng" algn="ctr">
              <a:solidFill>
                <a:schemeClr val="bg1"/>
              </a:solidFill>
              <a:prstDash val="solid"/>
              <a:round/>
              <a:headEnd type="none" w="med" len="med"/>
              <a:tailEnd type="none" w="med" len="med"/>
            </a:ln>
            <a:effectLst/>
          </p:spPr>
        </p:cxnSp>
      </p:grpSp>
      <p:sp>
        <p:nvSpPr>
          <p:cNvPr id="11" name="Carré corné 10"/>
          <p:cNvSpPr/>
          <p:nvPr/>
        </p:nvSpPr>
        <p:spPr bwMode="auto">
          <a:xfrm rot="16200000">
            <a:off x="4771151" y="3604392"/>
            <a:ext cx="469232" cy="1106424"/>
          </a:xfrm>
          <a:prstGeom prst="foldedCorner">
            <a:avLst/>
          </a:prstGeom>
          <a:gradFill>
            <a:gsLst>
              <a:gs pos="0">
                <a:schemeClr val="bg1"/>
              </a:gs>
              <a:gs pos="74000">
                <a:schemeClr val="accent1">
                  <a:lumMod val="45000"/>
                  <a:lumOff val="55000"/>
                </a:schemeClr>
              </a:gs>
              <a:gs pos="83000">
                <a:schemeClr val="accent1">
                  <a:lumMod val="45000"/>
                  <a:lumOff val="55000"/>
                </a:schemeClr>
              </a:gs>
              <a:gs pos="100000">
                <a:schemeClr val="accent1">
                  <a:lumMod val="30000"/>
                  <a:lumOff val="70000"/>
                </a:schemeClr>
              </a:gs>
            </a:gsLst>
            <a:lin ang="18900000" scaled="1"/>
          </a:gradFill>
          <a:ln w="9525" cap="flat" cmpd="sng" algn="ctr">
            <a:solidFill>
              <a:schemeClr val="bg1"/>
            </a:solidFill>
            <a:prstDash val="solid"/>
            <a:round/>
            <a:headEnd type="none" w="med" len="med"/>
            <a:tailEnd type="none" w="med" len="med"/>
          </a:ln>
          <a:effectLst/>
        </p:spPr>
        <p:txBody>
          <a:bodyPr vert="vert"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2060"/>
                </a:solidFill>
                <a:effectLst/>
                <a:latin typeface="Arial" panose="020B0604020202020204" pitchFamily="34" charset="0"/>
                <a:cs typeface="Arial" panose="020B0604020202020204" pitchFamily="34" charset="0"/>
              </a:rPr>
              <a:t>instance</a:t>
            </a:r>
          </a:p>
        </p:txBody>
      </p:sp>
      <p:sp>
        <p:nvSpPr>
          <p:cNvPr id="29" name="Carré corné 28"/>
          <p:cNvSpPr/>
          <p:nvPr/>
        </p:nvSpPr>
        <p:spPr bwMode="auto">
          <a:xfrm rot="16200000">
            <a:off x="9913290" y="4724726"/>
            <a:ext cx="469232" cy="1217066"/>
          </a:xfrm>
          <a:prstGeom prst="foldedCorner">
            <a:avLst/>
          </a:prstGeom>
          <a:gradFill>
            <a:gsLst>
              <a:gs pos="0">
                <a:schemeClr val="bg1"/>
              </a:gs>
              <a:gs pos="74000">
                <a:schemeClr val="accent1">
                  <a:lumMod val="45000"/>
                  <a:lumOff val="55000"/>
                </a:schemeClr>
              </a:gs>
              <a:gs pos="83000">
                <a:schemeClr val="accent1">
                  <a:lumMod val="45000"/>
                  <a:lumOff val="55000"/>
                </a:schemeClr>
              </a:gs>
              <a:gs pos="100000">
                <a:schemeClr val="accent1">
                  <a:lumMod val="30000"/>
                  <a:lumOff val="70000"/>
                </a:schemeClr>
              </a:gs>
            </a:gsLst>
            <a:lin ang="18900000" scaled="1"/>
          </a:gradFill>
          <a:ln w="9525" cap="flat" cmpd="sng" algn="ctr">
            <a:solidFill>
              <a:schemeClr val="bg1"/>
            </a:solidFill>
            <a:prstDash val="solid"/>
            <a:round/>
            <a:headEnd type="none" w="med" len="med"/>
            <a:tailEnd type="none" w="med" len="med"/>
          </a:ln>
          <a:effectLst/>
        </p:spPr>
        <p:txBody>
          <a:bodyPr vert="vert"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FR" dirty="0" smtClean="0">
                <a:solidFill>
                  <a:srgbClr val="002060"/>
                </a:solidFill>
                <a:latin typeface="Arial" panose="020B0604020202020204" pitchFamily="34" charset="0"/>
                <a:cs typeface="Arial" panose="020B0604020202020204" pitchFamily="34" charset="0"/>
              </a:rPr>
              <a:t>délégation</a:t>
            </a:r>
            <a:endParaRPr kumimoji="0" lang="fr-FR" sz="1800" b="0" i="0" u="none" strike="noStrike" cap="none" normalizeH="0" baseline="0" dirty="0" smtClean="0">
              <a:ln>
                <a:noFill/>
              </a:ln>
              <a:solidFill>
                <a:srgbClr val="002060"/>
              </a:solidFill>
              <a:effectLst/>
              <a:latin typeface="Arial" panose="020B0604020202020204" pitchFamily="34" charset="0"/>
              <a:cs typeface="Arial" panose="020B0604020202020204" pitchFamily="34" charset="0"/>
            </a:endParaRPr>
          </a:p>
        </p:txBody>
      </p:sp>
      <p:sp>
        <p:nvSpPr>
          <p:cNvPr id="18" name="ZoneTexte 17"/>
          <p:cNvSpPr txBox="1"/>
          <p:nvPr/>
        </p:nvSpPr>
        <p:spPr>
          <a:xfrm>
            <a:off x="3962408" y="5138062"/>
            <a:ext cx="1337417" cy="369332"/>
          </a:xfrm>
          <a:prstGeom prst="rect">
            <a:avLst/>
          </a:prstGeom>
          <a:noFill/>
          <a:ln>
            <a:solidFill>
              <a:schemeClr val="bg1"/>
            </a:solidFill>
          </a:ln>
        </p:spPr>
        <p:txBody>
          <a:bodyPr wrap="none" rtlCol="0">
            <a:spAutoFit/>
          </a:bodyPr>
          <a:lstStyle/>
          <a:p>
            <a:r>
              <a:rPr lang="fr-FR" dirty="0" err="1" smtClean="0">
                <a:solidFill>
                  <a:schemeClr val="accent5">
                    <a:lumMod val="40000"/>
                    <a:lumOff val="60000"/>
                  </a:schemeClr>
                </a:solidFill>
              </a:rPr>
              <a:t>MyThread</a:t>
            </a:r>
            <a:r>
              <a:rPr lang="fr-FR" dirty="0" smtClean="0">
                <a:solidFill>
                  <a:schemeClr val="accent5">
                    <a:lumMod val="40000"/>
                    <a:lumOff val="60000"/>
                  </a:schemeClr>
                </a:solidFill>
              </a:rPr>
              <a:t>: t</a:t>
            </a:r>
            <a:endParaRPr lang="fr-FR" dirty="0">
              <a:solidFill>
                <a:schemeClr val="accent5">
                  <a:lumMod val="40000"/>
                  <a:lumOff val="60000"/>
                </a:schemeClr>
              </a:solidFill>
            </a:endParaRPr>
          </a:p>
        </p:txBody>
      </p:sp>
      <p:sp>
        <p:nvSpPr>
          <p:cNvPr id="31" name="ZoneTexte 30"/>
          <p:cNvSpPr txBox="1"/>
          <p:nvPr/>
        </p:nvSpPr>
        <p:spPr>
          <a:xfrm>
            <a:off x="6393062" y="4355177"/>
            <a:ext cx="1036053" cy="369332"/>
          </a:xfrm>
          <a:prstGeom prst="rect">
            <a:avLst/>
          </a:prstGeom>
          <a:noFill/>
          <a:ln>
            <a:solidFill>
              <a:schemeClr val="bg1"/>
            </a:solidFill>
          </a:ln>
        </p:spPr>
        <p:txBody>
          <a:bodyPr wrap="none" rtlCol="0">
            <a:spAutoFit/>
          </a:bodyPr>
          <a:lstStyle/>
          <a:p>
            <a:r>
              <a:rPr lang="fr-FR" dirty="0" smtClean="0">
                <a:solidFill>
                  <a:schemeClr val="accent5">
                    <a:lumMod val="40000"/>
                    <a:lumOff val="60000"/>
                  </a:schemeClr>
                </a:solidFill>
              </a:rPr>
              <a:t>Thread: t</a:t>
            </a:r>
            <a:endParaRPr lang="fr-FR" dirty="0">
              <a:solidFill>
                <a:schemeClr val="accent5">
                  <a:lumMod val="40000"/>
                  <a:lumOff val="60000"/>
                </a:schemeClr>
              </a:solidFill>
            </a:endParaRPr>
          </a:p>
        </p:txBody>
      </p:sp>
      <p:sp>
        <p:nvSpPr>
          <p:cNvPr id="32" name="ZoneTexte 31"/>
          <p:cNvSpPr txBox="1"/>
          <p:nvPr/>
        </p:nvSpPr>
        <p:spPr>
          <a:xfrm>
            <a:off x="9034753" y="4340663"/>
            <a:ext cx="1947649" cy="369332"/>
          </a:xfrm>
          <a:prstGeom prst="rect">
            <a:avLst/>
          </a:prstGeom>
          <a:noFill/>
          <a:ln>
            <a:solidFill>
              <a:schemeClr val="bg1"/>
            </a:solidFill>
          </a:ln>
        </p:spPr>
        <p:txBody>
          <a:bodyPr wrap="none" rtlCol="0">
            <a:spAutoFit/>
          </a:bodyPr>
          <a:lstStyle/>
          <a:p>
            <a:r>
              <a:rPr lang="fr-FR" dirty="0" err="1" smtClean="0">
                <a:solidFill>
                  <a:schemeClr val="accent5">
                    <a:lumMod val="40000"/>
                    <a:lumOff val="60000"/>
                  </a:schemeClr>
                </a:solidFill>
              </a:rPr>
              <a:t>MyRunnable</a:t>
            </a:r>
            <a:r>
              <a:rPr lang="fr-FR" dirty="0" smtClean="0">
                <a:solidFill>
                  <a:schemeClr val="accent5">
                    <a:lumMod val="40000"/>
                    <a:lumOff val="60000"/>
                  </a:schemeClr>
                </a:solidFill>
              </a:rPr>
              <a:t>: code</a:t>
            </a:r>
            <a:endParaRPr lang="fr-FR" dirty="0">
              <a:solidFill>
                <a:schemeClr val="accent5">
                  <a:lumMod val="40000"/>
                  <a:lumOff val="60000"/>
                </a:schemeClr>
              </a:solidFill>
            </a:endParaRPr>
          </a:p>
        </p:txBody>
      </p:sp>
      <p:sp>
        <p:nvSpPr>
          <p:cNvPr id="35" name="Triangle isocèle 34"/>
          <p:cNvSpPr/>
          <p:nvPr/>
        </p:nvSpPr>
        <p:spPr bwMode="auto">
          <a:xfrm>
            <a:off x="8049120" y="2032584"/>
            <a:ext cx="173434" cy="180909"/>
          </a:xfrm>
          <a:prstGeom prst="triangle">
            <a:avLst/>
          </a:prstGeom>
          <a:solidFill>
            <a:schemeClr val="accent1">
              <a:alpha val="0"/>
            </a:schemeClr>
          </a:solidFill>
          <a:ln w="9525" cap="flat" cmpd="sng" algn="ctr">
            <a:solidFill>
              <a:schemeClr val="bg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36" name="Triangle isocèle 35"/>
          <p:cNvSpPr/>
          <p:nvPr/>
        </p:nvSpPr>
        <p:spPr bwMode="auto">
          <a:xfrm>
            <a:off x="8724325" y="2026416"/>
            <a:ext cx="173434" cy="180909"/>
          </a:xfrm>
          <a:prstGeom prst="triangle">
            <a:avLst/>
          </a:prstGeom>
          <a:solidFill>
            <a:schemeClr val="accent1">
              <a:alpha val="0"/>
            </a:schemeClr>
          </a:solidFill>
          <a:ln w="9525" cap="flat" cmpd="sng" algn="ctr">
            <a:solidFill>
              <a:schemeClr val="bg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grpSp>
        <p:nvGrpSpPr>
          <p:cNvPr id="58" name="Groupe 57"/>
          <p:cNvGrpSpPr/>
          <p:nvPr/>
        </p:nvGrpSpPr>
        <p:grpSpPr>
          <a:xfrm>
            <a:off x="2084283" y="2051187"/>
            <a:ext cx="165745" cy="394473"/>
            <a:chOff x="2075995" y="2051187"/>
            <a:chExt cx="182320" cy="394473"/>
          </a:xfrm>
        </p:grpSpPr>
        <p:sp>
          <p:nvSpPr>
            <p:cNvPr id="28" name="Triangle isocèle 27"/>
            <p:cNvSpPr/>
            <p:nvPr/>
          </p:nvSpPr>
          <p:spPr bwMode="auto">
            <a:xfrm>
              <a:off x="2084881" y="2051187"/>
              <a:ext cx="173434" cy="180909"/>
            </a:xfrm>
            <a:prstGeom prst="triangle">
              <a:avLst/>
            </a:prstGeom>
            <a:solidFill>
              <a:schemeClr val="accent1">
                <a:alpha val="0"/>
              </a:schemeClr>
            </a:solidFill>
            <a:ln w="9525" cap="flat" cmpd="sng" algn="ctr">
              <a:solidFill>
                <a:schemeClr val="bg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cxnSp>
          <p:nvCxnSpPr>
            <p:cNvPr id="33" name="Connecteur droit 32"/>
            <p:cNvCxnSpPr>
              <a:stCxn id="28" idx="3"/>
              <a:endCxn id="9" idx="0"/>
            </p:cNvCxnSpPr>
            <p:nvPr/>
          </p:nvCxnSpPr>
          <p:spPr bwMode="auto">
            <a:xfrm flipH="1">
              <a:off x="2075995" y="2232096"/>
              <a:ext cx="95603" cy="213564"/>
            </a:xfrm>
            <a:prstGeom prst="line">
              <a:avLst/>
            </a:prstGeom>
            <a:solidFill>
              <a:schemeClr val="accent1"/>
            </a:solidFill>
            <a:ln w="9525" cap="flat" cmpd="sng" algn="ctr">
              <a:solidFill>
                <a:schemeClr val="bg1"/>
              </a:solidFill>
              <a:prstDash val="lgDash"/>
              <a:round/>
              <a:headEnd type="none" w="med" len="med"/>
              <a:tailEnd type="none" w="med" len="med"/>
            </a:ln>
            <a:effectLst/>
          </p:spPr>
        </p:cxnSp>
      </p:grpSp>
      <p:grpSp>
        <p:nvGrpSpPr>
          <p:cNvPr id="59" name="Groupe 58"/>
          <p:cNvGrpSpPr/>
          <p:nvPr/>
        </p:nvGrpSpPr>
        <p:grpSpPr>
          <a:xfrm>
            <a:off x="2077626" y="3930787"/>
            <a:ext cx="173434" cy="394473"/>
            <a:chOff x="2077626" y="3930787"/>
            <a:chExt cx="173434" cy="394473"/>
          </a:xfrm>
        </p:grpSpPr>
        <p:sp>
          <p:nvSpPr>
            <p:cNvPr id="43" name="Triangle isocèle 42"/>
            <p:cNvSpPr/>
            <p:nvPr/>
          </p:nvSpPr>
          <p:spPr bwMode="auto">
            <a:xfrm>
              <a:off x="2077626" y="3930787"/>
              <a:ext cx="173434" cy="180909"/>
            </a:xfrm>
            <a:prstGeom prst="triangle">
              <a:avLst/>
            </a:prstGeom>
            <a:solidFill>
              <a:schemeClr val="accent1">
                <a:alpha val="0"/>
              </a:schemeClr>
            </a:solidFill>
            <a:ln w="9525" cap="flat" cmpd="sng" algn="ctr">
              <a:solidFill>
                <a:schemeClr val="bg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cxnSp>
          <p:nvCxnSpPr>
            <p:cNvPr id="44" name="Connecteur droit 43"/>
            <p:cNvCxnSpPr>
              <a:stCxn id="43" idx="3"/>
            </p:cNvCxnSpPr>
            <p:nvPr/>
          </p:nvCxnSpPr>
          <p:spPr bwMode="auto">
            <a:xfrm flipH="1">
              <a:off x="2154405" y="4111696"/>
              <a:ext cx="9938" cy="213564"/>
            </a:xfrm>
            <a:prstGeom prst="line">
              <a:avLst/>
            </a:prstGeom>
            <a:solidFill>
              <a:schemeClr val="accent1"/>
            </a:solidFill>
            <a:ln w="9525" cap="flat" cmpd="sng" algn="ctr">
              <a:solidFill>
                <a:schemeClr val="bg1"/>
              </a:solidFill>
              <a:prstDash val="lgDash"/>
              <a:round/>
              <a:headEnd type="none" w="med" len="med"/>
              <a:tailEnd type="none" w="med" len="med"/>
            </a:ln>
            <a:effectLst/>
          </p:spPr>
        </p:cxnSp>
      </p:grpSp>
      <p:cxnSp>
        <p:nvCxnSpPr>
          <p:cNvPr id="41" name="Connecteur droit avec flèche 40"/>
          <p:cNvCxnSpPr>
            <a:stCxn id="18" idx="1"/>
          </p:cNvCxnSpPr>
          <p:nvPr/>
        </p:nvCxnSpPr>
        <p:spPr bwMode="auto">
          <a:xfrm flipH="1">
            <a:off x="2785434" y="5322728"/>
            <a:ext cx="1176974" cy="10531"/>
          </a:xfrm>
          <a:prstGeom prst="straightConnector1">
            <a:avLst/>
          </a:prstGeom>
          <a:solidFill>
            <a:schemeClr val="accent1"/>
          </a:solidFill>
          <a:ln w="9525" cap="flat" cmpd="sng" algn="ctr">
            <a:solidFill>
              <a:schemeClr val="bg1"/>
            </a:solidFill>
            <a:prstDash val="solid"/>
            <a:round/>
            <a:headEnd type="none" w="med" len="med"/>
            <a:tailEnd type="triangle"/>
          </a:ln>
          <a:effectLst/>
        </p:spPr>
      </p:cxnSp>
      <p:cxnSp>
        <p:nvCxnSpPr>
          <p:cNvPr id="52" name="Connecteur droit avec flèche 51"/>
          <p:cNvCxnSpPr>
            <a:stCxn id="31" idx="0"/>
            <a:endCxn id="23" idx="2"/>
          </p:cNvCxnSpPr>
          <p:nvPr/>
        </p:nvCxnSpPr>
        <p:spPr bwMode="auto">
          <a:xfrm flipV="1">
            <a:off x="6911089" y="3922988"/>
            <a:ext cx="1949" cy="432189"/>
          </a:xfrm>
          <a:prstGeom prst="straightConnector1">
            <a:avLst/>
          </a:prstGeom>
          <a:solidFill>
            <a:schemeClr val="accent1"/>
          </a:solidFill>
          <a:ln w="9525" cap="flat" cmpd="sng" algn="ctr">
            <a:solidFill>
              <a:schemeClr val="bg1"/>
            </a:solidFill>
            <a:prstDash val="solid"/>
            <a:round/>
            <a:headEnd type="none" w="med" len="med"/>
            <a:tailEnd type="triangle"/>
          </a:ln>
          <a:effectLst/>
        </p:spPr>
      </p:cxnSp>
      <p:cxnSp>
        <p:nvCxnSpPr>
          <p:cNvPr id="55" name="Connecteur droit avec flèche 54"/>
          <p:cNvCxnSpPr/>
          <p:nvPr/>
        </p:nvCxnSpPr>
        <p:spPr bwMode="auto">
          <a:xfrm flipV="1">
            <a:off x="10084247" y="3915730"/>
            <a:ext cx="16734" cy="432189"/>
          </a:xfrm>
          <a:prstGeom prst="straightConnector1">
            <a:avLst/>
          </a:prstGeom>
          <a:solidFill>
            <a:schemeClr val="accent1"/>
          </a:solidFill>
          <a:ln w="9525" cap="flat" cmpd="sng" algn="ctr">
            <a:solidFill>
              <a:schemeClr val="bg1"/>
            </a:solidFill>
            <a:prstDash val="solid"/>
            <a:round/>
            <a:headEnd type="none" w="med" len="med"/>
            <a:tailEnd type="triangle"/>
          </a:ln>
          <a:effectLst/>
        </p:spPr>
      </p:cxnSp>
      <p:cxnSp>
        <p:nvCxnSpPr>
          <p:cNvPr id="54" name="Connecteur en angle 53"/>
          <p:cNvCxnSpPr>
            <a:stCxn id="26" idx="0"/>
            <a:endCxn id="36" idx="3"/>
          </p:cNvCxnSpPr>
          <p:nvPr/>
        </p:nvCxnSpPr>
        <p:spPr bwMode="auto">
          <a:xfrm rot="16200000" flipV="1">
            <a:off x="9358711" y="1659657"/>
            <a:ext cx="238335" cy="1333671"/>
          </a:xfrm>
          <a:prstGeom prst="bentConnector3">
            <a:avLst/>
          </a:prstGeom>
          <a:solidFill>
            <a:schemeClr val="accent1"/>
          </a:solidFill>
          <a:ln w="9525" cap="flat" cmpd="sng" algn="ctr">
            <a:solidFill>
              <a:schemeClr val="bg1"/>
            </a:solidFill>
            <a:prstDash val="lgDash"/>
            <a:round/>
            <a:headEnd type="none" w="med" len="med"/>
            <a:tailEnd type="none" w="med" len="med"/>
          </a:ln>
          <a:effectLst/>
        </p:spPr>
      </p:cxnSp>
      <p:cxnSp>
        <p:nvCxnSpPr>
          <p:cNvPr id="57" name="Connecteur en angle 56"/>
          <p:cNvCxnSpPr>
            <a:stCxn id="23" idx="0"/>
            <a:endCxn id="35" idx="3"/>
          </p:cNvCxnSpPr>
          <p:nvPr/>
        </p:nvCxnSpPr>
        <p:spPr bwMode="auto">
          <a:xfrm rot="5400000" flipH="1" flipV="1">
            <a:off x="7408354" y="1718178"/>
            <a:ext cx="232167" cy="1222799"/>
          </a:xfrm>
          <a:prstGeom prst="bentConnector3">
            <a:avLst/>
          </a:prstGeom>
          <a:solidFill>
            <a:schemeClr val="accent1"/>
          </a:solidFill>
          <a:ln w="9525" cap="flat" cmpd="sng" algn="ctr">
            <a:solidFill>
              <a:schemeClr val="bg1"/>
            </a:solidFill>
            <a:prstDash val="lgDash"/>
            <a:round/>
            <a:headEnd type="none" w="med" len="med"/>
            <a:tailEnd type="none" w="med" len="med"/>
          </a:ln>
          <a:effectLst/>
        </p:spPr>
      </p:cxnSp>
      <p:cxnSp>
        <p:nvCxnSpPr>
          <p:cNvPr id="61" name="Connecteur en angle 60"/>
          <p:cNvCxnSpPr>
            <a:stCxn id="11" idx="0"/>
          </p:cNvCxnSpPr>
          <p:nvPr/>
        </p:nvCxnSpPr>
        <p:spPr bwMode="auto">
          <a:xfrm rot="10800000" flipV="1">
            <a:off x="3373921" y="4157604"/>
            <a:ext cx="1078635" cy="1165124"/>
          </a:xfrm>
          <a:prstGeom prst="bentConnector2">
            <a:avLst/>
          </a:prstGeom>
          <a:solidFill>
            <a:schemeClr val="accent1"/>
          </a:solidFill>
          <a:ln w="9525" cap="flat" cmpd="sng" algn="ctr">
            <a:solidFill>
              <a:schemeClr val="bg1"/>
            </a:solidFill>
            <a:prstDash val="dash"/>
            <a:round/>
            <a:headEnd type="none" w="med" len="med"/>
            <a:tailEnd type="none" w="med" len="med"/>
          </a:ln>
          <a:effectLst/>
        </p:spPr>
      </p:cxnSp>
      <p:cxnSp>
        <p:nvCxnSpPr>
          <p:cNvPr id="12289" name="Connecteur droit 12288"/>
          <p:cNvCxnSpPr>
            <a:stCxn id="11" idx="2"/>
          </p:cNvCxnSpPr>
          <p:nvPr/>
        </p:nvCxnSpPr>
        <p:spPr bwMode="auto">
          <a:xfrm flipV="1">
            <a:off x="5558979" y="4139082"/>
            <a:ext cx="4525099" cy="18522"/>
          </a:xfrm>
          <a:prstGeom prst="line">
            <a:avLst/>
          </a:prstGeom>
          <a:solidFill>
            <a:schemeClr val="accent1"/>
          </a:solidFill>
          <a:ln w="9525" cap="flat" cmpd="sng" algn="ctr">
            <a:solidFill>
              <a:schemeClr val="bg1"/>
            </a:solidFill>
            <a:prstDash val="dash"/>
            <a:round/>
            <a:headEnd type="none" w="med" len="med"/>
            <a:tailEnd type="none" w="med" len="med"/>
          </a:ln>
          <a:effectLst/>
        </p:spPr>
      </p:cxnSp>
      <p:cxnSp>
        <p:nvCxnSpPr>
          <p:cNvPr id="12293" name="Connecteur droit 12292"/>
          <p:cNvCxnSpPr/>
          <p:nvPr/>
        </p:nvCxnSpPr>
        <p:spPr bwMode="auto">
          <a:xfrm>
            <a:off x="5583432" y="4238176"/>
            <a:ext cx="1402519" cy="0"/>
          </a:xfrm>
          <a:prstGeom prst="line">
            <a:avLst/>
          </a:prstGeom>
          <a:solidFill>
            <a:schemeClr val="accent1"/>
          </a:solidFill>
          <a:ln w="9525" cap="flat" cmpd="sng" algn="ctr">
            <a:solidFill>
              <a:schemeClr val="bg1"/>
            </a:solidFill>
            <a:prstDash val="dash"/>
            <a:round/>
            <a:headEnd type="none" w="med" len="med"/>
            <a:tailEnd type="none" w="med" len="med"/>
          </a:ln>
          <a:effectLst/>
        </p:spPr>
      </p:cxnSp>
      <p:cxnSp>
        <p:nvCxnSpPr>
          <p:cNvPr id="12297" name="Connecteur en angle 12296"/>
          <p:cNvCxnSpPr>
            <a:stCxn id="31" idx="2"/>
          </p:cNvCxnSpPr>
          <p:nvPr/>
        </p:nvCxnSpPr>
        <p:spPr bwMode="auto">
          <a:xfrm rot="5400000" flipH="1" flipV="1">
            <a:off x="8217974" y="3403110"/>
            <a:ext cx="14514" cy="2628284"/>
          </a:xfrm>
          <a:prstGeom prst="bentConnector4">
            <a:avLst>
              <a:gd name="adj1" fmla="val -1575031"/>
              <a:gd name="adj2" fmla="val 59855"/>
            </a:avLst>
          </a:prstGeom>
          <a:solidFill>
            <a:schemeClr val="accent1"/>
          </a:solidFill>
          <a:ln w="9525" cap="flat" cmpd="sng" algn="ctr">
            <a:solidFill>
              <a:schemeClr val="bg1"/>
            </a:solidFill>
            <a:prstDash val="solid"/>
            <a:round/>
            <a:headEnd type="none" w="med" len="med"/>
            <a:tailEnd type="triangle"/>
          </a:ln>
          <a:effectLst/>
        </p:spPr>
      </p:cxnSp>
      <p:cxnSp>
        <p:nvCxnSpPr>
          <p:cNvPr id="12300" name="Connecteur en angle 12299"/>
          <p:cNvCxnSpPr/>
          <p:nvPr/>
        </p:nvCxnSpPr>
        <p:spPr bwMode="auto">
          <a:xfrm rot="10800000">
            <a:off x="8222555" y="4977305"/>
            <a:ext cx="1316819" cy="297898"/>
          </a:xfrm>
          <a:prstGeom prst="bentConnector3">
            <a:avLst>
              <a:gd name="adj1" fmla="val 101805"/>
            </a:avLst>
          </a:prstGeom>
          <a:solidFill>
            <a:schemeClr val="accent1"/>
          </a:solidFill>
          <a:ln w="9525" cap="flat" cmpd="sng" algn="ctr">
            <a:solidFill>
              <a:schemeClr val="bg1"/>
            </a:solidFill>
            <a:prstDash val="dash"/>
            <a:round/>
            <a:headEnd type="none" w="med" len="med"/>
            <a:tailEnd type="none" w="med" len="med"/>
          </a:ln>
          <a:effectLst/>
        </p:spPr>
      </p:cxnSp>
      <p:sp>
        <p:nvSpPr>
          <p:cNvPr id="12302" name="ZoneTexte 12301"/>
          <p:cNvSpPr txBox="1"/>
          <p:nvPr/>
        </p:nvSpPr>
        <p:spPr>
          <a:xfrm>
            <a:off x="3106059" y="1399853"/>
            <a:ext cx="2177840" cy="830997"/>
          </a:xfrm>
          <a:prstGeom prst="rect">
            <a:avLst/>
          </a:prstGeom>
          <a:noFill/>
        </p:spPr>
        <p:txBody>
          <a:bodyPr wrap="none" rtlCol="0">
            <a:spAutoFit/>
          </a:bodyPr>
          <a:lstStyle/>
          <a:p>
            <a:r>
              <a:rPr lang="fr-FR" sz="2400" dirty="0" err="1" smtClean="0">
                <a:solidFill>
                  <a:srgbClr val="7030A0"/>
                </a:solidFill>
              </a:rPr>
              <a:t>Through</a:t>
            </a:r>
            <a:r>
              <a:rPr lang="fr-FR" sz="2400" dirty="0" smtClean="0">
                <a:solidFill>
                  <a:srgbClr val="7030A0"/>
                </a:solidFill>
              </a:rPr>
              <a:t> Thread</a:t>
            </a:r>
          </a:p>
          <a:p>
            <a:r>
              <a:rPr lang="fr-FR" sz="2400" dirty="0" err="1" smtClean="0">
                <a:solidFill>
                  <a:srgbClr val="7030A0"/>
                </a:solidFill>
              </a:rPr>
              <a:t>Inheritence</a:t>
            </a:r>
            <a:endParaRPr lang="fr-FR" sz="2400" dirty="0">
              <a:solidFill>
                <a:srgbClr val="7030A0"/>
              </a:solidFill>
            </a:endParaRPr>
          </a:p>
        </p:txBody>
      </p:sp>
      <p:sp>
        <p:nvSpPr>
          <p:cNvPr id="79" name="ZoneTexte 78"/>
          <p:cNvSpPr txBox="1"/>
          <p:nvPr/>
        </p:nvSpPr>
        <p:spPr>
          <a:xfrm>
            <a:off x="9123406" y="1293488"/>
            <a:ext cx="2484847" cy="830997"/>
          </a:xfrm>
          <a:prstGeom prst="rect">
            <a:avLst/>
          </a:prstGeom>
          <a:noFill/>
        </p:spPr>
        <p:txBody>
          <a:bodyPr wrap="none" rtlCol="0">
            <a:spAutoFit/>
          </a:bodyPr>
          <a:lstStyle/>
          <a:p>
            <a:r>
              <a:rPr lang="fr-FR" sz="2400" dirty="0" err="1" smtClean="0">
                <a:solidFill>
                  <a:srgbClr val="7030A0"/>
                </a:solidFill>
              </a:rPr>
              <a:t>Through</a:t>
            </a:r>
            <a:r>
              <a:rPr lang="fr-FR" sz="2400" dirty="0" smtClean="0">
                <a:solidFill>
                  <a:srgbClr val="7030A0"/>
                </a:solidFill>
              </a:rPr>
              <a:t> </a:t>
            </a:r>
            <a:r>
              <a:rPr lang="fr-FR" sz="2400" dirty="0" err="1" smtClean="0">
                <a:solidFill>
                  <a:srgbClr val="7030A0"/>
                </a:solidFill>
              </a:rPr>
              <a:t>Runnable</a:t>
            </a:r>
            <a:endParaRPr lang="fr-FR" sz="2400" dirty="0" smtClean="0">
              <a:solidFill>
                <a:srgbClr val="7030A0"/>
              </a:solidFill>
            </a:endParaRPr>
          </a:p>
          <a:p>
            <a:r>
              <a:rPr lang="fr-FR" sz="2400" dirty="0" err="1" smtClean="0">
                <a:solidFill>
                  <a:srgbClr val="7030A0"/>
                </a:solidFill>
              </a:rPr>
              <a:t>Implementation</a:t>
            </a:r>
            <a:endParaRPr lang="fr-FR" sz="2400" dirty="0">
              <a:solidFill>
                <a:srgbClr val="7030A0"/>
              </a:solidFill>
            </a:endParaRPr>
          </a:p>
        </p:txBody>
      </p:sp>
      <p:cxnSp>
        <p:nvCxnSpPr>
          <p:cNvPr id="12304" name="Connecteur droit 12303"/>
          <p:cNvCxnSpPr>
            <a:stCxn id="12290" idx="2"/>
          </p:cNvCxnSpPr>
          <p:nvPr/>
        </p:nvCxnSpPr>
        <p:spPr bwMode="auto">
          <a:xfrm>
            <a:off x="6096000" y="1139409"/>
            <a:ext cx="0" cy="5058191"/>
          </a:xfrm>
          <a:prstGeom prst="line">
            <a:avLst/>
          </a:prstGeom>
          <a:solidFill>
            <a:schemeClr val="accent1"/>
          </a:solidFill>
          <a:ln w="9525" cap="flat" cmpd="sng" algn="ctr">
            <a:solidFill>
              <a:schemeClr val="bg1"/>
            </a:solidFill>
            <a:prstDash val="dashDot"/>
            <a:round/>
            <a:headEnd type="none" w="med" len="med"/>
            <a:tailEnd type="none" w="med" len="med"/>
          </a:ln>
          <a:effectLst/>
        </p:spPr>
      </p:cxnSp>
    </p:spTree>
    <p:extLst>
      <p:ext uri="{BB962C8B-B14F-4D97-AF65-F5344CB8AC3E}">
        <p14:creationId xmlns:p14="http://schemas.microsoft.com/office/powerpoint/2010/main" val="2215166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609600" y="450971"/>
            <a:ext cx="10972800" cy="645195"/>
          </a:xfrm>
        </p:spPr>
        <p:txBody>
          <a:bodyPr/>
          <a:lstStyle/>
          <a:p>
            <a:r>
              <a:rPr lang="en-US" sz="3600" dirty="0" smtClean="0">
                <a:solidFill>
                  <a:schemeClr val="accent5">
                    <a:lumMod val="20000"/>
                    <a:lumOff val="80000"/>
                  </a:schemeClr>
                </a:solidFill>
              </a:rPr>
              <a:t>Creation by extension of the Thread class</a:t>
            </a:r>
            <a:endParaRPr lang="fr-FR" sz="3600" dirty="0">
              <a:solidFill>
                <a:schemeClr val="accent5">
                  <a:lumMod val="20000"/>
                  <a:lumOff val="80000"/>
                </a:schemeClr>
              </a:solidFill>
            </a:endParaRPr>
          </a:p>
        </p:txBody>
      </p:sp>
      <p:sp>
        <p:nvSpPr>
          <p:cNvPr id="4" name="Rectangle 1"/>
          <p:cNvSpPr>
            <a:spLocks noGrp="1" noChangeArrowheads="1"/>
          </p:cNvSpPr>
          <p:nvPr>
            <p:ph idx="1"/>
          </p:nvPr>
        </p:nvSpPr>
        <p:spPr bwMode="auto">
          <a:xfrm>
            <a:off x="615022" y="1208609"/>
            <a:ext cx="5047023" cy="5309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lvl="0" indent="0">
              <a:spcBef>
                <a:spcPct val="0"/>
              </a:spcBef>
              <a:buNone/>
            </a:pPr>
            <a:r>
              <a:rPr kumimoji="0" lang="fr-FR" sz="2000" b="0" i="0" u="none" strike="noStrike" cap="none" normalizeH="0" baseline="0" dirty="0" smtClean="0">
                <a:ln>
                  <a:noFill/>
                </a:ln>
                <a:solidFill>
                  <a:srgbClr val="00B0F0"/>
                </a:solidFill>
                <a:effectLst/>
              </a:rPr>
              <a:t>class</a:t>
            </a:r>
            <a:r>
              <a:rPr kumimoji="0" lang="fr-FR" sz="2000" b="0" i="0" u="none" strike="noStrike" cap="none" normalizeH="0" baseline="0" dirty="0" smtClean="0">
                <a:ln>
                  <a:noFill/>
                </a:ln>
                <a:solidFill>
                  <a:schemeClr val="accent5">
                    <a:lumMod val="20000"/>
                    <a:lumOff val="80000"/>
                  </a:schemeClr>
                </a:solidFill>
                <a:effectLst/>
              </a:rPr>
              <a:t> </a:t>
            </a:r>
            <a:r>
              <a:rPr kumimoji="0" lang="fr-FR" sz="2000" b="0" i="0" u="none" strike="noStrike" cap="none" normalizeH="0" baseline="0" dirty="0" err="1" smtClean="0">
                <a:ln>
                  <a:noFill/>
                </a:ln>
                <a:solidFill>
                  <a:schemeClr val="accent4">
                    <a:lumMod val="40000"/>
                    <a:lumOff val="60000"/>
                  </a:schemeClr>
                </a:solidFill>
                <a:effectLst/>
              </a:rPr>
              <a:t>MthreadingDemo</a:t>
            </a:r>
            <a:r>
              <a:rPr kumimoji="0" lang="fr-FR" sz="2000" b="0" i="0" u="none" strike="noStrike" cap="none" normalizeH="0" baseline="0" dirty="0" smtClean="0">
                <a:ln>
                  <a:noFill/>
                </a:ln>
                <a:solidFill>
                  <a:schemeClr val="accent5">
                    <a:lumMod val="20000"/>
                    <a:lumOff val="80000"/>
                  </a:schemeClr>
                </a:solidFill>
                <a:effectLst/>
              </a:rPr>
              <a:t> </a:t>
            </a:r>
            <a:r>
              <a:rPr kumimoji="0" lang="fr-FR" sz="2000" b="1" i="0" u="none" strike="noStrike" cap="none" normalizeH="0" baseline="0" dirty="0" err="1" smtClean="0">
                <a:ln>
                  <a:noFill/>
                </a:ln>
                <a:solidFill>
                  <a:schemeClr val="accent2">
                    <a:lumMod val="60000"/>
                    <a:lumOff val="40000"/>
                  </a:schemeClr>
                </a:solidFill>
                <a:effectLst/>
              </a:rPr>
              <a:t>extends</a:t>
            </a:r>
            <a:r>
              <a:rPr kumimoji="0" lang="fr-FR" sz="2000" b="1" i="0" u="none" strike="noStrike" cap="none" normalizeH="0" baseline="0" dirty="0" smtClean="0">
                <a:ln>
                  <a:noFill/>
                </a:ln>
                <a:solidFill>
                  <a:schemeClr val="accent2">
                    <a:lumMod val="60000"/>
                    <a:lumOff val="40000"/>
                  </a:schemeClr>
                </a:solidFill>
                <a:effectLst/>
              </a:rPr>
              <a:t> Thread</a:t>
            </a:r>
            <a:r>
              <a:rPr kumimoji="0" lang="fr-FR" sz="2000" b="0" i="0" u="none" strike="noStrike" cap="none" normalizeH="0" baseline="0" dirty="0" smtClean="0">
                <a:ln>
                  <a:noFill/>
                </a:ln>
                <a:solidFill>
                  <a:schemeClr val="accent5">
                    <a:lumMod val="20000"/>
                    <a:lumOff val="80000"/>
                  </a:schemeClr>
                </a:solidFill>
                <a:effectLst/>
              </a:rPr>
              <a:t> {</a:t>
            </a:r>
          </a:p>
          <a:p>
            <a:pPr marL="0" lvl="0" indent="0">
              <a:spcBef>
                <a:spcPct val="0"/>
              </a:spcBef>
              <a:buNone/>
            </a:pPr>
            <a:r>
              <a:rPr kumimoji="0" lang="fr-FR" sz="1000" b="0" i="0" u="none" strike="noStrike" cap="none" normalizeH="0" baseline="0" dirty="0" smtClean="0">
                <a:ln>
                  <a:noFill/>
                </a:ln>
                <a:solidFill>
                  <a:schemeClr val="accent5">
                    <a:lumMod val="20000"/>
                    <a:lumOff val="80000"/>
                  </a:schemeClr>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5">
                    <a:lumMod val="20000"/>
                    <a:lumOff val="80000"/>
                  </a:schemeClr>
                </a:solidFill>
                <a:effectLst/>
              </a:rPr>
              <a:t>    </a:t>
            </a:r>
            <a:r>
              <a:rPr kumimoji="0" lang="fr-FR" sz="2000" b="0" i="0" u="none" strike="noStrike" cap="none" normalizeH="0" baseline="0" dirty="0" smtClean="0">
                <a:ln>
                  <a:noFill/>
                </a:ln>
                <a:solidFill>
                  <a:srgbClr val="00B0F0"/>
                </a:solidFill>
                <a:effectLst/>
              </a:rPr>
              <a:t>public </a:t>
            </a:r>
            <a:r>
              <a:rPr kumimoji="0" lang="fr-FR" sz="2000" b="0" i="0" u="none" strike="noStrike" cap="none" normalizeH="0" baseline="0" dirty="0" err="1" smtClean="0">
                <a:ln>
                  <a:noFill/>
                </a:ln>
                <a:solidFill>
                  <a:srgbClr val="00B0F0"/>
                </a:solidFill>
                <a:effectLst/>
              </a:rPr>
              <a:t>void</a:t>
            </a:r>
            <a:r>
              <a:rPr kumimoji="0" lang="fr-FR" sz="2000" b="0" i="0" u="none" strike="noStrike" cap="none" normalizeH="0" baseline="0" dirty="0" smtClean="0">
                <a:ln>
                  <a:noFill/>
                </a:ln>
                <a:solidFill>
                  <a:schemeClr val="accent5">
                    <a:lumMod val="20000"/>
                    <a:lumOff val="80000"/>
                  </a:schemeClr>
                </a:solidFill>
                <a:effectLst/>
              </a:rPr>
              <a:t> </a:t>
            </a:r>
            <a:r>
              <a:rPr kumimoji="0" lang="fr-FR" sz="2000" b="0" i="0" u="none" strike="noStrike" cap="none" normalizeH="0" baseline="0" dirty="0" err="1" smtClean="0">
                <a:ln>
                  <a:noFill/>
                </a:ln>
                <a:solidFill>
                  <a:srgbClr val="92D050"/>
                </a:solidFill>
                <a:effectLst/>
              </a:rPr>
              <a:t>run</a:t>
            </a:r>
            <a:r>
              <a:rPr kumimoji="0" lang="fr-FR" sz="2000" b="0" i="0" u="none" strike="noStrike" cap="none" normalizeH="0" baseline="0" dirty="0" smtClean="0">
                <a:ln>
                  <a:noFill/>
                </a:ln>
                <a:solidFill>
                  <a:srgbClr val="92D050"/>
                </a:solidFill>
                <a:effectLst/>
              </a:rPr>
              <a:t>()</a:t>
            </a:r>
            <a:r>
              <a:rPr kumimoji="0" lang="fr-FR" sz="2000" b="0" i="0" u="none" strike="noStrike" cap="none" normalizeH="0" baseline="0" dirty="0" smtClean="0">
                <a:ln>
                  <a:noFill/>
                </a:ln>
                <a:solidFill>
                  <a:schemeClr val="accent5">
                    <a:lumMod val="20000"/>
                    <a:lumOff val="80000"/>
                  </a:schemeClr>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accent5">
                    <a:lumMod val="20000"/>
                    <a:lumOff val="80000"/>
                  </a:schemeClr>
                </a:solidFill>
                <a:effectLst/>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accent5">
                    <a:lumMod val="20000"/>
                    <a:lumOff val="80000"/>
                  </a:schemeClr>
                </a:solidFill>
                <a:effectLst/>
              </a:rPr>
              <a:t>        </a:t>
            </a:r>
            <a:r>
              <a:rPr kumimoji="0" lang="fr-FR" sz="2000" b="0" i="0" u="none" strike="noStrike" cap="none" normalizeH="0" baseline="0" dirty="0" err="1" smtClean="0">
                <a:ln>
                  <a:noFill/>
                </a:ln>
                <a:solidFill>
                  <a:srgbClr val="FF0000"/>
                </a:solidFill>
                <a:effectLst/>
              </a:rPr>
              <a:t>try</a:t>
            </a:r>
            <a:endParaRPr kumimoji="0" lang="fr-FR" sz="2000" b="0" i="0" u="none" strike="noStrike" cap="none" normalizeH="0" baseline="0" dirty="0" smtClean="0">
              <a:ln>
                <a:noFill/>
              </a:ln>
              <a:solidFill>
                <a:srgbClr val="FF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accent5">
                    <a:lumMod val="20000"/>
                    <a:lumOff val="80000"/>
                  </a:schemeClr>
                </a:solidFill>
                <a:effectLst/>
              </a:rPr>
              <a:t>        {</a:t>
            </a:r>
            <a:r>
              <a:rPr kumimoji="0" lang="fr-FR" sz="1800" b="0" i="0" u="none" strike="noStrike" cap="none" normalizeH="0" baseline="0" dirty="0" smtClean="0">
                <a:ln>
                  <a:noFill/>
                </a:ln>
                <a:solidFill>
                  <a:schemeClr val="accent5">
                    <a:lumMod val="20000"/>
                    <a:lumOff val="80000"/>
                  </a:schemeClr>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5">
                    <a:lumMod val="20000"/>
                    <a:lumOff val="80000"/>
                  </a:schemeClr>
                </a:solidFill>
                <a:effectLst/>
              </a:rPr>
              <a:t>            // Affichage</a:t>
            </a:r>
            <a:r>
              <a:rPr kumimoji="0" lang="fr-FR" sz="1800" b="0" i="0" u="none" strike="noStrike" cap="none" normalizeH="0" dirty="0" smtClean="0">
                <a:ln>
                  <a:noFill/>
                </a:ln>
                <a:solidFill>
                  <a:schemeClr val="accent5">
                    <a:lumMod val="20000"/>
                    <a:lumOff val="80000"/>
                  </a:schemeClr>
                </a:solidFill>
                <a:effectLst/>
              </a:rPr>
              <a:t> du thread qui s’exécute</a:t>
            </a:r>
            <a:r>
              <a:rPr kumimoji="0" lang="fr-FR" sz="1800" b="0" i="0" u="none" strike="noStrike" cap="none" normalizeH="0" baseline="0" dirty="0" smtClean="0">
                <a:ln>
                  <a:noFill/>
                </a:ln>
                <a:solidFill>
                  <a:schemeClr val="accent5">
                    <a:lumMod val="20000"/>
                    <a:lumOff val="80000"/>
                  </a:schemeClr>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5">
                    <a:lumMod val="20000"/>
                    <a:lumOff val="80000"/>
                  </a:schemeClr>
                </a:solidFill>
                <a:effectLst/>
              </a:rPr>
              <a:t>            </a:t>
            </a:r>
            <a:r>
              <a:rPr kumimoji="0" lang="fr-FR" sz="2000" b="0" i="0" u="none" strike="noStrike" cap="none" normalizeH="0" baseline="0" dirty="0" err="1" smtClean="0">
                <a:ln>
                  <a:noFill/>
                </a:ln>
                <a:solidFill>
                  <a:srgbClr val="00B0F0"/>
                </a:solidFill>
                <a:effectLst/>
              </a:rPr>
              <a:t>System</a:t>
            </a:r>
            <a:r>
              <a:rPr kumimoji="0" lang="fr-FR" sz="2000" b="0" i="0" u="none" strike="noStrike" cap="none" normalizeH="0" baseline="0" dirty="0" err="1" smtClean="0">
                <a:ln>
                  <a:noFill/>
                </a:ln>
                <a:solidFill>
                  <a:schemeClr val="accent5">
                    <a:lumMod val="20000"/>
                    <a:lumOff val="80000"/>
                  </a:schemeClr>
                </a:solidFill>
                <a:effectLst/>
              </a:rPr>
              <a:t>.out.</a:t>
            </a:r>
            <a:r>
              <a:rPr kumimoji="0" lang="fr-FR" sz="2000" b="0" i="0" u="none" strike="noStrike" cap="none" normalizeH="0" baseline="0" dirty="0" err="1" smtClean="0">
                <a:ln>
                  <a:noFill/>
                </a:ln>
                <a:solidFill>
                  <a:srgbClr val="92D050"/>
                </a:solidFill>
                <a:effectLst/>
              </a:rPr>
              <a:t>println</a:t>
            </a:r>
            <a:r>
              <a:rPr kumimoji="0" lang="fr-FR" sz="2000" b="0" i="0" u="none" strike="noStrike" cap="none" normalizeH="0" baseline="0" dirty="0" smtClean="0">
                <a:ln>
                  <a:noFill/>
                </a:ln>
                <a:solidFill>
                  <a:schemeClr val="accent5">
                    <a:lumMod val="20000"/>
                    <a:lumOff val="80000"/>
                  </a:schemeClr>
                </a:solidFill>
                <a:effectLst/>
              </a:rPr>
              <a:t> ("Thread " +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accent5">
                    <a:lumMod val="20000"/>
                    <a:lumOff val="80000"/>
                  </a:schemeClr>
                </a:solidFill>
                <a:effectLst/>
              </a:rPr>
              <a:t>                  </a:t>
            </a:r>
            <a:r>
              <a:rPr kumimoji="0" lang="fr-FR" sz="2000" b="0" i="0" u="none" strike="noStrike" cap="none" normalizeH="0" baseline="0" dirty="0" err="1" smtClean="0">
                <a:ln>
                  <a:noFill/>
                </a:ln>
                <a:solidFill>
                  <a:srgbClr val="00B0F0"/>
                </a:solidFill>
                <a:effectLst/>
              </a:rPr>
              <a:t>Thread</a:t>
            </a:r>
            <a:r>
              <a:rPr kumimoji="0" lang="fr-FR" sz="2000" b="0" i="0" u="none" strike="noStrike" cap="none" normalizeH="0" baseline="0" dirty="0" err="1" smtClean="0">
                <a:ln>
                  <a:noFill/>
                </a:ln>
                <a:solidFill>
                  <a:schemeClr val="accent5">
                    <a:lumMod val="20000"/>
                    <a:lumOff val="80000"/>
                  </a:schemeClr>
                </a:solidFill>
                <a:effectLst/>
              </a:rPr>
              <a:t>.</a:t>
            </a:r>
            <a:r>
              <a:rPr kumimoji="0" lang="fr-FR" sz="2000" b="0" i="0" u="none" strike="noStrike" cap="none" normalizeH="0" baseline="0" dirty="0" err="1" smtClean="0">
                <a:ln>
                  <a:noFill/>
                </a:ln>
                <a:solidFill>
                  <a:schemeClr val="accent6">
                    <a:lumMod val="60000"/>
                    <a:lumOff val="40000"/>
                  </a:schemeClr>
                </a:solidFill>
                <a:effectLst/>
              </a:rPr>
              <a:t>currentThread</a:t>
            </a:r>
            <a:r>
              <a:rPr kumimoji="0" lang="fr-FR" sz="2000" b="0" i="0" u="none" strike="noStrike" cap="none" normalizeH="0" baseline="0" dirty="0" smtClean="0">
                <a:ln>
                  <a:noFill/>
                </a:ln>
                <a:solidFill>
                  <a:schemeClr val="accent6">
                    <a:lumMod val="60000"/>
                    <a:lumOff val="40000"/>
                  </a:schemeClr>
                </a:solidFill>
                <a:effectLst/>
              </a:rPr>
              <a:t>()</a:t>
            </a:r>
            <a:r>
              <a:rPr kumimoji="0" lang="fr-FR" sz="2000" b="0" i="0" u="none" strike="noStrike" cap="none" normalizeH="0" baseline="0" dirty="0" smtClean="0">
                <a:ln>
                  <a:noFill/>
                </a:ln>
                <a:solidFill>
                  <a:schemeClr val="accent5">
                    <a:lumMod val="20000"/>
                    <a:lumOff val="80000"/>
                  </a:schemeClr>
                </a:solidFill>
                <a:effectLst/>
              </a:rPr>
              <a:t>.</a:t>
            </a:r>
            <a:r>
              <a:rPr kumimoji="0" lang="fr-FR" sz="2000" b="0" i="0" u="none" strike="noStrike" cap="none" normalizeH="0" baseline="0" dirty="0" err="1" smtClean="0">
                <a:ln>
                  <a:noFill/>
                </a:ln>
                <a:solidFill>
                  <a:srgbClr val="92D050"/>
                </a:solidFill>
                <a:effectLst/>
              </a:rPr>
              <a:t>getId</a:t>
            </a:r>
            <a:r>
              <a:rPr kumimoji="0" lang="fr-FR" sz="2000" b="0" i="0" u="none" strike="noStrike" cap="none" normalizeH="0" baseline="0" dirty="0" smtClean="0">
                <a:ln>
                  <a:noFill/>
                </a:ln>
                <a:solidFill>
                  <a:srgbClr val="92D050"/>
                </a:solidFill>
                <a:effectLst/>
              </a:rPr>
              <a:t>()</a:t>
            </a:r>
            <a:r>
              <a:rPr kumimoji="0" lang="fr-FR" sz="2000" b="0" i="0" u="none" strike="noStrike" cap="none" normalizeH="0" baseline="0" dirty="0" smtClean="0">
                <a:ln>
                  <a:noFill/>
                </a:ln>
                <a:solidFill>
                  <a:schemeClr val="accent5">
                    <a:lumMod val="20000"/>
                    <a:lumOff val="80000"/>
                  </a:schemeClr>
                </a:solidFill>
                <a:effectLst/>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accent5">
                    <a:lumMod val="20000"/>
                    <a:lumOff val="80000"/>
                  </a:schemeClr>
                </a:solidFill>
                <a:effectLst/>
              </a:rPr>
              <a:t>                  " </a:t>
            </a:r>
            <a:r>
              <a:rPr kumimoji="0" lang="fr-FR" sz="2000" b="0" i="0" u="none" strike="noStrike" cap="none" normalizeH="0" baseline="0" dirty="0" err="1" smtClean="0">
                <a:ln>
                  <a:noFill/>
                </a:ln>
                <a:solidFill>
                  <a:schemeClr val="accent5">
                    <a:lumMod val="20000"/>
                    <a:lumOff val="80000"/>
                  </a:schemeClr>
                </a:solidFill>
                <a:effectLst/>
              </a:rPr>
              <a:t>is</a:t>
            </a:r>
            <a:r>
              <a:rPr kumimoji="0" lang="fr-FR" sz="2000" b="0" i="0" u="none" strike="noStrike" cap="none" normalizeH="0" baseline="0" dirty="0" smtClean="0">
                <a:ln>
                  <a:noFill/>
                </a:ln>
                <a:solidFill>
                  <a:schemeClr val="accent5">
                    <a:lumMod val="20000"/>
                    <a:lumOff val="80000"/>
                  </a:schemeClr>
                </a:solidFill>
                <a:effectLst/>
              </a:rPr>
              <a:t> running");</a:t>
            </a:r>
            <a:r>
              <a:rPr kumimoji="0" lang="fr-FR" sz="1800" b="0" i="0" u="none" strike="noStrike" cap="none" normalizeH="0" baseline="0" dirty="0" smtClean="0">
                <a:ln>
                  <a:noFill/>
                </a:ln>
                <a:solidFill>
                  <a:schemeClr val="accent5">
                    <a:lumMod val="20000"/>
                    <a:lumOff val="80000"/>
                  </a:schemeClr>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000" b="0" i="0" u="none" strike="noStrike" cap="none" normalizeH="0" baseline="0" dirty="0" smtClean="0">
                <a:ln>
                  <a:noFill/>
                </a:ln>
                <a:solidFill>
                  <a:schemeClr val="accent5">
                    <a:lumMod val="20000"/>
                    <a:lumOff val="80000"/>
                  </a:schemeClr>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5">
                    <a:lumMod val="20000"/>
                    <a:lumOff val="80000"/>
                  </a:schemeClr>
                </a:solidFill>
                <a:effectLst/>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5">
                    <a:lumMod val="20000"/>
                    <a:lumOff val="80000"/>
                  </a:schemeClr>
                </a:solidFill>
                <a:effectLst/>
              </a:rPr>
              <a:t>        </a:t>
            </a:r>
            <a:r>
              <a:rPr kumimoji="0" lang="fr-FR" sz="1800" b="0" i="0" u="none" strike="noStrike" cap="none" normalizeH="0" baseline="0" dirty="0" smtClean="0">
                <a:ln>
                  <a:noFill/>
                </a:ln>
                <a:solidFill>
                  <a:srgbClr val="FF0000"/>
                </a:solidFill>
                <a:effectLst/>
              </a:rPr>
              <a:t>catch</a:t>
            </a:r>
            <a:r>
              <a:rPr kumimoji="0" lang="fr-FR" sz="1800" b="0" i="0" u="none" strike="noStrike" cap="none" normalizeH="0" baseline="0" dirty="0" smtClean="0">
                <a:ln>
                  <a:noFill/>
                </a:ln>
                <a:solidFill>
                  <a:schemeClr val="accent5">
                    <a:lumMod val="20000"/>
                    <a:lumOff val="80000"/>
                  </a:schemeClr>
                </a:solidFill>
                <a:effectLst/>
              </a:rPr>
              <a:t> (Exception e)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5">
                    <a:lumMod val="20000"/>
                    <a:lumOff val="80000"/>
                  </a:schemeClr>
                </a:solidFill>
                <a:effectLst/>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5">
                    <a:lumMod val="20000"/>
                    <a:lumOff val="80000"/>
                  </a:schemeClr>
                </a:solidFill>
                <a:effectLst/>
              </a:rPr>
              <a:t>            // Renvoi d’une exception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5">
                    <a:lumMod val="20000"/>
                    <a:lumOff val="80000"/>
                  </a:schemeClr>
                </a:solidFill>
                <a:effectLst/>
              </a:rPr>
              <a:t>            </a:t>
            </a:r>
            <a:r>
              <a:rPr kumimoji="0" lang="fr-FR" sz="1800" b="0" i="0" u="none" strike="noStrike" cap="none" normalizeH="0" baseline="0" dirty="0" err="1" smtClean="0">
                <a:ln>
                  <a:noFill/>
                </a:ln>
                <a:solidFill>
                  <a:srgbClr val="00B0F0"/>
                </a:solidFill>
                <a:effectLst/>
              </a:rPr>
              <a:t>System</a:t>
            </a:r>
            <a:r>
              <a:rPr kumimoji="0" lang="fr-FR" sz="1800" b="0" i="0" u="none" strike="noStrike" cap="none" normalizeH="0" baseline="0" dirty="0" err="1" smtClean="0">
                <a:ln>
                  <a:noFill/>
                </a:ln>
                <a:solidFill>
                  <a:schemeClr val="accent5">
                    <a:lumMod val="20000"/>
                    <a:lumOff val="80000"/>
                  </a:schemeClr>
                </a:solidFill>
                <a:effectLst/>
              </a:rPr>
              <a:t>.out.</a:t>
            </a:r>
            <a:r>
              <a:rPr kumimoji="0" lang="fr-FR" sz="1800" b="0" i="0" u="none" strike="noStrike" cap="none" normalizeH="0" baseline="0" dirty="0" err="1" smtClean="0">
                <a:ln>
                  <a:noFill/>
                </a:ln>
                <a:solidFill>
                  <a:srgbClr val="92D050"/>
                </a:solidFill>
                <a:effectLst/>
              </a:rPr>
              <a:t>println</a:t>
            </a:r>
            <a:r>
              <a:rPr kumimoji="0" lang="fr-FR" sz="1800" b="0" i="0" u="none" strike="noStrike" cap="none" normalizeH="0" baseline="0" dirty="0" smtClean="0">
                <a:ln>
                  <a:noFill/>
                </a:ln>
                <a:solidFill>
                  <a:schemeClr val="accent5">
                    <a:lumMod val="20000"/>
                    <a:lumOff val="80000"/>
                  </a:schemeClr>
                </a:solidFill>
                <a:effectLst/>
              </a:rPr>
              <a:t> ("Exception rencontrée");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5">
                    <a:lumMod val="20000"/>
                    <a:lumOff val="80000"/>
                  </a:schemeClr>
                </a:solidFill>
                <a:effectLst/>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5">
                    <a:lumMod val="20000"/>
                    <a:lumOff val="80000"/>
                  </a:schemeClr>
                </a:solidFill>
                <a:effectLst/>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5">
                    <a:lumMod val="20000"/>
                    <a:lumOff val="80000"/>
                  </a:schemeClr>
                </a:solidFill>
                <a:effectLst/>
              </a:rPr>
              <a:t>} </a:t>
            </a:r>
          </a:p>
        </p:txBody>
      </p:sp>
      <p:sp>
        <p:nvSpPr>
          <p:cNvPr id="5" name="Rectangle 1"/>
          <p:cNvSpPr txBox="1">
            <a:spLocks noChangeArrowheads="1"/>
          </p:cNvSpPr>
          <p:nvPr/>
        </p:nvSpPr>
        <p:spPr bwMode="auto">
          <a:xfrm>
            <a:off x="5826764" y="1138407"/>
            <a:ext cx="6259219"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FontTx/>
              <a:buNone/>
            </a:pPr>
            <a:r>
              <a:rPr lang="fr-FR" sz="2000" dirty="0" smtClean="0">
                <a:solidFill>
                  <a:srgbClr val="00B0F0"/>
                </a:solidFill>
              </a:rPr>
              <a:t>public class</a:t>
            </a:r>
            <a:r>
              <a:rPr lang="fr-FR" sz="2000" dirty="0" smtClean="0">
                <a:solidFill>
                  <a:schemeClr val="accent5">
                    <a:lumMod val="20000"/>
                    <a:lumOff val="80000"/>
                  </a:schemeClr>
                </a:solidFill>
              </a:rPr>
              <a:t> </a:t>
            </a:r>
            <a:r>
              <a:rPr lang="fr-FR" sz="2000" dirty="0" smtClean="0">
                <a:solidFill>
                  <a:schemeClr val="accent4">
                    <a:lumMod val="60000"/>
                    <a:lumOff val="40000"/>
                  </a:schemeClr>
                </a:solidFill>
              </a:rPr>
              <a:t>Multithread</a:t>
            </a:r>
            <a:r>
              <a:rPr lang="fr-FR" sz="2000" dirty="0" smtClean="0">
                <a:solidFill>
                  <a:schemeClr val="accent5">
                    <a:lumMod val="20000"/>
                    <a:lumOff val="80000"/>
                  </a:schemeClr>
                </a:solidFill>
              </a:rPr>
              <a:t> </a:t>
            </a:r>
          </a:p>
          <a:p>
            <a:pPr marL="0" indent="0">
              <a:spcBef>
                <a:spcPct val="0"/>
              </a:spcBef>
              <a:buFontTx/>
              <a:buNone/>
            </a:pPr>
            <a:r>
              <a:rPr lang="fr-FR" sz="2000" dirty="0" smtClean="0">
                <a:solidFill>
                  <a:schemeClr val="accent5">
                    <a:lumMod val="20000"/>
                    <a:lumOff val="80000"/>
                  </a:schemeClr>
                </a:solidFill>
              </a:rPr>
              <a:t>{ </a:t>
            </a:r>
          </a:p>
          <a:p>
            <a:pPr marL="0" indent="0">
              <a:spcBef>
                <a:spcPct val="0"/>
              </a:spcBef>
              <a:buFontTx/>
              <a:buNone/>
            </a:pPr>
            <a:r>
              <a:rPr lang="fr-FR" sz="2000" dirty="0" smtClean="0">
                <a:solidFill>
                  <a:schemeClr val="accent5">
                    <a:lumMod val="20000"/>
                    <a:lumOff val="80000"/>
                  </a:schemeClr>
                </a:solidFill>
              </a:rPr>
              <a:t>    </a:t>
            </a:r>
            <a:r>
              <a:rPr lang="fr-FR" sz="2000" dirty="0" smtClean="0">
                <a:solidFill>
                  <a:srgbClr val="00B0F0"/>
                </a:solidFill>
              </a:rPr>
              <a:t>public </a:t>
            </a:r>
            <a:r>
              <a:rPr lang="fr-FR" sz="2000" dirty="0" err="1" smtClean="0">
                <a:solidFill>
                  <a:srgbClr val="00B0F0"/>
                </a:solidFill>
              </a:rPr>
              <a:t>static</a:t>
            </a:r>
            <a:r>
              <a:rPr lang="fr-FR" sz="2000" dirty="0" smtClean="0">
                <a:solidFill>
                  <a:srgbClr val="00B0F0"/>
                </a:solidFill>
              </a:rPr>
              <a:t> </a:t>
            </a:r>
            <a:r>
              <a:rPr lang="fr-FR" sz="2000" dirty="0" err="1" smtClean="0">
                <a:solidFill>
                  <a:srgbClr val="00B0F0"/>
                </a:solidFill>
              </a:rPr>
              <a:t>void</a:t>
            </a:r>
            <a:r>
              <a:rPr lang="fr-FR" sz="2000" dirty="0" smtClean="0">
                <a:solidFill>
                  <a:schemeClr val="accent5">
                    <a:lumMod val="20000"/>
                    <a:lumOff val="80000"/>
                  </a:schemeClr>
                </a:solidFill>
              </a:rPr>
              <a:t> </a:t>
            </a:r>
            <a:r>
              <a:rPr lang="fr-FR" sz="2000" b="1" dirty="0" smtClean="0">
                <a:solidFill>
                  <a:schemeClr val="accent4">
                    <a:lumMod val="40000"/>
                    <a:lumOff val="60000"/>
                  </a:schemeClr>
                </a:solidFill>
              </a:rPr>
              <a:t>main</a:t>
            </a:r>
            <a:r>
              <a:rPr lang="fr-FR" sz="2000" dirty="0" smtClean="0">
                <a:solidFill>
                  <a:schemeClr val="accent5">
                    <a:lumMod val="20000"/>
                    <a:lumOff val="80000"/>
                  </a:schemeClr>
                </a:solidFill>
              </a:rPr>
              <a:t>(</a:t>
            </a:r>
            <a:r>
              <a:rPr lang="fr-FR" sz="2000" dirty="0" smtClean="0">
                <a:solidFill>
                  <a:srgbClr val="92D050"/>
                </a:solidFill>
              </a:rPr>
              <a:t>String[] </a:t>
            </a:r>
            <a:r>
              <a:rPr lang="fr-FR" sz="2000" dirty="0" err="1" smtClean="0">
                <a:solidFill>
                  <a:srgbClr val="92D050"/>
                </a:solidFill>
              </a:rPr>
              <a:t>args</a:t>
            </a:r>
            <a:r>
              <a:rPr lang="fr-FR" sz="2000" dirty="0" smtClean="0">
                <a:solidFill>
                  <a:schemeClr val="accent5">
                    <a:lumMod val="20000"/>
                    <a:lumOff val="80000"/>
                  </a:schemeClr>
                </a:solidFill>
              </a:rPr>
              <a:t>) </a:t>
            </a:r>
          </a:p>
          <a:p>
            <a:pPr marL="0" indent="0">
              <a:spcBef>
                <a:spcPct val="0"/>
              </a:spcBef>
              <a:buFontTx/>
              <a:buNone/>
            </a:pPr>
            <a:r>
              <a:rPr lang="fr-FR" sz="2000" dirty="0" smtClean="0">
                <a:solidFill>
                  <a:schemeClr val="accent5">
                    <a:lumMod val="20000"/>
                    <a:lumOff val="80000"/>
                  </a:schemeClr>
                </a:solidFill>
              </a:rPr>
              <a:t>    { </a:t>
            </a:r>
          </a:p>
          <a:p>
            <a:pPr marL="0" indent="0">
              <a:spcBef>
                <a:spcPct val="0"/>
              </a:spcBef>
              <a:buFontTx/>
              <a:buNone/>
            </a:pPr>
            <a:r>
              <a:rPr lang="fr-FR" sz="2000" dirty="0" smtClean="0">
                <a:solidFill>
                  <a:schemeClr val="accent5">
                    <a:lumMod val="20000"/>
                    <a:lumOff val="80000"/>
                  </a:schemeClr>
                </a:solidFill>
              </a:rPr>
              <a:t>        </a:t>
            </a:r>
            <a:r>
              <a:rPr lang="fr-FR" sz="2000" dirty="0" err="1" smtClean="0">
                <a:solidFill>
                  <a:srgbClr val="00B0F0"/>
                </a:solidFill>
              </a:rPr>
              <a:t>int</a:t>
            </a:r>
            <a:r>
              <a:rPr lang="fr-FR" sz="2000" dirty="0" smtClean="0">
                <a:solidFill>
                  <a:schemeClr val="accent5">
                    <a:lumMod val="20000"/>
                    <a:lumOff val="80000"/>
                  </a:schemeClr>
                </a:solidFill>
              </a:rPr>
              <a:t> </a:t>
            </a:r>
            <a:r>
              <a:rPr lang="fr-FR" sz="2000" dirty="0" smtClean="0">
                <a:solidFill>
                  <a:schemeClr val="accent4">
                    <a:lumMod val="40000"/>
                    <a:lumOff val="60000"/>
                  </a:schemeClr>
                </a:solidFill>
              </a:rPr>
              <a:t>n</a:t>
            </a:r>
            <a:r>
              <a:rPr lang="fr-FR" sz="2000" dirty="0" smtClean="0">
                <a:solidFill>
                  <a:schemeClr val="accent5">
                    <a:lumMod val="20000"/>
                    <a:lumOff val="80000"/>
                  </a:schemeClr>
                </a:solidFill>
              </a:rPr>
              <a:t> = 8; // </a:t>
            </a:r>
            <a:r>
              <a:rPr lang="fr-FR" sz="2000" dirty="0" err="1" smtClean="0">
                <a:solidFill>
                  <a:schemeClr val="accent5">
                    <a:lumMod val="20000"/>
                    <a:lumOff val="80000"/>
                  </a:schemeClr>
                </a:solidFill>
              </a:rPr>
              <a:t>Number</a:t>
            </a:r>
            <a:r>
              <a:rPr lang="fr-FR" sz="2000" dirty="0" smtClean="0">
                <a:solidFill>
                  <a:schemeClr val="accent5">
                    <a:lumMod val="20000"/>
                    <a:lumOff val="80000"/>
                  </a:schemeClr>
                </a:solidFill>
              </a:rPr>
              <a:t> of threads </a:t>
            </a:r>
          </a:p>
          <a:p>
            <a:pPr marL="0" indent="0">
              <a:spcBef>
                <a:spcPct val="0"/>
              </a:spcBef>
              <a:buFontTx/>
              <a:buNone/>
            </a:pPr>
            <a:r>
              <a:rPr lang="fr-FR" sz="2000" dirty="0" smtClean="0">
                <a:solidFill>
                  <a:schemeClr val="accent5">
                    <a:lumMod val="20000"/>
                    <a:lumOff val="80000"/>
                  </a:schemeClr>
                </a:solidFill>
              </a:rPr>
              <a:t>        </a:t>
            </a:r>
            <a:r>
              <a:rPr lang="fr-FR" sz="2000" dirty="0" smtClean="0">
                <a:solidFill>
                  <a:srgbClr val="FF0000"/>
                </a:solidFill>
              </a:rPr>
              <a:t>for</a:t>
            </a:r>
            <a:r>
              <a:rPr lang="fr-FR" sz="2000" dirty="0" smtClean="0">
                <a:solidFill>
                  <a:schemeClr val="accent5">
                    <a:lumMod val="20000"/>
                    <a:lumOff val="80000"/>
                  </a:schemeClr>
                </a:solidFill>
              </a:rPr>
              <a:t> (</a:t>
            </a:r>
            <a:r>
              <a:rPr lang="fr-FR" sz="2000" dirty="0" err="1" smtClean="0">
                <a:solidFill>
                  <a:srgbClr val="00B0F0"/>
                </a:solidFill>
              </a:rPr>
              <a:t>int</a:t>
            </a:r>
            <a:r>
              <a:rPr lang="fr-FR" sz="2000" dirty="0" smtClean="0">
                <a:solidFill>
                  <a:schemeClr val="accent5">
                    <a:lumMod val="20000"/>
                    <a:lumOff val="80000"/>
                  </a:schemeClr>
                </a:solidFill>
              </a:rPr>
              <a:t> </a:t>
            </a:r>
            <a:r>
              <a:rPr lang="fr-FR" sz="2000" dirty="0" smtClean="0">
                <a:solidFill>
                  <a:schemeClr val="accent4">
                    <a:lumMod val="40000"/>
                    <a:lumOff val="60000"/>
                  </a:schemeClr>
                </a:solidFill>
              </a:rPr>
              <a:t>i=0; i&lt;8; i++</a:t>
            </a:r>
            <a:r>
              <a:rPr lang="fr-FR" sz="2000" dirty="0" smtClean="0">
                <a:solidFill>
                  <a:schemeClr val="accent5">
                    <a:lumMod val="20000"/>
                    <a:lumOff val="80000"/>
                  </a:schemeClr>
                </a:solidFill>
              </a:rPr>
              <a:t>) </a:t>
            </a:r>
          </a:p>
          <a:p>
            <a:pPr marL="0" indent="0">
              <a:spcBef>
                <a:spcPct val="0"/>
              </a:spcBef>
              <a:buFontTx/>
              <a:buNone/>
            </a:pPr>
            <a:r>
              <a:rPr lang="fr-FR" sz="2000" dirty="0" smtClean="0">
                <a:solidFill>
                  <a:schemeClr val="accent5">
                    <a:lumMod val="20000"/>
                    <a:lumOff val="80000"/>
                  </a:schemeClr>
                </a:solidFill>
              </a:rPr>
              <a:t>        { </a:t>
            </a:r>
          </a:p>
          <a:p>
            <a:pPr marL="0" indent="0">
              <a:spcBef>
                <a:spcPct val="0"/>
              </a:spcBef>
              <a:buFontTx/>
              <a:buNone/>
            </a:pPr>
            <a:r>
              <a:rPr lang="fr-FR" sz="2000" dirty="0" smtClean="0">
                <a:solidFill>
                  <a:schemeClr val="accent5">
                    <a:lumMod val="20000"/>
                    <a:lumOff val="80000"/>
                  </a:schemeClr>
                </a:solidFill>
              </a:rPr>
              <a:t>           </a:t>
            </a:r>
            <a:r>
              <a:rPr lang="fr-FR" sz="2000" dirty="0" smtClean="0">
                <a:solidFill>
                  <a:schemeClr val="accent4">
                    <a:lumMod val="40000"/>
                    <a:lumOff val="60000"/>
                  </a:schemeClr>
                </a:solidFill>
              </a:rPr>
              <a:t> </a:t>
            </a:r>
            <a:r>
              <a:rPr lang="fr-FR" sz="2000" dirty="0" err="1" smtClean="0">
                <a:solidFill>
                  <a:schemeClr val="accent4">
                    <a:lumMod val="40000"/>
                    <a:lumOff val="60000"/>
                  </a:schemeClr>
                </a:solidFill>
              </a:rPr>
              <a:t>MthreadingDemo</a:t>
            </a:r>
            <a:r>
              <a:rPr lang="fr-FR" sz="2000" dirty="0" smtClean="0">
                <a:solidFill>
                  <a:schemeClr val="accent5">
                    <a:lumMod val="20000"/>
                    <a:lumOff val="80000"/>
                  </a:schemeClr>
                </a:solidFill>
              </a:rPr>
              <a:t> </a:t>
            </a:r>
            <a:r>
              <a:rPr lang="fr-FR" sz="2000" dirty="0" err="1" smtClean="0">
                <a:solidFill>
                  <a:schemeClr val="accent4">
                    <a:lumMod val="60000"/>
                    <a:lumOff val="40000"/>
                  </a:schemeClr>
                </a:solidFill>
              </a:rPr>
              <a:t>object</a:t>
            </a:r>
            <a:r>
              <a:rPr lang="fr-FR" sz="2000" dirty="0" smtClean="0">
                <a:solidFill>
                  <a:schemeClr val="accent5">
                    <a:lumMod val="20000"/>
                    <a:lumOff val="80000"/>
                  </a:schemeClr>
                </a:solidFill>
              </a:rPr>
              <a:t> = </a:t>
            </a:r>
            <a:r>
              <a:rPr lang="fr-FR" sz="2000" dirty="0" smtClean="0">
                <a:solidFill>
                  <a:srgbClr val="FF0000"/>
                </a:solidFill>
              </a:rPr>
              <a:t>new</a:t>
            </a:r>
            <a:r>
              <a:rPr lang="fr-FR" sz="2000" dirty="0" smtClean="0">
                <a:solidFill>
                  <a:schemeClr val="accent5">
                    <a:lumMod val="20000"/>
                    <a:lumOff val="80000"/>
                  </a:schemeClr>
                </a:solidFill>
              </a:rPr>
              <a:t> </a:t>
            </a:r>
            <a:r>
              <a:rPr lang="fr-FR" sz="2000" dirty="0" err="1" smtClean="0">
                <a:solidFill>
                  <a:schemeClr val="accent4">
                    <a:lumMod val="40000"/>
                    <a:lumOff val="60000"/>
                  </a:schemeClr>
                </a:solidFill>
              </a:rPr>
              <a:t>MthreadingDemo</a:t>
            </a:r>
            <a:r>
              <a:rPr lang="fr-FR" sz="2000" dirty="0" smtClean="0">
                <a:solidFill>
                  <a:schemeClr val="accent4">
                    <a:lumMod val="40000"/>
                    <a:lumOff val="60000"/>
                  </a:schemeClr>
                </a:solidFill>
              </a:rPr>
              <a:t>()</a:t>
            </a:r>
            <a:r>
              <a:rPr lang="fr-FR" sz="2000" dirty="0" smtClean="0">
                <a:solidFill>
                  <a:schemeClr val="accent5">
                    <a:lumMod val="20000"/>
                    <a:lumOff val="80000"/>
                  </a:schemeClr>
                </a:solidFill>
              </a:rPr>
              <a:t>; </a:t>
            </a:r>
          </a:p>
          <a:p>
            <a:pPr marL="0" indent="0">
              <a:spcBef>
                <a:spcPct val="0"/>
              </a:spcBef>
              <a:buFontTx/>
              <a:buNone/>
            </a:pPr>
            <a:r>
              <a:rPr lang="fr-FR" sz="2000" dirty="0" smtClean="0">
                <a:solidFill>
                  <a:schemeClr val="accent5">
                    <a:lumMod val="20000"/>
                    <a:lumOff val="80000"/>
                  </a:schemeClr>
                </a:solidFill>
              </a:rPr>
              <a:t>            </a:t>
            </a:r>
            <a:r>
              <a:rPr lang="fr-FR" sz="2000" dirty="0" err="1" smtClean="0">
                <a:solidFill>
                  <a:schemeClr val="accent4">
                    <a:lumMod val="60000"/>
                    <a:lumOff val="40000"/>
                  </a:schemeClr>
                </a:solidFill>
              </a:rPr>
              <a:t>object</a:t>
            </a:r>
            <a:r>
              <a:rPr lang="fr-FR" sz="2000" dirty="0" err="1" smtClean="0">
                <a:solidFill>
                  <a:schemeClr val="accent5">
                    <a:lumMod val="20000"/>
                    <a:lumOff val="80000"/>
                  </a:schemeClr>
                </a:solidFill>
              </a:rPr>
              <a:t>.</a:t>
            </a:r>
            <a:r>
              <a:rPr lang="fr-FR" sz="2000" dirty="0" err="1" smtClean="0">
                <a:solidFill>
                  <a:srgbClr val="92D050"/>
                </a:solidFill>
              </a:rPr>
              <a:t>start</a:t>
            </a:r>
            <a:r>
              <a:rPr lang="fr-FR" sz="2000" dirty="0" smtClean="0">
                <a:solidFill>
                  <a:srgbClr val="92D050"/>
                </a:solidFill>
              </a:rPr>
              <a:t>()</a:t>
            </a:r>
            <a:r>
              <a:rPr lang="fr-FR" sz="2000" dirty="0" smtClean="0">
                <a:solidFill>
                  <a:schemeClr val="accent5">
                    <a:lumMod val="20000"/>
                    <a:lumOff val="80000"/>
                  </a:schemeClr>
                </a:solidFill>
              </a:rPr>
              <a:t>; </a:t>
            </a:r>
          </a:p>
          <a:p>
            <a:pPr marL="0" indent="0">
              <a:spcBef>
                <a:spcPct val="0"/>
              </a:spcBef>
              <a:buFontTx/>
              <a:buNone/>
            </a:pPr>
            <a:r>
              <a:rPr lang="fr-FR" sz="1800" dirty="0" smtClean="0">
                <a:solidFill>
                  <a:schemeClr val="accent5">
                    <a:lumMod val="20000"/>
                    <a:lumOff val="80000"/>
                  </a:schemeClr>
                </a:solidFill>
              </a:rPr>
              <a:t>        } </a:t>
            </a:r>
          </a:p>
          <a:p>
            <a:pPr marL="0" indent="0">
              <a:spcBef>
                <a:spcPct val="0"/>
              </a:spcBef>
              <a:buFontTx/>
              <a:buNone/>
            </a:pPr>
            <a:r>
              <a:rPr lang="fr-FR" sz="1800" dirty="0" smtClean="0">
                <a:solidFill>
                  <a:schemeClr val="accent5">
                    <a:lumMod val="20000"/>
                    <a:lumOff val="80000"/>
                  </a:schemeClr>
                </a:solidFill>
              </a:rPr>
              <a:t>    } </a:t>
            </a:r>
          </a:p>
          <a:p>
            <a:pPr marL="0" indent="0">
              <a:spcBef>
                <a:spcPct val="0"/>
              </a:spcBef>
              <a:buFontTx/>
              <a:buNone/>
            </a:pPr>
            <a:r>
              <a:rPr lang="fr-FR" sz="1800" dirty="0" smtClean="0">
                <a:solidFill>
                  <a:schemeClr val="accent5">
                    <a:lumMod val="20000"/>
                    <a:lumOff val="80000"/>
                  </a:schemeClr>
                </a:solidFill>
              </a:rPr>
              <a:t>} </a:t>
            </a:r>
          </a:p>
        </p:txBody>
      </p:sp>
      <p:cxnSp>
        <p:nvCxnSpPr>
          <p:cNvPr id="6" name="Connecteur droit 5"/>
          <p:cNvCxnSpPr/>
          <p:nvPr/>
        </p:nvCxnSpPr>
        <p:spPr>
          <a:xfrm>
            <a:off x="5641236" y="1111506"/>
            <a:ext cx="0" cy="5078785"/>
          </a:xfrm>
          <a:prstGeom prst="line">
            <a:avLst/>
          </a:prstGeom>
          <a:ln cmpd="thickThin">
            <a:solidFill>
              <a:srgbClr val="FFC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41200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51789" y="450971"/>
            <a:ext cx="10972800" cy="645195"/>
          </a:xfrm>
        </p:spPr>
        <p:txBody>
          <a:bodyPr/>
          <a:lstStyle/>
          <a:p>
            <a:r>
              <a:rPr lang="en-US" sz="3600" dirty="0" smtClean="0">
                <a:solidFill>
                  <a:schemeClr val="accent5">
                    <a:lumMod val="20000"/>
                    <a:lumOff val="80000"/>
                  </a:schemeClr>
                </a:solidFill>
              </a:rPr>
              <a:t>Creation by implementation of Runnable</a:t>
            </a:r>
            <a:endParaRPr lang="fr-FR" sz="3600" dirty="0">
              <a:solidFill>
                <a:schemeClr val="accent5">
                  <a:lumMod val="20000"/>
                  <a:lumOff val="80000"/>
                </a:schemeClr>
              </a:solidFill>
            </a:endParaRPr>
          </a:p>
        </p:txBody>
      </p:sp>
      <p:sp>
        <p:nvSpPr>
          <p:cNvPr id="4" name="Rectangle 1"/>
          <p:cNvSpPr>
            <a:spLocks noGrp="1" noChangeArrowheads="1"/>
          </p:cNvSpPr>
          <p:nvPr>
            <p:ph idx="1"/>
          </p:nvPr>
        </p:nvSpPr>
        <p:spPr bwMode="auto">
          <a:xfrm>
            <a:off x="162052" y="1239387"/>
            <a:ext cx="5122556" cy="5247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lvl="0" indent="0">
              <a:spcBef>
                <a:spcPct val="0"/>
              </a:spcBef>
              <a:buNone/>
            </a:pPr>
            <a:r>
              <a:rPr kumimoji="0" lang="fr-FR" sz="2000" b="0" i="0" u="none" strike="noStrike" cap="none" normalizeH="0" baseline="0" dirty="0" smtClean="0">
                <a:ln>
                  <a:noFill/>
                </a:ln>
                <a:solidFill>
                  <a:srgbClr val="00B0F0"/>
                </a:solidFill>
                <a:effectLst/>
              </a:rPr>
              <a:t>class</a:t>
            </a:r>
            <a:r>
              <a:rPr kumimoji="0" lang="fr-FR" sz="2000" b="0" i="0" u="none" strike="noStrike" cap="none" normalizeH="0" baseline="0" dirty="0" smtClean="0">
                <a:ln>
                  <a:noFill/>
                </a:ln>
                <a:solidFill>
                  <a:schemeClr val="accent5">
                    <a:lumMod val="20000"/>
                    <a:lumOff val="80000"/>
                  </a:schemeClr>
                </a:solidFill>
                <a:effectLst/>
              </a:rPr>
              <a:t> </a:t>
            </a:r>
            <a:r>
              <a:rPr kumimoji="0" lang="fr-FR" sz="2000" b="0" i="0" u="none" strike="noStrike" cap="none" normalizeH="0" baseline="0" dirty="0" err="1" smtClean="0">
                <a:ln>
                  <a:noFill/>
                </a:ln>
                <a:solidFill>
                  <a:schemeClr val="accent4">
                    <a:lumMod val="60000"/>
                    <a:lumOff val="40000"/>
                  </a:schemeClr>
                </a:solidFill>
                <a:effectLst/>
              </a:rPr>
              <a:t>MthreadingDemo</a:t>
            </a:r>
            <a:r>
              <a:rPr kumimoji="0" lang="fr-FR" sz="2000" b="0" i="0" u="none" strike="noStrike" cap="none" normalizeH="0" baseline="0" dirty="0" smtClean="0">
                <a:ln>
                  <a:noFill/>
                </a:ln>
                <a:solidFill>
                  <a:schemeClr val="accent5">
                    <a:lumMod val="20000"/>
                    <a:lumOff val="80000"/>
                  </a:schemeClr>
                </a:solidFill>
                <a:effectLst/>
              </a:rPr>
              <a:t> </a:t>
            </a:r>
            <a:r>
              <a:rPr kumimoji="0" lang="fr-FR" sz="2000" b="1" i="0" u="none" strike="noStrike" cap="none" normalizeH="0" baseline="0" dirty="0" err="1" smtClean="0">
                <a:ln>
                  <a:noFill/>
                </a:ln>
                <a:solidFill>
                  <a:schemeClr val="accent2">
                    <a:lumMod val="60000"/>
                    <a:lumOff val="40000"/>
                  </a:schemeClr>
                </a:solidFill>
                <a:effectLst/>
              </a:rPr>
              <a:t>implements</a:t>
            </a:r>
            <a:r>
              <a:rPr kumimoji="0" lang="fr-FR" sz="2000" b="1" i="0" u="none" strike="noStrike" cap="none" normalizeH="0" dirty="0" smtClean="0">
                <a:ln>
                  <a:noFill/>
                </a:ln>
                <a:solidFill>
                  <a:schemeClr val="accent2">
                    <a:lumMod val="60000"/>
                    <a:lumOff val="40000"/>
                  </a:schemeClr>
                </a:solidFill>
                <a:effectLst/>
              </a:rPr>
              <a:t> </a:t>
            </a:r>
            <a:r>
              <a:rPr kumimoji="0" lang="fr-FR" sz="2000" b="1" i="0" u="none" strike="noStrike" cap="none" normalizeH="0" dirty="0" err="1" smtClean="0">
                <a:ln>
                  <a:noFill/>
                </a:ln>
                <a:solidFill>
                  <a:schemeClr val="accent2">
                    <a:lumMod val="60000"/>
                    <a:lumOff val="40000"/>
                  </a:schemeClr>
                </a:solidFill>
                <a:effectLst/>
              </a:rPr>
              <a:t>Runnable</a:t>
            </a:r>
            <a:r>
              <a:rPr kumimoji="0" lang="fr-FR" sz="2000" b="0" i="0" u="none" strike="noStrike" cap="none" normalizeH="0" baseline="0" dirty="0" smtClean="0">
                <a:ln>
                  <a:noFill/>
                </a:ln>
                <a:solidFill>
                  <a:schemeClr val="accent5">
                    <a:lumMod val="20000"/>
                    <a:lumOff val="80000"/>
                  </a:schemeClr>
                </a:solidFill>
                <a:effectLst/>
              </a:rPr>
              <a:t> {</a:t>
            </a:r>
          </a:p>
          <a:p>
            <a:pPr marL="0" lvl="0" indent="0">
              <a:spcBef>
                <a:spcPct val="0"/>
              </a:spcBef>
              <a:buNone/>
            </a:pPr>
            <a:r>
              <a:rPr kumimoji="0" lang="fr-FR" sz="1000" b="0" i="0" u="none" strike="noStrike" cap="none" normalizeH="0" baseline="0" dirty="0" smtClean="0">
                <a:ln>
                  <a:noFill/>
                </a:ln>
                <a:solidFill>
                  <a:schemeClr val="accent5">
                    <a:lumMod val="20000"/>
                    <a:lumOff val="80000"/>
                  </a:schemeClr>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accent5">
                    <a:lumMod val="20000"/>
                    <a:lumOff val="80000"/>
                  </a:schemeClr>
                </a:solidFill>
                <a:effectLst/>
              </a:rPr>
              <a:t>    </a:t>
            </a:r>
            <a:r>
              <a:rPr kumimoji="0" lang="fr-FR" sz="2000" b="0" i="0" u="none" strike="noStrike" cap="none" normalizeH="0" baseline="0" dirty="0" smtClean="0">
                <a:ln>
                  <a:noFill/>
                </a:ln>
                <a:solidFill>
                  <a:srgbClr val="00B0F0"/>
                </a:solidFill>
                <a:effectLst/>
              </a:rPr>
              <a:t>public </a:t>
            </a:r>
            <a:r>
              <a:rPr kumimoji="0" lang="fr-FR" sz="2000" b="0" i="0" u="none" strike="noStrike" cap="none" normalizeH="0" baseline="0" dirty="0" err="1" smtClean="0">
                <a:ln>
                  <a:noFill/>
                </a:ln>
                <a:solidFill>
                  <a:srgbClr val="00B0F0"/>
                </a:solidFill>
                <a:effectLst/>
              </a:rPr>
              <a:t>void</a:t>
            </a:r>
            <a:r>
              <a:rPr kumimoji="0" lang="fr-FR" sz="2000" b="0" i="0" u="none" strike="noStrike" cap="none" normalizeH="0" baseline="0" dirty="0" smtClean="0">
                <a:ln>
                  <a:noFill/>
                </a:ln>
                <a:solidFill>
                  <a:schemeClr val="accent5">
                    <a:lumMod val="20000"/>
                    <a:lumOff val="80000"/>
                  </a:schemeClr>
                </a:solidFill>
                <a:effectLst/>
              </a:rPr>
              <a:t> </a:t>
            </a:r>
            <a:r>
              <a:rPr kumimoji="0" lang="fr-FR" sz="2000" b="0" i="0" u="none" strike="noStrike" cap="none" normalizeH="0" baseline="0" dirty="0" err="1" smtClean="0">
                <a:ln>
                  <a:noFill/>
                </a:ln>
                <a:solidFill>
                  <a:srgbClr val="92D050"/>
                </a:solidFill>
                <a:effectLst/>
              </a:rPr>
              <a:t>run</a:t>
            </a:r>
            <a:r>
              <a:rPr kumimoji="0" lang="fr-FR" sz="2000" b="0" i="0" u="none" strike="noStrike" cap="none" normalizeH="0" baseline="0" dirty="0" smtClean="0">
                <a:ln>
                  <a:noFill/>
                </a:ln>
                <a:solidFill>
                  <a:srgbClr val="92D050"/>
                </a:solidFill>
                <a:effectLst/>
              </a:rPr>
              <a:t>()</a:t>
            </a:r>
            <a:r>
              <a:rPr kumimoji="0" lang="fr-FR" sz="2000" b="0" i="0" u="none" strike="noStrike" cap="none" normalizeH="0" baseline="0" dirty="0" smtClean="0">
                <a:ln>
                  <a:noFill/>
                </a:ln>
                <a:solidFill>
                  <a:schemeClr val="accent5">
                    <a:lumMod val="20000"/>
                    <a:lumOff val="80000"/>
                  </a:schemeClr>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accent5">
                    <a:lumMod val="20000"/>
                    <a:lumOff val="80000"/>
                  </a:schemeClr>
                </a:solidFill>
                <a:effectLst/>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accent5">
                    <a:lumMod val="20000"/>
                    <a:lumOff val="80000"/>
                  </a:schemeClr>
                </a:solidFill>
                <a:effectLst/>
              </a:rPr>
              <a:t>        </a:t>
            </a:r>
            <a:r>
              <a:rPr kumimoji="0" lang="fr-FR" sz="2000" b="0" i="0" u="none" strike="noStrike" cap="none" normalizeH="0" baseline="0" dirty="0" err="1" smtClean="0">
                <a:ln>
                  <a:noFill/>
                </a:ln>
                <a:solidFill>
                  <a:srgbClr val="FF0000"/>
                </a:solidFill>
                <a:effectLst/>
              </a:rPr>
              <a:t>try</a:t>
            </a:r>
            <a:endParaRPr kumimoji="0" lang="fr-FR" sz="2000" b="0" i="0" u="none" strike="noStrike" cap="none" normalizeH="0" baseline="0" dirty="0" smtClean="0">
              <a:ln>
                <a:noFill/>
              </a:ln>
              <a:solidFill>
                <a:srgbClr val="FF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accent5">
                    <a:lumMod val="20000"/>
                    <a:lumOff val="80000"/>
                  </a:schemeClr>
                </a:solidFill>
                <a:effectLst/>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accent5">
                    <a:lumMod val="20000"/>
                    <a:lumOff val="80000"/>
                  </a:schemeClr>
                </a:solidFill>
                <a:effectLst/>
              </a:rPr>
              <a:t>            // Affichage</a:t>
            </a:r>
            <a:r>
              <a:rPr kumimoji="0" lang="fr-FR" sz="2000" b="0" i="0" u="none" strike="noStrike" cap="none" normalizeH="0" dirty="0" smtClean="0">
                <a:ln>
                  <a:noFill/>
                </a:ln>
                <a:solidFill>
                  <a:schemeClr val="accent5">
                    <a:lumMod val="20000"/>
                    <a:lumOff val="80000"/>
                  </a:schemeClr>
                </a:solidFill>
                <a:effectLst/>
              </a:rPr>
              <a:t> du thread qui s’exécute</a:t>
            </a:r>
            <a:r>
              <a:rPr kumimoji="0" lang="fr-FR" sz="2000" b="0" i="0" u="none" strike="noStrike" cap="none" normalizeH="0" baseline="0" dirty="0" smtClean="0">
                <a:ln>
                  <a:noFill/>
                </a:ln>
                <a:solidFill>
                  <a:schemeClr val="accent5">
                    <a:lumMod val="20000"/>
                    <a:lumOff val="80000"/>
                  </a:schemeClr>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accent5">
                    <a:lumMod val="20000"/>
                    <a:lumOff val="80000"/>
                  </a:schemeClr>
                </a:solidFill>
                <a:effectLst/>
              </a:rPr>
              <a:t>            </a:t>
            </a:r>
            <a:r>
              <a:rPr kumimoji="0" lang="fr-FR" sz="2000" b="0" i="0" u="none" strike="noStrike" cap="none" normalizeH="0" baseline="0" dirty="0" err="1" smtClean="0">
                <a:ln>
                  <a:noFill/>
                </a:ln>
                <a:solidFill>
                  <a:srgbClr val="00B0F0"/>
                </a:solidFill>
                <a:effectLst/>
              </a:rPr>
              <a:t>System</a:t>
            </a:r>
            <a:r>
              <a:rPr kumimoji="0" lang="fr-FR" sz="2000" b="0" i="0" u="none" strike="noStrike" cap="none" normalizeH="0" baseline="0" dirty="0" err="1" smtClean="0">
                <a:ln>
                  <a:noFill/>
                </a:ln>
                <a:solidFill>
                  <a:schemeClr val="accent5">
                    <a:lumMod val="20000"/>
                    <a:lumOff val="80000"/>
                  </a:schemeClr>
                </a:solidFill>
                <a:effectLst/>
              </a:rPr>
              <a:t>.out.</a:t>
            </a:r>
            <a:r>
              <a:rPr kumimoji="0" lang="fr-FR" sz="2000" b="0" i="0" u="none" strike="noStrike" cap="none" normalizeH="0" baseline="0" dirty="0" err="1" smtClean="0">
                <a:ln>
                  <a:noFill/>
                </a:ln>
                <a:solidFill>
                  <a:srgbClr val="92D050"/>
                </a:solidFill>
                <a:effectLst/>
              </a:rPr>
              <a:t>println</a:t>
            </a:r>
            <a:r>
              <a:rPr kumimoji="0" lang="fr-FR" sz="2000" b="0" i="0" u="none" strike="noStrike" cap="none" normalizeH="0" baseline="0" dirty="0" smtClean="0">
                <a:ln>
                  <a:noFill/>
                </a:ln>
                <a:solidFill>
                  <a:schemeClr val="accent5">
                    <a:lumMod val="20000"/>
                    <a:lumOff val="80000"/>
                  </a:schemeClr>
                </a:solidFill>
                <a:effectLst/>
              </a:rPr>
              <a:t> ("Thread " +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accent5">
                    <a:lumMod val="20000"/>
                    <a:lumOff val="80000"/>
                  </a:schemeClr>
                </a:solidFill>
                <a:effectLst/>
              </a:rPr>
              <a:t>                  </a:t>
            </a:r>
            <a:r>
              <a:rPr kumimoji="0" lang="fr-FR" sz="2000" b="0" i="0" u="none" strike="noStrike" cap="none" normalizeH="0" baseline="0" dirty="0" err="1" smtClean="0">
                <a:ln>
                  <a:noFill/>
                </a:ln>
                <a:solidFill>
                  <a:srgbClr val="00B0F0"/>
                </a:solidFill>
                <a:effectLst/>
              </a:rPr>
              <a:t>Thread.</a:t>
            </a:r>
            <a:r>
              <a:rPr kumimoji="0" lang="fr-FR" sz="2000" b="0" i="0" u="none" strike="noStrike" cap="none" normalizeH="0" baseline="0" dirty="0" err="1" smtClean="0">
                <a:ln>
                  <a:noFill/>
                </a:ln>
                <a:solidFill>
                  <a:schemeClr val="accent4">
                    <a:lumMod val="40000"/>
                    <a:lumOff val="60000"/>
                  </a:schemeClr>
                </a:solidFill>
                <a:effectLst/>
              </a:rPr>
              <a:t>currentThread</a:t>
            </a:r>
            <a:r>
              <a:rPr kumimoji="0" lang="fr-FR" sz="2000" b="0" i="0" u="none" strike="noStrike" cap="none" normalizeH="0" baseline="0" dirty="0" smtClean="0">
                <a:ln>
                  <a:noFill/>
                </a:ln>
                <a:solidFill>
                  <a:schemeClr val="accent4">
                    <a:lumMod val="60000"/>
                    <a:lumOff val="40000"/>
                  </a:schemeClr>
                </a:solidFill>
                <a:effectLst/>
              </a:rPr>
              <a:t>()</a:t>
            </a:r>
            <a:r>
              <a:rPr kumimoji="0" lang="fr-FR" sz="2000" b="0" i="0" u="none" strike="noStrike" cap="none" normalizeH="0" baseline="0" dirty="0" smtClean="0">
                <a:ln>
                  <a:noFill/>
                </a:ln>
                <a:solidFill>
                  <a:schemeClr val="accent5">
                    <a:lumMod val="20000"/>
                    <a:lumOff val="80000"/>
                  </a:schemeClr>
                </a:solidFill>
                <a:effectLst/>
              </a:rPr>
              <a:t>.</a:t>
            </a:r>
            <a:r>
              <a:rPr kumimoji="0" lang="fr-FR" sz="2000" b="0" i="0" u="none" strike="noStrike" cap="none" normalizeH="0" baseline="0" dirty="0" err="1" smtClean="0">
                <a:ln>
                  <a:noFill/>
                </a:ln>
                <a:solidFill>
                  <a:srgbClr val="92D050"/>
                </a:solidFill>
                <a:effectLst/>
              </a:rPr>
              <a:t>getId</a:t>
            </a:r>
            <a:r>
              <a:rPr kumimoji="0" lang="fr-FR" sz="2000" b="0" i="0" u="none" strike="noStrike" cap="none" normalizeH="0" baseline="0" dirty="0" smtClean="0">
                <a:ln>
                  <a:noFill/>
                </a:ln>
                <a:solidFill>
                  <a:srgbClr val="92D050"/>
                </a:solidFill>
                <a:effectLst/>
              </a:rPr>
              <a:t>()</a:t>
            </a:r>
            <a:r>
              <a:rPr kumimoji="0" lang="fr-FR" sz="2000" b="0" i="0" u="none" strike="noStrike" cap="none" normalizeH="0" baseline="0" dirty="0" smtClean="0">
                <a:ln>
                  <a:noFill/>
                </a:ln>
                <a:solidFill>
                  <a:schemeClr val="accent5">
                    <a:lumMod val="20000"/>
                    <a:lumOff val="80000"/>
                  </a:schemeClr>
                </a:solidFill>
                <a:effectLst/>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accent5">
                    <a:lumMod val="20000"/>
                    <a:lumOff val="80000"/>
                  </a:schemeClr>
                </a:solidFill>
                <a:effectLst/>
              </a:rPr>
              <a:t>                  " </a:t>
            </a:r>
            <a:r>
              <a:rPr kumimoji="0" lang="fr-FR" sz="2000" b="0" i="0" u="none" strike="noStrike" cap="none" normalizeH="0" baseline="0" dirty="0" err="1" smtClean="0">
                <a:ln>
                  <a:noFill/>
                </a:ln>
                <a:solidFill>
                  <a:schemeClr val="accent5">
                    <a:lumMod val="20000"/>
                    <a:lumOff val="80000"/>
                  </a:schemeClr>
                </a:solidFill>
                <a:effectLst/>
              </a:rPr>
              <a:t>is</a:t>
            </a:r>
            <a:r>
              <a:rPr kumimoji="0" lang="fr-FR" sz="2000" b="0" i="0" u="none" strike="noStrike" cap="none" normalizeH="0" baseline="0" dirty="0" smtClean="0">
                <a:ln>
                  <a:noFill/>
                </a:ln>
                <a:solidFill>
                  <a:schemeClr val="accent5">
                    <a:lumMod val="20000"/>
                    <a:lumOff val="80000"/>
                  </a:schemeClr>
                </a:solidFill>
                <a:effectLst/>
              </a:rPr>
              <a:t> running");</a:t>
            </a:r>
            <a:r>
              <a:rPr kumimoji="0" lang="fr-FR" sz="1600" b="0" i="0" u="none" strike="noStrike" cap="none" normalizeH="0" baseline="0" dirty="0" smtClean="0">
                <a:ln>
                  <a:noFill/>
                </a:ln>
                <a:solidFill>
                  <a:schemeClr val="accent5">
                    <a:lumMod val="20000"/>
                    <a:lumOff val="80000"/>
                  </a:schemeClr>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000" b="0" i="0" u="none" strike="noStrike" cap="none" normalizeH="0" baseline="0" dirty="0" smtClean="0">
                <a:ln>
                  <a:noFill/>
                </a:ln>
                <a:solidFill>
                  <a:schemeClr val="accent5">
                    <a:lumMod val="20000"/>
                    <a:lumOff val="80000"/>
                  </a:schemeClr>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accent5">
                    <a:lumMod val="20000"/>
                    <a:lumOff val="80000"/>
                  </a:schemeClr>
                </a:solidFill>
                <a:effectLst/>
              </a:rPr>
              <a:t>       </a:t>
            </a:r>
            <a:r>
              <a:rPr kumimoji="0" lang="fr-FR" sz="1800" b="0" i="0" u="none" strike="noStrike" cap="none" normalizeH="0" baseline="0" dirty="0" smtClean="0">
                <a:ln>
                  <a:noFill/>
                </a:ln>
                <a:solidFill>
                  <a:schemeClr val="accent5">
                    <a:lumMod val="20000"/>
                    <a:lumOff val="80000"/>
                  </a:schemeClr>
                </a:solidFill>
                <a:effectLst/>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5">
                    <a:lumMod val="20000"/>
                    <a:lumOff val="80000"/>
                  </a:schemeClr>
                </a:solidFill>
                <a:effectLst/>
              </a:rPr>
              <a:t>        </a:t>
            </a:r>
            <a:r>
              <a:rPr kumimoji="0" lang="fr-FR" sz="1800" b="0" i="0" u="none" strike="noStrike" cap="none" normalizeH="0" baseline="0" dirty="0" smtClean="0">
                <a:ln>
                  <a:noFill/>
                </a:ln>
                <a:solidFill>
                  <a:srgbClr val="FF0000"/>
                </a:solidFill>
                <a:effectLst/>
              </a:rPr>
              <a:t>catch</a:t>
            </a:r>
            <a:r>
              <a:rPr kumimoji="0" lang="fr-FR" sz="1800" b="0" i="0" u="none" strike="noStrike" cap="none" normalizeH="0" baseline="0" dirty="0" smtClean="0">
                <a:ln>
                  <a:noFill/>
                </a:ln>
                <a:solidFill>
                  <a:schemeClr val="accent5">
                    <a:lumMod val="20000"/>
                    <a:lumOff val="80000"/>
                  </a:schemeClr>
                </a:solidFill>
                <a:effectLst/>
              </a:rPr>
              <a:t> (</a:t>
            </a:r>
            <a:r>
              <a:rPr kumimoji="0" lang="fr-FR" sz="1800" b="0" i="0" u="none" strike="noStrike" cap="none" normalizeH="0" baseline="0" dirty="0" smtClean="0">
                <a:ln>
                  <a:noFill/>
                </a:ln>
                <a:solidFill>
                  <a:srgbClr val="00B0F0"/>
                </a:solidFill>
                <a:effectLst/>
              </a:rPr>
              <a:t>Exception</a:t>
            </a:r>
            <a:r>
              <a:rPr kumimoji="0" lang="fr-FR" sz="1800" b="0" i="0" u="none" strike="noStrike" cap="none" normalizeH="0" baseline="0" dirty="0" smtClean="0">
                <a:ln>
                  <a:noFill/>
                </a:ln>
                <a:solidFill>
                  <a:schemeClr val="accent5">
                    <a:lumMod val="20000"/>
                    <a:lumOff val="80000"/>
                  </a:schemeClr>
                </a:solidFill>
                <a:effectLst/>
              </a:rPr>
              <a:t> </a:t>
            </a:r>
            <a:r>
              <a:rPr kumimoji="0" lang="fr-FR" sz="1800" b="0" i="0" u="none" strike="noStrike" cap="none" normalizeH="0" baseline="0" dirty="0" smtClean="0">
                <a:ln>
                  <a:noFill/>
                </a:ln>
                <a:solidFill>
                  <a:schemeClr val="accent4">
                    <a:lumMod val="40000"/>
                    <a:lumOff val="60000"/>
                  </a:schemeClr>
                </a:solidFill>
                <a:effectLst/>
              </a:rPr>
              <a:t>e</a:t>
            </a:r>
            <a:r>
              <a:rPr kumimoji="0" lang="fr-FR" sz="1800" b="0" i="0" u="none" strike="noStrike" cap="none" normalizeH="0" baseline="0" dirty="0" smtClean="0">
                <a:ln>
                  <a:noFill/>
                </a:ln>
                <a:solidFill>
                  <a:schemeClr val="accent5">
                    <a:lumMod val="20000"/>
                    <a:lumOff val="80000"/>
                  </a:schemeClr>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5">
                    <a:lumMod val="20000"/>
                    <a:lumOff val="80000"/>
                  </a:schemeClr>
                </a:solidFill>
                <a:effectLst/>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5">
                    <a:lumMod val="20000"/>
                    <a:lumOff val="80000"/>
                  </a:schemeClr>
                </a:solidFill>
                <a:effectLst/>
              </a:rPr>
              <a:t>            // Renvoi</a:t>
            </a:r>
            <a:r>
              <a:rPr kumimoji="0" lang="fr-FR" sz="1800" b="0" i="0" u="none" strike="noStrike" cap="none" normalizeH="0" dirty="0" smtClean="0">
                <a:ln>
                  <a:noFill/>
                </a:ln>
                <a:solidFill>
                  <a:schemeClr val="accent5">
                    <a:lumMod val="20000"/>
                    <a:lumOff val="80000"/>
                  </a:schemeClr>
                </a:solidFill>
                <a:effectLst/>
              </a:rPr>
              <a:t> d’une</a:t>
            </a:r>
            <a:r>
              <a:rPr kumimoji="0" lang="fr-FR" sz="1800" b="0" i="0" u="none" strike="noStrike" cap="none" normalizeH="0" baseline="0" dirty="0" smtClean="0">
                <a:ln>
                  <a:noFill/>
                </a:ln>
                <a:solidFill>
                  <a:schemeClr val="accent5">
                    <a:lumMod val="20000"/>
                    <a:lumOff val="80000"/>
                  </a:schemeClr>
                </a:solidFill>
                <a:effectLst/>
              </a:rPr>
              <a:t> exception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accent5">
                    <a:lumMod val="20000"/>
                    <a:lumOff val="80000"/>
                  </a:schemeClr>
                </a:solidFill>
                <a:effectLst/>
              </a:rPr>
              <a:t>            </a:t>
            </a:r>
            <a:r>
              <a:rPr kumimoji="0" lang="fr-FR" sz="1800" b="0" i="0" u="none" strike="noStrike" cap="none" normalizeH="0" baseline="0" dirty="0" err="1" smtClean="0">
                <a:ln>
                  <a:noFill/>
                </a:ln>
                <a:solidFill>
                  <a:srgbClr val="00B0F0"/>
                </a:solidFill>
                <a:effectLst/>
              </a:rPr>
              <a:t>System</a:t>
            </a:r>
            <a:r>
              <a:rPr kumimoji="0" lang="fr-FR" sz="1800" b="0" i="0" u="none" strike="noStrike" cap="none" normalizeH="0" baseline="0" dirty="0" err="1" smtClean="0">
                <a:ln>
                  <a:noFill/>
                </a:ln>
                <a:solidFill>
                  <a:schemeClr val="accent5">
                    <a:lumMod val="20000"/>
                    <a:lumOff val="80000"/>
                  </a:schemeClr>
                </a:solidFill>
                <a:effectLst/>
              </a:rPr>
              <a:t>.out.</a:t>
            </a:r>
            <a:r>
              <a:rPr kumimoji="0" lang="fr-FR" sz="1800" b="0" i="0" u="none" strike="noStrike" cap="none" normalizeH="0" baseline="0" dirty="0" err="1" smtClean="0">
                <a:ln>
                  <a:noFill/>
                </a:ln>
                <a:solidFill>
                  <a:srgbClr val="92D050"/>
                </a:solidFill>
                <a:effectLst/>
              </a:rPr>
              <a:t>println</a:t>
            </a:r>
            <a:r>
              <a:rPr kumimoji="0" lang="fr-FR" sz="1800" b="0" i="0" u="none" strike="noStrike" cap="none" normalizeH="0" baseline="0" dirty="0" smtClean="0">
                <a:ln>
                  <a:noFill/>
                </a:ln>
                <a:solidFill>
                  <a:schemeClr val="accent5">
                    <a:lumMod val="20000"/>
                    <a:lumOff val="80000"/>
                  </a:schemeClr>
                </a:solidFill>
                <a:effectLst/>
              </a:rPr>
              <a:t> ("Exception rencontrée");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accent5">
                    <a:lumMod val="20000"/>
                    <a:lumOff val="80000"/>
                  </a:schemeClr>
                </a:solidFill>
                <a:effectLst/>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accent5">
                    <a:lumMod val="20000"/>
                    <a:lumOff val="80000"/>
                  </a:schemeClr>
                </a:solidFill>
                <a:effectLst/>
              </a:rPr>
              <a:t>    }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accent5">
                    <a:lumMod val="20000"/>
                    <a:lumOff val="80000"/>
                  </a:schemeClr>
                </a:solidFill>
                <a:effectLst/>
              </a:rPr>
              <a:t>} </a:t>
            </a:r>
          </a:p>
        </p:txBody>
      </p:sp>
      <p:sp>
        <p:nvSpPr>
          <p:cNvPr id="5" name="Rectangle 1"/>
          <p:cNvSpPr txBox="1">
            <a:spLocks noChangeArrowheads="1"/>
          </p:cNvSpPr>
          <p:nvPr/>
        </p:nvSpPr>
        <p:spPr bwMode="auto">
          <a:xfrm>
            <a:off x="5608571" y="1224760"/>
            <a:ext cx="6479723"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FontTx/>
              <a:buNone/>
            </a:pPr>
            <a:r>
              <a:rPr lang="fr-FR" sz="2000" dirty="0" smtClean="0">
                <a:solidFill>
                  <a:schemeClr val="accent5">
                    <a:lumMod val="20000"/>
                    <a:lumOff val="80000"/>
                  </a:schemeClr>
                </a:solidFill>
              </a:rPr>
              <a:t>public class Multithread </a:t>
            </a:r>
          </a:p>
          <a:p>
            <a:pPr marL="0" indent="0">
              <a:spcBef>
                <a:spcPct val="0"/>
              </a:spcBef>
              <a:buFontTx/>
              <a:buNone/>
            </a:pPr>
            <a:r>
              <a:rPr lang="fr-FR" sz="2000" dirty="0" smtClean="0">
                <a:solidFill>
                  <a:schemeClr val="accent5">
                    <a:lumMod val="20000"/>
                    <a:lumOff val="80000"/>
                  </a:schemeClr>
                </a:solidFill>
              </a:rPr>
              <a:t>{ </a:t>
            </a:r>
          </a:p>
          <a:p>
            <a:pPr marL="0" indent="0">
              <a:spcBef>
                <a:spcPct val="0"/>
              </a:spcBef>
              <a:buFontTx/>
              <a:buNone/>
            </a:pPr>
            <a:r>
              <a:rPr lang="fr-FR" sz="2000" dirty="0" smtClean="0">
                <a:solidFill>
                  <a:schemeClr val="accent5">
                    <a:lumMod val="20000"/>
                    <a:lumOff val="80000"/>
                  </a:schemeClr>
                </a:solidFill>
              </a:rPr>
              <a:t>    </a:t>
            </a:r>
            <a:r>
              <a:rPr lang="fr-FR" sz="2000" dirty="0" smtClean="0">
                <a:solidFill>
                  <a:srgbClr val="00B0F0"/>
                </a:solidFill>
              </a:rPr>
              <a:t>public </a:t>
            </a:r>
            <a:r>
              <a:rPr lang="fr-FR" sz="2000" dirty="0" err="1" smtClean="0">
                <a:solidFill>
                  <a:srgbClr val="00B0F0"/>
                </a:solidFill>
              </a:rPr>
              <a:t>static</a:t>
            </a:r>
            <a:r>
              <a:rPr lang="fr-FR" sz="2000" dirty="0" smtClean="0">
                <a:solidFill>
                  <a:srgbClr val="00B0F0"/>
                </a:solidFill>
              </a:rPr>
              <a:t> </a:t>
            </a:r>
            <a:r>
              <a:rPr lang="fr-FR" sz="2000" dirty="0" err="1" smtClean="0">
                <a:solidFill>
                  <a:srgbClr val="00B0F0"/>
                </a:solidFill>
              </a:rPr>
              <a:t>void</a:t>
            </a:r>
            <a:r>
              <a:rPr lang="fr-FR" sz="2000" dirty="0" smtClean="0">
                <a:solidFill>
                  <a:schemeClr val="accent5">
                    <a:lumMod val="20000"/>
                    <a:lumOff val="80000"/>
                  </a:schemeClr>
                </a:solidFill>
              </a:rPr>
              <a:t> </a:t>
            </a:r>
            <a:r>
              <a:rPr lang="fr-FR" sz="2000" b="1" dirty="0" smtClean="0">
                <a:solidFill>
                  <a:schemeClr val="accent2">
                    <a:lumMod val="40000"/>
                    <a:lumOff val="60000"/>
                  </a:schemeClr>
                </a:solidFill>
              </a:rPr>
              <a:t>main</a:t>
            </a:r>
            <a:r>
              <a:rPr lang="fr-FR" sz="2000" dirty="0" smtClean="0">
                <a:solidFill>
                  <a:schemeClr val="accent5">
                    <a:lumMod val="20000"/>
                    <a:lumOff val="80000"/>
                  </a:schemeClr>
                </a:solidFill>
              </a:rPr>
              <a:t>(</a:t>
            </a:r>
            <a:r>
              <a:rPr lang="fr-FR" sz="2000" dirty="0" smtClean="0">
                <a:solidFill>
                  <a:srgbClr val="92D050"/>
                </a:solidFill>
              </a:rPr>
              <a:t>String[] </a:t>
            </a:r>
            <a:r>
              <a:rPr lang="fr-FR" sz="2000" dirty="0" err="1" smtClean="0">
                <a:solidFill>
                  <a:srgbClr val="92D050"/>
                </a:solidFill>
              </a:rPr>
              <a:t>args</a:t>
            </a:r>
            <a:r>
              <a:rPr lang="fr-FR" sz="2000" dirty="0" smtClean="0">
                <a:solidFill>
                  <a:schemeClr val="accent5">
                    <a:lumMod val="20000"/>
                    <a:lumOff val="80000"/>
                  </a:schemeClr>
                </a:solidFill>
              </a:rPr>
              <a:t>) </a:t>
            </a:r>
          </a:p>
          <a:p>
            <a:pPr marL="0" indent="0">
              <a:spcBef>
                <a:spcPct val="0"/>
              </a:spcBef>
              <a:buFontTx/>
              <a:buNone/>
            </a:pPr>
            <a:r>
              <a:rPr lang="fr-FR" sz="2000" dirty="0" smtClean="0">
                <a:solidFill>
                  <a:schemeClr val="accent5">
                    <a:lumMod val="20000"/>
                    <a:lumOff val="80000"/>
                  </a:schemeClr>
                </a:solidFill>
              </a:rPr>
              <a:t>    { </a:t>
            </a:r>
          </a:p>
          <a:p>
            <a:pPr marL="0" indent="0">
              <a:spcBef>
                <a:spcPct val="0"/>
              </a:spcBef>
              <a:buFontTx/>
              <a:buNone/>
            </a:pPr>
            <a:r>
              <a:rPr lang="fr-FR" sz="2000" dirty="0" smtClean="0">
                <a:solidFill>
                  <a:schemeClr val="accent5">
                    <a:lumMod val="20000"/>
                    <a:lumOff val="80000"/>
                  </a:schemeClr>
                </a:solidFill>
              </a:rPr>
              <a:t>        </a:t>
            </a:r>
            <a:r>
              <a:rPr lang="fr-FR" sz="2000" dirty="0" err="1" smtClean="0">
                <a:solidFill>
                  <a:srgbClr val="00B0F0"/>
                </a:solidFill>
              </a:rPr>
              <a:t>int</a:t>
            </a:r>
            <a:r>
              <a:rPr lang="fr-FR" sz="2000" dirty="0" smtClean="0">
                <a:solidFill>
                  <a:schemeClr val="accent5">
                    <a:lumMod val="20000"/>
                    <a:lumOff val="80000"/>
                  </a:schemeClr>
                </a:solidFill>
              </a:rPr>
              <a:t> </a:t>
            </a:r>
            <a:r>
              <a:rPr lang="fr-FR" sz="2000" dirty="0" smtClean="0">
                <a:solidFill>
                  <a:schemeClr val="accent4">
                    <a:lumMod val="20000"/>
                    <a:lumOff val="80000"/>
                  </a:schemeClr>
                </a:solidFill>
              </a:rPr>
              <a:t>n</a:t>
            </a:r>
            <a:r>
              <a:rPr lang="fr-FR" sz="2000" dirty="0" smtClean="0">
                <a:solidFill>
                  <a:schemeClr val="accent5">
                    <a:lumMod val="20000"/>
                    <a:lumOff val="80000"/>
                  </a:schemeClr>
                </a:solidFill>
              </a:rPr>
              <a:t> = 8; // </a:t>
            </a:r>
            <a:r>
              <a:rPr lang="fr-FR" sz="2000" dirty="0" err="1" smtClean="0">
                <a:solidFill>
                  <a:schemeClr val="accent5">
                    <a:lumMod val="20000"/>
                    <a:lumOff val="80000"/>
                  </a:schemeClr>
                </a:solidFill>
              </a:rPr>
              <a:t>Number</a:t>
            </a:r>
            <a:r>
              <a:rPr lang="fr-FR" sz="2000" dirty="0" smtClean="0">
                <a:solidFill>
                  <a:schemeClr val="accent5">
                    <a:lumMod val="20000"/>
                    <a:lumOff val="80000"/>
                  </a:schemeClr>
                </a:solidFill>
              </a:rPr>
              <a:t> of threads </a:t>
            </a:r>
          </a:p>
          <a:p>
            <a:pPr marL="0" indent="0">
              <a:spcBef>
                <a:spcPct val="0"/>
              </a:spcBef>
              <a:buFontTx/>
              <a:buNone/>
            </a:pPr>
            <a:r>
              <a:rPr lang="fr-FR" sz="2000" dirty="0" smtClean="0">
                <a:solidFill>
                  <a:schemeClr val="accent5">
                    <a:lumMod val="20000"/>
                    <a:lumOff val="80000"/>
                  </a:schemeClr>
                </a:solidFill>
              </a:rPr>
              <a:t>        </a:t>
            </a:r>
            <a:r>
              <a:rPr lang="fr-FR" sz="2000" dirty="0" smtClean="0">
                <a:solidFill>
                  <a:srgbClr val="FF0000"/>
                </a:solidFill>
              </a:rPr>
              <a:t>for</a:t>
            </a:r>
            <a:r>
              <a:rPr lang="fr-FR" sz="2000" dirty="0" smtClean="0">
                <a:solidFill>
                  <a:schemeClr val="accent5">
                    <a:lumMod val="20000"/>
                    <a:lumOff val="80000"/>
                  </a:schemeClr>
                </a:solidFill>
              </a:rPr>
              <a:t> (</a:t>
            </a:r>
            <a:r>
              <a:rPr lang="fr-FR" sz="2000" dirty="0" err="1" smtClean="0">
                <a:solidFill>
                  <a:srgbClr val="00B0F0"/>
                </a:solidFill>
              </a:rPr>
              <a:t>int</a:t>
            </a:r>
            <a:r>
              <a:rPr lang="fr-FR" sz="2000" dirty="0" smtClean="0">
                <a:solidFill>
                  <a:schemeClr val="accent5">
                    <a:lumMod val="20000"/>
                    <a:lumOff val="80000"/>
                  </a:schemeClr>
                </a:solidFill>
              </a:rPr>
              <a:t> </a:t>
            </a:r>
            <a:r>
              <a:rPr lang="fr-FR" sz="2000" dirty="0" smtClean="0">
                <a:solidFill>
                  <a:schemeClr val="accent4">
                    <a:lumMod val="20000"/>
                    <a:lumOff val="80000"/>
                  </a:schemeClr>
                </a:solidFill>
              </a:rPr>
              <a:t>i=0; </a:t>
            </a:r>
            <a:r>
              <a:rPr lang="fr-FR" sz="2000" dirty="0" smtClean="0">
                <a:solidFill>
                  <a:schemeClr val="accent4">
                    <a:lumMod val="20000"/>
                    <a:lumOff val="80000"/>
                  </a:schemeClr>
                </a:solidFill>
              </a:rPr>
              <a:t>i&lt;n; </a:t>
            </a:r>
            <a:r>
              <a:rPr lang="fr-FR" sz="2000" dirty="0" smtClean="0">
                <a:solidFill>
                  <a:schemeClr val="accent4">
                    <a:lumMod val="20000"/>
                    <a:lumOff val="80000"/>
                  </a:schemeClr>
                </a:solidFill>
              </a:rPr>
              <a:t>i++</a:t>
            </a:r>
            <a:r>
              <a:rPr lang="fr-FR" sz="2000" dirty="0" smtClean="0">
                <a:solidFill>
                  <a:schemeClr val="accent5">
                    <a:lumMod val="20000"/>
                    <a:lumOff val="80000"/>
                  </a:schemeClr>
                </a:solidFill>
              </a:rPr>
              <a:t>) </a:t>
            </a:r>
          </a:p>
          <a:p>
            <a:pPr marL="0" indent="0">
              <a:spcBef>
                <a:spcPct val="0"/>
              </a:spcBef>
              <a:buFontTx/>
              <a:buNone/>
            </a:pPr>
            <a:r>
              <a:rPr lang="fr-FR" sz="2000" dirty="0" smtClean="0">
                <a:solidFill>
                  <a:schemeClr val="accent5">
                    <a:lumMod val="20000"/>
                    <a:lumOff val="80000"/>
                  </a:schemeClr>
                </a:solidFill>
              </a:rPr>
              <a:t>        { </a:t>
            </a:r>
          </a:p>
          <a:p>
            <a:pPr marL="0" indent="0">
              <a:spcBef>
                <a:spcPct val="0"/>
              </a:spcBef>
              <a:buFontTx/>
              <a:buNone/>
            </a:pPr>
            <a:r>
              <a:rPr lang="fr-FR" sz="2000" dirty="0" smtClean="0">
                <a:solidFill>
                  <a:schemeClr val="accent5">
                    <a:lumMod val="20000"/>
                    <a:lumOff val="80000"/>
                  </a:schemeClr>
                </a:solidFill>
              </a:rPr>
              <a:t>          </a:t>
            </a:r>
            <a:r>
              <a:rPr lang="fr-FR" sz="2000" dirty="0" smtClean="0">
                <a:solidFill>
                  <a:srgbClr val="00B0F0"/>
                </a:solidFill>
              </a:rPr>
              <a:t>Thread</a:t>
            </a:r>
            <a:r>
              <a:rPr lang="fr-FR" sz="2000" dirty="0" smtClean="0">
                <a:solidFill>
                  <a:schemeClr val="accent5">
                    <a:lumMod val="20000"/>
                    <a:lumOff val="80000"/>
                  </a:schemeClr>
                </a:solidFill>
              </a:rPr>
              <a:t> </a:t>
            </a:r>
            <a:r>
              <a:rPr lang="fr-FR" sz="2000" dirty="0" err="1" smtClean="0">
                <a:solidFill>
                  <a:schemeClr val="accent4">
                    <a:lumMod val="60000"/>
                    <a:lumOff val="40000"/>
                  </a:schemeClr>
                </a:solidFill>
              </a:rPr>
              <a:t>object</a:t>
            </a:r>
            <a:r>
              <a:rPr lang="fr-FR" sz="2000" dirty="0" smtClean="0">
                <a:solidFill>
                  <a:schemeClr val="accent5">
                    <a:lumMod val="20000"/>
                    <a:lumOff val="80000"/>
                  </a:schemeClr>
                </a:solidFill>
              </a:rPr>
              <a:t> = </a:t>
            </a:r>
            <a:r>
              <a:rPr lang="fr-FR" sz="2000" dirty="0" smtClean="0">
                <a:solidFill>
                  <a:srgbClr val="FF0000"/>
                </a:solidFill>
              </a:rPr>
              <a:t>new</a:t>
            </a:r>
            <a:r>
              <a:rPr lang="fr-FR" sz="2000" dirty="0" smtClean="0">
                <a:solidFill>
                  <a:schemeClr val="accent5">
                    <a:lumMod val="20000"/>
                    <a:lumOff val="80000"/>
                  </a:schemeClr>
                </a:solidFill>
              </a:rPr>
              <a:t> </a:t>
            </a:r>
            <a:r>
              <a:rPr lang="fr-FR" sz="2000" dirty="0" smtClean="0">
                <a:solidFill>
                  <a:srgbClr val="00B0F0"/>
                </a:solidFill>
              </a:rPr>
              <a:t>Thread</a:t>
            </a:r>
            <a:r>
              <a:rPr lang="fr-FR" sz="2000" dirty="0" smtClean="0">
                <a:solidFill>
                  <a:schemeClr val="accent5">
                    <a:lumMod val="20000"/>
                    <a:lumOff val="80000"/>
                  </a:schemeClr>
                </a:solidFill>
              </a:rPr>
              <a:t>(</a:t>
            </a:r>
            <a:r>
              <a:rPr lang="fr-FR" sz="2000" dirty="0" smtClean="0">
                <a:solidFill>
                  <a:srgbClr val="FF0000"/>
                </a:solidFill>
              </a:rPr>
              <a:t>new</a:t>
            </a:r>
            <a:r>
              <a:rPr lang="fr-FR" sz="2000" dirty="0" smtClean="0">
                <a:solidFill>
                  <a:schemeClr val="accent5">
                    <a:lumMod val="20000"/>
                    <a:lumOff val="80000"/>
                  </a:schemeClr>
                </a:solidFill>
              </a:rPr>
              <a:t> </a:t>
            </a:r>
            <a:r>
              <a:rPr lang="fr-FR" sz="2000" dirty="0" err="1" smtClean="0">
                <a:solidFill>
                  <a:schemeClr val="accent4">
                    <a:lumMod val="60000"/>
                    <a:lumOff val="40000"/>
                  </a:schemeClr>
                </a:solidFill>
              </a:rPr>
              <a:t>MthreadingDemo</a:t>
            </a:r>
            <a:r>
              <a:rPr lang="fr-FR" sz="2000" dirty="0" smtClean="0">
                <a:solidFill>
                  <a:schemeClr val="accent4">
                    <a:lumMod val="60000"/>
                    <a:lumOff val="40000"/>
                  </a:schemeClr>
                </a:solidFill>
              </a:rPr>
              <a:t>()</a:t>
            </a:r>
            <a:r>
              <a:rPr lang="fr-FR" sz="2000" dirty="0" smtClean="0">
                <a:solidFill>
                  <a:schemeClr val="accent5">
                    <a:lumMod val="20000"/>
                    <a:lumOff val="80000"/>
                  </a:schemeClr>
                </a:solidFill>
              </a:rPr>
              <a:t>); </a:t>
            </a:r>
          </a:p>
          <a:p>
            <a:pPr marL="0" indent="0">
              <a:spcBef>
                <a:spcPct val="0"/>
              </a:spcBef>
              <a:buFontTx/>
              <a:buNone/>
            </a:pPr>
            <a:r>
              <a:rPr lang="fr-FR" sz="2000" dirty="0" smtClean="0">
                <a:solidFill>
                  <a:schemeClr val="accent5">
                    <a:lumMod val="20000"/>
                    <a:lumOff val="80000"/>
                  </a:schemeClr>
                </a:solidFill>
              </a:rPr>
              <a:t>         </a:t>
            </a:r>
            <a:r>
              <a:rPr lang="fr-FR" sz="2000" dirty="0" smtClean="0">
                <a:solidFill>
                  <a:schemeClr val="accent4">
                    <a:lumMod val="60000"/>
                    <a:lumOff val="40000"/>
                  </a:schemeClr>
                </a:solidFill>
              </a:rPr>
              <a:t> </a:t>
            </a:r>
            <a:r>
              <a:rPr lang="fr-FR" sz="2000" dirty="0" err="1" smtClean="0">
                <a:solidFill>
                  <a:schemeClr val="accent4">
                    <a:lumMod val="60000"/>
                    <a:lumOff val="40000"/>
                  </a:schemeClr>
                </a:solidFill>
              </a:rPr>
              <a:t>object</a:t>
            </a:r>
            <a:r>
              <a:rPr lang="fr-FR" sz="2000" dirty="0" err="1" smtClean="0">
                <a:solidFill>
                  <a:schemeClr val="accent5">
                    <a:lumMod val="20000"/>
                    <a:lumOff val="80000"/>
                  </a:schemeClr>
                </a:solidFill>
              </a:rPr>
              <a:t>.</a:t>
            </a:r>
            <a:r>
              <a:rPr lang="fr-FR" sz="2000" dirty="0" err="1" smtClean="0">
                <a:solidFill>
                  <a:srgbClr val="92D050"/>
                </a:solidFill>
              </a:rPr>
              <a:t>start</a:t>
            </a:r>
            <a:r>
              <a:rPr lang="fr-FR" sz="2000" dirty="0" smtClean="0">
                <a:solidFill>
                  <a:srgbClr val="92D050"/>
                </a:solidFill>
              </a:rPr>
              <a:t>()</a:t>
            </a:r>
            <a:r>
              <a:rPr lang="fr-FR" sz="2000" dirty="0" smtClean="0">
                <a:solidFill>
                  <a:schemeClr val="accent5">
                    <a:lumMod val="20000"/>
                    <a:lumOff val="80000"/>
                  </a:schemeClr>
                </a:solidFill>
              </a:rPr>
              <a:t>; </a:t>
            </a:r>
          </a:p>
          <a:p>
            <a:pPr marL="0" indent="0">
              <a:spcBef>
                <a:spcPct val="0"/>
              </a:spcBef>
              <a:buFontTx/>
              <a:buNone/>
            </a:pPr>
            <a:r>
              <a:rPr lang="fr-FR" sz="2000" dirty="0" smtClean="0">
                <a:solidFill>
                  <a:schemeClr val="accent5">
                    <a:lumMod val="20000"/>
                    <a:lumOff val="80000"/>
                  </a:schemeClr>
                </a:solidFill>
              </a:rPr>
              <a:t>        } </a:t>
            </a:r>
          </a:p>
          <a:p>
            <a:pPr marL="0" indent="0">
              <a:spcBef>
                <a:spcPct val="0"/>
              </a:spcBef>
              <a:buFontTx/>
              <a:buNone/>
            </a:pPr>
            <a:r>
              <a:rPr lang="fr-FR" sz="2000" dirty="0" smtClean="0">
                <a:solidFill>
                  <a:schemeClr val="accent5">
                    <a:lumMod val="20000"/>
                    <a:lumOff val="80000"/>
                  </a:schemeClr>
                </a:solidFill>
              </a:rPr>
              <a:t>    } </a:t>
            </a:r>
          </a:p>
          <a:p>
            <a:pPr marL="0" indent="0">
              <a:spcBef>
                <a:spcPct val="0"/>
              </a:spcBef>
              <a:buFontTx/>
              <a:buNone/>
            </a:pPr>
            <a:r>
              <a:rPr lang="fr-FR" sz="2000" dirty="0" smtClean="0">
                <a:solidFill>
                  <a:schemeClr val="accent5">
                    <a:lumMod val="20000"/>
                    <a:lumOff val="80000"/>
                  </a:schemeClr>
                </a:solidFill>
              </a:rPr>
              <a:t>} </a:t>
            </a:r>
          </a:p>
        </p:txBody>
      </p:sp>
    </p:spTree>
    <p:extLst>
      <p:ext uri="{BB962C8B-B14F-4D97-AF65-F5344CB8AC3E}">
        <p14:creationId xmlns:p14="http://schemas.microsoft.com/office/powerpoint/2010/main" val="37367367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09600" y="373822"/>
            <a:ext cx="10972800" cy="944632"/>
          </a:xfrm>
        </p:spPr>
        <p:txBody>
          <a:bodyPr/>
          <a:lstStyle/>
          <a:p>
            <a:pPr eaLnBrk="1" hangingPunct="1"/>
            <a:r>
              <a:rPr lang="en-US" sz="3600" dirty="0" smtClean="0">
                <a:solidFill>
                  <a:schemeClr val="accent5">
                    <a:lumMod val="20000"/>
                    <a:lumOff val="80000"/>
                  </a:schemeClr>
                </a:solidFill>
              </a:rPr>
              <a:t>Differences Between </a:t>
            </a:r>
            <a:r>
              <a:rPr lang="en-US" sz="3600" dirty="0" smtClean="0">
                <a:solidFill>
                  <a:schemeClr val="accent5">
                    <a:lumMod val="20000"/>
                    <a:lumOff val="80000"/>
                  </a:schemeClr>
                </a:solidFill>
              </a:rPr>
              <a:t>Thread </a:t>
            </a:r>
            <a:r>
              <a:rPr lang="en-US" sz="3600" dirty="0" smtClean="0">
                <a:solidFill>
                  <a:schemeClr val="accent5">
                    <a:lumMod val="20000"/>
                    <a:lumOff val="80000"/>
                  </a:schemeClr>
                </a:solidFill>
              </a:rPr>
              <a:t>&amp; </a:t>
            </a:r>
            <a:r>
              <a:rPr lang="en-US" sz="3600" dirty="0" smtClean="0">
                <a:solidFill>
                  <a:schemeClr val="accent5">
                    <a:lumMod val="20000"/>
                    <a:lumOff val="80000"/>
                  </a:schemeClr>
                </a:solidFill>
              </a:rPr>
              <a:t>Runnable </a:t>
            </a:r>
            <a:r>
              <a:rPr lang="en-US" sz="3600" dirty="0" smtClean="0">
                <a:solidFill>
                  <a:schemeClr val="accent5">
                    <a:lumMod val="20000"/>
                    <a:lumOff val="80000"/>
                  </a:schemeClr>
                </a:solidFill>
              </a:rPr>
              <a:t>in </a:t>
            </a:r>
            <a:r>
              <a:rPr lang="en-US" sz="3600" dirty="0" smtClean="0">
                <a:solidFill>
                  <a:schemeClr val="accent5">
                    <a:lumMod val="20000"/>
                    <a:lumOff val="80000"/>
                  </a:schemeClr>
                </a:solidFill>
              </a:rPr>
              <a:t>Java (1)</a:t>
            </a:r>
          </a:p>
        </p:txBody>
      </p:sp>
      <p:sp>
        <p:nvSpPr>
          <p:cNvPr id="12291" name="Rectangle 5"/>
          <p:cNvSpPr>
            <a:spLocks noGrp="1" noChangeArrowheads="1"/>
          </p:cNvSpPr>
          <p:nvPr>
            <p:ph type="body" idx="1"/>
          </p:nvPr>
        </p:nvSpPr>
        <p:spPr>
          <a:xfrm>
            <a:off x="387095" y="1458264"/>
            <a:ext cx="11479725" cy="4749511"/>
          </a:xfrm>
        </p:spPr>
        <p:txBody>
          <a:bodyPr/>
          <a:lstStyle/>
          <a:p>
            <a:pPr marL="457200" indent="-457200">
              <a:lnSpc>
                <a:spcPct val="150000"/>
              </a:lnSpc>
              <a:buFont typeface="+mj-lt"/>
              <a:buAutoNum type="arabicPeriod"/>
            </a:pPr>
            <a:r>
              <a:rPr lang="en-US" sz="2400" dirty="0" smtClean="0">
                <a:solidFill>
                  <a:schemeClr val="bg1"/>
                </a:solidFill>
              </a:rPr>
              <a:t>Each thread created by extending the Thread class creates a unique object for it, and it is associated with this object. On the other hand, each thread created by implementing the Runnable interface shares the same runnable instance.</a:t>
            </a:r>
          </a:p>
          <a:p>
            <a:pPr marL="457200" indent="-457200">
              <a:lnSpc>
                <a:spcPct val="150000"/>
              </a:lnSpc>
              <a:buFont typeface="+mj-lt"/>
              <a:buAutoNum type="arabicPeriod"/>
            </a:pPr>
            <a:r>
              <a:rPr lang="en-US" sz="2400" dirty="0" smtClean="0">
                <a:solidFill>
                  <a:schemeClr val="bg1"/>
                </a:solidFill>
              </a:rPr>
              <a:t>Since each thread is associated with a unique object when created by extending the Thread class, more memory is required. While each thread created by implementation of the Runnable interface shares the same object space therefore, it requires less memory.</a:t>
            </a:r>
            <a:endParaRPr lang="en-US" sz="2400" dirty="0" smtClean="0">
              <a:solidFill>
                <a:schemeClr val="bg1"/>
              </a:solidFill>
            </a:endParaRPr>
          </a:p>
          <a:p>
            <a:pPr marL="0" indent="0">
              <a:buNone/>
            </a:pPr>
            <a:endParaRPr lang="en-US" sz="2400" dirty="0" smtClean="0"/>
          </a:p>
        </p:txBody>
      </p:sp>
    </p:spTree>
    <p:extLst>
      <p:ext uri="{BB962C8B-B14F-4D97-AF65-F5344CB8AC3E}">
        <p14:creationId xmlns:p14="http://schemas.microsoft.com/office/powerpoint/2010/main" val="38122087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09600" y="326591"/>
            <a:ext cx="10972800" cy="1039095"/>
          </a:xfrm>
        </p:spPr>
        <p:txBody>
          <a:bodyPr/>
          <a:lstStyle/>
          <a:p>
            <a:r>
              <a:rPr lang="en-US" sz="3600" dirty="0" smtClean="0">
                <a:solidFill>
                  <a:schemeClr val="accent5">
                    <a:lumMod val="20000"/>
                    <a:lumOff val="80000"/>
                  </a:schemeClr>
                </a:solidFill>
              </a:rPr>
              <a:t>Differences Between Thread &amp; Runnable in Java (2)</a:t>
            </a:r>
            <a:endParaRPr lang="en-US" sz="3600" dirty="0" smtClean="0">
              <a:solidFill>
                <a:srgbClr val="002060"/>
              </a:solidFill>
            </a:endParaRPr>
          </a:p>
        </p:txBody>
      </p:sp>
      <p:sp>
        <p:nvSpPr>
          <p:cNvPr id="12291" name="Rectangle 5"/>
          <p:cNvSpPr>
            <a:spLocks noGrp="1" noChangeArrowheads="1"/>
          </p:cNvSpPr>
          <p:nvPr>
            <p:ph type="body" idx="1"/>
          </p:nvPr>
        </p:nvSpPr>
        <p:spPr>
          <a:xfrm>
            <a:off x="908900" y="1458264"/>
            <a:ext cx="10436114" cy="4749511"/>
          </a:xfrm>
        </p:spPr>
        <p:txBody>
          <a:bodyPr/>
          <a:lstStyle/>
          <a:p>
            <a:pPr marL="457200" indent="-457200">
              <a:lnSpc>
                <a:spcPct val="150000"/>
              </a:lnSpc>
              <a:buFont typeface="+mj-lt"/>
              <a:buAutoNum type="arabicPeriod" startAt="3"/>
            </a:pPr>
            <a:r>
              <a:rPr lang="en-US" sz="2400" dirty="0" smtClean="0">
                <a:solidFill>
                  <a:schemeClr val="bg1"/>
                </a:solidFill>
              </a:rPr>
              <a:t>If we extend the Thread class then we will not be able to inherit any other class since Java does not allow multiple inheritance whereas implementing Runnable gives a chance for a class to inherit any other.</a:t>
            </a:r>
          </a:p>
          <a:p>
            <a:pPr marL="457200" indent="-457200">
              <a:lnSpc>
                <a:spcPct val="150000"/>
              </a:lnSpc>
              <a:buFont typeface="+mj-lt"/>
              <a:buAutoNum type="arabicPeriod" startAt="3"/>
            </a:pPr>
            <a:r>
              <a:rPr lang="en-US" sz="2400" dirty="0" smtClean="0">
                <a:solidFill>
                  <a:schemeClr val="bg1"/>
                </a:solidFill>
              </a:rPr>
              <a:t>We should only extend the Thread class if we need to override or specialize some other methods of the Thread class. We must implement the Runnable interface if we want to specialize the run() method only.</a:t>
            </a:r>
            <a:endParaRPr lang="en-US" sz="2400" dirty="0" smtClean="0">
              <a:solidFill>
                <a:schemeClr val="bg1"/>
              </a:solidFill>
            </a:endParaRPr>
          </a:p>
          <a:p>
            <a:pPr marL="0" indent="0">
              <a:buNone/>
            </a:pPr>
            <a:endParaRPr lang="en-US" sz="2400" dirty="0" smtClean="0"/>
          </a:p>
        </p:txBody>
      </p:sp>
    </p:spTree>
    <p:extLst>
      <p:ext uri="{BB962C8B-B14F-4D97-AF65-F5344CB8AC3E}">
        <p14:creationId xmlns:p14="http://schemas.microsoft.com/office/powerpoint/2010/main" val="13634597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09600" y="326591"/>
            <a:ext cx="10972800" cy="1039095"/>
          </a:xfrm>
        </p:spPr>
        <p:txBody>
          <a:bodyPr/>
          <a:lstStyle/>
          <a:p>
            <a:r>
              <a:rPr lang="en-US" sz="3600" dirty="0" smtClean="0">
                <a:solidFill>
                  <a:schemeClr val="accent5">
                    <a:lumMod val="20000"/>
                    <a:lumOff val="80000"/>
                  </a:schemeClr>
                </a:solidFill>
              </a:rPr>
              <a:t>Differences Between Thread &amp; Runnable in Java (3)</a:t>
            </a:r>
            <a:endParaRPr lang="en-US" sz="3600" dirty="0" smtClean="0">
              <a:solidFill>
                <a:srgbClr val="002060"/>
              </a:solidFill>
            </a:endParaRPr>
          </a:p>
        </p:txBody>
      </p:sp>
      <p:sp>
        <p:nvSpPr>
          <p:cNvPr id="12291" name="Rectangle 5"/>
          <p:cNvSpPr>
            <a:spLocks noGrp="1" noChangeArrowheads="1"/>
          </p:cNvSpPr>
          <p:nvPr>
            <p:ph type="body" idx="1"/>
          </p:nvPr>
        </p:nvSpPr>
        <p:spPr>
          <a:xfrm>
            <a:off x="908900" y="1545348"/>
            <a:ext cx="10436114" cy="4749511"/>
          </a:xfrm>
        </p:spPr>
        <p:txBody>
          <a:bodyPr/>
          <a:lstStyle/>
          <a:p>
            <a:pPr marL="457200" indent="-457200">
              <a:lnSpc>
                <a:spcPct val="150000"/>
              </a:lnSpc>
              <a:buFont typeface="+mj-lt"/>
              <a:buAutoNum type="arabicPeriod" startAt="5"/>
            </a:pPr>
            <a:r>
              <a:rPr lang="en-US" sz="2400" dirty="0" smtClean="0">
                <a:solidFill>
                  <a:schemeClr val="bg1"/>
                </a:solidFill>
              </a:rPr>
              <a:t>Extending the Thread class introduces strong coupling into the code since Thread code and thread work is contained in the same class. Implementing the Runnable interface introduces loose coupling into the code since Thread code is separated from the work assigned to the thread.</a:t>
            </a:r>
            <a:endParaRPr lang="en-US" sz="2400" dirty="0" smtClean="0">
              <a:solidFill>
                <a:schemeClr val="bg1"/>
              </a:solidFill>
            </a:endParaRPr>
          </a:p>
        </p:txBody>
      </p:sp>
    </p:spTree>
    <p:extLst>
      <p:ext uri="{BB962C8B-B14F-4D97-AF65-F5344CB8AC3E}">
        <p14:creationId xmlns:p14="http://schemas.microsoft.com/office/powerpoint/2010/main" val="33769994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09600" y="455795"/>
            <a:ext cx="10972800" cy="780687"/>
          </a:xfrm>
        </p:spPr>
        <p:txBody>
          <a:bodyPr/>
          <a:lstStyle/>
          <a:p>
            <a:r>
              <a:rPr lang="en-US" sz="3600" dirty="0" smtClean="0">
                <a:solidFill>
                  <a:schemeClr val="accent5">
                    <a:lumMod val="20000"/>
                    <a:lumOff val="80000"/>
                  </a:schemeClr>
                </a:solidFill>
              </a:rPr>
              <a:t>Multi-threads Server(1)</a:t>
            </a:r>
            <a:endParaRPr lang="en-US" sz="3600" dirty="0" smtClean="0">
              <a:solidFill>
                <a:schemeClr val="accent5">
                  <a:lumMod val="20000"/>
                  <a:lumOff val="80000"/>
                </a:schemeClr>
              </a:solidFill>
            </a:endParaRPr>
          </a:p>
        </p:txBody>
      </p:sp>
      <p:sp>
        <p:nvSpPr>
          <p:cNvPr id="12291" name="Rectangle 5"/>
          <p:cNvSpPr>
            <a:spLocks noGrp="1" noChangeArrowheads="1"/>
          </p:cNvSpPr>
          <p:nvPr>
            <p:ph type="body" idx="1"/>
          </p:nvPr>
        </p:nvSpPr>
        <p:spPr>
          <a:xfrm>
            <a:off x="908900" y="1307872"/>
            <a:ext cx="10436114" cy="5224462"/>
          </a:xfrm>
        </p:spPr>
        <p:txBody>
          <a:bodyPr>
            <a:normAutofit lnSpcReduction="10000"/>
          </a:bodyPr>
          <a:lstStyle/>
          <a:p>
            <a:pPr marL="0" indent="0">
              <a:buNone/>
            </a:pPr>
            <a:r>
              <a:rPr lang="en-US" sz="2400" dirty="0" smtClean="0">
                <a:solidFill>
                  <a:schemeClr val="bg1"/>
                </a:solidFill>
              </a:rPr>
              <a:t>Simply delegate the execution of the service to a dedicated Thread</a:t>
            </a:r>
            <a:r>
              <a:rPr lang="fr-FR" sz="2400" dirty="0" smtClean="0">
                <a:solidFill>
                  <a:schemeClr val="bg1"/>
                </a:solidFill>
              </a:rPr>
              <a:t>…</a:t>
            </a:r>
            <a:endParaRPr lang="fr-FR" sz="2400" dirty="0" smtClean="0">
              <a:solidFill>
                <a:schemeClr val="bg1"/>
              </a:solidFill>
            </a:endParaRPr>
          </a:p>
          <a:p>
            <a:pPr marL="0" indent="0">
              <a:buNone/>
            </a:pPr>
            <a:r>
              <a:rPr lang="fr-FR" sz="2400" dirty="0">
                <a:solidFill>
                  <a:schemeClr val="bg1"/>
                </a:solidFill>
              </a:rPr>
              <a:t>// </a:t>
            </a:r>
            <a:r>
              <a:rPr lang="fr-FR" sz="2400" dirty="0" smtClean="0">
                <a:solidFill>
                  <a:schemeClr val="accent2">
                    <a:lumMod val="60000"/>
                    <a:lumOff val="40000"/>
                  </a:schemeClr>
                </a:solidFill>
              </a:rPr>
              <a:t>The</a:t>
            </a:r>
            <a:r>
              <a:rPr lang="fr-FR" sz="2400" dirty="0" smtClean="0">
                <a:solidFill>
                  <a:schemeClr val="accent2">
                    <a:lumMod val="60000"/>
                    <a:lumOff val="40000"/>
                  </a:schemeClr>
                </a:solidFill>
              </a:rPr>
              <a:t> </a:t>
            </a:r>
            <a:r>
              <a:rPr lang="fr-FR" sz="2400" dirty="0">
                <a:solidFill>
                  <a:schemeClr val="accent2">
                    <a:lumMod val="60000"/>
                    <a:lumOff val="40000"/>
                  </a:schemeClr>
                </a:solidFill>
              </a:rPr>
              <a:t>service</a:t>
            </a:r>
          </a:p>
          <a:p>
            <a:pPr marL="0" indent="0">
              <a:buNone/>
            </a:pPr>
            <a:r>
              <a:rPr lang="fr-FR" dirty="0">
                <a:solidFill>
                  <a:srgbClr val="00B0F0"/>
                </a:solidFill>
              </a:rPr>
              <a:t>class</a:t>
            </a:r>
            <a:r>
              <a:rPr lang="fr-FR" dirty="0">
                <a:solidFill>
                  <a:schemeClr val="bg1"/>
                </a:solidFill>
              </a:rPr>
              <a:t> </a:t>
            </a:r>
            <a:r>
              <a:rPr lang="fr-FR" dirty="0">
                <a:solidFill>
                  <a:schemeClr val="accent4">
                    <a:lumMod val="40000"/>
                    <a:lumOff val="60000"/>
                  </a:schemeClr>
                </a:solidFill>
              </a:rPr>
              <a:t>Service</a:t>
            </a:r>
            <a:r>
              <a:rPr lang="fr-FR" dirty="0">
                <a:solidFill>
                  <a:schemeClr val="bg1"/>
                </a:solidFill>
              </a:rPr>
              <a:t> </a:t>
            </a:r>
            <a:r>
              <a:rPr lang="fr-FR" dirty="0" err="1">
                <a:solidFill>
                  <a:schemeClr val="accent2">
                    <a:lumMod val="60000"/>
                    <a:lumOff val="40000"/>
                  </a:schemeClr>
                </a:solidFill>
              </a:rPr>
              <a:t>implements</a:t>
            </a:r>
            <a:r>
              <a:rPr lang="fr-FR" dirty="0">
                <a:solidFill>
                  <a:schemeClr val="accent2">
                    <a:lumMod val="60000"/>
                    <a:lumOff val="40000"/>
                  </a:schemeClr>
                </a:solidFill>
              </a:rPr>
              <a:t> </a:t>
            </a:r>
            <a:r>
              <a:rPr lang="fr-FR" dirty="0" err="1">
                <a:solidFill>
                  <a:schemeClr val="accent2">
                    <a:lumMod val="60000"/>
                    <a:lumOff val="40000"/>
                  </a:schemeClr>
                </a:solidFill>
              </a:rPr>
              <a:t>Runnable</a:t>
            </a:r>
            <a:r>
              <a:rPr lang="fr-FR" dirty="0">
                <a:solidFill>
                  <a:schemeClr val="bg1"/>
                </a:solidFill>
              </a:rPr>
              <a:t> {</a:t>
            </a:r>
          </a:p>
          <a:p>
            <a:pPr marL="0" indent="0">
              <a:buNone/>
            </a:pPr>
            <a:r>
              <a:rPr lang="fr-FR" dirty="0" smtClean="0">
                <a:solidFill>
                  <a:srgbClr val="0070C0"/>
                </a:solidFill>
              </a:rPr>
              <a:t>public</a:t>
            </a:r>
            <a:r>
              <a:rPr lang="fr-FR" dirty="0" smtClean="0">
                <a:solidFill>
                  <a:schemeClr val="bg1"/>
                </a:solidFill>
              </a:rPr>
              <a:t> </a:t>
            </a:r>
            <a:r>
              <a:rPr lang="fr-FR" dirty="0">
                <a:solidFill>
                  <a:srgbClr val="00B0F0"/>
                </a:solidFill>
              </a:rPr>
              <a:t>Socket</a:t>
            </a:r>
            <a:r>
              <a:rPr lang="fr-FR" dirty="0">
                <a:solidFill>
                  <a:schemeClr val="bg1"/>
                </a:solidFill>
              </a:rPr>
              <a:t> </a:t>
            </a:r>
            <a:r>
              <a:rPr lang="fr-FR" dirty="0" err="1" smtClean="0">
                <a:solidFill>
                  <a:schemeClr val="accent4">
                    <a:lumMod val="40000"/>
                    <a:lumOff val="60000"/>
                  </a:schemeClr>
                </a:solidFill>
              </a:rPr>
              <a:t>maSocket</a:t>
            </a:r>
            <a:r>
              <a:rPr lang="fr-FR" dirty="0" smtClean="0">
                <a:solidFill>
                  <a:schemeClr val="bg1"/>
                </a:solidFill>
              </a:rPr>
              <a:t>;</a:t>
            </a:r>
            <a:endParaRPr lang="fr-FR" dirty="0">
              <a:solidFill>
                <a:schemeClr val="bg1"/>
              </a:solidFill>
            </a:endParaRPr>
          </a:p>
          <a:p>
            <a:pPr marL="0" indent="0">
              <a:buNone/>
            </a:pPr>
            <a:r>
              <a:rPr lang="fr-FR" dirty="0">
                <a:solidFill>
                  <a:schemeClr val="accent4">
                    <a:lumMod val="40000"/>
                    <a:lumOff val="60000"/>
                  </a:schemeClr>
                </a:solidFill>
              </a:rPr>
              <a:t>Service</a:t>
            </a:r>
            <a:r>
              <a:rPr lang="fr-FR" dirty="0">
                <a:solidFill>
                  <a:schemeClr val="bg1"/>
                </a:solidFill>
              </a:rPr>
              <a:t>(</a:t>
            </a:r>
            <a:r>
              <a:rPr lang="fr-FR" dirty="0">
                <a:solidFill>
                  <a:srgbClr val="00B0F0"/>
                </a:solidFill>
              </a:rPr>
              <a:t>Socket</a:t>
            </a:r>
            <a:r>
              <a:rPr lang="fr-FR" dirty="0">
                <a:solidFill>
                  <a:schemeClr val="bg1"/>
                </a:solidFill>
              </a:rPr>
              <a:t> </a:t>
            </a:r>
            <a:r>
              <a:rPr lang="fr-FR" dirty="0">
                <a:solidFill>
                  <a:srgbClr val="92D050"/>
                </a:solidFill>
              </a:rPr>
              <a:t>s</a:t>
            </a:r>
            <a:r>
              <a:rPr lang="fr-FR" dirty="0">
                <a:solidFill>
                  <a:schemeClr val="bg1"/>
                </a:solidFill>
              </a:rPr>
              <a:t>) {</a:t>
            </a:r>
          </a:p>
          <a:p>
            <a:pPr marL="0" indent="0">
              <a:buNone/>
            </a:pPr>
            <a:r>
              <a:rPr lang="fr-FR" dirty="0" smtClean="0">
                <a:solidFill>
                  <a:schemeClr val="bg1"/>
                </a:solidFill>
              </a:rPr>
              <a:t>	</a:t>
            </a:r>
            <a:r>
              <a:rPr lang="fr-FR" dirty="0" err="1" smtClean="0">
                <a:solidFill>
                  <a:schemeClr val="bg1"/>
                </a:solidFill>
              </a:rPr>
              <a:t>this.</a:t>
            </a:r>
            <a:r>
              <a:rPr lang="fr-FR" dirty="0" err="1" smtClean="0">
                <a:solidFill>
                  <a:schemeClr val="accent4">
                    <a:lumMod val="40000"/>
                    <a:lumOff val="60000"/>
                  </a:schemeClr>
                </a:solidFill>
              </a:rPr>
              <a:t>maSocket</a:t>
            </a:r>
            <a:r>
              <a:rPr lang="fr-FR" dirty="0" smtClean="0">
                <a:solidFill>
                  <a:schemeClr val="bg1"/>
                </a:solidFill>
              </a:rPr>
              <a:t> </a:t>
            </a:r>
            <a:r>
              <a:rPr lang="fr-FR" dirty="0">
                <a:solidFill>
                  <a:schemeClr val="bg1"/>
                </a:solidFill>
              </a:rPr>
              <a:t>= </a:t>
            </a:r>
            <a:r>
              <a:rPr lang="fr-FR" dirty="0">
                <a:solidFill>
                  <a:srgbClr val="92D050"/>
                </a:solidFill>
              </a:rPr>
              <a:t>s</a:t>
            </a:r>
            <a:r>
              <a:rPr lang="fr-FR" dirty="0" smtClean="0">
                <a:solidFill>
                  <a:schemeClr val="bg1"/>
                </a:solidFill>
              </a:rPr>
              <a:t>;}</a:t>
            </a:r>
            <a:endParaRPr lang="fr-FR" dirty="0">
              <a:solidFill>
                <a:schemeClr val="bg1"/>
              </a:solidFill>
            </a:endParaRPr>
          </a:p>
          <a:p>
            <a:pPr marL="0" indent="0">
              <a:buNone/>
            </a:pPr>
            <a:r>
              <a:rPr lang="fr-FR" dirty="0" err="1">
                <a:solidFill>
                  <a:srgbClr val="00B0F0"/>
                </a:solidFill>
              </a:rPr>
              <a:t>void</a:t>
            </a:r>
            <a:r>
              <a:rPr lang="fr-FR" dirty="0">
                <a:solidFill>
                  <a:schemeClr val="bg1"/>
                </a:solidFill>
              </a:rPr>
              <a:t> </a:t>
            </a:r>
            <a:r>
              <a:rPr lang="fr-FR" dirty="0" err="1">
                <a:solidFill>
                  <a:srgbClr val="92D050"/>
                </a:solidFill>
              </a:rPr>
              <a:t>run</a:t>
            </a:r>
            <a:r>
              <a:rPr lang="fr-FR" dirty="0">
                <a:solidFill>
                  <a:srgbClr val="92D050"/>
                </a:solidFill>
              </a:rPr>
              <a:t>()</a:t>
            </a:r>
            <a:r>
              <a:rPr lang="fr-FR" dirty="0">
                <a:solidFill>
                  <a:schemeClr val="bg1"/>
                </a:solidFill>
              </a:rPr>
              <a:t> </a:t>
            </a:r>
            <a:r>
              <a:rPr lang="fr-FR" dirty="0" smtClean="0">
                <a:solidFill>
                  <a:schemeClr val="bg1"/>
                </a:solidFill>
              </a:rPr>
              <a:t>{</a:t>
            </a:r>
            <a:endParaRPr lang="fr-FR" dirty="0">
              <a:solidFill>
                <a:schemeClr val="bg1"/>
              </a:solidFill>
            </a:endParaRPr>
          </a:p>
          <a:p>
            <a:pPr marL="0" indent="0">
              <a:buNone/>
            </a:pPr>
            <a:r>
              <a:rPr lang="fr-FR" dirty="0" smtClean="0">
                <a:solidFill>
                  <a:schemeClr val="bg1"/>
                </a:solidFill>
              </a:rPr>
              <a:t>// </a:t>
            </a:r>
            <a:r>
              <a:rPr lang="fr-FR" dirty="0" smtClean="0">
                <a:solidFill>
                  <a:schemeClr val="accent2">
                    <a:lumMod val="60000"/>
                    <a:lumOff val="40000"/>
                  </a:schemeClr>
                </a:solidFill>
              </a:rPr>
              <a:t>code du service…</a:t>
            </a:r>
            <a:endParaRPr lang="fr-FR" dirty="0">
              <a:solidFill>
                <a:schemeClr val="accent2">
                  <a:lumMod val="60000"/>
                  <a:lumOff val="40000"/>
                </a:schemeClr>
              </a:solidFill>
            </a:endParaRPr>
          </a:p>
          <a:p>
            <a:pPr marL="0" indent="0">
              <a:buNone/>
            </a:pPr>
            <a:r>
              <a:rPr lang="fr-FR" dirty="0" err="1" smtClean="0">
                <a:solidFill>
                  <a:schemeClr val="accent4">
                    <a:lumMod val="40000"/>
                    <a:lumOff val="60000"/>
                  </a:schemeClr>
                </a:solidFill>
              </a:rPr>
              <a:t>maSocket</a:t>
            </a:r>
            <a:r>
              <a:rPr lang="fr-FR" dirty="0" err="1" smtClean="0">
                <a:solidFill>
                  <a:schemeClr val="bg1"/>
                </a:solidFill>
              </a:rPr>
              <a:t>.</a:t>
            </a:r>
            <a:r>
              <a:rPr lang="fr-FR" dirty="0" err="1" smtClean="0">
                <a:solidFill>
                  <a:srgbClr val="92D050"/>
                </a:solidFill>
              </a:rPr>
              <a:t>close</a:t>
            </a:r>
            <a:r>
              <a:rPr lang="fr-FR" dirty="0">
                <a:solidFill>
                  <a:srgbClr val="92D050"/>
                </a:solidFill>
              </a:rPr>
              <a:t>()</a:t>
            </a:r>
            <a:r>
              <a:rPr lang="fr-FR" dirty="0">
                <a:solidFill>
                  <a:schemeClr val="bg1"/>
                </a:solidFill>
              </a:rPr>
              <a:t>;</a:t>
            </a:r>
          </a:p>
          <a:p>
            <a:pPr marL="0" indent="0">
              <a:buNone/>
            </a:pPr>
            <a:r>
              <a:rPr lang="fr-FR" sz="2400" dirty="0" smtClean="0">
                <a:solidFill>
                  <a:schemeClr val="bg1"/>
                </a:solidFill>
              </a:rPr>
              <a:t>} </a:t>
            </a:r>
          </a:p>
          <a:p>
            <a:pPr marL="0" indent="0">
              <a:buNone/>
            </a:pPr>
            <a:r>
              <a:rPr lang="fr-FR" sz="2400" dirty="0" smtClean="0">
                <a:solidFill>
                  <a:schemeClr val="bg1"/>
                </a:solidFill>
              </a:rPr>
              <a:t>}</a:t>
            </a:r>
            <a:endParaRPr lang="en-US" sz="2400" dirty="0" smtClean="0">
              <a:solidFill>
                <a:schemeClr val="bg1"/>
              </a:solidFill>
            </a:endParaRPr>
          </a:p>
        </p:txBody>
      </p:sp>
    </p:spTree>
    <p:extLst>
      <p:ext uri="{BB962C8B-B14F-4D97-AF65-F5344CB8AC3E}">
        <p14:creationId xmlns:p14="http://schemas.microsoft.com/office/powerpoint/2010/main" val="34330417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09600" y="332257"/>
            <a:ext cx="10972800" cy="709715"/>
          </a:xfrm>
        </p:spPr>
        <p:txBody>
          <a:bodyPr/>
          <a:lstStyle/>
          <a:p>
            <a:r>
              <a:rPr lang="en-US" sz="3600" dirty="0" smtClean="0">
                <a:solidFill>
                  <a:schemeClr val="accent5">
                    <a:lumMod val="20000"/>
                    <a:lumOff val="80000"/>
                  </a:schemeClr>
                </a:solidFill>
              </a:rPr>
              <a:t>Multi-threads Server(2)</a:t>
            </a:r>
            <a:endParaRPr lang="en-US" sz="3600" dirty="0" smtClean="0">
              <a:solidFill>
                <a:srgbClr val="002060"/>
              </a:solidFill>
            </a:endParaRPr>
          </a:p>
        </p:txBody>
      </p:sp>
      <p:sp>
        <p:nvSpPr>
          <p:cNvPr id="12291" name="Rectangle 5"/>
          <p:cNvSpPr>
            <a:spLocks noGrp="1" noChangeArrowheads="1"/>
          </p:cNvSpPr>
          <p:nvPr>
            <p:ph type="body" idx="1"/>
          </p:nvPr>
        </p:nvSpPr>
        <p:spPr>
          <a:xfrm>
            <a:off x="908900" y="1162100"/>
            <a:ext cx="10436114" cy="5224462"/>
          </a:xfrm>
        </p:spPr>
        <p:txBody>
          <a:bodyPr>
            <a:normAutofit/>
          </a:bodyPr>
          <a:lstStyle/>
          <a:p>
            <a:pPr marL="0" indent="0">
              <a:buNone/>
            </a:pPr>
            <a:r>
              <a:rPr lang="fr-FR" sz="2400" dirty="0">
                <a:solidFill>
                  <a:schemeClr val="bg1"/>
                </a:solidFill>
              </a:rPr>
              <a:t>// </a:t>
            </a:r>
            <a:r>
              <a:rPr lang="fr-FR" sz="2400" dirty="0" smtClean="0">
                <a:solidFill>
                  <a:schemeClr val="accent2">
                    <a:lumMod val="60000"/>
                    <a:lumOff val="40000"/>
                  </a:schemeClr>
                </a:solidFill>
              </a:rPr>
              <a:t>server </a:t>
            </a:r>
            <a:r>
              <a:rPr lang="fr-FR" sz="2400" dirty="0" err="1" smtClean="0">
                <a:solidFill>
                  <a:schemeClr val="accent2">
                    <a:lumMod val="60000"/>
                    <a:lumOff val="40000"/>
                  </a:schemeClr>
                </a:solidFill>
              </a:rPr>
              <a:t>skeleton</a:t>
            </a:r>
            <a:endParaRPr lang="fr-FR" sz="2400" dirty="0">
              <a:solidFill>
                <a:schemeClr val="accent2">
                  <a:lumMod val="60000"/>
                  <a:lumOff val="40000"/>
                </a:schemeClr>
              </a:solidFill>
            </a:endParaRPr>
          </a:p>
          <a:p>
            <a:pPr marL="0" indent="0">
              <a:buNone/>
            </a:pPr>
            <a:r>
              <a:rPr lang="fr-FR" sz="2400" dirty="0" err="1">
                <a:solidFill>
                  <a:srgbClr val="00B0F0"/>
                </a:solidFill>
              </a:rPr>
              <a:t>ServerSocket</a:t>
            </a:r>
            <a:r>
              <a:rPr lang="fr-FR" sz="2400" dirty="0">
                <a:solidFill>
                  <a:schemeClr val="bg1"/>
                </a:solidFill>
              </a:rPr>
              <a:t> </a:t>
            </a:r>
            <a:r>
              <a:rPr lang="fr-FR" sz="2400" dirty="0" err="1">
                <a:solidFill>
                  <a:schemeClr val="accent4">
                    <a:lumMod val="40000"/>
                    <a:lumOff val="60000"/>
                  </a:schemeClr>
                </a:solidFill>
              </a:rPr>
              <a:t>socketAttente</a:t>
            </a:r>
            <a:r>
              <a:rPr lang="fr-FR" sz="2400" dirty="0">
                <a:solidFill>
                  <a:schemeClr val="bg1"/>
                </a:solidFill>
              </a:rPr>
              <a:t>;</a:t>
            </a:r>
          </a:p>
          <a:p>
            <a:pPr marL="0" indent="0">
              <a:buNone/>
            </a:pPr>
            <a:r>
              <a:rPr lang="fr-FR" sz="2400" dirty="0" err="1">
                <a:solidFill>
                  <a:schemeClr val="accent4">
                    <a:lumMod val="40000"/>
                    <a:lumOff val="60000"/>
                  </a:schemeClr>
                </a:solidFill>
              </a:rPr>
              <a:t>socketAttente</a:t>
            </a:r>
            <a:r>
              <a:rPr lang="fr-FR" sz="2400" dirty="0">
                <a:solidFill>
                  <a:schemeClr val="bg1"/>
                </a:solidFill>
              </a:rPr>
              <a:t> = </a:t>
            </a:r>
            <a:r>
              <a:rPr lang="fr-FR" sz="2400" dirty="0">
                <a:solidFill>
                  <a:srgbClr val="FF0000"/>
                </a:solidFill>
              </a:rPr>
              <a:t>new</a:t>
            </a:r>
            <a:r>
              <a:rPr lang="fr-FR" sz="2400" dirty="0">
                <a:solidFill>
                  <a:schemeClr val="bg1"/>
                </a:solidFill>
              </a:rPr>
              <a:t> </a:t>
            </a:r>
            <a:r>
              <a:rPr lang="fr-FR" sz="2400" dirty="0" err="1">
                <a:solidFill>
                  <a:srgbClr val="00B0F0"/>
                </a:solidFill>
              </a:rPr>
              <a:t>ServerSocket</a:t>
            </a:r>
            <a:r>
              <a:rPr lang="fr-FR" sz="2400" dirty="0">
                <a:solidFill>
                  <a:schemeClr val="bg1"/>
                </a:solidFill>
              </a:rPr>
              <a:t>(</a:t>
            </a:r>
            <a:r>
              <a:rPr lang="fr-FR" sz="2400" dirty="0">
                <a:solidFill>
                  <a:srgbClr val="92D050"/>
                </a:solidFill>
              </a:rPr>
              <a:t>PORT</a:t>
            </a:r>
            <a:r>
              <a:rPr lang="fr-FR" sz="2400" dirty="0">
                <a:solidFill>
                  <a:schemeClr val="bg1"/>
                </a:solidFill>
              </a:rPr>
              <a:t>);</a:t>
            </a:r>
          </a:p>
          <a:p>
            <a:pPr marL="0" indent="0">
              <a:buNone/>
            </a:pPr>
            <a:r>
              <a:rPr lang="fr-FR" sz="2400" dirty="0">
                <a:solidFill>
                  <a:srgbClr val="FF0000"/>
                </a:solidFill>
              </a:rPr>
              <a:t>do</a:t>
            </a:r>
            <a:r>
              <a:rPr lang="fr-FR" sz="2400" dirty="0">
                <a:solidFill>
                  <a:schemeClr val="bg1"/>
                </a:solidFill>
              </a:rPr>
              <a:t> </a:t>
            </a:r>
            <a:r>
              <a:rPr lang="fr-FR" sz="2400" dirty="0" smtClean="0">
                <a:solidFill>
                  <a:schemeClr val="bg1"/>
                </a:solidFill>
              </a:rPr>
              <a:t>{ // </a:t>
            </a:r>
            <a:r>
              <a:rPr lang="en-US" sz="2400" dirty="0" smtClean="0">
                <a:solidFill>
                  <a:schemeClr val="bg1"/>
                </a:solidFill>
              </a:rPr>
              <a:t>establishing a connection (blocking wait)</a:t>
            </a:r>
            <a:endParaRPr lang="fr-FR" sz="2400" dirty="0">
              <a:solidFill>
                <a:schemeClr val="bg1"/>
              </a:solidFill>
            </a:endParaRPr>
          </a:p>
          <a:p>
            <a:pPr marL="0" indent="0">
              <a:buNone/>
            </a:pPr>
            <a:r>
              <a:rPr lang="fr-FR" sz="2400" dirty="0">
                <a:solidFill>
                  <a:srgbClr val="00B0F0"/>
                </a:solidFill>
              </a:rPr>
              <a:t>Socket</a:t>
            </a:r>
            <a:r>
              <a:rPr lang="fr-FR" sz="2400" dirty="0">
                <a:solidFill>
                  <a:schemeClr val="bg1"/>
                </a:solidFill>
              </a:rPr>
              <a:t> </a:t>
            </a:r>
            <a:r>
              <a:rPr lang="fr-FR" sz="2400" b="1" dirty="0">
                <a:solidFill>
                  <a:schemeClr val="accent4">
                    <a:lumMod val="60000"/>
                    <a:lumOff val="40000"/>
                  </a:schemeClr>
                </a:solidFill>
              </a:rPr>
              <a:t>s</a:t>
            </a:r>
            <a:r>
              <a:rPr lang="fr-FR" sz="2400" dirty="0">
                <a:solidFill>
                  <a:schemeClr val="bg1"/>
                </a:solidFill>
              </a:rPr>
              <a:t> = </a:t>
            </a:r>
            <a:r>
              <a:rPr lang="fr-FR" sz="2400" dirty="0" err="1">
                <a:solidFill>
                  <a:schemeClr val="accent4">
                    <a:lumMod val="40000"/>
                    <a:lumOff val="60000"/>
                  </a:schemeClr>
                </a:solidFill>
              </a:rPr>
              <a:t>socketAttente</a:t>
            </a:r>
            <a:r>
              <a:rPr lang="fr-FR" sz="2400" dirty="0" err="1">
                <a:solidFill>
                  <a:schemeClr val="bg1"/>
                </a:solidFill>
              </a:rPr>
              <a:t>.</a:t>
            </a:r>
            <a:r>
              <a:rPr lang="fr-FR" sz="2400" dirty="0" err="1">
                <a:solidFill>
                  <a:srgbClr val="92D050"/>
                </a:solidFill>
              </a:rPr>
              <a:t>accept</a:t>
            </a:r>
            <a:r>
              <a:rPr lang="fr-FR" sz="2400" dirty="0">
                <a:solidFill>
                  <a:srgbClr val="92D050"/>
                </a:solidFill>
              </a:rPr>
              <a:t>()</a:t>
            </a:r>
            <a:r>
              <a:rPr lang="fr-FR" sz="2400" dirty="0">
                <a:solidFill>
                  <a:schemeClr val="bg1"/>
                </a:solidFill>
              </a:rPr>
              <a:t>;</a:t>
            </a:r>
          </a:p>
          <a:p>
            <a:pPr marL="0" indent="0">
              <a:buNone/>
            </a:pPr>
            <a:r>
              <a:rPr lang="fr-FR" sz="2400" dirty="0">
                <a:solidFill>
                  <a:schemeClr val="bg1"/>
                </a:solidFill>
              </a:rPr>
              <a:t>// </a:t>
            </a:r>
            <a:r>
              <a:rPr lang="en-US" sz="2400" dirty="0" smtClean="0">
                <a:solidFill>
                  <a:schemeClr val="bg1"/>
                </a:solidFill>
              </a:rPr>
              <a:t>communication is now possible, creation of the service</a:t>
            </a:r>
            <a:endParaRPr lang="fr-FR" sz="2400" dirty="0">
              <a:solidFill>
                <a:schemeClr val="bg1"/>
              </a:solidFill>
            </a:endParaRPr>
          </a:p>
          <a:p>
            <a:pPr marL="0" indent="0">
              <a:buNone/>
            </a:pPr>
            <a:r>
              <a:rPr lang="en-US" sz="2400" dirty="0">
                <a:solidFill>
                  <a:srgbClr val="00B0F0"/>
                </a:solidFill>
              </a:rPr>
              <a:t>Thread</a:t>
            </a:r>
            <a:r>
              <a:rPr lang="en-US" sz="2400" dirty="0">
                <a:solidFill>
                  <a:schemeClr val="bg1"/>
                </a:solidFill>
              </a:rPr>
              <a:t> </a:t>
            </a:r>
            <a:r>
              <a:rPr lang="en-US" sz="2400" b="1" dirty="0">
                <a:solidFill>
                  <a:schemeClr val="accent4">
                    <a:lumMod val="60000"/>
                    <a:lumOff val="40000"/>
                  </a:schemeClr>
                </a:solidFill>
              </a:rPr>
              <a:t>t</a:t>
            </a:r>
            <a:r>
              <a:rPr lang="en-US" sz="2400" dirty="0">
                <a:solidFill>
                  <a:schemeClr val="bg1"/>
                </a:solidFill>
              </a:rPr>
              <a:t> = </a:t>
            </a:r>
            <a:r>
              <a:rPr lang="en-US" sz="2400" dirty="0">
                <a:solidFill>
                  <a:srgbClr val="FF0000"/>
                </a:solidFill>
              </a:rPr>
              <a:t>new</a:t>
            </a:r>
            <a:r>
              <a:rPr lang="en-US" sz="2400" dirty="0">
                <a:solidFill>
                  <a:schemeClr val="bg1"/>
                </a:solidFill>
              </a:rPr>
              <a:t> </a:t>
            </a:r>
            <a:r>
              <a:rPr lang="en-US" sz="2400" dirty="0">
                <a:solidFill>
                  <a:srgbClr val="00B0F0"/>
                </a:solidFill>
              </a:rPr>
              <a:t>Thread</a:t>
            </a:r>
            <a:r>
              <a:rPr lang="en-US" sz="2400" dirty="0">
                <a:solidFill>
                  <a:schemeClr val="bg1"/>
                </a:solidFill>
              </a:rPr>
              <a:t>(</a:t>
            </a:r>
            <a:r>
              <a:rPr lang="en-US" sz="2400" dirty="0">
                <a:solidFill>
                  <a:srgbClr val="FF0000"/>
                </a:solidFill>
              </a:rPr>
              <a:t>new</a:t>
            </a:r>
            <a:r>
              <a:rPr lang="en-US" sz="2400" dirty="0">
                <a:solidFill>
                  <a:schemeClr val="bg1"/>
                </a:solidFill>
              </a:rPr>
              <a:t> </a:t>
            </a:r>
            <a:r>
              <a:rPr lang="en-US" sz="2400" dirty="0">
                <a:solidFill>
                  <a:schemeClr val="accent4">
                    <a:lumMod val="40000"/>
                    <a:lumOff val="60000"/>
                  </a:schemeClr>
                </a:solidFill>
              </a:rPr>
              <a:t>Service</a:t>
            </a:r>
            <a:r>
              <a:rPr lang="en-US" sz="2400" dirty="0">
                <a:solidFill>
                  <a:schemeClr val="bg1"/>
                </a:solidFill>
              </a:rPr>
              <a:t>(</a:t>
            </a:r>
            <a:r>
              <a:rPr lang="en-US" sz="2400" dirty="0">
                <a:solidFill>
                  <a:schemeClr val="accent4">
                    <a:lumMod val="60000"/>
                    <a:lumOff val="40000"/>
                  </a:schemeClr>
                </a:solidFill>
              </a:rPr>
              <a:t>s</a:t>
            </a:r>
            <a:r>
              <a:rPr lang="en-US" sz="2400" dirty="0">
                <a:solidFill>
                  <a:schemeClr val="bg1"/>
                </a:solidFill>
              </a:rPr>
              <a:t>));</a:t>
            </a:r>
          </a:p>
          <a:p>
            <a:pPr marL="0" indent="0">
              <a:buNone/>
            </a:pPr>
            <a:r>
              <a:rPr lang="fr-FR" sz="2400" dirty="0">
                <a:solidFill>
                  <a:schemeClr val="bg1"/>
                </a:solidFill>
              </a:rPr>
              <a:t>// </a:t>
            </a:r>
            <a:r>
              <a:rPr lang="en-US" sz="2400" dirty="0" smtClean="0">
                <a:solidFill>
                  <a:schemeClr val="bg1"/>
                </a:solidFill>
              </a:rPr>
              <a:t>we start the concurrent execution of the service</a:t>
            </a:r>
            <a:endParaRPr lang="fr-FR" sz="2400" dirty="0">
              <a:solidFill>
                <a:schemeClr val="bg1"/>
              </a:solidFill>
            </a:endParaRPr>
          </a:p>
          <a:p>
            <a:pPr marL="0" indent="0">
              <a:buNone/>
            </a:pPr>
            <a:r>
              <a:rPr lang="fr-FR" sz="2400" b="1" dirty="0" err="1">
                <a:solidFill>
                  <a:schemeClr val="accent4">
                    <a:lumMod val="60000"/>
                    <a:lumOff val="40000"/>
                  </a:schemeClr>
                </a:solidFill>
              </a:rPr>
              <a:t>t</a:t>
            </a:r>
            <a:r>
              <a:rPr lang="fr-FR" sz="2400" dirty="0" err="1">
                <a:solidFill>
                  <a:schemeClr val="bg1"/>
                </a:solidFill>
              </a:rPr>
              <a:t>.</a:t>
            </a:r>
            <a:r>
              <a:rPr lang="fr-FR" sz="2400" dirty="0" err="1">
                <a:solidFill>
                  <a:srgbClr val="92D050"/>
                </a:solidFill>
              </a:rPr>
              <a:t>start</a:t>
            </a:r>
            <a:r>
              <a:rPr lang="fr-FR" sz="2400" dirty="0" smtClean="0">
                <a:solidFill>
                  <a:srgbClr val="92D050"/>
                </a:solidFill>
              </a:rPr>
              <a:t>()</a:t>
            </a:r>
            <a:r>
              <a:rPr lang="fr-FR" sz="2400" dirty="0" smtClean="0">
                <a:solidFill>
                  <a:schemeClr val="bg1"/>
                </a:solidFill>
              </a:rPr>
              <a:t>;</a:t>
            </a:r>
            <a:endParaRPr lang="fr-FR" sz="2400" dirty="0">
              <a:solidFill>
                <a:schemeClr val="bg1"/>
              </a:solidFill>
            </a:endParaRPr>
          </a:p>
          <a:p>
            <a:pPr marL="0" indent="0">
              <a:buNone/>
            </a:pPr>
            <a:r>
              <a:rPr lang="fr-FR" sz="2400" dirty="0">
                <a:solidFill>
                  <a:schemeClr val="bg1"/>
                </a:solidFill>
              </a:rPr>
              <a:t>} </a:t>
            </a:r>
            <a:r>
              <a:rPr lang="fr-FR" sz="2400" dirty="0" err="1">
                <a:solidFill>
                  <a:srgbClr val="92D050"/>
                </a:solidFill>
              </a:rPr>
              <a:t>while</a:t>
            </a:r>
            <a:r>
              <a:rPr lang="fr-FR" sz="2400" dirty="0">
                <a:solidFill>
                  <a:srgbClr val="92D050"/>
                </a:solidFill>
              </a:rPr>
              <a:t> (</a:t>
            </a:r>
            <a:r>
              <a:rPr lang="fr-FR" sz="2400" dirty="0" err="1">
                <a:solidFill>
                  <a:srgbClr val="92D050"/>
                </a:solidFill>
              </a:rPr>
              <a:t>true</a:t>
            </a:r>
            <a:r>
              <a:rPr lang="fr-FR" sz="2400" dirty="0">
                <a:solidFill>
                  <a:srgbClr val="92D050"/>
                </a:solidFill>
              </a:rPr>
              <a:t>)</a:t>
            </a:r>
            <a:r>
              <a:rPr lang="fr-FR" sz="2400" dirty="0">
                <a:solidFill>
                  <a:schemeClr val="bg1"/>
                </a:solidFill>
              </a:rPr>
              <a:t>;</a:t>
            </a:r>
          </a:p>
          <a:p>
            <a:pPr marL="0" indent="0">
              <a:buNone/>
            </a:pPr>
            <a:r>
              <a:rPr lang="fr-FR" sz="2400" dirty="0" err="1">
                <a:solidFill>
                  <a:schemeClr val="accent4">
                    <a:lumMod val="40000"/>
                    <a:lumOff val="60000"/>
                  </a:schemeClr>
                </a:solidFill>
              </a:rPr>
              <a:t>socketAttente</a:t>
            </a:r>
            <a:r>
              <a:rPr lang="fr-FR" sz="2400" dirty="0" err="1">
                <a:solidFill>
                  <a:schemeClr val="bg1"/>
                </a:solidFill>
              </a:rPr>
              <a:t>.</a:t>
            </a:r>
            <a:r>
              <a:rPr lang="fr-FR" sz="2400" dirty="0" err="1">
                <a:solidFill>
                  <a:srgbClr val="92D050"/>
                </a:solidFill>
              </a:rPr>
              <a:t>close</a:t>
            </a:r>
            <a:r>
              <a:rPr lang="fr-FR" sz="2400" dirty="0">
                <a:solidFill>
                  <a:srgbClr val="92D050"/>
                </a:solidFill>
              </a:rPr>
              <a:t>()</a:t>
            </a:r>
            <a:r>
              <a:rPr lang="fr-FR" sz="2400" dirty="0">
                <a:solidFill>
                  <a:schemeClr val="bg1"/>
                </a:solidFill>
              </a:rPr>
              <a:t>;</a:t>
            </a:r>
          </a:p>
          <a:p>
            <a:pPr marL="0" indent="0">
              <a:buNone/>
            </a:pPr>
            <a:endParaRPr lang="en-US" sz="2400" dirty="0" smtClean="0"/>
          </a:p>
        </p:txBody>
      </p:sp>
    </p:spTree>
    <p:extLst>
      <p:ext uri="{BB962C8B-B14F-4D97-AF65-F5344CB8AC3E}">
        <p14:creationId xmlns:p14="http://schemas.microsoft.com/office/powerpoint/2010/main" val="10614758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09600" y="398517"/>
            <a:ext cx="10972800" cy="709715"/>
          </a:xfrm>
        </p:spPr>
        <p:txBody>
          <a:bodyPr/>
          <a:lstStyle/>
          <a:p>
            <a:r>
              <a:rPr lang="en-US" sz="3600" dirty="0" smtClean="0">
                <a:solidFill>
                  <a:schemeClr val="accent5">
                    <a:lumMod val="20000"/>
                    <a:lumOff val="80000"/>
                  </a:schemeClr>
                </a:solidFill>
              </a:rPr>
              <a:t>Multi-threads Server(3)</a:t>
            </a:r>
            <a:endParaRPr lang="en-US" sz="3600" dirty="0" smtClean="0">
              <a:solidFill>
                <a:srgbClr val="002060"/>
              </a:solidFill>
            </a:endParaRPr>
          </a:p>
        </p:txBody>
      </p:sp>
      <p:sp>
        <p:nvSpPr>
          <p:cNvPr id="12291" name="Rectangle 5"/>
          <p:cNvSpPr>
            <a:spLocks noGrp="1" noChangeArrowheads="1"/>
          </p:cNvSpPr>
          <p:nvPr>
            <p:ph type="body" idx="1"/>
          </p:nvPr>
        </p:nvSpPr>
        <p:spPr>
          <a:xfrm>
            <a:off x="908900" y="1268116"/>
            <a:ext cx="10436114" cy="5224462"/>
          </a:xfrm>
        </p:spPr>
        <p:txBody>
          <a:bodyPr>
            <a:normAutofit/>
          </a:bodyPr>
          <a:lstStyle/>
          <a:p>
            <a:pPr marL="0" indent="0">
              <a:buNone/>
            </a:pPr>
            <a:r>
              <a:rPr lang="fr-FR" sz="2400" dirty="0">
                <a:solidFill>
                  <a:schemeClr val="bg1"/>
                </a:solidFill>
              </a:rPr>
              <a:t>E</a:t>
            </a:r>
            <a:r>
              <a:rPr lang="fr-FR" sz="2400" dirty="0" smtClean="0">
                <a:solidFill>
                  <a:schemeClr val="bg1"/>
                </a:solidFill>
              </a:rPr>
              <a:t>xtension </a:t>
            </a:r>
            <a:r>
              <a:rPr lang="fr-FR" sz="2400" dirty="0" smtClean="0">
                <a:solidFill>
                  <a:schemeClr val="bg1"/>
                </a:solidFill>
              </a:rPr>
              <a:t>of the Thread class…</a:t>
            </a:r>
            <a:endParaRPr lang="fr-FR" sz="2400" dirty="0" smtClean="0">
              <a:solidFill>
                <a:schemeClr val="bg1"/>
              </a:solidFill>
            </a:endParaRPr>
          </a:p>
          <a:p>
            <a:pPr marL="0" indent="0">
              <a:buNone/>
            </a:pPr>
            <a:r>
              <a:rPr lang="fr-FR" sz="2400" dirty="0">
                <a:solidFill>
                  <a:schemeClr val="bg1"/>
                </a:solidFill>
              </a:rPr>
              <a:t>// </a:t>
            </a:r>
            <a:r>
              <a:rPr lang="fr-FR" sz="2400" dirty="0" smtClean="0">
                <a:solidFill>
                  <a:schemeClr val="accent2">
                    <a:lumMod val="60000"/>
                    <a:lumOff val="40000"/>
                  </a:schemeClr>
                </a:solidFill>
              </a:rPr>
              <a:t>the </a:t>
            </a:r>
            <a:r>
              <a:rPr lang="fr-FR" sz="2400" dirty="0">
                <a:solidFill>
                  <a:schemeClr val="accent2">
                    <a:lumMod val="60000"/>
                    <a:lumOff val="40000"/>
                  </a:schemeClr>
                </a:solidFill>
              </a:rPr>
              <a:t>service</a:t>
            </a:r>
          </a:p>
          <a:p>
            <a:pPr marL="0" indent="0">
              <a:buNone/>
            </a:pPr>
            <a:r>
              <a:rPr lang="fr-FR" sz="2400" dirty="0">
                <a:solidFill>
                  <a:srgbClr val="00B0F0"/>
                </a:solidFill>
              </a:rPr>
              <a:t>class</a:t>
            </a:r>
            <a:r>
              <a:rPr lang="fr-FR" sz="2400" dirty="0">
                <a:solidFill>
                  <a:schemeClr val="bg1"/>
                </a:solidFill>
              </a:rPr>
              <a:t> </a:t>
            </a:r>
            <a:r>
              <a:rPr lang="fr-FR" sz="2400" dirty="0">
                <a:solidFill>
                  <a:schemeClr val="accent4">
                    <a:lumMod val="40000"/>
                    <a:lumOff val="60000"/>
                  </a:schemeClr>
                </a:solidFill>
              </a:rPr>
              <a:t>Service</a:t>
            </a:r>
            <a:r>
              <a:rPr lang="fr-FR" sz="2400" dirty="0">
                <a:solidFill>
                  <a:schemeClr val="bg1"/>
                </a:solidFill>
              </a:rPr>
              <a:t> </a:t>
            </a:r>
            <a:r>
              <a:rPr lang="fr-FR" sz="2400" dirty="0" err="1" smtClean="0">
                <a:solidFill>
                  <a:schemeClr val="accent2">
                    <a:lumMod val="60000"/>
                    <a:lumOff val="40000"/>
                  </a:schemeClr>
                </a:solidFill>
              </a:rPr>
              <a:t>extends</a:t>
            </a:r>
            <a:r>
              <a:rPr lang="fr-FR" sz="2400" dirty="0" smtClean="0">
                <a:solidFill>
                  <a:schemeClr val="accent2">
                    <a:lumMod val="60000"/>
                    <a:lumOff val="40000"/>
                  </a:schemeClr>
                </a:solidFill>
              </a:rPr>
              <a:t> Thread</a:t>
            </a:r>
            <a:r>
              <a:rPr lang="fr-FR" sz="2400" dirty="0" smtClean="0">
                <a:solidFill>
                  <a:schemeClr val="bg1"/>
                </a:solidFill>
              </a:rPr>
              <a:t> </a:t>
            </a:r>
            <a:r>
              <a:rPr lang="fr-FR" sz="2400" dirty="0">
                <a:solidFill>
                  <a:schemeClr val="bg1"/>
                </a:solidFill>
              </a:rPr>
              <a:t>{</a:t>
            </a:r>
          </a:p>
          <a:p>
            <a:pPr marL="0" indent="0">
              <a:buNone/>
            </a:pPr>
            <a:r>
              <a:rPr lang="fr-FR" sz="2400" dirty="0" smtClean="0">
                <a:solidFill>
                  <a:srgbClr val="00B0F0"/>
                </a:solidFill>
              </a:rPr>
              <a:t>public</a:t>
            </a:r>
            <a:r>
              <a:rPr lang="fr-FR" sz="2400" dirty="0" smtClean="0">
                <a:solidFill>
                  <a:schemeClr val="bg1"/>
                </a:solidFill>
              </a:rPr>
              <a:t> </a:t>
            </a:r>
            <a:r>
              <a:rPr lang="fr-FR" sz="2400" dirty="0">
                <a:solidFill>
                  <a:srgbClr val="00B0F0"/>
                </a:solidFill>
              </a:rPr>
              <a:t>Socket</a:t>
            </a:r>
            <a:r>
              <a:rPr lang="fr-FR" sz="2400" dirty="0">
                <a:solidFill>
                  <a:schemeClr val="bg1"/>
                </a:solidFill>
              </a:rPr>
              <a:t> </a:t>
            </a:r>
            <a:r>
              <a:rPr lang="fr-FR" sz="2400" dirty="0" err="1" smtClean="0">
                <a:solidFill>
                  <a:schemeClr val="accent4">
                    <a:lumMod val="40000"/>
                    <a:lumOff val="60000"/>
                  </a:schemeClr>
                </a:solidFill>
              </a:rPr>
              <a:t>maSocket</a:t>
            </a:r>
            <a:r>
              <a:rPr lang="fr-FR" sz="2400" dirty="0" smtClean="0">
                <a:solidFill>
                  <a:schemeClr val="bg1"/>
                </a:solidFill>
              </a:rPr>
              <a:t>;</a:t>
            </a:r>
            <a:endParaRPr lang="fr-FR" sz="2400" dirty="0">
              <a:solidFill>
                <a:schemeClr val="bg1"/>
              </a:solidFill>
            </a:endParaRPr>
          </a:p>
          <a:p>
            <a:pPr marL="0" indent="0">
              <a:buNone/>
            </a:pPr>
            <a:r>
              <a:rPr lang="fr-FR" sz="2400" dirty="0">
                <a:solidFill>
                  <a:schemeClr val="accent4">
                    <a:lumMod val="40000"/>
                    <a:lumOff val="60000"/>
                  </a:schemeClr>
                </a:solidFill>
              </a:rPr>
              <a:t>Service</a:t>
            </a:r>
            <a:r>
              <a:rPr lang="fr-FR" sz="2400" dirty="0">
                <a:solidFill>
                  <a:schemeClr val="bg1"/>
                </a:solidFill>
              </a:rPr>
              <a:t>(</a:t>
            </a:r>
            <a:r>
              <a:rPr lang="fr-FR" sz="2400" dirty="0">
                <a:solidFill>
                  <a:srgbClr val="00B0F0"/>
                </a:solidFill>
              </a:rPr>
              <a:t>Socket</a:t>
            </a:r>
            <a:r>
              <a:rPr lang="fr-FR" sz="2400" dirty="0">
                <a:solidFill>
                  <a:schemeClr val="bg1"/>
                </a:solidFill>
              </a:rPr>
              <a:t> s) {</a:t>
            </a:r>
          </a:p>
          <a:p>
            <a:pPr marL="0" indent="0">
              <a:buNone/>
            </a:pPr>
            <a:r>
              <a:rPr lang="fr-FR" sz="2400" dirty="0" err="1">
                <a:solidFill>
                  <a:schemeClr val="bg1"/>
                </a:solidFill>
              </a:rPr>
              <a:t>t</a:t>
            </a:r>
            <a:r>
              <a:rPr lang="fr-FR" sz="2400" dirty="0" err="1" smtClean="0">
                <a:solidFill>
                  <a:schemeClr val="bg1"/>
                </a:solidFill>
              </a:rPr>
              <a:t>his.</a:t>
            </a:r>
            <a:r>
              <a:rPr lang="fr-FR" sz="2400" dirty="0" err="1" smtClean="0">
                <a:solidFill>
                  <a:schemeClr val="accent4">
                    <a:lumMod val="40000"/>
                    <a:lumOff val="60000"/>
                  </a:schemeClr>
                </a:solidFill>
              </a:rPr>
              <a:t>maSocket</a:t>
            </a:r>
            <a:r>
              <a:rPr lang="fr-FR" sz="2400" dirty="0" smtClean="0">
                <a:solidFill>
                  <a:schemeClr val="bg1"/>
                </a:solidFill>
              </a:rPr>
              <a:t> </a:t>
            </a:r>
            <a:r>
              <a:rPr lang="fr-FR" sz="2400" dirty="0">
                <a:solidFill>
                  <a:schemeClr val="bg1"/>
                </a:solidFill>
              </a:rPr>
              <a:t>= s</a:t>
            </a:r>
            <a:r>
              <a:rPr lang="fr-FR" sz="2400" dirty="0" smtClean="0">
                <a:solidFill>
                  <a:schemeClr val="bg1"/>
                </a:solidFill>
              </a:rPr>
              <a:t>;}</a:t>
            </a:r>
            <a:endParaRPr lang="fr-FR" sz="2400" dirty="0">
              <a:solidFill>
                <a:schemeClr val="bg1"/>
              </a:solidFill>
            </a:endParaRPr>
          </a:p>
          <a:p>
            <a:pPr marL="0" indent="0">
              <a:buNone/>
            </a:pPr>
            <a:r>
              <a:rPr lang="fr-FR" sz="2400" dirty="0" err="1">
                <a:solidFill>
                  <a:srgbClr val="00B0F0"/>
                </a:solidFill>
              </a:rPr>
              <a:t>void</a:t>
            </a:r>
            <a:r>
              <a:rPr lang="fr-FR" sz="2400" dirty="0">
                <a:solidFill>
                  <a:schemeClr val="bg1"/>
                </a:solidFill>
              </a:rPr>
              <a:t> </a:t>
            </a:r>
            <a:r>
              <a:rPr lang="fr-FR" sz="2400" dirty="0" err="1">
                <a:solidFill>
                  <a:srgbClr val="92D050"/>
                </a:solidFill>
              </a:rPr>
              <a:t>run</a:t>
            </a:r>
            <a:r>
              <a:rPr lang="fr-FR" sz="2400" dirty="0">
                <a:solidFill>
                  <a:srgbClr val="92D050"/>
                </a:solidFill>
              </a:rPr>
              <a:t>()</a:t>
            </a:r>
            <a:r>
              <a:rPr lang="fr-FR" sz="2400" dirty="0">
                <a:solidFill>
                  <a:schemeClr val="bg1"/>
                </a:solidFill>
              </a:rPr>
              <a:t> </a:t>
            </a:r>
            <a:r>
              <a:rPr lang="fr-FR" sz="2400" dirty="0" smtClean="0">
                <a:solidFill>
                  <a:schemeClr val="bg1"/>
                </a:solidFill>
              </a:rPr>
              <a:t>{</a:t>
            </a:r>
            <a:endParaRPr lang="fr-FR" sz="2400" dirty="0">
              <a:solidFill>
                <a:schemeClr val="bg1"/>
              </a:solidFill>
            </a:endParaRPr>
          </a:p>
          <a:p>
            <a:pPr marL="0" indent="0">
              <a:buNone/>
            </a:pPr>
            <a:r>
              <a:rPr lang="fr-FR" sz="2400" dirty="0" smtClean="0">
                <a:solidFill>
                  <a:schemeClr val="bg1"/>
                </a:solidFill>
              </a:rPr>
              <a:t>// service code…</a:t>
            </a:r>
            <a:endParaRPr lang="fr-FR" sz="2400" dirty="0">
              <a:solidFill>
                <a:schemeClr val="bg1"/>
              </a:solidFill>
            </a:endParaRPr>
          </a:p>
          <a:p>
            <a:pPr marL="0" indent="0">
              <a:buNone/>
            </a:pPr>
            <a:r>
              <a:rPr lang="fr-FR" sz="2400" dirty="0" err="1" smtClean="0">
                <a:solidFill>
                  <a:schemeClr val="accent4">
                    <a:lumMod val="40000"/>
                    <a:lumOff val="60000"/>
                  </a:schemeClr>
                </a:solidFill>
              </a:rPr>
              <a:t>maSocket</a:t>
            </a:r>
            <a:r>
              <a:rPr lang="fr-FR" sz="2400" dirty="0" err="1" smtClean="0">
                <a:solidFill>
                  <a:schemeClr val="bg1"/>
                </a:solidFill>
              </a:rPr>
              <a:t>.</a:t>
            </a:r>
            <a:r>
              <a:rPr lang="fr-FR" sz="2400" dirty="0" err="1" smtClean="0">
                <a:solidFill>
                  <a:srgbClr val="92D050"/>
                </a:solidFill>
              </a:rPr>
              <a:t>close</a:t>
            </a:r>
            <a:r>
              <a:rPr lang="fr-FR" sz="2400" dirty="0">
                <a:solidFill>
                  <a:srgbClr val="92D050"/>
                </a:solidFill>
              </a:rPr>
              <a:t>()</a:t>
            </a:r>
            <a:r>
              <a:rPr lang="fr-FR" sz="2400" dirty="0">
                <a:solidFill>
                  <a:schemeClr val="bg1"/>
                </a:solidFill>
              </a:rPr>
              <a:t>;</a:t>
            </a:r>
          </a:p>
          <a:p>
            <a:pPr marL="0" indent="0">
              <a:buNone/>
            </a:pPr>
            <a:r>
              <a:rPr lang="fr-FR" sz="2400" dirty="0" smtClean="0">
                <a:solidFill>
                  <a:schemeClr val="bg1"/>
                </a:solidFill>
              </a:rPr>
              <a:t>} </a:t>
            </a:r>
          </a:p>
          <a:p>
            <a:pPr marL="0" indent="0">
              <a:buNone/>
            </a:pPr>
            <a:r>
              <a:rPr lang="fr-FR" sz="2400" dirty="0" smtClean="0">
                <a:solidFill>
                  <a:schemeClr val="bg1"/>
                </a:solidFill>
              </a:rPr>
              <a:t>}</a:t>
            </a:r>
            <a:endParaRPr lang="en-US" sz="2400" dirty="0" smtClean="0">
              <a:solidFill>
                <a:schemeClr val="bg1"/>
              </a:solidFill>
            </a:endParaRPr>
          </a:p>
        </p:txBody>
      </p:sp>
    </p:spTree>
    <p:extLst>
      <p:ext uri="{BB962C8B-B14F-4D97-AF65-F5344CB8AC3E}">
        <p14:creationId xmlns:p14="http://schemas.microsoft.com/office/powerpoint/2010/main" val="13968624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09600" y="349779"/>
            <a:ext cx="10972800" cy="780687"/>
          </a:xfrm>
        </p:spPr>
        <p:txBody>
          <a:bodyPr/>
          <a:lstStyle/>
          <a:p>
            <a:r>
              <a:rPr lang="en-US" sz="3600" dirty="0" smtClean="0">
                <a:solidFill>
                  <a:schemeClr val="accent5">
                    <a:lumMod val="20000"/>
                    <a:lumOff val="80000"/>
                  </a:schemeClr>
                </a:solidFill>
              </a:rPr>
              <a:t>Multi-threads Server(4)</a:t>
            </a:r>
            <a:endParaRPr lang="en-US" sz="3600" dirty="0" smtClean="0">
              <a:solidFill>
                <a:srgbClr val="002060"/>
              </a:solidFill>
            </a:endParaRPr>
          </a:p>
        </p:txBody>
      </p:sp>
      <p:sp>
        <p:nvSpPr>
          <p:cNvPr id="12291" name="Rectangle 5"/>
          <p:cNvSpPr>
            <a:spLocks noGrp="1" noChangeArrowheads="1"/>
          </p:cNvSpPr>
          <p:nvPr>
            <p:ph type="body" idx="1"/>
          </p:nvPr>
        </p:nvSpPr>
        <p:spPr>
          <a:xfrm>
            <a:off x="908900" y="1281368"/>
            <a:ext cx="10436114" cy="5224462"/>
          </a:xfrm>
        </p:spPr>
        <p:txBody>
          <a:bodyPr>
            <a:normAutofit/>
          </a:bodyPr>
          <a:lstStyle/>
          <a:p>
            <a:pPr marL="0" indent="0">
              <a:buNone/>
            </a:pPr>
            <a:r>
              <a:rPr lang="fr-FR" sz="2400" dirty="0">
                <a:solidFill>
                  <a:schemeClr val="bg1"/>
                </a:solidFill>
              </a:rPr>
              <a:t>// </a:t>
            </a:r>
            <a:r>
              <a:rPr lang="fr-FR" sz="2400" dirty="0" smtClean="0">
                <a:solidFill>
                  <a:schemeClr val="accent2">
                    <a:lumMod val="60000"/>
                    <a:lumOff val="40000"/>
                  </a:schemeClr>
                </a:solidFill>
              </a:rPr>
              <a:t>server </a:t>
            </a:r>
            <a:r>
              <a:rPr lang="fr-FR" sz="2400" dirty="0" err="1" smtClean="0">
                <a:solidFill>
                  <a:schemeClr val="accent2">
                    <a:lumMod val="60000"/>
                    <a:lumOff val="40000"/>
                  </a:schemeClr>
                </a:solidFill>
              </a:rPr>
              <a:t>skeleton</a:t>
            </a:r>
            <a:endParaRPr lang="fr-FR" sz="2400" dirty="0">
              <a:solidFill>
                <a:schemeClr val="accent2">
                  <a:lumMod val="60000"/>
                  <a:lumOff val="40000"/>
                </a:schemeClr>
              </a:solidFill>
            </a:endParaRPr>
          </a:p>
          <a:p>
            <a:pPr marL="0" indent="0">
              <a:buNone/>
            </a:pPr>
            <a:r>
              <a:rPr lang="fr-FR" sz="2400" dirty="0" err="1">
                <a:solidFill>
                  <a:srgbClr val="00B0F0"/>
                </a:solidFill>
              </a:rPr>
              <a:t>ServerSocket</a:t>
            </a:r>
            <a:r>
              <a:rPr lang="fr-FR" sz="2400" dirty="0">
                <a:solidFill>
                  <a:schemeClr val="bg1"/>
                </a:solidFill>
              </a:rPr>
              <a:t> </a:t>
            </a:r>
            <a:r>
              <a:rPr lang="fr-FR" sz="2400" dirty="0" err="1">
                <a:solidFill>
                  <a:schemeClr val="accent4">
                    <a:lumMod val="40000"/>
                    <a:lumOff val="60000"/>
                  </a:schemeClr>
                </a:solidFill>
              </a:rPr>
              <a:t>socketAttente</a:t>
            </a:r>
            <a:r>
              <a:rPr lang="fr-FR" sz="2400" dirty="0">
                <a:solidFill>
                  <a:schemeClr val="bg1"/>
                </a:solidFill>
              </a:rPr>
              <a:t>;</a:t>
            </a:r>
          </a:p>
          <a:p>
            <a:pPr marL="0" indent="0">
              <a:buNone/>
            </a:pPr>
            <a:r>
              <a:rPr lang="fr-FR" sz="2400" dirty="0" err="1">
                <a:solidFill>
                  <a:schemeClr val="accent4">
                    <a:lumMod val="40000"/>
                    <a:lumOff val="60000"/>
                  </a:schemeClr>
                </a:solidFill>
              </a:rPr>
              <a:t>socketAttente</a:t>
            </a:r>
            <a:r>
              <a:rPr lang="fr-FR" sz="2400" dirty="0">
                <a:solidFill>
                  <a:schemeClr val="bg1"/>
                </a:solidFill>
              </a:rPr>
              <a:t> = </a:t>
            </a:r>
            <a:r>
              <a:rPr lang="fr-FR" sz="2400" dirty="0">
                <a:solidFill>
                  <a:srgbClr val="FF0000"/>
                </a:solidFill>
              </a:rPr>
              <a:t>new</a:t>
            </a:r>
            <a:r>
              <a:rPr lang="fr-FR" sz="2400" dirty="0">
                <a:solidFill>
                  <a:schemeClr val="bg1"/>
                </a:solidFill>
              </a:rPr>
              <a:t> </a:t>
            </a:r>
            <a:r>
              <a:rPr lang="fr-FR" sz="2400" dirty="0" err="1">
                <a:solidFill>
                  <a:srgbClr val="00B0F0"/>
                </a:solidFill>
              </a:rPr>
              <a:t>ServerSocket</a:t>
            </a:r>
            <a:r>
              <a:rPr lang="fr-FR" sz="2400" dirty="0">
                <a:solidFill>
                  <a:schemeClr val="bg1"/>
                </a:solidFill>
              </a:rPr>
              <a:t>(</a:t>
            </a:r>
            <a:r>
              <a:rPr lang="fr-FR" sz="2400" dirty="0">
                <a:solidFill>
                  <a:srgbClr val="92D050"/>
                </a:solidFill>
              </a:rPr>
              <a:t>PORT</a:t>
            </a:r>
            <a:r>
              <a:rPr lang="fr-FR" sz="2400" dirty="0">
                <a:solidFill>
                  <a:schemeClr val="bg1"/>
                </a:solidFill>
              </a:rPr>
              <a:t>);</a:t>
            </a:r>
          </a:p>
          <a:p>
            <a:pPr marL="0" indent="0">
              <a:buNone/>
            </a:pPr>
            <a:r>
              <a:rPr lang="fr-FR" sz="2400" dirty="0">
                <a:solidFill>
                  <a:srgbClr val="FF0000"/>
                </a:solidFill>
              </a:rPr>
              <a:t>do</a:t>
            </a:r>
            <a:r>
              <a:rPr lang="fr-FR" sz="2400" dirty="0">
                <a:solidFill>
                  <a:schemeClr val="bg1"/>
                </a:solidFill>
              </a:rPr>
              <a:t> </a:t>
            </a:r>
            <a:r>
              <a:rPr lang="fr-FR" sz="2400" dirty="0" smtClean="0">
                <a:solidFill>
                  <a:schemeClr val="bg1"/>
                </a:solidFill>
              </a:rPr>
              <a:t>{ // </a:t>
            </a:r>
            <a:r>
              <a:rPr lang="en-US" sz="2400" dirty="0" smtClean="0">
                <a:solidFill>
                  <a:schemeClr val="bg1"/>
                </a:solidFill>
              </a:rPr>
              <a:t>establishing a connection (blocking wait)</a:t>
            </a:r>
            <a:endParaRPr lang="fr-FR" sz="2400" dirty="0">
              <a:solidFill>
                <a:schemeClr val="bg1"/>
              </a:solidFill>
            </a:endParaRPr>
          </a:p>
          <a:p>
            <a:pPr marL="0" indent="0">
              <a:buNone/>
            </a:pPr>
            <a:r>
              <a:rPr lang="fr-FR" sz="2400" dirty="0">
                <a:solidFill>
                  <a:srgbClr val="00B0F0"/>
                </a:solidFill>
              </a:rPr>
              <a:t>Socket</a:t>
            </a:r>
            <a:r>
              <a:rPr lang="fr-FR" sz="2400" dirty="0">
                <a:solidFill>
                  <a:schemeClr val="bg1"/>
                </a:solidFill>
              </a:rPr>
              <a:t> </a:t>
            </a:r>
            <a:r>
              <a:rPr lang="fr-FR" sz="2400" b="1" dirty="0">
                <a:solidFill>
                  <a:schemeClr val="accent4">
                    <a:lumMod val="60000"/>
                    <a:lumOff val="40000"/>
                  </a:schemeClr>
                </a:solidFill>
              </a:rPr>
              <a:t>s</a:t>
            </a:r>
            <a:r>
              <a:rPr lang="fr-FR" sz="2400" dirty="0">
                <a:solidFill>
                  <a:schemeClr val="bg1"/>
                </a:solidFill>
              </a:rPr>
              <a:t> = </a:t>
            </a:r>
            <a:r>
              <a:rPr lang="fr-FR" sz="2400" dirty="0" err="1">
                <a:solidFill>
                  <a:schemeClr val="accent4">
                    <a:lumMod val="40000"/>
                    <a:lumOff val="60000"/>
                  </a:schemeClr>
                </a:solidFill>
              </a:rPr>
              <a:t>socketAttente</a:t>
            </a:r>
            <a:r>
              <a:rPr lang="fr-FR" sz="2400" dirty="0" err="1">
                <a:solidFill>
                  <a:schemeClr val="bg1"/>
                </a:solidFill>
              </a:rPr>
              <a:t>.</a:t>
            </a:r>
            <a:r>
              <a:rPr lang="fr-FR" sz="2400" dirty="0" err="1">
                <a:solidFill>
                  <a:srgbClr val="92D050"/>
                </a:solidFill>
              </a:rPr>
              <a:t>accept</a:t>
            </a:r>
            <a:r>
              <a:rPr lang="fr-FR" sz="2400" dirty="0">
                <a:solidFill>
                  <a:srgbClr val="92D050"/>
                </a:solidFill>
              </a:rPr>
              <a:t>()</a:t>
            </a:r>
            <a:r>
              <a:rPr lang="fr-FR" sz="2400" dirty="0">
                <a:solidFill>
                  <a:schemeClr val="bg1"/>
                </a:solidFill>
              </a:rPr>
              <a:t>;</a:t>
            </a:r>
          </a:p>
          <a:p>
            <a:pPr marL="0" indent="0">
              <a:buNone/>
            </a:pPr>
            <a:r>
              <a:rPr lang="fr-FR" sz="2400" dirty="0">
                <a:solidFill>
                  <a:schemeClr val="bg1"/>
                </a:solidFill>
              </a:rPr>
              <a:t>// </a:t>
            </a:r>
            <a:r>
              <a:rPr lang="en-US" sz="2400" dirty="0" smtClean="0">
                <a:solidFill>
                  <a:schemeClr val="bg1"/>
                </a:solidFill>
              </a:rPr>
              <a:t>communication is now possible, creation of the service</a:t>
            </a:r>
            <a:endParaRPr lang="fr-FR" sz="2400" dirty="0">
              <a:solidFill>
                <a:schemeClr val="bg1"/>
              </a:solidFill>
            </a:endParaRPr>
          </a:p>
          <a:p>
            <a:pPr marL="0" indent="0">
              <a:buNone/>
            </a:pPr>
            <a:r>
              <a:rPr lang="en-US" sz="2400" dirty="0">
                <a:solidFill>
                  <a:srgbClr val="00B0F0"/>
                </a:solidFill>
              </a:rPr>
              <a:t>Thread</a:t>
            </a:r>
            <a:r>
              <a:rPr lang="en-US" sz="2400" dirty="0">
                <a:solidFill>
                  <a:schemeClr val="bg1"/>
                </a:solidFill>
              </a:rPr>
              <a:t> </a:t>
            </a:r>
            <a:r>
              <a:rPr lang="en-US" sz="2400" b="1" dirty="0">
                <a:solidFill>
                  <a:schemeClr val="accent4">
                    <a:lumMod val="60000"/>
                    <a:lumOff val="40000"/>
                  </a:schemeClr>
                </a:solidFill>
              </a:rPr>
              <a:t>t</a:t>
            </a:r>
            <a:r>
              <a:rPr lang="en-US" sz="2400" dirty="0">
                <a:solidFill>
                  <a:schemeClr val="bg1"/>
                </a:solidFill>
              </a:rPr>
              <a:t> = </a:t>
            </a:r>
            <a:r>
              <a:rPr lang="en-US" sz="2400" dirty="0">
                <a:solidFill>
                  <a:srgbClr val="FF0000"/>
                </a:solidFill>
              </a:rPr>
              <a:t>new</a:t>
            </a:r>
            <a:r>
              <a:rPr lang="en-US" sz="2400" dirty="0">
                <a:solidFill>
                  <a:schemeClr val="bg1"/>
                </a:solidFill>
              </a:rPr>
              <a:t> </a:t>
            </a:r>
            <a:r>
              <a:rPr lang="en-US" sz="2400" dirty="0" smtClean="0">
                <a:solidFill>
                  <a:schemeClr val="bg1"/>
                </a:solidFill>
              </a:rPr>
              <a:t> </a:t>
            </a:r>
            <a:r>
              <a:rPr lang="en-US" sz="2400" dirty="0">
                <a:solidFill>
                  <a:schemeClr val="accent4">
                    <a:lumMod val="60000"/>
                    <a:lumOff val="40000"/>
                  </a:schemeClr>
                </a:solidFill>
              </a:rPr>
              <a:t>Service</a:t>
            </a:r>
            <a:r>
              <a:rPr lang="en-US" sz="2400" dirty="0">
                <a:solidFill>
                  <a:schemeClr val="bg1"/>
                </a:solidFill>
              </a:rPr>
              <a:t>(</a:t>
            </a:r>
            <a:r>
              <a:rPr lang="en-US" sz="2400" b="1" dirty="0">
                <a:solidFill>
                  <a:srgbClr val="92D050"/>
                </a:solidFill>
              </a:rPr>
              <a:t>s</a:t>
            </a:r>
            <a:r>
              <a:rPr lang="en-US" sz="2400" dirty="0" smtClean="0">
                <a:solidFill>
                  <a:schemeClr val="bg1"/>
                </a:solidFill>
              </a:rPr>
              <a:t>);</a:t>
            </a:r>
            <a:endParaRPr lang="en-US" sz="2400" dirty="0">
              <a:solidFill>
                <a:schemeClr val="bg1"/>
              </a:solidFill>
            </a:endParaRPr>
          </a:p>
          <a:p>
            <a:pPr marL="0" indent="0">
              <a:buNone/>
            </a:pPr>
            <a:r>
              <a:rPr lang="fr-FR" sz="2400" dirty="0">
                <a:solidFill>
                  <a:schemeClr val="bg1"/>
                </a:solidFill>
              </a:rPr>
              <a:t>// </a:t>
            </a:r>
            <a:r>
              <a:rPr lang="en-US" sz="2400" dirty="0" smtClean="0">
                <a:solidFill>
                  <a:schemeClr val="bg1"/>
                </a:solidFill>
              </a:rPr>
              <a:t>we start the concurrent execution of the service</a:t>
            </a:r>
            <a:endParaRPr lang="fr-FR" sz="2400" dirty="0">
              <a:solidFill>
                <a:schemeClr val="bg1"/>
              </a:solidFill>
            </a:endParaRPr>
          </a:p>
          <a:p>
            <a:pPr marL="0" indent="0">
              <a:buNone/>
            </a:pPr>
            <a:r>
              <a:rPr lang="fr-FR" sz="2400" b="1" dirty="0" err="1">
                <a:solidFill>
                  <a:schemeClr val="accent4">
                    <a:lumMod val="60000"/>
                    <a:lumOff val="40000"/>
                  </a:schemeClr>
                </a:solidFill>
              </a:rPr>
              <a:t>t</a:t>
            </a:r>
            <a:r>
              <a:rPr lang="fr-FR" sz="2400" dirty="0" err="1">
                <a:solidFill>
                  <a:schemeClr val="bg1"/>
                </a:solidFill>
              </a:rPr>
              <a:t>.</a:t>
            </a:r>
            <a:r>
              <a:rPr lang="fr-FR" sz="2400" dirty="0" err="1">
                <a:solidFill>
                  <a:srgbClr val="92D050"/>
                </a:solidFill>
              </a:rPr>
              <a:t>start</a:t>
            </a:r>
            <a:r>
              <a:rPr lang="fr-FR" sz="2400" dirty="0" smtClean="0">
                <a:solidFill>
                  <a:srgbClr val="92D050"/>
                </a:solidFill>
              </a:rPr>
              <a:t>()</a:t>
            </a:r>
            <a:r>
              <a:rPr lang="fr-FR" sz="2400" dirty="0" smtClean="0">
                <a:solidFill>
                  <a:schemeClr val="bg1"/>
                </a:solidFill>
              </a:rPr>
              <a:t>;</a:t>
            </a:r>
            <a:endParaRPr lang="fr-FR" sz="2400" dirty="0">
              <a:solidFill>
                <a:schemeClr val="bg1"/>
              </a:solidFill>
            </a:endParaRPr>
          </a:p>
          <a:p>
            <a:pPr marL="0" indent="0">
              <a:buNone/>
            </a:pPr>
            <a:r>
              <a:rPr lang="fr-FR" sz="2400" dirty="0">
                <a:solidFill>
                  <a:schemeClr val="bg1"/>
                </a:solidFill>
              </a:rPr>
              <a:t>} </a:t>
            </a:r>
            <a:r>
              <a:rPr lang="fr-FR" sz="2400" dirty="0" err="1">
                <a:solidFill>
                  <a:srgbClr val="FF0000"/>
                </a:solidFill>
              </a:rPr>
              <a:t>while</a:t>
            </a:r>
            <a:r>
              <a:rPr lang="fr-FR" sz="2400" dirty="0">
                <a:solidFill>
                  <a:schemeClr val="bg1"/>
                </a:solidFill>
              </a:rPr>
              <a:t> (</a:t>
            </a:r>
            <a:r>
              <a:rPr lang="fr-FR" sz="2400" dirty="0" err="1">
                <a:solidFill>
                  <a:schemeClr val="bg1"/>
                </a:solidFill>
              </a:rPr>
              <a:t>true</a:t>
            </a:r>
            <a:r>
              <a:rPr lang="fr-FR" sz="2400" dirty="0">
                <a:solidFill>
                  <a:schemeClr val="bg1"/>
                </a:solidFill>
              </a:rPr>
              <a:t>);</a:t>
            </a:r>
          </a:p>
          <a:p>
            <a:pPr marL="0" indent="0">
              <a:buNone/>
            </a:pPr>
            <a:r>
              <a:rPr lang="fr-FR" sz="2400" dirty="0" err="1">
                <a:solidFill>
                  <a:schemeClr val="accent4">
                    <a:lumMod val="40000"/>
                    <a:lumOff val="60000"/>
                  </a:schemeClr>
                </a:solidFill>
              </a:rPr>
              <a:t>socketAttente</a:t>
            </a:r>
            <a:r>
              <a:rPr lang="fr-FR" sz="2400" dirty="0" err="1">
                <a:solidFill>
                  <a:schemeClr val="bg1"/>
                </a:solidFill>
              </a:rPr>
              <a:t>.</a:t>
            </a:r>
            <a:r>
              <a:rPr lang="fr-FR" sz="2400" dirty="0" err="1">
                <a:solidFill>
                  <a:srgbClr val="92D050"/>
                </a:solidFill>
              </a:rPr>
              <a:t>close</a:t>
            </a:r>
            <a:r>
              <a:rPr lang="fr-FR" sz="2400" dirty="0">
                <a:solidFill>
                  <a:srgbClr val="92D050"/>
                </a:solidFill>
              </a:rPr>
              <a:t>()</a:t>
            </a:r>
            <a:r>
              <a:rPr lang="fr-FR" sz="2400" dirty="0">
                <a:solidFill>
                  <a:schemeClr val="bg1"/>
                </a:solidFill>
              </a:rPr>
              <a:t>;</a:t>
            </a:r>
          </a:p>
          <a:p>
            <a:pPr marL="0" indent="0">
              <a:buNone/>
            </a:pPr>
            <a:endParaRPr lang="en-US" sz="2400" dirty="0" smtClean="0"/>
          </a:p>
        </p:txBody>
      </p:sp>
    </p:spTree>
    <p:extLst>
      <p:ext uri="{BB962C8B-B14F-4D97-AF65-F5344CB8AC3E}">
        <p14:creationId xmlns:p14="http://schemas.microsoft.com/office/powerpoint/2010/main" val="1522606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09600" y="552868"/>
            <a:ext cx="10972800" cy="586541"/>
          </a:xfrm>
        </p:spPr>
        <p:txBody>
          <a:bodyPr/>
          <a:lstStyle/>
          <a:p>
            <a:pPr eaLnBrk="1" hangingPunct="1"/>
            <a:r>
              <a:rPr lang="en-US" sz="3600" dirty="0" smtClean="0">
                <a:solidFill>
                  <a:schemeClr val="accent5">
                    <a:lumMod val="20000"/>
                    <a:lumOff val="80000"/>
                  </a:schemeClr>
                </a:solidFill>
              </a:rPr>
              <a:t>Threads</a:t>
            </a:r>
            <a:endParaRPr lang="en-US" sz="3600" dirty="0" smtClean="0">
              <a:solidFill>
                <a:schemeClr val="accent5">
                  <a:lumMod val="20000"/>
                  <a:lumOff val="80000"/>
                </a:schemeClr>
              </a:solidFill>
            </a:endParaRPr>
          </a:p>
        </p:txBody>
      </p:sp>
      <p:sp>
        <p:nvSpPr>
          <p:cNvPr id="12291" name="Rectangle 5"/>
          <p:cNvSpPr>
            <a:spLocks noGrp="1" noChangeArrowheads="1"/>
          </p:cNvSpPr>
          <p:nvPr>
            <p:ph type="body" idx="1"/>
          </p:nvPr>
        </p:nvSpPr>
        <p:spPr>
          <a:xfrm>
            <a:off x="908900" y="1220788"/>
            <a:ext cx="10436114" cy="5224462"/>
          </a:xfrm>
        </p:spPr>
        <p:txBody>
          <a:bodyPr/>
          <a:lstStyle/>
          <a:p>
            <a:r>
              <a:rPr lang="en-US" dirty="0">
                <a:solidFill>
                  <a:schemeClr val="bg1"/>
                </a:solidFill>
              </a:rPr>
              <a:t>The fundamental problem with the structure of the server program already presented is that this solution is difficult to extend (</a:t>
            </a:r>
            <a:r>
              <a:rPr lang="en-US" dirty="0" err="1">
                <a:solidFill>
                  <a:schemeClr val="bg1"/>
                </a:solidFill>
              </a:rPr>
              <a:t>eg</a:t>
            </a:r>
            <a:r>
              <a:rPr lang="en-US" dirty="0">
                <a:solidFill>
                  <a:schemeClr val="bg1"/>
                </a:solidFill>
              </a:rPr>
              <a:t>. FTP and Web servers).</a:t>
            </a:r>
          </a:p>
          <a:p>
            <a:endParaRPr lang="en-US" dirty="0">
              <a:solidFill>
                <a:schemeClr val="bg1"/>
              </a:solidFill>
            </a:endParaRPr>
          </a:p>
          <a:p>
            <a:r>
              <a:rPr lang="en-US" dirty="0" smtClean="0">
                <a:solidFill>
                  <a:schemeClr val="bg1"/>
                </a:solidFill>
              </a:rPr>
              <a:t>Although </a:t>
            </a:r>
            <a:r>
              <a:rPr lang="en-US" dirty="0">
                <a:solidFill>
                  <a:schemeClr val="bg1"/>
                </a:solidFill>
              </a:rPr>
              <a:t>it is relatively easy to write code that treats each incoming connection request and each new task as a separate process; </a:t>
            </a:r>
            <a:r>
              <a:rPr lang="en-US" dirty="0" smtClean="0">
                <a:solidFill>
                  <a:schemeClr val="bg1"/>
                </a:solidFill>
              </a:rPr>
              <a:t>when </a:t>
            </a:r>
            <a:r>
              <a:rPr lang="en-US" dirty="0">
                <a:solidFill>
                  <a:schemeClr val="bg1"/>
                </a:solidFill>
              </a:rPr>
              <a:t>the time comes when the server has to handle a high number of simultaneous connections, performance will collapse.</a:t>
            </a:r>
          </a:p>
          <a:p>
            <a:endParaRPr lang="en-US" dirty="0">
              <a:solidFill>
                <a:schemeClr val="bg1"/>
              </a:solidFill>
            </a:endParaRPr>
          </a:p>
          <a:p>
            <a:r>
              <a:rPr lang="en-US" sz="3200" dirty="0">
                <a:solidFill>
                  <a:schemeClr val="accent5">
                    <a:lumMod val="60000"/>
                    <a:lumOff val="40000"/>
                  </a:schemeClr>
                </a:solidFill>
              </a:rPr>
              <a:t>There are at least two solutions to this problem</a:t>
            </a:r>
            <a:r>
              <a:rPr lang="en-US" sz="3200" dirty="0" smtClean="0">
                <a:solidFill>
                  <a:schemeClr val="accent5">
                    <a:lumMod val="60000"/>
                    <a:lumOff val="40000"/>
                  </a:schemeClr>
                </a:solidFill>
              </a:rPr>
              <a:t>.</a:t>
            </a:r>
            <a:endParaRPr lang="en-US" sz="3200" dirty="0" smtClean="0">
              <a:solidFill>
                <a:schemeClr val="accent5">
                  <a:lumMod val="60000"/>
                  <a:lumOff val="40000"/>
                </a:schemeClr>
              </a:solidFill>
            </a:endParaRPr>
          </a:p>
          <a:p>
            <a:pPr marL="0" indent="0">
              <a:buNone/>
            </a:pPr>
            <a:endParaRPr lang="en-US" sz="2800" dirty="0"/>
          </a:p>
        </p:txBody>
      </p:sp>
    </p:spTree>
    <p:extLst>
      <p:ext uri="{BB962C8B-B14F-4D97-AF65-F5344CB8AC3E}">
        <p14:creationId xmlns:p14="http://schemas.microsoft.com/office/powerpoint/2010/main" val="244435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09600" y="552868"/>
            <a:ext cx="10972800" cy="586541"/>
          </a:xfrm>
        </p:spPr>
        <p:txBody>
          <a:bodyPr/>
          <a:lstStyle/>
          <a:p>
            <a:pPr eaLnBrk="1" hangingPunct="1"/>
            <a:r>
              <a:rPr lang="en-US" sz="3600" dirty="0" smtClean="0">
                <a:solidFill>
                  <a:schemeClr val="accent5">
                    <a:lumMod val="20000"/>
                    <a:lumOff val="80000"/>
                  </a:schemeClr>
                </a:solidFill>
              </a:rPr>
              <a:t>Threads</a:t>
            </a:r>
            <a:endParaRPr lang="en-US" sz="3600" dirty="0" smtClean="0">
              <a:solidFill>
                <a:schemeClr val="accent5">
                  <a:lumMod val="20000"/>
                  <a:lumOff val="80000"/>
                </a:schemeClr>
              </a:solidFill>
            </a:endParaRPr>
          </a:p>
        </p:txBody>
      </p:sp>
      <p:sp>
        <p:nvSpPr>
          <p:cNvPr id="12291" name="Rectangle 5"/>
          <p:cNvSpPr>
            <a:spLocks noGrp="1" noChangeArrowheads="1"/>
          </p:cNvSpPr>
          <p:nvPr>
            <p:ph type="body" idx="1"/>
          </p:nvPr>
        </p:nvSpPr>
        <p:spPr>
          <a:xfrm>
            <a:off x="908900" y="1220788"/>
            <a:ext cx="10436114" cy="5224462"/>
          </a:xfrm>
        </p:spPr>
        <p:txBody>
          <a:bodyPr/>
          <a:lstStyle/>
          <a:p>
            <a:pPr marL="514350" indent="-514350">
              <a:buFont typeface="+mj-lt"/>
              <a:buAutoNum type="arabicParenR"/>
            </a:pPr>
            <a:r>
              <a:rPr lang="en-US" sz="3200" dirty="0">
                <a:solidFill>
                  <a:schemeClr val="accent5">
                    <a:lumMod val="40000"/>
                    <a:lumOff val="60000"/>
                  </a:schemeClr>
                </a:solidFill>
              </a:rPr>
              <a:t>The first solution is to reuse processes instead of creating new ones.</a:t>
            </a:r>
          </a:p>
          <a:p>
            <a:pPr marL="514350" indent="-514350">
              <a:buFont typeface="+mj-lt"/>
              <a:buAutoNum type="arabicParenR"/>
            </a:pPr>
            <a:endParaRPr lang="en-US" dirty="0">
              <a:solidFill>
                <a:schemeClr val="bg1"/>
              </a:solidFill>
            </a:endParaRPr>
          </a:p>
          <a:p>
            <a:pPr>
              <a:buFont typeface="Wingdings" panose="05000000000000000000" pitchFamily="2" charset="2"/>
              <a:buChar char="Ø"/>
            </a:pPr>
            <a:r>
              <a:rPr lang="en-US" dirty="0">
                <a:solidFill>
                  <a:schemeClr val="bg1"/>
                </a:solidFill>
              </a:rPr>
              <a:t>When the server starts, a fixed number of processes (say 300) are spawned to process requests. </a:t>
            </a:r>
            <a:endParaRPr lang="en-US" dirty="0" smtClean="0">
              <a:solidFill>
                <a:schemeClr val="bg1"/>
              </a:solidFill>
            </a:endParaRPr>
          </a:p>
          <a:p>
            <a:pPr>
              <a:buFont typeface="Wingdings" panose="05000000000000000000" pitchFamily="2" charset="2"/>
              <a:buChar char="Ø"/>
            </a:pPr>
            <a:r>
              <a:rPr lang="en-US" dirty="0" smtClean="0">
                <a:solidFill>
                  <a:schemeClr val="bg1"/>
                </a:solidFill>
              </a:rPr>
              <a:t>Incoming </a:t>
            </a:r>
            <a:r>
              <a:rPr lang="en-US" dirty="0">
                <a:solidFill>
                  <a:schemeClr val="bg1"/>
                </a:solidFill>
              </a:rPr>
              <a:t>requests are placed in a queue. </a:t>
            </a:r>
            <a:endParaRPr lang="en-US" dirty="0" smtClean="0">
              <a:solidFill>
                <a:schemeClr val="bg1"/>
              </a:solidFill>
            </a:endParaRPr>
          </a:p>
          <a:p>
            <a:pPr>
              <a:buFont typeface="Wingdings" panose="05000000000000000000" pitchFamily="2" charset="2"/>
              <a:buChar char="Ø"/>
            </a:pPr>
            <a:r>
              <a:rPr lang="en-US" dirty="0" smtClean="0">
                <a:solidFill>
                  <a:schemeClr val="bg1"/>
                </a:solidFill>
              </a:rPr>
              <a:t>Each </a:t>
            </a:r>
            <a:r>
              <a:rPr lang="en-US" dirty="0">
                <a:solidFill>
                  <a:schemeClr val="bg1"/>
                </a:solidFill>
              </a:rPr>
              <a:t>process removes a request from the queue, serves it, then removes the next request, etc. </a:t>
            </a:r>
            <a:endParaRPr lang="en-US" dirty="0" smtClean="0">
              <a:solidFill>
                <a:schemeClr val="bg1"/>
              </a:solidFill>
            </a:endParaRPr>
          </a:p>
          <a:p>
            <a:pPr>
              <a:buFont typeface="Wingdings" panose="05000000000000000000" pitchFamily="2" charset="2"/>
              <a:buChar char="Ø"/>
            </a:pPr>
            <a:r>
              <a:rPr lang="en-US" dirty="0" smtClean="0">
                <a:solidFill>
                  <a:schemeClr val="bg1"/>
                </a:solidFill>
              </a:rPr>
              <a:t>There </a:t>
            </a:r>
            <a:r>
              <a:rPr lang="en-US" dirty="0">
                <a:solidFill>
                  <a:schemeClr val="bg1"/>
                </a:solidFill>
              </a:rPr>
              <a:t>are still 300 separate processes running, but because all the extra work to build and destroy processes is avoided, those 300 processes can now do the work of 1000 processes.</a:t>
            </a:r>
            <a:endParaRPr lang="en-US" sz="2400" dirty="0" smtClean="0">
              <a:solidFill>
                <a:schemeClr val="bg1"/>
              </a:solidFill>
            </a:endParaRPr>
          </a:p>
        </p:txBody>
      </p:sp>
    </p:spTree>
    <p:extLst>
      <p:ext uri="{BB962C8B-B14F-4D97-AF65-F5344CB8AC3E}">
        <p14:creationId xmlns:p14="http://schemas.microsoft.com/office/powerpoint/2010/main" val="20981481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09600" y="552868"/>
            <a:ext cx="10972800" cy="586541"/>
          </a:xfrm>
        </p:spPr>
        <p:txBody>
          <a:bodyPr/>
          <a:lstStyle/>
          <a:p>
            <a:pPr eaLnBrk="1" hangingPunct="1"/>
            <a:r>
              <a:rPr lang="en-US" sz="3600" dirty="0" smtClean="0">
                <a:solidFill>
                  <a:schemeClr val="accent5">
                    <a:lumMod val="20000"/>
                    <a:lumOff val="80000"/>
                  </a:schemeClr>
                </a:solidFill>
              </a:rPr>
              <a:t>Threads</a:t>
            </a:r>
            <a:endParaRPr lang="en-US" sz="3600" dirty="0" smtClean="0">
              <a:solidFill>
                <a:schemeClr val="accent5">
                  <a:lumMod val="20000"/>
                  <a:lumOff val="80000"/>
                </a:schemeClr>
              </a:solidFill>
            </a:endParaRPr>
          </a:p>
        </p:txBody>
      </p:sp>
      <p:sp>
        <p:nvSpPr>
          <p:cNvPr id="12291" name="Rectangle 5"/>
          <p:cNvSpPr>
            <a:spLocks noGrp="1" noChangeArrowheads="1"/>
          </p:cNvSpPr>
          <p:nvPr>
            <p:ph type="body" idx="1"/>
          </p:nvPr>
        </p:nvSpPr>
        <p:spPr>
          <a:xfrm>
            <a:off x="908900" y="1220788"/>
            <a:ext cx="10436114" cy="5224462"/>
          </a:xfrm>
        </p:spPr>
        <p:txBody>
          <a:bodyPr/>
          <a:lstStyle/>
          <a:p>
            <a:pPr marL="514350" indent="-514350">
              <a:buFont typeface="+mj-lt"/>
              <a:buAutoNum type="arabicParenR" startAt="2"/>
            </a:pPr>
            <a:r>
              <a:rPr lang="en-US" sz="3200" dirty="0" smtClean="0">
                <a:solidFill>
                  <a:schemeClr val="accent5">
                    <a:lumMod val="40000"/>
                    <a:lumOff val="60000"/>
                  </a:schemeClr>
                </a:solidFill>
              </a:rPr>
              <a:t>The second solution is to use lightweight threads instead of heavy processes to support connections.</a:t>
            </a:r>
            <a:endParaRPr lang="en-US" sz="3200" dirty="0" smtClean="0">
              <a:solidFill>
                <a:schemeClr val="accent5">
                  <a:lumMod val="40000"/>
                  <a:lumOff val="60000"/>
                </a:schemeClr>
              </a:solidFill>
            </a:endParaRPr>
          </a:p>
          <a:p>
            <a:pPr marL="0" indent="0">
              <a:buNone/>
            </a:pPr>
            <a:endParaRPr lang="en-US" sz="2800" dirty="0" smtClean="0"/>
          </a:p>
        </p:txBody>
      </p:sp>
      <p:pic>
        <p:nvPicPr>
          <p:cNvPr id="4" name="Image 3"/>
          <p:cNvPicPr/>
          <p:nvPr/>
        </p:nvPicPr>
        <p:blipFill>
          <a:blip r:embed="rId2">
            <a:extLst>
              <a:ext uri="{28A0092B-C50C-407E-A947-70E740481C1C}">
                <a14:useLocalDpi xmlns:a14="http://schemas.microsoft.com/office/drawing/2010/main" val="0"/>
              </a:ext>
            </a:extLst>
          </a:blip>
          <a:srcRect/>
          <a:stretch>
            <a:fillRect/>
          </a:stretch>
        </p:blipFill>
        <p:spPr bwMode="auto">
          <a:xfrm>
            <a:off x="1877864" y="2682036"/>
            <a:ext cx="8494330" cy="3438834"/>
          </a:xfrm>
          <a:prstGeom prst="rect">
            <a:avLst/>
          </a:prstGeom>
          <a:noFill/>
          <a:ln>
            <a:noFill/>
          </a:ln>
        </p:spPr>
      </p:pic>
    </p:spTree>
    <p:extLst>
      <p:ext uri="{BB962C8B-B14F-4D97-AF65-F5344CB8AC3E}">
        <p14:creationId xmlns:p14="http://schemas.microsoft.com/office/powerpoint/2010/main" val="1717377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09600" y="552868"/>
            <a:ext cx="10972800" cy="586541"/>
          </a:xfrm>
        </p:spPr>
        <p:txBody>
          <a:bodyPr/>
          <a:lstStyle/>
          <a:p>
            <a:pPr eaLnBrk="1" hangingPunct="1"/>
            <a:r>
              <a:rPr lang="en-US" sz="3600" dirty="0" smtClean="0">
                <a:solidFill>
                  <a:schemeClr val="accent5">
                    <a:lumMod val="20000"/>
                    <a:lumOff val="80000"/>
                  </a:schemeClr>
                </a:solidFill>
              </a:rPr>
              <a:t>Threads</a:t>
            </a:r>
            <a:endParaRPr lang="en-US" sz="3600" dirty="0" smtClean="0">
              <a:solidFill>
                <a:schemeClr val="accent5">
                  <a:lumMod val="20000"/>
                  <a:lumOff val="80000"/>
                </a:schemeClr>
              </a:solidFill>
            </a:endParaRPr>
          </a:p>
        </p:txBody>
      </p:sp>
      <p:sp>
        <p:nvSpPr>
          <p:cNvPr id="12291" name="Rectangle 5"/>
          <p:cNvSpPr>
            <a:spLocks noGrp="1" noChangeArrowheads="1"/>
          </p:cNvSpPr>
          <p:nvPr>
            <p:ph type="body" idx="1"/>
          </p:nvPr>
        </p:nvSpPr>
        <p:spPr>
          <a:xfrm>
            <a:off x="908900" y="1220788"/>
            <a:ext cx="10436114" cy="5224462"/>
          </a:xfrm>
        </p:spPr>
        <p:txBody>
          <a:bodyPr/>
          <a:lstStyle/>
          <a:p>
            <a:pPr marL="514350" indent="-514350">
              <a:buFont typeface="+mj-lt"/>
              <a:buAutoNum type="arabicParenR" startAt="2"/>
            </a:pPr>
            <a:r>
              <a:rPr lang="en-US" sz="3200" dirty="0" smtClean="0">
                <a:solidFill>
                  <a:schemeClr val="accent5">
                    <a:lumMod val="40000"/>
                    <a:lumOff val="60000"/>
                  </a:schemeClr>
                </a:solidFill>
              </a:rPr>
              <a:t>The second solution is to use lightweight threads instead of heavy processes to support connections.</a:t>
            </a:r>
          </a:p>
          <a:p>
            <a:pPr marL="0" indent="0">
              <a:buNone/>
            </a:pPr>
            <a:endParaRPr lang="en-US" sz="3200" dirty="0" smtClean="0">
              <a:solidFill>
                <a:schemeClr val="accent5">
                  <a:lumMod val="40000"/>
                  <a:lumOff val="60000"/>
                </a:schemeClr>
              </a:solidFill>
            </a:endParaRPr>
          </a:p>
          <a:p>
            <a:pPr>
              <a:buFont typeface="Wingdings" panose="05000000000000000000" pitchFamily="2" charset="2"/>
              <a:buChar char="Ø"/>
            </a:pPr>
            <a:r>
              <a:rPr lang="en-US" dirty="0">
                <a:solidFill>
                  <a:schemeClr val="bg1"/>
                </a:solidFill>
              </a:rPr>
              <a:t>While each separate process has its own block of memory, threads share the same memory space. </a:t>
            </a:r>
            <a:endParaRPr lang="en-US" dirty="0" smtClean="0">
              <a:solidFill>
                <a:schemeClr val="bg1"/>
              </a:solidFill>
            </a:endParaRPr>
          </a:p>
          <a:p>
            <a:pPr>
              <a:buFont typeface="Wingdings" panose="05000000000000000000" pitchFamily="2" charset="2"/>
              <a:buChar char="Ø"/>
            </a:pPr>
            <a:r>
              <a:rPr lang="en-US" dirty="0" smtClean="0">
                <a:solidFill>
                  <a:schemeClr val="bg1"/>
                </a:solidFill>
              </a:rPr>
              <a:t>The </a:t>
            </a:r>
            <a:r>
              <a:rPr lang="en-US" dirty="0">
                <a:solidFill>
                  <a:schemeClr val="bg1"/>
                </a:solidFill>
              </a:rPr>
              <a:t>impact of running multiple different threads on the server machine is relatively minimal because all threads run in one process</a:t>
            </a:r>
            <a:r>
              <a:rPr lang="en-US" dirty="0" smtClean="0">
                <a:solidFill>
                  <a:schemeClr val="bg1"/>
                </a:solidFill>
              </a:rPr>
              <a:t>.</a:t>
            </a:r>
          </a:p>
          <a:p>
            <a:pPr>
              <a:buFont typeface="Wingdings" panose="05000000000000000000" pitchFamily="2" charset="2"/>
              <a:buChar char="Ø"/>
            </a:pPr>
            <a:r>
              <a:rPr lang="en-US" dirty="0" smtClean="0">
                <a:solidFill>
                  <a:schemeClr val="bg1"/>
                </a:solidFill>
              </a:rPr>
              <a:t> </a:t>
            </a:r>
            <a:r>
              <a:rPr lang="en-US" dirty="0">
                <a:solidFill>
                  <a:schemeClr val="bg1"/>
                </a:solidFill>
              </a:rPr>
              <a:t>Using threads provides a performance gain of around three compared to using processes. </a:t>
            </a:r>
            <a:endParaRPr lang="en-US" dirty="0" smtClean="0">
              <a:solidFill>
                <a:schemeClr val="bg1"/>
              </a:solidFill>
            </a:endParaRPr>
          </a:p>
          <a:p>
            <a:pPr>
              <a:buFont typeface="Wingdings" panose="05000000000000000000" pitchFamily="2" charset="2"/>
              <a:buChar char="Ø"/>
            </a:pPr>
            <a:r>
              <a:rPr lang="en-US" dirty="0" smtClean="0">
                <a:solidFill>
                  <a:schemeClr val="bg1"/>
                </a:solidFill>
              </a:rPr>
              <a:t>Combining </a:t>
            </a:r>
            <a:r>
              <a:rPr lang="en-US" dirty="0">
                <a:solidFill>
                  <a:schemeClr val="bg1"/>
                </a:solidFill>
              </a:rPr>
              <a:t>this with a reusable thread pool the server can become nine times faster</a:t>
            </a:r>
            <a:endParaRPr lang="en-US" sz="2800" dirty="0" smtClean="0">
              <a:solidFill>
                <a:schemeClr val="bg1"/>
              </a:solidFill>
            </a:endParaRPr>
          </a:p>
        </p:txBody>
      </p:sp>
    </p:spTree>
    <p:extLst>
      <p:ext uri="{BB962C8B-B14F-4D97-AF65-F5344CB8AC3E}">
        <p14:creationId xmlns:p14="http://schemas.microsoft.com/office/powerpoint/2010/main" val="31606671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09600" y="552868"/>
            <a:ext cx="10972800" cy="586541"/>
          </a:xfrm>
        </p:spPr>
        <p:txBody>
          <a:bodyPr/>
          <a:lstStyle/>
          <a:p>
            <a:pPr eaLnBrk="1" hangingPunct="1"/>
            <a:r>
              <a:rPr lang="en-US" sz="3600" dirty="0" smtClean="0">
                <a:solidFill>
                  <a:schemeClr val="accent5">
                    <a:lumMod val="20000"/>
                    <a:lumOff val="80000"/>
                  </a:schemeClr>
                </a:solidFill>
              </a:rPr>
              <a:t>Differences(1</a:t>
            </a:r>
            <a:r>
              <a:rPr lang="en-US" sz="3600" dirty="0" smtClean="0">
                <a:solidFill>
                  <a:schemeClr val="accent5">
                    <a:lumMod val="20000"/>
                    <a:lumOff val="80000"/>
                  </a:schemeClr>
                </a:solidFill>
              </a:rPr>
              <a:t>)</a:t>
            </a:r>
          </a:p>
        </p:txBody>
      </p:sp>
      <p:sp>
        <p:nvSpPr>
          <p:cNvPr id="12291" name="Rectangle 5"/>
          <p:cNvSpPr>
            <a:spLocks noGrp="1" noChangeArrowheads="1"/>
          </p:cNvSpPr>
          <p:nvPr>
            <p:ph type="body" idx="1"/>
          </p:nvPr>
        </p:nvSpPr>
        <p:spPr>
          <a:xfrm>
            <a:off x="908900" y="1220788"/>
            <a:ext cx="10436114" cy="5224462"/>
          </a:xfrm>
        </p:spPr>
        <p:txBody>
          <a:bodyPr>
            <a:normAutofit/>
          </a:bodyPr>
          <a:lstStyle/>
          <a:p>
            <a:pPr lvl="0">
              <a:lnSpc>
                <a:spcPct val="150000"/>
              </a:lnSpc>
              <a:buFont typeface="Wingdings" panose="05000000000000000000" pitchFamily="2" charset="2"/>
              <a:buChar char="Ø"/>
            </a:pPr>
            <a:r>
              <a:rPr lang="en-US" sz="3200" dirty="0">
                <a:solidFill>
                  <a:schemeClr val="bg1"/>
                </a:solidFill>
              </a:rPr>
              <a:t>processes are heavier to create than threads</a:t>
            </a:r>
          </a:p>
          <a:p>
            <a:pPr lvl="0">
              <a:lnSpc>
                <a:spcPct val="150000"/>
              </a:lnSpc>
              <a:buFont typeface="Wingdings" panose="05000000000000000000" pitchFamily="2" charset="2"/>
              <a:buChar char="Ø"/>
            </a:pPr>
            <a:r>
              <a:rPr lang="en-US" sz="3200" dirty="0">
                <a:solidFill>
                  <a:schemeClr val="bg1"/>
                </a:solidFill>
              </a:rPr>
              <a:t>the processes are truly independent</a:t>
            </a:r>
          </a:p>
          <a:p>
            <a:pPr lvl="0">
              <a:lnSpc>
                <a:spcPct val="150000"/>
              </a:lnSpc>
              <a:buFont typeface="Wingdings" panose="05000000000000000000" pitchFamily="2" charset="2"/>
              <a:buChar char="Ø"/>
            </a:pPr>
            <a:r>
              <a:rPr lang="en-US" sz="3200" dirty="0">
                <a:solidFill>
                  <a:schemeClr val="bg1"/>
                </a:solidFill>
              </a:rPr>
              <a:t>threads can share information easily</a:t>
            </a:r>
          </a:p>
          <a:p>
            <a:pPr lvl="0">
              <a:lnSpc>
                <a:spcPct val="150000"/>
              </a:lnSpc>
              <a:buFont typeface="Wingdings" panose="05000000000000000000" pitchFamily="2" charset="2"/>
              <a:buChar char="Ø"/>
            </a:pPr>
            <a:r>
              <a:rPr lang="en-US" sz="3200" dirty="0">
                <a:solidFill>
                  <a:schemeClr val="bg1"/>
                </a:solidFill>
              </a:rPr>
              <a:t>the threads themselves must be careful not to step on each other's toes</a:t>
            </a:r>
            <a:endParaRPr lang="en-US" sz="3200" dirty="0" smtClean="0">
              <a:solidFill>
                <a:schemeClr val="bg1"/>
              </a:solidFill>
            </a:endParaRPr>
          </a:p>
        </p:txBody>
      </p:sp>
    </p:spTree>
    <p:extLst>
      <p:ext uri="{BB962C8B-B14F-4D97-AF65-F5344CB8AC3E}">
        <p14:creationId xmlns:p14="http://schemas.microsoft.com/office/powerpoint/2010/main" val="1837496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09600" y="552868"/>
            <a:ext cx="10972800" cy="586541"/>
          </a:xfrm>
        </p:spPr>
        <p:txBody>
          <a:bodyPr/>
          <a:lstStyle/>
          <a:p>
            <a:pPr eaLnBrk="1" hangingPunct="1"/>
            <a:r>
              <a:rPr lang="en-US" sz="3600" dirty="0" smtClean="0">
                <a:solidFill>
                  <a:schemeClr val="accent5">
                    <a:lumMod val="20000"/>
                    <a:lumOff val="80000"/>
                  </a:schemeClr>
                </a:solidFill>
              </a:rPr>
              <a:t>Differences(2</a:t>
            </a:r>
            <a:r>
              <a:rPr lang="en-US" sz="3600" dirty="0" smtClean="0">
                <a:solidFill>
                  <a:schemeClr val="accent5">
                    <a:lumMod val="20000"/>
                    <a:lumOff val="80000"/>
                  </a:schemeClr>
                </a:solidFill>
              </a:rPr>
              <a:t>)</a:t>
            </a:r>
          </a:p>
        </p:txBody>
      </p:sp>
      <p:sp>
        <p:nvSpPr>
          <p:cNvPr id="12291" name="Rectangle 5"/>
          <p:cNvSpPr>
            <a:spLocks noGrp="1" noChangeArrowheads="1"/>
          </p:cNvSpPr>
          <p:nvPr>
            <p:ph type="body" idx="1"/>
          </p:nvPr>
        </p:nvSpPr>
        <p:spPr>
          <a:xfrm>
            <a:off x="908900" y="1220788"/>
            <a:ext cx="10436114" cy="5224462"/>
          </a:xfrm>
        </p:spPr>
        <p:txBody>
          <a:bodyPr>
            <a:normAutofit/>
          </a:bodyPr>
          <a:lstStyle/>
          <a:p>
            <a:pPr marL="0" indent="0">
              <a:buNone/>
            </a:pPr>
            <a:r>
              <a:rPr lang="en-US" dirty="0" smtClean="0">
                <a:solidFill>
                  <a:schemeClr val="bg1"/>
                </a:solidFill>
              </a:rPr>
              <a:t>From a programming point of view: </a:t>
            </a:r>
          </a:p>
          <a:p>
            <a:pPr>
              <a:buFont typeface="Wingdings" panose="05000000000000000000" pitchFamily="2" charset="2"/>
              <a:buChar char="Ø"/>
            </a:pPr>
            <a:r>
              <a:rPr lang="en-US" dirty="0" smtClean="0">
                <a:solidFill>
                  <a:schemeClr val="bg1"/>
                </a:solidFill>
              </a:rPr>
              <a:t>To pass a program to multithread you must have coded properly and avoid global variables</a:t>
            </a:r>
          </a:p>
          <a:p>
            <a:pPr>
              <a:buFont typeface="Wingdings" panose="05000000000000000000" pitchFamily="2" charset="2"/>
              <a:buChar char="Ø"/>
            </a:pPr>
            <a:r>
              <a:rPr lang="en-US" dirty="0" smtClean="0">
                <a:solidFill>
                  <a:schemeClr val="bg1"/>
                </a:solidFill>
              </a:rPr>
              <a:t>To switch a program to multithreading you must pay attention to memory accesses which are potentially shared</a:t>
            </a:r>
          </a:p>
          <a:p>
            <a:pPr>
              <a:buFont typeface="Wingdings" panose="05000000000000000000" pitchFamily="2" charset="2"/>
              <a:buChar char="Ø"/>
            </a:pPr>
            <a:r>
              <a:rPr lang="en-US" dirty="0" smtClean="0">
                <a:solidFill>
                  <a:schemeClr val="bg1"/>
                </a:solidFill>
              </a:rPr>
              <a:t>In multithreaded, closing an already open file closes it for all threads and not just the one that called close()</a:t>
            </a:r>
          </a:p>
          <a:p>
            <a:pPr>
              <a:buFont typeface="Wingdings" panose="05000000000000000000" pitchFamily="2" charset="2"/>
              <a:buChar char="Ø"/>
            </a:pPr>
            <a:r>
              <a:rPr lang="en-US" dirty="0" smtClean="0">
                <a:solidFill>
                  <a:schemeClr val="bg1"/>
                </a:solidFill>
              </a:rPr>
              <a:t>To switch a program to </a:t>
            </a:r>
            <a:r>
              <a:rPr lang="en-US" dirty="0" err="1" smtClean="0">
                <a:solidFill>
                  <a:schemeClr val="bg1"/>
                </a:solidFill>
              </a:rPr>
              <a:t>multiprocess</a:t>
            </a:r>
            <a:r>
              <a:rPr lang="en-US" dirty="0" smtClean="0">
                <a:solidFill>
                  <a:schemeClr val="bg1"/>
                </a:solidFill>
              </a:rPr>
              <a:t>, just call fork</a:t>
            </a:r>
          </a:p>
          <a:p>
            <a:pPr>
              <a:buFont typeface="Wingdings" panose="05000000000000000000" pitchFamily="2" charset="2"/>
              <a:buChar char="Ø"/>
            </a:pPr>
            <a:r>
              <a:rPr lang="en-US" dirty="0" smtClean="0">
                <a:solidFill>
                  <a:schemeClr val="bg1"/>
                </a:solidFill>
              </a:rPr>
              <a:t>In </a:t>
            </a:r>
            <a:r>
              <a:rPr lang="en-US" dirty="0" err="1" smtClean="0">
                <a:solidFill>
                  <a:schemeClr val="bg1"/>
                </a:solidFill>
              </a:rPr>
              <a:t>multiprocess</a:t>
            </a:r>
            <a:r>
              <a:rPr lang="en-US" dirty="0" smtClean="0">
                <a:solidFill>
                  <a:schemeClr val="bg1"/>
                </a:solidFill>
              </a:rPr>
              <a:t>, closing an already open file only closes it for the child who called close()</a:t>
            </a:r>
            <a:endParaRPr lang="en-US" dirty="0" smtClean="0">
              <a:solidFill>
                <a:schemeClr val="bg1"/>
              </a:solidFill>
            </a:endParaRPr>
          </a:p>
        </p:txBody>
      </p:sp>
    </p:spTree>
    <p:extLst>
      <p:ext uri="{BB962C8B-B14F-4D97-AF65-F5344CB8AC3E}">
        <p14:creationId xmlns:p14="http://schemas.microsoft.com/office/powerpoint/2010/main" val="38444794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09600" y="552868"/>
            <a:ext cx="10972800" cy="586541"/>
          </a:xfrm>
        </p:spPr>
        <p:txBody>
          <a:bodyPr/>
          <a:lstStyle/>
          <a:p>
            <a:pPr eaLnBrk="1" hangingPunct="1"/>
            <a:r>
              <a:rPr lang="en-US" sz="3600" dirty="0" smtClean="0">
                <a:solidFill>
                  <a:schemeClr val="accent5">
                    <a:lumMod val="20000"/>
                    <a:lumOff val="80000"/>
                  </a:schemeClr>
                </a:solidFill>
              </a:rPr>
              <a:t>Threads Execution</a:t>
            </a:r>
            <a:endParaRPr lang="en-US" sz="3600" dirty="0" smtClean="0">
              <a:solidFill>
                <a:schemeClr val="accent5">
                  <a:lumMod val="20000"/>
                  <a:lumOff val="80000"/>
                </a:schemeClr>
              </a:solidFill>
            </a:endParaRPr>
          </a:p>
        </p:txBody>
      </p:sp>
      <p:sp>
        <p:nvSpPr>
          <p:cNvPr id="12291" name="Rectangle 5"/>
          <p:cNvSpPr>
            <a:spLocks noGrp="1" noChangeArrowheads="1"/>
          </p:cNvSpPr>
          <p:nvPr>
            <p:ph type="body" idx="1"/>
          </p:nvPr>
        </p:nvSpPr>
        <p:spPr>
          <a:xfrm>
            <a:off x="908900" y="1220788"/>
            <a:ext cx="10436114" cy="5224462"/>
          </a:xfrm>
        </p:spPr>
        <p:txBody>
          <a:bodyPr/>
          <a:lstStyle/>
          <a:p>
            <a:r>
              <a:rPr lang="en-US" sz="2400" dirty="0" smtClean="0">
                <a:solidFill>
                  <a:schemeClr val="bg1"/>
                </a:solidFill>
              </a:rPr>
              <a:t>To start a new thread running on the virtual machine, we construct an instance of the Thread class and invoke its start() method, like this:</a:t>
            </a:r>
          </a:p>
          <a:p>
            <a:pPr marL="0" indent="0">
              <a:buNone/>
            </a:pPr>
            <a:r>
              <a:rPr lang="en-US" sz="2400" dirty="0" smtClean="0">
                <a:solidFill>
                  <a:schemeClr val="bg1"/>
                </a:solidFill>
              </a:rPr>
              <a:t>			</a:t>
            </a:r>
            <a:r>
              <a:rPr lang="en-US" dirty="0" smtClean="0">
                <a:solidFill>
                  <a:srgbClr val="00B0F0"/>
                </a:solidFill>
              </a:rPr>
              <a:t>Thread</a:t>
            </a:r>
            <a:r>
              <a:rPr lang="en-US" dirty="0" smtClean="0">
                <a:solidFill>
                  <a:schemeClr val="bg1"/>
                </a:solidFill>
              </a:rPr>
              <a:t>  </a:t>
            </a:r>
            <a:r>
              <a:rPr lang="en-US" dirty="0" smtClean="0">
                <a:solidFill>
                  <a:schemeClr val="accent4">
                    <a:lumMod val="40000"/>
                    <a:lumOff val="60000"/>
                  </a:schemeClr>
                </a:solidFill>
              </a:rPr>
              <a:t>t</a:t>
            </a:r>
            <a:r>
              <a:rPr lang="en-US" dirty="0" smtClean="0">
                <a:solidFill>
                  <a:schemeClr val="bg1"/>
                </a:solidFill>
              </a:rPr>
              <a:t> = new </a:t>
            </a:r>
            <a:r>
              <a:rPr lang="en-US" dirty="0" smtClean="0">
                <a:solidFill>
                  <a:srgbClr val="00B0F0"/>
                </a:solidFill>
              </a:rPr>
              <a:t>Thread()</a:t>
            </a:r>
            <a:r>
              <a:rPr lang="en-US" dirty="0" smtClean="0">
                <a:solidFill>
                  <a:schemeClr val="bg1"/>
                </a:solidFill>
              </a:rPr>
              <a:t>;</a:t>
            </a:r>
          </a:p>
          <a:p>
            <a:pPr marL="0" indent="0">
              <a:buNone/>
            </a:pPr>
            <a:r>
              <a:rPr lang="en-US" dirty="0" smtClean="0">
                <a:solidFill>
                  <a:schemeClr val="bg1"/>
                </a:solidFill>
              </a:rPr>
              <a:t>			</a:t>
            </a:r>
            <a:r>
              <a:rPr lang="en-US" dirty="0" err="1" smtClean="0">
                <a:solidFill>
                  <a:schemeClr val="accent4">
                    <a:lumMod val="40000"/>
                    <a:lumOff val="60000"/>
                  </a:schemeClr>
                </a:solidFill>
              </a:rPr>
              <a:t>t</a:t>
            </a:r>
            <a:r>
              <a:rPr lang="en-US" dirty="0" err="1" smtClean="0">
                <a:solidFill>
                  <a:schemeClr val="bg1"/>
                </a:solidFill>
              </a:rPr>
              <a:t>.</a:t>
            </a:r>
            <a:r>
              <a:rPr lang="en-US" dirty="0" err="1" smtClean="0">
                <a:solidFill>
                  <a:srgbClr val="00B050"/>
                </a:solidFill>
              </a:rPr>
              <a:t>start</a:t>
            </a:r>
            <a:r>
              <a:rPr lang="en-US" dirty="0" smtClean="0">
                <a:solidFill>
                  <a:srgbClr val="00B050"/>
                </a:solidFill>
              </a:rPr>
              <a:t>()</a:t>
            </a:r>
            <a:r>
              <a:rPr lang="en-US" dirty="0" smtClean="0">
                <a:solidFill>
                  <a:schemeClr val="bg1"/>
                </a:solidFill>
              </a:rPr>
              <a:t>;</a:t>
            </a:r>
          </a:p>
          <a:p>
            <a:pPr marL="0" indent="0">
              <a:buNone/>
            </a:pPr>
            <a:endParaRPr lang="en-US" sz="1000" dirty="0" smtClean="0">
              <a:solidFill>
                <a:schemeClr val="bg1"/>
              </a:solidFill>
            </a:endParaRPr>
          </a:p>
          <a:p>
            <a:r>
              <a:rPr lang="en-US" sz="2400" dirty="0" smtClean="0">
                <a:solidFill>
                  <a:schemeClr val="bg1"/>
                </a:solidFill>
              </a:rPr>
              <a:t>To give this thread something to do, we should:</a:t>
            </a:r>
          </a:p>
          <a:p>
            <a:pPr marL="0" indent="0">
              <a:buNone/>
            </a:pPr>
            <a:endParaRPr lang="en-US" sz="2400" dirty="0" smtClean="0">
              <a:solidFill>
                <a:schemeClr val="bg1"/>
              </a:solidFill>
            </a:endParaRPr>
          </a:p>
          <a:p>
            <a:pPr>
              <a:buFont typeface="Wingdings" panose="05000000000000000000" pitchFamily="2" charset="2"/>
              <a:buChar char="Ø"/>
            </a:pPr>
            <a:r>
              <a:rPr lang="en-US" sz="2400" dirty="0" smtClean="0">
                <a:solidFill>
                  <a:schemeClr val="bg1"/>
                </a:solidFill>
              </a:rPr>
              <a:t> either </a:t>
            </a:r>
            <a:r>
              <a:rPr lang="en-US" sz="2400" dirty="0" smtClean="0">
                <a:solidFill>
                  <a:schemeClr val="accent5">
                    <a:lumMod val="40000"/>
                    <a:lumOff val="60000"/>
                  </a:schemeClr>
                </a:solidFill>
              </a:rPr>
              <a:t>create a Thread subclass and override its run() method</a:t>
            </a:r>
          </a:p>
          <a:p>
            <a:pPr>
              <a:buFont typeface="Wingdings" panose="05000000000000000000" pitchFamily="2" charset="2"/>
              <a:buChar char="Ø"/>
            </a:pPr>
            <a:endParaRPr lang="en-US" sz="2400" dirty="0" smtClean="0">
              <a:solidFill>
                <a:schemeClr val="bg1"/>
              </a:solidFill>
            </a:endParaRPr>
          </a:p>
          <a:p>
            <a:pPr>
              <a:buFont typeface="Wingdings" panose="05000000000000000000" pitchFamily="2" charset="2"/>
              <a:buChar char="Ø"/>
            </a:pPr>
            <a:r>
              <a:rPr lang="en-US" sz="2400" dirty="0" smtClean="0">
                <a:solidFill>
                  <a:schemeClr val="bg1"/>
                </a:solidFill>
              </a:rPr>
              <a:t>or </a:t>
            </a:r>
            <a:r>
              <a:rPr lang="en-US" sz="2400" dirty="0" smtClean="0">
                <a:solidFill>
                  <a:schemeClr val="accent5">
                    <a:lumMod val="40000"/>
                    <a:lumOff val="60000"/>
                  </a:schemeClr>
                </a:solidFill>
              </a:rPr>
              <a:t>implement the Runnable interface and pass the Runnable object to the Thread constructor</a:t>
            </a:r>
            <a:r>
              <a:rPr lang="en-US" sz="2400" dirty="0" smtClean="0">
                <a:solidFill>
                  <a:schemeClr val="bg1"/>
                </a:solidFill>
              </a:rPr>
              <a:t>.</a:t>
            </a:r>
            <a:r>
              <a:rPr lang="en-US" sz="1400" dirty="0" smtClean="0">
                <a:solidFill>
                  <a:schemeClr val="bg1"/>
                </a:solidFill>
              </a:rPr>
              <a:t> </a:t>
            </a:r>
            <a:endParaRPr lang="en-US" sz="1400" dirty="0" smtClean="0">
              <a:solidFill>
                <a:schemeClr val="bg1"/>
              </a:solidFill>
            </a:endParaRPr>
          </a:p>
        </p:txBody>
      </p:sp>
    </p:spTree>
    <p:extLst>
      <p:ext uri="{BB962C8B-B14F-4D97-AF65-F5344CB8AC3E}">
        <p14:creationId xmlns:p14="http://schemas.microsoft.com/office/powerpoint/2010/main" val="1620714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609600" y="552868"/>
            <a:ext cx="10972800" cy="586541"/>
          </a:xfrm>
        </p:spPr>
        <p:txBody>
          <a:bodyPr/>
          <a:lstStyle/>
          <a:p>
            <a:r>
              <a:rPr lang="en-US" sz="3600" dirty="0" smtClean="0">
                <a:solidFill>
                  <a:schemeClr val="accent5">
                    <a:lumMod val="20000"/>
                    <a:lumOff val="80000"/>
                  </a:schemeClr>
                </a:solidFill>
              </a:rPr>
              <a:t>Threads Execution</a:t>
            </a:r>
            <a:endParaRPr lang="en-US" sz="3600" dirty="0" smtClean="0">
              <a:solidFill>
                <a:srgbClr val="002060"/>
              </a:solidFill>
            </a:endParaRPr>
          </a:p>
        </p:txBody>
      </p:sp>
      <p:sp>
        <p:nvSpPr>
          <p:cNvPr id="12291" name="Rectangle 5"/>
          <p:cNvSpPr>
            <a:spLocks noGrp="1" noChangeArrowheads="1"/>
          </p:cNvSpPr>
          <p:nvPr>
            <p:ph type="body" idx="1"/>
          </p:nvPr>
        </p:nvSpPr>
        <p:spPr>
          <a:xfrm>
            <a:off x="908900" y="1220788"/>
            <a:ext cx="10436114" cy="5224462"/>
          </a:xfrm>
        </p:spPr>
        <p:txBody>
          <a:bodyPr/>
          <a:lstStyle/>
          <a:p>
            <a:r>
              <a:rPr lang="en-US" sz="2400" dirty="0" smtClean="0">
                <a:solidFill>
                  <a:schemeClr val="bg1"/>
                </a:solidFill>
              </a:rPr>
              <a:t>In both cases, the key is the run() method, which has this signature:</a:t>
            </a:r>
          </a:p>
          <a:p>
            <a:endParaRPr lang="en-US" sz="2400" dirty="0" smtClean="0">
              <a:solidFill>
                <a:schemeClr val="bg1"/>
              </a:solidFill>
            </a:endParaRPr>
          </a:p>
          <a:p>
            <a:pPr marL="0" indent="0">
              <a:buNone/>
            </a:pPr>
            <a:r>
              <a:rPr lang="en-US" sz="2400" dirty="0" smtClean="0">
                <a:solidFill>
                  <a:schemeClr val="bg1"/>
                </a:solidFill>
              </a:rPr>
              <a:t>	</a:t>
            </a:r>
            <a:r>
              <a:rPr lang="en-US" dirty="0" smtClean="0">
                <a:solidFill>
                  <a:srgbClr val="00B0F0"/>
                </a:solidFill>
              </a:rPr>
              <a:t>public void</a:t>
            </a:r>
            <a:r>
              <a:rPr lang="en-US" dirty="0" smtClean="0">
                <a:solidFill>
                  <a:schemeClr val="bg1"/>
                </a:solidFill>
              </a:rPr>
              <a:t> </a:t>
            </a:r>
            <a:r>
              <a:rPr lang="en-US" dirty="0" smtClean="0">
                <a:solidFill>
                  <a:srgbClr val="92D050"/>
                </a:solidFill>
              </a:rPr>
              <a:t>run()</a:t>
            </a:r>
          </a:p>
          <a:p>
            <a:endParaRPr lang="en-US" sz="2400" dirty="0" smtClean="0">
              <a:solidFill>
                <a:schemeClr val="bg1"/>
              </a:solidFill>
            </a:endParaRPr>
          </a:p>
          <a:p>
            <a:r>
              <a:rPr lang="en-US" sz="2400" dirty="0" smtClean="0">
                <a:solidFill>
                  <a:schemeClr val="bg1"/>
                </a:solidFill>
              </a:rPr>
              <a:t>We will put all the work that the thread does in this method.</a:t>
            </a:r>
          </a:p>
          <a:p>
            <a:r>
              <a:rPr lang="en-US" sz="2400" dirty="0" smtClean="0">
                <a:solidFill>
                  <a:schemeClr val="bg1"/>
                </a:solidFill>
              </a:rPr>
              <a:t>This method can invoke other methods; she will be able to build other objects; it could even spawn other threads.</a:t>
            </a:r>
          </a:p>
          <a:p>
            <a:r>
              <a:rPr lang="en-US" sz="2400" dirty="0" smtClean="0">
                <a:solidFill>
                  <a:schemeClr val="bg1"/>
                </a:solidFill>
              </a:rPr>
              <a:t>However, the thread starts there and stops there too (in run() ).</a:t>
            </a:r>
          </a:p>
          <a:p>
            <a:r>
              <a:rPr lang="en-US" sz="2400" dirty="0" smtClean="0">
                <a:solidFill>
                  <a:schemeClr val="accent5">
                    <a:lumMod val="40000"/>
                    <a:lumOff val="60000"/>
                  </a:schemeClr>
                </a:solidFill>
              </a:rPr>
              <a:t>The run() method is to the thread what the main() method is to a traditional program.</a:t>
            </a:r>
            <a:endParaRPr lang="fr-FR" sz="2400" dirty="0">
              <a:solidFill>
                <a:schemeClr val="accent5">
                  <a:lumMod val="40000"/>
                  <a:lumOff val="60000"/>
                </a:schemeClr>
              </a:solidFill>
            </a:endParaRPr>
          </a:p>
        </p:txBody>
      </p:sp>
    </p:spTree>
    <p:extLst>
      <p:ext uri="{BB962C8B-B14F-4D97-AF65-F5344CB8AC3E}">
        <p14:creationId xmlns:p14="http://schemas.microsoft.com/office/powerpoint/2010/main" val="3681636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TotalTime>
  <Words>986</Words>
  <Application>Microsoft Office PowerPoint</Application>
  <PresentationFormat>Grand écran</PresentationFormat>
  <Paragraphs>209</Paragraphs>
  <Slides>19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19</vt:i4>
      </vt:variant>
    </vt:vector>
  </HeadingPairs>
  <TitlesOfParts>
    <vt:vector size="24" baseType="lpstr">
      <vt:lpstr>Arial</vt:lpstr>
      <vt:lpstr>Calibri</vt:lpstr>
      <vt:lpstr>Calibri Light</vt:lpstr>
      <vt:lpstr>Wingdings</vt:lpstr>
      <vt:lpstr>Thème Office</vt:lpstr>
      <vt:lpstr>Présentation PowerPoint</vt:lpstr>
      <vt:lpstr>Threads</vt:lpstr>
      <vt:lpstr>Threads</vt:lpstr>
      <vt:lpstr>Threads</vt:lpstr>
      <vt:lpstr>Threads</vt:lpstr>
      <vt:lpstr>Differences(1)</vt:lpstr>
      <vt:lpstr>Differences(2)</vt:lpstr>
      <vt:lpstr>Threads Execution</vt:lpstr>
      <vt:lpstr>Threads Execution</vt:lpstr>
      <vt:lpstr>Threads Creation</vt:lpstr>
      <vt:lpstr>Creation by extension of the Thread class</vt:lpstr>
      <vt:lpstr>Creation by implementation of Runnable</vt:lpstr>
      <vt:lpstr>Differences Between Thread &amp; Runnable in Java (1)</vt:lpstr>
      <vt:lpstr>Differences Between Thread &amp; Runnable in Java (2)</vt:lpstr>
      <vt:lpstr>Differences Between Thread &amp; Runnable in Java (3)</vt:lpstr>
      <vt:lpstr>Multi-threads Server(1)</vt:lpstr>
      <vt:lpstr>Multi-threads Server(2)</vt:lpstr>
      <vt:lpstr>Multi-threads Server(3)</vt:lpstr>
      <vt:lpstr>Multi-threads Server(4)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MACROHARD-PC</dc:creator>
  <cp:lastModifiedBy>MACROHARD-PC</cp:lastModifiedBy>
  <cp:revision>21</cp:revision>
  <dcterms:created xsi:type="dcterms:W3CDTF">2024-10-19T14:44:00Z</dcterms:created>
  <dcterms:modified xsi:type="dcterms:W3CDTF">2024-10-19T19:39:01Z</dcterms:modified>
</cp:coreProperties>
</file>