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8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6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81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4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3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81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6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97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86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85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62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4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66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998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846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66722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725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647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802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9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539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6338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11582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580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5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71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54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6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0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CF7BE-3295-4FF8-AF5D-F036E6686589}" type="datetimeFigureOut">
              <a:rPr lang="fr-FR" smtClean="0"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BEDEE-A2AC-417C-AD14-383E8B573A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91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749C-DFE7-4750-B089-A3779431001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E7CA-82BD-410F-A5D0-89A85790DFC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0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267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453" y="729497"/>
            <a:ext cx="5068011" cy="594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6714" y="674106"/>
            <a:ext cx="5622388" cy="461046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Communications </a:t>
            </a:r>
            <a:r>
              <a:rPr lang="fr-FR" sz="2800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Client/Serveur</a:t>
            </a:r>
            <a:endParaRPr lang="fr-FR" sz="28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6714" y="1584899"/>
            <a:ext cx="9812609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Client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demande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(</a:t>
            </a:r>
            <a:r>
              <a:rPr lang="en-US" sz="2800" i="1" dirty="0" err="1">
                <a:solidFill>
                  <a:srgbClr val="000000"/>
                </a:solidFill>
                <a:latin typeface="Comic Sans MS"/>
                <a:cs typeface="Arial"/>
              </a:rPr>
              <a:t>requête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/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serveur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fournit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(</a:t>
            </a:r>
            <a:r>
              <a:rPr lang="en-US" sz="2800" i="1" dirty="0" err="1">
                <a:solidFill>
                  <a:srgbClr val="000000"/>
                </a:solidFill>
                <a:latin typeface="Comic Sans MS"/>
                <a:cs typeface="Arial"/>
              </a:rPr>
              <a:t>résponse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)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Typiquement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: un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seul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serveur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/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multiple clients 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Le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serveur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n’a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pas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besoin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connaître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quoi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que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soit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sur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le client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même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pas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qu’il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existe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)</a:t>
            </a:r>
            <a:endParaRPr lang="en-US" sz="2800" dirty="0">
              <a:solidFill>
                <a:srgbClr val="000000"/>
              </a:solidFill>
              <a:latin typeface="Comic Sans MS"/>
              <a:cs typeface="Arial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Le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client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doit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toujours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connaître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quelque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chose sur le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serveur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(au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moins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où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il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est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localisé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)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8421" name="Group 5"/>
          <p:cNvGrpSpPr>
            <a:grpSpLocks/>
          </p:cNvGrpSpPr>
          <p:nvPr/>
        </p:nvGrpSpPr>
        <p:grpSpPr bwMode="auto">
          <a:xfrm>
            <a:off x="7193280" y="4005260"/>
            <a:ext cx="2682240" cy="1243011"/>
            <a:chOff x="768" y="2316"/>
            <a:chExt cx="1536" cy="783"/>
          </a:xfrm>
        </p:grpSpPr>
        <p:sp>
          <p:nvSpPr>
            <p:cNvPr id="8221" name="Text Box 6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transport (TCP/UDP)</a:t>
              </a:r>
            </a:p>
          </p:txBody>
        </p:sp>
        <p:sp>
          <p:nvSpPr>
            <p:cNvPr id="8222" name="Text Box 7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err="1">
                  <a:solidFill>
                    <a:srgbClr val="000000"/>
                  </a:solidFill>
                </a:rPr>
                <a:t>réseau</a:t>
              </a:r>
              <a:r>
                <a:rPr lang="nl-NL" sz="1400" b="1" dirty="0">
                  <a:solidFill>
                    <a:srgbClr val="000000"/>
                  </a:solidFill>
                </a:rPr>
                <a:t> (IP)</a:t>
              </a:r>
            </a:p>
          </p:txBody>
        </p:sp>
        <p:sp>
          <p:nvSpPr>
            <p:cNvPr id="8223" name="Text Box 8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liaison (e.g. ethernet</a:t>
              </a:r>
              <a:r>
                <a:rPr lang="nl-NL" sz="1400" b="1" dirty="0" smtClean="0">
                  <a:solidFill>
                    <a:srgbClr val="000000"/>
                  </a:solidFill>
                </a:rPr>
                <a:t>)</a:t>
              </a:r>
              <a:endParaRPr lang="nl-NL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8224" name="Text Box 9"/>
            <p:cNvSpPr txBox="1">
              <a:spLocks noChangeArrowheads="1"/>
            </p:cNvSpPr>
            <p:nvPr/>
          </p:nvSpPr>
          <p:spPr bwMode="auto">
            <a:xfrm>
              <a:off x="768" y="2901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err="1">
                  <a:solidFill>
                    <a:srgbClr val="000000"/>
                  </a:solidFill>
                </a:rPr>
                <a:t>physique</a:t>
              </a:r>
              <a:endParaRPr lang="nl-NL" sz="1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28427" name="Group 11"/>
          <p:cNvGrpSpPr>
            <a:grpSpLocks/>
          </p:cNvGrpSpPr>
          <p:nvPr/>
        </p:nvGrpSpPr>
        <p:grpSpPr bwMode="auto">
          <a:xfrm>
            <a:off x="2621280" y="4014788"/>
            <a:ext cx="2682240" cy="1243012"/>
            <a:chOff x="768" y="2316"/>
            <a:chExt cx="1536" cy="783"/>
          </a:xfrm>
        </p:grpSpPr>
        <p:sp>
          <p:nvSpPr>
            <p:cNvPr id="8217" name="Text Box 12"/>
            <p:cNvSpPr txBox="1">
              <a:spLocks noChangeArrowheads="1"/>
            </p:cNvSpPr>
            <p:nvPr/>
          </p:nvSpPr>
          <p:spPr bwMode="auto">
            <a:xfrm>
              <a:off x="768" y="2316"/>
              <a:ext cx="1536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smtClean="0">
                  <a:solidFill>
                    <a:srgbClr val="000000"/>
                  </a:solidFill>
                </a:rPr>
                <a:t>transport (</a:t>
              </a:r>
              <a:r>
                <a:rPr lang="nl-NL" sz="1400" b="1" dirty="0">
                  <a:solidFill>
                    <a:srgbClr val="000000"/>
                  </a:solidFill>
                </a:rPr>
                <a:t>TCP/UDP)</a:t>
              </a:r>
            </a:p>
          </p:txBody>
        </p:sp>
        <p:sp>
          <p:nvSpPr>
            <p:cNvPr id="8218" name="Text Box 13"/>
            <p:cNvSpPr txBox="1">
              <a:spLocks noChangeArrowheads="1"/>
            </p:cNvSpPr>
            <p:nvPr/>
          </p:nvSpPr>
          <p:spPr bwMode="auto">
            <a:xfrm>
              <a:off x="768" y="2508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err="1" smtClean="0">
                  <a:solidFill>
                    <a:srgbClr val="000000"/>
                  </a:solidFill>
                </a:rPr>
                <a:t>réseau</a:t>
              </a:r>
              <a:r>
                <a:rPr lang="nl-NL" sz="1400" b="1" dirty="0" smtClean="0">
                  <a:solidFill>
                    <a:srgbClr val="000000"/>
                  </a:solidFill>
                </a:rPr>
                <a:t> (</a:t>
              </a:r>
              <a:r>
                <a:rPr lang="nl-NL" sz="1400" b="1" dirty="0">
                  <a:solidFill>
                    <a:srgbClr val="000000"/>
                  </a:solidFill>
                </a:rPr>
                <a:t>IP)</a:t>
              </a:r>
            </a:p>
          </p:txBody>
        </p:sp>
        <p:sp>
          <p:nvSpPr>
            <p:cNvPr id="8219" name="Text Box 14"/>
            <p:cNvSpPr txBox="1">
              <a:spLocks noChangeArrowheads="1"/>
            </p:cNvSpPr>
            <p:nvPr/>
          </p:nvSpPr>
          <p:spPr bwMode="auto">
            <a:xfrm>
              <a:off x="768" y="2703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smtClean="0">
                  <a:solidFill>
                    <a:srgbClr val="000000"/>
                  </a:solidFill>
                </a:rPr>
                <a:t>liaison (</a:t>
              </a:r>
              <a:r>
                <a:rPr lang="nl-NL" sz="1400" b="1" dirty="0">
                  <a:solidFill>
                    <a:srgbClr val="000000"/>
                  </a:solidFill>
                </a:rPr>
                <a:t>e.g. ethernet)</a:t>
              </a:r>
            </a:p>
          </p:txBody>
        </p:sp>
        <p:sp>
          <p:nvSpPr>
            <p:cNvPr id="8220" name="Text Box 15"/>
            <p:cNvSpPr txBox="1">
              <a:spLocks noChangeArrowheads="1"/>
            </p:cNvSpPr>
            <p:nvPr/>
          </p:nvSpPr>
          <p:spPr bwMode="auto">
            <a:xfrm>
              <a:off x="768" y="2901"/>
              <a:ext cx="1536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nl-NL" sz="1400" b="1" dirty="0" err="1">
                  <a:solidFill>
                    <a:srgbClr val="000000"/>
                  </a:solidFill>
                </a:rPr>
                <a:t>couche</a:t>
              </a:r>
              <a:r>
                <a:rPr lang="nl-NL" sz="1400" b="1" dirty="0">
                  <a:solidFill>
                    <a:srgbClr val="000000"/>
                  </a:solidFill>
                </a:rPr>
                <a:t> </a:t>
              </a:r>
              <a:r>
                <a:rPr lang="nl-NL" sz="1400" b="1" dirty="0" err="1" smtClean="0">
                  <a:solidFill>
                    <a:srgbClr val="000000"/>
                  </a:solidFill>
                </a:rPr>
                <a:t>physique</a:t>
              </a:r>
              <a:endParaRPr lang="nl-NL" sz="1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828440" name="Rectangle 24"/>
          <p:cNvSpPr>
            <a:spLocks noChangeArrowheads="1"/>
          </p:cNvSpPr>
          <p:nvPr/>
        </p:nvSpPr>
        <p:spPr bwMode="auto">
          <a:xfrm>
            <a:off x="7696200" y="3943350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>
                <a:solidFill>
                  <a:srgbClr val="000000"/>
                </a:solidFill>
              </a:rPr>
              <a:t>OS </a:t>
            </a:r>
            <a:r>
              <a:rPr lang="en-US" b="1" dirty="0" smtClean="0">
                <a:solidFill>
                  <a:srgbClr val="000000"/>
                </a:solidFill>
              </a:rPr>
              <a:t>network</a:t>
            </a:r>
            <a:endParaRPr lang="en-US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>
                <a:solidFill>
                  <a:srgbClr val="000000"/>
                </a:solidFill>
              </a:rPr>
              <a:t>stack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28432" name="Rectangle 16"/>
          <p:cNvSpPr>
            <a:spLocks noChangeArrowheads="1"/>
          </p:cNvSpPr>
          <p:nvPr/>
        </p:nvSpPr>
        <p:spPr bwMode="auto">
          <a:xfrm>
            <a:off x="3048000" y="3943350"/>
            <a:ext cx="1676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>
                <a:solidFill>
                  <a:srgbClr val="000000"/>
                </a:solidFill>
              </a:rPr>
              <a:t>OS </a:t>
            </a:r>
            <a:r>
              <a:rPr lang="en-US" b="1" dirty="0" smtClean="0">
                <a:solidFill>
                  <a:srgbClr val="000000"/>
                </a:solidFill>
              </a:rPr>
              <a:t>network</a:t>
            </a:r>
            <a:endParaRPr lang="en-US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 smtClean="0">
                <a:solidFill>
                  <a:srgbClr val="000000"/>
                </a:solidFill>
              </a:rPr>
              <a:t>stack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9720" y="5774504"/>
            <a:ext cx="9052560" cy="4445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   </a:t>
            </a:r>
            <a:r>
              <a:rPr lang="en-US" sz="2400" dirty="0" smtClean="0"/>
              <a:t>L’ </a:t>
            </a:r>
            <a:r>
              <a:rPr lang="en-US" sz="2400" dirty="0"/>
              <a:t>interface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l’OS</a:t>
            </a:r>
            <a:r>
              <a:rPr lang="en-US" sz="2400" dirty="0" smtClean="0"/>
              <a:t> </a:t>
            </a:r>
            <a:r>
              <a:rPr lang="en-US" sz="2400" dirty="0" err="1" smtClean="0"/>
              <a:t>fournit</a:t>
            </a:r>
            <a:r>
              <a:rPr lang="en-US" sz="2400" dirty="0" smtClean="0"/>
              <a:t> à son sous-</a:t>
            </a:r>
            <a:r>
              <a:rPr lang="en-US" sz="2400" dirty="0" err="1" smtClean="0"/>
              <a:t>système</a:t>
            </a:r>
            <a:r>
              <a:rPr lang="en-US" sz="2400" dirty="0" smtClean="0"/>
              <a:t> </a:t>
            </a:r>
            <a:r>
              <a:rPr lang="en-US" sz="2400" dirty="0" err="1" smtClean="0"/>
              <a:t>réseau</a:t>
            </a:r>
            <a:endParaRPr lang="en-US" sz="2400" dirty="0"/>
          </a:p>
        </p:txBody>
      </p:sp>
      <p:sp>
        <p:nvSpPr>
          <p:cNvPr id="828420" name="Text Box 4"/>
          <p:cNvSpPr txBox="1">
            <a:spLocks noChangeArrowheads="1"/>
          </p:cNvSpPr>
          <p:nvPr/>
        </p:nvSpPr>
        <p:spPr bwMode="auto">
          <a:xfrm>
            <a:off x="7193280" y="2857500"/>
            <a:ext cx="268224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r>
              <a:rPr lang="nl-NL" sz="1400" b="1" dirty="0" err="1" smtClean="0">
                <a:solidFill>
                  <a:srgbClr val="000000"/>
                </a:solidFill>
              </a:rPr>
              <a:t>Couche</a:t>
            </a:r>
            <a:r>
              <a:rPr lang="nl-NL" sz="1400" b="1" dirty="0" smtClean="0">
                <a:solidFill>
                  <a:srgbClr val="000000"/>
                </a:solidFill>
              </a:rPr>
              <a:t> </a:t>
            </a:r>
            <a:r>
              <a:rPr lang="nl-NL" sz="1400" b="1" dirty="0" err="1" smtClean="0">
                <a:solidFill>
                  <a:srgbClr val="000000"/>
                </a:solidFill>
              </a:rPr>
              <a:t>application</a:t>
            </a:r>
            <a:endParaRPr lang="nl-NL" sz="1400" b="1" dirty="0">
              <a:solidFill>
                <a:srgbClr val="000000"/>
              </a:solidFill>
            </a:endParaRPr>
          </a:p>
        </p:txBody>
      </p:sp>
      <p:sp>
        <p:nvSpPr>
          <p:cNvPr id="828426" name="Text Box 10"/>
          <p:cNvSpPr txBox="1">
            <a:spLocks noChangeArrowheads="1"/>
          </p:cNvSpPr>
          <p:nvPr/>
        </p:nvSpPr>
        <p:spPr bwMode="auto">
          <a:xfrm>
            <a:off x="2621280" y="2867025"/>
            <a:ext cx="268224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r>
              <a:rPr lang="nl-NL" sz="1400" b="1" dirty="0" err="1" smtClean="0">
                <a:solidFill>
                  <a:srgbClr val="000000"/>
                </a:solidFill>
              </a:rPr>
              <a:t>Couche</a:t>
            </a:r>
            <a:r>
              <a:rPr lang="nl-NL" sz="1400" b="1" dirty="0" smtClean="0">
                <a:solidFill>
                  <a:srgbClr val="000000"/>
                </a:solidFill>
              </a:rPr>
              <a:t> </a:t>
            </a:r>
            <a:r>
              <a:rPr lang="nl-NL" sz="1400" b="1" dirty="0" err="1" smtClean="0">
                <a:solidFill>
                  <a:srgbClr val="000000"/>
                </a:solidFill>
              </a:rPr>
              <a:t>application</a:t>
            </a:r>
            <a:endParaRPr lang="nl-NL" sz="1400" b="1" dirty="0">
              <a:solidFill>
                <a:srgbClr val="000000"/>
              </a:solidFill>
            </a:endParaRPr>
          </a:p>
        </p:txBody>
      </p:sp>
      <p:sp>
        <p:nvSpPr>
          <p:cNvPr id="8201" name="Rectangle 17"/>
          <p:cNvSpPr>
            <a:spLocks noChangeArrowheads="1"/>
          </p:cNvSpPr>
          <p:nvPr/>
        </p:nvSpPr>
        <p:spPr bwMode="auto">
          <a:xfrm>
            <a:off x="904407" y="343683"/>
            <a:ext cx="6373279" cy="65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Communication inter-</a:t>
            </a:r>
            <a:r>
              <a:rPr lang="en-US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processus</a:t>
            </a: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IPC)</a:t>
            </a:r>
            <a:endParaRPr lang="ru-RU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28434" name="Picture 18" descr="01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6" y="1700214"/>
            <a:ext cx="128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Oval 19"/>
          <p:cNvSpPr>
            <a:spLocks noChangeArrowheads="1"/>
          </p:cNvSpPr>
          <p:nvPr/>
        </p:nvSpPr>
        <p:spPr bwMode="auto">
          <a:xfrm>
            <a:off x="2441999" y="3124135"/>
            <a:ext cx="2888405" cy="52241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 err="1" smtClean="0">
                <a:solidFill>
                  <a:srgbClr val="000000"/>
                </a:solidFill>
              </a:rPr>
              <a:t>Processus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Client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204" name="Oval 20"/>
          <p:cNvSpPr>
            <a:spLocks noChangeArrowheads="1"/>
          </p:cNvSpPr>
          <p:nvPr/>
        </p:nvSpPr>
        <p:spPr bwMode="auto">
          <a:xfrm>
            <a:off x="6917870" y="3132073"/>
            <a:ext cx="3194966" cy="52241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 err="1" smtClean="0">
                <a:solidFill>
                  <a:srgbClr val="000000"/>
                </a:solidFill>
              </a:rPr>
              <a:t>Processus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Serveur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28437" name="Line 21"/>
          <p:cNvSpPr>
            <a:spLocks noChangeShapeType="1"/>
          </p:cNvSpPr>
          <p:nvPr/>
        </p:nvSpPr>
        <p:spPr bwMode="auto">
          <a:xfrm>
            <a:off x="4833938" y="34242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28438" name="Picture 22" descr="01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1681164"/>
            <a:ext cx="1285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8439" name="Rectangle 23"/>
          <p:cNvSpPr>
            <a:spLocks noChangeArrowheads="1"/>
          </p:cNvSpPr>
          <p:nvPr/>
        </p:nvSpPr>
        <p:spPr bwMode="auto">
          <a:xfrm>
            <a:off x="3414713" y="3562351"/>
            <a:ext cx="939800" cy="492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 dirty="0">
                <a:solidFill>
                  <a:srgbClr val="000000"/>
                </a:solidFill>
              </a:rPr>
              <a:t>Socket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828441" name="Rectangle 25"/>
          <p:cNvSpPr>
            <a:spLocks noChangeArrowheads="1"/>
          </p:cNvSpPr>
          <p:nvPr/>
        </p:nvSpPr>
        <p:spPr bwMode="auto">
          <a:xfrm>
            <a:off x="8051800" y="3562351"/>
            <a:ext cx="939800" cy="4921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>
                <a:solidFill>
                  <a:srgbClr val="000000"/>
                </a:solidFill>
              </a:rPr>
              <a:t>Socket</a:t>
            </a:r>
            <a:endParaRPr lang="ru-RU" b="1">
              <a:solidFill>
                <a:srgbClr val="000000"/>
              </a:solidFill>
            </a:endParaRPr>
          </a:p>
        </p:txBody>
      </p:sp>
      <p:grpSp>
        <p:nvGrpSpPr>
          <p:cNvPr id="828442" name="Group 26"/>
          <p:cNvGrpSpPr>
            <a:grpSpLocks/>
          </p:cNvGrpSpPr>
          <p:nvPr/>
        </p:nvGrpSpPr>
        <p:grpSpPr bwMode="auto">
          <a:xfrm>
            <a:off x="4843463" y="4171955"/>
            <a:ext cx="2743200" cy="371476"/>
            <a:chOff x="2091" y="2160"/>
            <a:chExt cx="1728" cy="234"/>
          </a:xfrm>
        </p:grpSpPr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>
              <a:off x="2091" y="23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6" name="Text Box 28"/>
            <p:cNvSpPr txBox="1">
              <a:spLocks noChangeArrowheads="1"/>
            </p:cNvSpPr>
            <p:nvPr/>
          </p:nvSpPr>
          <p:spPr bwMode="auto">
            <a:xfrm>
              <a:off x="2622" y="2160"/>
              <a:ext cx="64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en-US" b="1">
                  <a:solidFill>
                    <a:srgbClr val="000000"/>
                  </a:solidFill>
                </a:rPr>
                <a:t>Internet</a:t>
              </a:r>
              <a:endParaRPr lang="ru-RU" b="1">
                <a:solidFill>
                  <a:srgbClr val="000000"/>
                </a:solidFill>
              </a:endParaRPr>
            </a:p>
          </p:txBody>
        </p:sp>
      </p:grpSp>
      <p:grpSp>
        <p:nvGrpSpPr>
          <p:cNvPr id="828445" name="Group 29"/>
          <p:cNvGrpSpPr>
            <a:grpSpLocks/>
          </p:cNvGrpSpPr>
          <p:nvPr/>
        </p:nvGrpSpPr>
        <p:grpSpPr bwMode="auto">
          <a:xfrm>
            <a:off x="5257800" y="4800606"/>
            <a:ext cx="1981200" cy="371476"/>
            <a:chOff x="2352" y="2928"/>
            <a:chExt cx="1248" cy="234"/>
          </a:xfrm>
        </p:grpSpPr>
        <p:sp>
          <p:nvSpPr>
            <p:cNvPr id="8213" name="Line 30"/>
            <p:cNvSpPr>
              <a:spLocks noChangeShapeType="1"/>
            </p:cNvSpPr>
            <p:nvPr/>
          </p:nvSpPr>
          <p:spPr bwMode="auto">
            <a:xfrm>
              <a:off x="2352" y="3129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4" name="Text Box 31"/>
            <p:cNvSpPr txBox="1">
              <a:spLocks noChangeArrowheads="1"/>
            </p:cNvSpPr>
            <p:nvPr/>
          </p:nvSpPr>
          <p:spPr bwMode="auto">
            <a:xfrm>
              <a:off x="2640" y="2928"/>
              <a:ext cx="66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en-US" b="1">
                  <a:solidFill>
                    <a:srgbClr val="000000"/>
                  </a:solidFill>
                </a:rPr>
                <a:t>Internet</a:t>
              </a:r>
              <a:endParaRPr 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828448" name="Rectangle 32"/>
          <p:cNvSpPr>
            <a:spLocks noChangeArrowheads="1"/>
          </p:cNvSpPr>
          <p:nvPr/>
        </p:nvSpPr>
        <p:spPr bwMode="auto">
          <a:xfrm>
            <a:off x="5699126" y="3122614"/>
            <a:ext cx="1028143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b="1">
                <a:solidFill>
                  <a:srgbClr val="000000"/>
                </a:solidFill>
              </a:rPr>
              <a:t>Internet</a:t>
            </a: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2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2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28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2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2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40" grpId="0" animBg="1"/>
      <p:bldP spid="828440" grpId="1" animBg="1"/>
      <p:bldP spid="828432" grpId="0" animBg="1"/>
      <p:bldP spid="828432" grpId="1" animBg="1"/>
      <p:bldP spid="828420" grpId="0" animBg="1"/>
      <p:bldP spid="828426" grpId="0" animBg="1"/>
      <p:bldP spid="828437" grpId="0" animBg="1"/>
      <p:bldP spid="828439" grpId="0" animBg="1"/>
      <p:bldP spid="828441" grpId="0" animBg="1"/>
      <p:bldP spid="828448" grpId="0"/>
      <p:bldP spid="82844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5588" y="211015"/>
            <a:ext cx="6443003" cy="55795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fr-F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Communication </a:t>
            </a:r>
            <a:r>
              <a:rPr lang="fr-FR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inter-processus</a:t>
            </a:r>
            <a:r>
              <a:rPr lang="fr-F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(IPC)</a:t>
            </a:r>
            <a:endParaRPr lang="ru-RU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57138" y="951851"/>
            <a:ext cx="9812609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La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couche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 transport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fournit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un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ou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plusieurs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 services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de communication entre applications (ex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TCP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ou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UDP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)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Pour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communiquer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ces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applications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doivent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se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connaître</a:t>
            </a:r>
            <a:endParaRPr lang="en-US" sz="2800" dirty="0">
              <a:solidFill>
                <a:srgbClr val="000000"/>
              </a:solidFill>
              <a:latin typeface="Comic Sans MS"/>
              <a:cs typeface="Arial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Une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application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fournit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un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service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particulier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sur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une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machine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donnée</a:t>
            </a:r>
            <a:endParaRPr lang="en-US" sz="2800" dirty="0">
              <a:solidFill>
                <a:srgbClr val="7030A0"/>
              </a:solidFill>
              <a:latin typeface="Comic Sans MS"/>
              <a:cs typeface="Arial"/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Le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service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est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identifié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par un 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port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La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 machine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est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identifiée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par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une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adresse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4911" y="351692"/>
            <a:ext cx="6654018" cy="55795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fr-F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Communication </a:t>
            </a:r>
            <a:r>
              <a:rPr lang="fr-FR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inter-processus</a:t>
            </a:r>
            <a:r>
              <a:rPr lang="fr-F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(IPC)</a:t>
            </a:r>
            <a:endParaRPr lang="ru-RU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29002" y="1824049"/>
            <a:ext cx="9812609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Un couple (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adresse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, port)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est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un point de communication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Une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communication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s’effectue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entre au </a:t>
            </a:r>
            <a:r>
              <a:rPr lang="en-US" sz="2800" dirty="0" err="1">
                <a:solidFill>
                  <a:srgbClr val="000000"/>
                </a:solidFill>
                <a:latin typeface="Comic Sans MS"/>
                <a:cs typeface="Arial"/>
              </a:rPr>
              <a:t>moins</a:t>
            </a:r>
            <a:r>
              <a:rPr lang="en-US" sz="2800" dirty="0">
                <a:solidFill>
                  <a:srgbClr val="000000"/>
                </a:solidFill>
                <a:latin typeface="Comic Sans MS"/>
                <a:cs typeface="Arial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Comic Sans MS"/>
                <a:cs typeface="Arial"/>
              </a:rPr>
              <a:t>deux</a:t>
            </a:r>
            <a:r>
              <a:rPr lang="en-US" sz="2800" dirty="0">
                <a:solidFill>
                  <a:srgbClr val="7030A0"/>
                </a:solidFill>
                <a:latin typeface="Comic Sans MS"/>
                <a:cs typeface="Arial"/>
              </a:rPr>
              <a:t> points de communication</a:t>
            </a:r>
            <a:r>
              <a:rPr lang="en-US" sz="2800" dirty="0">
                <a:solidFill>
                  <a:prstClr val="black"/>
                </a:solidFill>
                <a:latin typeface="Comic Sans MS"/>
                <a:cs typeface="Arial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omic Sans MS"/>
                <a:cs typeface="Arial"/>
              </a:rPr>
              <a:t>l’émetteur</a:t>
            </a:r>
            <a:r>
              <a:rPr lang="en-US" sz="2800" dirty="0">
                <a:solidFill>
                  <a:prstClr val="black"/>
                </a:solidFill>
                <a:latin typeface="Comic Sans MS"/>
                <a:cs typeface="Arial"/>
              </a:rPr>
              <a:t> et le -</a:t>
            </a:r>
            <a:r>
              <a:rPr lang="en-US" sz="2800" dirty="0" err="1">
                <a:solidFill>
                  <a:prstClr val="black"/>
                </a:solidFill>
                <a:latin typeface="Comic Sans MS"/>
                <a:cs typeface="Arial"/>
              </a:rPr>
              <a:t>ou</a:t>
            </a:r>
            <a:r>
              <a:rPr lang="en-US" sz="2800" dirty="0">
                <a:solidFill>
                  <a:prstClr val="black"/>
                </a:solidFill>
                <a:latin typeface="Comic Sans MS"/>
                <a:cs typeface="Arial"/>
              </a:rPr>
              <a:t> les- </a:t>
            </a:r>
            <a:r>
              <a:rPr lang="en-US" sz="2800" dirty="0" err="1">
                <a:solidFill>
                  <a:prstClr val="black"/>
                </a:solidFill>
                <a:latin typeface="Comic Sans MS"/>
                <a:cs typeface="Arial"/>
              </a:rPr>
              <a:t>récepteurs</a:t>
            </a:r>
            <a:r>
              <a:rPr lang="en-US" sz="2800" dirty="0">
                <a:solidFill>
                  <a:prstClr val="black"/>
                </a:solidFill>
                <a:latin typeface="Comic Sans MS"/>
                <a:cs typeface="Arial"/>
              </a:rPr>
              <a:t>).</a:t>
            </a:r>
            <a:endParaRPr lang="en-US" sz="28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Comic Sans M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7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278594" y="3428273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20926" y="3428268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220" name="Rectangle 18"/>
          <p:cNvSpPr>
            <a:spLocks noGrp="1" noChangeArrowheads="1"/>
          </p:cNvSpPr>
          <p:nvPr>
            <p:ph type="title"/>
          </p:nvPr>
        </p:nvSpPr>
        <p:spPr>
          <a:xfrm>
            <a:off x="461951" y="219869"/>
            <a:ext cx="5383237" cy="547689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2060"/>
                </a:solidFill>
              </a:rPr>
              <a:t>Connections Internet (TCP/IP)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798668" y="3907699"/>
            <a:ext cx="4565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Connection socket pair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128.2.194.242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  <a:r>
              <a:rPr lang="en-US" sz="1600" b="1" dirty="0">
                <a:solidFill>
                  <a:srgbClr val="00FF00"/>
                </a:solidFill>
                <a:latin typeface="Comic Sans MS" panose="030F0702030302020204" pitchFamily="66" charset="0"/>
              </a:rPr>
              <a:t>3479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sz="1600" b="1" dirty="0">
                <a:solidFill>
                  <a:srgbClr val="9966FF"/>
                </a:solidFill>
                <a:latin typeface="Comic Sans MS" panose="030F0702030302020204" pitchFamily="66" charset="0"/>
              </a:rPr>
              <a:t>208.216.181.15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  <a:r>
              <a:rPr lang="en-US" sz="1600" b="1" dirty="0">
                <a:solidFill>
                  <a:srgbClr val="00FFFF"/>
                </a:solidFill>
                <a:latin typeface="Comic Sans MS" panose="030F0702030302020204" pitchFamily="66" charset="0"/>
              </a:rPr>
              <a:t>80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8326219" y="3536224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Server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(port 80)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471519" y="3536224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Client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816131" y="3939448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Oval 9"/>
          <p:cNvSpPr>
            <a:spLocks noChangeAspect="1" noChangeArrowheads="1"/>
          </p:cNvSpPr>
          <p:nvPr/>
        </p:nvSpPr>
        <p:spPr bwMode="auto">
          <a:xfrm>
            <a:off x="3673475" y="3874355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226" name="Oval 10"/>
          <p:cNvSpPr>
            <a:spLocks noChangeAspect="1" noChangeArrowheads="1"/>
          </p:cNvSpPr>
          <p:nvPr/>
        </p:nvSpPr>
        <p:spPr bwMode="auto">
          <a:xfrm>
            <a:off x="8253414" y="3874355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985519" y="2664399"/>
            <a:ext cx="23374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Adresse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socket client</a:t>
            </a:r>
            <a:endParaRPr lang="en-US" sz="1600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128.2.194.242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  <a:r>
              <a:rPr lang="en-US" sz="1600" b="1" dirty="0">
                <a:solidFill>
                  <a:srgbClr val="00FF00"/>
                </a:solidFill>
                <a:latin typeface="Comic Sans MS" panose="030F0702030302020204" pitchFamily="66" charset="0"/>
              </a:rPr>
              <a:t>3479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695856" y="2666274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Adresse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socket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serveur</a:t>
            </a:r>
            <a:endParaRPr lang="en-US" sz="1600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9966FF"/>
                </a:solidFill>
                <a:latin typeface="Comic Sans MS" panose="030F0702030302020204" pitchFamily="66" charset="0"/>
              </a:rPr>
              <a:t>208.216.181.15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  <a:r>
              <a:rPr lang="en-US" sz="1600" b="1" dirty="0">
                <a:solidFill>
                  <a:srgbClr val="00FFFF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802063" y="3219159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969251" y="3219159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097473" y="4569399"/>
            <a:ext cx="21403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Adresse</a:t>
            </a:r>
            <a:r>
              <a:rPr lang="en-US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hôte</a:t>
            </a:r>
            <a:r>
              <a:rPr lang="en-US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client</a:t>
            </a:r>
            <a:endParaRPr lang="en-US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128.2.194.242</a:t>
            </a: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890102" y="4569399"/>
            <a:ext cx="23374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Adresse</a:t>
            </a:r>
            <a:r>
              <a:rPr lang="en-US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hôte</a:t>
            </a:r>
            <a:r>
              <a:rPr lang="en-US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serveur</a:t>
            </a:r>
            <a:endParaRPr lang="en-US" sz="16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9966FF"/>
                </a:solidFill>
                <a:latin typeface="Comic Sans MS" panose="030F0702030302020204" pitchFamily="66" charset="0"/>
              </a:rPr>
              <a:t>208.216.181.15</a:t>
            </a:r>
          </a:p>
        </p:txBody>
      </p:sp>
      <p:sp>
        <p:nvSpPr>
          <p:cNvPr id="923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912938" y="991608"/>
            <a:ext cx="8229600" cy="184626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err="1" smtClean="0"/>
              <a:t>Adresse</a:t>
            </a:r>
            <a:r>
              <a:rPr lang="en-US" sz="2000" dirty="0" smtClean="0"/>
              <a:t> de la </a:t>
            </a:r>
            <a:r>
              <a:rPr lang="en-US" sz="2000" dirty="0"/>
              <a:t>machine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</a:t>
            </a:r>
            <a:r>
              <a:rPr lang="en-US" sz="2000" dirty="0" err="1" smtClean="0"/>
              <a:t>réseau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Par </a:t>
            </a:r>
            <a:r>
              <a:rPr lang="en-US" sz="1800" dirty="0" err="1" smtClean="0"/>
              <a:t>l’adresse</a:t>
            </a:r>
            <a:r>
              <a:rPr lang="en-US" sz="1800" dirty="0" smtClean="0"/>
              <a:t> IP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/>
              <a:t>Adresse</a:t>
            </a:r>
            <a:r>
              <a:rPr lang="en-US" sz="2000" dirty="0" smtClean="0"/>
              <a:t> du </a:t>
            </a:r>
            <a:r>
              <a:rPr lang="en-US" sz="2000" dirty="0" err="1" smtClean="0"/>
              <a:t>processus</a:t>
            </a:r>
            <a:r>
              <a:rPr lang="en-US" sz="2000" dirty="0" smtClean="0"/>
              <a:t> (</a:t>
            </a:r>
            <a:r>
              <a:rPr lang="en-US" sz="2000" dirty="0" err="1" smtClean="0"/>
              <a:t>ou</a:t>
            </a:r>
            <a:r>
              <a:rPr lang="en-US" sz="2000" dirty="0" smtClean="0"/>
              <a:t> service sur la machine)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Par le </a:t>
            </a:r>
            <a:r>
              <a:rPr lang="en-US" sz="1800" dirty="0" err="1" smtClean="0"/>
              <a:t>numéro</a:t>
            </a:r>
            <a:r>
              <a:rPr lang="en-US" sz="1800" dirty="0" smtClean="0"/>
              <a:t> de </a:t>
            </a:r>
            <a:r>
              <a:rPr lang="en-US" sz="1800" dirty="0"/>
              <a:t>“port</a:t>
            </a:r>
            <a:r>
              <a:rPr lang="en-US" sz="1800" dirty="0" smtClean="0"/>
              <a:t>” – un </a:t>
            </a:r>
            <a:r>
              <a:rPr lang="en-US" sz="1800" dirty="0" err="1" smtClean="0"/>
              <a:t>nombre</a:t>
            </a:r>
            <a:r>
              <a:rPr lang="en-US" sz="1800" dirty="0" smtClean="0"/>
              <a:t> </a:t>
            </a:r>
            <a:r>
              <a:rPr lang="en-US" sz="1800" dirty="0" err="1" smtClean="0"/>
              <a:t>sur</a:t>
            </a:r>
            <a:r>
              <a:rPr lang="en-US" sz="1800" dirty="0" smtClean="0"/>
              <a:t> 16bits 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 pair </a:t>
            </a:r>
            <a:r>
              <a:rPr lang="en-US" sz="2000" i="1" dirty="0" err="1" smtClean="0"/>
              <a:t>adresse</a:t>
            </a:r>
            <a:r>
              <a:rPr lang="en-US" sz="2000" i="1" dirty="0" smtClean="0"/>
              <a:t> IP </a:t>
            </a:r>
            <a:r>
              <a:rPr lang="en-US" sz="2000" i="1" dirty="0"/>
              <a:t>+ port </a:t>
            </a:r>
            <a:r>
              <a:rPr lang="en-US" sz="2000" dirty="0"/>
              <a:t>– </a:t>
            </a:r>
            <a:r>
              <a:rPr lang="en-US" sz="2000" dirty="0" err="1" smtClean="0"/>
              <a:t>constitue</a:t>
            </a:r>
            <a:r>
              <a:rPr lang="en-US" sz="2000" dirty="0" smtClean="0"/>
              <a:t> </a:t>
            </a:r>
            <a:r>
              <a:rPr lang="en-US" sz="2000" dirty="0" err="1" smtClean="0"/>
              <a:t>une</a:t>
            </a:r>
            <a:r>
              <a:rPr lang="en-US" sz="2000" dirty="0" smtClean="0"/>
              <a:t> “</a:t>
            </a:r>
            <a:r>
              <a:rPr lang="en-US" sz="2000" dirty="0" err="1" smtClean="0"/>
              <a:t>adresse</a:t>
            </a:r>
            <a:r>
              <a:rPr lang="en-US" sz="2000" dirty="0" smtClean="0"/>
              <a:t>-</a:t>
            </a:r>
            <a:r>
              <a:rPr lang="en-US" sz="2000" i="1" dirty="0" smtClean="0"/>
              <a:t>socket”</a:t>
            </a:r>
            <a:endParaRPr lang="en-US" sz="2000" i="1" dirty="0"/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1243569" y="5392011"/>
            <a:ext cx="424026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Note: </a:t>
            </a:r>
            <a:r>
              <a:rPr lang="en-US" sz="1600" b="1" i="1" dirty="0">
                <a:solidFill>
                  <a:srgbClr val="00FF00"/>
                </a:solidFill>
                <a:latin typeface="Comic Sans MS" panose="030F0702030302020204" pitchFamily="66" charset="0"/>
              </a:rPr>
              <a:t>3479</a:t>
            </a:r>
            <a:r>
              <a:rPr lang="en-US" sz="16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est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un port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éphémère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alloué</a:t>
            </a:r>
            <a:endParaRPr lang="en-US" sz="1600" b="1" i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p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ar le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noyau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1600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7241365" y="5384073"/>
            <a:ext cx="353654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Note: </a:t>
            </a:r>
            <a:r>
              <a:rPr lang="en-US" sz="1600" b="1" i="1" dirty="0">
                <a:solidFill>
                  <a:srgbClr val="00FFFF"/>
                </a:solidFill>
                <a:latin typeface="Comic Sans MS" panose="030F0702030302020204" pitchFamily="66" charset="0"/>
              </a:rPr>
              <a:t>80</a:t>
            </a:r>
            <a:r>
              <a:rPr lang="en-US" sz="16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est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un port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bien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connu</a:t>
            </a:r>
            <a:endParaRPr lang="en-US" sz="1600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ssocié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avec des </a:t>
            </a:r>
            <a:r>
              <a:rPr lang="en-US" sz="1600" b="1" i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serveurs</a:t>
            </a:r>
            <a:r>
              <a:rPr lang="en-US" sz="16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Web</a:t>
            </a:r>
            <a:endParaRPr lang="en-US" sz="1600" b="1" i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1482671" y="318288"/>
            <a:ext cx="1781034" cy="525773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002060"/>
                </a:solidFill>
              </a:rPr>
              <a:t>Clients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82671" y="1007366"/>
            <a:ext cx="9138126" cy="4916920"/>
          </a:xfrm>
        </p:spPr>
        <p:txBody>
          <a:bodyPr/>
          <a:lstStyle/>
          <a:p>
            <a:pPr eaLnBrk="1" hangingPunct="1"/>
            <a:r>
              <a:rPr lang="en-US" sz="2400" dirty="0"/>
              <a:t>Examples </a:t>
            </a:r>
            <a:r>
              <a:rPr lang="en-US" sz="2400" dirty="0" smtClean="0"/>
              <a:t>de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clients</a:t>
            </a:r>
            <a:endParaRPr lang="en-US" sz="2400" dirty="0"/>
          </a:p>
          <a:p>
            <a:pPr lvl="1" eaLnBrk="1" hangingPunct="1"/>
            <a:r>
              <a:rPr lang="en-US" sz="2000" dirty="0"/>
              <a:t>Web browsers, </a:t>
            </a:r>
            <a:r>
              <a:rPr lang="en-US" sz="2000" dirty="0">
                <a:latin typeface="Courier New" panose="02070309020205020404" pitchFamily="49" charset="0"/>
              </a:rPr>
              <a:t>ftp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</a:rPr>
              <a:t>telnet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</a:rPr>
              <a:t>ssh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400" dirty="0" smtClean="0"/>
              <a:t>Comment un client </a:t>
            </a:r>
            <a:r>
              <a:rPr lang="en-US" sz="2400" dirty="0" err="1" smtClean="0"/>
              <a:t>trouve</a:t>
            </a:r>
            <a:r>
              <a:rPr lang="en-US" sz="2400" dirty="0" smtClean="0"/>
              <a:t>-t-</a:t>
            </a:r>
            <a:r>
              <a:rPr lang="en-US" sz="2400" dirty="0" err="1" smtClean="0"/>
              <a:t>il</a:t>
            </a:r>
            <a:r>
              <a:rPr lang="en-US" sz="2400" dirty="0" smtClean="0"/>
              <a:t> le </a:t>
            </a:r>
            <a:r>
              <a:rPr lang="en-US" sz="2400" dirty="0" err="1" smtClean="0"/>
              <a:t>serveur</a:t>
            </a:r>
            <a:r>
              <a:rPr lang="en-US" sz="2400" dirty="0" smtClean="0"/>
              <a:t>?</a:t>
            </a:r>
            <a:endParaRPr lang="en-US" sz="2400" dirty="0"/>
          </a:p>
          <a:p>
            <a:pPr lvl="1" eaLnBrk="1" hangingPunct="1"/>
            <a:r>
              <a:rPr lang="en-US" sz="2000" dirty="0" err="1" smtClean="0"/>
              <a:t>L’adresse</a:t>
            </a:r>
            <a:r>
              <a:rPr lang="en-US" sz="2000" dirty="0" smtClean="0"/>
              <a:t> </a:t>
            </a:r>
            <a:r>
              <a:rPr lang="en-US" sz="2000" dirty="0"/>
              <a:t>IP </a:t>
            </a:r>
            <a:r>
              <a:rPr lang="en-US" sz="2000" dirty="0" err="1" smtClean="0"/>
              <a:t>dans</a:t>
            </a:r>
            <a:r>
              <a:rPr lang="en-US" sz="2000" dirty="0" smtClean="0"/>
              <a:t> </a:t>
            </a:r>
            <a:r>
              <a:rPr lang="en-US" sz="2000" dirty="0" err="1" smtClean="0"/>
              <a:t>l’adresse</a:t>
            </a:r>
            <a:r>
              <a:rPr lang="en-US" sz="2000" dirty="0" smtClean="0"/>
              <a:t> socket du </a:t>
            </a:r>
            <a:r>
              <a:rPr lang="en-US" sz="2000" dirty="0" err="1" smtClean="0"/>
              <a:t>serveur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identifie</a:t>
            </a:r>
            <a:r>
              <a:rPr lang="en-US" sz="2000" dirty="0" smtClean="0"/>
              <a:t> le </a:t>
            </a:r>
            <a:r>
              <a:rPr lang="en-US" sz="2000" dirty="0" err="1" smtClean="0"/>
              <a:t>hôte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Le (</a:t>
            </a:r>
            <a:r>
              <a:rPr lang="en-US" sz="2000" dirty="0" err="1" smtClean="0"/>
              <a:t>bien-connu</a:t>
            </a:r>
            <a:r>
              <a:rPr lang="en-US" sz="2000" dirty="0" smtClean="0"/>
              <a:t>) </a:t>
            </a:r>
            <a:r>
              <a:rPr lang="en-US" sz="2000" dirty="0"/>
              <a:t>port </a:t>
            </a:r>
            <a:r>
              <a:rPr lang="en-US" sz="2000" dirty="0" err="1" smtClean="0"/>
              <a:t>dans</a:t>
            </a:r>
            <a:r>
              <a:rPr lang="en-US" sz="2000" dirty="0" smtClean="0"/>
              <a:t> </a:t>
            </a:r>
            <a:r>
              <a:rPr lang="en-US" sz="2000" dirty="0" err="1" smtClean="0"/>
              <a:t>l’adresse</a:t>
            </a:r>
            <a:r>
              <a:rPr lang="en-US" sz="2000" dirty="0" smtClean="0"/>
              <a:t> socket du </a:t>
            </a:r>
            <a:r>
              <a:rPr lang="en-US" sz="2000" dirty="0" err="1" smtClean="0"/>
              <a:t>serveur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identifie</a:t>
            </a:r>
            <a:r>
              <a:rPr lang="en-US" sz="2000" dirty="0" smtClean="0"/>
              <a:t> le </a:t>
            </a:r>
            <a:r>
              <a:rPr lang="en-US" sz="2000" dirty="0"/>
              <a:t>service, </a:t>
            </a:r>
            <a:r>
              <a:rPr lang="en-US" sz="2000" dirty="0" smtClean="0"/>
              <a:t>et </a:t>
            </a:r>
            <a:r>
              <a:rPr lang="en-US" sz="2000" dirty="0" err="1" smtClean="0"/>
              <a:t>ainsi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identifie</a:t>
            </a:r>
            <a:r>
              <a:rPr lang="en-US" sz="2000" dirty="0" smtClean="0"/>
              <a:t> </a:t>
            </a:r>
            <a:r>
              <a:rPr lang="en-US" sz="2000" dirty="0" err="1" smtClean="0"/>
              <a:t>implicitement</a:t>
            </a:r>
            <a:r>
              <a:rPr lang="en-US" sz="2000" dirty="0" smtClean="0"/>
              <a:t> le </a:t>
            </a:r>
            <a:r>
              <a:rPr lang="en-US" sz="2000" dirty="0" err="1" smtClean="0"/>
              <a:t>processus</a:t>
            </a:r>
            <a:r>
              <a:rPr lang="en-US" sz="2000" dirty="0" smtClean="0"/>
              <a:t> </a:t>
            </a:r>
            <a:r>
              <a:rPr lang="en-US" sz="2000" dirty="0" err="1" smtClean="0"/>
              <a:t>serveur</a:t>
            </a:r>
            <a:r>
              <a:rPr lang="en-US" sz="2000" dirty="0" smtClean="0"/>
              <a:t> qui rend </a:t>
            </a:r>
            <a:r>
              <a:rPr lang="en-US" sz="2000" dirty="0" err="1" smtClean="0"/>
              <a:t>ce</a:t>
            </a:r>
            <a:r>
              <a:rPr lang="en-US" sz="2000" dirty="0" smtClean="0"/>
              <a:t> </a:t>
            </a:r>
            <a:r>
              <a:rPr lang="en-US" sz="2000" dirty="0"/>
              <a:t>service.</a:t>
            </a:r>
          </a:p>
          <a:p>
            <a:pPr lvl="1" eaLnBrk="1" hangingPunct="1"/>
            <a:r>
              <a:rPr lang="en-US" sz="2000" dirty="0"/>
              <a:t>Examples </a:t>
            </a:r>
            <a:r>
              <a:rPr lang="en-US" sz="2000" dirty="0" smtClean="0"/>
              <a:t>ports </a:t>
            </a:r>
            <a:r>
              <a:rPr lang="en-US" sz="2000" dirty="0" err="1" smtClean="0"/>
              <a:t>bien-connus</a:t>
            </a:r>
            <a:r>
              <a:rPr lang="en-US" sz="2000" dirty="0" smtClean="0"/>
              <a:t> (entre 1 et 1023)</a:t>
            </a:r>
            <a:endParaRPr lang="en-US" sz="2000" dirty="0"/>
          </a:p>
          <a:p>
            <a:pPr lvl="2" eaLnBrk="1" hangingPunct="1"/>
            <a:r>
              <a:rPr lang="en-US" sz="1800" dirty="0"/>
              <a:t>Port 7: Echo server</a:t>
            </a:r>
          </a:p>
          <a:p>
            <a:pPr lvl="2" eaLnBrk="1" hangingPunct="1"/>
            <a:r>
              <a:rPr lang="en-US" sz="1800" dirty="0"/>
              <a:t>Port 23: Telnet server</a:t>
            </a:r>
          </a:p>
          <a:p>
            <a:pPr lvl="2" eaLnBrk="1" hangingPunct="1"/>
            <a:r>
              <a:rPr lang="en-US" sz="1800" dirty="0"/>
              <a:t>Port 25: Mail server</a:t>
            </a:r>
          </a:p>
          <a:p>
            <a:pPr lvl="2" eaLnBrk="1" hangingPunct="1"/>
            <a:r>
              <a:rPr lang="en-US" sz="1800" dirty="0"/>
              <a:t>Port 80: Web server</a:t>
            </a:r>
          </a:p>
        </p:txBody>
      </p:sp>
    </p:spTree>
    <p:extLst>
      <p:ext uri="{BB962C8B-B14F-4D97-AF65-F5344CB8AC3E}">
        <p14:creationId xmlns:p14="http://schemas.microsoft.com/office/powerpoint/2010/main" val="18931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905000" y="197553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6324600" y="149928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268" name="Rectangle 16"/>
          <p:cNvSpPr>
            <a:spLocks noChangeArrowheads="1"/>
          </p:cNvSpPr>
          <p:nvPr/>
        </p:nvSpPr>
        <p:spPr bwMode="auto">
          <a:xfrm>
            <a:off x="1905000" y="444568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269" name="Rectangle 17"/>
          <p:cNvSpPr>
            <a:spLocks noChangeArrowheads="1"/>
          </p:cNvSpPr>
          <p:nvPr/>
        </p:nvSpPr>
        <p:spPr bwMode="auto">
          <a:xfrm>
            <a:off x="6324600" y="396943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270" name="Rectangle 23"/>
          <p:cNvSpPr>
            <a:spLocks noGrp="1" noChangeArrowheads="1"/>
          </p:cNvSpPr>
          <p:nvPr>
            <p:ph type="title"/>
          </p:nvPr>
        </p:nvSpPr>
        <p:spPr>
          <a:xfrm>
            <a:off x="202321" y="303214"/>
            <a:ext cx="9392529" cy="642937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002060"/>
                </a:solidFill>
              </a:rPr>
              <a:t>Utilisation</a:t>
            </a:r>
            <a:r>
              <a:rPr lang="en-US" sz="3200" dirty="0" smtClean="0">
                <a:solidFill>
                  <a:srgbClr val="002060"/>
                </a:solidFill>
              </a:rPr>
              <a:t> des ports pour identifier les services</a:t>
            </a:r>
          </a:p>
        </p:txBody>
      </p:sp>
      <p:sp>
        <p:nvSpPr>
          <p:cNvPr id="11271" name="Oval 4"/>
          <p:cNvSpPr>
            <a:spLocks noChangeArrowheads="1"/>
          </p:cNvSpPr>
          <p:nvPr/>
        </p:nvSpPr>
        <p:spPr bwMode="auto">
          <a:xfrm>
            <a:off x="7834313" y="161834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Web server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(port 80)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1889125" y="1610405"/>
            <a:ext cx="124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Client host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6553201" y="1153205"/>
            <a:ext cx="294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Server host 128.2.194.242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V="1">
            <a:off x="3048000" y="248988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7848600" y="256608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Echo server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(port 7)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05200" y="166438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Service request for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128.2.194.242:80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(i.e., the Web server)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7467600" y="218508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8" name="Oval 15"/>
          <p:cNvSpPr>
            <a:spLocks noChangeArrowheads="1"/>
          </p:cNvSpPr>
          <p:nvPr/>
        </p:nvSpPr>
        <p:spPr bwMode="auto">
          <a:xfrm>
            <a:off x="7834313" y="408849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Web server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(port 80)</a:t>
            </a:r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V="1">
            <a:off x="3048000" y="496003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0" name="Oval 20"/>
          <p:cNvSpPr>
            <a:spLocks noChangeArrowheads="1"/>
          </p:cNvSpPr>
          <p:nvPr/>
        </p:nvSpPr>
        <p:spPr bwMode="auto">
          <a:xfrm>
            <a:off x="7848600" y="503623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Echo server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(port 7)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3575051" y="4156755"/>
            <a:ext cx="24304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Service request for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128.2.194.242:7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(i.e., the echo server)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>
            <a:off x="7467600" y="503623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3" name="AutoShape 25"/>
          <p:cNvSpPr>
            <a:spLocks noChangeArrowheads="1"/>
          </p:cNvSpPr>
          <p:nvPr/>
        </p:nvSpPr>
        <p:spPr bwMode="auto">
          <a:xfrm>
            <a:off x="4419600" y="3390073"/>
            <a:ext cx="366960" cy="458629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284" name="Oval 10"/>
          <p:cNvSpPr>
            <a:spLocks noChangeArrowheads="1"/>
          </p:cNvSpPr>
          <p:nvPr/>
        </p:nvSpPr>
        <p:spPr bwMode="auto">
          <a:xfrm>
            <a:off x="6477000" y="226128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Kernel</a:t>
            </a:r>
          </a:p>
        </p:txBody>
      </p:sp>
      <p:sp>
        <p:nvSpPr>
          <p:cNvPr id="11285" name="Oval 19"/>
          <p:cNvSpPr>
            <a:spLocks noChangeArrowheads="1"/>
          </p:cNvSpPr>
          <p:nvPr/>
        </p:nvSpPr>
        <p:spPr bwMode="auto">
          <a:xfrm>
            <a:off x="6477000" y="473143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Kernel</a:t>
            </a:r>
          </a:p>
        </p:txBody>
      </p:sp>
      <p:sp>
        <p:nvSpPr>
          <p:cNvPr id="11286" name="Oval 3"/>
          <p:cNvSpPr>
            <a:spLocks noChangeArrowheads="1"/>
          </p:cNvSpPr>
          <p:nvPr/>
        </p:nvSpPr>
        <p:spPr bwMode="auto">
          <a:xfrm>
            <a:off x="2054138" y="2288363"/>
            <a:ext cx="1046338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Client</a:t>
            </a:r>
          </a:p>
        </p:txBody>
      </p:sp>
      <p:sp>
        <p:nvSpPr>
          <p:cNvPr id="11287" name="Oval 14"/>
          <p:cNvSpPr>
            <a:spLocks noChangeArrowheads="1"/>
          </p:cNvSpPr>
          <p:nvPr/>
        </p:nvSpPr>
        <p:spPr bwMode="auto">
          <a:xfrm>
            <a:off x="2054138" y="4758513"/>
            <a:ext cx="1046338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mic Sans MS" panose="030F0702030302020204" pitchFamily="66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9689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557800" y="299649"/>
            <a:ext cx="2513428" cy="502209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002060"/>
                </a:solidFill>
              </a:rPr>
              <a:t>Serveurs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14514" y="953502"/>
            <a:ext cx="8624887" cy="5224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Les </a:t>
            </a:r>
            <a:r>
              <a:rPr lang="en-US" sz="2800" dirty="0" err="1" smtClean="0"/>
              <a:t>Serveurs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des </a:t>
            </a:r>
            <a:r>
              <a:rPr lang="en-US" sz="2800" dirty="0" err="1" smtClean="0"/>
              <a:t>processus</a:t>
            </a:r>
            <a:r>
              <a:rPr lang="en-US" sz="2800" dirty="0" smtClean="0"/>
              <a:t> (</a:t>
            </a:r>
            <a:r>
              <a:rPr lang="en-US" sz="2800" dirty="0" err="1" smtClean="0"/>
              <a:t>deamons</a:t>
            </a:r>
            <a:r>
              <a:rPr lang="en-US" sz="2800" dirty="0"/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Crées</a:t>
            </a:r>
            <a:r>
              <a:rPr lang="en-US" sz="2400" dirty="0" smtClean="0"/>
              <a:t> au moment du boot </a:t>
            </a:r>
            <a:r>
              <a:rPr lang="en-US" sz="2400" dirty="0"/>
              <a:t>(</a:t>
            </a:r>
            <a:r>
              <a:rPr lang="en-US" sz="2400" dirty="0" err="1" smtClean="0"/>
              <a:t>typiquement</a:t>
            </a:r>
            <a:r>
              <a:rPr lang="en-US" sz="2400" dirty="0" smtClean="0"/>
              <a:t>)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S’exécutent</a:t>
            </a:r>
            <a:r>
              <a:rPr lang="en-US" sz="2400" dirty="0" smtClean="0"/>
              <a:t> </a:t>
            </a:r>
            <a:r>
              <a:rPr lang="en-US" sz="2400" dirty="0" err="1" smtClean="0"/>
              <a:t>continuellement</a:t>
            </a:r>
            <a:r>
              <a:rPr lang="en-US" sz="2400" dirty="0" smtClean="0"/>
              <a:t> </a:t>
            </a:r>
            <a:r>
              <a:rPr lang="en-US" sz="2400" dirty="0" err="1" smtClean="0"/>
              <a:t>jusqu’à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la </a:t>
            </a:r>
            <a:r>
              <a:rPr lang="en-US" sz="2400" dirty="0"/>
              <a:t>machine </a:t>
            </a:r>
            <a:r>
              <a:rPr lang="en-US" sz="2400" dirty="0" err="1" smtClean="0"/>
              <a:t>soit</a:t>
            </a:r>
            <a:r>
              <a:rPr lang="en-US" sz="2400" dirty="0" smtClean="0"/>
              <a:t> </a:t>
            </a:r>
            <a:r>
              <a:rPr lang="en-US" sz="2400" dirty="0" err="1" smtClean="0"/>
              <a:t>éteinte</a:t>
            </a:r>
            <a:r>
              <a:rPr lang="en-US" sz="2400" dirty="0" smtClean="0"/>
              <a:t>.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Chaque</a:t>
            </a:r>
            <a:r>
              <a:rPr lang="en-US" sz="2800" dirty="0" smtClean="0"/>
              <a:t> </a:t>
            </a:r>
            <a:r>
              <a:rPr lang="en-US" sz="2800" dirty="0" err="1" smtClean="0"/>
              <a:t>serveur</a:t>
            </a:r>
            <a:r>
              <a:rPr lang="en-US" sz="2800" dirty="0" smtClean="0"/>
              <a:t> se met en </a:t>
            </a:r>
            <a:r>
              <a:rPr lang="en-US" sz="2800" dirty="0" err="1" smtClean="0"/>
              <a:t>attente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l’arrivée</a:t>
            </a:r>
            <a:r>
              <a:rPr lang="en-US" sz="2800" dirty="0" smtClean="0"/>
              <a:t> de </a:t>
            </a:r>
            <a:r>
              <a:rPr lang="en-US" sz="2800" dirty="0" err="1" smtClean="0"/>
              <a:t>requêtes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un port </a:t>
            </a:r>
            <a:r>
              <a:rPr lang="en-US" sz="2800" dirty="0" err="1" smtClean="0"/>
              <a:t>bien-connu</a:t>
            </a:r>
            <a:r>
              <a:rPr lang="en-US" sz="2800" dirty="0" smtClean="0"/>
              <a:t> </a:t>
            </a:r>
            <a:r>
              <a:rPr lang="en-US" sz="2800" dirty="0" err="1" smtClean="0"/>
              <a:t>associé</a:t>
            </a:r>
            <a:r>
              <a:rPr lang="en-US" sz="2800" dirty="0" smtClean="0"/>
              <a:t> à un service </a:t>
            </a:r>
            <a:r>
              <a:rPr lang="en-US" sz="2800" dirty="0" err="1" smtClean="0"/>
              <a:t>particulier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Port 7: echo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Port 23: telnet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Port 25: mail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Port 80: HTTP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Les </a:t>
            </a:r>
            <a:r>
              <a:rPr lang="en-US" sz="2400" dirty="0" err="1" smtClean="0"/>
              <a:t>autres</a:t>
            </a:r>
            <a:r>
              <a:rPr lang="en-US" sz="2400" dirty="0" smtClean="0"/>
              <a:t> </a:t>
            </a:r>
            <a:r>
              <a:rPr lang="en-US" sz="2400" dirty="0"/>
              <a:t>applications </a:t>
            </a:r>
            <a:r>
              <a:rPr lang="en-US" sz="2400" dirty="0" err="1" smtClean="0"/>
              <a:t>doivent</a:t>
            </a:r>
            <a:r>
              <a:rPr lang="en-US" sz="2400" dirty="0" smtClean="0"/>
              <a:t> </a:t>
            </a:r>
            <a:r>
              <a:rPr lang="en-US" sz="2400" dirty="0" err="1" smtClean="0"/>
              <a:t>choisir</a:t>
            </a:r>
            <a:r>
              <a:rPr lang="en-US" sz="2400" dirty="0" smtClean="0"/>
              <a:t> un port entre </a:t>
            </a:r>
            <a:r>
              <a:rPr lang="en-US" sz="2400" dirty="0"/>
              <a:t>1024 and 65535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6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37760"/>
            <a:ext cx="9144000" cy="5489553"/>
          </a:xfrm>
          <a:noFill/>
        </p:spPr>
        <p:txBody>
          <a:bodyPr anchor="ctr" anchorCtr="0">
            <a:noAutofit/>
          </a:bodyPr>
          <a:lstStyle/>
          <a:p>
            <a:r>
              <a:rPr lang="fr-FR" sz="6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Introduction</a:t>
            </a:r>
            <a:endParaRPr lang="fr-FR" sz="6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50894" y="1396867"/>
            <a:ext cx="9477722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FR" sz="2800" dirty="0">
                <a:solidFill>
                  <a:srgbClr val="000000"/>
                </a:solidFill>
                <a:latin typeface="Comic Sans MS"/>
                <a:cs typeface="Arial"/>
              </a:rPr>
              <a:t>Dans ce cours on s’intéresse à l’écriture d’applications qui interagissent (communiquent) à travers un réseau.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FR" sz="2800" dirty="0">
                <a:solidFill>
                  <a:srgbClr val="000000"/>
                </a:solidFill>
                <a:latin typeface="Comic Sans MS"/>
                <a:cs typeface="Arial"/>
              </a:rPr>
              <a:t>Nous aurons besoin de quelques notions de base sur les réseaux informatiques.</a:t>
            </a:r>
          </a:p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FR" sz="2800" dirty="0">
                <a:solidFill>
                  <a:srgbClr val="000000"/>
                </a:solidFill>
                <a:latin typeface="Comic Sans MS"/>
                <a:cs typeface="Arial"/>
              </a:rPr>
              <a:t>Mais, ce n’est pas les détails de fonctionnement des réseaux qui nous intéressent.</a:t>
            </a:r>
            <a:endParaRPr lang="fr-FR" sz="2400" dirty="0">
              <a:solidFill>
                <a:srgbClr val="000000"/>
              </a:solidFill>
              <a:latin typeface="Comic Sans M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8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2048473" y="2622314"/>
            <a:ext cx="7835097" cy="3844675"/>
            <a:chOff x="2898473" y="2622314"/>
            <a:chExt cx="7835097" cy="3844675"/>
          </a:xfrm>
        </p:grpSpPr>
        <p:sp>
          <p:nvSpPr>
            <p:cNvPr id="8" name="Nuage 7"/>
            <p:cNvSpPr/>
            <p:nvPr/>
          </p:nvSpPr>
          <p:spPr>
            <a:xfrm>
              <a:off x="2898473" y="2709764"/>
              <a:ext cx="5840838" cy="3757225"/>
            </a:xfrm>
            <a:prstGeom prst="cloud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dirty="0">
                  <a:solidFill>
                    <a:srgbClr val="FFFF00"/>
                  </a:solidFill>
                </a:rPr>
                <a:t>Réseau de Communication</a:t>
              </a:r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21765" y="2622314"/>
              <a:ext cx="1411805" cy="1309989"/>
            </a:xfrm>
            <a:prstGeom prst="rect">
              <a:avLst/>
            </a:prstGeom>
          </p:spPr>
        </p:pic>
        <p:cxnSp>
          <p:nvCxnSpPr>
            <p:cNvPr id="16" name="Connecteur en angle 15"/>
            <p:cNvCxnSpPr>
              <a:stCxn id="12" idx="2"/>
            </p:cNvCxnSpPr>
            <p:nvPr/>
          </p:nvCxnSpPr>
          <p:spPr>
            <a:xfrm rot="5400000">
              <a:off x="8888294" y="3735425"/>
              <a:ext cx="942497" cy="1336252"/>
            </a:xfrm>
            <a:prstGeom prst="bentConnector2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ZoneTexte 27"/>
          <p:cNvSpPr txBox="1"/>
          <p:nvPr/>
        </p:nvSpPr>
        <p:spPr>
          <a:xfrm>
            <a:off x="1010001" y="1235764"/>
            <a:ext cx="1017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Une application voit le réseau comme un service, un moyen de communication, ou un espace d’une certaine nature.</a:t>
            </a:r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2646490" y="2355621"/>
            <a:ext cx="6234329" cy="2916398"/>
            <a:chOff x="2672248" y="2664713"/>
            <a:chExt cx="6234329" cy="2916398"/>
          </a:xfrm>
        </p:grpSpPr>
        <p:sp>
          <p:nvSpPr>
            <p:cNvPr id="8" name="Nuage 7"/>
            <p:cNvSpPr/>
            <p:nvPr/>
          </p:nvSpPr>
          <p:spPr>
            <a:xfrm>
              <a:off x="4285559" y="2758252"/>
              <a:ext cx="2997275" cy="2822859"/>
            </a:xfrm>
            <a:prstGeom prst="cloud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0357" y="3389583"/>
              <a:ext cx="1861071" cy="1334143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2248" y="2929136"/>
              <a:ext cx="710523" cy="1035122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82098" y="2664713"/>
              <a:ext cx="724479" cy="739455"/>
            </a:xfrm>
            <a:prstGeom prst="rect">
              <a:avLst/>
            </a:prstGeom>
          </p:spPr>
        </p:pic>
        <p:cxnSp>
          <p:nvCxnSpPr>
            <p:cNvPr id="16" name="Connecteur en angle 15"/>
            <p:cNvCxnSpPr>
              <a:stCxn id="12" idx="2"/>
            </p:cNvCxnSpPr>
            <p:nvPr/>
          </p:nvCxnSpPr>
          <p:spPr>
            <a:xfrm rot="5400000">
              <a:off x="6900368" y="3332340"/>
              <a:ext cx="1572142" cy="1715798"/>
            </a:xfrm>
            <a:prstGeom prst="bentConnector2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en angle 18"/>
            <p:cNvCxnSpPr>
              <a:stCxn id="11" idx="2"/>
            </p:cNvCxnSpPr>
            <p:nvPr/>
          </p:nvCxnSpPr>
          <p:spPr>
            <a:xfrm rot="16200000" flipH="1">
              <a:off x="3253609" y="3738159"/>
              <a:ext cx="909243" cy="1361440"/>
            </a:xfrm>
            <a:prstGeom prst="bentConnector2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1010001" y="941334"/>
            <a:ext cx="101719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L’application ne s’intéresse pas aux détails de l’architecture du réseaux ou aux divers protocoles qui assurent son fonctionnement.</a:t>
            </a: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Ces détails lui sont masqués du fait de la structure en couches de l’architecture des réseaux.</a:t>
            </a:r>
            <a:endParaRPr lang="fr-F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010486" y="58125"/>
            <a:ext cx="5461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Modèle de référence OSI/ISO</a:t>
            </a:r>
            <a:endParaRPr lang="fr-FR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753138" y="1428900"/>
            <a:ext cx="7227675" cy="4517277"/>
            <a:chOff x="1753138" y="1428900"/>
            <a:chExt cx="7227675" cy="4517277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5888" y="1428900"/>
              <a:ext cx="6424925" cy="4517277"/>
            </a:xfrm>
            <a:prstGeom prst="rect">
              <a:avLst/>
            </a:prstGeom>
          </p:spPr>
        </p:pic>
        <p:sp>
          <p:nvSpPr>
            <p:cNvPr id="2" name="ZoneTexte 1"/>
            <p:cNvSpPr txBox="1"/>
            <p:nvPr/>
          </p:nvSpPr>
          <p:spPr>
            <a:xfrm>
              <a:off x="1755286" y="2115404"/>
              <a:ext cx="999408" cy="4915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Data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753138" y="2615536"/>
              <a:ext cx="999408" cy="4915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Data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763869" y="3115666"/>
              <a:ext cx="999408" cy="4915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Data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766017" y="3645699"/>
              <a:ext cx="1101071" cy="4468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Segments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766017" y="4135098"/>
              <a:ext cx="884409" cy="4468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 err="1">
                  <a:solidFill>
                    <a:prstClr val="black"/>
                  </a:solidFill>
                </a:rPr>
                <a:t>Packets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766017" y="4624495"/>
              <a:ext cx="866006" cy="4468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Frames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53138" y="5101016"/>
              <a:ext cx="529312" cy="44689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prstClr val="black"/>
                  </a:solidFill>
                </a:rPr>
                <a:t>Bits</a:t>
              </a:r>
              <a:endParaRPr lang="fr-FR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6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844" y="824319"/>
            <a:ext cx="6801229" cy="549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386" y="757118"/>
            <a:ext cx="6801229" cy="57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325" y="822509"/>
            <a:ext cx="6757350" cy="557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Grand écran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Courier New</vt:lpstr>
      <vt:lpstr>Thème Office</vt:lpstr>
      <vt:lpstr>1_Thème Office</vt:lpstr>
      <vt:lpstr>Default Design</vt:lpstr>
      <vt:lpstr>Présentation PowerPoint</vt:lpstr>
      <vt:lpstr>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Communications Client/Serveur</vt:lpstr>
      <vt:lpstr>Présentation PowerPoint</vt:lpstr>
      <vt:lpstr>Communication inter-processus (IPC)</vt:lpstr>
      <vt:lpstr>Communication inter-processus (IPC)</vt:lpstr>
      <vt:lpstr>Connections Internet (TCP/IP)</vt:lpstr>
      <vt:lpstr>Clients</vt:lpstr>
      <vt:lpstr>Utilisation des ports pour identifier les services</vt:lpstr>
      <vt:lpstr>Serveurs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MACROHARD-PC</dc:creator>
  <cp:lastModifiedBy>MACROHARD-PC</cp:lastModifiedBy>
  <cp:revision>1</cp:revision>
  <dcterms:created xsi:type="dcterms:W3CDTF">2022-11-04T08:17:19Z</dcterms:created>
  <dcterms:modified xsi:type="dcterms:W3CDTF">2022-11-04T08:18:17Z</dcterms:modified>
</cp:coreProperties>
</file>