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305" r:id="rId18"/>
    <p:sldId id="306" r:id="rId19"/>
    <p:sldId id="308" r:id="rId20"/>
    <p:sldId id="307" r:id="rId21"/>
    <p:sldId id="309" r:id="rId22"/>
    <p:sldId id="280" r:id="rId23"/>
    <p:sldId id="281" r:id="rId24"/>
    <p:sldId id="282" r:id="rId25"/>
    <p:sldId id="283" r:id="rId26"/>
    <p:sldId id="310" r:id="rId27"/>
    <p:sldId id="311" r:id="rId28"/>
    <p:sldId id="313" r:id="rId29"/>
    <p:sldId id="312" r:id="rId30"/>
    <p:sldId id="314" r:id="rId31"/>
    <p:sldId id="315" r:id="rId32"/>
    <p:sldId id="316" r:id="rId33"/>
    <p:sldId id="271" r:id="rId34"/>
    <p:sldId id="272" r:id="rId35"/>
    <p:sldId id="273" r:id="rId36"/>
    <p:sldId id="274" r:id="rId37"/>
    <p:sldId id="275" r:id="rId38"/>
    <p:sldId id="276" r:id="rId39"/>
    <p:sldId id="277" r:id="rId40"/>
    <p:sldId id="278" r:id="rId41"/>
    <p:sldId id="279" r:id="rId42"/>
    <p:sldId id="290" r:id="rId43"/>
    <p:sldId id="291" r:id="rId44"/>
    <p:sldId id="317" r:id="rId45"/>
    <p:sldId id="318" r:id="rId46"/>
    <p:sldId id="319" r:id="rId47"/>
    <p:sldId id="285"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286" r:id="rId62"/>
    <p:sldId id="287" r:id="rId63"/>
    <p:sldId id="320" r:id="rId64"/>
    <p:sldId id="321" r:id="rId65"/>
    <p:sldId id="322" r:id="rId66"/>
    <p:sldId id="323" r:id="rId67"/>
    <p:sldId id="325" r:id="rId68"/>
    <p:sldId id="324" r:id="rId69"/>
    <p:sldId id="326" r:id="rId70"/>
    <p:sldId id="327" r:id="rId71"/>
    <p:sldId id="328" r:id="rId72"/>
    <p:sldId id="329" r:id="rId73"/>
    <p:sldId id="330" r:id="rId74"/>
    <p:sldId id="331" r:id="rId75"/>
    <p:sldId id="332" r:id="rId76"/>
    <p:sldId id="333" r:id="rId7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88CD887-EE22-448D-849E-29289B6C8B4D}" type="datetimeFigureOut">
              <a:rPr lang="fr-FR" smtClean="0"/>
              <a:t>17/04/2023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65665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8CD887-EE22-448D-849E-29289B6C8B4D}" type="datetimeFigureOut">
              <a:rPr lang="fr-FR" smtClean="0"/>
              <a:t>17/04/2023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305955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8CD887-EE22-448D-849E-29289B6C8B4D}" type="datetimeFigureOut">
              <a:rPr lang="fr-FR" smtClean="0"/>
              <a:t>17/04/2023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252912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8CD887-EE22-448D-849E-29289B6C8B4D}" type="datetimeFigureOut">
              <a:rPr lang="fr-FR" smtClean="0"/>
              <a:t>17/04/2023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129710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88CD887-EE22-448D-849E-29289B6C8B4D}" type="datetimeFigureOut">
              <a:rPr lang="fr-FR" smtClean="0"/>
              <a:t>17/04/2023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256336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88CD887-EE22-448D-849E-29289B6C8B4D}" type="datetimeFigureOut">
              <a:rPr lang="fr-FR" smtClean="0"/>
              <a:t>17/04/2023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57783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88CD887-EE22-448D-849E-29289B6C8B4D}" type="datetimeFigureOut">
              <a:rPr lang="fr-FR" smtClean="0"/>
              <a:t>17/04/2023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51076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88CD887-EE22-448D-849E-29289B6C8B4D}" type="datetimeFigureOut">
              <a:rPr lang="fr-FR" smtClean="0"/>
              <a:t>17/04/2023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363818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8CD887-EE22-448D-849E-29289B6C8B4D}" type="datetimeFigureOut">
              <a:rPr lang="fr-FR" smtClean="0"/>
              <a:t>17/04/2023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364393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88CD887-EE22-448D-849E-29289B6C8B4D}" type="datetimeFigureOut">
              <a:rPr lang="fr-FR" smtClean="0"/>
              <a:t>17/04/2023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178084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88CD887-EE22-448D-849E-29289B6C8B4D}" type="datetimeFigureOut">
              <a:rPr lang="fr-FR" smtClean="0"/>
              <a:t>17/04/2023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7A12B0-01AD-486F-BDF0-544308A4B3B9}" type="slidenum">
              <a:rPr lang="fr-FR" smtClean="0"/>
              <a:t>‹N°›</a:t>
            </a:fld>
            <a:endParaRPr lang="fr-FR"/>
          </a:p>
        </p:txBody>
      </p:sp>
    </p:spTree>
    <p:extLst>
      <p:ext uri="{BB962C8B-B14F-4D97-AF65-F5344CB8AC3E}">
        <p14:creationId xmlns:p14="http://schemas.microsoft.com/office/powerpoint/2010/main" val="18380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CD887-EE22-448D-849E-29289B6C8B4D}" type="datetimeFigureOut">
              <a:rPr lang="fr-FR" smtClean="0"/>
              <a:t>17/04/2023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A12B0-01AD-486F-BDF0-544308A4B3B9}" type="slidenum">
              <a:rPr lang="fr-FR" smtClean="0"/>
              <a:t>‹N°›</a:t>
            </a:fld>
            <a:endParaRPr lang="fr-FR"/>
          </a:p>
        </p:txBody>
      </p:sp>
    </p:spTree>
    <p:extLst>
      <p:ext uri="{BB962C8B-B14F-4D97-AF65-F5344CB8AC3E}">
        <p14:creationId xmlns:p14="http://schemas.microsoft.com/office/powerpoint/2010/main" val="3684193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634123"/>
            <a:ext cx="9144000" cy="1012575"/>
          </a:xfrm>
        </p:spPr>
        <p:txBody>
          <a:bodyPr/>
          <a:lstStyle/>
          <a:p>
            <a:r>
              <a:rPr lang="fr-FR" b="1" dirty="0" smtClean="0">
                <a:solidFill>
                  <a:srgbClr val="C00000"/>
                </a:solidFill>
              </a:rPr>
              <a:t>Servlets et JSP</a:t>
            </a:r>
            <a:endParaRPr lang="fr-FR" b="1" dirty="0">
              <a:solidFill>
                <a:srgbClr val="C00000"/>
              </a:solidFill>
            </a:endParaRPr>
          </a:p>
        </p:txBody>
      </p:sp>
    </p:spTree>
    <p:extLst>
      <p:ext uri="{BB962C8B-B14F-4D97-AF65-F5344CB8AC3E}">
        <p14:creationId xmlns:p14="http://schemas.microsoft.com/office/powerpoint/2010/main" val="31467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10</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5293757"/>
          </a:xfrm>
          <a:prstGeom prst="rect">
            <a:avLst/>
          </a:prstGeom>
        </p:spPr>
        <p:txBody>
          <a:bodyPr wrap="square">
            <a:spAutoFit/>
          </a:bodyPr>
          <a:lstStyle/>
          <a:p>
            <a:r>
              <a:rPr lang="fr-FR" sz="2400" b="1" dirty="0" smtClean="0"/>
              <a:t>Méthodes HTTP</a:t>
            </a:r>
          </a:p>
          <a:p>
            <a:endParaRPr lang="fr-FR" sz="1000" dirty="0"/>
          </a:p>
          <a:p>
            <a:r>
              <a:rPr lang="fr-FR" sz="2400" dirty="0"/>
              <a:t>    </a:t>
            </a:r>
            <a:r>
              <a:rPr lang="fr-FR" sz="2400" dirty="0">
                <a:solidFill>
                  <a:schemeClr val="accent5">
                    <a:lumMod val="75000"/>
                  </a:schemeClr>
                </a:solidFill>
              </a:rPr>
              <a:t>HEAD</a:t>
            </a:r>
            <a:r>
              <a:rPr lang="fr-FR" sz="2400" dirty="0"/>
              <a:t> : Cette méthode est utilisée pour récupérer uniquement les en-têtes de réponse pour une ressource, sans récupérer le corps de la réponse.</a:t>
            </a:r>
          </a:p>
          <a:p>
            <a:endParaRPr lang="fr-FR" sz="1000" dirty="0"/>
          </a:p>
          <a:p>
            <a:r>
              <a:rPr lang="fr-FR" sz="2400" dirty="0"/>
              <a:t>    </a:t>
            </a:r>
            <a:r>
              <a:rPr lang="fr-FR" sz="2400" dirty="0">
                <a:solidFill>
                  <a:schemeClr val="accent5">
                    <a:lumMod val="75000"/>
                  </a:schemeClr>
                </a:solidFill>
              </a:rPr>
              <a:t>OPTIONS</a:t>
            </a:r>
            <a:r>
              <a:rPr lang="fr-FR" sz="2400" dirty="0"/>
              <a:t> : Cette méthode est utilisée pour récupérer les options de communication pour une ressource, telles que les méthodes HTTP autorisées, les en-têtes de réponse acceptables, etc.</a:t>
            </a:r>
          </a:p>
          <a:p>
            <a:endParaRPr lang="fr-FR" sz="1000" dirty="0"/>
          </a:p>
          <a:p>
            <a:r>
              <a:rPr lang="fr-FR" sz="2400" dirty="0"/>
              <a:t>    </a:t>
            </a:r>
            <a:r>
              <a:rPr lang="fr-FR" sz="2400" dirty="0">
                <a:solidFill>
                  <a:schemeClr val="accent5">
                    <a:lumMod val="75000"/>
                  </a:schemeClr>
                </a:solidFill>
              </a:rPr>
              <a:t>PATCH</a:t>
            </a:r>
            <a:r>
              <a:rPr lang="fr-FR" sz="2400" dirty="0"/>
              <a:t> : Cette méthode est utilisée pour modifier partiellement une ressource existante sur le serveur.</a:t>
            </a:r>
          </a:p>
          <a:p>
            <a:endParaRPr lang="fr-FR" sz="1000" dirty="0"/>
          </a:p>
          <a:p>
            <a:r>
              <a:rPr lang="fr-FR" sz="2400" dirty="0"/>
              <a:t>    </a:t>
            </a:r>
            <a:r>
              <a:rPr lang="fr-FR" sz="2400" dirty="0">
                <a:solidFill>
                  <a:schemeClr val="accent5">
                    <a:lumMod val="75000"/>
                  </a:schemeClr>
                </a:solidFill>
              </a:rPr>
              <a:t>TRACE</a:t>
            </a:r>
            <a:r>
              <a:rPr lang="fr-FR" sz="2400" dirty="0"/>
              <a:t> : Cette méthode est utilisée pour récupérer une trace de débogage de la demande et de la réponse HTTP.</a:t>
            </a:r>
          </a:p>
          <a:p>
            <a:endParaRPr lang="fr-FR" sz="1000" dirty="0"/>
          </a:p>
          <a:p>
            <a:r>
              <a:rPr lang="fr-FR" sz="2400" dirty="0"/>
              <a:t>    </a:t>
            </a:r>
            <a:r>
              <a:rPr lang="fr-FR" sz="2400" dirty="0">
                <a:solidFill>
                  <a:schemeClr val="accent5">
                    <a:lumMod val="75000"/>
                  </a:schemeClr>
                </a:solidFill>
              </a:rPr>
              <a:t>CONNECT</a:t>
            </a:r>
            <a:r>
              <a:rPr lang="fr-FR" sz="2400" dirty="0"/>
              <a:t> : Cette méthode est utilisée pour établir une connexion réseau vers un serveur au-delà d'un proxy HTTP</a:t>
            </a:r>
            <a:r>
              <a:rPr lang="fr-FR" sz="2400" dirty="0" smtClean="0"/>
              <a:t>.</a:t>
            </a:r>
            <a:endParaRPr lang="fr-FR" sz="2400" dirty="0"/>
          </a:p>
        </p:txBody>
      </p:sp>
    </p:spTree>
    <p:extLst>
      <p:ext uri="{BB962C8B-B14F-4D97-AF65-F5344CB8AC3E}">
        <p14:creationId xmlns:p14="http://schemas.microsoft.com/office/powerpoint/2010/main" val="3443360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11</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984885"/>
          </a:xfrm>
          <a:prstGeom prst="rect">
            <a:avLst/>
          </a:prstGeom>
        </p:spPr>
        <p:txBody>
          <a:bodyPr wrap="square">
            <a:spAutoFit/>
          </a:bodyPr>
          <a:lstStyle/>
          <a:p>
            <a:r>
              <a:rPr lang="fr-FR" sz="2400" b="1" dirty="0" smtClean="0"/>
              <a:t>Anatomie de la Méthode GET</a:t>
            </a:r>
          </a:p>
          <a:p>
            <a:endParaRPr lang="fr-FR" sz="1000" dirty="0"/>
          </a:p>
          <a:p>
            <a:r>
              <a:rPr lang="fr-FR" sz="2400" dirty="0"/>
              <a:t>    </a:t>
            </a:r>
          </a:p>
        </p:txBody>
      </p:sp>
      <p:pic>
        <p:nvPicPr>
          <p:cNvPr id="6" name="Image 5"/>
          <p:cNvPicPr>
            <a:picLocks noChangeAspect="1"/>
          </p:cNvPicPr>
          <p:nvPr/>
        </p:nvPicPr>
        <p:blipFill>
          <a:blip r:embed="rId3"/>
          <a:stretch>
            <a:fillRect/>
          </a:stretch>
        </p:blipFill>
        <p:spPr>
          <a:xfrm>
            <a:off x="2271008" y="1456792"/>
            <a:ext cx="7237857" cy="4356545"/>
          </a:xfrm>
          <a:prstGeom prst="rect">
            <a:avLst/>
          </a:prstGeom>
        </p:spPr>
      </p:pic>
    </p:spTree>
    <p:extLst>
      <p:ext uri="{BB962C8B-B14F-4D97-AF65-F5344CB8AC3E}">
        <p14:creationId xmlns:p14="http://schemas.microsoft.com/office/powerpoint/2010/main" val="2161928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12</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984885"/>
          </a:xfrm>
          <a:prstGeom prst="rect">
            <a:avLst/>
          </a:prstGeom>
        </p:spPr>
        <p:txBody>
          <a:bodyPr wrap="square">
            <a:spAutoFit/>
          </a:bodyPr>
          <a:lstStyle/>
          <a:p>
            <a:r>
              <a:rPr lang="fr-FR" sz="2400" b="1" dirty="0" smtClean="0"/>
              <a:t>Anatomie de la Méthode POST</a:t>
            </a:r>
          </a:p>
          <a:p>
            <a:endParaRPr lang="fr-FR" sz="1000" dirty="0"/>
          </a:p>
          <a:p>
            <a:r>
              <a:rPr lang="fr-FR" sz="2400" dirty="0"/>
              <a:t>    </a:t>
            </a:r>
          </a:p>
        </p:txBody>
      </p:sp>
      <p:pic>
        <p:nvPicPr>
          <p:cNvPr id="7" name="Image 6"/>
          <p:cNvPicPr>
            <a:picLocks noChangeAspect="1"/>
          </p:cNvPicPr>
          <p:nvPr/>
        </p:nvPicPr>
        <p:blipFill>
          <a:blip r:embed="rId3"/>
          <a:stretch>
            <a:fillRect/>
          </a:stretch>
        </p:blipFill>
        <p:spPr>
          <a:xfrm>
            <a:off x="2806065" y="1222401"/>
            <a:ext cx="6579870" cy="4851083"/>
          </a:xfrm>
          <a:prstGeom prst="rect">
            <a:avLst/>
          </a:prstGeom>
        </p:spPr>
      </p:pic>
    </p:spTree>
    <p:extLst>
      <p:ext uri="{BB962C8B-B14F-4D97-AF65-F5344CB8AC3E}">
        <p14:creationId xmlns:p14="http://schemas.microsoft.com/office/powerpoint/2010/main" val="2729899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13</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4770537"/>
          </a:xfrm>
          <a:prstGeom prst="rect">
            <a:avLst/>
          </a:prstGeom>
        </p:spPr>
        <p:txBody>
          <a:bodyPr wrap="square">
            <a:spAutoFit/>
          </a:bodyPr>
          <a:lstStyle/>
          <a:p>
            <a:r>
              <a:rPr lang="fr-FR" sz="2400" b="1" dirty="0" smtClean="0"/>
              <a:t>Session</a:t>
            </a:r>
            <a:r>
              <a:rPr lang="fr-FR" sz="2400" b="1" i="1" dirty="0" smtClean="0"/>
              <a:t> HTTP</a:t>
            </a:r>
          </a:p>
          <a:p>
            <a:endParaRPr lang="fr-FR" sz="2400" b="1" i="1" dirty="0"/>
          </a:p>
          <a:p>
            <a:pPr marL="342900" indent="-342900">
              <a:buFont typeface="Arial" panose="020B0604020202020204" pitchFamily="34" charset="0"/>
              <a:buChar char="•"/>
            </a:pPr>
            <a:r>
              <a:rPr lang="en-US" sz="1600" dirty="0" smtClean="0"/>
              <a:t>HTTP </a:t>
            </a:r>
            <a:r>
              <a:rPr lang="en-US" sz="1600" dirty="0"/>
              <a:t>session, </a:t>
            </a:r>
            <a:r>
              <a:rPr lang="en-US" sz="1600" dirty="0" smtClean="0"/>
              <a:t>is a </a:t>
            </a:r>
            <a:r>
              <a:rPr lang="en-US" sz="1600" dirty="0"/>
              <a:t>mechanism that allows a server to </a:t>
            </a:r>
            <a:r>
              <a:rPr lang="en-US" sz="1600" dirty="0" smtClean="0"/>
              <a:t>store data </a:t>
            </a:r>
            <a:r>
              <a:rPr lang="en-US" sz="1600" dirty="0"/>
              <a:t>between multiple request-response interactions with the same client. </a:t>
            </a:r>
            <a:r>
              <a:rPr lang="en-US" sz="1600" dirty="0" smtClean="0"/>
              <a:t>Remember that </a:t>
            </a:r>
            <a:r>
              <a:rPr lang="en-US" sz="1600" dirty="0"/>
              <a:t>for HTTP every request is independent of another. In other words, a </a:t>
            </a:r>
            <a:r>
              <a:rPr lang="en-US" sz="1600" dirty="0" smtClean="0"/>
              <a:t>request doesn’t </a:t>
            </a:r>
            <a:r>
              <a:rPr lang="en-US" sz="1600" dirty="0"/>
              <a:t>know anything about other previous, next, or simultaneous requests. A </a:t>
            </a:r>
            <a:r>
              <a:rPr lang="en-US" sz="1600" dirty="0" smtClean="0"/>
              <a:t>request cannot </a:t>
            </a:r>
            <a:r>
              <a:rPr lang="en-US" sz="1600" dirty="0"/>
              <a:t>share data with order requests or access the details the backend responds </a:t>
            </a:r>
            <a:r>
              <a:rPr lang="en-US" sz="1600" dirty="0" smtClean="0"/>
              <a:t>for </a:t>
            </a:r>
            <a:r>
              <a:rPr lang="fr-FR" sz="1600" dirty="0" err="1" smtClean="0"/>
              <a:t>them</a:t>
            </a:r>
            <a:r>
              <a:rPr lang="fr-FR" sz="1600" dirty="0"/>
              <a:t>.</a:t>
            </a:r>
          </a:p>
          <a:p>
            <a:pPr marL="285750" indent="-285750">
              <a:buFont typeface="Arial" panose="020B0604020202020204" pitchFamily="34" charset="0"/>
              <a:buChar char="•"/>
            </a:pPr>
            <a:r>
              <a:rPr lang="en-US" sz="1600" dirty="0"/>
              <a:t>However, you’ll find scenarios where the server needs to correlate some </a:t>
            </a:r>
            <a:r>
              <a:rPr lang="en-US" sz="1600" dirty="0" smtClean="0"/>
              <a:t>requests. A </a:t>
            </a:r>
            <a:r>
              <a:rPr lang="en-US" sz="1600" dirty="0"/>
              <a:t>good example is the cart functionality of an online shop. A user adds multiple </a:t>
            </a:r>
            <a:r>
              <a:rPr lang="en-US" sz="1600" dirty="0" smtClean="0"/>
              <a:t>items to </a:t>
            </a:r>
            <a:r>
              <a:rPr lang="en-US" sz="1600" dirty="0"/>
              <a:t>their cart. To add an item to the cart, the client makes a request. To add a </a:t>
            </a:r>
            <a:r>
              <a:rPr lang="en-US" sz="1600" dirty="0" smtClean="0"/>
              <a:t>second item</a:t>
            </a:r>
            <a:r>
              <a:rPr lang="en-US" sz="1600" dirty="0"/>
              <a:t>, the client makes another request. The server needs a way to know that the </a:t>
            </a:r>
            <a:r>
              <a:rPr lang="en-US" sz="1600" dirty="0" smtClean="0"/>
              <a:t>same client </a:t>
            </a:r>
            <a:r>
              <a:rPr lang="en-US" sz="1600" dirty="0"/>
              <a:t>previously added an item to the same cart (figure C.3).</a:t>
            </a:r>
          </a:p>
          <a:p>
            <a:pPr marL="285750" indent="-285750">
              <a:buFont typeface="Arial" panose="020B0604020202020204" pitchFamily="34" charset="0"/>
              <a:buChar char="•"/>
            </a:pPr>
            <a:r>
              <a:rPr lang="en-US" sz="1600" dirty="0"/>
              <a:t>One way to implement such behavior is using the HTTP session. The </a:t>
            </a:r>
            <a:r>
              <a:rPr lang="en-US" sz="1600" dirty="0" smtClean="0"/>
              <a:t>backend assigns </a:t>
            </a:r>
            <a:r>
              <a:rPr lang="en-US" sz="1600" dirty="0"/>
              <a:t>a unique identifier named “session ID” to a client and then associates it with </a:t>
            </a:r>
            <a:r>
              <a:rPr lang="en-US" sz="1600" dirty="0" smtClean="0"/>
              <a:t>a in </a:t>
            </a:r>
            <a:r>
              <a:rPr lang="en-US" sz="1600" dirty="0"/>
              <a:t>the app’s memory. Each request the client sends after being assigned the </a:t>
            </a:r>
            <a:r>
              <a:rPr lang="en-US" sz="1600" dirty="0" smtClean="0"/>
              <a:t>session ID </a:t>
            </a:r>
            <a:r>
              <a:rPr lang="en-US" sz="1600" dirty="0"/>
              <a:t>needs to contain the session ID in a request header. This way, the backend </a:t>
            </a:r>
            <a:r>
              <a:rPr lang="en-US" sz="1600" dirty="0" smtClean="0"/>
              <a:t>app knows </a:t>
            </a:r>
            <a:r>
              <a:rPr lang="en-US" sz="1600" dirty="0"/>
              <a:t>to associate the specific session requests (figure C.4).</a:t>
            </a:r>
          </a:p>
          <a:p>
            <a:pPr marL="285750" indent="-285750">
              <a:buFont typeface="Arial" panose="020B0604020202020204" pitchFamily="34" charset="0"/>
              <a:buChar char="•"/>
            </a:pPr>
            <a:r>
              <a:rPr lang="en-US" sz="1600" dirty="0"/>
              <a:t>The HTTP session usually ends after a time if the client doesn’t send </a:t>
            </a:r>
            <a:r>
              <a:rPr lang="en-US" sz="1600" dirty="0" smtClean="0"/>
              <a:t>more requests</a:t>
            </a:r>
            <a:r>
              <a:rPr lang="en-US" sz="1600" dirty="0"/>
              <a:t>. You can configure this time, usually both in the servlet container and </a:t>
            </a:r>
            <a:r>
              <a:rPr lang="en-US" sz="1600" dirty="0" smtClean="0"/>
              <a:t>the app</a:t>
            </a:r>
            <a:r>
              <a:rPr lang="en-US" sz="1600" dirty="0"/>
              <a:t>. It shouldn’t be more than maybe a few hours. If the session lives too long, </a:t>
            </a:r>
            <a:r>
              <a:rPr lang="en-US" sz="1600" dirty="0" smtClean="0"/>
              <a:t>the server </a:t>
            </a:r>
            <a:r>
              <a:rPr lang="en-US" sz="1600" dirty="0"/>
              <a:t>will spend a lot of memory. For most apps, a session ends after less than </a:t>
            </a:r>
            <a:r>
              <a:rPr lang="en-US" sz="1600" dirty="0" smtClean="0"/>
              <a:t>one hour </a:t>
            </a:r>
            <a:r>
              <a:rPr lang="en-US" sz="1600" dirty="0"/>
              <a:t>if the client doesn’t send more </a:t>
            </a:r>
            <a:r>
              <a:rPr lang="en-US" sz="1600" dirty="0" smtClean="0"/>
              <a:t>requests. If </a:t>
            </a:r>
            <a:r>
              <a:rPr lang="en-US" sz="1600" dirty="0"/>
              <a:t>the client sends another request after the session ended, the server will start </a:t>
            </a:r>
            <a:r>
              <a:rPr lang="en-US" sz="1600" dirty="0" smtClean="0"/>
              <a:t>a new </a:t>
            </a:r>
            <a:r>
              <a:rPr lang="en-US" sz="1600" dirty="0"/>
              <a:t>session for that client.</a:t>
            </a:r>
          </a:p>
        </p:txBody>
      </p:sp>
    </p:spTree>
    <p:extLst>
      <p:ext uri="{BB962C8B-B14F-4D97-AF65-F5344CB8AC3E}">
        <p14:creationId xmlns:p14="http://schemas.microsoft.com/office/powerpoint/2010/main" val="3692924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14</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830997"/>
          </a:xfrm>
          <a:prstGeom prst="rect">
            <a:avLst/>
          </a:prstGeom>
        </p:spPr>
        <p:txBody>
          <a:bodyPr wrap="square">
            <a:spAutoFit/>
          </a:bodyPr>
          <a:lstStyle/>
          <a:p>
            <a:r>
              <a:rPr lang="fr-FR" sz="2400" b="1" dirty="0" smtClean="0"/>
              <a:t>Session</a:t>
            </a:r>
            <a:r>
              <a:rPr lang="fr-FR" sz="2400" b="1" i="1" dirty="0" smtClean="0"/>
              <a:t> HTTP</a:t>
            </a:r>
          </a:p>
          <a:p>
            <a:endParaRPr lang="fr-FR" sz="2400" b="1" i="1" dirty="0"/>
          </a:p>
        </p:txBody>
      </p:sp>
      <p:pic>
        <p:nvPicPr>
          <p:cNvPr id="6" name="Image 5"/>
          <p:cNvPicPr>
            <a:picLocks noChangeAspect="1"/>
          </p:cNvPicPr>
          <p:nvPr/>
        </p:nvPicPr>
        <p:blipFill>
          <a:blip r:embed="rId3"/>
          <a:stretch>
            <a:fillRect/>
          </a:stretch>
        </p:blipFill>
        <p:spPr>
          <a:xfrm>
            <a:off x="1583056" y="1091719"/>
            <a:ext cx="9025887" cy="5035173"/>
          </a:xfrm>
          <a:prstGeom prst="rect">
            <a:avLst/>
          </a:prstGeom>
        </p:spPr>
      </p:pic>
    </p:spTree>
    <p:extLst>
      <p:ext uri="{BB962C8B-B14F-4D97-AF65-F5344CB8AC3E}">
        <p14:creationId xmlns:p14="http://schemas.microsoft.com/office/powerpoint/2010/main" val="3876543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15</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5632311"/>
          </a:xfrm>
          <a:prstGeom prst="rect">
            <a:avLst/>
          </a:prstGeom>
        </p:spPr>
        <p:txBody>
          <a:bodyPr wrap="square">
            <a:spAutoFit/>
          </a:bodyPr>
          <a:lstStyle/>
          <a:p>
            <a:r>
              <a:rPr lang="fr-FR" sz="2400" b="1" dirty="0"/>
              <a:t>MIME (Multipurpose internet Mail Extension)</a:t>
            </a:r>
            <a:endParaRPr lang="fr-FR" sz="1000" b="1" dirty="0"/>
          </a:p>
          <a:p>
            <a:r>
              <a:rPr lang="fr-FR" sz="1000" dirty="0"/>
              <a:t>    </a:t>
            </a:r>
            <a:endParaRPr lang="fr-FR" sz="1000" dirty="0" smtClean="0"/>
          </a:p>
          <a:p>
            <a:pPr marL="342900" indent="-342900">
              <a:buFont typeface="Arial" panose="020B0604020202020204" pitchFamily="34" charset="0"/>
              <a:buChar char="•"/>
            </a:pPr>
            <a:r>
              <a:rPr lang="fr-FR" sz="2400" dirty="0" smtClean="0"/>
              <a:t>Type </a:t>
            </a:r>
            <a:r>
              <a:rPr lang="fr-FR" sz="2400" dirty="0"/>
              <a:t>de </a:t>
            </a:r>
            <a:r>
              <a:rPr lang="fr-FR" sz="2400" dirty="0" err="1"/>
              <a:t>contenuLe</a:t>
            </a:r>
            <a:r>
              <a:rPr lang="fr-FR" sz="2400" dirty="0"/>
              <a:t> type de contenu est également connu sous le nom de </a:t>
            </a:r>
            <a:r>
              <a:rPr lang="fr-FR" sz="2400" dirty="0" smtClean="0"/>
              <a:t>type. </a:t>
            </a:r>
            <a:r>
              <a:rPr lang="fr-FR" sz="2400" dirty="0"/>
              <a:t>Il s'agit d'un en-tête HTTP qui fournit la description de ce que vous envoyez au navigateur</a:t>
            </a:r>
            <a:r>
              <a:rPr lang="fr-FR" sz="2400" dirty="0" smtClean="0"/>
              <a:t>.</a:t>
            </a:r>
          </a:p>
          <a:p>
            <a:pPr marL="342900" indent="-342900">
              <a:buFont typeface="Arial" panose="020B0604020202020204" pitchFamily="34" charset="0"/>
              <a:buChar char="•"/>
            </a:pPr>
            <a:r>
              <a:rPr lang="fr-FR" sz="2400" dirty="0" smtClean="0"/>
              <a:t>MIME </a:t>
            </a:r>
            <a:r>
              <a:rPr lang="fr-FR" sz="2400" dirty="0"/>
              <a:t>est une norme internet utilisée pour étendre les capacités limitées du courrier électronique en permettant l'insertion de sons, d'images et de texte dans un message</a:t>
            </a:r>
            <a:r>
              <a:rPr lang="fr-FR" sz="2400" dirty="0" smtClean="0"/>
              <a:t>.</a:t>
            </a:r>
          </a:p>
          <a:p>
            <a:pPr marL="342900" indent="-342900">
              <a:buFont typeface="Arial" panose="020B0604020202020204" pitchFamily="34" charset="0"/>
              <a:buChar char="•"/>
            </a:pPr>
            <a:r>
              <a:rPr lang="fr-FR" sz="2400" dirty="0" smtClean="0"/>
              <a:t>Les </a:t>
            </a:r>
            <a:r>
              <a:rPr lang="fr-FR" sz="2400" dirty="0"/>
              <a:t>fonctions fournies par MIME aux services de courrier électronique sont les suivantes :    </a:t>
            </a:r>
            <a:endParaRPr lang="fr-FR" sz="2400" dirty="0" smtClean="0"/>
          </a:p>
          <a:p>
            <a:pPr marL="800100" lvl="1" indent="-342900">
              <a:buFont typeface="Wingdings" panose="05000000000000000000" pitchFamily="2" charset="2"/>
              <a:buChar char="Ø"/>
            </a:pPr>
            <a:r>
              <a:rPr lang="fr-FR" sz="2400" dirty="0" smtClean="0"/>
              <a:t>Il </a:t>
            </a:r>
            <a:r>
              <a:rPr lang="fr-FR" sz="2400" dirty="0"/>
              <a:t>prend en charge les caractères non ASCII    </a:t>
            </a:r>
            <a:endParaRPr lang="fr-FR" sz="2400" dirty="0" smtClean="0"/>
          </a:p>
          <a:p>
            <a:pPr marL="800100" lvl="1" indent="-342900">
              <a:buFont typeface="Wingdings" panose="05000000000000000000" pitchFamily="2" charset="2"/>
              <a:buChar char="Ø"/>
            </a:pPr>
            <a:r>
              <a:rPr lang="fr-FR" sz="2400" dirty="0" smtClean="0"/>
              <a:t>Il </a:t>
            </a:r>
            <a:r>
              <a:rPr lang="fr-FR" sz="2400" dirty="0"/>
              <a:t>prend en charge les pièces jointes multiples dans un seul message.    </a:t>
            </a:r>
            <a:endParaRPr lang="fr-FR" sz="2400" dirty="0" smtClean="0"/>
          </a:p>
          <a:p>
            <a:pPr marL="800100" lvl="1" indent="-342900">
              <a:buFont typeface="Wingdings" panose="05000000000000000000" pitchFamily="2" charset="2"/>
              <a:buChar char="Ø"/>
            </a:pPr>
            <a:r>
              <a:rPr lang="fr-FR" sz="2400" dirty="0" smtClean="0"/>
              <a:t>Il </a:t>
            </a:r>
            <a:r>
              <a:rPr lang="fr-FR" sz="2400" dirty="0"/>
              <a:t>prend en charge les pièces jointes contenant des fichiers audio, images et vidéo exécutables, etc.    </a:t>
            </a:r>
            <a:endParaRPr lang="fr-FR" sz="2400" dirty="0" smtClean="0"/>
          </a:p>
          <a:p>
            <a:pPr marL="800100" lvl="1" indent="-342900">
              <a:buFont typeface="Wingdings" panose="05000000000000000000" pitchFamily="2" charset="2"/>
              <a:buChar char="Ø"/>
            </a:pPr>
            <a:r>
              <a:rPr lang="fr-FR" sz="2400" dirty="0" smtClean="0"/>
              <a:t>Il </a:t>
            </a:r>
            <a:r>
              <a:rPr lang="fr-FR" sz="2400" dirty="0"/>
              <a:t>prend en charge la longueur illimitée des messages.</a:t>
            </a:r>
          </a:p>
        </p:txBody>
      </p:sp>
    </p:spTree>
    <p:extLst>
      <p:ext uri="{BB962C8B-B14F-4D97-AF65-F5344CB8AC3E}">
        <p14:creationId xmlns:p14="http://schemas.microsoft.com/office/powerpoint/2010/main" val="3041766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16</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5509200"/>
          </a:xfrm>
          <a:prstGeom prst="rect">
            <a:avLst/>
          </a:prstGeom>
        </p:spPr>
        <p:txBody>
          <a:bodyPr wrap="square">
            <a:spAutoFit/>
          </a:bodyPr>
          <a:lstStyle/>
          <a:p>
            <a:r>
              <a:rPr lang="fr-FR" sz="2400" b="1" dirty="0"/>
              <a:t>MIME (Multipurpose internet Mail Extension)</a:t>
            </a:r>
            <a:endParaRPr lang="fr-FR" sz="1000" b="1" dirty="0"/>
          </a:p>
          <a:p>
            <a:r>
              <a:rPr lang="fr-FR" sz="1000" dirty="0"/>
              <a:t>    </a:t>
            </a:r>
            <a:endParaRPr lang="fr-FR" sz="1000" dirty="0" smtClean="0"/>
          </a:p>
          <a:p>
            <a:pPr marL="342900" indent="-342900">
              <a:buFont typeface="Arial" panose="020B0604020202020204" pitchFamily="34" charset="0"/>
              <a:buChar char="•"/>
            </a:pPr>
            <a:r>
              <a:rPr lang="fr-FR" sz="2400" dirty="0"/>
              <a:t>List of Content </a:t>
            </a:r>
            <a:r>
              <a:rPr lang="fr-FR" sz="2400" dirty="0" smtClean="0"/>
              <a:t>Types</a:t>
            </a:r>
            <a:endParaRPr lang="fr-FR" sz="2400" dirty="0"/>
          </a:p>
          <a:p>
            <a:endParaRPr lang="fr-FR" sz="1000" dirty="0"/>
          </a:p>
          <a:p>
            <a:pPr marL="342900" indent="-342900">
              <a:buFont typeface="Arial" panose="020B0604020202020204" pitchFamily="34" charset="0"/>
              <a:buChar char="•"/>
            </a:pPr>
            <a:r>
              <a:rPr lang="fr-FR" sz="2400" dirty="0"/>
              <a:t>    </a:t>
            </a:r>
            <a:r>
              <a:rPr lang="fr-FR" sz="2000" dirty="0" err="1"/>
              <a:t>text</a:t>
            </a:r>
            <a:r>
              <a:rPr lang="fr-FR" sz="2000" dirty="0"/>
              <a:t>/html</a:t>
            </a:r>
          </a:p>
          <a:p>
            <a:pPr marL="342900" indent="-342900">
              <a:buFont typeface="Arial" panose="020B0604020202020204" pitchFamily="34" charset="0"/>
              <a:buChar char="•"/>
            </a:pPr>
            <a:r>
              <a:rPr lang="fr-FR" sz="2000" dirty="0"/>
              <a:t>    </a:t>
            </a:r>
            <a:r>
              <a:rPr lang="fr-FR" sz="2000" dirty="0" err="1"/>
              <a:t>text</a:t>
            </a:r>
            <a:r>
              <a:rPr lang="fr-FR" sz="2000" dirty="0"/>
              <a:t>/plain</a:t>
            </a:r>
          </a:p>
          <a:p>
            <a:pPr marL="342900" indent="-342900">
              <a:buFont typeface="Arial" panose="020B0604020202020204" pitchFamily="34" charset="0"/>
              <a:buChar char="•"/>
            </a:pPr>
            <a:r>
              <a:rPr lang="fr-FR" sz="2000" dirty="0"/>
              <a:t>    application/</a:t>
            </a:r>
            <a:r>
              <a:rPr lang="fr-FR" sz="2000" dirty="0" err="1"/>
              <a:t>msword</a:t>
            </a:r>
            <a:endParaRPr lang="fr-FR" sz="2000" dirty="0"/>
          </a:p>
          <a:p>
            <a:pPr marL="342900" indent="-342900">
              <a:buFont typeface="Arial" panose="020B0604020202020204" pitchFamily="34" charset="0"/>
              <a:buChar char="•"/>
            </a:pPr>
            <a:r>
              <a:rPr lang="fr-FR" sz="2000" dirty="0"/>
              <a:t>    application/vnd.ms-</a:t>
            </a:r>
            <a:r>
              <a:rPr lang="fr-FR" sz="2000" dirty="0" err="1"/>
              <a:t>excel</a:t>
            </a:r>
            <a:endParaRPr lang="fr-FR" sz="2000" dirty="0"/>
          </a:p>
          <a:p>
            <a:pPr marL="342900" indent="-342900">
              <a:buFont typeface="Arial" panose="020B0604020202020204" pitchFamily="34" charset="0"/>
              <a:buChar char="•"/>
            </a:pPr>
            <a:r>
              <a:rPr lang="fr-FR" sz="2000" dirty="0"/>
              <a:t>    application/jar</a:t>
            </a:r>
          </a:p>
          <a:p>
            <a:pPr marL="342900" indent="-342900">
              <a:buFont typeface="Arial" panose="020B0604020202020204" pitchFamily="34" charset="0"/>
              <a:buChar char="•"/>
            </a:pPr>
            <a:r>
              <a:rPr lang="fr-FR" sz="2000" dirty="0"/>
              <a:t>    application/</a:t>
            </a:r>
            <a:r>
              <a:rPr lang="fr-FR" sz="2000" dirty="0" err="1"/>
              <a:t>pdf</a:t>
            </a:r>
            <a:endParaRPr lang="fr-FR" sz="2000" dirty="0"/>
          </a:p>
          <a:p>
            <a:pPr marL="342900" indent="-342900">
              <a:buFont typeface="Arial" panose="020B0604020202020204" pitchFamily="34" charset="0"/>
              <a:buChar char="•"/>
            </a:pPr>
            <a:r>
              <a:rPr lang="fr-FR" sz="2000" dirty="0"/>
              <a:t>    application/octet-</a:t>
            </a:r>
            <a:r>
              <a:rPr lang="fr-FR" sz="2000" dirty="0" err="1"/>
              <a:t>stream</a:t>
            </a:r>
            <a:endParaRPr lang="fr-FR" sz="2000" dirty="0"/>
          </a:p>
          <a:p>
            <a:pPr marL="342900" indent="-342900">
              <a:buFont typeface="Arial" panose="020B0604020202020204" pitchFamily="34" charset="0"/>
              <a:buChar char="•"/>
            </a:pPr>
            <a:r>
              <a:rPr lang="fr-FR" sz="2000" dirty="0"/>
              <a:t>    application/x-zip</a:t>
            </a:r>
          </a:p>
          <a:p>
            <a:pPr marL="342900" indent="-342900">
              <a:buFont typeface="Arial" panose="020B0604020202020204" pitchFamily="34" charset="0"/>
              <a:buChar char="•"/>
            </a:pPr>
            <a:r>
              <a:rPr lang="fr-FR" sz="2000" dirty="0"/>
              <a:t>    images/jpeg</a:t>
            </a:r>
          </a:p>
          <a:p>
            <a:pPr marL="342900" indent="-342900">
              <a:buFont typeface="Arial" panose="020B0604020202020204" pitchFamily="34" charset="0"/>
              <a:buChar char="•"/>
            </a:pPr>
            <a:r>
              <a:rPr lang="fr-FR" sz="2000" dirty="0"/>
              <a:t>    images/</a:t>
            </a:r>
            <a:r>
              <a:rPr lang="fr-FR" sz="2000" dirty="0" err="1"/>
              <a:t>png</a:t>
            </a:r>
            <a:endParaRPr lang="fr-FR" sz="2000" dirty="0"/>
          </a:p>
          <a:p>
            <a:pPr marL="342900" indent="-342900">
              <a:buFont typeface="Arial" panose="020B0604020202020204" pitchFamily="34" charset="0"/>
              <a:buChar char="•"/>
            </a:pPr>
            <a:r>
              <a:rPr lang="fr-FR" sz="2000" dirty="0"/>
              <a:t>    images/</a:t>
            </a:r>
            <a:r>
              <a:rPr lang="fr-FR" sz="2000" dirty="0" err="1"/>
              <a:t>gif</a:t>
            </a:r>
            <a:endParaRPr lang="fr-FR" sz="2000" dirty="0"/>
          </a:p>
          <a:p>
            <a:pPr marL="342900" indent="-342900">
              <a:buFont typeface="Arial" panose="020B0604020202020204" pitchFamily="34" charset="0"/>
              <a:buChar char="•"/>
            </a:pPr>
            <a:r>
              <a:rPr lang="fr-FR" sz="2000" dirty="0"/>
              <a:t>    audio/mp3</a:t>
            </a:r>
          </a:p>
          <a:p>
            <a:pPr marL="342900" indent="-342900">
              <a:buFont typeface="Arial" panose="020B0604020202020204" pitchFamily="34" charset="0"/>
              <a:buChar char="•"/>
            </a:pPr>
            <a:r>
              <a:rPr lang="fr-FR" sz="2000" dirty="0"/>
              <a:t>    </a:t>
            </a:r>
            <a:r>
              <a:rPr lang="fr-FR" sz="2000" dirty="0" err="1"/>
              <a:t>video</a:t>
            </a:r>
            <a:r>
              <a:rPr lang="fr-FR" sz="2000" dirty="0"/>
              <a:t>/mp4</a:t>
            </a:r>
          </a:p>
          <a:p>
            <a:pPr marL="342900" indent="-342900">
              <a:buFont typeface="Arial" panose="020B0604020202020204" pitchFamily="34" charset="0"/>
              <a:buChar char="•"/>
            </a:pPr>
            <a:r>
              <a:rPr lang="fr-FR" sz="2000" dirty="0"/>
              <a:t>    </a:t>
            </a:r>
            <a:r>
              <a:rPr lang="fr-FR" sz="2000" dirty="0" err="1"/>
              <a:t>video</a:t>
            </a:r>
            <a:r>
              <a:rPr lang="fr-FR" sz="2000" dirty="0"/>
              <a:t>/</a:t>
            </a:r>
            <a:r>
              <a:rPr lang="fr-FR" sz="2000" dirty="0" err="1"/>
              <a:t>quicktime</a:t>
            </a:r>
            <a:r>
              <a:rPr lang="fr-FR" sz="2000" dirty="0"/>
              <a:t> etc</a:t>
            </a:r>
            <a:r>
              <a:rPr lang="fr-FR" sz="2000" dirty="0" smtClean="0"/>
              <a:t>.</a:t>
            </a:r>
            <a:endParaRPr lang="fr-FR" sz="2000" dirty="0"/>
          </a:p>
        </p:txBody>
      </p:sp>
    </p:spTree>
    <p:extLst>
      <p:ext uri="{BB962C8B-B14F-4D97-AF65-F5344CB8AC3E}">
        <p14:creationId xmlns:p14="http://schemas.microsoft.com/office/powerpoint/2010/main" val="590181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17</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706301"/>
            <a:ext cx="10799436" cy="5016758"/>
          </a:xfrm>
          <a:prstGeom prst="rect">
            <a:avLst/>
          </a:prstGeom>
        </p:spPr>
        <p:txBody>
          <a:bodyPr>
            <a:spAutoFit/>
          </a:bodyPr>
          <a:lstStyle/>
          <a:p>
            <a:r>
              <a:rPr lang="fr-FR" sz="2000" b="1" dirty="0"/>
              <a:t>Comment fonctionne le servlet </a:t>
            </a:r>
            <a:r>
              <a:rPr lang="fr-FR" sz="2000" b="1" dirty="0" smtClean="0"/>
              <a:t>?</a:t>
            </a:r>
          </a:p>
          <a:p>
            <a:endParaRPr lang="fr-FR" sz="2000" dirty="0"/>
          </a:p>
          <a:p>
            <a:r>
              <a:rPr lang="fr-FR" sz="2000" dirty="0" smtClean="0"/>
              <a:t>Il </a:t>
            </a:r>
            <a:r>
              <a:rPr lang="fr-FR" sz="2000" dirty="0"/>
              <a:t>est important d'apprendre comment fonctionne la </a:t>
            </a:r>
            <a:r>
              <a:rPr lang="fr-FR" sz="2000" dirty="0" smtClean="0"/>
              <a:t>servlet</a:t>
            </a:r>
          </a:p>
          <a:p>
            <a:endParaRPr lang="fr-FR" sz="2000" dirty="0"/>
          </a:p>
          <a:p>
            <a:pPr marL="342900" indent="-342900">
              <a:buFont typeface="Arial" panose="020B0604020202020204" pitchFamily="34" charset="0"/>
              <a:buChar char="•"/>
            </a:pPr>
            <a:r>
              <a:rPr lang="fr-FR" sz="2000" dirty="0" smtClean="0"/>
              <a:t>Le </a:t>
            </a:r>
            <a:r>
              <a:rPr lang="fr-FR" sz="2000" b="1" dirty="0"/>
              <a:t>serveur</a:t>
            </a:r>
            <a:r>
              <a:rPr lang="fr-FR" sz="2000" dirty="0"/>
              <a:t> vérifie si la servlet est demandée pour la première fois</a:t>
            </a:r>
            <a:r>
              <a:rPr lang="fr-FR" sz="2000" dirty="0" smtClean="0"/>
              <a:t>.</a:t>
            </a:r>
          </a:p>
          <a:p>
            <a:endParaRPr lang="fr-FR" sz="2000" dirty="0"/>
          </a:p>
          <a:p>
            <a:pPr marL="342900" indent="-342900">
              <a:buFont typeface="Wingdings" panose="05000000000000000000" pitchFamily="2" charset="2"/>
              <a:buChar char="Ø"/>
            </a:pPr>
            <a:r>
              <a:rPr lang="fr-FR" sz="2000" dirty="0" smtClean="0"/>
              <a:t>Si </a:t>
            </a:r>
            <a:r>
              <a:rPr lang="fr-FR" sz="2000" dirty="0"/>
              <a:t>c'est le cas, le conteneur web effectue les tâches suivantes :    </a:t>
            </a:r>
            <a:endParaRPr lang="fr-FR" sz="2000" dirty="0" smtClean="0"/>
          </a:p>
          <a:p>
            <a:pPr marL="800100" lvl="1" indent="-342900">
              <a:buFont typeface="Wingdings" panose="05000000000000000000" pitchFamily="2" charset="2"/>
              <a:buChar char="§"/>
            </a:pPr>
            <a:r>
              <a:rPr lang="fr-FR" sz="2000" dirty="0" smtClean="0"/>
              <a:t>charge </a:t>
            </a:r>
            <a:r>
              <a:rPr lang="fr-FR" sz="2000" dirty="0"/>
              <a:t>la classe de servlet.    </a:t>
            </a:r>
            <a:endParaRPr lang="fr-FR" sz="2000" dirty="0" smtClean="0"/>
          </a:p>
          <a:p>
            <a:pPr marL="800100" lvl="1" indent="-342900">
              <a:buFont typeface="Wingdings" panose="05000000000000000000" pitchFamily="2" charset="2"/>
              <a:buChar char="§"/>
            </a:pPr>
            <a:r>
              <a:rPr lang="fr-FR" sz="2000" dirty="0" smtClean="0"/>
              <a:t>instancie </a:t>
            </a:r>
            <a:r>
              <a:rPr lang="fr-FR" sz="2000" dirty="0"/>
              <a:t>la classe de servlet.    </a:t>
            </a:r>
            <a:endParaRPr lang="fr-FR" sz="2000" dirty="0" smtClean="0"/>
          </a:p>
          <a:p>
            <a:pPr marL="800100" lvl="1" indent="-342900">
              <a:buFont typeface="Wingdings" panose="05000000000000000000" pitchFamily="2" charset="2"/>
              <a:buChar char="§"/>
            </a:pPr>
            <a:r>
              <a:rPr lang="fr-FR" sz="2000" dirty="0" smtClean="0"/>
              <a:t>appelle </a:t>
            </a:r>
            <a:r>
              <a:rPr lang="fr-FR" sz="2000" dirty="0"/>
              <a:t>la méthode </a:t>
            </a:r>
            <a:r>
              <a:rPr lang="fr-FR" sz="2000" b="1" dirty="0" err="1"/>
              <a:t>init</a:t>
            </a:r>
            <a:r>
              <a:rPr lang="fr-FR" sz="2000" dirty="0"/>
              <a:t> en transmettant l'objet </a:t>
            </a:r>
            <a:r>
              <a:rPr lang="fr-FR" sz="2000" b="1" dirty="0" err="1" smtClean="0"/>
              <a:t>ServletConfig</a:t>
            </a:r>
            <a:r>
              <a:rPr lang="fr-FR" sz="2000" dirty="0" smtClean="0"/>
              <a:t>    </a:t>
            </a:r>
          </a:p>
          <a:p>
            <a:endParaRPr lang="fr-FR" sz="2000" dirty="0"/>
          </a:p>
          <a:p>
            <a:pPr marL="342900" indent="-342900">
              <a:buFont typeface="Wingdings" panose="05000000000000000000" pitchFamily="2" charset="2"/>
              <a:buChar char="Ø"/>
            </a:pPr>
            <a:r>
              <a:rPr lang="fr-FR" sz="2000" dirty="0" smtClean="0"/>
              <a:t>Sinon </a:t>
            </a:r>
          </a:p>
          <a:p>
            <a:pPr marL="800100" lvl="1" indent="-342900">
              <a:buFont typeface="Wingdings" panose="05000000000000000000" pitchFamily="2" charset="2"/>
              <a:buChar char="§"/>
            </a:pPr>
            <a:r>
              <a:rPr lang="fr-FR" sz="2000" dirty="0" smtClean="0"/>
              <a:t>appelle </a:t>
            </a:r>
            <a:r>
              <a:rPr lang="fr-FR" sz="2000" dirty="0"/>
              <a:t>la méthode service en transmettant les objets </a:t>
            </a:r>
            <a:r>
              <a:rPr lang="fr-FR" sz="2000" dirty="0" err="1"/>
              <a:t>request</a:t>
            </a:r>
            <a:r>
              <a:rPr lang="fr-FR" sz="2000" dirty="0"/>
              <a:t> et </a:t>
            </a:r>
            <a:r>
              <a:rPr lang="fr-FR" sz="2000" dirty="0" err="1" smtClean="0"/>
              <a:t>response</a:t>
            </a:r>
            <a:endParaRPr lang="fr-FR" sz="2000" dirty="0" smtClean="0"/>
          </a:p>
          <a:p>
            <a:endParaRPr lang="fr-FR" sz="2000" dirty="0"/>
          </a:p>
          <a:p>
            <a:pPr marL="342900" indent="-342900">
              <a:buFont typeface="Arial" panose="020B0604020202020204" pitchFamily="34" charset="0"/>
              <a:buChar char="•"/>
            </a:pPr>
            <a:r>
              <a:rPr lang="fr-FR" sz="2000" dirty="0" smtClean="0"/>
              <a:t>Le </a:t>
            </a:r>
            <a:r>
              <a:rPr lang="fr-FR" sz="2000" dirty="0"/>
              <a:t>conteneur web appelle la méthode </a:t>
            </a:r>
            <a:r>
              <a:rPr lang="fr-FR" sz="2000" b="1" dirty="0"/>
              <a:t>destroy</a:t>
            </a:r>
            <a:r>
              <a:rPr lang="fr-FR" sz="2000" dirty="0"/>
              <a:t> lorsqu'il doit supprimer la servlet, par exemple au moment de l'arrêt du serveur ou de la désinstallation du projet</a:t>
            </a:r>
            <a:r>
              <a:rPr lang="fr-FR" sz="2000" dirty="0" smtClean="0"/>
              <a:t>.</a:t>
            </a:r>
            <a:endParaRPr lang="fr-FR" sz="2000" dirty="0"/>
          </a:p>
        </p:txBody>
      </p:sp>
    </p:spTree>
    <p:extLst>
      <p:ext uri="{BB962C8B-B14F-4D97-AF65-F5344CB8AC3E}">
        <p14:creationId xmlns:p14="http://schemas.microsoft.com/office/powerpoint/2010/main" val="1934678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18</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747502"/>
            <a:ext cx="10799436" cy="4401205"/>
          </a:xfrm>
          <a:prstGeom prst="rect">
            <a:avLst/>
          </a:prstGeom>
        </p:spPr>
        <p:txBody>
          <a:bodyPr>
            <a:spAutoFit/>
          </a:bodyPr>
          <a:lstStyle/>
          <a:p>
            <a:r>
              <a:rPr lang="fr-FR" sz="2000" b="1" dirty="0" smtClean="0"/>
              <a:t>Comment </a:t>
            </a:r>
            <a:r>
              <a:rPr lang="fr-FR" sz="2000" b="1" dirty="0"/>
              <a:t>le conteneur web gère-t-il la demande de servlet </a:t>
            </a:r>
            <a:r>
              <a:rPr lang="fr-FR" sz="2000" b="1" dirty="0" smtClean="0"/>
              <a:t>?</a:t>
            </a:r>
          </a:p>
          <a:p>
            <a:endParaRPr lang="fr-FR" sz="2000" dirty="0"/>
          </a:p>
          <a:p>
            <a:pPr marL="285750" indent="-285750">
              <a:buFont typeface="Arial" panose="020B0604020202020204" pitchFamily="34" charset="0"/>
              <a:buChar char="•"/>
            </a:pPr>
            <a:r>
              <a:rPr lang="fr-FR" sz="2000" dirty="0" smtClean="0"/>
              <a:t>Le </a:t>
            </a:r>
            <a:r>
              <a:rPr lang="fr-FR" sz="2000" b="1" dirty="0"/>
              <a:t>conteneur web</a:t>
            </a:r>
            <a:r>
              <a:rPr lang="fr-FR" sz="2000" dirty="0"/>
              <a:t> est responsable du traitement de la requête. Voyons comment il traite la requête</a:t>
            </a:r>
            <a:r>
              <a:rPr lang="fr-FR" sz="2000" dirty="0" smtClean="0"/>
              <a:t>.</a:t>
            </a:r>
          </a:p>
          <a:p>
            <a:r>
              <a:rPr lang="fr-FR" sz="2000" dirty="0" smtClean="0"/>
              <a:t>    </a:t>
            </a:r>
          </a:p>
          <a:p>
            <a:pPr marL="742950" lvl="1" indent="-285750">
              <a:buFont typeface="Wingdings" panose="05000000000000000000" pitchFamily="2" charset="2"/>
              <a:buChar char="§"/>
            </a:pPr>
            <a:r>
              <a:rPr lang="fr-FR" sz="2000" dirty="0" smtClean="0"/>
              <a:t>établit </a:t>
            </a:r>
            <a:r>
              <a:rPr lang="fr-FR" sz="2000" dirty="0"/>
              <a:t>une correspondance entre la requête et le servlet dans le fichier </a:t>
            </a:r>
            <a:r>
              <a:rPr lang="fr-FR" sz="2000" b="1" dirty="0"/>
              <a:t>web.xml</a:t>
            </a:r>
            <a:r>
              <a:rPr lang="fr-FR" sz="2000" dirty="0" smtClean="0"/>
              <a:t>.    </a:t>
            </a:r>
          </a:p>
          <a:p>
            <a:pPr marL="742950" lvl="1" indent="-285750">
              <a:buFont typeface="Wingdings" panose="05000000000000000000" pitchFamily="2" charset="2"/>
              <a:buChar char="§"/>
            </a:pPr>
            <a:r>
              <a:rPr lang="fr-FR" sz="2000" dirty="0" smtClean="0"/>
              <a:t>crée </a:t>
            </a:r>
            <a:r>
              <a:rPr lang="fr-FR" sz="2000" dirty="0"/>
              <a:t>des </a:t>
            </a:r>
            <a:r>
              <a:rPr lang="fr-FR" sz="2000" b="1" dirty="0"/>
              <a:t>objets de requête</a:t>
            </a:r>
            <a:r>
              <a:rPr lang="fr-FR" sz="2000" dirty="0"/>
              <a:t> et de </a:t>
            </a:r>
            <a:r>
              <a:rPr lang="fr-FR" sz="2000" b="1" dirty="0"/>
              <a:t>réponse</a:t>
            </a:r>
            <a:r>
              <a:rPr lang="fr-FR" sz="2000" dirty="0"/>
              <a:t> pour cette requête    </a:t>
            </a:r>
            <a:endParaRPr lang="fr-FR" sz="2000" dirty="0" smtClean="0"/>
          </a:p>
          <a:p>
            <a:pPr marL="742950" lvl="1" indent="-285750">
              <a:buFont typeface="Wingdings" panose="05000000000000000000" pitchFamily="2" charset="2"/>
              <a:buChar char="§"/>
            </a:pPr>
            <a:r>
              <a:rPr lang="fr-FR" sz="2000" dirty="0" smtClean="0"/>
              <a:t>appelle </a:t>
            </a:r>
            <a:r>
              <a:rPr lang="fr-FR" sz="2000" dirty="0"/>
              <a:t>la méthode de </a:t>
            </a:r>
            <a:r>
              <a:rPr lang="fr-FR" sz="2000" b="1" dirty="0"/>
              <a:t>service</a:t>
            </a:r>
            <a:r>
              <a:rPr lang="fr-FR" sz="2000" dirty="0"/>
              <a:t> sur le thread    </a:t>
            </a:r>
            <a:endParaRPr lang="fr-FR" sz="2000" dirty="0" smtClean="0"/>
          </a:p>
          <a:p>
            <a:pPr marL="742950" lvl="1" indent="-285750">
              <a:buFont typeface="Wingdings" panose="05000000000000000000" pitchFamily="2" charset="2"/>
              <a:buChar char="§"/>
            </a:pPr>
            <a:r>
              <a:rPr lang="fr-FR" sz="2000" dirty="0" smtClean="0"/>
              <a:t>La </a:t>
            </a:r>
            <a:r>
              <a:rPr lang="fr-FR" sz="2000" dirty="0"/>
              <a:t>méthode de service public appelle en interne la méthode de service protégée.    </a:t>
            </a:r>
            <a:endParaRPr lang="fr-FR" sz="2000" dirty="0" smtClean="0"/>
          </a:p>
          <a:p>
            <a:pPr marL="742950" lvl="1" indent="-285750">
              <a:buFont typeface="Wingdings" panose="05000000000000000000" pitchFamily="2" charset="2"/>
              <a:buChar char="§"/>
            </a:pPr>
            <a:r>
              <a:rPr lang="fr-FR" sz="2000" dirty="0" smtClean="0"/>
              <a:t>La </a:t>
            </a:r>
            <a:r>
              <a:rPr lang="fr-FR" sz="2000" dirty="0"/>
              <a:t>méthode de service protégée appelle la méthode </a:t>
            </a:r>
            <a:r>
              <a:rPr lang="fr-FR" sz="2000" b="1" dirty="0" err="1"/>
              <a:t>doGet</a:t>
            </a:r>
            <a:r>
              <a:rPr lang="fr-FR" sz="2000" dirty="0"/>
              <a:t> en fonction du type de requête.    </a:t>
            </a:r>
            <a:endParaRPr lang="fr-FR" sz="2000" dirty="0" smtClean="0"/>
          </a:p>
          <a:p>
            <a:pPr marL="742950" lvl="1" indent="-285750">
              <a:buFont typeface="Wingdings" panose="05000000000000000000" pitchFamily="2" charset="2"/>
              <a:buChar char="§"/>
            </a:pPr>
            <a:r>
              <a:rPr lang="fr-FR" sz="2000" dirty="0" smtClean="0"/>
              <a:t>La </a:t>
            </a:r>
            <a:r>
              <a:rPr lang="fr-FR" sz="2000" dirty="0"/>
              <a:t>méthode </a:t>
            </a:r>
            <a:r>
              <a:rPr lang="fr-FR" sz="2000" dirty="0" err="1"/>
              <a:t>doGet</a:t>
            </a:r>
            <a:r>
              <a:rPr lang="fr-FR" sz="2000" dirty="0"/>
              <a:t> génère la réponse et la transmet au client.    </a:t>
            </a:r>
          </a:p>
          <a:p>
            <a:pPr marL="742950" lvl="1" indent="-285750">
              <a:buFont typeface="Wingdings" panose="05000000000000000000" pitchFamily="2" charset="2"/>
              <a:buChar char="§"/>
            </a:pPr>
            <a:r>
              <a:rPr lang="fr-FR" sz="2000" dirty="0" smtClean="0"/>
              <a:t>Après </a:t>
            </a:r>
            <a:r>
              <a:rPr lang="fr-FR" sz="2000" dirty="0"/>
              <a:t>avoir envoyé la réponse, le conteneur web supprime les objets requête et réponse. </a:t>
            </a:r>
            <a:endParaRPr lang="fr-FR" sz="2000" dirty="0" smtClean="0"/>
          </a:p>
          <a:p>
            <a:pPr lvl="1"/>
            <a:r>
              <a:rPr lang="fr-FR" sz="2000" dirty="0" smtClean="0"/>
              <a:t>Le </a:t>
            </a:r>
            <a:r>
              <a:rPr lang="fr-FR" sz="2000" dirty="0"/>
              <a:t>thread est contenu dans le </a:t>
            </a:r>
            <a:r>
              <a:rPr lang="fr-FR" sz="2000" b="1" dirty="0"/>
              <a:t>pool de threads</a:t>
            </a:r>
            <a:r>
              <a:rPr lang="fr-FR" sz="2000" dirty="0"/>
              <a:t> ou supprimé en fonction de l'implémentation du serveur.</a:t>
            </a:r>
          </a:p>
        </p:txBody>
      </p:sp>
    </p:spTree>
    <p:extLst>
      <p:ext uri="{BB962C8B-B14F-4D97-AF65-F5344CB8AC3E}">
        <p14:creationId xmlns:p14="http://schemas.microsoft.com/office/powerpoint/2010/main" val="734284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19</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747502"/>
            <a:ext cx="10799436" cy="5262979"/>
          </a:xfrm>
          <a:prstGeom prst="rect">
            <a:avLst/>
          </a:prstGeom>
        </p:spPr>
        <p:txBody>
          <a:bodyPr>
            <a:spAutoFit/>
          </a:bodyPr>
          <a:lstStyle/>
          <a:p>
            <a:r>
              <a:rPr lang="fr-FR" sz="2400" b="1" dirty="0" smtClean="0"/>
              <a:t>Qu'est-ce </a:t>
            </a:r>
            <a:r>
              <a:rPr lang="fr-FR" sz="2400" b="1" dirty="0"/>
              <a:t>qui est écrit dans la méthode de service public </a:t>
            </a:r>
            <a:r>
              <a:rPr lang="fr-FR" sz="2400" b="1" dirty="0" smtClean="0"/>
              <a:t>?</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smtClean="0"/>
              <a:t>La </a:t>
            </a:r>
            <a:r>
              <a:rPr lang="fr-FR" sz="2400" dirty="0"/>
              <a:t>méthode de service public convertit l'objet </a:t>
            </a:r>
            <a:r>
              <a:rPr lang="fr-FR" sz="2400" dirty="0" err="1"/>
              <a:t>ServletRequest</a:t>
            </a:r>
            <a:r>
              <a:rPr lang="fr-FR" sz="2400" dirty="0"/>
              <a:t> en un objet de type </a:t>
            </a:r>
            <a:r>
              <a:rPr lang="fr-FR" sz="2400" dirty="0" err="1"/>
              <a:t>HttpServletRequest</a:t>
            </a:r>
            <a:r>
              <a:rPr lang="fr-FR" sz="2400" dirty="0"/>
              <a:t> et l'objet </a:t>
            </a:r>
            <a:r>
              <a:rPr lang="fr-FR" sz="2400" dirty="0" err="1"/>
              <a:t>ServletResponse</a:t>
            </a:r>
            <a:r>
              <a:rPr lang="fr-FR" sz="2400" dirty="0"/>
              <a:t> en un objet de type </a:t>
            </a:r>
            <a:r>
              <a:rPr lang="fr-FR" sz="2400" dirty="0" err="1"/>
              <a:t>HttpServletResponse</a:t>
            </a:r>
            <a:r>
              <a:rPr lang="fr-FR" sz="2400" dirty="0"/>
              <a:t>. </a:t>
            </a:r>
          </a:p>
          <a:p>
            <a:pPr marL="285750" indent="-285750">
              <a:buFont typeface="Arial" panose="020B0604020202020204" pitchFamily="34" charset="0"/>
              <a:buChar char="•"/>
            </a:pPr>
            <a:r>
              <a:rPr lang="fr-FR" sz="2400" dirty="0" smtClean="0"/>
              <a:t>Elle </a:t>
            </a:r>
            <a:r>
              <a:rPr lang="fr-FR" sz="2400" dirty="0"/>
              <a:t>appelle ensuite la méthode de service en passant par ces objets</a:t>
            </a:r>
            <a:r>
              <a:rPr lang="fr-FR" sz="2400" dirty="0" smtClean="0"/>
              <a:t>.</a:t>
            </a:r>
          </a:p>
          <a:p>
            <a:endParaRPr lang="fr-FR" sz="2400" dirty="0" smtClean="0"/>
          </a:p>
          <a:p>
            <a:r>
              <a:rPr lang="fr-FR" sz="2400" b="1" dirty="0"/>
              <a:t>Qu'est-ce qui est écrit à l'intérieur de la méthode de service protégée </a:t>
            </a:r>
            <a:r>
              <a:rPr lang="fr-FR" sz="2400" b="1" dirty="0" smtClean="0"/>
              <a:t>?</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smtClean="0"/>
              <a:t>La </a:t>
            </a:r>
            <a:r>
              <a:rPr lang="fr-FR" sz="2400" dirty="0"/>
              <a:t>méthode de service protégée vérifie le type de requête, </a:t>
            </a:r>
            <a:endParaRPr lang="fr-FR" sz="2400" dirty="0" smtClean="0"/>
          </a:p>
          <a:p>
            <a:pPr marL="285750" indent="-285750">
              <a:buFont typeface="Arial" panose="020B0604020202020204" pitchFamily="34" charset="0"/>
              <a:buChar char="•"/>
            </a:pPr>
            <a:r>
              <a:rPr lang="fr-FR" sz="2400" dirty="0" smtClean="0"/>
              <a:t>si </a:t>
            </a:r>
            <a:r>
              <a:rPr lang="fr-FR" sz="2400" dirty="0"/>
              <a:t>le type de requête est </a:t>
            </a:r>
            <a:r>
              <a:rPr lang="fr-FR" sz="2400" dirty="0" err="1"/>
              <a:t>get</a:t>
            </a:r>
            <a:r>
              <a:rPr lang="fr-FR" sz="2400" dirty="0"/>
              <a:t>, elle appelle la méthode </a:t>
            </a:r>
            <a:r>
              <a:rPr lang="fr-FR" sz="2400" dirty="0" err="1"/>
              <a:t>doGet</a:t>
            </a:r>
            <a:r>
              <a:rPr lang="fr-FR" sz="2400" dirty="0"/>
              <a:t>, </a:t>
            </a:r>
            <a:endParaRPr lang="fr-FR" sz="2400" dirty="0" smtClean="0"/>
          </a:p>
          <a:p>
            <a:pPr marL="285750" indent="-285750">
              <a:buFont typeface="Arial" panose="020B0604020202020204" pitchFamily="34" charset="0"/>
              <a:buChar char="•"/>
            </a:pPr>
            <a:r>
              <a:rPr lang="fr-FR" sz="2400" dirty="0" smtClean="0"/>
              <a:t>si </a:t>
            </a:r>
            <a:r>
              <a:rPr lang="fr-FR" sz="2400" dirty="0"/>
              <a:t>le type de requête est post, elle appelle la méthode </a:t>
            </a:r>
            <a:r>
              <a:rPr lang="fr-FR" sz="2400" dirty="0" err="1"/>
              <a:t>doPost</a:t>
            </a:r>
            <a:r>
              <a:rPr lang="fr-FR" sz="2400" dirty="0"/>
              <a:t>, etc. </a:t>
            </a:r>
            <a:endParaRPr lang="fr-FR" sz="2400" dirty="0" smtClean="0"/>
          </a:p>
          <a:p>
            <a:pPr marL="285750" indent="-285750">
              <a:buFont typeface="Arial" panose="020B0604020202020204" pitchFamily="34" charset="0"/>
              <a:buChar char="•"/>
            </a:pPr>
            <a:endParaRPr lang="fr-FR" sz="2400" dirty="0"/>
          </a:p>
          <a:p>
            <a:r>
              <a:rPr lang="fr-FR" sz="2400" dirty="0" smtClean="0"/>
              <a:t>Voyons </a:t>
            </a:r>
            <a:r>
              <a:rPr lang="fr-FR" sz="2400" dirty="0"/>
              <a:t>le code interne :</a:t>
            </a:r>
          </a:p>
        </p:txBody>
      </p:sp>
    </p:spTree>
    <p:extLst>
      <p:ext uri="{BB962C8B-B14F-4D97-AF65-F5344CB8AC3E}">
        <p14:creationId xmlns:p14="http://schemas.microsoft.com/office/powerpoint/2010/main" val="1421161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Architecture Multi-Tiers (Rappel)</a:t>
            </a:r>
          </a:p>
        </p:txBody>
      </p:sp>
      <p:sp>
        <p:nvSpPr>
          <p:cNvPr id="3" name="Espace réservé du contenu 2"/>
          <p:cNvSpPr>
            <a:spLocks noGrp="1"/>
          </p:cNvSpPr>
          <p:nvPr>
            <p:ph idx="1"/>
          </p:nvPr>
        </p:nvSpPr>
        <p:spPr>
          <a:xfrm>
            <a:off x="838200" y="860581"/>
            <a:ext cx="10515600" cy="5495770"/>
          </a:xfrm>
          <a:solidFill>
            <a:schemeClr val="accent4">
              <a:lumMod val="60000"/>
              <a:lumOff val="40000"/>
            </a:schemeClr>
          </a:solidFill>
        </p:spPr>
        <p:txBody>
          <a:bodyPr>
            <a:normAutofit/>
          </a:bodyPr>
          <a:lstStyle/>
          <a:p>
            <a:pPr marL="0" indent="0">
              <a:buNone/>
            </a:pPr>
            <a:endParaRPr lang="fr-FR" dirty="0"/>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sp>
        <p:nvSpPr>
          <p:cNvPr id="19" name="Rectangle 18"/>
          <p:cNvSpPr/>
          <p:nvPr/>
        </p:nvSpPr>
        <p:spPr>
          <a:xfrm>
            <a:off x="4167631" y="1674875"/>
            <a:ext cx="3472434" cy="381968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2000" dirty="0" smtClean="0">
                <a:solidFill>
                  <a:schemeClr val="tx1"/>
                </a:solidFill>
              </a:rPr>
              <a:t>Serveur d’Applications</a:t>
            </a:r>
            <a:endParaRPr lang="fr-FR" sz="2000" dirty="0">
              <a:solidFill>
                <a:schemeClr val="tx1"/>
              </a:solidFill>
            </a:endParaRPr>
          </a:p>
        </p:txBody>
      </p:sp>
      <p:sp>
        <p:nvSpPr>
          <p:cNvPr id="12" name="Rectangle à coins arrondis 11"/>
          <p:cNvSpPr/>
          <p:nvPr/>
        </p:nvSpPr>
        <p:spPr>
          <a:xfrm>
            <a:off x="4838764" y="2095126"/>
            <a:ext cx="2156108" cy="1338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b="1" dirty="0" smtClean="0"/>
              <a:t>Conteneur Web</a:t>
            </a:r>
          </a:p>
          <a:p>
            <a:pPr algn="ctr"/>
            <a:endParaRPr lang="fr-FR" dirty="0" smtClean="0"/>
          </a:p>
          <a:p>
            <a:pPr algn="ctr"/>
            <a:endParaRPr lang="fr-FR" sz="1600" dirty="0"/>
          </a:p>
        </p:txBody>
      </p:sp>
      <p:sp>
        <p:nvSpPr>
          <p:cNvPr id="13" name="Rectangle à coins arrondis 12"/>
          <p:cNvSpPr/>
          <p:nvPr/>
        </p:nvSpPr>
        <p:spPr>
          <a:xfrm>
            <a:off x="4845392" y="3973711"/>
            <a:ext cx="2156108" cy="110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b="1" dirty="0" smtClean="0"/>
              <a:t>Conteneur EJB</a:t>
            </a:r>
          </a:p>
          <a:p>
            <a:pPr algn="ctr"/>
            <a:endParaRPr lang="fr-FR" sz="1600" dirty="0" smtClean="0"/>
          </a:p>
          <a:p>
            <a:pPr algn="ctr"/>
            <a:endParaRPr lang="fr-FR" sz="1600" dirty="0"/>
          </a:p>
        </p:txBody>
      </p:sp>
      <p:sp>
        <p:nvSpPr>
          <p:cNvPr id="14" name="Rectangle 13"/>
          <p:cNvSpPr/>
          <p:nvPr/>
        </p:nvSpPr>
        <p:spPr>
          <a:xfrm>
            <a:off x="4619280" y="2425243"/>
            <a:ext cx="2608891" cy="2913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dirty="0" smtClean="0"/>
              <a:t>Application Web</a:t>
            </a:r>
            <a:endParaRPr lang="fr-FR" dirty="0"/>
          </a:p>
        </p:txBody>
      </p:sp>
      <p:sp>
        <p:nvSpPr>
          <p:cNvPr id="15" name="Rectangle 14"/>
          <p:cNvSpPr/>
          <p:nvPr/>
        </p:nvSpPr>
        <p:spPr>
          <a:xfrm>
            <a:off x="4612656" y="4287175"/>
            <a:ext cx="2608891" cy="2913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dirty="0" smtClean="0"/>
              <a:t>Logique </a:t>
            </a:r>
            <a:r>
              <a:rPr lang="fr-FR" dirty="0" err="1" smtClean="0"/>
              <a:t>Metier</a:t>
            </a:r>
            <a:endParaRPr lang="fr-FR" dirty="0"/>
          </a:p>
        </p:txBody>
      </p:sp>
      <p:sp>
        <p:nvSpPr>
          <p:cNvPr id="20" name="Ellipse 19"/>
          <p:cNvSpPr/>
          <p:nvPr/>
        </p:nvSpPr>
        <p:spPr>
          <a:xfrm>
            <a:off x="4502985" y="2814349"/>
            <a:ext cx="914400" cy="56777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smtClean="0">
                <a:solidFill>
                  <a:schemeClr val="tx1"/>
                </a:solidFill>
              </a:rPr>
              <a:t>Servlet</a:t>
            </a:r>
            <a:endParaRPr lang="fr-FR" dirty="0">
              <a:solidFill>
                <a:schemeClr val="tx1"/>
              </a:solidFill>
            </a:endParaRPr>
          </a:p>
        </p:txBody>
      </p:sp>
      <p:sp>
        <p:nvSpPr>
          <p:cNvPr id="21" name="Ellipse 20"/>
          <p:cNvSpPr/>
          <p:nvPr/>
        </p:nvSpPr>
        <p:spPr>
          <a:xfrm>
            <a:off x="5438664" y="2860743"/>
            <a:ext cx="624548" cy="46923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smtClean="0">
                <a:solidFill>
                  <a:schemeClr val="tx1"/>
                </a:solidFill>
              </a:rPr>
              <a:t>JSP</a:t>
            </a:r>
            <a:endParaRPr lang="fr-FR" dirty="0">
              <a:solidFill>
                <a:schemeClr val="tx1"/>
              </a:solidFill>
            </a:endParaRPr>
          </a:p>
        </p:txBody>
      </p:sp>
      <p:sp>
        <p:nvSpPr>
          <p:cNvPr id="22" name="Ellipse 21"/>
          <p:cNvSpPr/>
          <p:nvPr/>
        </p:nvSpPr>
        <p:spPr>
          <a:xfrm>
            <a:off x="6060369" y="2811472"/>
            <a:ext cx="1106424" cy="56777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smtClean="0">
                <a:solidFill>
                  <a:schemeClr val="tx1"/>
                </a:solidFill>
              </a:rPr>
              <a:t>Web Service</a:t>
            </a:r>
            <a:endParaRPr lang="fr-FR" dirty="0">
              <a:solidFill>
                <a:schemeClr val="tx1"/>
              </a:solidFill>
            </a:endParaRPr>
          </a:p>
        </p:txBody>
      </p:sp>
      <p:sp>
        <p:nvSpPr>
          <p:cNvPr id="23" name="Ellipse 22"/>
          <p:cNvSpPr/>
          <p:nvPr/>
        </p:nvSpPr>
        <p:spPr>
          <a:xfrm>
            <a:off x="5189219" y="4614333"/>
            <a:ext cx="914400" cy="56777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err="1" smtClean="0">
                <a:solidFill>
                  <a:schemeClr val="tx1"/>
                </a:solidFill>
              </a:rPr>
              <a:t>EJBs</a:t>
            </a:r>
            <a:endParaRPr lang="fr-FR" dirty="0">
              <a:solidFill>
                <a:schemeClr val="tx1"/>
              </a:solidFill>
            </a:endParaRPr>
          </a:p>
        </p:txBody>
      </p:sp>
      <p:sp>
        <p:nvSpPr>
          <p:cNvPr id="42" name="Double flèche verticale 41"/>
          <p:cNvSpPr/>
          <p:nvPr/>
        </p:nvSpPr>
        <p:spPr>
          <a:xfrm>
            <a:off x="5943199" y="3443053"/>
            <a:ext cx="127619" cy="515767"/>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3154021" y="2424088"/>
            <a:ext cx="620298" cy="338554"/>
          </a:xfrm>
          <a:prstGeom prst="rect">
            <a:avLst/>
          </a:prstGeom>
          <a:noFill/>
        </p:spPr>
        <p:txBody>
          <a:bodyPr wrap="none" rtlCol="0">
            <a:spAutoFit/>
          </a:bodyPr>
          <a:lstStyle/>
          <a:p>
            <a:r>
              <a:rPr lang="fr-FR" sz="1600" dirty="0" smtClean="0"/>
              <a:t>HTTP</a:t>
            </a:r>
            <a:endParaRPr lang="fr-FR" sz="1600" dirty="0"/>
          </a:p>
        </p:txBody>
      </p:sp>
      <p:sp>
        <p:nvSpPr>
          <p:cNvPr id="54" name="ZoneTexte 53"/>
          <p:cNvSpPr txBox="1"/>
          <p:nvPr/>
        </p:nvSpPr>
        <p:spPr>
          <a:xfrm>
            <a:off x="2988367" y="3345114"/>
            <a:ext cx="1140953" cy="338554"/>
          </a:xfrm>
          <a:prstGeom prst="rect">
            <a:avLst/>
          </a:prstGeom>
          <a:noFill/>
        </p:spPr>
        <p:txBody>
          <a:bodyPr wrap="none" rtlCol="0">
            <a:spAutoFit/>
          </a:bodyPr>
          <a:lstStyle/>
          <a:p>
            <a:r>
              <a:rPr lang="fr-FR" sz="1600" dirty="0" smtClean="0"/>
              <a:t>HTTP/SOAP</a:t>
            </a:r>
            <a:endParaRPr lang="fr-FR" sz="1600" dirty="0"/>
          </a:p>
        </p:txBody>
      </p:sp>
      <p:sp>
        <p:nvSpPr>
          <p:cNvPr id="56" name="ZoneTexte 55"/>
          <p:cNvSpPr txBox="1"/>
          <p:nvPr/>
        </p:nvSpPr>
        <p:spPr>
          <a:xfrm>
            <a:off x="3226909" y="4484800"/>
            <a:ext cx="522900" cy="338554"/>
          </a:xfrm>
          <a:prstGeom prst="rect">
            <a:avLst/>
          </a:prstGeom>
          <a:noFill/>
        </p:spPr>
        <p:txBody>
          <a:bodyPr wrap="none" rtlCol="0">
            <a:spAutoFit/>
          </a:bodyPr>
          <a:lstStyle/>
          <a:p>
            <a:r>
              <a:rPr lang="fr-FR" sz="1600" dirty="0" smtClean="0"/>
              <a:t>RMI</a:t>
            </a:r>
            <a:endParaRPr lang="fr-FR" sz="1600" dirty="0"/>
          </a:p>
        </p:txBody>
      </p:sp>
      <p:sp>
        <p:nvSpPr>
          <p:cNvPr id="57" name="Rectangle avec flèche vers le bas 56"/>
          <p:cNvSpPr/>
          <p:nvPr/>
        </p:nvSpPr>
        <p:spPr>
          <a:xfrm>
            <a:off x="1101929" y="961842"/>
            <a:ext cx="2156108" cy="687003"/>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smtClean="0"/>
              <a:t>Présentation</a:t>
            </a:r>
            <a:endParaRPr lang="fr-FR" b="1" dirty="0"/>
          </a:p>
        </p:txBody>
      </p:sp>
      <p:sp>
        <p:nvSpPr>
          <p:cNvPr id="58" name="Rectangle avec flèche vers le bas 57"/>
          <p:cNvSpPr/>
          <p:nvPr/>
        </p:nvSpPr>
        <p:spPr>
          <a:xfrm>
            <a:off x="4819167" y="981722"/>
            <a:ext cx="2156108" cy="687003"/>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smtClean="0"/>
              <a:t>Application/Métier</a:t>
            </a:r>
            <a:endParaRPr lang="fr-FR" b="1" dirty="0"/>
          </a:p>
        </p:txBody>
      </p:sp>
      <p:sp>
        <p:nvSpPr>
          <p:cNvPr id="59" name="Rectangle avec flèche vers le bas 58"/>
          <p:cNvSpPr/>
          <p:nvPr/>
        </p:nvSpPr>
        <p:spPr>
          <a:xfrm>
            <a:off x="8470145" y="988350"/>
            <a:ext cx="2156108" cy="687003"/>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smtClean="0"/>
              <a:t>Couche Données</a:t>
            </a:r>
            <a:endParaRPr lang="fr-FR" b="1" dirty="0"/>
          </a:p>
        </p:txBody>
      </p:sp>
      <p:sp>
        <p:nvSpPr>
          <p:cNvPr id="60" name="Rectangle 59"/>
          <p:cNvSpPr/>
          <p:nvPr/>
        </p:nvSpPr>
        <p:spPr>
          <a:xfrm>
            <a:off x="1163135" y="1668251"/>
            <a:ext cx="1781907" cy="381968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dirty="0" smtClean="0">
                <a:solidFill>
                  <a:schemeClr val="tx1"/>
                </a:solidFill>
              </a:rPr>
              <a:t>Différents Types de Clients</a:t>
            </a:r>
            <a:endParaRPr lang="fr-FR" dirty="0">
              <a:solidFill>
                <a:schemeClr val="tx1"/>
              </a:solidFill>
            </a:endParaRPr>
          </a:p>
        </p:txBody>
      </p:sp>
      <p:sp>
        <p:nvSpPr>
          <p:cNvPr id="6" name="Rectangle à coins arrondis 5"/>
          <p:cNvSpPr/>
          <p:nvPr/>
        </p:nvSpPr>
        <p:spPr>
          <a:xfrm>
            <a:off x="1458526" y="2240924"/>
            <a:ext cx="121706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dirty="0" smtClean="0"/>
              <a:t>Browser</a:t>
            </a:r>
          </a:p>
          <a:p>
            <a:pPr algn="ctr"/>
            <a:r>
              <a:rPr lang="fr-FR" dirty="0" smtClean="0"/>
              <a:t>HTML</a:t>
            </a:r>
          </a:p>
          <a:p>
            <a:pPr algn="ctr"/>
            <a:r>
              <a:rPr lang="fr-FR" dirty="0" smtClean="0"/>
              <a:t>Applet</a:t>
            </a:r>
            <a:endParaRPr lang="fr-FR" dirty="0"/>
          </a:p>
        </p:txBody>
      </p:sp>
      <p:sp>
        <p:nvSpPr>
          <p:cNvPr id="9" name="Rectangle à coins arrondis 8"/>
          <p:cNvSpPr/>
          <p:nvPr/>
        </p:nvSpPr>
        <p:spPr>
          <a:xfrm>
            <a:off x="1465151" y="3241299"/>
            <a:ext cx="1217066" cy="755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dirty="0" smtClean="0"/>
              <a:t>Client </a:t>
            </a:r>
            <a:r>
              <a:rPr lang="fr-FR" dirty="0" err="1" smtClean="0"/>
              <a:t>WebService</a:t>
            </a:r>
            <a:endParaRPr lang="fr-FR" dirty="0" smtClean="0"/>
          </a:p>
          <a:p>
            <a:pPr algn="ctr"/>
            <a:endParaRPr lang="fr-FR" sz="1600" dirty="0"/>
          </a:p>
        </p:txBody>
      </p:sp>
      <p:sp>
        <p:nvSpPr>
          <p:cNvPr id="10" name="Rectangle à coins arrondis 9"/>
          <p:cNvSpPr/>
          <p:nvPr/>
        </p:nvSpPr>
        <p:spPr>
          <a:xfrm>
            <a:off x="1458526" y="4188830"/>
            <a:ext cx="1217066" cy="755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dirty="0" smtClean="0"/>
              <a:t>Client Java Application</a:t>
            </a:r>
          </a:p>
        </p:txBody>
      </p:sp>
      <p:sp>
        <p:nvSpPr>
          <p:cNvPr id="61" name="Rectangle 60"/>
          <p:cNvSpPr/>
          <p:nvPr/>
        </p:nvSpPr>
        <p:spPr>
          <a:xfrm>
            <a:off x="8483402" y="1688131"/>
            <a:ext cx="2156108" cy="381968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dirty="0" smtClean="0">
                <a:solidFill>
                  <a:schemeClr val="tx1"/>
                </a:solidFill>
              </a:rPr>
              <a:t>Différentes Source de Données</a:t>
            </a:r>
            <a:endParaRPr lang="fr-FR" dirty="0">
              <a:solidFill>
                <a:schemeClr val="tx1"/>
              </a:solidFill>
            </a:endParaRPr>
          </a:p>
        </p:txBody>
      </p:sp>
      <p:sp>
        <p:nvSpPr>
          <p:cNvPr id="17" name="Cylindre 16"/>
          <p:cNvSpPr/>
          <p:nvPr/>
        </p:nvSpPr>
        <p:spPr>
          <a:xfrm>
            <a:off x="8864874" y="2571890"/>
            <a:ext cx="1472650" cy="19586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600" dirty="0" smtClean="0"/>
              <a:t>EIS</a:t>
            </a:r>
          </a:p>
          <a:p>
            <a:pPr algn="ctr"/>
            <a:r>
              <a:rPr lang="fr-FR" sz="1600" dirty="0" smtClean="0"/>
              <a:t>Système d’Information de l’Entreprise</a:t>
            </a:r>
            <a:endParaRPr lang="fr-FR" sz="1600" dirty="0"/>
          </a:p>
        </p:txBody>
      </p:sp>
      <p:sp>
        <p:nvSpPr>
          <p:cNvPr id="18" name="Rectangle 17"/>
          <p:cNvSpPr/>
          <p:nvPr/>
        </p:nvSpPr>
        <p:spPr>
          <a:xfrm>
            <a:off x="8581404" y="4022125"/>
            <a:ext cx="1960098" cy="2913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dirty="0" smtClean="0"/>
              <a:t>SGBD</a:t>
            </a:r>
            <a:endParaRPr lang="fr-FR" dirty="0"/>
          </a:p>
        </p:txBody>
      </p:sp>
      <p:sp>
        <p:nvSpPr>
          <p:cNvPr id="43" name="Flèche angle droit à deux pointes 42"/>
          <p:cNvSpPr/>
          <p:nvPr/>
        </p:nvSpPr>
        <p:spPr>
          <a:xfrm>
            <a:off x="7015551" y="4561173"/>
            <a:ext cx="2668893" cy="298058"/>
          </a:xfrm>
          <a:prstGeom prst="lef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5341619" y="4614333"/>
            <a:ext cx="914400" cy="56777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err="1" smtClean="0">
                <a:solidFill>
                  <a:schemeClr val="tx1"/>
                </a:solidFill>
              </a:rPr>
              <a:t>EJBs</a:t>
            </a:r>
            <a:endParaRPr lang="fr-FR" dirty="0">
              <a:solidFill>
                <a:schemeClr val="tx1"/>
              </a:solidFill>
            </a:endParaRPr>
          </a:p>
        </p:txBody>
      </p:sp>
      <p:sp>
        <p:nvSpPr>
          <p:cNvPr id="63" name="Ellipse 62"/>
          <p:cNvSpPr/>
          <p:nvPr/>
        </p:nvSpPr>
        <p:spPr>
          <a:xfrm>
            <a:off x="5494019" y="4614333"/>
            <a:ext cx="914400" cy="56777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err="1" smtClean="0">
                <a:solidFill>
                  <a:schemeClr val="tx1"/>
                </a:solidFill>
              </a:rPr>
              <a:t>EJBs</a:t>
            </a:r>
            <a:endParaRPr lang="fr-FR" dirty="0">
              <a:solidFill>
                <a:schemeClr val="tx1"/>
              </a:solidFill>
            </a:endParaRPr>
          </a:p>
        </p:txBody>
      </p:sp>
      <p:sp>
        <p:nvSpPr>
          <p:cNvPr id="64" name="Ellipse 63"/>
          <p:cNvSpPr/>
          <p:nvPr/>
        </p:nvSpPr>
        <p:spPr>
          <a:xfrm>
            <a:off x="5646419" y="4614333"/>
            <a:ext cx="914400" cy="56777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err="1" smtClean="0">
                <a:solidFill>
                  <a:schemeClr val="tx1"/>
                </a:solidFill>
              </a:rPr>
              <a:t>EJBs</a:t>
            </a:r>
            <a:endParaRPr lang="fr-FR" dirty="0">
              <a:solidFill>
                <a:schemeClr val="tx1"/>
              </a:solidFill>
            </a:endParaRPr>
          </a:p>
        </p:txBody>
      </p:sp>
      <p:cxnSp>
        <p:nvCxnSpPr>
          <p:cNvPr id="45" name="Connecteur droit avec flèche 44"/>
          <p:cNvCxnSpPr/>
          <p:nvPr/>
        </p:nvCxnSpPr>
        <p:spPr>
          <a:xfrm>
            <a:off x="2695171" y="2788062"/>
            <a:ext cx="2160000"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necteur en angle 48"/>
          <p:cNvCxnSpPr/>
          <p:nvPr/>
        </p:nvCxnSpPr>
        <p:spPr>
          <a:xfrm>
            <a:off x="3861750" y="2267017"/>
            <a:ext cx="264869" cy="2608891"/>
          </a:xfrm>
          <a:prstGeom prst="bentConnector3">
            <a:avLst>
              <a:gd name="adj1" fmla="val -725"/>
            </a:avLst>
          </a:prstGeom>
          <a:ln w="25400">
            <a:solidFill>
              <a:srgbClr val="FF0000"/>
            </a:solidFill>
            <a:headEnd type="triangle"/>
            <a:tailEnd type="triangle"/>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2688545" y="4848776"/>
            <a:ext cx="2160000"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angle à coins arrondis 6"/>
          <p:cNvSpPr/>
          <p:nvPr/>
        </p:nvSpPr>
        <p:spPr>
          <a:xfrm rot="10800000">
            <a:off x="6261890" y="5594228"/>
            <a:ext cx="2608891" cy="612648"/>
          </a:xfrm>
          <a:prstGeom prst="wedgeRoundRectCallout">
            <a:avLst>
              <a:gd name="adj1" fmla="val -20833"/>
              <a:gd name="adj2" fmla="val 178119"/>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rot lat="0" lon="0" rev="10800000"/>
              </a:camera>
              <a:lightRig rig="threePt" dir="t"/>
            </a:scene3d>
          </a:bodyPr>
          <a:lstStyle/>
          <a:p>
            <a:pPr algn="ctr"/>
            <a:r>
              <a:rPr lang="fr-FR" sz="2400" dirty="0" smtClean="0">
                <a:solidFill>
                  <a:srgbClr val="002060"/>
                </a:solidFill>
              </a:rPr>
              <a:t>Accès au EIS</a:t>
            </a:r>
            <a:endParaRPr lang="fr-FR" sz="2400" dirty="0">
              <a:solidFill>
                <a:srgbClr val="002060"/>
              </a:solidFill>
            </a:endParaRPr>
          </a:p>
        </p:txBody>
      </p:sp>
    </p:spTree>
    <p:extLst>
      <p:ext uri="{BB962C8B-B14F-4D97-AF65-F5344CB8AC3E}">
        <p14:creationId xmlns:p14="http://schemas.microsoft.com/office/powerpoint/2010/main" val="4107982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20</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747502"/>
            <a:ext cx="10799436" cy="5324535"/>
          </a:xfrm>
          <a:prstGeom prst="rect">
            <a:avLst/>
          </a:prstGeom>
        </p:spPr>
        <p:txBody>
          <a:bodyPr>
            <a:spAutoFit/>
          </a:bodyPr>
          <a:lstStyle/>
          <a:p>
            <a:r>
              <a:rPr lang="fr-FR" sz="2000" b="1" dirty="0"/>
              <a:t>la méthode de service public </a:t>
            </a:r>
            <a:endParaRPr lang="fr-FR" sz="2000" b="1" dirty="0" smtClean="0"/>
          </a:p>
          <a:p>
            <a:r>
              <a:rPr lang="fr-FR" sz="2000" b="1" dirty="0" smtClean="0">
                <a:solidFill>
                  <a:schemeClr val="accent5">
                    <a:lumMod val="75000"/>
                  </a:schemeClr>
                </a:solidFill>
              </a:rPr>
              <a:t>public </a:t>
            </a:r>
            <a:r>
              <a:rPr lang="fr-FR" sz="2000" b="1" dirty="0" err="1">
                <a:solidFill>
                  <a:schemeClr val="accent5">
                    <a:lumMod val="75000"/>
                  </a:schemeClr>
                </a:solidFill>
              </a:rPr>
              <a:t>void</a:t>
            </a:r>
            <a:r>
              <a:rPr lang="fr-FR" sz="2000" b="1" dirty="0">
                <a:solidFill>
                  <a:schemeClr val="accent5">
                    <a:lumMod val="75000"/>
                  </a:schemeClr>
                </a:solidFill>
              </a:rPr>
              <a:t> service</a:t>
            </a:r>
            <a:r>
              <a:rPr lang="fr-FR" sz="2000" dirty="0">
                <a:solidFill>
                  <a:schemeClr val="accent5">
                    <a:lumMod val="75000"/>
                  </a:schemeClr>
                </a:solidFill>
              </a:rPr>
              <a:t>(</a:t>
            </a:r>
            <a:r>
              <a:rPr lang="fr-FR" sz="2000" dirty="0" err="1">
                <a:solidFill>
                  <a:schemeClr val="accent5">
                    <a:lumMod val="75000"/>
                  </a:schemeClr>
                </a:solidFill>
              </a:rPr>
              <a:t>ServletRequest</a:t>
            </a:r>
            <a:r>
              <a:rPr lang="fr-FR" sz="2000" dirty="0">
                <a:solidFill>
                  <a:schemeClr val="accent5">
                    <a:lumMod val="75000"/>
                  </a:schemeClr>
                </a:solidFill>
              </a:rPr>
              <a:t> </a:t>
            </a:r>
            <a:r>
              <a:rPr lang="fr-FR" sz="2000" dirty="0" err="1">
                <a:solidFill>
                  <a:schemeClr val="accent5">
                    <a:lumMod val="75000"/>
                  </a:schemeClr>
                </a:solidFill>
              </a:rPr>
              <a:t>req</a:t>
            </a:r>
            <a:r>
              <a:rPr lang="fr-FR" sz="2000" dirty="0">
                <a:solidFill>
                  <a:schemeClr val="accent5">
                    <a:lumMod val="75000"/>
                  </a:schemeClr>
                </a:solidFill>
              </a:rPr>
              <a:t>, </a:t>
            </a:r>
            <a:r>
              <a:rPr lang="fr-FR" sz="2000" dirty="0" err="1">
                <a:solidFill>
                  <a:schemeClr val="accent5">
                    <a:lumMod val="75000"/>
                  </a:schemeClr>
                </a:solidFill>
              </a:rPr>
              <a:t>ServletResponse</a:t>
            </a:r>
            <a:r>
              <a:rPr lang="fr-FR" sz="2000" dirty="0">
                <a:solidFill>
                  <a:schemeClr val="accent5">
                    <a:lumMod val="75000"/>
                  </a:schemeClr>
                </a:solidFill>
              </a:rPr>
              <a:t> </a:t>
            </a:r>
            <a:r>
              <a:rPr lang="fr-FR" sz="2000" dirty="0" err="1">
                <a:solidFill>
                  <a:schemeClr val="accent5">
                    <a:lumMod val="75000"/>
                  </a:schemeClr>
                </a:solidFill>
              </a:rPr>
              <a:t>res</a:t>
            </a:r>
            <a:r>
              <a:rPr lang="fr-FR" sz="2000" dirty="0">
                <a:solidFill>
                  <a:schemeClr val="accent5">
                    <a:lumMod val="75000"/>
                  </a:schemeClr>
                </a:solidFill>
              </a:rPr>
              <a:t>)  </a:t>
            </a:r>
          </a:p>
          <a:p>
            <a:r>
              <a:rPr lang="fr-FR" sz="2000" dirty="0">
                <a:solidFill>
                  <a:schemeClr val="accent5">
                    <a:lumMod val="75000"/>
                  </a:schemeClr>
                </a:solidFill>
              </a:rPr>
              <a:t>        </a:t>
            </a:r>
            <a:r>
              <a:rPr lang="fr-FR" sz="2000" dirty="0" err="1">
                <a:solidFill>
                  <a:schemeClr val="accent5">
                    <a:lumMod val="75000"/>
                  </a:schemeClr>
                </a:solidFill>
              </a:rPr>
              <a:t>throws</a:t>
            </a:r>
            <a:r>
              <a:rPr lang="fr-FR" sz="2000" dirty="0">
                <a:solidFill>
                  <a:schemeClr val="accent5">
                    <a:lumMod val="75000"/>
                  </a:schemeClr>
                </a:solidFill>
              </a:rPr>
              <a:t> </a:t>
            </a:r>
            <a:r>
              <a:rPr lang="fr-FR" sz="2000" dirty="0" err="1">
                <a:solidFill>
                  <a:schemeClr val="accent5">
                    <a:lumMod val="75000"/>
                  </a:schemeClr>
                </a:solidFill>
              </a:rPr>
              <a:t>ServletException</a:t>
            </a:r>
            <a:r>
              <a:rPr lang="fr-FR" sz="2000" dirty="0">
                <a:solidFill>
                  <a:schemeClr val="accent5">
                    <a:lumMod val="75000"/>
                  </a:schemeClr>
                </a:solidFill>
              </a:rPr>
              <a:t>, </a:t>
            </a:r>
            <a:r>
              <a:rPr lang="fr-FR" sz="2000" dirty="0" err="1">
                <a:solidFill>
                  <a:schemeClr val="accent5">
                    <a:lumMod val="75000"/>
                  </a:schemeClr>
                </a:solidFill>
              </a:rPr>
              <a:t>IOException</a:t>
            </a:r>
            <a:r>
              <a:rPr lang="fr-FR" sz="2000" dirty="0">
                <a:solidFill>
                  <a:schemeClr val="accent5">
                    <a:lumMod val="75000"/>
                  </a:schemeClr>
                </a:solidFill>
              </a:rPr>
              <a:t>  </a:t>
            </a:r>
          </a:p>
          <a:p>
            <a:r>
              <a:rPr lang="fr-FR" sz="2000" dirty="0">
                <a:solidFill>
                  <a:schemeClr val="accent5">
                    <a:lumMod val="75000"/>
                  </a:schemeClr>
                </a:solidFill>
              </a:rPr>
              <a:t>    {  </a:t>
            </a:r>
          </a:p>
          <a:p>
            <a:r>
              <a:rPr lang="fr-FR" sz="2000" dirty="0">
                <a:solidFill>
                  <a:schemeClr val="accent5">
                    <a:lumMod val="75000"/>
                  </a:schemeClr>
                </a:solidFill>
              </a:rPr>
              <a:t>        </a:t>
            </a:r>
            <a:r>
              <a:rPr lang="fr-FR" sz="2000" dirty="0" err="1">
                <a:solidFill>
                  <a:schemeClr val="accent5">
                    <a:lumMod val="75000"/>
                  </a:schemeClr>
                </a:solidFill>
              </a:rPr>
              <a:t>HttpServletRequest</a:t>
            </a:r>
            <a:r>
              <a:rPr lang="fr-FR" sz="2000" dirty="0">
                <a:solidFill>
                  <a:schemeClr val="accent5">
                    <a:lumMod val="75000"/>
                  </a:schemeClr>
                </a:solidFill>
              </a:rPr>
              <a:t> </a:t>
            </a:r>
            <a:r>
              <a:rPr lang="fr-FR" sz="2000" dirty="0" err="1">
                <a:solidFill>
                  <a:schemeClr val="accent5">
                    <a:lumMod val="75000"/>
                  </a:schemeClr>
                </a:solidFill>
              </a:rPr>
              <a:t>request</a:t>
            </a:r>
            <a:r>
              <a:rPr lang="fr-FR" sz="2000" dirty="0">
                <a:solidFill>
                  <a:schemeClr val="accent5">
                    <a:lumMod val="75000"/>
                  </a:schemeClr>
                </a:solidFill>
              </a:rPr>
              <a:t>;  </a:t>
            </a:r>
          </a:p>
          <a:p>
            <a:r>
              <a:rPr lang="fr-FR" sz="2000" dirty="0">
                <a:solidFill>
                  <a:schemeClr val="accent5">
                    <a:lumMod val="75000"/>
                  </a:schemeClr>
                </a:solidFill>
              </a:rPr>
              <a:t>        </a:t>
            </a:r>
            <a:r>
              <a:rPr lang="fr-FR" sz="2000" dirty="0" err="1">
                <a:solidFill>
                  <a:schemeClr val="accent5">
                    <a:lumMod val="75000"/>
                  </a:schemeClr>
                </a:solidFill>
              </a:rPr>
              <a:t>HttpServletResponse</a:t>
            </a:r>
            <a:r>
              <a:rPr lang="fr-FR" sz="2000" dirty="0">
                <a:solidFill>
                  <a:schemeClr val="accent5">
                    <a:lumMod val="75000"/>
                  </a:schemeClr>
                </a:solidFill>
              </a:rPr>
              <a:t> </a:t>
            </a:r>
            <a:r>
              <a:rPr lang="fr-FR" sz="2000" dirty="0" err="1">
                <a:solidFill>
                  <a:schemeClr val="accent5">
                    <a:lumMod val="75000"/>
                  </a:schemeClr>
                </a:solidFill>
              </a:rPr>
              <a:t>response</a:t>
            </a:r>
            <a:r>
              <a:rPr lang="fr-FR" sz="2000" dirty="0">
                <a:solidFill>
                  <a:schemeClr val="accent5">
                    <a:lumMod val="75000"/>
                  </a:schemeClr>
                </a:solidFill>
              </a:rPr>
              <a:t>;  </a:t>
            </a:r>
          </a:p>
          <a:p>
            <a:r>
              <a:rPr lang="fr-FR" sz="2000" dirty="0">
                <a:solidFill>
                  <a:schemeClr val="accent5">
                    <a:lumMod val="75000"/>
                  </a:schemeClr>
                </a:solidFill>
              </a:rPr>
              <a:t>        </a:t>
            </a:r>
            <a:r>
              <a:rPr lang="fr-FR" sz="2000" dirty="0" err="1">
                <a:solidFill>
                  <a:schemeClr val="accent5">
                    <a:lumMod val="75000"/>
                  </a:schemeClr>
                </a:solidFill>
              </a:rPr>
              <a:t>try</a:t>
            </a:r>
            <a:r>
              <a:rPr lang="fr-FR" sz="2000" dirty="0">
                <a:solidFill>
                  <a:schemeClr val="accent5">
                    <a:lumMod val="75000"/>
                  </a:schemeClr>
                </a:solidFill>
              </a:rPr>
              <a:t>  </a:t>
            </a:r>
          </a:p>
          <a:p>
            <a:r>
              <a:rPr lang="fr-FR" sz="2000" dirty="0">
                <a:solidFill>
                  <a:schemeClr val="accent5">
                    <a:lumMod val="75000"/>
                  </a:schemeClr>
                </a:solidFill>
              </a:rPr>
              <a:t>        {  </a:t>
            </a:r>
          </a:p>
          <a:p>
            <a:r>
              <a:rPr lang="fr-FR" sz="2000" dirty="0">
                <a:solidFill>
                  <a:schemeClr val="accent5">
                    <a:lumMod val="75000"/>
                  </a:schemeClr>
                </a:solidFill>
              </a:rPr>
              <a:t>            </a:t>
            </a:r>
            <a:r>
              <a:rPr lang="fr-FR" sz="2000" dirty="0" err="1">
                <a:solidFill>
                  <a:schemeClr val="accent6">
                    <a:lumMod val="50000"/>
                  </a:schemeClr>
                </a:solidFill>
              </a:rPr>
              <a:t>request</a:t>
            </a:r>
            <a:r>
              <a:rPr lang="fr-FR" sz="2000" dirty="0">
                <a:solidFill>
                  <a:schemeClr val="accent6">
                    <a:lumMod val="50000"/>
                  </a:schemeClr>
                </a:solidFill>
              </a:rPr>
              <a:t> = (</a:t>
            </a:r>
            <a:r>
              <a:rPr lang="fr-FR" sz="2000" dirty="0" err="1">
                <a:solidFill>
                  <a:schemeClr val="accent6">
                    <a:lumMod val="50000"/>
                  </a:schemeClr>
                </a:solidFill>
              </a:rPr>
              <a:t>HttpServletRequest</a:t>
            </a:r>
            <a:r>
              <a:rPr lang="fr-FR" sz="2000" dirty="0">
                <a:solidFill>
                  <a:schemeClr val="accent6">
                    <a:lumMod val="50000"/>
                  </a:schemeClr>
                </a:solidFill>
              </a:rPr>
              <a:t>)</a:t>
            </a:r>
            <a:r>
              <a:rPr lang="fr-FR" sz="2000" dirty="0" err="1">
                <a:solidFill>
                  <a:schemeClr val="accent6">
                    <a:lumMod val="50000"/>
                  </a:schemeClr>
                </a:solidFill>
              </a:rPr>
              <a:t>req</a:t>
            </a:r>
            <a:r>
              <a:rPr lang="fr-FR" sz="2000" dirty="0">
                <a:solidFill>
                  <a:schemeClr val="accent6">
                    <a:lumMod val="50000"/>
                  </a:schemeClr>
                </a:solidFill>
              </a:rPr>
              <a:t>;  </a:t>
            </a:r>
          </a:p>
          <a:p>
            <a:r>
              <a:rPr lang="fr-FR" sz="2000" dirty="0">
                <a:solidFill>
                  <a:schemeClr val="accent6">
                    <a:lumMod val="50000"/>
                  </a:schemeClr>
                </a:solidFill>
              </a:rPr>
              <a:t>            </a:t>
            </a:r>
            <a:r>
              <a:rPr lang="fr-FR" sz="2000" dirty="0" err="1">
                <a:solidFill>
                  <a:schemeClr val="accent6">
                    <a:lumMod val="50000"/>
                  </a:schemeClr>
                </a:solidFill>
              </a:rPr>
              <a:t>response</a:t>
            </a:r>
            <a:r>
              <a:rPr lang="fr-FR" sz="2000" dirty="0">
                <a:solidFill>
                  <a:schemeClr val="accent6">
                    <a:lumMod val="50000"/>
                  </a:schemeClr>
                </a:solidFill>
              </a:rPr>
              <a:t> = (</a:t>
            </a:r>
            <a:r>
              <a:rPr lang="fr-FR" sz="2000" dirty="0" err="1">
                <a:solidFill>
                  <a:schemeClr val="accent6">
                    <a:lumMod val="50000"/>
                  </a:schemeClr>
                </a:solidFill>
              </a:rPr>
              <a:t>HttpServletResponse</a:t>
            </a:r>
            <a:r>
              <a:rPr lang="fr-FR" sz="2000" dirty="0">
                <a:solidFill>
                  <a:schemeClr val="accent6">
                    <a:lumMod val="50000"/>
                  </a:schemeClr>
                </a:solidFill>
              </a:rPr>
              <a:t>)</a:t>
            </a:r>
            <a:r>
              <a:rPr lang="fr-FR" sz="2000" dirty="0" err="1">
                <a:solidFill>
                  <a:schemeClr val="accent6">
                    <a:lumMod val="50000"/>
                  </a:schemeClr>
                </a:solidFill>
              </a:rPr>
              <a:t>res</a:t>
            </a:r>
            <a:r>
              <a:rPr lang="fr-FR" sz="2000" dirty="0">
                <a:solidFill>
                  <a:schemeClr val="accent6">
                    <a:lumMod val="50000"/>
                  </a:schemeClr>
                </a:solidFill>
              </a:rPr>
              <a:t>;</a:t>
            </a:r>
            <a:r>
              <a:rPr lang="fr-FR" sz="2000" dirty="0">
                <a:solidFill>
                  <a:schemeClr val="accent5">
                    <a:lumMod val="75000"/>
                  </a:schemeClr>
                </a:solidFill>
              </a:rPr>
              <a:t>  </a:t>
            </a:r>
          </a:p>
          <a:p>
            <a:r>
              <a:rPr lang="fr-FR" sz="2000" dirty="0">
                <a:solidFill>
                  <a:schemeClr val="accent5">
                    <a:lumMod val="75000"/>
                  </a:schemeClr>
                </a:solidFill>
              </a:rPr>
              <a:t>        }  </a:t>
            </a:r>
          </a:p>
          <a:p>
            <a:r>
              <a:rPr lang="fr-FR" sz="2000" dirty="0">
                <a:solidFill>
                  <a:schemeClr val="accent5">
                    <a:lumMod val="75000"/>
                  </a:schemeClr>
                </a:solidFill>
              </a:rPr>
              <a:t>        catch(</a:t>
            </a:r>
            <a:r>
              <a:rPr lang="fr-FR" sz="2000" dirty="0" err="1">
                <a:solidFill>
                  <a:schemeClr val="accent5">
                    <a:lumMod val="75000"/>
                  </a:schemeClr>
                </a:solidFill>
              </a:rPr>
              <a:t>ClassCastException</a:t>
            </a:r>
            <a:r>
              <a:rPr lang="fr-FR" sz="2000" dirty="0">
                <a:solidFill>
                  <a:schemeClr val="accent5">
                    <a:lumMod val="75000"/>
                  </a:schemeClr>
                </a:solidFill>
              </a:rPr>
              <a:t> e)  </a:t>
            </a:r>
          </a:p>
          <a:p>
            <a:r>
              <a:rPr lang="fr-FR" sz="2000" dirty="0">
                <a:solidFill>
                  <a:schemeClr val="accent5">
                    <a:lumMod val="75000"/>
                  </a:schemeClr>
                </a:solidFill>
              </a:rPr>
              <a:t>        {  </a:t>
            </a:r>
          </a:p>
          <a:p>
            <a:r>
              <a:rPr lang="fr-FR" sz="2000" dirty="0">
                <a:solidFill>
                  <a:schemeClr val="accent5">
                    <a:lumMod val="75000"/>
                  </a:schemeClr>
                </a:solidFill>
              </a:rPr>
              <a:t>            </a:t>
            </a:r>
            <a:r>
              <a:rPr lang="fr-FR" sz="2000" dirty="0" err="1">
                <a:solidFill>
                  <a:schemeClr val="accent5">
                    <a:lumMod val="75000"/>
                  </a:schemeClr>
                </a:solidFill>
              </a:rPr>
              <a:t>throw</a:t>
            </a:r>
            <a:r>
              <a:rPr lang="fr-FR" sz="2000" dirty="0">
                <a:solidFill>
                  <a:schemeClr val="accent5">
                    <a:lumMod val="75000"/>
                  </a:schemeClr>
                </a:solidFill>
              </a:rPr>
              <a:t> new </a:t>
            </a:r>
            <a:r>
              <a:rPr lang="fr-FR" sz="2000" dirty="0" err="1">
                <a:solidFill>
                  <a:schemeClr val="accent5">
                    <a:lumMod val="75000"/>
                  </a:schemeClr>
                </a:solidFill>
              </a:rPr>
              <a:t>ServletException</a:t>
            </a:r>
            <a:r>
              <a:rPr lang="fr-FR" sz="2000" dirty="0">
                <a:solidFill>
                  <a:schemeClr val="accent5">
                    <a:lumMod val="75000"/>
                  </a:schemeClr>
                </a:solidFill>
              </a:rPr>
              <a:t>("non-HTTP </a:t>
            </a:r>
            <a:r>
              <a:rPr lang="fr-FR" sz="2000" dirty="0" err="1">
                <a:solidFill>
                  <a:schemeClr val="accent5">
                    <a:lumMod val="75000"/>
                  </a:schemeClr>
                </a:solidFill>
              </a:rPr>
              <a:t>request</a:t>
            </a:r>
            <a:r>
              <a:rPr lang="fr-FR" sz="2000" dirty="0">
                <a:solidFill>
                  <a:schemeClr val="accent5">
                    <a:lumMod val="75000"/>
                  </a:schemeClr>
                </a:solidFill>
              </a:rPr>
              <a:t> or </a:t>
            </a:r>
            <a:r>
              <a:rPr lang="fr-FR" sz="2000" dirty="0" err="1">
                <a:solidFill>
                  <a:schemeClr val="accent5">
                    <a:lumMod val="75000"/>
                  </a:schemeClr>
                </a:solidFill>
              </a:rPr>
              <a:t>response</a:t>
            </a:r>
            <a:r>
              <a:rPr lang="fr-FR" sz="2000" dirty="0">
                <a:solidFill>
                  <a:schemeClr val="accent5">
                    <a:lumMod val="75000"/>
                  </a:schemeClr>
                </a:solidFill>
              </a:rPr>
              <a:t>");  </a:t>
            </a:r>
          </a:p>
          <a:p>
            <a:r>
              <a:rPr lang="fr-FR" sz="2000" dirty="0">
                <a:solidFill>
                  <a:schemeClr val="accent5">
                    <a:lumMod val="75000"/>
                  </a:schemeClr>
                </a:solidFill>
              </a:rPr>
              <a:t>        }  </a:t>
            </a:r>
          </a:p>
          <a:p>
            <a:r>
              <a:rPr lang="fr-FR" sz="2000" dirty="0">
                <a:solidFill>
                  <a:schemeClr val="accent5">
                    <a:lumMod val="75000"/>
                  </a:schemeClr>
                </a:solidFill>
              </a:rPr>
              <a:t>        </a:t>
            </a:r>
            <a:r>
              <a:rPr lang="fr-FR" sz="2000" b="1" dirty="0">
                <a:solidFill>
                  <a:schemeClr val="accent5">
                    <a:lumMod val="75000"/>
                  </a:schemeClr>
                </a:solidFill>
              </a:rPr>
              <a:t>service(</a:t>
            </a:r>
            <a:r>
              <a:rPr lang="fr-FR" sz="2000" b="1" dirty="0" err="1">
                <a:solidFill>
                  <a:schemeClr val="accent5">
                    <a:lumMod val="75000"/>
                  </a:schemeClr>
                </a:solidFill>
              </a:rPr>
              <a:t>request</a:t>
            </a:r>
            <a:r>
              <a:rPr lang="fr-FR" sz="2000" b="1" dirty="0">
                <a:solidFill>
                  <a:schemeClr val="accent5">
                    <a:lumMod val="75000"/>
                  </a:schemeClr>
                </a:solidFill>
              </a:rPr>
              <a:t>, </a:t>
            </a:r>
            <a:r>
              <a:rPr lang="fr-FR" sz="2000" b="1" dirty="0" err="1">
                <a:solidFill>
                  <a:schemeClr val="accent5">
                    <a:lumMod val="75000"/>
                  </a:schemeClr>
                </a:solidFill>
              </a:rPr>
              <a:t>response</a:t>
            </a:r>
            <a:r>
              <a:rPr lang="fr-FR" sz="2000" b="1" dirty="0">
                <a:solidFill>
                  <a:schemeClr val="accent5">
                    <a:lumMod val="75000"/>
                  </a:schemeClr>
                </a:solidFill>
              </a:rPr>
              <a:t>)</a:t>
            </a:r>
            <a:r>
              <a:rPr lang="fr-FR" sz="2000" dirty="0">
                <a:solidFill>
                  <a:schemeClr val="accent5">
                    <a:lumMod val="75000"/>
                  </a:schemeClr>
                </a:solidFill>
              </a:rPr>
              <a:t>;  </a:t>
            </a:r>
          </a:p>
          <a:p>
            <a:r>
              <a:rPr lang="fr-FR" sz="2000" dirty="0">
                <a:solidFill>
                  <a:schemeClr val="accent5">
                    <a:lumMod val="75000"/>
                  </a:schemeClr>
                </a:solidFill>
              </a:rPr>
              <a:t>    }</a:t>
            </a:r>
          </a:p>
        </p:txBody>
      </p:sp>
    </p:spTree>
    <p:extLst>
      <p:ext uri="{BB962C8B-B14F-4D97-AF65-F5344CB8AC3E}">
        <p14:creationId xmlns:p14="http://schemas.microsoft.com/office/powerpoint/2010/main" val="2829163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21</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747502"/>
            <a:ext cx="10799436" cy="5078313"/>
          </a:xfrm>
          <a:prstGeom prst="rect">
            <a:avLst/>
          </a:prstGeom>
        </p:spPr>
        <p:txBody>
          <a:bodyPr>
            <a:spAutoFit/>
          </a:bodyPr>
          <a:lstStyle/>
          <a:p>
            <a:r>
              <a:rPr lang="fr-FR" sz="2000" b="1" dirty="0"/>
              <a:t>la méthode de service protégée </a:t>
            </a:r>
            <a:r>
              <a:rPr lang="fr-FR" sz="2000" b="1" dirty="0" err="1" smtClean="0">
                <a:solidFill>
                  <a:schemeClr val="accent5">
                    <a:lumMod val="75000"/>
                  </a:schemeClr>
                </a:solidFill>
              </a:rPr>
              <a:t>protected</a:t>
            </a:r>
            <a:r>
              <a:rPr lang="fr-FR" sz="2000" b="1" dirty="0">
                <a:solidFill>
                  <a:schemeClr val="accent5">
                    <a:lumMod val="75000"/>
                  </a:schemeClr>
                </a:solidFill>
              </a:rPr>
              <a:t> </a:t>
            </a:r>
            <a:r>
              <a:rPr lang="fr-FR" sz="2000" b="1" dirty="0" err="1">
                <a:solidFill>
                  <a:schemeClr val="accent5">
                    <a:lumMod val="75000"/>
                  </a:schemeClr>
                </a:solidFill>
              </a:rPr>
              <a:t>void</a:t>
            </a:r>
            <a:r>
              <a:rPr lang="fr-FR" sz="2000" b="1" dirty="0">
                <a:solidFill>
                  <a:schemeClr val="accent5">
                    <a:lumMod val="75000"/>
                  </a:schemeClr>
                </a:solidFill>
              </a:rPr>
              <a:t> service</a:t>
            </a:r>
            <a:r>
              <a:rPr lang="fr-FR" sz="2000" dirty="0">
                <a:solidFill>
                  <a:schemeClr val="accent5">
                    <a:lumMod val="75000"/>
                  </a:schemeClr>
                </a:solidFill>
              </a:rPr>
              <a:t>(</a:t>
            </a:r>
            <a:r>
              <a:rPr lang="fr-FR" sz="2000" dirty="0" err="1">
                <a:solidFill>
                  <a:schemeClr val="accent5">
                    <a:lumMod val="75000"/>
                  </a:schemeClr>
                </a:solidFill>
              </a:rPr>
              <a:t>HttpServletRequest</a:t>
            </a:r>
            <a:r>
              <a:rPr lang="fr-FR" sz="2000" dirty="0">
                <a:solidFill>
                  <a:schemeClr val="accent5">
                    <a:lumMod val="75000"/>
                  </a:schemeClr>
                </a:solidFill>
              </a:rPr>
              <a:t> </a:t>
            </a:r>
            <a:r>
              <a:rPr lang="fr-FR" sz="2000" dirty="0" err="1">
                <a:solidFill>
                  <a:schemeClr val="accent5">
                    <a:lumMod val="75000"/>
                  </a:schemeClr>
                </a:solidFill>
              </a:rPr>
              <a:t>req</a:t>
            </a:r>
            <a:r>
              <a:rPr lang="fr-FR" sz="2000" dirty="0">
                <a:solidFill>
                  <a:schemeClr val="accent5">
                    <a:lumMod val="75000"/>
                  </a:schemeClr>
                </a:solidFill>
              </a:rPr>
              <a:t>, </a:t>
            </a:r>
            <a:r>
              <a:rPr lang="fr-FR" sz="2000" dirty="0" err="1">
                <a:solidFill>
                  <a:schemeClr val="accent5">
                    <a:lumMod val="75000"/>
                  </a:schemeClr>
                </a:solidFill>
              </a:rPr>
              <a:t>HttpServletResponse</a:t>
            </a:r>
            <a:r>
              <a:rPr lang="fr-FR" sz="2000" dirty="0">
                <a:solidFill>
                  <a:schemeClr val="accent5">
                    <a:lumMod val="75000"/>
                  </a:schemeClr>
                </a:solidFill>
              </a:rPr>
              <a:t> </a:t>
            </a:r>
            <a:r>
              <a:rPr lang="fr-FR" sz="2000" dirty="0" err="1">
                <a:solidFill>
                  <a:schemeClr val="accent5">
                    <a:lumMod val="75000"/>
                  </a:schemeClr>
                </a:solidFill>
              </a:rPr>
              <a:t>resp</a:t>
            </a:r>
            <a:r>
              <a:rPr lang="fr-FR" sz="2000" dirty="0">
                <a:solidFill>
                  <a:schemeClr val="accent5">
                    <a:lumMod val="75000"/>
                  </a:schemeClr>
                </a:solidFill>
              </a:rPr>
              <a:t>)  </a:t>
            </a:r>
          </a:p>
          <a:p>
            <a:r>
              <a:rPr lang="fr-FR" sz="2000" dirty="0">
                <a:solidFill>
                  <a:schemeClr val="accent5">
                    <a:lumMod val="75000"/>
                  </a:schemeClr>
                </a:solidFill>
              </a:rPr>
              <a:t>        </a:t>
            </a:r>
            <a:r>
              <a:rPr lang="fr-FR" sz="2000" dirty="0" err="1">
                <a:solidFill>
                  <a:schemeClr val="accent5">
                    <a:lumMod val="75000"/>
                  </a:schemeClr>
                </a:solidFill>
              </a:rPr>
              <a:t>throws</a:t>
            </a:r>
            <a:r>
              <a:rPr lang="fr-FR" sz="2000" dirty="0">
                <a:solidFill>
                  <a:schemeClr val="accent5">
                    <a:lumMod val="75000"/>
                  </a:schemeClr>
                </a:solidFill>
              </a:rPr>
              <a:t> </a:t>
            </a:r>
            <a:r>
              <a:rPr lang="fr-FR" sz="2000" dirty="0" err="1">
                <a:solidFill>
                  <a:schemeClr val="accent5">
                    <a:lumMod val="75000"/>
                  </a:schemeClr>
                </a:solidFill>
              </a:rPr>
              <a:t>ServletException</a:t>
            </a:r>
            <a:r>
              <a:rPr lang="fr-FR" sz="2000" dirty="0">
                <a:solidFill>
                  <a:schemeClr val="accent5">
                    <a:lumMod val="75000"/>
                  </a:schemeClr>
                </a:solidFill>
              </a:rPr>
              <a:t>, </a:t>
            </a:r>
            <a:r>
              <a:rPr lang="fr-FR" sz="2000" dirty="0" err="1">
                <a:solidFill>
                  <a:schemeClr val="accent5">
                    <a:lumMod val="75000"/>
                  </a:schemeClr>
                </a:solidFill>
              </a:rPr>
              <a:t>IOException</a:t>
            </a:r>
            <a:r>
              <a:rPr lang="fr-FR" sz="2000" dirty="0">
                <a:solidFill>
                  <a:schemeClr val="accent5">
                    <a:lumMod val="75000"/>
                  </a:schemeClr>
                </a:solidFill>
              </a:rPr>
              <a:t>  </a:t>
            </a:r>
          </a:p>
          <a:p>
            <a:r>
              <a:rPr lang="fr-FR" sz="2000" dirty="0">
                <a:solidFill>
                  <a:schemeClr val="accent5">
                    <a:lumMod val="75000"/>
                  </a:schemeClr>
                </a:solidFill>
              </a:rPr>
              <a:t>    {  </a:t>
            </a:r>
          </a:p>
          <a:p>
            <a:r>
              <a:rPr lang="fr-FR" sz="2000" dirty="0">
                <a:solidFill>
                  <a:schemeClr val="accent5">
                    <a:lumMod val="75000"/>
                  </a:schemeClr>
                </a:solidFill>
              </a:rPr>
              <a:t>        String </a:t>
            </a:r>
            <a:r>
              <a:rPr lang="fr-FR" sz="2000" dirty="0" err="1">
                <a:solidFill>
                  <a:schemeClr val="accent5">
                    <a:lumMod val="75000"/>
                  </a:schemeClr>
                </a:solidFill>
              </a:rPr>
              <a:t>method</a:t>
            </a:r>
            <a:r>
              <a:rPr lang="fr-FR" sz="2000" dirty="0">
                <a:solidFill>
                  <a:schemeClr val="accent5">
                    <a:lumMod val="75000"/>
                  </a:schemeClr>
                </a:solidFill>
              </a:rPr>
              <a:t> = </a:t>
            </a:r>
            <a:r>
              <a:rPr lang="fr-FR" sz="2000" dirty="0" err="1">
                <a:solidFill>
                  <a:schemeClr val="accent5">
                    <a:lumMod val="75000"/>
                  </a:schemeClr>
                </a:solidFill>
              </a:rPr>
              <a:t>req.getMethod</a:t>
            </a:r>
            <a:r>
              <a:rPr lang="fr-FR" sz="2000" dirty="0">
                <a:solidFill>
                  <a:schemeClr val="accent5">
                    <a:lumMod val="75000"/>
                  </a:schemeClr>
                </a:solidFill>
              </a:rPr>
              <a:t>();  </a:t>
            </a:r>
          </a:p>
          <a:p>
            <a:r>
              <a:rPr lang="fr-FR" sz="2000" dirty="0">
                <a:solidFill>
                  <a:schemeClr val="accent5">
                    <a:lumMod val="75000"/>
                  </a:schemeClr>
                </a:solidFill>
              </a:rPr>
              <a:t>        </a:t>
            </a:r>
            <a:r>
              <a:rPr lang="fr-FR" sz="2000" dirty="0">
                <a:solidFill>
                  <a:schemeClr val="accent6">
                    <a:lumMod val="50000"/>
                  </a:schemeClr>
                </a:solidFill>
              </a:rPr>
              <a:t>if(</a:t>
            </a:r>
            <a:r>
              <a:rPr lang="fr-FR" sz="2000" dirty="0" err="1">
                <a:solidFill>
                  <a:schemeClr val="accent6">
                    <a:lumMod val="50000"/>
                  </a:schemeClr>
                </a:solidFill>
              </a:rPr>
              <a:t>method.equals</a:t>
            </a:r>
            <a:r>
              <a:rPr lang="fr-FR" sz="2000" dirty="0">
                <a:solidFill>
                  <a:schemeClr val="accent6">
                    <a:lumMod val="50000"/>
                  </a:schemeClr>
                </a:solidFill>
              </a:rPr>
              <a:t>("GET"))</a:t>
            </a:r>
            <a:r>
              <a:rPr lang="fr-FR" sz="2000" dirty="0">
                <a:solidFill>
                  <a:schemeClr val="accent5">
                    <a:lumMod val="75000"/>
                  </a:schemeClr>
                </a:solidFill>
              </a:rPr>
              <a:t>  </a:t>
            </a:r>
          </a:p>
          <a:p>
            <a:r>
              <a:rPr lang="fr-FR" sz="2000" dirty="0">
                <a:solidFill>
                  <a:schemeClr val="accent5">
                    <a:lumMod val="75000"/>
                  </a:schemeClr>
                </a:solidFill>
              </a:rPr>
              <a:t>        {  </a:t>
            </a:r>
          </a:p>
          <a:p>
            <a:r>
              <a:rPr lang="fr-FR" sz="2000" dirty="0">
                <a:solidFill>
                  <a:schemeClr val="accent5">
                    <a:lumMod val="75000"/>
                  </a:schemeClr>
                </a:solidFill>
              </a:rPr>
              <a:t>            long </a:t>
            </a:r>
            <a:r>
              <a:rPr lang="fr-FR" sz="2000" dirty="0" err="1">
                <a:solidFill>
                  <a:schemeClr val="accent5">
                    <a:lumMod val="75000"/>
                  </a:schemeClr>
                </a:solidFill>
              </a:rPr>
              <a:t>lastModified</a:t>
            </a:r>
            <a:r>
              <a:rPr lang="fr-FR" sz="2000" dirty="0">
                <a:solidFill>
                  <a:schemeClr val="accent5">
                    <a:lumMod val="75000"/>
                  </a:schemeClr>
                </a:solidFill>
              </a:rPr>
              <a:t> = </a:t>
            </a:r>
            <a:r>
              <a:rPr lang="fr-FR" sz="2000" dirty="0" err="1">
                <a:solidFill>
                  <a:schemeClr val="accent5">
                    <a:lumMod val="75000"/>
                  </a:schemeClr>
                </a:solidFill>
              </a:rPr>
              <a:t>getLastModified</a:t>
            </a:r>
            <a:r>
              <a:rPr lang="fr-FR" sz="2000" dirty="0">
                <a:solidFill>
                  <a:schemeClr val="accent5">
                    <a:lumMod val="75000"/>
                  </a:schemeClr>
                </a:solidFill>
              </a:rPr>
              <a:t>(</a:t>
            </a:r>
            <a:r>
              <a:rPr lang="fr-FR" sz="2000" dirty="0" err="1">
                <a:solidFill>
                  <a:schemeClr val="accent5">
                    <a:lumMod val="75000"/>
                  </a:schemeClr>
                </a:solidFill>
              </a:rPr>
              <a:t>req</a:t>
            </a:r>
            <a:r>
              <a:rPr lang="fr-FR" sz="2000" dirty="0">
                <a:solidFill>
                  <a:schemeClr val="accent5">
                    <a:lumMod val="75000"/>
                  </a:schemeClr>
                </a:solidFill>
              </a:rPr>
              <a:t>);  </a:t>
            </a:r>
          </a:p>
          <a:p>
            <a:r>
              <a:rPr lang="fr-FR" sz="2000" dirty="0">
                <a:solidFill>
                  <a:schemeClr val="accent5">
                    <a:lumMod val="75000"/>
                  </a:schemeClr>
                </a:solidFill>
              </a:rPr>
              <a:t>            if(</a:t>
            </a:r>
            <a:r>
              <a:rPr lang="fr-FR" sz="2000" dirty="0" err="1">
                <a:solidFill>
                  <a:schemeClr val="accent5">
                    <a:lumMod val="75000"/>
                  </a:schemeClr>
                </a:solidFill>
              </a:rPr>
              <a:t>lastModified</a:t>
            </a:r>
            <a:r>
              <a:rPr lang="fr-FR" sz="2000" dirty="0">
                <a:solidFill>
                  <a:schemeClr val="accent5">
                    <a:lumMod val="75000"/>
                  </a:schemeClr>
                </a:solidFill>
              </a:rPr>
              <a:t> == -1L)  </a:t>
            </a:r>
          </a:p>
          <a:p>
            <a:r>
              <a:rPr lang="fr-FR" sz="2000" dirty="0">
                <a:solidFill>
                  <a:schemeClr val="accent5">
                    <a:lumMod val="75000"/>
                  </a:schemeClr>
                </a:solidFill>
              </a:rPr>
              <a:t>            {  </a:t>
            </a:r>
          </a:p>
          <a:p>
            <a:r>
              <a:rPr lang="fr-FR" sz="2000" dirty="0">
                <a:solidFill>
                  <a:schemeClr val="accent5">
                    <a:lumMod val="75000"/>
                  </a:schemeClr>
                </a:solidFill>
              </a:rPr>
              <a:t>                </a:t>
            </a:r>
            <a:r>
              <a:rPr lang="fr-FR" sz="2000" b="1" dirty="0" err="1">
                <a:solidFill>
                  <a:schemeClr val="accent6">
                    <a:lumMod val="50000"/>
                  </a:schemeClr>
                </a:solidFill>
              </a:rPr>
              <a:t>doGet</a:t>
            </a:r>
            <a:r>
              <a:rPr lang="fr-FR" sz="2000" b="1" dirty="0">
                <a:solidFill>
                  <a:schemeClr val="accent6">
                    <a:lumMod val="50000"/>
                  </a:schemeClr>
                </a:solidFill>
              </a:rPr>
              <a:t>(</a:t>
            </a:r>
            <a:r>
              <a:rPr lang="fr-FR" sz="2000" b="1" dirty="0" err="1">
                <a:solidFill>
                  <a:schemeClr val="accent6">
                    <a:lumMod val="50000"/>
                  </a:schemeClr>
                </a:solidFill>
              </a:rPr>
              <a:t>req</a:t>
            </a:r>
            <a:r>
              <a:rPr lang="fr-FR" sz="2000" b="1" dirty="0">
                <a:solidFill>
                  <a:schemeClr val="accent6">
                    <a:lumMod val="50000"/>
                  </a:schemeClr>
                </a:solidFill>
              </a:rPr>
              <a:t>, </a:t>
            </a:r>
            <a:r>
              <a:rPr lang="fr-FR" sz="2000" b="1" dirty="0" err="1">
                <a:solidFill>
                  <a:schemeClr val="accent6">
                    <a:lumMod val="50000"/>
                  </a:schemeClr>
                </a:solidFill>
              </a:rPr>
              <a:t>resp</a:t>
            </a:r>
            <a:r>
              <a:rPr lang="fr-FR" sz="2000" b="1" dirty="0">
                <a:solidFill>
                  <a:schemeClr val="accent6">
                    <a:lumMod val="50000"/>
                  </a:schemeClr>
                </a:solidFill>
              </a:rPr>
              <a:t>)</a:t>
            </a:r>
            <a:r>
              <a:rPr lang="fr-FR" sz="2000" dirty="0">
                <a:solidFill>
                  <a:schemeClr val="accent5">
                    <a:lumMod val="75000"/>
                  </a:schemeClr>
                </a:solidFill>
              </a:rPr>
              <a:t>;  </a:t>
            </a:r>
          </a:p>
          <a:p>
            <a:r>
              <a:rPr lang="fr-FR" sz="2000" dirty="0">
                <a:solidFill>
                  <a:schemeClr val="accent5">
                    <a:lumMod val="75000"/>
                  </a:schemeClr>
                </a:solidFill>
              </a:rPr>
              <a:t>            }   </a:t>
            </a:r>
          </a:p>
          <a:p>
            <a:r>
              <a:rPr lang="fr-FR" sz="2000" dirty="0">
                <a:solidFill>
                  <a:schemeClr val="accent5">
                    <a:lumMod val="75000"/>
                  </a:schemeClr>
                </a:solidFill>
              </a:rPr>
              <a:t>    ....  </a:t>
            </a:r>
          </a:p>
          <a:p>
            <a:r>
              <a:rPr lang="fr-FR" sz="2000" dirty="0">
                <a:solidFill>
                  <a:schemeClr val="accent5">
                    <a:lumMod val="75000"/>
                  </a:schemeClr>
                </a:solidFill>
              </a:rPr>
              <a:t>    //</a:t>
            </a:r>
            <a:r>
              <a:rPr lang="fr-FR" sz="2000" dirty="0" err="1">
                <a:solidFill>
                  <a:schemeClr val="accent5">
                    <a:lumMod val="75000"/>
                  </a:schemeClr>
                </a:solidFill>
              </a:rPr>
              <a:t>rest</a:t>
            </a:r>
            <a:r>
              <a:rPr lang="fr-FR" sz="2000" dirty="0">
                <a:solidFill>
                  <a:schemeClr val="accent5">
                    <a:lumMod val="75000"/>
                  </a:schemeClr>
                </a:solidFill>
              </a:rPr>
              <a:t> of the code  </a:t>
            </a:r>
          </a:p>
          <a:p>
            <a:r>
              <a:rPr lang="fr-FR" sz="2000" dirty="0">
                <a:solidFill>
                  <a:schemeClr val="accent5">
                    <a:lumMod val="75000"/>
                  </a:schemeClr>
                </a:solidFill>
              </a:rPr>
              <a:t>        }  </a:t>
            </a:r>
          </a:p>
          <a:p>
            <a:r>
              <a:rPr lang="fr-FR" sz="2000" dirty="0">
                <a:solidFill>
                  <a:schemeClr val="accent5">
                    <a:lumMod val="75000"/>
                  </a:schemeClr>
                </a:solidFill>
              </a:rPr>
              <a:t>    }  </a:t>
            </a:r>
          </a:p>
        </p:txBody>
      </p:sp>
    </p:spTree>
    <p:extLst>
      <p:ext uri="{BB962C8B-B14F-4D97-AF65-F5344CB8AC3E}">
        <p14:creationId xmlns:p14="http://schemas.microsoft.com/office/powerpoint/2010/main" val="3701585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22</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3" name="Image 2"/>
          <p:cNvPicPr>
            <a:picLocks noChangeAspect="1"/>
          </p:cNvPicPr>
          <p:nvPr/>
        </p:nvPicPr>
        <p:blipFill>
          <a:blip r:embed="rId3"/>
          <a:stretch>
            <a:fillRect/>
          </a:stretch>
        </p:blipFill>
        <p:spPr>
          <a:xfrm>
            <a:off x="1971675" y="1210503"/>
            <a:ext cx="8858250" cy="4781550"/>
          </a:xfrm>
          <a:prstGeom prst="rect">
            <a:avLst/>
          </a:prstGeom>
        </p:spPr>
      </p:pic>
      <p:sp>
        <p:nvSpPr>
          <p:cNvPr id="6" name="ZoneTexte 5"/>
          <p:cNvSpPr txBox="1"/>
          <p:nvPr/>
        </p:nvSpPr>
        <p:spPr>
          <a:xfrm>
            <a:off x="728869" y="768628"/>
            <a:ext cx="2803268" cy="400110"/>
          </a:xfrm>
          <a:prstGeom prst="rect">
            <a:avLst/>
          </a:prstGeom>
          <a:noFill/>
        </p:spPr>
        <p:txBody>
          <a:bodyPr wrap="none" rtlCol="0">
            <a:spAutoFit/>
          </a:bodyPr>
          <a:lstStyle/>
          <a:p>
            <a:r>
              <a:rPr lang="fr-FR" sz="2000" b="1" dirty="0" smtClean="0">
                <a:solidFill>
                  <a:srgbClr val="C00000"/>
                </a:solidFill>
              </a:rPr>
              <a:t>Cycle de Vie d’un Servlet</a:t>
            </a:r>
            <a:endParaRPr lang="fr-FR" sz="2000" b="1" dirty="0">
              <a:solidFill>
                <a:srgbClr val="C00000"/>
              </a:solidFill>
            </a:endParaRPr>
          </a:p>
        </p:txBody>
      </p:sp>
    </p:spTree>
    <p:extLst>
      <p:ext uri="{BB962C8B-B14F-4D97-AF65-F5344CB8AC3E}">
        <p14:creationId xmlns:p14="http://schemas.microsoft.com/office/powerpoint/2010/main" val="2730653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23</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ZoneTexte 5"/>
          <p:cNvSpPr txBox="1"/>
          <p:nvPr/>
        </p:nvSpPr>
        <p:spPr>
          <a:xfrm>
            <a:off x="9350069" y="1957589"/>
            <a:ext cx="1376274" cy="923330"/>
          </a:xfrm>
          <a:prstGeom prst="rect">
            <a:avLst/>
          </a:prstGeom>
          <a:noFill/>
        </p:spPr>
        <p:txBody>
          <a:bodyPr wrap="none" rtlCol="0">
            <a:spAutoFit/>
          </a:bodyPr>
          <a:lstStyle/>
          <a:p>
            <a:r>
              <a:rPr lang="fr-FR" dirty="0" smtClean="0"/>
              <a:t>Introduit par</a:t>
            </a:r>
          </a:p>
          <a:p>
            <a:r>
              <a:rPr lang="fr-FR" dirty="0" err="1" smtClean="0"/>
              <a:t>NodeJs</a:t>
            </a:r>
            <a:endParaRPr lang="fr-FR" dirty="0" smtClean="0"/>
          </a:p>
          <a:p>
            <a:r>
              <a:rPr lang="fr-FR" dirty="0" err="1" smtClean="0"/>
              <a:t>Javascript</a:t>
            </a:r>
            <a:endParaRPr lang="fr-FR" dirty="0"/>
          </a:p>
        </p:txBody>
      </p:sp>
      <p:pic>
        <p:nvPicPr>
          <p:cNvPr id="8" name="Image 7"/>
          <p:cNvPicPr>
            <a:picLocks noChangeAspect="1"/>
          </p:cNvPicPr>
          <p:nvPr/>
        </p:nvPicPr>
        <p:blipFill>
          <a:blip r:embed="rId3"/>
          <a:stretch>
            <a:fillRect/>
          </a:stretch>
        </p:blipFill>
        <p:spPr>
          <a:xfrm>
            <a:off x="1976437" y="1269726"/>
            <a:ext cx="8239125" cy="4610100"/>
          </a:xfrm>
          <a:prstGeom prst="rect">
            <a:avLst/>
          </a:prstGeom>
        </p:spPr>
      </p:pic>
      <p:sp>
        <p:nvSpPr>
          <p:cNvPr id="9" name="ZoneTexte 8"/>
          <p:cNvSpPr txBox="1"/>
          <p:nvPr/>
        </p:nvSpPr>
        <p:spPr>
          <a:xfrm>
            <a:off x="702367" y="781880"/>
            <a:ext cx="9270936" cy="400110"/>
          </a:xfrm>
          <a:prstGeom prst="rect">
            <a:avLst/>
          </a:prstGeom>
          <a:noFill/>
        </p:spPr>
        <p:txBody>
          <a:bodyPr wrap="none" rtlCol="0">
            <a:spAutoFit/>
          </a:bodyPr>
          <a:lstStyle/>
          <a:p>
            <a:r>
              <a:rPr lang="fr-FR" sz="2000" b="1" dirty="0" smtClean="0">
                <a:solidFill>
                  <a:srgbClr val="C00000"/>
                </a:solidFill>
              </a:rPr>
              <a:t>Modèles : Multi Threads avec IO Bloquantes Vs Single Thread avec IO Non Bloquantes</a:t>
            </a:r>
            <a:endParaRPr lang="fr-FR" sz="2000" b="1" dirty="0">
              <a:solidFill>
                <a:srgbClr val="C00000"/>
              </a:solidFill>
            </a:endParaRPr>
          </a:p>
        </p:txBody>
      </p:sp>
    </p:spTree>
    <p:extLst>
      <p:ext uri="{BB962C8B-B14F-4D97-AF65-F5344CB8AC3E}">
        <p14:creationId xmlns:p14="http://schemas.microsoft.com/office/powerpoint/2010/main" val="1200235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24</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3" name="Image 2"/>
          <p:cNvPicPr>
            <a:picLocks noChangeAspect="1"/>
          </p:cNvPicPr>
          <p:nvPr/>
        </p:nvPicPr>
        <p:blipFill>
          <a:blip r:embed="rId3"/>
          <a:stretch>
            <a:fillRect/>
          </a:stretch>
        </p:blipFill>
        <p:spPr>
          <a:xfrm>
            <a:off x="1220819" y="866358"/>
            <a:ext cx="9750362" cy="5151787"/>
          </a:xfrm>
          <a:prstGeom prst="rect">
            <a:avLst/>
          </a:prstGeom>
        </p:spPr>
      </p:pic>
    </p:spTree>
    <p:extLst>
      <p:ext uri="{BB962C8B-B14F-4D97-AF65-F5344CB8AC3E}">
        <p14:creationId xmlns:p14="http://schemas.microsoft.com/office/powerpoint/2010/main" val="2729530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25</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6" name="Image 5"/>
          <p:cNvPicPr>
            <a:picLocks noChangeAspect="1"/>
          </p:cNvPicPr>
          <p:nvPr/>
        </p:nvPicPr>
        <p:blipFill>
          <a:blip r:embed="rId3"/>
          <a:stretch>
            <a:fillRect/>
          </a:stretch>
        </p:blipFill>
        <p:spPr>
          <a:xfrm>
            <a:off x="1376409" y="964323"/>
            <a:ext cx="9439180" cy="4955858"/>
          </a:xfrm>
          <a:prstGeom prst="rect">
            <a:avLst/>
          </a:prstGeom>
        </p:spPr>
      </p:pic>
    </p:spTree>
    <p:extLst>
      <p:ext uri="{BB962C8B-B14F-4D97-AF65-F5344CB8AC3E}">
        <p14:creationId xmlns:p14="http://schemas.microsoft.com/office/powerpoint/2010/main" val="1297842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26</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747502"/>
            <a:ext cx="10799436" cy="5170646"/>
          </a:xfrm>
          <a:prstGeom prst="rect">
            <a:avLst/>
          </a:prstGeom>
        </p:spPr>
        <p:txBody>
          <a:bodyPr>
            <a:spAutoFit/>
          </a:bodyPr>
          <a:lstStyle/>
          <a:p>
            <a:r>
              <a:rPr lang="fr-FR" sz="2000" b="1" dirty="0" err="1"/>
              <a:t>RequestDispatcher</a:t>
            </a:r>
            <a:r>
              <a:rPr lang="fr-FR" sz="2000" b="1" dirty="0"/>
              <a:t> dans </a:t>
            </a:r>
            <a:r>
              <a:rPr lang="fr-FR" sz="2000" b="1" dirty="0" smtClean="0"/>
              <a:t>Servlet</a:t>
            </a:r>
          </a:p>
          <a:p>
            <a:endParaRPr lang="fr-FR" sz="1000" dirty="0"/>
          </a:p>
          <a:p>
            <a:pPr marL="342900" indent="-342900">
              <a:buFont typeface="Arial" panose="020B0604020202020204" pitchFamily="34" charset="0"/>
              <a:buChar char="•"/>
            </a:pPr>
            <a:r>
              <a:rPr lang="fr-FR" sz="2000" dirty="0" smtClean="0"/>
              <a:t>L'interface </a:t>
            </a:r>
            <a:r>
              <a:rPr lang="fr-FR" sz="2000" dirty="0" err="1"/>
              <a:t>RequestDispatcher</a:t>
            </a:r>
            <a:r>
              <a:rPr lang="fr-FR" sz="2000" dirty="0"/>
              <a:t> permet de transmettre la demande à une autre ressource, qu'il s'agisse d'un html, d'un servlet ou d'un </a:t>
            </a:r>
            <a:r>
              <a:rPr lang="fr-FR" sz="2000" dirty="0" err="1"/>
              <a:t>jsp</a:t>
            </a:r>
            <a:r>
              <a:rPr lang="fr-FR" sz="2000" dirty="0"/>
              <a:t>. </a:t>
            </a:r>
            <a:endParaRPr lang="fr-FR" sz="2000" dirty="0" smtClean="0"/>
          </a:p>
          <a:p>
            <a:pPr marL="342900" indent="-342900">
              <a:buFont typeface="Arial" panose="020B0604020202020204" pitchFamily="34" charset="0"/>
              <a:buChar char="•"/>
            </a:pPr>
            <a:r>
              <a:rPr lang="fr-FR" sz="2000" dirty="0" smtClean="0"/>
              <a:t>Cette </a:t>
            </a:r>
            <a:r>
              <a:rPr lang="fr-FR" sz="2000" dirty="0"/>
              <a:t>interface peut également être utilisée pour inclure le contenu d'une autre ressource. C'est l'une des méthodes de collaboration entre servlets</a:t>
            </a:r>
            <a:r>
              <a:rPr lang="fr-FR" sz="2000" dirty="0" smtClean="0"/>
              <a:t>.</a:t>
            </a:r>
          </a:p>
          <a:p>
            <a:pPr marL="342900" indent="-342900">
              <a:buFont typeface="Arial" panose="020B0604020202020204" pitchFamily="34" charset="0"/>
              <a:buChar char="•"/>
            </a:pPr>
            <a:r>
              <a:rPr lang="fr-FR" sz="2000" dirty="0" smtClean="0"/>
              <a:t>Deux </a:t>
            </a:r>
            <a:r>
              <a:rPr lang="fr-FR" sz="2000" dirty="0"/>
              <a:t>méthodes sont définies dans l'interface </a:t>
            </a:r>
            <a:r>
              <a:rPr lang="fr-FR" sz="2000" dirty="0" err="1"/>
              <a:t>RequestDispatcher</a:t>
            </a:r>
            <a:r>
              <a:rPr lang="fr-FR" sz="2000" dirty="0" smtClean="0"/>
              <a:t>.</a:t>
            </a:r>
          </a:p>
          <a:p>
            <a:endParaRPr lang="fr-FR" sz="1000" dirty="0" smtClean="0"/>
          </a:p>
          <a:p>
            <a:r>
              <a:rPr lang="fr-FR" sz="2000" b="1" dirty="0"/>
              <a:t>Méthodes de l'interface </a:t>
            </a:r>
            <a:r>
              <a:rPr lang="fr-FR" sz="2000" b="1" dirty="0" err="1" smtClean="0"/>
              <a:t>RequestDispatcher</a:t>
            </a:r>
            <a:endParaRPr lang="fr-FR" sz="2000" b="1" dirty="0" smtClean="0"/>
          </a:p>
          <a:p>
            <a:endParaRPr lang="fr-FR" sz="1000" dirty="0">
              <a:solidFill>
                <a:schemeClr val="accent5">
                  <a:lumMod val="75000"/>
                </a:schemeClr>
              </a:solidFill>
            </a:endParaRPr>
          </a:p>
          <a:p>
            <a:pPr marL="342900" indent="-342900">
              <a:buFont typeface="Arial" panose="020B0604020202020204" pitchFamily="34" charset="0"/>
              <a:buChar char="•"/>
            </a:pPr>
            <a:r>
              <a:rPr lang="fr-FR" sz="2000" dirty="0" smtClean="0"/>
              <a:t>L'interface </a:t>
            </a:r>
            <a:r>
              <a:rPr lang="fr-FR" sz="2000" dirty="0" err="1"/>
              <a:t>RequestDispatcher</a:t>
            </a:r>
            <a:r>
              <a:rPr lang="fr-FR" sz="2000" dirty="0"/>
              <a:t> fournit deux méthodes. Elles sont les suivantes :    </a:t>
            </a:r>
            <a:endParaRPr lang="fr-FR" sz="2000" dirty="0" smtClean="0"/>
          </a:p>
          <a:p>
            <a:r>
              <a:rPr lang="fr-FR" sz="2000" dirty="0"/>
              <a:t> </a:t>
            </a:r>
            <a:r>
              <a:rPr lang="fr-FR" sz="2000" dirty="0" smtClean="0"/>
              <a:t>      </a:t>
            </a:r>
            <a:r>
              <a:rPr lang="fr-FR" sz="2000" b="1" dirty="0" smtClean="0">
                <a:solidFill>
                  <a:srgbClr val="0070C0"/>
                </a:solidFill>
              </a:rPr>
              <a:t>public </a:t>
            </a:r>
            <a:r>
              <a:rPr lang="fr-FR" sz="2000" b="1" dirty="0" err="1">
                <a:solidFill>
                  <a:srgbClr val="0070C0"/>
                </a:solidFill>
              </a:rPr>
              <a:t>void</a:t>
            </a:r>
            <a:r>
              <a:rPr lang="fr-FR" sz="2000" b="1" dirty="0">
                <a:solidFill>
                  <a:srgbClr val="0070C0"/>
                </a:solidFill>
              </a:rPr>
              <a:t> </a:t>
            </a:r>
            <a:r>
              <a:rPr lang="fr-FR" sz="2000" b="1" dirty="0" err="1">
                <a:solidFill>
                  <a:srgbClr val="0070C0"/>
                </a:solidFill>
              </a:rPr>
              <a:t>forward</a:t>
            </a:r>
            <a:r>
              <a:rPr lang="fr-FR" sz="2000" b="1" dirty="0">
                <a:solidFill>
                  <a:srgbClr val="0070C0"/>
                </a:solidFill>
              </a:rPr>
              <a:t>(</a:t>
            </a:r>
            <a:r>
              <a:rPr lang="fr-FR" sz="2000" b="1" dirty="0" err="1">
                <a:solidFill>
                  <a:srgbClr val="0070C0"/>
                </a:solidFill>
              </a:rPr>
              <a:t>ServletRequest</a:t>
            </a:r>
            <a:r>
              <a:rPr lang="fr-FR" sz="2000" b="1" dirty="0">
                <a:solidFill>
                  <a:srgbClr val="0070C0"/>
                </a:solidFill>
              </a:rPr>
              <a:t> </a:t>
            </a:r>
            <a:r>
              <a:rPr lang="fr-FR" sz="2000" b="1" dirty="0" err="1">
                <a:solidFill>
                  <a:srgbClr val="0070C0"/>
                </a:solidFill>
              </a:rPr>
              <a:t>request,ServletResponse</a:t>
            </a:r>
            <a:r>
              <a:rPr lang="fr-FR" sz="2000" b="1" dirty="0">
                <a:solidFill>
                  <a:srgbClr val="0070C0"/>
                </a:solidFill>
              </a:rPr>
              <a:t> </a:t>
            </a:r>
            <a:r>
              <a:rPr lang="fr-FR" sz="2000" b="1" dirty="0" err="1">
                <a:solidFill>
                  <a:srgbClr val="0070C0"/>
                </a:solidFill>
              </a:rPr>
              <a:t>response</a:t>
            </a:r>
            <a:r>
              <a:rPr lang="fr-FR" sz="2000" b="1" dirty="0">
                <a:solidFill>
                  <a:srgbClr val="0070C0"/>
                </a:solidFill>
              </a:rPr>
              <a:t>)</a:t>
            </a:r>
            <a:r>
              <a:rPr lang="fr-FR" sz="2000" b="1" dirty="0" err="1">
                <a:solidFill>
                  <a:srgbClr val="0070C0"/>
                </a:solidFill>
              </a:rPr>
              <a:t>throws</a:t>
            </a:r>
            <a:r>
              <a:rPr lang="fr-FR" sz="2000" b="1" dirty="0">
                <a:solidFill>
                  <a:srgbClr val="0070C0"/>
                </a:solidFill>
              </a:rPr>
              <a:t> </a:t>
            </a:r>
            <a:r>
              <a:rPr lang="fr-FR" sz="2000" b="1" dirty="0" err="1">
                <a:solidFill>
                  <a:srgbClr val="0070C0"/>
                </a:solidFill>
              </a:rPr>
              <a:t>ServletException,java.io.IOException</a:t>
            </a:r>
            <a:r>
              <a:rPr lang="fr-FR" sz="2000" dirty="0" smtClean="0"/>
              <a:t>: Transmet </a:t>
            </a:r>
            <a:r>
              <a:rPr lang="fr-FR" sz="2000" dirty="0"/>
              <a:t>une requête d'un servlet à une autre ressource (servlet, fichier JSP ou fichier HTML) sur le serveur</a:t>
            </a:r>
            <a:r>
              <a:rPr lang="fr-FR" sz="2000" dirty="0" smtClean="0"/>
              <a:t>.</a:t>
            </a:r>
          </a:p>
          <a:p>
            <a:r>
              <a:rPr lang="fr-FR" sz="1000" dirty="0" smtClean="0"/>
              <a:t>   </a:t>
            </a:r>
          </a:p>
          <a:p>
            <a:r>
              <a:rPr lang="fr-FR" sz="2000" dirty="0"/>
              <a:t> </a:t>
            </a:r>
            <a:r>
              <a:rPr lang="fr-FR" sz="2000" dirty="0" smtClean="0"/>
              <a:t>     </a:t>
            </a:r>
            <a:r>
              <a:rPr lang="fr-FR" sz="2000" b="1" dirty="0">
                <a:solidFill>
                  <a:srgbClr val="0070C0"/>
                </a:solidFill>
              </a:rPr>
              <a:t>public </a:t>
            </a:r>
            <a:r>
              <a:rPr lang="fr-FR" sz="2000" b="1" dirty="0" err="1">
                <a:solidFill>
                  <a:srgbClr val="0070C0"/>
                </a:solidFill>
              </a:rPr>
              <a:t>void</a:t>
            </a:r>
            <a:r>
              <a:rPr lang="fr-FR" sz="2000" b="1" dirty="0">
                <a:solidFill>
                  <a:srgbClr val="0070C0"/>
                </a:solidFill>
              </a:rPr>
              <a:t> </a:t>
            </a:r>
            <a:r>
              <a:rPr lang="fr-FR" sz="2000" b="1" dirty="0" err="1">
                <a:solidFill>
                  <a:srgbClr val="0070C0"/>
                </a:solidFill>
              </a:rPr>
              <a:t>include</a:t>
            </a:r>
            <a:r>
              <a:rPr lang="fr-FR" sz="2000" b="1" dirty="0">
                <a:solidFill>
                  <a:srgbClr val="0070C0"/>
                </a:solidFill>
              </a:rPr>
              <a:t>(</a:t>
            </a:r>
            <a:r>
              <a:rPr lang="fr-FR" sz="2000" b="1" dirty="0" err="1">
                <a:solidFill>
                  <a:srgbClr val="0070C0"/>
                </a:solidFill>
              </a:rPr>
              <a:t>ServletRequest</a:t>
            </a:r>
            <a:r>
              <a:rPr lang="fr-FR" sz="2000" b="1" dirty="0">
                <a:solidFill>
                  <a:srgbClr val="0070C0"/>
                </a:solidFill>
              </a:rPr>
              <a:t> </a:t>
            </a:r>
            <a:r>
              <a:rPr lang="fr-FR" sz="2000" b="1" dirty="0" err="1">
                <a:solidFill>
                  <a:srgbClr val="0070C0"/>
                </a:solidFill>
              </a:rPr>
              <a:t>request,ServletResponse</a:t>
            </a:r>
            <a:r>
              <a:rPr lang="fr-FR" sz="2000" b="1" dirty="0">
                <a:solidFill>
                  <a:srgbClr val="0070C0"/>
                </a:solidFill>
              </a:rPr>
              <a:t> </a:t>
            </a:r>
            <a:r>
              <a:rPr lang="fr-FR" sz="2000" b="1" dirty="0" err="1">
                <a:solidFill>
                  <a:srgbClr val="0070C0"/>
                </a:solidFill>
              </a:rPr>
              <a:t>response</a:t>
            </a:r>
            <a:r>
              <a:rPr lang="fr-FR" sz="2000" b="1" dirty="0">
                <a:solidFill>
                  <a:srgbClr val="0070C0"/>
                </a:solidFill>
              </a:rPr>
              <a:t>)</a:t>
            </a:r>
            <a:r>
              <a:rPr lang="fr-FR" sz="2000" b="1" dirty="0" err="1">
                <a:solidFill>
                  <a:srgbClr val="0070C0"/>
                </a:solidFill>
              </a:rPr>
              <a:t>throws</a:t>
            </a:r>
            <a:r>
              <a:rPr lang="fr-FR" sz="2000" b="1" dirty="0">
                <a:solidFill>
                  <a:srgbClr val="0070C0"/>
                </a:solidFill>
              </a:rPr>
              <a:t> </a:t>
            </a:r>
            <a:r>
              <a:rPr lang="fr-FR" sz="2000" b="1" dirty="0" err="1">
                <a:solidFill>
                  <a:srgbClr val="0070C0"/>
                </a:solidFill>
              </a:rPr>
              <a:t>ServletException,java.io.IOException</a:t>
            </a:r>
            <a:r>
              <a:rPr lang="fr-FR" sz="2000" dirty="0" smtClean="0"/>
              <a:t>: Inclut </a:t>
            </a:r>
            <a:r>
              <a:rPr lang="fr-FR" sz="2000" dirty="0"/>
              <a:t>le contenu d'une ressource (servlet, page JSP ou fichier HTML) dans la réponse.</a:t>
            </a:r>
          </a:p>
        </p:txBody>
      </p:sp>
    </p:spTree>
    <p:extLst>
      <p:ext uri="{BB962C8B-B14F-4D97-AF65-F5344CB8AC3E}">
        <p14:creationId xmlns:p14="http://schemas.microsoft.com/office/powerpoint/2010/main" val="3689824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27</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827018"/>
            <a:ext cx="10799436" cy="1323439"/>
          </a:xfrm>
          <a:prstGeom prst="rect">
            <a:avLst/>
          </a:prstGeom>
        </p:spPr>
        <p:txBody>
          <a:bodyPr>
            <a:spAutoFit/>
          </a:bodyPr>
          <a:lstStyle/>
          <a:p>
            <a:r>
              <a:rPr lang="fr-FR" sz="2000" dirty="0" smtClean="0"/>
              <a:t>   </a:t>
            </a:r>
            <a:r>
              <a:rPr lang="fr-FR" sz="2000" b="1" dirty="0" smtClean="0">
                <a:solidFill>
                  <a:srgbClr val="0070C0"/>
                </a:solidFill>
              </a:rPr>
              <a:t>public </a:t>
            </a:r>
            <a:r>
              <a:rPr lang="fr-FR" sz="2000" b="1" dirty="0" err="1">
                <a:solidFill>
                  <a:srgbClr val="0070C0"/>
                </a:solidFill>
              </a:rPr>
              <a:t>void</a:t>
            </a:r>
            <a:r>
              <a:rPr lang="fr-FR" sz="2000" b="1" dirty="0">
                <a:solidFill>
                  <a:srgbClr val="0070C0"/>
                </a:solidFill>
              </a:rPr>
              <a:t> </a:t>
            </a:r>
            <a:r>
              <a:rPr lang="fr-FR" sz="2000" b="1" dirty="0" err="1">
                <a:solidFill>
                  <a:srgbClr val="0070C0"/>
                </a:solidFill>
              </a:rPr>
              <a:t>forward</a:t>
            </a:r>
            <a:r>
              <a:rPr lang="fr-FR" sz="2000" b="1" dirty="0">
                <a:solidFill>
                  <a:srgbClr val="0070C0"/>
                </a:solidFill>
              </a:rPr>
              <a:t>(</a:t>
            </a:r>
            <a:r>
              <a:rPr lang="fr-FR" sz="2000" b="1" dirty="0" err="1">
                <a:solidFill>
                  <a:srgbClr val="0070C0"/>
                </a:solidFill>
              </a:rPr>
              <a:t>ServletRequest</a:t>
            </a:r>
            <a:r>
              <a:rPr lang="fr-FR" sz="2000" b="1" dirty="0">
                <a:solidFill>
                  <a:srgbClr val="0070C0"/>
                </a:solidFill>
              </a:rPr>
              <a:t> </a:t>
            </a:r>
            <a:r>
              <a:rPr lang="fr-FR" sz="2000" b="1" dirty="0" err="1">
                <a:solidFill>
                  <a:srgbClr val="0070C0"/>
                </a:solidFill>
              </a:rPr>
              <a:t>request,ServletResponse</a:t>
            </a:r>
            <a:r>
              <a:rPr lang="fr-FR" sz="2000" b="1" dirty="0">
                <a:solidFill>
                  <a:srgbClr val="0070C0"/>
                </a:solidFill>
              </a:rPr>
              <a:t> </a:t>
            </a:r>
            <a:r>
              <a:rPr lang="fr-FR" sz="2000" b="1" dirty="0" err="1">
                <a:solidFill>
                  <a:srgbClr val="0070C0"/>
                </a:solidFill>
              </a:rPr>
              <a:t>response</a:t>
            </a:r>
            <a:r>
              <a:rPr lang="fr-FR" sz="2000" b="1" dirty="0">
                <a:solidFill>
                  <a:srgbClr val="0070C0"/>
                </a:solidFill>
              </a:rPr>
              <a:t>)</a:t>
            </a:r>
            <a:r>
              <a:rPr lang="fr-FR" sz="2000" b="1" dirty="0" err="1">
                <a:solidFill>
                  <a:srgbClr val="0070C0"/>
                </a:solidFill>
              </a:rPr>
              <a:t>throws</a:t>
            </a:r>
            <a:r>
              <a:rPr lang="fr-FR" sz="2000" b="1" dirty="0">
                <a:solidFill>
                  <a:srgbClr val="0070C0"/>
                </a:solidFill>
              </a:rPr>
              <a:t> </a:t>
            </a:r>
            <a:r>
              <a:rPr lang="fr-FR" sz="2000" b="1" dirty="0" err="1">
                <a:solidFill>
                  <a:srgbClr val="0070C0"/>
                </a:solidFill>
              </a:rPr>
              <a:t>ServletException,java.io.IOException</a:t>
            </a:r>
            <a:r>
              <a:rPr lang="fr-FR" sz="2000" dirty="0" smtClean="0"/>
              <a:t>:</a:t>
            </a:r>
          </a:p>
          <a:p>
            <a:pPr marL="342900" indent="-342900">
              <a:buFont typeface="Arial" panose="020B0604020202020204" pitchFamily="34" charset="0"/>
              <a:buChar char="•"/>
            </a:pPr>
            <a:r>
              <a:rPr lang="fr-FR" sz="2000" dirty="0"/>
              <a:t>Comme vous le voyez dans la figure </a:t>
            </a:r>
            <a:r>
              <a:rPr lang="fr-FR" sz="2000" dirty="0" smtClean="0"/>
              <a:t>ci-dessous</a:t>
            </a:r>
            <a:r>
              <a:rPr lang="fr-FR" sz="2000" dirty="0"/>
              <a:t>, la réponse du deuxième servlet est envoyée au client. La réponse du premier servlet n'est pas affichée à l'utilisateur.</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843" y="2119691"/>
            <a:ext cx="7072313" cy="4023360"/>
          </a:xfrm>
          <a:prstGeom prst="rect">
            <a:avLst/>
          </a:prstGeom>
        </p:spPr>
      </p:pic>
    </p:spTree>
    <p:extLst>
      <p:ext uri="{BB962C8B-B14F-4D97-AF65-F5344CB8AC3E}">
        <p14:creationId xmlns:p14="http://schemas.microsoft.com/office/powerpoint/2010/main" val="4046553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28</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334" y="1126255"/>
            <a:ext cx="8367332" cy="4552474"/>
          </a:xfrm>
          <a:prstGeom prst="rect">
            <a:avLst/>
          </a:prstGeom>
        </p:spPr>
      </p:pic>
    </p:spTree>
    <p:extLst>
      <p:ext uri="{BB962C8B-B14F-4D97-AF65-F5344CB8AC3E}">
        <p14:creationId xmlns:p14="http://schemas.microsoft.com/office/powerpoint/2010/main" val="1380250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29</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827018"/>
            <a:ext cx="10799436" cy="1323439"/>
          </a:xfrm>
          <a:prstGeom prst="rect">
            <a:avLst/>
          </a:prstGeom>
        </p:spPr>
        <p:txBody>
          <a:bodyPr>
            <a:spAutoFit/>
          </a:bodyPr>
          <a:lstStyle/>
          <a:p>
            <a:r>
              <a:rPr lang="fr-FR" sz="2000" dirty="0" smtClean="0"/>
              <a:t> </a:t>
            </a:r>
            <a:r>
              <a:rPr lang="fr-FR" sz="2000" b="1" dirty="0">
                <a:solidFill>
                  <a:srgbClr val="0070C0"/>
                </a:solidFill>
              </a:rPr>
              <a:t>public </a:t>
            </a:r>
            <a:r>
              <a:rPr lang="fr-FR" sz="2000" b="1" dirty="0" err="1">
                <a:solidFill>
                  <a:srgbClr val="0070C0"/>
                </a:solidFill>
              </a:rPr>
              <a:t>void</a:t>
            </a:r>
            <a:r>
              <a:rPr lang="fr-FR" sz="2000" b="1" dirty="0">
                <a:solidFill>
                  <a:srgbClr val="0070C0"/>
                </a:solidFill>
              </a:rPr>
              <a:t> </a:t>
            </a:r>
            <a:r>
              <a:rPr lang="fr-FR" sz="2000" b="1" dirty="0" err="1">
                <a:solidFill>
                  <a:srgbClr val="0070C0"/>
                </a:solidFill>
              </a:rPr>
              <a:t>include</a:t>
            </a:r>
            <a:r>
              <a:rPr lang="fr-FR" sz="2000" b="1" dirty="0">
                <a:solidFill>
                  <a:srgbClr val="0070C0"/>
                </a:solidFill>
              </a:rPr>
              <a:t>(</a:t>
            </a:r>
            <a:r>
              <a:rPr lang="fr-FR" sz="2000" b="1" dirty="0" err="1">
                <a:solidFill>
                  <a:srgbClr val="0070C0"/>
                </a:solidFill>
              </a:rPr>
              <a:t>ServletRequest</a:t>
            </a:r>
            <a:r>
              <a:rPr lang="fr-FR" sz="2000" b="1" dirty="0">
                <a:solidFill>
                  <a:srgbClr val="0070C0"/>
                </a:solidFill>
              </a:rPr>
              <a:t> </a:t>
            </a:r>
            <a:r>
              <a:rPr lang="fr-FR" sz="2000" b="1" dirty="0" err="1">
                <a:solidFill>
                  <a:srgbClr val="0070C0"/>
                </a:solidFill>
              </a:rPr>
              <a:t>request,ServletResponse</a:t>
            </a:r>
            <a:r>
              <a:rPr lang="fr-FR" sz="2000" b="1" dirty="0">
                <a:solidFill>
                  <a:srgbClr val="0070C0"/>
                </a:solidFill>
              </a:rPr>
              <a:t> </a:t>
            </a:r>
            <a:r>
              <a:rPr lang="fr-FR" sz="2000" b="1" dirty="0" err="1">
                <a:solidFill>
                  <a:srgbClr val="0070C0"/>
                </a:solidFill>
              </a:rPr>
              <a:t>response</a:t>
            </a:r>
            <a:r>
              <a:rPr lang="fr-FR" sz="2000" b="1" dirty="0">
                <a:solidFill>
                  <a:srgbClr val="0070C0"/>
                </a:solidFill>
              </a:rPr>
              <a:t>)</a:t>
            </a:r>
            <a:r>
              <a:rPr lang="fr-FR" sz="2000" b="1" dirty="0" err="1">
                <a:solidFill>
                  <a:srgbClr val="0070C0"/>
                </a:solidFill>
              </a:rPr>
              <a:t>throws</a:t>
            </a:r>
            <a:r>
              <a:rPr lang="fr-FR" sz="2000" b="1" dirty="0">
                <a:solidFill>
                  <a:srgbClr val="0070C0"/>
                </a:solidFill>
              </a:rPr>
              <a:t> </a:t>
            </a:r>
            <a:r>
              <a:rPr lang="fr-FR" sz="2000" b="1" dirty="0" err="1">
                <a:solidFill>
                  <a:srgbClr val="0070C0"/>
                </a:solidFill>
              </a:rPr>
              <a:t>ServletException,java.io.IOException</a:t>
            </a:r>
            <a:r>
              <a:rPr lang="fr-FR" sz="2000" b="1" dirty="0">
                <a:solidFill>
                  <a:srgbClr val="0070C0"/>
                </a:solidFill>
              </a:rPr>
              <a:t> </a:t>
            </a:r>
            <a:endParaRPr lang="fr-FR" sz="2000" b="1" dirty="0" smtClean="0">
              <a:solidFill>
                <a:srgbClr val="0070C0"/>
              </a:solidFill>
            </a:endParaRPr>
          </a:p>
          <a:p>
            <a:r>
              <a:rPr lang="fr-FR" sz="2000" dirty="0" smtClean="0"/>
              <a:t>Comme </a:t>
            </a:r>
            <a:r>
              <a:rPr lang="fr-FR" sz="2000" dirty="0"/>
              <a:t>vous pouvez le voir dans la figure ci-dessus, la réponse du deuxième servlet est incluse dans la réponse du premier servlet qui est envoyée au client.</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830" y="2119688"/>
            <a:ext cx="7292340" cy="4023360"/>
          </a:xfrm>
          <a:prstGeom prst="rect">
            <a:avLst/>
          </a:prstGeom>
        </p:spPr>
      </p:pic>
    </p:spTree>
    <p:extLst>
      <p:ext uri="{BB962C8B-B14F-4D97-AF65-F5344CB8AC3E}">
        <p14:creationId xmlns:p14="http://schemas.microsoft.com/office/powerpoint/2010/main" val="3159957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7509748"/>
          </a:xfrm>
          <a:prstGeom prst="rect">
            <a:avLst/>
          </a:prstGeom>
        </p:spPr>
        <p:txBody>
          <a:bodyPr wrap="square">
            <a:spAutoFit/>
          </a:bodyPr>
          <a:lstStyle/>
          <a:p>
            <a:pPr marL="285750" indent="-285750">
              <a:buFont typeface="Arial" panose="020B0604020202020204" pitchFamily="34" charset="0"/>
              <a:buChar char="•"/>
            </a:pPr>
            <a:r>
              <a:rPr lang="fr-FR" sz="2400" dirty="0"/>
              <a:t>Un servlet est un composant d'application Web Java qui s'exécute côté serveur et répond aux demandes HTTP des clients. En d'autres termes, un servlet est un programme Java qui s'exécute sur le serveur et gère les requêtes HTTP envoyées par les clients. </a:t>
            </a:r>
            <a:endParaRPr lang="fr-FR" sz="2400" dirty="0" smtClean="0"/>
          </a:p>
          <a:p>
            <a:endParaRPr lang="fr-FR" sz="1000" dirty="0" smtClean="0"/>
          </a:p>
          <a:p>
            <a:pPr marL="285750" indent="-285750">
              <a:buFont typeface="Arial" panose="020B0604020202020204" pitchFamily="34" charset="0"/>
              <a:buChar char="•"/>
            </a:pPr>
            <a:r>
              <a:rPr lang="fr-FR" sz="2400" dirty="0" smtClean="0"/>
              <a:t>Les </a:t>
            </a:r>
            <a:r>
              <a:rPr lang="fr-FR" sz="2400" dirty="0"/>
              <a:t>servlets sont utilisés pour créer des applications Web dynamiques et interactives, en permettant aux développeurs de générer du contenu HTML, XML ou d'autres types de contenu à la volée.</a:t>
            </a:r>
          </a:p>
          <a:p>
            <a:endParaRPr lang="fr-FR" sz="1000" dirty="0"/>
          </a:p>
          <a:p>
            <a:pPr marL="285750" indent="-285750">
              <a:buFont typeface="Arial" panose="020B0604020202020204" pitchFamily="34" charset="0"/>
              <a:buChar char="•"/>
            </a:pPr>
            <a:r>
              <a:rPr lang="fr-FR" sz="2400" dirty="0"/>
              <a:t>Les servlets sont généralement implémentés en utilisant la spécification Java Servlet, qui est une norme de l'industrie pour les composants d'application Web Java. </a:t>
            </a:r>
            <a:endParaRPr lang="fr-FR" sz="2400" dirty="0" smtClean="0"/>
          </a:p>
          <a:p>
            <a:endParaRPr lang="fr-FR" sz="1000" dirty="0"/>
          </a:p>
          <a:p>
            <a:pPr marL="285750" indent="-285750">
              <a:buFont typeface="Arial" panose="020B0604020202020204" pitchFamily="34" charset="0"/>
              <a:buChar char="•"/>
            </a:pPr>
            <a:r>
              <a:rPr lang="fr-FR" sz="2400" dirty="0" smtClean="0"/>
              <a:t>Les </a:t>
            </a:r>
            <a:r>
              <a:rPr lang="fr-FR" sz="2400" dirty="0"/>
              <a:t>servlets sont souvent </a:t>
            </a:r>
            <a:r>
              <a:rPr lang="fr-FR" sz="2400" dirty="0" smtClean="0"/>
              <a:t>utilisés conjointement </a:t>
            </a:r>
            <a:r>
              <a:rPr lang="fr-FR" sz="2400" dirty="0"/>
              <a:t>avec des technologies telles que JSP (</a:t>
            </a:r>
            <a:r>
              <a:rPr lang="fr-FR" sz="2400" dirty="0" err="1"/>
              <a:t>JavaServer</a:t>
            </a:r>
            <a:r>
              <a:rPr lang="fr-FR" sz="2400" dirty="0"/>
              <a:t> Pages) et JDBC (Java </a:t>
            </a:r>
            <a:r>
              <a:rPr lang="fr-FR" sz="2400" dirty="0" err="1"/>
              <a:t>Database</a:t>
            </a:r>
            <a:r>
              <a:rPr lang="fr-FR" sz="2400" dirty="0"/>
              <a:t> </a:t>
            </a:r>
            <a:r>
              <a:rPr lang="fr-FR" sz="2400" dirty="0" err="1"/>
              <a:t>Connectivity</a:t>
            </a:r>
            <a:r>
              <a:rPr lang="fr-FR" sz="2400" dirty="0"/>
              <a:t>) pour créer des applications Web complètes</a:t>
            </a:r>
            <a:r>
              <a:rPr lang="fr-FR" sz="2400" dirty="0" smtClean="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smtClean="0"/>
          </a:p>
          <a:p>
            <a:endParaRPr lang="fr-FR" dirty="0"/>
          </a:p>
        </p:txBody>
      </p:sp>
    </p:spTree>
    <p:extLst>
      <p:ext uri="{BB962C8B-B14F-4D97-AF65-F5344CB8AC3E}">
        <p14:creationId xmlns:p14="http://schemas.microsoft.com/office/powerpoint/2010/main" val="1289987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30</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747502"/>
            <a:ext cx="10799436" cy="5324535"/>
          </a:xfrm>
          <a:prstGeom prst="rect">
            <a:avLst/>
          </a:prstGeom>
        </p:spPr>
        <p:txBody>
          <a:bodyPr>
            <a:spAutoFit/>
          </a:bodyPr>
          <a:lstStyle/>
          <a:p>
            <a:r>
              <a:rPr lang="fr-FR" sz="2000" b="1" dirty="0" err="1"/>
              <a:t>SendRedirect</a:t>
            </a:r>
            <a:r>
              <a:rPr lang="fr-FR" sz="2000" b="1" dirty="0"/>
              <a:t> dans une </a:t>
            </a:r>
            <a:r>
              <a:rPr lang="fr-FR" sz="2000" b="1" dirty="0" smtClean="0"/>
              <a:t>servlet</a:t>
            </a:r>
          </a:p>
          <a:p>
            <a:endParaRPr lang="fr-FR" sz="1000" b="1" dirty="0"/>
          </a:p>
          <a:p>
            <a:pPr marL="342900" indent="-342900">
              <a:buFont typeface="Arial" panose="020B0604020202020204" pitchFamily="34" charset="0"/>
              <a:buChar char="•"/>
            </a:pPr>
            <a:r>
              <a:rPr lang="fr-FR" sz="2000" dirty="0" smtClean="0"/>
              <a:t>La </a:t>
            </a:r>
            <a:r>
              <a:rPr lang="fr-FR" sz="2000" dirty="0"/>
              <a:t>méthode </a:t>
            </a:r>
            <a:r>
              <a:rPr lang="fr-FR" sz="2000" dirty="0" err="1"/>
              <a:t>sendRedirect</a:t>
            </a:r>
            <a:r>
              <a:rPr lang="fr-FR" sz="2000" dirty="0"/>
              <a:t>() de l'interface </a:t>
            </a:r>
            <a:r>
              <a:rPr lang="fr-FR" sz="2000" dirty="0" err="1"/>
              <a:t>HttpServletResponse</a:t>
            </a:r>
            <a:r>
              <a:rPr lang="fr-FR" sz="2000" dirty="0"/>
              <a:t> peut être utilisée pour rediriger la réponse vers une autre ressource, qu'il s'agisse d'une servlet, d'une </a:t>
            </a:r>
            <a:r>
              <a:rPr lang="fr-FR" sz="2000" dirty="0" err="1"/>
              <a:t>jsp</a:t>
            </a:r>
            <a:r>
              <a:rPr lang="fr-FR" sz="2000" dirty="0"/>
              <a:t> ou d'un fichier html</a:t>
            </a:r>
            <a:r>
              <a:rPr lang="fr-FR" sz="2000" dirty="0" smtClean="0"/>
              <a:t>.</a:t>
            </a:r>
          </a:p>
          <a:p>
            <a:pPr marL="342900" indent="-342900">
              <a:buFont typeface="Arial" panose="020B0604020202020204" pitchFamily="34" charset="0"/>
              <a:buChar char="•"/>
            </a:pPr>
            <a:r>
              <a:rPr lang="fr-FR" sz="2000" dirty="0" smtClean="0"/>
              <a:t>Elle </a:t>
            </a:r>
            <a:r>
              <a:rPr lang="fr-FR" sz="2000" dirty="0"/>
              <a:t>accepte les URL relatives et absolues</a:t>
            </a:r>
            <a:r>
              <a:rPr lang="fr-FR" sz="2000" dirty="0" smtClean="0"/>
              <a:t>.</a:t>
            </a:r>
          </a:p>
          <a:p>
            <a:pPr marL="342900" indent="-342900">
              <a:buFont typeface="Arial" panose="020B0604020202020204" pitchFamily="34" charset="0"/>
              <a:buChar char="•"/>
            </a:pPr>
            <a:r>
              <a:rPr lang="fr-FR" sz="2000" dirty="0" smtClean="0"/>
              <a:t>Elle </a:t>
            </a:r>
            <a:r>
              <a:rPr lang="fr-FR" sz="2000" dirty="0"/>
              <a:t>fonctionne côté client car elle utilise la barre d'URL du navigateur pour effectuer une autre requête. Il peut donc fonctionner à l'intérieur et à l'extérieur du serveur</a:t>
            </a:r>
            <a:r>
              <a:rPr lang="fr-FR" sz="2000" dirty="0" smtClean="0"/>
              <a:t>.</a:t>
            </a:r>
          </a:p>
          <a:p>
            <a:endParaRPr lang="fr-FR" sz="2000" dirty="0" smtClean="0"/>
          </a:p>
          <a:p>
            <a:r>
              <a:rPr lang="fr-FR" sz="2000" dirty="0" smtClean="0">
                <a:solidFill>
                  <a:schemeClr val="accent5">
                    <a:lumMod val="50000"/>
                  </a:schemeClr>
                </a:solidFill>
              </a:rPr>
              <a:t>public </a:t>
            </a:r>
            <a:r>
              <a:rPr lang="fr-FR" sz="2000" dirty="0">
                <a:solidFill>
                  <a:schemeClr val="accent5">
                    <a:lumMod val="50000"/>
                  </a:schemeClr>
                </a:solidFill>
              </a:rPr>
              <a:t>class </a:t>
            </a:r>
            <a:r>
              <a:rPr lang="fr-FR" sz="2000" dirty="0" err="1">
                <a:solidFill>
                  <a:schemeClr val="accent5">
                    <a:lumMod val="50000"/>
                  </a:schemeClr>
                </a:solidFill>
              </a:rPr>
              <a:t>DemoServlet</a:t>
            </a:r>
            <a:r>
              <a:rPr lang="fr-FR" sz="2000" dirty="0">
                <a:solidFill>
                  <a:schemeClr val="accent5">
                    <a:lumMod val="50000"/>
                  </a:schemeClr>
                </a:solidFill>
              </a:rPr>
              <a:t> </a:t>
            </a:r>
            <a:r>
              <a:rPr lang="fr-FR" sz="2000" dirty="0" err="1">
                <a:solidFill>
                  <a:schemeClr val="accent5">
                    <a:lumMod val="50000"/>
                  </a:schemeClr>
                </a:solidFill>
              </a:rPr>
              <a:t>extends</a:t>
            </a:r>
            <a:r>
              <a:rPr lang="fr-FR" sz="2000" dirty="0">
                <a:solidFill>
                  <a:schemeClr val="accent5">
                    <a:lumMod val="50000"/>
                  </a:schemeClr>
                </a:solidFill>
              </a:rPr>
              <a:t> </a:t>
            </a:r>
            <a:r>
              <a:rPr lang="fr-FR" sz="2000" dirty="0" err="1">
                <a:solidFill>
                  <a:schemeClr val="accent5">
                    <a:lumMod val="50000"/>
                  </a:schemeClr>
                </a:solidFill>
              </a:rPr>
              <a:t>HttpServlet</a:t>
            </a:r>
            <a:r>
              <a:rPr lang="fr-FR" sz="2000" dirty="0">
                <a:solidFill>
                  <a:schemeClr val="accent5">
                    <a:lumMod val="50000"/>
                  </a:schemeClr>
                </a:solidFill>
              </a:rPr>
              <a:t>{  </a:t>
            </a:r>
          </a:p>
          <a:p>
            <a:r>
              <a:rPr lang="fr-FR" sz="2000" dirty="0">
                <a:solidFill>
                  <a:schemeClr val="accent5">
                    <a:lumMod val="50000"/>
                  </a:schemeClr>
                </a:solidFill>
              </a:rPr>
              <a:t>    public </a:t>
            </a:r>
            <a:r>
              <a:rPr lang="fr-FR" sz="2000" dirty="0" err="1">
                <a:solidFill>
                  <a:schemeClr val="accent5">
                    <a:lumMod val="50000"/>
                  </a:schemeClr>
                </a:solidFill>
              </a:rPr>
              <a:t>void</a:t>
            </a:r>
            <a:r>
              <a:rPr lang="fr-FR" sz="2000" dirty="0">
                <a:solidFill>
                  <a:schemeClr val="accent5">
                    <a:lumMod val="50000"/>
                  </a:schemeClr>
                </a:solidFill>
              </a:rPr>
              <a:t> </a:t>
            </a:r>
            <a:r>
              <a:rPr lang="fr-FR" sz="2000" dirty="0" err="1">
                <a:solidFill>
                  <a:schemeClr val="accent5">
                    <a:lumMod val="50000"/>
                  </a:schemeClr>
                </a:solidFill>
              </a:rPr>
              <a:t>doGet</a:t>
            </a:r>
            <a:r>
              <a:rPr lang="fr-FR" sz="2000" dirty="0">
                <a:solidFill>
                  <a:schemeClr val="accent5">
                    <a:lumMod val="50000"/>
                  </a:schemeClr>
                </a:solidFill>
              </a:rPr>
              <a:t>(</a:t>
            </a:r>
            <a:r>
              <a:rPr lang="fr-FR" sz="2000" dirty="0" err="1">
                <a:solidFill>
                  <a:schemeClr val="accent5">
                    <a:lumMod val="50000"/>
                  </a:schemeClr>
                </a:solidFill>
              </a:rPr>
              <a:t>HttpServletRequest</a:t>
            </a:r>
            <a:r>
              <a:rPr lang="fr-FR" sz="2000" dirty="0">
                <a:solidFill>
                  <a:schemeClr val="accent5">
                    <a:lumMod val="50000"/>
                  </a:schemeClr>
                </a:solidFill>
              </a:rPr>
              <a:t> </a:t>
            </a:r>
            <a:r>
              <a:rPr lang="fr-FR" sz="2000" dirty="0" err="1">
                <a:solidFill>
                  <a:schemeClr val="accent5">
                    <a:lumMod val="50000"/>
                  </a:schemeClr>
                </a:solidFill>
              </a:rPr>
              <a:t>req,HttpServletResponse</a:t>
            </a:r>
            <a:r>
              <a:rPr lang="fr-FR" sz="2000" dirty="0">
                <a:solidFill>
                  <a:schemeClr val="accent5">
                    <a:lumMod val="50000"/>
                  </a:schemeClr>
                </a:solidFill>
              </a:rPr>
              <a:t> </a:t>
            </a:r>
            <a:r>
              <a:rPr lang="fr-FR" sz="2000" dirty="0" err="1">
                <a:solidFill>
                  <a:schemeClr val="accent5">
                    <a:lumMod val="50000"/>
                  </a:schemeClr>
                </a:solidFill>
              </a:rPr>
              <a:t>res</a:t>
            </a:r>
            <a:r>
              <a:rPr lang="fr-FR" sz="2000" dirty="0">
                <a:solidFill>
                  <a:schemeClr val="accent5">
                    <a:lumMod val="50000"/>
                  </a:schemeClr>
                </a:solidFill>
              </a:rPr>
              <a:t>)  </a:t>
            </a:r>
          </a:p>
          <a:p>
            <a:r>
              <a:rPr lang="fr-FR" sz="2000" dirty="0">
                <a:solidFill>
                  <a:schemeClr val="accent5">
                    <a:lumMod val="50000"/>
                  </a:schemeClr>
                </a:solidFill>
              </a:rPr>
              <a:t>    </a:t>
            </a:r>
            <a:r>
              <a:rPr lang="fr-FR" sz="2000" dirty="0" err="1">
                <a:solidFill>
                  <a:schemeClr val="accent5">
                    <a:lumMod val="50000"/>
                  </a:schemeClr>
                </a:solidFill>
              </a:rPr>
              <a:t>throws</a:t>
            </a:r>
            <a:r>
              <a:rPr lang="fr-FR" sz="2000" dirty="0">
                <a:solidFill>
                  <a:schemeClr val="accent5">
                    <a:lumMod val="50000"/>
                  </a:schemeClr>
                </a:solidFill>
              </a:rPr>
              <a:t> </a:t>
            </a:r>
            <a:r>
              <a:rPr lang="fr-FR" sz="2000" dirty="0" err="1">
                <a:solidFill>
                  <a:schemeClr val="accent5">
                    <a:lumMod val="50000"/>
                  </a:schemeClr>
                </a:solidFill>
              </a:rPr>
              <a:t>ServletException,IOException</a:t>
            </a:r>
            <a:r>
              <a:rPr lang="fr-FR" sz="2000" dirty="0">
                <a:solidFill>
                  <a:schemeClr val="accent5">
                    <a:lumMod val="50000"/>
                  </a:schemeClr>
                </a:solidFill>
              </a:rPr>
              <a:t>  </a:t>
            </a:r>
          </a:p>
          <a:p>
            <a:r>
              <a:rPr lang="fr-FR" sz="2000" dirty="0">
                <a:solidFill>
                  <a:schemeClr val="accent5">
                    <a:lumMod val="50000"/>
                  </a:schemeClr>
                </a:solidFill>
              </a:rPr>
              <a:t>    {  </a:t>
            </a:r>
          </a:p>
          <a:p>
            <a:r>
              <a:rPr lang="fr-FR" sz="2000" dirty="0">
                <a:solidFill>
                  <a:schemeClr val="accent5">
                    <a:lumMod val="50000"/>
                  </a:schemeClr>
                </a:solidFill>
              </a:rPr>
              <a:t>    </a:t>
            </a:r>
            <a:r>
              <a:rPr lang="fr-FR" sz="2000" dirty="0" err="1">
                <a:solidFill>
                  <a:schemeClr val="accent5">
                    <a:lumMod val="50000"/>
                  </a:schemeClr>
                </a:solidFill>
              </a:rPr>
              <a:t>res.setContentType</a:t>
            </a:r>
            <a:r>
              <a:rPr lang="fr-FR" sz="2000" dirty="0">
                <a:solidFill>
                  <a:schemeClr val="accent5">
                    <a:lumMod val="50000"/>
                  </a:schemeClr>
                </a:solidFill>
              </a:rPr>
              <a:t>("</a:t>
            </a:r>
            <a:r>
              <a:rPr lang="fr-FR" sz="2000" dirty="0" err="1">
                <a:solidFill>
                  <a:schemeClr val="accent5">
                    <a:lumMod val="50000"/>
                  </a:schemeClr>
                </a:solidFill>
              </a:rPr>
              <a:t>text</a:t>
            </a:r>
            <a:r>
              <a:rPr lang="fr-FR" sz="2000" dirty="0">
                <a:solidFill>
                  <a:schemeClr val="accent5">
                    <a:lumMod val="50000"/>
                  </a:schemeClr>
                </a:solidFill>
              </a:rPr>
              <a:t>/html");  </a:t>
            </a:r>
          </a:p>
          <a:p>
            <a:r>
              <a:rPr lang="fr-FR" sz="2000" dirty="0">
                <a:solidFill>
                  <a:schemeClr val="accent5">
                    <a:lumMod val="50000"/>
                  </a:schemeClr>
                </a:solidFill>
              </a:rPr>
              <a:t>    </a:t>
            </a:r>
            <a:r>
              <a:rPr lang="fr-FR" sz="2000" dirty="0" err="1">
                <a:solidFill>
                  <a:schemeClr val="accent5">
                    <a:lumMod val="50000"/>
                  </a:schemeClr>
                </a:solidFill>
              </a:rPr>
              <a:t>PrintWriter</a:t>
            </a:r>
            <a:r>
              <a:rPr lang="fr-FR" sz="2000" dirty="0">
                <a:solidFill>
                  <a:schemeClr val="accent5">
                    <a:lumMod val="50000"/>
                  </a:schemeClr>
                </a:solidFill>
              </a:rPr>
              <a:t> </a:t>
            </a:r>
            <a:r>
              <a:rPr lang="fr-FR" sz="2000" dirty="0" err="1">
                <a:solidFill>
                  <a:schemeClr val="accent5">
                    <a:lumMod val="50000"/>
                  </a:schemeClr>
                </a:solidFill>
              </a:rPr>
              <a:t>pw</a:t>
            </a:r>
            <a:r>
              <a:rPr lang="fr-FR" sz="2000" dirty="0">
                <a:solidFill>
                  <a:schemeClr val="accent5">
                    <a:lumMod val="50000"/>
                  </a:schemeClr>
                </a:solidFill>
              </a:rPr>
              <a:t>=</a:t>
            </a:r>
            <a:r>
              <a:rPr lang="fr-FR" sz="2000" dirty="0" err="1">
                <a:solidFill>
                  <a:schemeClr val="accent5">
                    <a:lumMod val="50000"/>
                  </a:schemeClr>
                </a:solidFill>
              </a:rPr>
              <a:t>res.getWriter</a:t>
            </a:r>
            <a:r>
              <a:rPr lang="fr-FR" sz="2000" dirty="0">
                <a:solidFill>
                  <a:schemeClr val="accent5">
                    <a:lumMod val="50000"/>
                  </a:schemeClr>
                </a:solidFill>
              </a:rPr>
              <a:t>();  </a:t>
            </a:r>
          </a:p>
          <a:p>
            <a:r>
              <a:rPr lang="fr-FR" sz="1000" dirty="0"/>
              <a:t>      </a:t>
            </a:r>
          </a:p>
          <a:p>
            <a:r>
              <a:rPr lang="fr-FR" sz="2000" dirty="0"/>
              <a:t>    </a:t>
            </a:r>
            <a:r>
              <a:rPr lang="fr-FR" sz="2000" b="1" dirty="0" err="1">
                <a:solidFill>
                  <a:schemeClr val="accent6">
                    <a:lumMod val="50000"/>
                  </a:schemeClr>
                </a:solidFill>
              </a:rPr>
              <a:t>response.sendRedirect</a:t>
            </a:r>
            <a:r>
              <a:rPr lang="fr-FR" sz="2000" b="1" dirty="0">
                <a:solidFill>
                  <a:schemeClr val="accent6">
                    <a:lumMod val="50000"/>
                  </a:schemeClr>
                </a:solidFill>
              </a:rPr>
              <a:t>("http://www.google.com")</a:t>
            </a:r>
            <a:r>
              <a:rPr lang="fr-FR" sz="2000" dirty="0"/>
              <a:t>;  </a:t>
            </a:r>
          </a:p>
          <a:p>
            <a:r>
              <a:rPr lang="fr-FR" sz="2000" dirty="0"/>
              <a:t> </a:t>
            </a:r>
            <a:r>
              <a:rPr lang="fr-FR" sz="1000" dirty="0"/>
              <a:t>     </a:t>
            </a:r>
          </a:p>
          <a:p>
            <a:r>
              <a:rPr lang="fr-FR" sz="2000" dirty="0"/>
              <a:t>    </a:t>
            </a:r>
            <a:r>
              <a:rPr lang="fr-FR" sz="2000" dirty="0" err="1">
                <a:solidFill>
                  <a:schemeClr val="accent5">
                    <a:lumMod val="50000"/>
                  </a:schemeClr>
                </a:solidFill>
              </a:rPr>
              <a:t>pw.close</a:t>
            </a:r>
            <a:r>
              <a:rPr lang="fr-FR" sz="2000" dirty="0">
                <a:solidFill>
                  <a:schemeClr val="accent5">
                    <a:lumMod val="50000"/>
                  </a:schemeClr>
                </a:solidFill>
              </a:rPr>
              <a:t>();  </a:t>
            </a:r>
            <a:r>
              <a:rPr lang="fr-FR" sz="2000" dirty="0" smtClean="0">
                <a:solidFill>
                  <a:schemeClr val="accent5">
                    <a:lumMod val="50000"/>
                  </a:schemeClr>
                </a:solidFill>
              </a:rPr>
              <a:t> </a:t>
            </a:r>
            <a:r>
              <a:rPr lang="fr-FR" sz="2000" dirty="0">
                <a:solidFill>
                  <a:schemeClr val="accent5">
                    <a:lumMod val="50000"/>
                  </a:schemeClr>
                </a:solidFill>
              </a:rPr>
              <a:t>}}</a:t>
            </a:r>
            <a:r>
              <a:rPr lang="fr-FR" sz="2000" dirty="0"/>
              <a:t>  </a:t>
            </a:r>
          </a:p>
        </p:txBody>
      </p:sp>
    </p:spTree>
    <p:extLst>
      <p:ext uri="{BB962C8B-B14F-4D97-AF65-F5344CB8AC3E}">
        <p14:creationId xmlns:p14="http://schemas.microsoft.com/office/powerpoint/2010/main" val="2175711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31</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747502"/>
            <a:ext cx="10799436" cy="5324535"/>
          </a:xfrm>
          <a:prstGeom prst="rect">
            <a:avLst/>
          </a:prstGeom>
        </p:spPr>
        <p:txBody>
          <a:bodyPr>
            <a:spAutoFit/>
          </a:bodyPr>
          <a:lstStyle/>
          <a:p>
            <a:r>
              <a:rPr lang="fr-FR" sz="2000" b="1" dirty="0"/>
              <a:t>Interface </a:t>
            </a:r>
            <a:r>
              <a:rPr lang="fr-FR" sz="2000" b="1" dirty="0" err="1" smtClean="0"/>
              <a:t>ServletConfig</a:t>
            </a:r>
            <a:endParaRPr lang="fr-FR" sz="2000" b="1" dirty="0" smtClean="0"/>
          </a:p>
          <a:p>
            <a:endParaRPr lang="fr-FR" sz="2000" dirty="0"/>
          </a:p>
          <a:p>
            <a:pPr marL="342900" indent="-342900">
              <a:buFont typeface="Arial" panose="020B0604020202020204" pitchFamily="34" charset="0"/>
              <a:buChar char="•"/>
            </a:pPr>
            <a:r>
              <a:rPr lang="fr-FR" sz="2000" dirty="0" smtClean="0"/>
              <a:t>Un </a:t>
            </a:r>
            <a:r>
              <a:rPr lang="fr-FR" sz="2000" dirty="0"/>
              <a:t>objet </a:t>
            </a:r>
            <a:r>
              <a:rPr lang="fr-FR" sz="2000" dirty="0" err="1"/>
              <a:t>ServletConfig</a:t>
            </a:r>
            <a:r>
              <a:rPr lang="fr-FR" sz="2000" dirty="0"/>
              <a:t> est créé par le conteneur web pour chaque servlet. </a:t>
            </a:r>
            <a:endParaRPr lang="fr-FR" sz="2000" dirty="0" smtClean="0"/>
          </a:p>
          <a:p>
            <a:pPr marL="342900" indent="-342900">
              <a:buFont typeface="Arial" panose="020B0604020202020204" pitchFamily="34" charset="0"/>
              <a:buChar char="•"/>
            </a:pPr>
            <a:r>
              <a:rPr lang="fr-FR" sz="2000" dirty="0" smtClean="0"/>
              <a:t>Cet </a:t>
            </a:r>
            <a:r>
              <a:rPr lang="fr-FR" sz="2000" dirty="0"/>
              <a:t>objet peut être utilisé pour obtenir des informations de configuration à partir du fichier web.xml</a:t>
            </a:r>
            <a:r>
              <a:rPr lang="fr-FR" sz="2000" dirty="0" smtClean="0"/>
              <a:t>.</a:t>
            </a:r>
          </a:p>
          <a:p>
            <a:pPr marL="342900" indent="-342900">
              <a:buFont typeface="Arial" panose="020B0604020202020204" pitchFamily="34" charset="0"/>
              <a:buChar char="•"/>
            </a:pPr>
            <a:r>
              <a:rPr lang="fr-FR" sz="2000" dirty="0" smtClean="0"/>
              <a:t>Si </a:t>
            </a:r>
            <a:r>
              <a:rPr lang="fr-FR" sz="2000" dirty="0"/>
              <a:t>les informations de configuration sont modifiées à partir du fichier web.xml, il n'est pas nécessaire de modifier la servlet. </a:t>
            </a:r>
            <a:endParaRPr lang="fr-FR" sz="2000" dirty="0" smtClean="0"/>
          </a:p>
          <a:p>
            <a:pPr marL="342900" indent="-342900">
              <a:buFont typeface="Arial" panose="020B0604020202020204" pitchFamily="34" charset="0"/>
              <a:buChar char="•"/>
            </a:pPr>
            <a:r>
              <a:rPr lang="fr-FR" sz="2000" dirty="0" smtClean="0"/>
              <a:t>Il </a:t>
            </a:r>
            <a:r>
              <a:rPr lang="fr-FR" sz="2000" dirty="0"/>
              <a:t>est donc plus facile de gérer l'application web si un contenu spécifique est modifié de temps en temps</a:t>
            </a:r>
            <a:r>
              <a:rPr lang="fr-FR" sz="2000" dirty="0" smtClean="0"/>
              <a:t>.</a:t>
            </a:r>
          </a:p>
          <a:p>
            <a:r>
              <a:rPr lang="fr-FR" sz="2000" b="1" dirty="0"/>
              <a:t>Méthodes de l'interface </a:t>
            </a:r>
            <a:r>
              <a:rPr lang="fr-FR" sz="2000" b="1" dirty="0" err="1"/>
              <a:t>ServletConfig</a:t>
            </a:r>
            <a:r>
              <a:rPr lang="fr-FR" sz="2000" dirty="0"/>
              <a:t> </a:t>
            </a:r>
            <a:endParaRPr lang="fr-FR" sz="2000" dirty="0" smtClean="0"/>
          </a:p>
          <a:p>
            <a:r>
              <a:rPr lang="fr-FR" sz="2000" dirty="0" smtClean="0"/>
              <a:t>  </a:t>
            </a:r>
          </a:p>
          <a:p>
            <a:r>
              <a:rPr lang="fr-FR" sz="2000" dirty="0" smtClean="0">
                <a:solidFill>
                  <a:srgbClr val="C00000"/>
                </a:solidFill>
              </a:rPr>
              <a:t>public </a:t>
            </a:r>
            <a:r>
              <a:rPr lang="fr-FR" sz="2000" dirty="0">
                <a:solidFill>
                  <a:srgbClr val="C00000"/>
                </a:solidFill>
              </a:rPr>
              <a:t>String </a:t>
            </a:r>
            <a:r>
              <a:rPr lang="fr-FR" sz="2000" dirty="0" err="1">
                <a:solidFill>
                  <a:srgbClr val="C00000"/>
                </a:solidFill>
              </a:rPr>
              <a:t>getInitParameter</a:t>
            </a:r>
            <a:r>
              <a:rPr lang="fr-FR" sz="2000" dirty="0">
                <a:solidFill>
                  <a:srgbClr val="C00000"/>
                </a:solidFill>
              </a:rPr>
              <a:t>(String </a:t>
            </a:r>
            <a:r>
              <a:rPr lang="fr-FR" sz="2000" dirty="0" err="1">
                <a:solidFill>
                  <a:srgbClr val="C00000"/>
                </a:solidFill>
              </a:rPr>
              <a:t>name</a:t>
            </a:r>
            <a:r>
              <a:rPr lang="fr-FR" sz="2000" dirty="0" smtClean="0">
                <a:solidFill>
                  <a:srgbClr val="C00000"/>
                </a:solidFill>
              </a:rPr>
              <a:t>)</a:t>
            </a:r>
            <a:r>
              <a:rPr lang="fr-FR" sz="2000" dirty="0" smtClean="0"/>
              <a:t>: Renvoie </a:t>
            </a:r>
            <a:r>
              <a:rPr lang="fr-FR" sz="2000" dirty="0"/>
              <a:t>la valeur du paramètre pour le nom de paramètre spécifié.    </a:t>
            </a:r>
            <a:endParaRPr lang="fr-FR" sz="2000" dirty="0" smtClean="0"/>
          </a:p>
          <a:p>
            <a:r>
              <a:rPr lang="fr-FR" sz="2000" dirty="0" smtClean="0">
                <a:solidFill>
                  <a:srgbClr val="C00000"/>
                </a:solidFill>
              </a:rPr>
              <a:t>public </a:t>
            </a:r>
            <a:r>
              <a:rPr lang="fr-FR" sz="2000" dirty="0" err="1">
                <a:solidFill>
                  <a:srgbClr val="C00000"/>
                </a:solidFill>
              </a:rPr>
              <a:t>Enumeration</a:t>
            </a:r>
            <a:r>
              <a:rPr lang="fr-FR" sz="2000" dirty="0">
                <a:solidFill>
                  <a:srgbClr val="C00000"/>
                </a:solidFill>
              </a:rPr>
              <a:t> </a:t>
            </a:r>
            <a:r>
              <a:rPr lang="fr-FR" sz="2000" dirty="0" err="1">
                <a:solidFill>
                  <a:srgbClr val="C00000"/>
                </a:solidFill>
              </a:rPr>
              <a:t>getInitParameterNames</a:t>
            </a:r>
            <a:r>
              <a:rPr lang="fr-FR" sz="2000" dirty="0" smtClean="0">
                <a:solidFill>
                  <a:srgbClr val="C00000"/>
                </a:solidFill>
              </a:rPr>
              <a:t>()</a:t>
            </a:r>
            <a:r>
              <a:rPr lang="fr-FR" sz="2000" dirty="0" smtClean="0"/>
              <a:t>: Retourne </a:t>
            </a:r>
            <a:r>
              <a:rPr lang="fr-FR" sz="2000" dirty="0"/>
              <a:t>une énumération de tous les noms de paramètres d'initialisation.    </a:t>
            </a:r>
            <a:endParaRPr lang="fr-FR" sz="2000" dirty="0" smtClean="0"/>
          </a:p>
          <a:p>
            <a:r>
              <a:rPr lang="fr-FR" sz="2000" dirty="0" smtClean="0">
                <a:solidFill>
                  <a:srgbClr val="C00000"/>
                </a:solidFill>
              </a:rPr>
              <a:t>public </a:t>
            </a:r>
            <a:r>
              <a:rPr lang="fr-FR" sz="2000" dirty="0">
                <a:solidFill>
                  <a:srgbClr val="C00000"/>
                </a:solidFill>
              </a:rPr>
              <a:t>String </a:t>
            </a:r>
            <a:r>
              <a:rPr lang="fr-FR" sz="2000" dirty="0" err="1">
                <a:solidFill>
                  <a:srgbClr val="C00000"/>
                </a:solidFill>
              </a:rPr>
              <a:t>getServletName</a:t>
            </a:r>
            <a:r>
              <a:rPr lang="fr-FR" sz="2000" dirty="0" smtClean="0">
                <a:solidFill>
                  <a:srgbClr val="C00000"/>
                </a:solidFill>
              </a:rPr>
              <a:t>()</a:t>
            </a:r>
            <a:r>
              <a:rPr lang="fr-FR" sz="2000" dirty="0" smtClean="0"/>
              <a:t>: Renvoie </a:t>
            </a:r>
            <a:r>
              <a:rPr lang="fr-FR" sz="2000" dirty="0"/>
              <a:t>le nom du servlet.    </a:t>
            </a:r>
            <a:endParaRPr lang="fr-FR" sz="2000" dirty="0" smtClean="0"/>
          </a:p>
          <a:p>
            <a:r>
              <a:rPr lang="fr-FR" sz="2000" dirty="0" smtClean="0">
                <a:solidFill>
                  <a:srgbClr val="C00000"/>
                </a:solidFill>
              </a:rPr>
              <a:t>public </a:t>
            </a:r>
            <a:r>
              <a:rPr lang="fr-FR" sz="2000" dirty="0" err="1">
                <a:solidFill>
                  <a:srgbClr val="C00000"/>
                </a:solidFill>
              </a:rPr>
              <a:t>ServletContext</a:t>
            </a:r>
            <a:r>
              <a:rPr lang="fr-FR" sz="2000" dirty="0">
                <a:solidFill>
                  <a:srgbClr val="C00000"/>
                </a:solidFill>
              </a:rPr>
              <a:t> </a:t>
            </a:r>
            <a:r>
              <a:rPr lang="fr-FR" sz="2000" dirty="0" err="1">
                <a:solidFill>
                  <a:srgbClr val="C00000"/>
                </a:solidFill>
              </a:rPr>
              <a:t>getServletContext</a:t>
            </a:r>
            <a:r>
              <a:rPr lang="fr-FR" sz="2000" dirty="0" smtClean="0">
                <a:solidFill>
                  <a:srgbClr val="C00000"/>
                </a:solidFill>
              </a:rPr>
              <a:t>()</a:t>
            </a:r>
            <a:r>
              <a:rPr lang="fr-FR" sz="2000" dirty="0" smtClean="0"/>
              <a:t>: Retourne </a:t>
            </a:r>
            <a:r>
              <a:rPr lang="fr-FR" sz="2000" dirty="0"/>
              <a:t>un objet </a:t>
            </a:r>
            <a:r>
              <a:rPr lang="fr-FR" sz="2000" dirty="0" err="1"/>
              <a:t>ServletContext</a:t>
            </a:r>
            <a:r>
              <a:rPr lang="fr-FR" sz="2000" dirty="0"/>
              <a:t>.</a:t>
            </a:r>
            <a:endParaRPr lang="fr-FR" sz="2000" dirty="0" smtClean="0"/>
          </a:p>
        </p:txBody>
      </p:sp>
    </p:spTree>
    <p:extLst>
      <p:ext uri="{BB962C8B-B14F-4D97-AF65-F5344CB8AC3E}">
        <p14:creationId xmlns:p14="http://schemas.microsoft.com/office/powerpoint/2010/main" val="2425651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32</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7" y="679592"/>
            <a:ext cx="11117577"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1" y="747502"/>
            <a:ext cx="11228807" cy="5324535"/>
          </a:xfrm>
          <a:prstGeom prst="rect">
            <a:avLst/>
          </a:prstGeom>
        </p:spPr>
        <p:txBody>
          <a:bodyPr wrap="square">
            <a:spAutoFit/>
          </a:bodyPr>
          <a:lstStyle/>
          <a:p>
            <a:r>
              <a:rPr lang="fr-FR" sz="2000" b="1" dirty="0" smtClean="0"/>
              <a:t>Interface </a:t>
            </a:r>
            <a:r>
              <a:rPr lang="fr-FR" sz="2000" b="1" dirty="0" err="1" smtClean="0"/>
              <a:t>ServletContext</a:t>
            </a:r>
            <a:endParaRPr lang="fr-FR" sz="2000" b="1" dirty="0" smtClean="0"/>
          </a:p>
          <a:p>
            <a:pPr marL="342900" indent="-342900">
              <a:buFont typeface="Arial" panose="020B0604020202020204" pitchFamily="34" charset="0"/>
              <a:buChar char="•"/>
            </a:pPr>
            <a:r>
              <a:rPr lang="fr-FR" sz="2000" dirty="0" smtClean="0"/>
              <a:t>Un </a:t>
            </a:r>
            <a:r>
              <a:rPr lang="fr-FR" sz="2000" dirty="0"/>
              <a:t>objet </a:t>
            </a:r>
            <a:r>
              <a:rPr lang="fr-FR" sz="2000" dirty="0" err="1"/>
              <a:t>ServletContext</a:t>
            </a:r>
            <a:r>
              <a:rPr lang="fr-FR" sz="2000" dirty="0"/>
              <a:t> est créé par le conteneur web au moment du déploiement du projet. </a:t>
            </a:r>
            <a:endParaRPr lang="fr-FR" sz="2000" dirty="0" smtClean="0"/>
          </a:p>
          <a:p>
            <a:pPr marL="342900" indent="-342900">
              <a:buFont typeface="Arial" panose="020B0604020202020204" pitchFamily="34" charset="0"/>
              <a:buChar char="•"/>
            </a:pPr>
            <a:r>
              <a:rPr lang="fr-FR" sz="2000" dirty="0" smtClean="0"/>
              <a:t>Cet </a:t>
            </a:r>
            <a:r>
              <a:rPr lang="fr-FR" sz="2000" dirty="0"/>
              <a:t>objet peut être utilisé pour obtenir des informations de configuration à partir du fichier web.xml. </a:t>
            </a:r>
            <a:endParaRPr lang="fr-FR" sz="2000" dirty="0" smtClean="0"/>
          </a:p>
          <a:p>
            <a:pPr marL="342900" indent="-342900">
              <a:buFont typeface="Arial" panose="020B0604020202020204" pitchFamily="34" charset="0"/>
              <a:buChar char="•"/>
            </a:pPr>
            <a:r>
              <a:rPr lang="fr-FR" sz="2000" dirty="0" smtClean="0"/>
              <a:t>Il </a:t>
            </a:r>
            <a:r>
              <a:rPr lang="fr-FR" sz="2000" dirty="0"/>
              <a:t>n'y a qu'un seul objet </a:t>
            </a:r>
            <a:r>
              <a:rPr lang="fr-FR" sz="2000" dirty="0" err="1"/>
              <a:t>ServletContext</a:t>
            </a:r>
            <a:r>
              <a:rPr lang="fr-FR" sz="2000" dirty="0"/>
              <a:t> par application web</a:t>
            </a:r>
            <a:r>
              <a:rPr lang="fr-FR" sz="2000" dirty="0" smtClean="0"/>
              <a:t>.</a:t>
            </a:r>
          </a:p>
          <a:p>
            <a:pPr marL="342900" indent="-342900">
              <a:buFont typeface="Arial" panose="020B0604020202020204" pitchFamily="34" charset="0"/>
              <a:buChar char="•"/>
            </a:pPr>
            <a:r>
              <a:rPr lang="fr-FR" sz="2000" dirty="0" smtClean="0"/>
              <a:t>Si </a:t>
            </a:r>
            <a:r>
              <a:rPr lang="fr-FR" sz="2000" dirty="0"/>
              <a:t>une information est partagée avec plusieurs servlets, il est préférable de la fournir à partir du fichier web.xml à l'aide de l'élément &lt;</a:t>
            </a:r>
            <a:r>
              <a:rPr lang="fr-FR" sz="2000" dirty="0" err="1"/>
              <a:t>context-param</a:t>
            </a:r>
            <a:r>
              <a:rPr lang="fr-FR" sz="2000" dirty="0" smtClean="0"/>
              <a:t>&gt;.</a:t>
            </a:r>
          </a:p>
          <a:p>
            <a:endParaRPr lang="fr-FR" sz="2000" dirty="0" smtClean="0"/>
          </a:p>
          <a:p>
            <a:r>
              <a:rPr lang="fr-FR" sz="2000" dirty="0"/>
              <a:t>Voici quelques méthodes couramment utilisées de l'interface </a:t>
            </a:r>
            <a:r>
              <a:rPr lang="fr-FR" sz="2000" dirty="0" err="1"/>
              <a:t>ServletContext</a:t>
            </a:r>
            <a:r>
              <a:rPr lang="fr-FR" sz="2000" dirty="0" smtClean="0"/>
              <a:t>.</a:t>
            </a:r>
          </a:p>
          <a:p>
            <a:r>
              <a:rPr lang="fr-FR" sz="2000" dirty="0" smtClean="0"/>
              <a:t>   </a:t>
            </a:r>
          </a:p>
          <a:p>
            <a:r>
              <a:rPr lang="fr-FR" sz="2000" dirty="0" smtClean="0">
                <a:solidFill>
                  <a:srgbClr val="C00000"/>
                </a:solidFill>
              </a:rPr>
              <a:t>public </a:t>
            </a:r>
            <a:r>
              <a:rPr lang="fr-FR" sz="2000" dirty="0">
                <a:solidFill>
                  <a:srgbClr val="C00000"/>
                </a:solidFill>
              </a:rPr>
              <a:t>String </a:t>
            </a:r>
            <a:r>
              <a:rPr lang="fr-FR" sz="2000" dirty="0" err="1">
                <a:solidFill>
                  <a:srgbClr val="C00000"/>
                </a:solidFill>
              </a:rPr>
              <a:t>getInitParameter</a:t>
            </a:r>
            <a:r>
              <a:rPr lang="fr-FR" sz="2000" dirty="0">
                <a:solidFill>
                  <a:srgbClr val="C00000"/>
                </a:solidFill>
              </a:rPr>
              <a:t>(String </a:t>
            </a:r>
            <a:r>
              <a:rPr lang="fr-FR" sz="2000" dirty="0" err="1">
                <a:solidFill>
                  <a:srgbClr val="C00000"/>
                </a:solidFill>
              </a:rPr>
              <a:t>name</a:t>
            </a:r>
            <a:r>
              <a:rPr lang="fr-FR" sz="2000" dirty="0">
                <a:solidFill>
                  <a:srgbClr val="C00000"/>
                </a:solidFill>
              </a:rPr>
              <a:t>)</a:t>
            </a:r>
            <a:r>
              <a:rPr lang="fr-FR" sz="2000" dirty="0"/>
              <a:t>:renvoie la valeur du paramètre pour le nom spécifié.    </a:t>
            </a:r>
            <a:r>
              <a:rPr lang="fr-FR" sz="2000" dirty="0">
                <a:solidFill>
                  <a:srgbClr val="C00000"/>
                </a:solidFill>
              </a:rPr>
              <a:t>public </a:t>
            </a:r>
            <a:r>
              <a:rPr lang="fr-FR" sz="2000" dirty="0" err="1">
                <a:solidFill>
                  <a:srgbClr val="C00000"/>
                </a:solidFill>
              </a:rPr>
              <a:t>Enumeration</a:t>
            </a:r>
            <a:r>
              <a:rPr lang="fr-FR" sz="2000" dirty="0">
                <a:solidFill>
                  <a:srgbClr val="C00000"/>
                </a:solidFill>
              </a:rPr>
              <a:t> </a:t>
            </a:r>
            <a:r>
              <a:rPr lang="fr-FR" sz="2000" dirty="0" err="1">
                <a:solidFill>
                  <a:srgbClr val="C00000"/>
                </a:solidFill>
              </a:rPr>
              <a:t>getInitParameterNames</a:t>
            </a:r>
            <a:r>
              <a:rPr lang="fr-FR" sz="2000" dirty="0">
                <a:solidFill>
                  <a:srgbClr val="C00000"/>
                </a:solidFill>
              </a:rPr>
              <a:t>()</a:t>
            </a:r>
            <a:r>
              <a:rPr lang="fr-FR" sz="2000" dirty="0"/>
              <a:t>:renvoie les noms des paramètres d'initialisation du contexte.    </a:t>
            </a:r>
            <a:endParaRPr lang="fr-FR" sz="2000" dirty="0" smtClean="0"/>
          </a:p>
          <a:p>
            <a:r>
              <a:rPr lang="fr-FR" sz="2000" dirty="0" smtClean="0">
                <a:solidFill>
                  <a:srgbClr val="C00000"/>
                </a:solidFill>
              </a:rPr>
              <a:t>public </a:t>
            </a:r>
            <a:r>
              <a:rPr lang="fr-FR" sz="2000" dirty="0" err="1">
                <a:solidFill>
                  <a:srgbClr val="C00000"/>
                </a:solidFill>
              </a:rPr>
              <a:t>void</a:t>
            </a:r>
            <a:r>
              <a:rPr lang="fr-FR" sz="2000" dirty="0">
                <a:solidFill>
                  <a:srgbClr val="C00000"/>
                </a:solidFill>
              </a:rPr>
              <a:t> </a:t>
            </a:r>
            <a:r>
              <a:rPr lang="fr-FR" sz="2000" dirty="0" err="1">
                <a:solidFill>
                  <a:srgbClr val="C00000"/>
                </a:solidFill>
              </a:rPr>
              <a:t>setAttribute</a:t>
            </a:r>
            <a:r>
              <a:rPr lang="fr-FR" sz="2000" dirty="0">
                <a:solidFill>
                  <a:srgbClr val="C00000"/>
                </a:solidFill>
              </a:rPr>
              <a:t>(String </a:t>
            </a:r>
            <a:r>
              <a:rPr lang="fr-FR" sz="2000" dirty="0" err="1">
                <a:solidFill>
                  <a:srgbClr val="C00000"/>
                </a:solidFill>
              </a:rPr>
              <a:t>name,Object</a:t>
            </a:r>
            <a:r>
              <a:rPr lang="fr-FR" sz="2000" dirty="0">
                <a:solidFill>
                  <a:srgbClr val="C00000"/>
                </a:solidFill>
              </a:rPr>
              <a:t> </a:t>
            </a:r>
            <a:r>
              <a:rPr lang="fr-FR" sz="2000" dirty="0" err="1">
                <a:solidFill>
                  <a:srgbClr val="C00000"/>
                </a:solidFill>
              </a:rPr>
              <a:t>object</a:t>
            </a:r>
            <a:r>
              <a:rPr lang="fr-FR" sz="2000" dirty="0">
                <a:solidFill>
                  <a:srgbClr val="C00000"/>
                </a:solidFill>
              </a:rPr>
              <a:t>)</a:t>
            </a:r>
            <a:r>
              <a:rPr lang="fr-FR" sz="2000" dirty="0"/>
              <a:t> : définit l'objet donné dans la portée de l'application.    </a:t>
            </a:r>
            <a:endParaRPr lang="fr-FR" sz="2000" dirty="0" smtClean="0"/>
          </a:p>
          <a:p>
            <a:r>
              <a:rPr lang="fr-FR" sz="2000" dirty="0" smtClean="0">
                <a:solidFill>
                  <a:srgbClr val="C00000"/>
                </a:solidFill>
              </a:rPr>
              <a:t>public </a:t>
            </a:r>
            <a:r>
              <a:rPr lang="fr-FR" sz="2000" dirty="0">
                <a:solidFill>
                  <a:srgbClr val="C00000"/>
                </a:solidFill>
              </a:rPr>
              <a:t>Object </a:t>
            </a:r>
            <a:r>
              <a:rPr lang="fr-FR" sz="2000" dirty="0" err="1">
                <a:solidFill>
                  <a:srgbClr val="C00000"/>
                </a:solidFill>
              </a:rPr>
              <a:t>getAttribute</a:t>
            </a:r>
            <a:r>
              <a:rPr lang="fr-FR" sz="2000" dirty="0">
                <a:solidFill>
                  <a:srgbClr val="C00000"/>
                </a:solidFill>
              </a:rPr>
              <a:t>(String </a:t>
            </a:r>
            <a:r>
              <a:rPr lang="fr-FR" sz="2000" dirty="0" err="1">
                <a:solidFill>
                  <a:srgbClr val="C00000"/>
                </a:solidFill>
              </a:rPr>
              <a:t>name</a:t>
            </a:r>
            <a:r>
              <a:rPr lang="fr-FR" sz="2000" dirty="0">
                <a:solidFill>
                  <a:srgbClr val="C00000"/>
                </a:solidFill>
              </a:rPr>
              <a:t>)</a:t>
            </a:r>
            <a:r>
              <a:rPr lang="fr-FR" sz="2000" dirty="0"/>
              <a:t>:renvoie l'attribut correspondant au nom spécifié.    </a:t>
            </a:r>
            <a:endParaRPr lang="fr-FR" sz="2000" dirty="0" smtClean="0"/>
          </a:p>
          <a:p>
            <a:r>
              <a:rPr lang="fr-FR" sz="2000" dirty="0" smtClean="0">
                <a:solidFill>
                  <a:srgbClr val="C00000"/>
                </a:solidFill>
              </a:rPr>
              <a:t>public </a:t>
            </a:r>
            <a:r>
              <a:rPr lang="fr-FR" sz="2000" dirty="0" err="1">
                <a:solidFill>
                  <a:srgbClr val="C00000"/>
                </a:solidFill>
              </a:rPr>
              <a:t>Enumeration</a:t>
            </a:r>
            <a:r>
              <a:rPr lang="fr-FR" sz="2000" dirty="0">
                <a:solidFill>
                  <a:srgbClr val="C00000"/>
                </a:solidFill>
              </a:rPr>
              <a:t> </a:t>
            </a:r>
            <a:r>
              <a:rPr lang="fr-FR" sz="2000" dirty="0" err="1">
                <a:solidFill>
                  <a:srgbClr val="C00000"/>
                </a:solidFill>
              </a:rPr>
              <a:t>getInitParameterNames</a:t>
            </a:r>
            <a:r>
              <a:rPr lang="fr-FR" sz="2000" dirty="0">
                <a:solidFill>
                  <a:srgbClr val="C00000"/>
                </a:solidFill>
              </a:rPr>
              <a:t>()</a:t>
            </a:r>
            <a:r>
              <a:rPr lang="fr-FR" sz="2000" dirty="0"/>
              <a:t>:renvoie les noms des paramètres d'initialisation du contexte sous la forme d'une énumération d'objets String.   </a:t>
            </a:r>
            <a:endParaRPr lang="fr-FR" sz="2000" dirty="0" smtClean="0"/>
          </a:p>
          <a:p>
            <a:r>
              <a:rPr lang="fr-FR" sz="2000" dirty="0" smtClean="0">
                <a:solidFill>
                  <a:srgbClr val="C00000"/>
                </a:solidFill>
              </a:rPr>
              <a:t>public </a:t>
            </a:r>
            <a:r>
              <a:rPr lang="fr-FR" sz="2000" dirty="0" err="1">
                <a:solidFill>
                  <a:srgbClr val="C00000"/>
                </a:solidFill>
              </a:rPr>
              <a:t>void</a:t>
            </a:r>
            <a:r>
              <a:rPr lang="fr-FR" sz="2000" dirty="0">
                <a:solidFill>
                  <a:srgbClr val="C00000"/>
                </a:solidFill>
              </a:rPr>
              <a:t> </a:t>
            </a:r>
            <a:r>
              <a:rPr lang="fr-FR" sz="2000" dirty="0" err="1">
                <a:solidFill>
                  <a:srgbClr val="C00000"/>
                </a:solidFill>
              </a:rPr>
              <a:t>removeAttribute</a:t>
            </a:r>
            <a:r>
              <a:rPr lang="fr-FR" sz="2000" dirty="0">
                <a:solidFill>
                  <a:srgbClr val="C00000"/>
                </a:solidFill>
              </a:rPr>
              <a:t>(String </a:t>
            </a:r>
            <a:r>
              <a:rPr lang="fr-FR" sz="2000" dirty="0" err="1">
                <a:solidFill>
                  <a:srgbClr val="C00000"/>
                </a:solidFill>
              </a:rPr>
              <a:t>name</a:t>
            </a:r>
            <a:r>
              <a:rPr lang="fr-FR" sz="2000" dirty="0">
                <a:solidFill>
                  <a:srgbClr val="C00000"/>
                </a:solidFill>
              </a:rPr>
              <a:t>)</a:t>
            </a:r>
            <a:r>
              <a:rPr lang="fr-FR" sz="2000" dirty="0"/>
              <a:t>:Supprime l'attribut portant le nom donné du contexte de servlet.</a:t>
            </a:r>
          </a:p>
        </p:txBody>
      </p:sp>
    </p:spTree>
    <p:extLst>
      <p:ext uri="{BB962C8B-B14F-4D97-AF65-F5344CB8AC3E}">
        <p14:creationId xmlns:p14="http://schemas.microsoft.com/office/powerpoint/2010/main" val="2609315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33</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1080128" y="2038991"/>
            <a:ext cx="9907260" cy="1781907"/>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96282" y="704825"/>
            <a:ext cx="10657515" cy="5570756"/>
          </a:xfrm>
          <a:prstGeom prst="rect">
            <a:avLst/>
          </a:prstGeom>
        </p:spPr>
        <p:txBody>
          <a:bodyPr wrap="square">
            <a:spAutoFit/>
          </a:bodyPr>
          <a:lstStyle/>
          <a:p>
            <a:pPr marL="342900" indent="-342900">
              <a:buFont typeface="Arial" panose="020B0604020202020204" pitchFamily="34" charset="0"/>
              <a:buChar char="•"/>
            </a:pPr>
            <a:r>
              <a:rPr lang="fr-FR" sz="2400" dirty="0"/>
              <a:t>Une API Servlet est une interface de programmation d'application (API) pour les Servlets Java qui permet aux développeurs d'écrire des applications Web dynamiques en utilisant le langage de programmation Java.</a:t>
            </a:r>
          </a:p>
          <a:p>
            <a:endParaRPr lang="fr-FR" sz="1000" dirty="0"/>
          </a:p>
          <a:p>
            <a:pPr marL="342900" indent="-342900">
              <a:buFont typeface="Arial" panose="020B0604020202020204" pitchFamily="34" charset="0"/>
              <a:buChar char="•"/>
            </a:pPr>
            <a:r>
              <a:rPr lang="fr-FR" sz="2400" dirty="0"/>
              <a:t>Les API Servlet fournissent une </a:t>
            </a:r>
            <a:r>
              <a:rPr lang="fr-FR" sz="2400" dirty="0">
                <a:solidFill>
                  <a:schemeClr val="accent5">
                    <a:lumMod val="75000"/>
                  </a:schemeClr>
                </a:solidFill>
              </a:rPr>
              <a:t>interface standard</a:t>
            </a:r>
            <a:r>
              <a:rPr lang="fr-FR" sz="2400" dirty="0"/>
              <a:t> pour la </a:t>
            </a:r>
            <a:r>
              <a:rPr lang="fr-FR" sz="2400" dirty="0">
                <a:solidFill>
                  <a:schemeClr val="accent5">
                    <a:lumMod val="75000"/>
                  </a:schemeClr>
                </a:solidFill>
              </a:rPr>
              <a:t>communication entre un conteneur de Servlets</a:t>
            </a:r>
            <a:r>
              <a:rPr lang="fr-FR" sz="2400" dirty="0"/>
              <a:t> (tel que </a:t>
            </a:r>
            <a:r>
              <a:rPr lang="fr-FR" sz="2400" dirty="0" err="1"/>
              <a:t>Tomcat</a:t>
            </a:r>
            <a:r>
              <a:rPr lang="fr-FR" sz="2400" dirty="0"/>
              <a:t> ou </a:t>
            </a:r>
            <a:r>
              <a:rPr lang="fr-FR" sz="2400" dirty="0" err="1"/>
              <a:t>Jetty</a:t>
            </a:r>
            <a:r>
              <a:rPr lang="fr-FR" sz="2400" dirty="0"/>
              <a:t>) </a:t>
            </a:r>
            <a:r>
              <a:rPr lang="fr-FR" sz="2400" dirty="0">
                <a:solidFill>
                  <a:schemeClr val="accent5">
                    <a:lumMod val="75000"/>
                  </a:schemeClr>
                </a:solidFill>
              </a:rPr>
              <a:t>et les Servlets eux-mêmes</a:t>
            </a:r>
            <a:r>
              <a:rPr lang="fr-FR" sz="2400" dirty="0"/>
              <a:t>. Cette interface permet aux développeurs d'écrire </a:t>
            </a:r>
            <a:r>
              <a:rPr lang="fr-FR" sz="2400" b="1" dirty="0"/>
              <a:t>des Servlets qui peuvent être exécutés dans n'importe quel conteneur de Servlets qui prend en charge l'API Servlet.</a:t>
            </a:r>
          </a:p>
          <a:p>
            <a:endParaRPr lang="fr-FR" sz="1000" dirty="0"/>
          </a:p>
          <a:p>
            <a:pPr marL="342900" indent="-342900">
              <a:buFont typeface="Arial" panose="020B0604020202020204" pitchFamily="34" charset="0"/>
              <a:buChar char="•"/>
            </a:pPr>
            <a:r>
              <a:rPr lang="fr-FR" sz="2400" dirty="0"/>
              <a:t>Les API Servlet sont fournies en tant que packages Java standard qui peuvent être importés dans les applications Java. Les packages les plus couramment utilisés pour l'API Servlet sont </a:t>
            </a:r>
            <a:r>
              <a:rPr lang="fr-FR" sz="2400" dirty="0" err="1">
                <a:solidFill>
                  <a:schemeClr val="accent5">
                    <a:lumMod val="75000"/>
                  </a:schemeClr>
                </a:solidFill>
              </a:rPr>
              <a:t>javax.servlet</a:t>
            </a:r>
            <a:r>
              <a:rPr lang="fr-FR" sz="2400" dirty="0"/>
              <a:t> et </a:t>
            </a:r>
            <a:r>
              <a:rPr lang="fr-FR" sz="2400" dirty="0" err="1">
                <a:solidFill>
                  <a:schemeClr val="accent5">
                    <a:lumMod val="75000"/>
                  </a:schemeClr>
                </a:solidFill>
              </a:rPr>
              <a:t>javax.servlet.http</a:t>
            </a:r>
            <a:r>
              <a:rPr lang="fr-FR" sz="2400" dirty="0"/>
              <a:t>. Le </a:t>
            </a:r>
            <a:r>
              <a:rPr lang="fr-FR" sz="2400" b="1" dirty="0"/>
              <a:t>premier</a:t>
            </a:r>
            <a:r>
              <a:rPr lang="fr-FR" sz="2400" dirty="0"/>
              <a:t> package contient les </a:t>
            </a:r>
            <a:r>
              <a:rPr lang="fr-FR" sz="2400" b="1" dirty="0"/>
              <a:t>classes et interfaces nécessaires pour écrire des Servlets</a:t>
            </a:r>
            <a:r>
              <a:rPr lang="fr-FR" sz="2400" dirty="0"/>
              <a:t>, tandis que le </a:t>
            </a:r>
            <a:r>
              <a:rPr lang="fr-FR" sz="2400" b="1" dirty="0"/>
              <a:t>second</a:t>
            </a:r>
            <a:r>
              <a:rPr lang="fr-FR" sz="2400" dirty="0"/>
              <a:t> package contient des </a:t>
            </a:r>
            <a:r>
              <a:rPr lang="fr-FR" sz="2400" b="1" dirty="0"/>
              <a:t>classes et des interfaces spécifiques pour les Servlets HTTP</a:t>
            </a:r>
            <a:r>
              <a:rPr lang="fr-FR" sz="2400" dirty="0" smtClean="0"/>
              <a:t>.</a:t>
            </a:r>
            <a:endParaRPr lang="fr-FR" sz="2400" dirty="0"/>
          </a:p>
        </p:txBody>
      </p:sp>
    </p:spTree>
    <p:extLst>
      <p:ext uri="{BB962C8B-B14F-4D97-AF65-F5344CB8AC3E}">
        <p14:creationId xmlns:p14="http://schemas.microsoft.com/office/powerpoint/2010/main" val="1694023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34</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5262979"/>
          </a:xfrm>
          <a:prstGeom prst="rect">
            <a:avLst/>
          </a:prstGeom>
        </p:spPr>
        <p:txBody>
          <a:bodyPr wrap="square">
            <a:spAutoFit/>
          </a:bodyPr>
          <a:lstStyle/>
          <a:p>
            <a:pPr marL="342900" indent="-342900">
              <a:buFont typeface="Arial" panose="020B0604020202020204" pitchFamily="34" charset="0"/>
              <a:buChar char="•"/>
            </a:pPr>
            <a:r>
              <a:rPr lang="fr-FR" sz="2400" dirty="0"/>
              <a:t>le </a:t>
            </a:r>
            <a:r>
              <a:rPr lang="fr-FR" sz="2400" b="1" dirty="0"/>
              <a:t>package </a:t>
            </a:r>
            <a:r>
              <a:rPr lang="fr-FR" sz="2400" b="1" dirty="0" err="1"/>
              <a:t>javax.servlet</a:t>
            </a:r>
            <a:r>
              <a:rPr lang="fr-FR" sz="2400" dirty="0"/>
              <a:t> peut être utilisé par les développeurs pour écrire des Servlets, mais il est </a:t>
            </a:r>
            <a:r>
              <a:rPr lang="fr-FR" sz="2400" b="1" dirty="0"/>
              <a:t>également utilisé par le conteneur de Servlets pour fournir les fonctionnalités nécessaires à l'exécution des Servlets</a:t>
            </a:r>
            <a:r>
              <a:rPr lang="fr-FR" sz="2400" dirty="0" smtClean="0"/>
              <a:t>.</a:t>
            </a:r>
          </a:p>
          <a:p>
            <a:endParaRPr lang="fr-FR" sz="2400" dirty="0" smtClean="0"/>
          </a:p>
          <a:p>
            <a:pPr marL="342900" indent="-342900">
              <a:buFont typeface="Arial" panose="020B0604020202020204" pitchFamily="34" charset="0"/>
              <a:buChar char="•"/>
            </a:pPr>
            <a:r>
              <a:rPr lang="fr-FR" sz="2400" dirty="0"/>
              <a:t>le </a:t>
            </a:r>
            <a:r>
              <a:rPr lang="fr-FR" sz="2400" b="1" dirty="0"/>
              <a:t>package </a:t>
            </a:r>
            <a:r>
              <a:rPr lang="fr-FR" sz="2400" b="1" dirty="0" err="1"/>
              <a:t>javax.servlet.http</a:t>
            </a:r>
            <a:r>
              <a:rPr lang="fr-FR" sz="2400" dirty="0"/>
              <a:t> </a:t>
            </a:r>
            <a:r>
              <a:rPr lang="fr-FR" sz="2400" dirty="0" smtClean="0"/>
              <a:t>est </a:t>
            </a:r>
            <a:r>
              <a:rPr lang="fr-FR" sz="2400" b="1" dirty="0"/>
              <a:t>principalement utilisé par les Servlets</a:t>
            </a:r>
            <a:r>
              <a:rPr lang="fr-FR" sz="2400" dirty="0"/>
              <a:t> qui répondent aux requêtes HTTP, il est </a:t>
            </a:r>
            <a:r>
              <a:rPr lang="fr-FR" sz="2400" b="1" dirty="0"/>
              <a:t>également utilisé par le conteneur de Servlets</a:t>
            </a:r>
            <a:r>
              <a:rPr lang="fr-FR" sz="2400" dirty="0"/>
              <a:t> pour fournir les fonctionnalités nécessaires pour traiter les demandes et générer les réponses HTTP</a:t>
            </a:r>
            <a:r>
              <a:rPr lang="fr-FR" sz="2400" dirty="0" smtClean="0"/>
              <a:t>.</a:t>
            </a:r>
          </a:p>
          <a:p>
            <a:endParaRPr lang="fr-FR" sz="2400" dirty="0"/>
          </a:p>
          <a:p>
            <a:pPr marL="342900" indent="-342900">
              <a:buFont typeface="Arial" panose="020B0604020202020204" pitchFamily="34" charset="0"/>
              <a:buChar char="•"/>
            </a:pPr>
            <a:r>
              <a:rPr lang="fr-FR" sz="2400" dirty="0" smtClean="0"/>
              <a:t>Les </a:t>
            </a:r>
            <a:r>
              <a:rPr lang="fr-FR" sz="2400" dirty="0"/>
              <a:t>API Servlet offrent une grande flexibilité aux développeurs pour écrire des applications Web dynamiques. Les Servlets peuvent recevoir des demandes HTTP et générer des réponses HTTP. </a:t>
            </a:r>
            <a:r>
              <a:rPr lang="fr-FR" sz="2400" b="1" dirty="0"/>
              <a:t>Les développeurs peuvent utiliser des API Servlet pour accéder à des bases de données, lire et écrire des cookies, gérer des sessions utilisateur, etc</a:t>
            </a:r>
            <a:r>
              <a:rPr lang="fr-FR" sz="2400" b="1" dirty="0" smtClean="0"/>
              <a:t>.</a:t>
            </a:r>
            <a:endParaRPr lang="fr-FR" sz="2400" dirty="0"/>
          </a:p>
        </p:txBody>
      </p:sp>
    </p:spTree>
    <p:extLst>
      <p:ext uri="{BB962C8B-B14F-4D97-AF65-F5344CB8AC3E}">
        <p14:creationId xmlns:p14="http://schemas.microsoft.com/office/powerpoint/2010/main" val="801611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35</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5509200"/>
          </a:xfrm>
          <a:prstGeom prst="rect">
            <a:avLst/>
          </a:prstGeom>
        </p:spPr>
        <p:txBody>
          <a:bodyPr wrap="square">
            <a:spAutoFit/>
          </a:bodyPr>
          <a:lstStyle/>
          <a:p>
            <a:r>
              <a:rPr lang="fr-FR" sz="2400" b="1" dirty="0"/>
              <a:t>Interfaces </a:t>
            </a:r>
            <a:r>
              <a:rPr lang="fr-FR" sz="2400" b="1" dirty="0" smtClean="0"/>
              <a:t>dans </a:t>
            </a:r>
            <a:r>
              <a:rPr lang="fr-FR" sz="2400" b="1" dirty="0" err="1"/>
              <a:t>javax.servlet</a:t>
            </a:r>
            <a:r>
              <a:rPr lang="fr-FR" sz="2400" b="1" dirty="0"/>
              <a:t> package</a:t>
            </a:r>
          </a:p>
          <a:p>
            <a:endParaRPr lang="fr-FR" sz="1000" dirty="0"/>
          </a:p>
          <a:p>
            <a:pPr marL="342900" indent="-342900">
              <a:buFont typeface="Arial" panose="020B0604020202020204" pitchFamily="34" charset="0"/>
              <a:buChar char="•"/>
            </a:pPr>
            <a:r>
              <a:rPr lang="fr-FR" sz="2400" dirty="0" smtClean="0"/>
              <a:t>Il y a plusieurs </a:t>
            </a:r>
            <a:r>
              <a:rPr lang="fr-FR" sz="2400" dirty="0">
                <a:solidFill>
                  <a:srgbClr val="C00000"/>
                </a:solidFill>
              </a:rPr>
              <a:t>interfaces</a:t>
            </a:r>
            <a:r>
              <a:rPr lang="fr-FR" sz="2400" dirty="0"/>
              <a:t> </a:t>
            </a:r>
            <a:r>
              <a:rPr lang="fr-FR" sz="2400" dirty="0" smtClean="0"/>
              <a:t>dans </a:t>
            </a:r>
            <a:r>
              <a:rPr lang="fr-FR" sz="2400" dirty="0" err="1"/>
              <a:t>javax.servlet</a:t>
            </a:r>
            <a:r>
              <a:rPr lang="fr-FR" sz="2400" dirty="0"/>
              <a:t> package. </a:t>
            </a:r>
            <a:r>
              <a:rPr lang="fr-FR" sz="2400" dirty="0" smtClean="0"/>
              <a:t>Elles sont comme suit :</a:t>
            </a:r>
            <a:endParaRPr lang="fr-FR" sz="2400" dirty="0"/>
          </a:p>
          <a:p>
            <a:endParaRPr lang="fr-FR" sz="1000" dirty="0"/>
          </a:p>
          <a:p>
            <a:pPr marL="342900" indent="-342900">
              <a:buFont typeface="Arial" panose="020B0604020202020204" pitchFamily="34" charset="0"/>
              <a:buChar char="•"/>
            </a:pPr>
            <a:r>
              <a:rPr lang="fr-FR" sz="2400" dirty="0"/>
              <a:t>   </a:t>
            </a:r>
            <a:r>
              <a:rPr lang="fr-FR" sz="2000" b="1" dirty="0" smtClean="0">
                <a:solidFill>
                  <a:schemeClr val="accent5">
                    <a:lumMod val="75000"/>
                  </a:schemeClr>
                </a:solidFill>
              </a:rPr>
              <a:t>Servlet</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ServletRequest</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ServletResponse</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RequestDispatcher</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ServletConfig</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ServletContext</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SingleThreadModel</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Filter</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FilterConfig</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FilterChain</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ServletRequestListener</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ServletRequestAttributeListener</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ServletContextListener</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smtClean="0">
                <a:solidFill>
                  <a:schemeClr val="accent5">
                    <a:lumMod val="75000"/>
                  </a:schemeClr>
                </a:solidFill>
              </a:rPr>
              <a:t>ServletContextAttributeListener</a:t>
            </a:r>
            <a:endParaRPr lang="fr-FR" sz="2000" b="1" dirty="0">
              <a:solidFill>
                <a:schemeClr val="accent5">
                  <a:lumMod val="75000"/>
                </a:schemeClr>
              </a:solidFill>
            </a:endParaRPr>
          </a:p>
        </p:txBody>
      </p:sp>
    </p:spTree>
    <p:extLst>
      <p:ext uri="{BB962C8B-B14F-4D97-AF65-F5344CB8AC3E}">
        <p14:creationId xmlns:p14="http://schemas.microsoft.com/office/powerpoint/2010/main" val="1722240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36</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5201424"/>
          </a:xfrm>
          <a:prstGeom prst="rect">
            <a:avLst/>
          </a:prstGeom>
        </p:spPr>
        <p:txBody>
          <a:bodyPr wrap="square">
            <a:spAutoFit/>
          </a:bodyPr>
          <a:lstStyle/>
          <a:p>
            <a:r>
              <a:rPr lang="fr-FR" sz="2400" b="1" dirty="0" smtClean="0"/>
              <a:t>Classes dans </a:t>
            </a:r>
            <a:r>
              <a:rPr lang="fr-FR" sz="2400" b="1" dirty="0" err="1"/>
              <a:t>javax.servlet</a:t>
            </a:r>
            <a:r>
              <a:rPr lang="fr-FR" sz="2400" b="1" dirty="0"/>
              <a:t> package</a:t>
            </a:r>
          </a:p>
          <a:p>
            <a:endParaRPr lang="fr-FR" sz="1000" dirty="0"/>
          </a:p>
          <a:p>
            <a:pPr marL="342900" indent="-342900">
              <a:buFont typeface="Arial" panose="020B0604020202020204" pitchFamily="34" charset="0"/>
              <a:buChar char="•"/>
            </a:pPr>
            <a:r>
              <a:rPr lang="fr-FR" sz="2400" dirty="0" smtClean="0"/>
              <a:t>Il y a plusieurs </a:t>
            </a:r>
            <a:r>
              <a:rPr lang="fr-FR" sz="2400" dirty="0" smtClean="0">
                <a:solidFill>
                  <a:srgbClr val="C00000"/>
                </a:solidFill>
              </a:rPr>
              <a:t>classes</a:t>
            </a:r>
            <a:r>
              <a:rPr lang="fr-FR" sz="2400" dirty="0" smtClean="0"/>
              <a:t> dans </a:t>
            </a:r>
            <a:r>
              <a:rPr lang="fr-FR" sz="2400" dirty="0" err="1"/>
              <a:t>javax.servlet</a:t>
            </a:r>
            <a:r>
              <a:rPr lang="fr-FR" sz="2400" dirty="0"/>
              <a:t> package. </a:t>
            </a:r>
            <a:r>
              <a:rPr lang="fr-FR" sz="2400" dirty="0" smtClean="0"/>
              <a:t>Elles sont comme suit :</a:t>
            </a:r>
            <a:endParaRPr lang="fr-FR" sz="2400" dirty="0"/>
          </a:p>
          <a:p>
            <a:r>
              <a:rPr lang="fr-FR" sz="2400" dirty="0" smtClean="0"/>
              <a:t>   </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GenericServlet</a:t>
            </a: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ServletInputStream</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ServletOutputStream</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ServletRequestWrapper</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ServletResponseWrapper</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ServletRequestEvent</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ServletContextEvent</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ServletRequestAttributeEvent</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ServletContextAttributeEvent</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ServletException</a:t>
            </a:r>
            <a:endParaRPr lang="fr-FR" sz="2000" b="1" dirty="0">
              <a:solidFill>
                <a:schemeClr val="accent5">
                  <a:lumMod val="75000"/>
                </a:schemeClr>
              </a:solidFill>
            </a:endParaRPr>
          </a:p>
          <a:p>
            <a:pPr marL="342900" indent="-342900">
              <a:buFont typeface="Arial" panose="020B0604020202020204" pitchFamily="34" charset="0"/>
              <a:buChar char="•"/>
            </a:pPr>
            <a:r>
              <a:rPr lang="fr-FR" sz="2000" b="1" dirty="0">
                <a:solidFill>
                  <a:schemeClr val="accent5">
                    <a:lumMod val="75000"/>
                  </a:schemeClr>
                </a:solidFill>
              </a:rPr>
              <a:t>    </a:t>
            </a:r>
            <a:r>
              <a:rPr lang="fr-FR" sz="2000" b="1" dirty="0" err="1">
                <a:solidFill>
                  <a:schemeClr val="accent5">
                    <a:lumMod val="75000"/>
                  </a:schemeClr>
                </a:solidFill>
              </a:rPr>
              <a:t>UnavailableException</a:t>
            </a:r>
            <a:endParaRPr lang="fr-FR" sz="2000" b="1" dirty="0">
              <a:solidFill>
                <a:schemeClr val="accent5">
                  <a:lumMod val="75000"/>
                </a:schemeClr>
              </a:solidFill>
            </a:endParaRPr>
          </a:p>
          <a:p>
            <a:endParaRPr lang="fr-FR" sz="2000" b="1" dirty="0">
              <a:solidFill>
                <a:schemeClr val="accent5">
                  <a:lumMod val="75000"/>
                </a:schemeClr>
              </a:solidFill>
            </a:endParaRPr>
          </a:p>
        </p:txBody>
      </p:sp>
    </p:spTree>
    <p:extLst>
      <p:ext uri="{BB962C8B-B14F-4D97-AF65-F5344CB8AC3E}">
        <p14:creationId xmlns:p14="http://schemas.microsoft.com/office/powerpoint/2010/main" val="2029569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37</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3662541"/>
          </a:xfrm>
          <a:prstGeom prst="rect">
            <a:avLst/>
          </a:prstGeom>
        </p:spPr>
        <p:txBody>
          <a:bodyPr wrap="square">
            <a:spAutoFit/>
          </a:bodyPr>
          <a:lstStyle/>
          <a:p>
            <a:r>
              <a:rPr lang="fr-FR" sz="2400" b="1" dirty="0"/>
              <a:t>Interfaces </a:t>
            </a:r>
            <a:r>
              <a:rPr lang="fr-FR" sz="2400" b="1" dirty="0" smtClean="0"/>
              <a:t>dans </a:t>
            </a:r>
            <a:r>
              <a:rPr lang="fr-FR" sz="2400" b="1" dirty="0" err="1" smtClean="0"/>
              <a:t>javax.servlet.http</a:t>
            </a:r>
            <a:r>
              <a:rPr lang="fr-FR" sz="2400" b="1" dirty="0" smtClean="0"/>
              <a:t> </a:t>
            </a:r>
            <a:r>
              <a:rPr lang="fr-FR" sz="2400" b="1" dirty="0"/>
              <a:t>package</a:t>
            </a:r>
          </a:p>
          <a:p>
            <a:endParaRPr lang="fr-FR" sz="1000" dirty="0"/>
          </a:p>
          <a:p>
            <a:pPr marL="342900" indent="-342900">
              <a:buFont typeface="Arial" panose="020B0604020202020204" pitchFamily="34" charset="0"/>
              <a:buChar char="•"/>
            </a:pPr>
            <a:r>
              <a:rPr lang="fr-FR" sz="2400" dirty="0" smtClean="0"/>
              <a:t>Il y a plusieurs </a:t>
            </a:r>
            <a:r>
              <a:rPr lang="fr-FR" sz="2400" dirty="0">
                <a:solidFill>
                  <a:srgbClr val="C00000"/>
                </a:solidFill>
              </a:rPr>
              <a:t>interfaces</a:t>
            </a:r>
            <a:r>
              <a:rPr lang="fr-FR" sz="2400" dirty="0"/>
              <a:t> </a:t>
            </a:r>
            <a:r>
              <a:rPr lang="fr-FR" sz="2400" dirty="0" smtClean="0"/>
              <a:t>dans </a:t>
            </a:r>
            <a:r>
              <a:rPr lang="fr-FR" sz="2400" dirty="0" err="1" smtClean="0"/>
              <a:t>javax.servlet.http</a:t>
            </a:r>
            <a:r>
              <a:rPr lang="fr-FR" sz="2400" dirty="0" smtClean="0"/>
              <a:t> </a:t>
            </a:r>
            <a:r>
              <a:rPr lang="fr-FR" sz="2400" dirty="0"/>
              <a:t>package. </a:t>
            </a:r>
            <a:r>
              <a:rPr lang="fr-FR" sz="2400" dirty="0" smtClean="0"/>
              <a:t>Elles sont comme suit :</a:t>
            </a:r>
            <a:endParaRPr lang="fr-FR" sz="2400" dirty="0"/>
          </a:p>
          <a:p>
            <a:endParaRPr lang="fr-FR" sz="1000" dirty="0"/>
          </a:p>
          <a:p>
            <a:pPr marL="342900" indent="-342900">
              <a:buFont typeface="Arial" panose="020B0604020202020204" pitchFamily="34" charset="0"/>
              <a:buChar char="•"/>
            </a:pPr>
            <a:r>
              <a:rPr lang="fr-FR" sz="2400" dirty="0"/>
              <a:t>   </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a:solidFill>
                  <a:schemeClr val="accent5">
                    <a:lumMod val="75000"/>
                  </a:schemeClr>
                </a:solidFill>
              </a:rPr>
              <a:t>    </a:t>
            </a:r>
            <a:r>
              <a:rPr lang="en-US" sz="2000" b="1" dirty="0" err="1">
                <a:solidFill>
                  <a:schemeClr val="accent5">
                    <a:lumMod val="75000"/>
                  </a:schemeClr>
                </a:solidFill>
              </a:rPr>
              <a:t>HttpServletRequest</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a:solidFill>
                  <a:schemeClr val="accent5">
                    <a:lumMod val="75000"/>
                  </a:schemeClr>
                </a:solidFill>
              </a:rPr>
              <a:t>    </a:t>
            </a:r>
            <a:r>
              <a:rPr lang="en-US" sz="2000" b="1" dirty="0" err="1">
                <a:solidFill>
                  <a:schemeClr val="accent5">
                    <a:lumMod val="75000"/>
                  </a:schemeClr>
                </a:solidFill>
              </a:rPr>
              <a:t>HttpServletResponse</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a:solidFill>
                  <a:schemeClr val="accent5">
                    <a:lumMod val="75000"/>
                  </a:schemeClr>
                </a:solidFill>
              </a:rPr>
              <a:t>    </a:t>
            </a:r>
            <a:r>
              <a:rPr lang="en-US" sz="2000" b="1" dirty="0" err="1">
                <a:solidFill>
                  <a:schemeClr val="accent5">
                    <a:lumMod val="75000"/>
                  </a:schemeClr>
                </a:solidFill>
              </a:rPr>
              <a:t>HttpSession</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a:solidFill>
                  <a:schemeClr val="accent5">
                    <a:lumMod val="75000"/>
                  </a:schemeClr>
                </a:solidFill>
              </a:rPr>
              <a:t>    </a:t>
            </a:r>
            <a:r>
              <a:rPr lang="en-US" sz="2000" b="1" dirty="0" err="1">
                <a:solidFill>
                  <a:schemeClr val="accent5">
                    <a:lumMod val="75000"/>
                  </a:schemeClr>
                </a:solidFill>
              </a:rPr>
              <a:t>HttpSessionListener</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a:solidFill>
                  <a:schemeClr val="accent5">
                    <a:lumMod val="75000"/>
                  </a:schemeClr>
                </a:solidFill>
              </a:rPr>
              <a:t>    </a:t>
            </a:r>
            <a:r>
              <a:rPr lang="en-US" sz="2000" b="1" dirty="0" err="1">
                <a:solidFill>
                  <a:schemeClr val="accent5">
                    <a:lumMod val="75000"/>
                  </a:schemeClr>
                </a:solidFill>
              </a:rPr>
              <a:t>HttpSessionAttributeListener</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a:solidFill>
                  <a:schemeClr val="accent5">
                    <a:lumMod val="75000"/>
                  </a:schemeClr>
                </a:solidFill>
              </a:rPr>
              <a:t>    </a:t>
            </a:r>
            <a:r>
              <a:rPr lang="en-US" sz="2000" b="1" dirty="0" err="1">
                <a:solidFill>
                  <a:schemeClr val="accent5">
                    <a:lumMod val="75000"/>
                  </a:schemeClr>
                </a:solidFill>
              </a:rPr>
              <a:t>HttpSessionBindingListener</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a:solidFill>
                  <a:schemeClr val="accent5">
                    <a:lumMod val="75000"/>
                  </a:schemeClr>
                </a:solidFill>
              </a:rPr>
              <a:t>    </a:t>
            </a:r>
            <a:r>
              <a:rPr lang="en-US" sz="2000" b="1" dirty="0" err="1" smtClean="0">
                <a:solidFill>
                  <a:schemeClr val="accent5">
                    <a:lumMod val="75000"/>
                  </a:schemeClr>
                </a:solidFill>
              </a:rPr>
              <a:t>HttpSessionActivationListener</a:t>
            </a:r>
            <a:endParaRPr lang="en-US" sz="2000" b="1" dirty="0">
              <a:solidFill>
                <a:schemeClr val="accent5">
                  <a:lumMod val="75000"/>
                </a:schemeClr>
              </a:solidFill>
            </a:endParaRPr>
          </a:p>
        </p:txBody>
      </p:sp>
    </p:spTree>
    <p:extLst>
      <p:ext uri="{BB962C8B-B14F-4D97-AF65-F5344CB8AC3E}">
        <p14:creationId xmlns:p14="http://schemas.microsoft.com/office/powerpoint/2010/main" val="29681170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38</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3200876"/>
          </a:xfrm>
          <a:prstGeom prst="rect">
            <a:avLst/>
          </a:prstGeom>
        </p:spPr>
        <p:txBody>
          <a:bodyPr wrap="square">
            <a:spAutoFit/>
          </a:bodyPr>
          <a:lstStyle/>
          <a:p>
            <a:r>
              <a:rPr lang="fr-FR" sz="2400" b="1" dirty="0" smtClean="0"/>
              <a:t>Classes dans </a:t>
            </a:r>
            <a:r>
              <a:rPr lang="fr-FR" sz="2400" b="1" dirty="0" err="1" smtClean="0"/>
              <a:t>javax.servlet.http</a:t>
            </a:r>
            <a:r>
              <a:rPr lang="fr-FR" sz="2400" b="1" dirty="0" smtClean="0"/>
              <a:t> </a:t>
            </a:r>
            <a:r>
              <a:rPr lang="fr-FR" sz="2400" b="1" dirty="0"/>
              <a:t>package</a:t>
            </a:r>
          </a:p>
          <a:p>
            <a:endParaRPr lang="fr-FR" sz="1000" dirty="0"/>
          </a:p>
          <a:p>
            <a:pPr marL="342900" indent="-342900">
              <a:buFont typeface="Arial" panose="020B0604020202020204" pitchFamily="34" charset="0"/>
              <a:buChar char="•"/>
            </a:pPr>
            <a:r>
              <a:rPr lang="fr-FR" sz="2400" dirty="0" smtClean="0"/>
              <a:t>Il y a plusieurs </a:t>
            </a:r>
            <a:r>
              <a:rPr lang="fr-FR" sz="2400" dirty="0" smtClean="0">
                <a:solidFill>
                  <a:srgbClr val="C00000"/>
                </a:solidFill>
              </a:rPr>
              <a:t>classes</a:t>
            </a:r>
            <a:r>
              <a:rPr lang="fr-FR" sz="2400" dirty="0" smtClean="0"/>
              <a:t> dans </a:t>
            </a:r>
            <a:r>
              <a:rPr lang="fr-FR" sz="2400" dirty="0" err="1" smtClean="0"/>
              <a:t>javax.servlet.http</a:t>
            </a:r>
            <a:r>
              <a:rPr lang="fr-FR" sz="2400" dirty="0" smtClean="0"/>
              <a:t> </a:t>
            </a:r>
            <a:r>
              <a:rPr lang="fr-FR" sz="2400" dirty="0"/>
              <a:t>package. </a:t>
            </a:r>
            <a:r>
              <a:rPr lang="fr-FR" sz="2400" dirty="0" smtClean="0"/>
              <a:t>Elles sont comme suit :</a:t>
            </a:r>
            <a:endParaRPr lang="fr-FR" sz="2400" dirty="0"/>
          </a:p>
          <a:p>
            <a:r>
              <a:rPr lang="fr-FR" sz="2400" dirty="0" smtClean="0"/>
              <a:t>   </a:t>
            </a:r>
            <a:endParaRPr lang="fr-FR" sz="2000" b="1" dirty="0">
              <a:solidFill>
                <a:schemeClr val="accent5">
                  <a:lumMod val="75000"/>
                </a:schemeClr>
              </a:solidFill>
            </a:endParaRPr>
          </a:p>
          <a:p>
            <a:pPr marL="342900" indent="-342900">
              <a:buFont typeface="Arial" panose="020B0604020202020204" pitchFamily="34" charset="0"/>
              <a:buChar char="•"/>
            </a:pPr>
            <a:r>
              <a:rPr lang="en-US" sz="2000" b="1" dirty="0" err="1" smtClean="0">
                <a:solidFill>
                  <a:schemeClr val="accent5">
                    <a:lumMod val="75000"/>
                  </a:schemeClr>
                </a:solidFill>
              </a:rPr>
              <a:t>HttpServlet</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a:solidFill>
                  <a:schemeClr val="accent5">
                    <a:lumMod val="75000"/>
                  </a:schemeClr>
                </a:solidFill>
              </a:rPr>
              <a:t>Cookie</a:t>
            </a:r>
          </a:p>
          <a:p>
            <a:pPr marL="342900" indent="-342900">
              <a:buFont typeface="Arial" panose="020B0604020202020204" pitchFamily="34" charset="0"/>
              <a:buChar char="•"/>
            </a:pPr>
            <a:r>
              <a:rPr lang="en-US" sz="2000" b="1" dirty="0" err="1">
                <a:solidFill>
                  <a:schemeClr val="accent5">
                    <a:lumMod val="75000"/>
                  </a:schemeClr>
                </a:solidFill>
              </a:rPr>
              <a:t>HttpServletRequestWrapper</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err="1">
                <a:solidFill>
                  <a:schemeClr val="accent5">
                    <a:lumMod val="75000"/>
                  </a:schemeClr>
                </a:solidFill>
              </a:rPr>
              <a:t>HttpServletResponseWrapper</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err="1">
                <a:solidFill>
                  <a:schemeClr val="accent5">
                    <a:lumMod val="75000"/>
                  </a:schemeClr>
                </a:solidFill>
              </a:rPr>
              <a:t>HttpSessionEvent</a:t>
            </a:r>
            <a:endParaRPr lang="en-US" sz="2000" b="1" dirty="0">
              <a:solidFill>
                <a:schemeClr val="accent5">
                  <a:lumMod val="75000"/>
                </a:schemeClr>
              </a:solidFill>
            </a:endParaRPr>
          </a:p>
          <a:p>
            <a:pPr marL="342900" indent="-342900">
              <a:buFont typeface="Arial" panose="020B0604020202020204" pitchFamily="34" charset="0"/>
              <a:buChar char="•"/>
            </a:pPr>
            <a:r>
              <a:rPr lang="en-US" sz="2000" b="1" dirty="0" err="1" smtClean="0">
                <a:solidFill>
                  <a:schemeClr val="accent5">
                    <a:lumMod val="75000"/>
                  </a:schemeClr>
                </a:solidFill>
              </a:rPr>
              <a:t>HttpSessionBindingEvent</a:t>
            </a:r>
            <a:endParaRPr lang="en-US" sz="2000" b="1" dirty="0">
              <a:solidFill>
                <a:schemeClr val="accent5">
                  <a:lumMod val="75000"/>
                </a:schemeClr>
              </a:solidFill>
            </a:endParaRPr>
          </a:p>
        </p:txBody>
      </p:sp>
    </p:spTree>
    <p:extLst>
      <p:ext uri="{BB962C8B-B14F-4D97-AF65-F5344CB8AC3E}">
        <p14:creationId xmlns:p14="http://schemas.microsoft.com/office/powerpoint/2010/main" val="3514737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39</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1378039" y="1447625"/>
            <a:ext cx="9066727" cy="3477875"/>
          </a:xfrm>
          <a:prstGeom prst="rect">
            <a:avLst/>
          </a:prstGeom>
        </p:spPr>
        <p:txBody>
          <a:bodyPr wrap="square">
            <a:spAutoFit/>
          </a:bodyPr>
          <a:lstStyle/>
          <a:p>
            <a:r>
              <a:rPr lang="fr-FR" sz="2000" dirty="0">
                <a:solidFill>
                  <a:srgbClr val="4169E2"/>
                </a:solidFill>
              </a:rPr>
              <a:t>Exemple : Une Servlet pour une application de base \</a:t>
            </a:r>
            <a:r>
              <a:rPr lang="fr-FR" sz="2000" dirty="0" smtClean="0">
                <a:solidFill>
                  <a:srgbClr val="4169E2"/>
                </a:solidFill>
              </a:rPr>
              <a:t>hello world"</a:t>
            </a:r>
          </a:p>
          <a:p>
            <a:endParaRPr lang="fr-FR" sz="2000" dirty="0" smtClean="0">
              <a:solidFill>
                <a:srgbClr val="4169E2"/>
              </a:solidFill>
            </a:endParaRPr>
          </a:p>
          <a:p>
            <a:endParaRPr lang="fr-FR" sz="2000" dirty="0" smtClean="0">
              <a:solidFill>
                <a:srgbClr val="4169E2"/>
              </a:solidFill>
            </a:endParaRPr>
          </a:p>
          <a:p>
            <a:r>
              <a:rPr lang="fr-FR" sz="2000" dirty="0" smtClean="0">
                <a:solidFill>
                  <a:srgbClr val="8A2CE3"/>
                </a:solidFill>
              </a:rPr>
              <a:t>Code de l'EJB</a:t>
            </a:r>
          </a:p>
          <a:p>
            <a:endParaRPr lang="fr-FR" sz="2000" dirty="0">
              <a:solidFill>
                <a:srgbClr val="8A2CE3"/>
              </a:solidFill>
            </a:endParaRPr>
          </a:p>
          <a:p>
            <a:r>
              <a:rPr lang="fr-FR" sz="2000" dirty="0" smtClean="0">
                <a:solidFill>
                  <a:srgbClr val="0080FF"/>
                </a:solidFill>
              </a:rPr>
              <a:t>import </a:t>
            </a:r>
            <a:r>
              <a:rPr lang="fr-FR" sz="2000" dirty="0" err="1">
                <a:solidFill>
                  <a:srgbClr val="000066"/>
                </a:solidFill>
              </a:rPr>
              <a:t>javax.ejb</a:t>
            </a:r>
            <a:r>
              <a:rPr lang="fr-FR" sz="2000" dirty="0">
                <a:solidFill>
                  <a:srgbClr val="000066"/>
                </a:solidFill>
              </a:rPr>
              <a:t>.*;</a:t>
            </a:r>
          </a:p>
          <a:p>
            <a:r>
              <a:rPr lang="en-US" sz="2000" dirty="0" smtClean="0">
                <a:solidFill>
                  <a:srgbClr val="000066"/>
                </a:solidFill>
              </a:rPr>
              <a:t> </a:t>
            </a:r>
            <a:r>
              <a:rPr lang="en-US" sz="2000" dirty="0">
                <a:solidFill>
                  <a:srgbClr val="0080FF"/>
                </a:solidFill>
              </a:rPr>
              <a:t>public class </a:t>
            </a:r>
            <a:r>
              <a:rPr lang="en-US" sz="2000" dirty="0" err="1">
                <a:solidFill>
                  <a:srgbClr val="000066"/>
                </a:solidFill>
              </a:rPr>
              <a:t>HelloWorldEJB</a:t>
            </a:r>
            <a:r>
              <a:rPr lang="en-US" sz="2000" dirty="0">
                <a:solidFill>
                  <a:srgbClr val="000066"/>
                </a:solidFill>
              </a:rPr>
              <a:t> </a:t>
            </a:r>
            <a:r>
              <a:rPr lang="en-US" sz="2000" dirty="0">
                <a:solidFill>
                  <a:srgbClr val="0080FF"/>
                </a:solidFill>
              </a:rPr>
              <a:t>implements </a:t>
            </a:r>
            <a:r>
              <a:rPr lang="en-US" sz="2000" dirty="0" err="1" smtClean="0">
                <a:solidFill>
                  <a:srgbClr val="000066"/>
                </a:solidFill>
              </a:rPr>
              <a:t>SessionBean</a:t>
            </a:r>
            <a:r>
              <a:rPr lang="en-US" sz="2000" dirty="0" smtClean="0">
                <a:solidFill>
                  <a:srgbClr val="000066"/>
                </a:solidFill>
              </a:rPr>
              <a:t> {</a:t>
            </a:r>
            <a:endParaRPr lang="en-US" sz="2000" dirty="0">
              <a:solidFill>
                <a:srgbClr val="000066"/>
              </a:solidFill>
            </a:endParaRPr>
          </a:p>
          <a:p>
            <a:r>
              <a:rPr lang="fr-FR" sz="2000" dirty="0" smtClean="0">
                <a:solidFill>
                  <a:srgbClr val="000066"/>
                </a:solidFill>
              </a:rPr>
              <a:t> </a:t>
            </a:r>
            <a:r>
              <a:rPr lang="fr-FR" sz="2000" dirty="0" err="1">
                <a:solidFill>
                  <a:srgbClr val="0080FF"/>
                </a:solidFill>
              </a:rPr>
              <a:t>private</a:t>
            </a:r>
            <a:r>
              <a:rPr lang="fr-FR" sz="2000" dirty="0">
                <a:solidFill>
                  <a:srgbClr val="0080FF"/>
                </a:solidFill>
              </a:rPr>
              <a:t> </a:t>
            </a:r>
            <a:r>
              <a:rPr lang="fr-FR" sz="2000" dirty="0" err="1">
                <a:solidFill>
                  <a:srgbClr val="000066"/>
                </a:solidFill>
              </a:rPr>
              <a:t>SessionContext</a:t>
            </a:r>
            <a:r>
              <a:rPr lang="fr-FR" sz="2000" dirty="0">
                <a:solidFill>
                  <a:srgbClr val="000066"/>
                </a:solidFill>
              </a:rPr>
              <a:t> </a:t>
            </a:r>
            <a:r>
              <a:rPr lang="fr-FR" sz="2000" dirty="0" err="1">
                <a:solidFill>
                  <a:srgbClr val="000066"/>
                </a:solidFill>
              </a:rPr>
              <a:t>context</a:t>
            </a:r>
            <a:r>
              <a:rPr lang="fr-FR" sz="2000" dirty="0">
                <a:solidFill>
                  <a:srgbClr val="000066"/>
                </a:solidFill>
              </a:rPr>
              <a:t>;</a:t>
            </a:r>
          </a:p>
          <a:p>
            <a:r>
              <a:rPr lang="fr-FR" sz="2000" dirty="0" smtClean="0">
                <a:solidFill>
                  <a:srgbClr val="000066"/>
                </a:solidFill>
              </a:rPr>
              <a:t> </a:t>
            </a:r>
            <a:r>
              <a:rPr lang="fr-FR" sz="2000" dirty="0">
                <a:solidFill>
                  <a:srgbClr val="0080FF"/>
                </a:solidFill>
              </a:rPr>
              <a:t>public </a:t>
            </a:r>
            <a:r>
              <a:rPr lang="fr-FR" sz="2000" dirty="0">
                <a:solidFill>
                  <a:srgbClr val="000066"/>
                </a:solidFill>
              </a:rPr>
              <a:t>String </a:t>
            </a:r>
            <a:r>
              <a:rPr lang="fr-FR" sz="2000" dirty="0" err="1">
                <a:solidFill>
                  <a:srgbClr val="000066"/>
                </a:solidFill>
              </a:rPr>
              <a:t>sayHello</a:t>
            </a:r>
            <a:r>
              <a:rPr lang="fr-FR" sz="2000" dirty="0" smtClean="0">
                <a:solidFill>
                  <a:srgbClr val="000066"/>
                </a:solidFill>
              </a:rPr>
              <a:t>() {</a:t>
            </a:r>
            <a:endParaRPr lang="fr-FR" sz="2000" dirty="0">
              <a:solidFill>
                <a:srgbClr val="000066"/>
              </a:solidFill>
            </a:endParaRPr>
          </a:p>
          <a:p>
            <a:r>
              <a:rPr lang="fr-FR" sz="2000" dirty="0" smtClean="0">
                <a:solidFill>
                  <a:srgbClr val="000066"/>
                </a:solidFill>
              </a:rPr>
              <a:t> </a:t>
            </a:r>
            <a:r>
              <a:rPr lang="fr-FR" sz="2000" dirty="0">
                <a:solidFill>
                  <a:srgbClr val="0080FF"/>
                </a:solidFill>
              </a:rPr>
              <a:t>return </a:t>
            </a:r>
            <a:r>
              <a:rPr lang="fr-FR" sz="2000" dirty="0">
                <a:solidFill>
                  <a:srgbClr val="C08040"/>
                </a:solidFill>
              </a:rPr>
              <a:t>"Aujourd'hui est le meilleur moment de la vie</a:t>
            </a:r>
            <a:r>
              <a:rPr lang="fr-FR" sz="2000" dirty="0" smtClean="0">
                <a:solidFill>
                  <a:srgbClr val="C08040"/>
                </a:solidFill>
              </a:rPr>
              <a:t>"</a:t>
            </a:r>
            <a:r>
              <a:rPr lang="fr-FR" sz="2000" dirty="0" smtClean="0">
                <a:solidFill>
                  <a:srgbClr val="000066"/>
                </a:solidFill>
              </a:rPr>
              <a:t>;}</a:t>
            </a:r>
            <a:endParaRPr lang="fr-FR" sz="2000" dirty="0">
              <a:solidFill>
                <a:srgbClr val="000066"/>
              </a:solidFill>
            </a:endParaRPr>
          </a:p>
          <a:p>
            <a:r>
              <a:rPr lang="fr-FR" sz="2000" dirty="0" smtClean="0">
                <a:solidFill>
                  <a:srgbClr val="000066"/>
                </a:solidFill>
              </a:rPr>
              <a:t> }</a:t>
            </a:r>
            <a:endParaRPr lang="fr-FR" sz="2000" dirty="0"/>
          </a:p>
        </p:txBody>
      </p:sp>
    </p:spTree>
    <p:extLst>
      <p:ext uri="{BB962C8B-B14F-4D97-AF65-F5344CB8AC3E}">
        <p14:creationId xmlns:p14="http://schemas.microsoft.com/office/powerpoint/2010/main" val="332928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Les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5539978"/>
          </a:xfrm>
          <a:prstGeom prst="rect">
            <a:avLst/>
          </a:prstGeom>
        </p:spPr>
        <p:txBody>
          <a:bodyPr wrap="square">
            <a:spAutoFit/>
          </a:bodyPr>
          <a:lstStyle/>
          <a:p>
            <a:pPr marL="285750" indent="-285750">
              <a:buFont typeface="Arial" panose="020B0604020202020204" pitchFamily="34" charset="0"/>
              <a:buChar char="•"/>
            </a:pPr>
            <a:r>
              <a:rPr lang="fr-FR" sz="2400" dirty="0"/>
              <a:t>Concrètement, lorsqu'un client (navigateur Web) envoie une requête HTTP à un serveur Web, le serveur Web peut rediriger cette requête vers un servlet approprié pour qu'il traite la demande. Le servlet peut accéder à des bases de données, interagir avec d'autres systèmes, ou générer du contenu dynamique en utilisant des modèles de pages Web. Le servlet peut ensuite renvoyer une réponse HTTP au client avec les données demandées.</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En résumé, les servlets jouent un rôle essentiel dans la création d'applications Web dynamiques et interactives en permettant aux développeurs de traiter les requêtes HTTP des clients et de générer des réponses personnalisées en fonction des besoins de l'utilisateur.</a:t>
            </a:r>
          </a:p>
          <a:p>
            <a:endParaRPr lang="fr-FR" dirty="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smtClean="0"/>
          </a:p>
          <a:p>
            <a:endParaRPr lang="fr-FR" dirty="0"/>
          </a:p>
        </p:txBody>
      </p:sp>
    </p:spTree>
    <p:extLst>
      <p:ext uri="{BB962C8B-B14F-4D97-AF65-F5344CB8AC3E}">
        <p14:creationId xmlns:p14="http://schemas.microsoft.com/office/powerpoint/2010/main" val="3748943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40</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96282" y="765046"/>
            <a:ext cx="10657515" cy="4708981"/>
          </a:xfrm>
          <a:prstGeom prst="rect">
            <a:avLst/>
          </a:prstGeom>
        </p:spPr>
        <p:txBody>
          <a:bodyPr wrap="square">
            <a:spAutoFit/>
          </a:bodyPr>
          <a:lstStyle/>
          <a:p>
            <a:r>
              <a:rPr lang="fr-FR" sz="2000" dirty="0">
                <a:solidFill>
                  <a:srgbClr val="0080FF"/>
                </a:solidFill>
              </a:rPr>
              <a:t>import </a:t>
            </a:r>
            <a:r>
              <a:rPr lang="fr-FR" sz="2000" dirty="0">
                <a:solidFill>
                  <a:srgbClr val="000066"/>
                </a:solidFill>
              </a:rPr>
              <a:t>java.io.*, </a:t>
            </a:r>
            <a:r>
              <a:rPr lang="fr-FR" sz="2000" dirty="0" err="1">
                <a:solidFill>
                  <a:srgbClr val="000066"/>
                </a:solidFill>
              </a:rPr>
              <a:t>java.text</a:t>
            </a:r>
            <a:r>
              <a:rPr lang="fr-FR" sz="2000" dirty="0">
                <a:solidFill>
                  <a:srgbClr val="000066"/>
                </a:solidFill>
              </a:rPr>
              <a:t>.*, </a:t>
            </a:r>
            <a:r>
              <a:rPr lang="fr-FR" sz="2000" dirty="0" err="1">
                <a:solidFill>
                  <a:srgbClr val="000066"/>
                </a:solidFill>
              </a:rPr>
              <a:t>java.util</a:t>
            </a:r>
            <a:r>
              <a:rPr lang="fr-FR" sz="2000" dirty="0">
                <a:solidFill>
                  <a:srgbClr val="000066"/>
                </a:solidFill>
              </a:rPr>
              <a:t>.*, </a:t>
            </a:r>
            <a:r>
              <a:rPr lang="fr-FR" sz="2000" dirty="0" err="1">
                <a:solidFill>
                  <a:srgbClr val="000066"/>
                </a:solidFill>
              </a:rPr>
              <a:t>javax.servlet</a:t>
            </a:r>
            <a:r>
              <a:rPr lang="fr-FR" sz="2000" dirty="0" smtClean="0">
                <a:solidFill>
                  <a:srgbClr val="000066"/>
                </a:solidFill>
              </a:rPr>
              <a:t>.*, </a:t>
            </a:r>
            <a:r>
              <a:rPr lang="fr-FR" sz="1050" dirty="0" smtClean="0">
                <a:solidFill>
                  <a:srgbClr val="000066"/>
                </a:solidFill>
              </a:rPr>
              <a:t> </a:t>
            </a:r>
            <a:r>
              <a:rPr lang="fr-FR" sz="2000" dirty="0" err="1">
                <a:solidFill>
                  <a:srgbClr val="000066"/>
                </a:solidFill>
              </a:rPr>
              <a:t>javax.servlet.http</a:t>
            </a:r>
            <a:r>
              <a:rPr lang="fr-FR" sz="2000" dirty="0">
                <a:solidFill>
                  <a:srgbClr val="000066"/>
                </a:solidFill>
              </a:rPr>
              <a:t>.*, </a:t>
            </a:r>
            <a:r>
              <a:rPr lang="fr-FR" sz="2000" dirty="0" err="1">
                <a:solidFill>
                  <a:srgbClr val="000066"/>
                </a:solidFill>
              </a:rPr>
              <a:t>javax.naming</a:t>
            </a:r>
            <a:r>
              <a:rPr lang="fr-FR" sz="2000" dirty="0" smtClean="0">
                <a:solidFill>
                  <a:srgbClr val="000066"/>
                </a:solidFill>
              </a:rPr>
              <a:t>.*, </a:t>
            </a:r>
            <a:r>
              <a:rPr lang="fr-FR" sz="2000" dirty="0" err="1" smtClean="0">
                <a:solidFill>
                  <a:srgbClr val="000066"/>
                </a:solidFill>
              </a:rPr>
              <a:t>javax.rmi</a:t>
            </a:r>
            <a:r>
              <a:rPr lang="fr-FR" sz="2000" dirty="0">
                <a:solidFill>
                  <a:srgbClr val="000066"/>
                </a:solidFill>
              </a:rPr>
              <a:t>.*;</a:t>
            </a:r>
          </a:p>
          <a:p>
            <a:r>
              <a:rPr lang="en-US" sz="1050" dirty="0">
                <a:solidFill>
                  <a:srgbClr val="000066"/>
                </a:solidFill>
              </a:rPr>
              <a:t>4 </a:t>
            </a:r>
            <a:r>
              <a:rPr lang="en-US" sz="2000" dirty="0">
                <a:solidFill>
                  <a:srgbClr val="0080FF"/>
                </a:solidFill>
              </a:rPr>
              <a:t>public class </a:t>
            </a:r>
            <a:r>
              <a:rPr lang="en-US" sz="2000" dirty="0" err="1">
                <a:solidFill>
                  <a:srgbClr val="000066"/>
                </a:solidFill>
              </a:rPr>
              <a:t>HelloWorldServlet</a:t>
            </a:r>
            <a:r>
              <a:rPr lang="en-US" sz="2000" dirty="0">
                <a:solidFill>
                  <a:srgbClr val="000066"/>
                </a:solidFill>
              </a:rPr>
              <a:t> </a:t>
            </a:r>
            <a:r>
              <a:rPr lang="en-US" sz="2000" dirty="0">
                <a:solidFill>
                  <a:srgbClr val="0080FF"/>
                </a:solidFill>
              </a:rPr>
              <a:t>extends </a:t>
            </a:r>
            <a:r>
              <a:rPr lang="en-US" sz="2000" dirty="0" err="1">
                <a:solidFill>
                  <a:srgbClr val="000066"/>
                </a:solidFill>
              </a:rPr>
              <a:t>HttpServlet</a:t>
            </a:r>
            <a:r>
              <a:rPr lang="en-US" sz="2000" dirty="0">
                <a:solidFill>
                  <a:srgbClr val="000066"/>
                </a:solidFill>
              </a:rPr>
              <a:t> </a:t>
            </a:r>
            <a:r>
              <a:rPr lang="en-US" sz="2000" dirty="0" smtClean="0">
                <a:solidFill>
                  <a:srgbClr val="000066"/>
                </a:solidFill>
              </a:rPr>
              <a:t>{</a:t>
            </a:r>
            <a:endParaRPr lang="en-US" sz="2000" dirty="0">
              <a:solidFill>
                <a:srgbClr val="000066"/>
              </a:solidFill>
            </a:endParaRPr>
          </a:p>
          <a:p>
            <a:r>
              <a:rPr lang="fr-FR" sz="1050" dirty="0" smtClean="0">
                <a:solidFill>
                  <a:srgbClr val="000066"/>
                </a:solidFill>
              </a:rPr>
              <a:t>5	 </a:t>
            </a:r>
            <a:r>
              <a:rPr lang="fr-FR" sz="2000" dirty="0" err="1">
                <a:solidFill>
                  <a:srgbClr val="0080FF"/>
                </a:solidFill>
              </a:rPr>
              <a:t>private</a:t>
            </a:r>
            <a:r>
              <a:rPr lang="fr-FR" sz="2000" dirty="0">
                <a:solidFill>
                  <a:srgbClr val="0080FF"/>
                </a:solidFill>
              </a:rPr>
              <a:t> </a:t>
            </a:r>
            <a:r>
              <a:rPr lang="fr-FR" sz="2000" dirty="0" err="1">
                <a:solidFill>
                  <a:srgbClr val="000066"/>
                </a:solidFill>
              </a:rPr>
              <a:t>HelloWorld</a:t>
            </a:r>
            <a:r>
              <a:rPr lang="fr-FR" sz="2000" dirty="0">
                <a:solidFill>
                  <a:srgbClr val="000066"/>
                </a:solidFill>
              </a:rPr>
              <a:t> </a:t>
            </a:r>
            <a:r>
              <a:rPr lang="fr-FR" sz="2000" dirty="0" err="1">
                <a:solidFill>
                  <a:srgbClr val="000066"/>
                </a:solidFill>
              </a:rPr>
              <a:t>helloEJB</a:t>
            </a:r>
            <a:r>
              <a:rPr lang="fr-FR" sz="2000" dirty="0">
                <a:solidFill>
                  <a:srgbClr val="000066"/>
                </a:solidFill>
              </a:rPr>
              <a:t> = </a:t>
            </a:r>
            <a:r>
              <a:rPr lang="fr-FR" sz="2000" dirty="0" err="1">
                <a:solidFill>
                  <a:srgbClr val="0080FF"/>
                </a:solidFill>
              </a:rPr>
              <a:t>null</a:t>
            </a:r>
            <a:r>
              <a:rPr lang="fr-FR" sz="2000" dirty="0">
                <a:solidFill>
                  <a:srgbClr val="000066"/>
                </a:solidFill>
              </a:rPr>
              <a:t>;</a:t>
            </a:r>
          </a:p>
          <a:p>
            <a:r>
              <a:rPr lang="en-US" sz="1050" dirty="0" smtClean="0">
                <a:solidFill>
                  <a:srgbClr val="000066"/>
                </a:solidFill>
              </a:rPr>
              <a:t>7	 </a:t>
            </a:r>
            <a:r>
              <a:rPr lang="en-US" sz="2000" dirty="0">
                <a:solidFill>
                  <a:srgbClr val="0080FF"/>
                </a:solidFill>
              </a:rPr>
              <a:t>public </a:t>
            </a:r>
            <a:r>
              <a:rPr lang="en-US" sz="2000" dirty="0" err="1">
                <a:solidFill>
                  <a:srgbClr val="000066"/>
                </a:solidFill>
              </a:rPr>
              <a:t>HelloWorldServlet</a:t>
            </a:r>
            <a:r>
              <a:rPr lang="en-US" sz="2000" dirty="0">
                <a:solidFill>
                  <a:srgbClr val="000066"/>
                </a:solidFill>
              </a:rPr>
              <a:t>() </a:t>
            </a:r>
            <a:r>
              <a:rPr lang="en-US" sz="2000" dirty="0">
                <a:solidFill>
                  <a:srgbClr val="0080FF"/>
                </a:solidFill>
              </a:rPr>
              <a:t>throws </a:t>
            </a:r>
            <a:r>
              <a:rPr lang="en-US" sz="2000" dirty="0" err="1" smtClean="0">
                <a:solidFill>
                  <a:srgbClr val="000066"/>
                </a:solidFill>
              </a:rPr>
              <a:t>NamingException</a:t>
            </a:r>
            <a:r>
              <a:rPr lang="en-US" sz="2000" dirty="0" smtClean="0">
                <a:solidFill>
                  <a:srgbClr val="000066"/>
                </a:solidFill>
              </a:rPr>
              <a:t>{</a:t>
            </a:r>
            <a:endParaRPr lang="en-US" sz="2000" dirty="0">
              <a:solidFill>
                <a:srgbClr val="000066"/>
              </a:solidFill>
            </a:endParaRPr>
          </a:p>
          <a:p>
            <a:r>
              <a:rPr lang="en-US" sz="1050" dirty="0" smtClean="0">
                <a:solidFill>
                  <a:srgbClr val="000066"/>
                </a:solidFill>
              </a:rPr>
              <a:t>8	 </a:t>
            </a:r>
            <a:r>
              <a:rPr lang="en-US" sz="2000" dirty="0">
                <a:solidFill>
                  <a:srgbClr val="000066"/>
                </a:solidFill>
              </a:rPr>
              <a:t>Context </a:t>
            </a:r>
            <a:r>
              <a:rPr lang="en-US" sz="2000" dirty="0" err="1">
                <a:solidFill>
                  <a:srgbClr val="000066"/>
                </a:solidFill>
              </a:rPr>
              <a:t>ctx</a:t>
            </a:r>
            <a:r>
              <a:rPr lang="en-US" sz="2000" dirty="0">
                <a:solidFill>
                  <a:srgbClr val="000066"/>
                </a:solidFill>
              </a:rPr>
              <a:t> = </a:t>
            </a:r>
            <a:r>
              <a:rPr lang="en-US" sz="2000" dirty="0">
                <a:solidFill>
                  <a:srgbClr val="0080FF"/>
                </a:solidFill>
              </a:rPr>
              <a:t>new </a:t>
            </a:r>
            <a:r>
              <a:rPr lang="en-US" sz="2000" dirty="0" err="1">
                <a:solidFill>
                  <a:srgbClr val="000066"/>
                </a:solidFill>
              </a:rPr>
              <a:t>InitialContext</a:t>
            </a:r>
            <a:r>
              <a:rPr lang="en-US" sz="2000" dirty="0">
                <a:solidFill>
                  <a:srgbClr val="000066"/>
                </a:solidFill>
              </a:rPr>
              <a:t>();</a:t>
            </a:r>
          </a:p>
          <a:p>
            <a:r>
              <a:rPr lang="fr-FR" sz="1050" dirty="0" smtClean="0">
                <a:solidFill>
                  <a:srgbClr val="000066"/>
                </a:solidFill>
              </a:rPr>
              <a:t>9	 </a:t>
            </a:r>
            <a:r>
              <a:rPr lang="fr-FR" sz="2000" dirty="0" err="1">
                <a:solidFill>
                  <a:srgbClr val="000066"/>
                </a:solidFill>
              </a:rPr>
              <a:t>HelloWorldHome</a:t>
            </a:r>
            <a:r>
              <a:rPr lang="fr-FR" sz="2000" dirty="0">
                <a:solidFill>
                  <a:srgbClr val="000066"/>
                </a:solidFill>
              </a:rPr>
              <a:t> home = (</a:t>
            </a:r>
            <a:r>
              <a:rPr lang="fr-FR" sz="2000" dirty="0" err="1">
                <a:solidFill>
                  <a:srgbClr val="000066"/>
                </a:solidFill>
              </a:rPr>
              <a:t>HelloWorldHome</a:t>
            </a:r>
            <a:r>
              <a:rPr lang="fr-FR" sz="2000" dirty="0">
                <a:solidFill>
                  <a:srgbClr val="000066"/>
                </a:solidFill>
              </a:rPr>
              <a:t>)</a:t>
            </a:r>
          </a:p>
          <a:p>
            <a:r>
              <a:rPr lang="fr-FR" sz="1050" dirty="0" smtClean="0">
                <a:solidFill>
                  <a:srgbClr val="000066"/>
                </a:solidFill>
              </a:rPr>
              <a:t>10	 </a:t>
            </a:r>
            <a:r>
              <a:rPr lang="fr-FR" sz="2000" dirty="0" err="1">
                <a:solidFill>
                  <a:srgbClr val="000066"/>
                </a:solidFill>
              </a:rPr>
              <a:t>PortableRemoteObject.narrow</a:t>
            </a:r>
            <a:r>
              <a:rPr lang="fr-FR" sz="2000" dirty="0">
                <a:solidFill>
                  <a:srgbClr val="000066"/>
                </a:solidFill>
              </a:rPr>
              <a:t>(</a:t>
            </a:r>
            <a:r>
              <a:rPr lang="fr-FR" sz="2000" dirty="0" err="1">
                <a:solidFill>
                  <a:srgbClr val="000066"/>
                </a:solidFill>
              </a:rPr>
              <a:t>ctx.lookup</a:t>
            </a:r>
            <a:r>
              <a:rPr lang="fr-FR" sz="2000" dirty="0">
                <a:solidFill>
                  <a:srgbClr val="000066"/>
                </a:solidFill>
              </a:rPr>
              <a:t>(</a:t>
            </a:r>
            <a:r>
              <a:rPr lang="fr-FR" sz="2000" dirty="0">
                <a:solidFill>
                  <a:srgbClr val="C08040"/>
                </a:solidFill>
              </a:rPr>
              <a:t>"</a:t>
            </a:r>
            <a:r>
              <a:rPr lang="fr-FR" sz="2000" dirty="0" err="1">
                <a:solidFill>
                  <a:srgbClr val="C08040"/>
                </a:solidFill>
              </a:rPr>
              <a:t>HelloWorld</a:t>
            </a:r>
            <a:r>
              <a:rPr lang="fr-FR" sz="2000" dirty="0" smtClean="0">
                <a:solidFill>
                  <a:srgbClr val="C08040"/>
                </a:solidFill>
              </a:rPr>
              <a:t>"</a:t>
            </a:r>
            <a:r>
              <a:rPr lang="fr-FR" sz="2000" dirty="0" smtClean="0">
                <a:solidFill>
                  <a:srgbClr val="000066"/>
                </a:solidFill>
              </a:rPr>
              <a:t>), </a:t>
            </a:r>
            <a:r>
              <a:rPr lang="fr-FR" sz="1050" dirty="0" smtClean="0">
                <a:solidFill>
                  <a:srgbClr val="000066"/>
                </a:solidFill>
              </a:rPr>
              <a:t> </a:t>
            </a:r>
            <a:r>
              <a:rPr lang="fr-FR" sz="2000" dirty="0" err="1">
                <a:solidFill>
                  <a:srgbClr val="000066"/>
                </a:solidFill>
              </a:rPr>
              <a:t>HelloWorldHome.</a:t>
            </a:r>
            <a:r>
              <a:rPr lang="fr-FR" sz="2000" dirty="0" err="1">
                <a:solidFill>
                  <a:srgbClr val="0080FF"/>
                </a:solidFill>
              </a:rPr>
              <a:t>class</a:t>
            </a:r>
            <a:r>
              <a:rPr lang="fr-FR" sz="2000" dirty="0">
                <a:solidFill>
                  <a:srgbClr val="000066"/>
                </a:solidFill>
              </a:rPr>
              <a:t>);</a:t>
            </a:r>
          </a:p>
          <a:p>
            <a:r>
              <a:rPr lang="en-US" sz="1050" dirty="0">
                <a:solidFill>
                  <a:srgbClr val="000066"/>
                </a:solidFill>
              </a:rPr>
              <a:t>12 </a:t>
            </a:r>
            <a:r>
              <a:rPr lang="en-US" sz="1050" dirty="0" smtClean="0">
                <a:solidFill>
                  <a:srgbClr val="000066"/>
                </a:solidFill>
              </a:rPr>
              <a:t>	</a:t>
            </a:r>
            <a:r>
              <a:rPr lang="en-US" sz="2000" dirty="0" smtClean="0">
                <a:solidFill>
                  <a:srgbClr val="0080FF"/>
                </a:solidFill>
              </a:rPr>
              <a:t>try </a:t>
            </a:r>
            <a:r>
              <a:rPr lang="en-US" sz="2000" dirty="0" smtClean="0">
                <a:solidFill>
                  <a:srgbClr val="000066"/>
                </a:solidFill>
              </a:rPr>
              <a:t>{ </a:t>
            </a:r>
            <a:r>
              <a:rPr lang="en-US" sz="2000" dirty="0" err="1" smtClean="0">
                <a:solidFill>
                  <a:srgbClr val="0080FF"/>
                </a:solidFill>
              </a:rPr>
              <a:t>this</a:t>
            </a:r>
            <a:r>
              <a:rPr lang="en-US" sz="2000" dirty="0" err="1" smtClean="0">
                <a:solidFill>
                  <a:srgbClr val="000066"/>
                </a:solidFill>
              </a:rPr>
              <a:t>.helloEJB</a:t>
            </a:r>
            <a:r>
              <a:rPr lang="en-US" sz="2000" dirty="0" smtClean="0">
                <a:solidFill>
                  <a:srgbClr val="000066"/>
                </a:solidFill>
              </a:rPr>
              <a:t> </a:t>
            </a:r>
            <a:r>
              <a:rPr lang="en-US" sz="2000" dirty="0">
                <a:solidFill>
                  <a:srgbClr val="000066"/>
                </a:solidFill>
              </a:rPr>
              <a:t>= </a:t>
            </a:r>
            <a:r>
              <a:rPr lang="en-US" sz="2000" dirty="0" err="1">
                <a:solidFill>
                  <a:srgbClr val="000066"/>
                </a:solidFill>
              </a:rPr>
              <a:t>home.create</a:t>
            </a:r>
            <a:r>
              <a:rPr lang="en-US" sz="2000" dirty="0">
                <a:solidFill>
                  <a:srgbClr val="000066"/>
                </a:solidFill>
              </a:rPr>
              <a:t>(); </a:t>
            </a:r>
            <a:r>
              <a:rPr lang="en-US" sz="2000" dirty="0" smtClean="0">
                <a:solidFill>
                  <a:srgbClr val="000066"/>
                </a:solidFill>
              </a:rPr>
              <a:t>}</a:t>
            </a:r>
            <a:endParaRPr lang="en-US" sz="2000" dirty="0">
              <a:solidFill>
                <a:srgbClr val="000066"/>
              </a:solidFill>
            </a:endParaRPr>
          </a:p>
          <a:p>
            <a:r>
              <a:rPr lang="en-US" sz="1050" dirty="0">
                <a:solidFill>
                  <a:srgbClr val="000066"/>
                </a:solidFill>
              </a:rPr>
              <a:t>13 </a:t>
            </a:r>
            <a:r>
              <a:rPr lang="en-US" sz="1050" dirty="0" smtClean="0">
                <a:solidFill>
                  <a:srgbClr val="000066"/>
                </a:solidFill>
              </a:rPr>
              <a:t>	</a:t>
            </a:r>
            <a:r>
              <a:rPr lang="en-US" sz="2000" dirty="0" smtClean="0">
                <a:solidFill>
                  <a:srgbClr val="0080FF"/>
                </a:solidFill>
              </a:rPr>
              <a:t>catch </a:t>
            </a:r>
            <a:r>
              <a:rPr lang="en-US" sz="2000" dirty="0">
                <a:solidFill>
                  <a:srgbClr val="000066"/>
                </a:solidFill>
              </a:rPr>
              <a:t>(Exception e) </a:t>
            </a:r>
            <a:r>
              <a:rPr lang="en-US" sz="2000" dirty="0" smtClean="0">
                <a:solidFill>
                  <a:srgbClr val="000066"/>
                </a:solidFill>
              </a:rPr>
              <a:t>{ }}</a:t>
            </a:r>
            <a:endParaRPr lang="en-US" sz="2000" dirty="0">
              <a:solidFill>
                <a:srgbClr val="000066"/>
              </a:solidFill>
            </a:endParaRPr>
          </a:p>
          <a:p>
            <a:r>
              <a:rPr lang="fr-FR" sz="1050" dirty="0">
                <a:solidFill>
                  <a:srgbClr val="000066"/>
                </a:solidFill>
              </a:rPr>
              <a:t>15 </a:t>
            </a:r>
            <a:r>
              <a:rPr lang="fr-FR" sz="1050" dirty="0" smtClean="0">
                <a:solidFill>
                  <a:srgbClr val="000066"/>
                </a:solidFill>
              </a:rPr>
              <a:t>	</a:t>
            </a:r>
            <a:r>
              <a:rPr lang="fr-FR" sz="2000" dirty="0" smtClean="0">
                <a:solidFill>
                  <a:srgbClr val="0080FF"/>
                </a:solidFill>
              </a:rPr>
              <a:t>public </a:t>
            </a:r>
            <a:r>
              <a:rPr lang="fr-FR" sz="2000" dirty="0" err="1">
                <a:solidFill>
                  <a:srgbClr val="0080FF"/>
                </a:solidFill>
              </a:rPr>
              <a:t>void</a:t>
            </a:r>
            <a:r>
              <a:rPr lang="fr-FR" sz="2000" dirty="0">
                <a:solidFill>
                  <a:srgbClr val="0080FF"/>
                </a:solidFill>
              </a:rPr>
              <a:t> </a:t>
            </a:r>
            <a:r>
              <a:rPr lang="fr-FR" sz="2000" dirty="0" err="1">
                <a:solidFill>
                  <a:srgbClr val="000066"/>
                </a:solidFill>
              </a:rPr>
              <a:t>doGet</a:t>
            </a:r>
            <a:r>
              <a:rPr lang="fr-FR" sz="2000" dirty="0">
                <a:solidFill>
                  <a:srgbClr val="000066"/>
                </a:solidFill>
              </a:rPr>
              <a:t>(</a:t>
            </a:r>
            <a:r>
              <a:rPr lang="fr-FR" sz="2000" dirty="0" err="1">
                <a:solidFill>
                  <a:srgbClr val="000066"/>
                </a:solidFill>
              </a:rPr>
              <a:t>HttpServletRequest</a:t>
            </a:r>
            <a:r>
              <a:rPr lang="fr-FR" sz="2000" dirty="0">
                <a:solidFill>
                  <a:srgbClr val="000066"/>
                </a:solidFill>
              </a:rPr>
              <a:t> </a:t>
            </a:r>
            <a:r>
              <a:rPr lang="fr-FR" sz="2000" dirty="0" err="1">
                <a:solidFill>
                  <a:srgbClr val="000066"/>
                </a:solidFill>
              </a:rPr>
              <a:t>request</a:t>
            </a:r>
            <a:r>
              <a:rPr lang="fr-FR" sz="2000" dirty="0">
                <a:solidFill>
                  <a:srgbClr val="000066"/>
                </a:solidFill>
              </a:rPr>
              <a:t>, </a:t>
            </a:r>
            <a:r>
              <a:rPr lang="fr-FR" sz="2000" dirty="0" err="1" smtClean="0">
                <a:solidFill>
                  <a:srgbClr val="000066"/>
                </a:solidFill>
              </a:rPr>
              <a:t>HttpServletResponse</a:t>
            </a:r>
            <a:r>
              <a:rPr lang="fr-FR" sz="2000" dirty="0" smtClean="0">
                <a:solidFill>
                  <a:srgbClr val="000066"/>
                </a:solidFill>
              </a:rPr>
              <a:t> </a:t>
            </a:r>
            <a:r>
              <a:rPr lang="fr-FR" sz="2000" dirty="0" err="1" smtClean="0">
                <a:solidFill>
                  <a:srgbClr val="000066"/>
                </a:solidFill>
              </a:rPr>
              <a:t>response</a:t>
            </a:r>
            <a:r>
              <a:rPr lang="fr-FR" sz="2000" dirty="0">
                <a:solidFill>
                  <a:srgbClr val="000066"/>
                </a:solidFill>
              </a:rPr>
              <a:t>)</a:t>
            </a:r>
          </a:p>
          <a:p>
            <a:r>
              <a:rPr lang="fr-FR" sz="1050" dirty="0">
                <a:solidFill>
                  <a:srgbClr val="000066"/>
                </a:solidFill>
              </a:rPr>
              <a:t>16 </a:t>
            </a:r>
            <a:r>
              <a:rPr lang="fr-FR" sz="1050" dirty="0" smtClean="0">
                <a:solidFill>
                  <a:srgbClr val="000066"/>
                </a:solidFill>
              </a:rPr>
              <a:t>	</a:t>
            </a:r>
            <a:r>
              <a:rPr lang="fr-FR" sz="2000" dirty="0" err="1" smtClean="0">
                <a:solidFill>
                  <a:srgbClr val="0080FF"/>
                </a:solidFill>
              </a:rPr>
              <a:t>throws</a:t>
            </a:r>
            <a:r>
              <a:rPr lang="fr-FR" sz="2000" dirty="0" smtClean="0">
                <a:solidFill>
                  <a:srgbClr val="0080FF"/>
                </a:solidFill>
              </a:rPr>
              <a:t> </a:t>
            </a:r>
            <a:r>
              <a:rPr lang="fr-FR" sz="2000" dirty="0" err="1">
                <a:solidFill>
                  <a:srgbClr val="000066"/>
                </a:solidFill>
              </a:rPr>
              <a:t>IOException</a:t>
            </a:r>
            <a:r>
              <a:rPr lang="fr-FR" sz="2000" dirty="0">
                <a:solidFill>
                  <a:srgbClr val="000066"/>
                </a:solidFill>
              </a:rPr>
              <a:t>, </a:t>
            </a:r>
            <a:r>
              <a:rPr lang="fr-FR" sz="2000" dirty="0" err="1" smtClean="0">
                <a:solidFill>
                  <a:srgbClr val="000066"/>
                </a:solidFill>
              </a:rPr>
              <a:t>ServletException</a:t>
            </a:r>
            <a:r>
              <a:rPr lang="fr-FR" sz="2000" dirty="0" smtClean="0">
                <a:solidFill>
                  <a:srgbClr val="000066"/>
                </a:solidFill>
              </a:rPr>
              <a:t>{</a:t>
            </a:r>
            <a:endParaRPr lang="fr-FR" sz="2000" dirty="0">
              <a:solidFill>
                <a:srgbClr val="000066"/>
              </a:solidFill>
            </a:endParaRPr>
          </a:p>
          <a:p>
            <a:r>
              <a:rPr lang="fr-FR" sz="1050" dirty="0">
                <a:solidFill>
                  <a:srgbClr val="000066"/>
                </a:solidFill>
              </a:rPr>
              <a:t>17 </a:t>
            </a:r>
            <a:r>
              <a:rPr lang="fr-FR" sz="1050" dirty="0" smtClean="0">
                <a:solidFill>
                  <a:srgbClr val="000066"/>
                </a:solidFill>
              </a:rPr>
              <a:t>	</a:t>
            </a:r>
            <a:r>
              <a:rPr lang="fr-FR" sz="2000" dirty="0" err="1" smtClean="0">
                <a:solidFill>
                  <a:srgbClr val="000066"/>
                </a:solidFill>
              </a:rPr>
              <a:t>response.setContentType</a:t>
            </a:r>
            <a:r>
              <a:rPr lang="fr-FR" sz="2000" dirty="0">
                <a:solidFill>
                  <a:srgbClr val="000066"/>
                </a:solidFill>
              </a:rPr>
              <a:t>(</a:t>
            </a:r>
            <a:r>
              <a:rPr lang="fr-FR" sz="2000" dirty="0">
                <a:solidFill>
                  <a:srgbClr val="C08040"/>
                </a:solidFill>
              </a:rPr>
              <a:t>"</a:t>
            </a:r>
            <a:r>
              <a:rPr lang="fr-FR" sz="2000" dirty="0" err="1">
                <a:solidFill>
                  <a:srgbClr val="C08040"/>
                </a:solidFill>
              </a:rPr>
              <a:t>text</a:t>
            </a:r>
            <a:r>
              <a:rPr lang="fr-FR" sz="2000" dirty="0">
                <a:solidFill>
                  <a:srgbClr val="C08040"/>
                </a:solidFill>
              </a:rPr>
              <a:t>/html"</a:t>
            </a:r>
            <a:r>
              <a:rPr lang="fr-FR" sz="2000" dirty="0">
                <a:solidFill>
                  <a:srgbClr val="000066"/>
                </a:solidFill>
              </a:rPr>
              <a:t>);</a:t>
            </a:r>
          </a:p>
          <a:p>
            <a:r>
              <a:rPr lang="fr-FR" sz="1050" dirty="0" smtClean="0">
                <a:solidFill>
                  <a:srgbClr val="000066"/>
                </a:solidFill>
              </a:rPr>
              <a:t>18	 </a:t>
            </a:r>
            <a:r>
              <a:rPr lang="fr-FR" sz="2000" dirty="0" err="1">
                <a:solidFill>
                  <a:srgbClr val="000066"/>
                </a:solidFill>
              </a:rPr>
              <a:t>PrintWriter</a:t>
            </a:r>
            <a:r>
              <a:rPr lang="fr-FR" sz="2000" dirty="0">
                <a:solidFill>
                  <a:srgbClr val="000066"/>
                </a:solidFill>
              </a:rPr>
              <a:t> out = </a:t>
            </a:r>
            <a:r>
              <a:rPr lang="fr-FR" sz="2000" dirty="0" err="1">
                <a:solidFill>
                  <a:srgbClr val="000066"/>
                </a:solidFill>
              </a:rPr>
              <a:t>response.getWriter</a:t>
            </a:r>
            <a:r>
              <a:rPr lang="fr-FR" sz="2000" dirty="0">
                <a:solidFill>
                  <a:srgbClr val="000066"/>
                </a:solidFill>
              </a:rPr>
              <a:t>();</a:t>
            </a:r>
          </a:p>
          <a:p>
            <a:r>
              <a:rPr lang="fr-FR" sz="1050" dirty="0" smtClean="0">
                <a:solidFill>
                  <a:srgbClr val="000066"/>
                </a:solidFill>
              </a:rPr>
              <a:t>19	 </a:t>
            </a:r>
            <a:r>
              <a:rPr lang="fr-FR" sz="2000" dirty="0" err="1">
                <a:solidFill>
                  <a:srgbClr val="000066"/>
                </a:solidFill>
              </a:rPr>
              <a:t>out.println</a:t>
            </a:r>
            <a:r>
              <a:rPr lang="fr-FR" sz="2000" dirty="0">
                <a:solidFill>
                  <a:srgbClr val="000066"/>
                </a:solidFill>
              </a:rPr>
              <a:t>(</a:t>
            </a:r>
            <a:r>
              <a:rPr lang="fr-FR" sz="2000" dirty="0">
                <a:solidFill>
                  <a:srgbClr val="C08040"/>
                </a:solidFill>
              </a:rPr>
              <a:t>"&lt;html&gt;"</a:t>
            </a:r>
            <a:r>
              <a:rPr lang="fr-FR" sz="2000" dirty="0">
                <a:solidFill>
                  <a:srgbClr val="000066"/>
                </a:solidFill>
              </a:rPr>
              <a:t>);</a:t>
            </a:r>
            <a:endParaRPr lang="fr-FR" sz="2000" dirty="0"/>
          </a:p>
        </p:txBody>
      </p:sp>
    </p:spTree>
    <p:extLst>
      <p:ext uri="{BB962C8B-B14F-4D97-AF65-F5344CB8AC3E}">
        <p14:creationId xmlns:p14="http://schemas.microsoft.com/office/powerpoint/2010/main" val="2108325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41</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1378039" y="765046"/>
            <a:ext cx="9795910" cy="2554545"/>
          </a:xfrm>
          <a:prstGeom prst="rect">
            <a:avLst/>
          </a:prstGeom>
        </p:spPr>
        <p:txBody>
          <a:bodyPr wrap="square">
            <a:spAutoFit/>
          </a:bodyPr>
          <a:lstStyle/>
          <a:p>
            <a:r>
              <a:rPr lang="fr-FR" sz="2000" dirty="0" err="1">
                <a:solidFill>
                  <a:srgbClr val="000066"/>
                </a:solidFill>
                <a:latin typeface="CMTT10"/>
              </a:rPr>
              <a:t>out</a:t>
            </a:r>
            <a:r>
              <a:rPr lang="fr-FR" sz="2000" dirty="0" err="1">
                <a:solidFill>
                  <a:srgbClr val="000066"/>
                </a:solidFill>
                <a:latin typeface="CMR10"/>
              </a:rPr>
              <a:t>.</a:t>
            </a:r>
            <a:r>
              <a:rPr lang="fr-FR" sz="2000" dirty="0" err="1">
                <a:solidFill>
                  <a:srgbClr val="000066"/>
                </a:solidFill>
                <a:latin typeface="CMTT10"/>
              </a:rPr>
              <a:t>println</a:t>
            </a:r>
            <a:r>
              <a:rPr lang="fr-FR" sz="2000" dirty="0">
                <a:solidFill>
                  <a:srgbClr val="000066"/>
                </a:solidFill>
                <a:latin typeface="CMR10"/>
              </a:rPr>
              <a:t>(</a:t>
            </a:r>
            <a:r>
              <a:rPr lang="fr-FR" sz="2000" dirty="0">
                <a:solidFill>
                  <a:srgbClr val="C08040"/>
                </a:solidFill>
                <a:latin typeface="CMTT10"/>
              </a:rPr>
              <a:t>"&lt;</a:t>
            </a:r>
            <a:r>
              <a:rPr lang="fr-FR" sz="2000" dirty="0" err="1">
                <a:solidFill>
                  <a:srgbClr val="C08040"/>
                </a:solidFill>
                <a:latin typeface="CMTT10"/>
              </a:rPr>
              <a:t>head</a:t>
            </a:r>
            <a:r>
              <a:rPr lang="fr-FR" sz="2000" dirty="0">
                <a:solidFill>
                  <a:srgbClr val="C08040"/>
                </a:solidFill>
                <a:latin typeface="CMTT10"/>
              </a:rPr>
              <a:t>&gt;"</a:t>
            </a:r>
            <a:r>
              <a:rPr lang="fr-FR" sz="2000" dirty="0">
                <a:solidFill>
                  <a:srgbClr val="000066"/>
                </a:solidFill>
                <a:latin typeface="CMR10"/>
              </a:rPr>
              <a:t>);</a:t>
            </a:r>
          </a:p>
          <a:p>
            <a:r>
              <a:rPr lang="fr-FR" sz="2000" dirty="0" err="1" smtClean="0">
                <a:solidFill>
                  <a:srgbClr val="000066"/>
                </a:solidFill>
                <a:latin typeface="CMTT10"/>
              </a:rPr>
              <a:t>out</a:t>
            </a:r>
            <a:r>
              <a:rPr lang="fr-FR" sz="2000" dirty="0" err="1" smtClean="0">
                <a:solidFill>
                  <a:srgbClr val="000066"/>
                </a:solidFill>
                <a:latin typeface="CMR10"/>
              </a:rPr>
              <a:t>.</a:t>
            </a:r>
            <a:r>
              <a:rPr lang="fr-FR" sz="2000" dirty="0" err="1" smtClean="0">
                <a:solidFill>
                  <a:srgbClr val="000066"/>
                </a:solidFill>
                <a:latin typeface="CMTT10"/>
              </a:rPr>
              <a:t>println</a:t>
            </a:r>
            <a:r>
              <a:rPr lang="fr-FR" sz="2000" dirty="0">
                <a:solidFill>
                  <a:srgbClr val="000066"/>
                </a:solidFill>
                <a:latin typeface="CMR10"/>
              </a:rPr>
              <a:t>(</a:t>
            </a:r>
            <a:r>
              <a:rPr lang="fr-FR" sz="2000" dirty="0">
                <a:solidFill>
                  <a:srgbClr val="C08040"/>
                </a:solidFill>
                <a:latin typeface="CMTT10"/>
              </a:rPr>
              <a:t>"&lt;</a:t>
            </a:r>
            <a:r>
              <a:rPr lang="fr-FR" sz="2000" dirty="0" err="1">
                <a:solidFill>
                  <a:srgbClr val="C08040"/>
                </a:solidFill>
                <a:latin typeface="CMTT10"/>
              </a:rPr>
              <a:t>title</a:t>
            </a:r>
            <a:r>
              <a:rPr lang="fr-FR" sz="2000" dirty="0">
                <a:solidFill>
                  <a:srgbClr val="C08040"/>
                </a:solidFill>
                <a:latin typeface="CMTT10"/>
              </a:rPr>
              <a:t>&gt;Ceci est un titre&lt;/</a:t>
            </a:r>
            <a:r>
              <a:rPr lang="fr-FR" sz="2000" dirty="0" err="1">
                <a:solidFill>
                  <a:srgbClr val="C08040"/>
                </a:solidFill>
                <a:latin typeface="CMTT10"/>
              </a:rPr>
              <a:t>title</a:t>
            </a:r>
            <a:r>
              <a:rPr lang="fr-FR" sz="2000" dirty="0">
                <a:solidFill>
                  <a:srgbClr val="C08040"/>
                </a:solidFill>
                <a:latin typeface="CMTT10"/>
              </a:rPr>
              <a:t>&gt;"</a:t>
            </a:r>
            <a:r>
              <a:rPr lang="fr-FR" sz="2000" dirty="0">
                <a:solidFill>
                  <a:srgbClr val="000066"/>
                </a:solidFill>
                <a:latin typeface="CMR10"/>
              </a:rPr>
              <a:t>);</a:t>
            </a:r>
          </a:p>
          <a:p>
            <a:r>
              <a:rPr lang="fr-FR" sz="2000" dirty="0" err="1" smtClean="0">
                <a:solidFill>
                  <a:srgbClr val="000066"/>
                </a:solidFill>
                <a:latin typeface="CMTT10"/>
              </a:rPr>
              <a:t>out</a:t>
            </a:r>
            <a:r>
              <a:rPr lang="fr-FR" sz="2000" dirty="0" err="1" smtClean="0">
                <a:solidFill>
                  <a:srgbClr val="000066"/>
                </a:solidFill>
                <a:latin typeface="CMR10"/>
              </a:rPr>
              <a:t>.</a:t>
            </a:r>
            <a:r>
              <a:rPr lang="fr-FR" sz="2000" dirty="0" err="1" smtClean="0">
                <a:solidFill>
                  <a:srgbClr val="000066"/>
                </a:solidFill>
                <a:latin typeface="CMTT10"/>
              </a:rPr>
              <a:t>println</a:t>
            </a:r>
            <a:r>
              <a:rPr lang="fr-FR" sz="2000" dirty="0">
                <a:solidFill>
                  <a:srgbClr val="000066"/>
                </a:solidFill>
                <a:latin typeface="CMR10"/>
              </a:rPr>
              <a:t>(</a:t>
            </a:r>
            <a:r>
              <a:rPr lang="fr-FR" sz="2000" dirty="0">
                <a:solidFill>
                  <a:srgbClr val="C08040"/>
                </a:solidFill>
                <a:latin typeface="CMTT10"/>
              </a:rPr>
              <a:t>"&lt;/</a:t>
            </a:r>
            <a:r>
              <a:rPr lang="fr-FR" sz="2000" dirty="0" err="1">
                <a:solidFill>
                  <a:srgbClr val="C08040"/>
                </a:solidFill>
                <a:latin typeface="CMTT10"/>
              </a:rPr>
              <a:t>head</a:t>
            </a:r>
            <a:r>
              <a:rPr lang="fr-FR" sz="2000" dirty="0">
                <a:solidFill>
                  <a:srgbClr val="C08040"/>
                </a:solidFill>
                <a:latin typeface="CMTT10"/>
              </a:rPr>
              <a:t>&gt;"</a:t>
            </a:r>
            <a:r>
              <a:rPr lang="fr-FR" sz="2000" dirty="0">
                <a:solidFill>
                  <a:srgbClr val="000066"/>
                </a:solidFill>
                <a:latin typeface="CMR10"/>
              </a:rPr>
              <a:t>);</a:t>
            </a:r>
          </a:p>
          <a:p>
            <a:r>
              <a:rPr lang="en-US" sz="2000" dirty="0" err="1" smtClean="0">
                <a:solidFill>
                  <a:srgbClr val="000066"/>
                </a:solidFill>
                <a:latin typeface="CMTT10"/>
              </a:rPr>
              <a:t>out</a:t>
            </a:r>
            <a:r>
              <a:rPr lang="en-US" sz="2000" dirty="0" err="1" smtClean="0">
                <a:solidFill>
                  <a:srgbClr val="000066"/>
                </a:solidFill>
                <a:latin typeface="CMR10"/>
              </a:rPr>
              <a:t>.</a:t>
            </a:r>
            <a:r>
              <a:rPr lang="en-US" sz="2000" dirty="0" err="1" smtClean="0">
                <a:solidFill>
                  <a:srgbClr val="000066"/>
                </a:solidFill>
                <a:latin typeface="CMTT10"/>
              </a:rPr>
              <a:t>println</a:t>
            </a:r>
            <a:r>
              <a:rPr lang="en-US" sz="2000" dirty="0">
                <a:solidFill>
                  <a:srgbClr val="000066"/>
                </a:solidFill>
                <a:latin typeface="CMR10"/>
              </a:rPr>
              <a:t>(</a:t>
            </a:r>
            <a:r>
              <a:rPr lang="en-US" sz="2000" dirty="0">
                <a:solidFill>
                  <a:srgbClr val="C08040"/>
                </a:solidFill>
                <a:latin typeface="CMTT10"/>
              </a:rPr>
              <a:t>"&lt;body </a:t>
            </a:r>
            <a:r>
              <a:rPr lang="en-US" sz="2000" dirty="0" err="1">
                <a:solidFill>
                  <a:srgbClr val="C08040"/>
                </a:solidFill>
                <a:latin typeface="CMTT10"/>
              </a:rPr>
              <a:t>bgcolor</a:t>
            </a:r>
            <a:r>
              <a:rPr lang="en-US" sz="2000" dirty="0">
                <a:solidFill>
                  <a:srgbClr val="C08040"/>
                </a:solidFill>
                <a:latin typeface="CMTT10"/>
              </a:rPr>
              <a:t>=\"white\"&gt;"</a:t>
            </a:r>
            <a:r>
              <a:rPr lang="en-US" sz="2000" dirty="0">
                <a:solidFill>
                  <a:srgbClr val="000066"/>
                </a:solidFill>
                <a:latin typeface="CMR10"/>
              </a:rPr>
              <a:t>);</a:t>
            </a:r>
          </a:p>
          <a:p>
            <a:r>
              <a:rPr lang="en-US" sz="2000" dirty="0" err="1" smtClean="0">
                <a:solidFill>
                  <a:srgbClr val="000066"/>
                </a:solidFill>
                <a:latin typeface="CMTT10"/>
              </a:rPr>
              <a:t>out</a:t>
            </a:r>
            <a:r>
              <a:rPr lang="en-US" sz="2000" dirty="0" err="1" smtClean="0">
                <a:solidFill>
                  <a:srgbClr val="000066"/>
                </a:solidFill>
                <a:latin typeface="CMR10"/>
              </a:rPr>
              <a:t>.</a:t>
            </a:r>
            <a:r>
              <a:rPr lang="en-US" sz="2000" dirty="0" err="1" smtClean="0">
                <a:solidFill>
                  <a:srgbClr val="000066"/>
                </a:solidFill>
                <a:latin typeface="CMTT10"/>
              </a:rPr>
              <a:t>println</a:t>
            </a:r>
            <a:r>
              <a:rPr lang="en-US" sz="2000" dirty="0">
                <a:solidFill>
                  <a:srgbClr val="000066"/>
                </a:solidFill>
                <a:latin typeface="CMR10"/>
              </a:rPr>
              <a:t>(</a:t>
            </a:r>
            <a:r>
              <a:rPr lang="en-US" sz="2000" dirty="0">
                <a:solidFill>
                  <a:srgbClr val="C08040"/>
                </a:solidFill>
                <a:latin typeface="CMTT10"/>
              </a:rPr>
              <a:t>"&lt;h1&gt; </a:t>
            </a:r>
            <a:r>
              <a:rPr lang="en-US" sz="2000" dirty="0" err="1">
                <a:solidFill>
                  <a:srgbClr val="C08040"/>
                </a:solidFill>
                <a:latin typeface="CMTT10"/>
              </a:rPr>
              <a:t>HelloWorldEJB</a:t>
            </a:r>
            <a:r>
              <a:rPr lang="en-US" sz="2000" dirty="0">
                <a:solidFill>
                  <a:srgbClr val="C08040"/>
                </a:solidFill>
                <a:latin typeface="CMTT10"/>
              </a:rPr>
              <a:t> Says: &lt;/h1&gt;"</a:t>
            </a:r>
            <a:r>
              <a:rPr lang="en-US" sz="2000" dirty="0">
                <a:solidFill>
                  <a:srgbClr val="000066"/>
                </a:solidFill>
                <a:latin typeface="CMR10"/>
              </a:rPr>
              <a:t>);</a:t>
            </a:r>
          </a:p>
          <a:p>
            <a:r>
              <a:rPr lang="fr-FR" sz="2000" dirty="0" err="1" smtClean="0">
                <a:solidFill>
                  <a:srgbClr val="000066"/>
                </a:solidFill>
                <a:latin typeface="CMTT10"/>
              </a:rPr>
              <a:t>out</a:t>
            </a:r>
            <a:r>
              <a:rPr lang="fr-FR" sz="2000" dirty="0" err="1" smtClean="0">
                <a:solidFill>
                  <a:srgbClr val="000066"/>
                </a:solidFill>
                <a:latin typeface="CMR10"/>
              </a:rPr>
              <a:t>.</a:t>
            </a:r>
            <a:r>
              <a:rPr lang="fr-FR" sz="2000" dirty="0" err="1" smtClean="0">
                <a:solidFill>
                  <a:srgbClr val="000066"/>
                </a:solidFill>
                <a:latin typeface="CMTT10"/>
              </a:rPr>
              <a:t>println</a:t>
            </a:r>
            <a:r>
              <a:rPr lang="fr-FR" sz="2000" dirty="0" smtClean="0">
                <a:solidFill>
                  <a:srgbClr val="000066"/>
                </a:solidFill>
                <a:latin typeface="CMR10"/>
              </a:rPr>
              <a:t>(</a:t>
            </a:r>
            <a:r>
              <a:rPr lang="fr-FR" sz="2000" dirty="0" err="1" smtClean="0">
                <a:solidFill>
                  <a:srgbClr val="0080FF"/>
                </a:solidFill>
                <a:latin typeface="CMTT10"/>
              </a:rPr>
              <a:t>this</a:t>
            </a:r>
            <a:r>
              <a:rPr lang="fr-FR" sz="2000" dirty="0" err="1" smtClean="0">
                <a:solidFill>
                  <a:srgbClr val="000066"/>
                </a:solidFill>
                <a:latin typeface="CMR10"/>
              </a:rPr>
              <a:t>.</a:t>
            </a:r>
            <a:r>
              <a:rPr lang="fr-FR" sz="2000" dirty="0" err="1" smtClean="0">
                <a:solidFill>
                  <a:srgbClr val="000066"/>
                </a:solidFill>
                <a:latin typeface="CMTT10"/>
              </a:rPr>
              <a:t>helloEJB</a:t>
            </a:r>
            <a:r>
              <a:rPr lang="fr-FR" sz="2000" dirty="0" err="1" smtClean="0">
                <a:solidFill>
                  <a:srgbClr val="000066"/>
                </a:solidFill>
                <a:latin typeface="CMR10"/>
              </a:rPr>
              <a:t>.</a:t>
            </a:r>
            <a:r>
              <a:rPr lang="fr-FR" sz="2000" dirty="0" err="1" smtClean="0">
                <a:solidFill>
                  <a:srgbClr val="000066"/>
                </a:solidFill>
                <a:latin typeface="CMTT10"/>
              </a:rPr>
              <a:t>sayHello</a:t>
            </a:r>
            <a:r>
              <a:rPr lang="fr-FR" sz="2000" dirty="0">
                <a:solidFill>
                  <a:srgbClr val="000066"/>
                </a:solidFill>
                <a:latin typeface="CMR10"/>
              </a:rPr>
              <a:t>());</a:t>
            </a:r>
          </a:p>
          <a:p>
            <a:r>
              <a:rPr lang="fr-FR" sz="2000" dirty="0" err="1" smtClean="0">
                <a:solidFill>
                  <a:srgbClr val="000066"/>
                </a:solidFill>
                <a:latin typeface="CMTT10"/>
              </a:rPr>
              <a:t>out</a:t>
            </a:r>
            <a:r>
              <a:rPr lang="fr-FR" sz="2000" dirty="0" err="1" smtClean="0">
                <a:solidFill>
                  <a:srgbClr val="000066"/>
                </a:solidFill>
                <a:latin typeface="CMR10"/>
              </a:rPr>
              <a:t>.</a:t>
            </a:r>
            <a:r>
              <a:rPr lang="fr-FR" sz="2000" dirty="0" err="1" smtClean="0">
                <a:solidFill>
                  <a:srgbClr val="000066"/>
                </a:solidFill>
                <a:latin typeface="CMTT10"/>
              </a:rPr>
              <a:t>println</a:t>
            </a:r>
            <a:r>
              <a:rPr lang="fr-FR" sz="2000" dirty="0">
                <a:solidFill>
                  <a:srgbClr val="000066"/>
                </a:solidFill>
                <a:latin typeface="CMR10"/>
              </a:rPr>
              <a:t>(</a:t>
            </a:r>
            <a:r>
              <a:rPr lang="fr-FR" sz="2000" dirty="0">
                <a:solidFill>
                  <a:srgbClr val="C08040"/>
                </a:solidFill>
                <a:latin typeface="CMTT10"/>
              </a:rPr>
              <a:t>"&lt;/body&gt;"</a:t>
            </a:r>
            <a:r>
              <a:rPr lang="fr-FR" sz="2000" dirty="0">
                <a:solidFill>
                  <a:srgbClr val="000066"/>
                </a:solidFill>
                <a:latin typeface="CMR10"/>
              </a:rPr>
              <a:t>);</a:t>
            </a:r>
          </a:p>
          <a:p>
            <a:r>
              <a:rPr lang="sv-SE" sz="2000" dirty="0" smtClean="0">
                <a:solidFill>
                  <a:srgbClr val="000066"/>
                </a:solidFill>
                <a:latin typeface="CMTT10"/>
              </a:rPr>
              <a:t>out</a:t>
            </a:r>
            <a:r>
              <a:rPr lang="sv-SE" sz="2000" dirty="0" smtClean="0">
                <a:solidFill>
                  <a:srgbClr val="000066"/>
                </a:solidFill>
                <a:latin typeface="CMR10"/>
              </a:rPr>
              <a:t>.</a:t>
            </a:r>
            <a:r>
              <a:rPr lang="sv-SE" sz="2000" dirty="0" smtClean="0">
                <a:solidFill>
                  <a:srgbClr val="000066"/>
                </a:solidFill>
                <a:latin typeface="CMTT10"/>
              </a:rPr>
              <a:t>println</a:t>
            </a:r>
            <a:r>
              <a:rPr lang="sv-SE" sz="2000" dirty="0">
                <a:solidFill>
                  <a:srgbClr val="000066"/>
                </a:solidFill>
                <a:latin typeface="CMR10"/>
              </a:rPr>
              <a:t>(</a:t>
            </a:r>
            <a:r>
              <a:rPr lang="sv-SE" sz="2000" dirty="0">
                <a:solidFill>
                  <a:srgbClr val="C08040"/>
                </a:solidFill>
                <a:latin typeface="CMTT10"/>
              </a:rPr>
              <a:t>"&lt;/html&gt;"</a:t>
            </a:r>
            <a:r>
              <a:rPr lang="sv-SE" sz="2000" dirty="0">
                <a:solidFill>
                  <a:srgbClr val="000066"/>
                </a:solidFill>
                <a:latin typeface="CMR10"/>
              </a:rPr>
              <a:t>); </a:t>
            </a:r>
            <a:r>
              <a:rPr lang="sv-SE" sz="2000" dirty="0" smtClean="0">
                <a:solidFill>
                  <a:srgbClr val="000066"/>
                </a:solidFill>
                <a:latin typeface="CMSY10"/>
              </a:rPr>
              <a:t>} }</a:t>
            </a:r>
            <a:endParaRPr lang="fr-FR" sz="2000" dirty="0"/>
          </a:p>
        </p:txBody>
      </p:sp>
    </p:spTree>
    <p:extLst>
      <p:ext uri="{BB962C8B-B14F-4D97-AF65-F5344CB8AC3E}">
        <p14:creationId xmlns:p14="http://schemas.microsoft.com/office/powerpoint/2010/main" val="1283245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Java Server Pages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42</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76213" y="765046"/>
            <a:ext cx="10697008" cy="400110"/>
          </a:xfrm>
          <a:prstGeom prst="rect">
            <a:avLst/>
          </a:prstGeom>
        </p:spPr>
        <p:txBody>
          <a:bodyPr wrap="square">
            <a:spAutoFit/>
          </a:bodyPr>
          <a:lstStyle/>
          <a:p>
            <a:endParaRPr lang="fr-FR" sz="2000" dirty="0"/>
          </a:p>
        </p:txBody>
      </p:sp>
      <p:sp>
        <p:nvSpPr>
          <p:cNvPr id="10" name="Rectangle 9"/>
          <p:cNvSpPr/>
          <p:nvPr/>
        </p:nvSpPr>
        <p:spPr>
          <a:xfrm>
            <a:off x="1066875" y="776470"/>
            <a:ext cx="10112599" cy="914400"/>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33747" y="3526299"/>
            <a:ext cx="10112599" cy="914400"/>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96281" y="704316"/>
            <a:ext cx="10657516" cy="5324535"/>
          </a:xfrm>
          <a:prstGeom prst="rect">
            <a:avLst/>
          </a:prstGeom>
        </p:spPr>
        <p:txBody>
          <a:bodyPr wrap="square">
            <a:spAutoFit/>
          </a:bodyPr>
          <a:lstStyle/>
          <a:p>
            <a:pPr marL="285750" indent="-285750">
              <a:buFont typeface="Arial" panose="020B0604020202020204" pitchFamily="34" charset="0"/>
              <a:buChar char="•"/>
            </a:pPr>
            <a:r>
              <a:rPr lang="fr-FR" sz="2000" dirty="0"/>
              <a:t>JSP (Java Server Pages) est une technologie de développement web dynamique. Elle utilise des balises JSP pour insérer du code Java dans les pages HTML. Les </a:t>
            </a:r>
            <a:r>
              <a:rPr lang="fr-FR" sz="2000" dirty="0" smtClean="0"/>
              <a:t>balises généralement </a:t>
            </a:r>
            <a:r>
              <a:rPr lang="fr-FR" sz="2000" dirty="0" smtClean="0">
                <a:solidFill>
                  <a:srgbClr val="0070C0"/>
                </a:solidFill>
              </a:rPr>
              <a:t>commencent avec </a:t>
            </a:r>
            <a:r>
              <a:rPr lang="fr-FR" sz="2000" dirty="0" smtClean="0">
                <a:solidFill>
                  <a:srgbClr val="C00000"/>
                </a:solidFill>
              </a:rPr>
              <a:t>&lt;% </a:t>
            </a:r>
            <a:r>
              <a:rPr lang="fr-FR" sz="2000" dirty="0" smtClean="0">
                <a:solidFill>
                  <a:srgbClr val="0070C0"/>
                </a:solidFill>
              </a:rPr>
              <a:t> et se terminent par </a:t>
            </a:r>
            <a:r>
              <a:rPr lang="fr-FR" sz="2000" dirty="0" smtClean="0">
                <a:solidFill>
                  <a:srgbClr val="C00000"/>
                </a:solidFill>
              </a:rPr>
              <a:t>%&gt;</a:t>
            </a:r>
            <a:r>
              <a:rPr lang="fr-FR" sz="2000" dirty="0" smtClean="0"/>
              <a:t>.</a:t>
            </a:r>
          </a:p>
          <a:p>
            <a:endParaRPr lang="fr-FR" sz="2000" dirty="0" smtClean="0"/>
          </a:p>
          <a:p>
            <a:pPr marL="285750" indent="-285750">
              <a:buFont typeface="Arial" panose="020B0604020202020204" pitchFamily="34" charset="0"/>
              <a:buChar char="•"/>
            </a:pPr>
            <a:r>
              <a:rPr lang="fr-FR" sz="2000" b="1" dirty="0" smtClean="0"/>
              <a:t>JSP </a:t>
            </a:r>
            <a:r>
              <a:rPr lang="fr-FR" sz="2000" b="1" dirty="0"/>
              <a:t>est un servlet Java</a:t>
            </a:r>
            <a:r>
              <a:rPr lang="fr-FR" sz="2000" dirty="0"/>
              <a:t>, principalement utilisé pour mettre en œuvre la section de l'interface utilisateur de l'application web Java. Les développeurs web utilisent une combinaison de code HTML, de codes XHTML, d'éléments XML et d'opérations intégrées pour écrire des JSP et des commandes JSP</a:t>
            </a:r>
            <a:r>
              <a:rPr lang="fr-FR" sz="2000" dirty="0" smtClean="0"/>
              <a:t>.</a:t>
            </a:r>
          </a:p>
          <a:p>
            <a:endParaRPr lang="fr-FR" sz="2000" dirty="0" smtClean="0"/>
          </a:p>
          <a:p>
            <a:pPr marL="285750" indent="-285750">
              <a:buFont typeface="Arial" panose="020B0604020202020204" pitchFamily="34" charset="0"/>
              <a:buChar char="•"/>
            </a:pPr>
            <a:r>
              <a:rPr lang="fr-FR" sz="2000" dirty="0" smtClean="0"/>
              <a:t>Les </a:t>
            </a:r>
            <a:r>
              <a:rPr lang="fr-FR" sz="2000" dirty="0"/>
              <a:t>JSP reçoivent des données d'entrée de l'utilisateur, accèdent à des bases de données et à d'autres sources de données par le biais de formulaires Web, puis créent dynamiquement des pages Web</a:t>
            </a:r>
            <a:r>
              <a:rPr lang="fr-FR" sz="2000" dirty="0" smtClean="0"/>
              <a:t>.</a:t>
            </a:r>
          </a:p>
          <a:p>
            <a:endParaRPr lang="fr-FR" sz="2000" dirty="0" smtClean="0"/>
          </a:p>
          <a:p>
            <a:pPr marL="285750" indent="-285750">
              <a:buFont typeface="Arial" panose="020B0604020202020204" pitchFamily="34" charset="0"/>
              <a:buChar char="•"/>
            </a:pPr>
            <a:r>
              <a:rPr lang="fr-FR" sz="2000" dirty="0" smtClean="0"/>
              <a:t>La </a:t>
            </a:r>
            <a:r>
              <a:rPr lang="fr-FR" sz="2000" dirty="0"/>
              <a:t>balise JSP a une variété de fonctions, telles que l'accès à la base de données, l'utilisateur sélectionne les informations de l'enregistrement, voir les composants </a:t>
            </a:r>
            <a:r>
              <a:rPr lang="fr-FR" sz="2000" dirty="0" err="1"/>
              <a:t>Javabeans</a:t>
            </a:r>
            <a:r>
              <a:rPr lang="fr-FR" sz="2000" dirty="0"/>
              <a:t>, etc., peut également passer des informations de contrôle et partager des informations sur les différentes pages</a:t>
            </a:r>
            <a:r>
              <a:rPr lang="fr-FR" sz="2000" dirty="0" smtClean="0"/>
              <a:t>.</a:t>
            </a:r>
            <a:endParaRPr lang="fr-FR" sz="2000" dirty="0"/>
          </a:p>
        </p:txBody>
      </p:sp>
    </p:spTree>
    <p:extLst>
      <p:ext uri="{BB962C8B-B14F-4D97-AF65-F5344CB8AC3E}">
        <p14:creationId xmlns:p14="http://schemas.microsoft.com/office/powerpoint/2010/main" val="1610910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85212"/>
            <a:ext cx="9559636" cy="464602"/>
          </a:xfrm>
        </p:spPr>
        <p:txBody>
          <a:bodyPr>
            <a:normAutofit fontScale="90000"/>
          </a:bodyPr>
          <a:lstStyle/>
          <a:p>
            <a:r>
              <a:rPr lang="fr-FR" sz="3200" b="1" dirty="0" smtClean="0">
                <a:solidFill>
                  <a:srgbClr val="C00000"/>
                </a:solidFill>
                <a:latin typeface="+mn-lt"/>
              </a:rPr>
              <a:t>Java Server Pages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43</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76213" y="765046"/>
            <a:ext cx="10697008" cy="400110"/>
          </a:xfrm>
          <a:prstGeom prst="rect">
            <a:avLst/>
          </a:prstGeom>
        </p:spPr>
        <p:txBody>
          <a:bodyPr wrap="square">
            <a:spAutoFit/>
          </a:bodyPr>
          <a:lstStyle/>
          <a:p>
            <a:endParaRPr lang="fr-FR" sz="2000" dirty="0"/>
          </a:p>
        </p:txBody>
      </p:sp>
      <p:sp>
        <p:nvSpPr>
          <p:cNvPr id="10" name="Rectangle 9"/>
          <p:cNvSpPr/>
          <p:nvPr/>
        </p:nvSpPr>
        <p:spPr>
          <a:xfrm>
            <a:off x="1066875" y="1711816"/>
            <a:ext cx="10112599" cy="1217066"/>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66875" y="3055846"/>
            <a:ext cx="10112599" cy="914400"/>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96281" y="704316"/>
            <a:ext cx="10657516" cy="5632311"/>
          </a:xfrm>
          <a:prstGeom prst="rect">
            <a:avLst/>
          </a:prstGeom>
        </p:spPr>
        <p:txBody>
          <a:bodyPr wrap="square">
            <a:spAutoFit/>
          </a:bodyPr>
          <a:lstStyle/>
          <a:p>
            <a:r>
              <a:rPr lang="fr-FR" sz="2000" b="1" dirty="0">
                <a:solidFill>
                  <a:srgbClr val="C00000"/>
                </a:solidFill>
              </a:rPr>
              <a:t>Avantages de JSP par rapport </a:t>
            </a:r>
            <a:r>
              <a:rPr lang="fr-FR" sz="2000" b="1" dirty="0" smtClean="0">
                <a:solidFill>
                  <a:srgbClr val="C00000"/>
                </a:solidFill>
              </a:rPr>
              <a:t>au Servlet</a:t>
            </a:r>
          </a:p>
          <a:p>
            <a:r>
              <a:rPr lang="fr-FR" sz="2000" dirty="0" smtClean="0"/>
              <a:t>    JSP </a:t>
            </a:r>
            <a:r>
              <a:rPr lang="fr-FR" sz="2000" dirty="0"/>
              <a:t>présente de nombreux avantages par rapport à Servlet. Ils sont les suivants </a:t>
            </a:r>
            <a:r>
              <a:rPr lang="fr-FR" sz="2000" dirty="0" smtClean="0"/>
              <a:t>:</a:t>
            </a:r>
          </a:p>
          <a:p>
            <a:endParaRPr lang="fr-FR" sz="2000" dirty="0" smtClean="0"/>
          </a:p>
          <a:p>
            <a:pPr marL="457200" indent="-457200">
              <a:buFont typeface="+mj-lt"/>
              <a:buAutoNum type="arabicPeriod"/>
            </a:pPr>
            <a:r>
              <a:rPr lang="fr-FR" sz="2000" dirty="0" smtClean="0"/>
              <a:t>Extension </a:t>
            </a:r>
            <a:r>
              <a:rPr lang="fr-FR" sz="2000" dirty="0"/>
              <a:t>de </a:t>
            </a:r>
            <a:r>
              <a:rPr lang="fr-FR" sz="2000" dirty="0" smtClean="0"/>
              <a:t>Servlet : La </a:t>
            </a:r>
            <a:r>
              <a:rPr lang="fr-FR" sz="2000" dirty="0"/>
              <a:t>technologie JSP est l'extension de la technologie Servlet. Nous pouvons utiliser toutes les caractéristiques de la Servlet dans JSP. En outre, nous pouvons utiliser des objets implicites, des </a:t>
            </a:r>
            <a:r>
              <a:rPr lang="fr-FR" sz="2000" b="1" dirty="0"/>
              <a:t>balises prédéfinies</a:t>
            </a:r>
            <a:r>
              <a:rPr lang="fr-FR" sz="2000" dirty="0"/>
              <a:t>, le </a:t>
            </a:r>
            <a:r>
              <a:rPr lang="fr-FR" sz="2000" b="1" dirty="0"/>
              <a:t>langage d'expression</a:t>
            </a:r>
            <a:r>
              <a:rPr lang="fr-FR" sz="2000" dirty="0"/>
              <a:t> et des </a:t>
            </a:r>
            <a:r>
              <a:rPr lang="fr-FR" sz="2000" b="1" dirty="0"/>
              <a:t>balises personnalisées</a:t>
            </a:r>
            <a:r>
              <a:rPr lang="fr-FR" sz="2000" dirty="0"/>
              <a:t> dans JSP, ce qui rend le développement JSP facile</a:t>
            </a:r>
            <a:r>
              <a:rPr lang="fr-FR" sz="2000" dirty="0" smtClean="0"/>
              <a:t>.</a:t>
            </a:r>
          </a:p>
          <a:p>
            <a:pPr marL="228600" indent="-228600">
              <a:buFont typeface="+mj-lt"/>
              <a:buAutoNum type="arabicPeriod"/>
            </a:pPr>
            <a:endParaRPr lang="fr-FR" sz="1000" dirty="0" smtClean="0"/>
          </a:p>
          <a:p>
            <a:pPr marL="457200" indent="-457200">
              <a:buFont typeface="+mj-lt"/>
              <a:buAutoNum type="arabicPeriod"/>
            </a:pPr>
            <a:r>
              <a:rPr lang="fr-FR" sz="2000" dirty="0" smtClean="0"/>
              <a:t>Facilité </a:t>
            </a:r>
            <a:r>
              <a:rPr lang="fr-FR" sz="2000" dirty="0"/>
              <a:t>de </a:t>
            </a:r>
            <a:r>
              <a:rPr lang="fr-FR" sz="2000" dirty="0" smtClean="0"/>
              <a:t>maintenance : JSP </a:t>
            </a:r>
            <a:r>
              <a:rPr lang="fr-FR" sz="2000" dirty="0"/>
              <a:t>peut être facilement géré parce que nous pouvons facilement séparer notre logique d'entreprise de la logique de présentation. Dans la technologie Servlet, nous mélangeons notre logique commerciale avec la logique de présentation</a:t>
            </a:r>
            <a:r>
              <a:rPr lang="fr-FR" sz="2000" dirty="0" smtClean="0"/>
              <a:t>.</a:t>
            </a:r>
          </a:p>
          <a:p>
            <a:pPr marL="228600" indent="-228600">
              <a:buFont typeface="+mj-lt"/>
              <a:buAutoNum type="arabicPeriod"/>
            </a:pPr>
            <a:endParaRPr lang="fr-FR" sz="1000" dirty="0" smtClean="0"/>
          </a:p>
          <a:p>
            <a:pPr marL="457200" indent="-457200">
              <a:buFont typeface="+mj-lt"/>
              <a:buAutoNum type="arabicPeriod"/>
            </a:pPr>
            <a:r>
              <a:rPr lang="fr-FR" sz="2000" dirty="0" smtClean="0"/>
              <a:t>Développement </a:t>
            </a:r>
            <a:r>
              <a:rPr lang="fr-FR" sz="2000" dirty="0"/>
              <a:t>rapide : Pas besoin de recompiler et de </a:t>
            </a:r>
            <a:r>
              <a:rPr lang="fr-FR" sz="2000" dirty="0" smtClean="0"/>
              <a:t>redéployer. Si </a:t>
            </a:r>
            <a:r>
              <a:rPr lang="fr-FR" sz="2000" dirty="0"/>
              <a:t>la page JSP est modifiée, il n'est pas nécessaire de recompiler et de redéployer le projet. Le code Servlet doit être mis à jour et recompilé si nous devons changer l'aspect et la convivialité de l'application</a:t>
            </a:r>
            <a:r>
              <a:rPr lang="fr-FR" sz="2000" dirty="0" smtClean="0"/>
              <a:t>.</a:t>
            </a:r>
          </a:p>
          <a:p>
            <a:pPr marL="228600" indent="-228600">
              <a:buFont typeface="+mj-lt"/>
              <a:buAutoNum type="arabicPeriod"/>
            </a:pPr>
            <a:endParaRPr lang="fr-FR" sz="1000" dirty="0" smtClean="0"/>
          </a:p>
          <a:p>
            <a:pPr marL="457200" indent="-457200">
              <a:buFont typeface="+mj-lt"/>
              <a:buAutoNum type="arabicPeriod"/>
            </a:pPr>
            <a:r>
              <a:rPr lang="fr-FR" sz="2000" dirty="0" smtClean="0"/>
              <a:t>Moins </a:t>
            </a:r>
            <a:r>
              <a:rPr lang="fr-FR" sz="2000" dirty="0"/>
              <a:t>de code que la </a:t>
            </a:r>
            <a:r>
              <a:rPr lang="fr-FR" sz="2000" dirty="0" smtClean="0"/>
              <a:t>servlet : En </a:t>
            </a:r>
            <a:r>
              <a:rPr lang="fr-FR" sz="2000" dirty="0"/>
              <a:t>JSP, nous pouvons utiliser de nombreuses balises telles que les balises d'action, JSTL, les balises personnalisées, etc. qui réduisent le code. De plus, nous pouvons utiliser </a:t>
            </a:r>
            <a:r>
              <a:rPr lang="fr-FR" sz="2000" dirty="0" smtClean="0"/>
              <a:t>EL (Expressions </a:t>
            </a:r>
            <a:r>
              <a:rPr lang="fr-FR" sz="2000" dirty="0" err="1" smtClean="0"/>
              <a:t>Languages</a:t>
            </a:r>
            <a:r>
              <a:rPr lang="fr-FR" sz="2000" dirty="0" smtClean="0"/>
              <a:t>), </a:t>
            </a:r>
            <a:r>
              <a:rPr lang="fr-FR" sz="2000" dirty="0"/>
              <a:t>des objets implicites, etc.</a:t>
            </a:r>
          </a:p>
        </p:txBody>
      </p:sp>
    </p:spTree>
    <p:extLst>
      <p:ext uri="{BB962C8B-B14F-4D97-AF65-F5344CB8AC3E}">
        <p14:creationId xmlns:p14="http://schemas.microsoft.com/office/powerpoint/2010/main" val="3050508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44</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17" y="932473"/>
            <a:ext cx="10728566" cy="4993052"/>
          </a:xfrm>
          <a:prstGeom prst="rect">
            <a:avLst/>
          </a:prstGeom>
        </p:spPr>
      </p:pic>
    </p:spTree>
    <p:extLst>
      <p:ext uri="{BB962C8B-B14F-4D97-AF65-F5344CB8AC3E}">
        <p14:creationId xmlns:p14="http://schemas.microsoft.com/office/powerpoint/2010/main" val="3691032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45</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7" name="Image 6"/>
          <p:cNvPicPr>
            <a:picLocks noChangeAspect="1"/>
          </p:cNvPicPr>
          <p:nvPr/>
        </p:nvPicPr>
        <p:blipFill>
          <a:blip r:embed="rId3"/>
          <a:stretch>
            <a:fillRect/>
          </a:stretch>
        </p:blipFill>
        <p:spPr>
          <a:xfrm>
            <a:off x="2655712" y="680227"/>
            <a:ext cx="6880575" cy="5497545"/>
          </a:xfrm>
          <a:prstGeom prst="rect">
            <a:avLst/>
          </a:prstGeom>
        </p:spPr>
      </p:pic>
    </p:spTree>
    <p:extLst>
      <p:ext uri="{BB962C8B-B14F-4D97-AF65-F5344CB8AC3E}">
        <p14:creationId xmlns:p14="http://schemas.microsoft.com/office/powerpoint/2010/main" val="3732351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46</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689" y="705476"/>
            <a:ext cx="4940300" cy="279400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688" y="3499832"/>
            <a:ext cx="4940300" cy="2743200"/>
          </a:xfrm>
          <a:prstGeom prst="rect">
            <a:avLst/>
          </a:prstGeom>
        </p:spPr>
      </p:pic>
      <p:sp>
        <p:nvSpPr>
          <p:cNvPr id="9" name="Rectangle 8"/>
          <p:cNvSpPr/>
          <p:nvPr/>
        </p:nvSpPr>
        <p:spPr>
          <a:xfrm>
            <a:off x="665410" y="674025"/>
            <a:ext cx="6096000" cy="5324535"/>
          </a:xfrm>
          <a:prstGeom prst="rect">
            <a:avLst/>
          </a:prstGeom>
        </p:spPr>
        <p:txBody>
          <a:bodyPr>
            <a:spAutoFit/>
          </a:bodyPr>
          <a:lstStyle/>
          <a:p>
            <a:pPr marL="342900" indent="-342900">
              <a:buFont typeface="+mj-lt"/>
              <a:buAutoNum type="arabicPeriod"/>
            </a:pPr>
            <a:r>
              <a:rPr lang="fr-FR" sz="2000" dirty="0"/>
              <a:t>Le client demande la page form.html    </a:t>
            </a:r>
            <a:endParaRPr lang="fr-FR" sz="2000" dirty="0" smtClean="0"/>
          </a:p>
          <a:p>
            <a:pPr marL="342900" indent="-342900">
              <a:buFont typeface="+mj-lt"/>
              <a:buAutoNum type="arabicPeriod"/>
            </a:pPr>
            <a:r>
              <a:rPr lang="fr-FR" sz="2000" dirty="0" smtClean="0"/>
              <a:t>Le </a:t>
            </a:r>
            <a:r>
              <a:rPr lang="fr-FR" sz="2000" dirty="0"/>
              <a:t>conteneur récupère la page </a:t>
            </a:r>
            <a:r>
              <a:rPr lang="fr-FR" sz="2000" dirty="0" smtClean="0"/>
              <a:t>form.html</a:t>
            </a:r>
          </a:p>
          <a:p>
            <a:pPr marL="342900" indent="-342900">
              <a:buFont typeface="+mj-lt"/>
              <a:buAutoNum type="arabicPeriod"/>
            </a:pPr>
            <a:r>
              <a:rPr lang="fr-FR" sz="2000" dirty="0" smtClean="0"/>
              <a:t>Le </a:t>
            </a:r>
            <a:r>
              <a:rPr lang="fr-FR" sz="2000" dirty="0"/>
              <a:t>conteneur renvoie la page au navigateur, dans laquelle l'utilisateur répond aux questions du formulaire.    </a:t>
            </a:r>
            <a:endParaRPr lang="fr-FR" sz="2000" dirty="0" smtClean="0"/>
          </a:p>
          <a:p>
            <a:pPr marL="342900" indent="-342900">
              <a:buFont typeface="+mj-lt"/>
              <a:buAutoNum type="arabicPeriod"/>
            </a:pPr>
            <a:r>
              <a:rPr lang="fr-FR" sz="2000" dirty="0" smtClean="0"/>
              <a:t>Le </a:t>
            </a:r>
            <a:r>
              <a:rPr lang="fr-FR" sz="2000" dirty="0"/>
              <a:t>navigateur envoie les données de la demande au conteneur</a:t>
            </a:r>
            <a:r>
              <a:rPr lang="fr-FR" sz="2000" dirty="0" smtClean="0"/>
              <a:t>.</a:t>
            </a:r>
          </a:p>
          <a:p>
            <a:pPr marL="342900" indent="-342900">
              <a:buFont typeface="+mj-lt"/>
              <a:buAutoNum type="arabicPeriod"/>
            </a:pPr>
            <a:r>
              <a:rPr lang="fr-FR" sz="2000" dirty="0" smtClean="0"/>
              <a:t>Le </a:t>
            </a:r>
            <a:r>
              <a:rPr lang="fr-FR" sz="2000" dirty="0"/>
              <a:t>conteneur trouve le servlet approprié sur la base de l'URL et transmet la demande au servlet.    </a:t>
            </a:r>
            <a:endParaRPr lang="fr-FR" sz="2000" dirty="0" smtClean="0"/>
          </a:p>
          <a:p>
            <a:pPr marL="342900" indent="-342900">
              <a:buFont typeface="+mj-lt"/>
              <a:buAutoNum type="arabicPeriod"/>
            </a:pPr>
            <a:r>
              <a:rPr lang="fr-FR" sz="2000" dirty="0" smtClean="0"/>
              <a:t>Le </a:t>
            </a:r>
            <a:r>
              <a:rPr lang="fr-FR" sz="2000" dirty="0"/>
              <a:t>servlet appelle l'expert en café pour obtenir de l'aide.   </a:t>
            </a:r>
            <a:endParaRPr lang="fr-FR" sz="2000" dirty="0" smtClean="0"/>
          </a:p>
          <a:p>
            <a:pPr marL="342900" indent="-342900">
              <a:buFont typeface="+mj-lt"/>
              <a:buAutoNum type="arabicPeriod"/>
            </a:pPr>
            <a:r>
              <a:rPr lang="fr-FR" sz="2000" dirty="0" smtClean="0"/>
              <a:t>La </a:t>
            </a:r>
            <a:r>
              <a:rPr lang="fr-FR" sz="2000" dirty="0"/>
              <a:t>classe d'experts renvoie une réponse, que le servlet ajoute à l'objet de la demande.    </a:t>
            </a:r>
            <a:endParaRPr lang="fr-FR" sz="2000" dirty="0" smtClean="0"/>
          </a:p>
          <a:p>
            <a:pPr marL="342900" indent="-342900">
              <a:buFont typeface="+mj-lt"/>
              <a:buAutoNum type="arabicPeriod"/>
            </a:pPr>
            <a:r>
              <a:rPr lang="fr-FR" sz="2000" dirty="0" smtClean="0"/>
              <a:t>Le </a:t>
            </a:r>
            <a:r>
              <a:rPr lang="fr-FR" sz="2000" dirty="0"/>
              <a:t>servlet transmet la demande à la JSP.    </a:t>
            </a:r>
            <a:endParaRPr lang="fr-FR" sz="2000" dirty="0" smtClean="0"/>
          </a:p>
          <a:p>
            <a:pPr marL="342900" indent="-342900">
              <a:buFont typeface="+mj-lt"/>
              <a:buAutoNum type="arabicPeriod"/>
            </a:pPr>
            <a:r>
              <a:rPr lang="fr-FR" sz="2000" dirty="0" smtClean="0"/>
              <a:t>Le </a:t>
            </a:r>
            <a:r>
              <a:rPr lang="fr-FR" sz="2000" dirty="0"/>
              <a:t>JSP récupère la réponse dans l'objet de la requête    </a:t>
            </a:r>
            <a:endParaRPr lang="fr-FR" sz="2000" dirty="0" smtClean="0"/>
          </a:p>
          <a:p>
            <a:pPr marL="342900" indent="-342900">
              <a:buFont typeface="+mj-lt"/>
              <a:buAutoNum type="arabicPeriod"/>
            </a:pPr>
            <a:r>
              <a:rPr lang="fr-FR" sz="2000" dirty="0" smtClean="0"/>
              <a:t>La </a:t>
            </a:r>
            <a:r>
              <a:rPr lang="fr-FR" sz="2000" dirty="0"/>
              <a:t>JSP génère une page pour le conteneur.    </a:t>
            </a:r>
            <a:endParaRPr lang="fr-FR" sz="2000" dirty="0" smtClean="0"/>
          </a:p>
          <a:p>
            <a:pPr marL="342900" indent="-342900">
              <a:buFont typeface="+mj-lt"/>
              <a:buAutoNum type="arabicPeriod"/>
            </a:pPr>
            <a:r>
              <a:rPr lang="fr-FR" sz="2000" dirty="0" smtClean="0"/>
              <a:t>Le </a:t>
            </a:r>
            <a:r>
              <a:rPr lang="fr-FR" sz="2000" dirty="0"/>
              <a:t>conteneur renvoie la page à </a:t>
            </a:r>
            <a:r>
              <a:rPr lang="fr-FR" sz="2000" dirty="0" smtClean="0"/>
              <a:t>l'utilisateur.</a:t>
            </a:r>
            <a:endParaRPr lang="fr-FR" sz="2000" dirty="0"/>
          </a:p>
        </p:txBody>
      </p:sp>
    </p:spTree>
    <p:extLst>
      <p:ext uri="{BB962C8B-B14F-4D97-AF65-F5344CB8AC3E}">
        <p14:creationId xmlns:p14="http://schemas.microsoft.com/office/powerpoint/2010/main" val="796479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47</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6" name="Image 5"/>
          <p:cNvPicPr>
            <a:picLocks noChangeAspect="1"/>
          </p:cNvPicPr>
          <p:nvPr/>
        </p:nvPicPr>
        <p:blipFill>
          <a:blip r:embed="rId3"/>
          <a:stretch>
            <a:fillRect/>
          </a:stretch>
        </p:blipFill>
        <p:spPr>
          <a:xfrm>
            <a:off x="1174718" y="1054799"/>
            <a:ext cx="9842564" cy="4748403"/>
          </a:xfrm>
          <a:prstGeom prst="rect">
            <a:avLst/>
          </a:prstGeom>
        </p:spPr>
      </p:pic>
    </p:spTree>
    <p:extLst>
      <p:ext uri="{BB962C8B-B14F-4D97-AF65-F5344CB8AC3E}">
        <p14:creationId xmlns:p14="http://schemas.microsoft.com/office/powerpoint/2010/main" val="2597109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Java Server Pages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48</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76213" y="765046"/>
            <a:ext cx="10697008" cy="400110"/>
          </a:xfrm>
          <a:prstGeom prst="rect">
            <a:avLst/>
          </a:prstGeom>
        </p:spPr>
        <p:txBody>
          <a:bodyPr wrap="square">
            <a:spAutoFit/>
          </a:bodyPr>
          <a:lstStyle/>
          <a:p>
            <a:endParaRPr lang="fr-FR" sz="2000" dirty="0"/>
          </a:p>
        </p:txBody>
      </p:sp>
      <p:sp>
        <p:nvSpPr>
          <p:cNvPr id="3" name="Rectangle 2"/>
          <p:cNvSpPr/>
          <p:nvPr/>
        </p:nvSpPr>
        <p:spPr>
          <a:xfrm>
            <a:off x="696281" y="704316"/>
            <a:ext cx="10657516" cy="4801314"/>
          </a:xfrm>
          <a:prstGeom prst="rect">
            <a:avLst/>
          </a:prstGeom>
        </p:spPr>
        <p:txBody>
          <a:bodyPr wrap="square">
            <a:spAutoFit/>
          </a:bodyPr>
          <a:lstStyle/>
          <a:p>
            <a:r>
              <a:rPr lang="fr-FR" sz="2400" b="1" dirty="0" smtClean="0">
                <a:solidFill>
                  <a:srgbClr val="C00000"/>
                </a:solidFill>
              </a:rPr>
              <a:t>Le cycle de vie d’une page JSP</a:t>
            </a:r>
          </a:p>
          <a:p>
            <a:endParaRPr lang="fr-FR" sz="1000" b="1" dirty="0" smtClean="0">
              <a:solidFill>
                <a:srgbClr val="C00000"/>
              </a:solidFill>
            </a:endParaRPr>
          </a:p>
          <a:p>
            <a:r>
              <a:rPr lang="fr-FR" sz="2400" dirty="0"/>
              <a:t>    </a:t>
            </a:r>
            <a:r>
              <a:rPr lang="fr-FR" sz="2400" dirty="0" smtClean="0"/>
              <a:t>Les </a:t>
            </a:r>
            <a:r>
              <a:rPr lang="fr-FR" sz="2400" dirty="0"/>
              <a:t>pages JSP suivent les phases suivantes : </a:t>
            </a:r>
            <a:endParaRPr lang="fr-FR" sz="2400" dirty="0" smtClean="0"/>
          </a:p>
          <a:p>
            <a:r>
              <a:rPr lang="fr-FR" sz="2000" dirty="0" smtClean="0"/>
              <a:t>  </a:t>
            </a:r>
          </a:p>
          <a:p>
            <a:pPr marL="342900" indent="-342900">
              <a:buFont typeface="Arial" panose="020B0604020202020204" pitchFamily="34" charset="0"/>
              <a:buChar char="•"/>
            </a:pPr>
            <a:r>
              <a:rPr lang="fr-FR" sz="2400" dirty="0" smtClean="0"/>
              <a:t>Traduction </a:t>
            </a:r>
            <a:r>
              <a:rPr lang="fr-FR" sz="2400" dirty="0"/>
              <a:t>de la page </a:t>
            </a:r>
            <a:r>
              <a:rPr lang="fr-FR" sz="2400" dirty="0" smtClean="0"/>
              <a:t>JSP</a:t>
            </a:r>
          </a:p>
          <a:p>
            <a:endParaRPr lang="fr-FR" sz="1000" dirty="0" smtClean="0"/>
          </a:p>
          <a:p>
            <a:pPr marL="342900" indent="-342900">
              <a:buFont typeface="Arial" panose="020B0604020202020204" pitchFamily="34" charset="0"/>
              <a:buChar char="•"/>
            </a:pPr>
            <a:r>
              <a:rPr lang="fr-FR" sz="2400" dirty="0" smtClean="0"/>
              <a:t>Compilation </a:t>
            </a:r>
            <a:r>
              <a:rPr lang="fr-FR" sz="2400" dirty="0"/>
              <a:t>de la page JSP </a:t>
            </a:r>
            <a:endParaRPr lang="fr-FR" sz="2400" dirty="0" smtClean="0"/>
          </a:p>
          <a:p>
            <a:r>
              <a:rPr lang="fr-FR" sz="1000" dirty="0" smtClean="0"/>
              <a:t>   </a:t>
            </a:r>
          </a:p>
          <a:p>
            <a:pPr marL="342900" indent="-342900">
              <a:buFont typeface="Arial" panose="020B0604020202020204" pitchFamily="34" charset="0"/>
              <a:buChar char="•"/>
            </a:pPr>
            <a:r>
              <a:rPr lang="fr-FR" sz="2400" dirty="0" smtClean="0"/>
              <a:t>Chargement </a:t>
            </a:r>
            <a:r>
              <a:rPr lang="fr-FR" sz="2400" dirty="0"/>
              <a:t>de la classe (le </a:t>
            </a:r>
            <a:r>
              <a:rPr lang="fr-FR" sz="2400" dirty="0" err="1"/>
              <a:t>classloader</a:t>
            </a:r>
            <a:r>
              <a:rPr lang="fr-FR" sz="2400" dirty="0"/>
              <a:t> charge le fichier de classe</a:t>
            </a:r>
            <a:r>
              <a:rPr lang="fr-FR" sz="2400" dirty="0" smtClean="0"/>
              <a:t>)</a:t>
            </a:r>
          </a:p>
          <a:p>
            <a:r>
              <a:rPr lang="fr-FR" sz="1000" dirty="0" smtClean="0"/>
              <a:t>    </a:t>
            </a:r>
          </a:p>
          <a:p>
            <a:pPr marL="342900" indent="-342900">
              <a:buFont typeface="Arial" panose="020B0604020202020204" pitchFamily="34" charset="0"/>
              <a:buChar char="•"/>
            </a:pPr>
            <a:r>
              <a:rPr lang="fr-FR" sz="2400" dirty="0" smtClean="0"/>
              <a:t>Instanciation </a:t>
            </a:r>
            <a:r>
              <a:rPr lang="fr-FR" sz="2400" dirty="0"/>
              <a:t>(l'objet de la servlet générée est créé</a:t>
            </a:r>
            <a:r>
              <a:rPr lang="fr-FR" sz="2400" dirty="0" smtClean="0"/>
              <a:t>).</a:t>
            </a:r>
          </a:p>
          <a:p>
            <a:r>
              <a:rPr lang="fr-FR" sz="1000" dirty="0" smtClean="0"/>
              <a:t>    </a:t>
            </a:r>
          </a:p>
          <a:p>
            <a:pPr marL="342900" indent="-342900">
              <a:buFont typeface="Arial" panose="020B0604020202020204" pitchFamily="34" charset="0"/>
              <a:buChar char="•"/>
            </a:pPr>
            <a:r>
              <a:rPr lang="fr-FR" sz="2400" dirty="0" smtClean="0"/>
              <a:t>Initialisation </a:t>
            </a:r>
            <a:r>
              <a:rPr lang="fr-FR" sz="2400" dirty="0"/>
              <a:t>(le conteneur invoque la méthode </a:t>
            </a:r>
            <a:r>
              <a:rPr lang="fr-FR" sz="2400" dirty="0" err="1"/>
              <a:t>jspInit</a:t>
            </a:r>
            <a:r>
              <a:rPr lang="fr-FR" sz="2400" dirty="0" smtClean="0"/>
              <a:t>()).</a:t>
            </a:r>
          </a:p>
          <a:p>
            <a:r>
              <a:rPr lang="fr-FR" sz="1000" dirty="0" smtClean="0"/>
              <a:t>    </a:t>
            </a:r>
          </a:p>
          <a:p>
            <a:pPr marL="342900" indent="-342900">
              <a:buFont typeface="Arial" panose="020B0604020202020204" pitchFamily="34" charset="0"/>
              <a:buChar char="•"/>
            </a:pPr>
            <a:r>
              <a:rPr lang="fr-FR" sz="2400" dirty="0" smtClean="0"/>
              <a:t>Traitement </a:t>
            </a:r>
            <a:r>
              <a:rPr lang="fr-FR" sz="2400" dirty="0"/>
              <a:t>des demandes (le conteneur invoque la méthode _</a:t>
            </a:r>
            <a:r>
              <a:rPr lang="fr-FR" sz="2400" dirty="0" err="1"/>
              <a:t>jspService</a:t>
            </a:r>
            <a:r>
              <a:rPr lang="fr-FR" sz="2400" dirty="0" smtClean="0"/>
              <a:t>()).</a:t>
            </a:r>
          </a:p>
          <a:p>
            <a:r>
              <a:rPr lang="fr-FR" sz="1000" dirty="0" smtClean="0"/>
              <a:t>    </a:t>
            </a:r>
          </a:p>
          <a:p>
            <a:pPr marL="342900" indent="-342900">
              <a:buFont typeface="Arial" panose="020B0604020202020204" pitchFamily="34" charset="0"/>
              <a:buChar char="•"/>
            </a:pPr>
            <a:r>
              <a:rPr lang="fr-FR" sz="2400" dirty="0" smtClean="0"/>
              <a:t>Destruction </a:t>
            </a:r>
            <a:r>
              <a:rPr lang="fr-FR" sz="2400" dirty="0"/>
              <a:t>(le conteneur invoque la méthode </a:t>
            </a:r>
            <a:r>
              <a:rPr lang="fr-FR" sz="2400" dirty="0" err="1"/>
              <a:t>jspDestroy</a:t>
            </a:r>
            <a:r>
              <a:rPr lang="fr-FR" sz="2400" dirty="0"/>
              <a:t>()).</a:t>
            </a:r>
          </a:p>
        </p:txBody>
      </p:sp>
    </p:spTree>
    <p:extLst>
      <p:ext uri="{BB962C8B-B14F-4D97-AF65-F5344CB8AC3E}">
        <p14:creationId xmlns:p14="http://schemas.microsoft.com/office/powerpoint/2010/main" val="1331111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Java Server Pages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49</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76213" y="765046"/>
            <a:ext cx="10697008" cy="400110"/>
          </a:xfrm>
          <a:prstGeom prst="rect">
            <a:avLst/>
          </a:prstGeom>
        </p:spPr>
        <p:txBody>
          <a:bodyPr wrap="square">
            <a:spAutoFit/>
          </a:bodyPr>
          <a:lstStyle/>
          <a:p>
            <a:endParaRPr lang="fr-FR" sz="2000" dirty="0"/>
          </a:p>
        </p:txBody>
      </p:sp>
      <p:sp>
        <p:nvSpPr>
          <p:cNvPr id="3" name="Rectangle 2"/>
          <p:cNvSpPr/>
          <p:nvPr/>
        </p:nvSpPr>
        <p:spPr>
          <a:xfrm>
            <a:off x="696281" y="704316"/>
            <a:ext cx="10657516" cy="461665"/>
          </a:xfrm>
          <a:prstGeom prst="rect">
            <a:avLst/>
          </a:prstGeom>
        </p:spPr>
        <p:txBody>
          <a:bodyPr wrap="square">
            <a:spAutoFit/>
          </a:bodyPr>
          <a:lstStyle/>
          <a:p>
            <a:r>
              <a:rPr lang="fr-FR" sz="2400" b="1" dirty="0" smtClean="0">
                <a:solidFill>
                  <a:srgbClr val="C00000"/>
                </a:solidFill>
              </a:rPr>
              <a:t>Le cycle de vie d’une page JSP</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660" y="1191765"/>
            <a:ext cx="6202680" cy="4872038"/>
          </a:xfrm>
          <a:prstGeom prst="rect">
            <a:avLst/>
          </a:prstGeom>
        </p:spPr>
      </p:pic>
    </p:spTree>
    <p:extLst>
      <p:ext uri="{BB962C8B-B14F-4D97-AF65-F5344CB8AC3E}">
        <p14:creationId xmlns:p14="http://schemas.microsoft.com/office/powerpoint/2010/main" val="17115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5201424"/>
          </a:xfrm>
          <a:prstGeom prst="rect">
            <a:avLst/>
          </a:prstGeom>
        </p:spPr>
        <p:txBody>
          <a:bodyPr wrap="square">
            <a:spAutoFit/>
          </a:bodyPr>
          <a:lstStyle/>
          <a:p>
            <a:pPr marL="285750" indent="-285750">
              <a:buFont typeface="Arial" panose="020B0604020202020204" pitchFamily="34" charset="0"/>
              <a:buChar char="•"/>
            </a:pPr>
            <a:r>
              <a:rPr lang="fr-FR" sz="2400" b="1" dirty="0"/>
              <a:t>HTTP</a:t>
            </a:r>
            <a:r>
              <a:rPr lang="fr-FR" sz="2400" dirty="0"/>
              <a:t> (</a:t>
            </a:r>
            <a:r>
              <a:rPr lang="fr-FR" sz="2400" dirty="0" err="1"/>
              <a:t>Hypertext</a:t>
            </a:r>
            <a:r>
              <a:rPr lang="fr-FR" sz="2400" dirty="0"/>
              <a:t> Transfer Protocol) est un </a:t>
            </a:r>
            <a:r>
              <a:rPr lang="fr-FR" sz="2400" b="1" dirty="0"/>
              <a:t>protocole de communication client-serveur</a:t>
            </a:r>
            <a:r>
              <a:rPr lang="fr-FR" sz="2400" dirty="0"/>
              <a:t> utilisé pour le transfert de données sur le Web. Le protocole HTTP est à la base du fonctionnement d'Internet car il permet de récupérer et de partager des ressources telles que des pages Web, des images, des fichiers audio ou vidéo, etc.</a:t>
            </a:r>
          </a:p>
          <a:p>
            <a:endParaRPr lang="fr-FR" sz="1000" dirty="0"/>
          </a:p>
          <a:p>
            <a:pPr marL="285750" indent="-285750">
              <a:buFont typeface="Arial" panose="020B0604020202020204" pitchFamily="34" charset="0"/>
              <a:buChar char="•"/>
            </a:pPr>
            <a:r>
              <a:rPr lang="fr-FR" sz="2400" dirty="0" smtClean="0"/>
              <a:t>Avec le </a:t>
            </a:r>
            <a:r>
              <a:rPr lang="fr-FR" sz="2400" dirty="0"/>
              <a:t>protocole </a:t>
            </a:r>
            <a:r>
              <a:rPr lang="fr-FR" sz="2400" dirty="0" smtClean="0"/>
              <a:t>HTTP </a:t>
            </a:r>
            <a:r>
              <a:rPr lang="fr-FR" sz="2400" dirty="0"/>
              <a:t>le client (par exemple, un navigateur Web) envoie une requête HTTP à un serveur, qui renvoie ensuite une réponse. Les </a:t>
            </a:r>
            <a:r>
              <a:rPr lang="fr-FR" sz="2400" b="1" dirty="0"/>
              <a:t>requêtes</a:t>
            </a:r>
            <a:r>
              <a:rPr lang="fr-FR" sz="2400" dirty="0"/>
              <a:t> et les </a:t>
            </a:r>
            <a:r>
              <a:rPr lang="fr-FR" sz="2400" b="1" dirty="0"/>
              <a:t>réponses HTTP</a:t>
            </a:r>
            <a:r>
              <a:rPr lang="fr-FR" sz="2400" dirty="0"/>
              <a:t> sont généralement au </a:t>
            </a:r>
            <a:r>
              <a:rPr lang="fr-FR" sz="2400" b="1" dirty="0"/>
              <a:t>format texte</a:t>
            </a:r>
            <a:r>
              <a:rPr lang="fr-FR" sz="2400" dirty="0"/>
              <a:t> et contiennent des </a:t>
            </a:r>
            <a:r>
              <a:rPr lang="fr-FR" sz="2400" b="1" dirty="0"/>
              <a:t>en-têtes</a:t>
            </a:r>
            <a:r>
              <a:rPr lang="fr-FR" sz="2400" dirty="0"/>
              <a:t> et des </a:t>
            </a:r>
            <a:r>
              <a:rPr lang="fr-FR" sz="2400" b="1" dirty="0"/>
              <a:t>corps de message</a:t>
            </a:r>
            <a:r>
              <a:rPr lang="fr-FR" sz="2400" dirty="0"/>
              <a:t>.</a:t>
            </a:r>
          </a:p>
          <a:p>
            <a:pPr marL="285750" indent="-285750">
              <a:buFont typeface="Arial" panose="020B0604020202020204" pitchFamily="34" charset="0"/>
              <a:buChar char="•"/>
            </a:pPr>
            <a:endParaRPr lang="fr-FR" sz="1000" dirty="0"/>
          </a:p>
          <a:p>
            <a:pPr marL="285750" indent="-285750">
              <a:buFont typeface="Arial" panose="020B0604020202020204" pitchFamily="34" charset="0"/>
              <a:buChar char="•"/>
            </a:pPr>
            <a:r>
              <a:rPr lang="fr-FR" sz="2400" dirty="0"/>
              <a:t>Les requêtes HTTP contiennent généralement une ligne de commande, qui spécifie la </a:t>
            </a:r>
            <a:r>
              <a:rPr lang="fr-FR" sz="2400" b="1" dirty="0"/>
              <a:t>méthode HTTP</a:t>
            </a:r>
            <a:r>
              <a:rPr lang="fr-FR" sz="2400" dirty="0"/>
              <a:t> utilisée (</a:t>
            </a:r>
            <a:r>
              <a:rPr lang="fr-FR" sz="2400" dirty="0">
                <a:solidFill>
                  <a:schemeClr val="accent5">
                    <a:lumMod val="75000"/>
                  </a:schemeClr>
                </a:solidFill>
              </a:rPr>
              <a:t>GET, POST, PUT, DELETE,</a:t>
            </a:r>
            <a:r>
              <a:rPr lang="fr-FR" sz="2400" dirty="0"/>
              <a:t> etc.), ainsi que l'</a:t>
            </a:r>
            <a:r>
              <a:rPr lang="fr-FR" sz="2400" dirty="0">
                <a:solidFill>
                  <a:schemeClr val="accent5">
                    <a:lumMod val="75000"/>
                  </a:schemeClr>
                </a:solidFill>
              </a:rPr>
              <a:t>URL</a:t>
            </a:r>
            <a:r>
              <a:rPr lang="fr-FR" sz="2400" dirty="0"/>
              <a:t> de la ressource demandée. Les en-têtes de requête contiennent des informations supplémentaires telles que les cookies, les informations de connexion, les paramètres de langue, etc</a:t>
            </a:r>
            <a:r>
              <a:rPr lang="fr-FR" sz="2400" dirty="0" smtClean="0"/>
              <a:t>.</a:t>
            </a:r>
            <a:endParaRPr lang="fr-FR" sz="2400" dirty="0"/>
          </a:p>
        </p:txBody>
      </p:sp>
    </p:spTree>
    <p:extLst>
      <p:ext uri="{BB962C8B-B14F-4D97-AF65-F5344CB8AC3E}">
        <p14:creationId xmlns:p14="http://schemas.microsoft.com/office/powerpoint/2010/main" val="4022549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Java Server Pages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50</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6" name="Rectangle 5"/>
          <p:cNvSpPr/>
          <p:nvPr/>
        </p:nvSpPr>
        <p:spPr>
          <a:xfrm>
            <a:off x="676213" y="765046"/>
            <a:ext cx="10697008" cy="400110"/>
          </a:xfrm>
          <a:prstGeom prst="rect">
            <a:avLst/>
          </a:prstGeom>
        </p:spPr>
        <p:txBody>
          <a:bodyPr wrap="square">
            <a:spAutoFit/>
          </a:bodyPr>
          <a:lstStyle/>
          <a:p>
            <a:endParaRPr lang="fr-FR" sz="2000" dirty="0"/>
          </a:p>
        </p:txBody>
      </p:sp>
      <p:sp>
        <p:nvSpPr>
          <p:cNvPr id="3" name="Rectangle 2"/>
          <p:cNvSpPr/>
          <p:nvPr/>
        </p:nvSpPr>
        <p:spPr>
          <a:xfrm>
            <a:off x="696281" y="704316"/>
            <a:ext cx="10657516" cy="4308872"/>
          </a:xfrm>
          <a:prstGeom prst="rect">
            <a:avLst/>
          </a:prstGeom>
        </p:spPr>
        <p:txBody>
          <a:bodyPr wrap="square">
            <a:spAutoFit/>
          </a:bodyPr>
          <a:lstStyle/>
          <a:p>
            <a:r>
              <a:rPr lang="fr-FR" sz="2400" b="1" dirty="0" smtClean="0">
                <a:solidFill>
                  <a:srgbClr val="C00000"/>
                </a:solidFill>
              </a:rPr>
              <a:t>Le cycle de vie d’une page JSP</a:t>
            </a:r>
          </a:p>
          <a:p>
            <a:endParaRPr lang="fr-FR" sz="1000" b="1" dirty="0" smtClean="0">
              <a:solidFill>
                <a:srgbClr val="C00000"/>
              </a:solidFill>
            </a:endParaRPr>
          </a:p>
          <a:p>
            <a:pPr marL="342900" indent="-342900">
              <a:buFont typeface="Arial" panose="020B0604020202020204" pitchFamily="34" charset="0"/>
              <a:buChar char="•"/>
            </a:pPr>
            <a:r>
              <a:rPr lang="fr-FR" sz="2400" dirty="0" smtClean="0"/>
              <a:t>Comme </a:t>
            </a:r>
            <a:r>
              <a:rPr lang="fr-FR" sz="2400" dirty="0"/>
              <a:t>le montre le diagramme ci-dessus, </a:t>
            </a:r>
            <a:r>
              <a:rPr lang="fr-FR" sz="2400" dirty="0">
                <a:solidFill>
                  <a:srgbClr val="0070C0"/>
                </a:solidFill>
              </a:rPr>
              <a:t>la page JSP est traduite en Servlet</a:t>
            </a:r>
            <a:r>
              <a:rPr lang="fr-FR" sz="2400" dirty="0"/>
              <a:t> à l'aide du traducteur JSP. </a:t>
            </a:r>
            <a:r>
              <a:rPr lang="fr-FR" sz="2400" dirty="0">
                <a:solidFill>
                  <a:srgbClr val="0070C0"/>
                </a:solidFill>
              </a:rPr>
              <a:t>Le traducteur JSP est une partie du serveur web</a:t>
            </a:r>
            <a:r>
              <a:rPr lang="fr-FR" sz="2400" dirty="0"/>
              <a:t> qui est responsable de la traduction de la page JSP en Servlet</a:t>
            </a:r>
            <a:r>
              <a:rPr lang="fr-FR" sz="2400" dirty="0" smtClean="0"/>
              <a:t>.</a:t>
            </a:r>
          </a:p>
          <a:p>
            <a:r>
              <a:rPr lang="fr-FR" sz="2400" dirty="0" smtClean="0"/>
              <a:t> </a:t>
            </a:r>
          </a:p>
          <a:p>
            <a:pPr marL="342900" indent="-342900">
              <a:buFont typeface="Arial" panose="020B0604020202020204" pitchFamily="34" charset="0"/>
              <a:buChar char="•"/>
            </a:pPr>
            <a:r>
              <a:rPr lang="fr-FR" sz="2400" dirty="0" smtClean="0"/>
              <a:t>Ensuite</a:t>
            </a:r>
            <a:r>
              <a:rPr lang="fr-FR" sz="2400" dirty="0"/>
              <a:t>, la page Servlet est compilée par le compilateur et </a:t>
            </a:r>
            <a:r>
              <a:rPr lang="fr-FR" sz="2400" dirty="0">
                <a:solidFill>
                  <a:srgbClr val="0070C0"/>
                </a:solidFill>
              </a:rPr>
              <a:t>convertie en fichier de classe</a:t>
            </a:r>
            <a:r>
              <a:rPr lang="fr-FR" sz="2400" dirty="0"/>
              <a:t>. </a:t>
            </a:r>
            <a:endParaRPr lang="fr-FR" sz="2400" dirty="0" smtClean="0"/>
          </a:p>
          <a:p>
            <a:endParaRPr lang="fr-FR" sz="2400" dirty="0" smtClean="0"/>
          </a:p>
          <a:p>
            <a:pPr marL="342900" indent="-342900">
              <a:buFont typeface="Arial" panose="020B0604020202020204" pitchFamily="34" charset="0"/>
              <a:buChar char="•"/>
            </a:pPr>
            <a:r>
              <a:rPr lang="fr-FR" sz="2400" dirty="0" smtClean="0"/>
              <a:t>En </a:t>
            </a:r>
            <a:r>
              <a:rPr lang="fr-FR" sz="2400" dirty="0"/>
              <a:t>outre, tous les processus qui se déroulent dans une Servlet sont exécutés ultérieurement dans une JSP, comme l'</a:t>
            </a:r>
            <a:r>
              <a:rPr lang="fr-FR" sz="2400" dirty="0">
                <a:solidFill>
                  <a:srgbClr val="0070C0"/>
                </a:solidFill>
              </a:rPr>
              <a:t>initialisation</a:t>
            </a:r>
            <a:r>
              <a:rPr lang="fr-FR" sz="2400" dirty="0"/>
              <a:t>, la </a:t>
            </a:r>
            <a:r>
              <a:rPr lang="fr-FR" sz="2400" dirty="0">
                <a:solidFill>
                  <a:srgbClr val="0070C0"/>
                </a:solidFill>
              </a:rPr>
              <a:t>transmission de la réponse</a:t>
            </a:r>
            <a:r>
              <a:rPr lang="fr-FR" sz="2400" dirty="0"/>
              <a:t> au navigateur et la </a:t>
            </a:r>
            <a:r>
              <a:rPr lang="fr-FR" sz="2400" dirty="0">
                <a:solidFill>
                  <a:srgbClr val="0070C0"/>
                </a:solidFill>
              </a:rPr>
              <a:t>destruction</a:t>
            </a:r>
            <a:r>
              <a:rPr lang="fr-FR" sz="2400" dirty="0"/>
              <a:t>.</a:t>
            </a:r>
          </a:p>
        </p:txBody>
      </p:sp>
    </p:spTree>
    <p:extLst>
      <p:ext uri="{BB962C8B-B14F-4D97-AF65-F5344CB8AC3E}">
        <p14:creationId xmlns:p14="http://schemas.microsoft.com/office/powerpoint/2010/main" val="28981667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L’API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51</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96282" y="679592"/>
            <a:ext cx="10676938" cy="5565564"/>
          </a:xfrm>
          <a:prstGeom prst="rect">
            <a:avLst/>
          </a:prstGeom>
        </p:spPr>
        <p:txBody>
          <a:bodyPr wrap="square">
            <a:noAutofit/>
          </a:bodyPr>
          <a:lstStyle/>
          <a:p>
            <a:pPr marL="285750" indent="-285750">
              <a:buFont typeface="Arial" panose="020B0604020202020204" pitchFamily="34" charset="0"/>
              <a:buChar char="•"/>
            </a:pPr>
            <a:r>
              <a:rPr lang="fr-FR" sz="2000" dirty="0" smtClean="0"/>
              <a:t>L’API JSP consiste en deux packages :</a:t>
            </a:r>
            <a:endParaRPr lang="fr-FR" sz="2000" dirty="0"/>
          </a:p>
          <a:p>
            <a:endParaRPr lang="fr-FR" sz="1000" dirty="0"/>
          </a:p>
          <a:p>
            <a:r>
              <a:rPr lang="fr-FR" sz="2000" dirty="0"/>
              <a:t>    </a:t>
            </a:r>
            <a:r>
              <a:rPr lang="fr-FR" sz="2000" dirty="0" err="1">
                <a:solidFill>
                  <a:srgbClr val="0070C0"/>
                </a:solidFill>
              </a:rPr>
              <a:t>javax.servlet.jsp</a:t>
            </a:r>
            <a:endParaRPr lang="fr-FR" sz="2000" dirty="0">
              <a:solidFill>
                <a:srgbClr val="0070C0"/>
              </a:solidFill>
            </a:endParaRPr>
          </a:p>
          <a:p>
            <a:r>
              <a:rPr lang="fr-FR" sz="2000" dirty="0">
                <a:solidFill>
                  <a:srgbClr val="0070C0"/>
                </a:solidFill>
              </a:rPr>
              <a:t>    </a:t>
            </a:r>
            <a:r>
              <a:rPr lang="fr-FR" sz="2000" dirty="0" err="1" smtClean="0">
                <a:solidFill>
                  <a:srgbClr val="0070C0"/>
                </a:solidFill>
              </a:rPr>
              <a:t>javax.servlet.jsp.tagext</a:t>
            </a:r>
            <a:endParaRPr lang="fr-FR" sz="2000" dirty="0" smtClean="0"/>
          </a:p>
          <a:p>
            <a:endParaRPr lang="fr-FR" sz="2000" dirty="0"/>
          </a:p>
          <a:p>
            <a:pPr marL="285750" indent="-285750">
              <a:buFont typeface="Arial" panose="020B0604020202020204" pitchFamily="34" charset="0"/>
              <a:buChar char="•"/>
            </a:pPr>
            <a:r>
              <a:rPr lang="fr-FR" sz="2000" dirty="0" smtClean="0"/>
              <a:t>Le package </a:t>
            </a:r>
            <a:r>
              <a:rPr lang="fr-FR" sz="2000" b="1" dirty="0" err="1" smtClean="0">
                <a:solidFill>
                  <a:srgbClr val="002060"/>
                </a:solidFill>
              </a:rPr>
              <a:t>javax.servlet.jsp</a:t>
            </a:r>
            <a:r>
              <a:rPr lang="fr-FR" sz="2000" dirty="0" smtClean="0"/>
              <a:t> a deux interfaces et des classes. Les deux interfaces sont comme suit :</a:t>
            </a:r>
            <a:endParaRPr lang="fr-FR" sz="2000" dirty="0"/>
          </a:p>
          <a:p>
            <a:endParaRPr lang="fr-FR" sz="2000" dirty="0"/>
          </a:p>
          <a:p>
            <a:r>
              <a:rPr lang="fr-FR" sz="2000" dirty="0"/>
              <a:t>   </a:t>
            </a:r>
            <a:r>
              <a:rPr lang="fr-FR" sz="2000" dirty="0">
                <a:solidFill>
                  <a:srgbClr val="0070C0"/>
                </a:solidFill>
              </a:rPr>
              <a:t> </a:t>
            </a:r>
            <a:r>
              <a:rPr lang="fr-FR" sz="2000" dirty="0" err="1">
                <a:solidFill>
                  <a:srgbClr val="0070C0"/>
                </a:solidFill>
              </a:rPr>
              <a:t>JspPage</a:t>
            </a:r>
            <a:endParaRPr lang="fr-FR" sz="2000" dirty="0">
              <a:solidFill>
                <a:srgbClr val="0070C0"/>
              </a:solidFill>
            </a:endParaRPr>
          </a:p>
          <a:p>
            <a:r>
              <a:rPr lang="fr-FR" sz="2000" dirty="0">
                <a:solidFill>
                  <a:srgbClr val="0070C0"/>
                </a:solidFill>
              </a:rPr>
              <a:t>    </a:t>
            </a:r>
            <a:r>
              <a:rPr lang="fr-FR" sz="2000" dirty="0" err="1">
                <a:solidFill>
                  <a:srgbClr val="0070C0"/>
                </a:solidFill>
              </a:rPr>
              <a:t>HttpJspPage</a:t>
            </a:r>
            <a:endParaRPr lang="fr-FR" sz="2000" dirty="0">
              <a:solidFill>
                <a:srgbClr val="0070C0"/>
              </a:solidFill>
            </a:endParaRPr>
          </a:p>
          <a:p>
            <a:endParaRPr lang="fr-FR" sz="1000" dirty="0"/>
          </a:p>
          <a:p>
            <a:pPr marL="285750" indent="-285750">
              <a:buFont typeface="Arial" panose="020B0604020202020204" pitchFamily="34" charset="0"/>
              <a:buChar char="•"/>
            </a:pPr>
            <a:r>
              <a:rPr lang="fr-FR" sz="2000" dirty="0" smtClean="0"/>
              <a:t>Les </a:t>
            </a:r>
            <a:r>
              <a:rPr lang="fr-FR" sz="2000" dirty="0"/>
              <a:t>classes </a:t>
            </a:r>
            <a:r>
              <a:rPr lang="fr-FR" sz="2000" dirty="0" smtClean="0"/>
              <a:t>sont comme suit :</a:t>
            </a:r>
            <a:endParaRPr lang="fr-FR" sz="2000" dirty="0"/>
          </a:p>
          <a:p>
            <a:endParaRPr lang="fr-FR" sz="1000" dirty="0"/>
          </a:p>
          <a:p>
            <a:r>
              <a:rPr lang="fr-FR" sz="2000" dirty="0"/>
              <a:t>    </a:t>
            </a:r>
            <a:r>
              <a:rPr lang="fr-FR" sz="2000" dirty="0" err="1">
                <a:solidFill>
                  <a:srgbClr val="0070C0"/>
                </a:solidFill>
              </a:rPr>
              <a:t>JspWriter</a:t>
            </a:r>
            <a:endParaRPr lang="fr-FR" sz="2000" dirty="0">
              <a:solidFill>
                <a:srgbClr val="0070C0"/>
              </a:solidFill>
            </a:endParaRPr>
          </a:p>
          <a:p>
            <a:r>
              <a:rPr lang="fr-FR" sz="2000" dirty="0">
                <a:solidFill>
                  <a:srgbClr val="0070C0"/>
                </a:solidFill>
              </a:rPr>
              <a:t>    </a:t>
            </a:r>
            <a:r>
              <a:rPr lang="fr-FR" sz="2000" dirty="0" err="1">
                <a:solidFill>
                  <a:srgbClr val="0070C0"/>
                </a:solidFill>
              </a:rPr>
              <a:t>PageContext</a:t>
            </a:r>
            <a:endParaRPr lang="fr-FR" sz="2000" dirty="0">
              <a:solidFill>
                <a:srgbClr val="0070C0"/>
              </a:solidFill>
            </a:endParaRPr>
          </a:p>
          <a:p>
            <a:r>
              <a:rPr lang="fr-FR" sz="2000" dirty="0">
                <a:solidFill>
                  <a:srgbClr val="0070C0"/>
                </a:solidFill>
              </a:rPr>
              <a:t>    </a:t>
            </a:r>
            <a:r>
              <a:rPr lang="fr-FR" sz="2000" dirty="0" err="1">
                <a:solidFill>
                  <a:srgbClr val="0070C0"/>
                </a:solidFill>
              </a:rPr>
              <a:t>JspFactory</a:t>
            </a:r>
            <a:endParaRPr lang="fr-FR" sz="2000" dirty="0">
              <a:solidFill>
                <a:srgbClr val="0070C0"/>
              </a:solidFill>
            </a:endParaRPr>
          </a:p>
          <a:p>
            <a:r>
              <a:rPr lang="fr-FR" sz="2000" dirty="0">
                <a:solidFill>
                  <a:srgbClr val="0070C0"/>
                </a:solidFill>
              </a:rPr>
              <a:t>    </a:t>
            </a:r>
            <a:r>
              <a:rPr lang="fr-FR" sz="2000" dirty="0" err="1">
                <a:solidFill>
                  <a:srgbClr val="0070C0"/>
                </a:solidFill>
              </a:rPr>
              <a:t>JspEngineInfo</a:t>
            </a:r>
            <a:endParaRPr lang="fr-FR" sz="2000" dirty="0">
              <a:solidFill>
                <a:srgbClr val="0070C0"/>
              </a:solidFill>
            </a:endParaRPr>
          </a:p>
          <a:p>
            <a:r>
              <a:rPr lang="fr-FR" sz="2000" dirty="0">
                <a:solidFill>
                  <a:srgbClr val="0070C0"/>
                </a:solidFill>
              </a:rPr>
              <a:t>    </a:t>
            </a:r>
            <a:r>
              <a:rPr lang="fr-FR" sz="2000" dirty="0" err="1">
                <a:solidFill>
                  <a:srgbClr val="0070C0"/>
                </a:solidFill>
              </a:rPr>
              <a:t>JspException</a:t>
            </a:r>
            <a:endParaRPr lang="fr-FR" sz="2000" dirty="0">
              <a:solidFill>
                <a:srgbClr val="0070C0"/>
              </a:solidFill>
            </a:endParaRPr>
          </a:p>
          <a:p>
            <a:r>
              <a:rPr lang="fr-FR" sz="2000" dirty="0">
                <a:solidFill>
                  <a:srgbClr val="0070C0"/>
                </a:solidFill>
              </a:rPr>
              <a:t>    </a:t>
            </a:r>
            <a:r>
              <a:rPr lang="fr-FR" sz="2000" dirty="0" err="1">
                <a:solidFill>
                  <a:srgbClr val="0070C0"/>
                </a:solidFill>
              </a:rPr>
              <a:t>JspError</a:t>
            </a:r>
            <a:endParaRPr lang="fr-FR" sz="2000" dirty="0">
              <a:solidFill>
                <a:srgbClr val="0070C0"/>
              </a:solidFill>
            </a:endParaRPr>
          </a:p>
          <a:p>
            <a:endParaRPr lang="fr-FR" dirty="0">
              <a:solidFill>
                <a:srgbClr val="0070C0"/>
              </a:solidFill>
            </a:endParaRPr>
          </a:p>
        </p:txBody>
      </p:sp>
    </p:spTree>
    <p:extLst>
      <p:ext uri="{BB962C8B-B14F-4D97-AF65-F5344CB8AC3E}">
        <p14:creationId xmlns:p14="http://schemas.microsoft.com/office/powerpoint/2010/main" val="25197344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L’API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52</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r>
              <a:rPr lang="en-US" sz="2000" b="1" dirty="0" err="1" smtClean="0"/>
              <a:t>L’interface</a:t>
            </a:r>
            <a:r>
              <a:rPr lang="en-US" sz="2000" b="1" dirty="0" smtClean="0"/>
              <a:t> </a:t>
            </a:r>
            <a:r>
              <a:rPr lang="en-US" sz="2000" b="1" dirty="0" err="1" smtClean="0"/>
              <a:t>JspPage</a:t>
            </a:r>
            <a:endParaRPr lang="en-US" sz="2000" b="1" dirty="0"/>
          </a:p>
          <a:p>
            <a:endParaRPr lang="en-US" sz="2000" dirty="0"/>
          </a:p>
          <a:p>
            <a:r>
              <a:rPr lang="fr-FR" sz="2000" dirty="0"/>
              <a:t>Selon la spécification JSP, toutes les classes de servlets générées doivent implémenter l'interface </a:t>
            </a:r>
            <a:r>
              <a:rPr lang="fr-FR" sz="2000" dirty="0" err="1"/>
              <a:t>JspPage</a:t>
            </a:r>
            <a:r>
              <a:rPr lang="fr-FR" sz="2000" dirty="0"/>
              <a:t>. Elle étend l'interface Servlet. Elle fournit deux méthodes de cycle de vie</a:t>
            </a:r>
            <a:r>
              <a:rPr lang="fr-FR" sz="2000" dirty="0" smtClean="0"/>
              <a:t>.</a:t>
            </a:r>
          </a:p>
          <a:p>
            <a:endParaRPr lang="fr-FR" sz="2000" dirty="0" smtClean="0"/>
          </a:p>
          <a:p>
            <a:pPr marL="285750" indent="-285750">
              <a:buFont typeface="Arial" panose="020B0604020202020204" pitchFamily="34" charset="0"/>
              <a:buChar char="•"/>
            </a:pPr>
            <a:r>
              <a:rPr lang="fr-FR" sz="2000" dirty="0" smtClean="0">
                <a:solidFill>
                  <a:srgbClr val="0070C0"/>
                </a:solidFill>
              </a:rPr>
              <a:t>public </a:t>
            </a:r>
            <a:r>
              <a:rPr lang="fr-FR" sz="2000" dirty="0" err="1">
                <a:solidFill>
                  <a:srgbClr val="0070C0"/>
                </a:solidFill>
              </a:rPr>
              <a:t>void</a:t>
            </a:r>
            <a:r>
              <a:rPr lang="fr-FR" sz="2000" dirty="0">
                <a:solidFill>
                  <a:srgbClr val="0070C0"/>
                </a:solidFill>
              </a:rPr>
              <a:t> </a:t>
            </a:r>
            <a:r>
              <a:rPr lang="fr-FR" sz="2000" dirty="0" err="1">
                <a:solidFill>
                  <a:srgbClr val="0070C0"/>
                </a:solidFill>
              </a:rPr>
              <a:t>jspInit</a:t>
            </a:r>
            <a:r>
              <a:rPr lang="fr-FR" sz="2000" dirty="0">
                <a:solidFill>
                  <a:srgbClr val="0070C0"/>
                </a:solidFill>
              </a:rPr>
              <a:t>()</a:t>
            </a:r>
            <a:r>
              <a:rPr lang="fr-FR" sz="2000" dirty="0"/>
              <a:t> : Cette méthode n'est invoquée qu'une seule fois au cours du cycle de vie de la JSP, lorsque la page JSP est demandée pour la première fois. Elle est utilisée pour effectuer l'initialisation. Elle est identique à la méthode </a:t>
            </a:r>
            <a:r>
              <a:rPr lang="fr-FR" sz="2000" dirty="0" err="1"/>
              <a:t>init</a:t>
            </a:r>
            <a:r>
              <a:rPr lang="fr-FR" sz="2000" dirty="0"/>
              <a:t>() de l'interface Servlet</a:t>
            </a:r>
            <a:r>
              <a:rPr lang="fr-FR" sz="2000" dirty="0" smtClean="0"/>
              <a:t>.</a:t>
            </a:r>
          </a:p>
          <a:p>
            <a:r>
              <a:rPr lang="fr-FR" sz="2000" dirty="0" smtClean="0"/>
              <a:t>    </a:t>
            </a:r>
          </a:p>
          <a:p>
            <a:pPr marL="285750" indent="-285750">
              <a:buFont typeface="Arial" panose="020B0604020202020204" pitchFamily="34" charset="0"/>
              <a:buChar char="•"/>
            </a:pPr>
            <a:r>
              <a:rPr lang="fr-FR" sz="2000" dirty="0" smtClean="0">
                <a:solidFill>
                  <a:srgbClr val="0070C0"/>
                </a:solidFill>
              </a:rPr>
              <a:t>public </a:t>
            </a:r>
            <a:r>
              <a:rPr lang="fr-FR" sz="2000" dirty="0" err="1">
                <a:solidFill>
                  <a:srgbClr val="0070C0"/>
                </a:solidFill>
              </a:rPr>
              <a:t>void</a:t>
            </a:r>
            <a:r>
              <a:rPr lang="fr-FR" sz="2000" dirty="0">
                <a:solidFill>
                  <a:srgbClr val="0070C0"/>
                </a:solidFill>
              </a:rPr>
              <a:t> </a:t>
            </a:r>
            <a:r>
              <a:rPr lang="fr-FR" sz="2000" dirty="0" err="1">
                <a:solidFill>
                  <a:srgbClr val="0070C0"/>
                </a:solidFill>
              </a:rPr>
              <a:t>jspDestroy</a:t>
            </a:r>
            <a:r>
              <a:rPr lang="fr-FR" sz="2000" dirty="0">
                <a:solidFill>
                  <a:srgbClr val="0070C0"/>
                </a:solidFill>
              </a:rPr>
              <a:t>()</a:t>
            </a:r>
            <a:r>
              <a:rPr lang="fr-FR" sz="2000" dirty="0"/>
              <a:t> : Cette méthode n'est invoquée qu'une seule fois au cours du cycle de vie de la JSP, avant que la page JSP ne soit détruite. Elle peut être utilisée pour effectuer une opération de nettoyage.</a:t>
            </a:r>
            <a:endParaRPr lang="en-US" sz="2000" dirty="0">
              <a:solidFill>
                <a:srgbClr val="0070C0"/>
              </a:solidFill>
            </a:endParaRPr>
          </a:p>
          <a:p>
            <a:endParaRPr lang="fr-FR" dirty="0">
              <a:solidFill>
                <a:srgbClr val="0070C0"/>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913" y="1161183"/>
            <a:ext cx="2975982" cy="4786114"/>
          </a:xfrm>
          <a:prstGeom prst="rect">
            <a:avLst/>
          </a:prstGeom>
        </p:spPr>
      </p:pic>
    </p:spTree>
    <p:extLst>
      <p:ext uri="{BB962C8B-B14F-4D97-AF65-F5344CB8AC3E}">
        <p14:creationId xmlns:p14="http://schemas.microsoft.com/office/powerpoint/2010/main" val="27237611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L’API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53</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31" y="1161183"/>
            <a:ext cx="2975982" cy="4786114"/>
          </a:xfrm>
          <a:prstGeom prst="rect">
            <a:avLst/>
          </a:prstGeom>
        </p:spPr>
      </p:pic>
      <p:sp>
        <p:nvSpPr>
          <p:cNvPr id="5" name="Rectangle 4"/>
          <p:cNvSpPr/>
          <p:nvPr/>
        </p:nvSpPr>
        <p:spPr>
          <a:xfrm>
            <a:off x="671884" y="680285"/>
            <a:ext cx="7376160" cy="3785652"/>
          </a:xfrm>
          <a:prstGeom prst="rect">
            <a:avLst/>
          </a:prstGeom>
        </p:spPr>
        <p:txBody>
          <a:bodyPr>
            <a:spAutoFit/>
          </a:bodyPr>
          <a:lstStyle/>
          <a:p>
            <a:r>
              <a:rPr lang="fr-FR" sz="2400" b="1" dirty="0"/>
              <a:t>L'interface </a:t>
            </a:r>
            <a:r>
              <a:rPr lang="fr-FR" sz="2400" b="1" dirty="0" err="1" smtClean="0"/>
              <a:t>HttpJspPage</a:t>
            </a:r>
            <a:endParaRPr lang="fr-FR" sz="2400" b="1" dirty="0" smtClean="0"/>
          </a:p>
          <a:p>
            <a:endParaRPr lang="fr-FR" sz="2400" dirty="0"/>
          </a:p>
          <a:p>
            <a:r>
              <a:rPr lang="fr-FR" sz="2400" dirty="0" smtClean="0"/>
              <a:t>L'interface </a:t>
            </a:r>
            <a:r>
              <a:rPr lang="fr-FR" sz="2400" dirty="0" err="1"/>
              <a:t>HttpJspPage</a:t>
            </a:r>
            <a:r>
              <a:rPr lang="fr-FR" sz="2400" dirty="0"/>
              <a:t> fournit la seule méthode de cycle de vie de JSP. Elle étend l'interface </a:t>
            </a:r>
            <a:r>
              <a:rPr lang="fr-FR" sz="2400" dirty="0" err="1"/>
              <a:t>JspPage</a:t>
            </a:r>
            <a:r>
              <a:rPr lang="fr-FR" sz="2400" dirty="0" smtClean="0"/>
              <a:t>.</a:t>
            </a:r>
          </a:p>
          <a:p>
            <a:pPr marL="285750" indent="-285750">
              <a:buFont typeface="Arial" panose="020B0604020202020204" pitchFamily="34" charset="0"/>
              <a:buChar char="•"/>
            </a:pPr>
            <a:endParaRPr lang="fr-FR" sz="2400" dirty="0" smtClean="0"/>
          </a:p>
          <a:p>
            <a:pPr marL="285750" indent="-285750">
              <a:buFont typeface="Arial" panose="020B0604020202020204" pitchFamily="34" charset="0"/>
              <a:buChar char="•"/>
            </a:pPr>
            <a:r>
              <a:rPr lang="fr-FR" sz="2400" dirty="0" smtClean="0">
                <a:solidFill>
                  <a:srgbClr val="0070C0"/>
                </a:solidFill>
              </a:rPr>
              <a:t> </a:t>
            </a:r>
            <a:r>
              <a:rPr lang="fr-FR" sz="2400" dirty="0">
                <a:solidFill>
                  <a:srgbClr val="0070C0"/>
                </a:solidFill>
              </a:rPr>
              <a:t>public </a:t>
            </a:r>
            <a:r>
              <a:rPr lang="fr-FR" sz="2400" dirty="0" err="1">
                <a:solidFill>
                  <a:srgbClr val="0070C0"/>
                </a:solidFill>
              </a:rPr>
              <a:t>void</a:t>
            </a:r>
            <a:r>
              <a:rPr lang="fr-FR" sz="2400" dirty="0">
                <a:solidFill>
                  <a:srgbClr val="0070C0"/>
                </a:solidFill>
              </a:rPr>
              <a:t> _</a:t>
            </a:r>
            <a:r>
              <a:rPr lang="fr-FR" sz="2400" dirty="0" err="1">
                <a:solidFill>
                  <a:srgbClr val="0070C0"/>
                </a:solidFill>
              </a:rPr>
              <a:t>jspService</a:t>
            </a:r>
            <a:r>
              <a:rPr lang="fr-FR" sz="2400" dirty="0">
                <a:solidFill>
                  <a:srgbClr val="0070C0"/>
                </a:solidFill>
              </a:rPr>
              <a:t>()</a:t>
            </a:r>
            <a:r>
              <a:rPr lang="fr-FR" sz="2400" dirty="0"/>
              <a:t> : Elle est invoquée à chaque fois qu'une demande de page JSP est adressée au conteneur. Elle est utilisée pour traiter la demande. Le trait de soulignement _ signifie qu'il n'est pas possible de surcharger cette méthode.</a:t>
            </a:r>
            <a:endParaRPr lang="en-US" sz="2400" dirty="0"/>
          </a:p>
        </p:txBody>
      </p:sp>
    </p:spTree>
    <p:extLst>
      <p:ext uri="{BB962C8B-B14F-4D97-AF65-F5344CB8AC3E}">
        <p14:creationId xmlns:p14="http://schemas.microsoft.com/office/powerpoint/2010/main" val="2988941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L’API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54</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3785652"/>
          </a:xfrm>
          <a:prstGeom prst="rect">
            <a:avLst/>
          </a:prstGeom>
        </p:spPr>
        <p:txBody>
          <a:bodyPr wrap="square">
            <a:spAutoFit/>
          </a:bodyPr>
          <a:lstStyle/>
          <a:p>
            <a:r>
              <a:rPr lang="fr-FR" sz="2400" dirty="0"/>
              <a:t>Balise Scriptlet JSP (Eléments de </a:t>
            </a:r>
            <a:r>
              <a:rPr lang="fr-FR" sz="2400" dirty="0" err="1" smtClean="0"/>
              <a:t>scripting</a:t>
            </a:r>
            <a:r>
              <a:rPr lang="fr-FR" sz="2400" dirty="0" smtClean="0"/>
              <a:t>)</a:t>
            </a:r>
          </a:p>
          <a:p>
            <a:endParaRPr lang="fr-FR" sz="2400" dirty="0"/>
          </a:p>
          <a:p>
            <a:pPr marL="342900" indent="-342900">
              <a:buFont typeface="Arial" panose="020B0604020202020204" pitchFamily="34" charset="0"/>
              <a:buChar char="•"/>
            </a:pPr>
            <a:r>
              <a:rPr lang="fr-FR" sz="2400" dirty="0" smtClean="0"/>
              <a:t>En </a:t>
            </a:r>
            <a:r>
              <a:rPr lang="fr-FR" sz="2400" dirty="0"/>
              <a:t>JSP, le code Java peut être écrit à l'intérieur de la page JSP à l'aide de la balise scriptlet. Voyons d'abord quels sont les éléments de </a:t>
            </a:r>
            <a:r>
              <a:rPr lang="fr-FR" sz="2400" dirty="0" smtClean="0"/>
              <a:t>script.</a:t>
            </a:r>
          </a:p>
          <a:p>
            <a:endParaRPr lang="fr-FR" sz="2400" dirty="0" smtClean="0"/>
          </a:p>
          <a:p>
            <a:pPr marL="342900" indent="-342900">
              <a:buFont typeface="Arial" panose="020B0604020202020204" pitchFamily="34" charset="0"/>
              <a:buChar char="•"/>
            </a:pPr>
            <a:r>
              <a:rPr lang="fr-FR" sz="2400" dirty="0" smtClean="0"/>
              <a:t>Il existe trois types d'éléments de script :</a:t>
            </a:r>
          </a:p>
          <a:p>
            <a:r>
              <a:rPr lang="fr-FR" sz="2400" dirty="0" smtClean="0"/>
              <a:t>    </a:t>
            </a:r>
          </a:p>
          <a:p>
            <a:pPr marL="800100" lvl="1" indent="-342900">
              <a:buFont typeface="Wingdings" panose="05000000000000000000" pitchFamily="2" charset="2"/>
              <a:buChar char="Ø"/>
            </a:pPr>
            <a:r>
              <a:rPr lang="fr-FR" sz="2400" dirty="0" smtClean="0">
                <a:solidFill>
                  <a:srgbClr val="0070C0"/>
                </a:solidFill>
              </a:rPr>
              <a:t>la balise scriptlet    </a:t>
            </a:r>
          </a:p>
          <a:p>
            <a:pPr marL="800100" lvl="1" indent="-342900">
              <a:buFont typeface="Wingdings" panose="05000000000000000000" pitchFamily="2" charset="2"/>
              <a:buChar char="Ø"/>
            </a:pPr>
            <a:r>
              <a:rPr lang="fr-FR" sz="2400" dirty="0" smtClean="0">
                <a:solidFill>
                  <a:srgbClr val="0070C0"/>
                </a:solidFill>
              </a:rPr>
              <a:t>balise d'expression    </a:t>
            </a:r>
          </a:p>
          <a:p>
            <a:pPr marL="800100" lvl="1" indent="-342900">
              <a:buFont typeface="Wingdings" panose="05000000000000000000" pitchFamily="2" charset="2"/>
              <a:buChar char="Ø"/>
            </a:pPr>
            <a:r>
              <a:rPr lang="fr-FR" sz="2400" dirty="0" smtClean="0">
                <a:solidFill>
                  <a:srgbClr val="0070C0"/>
                </a:solidFill>
              </a:rPr>
              <a:t>balise de déclaration</a:t>
            </a:r>
            <a:endParaRPr lang="en-US" sz="2400" dirty="0">
              <a:solidFill>
                <a:srgbClr val="0070C0"/>
              </a:solidFill>
            </a:endParaRPr>
          </a:p>
        </p:txBody>
      </p:sp>
    </p:spTree>
    <p:extLst>
      <p:ext uri="{BB962C8B-B14F-4D97-AF65-F5344CB8AC3E}">
        <p14:creationId xmlns:p14="http://schemas.microsoft.com/office/powerpoint/2010/main" val="10773663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L’API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55</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7" name="Rectangle 6"/>
          <p:cNvSpPr/>
          <p:nvPr/>
        </p:nvSpPr>
        <p:spPr>
          <a:xfrm>
            <a:off x="1066875" y="1412572"/>
            <a:ext cx="10112599" cy="914400"/>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71884" y="680285"/>
            <a:ext cx="10681916" cy="5632311"/>
          </a:xfrm>
          <a:prstGeom prst="rect">
            <a:avLst/>
          </a:prstGeom>
        </p:spPr>
        <p:txBody>
          <a:bodyPr wrap="square">
            <a:spAutoFit/>
          </a:bodyPr>
          <a:lstStyle/>
          <a:p>
            <a:r>
              <a:rPr lang="en-US" sz="2400" b="1" dirty="0" smtClean="0"/>
              <a:t>La </a:t>
            </a:r>
            <a:r>
              <a:rPr lang="en-US" sz="2400" b="1" dirty="0" err="1" smtClean="0"/>
              <a:t>balise</a:t>
            </a:r>
            <a:r>
              <a:rPr lang="en-US" sz="2400" b="1" dirty="0" smtClean="0"/>
              <a:t> </a:t>
            </a:r>
            <a:r>
              <a:rPr lang="en-US" sz="2400" b="1" dirty="0" err="1" smtClean="0"/>
              <a:t>scriptlet</a:t>
            </a:r>
            <a:endParaRPr lang="en-US" sz="2400" b="1" dirty="0"/>
          </a:p>
          <a:p>
            <a:endParaRPr lang="en-US" sz="2400" dirty="0"/>
          </a:p>
          <a:p>
            <a:pPr marL="342900" indent="-342900">
              <a:buFont typeface="Arial" panose="020B0604020202020204" pitchFamily="34" charset="0"/>
              <a:buChar char="•"/>
            </a:pPr>
            <a:r>
              <a:rPr lang="en-US" sz="2400" dirty="0" err="1" smtClean="0"/>
              <a:t>Une</a:t>
            </a:r>
            <a:r>
              <a:rPr lang="en-US" sz="2400" dirty="0" smtClean="0"/>
              <a:t> </a:t>
            </a:r>
            <a:r>
              <a:rPr lang="en-US" sz="2400" dirty="0" err="1" smtClean="0"/>
              <a:t>balise</a:t>
            </a:r>
            <a:r>
              <a:rPr lang="en-US" sz="2400" dirty="0" smtClean="0"/>
              <a:t> </a:t>
            </a:r>
            <a:r>
              <a:rPr lang="en-US" sz="2400" dirty="0" err="1" smtClean="0"/>
              <a:t>scriptlet</a:t>
            </a:r>
            <a:r>
              <a:rPr lang="en-US" sz="2400" dirty="0" smtClean="0"/>
              <a:t> </a:t>
            </a:r>
            <a:r>
              <a:rPr lang="en-US" sz="2400" dirty="0" err="1" smtClean="0"/>
              <a:t>est</a:t>
            </a:r>
            <a:r>
              <a:rPr lang="en-US" sz="2400" dirty="0" smtClean="0"/>
              <a:t> </a:t>
            </a:r>
            <a:r>
              <a:rPr lang="en-US" sz="2400" dirty="0" err="1" smtClean="0"/>
              <a:t>utilisée</a:t>
            </a:r>
            <a:r>
              <a:rPr lang="en-US" sz="2400" dirty="0" smtClean="0"/>
              <a:t> pour executer du code source </a:t>
            </a:r>
            <a:r>
              <a:rPr lang="en-US" sz="2400" dirty="0" err="1" smtClean="0"/>
              <a:t>dans</a:t>
            </a:r>
            <a:r>
              <a:rPr lang="en-US" sz="2400" dirty="0" smtClean="0"/>
              <a:t> JSP. La </a:t>
            </a:r>
            <a:r>
              <a:rPr lang="en-US" sz="2400" dirty="0" err="1" smtClean="0"/>
              <a:t>syntaxe</a:t>
            </a:r>
            <a:r>
              <a:rPr lang="en-US" sz="2400" dirty="0" smtClean="0"/>
              <a:t> </a:t>
            </a:r>
            <a:r>
              <a:rPr lang="en-US" sz="2400" dirty="0" err="1" smtClean="0"/>
              <a:t>est</a:t>
            </a:r>
            <a:r>
              <a:rPr lang="en-US" sz="2400" dirty="0" smtClean="0"/>
              <a:t> </a:t>
            </a:r>
            <a:r>
              <a:rPr lang="en-US" sz="2400" dirty="0" err="1" smtClean="0"/>
              <a:t>comme</a:t>
            </a:r>
            <a:r>
              <a:rPr lang="en-US" sz="2400" dirty="0" smtClean="0"/>
              <a:t> suit :</a:t>
            </a:r>
          </a:p>
          <a:p>
            <a:endParaRPr lang="en-US" sz="2400" dirty="0"/>
          </a:p>
          <a:p>
            <a:r>
              <a:rPr lang="en-US" sz="2400" dirty="0"/>
              <a:t>    </a:t>
            </a:r>
            <a:r>
              <a:rPr lang="en-US" sz="2400" dirty="0">
                <a:solidFill>
                  <a:srgbClr val="0070C0"/>
                </a:solidFill>
              </a:rPr>
              <a:t>&lt;%  java source code </a:t>
            </a:r>
            <a:r>
              <a:rPr lang="en-US" sz="2400" dirty="0" smtClean="0">
                <a:solidFill>
                  <a:srgbClr val="0070C0"/>
                </a:solidFill>
              </a:rPr>
              <a:t>%&gt;</a:t>
            </a:r>
          </a:p>
          <a:p>
            <a:r>
              <a:rPr lang="en-US" sz="2400" dirty="0" smtClean="0"/>
              <a:t>  </a:t>
            </a:r>
            <a:endParaRPr lang="en-US" sz="2400" dirty="0"/>
          </a:p>
          <a:p>
            <a:r>
              <a:rPr lang="en-US" sz="2400" dirty="0" err="1" smtClean="0"/>
              <a:t>Dans</a:t>
            </a:r>
            <a:r>
              <a:rPr lang="en-US" sz="2400" dirty="0" smtClean="0"/>
              <a:t> </a:t>
            </a:r>
            <a:r>
              <a:rPr lang="en-US" sz="2400" dirty="0" err="1" smtClean="0"/>
              <a:t>cet</a:t>
            </a:r>
            <a:r>
              <a:rPr lang="en-US" sz="2400" dirty="0" smtClean="0"/>
              <a:t> </a:t>
            </a:r>
            <a:r>
              <a:rPr lang="en-US" sz="2400" dirty="0" err="1" smtClean="0"/>
              <a:t>exemple</a:t>
            </a:r>
            <a:r>
              <a:rPr lang="en-US" sz="2400" dirty="0" smtClean="0"/>
              <a:t>, nous </a:t>
            </a:r>
            <a:r>
              <a:rPr lang="en-US" sz="2400" dirty="0" err="1" smtClean="0"/>
              <a:t>affichons</a:t>
            </a:r>
            <a:r>
              <a:rPr lang="en-US" sz="2400" dirty="0" smtClean="0"/>
              <a:t> un message de </a:t>
            </a:r>
            <a:r>
              <a:rPr lang="en-US" sz="2400" dirty="0" err="1" smtClean="0"/>
              <a:t>bienvenue</a:t>
            </a:r>
            <a:r>
              <a:rPr lang="en-US" sz="2400" dirty="0" smtClean="0"/>
              <a:t>.</a:t>
            </a:r>
            <a:endParaRPr lang="en-US" sz="2400" dirty="0"/>
          </a:p>
          <a:p>
            <a:endParaRPr lang="en-US" sz="2400" dirty="0"/>
          </a:p>
          <a:p>
            <a:r>
              <a:rPr lang="en-US" sz="2400" dirty="0"/>
              <a:t>    </a:t>
            </a:r>
            <a:r>
              <a:rPr lang="en-US" sz="2400" dirty="0">
                <a:solidFill>
                  <a:srgbClr val="0070C0"/>
                </a:solidFill>
              </a:rPr>
              <a:t>&lt;html&gt;  </a:t>
            </a:r>
          </a:p>
          <a:p>
            <a:r>
              <a:rPr lang="en-US" sz="2400" dirty="0">
                <a:solidFill>
                  <a:srgbClr val="0070C0"/>
                </a:solidFill>
              </a:rPr>
              <a:t>    &lt;body&gt;  </a:t>
            </a:r>
          </a:p>
          <a:p>
            <a:r>
              <a:rPr lang="en-US" sz="2400" dirty="0">
                <a:solidFill>
                  <a:srgbClr val="0070C0"/>
                </a:solidFill>
              </a:rPr>
              <a:t>    &lt;% </a:t>
            </a:r>
            <a:r>
              <a:rPr lang="en-US" sz="2400" dirty="0" err="1">
                <a:solidFill>
                  <a:srgbClr val="7030A0"/>
                </a:solidFill>
              </a:rPr>
              <a:t>out.print</a:t>
            </a:r>
            <a:r>
              <a:rPr lang="en-US" sz="2400" dirty="0">
                <a:solidFill>
                  <a:srgbClr val="7030A0"/>
                </a:solidFill>
              </a:rPr>
              <a:t>("welcome to </a:t>
            </a:r>
            <a:r>
              <a:rPr lang="en-US" sz="2400" dirty="0" err="1">
                <a:solidFill>
                  <a:srgbClr val="7030A0"/>
                </a:solidFill>
              </a:rPr>
              <a:t>jsp</a:t>
            </a:r>
            <a:r>
              <a:rPr lang="en-US" sz="2400" dirty="0">
                <a:solidFill>
                  <a:srgbClr val="7030A0"/>
                </a:solidFill>
              </a:rPr>
              <a:t>");</a:t>
            </a:r>
            <a:r>
              <a:rPr lang="en-US" sz="2400" dirty="0">
                <a:solidFill>
                  <a:srgbClr val="0070C0"/>
                </a:solidFill>
              </a:rPr>
              <a:t> %&gt;  </a:t>
            </a:r>
          </a:p>
          <a:p>
            <a:r>
              <a:rPr lang="en-US" sz="2400" dirty="0">
                <a:solidFill>
                  <a:srgbClr val="0070C0"/>
                </a:solidFill>
              </a:rPr>
              <a:t>    &lt;/body&gt;  </a:t>
            </a:r>
          </a:p>
          <a:p>
            <a:r>
              <a:rPr lang="en-US" sz="2400" dirty="0">
                <a:solidFill>
                  <a:srgbClr val="0070C0"/>
                </a:solidFill>
              </a:rPr>
              <a:t>    &lt;/html&gt;  </a:t>
            </a:r>
          </a:p>
          <a:p>
            <a:endParaRPr lang="en-US" sz="2400" dirty="0" smtClean="0"/>
          </a:p>
        </p:txBody>
      </p:sp>
    </p:spTree>
    <p:extLst>
      <p:ext uri="{BB962C8B-B14F-4D97-AF65-F5344CB8AC3E}">
        <p14:creationId xmlns:p14="http://schemas.microsoft.com/office/powerpoint/2010/main" val="3619685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L’API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56</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570756"/>
          </a:xfrm>
          <a:prstGeom prst="rect">
            <a:avLst/>
          </a:prstGeom>
        </p:spPr>
        <p:txBody>
          <a:bodyPr wrap="square">
            <a:spAutoFit/>
          </a:bodyPr>
          <a:lstStyle/>
          <a:p>
            <a:r>
              <a:rPr lang="en-US" sz="2400" dirty="0" err="1" smtClean="0"/>
              <a:t>Exemple</a:t>
            </a:r>
            <a:r>
              <a:rPr lang="en-US" sz="2400" dirty="0" smtClean="0"/>
              <a:t> </a:t>
            </a:r>
            <a:r>
              <a:rPr lang="en-US" sz="2400" dirty="0"/>
              <a:t>of JSP </a:t>
            </a:r>
            <a:r>
              <a:rPr lang="en-US" sz="2400" dirty="0" err="1"/>
              <a:t>scriptlet</a:t>
            </a:r>
            <a:r>
              <a:rPr lang="en-US" sz="2400" dirty="0"/>
              <a:t> tag </a:t>
            </a:r>
            <a:r>
              <a:rPr lang="en-US" sz="2400" dirty="0" err="1" smtClean="0"/>
              <a:t>imprime</a:t>
            </a:r>
            <a:r>
              <a:rPr lang="en-US" sz="2400" dirty="0" smtClean="0"/>
              <a:t> le nom </a:t>
            </a:r>
            <a:r>
              <a:rPr lang="en-US" sz="2400" dirty="0" err="1" smtClean="0"/>
              <a:t>d’utilisateur</a:t>
            </a:r>
            <a:endParaRPr lang="en-US" sz="2400" dirty="0"/>
          </a:p>
          <a:p>
            <a:endParaRPr lang="en-US" sz="1000" dirty="0"/>
          </a:p>
          <a:p>
            <a:r>
              <a:rPr lang="fr-FR" sz="2400" dirty="0"/>
              <a:t>Dans cet exemple, nous avons créé deux fichiers </a:t>
            </a:r>
            <a:r>
              <a:rPr lang="fr-FR" sz="2400" dirty="0">
                <a:solidFill>
                  <a:srgbClr val="0070C0"/>
                </a:solidFill>
              </a:rPr>
              <a:t>index.html</a:t>
            </a:r>
            <a:r>
              <a:rPr lang="fr-FR" sz="2400" dirty="0"/>
              <a:t> et </a:t>
            </a:r>
            <a:r>
              <a:rPr lang="fr-FR" sz="2400" dirty="0" err="1">
                <a:solidFill>
                  <a:srgbClr val="0070C0"/>
                </a:solidFill>
              </a:rPr>
              <a:t>welcome.jsp</a:t>
            </a:r>
            <a:r>
              <a:rPr lang="fr-FR" sz="2400" dirty="0"/>
              <a:t>. Le fichier index.html récupère le nom </a:t>
            </a:r>
            <a:r>
              <a:rPr lang="fr-FR" sz="2400" dirty="0" smtClean="0"/>
              <a:t>de l'utilisateur et </a:t>
            </a:r>
            <a:r>
              <a:rPr lang="fr-FR" sz="2400" dirty="0"/>
              <a:t>le fichier </a:t>
            </a:r>
            <a:r>
              <a:rPr lang="fr-FR" sz="2400" dirty="0" err="1"/>
              <a:t>welcome.jsp</a:t>
            </a:r>
            <a:r>
              <a:rPr lang="fr-FR" sz="2400" dirty="0"/>
              <a:t> imprime le nom d'utilisateur avec le message de bienvenue</a:t>
            </a:r>
            <a:r>
              <a:rPr lang="fr-FR" sz="2400" dirty="0" smtClean="0"/>
              <a:t>.</a:t>
            </a:r>
          </a:p>
          <a:p>
            <a:endParaRPr lang="en-US" sz="1000" dirty="0"/>
          </a:p>
          <a:p>
            <a:r>
              <a:rPr lang="en-US" sz="2400" dirty="0" err="1" smtClean="0"/>
              <a:t>Fichier</a:t>
            </a:r>
            <a:r>
              <a:rPr lang="en-US" sz="2400" dirty="0" smtClean="0"/>
              <a:t>: </a:t>
            </a:r>
            <a:r>
              <a:rPr lang="en-US" sz="2400" dirty="0">
                <a:solidFill>
                  <a:srgbClr val="0070C0"/>
                </a:solidFill>
              </a:rPr>
              <a:t>index.html</a:t>
            </a:r>
          </a:p>
          <a:p>
            <a:endParaRPr lang="en-US" sz="2400" dirty="0"/>
          </a:p>
          <a:p>
            <a:r>
              <a:rPr lang="en-US" sz="2400" dirty="0"/>
              <a:t>    </a:t>
            </a:r>
            <a:r>
              <a:rPr lang="en-US" sz="2400" dirty="0">
                <a:solidFill>
                  <a:srgbClr val="0070C0"/>
                </a:solidFill>
              </a:rPr>
              <a:t>&lt;html&gt;  </a:t>
            </a:r>
          </a:p>
          <a:p>
            <a:r>
              <a:rPr lang="en-US" sz="2400" dirty="0">
                <a:solidFill>
                  <a:srgbClr val="0070C0"/>
                </a:solidFill>
              </a:rPr>
              <a:t>    &lt;body&gt;  </a:t>
            </a:r>
          </a:p>
          <a:p>
            <a:r>
              <a:rPr lang="en-US" sz="2400" dirty="0">
                <a:solidFill>
                  <a:srgbClr val="0070C0"/>
                </a:solidFill>
              </a:rPr>
              <a:t>    &lt;form </a:t>
            </a:r>
            <a:r>
              <a:rPr lang="en-US" sz="2400" dirty="0">
                <a:solidFill>
                  <a:srgbClr val="7030A0"/>
                </a:solidFill>
              </a:rPr>
              <a:t>action=</a:t>
            </a:r>
            <a:r>
              <a:rPr lang="en-US" sz="2400" dirty="0">
                <a:solidFill>
                  <a:schemeClr val="accent2">
                    <a:lumMod val="75000"/>
                  </a:schemeClr>
                </a:solidFill>
              </a:rPr>
              <a:t>"</a:t>
            </a:r>
            <a:r>
              <a:rPr lang="en-US" sz="2400" dirty="0" err="1">
                <a:solidFill>
                  <a:schemeClr val="accent2">
                    <a:lumMod val="75000"/>
                  </a:schemeClr>
                </a:solidFill>
              </a:rPr>
              <a:t>welcome.jsp</a:t>
            </a:r>
            <a:r>
              <a:rPr lang="en-US" sz="2400" dirty="0">
                <a:solidFill>
                  <a:schemeClr val="accent2">
                    <a:lumMod val="75000"/>
                  </a:schemeClr>
                </a:solidFill>
              </a:rPr>
              <a:t>"</a:t>
            </a:r>
            <a:r>
              <a:rPr lang="en-US" sz="2400" dirty="0">
                <a:solidFill>
                  <a:srgbClr val="0070C0"/>
                </a:solidFill>
              </a:rPr>
              <a:t>&gt;  </a:t>
            </a:r>
          </a:p>
          <a:p>
            <a:r>
              <a:rPr lang="en-US" sz="2400" dirty="0">
                <a:solidFill>
                  <a:srgbClr val="0070C0"/>
                </a:solidFill>
              </a:rPr>
              <a:t>    &lt;input </a:t>
            </a:r>
            <a:r>
              <a:rPr lang="en-US" sz="2400" dirty="0">
                <a:solidFill>
                  <a:srgbClr val="7030A0"/>
                </a:solidFill>
              </a:rPr>
              <a:t>type=</a:t>
            </a:r>
            <a:r>
              <a:rPr lang="en-US" sz="2400" dirty="0">
                <a:solidFill>
                  <a:schemeClr val="accent2">
                    <a:lumMod val="75000"/>
                  </a:schemeClr>
                </a:solidFill>
              </a:rPr>
              <a:t>"text"</a:t>
            </a:r>
            <a:r>
              <a:rPr lang="en-US" sz="2400" dirty="0">
                <a:solidFill>
                  <a:srgbClr val="0070C0"/>
                </a:solidFill>
              </a:rPr>
              <a:t> </a:t>
            </a:r>
            <a:r>
              <a:rPr lang="en-US" sz="2400" dirty="0">
                <a:solidFill>
                  <a:srgbClr val="7030A0"/>
                </a:solidFill>
              </a:rPr>
              <a:t>name=</a:t>
            </a:r>
            <a:r>
              <a:rPr lang="en-US" sz="2400" dirty="0">
                <a:solidFill>
                  <a:schemeClr val="accent2">
                    <a:lumMod val="75000"/>
                  </a:schemeClr>
                </a:solidFill>
              </a:rPr>
              <a:t>"</a:t>
            </a:r>
            <a:r>
              <a:rPr lang="en-US" sz="2400" dirty="0" err="1">
                <a:solidFill>
                  <a:schemeClr val="accent2">
                    <a:lumMod val="75000"/>
                  </a:schemeClr>
                </a:solidFill>
              </a:rPr>
              <a:t>uname</a:t>
            </a:r>
            <a:r>
              <a:rPr lang="en-US" sz="2400" dirty="0">
                <a:solidFill>
                  <a:schemeClr val="accent2">
                    <a:lumMod val="75000"/>
                  </a:schemeClr>
                </a:solidFill>
              </a:rPr>
              <a:t>"</a:t>
            </a:r>
            <a:r>
              <a:rPr lang="en-US" sz="2400" dirty="0">
                <a:solidFill>
                  <a:srgbClr val="0070C0"/>
                </a:solidFill>
              </a:rPr>
              <a:t>&gt;  </a:t>
            </a:r>
          </a:p>
          <a:p>
            <a:r>
              <a:rPr lang="en-US" sz="2400" dirty="0">
                <a:solidFill>
                  <a:srgbClr val="0070C0"/>
                </a:solidFill>
              </a:rPr>
              <a:t>    &lt;input </a:t>
            </a:r>
            <a:r>
              <a:rPr lang="en-US" sz="2400" dirty="0">
                <a:solidFill>
                  <a:srgbClr val="7030A0"/>
                </a:solidFill>
              </a:rPr>
              <a:t>type=</a:t>
            </a:r>
            <a:r>
              <a:rPr lang="en-US" sz="2400" dirty="0">
                <a:solidFill>
                  <a:schemeClr val="accent2">
                    <a:lumMod val="75000"/>
                  </a:schemeClr>
                </a:solidFill>
              </a:rPr>
              <a:t>"submit"</a:t>
            </a:r>
            <a:r>
              <a:rPr lang="en-US" sz="2400" dirty="0">
                <a:solidFill>
                  <a:srgbClr val="0070C0"/>
                </a:solidFill>
              </a:rPr>
              <a:t> </a:t>
            </a:r>
            <a:r>
              <a:rPr lang="en-US" sz="2400" dirty="0">
                <a:solidFill>
                  <a:srgbClr val="7030A0"/>
                </a:solidFill>
              </a:rPr>
              <a:t>value=</a:t>
            </a:r>
            <a:r>
              <a:rPr lang="en-US" sz="2400" dirty="0">
                <a:solidFill>
                  <a:schemeClr val="accent2">
                    <a:lumMod val="75000"/>
                  </a:schemeClr>
                </a:solidFill>
              </a:rPr>
              <a:t>"go"</a:t>
            </a:r>
            <a:r>
              <a:rPr lang="en-US" sz="2400" dirty="0">
                <a:solidFill>
                  <a:srgbClr val="0070C0"/>
                </a:solidFill>
              </a:rPr>
              <a:t>&gt;&lt;</a:t>
            </a:r>
            <a:r>
              <a:rPr lang="en-US" sz="2400" dirty="0" err="1">
                <a:solidFill>
                  <a:srgbClr val="0070C0"/>
                </a:solidFill>
              </a:rPr>
              <a:t>br</a:t>
            </a:r>
            <a:r>
              <a:rPr lang="en-US" sz="2400" dirty="0">
                <a:solidFill>
                  <a:srgbClr val="0070C0"/>
                </a:solidFill>
              </a:rPr>
              <a:t>/&gt;  </a:t>
            </a:r>
          </a:p>
          <a:p>
            <a:r>
              <a:rPr lang="en-US" sz="2400" dirty="0">
                <a:solidFill>
                  <a:srgbClr val="0070C0"/>
                </a:solidFill>
              </a:rPr>
              <a:t>    &lt;/form&gt;  </a:t>
            </a:r>
          </a:p>
          <a:p>
            <a:r>
              <a:rPr lang="en-US" sz="2400" dirty="0">
                <a:solidFill>
                  <a:srgbClr val="0070C0"/>
                </a:solidFill>
              </a:rPr>
              <a:t>    &lt;/body&gt;  </a:t>
            </a:r>
          </a:p>
          <a:p>
            <a:r>
              <a:rPr lang="en-US" sz="2400" dirty="0">
                <a:solidFill>
                  <a:srgbClr val="0070C0"/>
                </a:solidFill>
              </a:rPr>
              <a:t>    &lt;/html&gt;</a:t>
            </a:r>
            <a:r>
              <a:rPr lang="en-US" sz="2400" dirty="0"/>
              <a:t>  </a:t>
            </a:r>
          </a:p>
        </p:txBody>
      </p:sp>
    </p:spTree>
    <p:extLst>
      <p:ext uri="{BB962C8B-B14F-4D97-AF65-F5344CB8AC3E}">
        <p14:creationId xmlns:p14="http://schemas.microsoft.com/office/powerpoint/2010/main" val="1699262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L’API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57</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262979"/>
          </a:xfrm>
          <a:prstGeom prst="rect">
            <a:avLst/>
          </a:prstGeom>
        </p:spPr>
        <p:txBody>
          <a:bodyPr wrap="square">
            <a:spAutoFit/>
          </a:bodyPr>
          <a:lstStyle/>
          <a:p>
            <a:r>
              <a:rPr lang="en-US" sz="2400" dirty="0" err="1" smtClean="0"/>
              <a:t>Exemple</a:t>
            </a:r>
            <a:r>
              <a:rPr lang="en-US" sz="2400" dirty="0" smtClean="0"/>
              <a:t> </a:t>
            </a:r>
            <a:r>
              <a:rPr lang="en-US" sz="2400" dirty="0"/>
              <a:t>of JSP </a:t>
            </a:r>
            <a:r>
              <a:rPr lang="en-US" sz="2400" dirty="0" err="1"/>
              <a:t>scriptlet</a:t>
            </a:r>
            <a:r>
              <a:rPr lang="en-US" sz="2400" dirty="0"/>
              <a:t> tag </a:t>
            </a:r>
            <a:r>
              <a:rPr lang="en-US" sz="2400" dirty="0" err="1" smtClean="0"/>
              <a:t>imprime</a:t>
            </a:r>
            <a:r>
              <a:rPr lang="en-US" sz="2400" dirty="0" smtClean="0"/>
              <a:t> le nom </a:t>
            </a:r>
            <a:r>
              <a:rPr lang="en-US" sz="2400" dirty="0" err="1" smtClean="0"/>
              <a:t>d’utilisateur</a:t>
            </a:r>
            <a:endParaRPr lang="en-US" sz="2400" dirty="0"/>
          </a:p>
          <a:p>
            <a:r>
              <a:rPr lang="en-US" sz="2400" dirty="0" smtClean="0"/>
              <a:t> </a:t>
            </a:r>
            <a:endParaRPr lang="en-US" sz="2400" dirty="0"/>
          </a:p>
          <a:p>
            <a:r>
              <a:rPr lang="en-US" sz="2400" dirty="0" err="1" smtClean="0"/>
              <a:t>Fichier</a:t>
            </a:r>
            <a:r>
              <a:rPr lang="en-US" sz="2400" dirty="0" smtClean="0"/>
              <a:t>: </a:t>
            </a:r>
            <a:r>
              <a:rPr lang="en-US" sz="2400" dirty="0" err="1">
                <a:solidFill>
                  <a:srgbClr val="0070C0"/>
                </a:solidFill>
              </a:rPr>
              <a:t>welcome.jsp</a:t>
            </a:r>
            <a:endParaRPr lang="en-US" sz="2400" dirty="0">
              <a:solidFill>
                <a:srgbClr val="0070C0"/>
              </a:solidFill>
            </a:endParaRPr>
          </a:p>
          <a:p>
            <a:endParaRPr lang="en-US" sz="2400" dirty="0"/>
          </a:p>
          <a:p>
            <a:r>
              <a:rPr lang="en-US" sz="2400" dirty="0"/>
              <a:t>    </a:t>
            </a:r>
            <a:r>
              <a:rPr lang="en-US" sz="2400" dirty="0">
                <a:solidFill>
                  <a:srgbClr val="0070C0"/>
                </a:solidFill>
              </a:rPr>
              <a:t>&lt;html&gt;  </a:t>
            </a:r>
          </a:p>
          <a:p>
            <a:r>
              <a:rPr lang="en-US" sz="2400" dirty="0">
                <a:solidFill>
                  <a:srgbClr val="0070C0"/>
                </a:solidFill>
              </a:rPr>
              <a:t>    &lt;body&gt;  </a:t>
            </a:r>
          </a:p>
          <a:p>
            <a:r>
              <a:rPr lang="en-US" sz="2400" dirty="0">
                <a:solidFill>
                  <a:srgbClr val="0070C0"/>
                </a:solidFill>
              </a:rPr>
              <a:t>    </a:t>
            </a:r>
            <a:r>
              <a:rPr lang="en-US" sz="2400" dirty="0">
                <a:solidFill>
                  <a:srgbClr val="7030A0"/>
                </a:solidFill>
              </a:rPr>
              <a:t>&lt;%  </a:t>
            </a:r>
          </a:p>
          <a:p>
            <a:r>
              <a:rPr lang="en-US" sz="2400" dirty="0">
                <a:solidFill>
                  <a:srgbClr val="0070C0"/>
                </a:solidFill>
              </a:rPr>
              <a:t>    </a:t>
            </a:r>
            <a:r>
              <a:rPr lang="en-US" sz="2400" dirty="0">
                <a:solidFill>
                  <a:schemeClr val="accent6">
                    <a:lumMod val="75000"/>
                  </a:schemeClr>
                </a:solidFill>
              </a:rPr>
              <a:t>String name</a:t>
            </a:r>
            <a:r>
              <a:rPr lang="en-US" sz="2400" dirty="0">
                <a:solidFill>
                  <a:srgbClr val="0070C0"/>
                </a:solidFill>
              </a:rPr>
              <a:t>=</a:t>
            </a:r>
            <a:r>
              <a:rPr lang="en-US" sz="2400" dirty="0" err="1">
                <a:solidFill>
                  <a:srgbClr val="C00000"/>
                </a:solidFill>
              </a:rPr>
              <a:t>request.getParameter</a:t>
            </a:r>
            <a:r>
              <a:rPr lang="en-US" sz="2400" dirty="0">
                <a:solidFill>
                  <a:srgbClr val="C00000"/>
                </a:solidFill>
              </a:rPr>
              <a:t>(</a:t>
            </a:r>
            <a:r>
              <a:rPr lang="en-US" sz="2400" dirty="0">
                <a:solidFill>
                  <a:schemeClr val="accent6">
                    <a:lumMod val="75000"/>
                  </a:schemeClr>
                </a:solidFill>
              </a:rPr>
              <a:t>"</a:t>
            </a:r>
            <a:r>
              <a:rPr lang="en-US" sz="2400" dirty="0" err="1">
                <a:solidFill>
                  <a:schemeClr val="accent6">
                    <a:lumMod val="75000"/>
                  </a:schemeClr>
                </a:solidFill>
              </a:rPr>
              <a:t>uname</a:t>
            </a:r>
            <a:r>
              <a:rPr lang="en-US" sz="2400" dirty="0">
                <a:solidFill>
                  <a:schemeClr val="accent6">
                    <a:lumMod val="75000"/>
                  </a:schemeClr>
                </a:solidFill>
              </a:rPr>
              <a:t>"</a:t>
            </a:r>
            <a:r>
              <a:rPr lang="en-US" sz="2400" dirty="0">
                <a:solidFill>
                  <a:srgbClr val="C00000"/>
                </a:solidFill>
              </a:rPr>
              <a:t>)</a:t>
            </a:r>
            <a:r>
              <a:rPr lang="en-US" sz="2400" dirty="0">
                <a:solidFill>
                  <a:srgbClr val="0070C0"/>
                </a:solidFill>
              </a:rPr>
              <a:t>;  </a:t>
            </a:r>
          </a:p>
          <a:p>
            <a:r>
              <a:rPr lang="en-US" sz="2400" dirty="0">
                <a:solidFill>
                  <a:srgbClr val="0070C0"/>
                </a:solidFill>
              </a:rPr>
              <a:t>    </a:t>
            </a:r>
            <a:r>
              <a:rPr lang="en-US" sz="2400" dirty="0" err="1">
                <a:solidFill>
                  <a:srgbClr val="C00000"/>
                </a:solidFill>
              </a:rPr>
              <a:t>out.print</a:t>
            </a:r>
            <a:r>
              <a:rPr lang="en-US" sz="2400" dirty="0">
                <a:solidFill>
                  <a:srgbClr val="C00000"/>
                </a:solidFill>
              </a:rPr>
              <a:t>(</a:t>
            </a:r>
            <a:r>
              <a:rPr lang="en-US" sz="2400" dirty="0">
                <a:solidFill>
                  <a:schemeClr val="accent6">
                    <a:lumMod val="75000"/>
                  </a:schemeClr>
                </a:solidFill>
              </a:rPr>
              <a:t>"welcome "+name</a:t>
            </a:r>
            <a:r>
              <a:rPr lang="en-US" sz="2400" dirty="0">
                <a:solidFill>
                  <a:srgbClr val="C00000"/>
                </a:solidFill>
              </a:rPr>
              <a:t>)</a:t>
            </a:r>
            <a:r>
              <a:rPr lang="en-US" sz="2400" dirty="0">
                <a:solidFill>
                  <a:srgbClr val="0070C0"/>
                </a:solidFill>
              </a:rPr>
              <a:t>;  </a:t>
            </a:r>
          </a:p>
          <a:p>
            <a:r>
              <a:rPr lang="en-US" sz="2400" dirty="0">
                <a:solidFill>
                  <a:srgbClr val="0070C0"/>
                </a:solidFill>
              </a:rPr>
              <a:t>    </a:t>
            </a:r>
            <a:r>
              <a:rPr lang="en-US" sz="2400" dirty="0">
                <a:solidFill>
                  <a:srgbClr val="7030A0"/>
                </a:solidFill>
              </a:rPr>
              <a:t>%&gt;</a:t>
            </a:r>
            <a:r>
              <a:rPr lang="en-US" sz="2400" dirty="0">
                <a:solidFill>
                  <a:srgbClr val="0070C0"/>
                </a:solidFill>
              </a:rPr>
              <a:t>  </a:t>
            </a:r>
          </a:p>
          <a:p>
            <a:r>
              <a:rPr lang="en-US" sz="2400" dirty="0">
                <a:solidFill>
                  <a:srgbClr val="0070C0"/>
                </a:solidFill>
              </a:rPr>
              <a:t>    &lt;/form&gt;  </a:t>
            </a:r>
          </a:p>
          <a:p>
            <a:r>
              <a:rPr lang="en-US" sz="2400" dirty="0">
                <a:solidFill>
                  <a:srgbClr val="0070C0"/>
                </a:solidFill>
              </a:rPr>
              <a:t>    &lt;/body&gt;  </a:t>
            </a:r>
          </a:p>
          <a:p>
            <a:r>
              <a:rPr lang="en-US" sz="2400" dirty="0">
                <a:solidFill>
                  <a:srgbClr val="0070C0"/>
                </a:solidFill>
              </a:rPr>
              <a:t>    &lt;/html&gt;</a:t>
            </a:r>
            <a:r>
              <a:rPr lang="en-US" sz="2400" dirty="0"/>
              <a:t>  </a:t>
            </a:r>
          </a:p>
          <a:p>
            <a:endParaRPr lang="en-US" sz="2400" dirty="0">
              <a:solidFill>
                <a:srgbClr val="0070C0"/>
              </a:solidFill>
            </a:endParaRPr>
          </a:p>
        </p:txBody>
      </p:sp>
    </p:spTree>
    <p:extLst>
      <p:ext uri="{BB962C8B-B14F-4D97-AF65-F5344CB8AC3E}">
        <p14:creationId xmlns:p14="http://schemas.microsoft.com/office/powerpoint/2010/main" val="32763871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L’API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58</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7" name="Rectangle 6"/>
          <p:cNvSpPr/>
          <p:nvPr/>
        </p:nvSpPr>
        <p:spPr>
          <a:xfrm>
            <a:off x="1040371" y="1318958"/>
            <a:ext cx="10112599" cy="624548"/>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71884" y="680285"/>
            <a:ext cx="10681916" cy="5724644"/>
          </a:xfrm>
          <a:prstGeom prst="rect">
            <a:avLst/>
          </a:prstGeom>
        </p:spPr>
        <p:txBody>
          <a:bodyPr wrap="square">
            <a:spAutoFit/>
          </a:bodyPr>
          <a:lstStyle/>
          <a:p>
            <a:r>
              <a:rPr lang="en-US" sz="2400" b="1" dirty="0" smtClean="0"/>
              <a:t>La </a:t>
            </a:r>
            <a:r>
              <a:rPr lang="en-US" sz="2400" b="1" dirty="0" err="1" smtClean="0"/>
              <a:t>balise</a:t>
            </a:r>
            <a:r>
              <a:rPr lang="en-US" sz="2400" b="1" dirty="0" smtClean="0"/>
              <a:t> JSP expression</a:t>
            </a:r>
          </a:p>
          <a:p>
            <a:endParaRPr lang="fr-FR" sz="1000" dirty="0"/>
          </a:p>
          <a:p>
            <a:pPr marL="342900" indent="-342900">
              <a:buFont typeface="Arial" panose="020B0604020202020204" pitchFamily="34" charset="0"/>
              <a:buChar char="•"/>
            </a:pPr>
            <a:r>
              <a:rPr lang="fr-FR" sz="2400" dirty="0" smtClean="0"/>
              <a:t>Le </a:t>
            </a:r>
            <a:r>
              <a:rPr lang="fr-FR" sz="2400" dirty="0"/>
              <a:t>code placé dans la balise d'expression JSP est écrit dans le flux de sortie de la réponse. Il n'est donc pas nécessaire d'écrire </a:t>
            </a:r>
            <a:r>
              <a:rPr lang="fr-FR" sz="2400" dirty="0" err="1"/>
              <a:t>out.print</a:t>
            </a:r>
            <a:r>
              <a:rPr lang="fr-FR" sz="2400" dirty="0"/>
              <a:t>() pour écrire des données</a:t>
            </a:r>
            <a:r>
              <a:rPr lang="fr-FR" sz="2400" dirty="0" smtClean="0"/>
              <a:t>.</a:t>
            </a:r>
          </a:p>
          <a:p>
            <a:pPr marL="342900" indent="-342900">
              <a:buFont typeface="Arial" panose="020B0604020202020204" pitchFamily="34" charset="0"/>
              <a:buChar char="•"/>
            </a:pPr>
            <a:r>
              <a:rPr lang="fr-FR" sz="2400" dirty="0" smtClean="0"/>
              <a:t>Elle </a:t>
            </a:r>
            <a:r>
              <a:rPr lang="fr-FR" sz="2400" dirty="0"/>
              <a:t>est principalement utilisée pour imprimer les valeurs d'une variable ou d'une méthode</a:t>
            </a:r>
            <a:r>
              <a:rPr lang="fr-FR" sz="2400" dirty="0" smtClean="0"/>
              <a:t>.</a:t>
            </a:r>
          </a:p>
          <a:p>
            <a:endParaRPr lang="fr-FR" sz="1000" dirty="0"/>
          </a:p>
          <a:p>
            <a:r>
              <a:rPr lang="fr-FR" sz="2400" dirty="0" smtClean="0"/>
              <a:t>      Syntaxe </a:t>
            </a:r>
            <a:r>
              <a:rPr lang="fr-FR" sz="2400" dirty="0"/>
              <a:t>de la balise d'expression JSP    </a:t>
            </a:r>
            <a:r>
              <a:rPr lang="fr-FR" sz="2400" dirty="0">
                <a:solidFill>
                  <a:srgbClr val="0070C0"/>
                </a:solidFill>
              </a:rPr>
              <a:t>&lt;%= </a:t>
            </a:r>
            <a:r>
              <a:rPr lang="fr-FR" sz="2400" dirty="0" err="1" smtClean="0">
                <a:solidFill>
                  <a:srgbClr val="0070C0"/>
                </a:solidFill>
              </a:rPr>
              <a:t>statement</a:t>
            </a:r>
            <a:r>
              <a:rPr lang="fr-FR" sz="2400" dirty="0" smtClean="0">
                <a:solidFill>
                  <a:srgbClr val="0070C0"/>
                </a:solidFill>
              </a:rPr>
              <a:t> %&gt;</a:t>
            </a:r>
          </a:p>
          <a:p>
            <a:endParaRPr lang="fr-FR" sz="1000" dirty="0" smtClean="0">
              <a:solidFill>
                <a:srgbClr val="0070C0"/>
              </a:solidFill>
            </a:endParaRPr>
          </a:p>
          <a:p>
            <a:r>
              <a:rPr lang="en-US" sz="2400" b="1" dirty="0" err="1" smtClean="0"/>
              <a:t>Exemple</a:t>
            </a:r>
            <a:endParaRPr lang="en-US" sz="2400" b="1" dirty="0" smtClean="0"/>
          </a:p>
          <a:p>
            <a:endParaRPr lang="en-US" sz="1000" dirty="0" smtClean="0"/>
          </a:p>
          <a:p>
            <a:r>
              <a:rPr lang="en-US" sz="2400" dirty="0" smtClean="0">
                <a:solidFill>
                  <a:srgbClr val="0070C0"/>
                </a:solidFill>
              </a:rPr>
              <a:t>&lt;</a:t>
            </a:r>
            <a:r>
              <a:rPr lang="en-US" sz="2400" dirty="0">
                <a:solidFill>
                  <a:srgbClr val="0070C0"/>
                </a:solidFill>
              </a:rPr>
              <a:t>html&gt;  </a:t>
            </a:r>
          </a:p>
          <a:p>
            <a:r>
              <a:rPr lang="en-US" sz="2400" dirty="0">
                <a:solidFill>
                  <a:srgbClr val="0070C0"/>
                </a:solidFill>
              </a:rPr>
              <a:t>&lt;body&gt;  </a:t>
            </a:r>
          </a:p>
          <a:p>
            <a:r>
              <a:rPr lang="en-US" sz="2400" dirty="0">
                <a:solidFill>
                  <a:srgbClr val="002060"/>
                </a:solidFill>
              </a:rPr>
              <a:t>&lt;%= "welcome to </a:t>
            </a:r>
            <a:r>
              <a:rPr lang="en-US" sz="2400" dirty="0" err="1">
                <a:solidFill>
                  <a:srgbClr val="002060"/>
                </a:solidFill>
              </a:rPr>
              <a:t>jsp</a:t>
            </a:r>
            <a:r>
              <a:rPr lang="en-US" sz="2400" dirty="0">
                <a:solidFill>
                  <a:srgbClr val="002060"/>
                </a:solidFill>
              </a:rPr>
              <a:t>" </a:t>
            </a:r>
            <a:r>
              <a:rPr lang="en-US" sz="2400" dirty="0" smtClean="0">
                <a:solidFill>
                  <a:srgbClr val="002060"/>
                </a:solidFill>
              </a:rPr>
              <a:t>%&gt;</a:t>
            </a:r>
            <a:endParaRPr lang="en-US" sz="2400" dirty="0" smtClean="0">
              <a:solidFill>
                <a:srgbClr val="0070C0"/>
              </a:solidFill>
            </a:endParaRPr>
          </a:p>
          <a:p>
            <a:r>
              <a:rPr lang="fr-FR" sz="2400" dirty="0" err="1"/>
              <a:t>Current</a:t>
            </a:r>
            <a:r>
              <a:rPr lang="fr-FR" sz="2400" dirty="0"/>
              <a:t> Time: &lt;%= </a:t>
            </a:r>
            <a:r>
              <a:rPr lang="fr-FR" sz="2400" dirty="0" err="1"/>
              <a:t>java.util.Calendar.getInstance</a:t>
            </a:r>
            <a:r>
              <a:rPr lang="fr-FR" sz="2400" dirty="0"/>
              <a:t>().</a:t>
            </a:r>
            <a:r>
              <a:rPr lang="fr-FR" sz="2400" dirty="0" err="1"/>
              <a:t>getTime</a:t>
            </a:r>
            <a:r>
              <a:rPr lang="fr-FR" sz="2400" dirty="0"/>
              <a:t>() %&gt;</a:t>
            </a:r>
            <a:r>
              <a:rPr lang="en-US" sz="2400" dirty="0">
                <a:solidFill>
                  <a:srgbClr val="0070C0"/>
                </a:solidFill>
              </a:rPr>
              <a:t> </a:t>
            </a:r>
          </a:p>
          <a:p>
            <a:r>
              <a:rPr lang="en-US" sz="2400" dirty="0">
                <a:solidFill>
                  <a:srgbClr val="0070C0"/>
                </a:solidFill>
              </a:rPr>
              <a:t>&lt;/body&gt;  </a:t>
            </a:r>
          </a:p>
          <a:p>
            <a:r>
              <a:rPr lang="en-US" sz="2400" dirty="0">
                <a:solidFill>
                  <a:srgbClr val="0070C0"/>
                </a:solidFill>
              </a:rPr>
              <a:t>&lt;/html&gt;  </a:t>
            </a:r>
          </a:p>
        </p:txBody>
      </p:sp>
    </p:spTree>
    <p:extLst>
      <p:ext uri="{BB962C8B-B14F-4D97-AF65-F5344CB8AC3E}">
        <p14:creationId xmlns:p14="http://schemas.microsoft.com/office/powerpoint/2010/main" val="10093866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L’API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59</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3" name="Rectangle 2"/>
          <p:cNvSpPr/>
          <p:nvPr/>
        </p:nvSpPr>
        <p:spPr>
          <a:xfrm>
            <a:off x="696282" y="707546"/>
            <a:ext cx="10676938" cy="5324535"/>
          </a:xfrm>
          <a:prstGeom prst="rect">
            <a:avLst/>
          </a:prstGeom>
        </p:spPr>
        <p:txBody>
          <a:bodyPr wrap="square">
            <a:spAutoFit/>
          </a:bodyPr>
          <a:lstStyle/>
          <a:p>
            <a:r>
              <a:rPr lang="fr-FR" sz="2000" b="1" dirty="0"/>
              <a:t>Balise de déclaration JSP</a:t>
            </a:r>
            <a:r>
              <a:rPr lang="fr-FR" sz="2000" dirty="0"/>
              <a:t>    </a:t>
            </a:r>
            <a:endParaRPr lang="fr-FR" sz="2000" dirty="0" smtClean="0"/>
          </a:p>
          <a:p>
            <a:endParaRPr lang="fr-FR" sz="2000" dirty="0"/>
          </a:p>
          <a:p>
            <a:pPr marL="285750" indent="-285750">
              <a:buFont typeface="Arial" panose="020B0604020202020204" pitchFamily="34" charset="0"/>
              <a:buChar char="•"/>
            </a:pPr>
            <a:r>
              <a:rPr lang="fr-FR" sz="2000" dirty="0" smtClean="0"/>
              <a:t>La </a:t>
            </a:r>
            <a:r>
              <a:rPr lang="fr-FR" sz="2000" dirty="0"/>
              <a:t>balise de déclaration JSP est utilisée pour déclarer des champs et des méthodes</a:t>
            </a:r>
            <a:r>
              <a:rPr lang="fr-FR" sz="2000" dirty="0" smtClean="0"/>
              <a:t>.</a:t>
            </a:r>
          </a:p>
          <a:p>
            <a:pPr marL="285750" indent="-285750">
              <a:buFont typeface="Arial" panose="020B0604020202020204" pitchFamily="34" charset="0"/>
              <a:buChar char="•"/>
            </a:pPr>
            <a:r>
              <a:rPr lang="fr-FR" sz="2000" dirty="0" smtClean="0"/>
              <a:t>Le </a:t>
            </a:r>
            <a:r>
              <a:rPr lang="fr-FR" sz="2000" dirty="0"/>
              <a:t>code écrit à l'intérieur de la balise de déclaration JSP est placé en dehors de la méthode service() de la servlet générée automatiquement</a:t>
            </a:r>
            <a:r>
              <a:rPr lang="fr-FR" sz="2000" dirty="0" smtClean="0"/>
              <a:t>.</a:t>
            </a:r>
          </a:p>
          <a:p>
            <a:pPr marL="285750" indent="-285750">
              <a:buFont typeface="Arial" panose="020B0604020202020204" pitchFamily="34" charset="0"/>
              <a:buChar char="•"/>
            </a:pPr>
            <a:r>
              <a:rPr lang="fr-FR" sz="2000" dirty="0" smtClean="0"/>
              <a:t>Il </a:t>
            </a:r>
            <a:r>
              <a:rPr lang="fr-FR" sz="2000" dirty="0"/>
              <a:t>n'est donc pas mémorisé à chaque requête</a:t>
            </a:r>
            <a:r>
              <a:rPr lang="fr-FR" sz="2000" dirty="0" smtClean="0"/>
              <a:t>.</a:t>
            </a:r>
          </a:p>
          <a:p>
            <a:endParaRPr lang="fr-FR" sz="1000" dirty="0"/>
          </a:p>
          <a:p>
            <a:r>
              <a:rPr lang="fr-FR" sz="2000" dirty="0" smtClean="0"/>
              <a:t>La syntaxe de la balise de déclaration est la suivante :    </a:t>
            </a:r>
          </a:p>
          <a:p>
            <a:endParaRPr lang="fr-FR" sz="1000" dirty="0"/>
          </a:p>
          <a:p>
            <a:r>
              <a:rPr lang="fr-FR" sz="2000" dirty="0" smtClean="0">
                <a:solidFill>
                  <a:srgbClr val="0070C0"/>
                </a:solidFill>
              </a:rPr>
              <a:t>&lt;% </a:t>
            </a:r>
            <a:r>
              <a:rPr lang="fr-FR" sz="2000" dirty="0">
                <a:solidFill>
                  <a:srgbClr val="0070C0"/>
                </a:solidFill>
              </a:rPr>
              <a:t>! déclaration de champ ou de méthode </a:t>
            </a:r>
            <a:r>
              <a:rPr lang="fr-FR" sz="2000" dirty="0" smtClean="0">
                <a:solidFill>
                  <a:srgbClr val="0070C0"/>
                </a:solidFill>
              </a:rPr>
              <a:t>%&gt;</a:t>
            </a:r>
          </a:p>
          <a:p>
            <a:r>
              <a:rPr lang="en-US" sz="2000" b="1" dirty="0" err="1" smtClean="0"/>
              <a:t>index.jsp</a:t>
            </a:r>
            <a:endParaRPr lang="en-US" sz="2000" b="1" dirty="0"/>
          </a:p>
          <a:p>
            <a:r>
              <a:rPr lang="en-US" sz="2000" dirty="0">
                <a:solidFill>
                  <a:srgbClr val="0070C0"/>
                </a:solidFill>
              </a:rPr>
              <a:t>    &lt;html&gt;  </a:t>
            </a:r>
          </a:p>
          <a:p>
            <a:r>
              <a:rPr lang="en-US" sz="2000" dirty="0">
                <a:solidFill>
                  <a:srgbClr val="0070C0"/>
                </a:solidFill>
              </a:rPr>
              <a:t>    &lt;body&gt;  </a:t>
            </a:r>
          </a:p>
          <a:p>
            <a:r>
              <a:rPr lang="en-US" sz="2000" dirty="0">
                <a:solidFill>
                  <a:srgbClr val="0070C0"/>
                </a:solidFill>
              </a:rPr>
              <a:t>    </a:t>
            </a:r>
            <a:r>
              <a:rPr lang="en-US" sz="2000" dirty="0">
                <a:solidFill>
                  <a:srgbClr val="7030A0"/>
                </a:solidFill>
              </a:rPr>
              <a:t>&lt;%! </a:t>
            </a:r>
            <a:r>
              <a:rPr lang="en-US" sz="2000" dirty="0" err="1">
                <a:solidFill>
                  <a:srgbClr val="7030A0"/>
                </a:solidFill>
              </a:rPr>
              <a:t>int</a:t>
            </a:r>
            <a:r>
              <a:rPr lang="en-US" sz="2000" dirty="0">
                <a:solidFill>
                  <a:srgbClr val="7030A0"/>
                </a:solidFill>
              </a:rPr>
              <a:t> data=50; %&gt;</a:t>
            </a:r>
            <a:r>
              <a:rPr lang="en-US" sz="2000" dirty="0">
                <a:solidFill>
                  <a:srgbClr val="0070C0"/>
                </a:solidFill>
              </a:rPr>
              <a:t>  </a:t>
            </a:r>
          </a:p>
          <a:p>
            <a:r>
              <a:rPr lang="en-US" sz="2000" dirty="0">
                <a:solidFill>
                  <a:srgbClr val="0070C0"/>
                </a:solidFill>
              </a:rPr>
              <a:t>    </a:t>
            </a:r>
            <a:r>
              <a:rPr lang="en-US" sz="2000" dirty="0">
                <a:solidFill>
                  <a:srgbClr val="7030A0"/>
                </a:solidFill>
              </a:rPr>
              <a:t>&lt;%= "Value of the variable is:"+data %&gt;</a:t>
            </a:r>
            <a:r>
              <a:rPr lang="en-US" sz="2000" dirty="0">
                <a:solidFill>
                  <a:srgbClr val="0070C0"/>
                </a:solidFill>
              </a:rPr>
              <a:t>  </a:t>
            </a:r>
          </a:p>
          <a:p>
            <a:r>
              <a:rPr lang="en-US" sz="2000" dirty="0">
                <a:solidFill>
                  <a:srgbClr val="0070C0"/>
                </a:solidFill>
              </a:rPr>
              <a:t>    &lt;/body&gt;  </a:t>
            </a:r>
          </a:p>
          <a:p>
            <a:r>
              <a:rPr lang="en-US" sz="2000" dirty="0">
                <a:solidFill>
                  <a:srgbClr val="0070C0"/>
                </a:solidFill>
              </a:rPr>
              <a:t>    &lt;/html&gt;  </a:t>
            </a:r>
            <a:endParaRPr lang="en-US" sz="2000" dirty="0" smtClean="0">
              <a:solidFill>
                <a:srgbClr val="0070C0"/>
              </a:solidFill>
            </a:endParaRPr>
          </a:p>
          <a:p>
            <a:endParaRPr lang="en-US" sz="2000" dirty="0">
              <a:solidFill>
                <a:srgbClr val="0070C0"/>
              </a:solidFill>
            </a:endParaRPr>
          </a:p>
        </p:txBody>
      </p:sp>
      <p:sp>
        <p:nvSpPr>
          <p:cNvPr id="8" name="Rectangle 7"/>
          <p:cNvSpPr/>
          <p:nvPr/>
        </p:nvSpPr>
        <p:spPr>
          <a:xfrm>
            <a:off x="1066875" y="1422580"/>
            <a:ext cx="10112599" cy="1106424"/>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760844" y="2359632"/>
            <a:ext cx="3571812" cy="3785652"/>
          </a:xfrm>
          <a:prstGeom prst="rect">
            <a:avLst/>
          </a:prstGeom>
          <a:noFill/>
        </p:spPr>
        <p:txBody>
          <a:bodyPr wrap="none" rtlCol="0">
            <a:spAutoFit/>
          </a:bodyPr>
          <a:lstStyle/>
          <a:p>
            <a:endParaRPr lang="en-US" sz="2000" b="1" dirty="0" smtClean="0"/>
          </a:p>
          <a:p>
            <a:r>
              <a:rPr lang="en-US" sz="2000" b="1" dirty="0" err="1" smtClean="0"/>
              <a:t>index.jsp</a:t>
            </a:r>
            <a:endParaRPr lang="en-US" sz="2000" b="1" dirty="0"/>
          </a:p>
          <a:p>
            <a:r>
              <a:rPr lang="en-US" sz="2000" dirty="0">
                <a:solidFill>
                  <a:srgbClr val="0070C0"/>
                </a:solidFill>
              </a:rPr>
              <a:t>&lt;html&gt;  </a:t>
            </a:r>
          </a:p>
          <a:p>
            <a:r>
              <a:rPr lang="en-US" sz="2000" dirty="0">
                <a:solidFill>
                  <a:srgbClr val="0070C0"/>
                </a:solidFill>
              </a:rPr>
              <a:t>&lt;body&gt;  </a:t>
            </a:r>
          </a:p>
          <a:p>
            <a:r>
              <a:rPr lang="en-US" sz="2000" dirty="0">
                <a:solidFill>
                  <a:schemeClr val="accent2">
                    <a:lumMod val="50000"/>
                  </a:schemeClr>
                </a:solidFill>
              </a:rPr>
              <a:t>&lt;%!   </a:t>
            </a:r>
          </a:p>
          <a:p>
            <a:r>
              <a:rPr lang="en-US" sz="2000" dirty="0" err="1">
                <a:solidFill>
                  <a:schemeClr val="accent2">
                    <a:lumMod val="50000"/>
                  </a:schemeClr>
                </a:solidFill>
              </a:rPr>
              <a:t>int</a:t>
            </a:r>
            <a:r>
              <a:rPr lang="en-US" sz="2000" dirty="0">
                <a:solidFill>
                  <a:schemeClr val="accent2">
                    <a:lumMod val="50000"/>
                  </a:schemeClr>
                </a:solidFill>
              </a:rPr>
              <a:t> cube(</a:t>
            </a:r>
            <a:r>
              <a:rPr lang="en-US" sz="2000" dirty="0" err="1">
                <a:solidFill>
                  <a:schemeClr val="accent2">
                    <a:lumMod val="50000"/>
                  </a:schemeClr>
                </a:solidFill>
              </a:rPr>
              <a:t>int</a:t>
            </a:r>
            <a:r>
              <a:rPr lang="en-US" sz="2000" dirty="0">
                <a:solidFill>
                  <a:schemeClr val="accent2">
                    <a:lumMod val="50000"/>
                  </a:schemeClr>
                </a:solidFill>
              </a:rPr>
              <a:t> n){  </a:t>
            </a:r>
          </a:p>
          <a:p>
            <a:r>
              <a:rPr lang="en-US" sz="2000" dirty="0">
                <a:solidFill>
                  <a:schemeClr val="accent2">
                    <a:lumMod val="50000"/>
                  </a:schemeClr>
                </a:solidFill>
              </a:rPr>
              <a:t>return n*n*n*;  </a:t>
            </a:r>
          </a:p>
          <a:p>
            <a:r>
              <a:rPr lang="en-US" sz="2000" dirty="0">
                <a:solidFill>
                  <a:schemeClr val="accent2">
                    <a:lumMod val="50000"/>
                  </a:schemeClr>
                </a:solidFill>
              </a:rPr>
              <a:t>}  </a:t>
            </a:r>
          </a:p>
          <a:p>
            <a:r>
              <a:rPr lang="en-US" sz="2000" dirty="0">
                <a:solidFill>
                  <a:schemeClr val="accent2">
                    <a:lumMod val="50000"/>
                  </a:schemeClr>
                </a:solidFill>
              </a:rPr>
              <a:t>%&gt;  </a:t>
            </a:r>
          </a:p>
          <a:p>
            <a:r>
              <a:rPr lang="en-US" sz="2000" dirty="0">
                <a:solidFill>
                  <a:schemeClr val="accent2">
                    <a:lumMod val="50000"/>
                  </a:schemeClr>
                </a:solidFill>
              </a:rPr>
              <a:t>&lt;%= "Cube of 3 is:"+cube(3) %&gt;  </a:t>
            </a:r>
          </a:p>
          <a:p>
            <a:r>
              <a:rPr lang="en-US" sz="2000" dirty="0">
                <a:solidFill>
                  <a:srgbClr val="0070C0"/>
                </a:solidFill>
              </a:rPr>
              <a:t>&lt;/body&gt;  </a:t>
            </a:r>
          </a:p>
          <a:p>
            <a:r>
              <a:rPr lang="en-US" sz="2000" dirty="0">
                <a:solidFill>
                  <a:srgbClr val="0070C0"/>
                </a:solidFill>
              </a:rPr>
              <a:t>&lt;/html&gt;</a:t>
            </a:r>
            <a:r>
              <a:rPr lang="en-US" sz="2000" dirty="0"/>
              <a:t>  </a:t>
            </a:r>
          </a:p>
        </p:txBody>
      </p:sp>
    </p:spTree>
    <p:extLst>
      <p:ext uri="{BB962C8B-B14F-4D97-AF65-F5344CB8AC3E}">
        <p14:creationId xmlns:p14="http://schemas.microsoft.com/office/powerpoint/2010/main" val="2233990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4062651"/>
          </a:xfrm>
          <a:prstGeom prst="rect">
            <a:avLst/>
          </a:prstGeom>
        </p:spPr>
        <p:txBody>
          <a:bodyPr wrap="square">
            <a:spAutoFit/>
          </a:bodyPr>
          <a:lstStyle/>
          <a:p>
            <a:pPr marL="342900" indent="-342900">
              <a:buFont typeface="Arial" panose="020B0604020202020204" pitchFamily="34" charset="0"/>
              <a:buChar char="•"/>
            </a:pPr>
            <a:r>
              <a:rPr lang="fr-FR" sz="2400" dirty="0" smtClean="0"/>
              <a:t>Les </a:t>
            </a:r>
            <a:r>
              <a:rPr lang="fr-FR" sz="2400" dirty="0"/>
              <a:t>réponses HTTP contiennent également une ligne de commande, qui spécifie le code d'état HTTP (200 OK, 404 Not </a:t>
            </a:r>
            <a:r>
              <a:rPr lang="fr-FR" sz="2400" dirty="0" err="1"/>
              <a:t>Found</a:t>
            </a:r>
            <a:r>
              <a:rPr lang="fr-FR" sz="2400" dirty="0"/>
              <a:t>, etc.), ainsi que les en-têtes de réponse, qui contiennent des informations supplémentaires telles que le type de contenu, la date, les cookies, etc.</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Le protocole HTTP est largement utilisé pour la création d'applications Web et de services Web, en permettant aux clients de communiquer avec des serveurs pour récupérer des informations, envoyer des données ou effectuer des actions. Il est également souvent utilisé en conjonction avec d'autres technologies telles que </a:t>
            </a:r>
            <a:r>
              <a:rPr lang="fr-FR" sz="2400" dirty="0">
                <a:solidFill>
                  <a:schemeClr val="accent5">
                    <a:lumMod val="75000"/>
                  </a:schemeClr>
                </a:solidFill>
              </a:rPr>
              <a:t>HTML, CSS et JavaScript</a:t>
            </a:r>
            <a:r>
              <a:rPr lang="fr-FR" sz="2400" dirty="0"/>
              <a:t> pour la création de pages Web interactives.</a:t>
            </a:r>
          </a:p>
          <a:p>
            <a:endParaRPr lang="fr-FR" dirty="0"/>
          </a:p>
        </p:txBody>
      </p:sp>
    </p:spTree>
    <p:extLst>
      <p:ext uri="{BB962C8B-B14F-4D97-AF65-F5344CB8AC3E}">
        <p14:creationId xmlns:p14="http://schemas.microsoft.com/office/powerpoint/2010/main" val="30094709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L’API JSP</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60</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724644"/>
          </a:xfrm>
          <a:prstGeom prst="rect">
            <a:avLst/>
          </a:prstGeom>
        </p:spPr>
        <p:txBody>
          <a:bodyPr wrap="square">
            <a:spAutoFit/>
          </a:bodyPr>
          <a:lstStyle/>
          <a:p>
            <a:r>
              <a:rPr lang="en-US" sz="2400" b="1" dirty="0" smtClean="0"/>
              <a:t>La </a:t>
            </a:r>
            <a:r>
              <a:rPr lang="en-US" sz="2400" b="1" dirty="0" err="1" smtClean="0"/>
              <a:t>balise</a:t>
            </a:r>
            <a:r>
              <a:rPr lang="en-US" sz="2400" b="1" dirty="0" smtClean="0"/>
              <a:t> JSP expression</a:t>
            </a:r>
          </a:p>
          <a:p>
            <a:endParaRPr lang="fr-FR" sz="2400" dirty="0"/>
          </a:p>
          <a:p>
            <a:pPr marL="342900" indent="-342900">
              <a:buFont typeface="Arial" panose="020B0604020202020204" pitchFamily="34" charset="0"/>
              <a:buChar char="•"/>
            </a:pPr>
            <a:r>
              <a:rPr lang="fr-FR" sz="2400" dirty="0" smtClean="0"/>
              <a:t>Le </a:t>
            </a:r>
            <a:r>
              <a:rPr lang="fr-FR" sz="2400" dirty="0"/>
              <a:t>code placé dans la balise d'expression JSP est écrit dans le flux de sortie de la réponse. Il n'est donc pas nécessaire d'écrire </a:t>
            </a:r>
            <a:r>
              <a:rPr lang="fr-FR" sz="2400" dirty="0" err="1"/>
              <a:t>out.print</a:t>
            </a:r>
            <a:r>
              <a:rPr lang="fr-FR" sz="2400" dirty="0"/>
              <a:t>() pour écrire des données</a:t>
            </a:r>
            <a:r>
              <a:rPr lang="fr-FR" sz="2400" dirty="0" smtClean="0"/>
              <a:t>.</a:t>
            </a:r>
          </a:p>
          <a:p>
            <a:pPr marL="342900" indent="-342900">
              <a:buFont typeface="Arial" panose="020B0604020202020204" pitchFamily="34" charset="0"/>
              <a:buChar char="•"/>
            </a:pPr>
            <a:r>
              <a:rPr lang="fr-FR" sz="2400" dirty="0" smtClean="0"/>
              <a:t>Elle </a:t>
            </a:r>
            <a:r>
              <a:rPr lang="fr-FR" sz="2400" dirty="0"/>
              <a:t>est principalement utilisée pour imprimer les valeurs d'une variable ou d'une méthode</a:t>
            </a:r>
            <a:r>
              <a:rPr lang="fr-FR" sz="2400" dirty="0" smtClean="0"/>
              <a:t>.</a:t>
            </a:r>
          </a:p>
          <a:p>
            <a:endParaRPr lang="fr-FR" sz="1000" dirty="0"/>
          </a:p>
          <a:p>
            <a:r>
              <a:rPr lang="fr-FR" sz="2400" dirty="0" smtClean="0"/>
              <a:t>      Syntaxe </a:t>
            </a:r>
            <a:r>
              <a:rPr lang="fr-FR" sz="2400" dirty="0"/>
              <a:t>de la balise d'expression JSP    </a:t>
            </a:r>
            <a:r>
              <a:rPr lang="fr-FR" sz="2400" dirty="0">
                <a:solidFill>
                  <a:srgbClr val="0070C0"/>
                </a:solidFill>
              </a:rPr>
              <a:t>&lt;%= </a:t>
            </a:r>
            <a:r>
              <a:rPr lang="fr-FR" sz="2400" dirty="0" err="1" smtClean="0">
                <a:solidFill>
                  <a:srgbClr val="0070C0"/>
                </a:solidFill>
              </a:rPr>
              <a:t>statement</a:t>
            </a:r>
            <a:r>
              <a:rPr lang="fr-FR" sz="2400" dirty="0" smtClean="0">
                <a:solidFill>
                  <a:srgbClr val="0070C0"/>
                </a:solidFill>
              </a:rPr>
              <a:t> %&gt;</a:t>
            </a:r>
          </a:p>
          <a:p>
            <a:endParaRPr lang="fr-FR" sz="1000" dirty="0" smtClean="0">
              <a:solidFill>
                <a:srgbClr val="0070C0"/>
              </a:solidFill>
            </a:endParaRPr>
          </a:p>
          <a:p>
            <a:r>
              <a:rPr lang="en-US" sz="2400" b="1" dirty="0" err="1" smtClean="0"/>
              <a:t>Exemple</a:t>
            </a:r>
            <a:endParaRPr lang="en-US" sz="2400" b="1" dirty="0" smtClean="0"/>
          </a:p>
          <a:p>
            <a:endParaRPr lang="en-US" sz="1000" dirty="0" smtClean="0"/>
          </a:p>
          <a:p>
            <a:r>
              <a:rPr lang="en-US" sz="2400" dirty="0" smtClean="0">
                <a:solidFill>
                  <a:srgbClr val="0070C0"/>
                </a:solidFill>
              </a:rPr>
              <a:t>&lt;</a:t>
            </a:r>
            <a:r>
              <a:rPr lang="en-US" sz="2400" dirty="0">
                <a:solidFill>
                  <a:srgbClr val="0070C0"/>
                </a:solidFill>
              </a:rPr>
              <a:t>html&gt;  </a:t>
            </a:r>
          </a:p>
          <a:p>
            <a:r>
              <a:rPr lang="en-US" sz="2400" dirty="0">
                <a:solidFill>
                  <a:srgbClr val="0070C0"/>
                </a:solidFill>
              </a:rPr>
              <a:t>&lt;body&gt;  </a:t>
            </a:r>
          </a:p>
          <a:p>
            <a:r>
              <a:rPr lang="en-US" sz="2400" dirty="0">
                <a:solidFill>
                  <a:srgbClr val="002060"/>
                </a:solidFill>
              </a:rPr>
              <a:t>&lt;%= "welcome to </a:t>
            </a:r>
            <a:r>
              <a:rPr lang="en-US" sz="2400" dirty="0" err="1">
                <a:solidFill>
                  <a:srgbClr val="002060"/>
                </a:solidFill>
              </a:rPr>
              <a:t>jsp</a:t>
            </a:r>
            <a:r>
              <a:rPr lang="en-US" sz="2400" dirty="0">
                <a:solidFill>
                  <a:srgbClr val="002060"/>
                </a:solidFill>
              </a:rPr>
              <a:t>" </a:t>
            </a:r>
            <a:r>
              <a:rPr lang="en-US" sz="2400" dirty="0" smtClean="0">
                <a:solidFill>
                  <a:srgbClr val="002060"/>
                </a:solidFill>
              </a:rPr>
              <a:t>%&gt;</a:t>
            </a:r>
            <a:endParaRPr lang="en-US" sz="2400" dirty="0" smtClean="0">
              <a:solidFill>
                <a:srgbClr val="0070C0"/>
              </a:solidFill>
            </a:endParaRPr>
          </a:p>
          <a:p>
            <a:r>
              <a:rPr lang="fr-FR" sz="2400" dirty="0" err="1"/>
              <a:t>Current</a:t>
            </a:r>
            <a:r>
              <a:rPr lang="fr-FR" sz="2400" dirty="0"/>
              <a:t> Time: &lt;%= </a:t>
            </a:r>
            <a:r>
              <a:rPr lang="fr-FR" sz="2400" dirty="0" err="1"/>
              <a:t>java.util.Calendar.getInstance</a:t>
            </a:r>
            <a:r>
              <a:rPr lang="fr-FR" sz="2400" dirty="0"/>
              <a:t>().</a:t>
            </a:r>
            <a:r>
              <a:rPr lang="fr-FR" sz="2400" dirty="0" err="1"/>
              <a:t>getTime</a:t>
            </a:r>
            <a:r>
              <a:rPr lang="fr-FR" sz="2400" dirty="0"/>
              <a:t>() %&gt;</a:t>
            </a:r>
            <a:r>
              <a:rPr lang="en-US" sz="2400" dirty="0">
                <a:solidFill>
                  <a:srgbClr val="0070C0"/>
                </a:solidFill>
              </a:rPr>
              <a:t> </a:t>
            </a:r>
          </a:p>
          <a:p>
            <a:r>
              <a:rPr lang="en-US" sz="2400" dirty="0">
                <a:solidFill>
                  <a:srgbClr val="0070C0"/>
                </a:solidFill>
              </a:rPr>
              <a:t>&lt;/body&gt;  </a:t>
            </a:r>
          </a:p>
          <a:p>
            <a:r>
              <a:rPr lang="en-US" sz="2400" dirty="0">
                <a:solidFill>
                  <a:srgbClr val="0070C0"/>
                </a:solidFill>
              </a:rPr>
              <a:t>&lt;/html&gt;  </a:t>
            </a:r>
          </a:p>
        </p:txBody>
      </p:sp>
    </p:spTree>
    <p:extLst>
      <p:ext uri="{BB962C8B-B14F-4D97-AF65-F5344CB8AC3E}">
        <p14:creationId xmlns:p14="http://schemas.microsoft.com/office/powerpoint/2010/main" val="22674572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61</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3" name="Image 2"/>
          <p:cNvPicPr>
            <a:picLocks noChangeAspect="1"/>
          </p:cNvPicPr>
          <p:nvPr/>
        </p:nvPicPr>
        <p:blipFill>
          <a:blip r:embed="rId3"/>
          <a:stretch>
            <a:fillRect/>
          </a:stretch>
        </p:blipFill>
        <p:spPr>
          <a:xfrm>
            <a:off x="1249631" y="783954"/>
            <a:ext cx="9692736" cy="5290090"/>
          </a:xfrm>
          <a:prstGeom prst="rect">
            <a:avLst/>
          </a:prstGeom>
        </p:spPr>
      </p:pic>
    </p:spTree>
    <p:extLst>
      <p:ext uri="{BB962C8B-B14F-4D97-AF65-F5344CB8AC3E}">
        <p14:creationId xmlns:p14="http://schemas.microsoft.com/office/powerpoint/2010/main" val="18937261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smtClean="0">
                <a:solidFill>
                  <a:srgbClr val="C00000"/>
                </a:solidFill>
                <a:latin typeface="+mn-lt"/>
              </a:rPr>
              <a:t>API des Servlets</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62</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6" name="Image 5"/>
          <p:cNvPicPr>
            <a:picLocks noChangeAspect="1"/>
          </p:cNvPicPr>
          <p:nvPr/>
        </p:nvPicPr>
        <p:blipFill>
          <a:blip r:embed="rId3"/>
          <a:stretch>
            <a:fillRect/>
          </a:stretch>
        </p:blipFill>
        <p:spPr>
          <a:xfrm>
            <a:off x="1243870" y="783954"/>
            <a:ext cx="9704261" cy="5290090"/>
          </a:xfrm>
          <a:prstGeom prst="rect">
            <a:avLst/>
          </a:prstGeom>
        </p:spPr>
      </p:pic>
    </p:spTree>
    <p:extLst>
      <p:ext uri="{BB962C8B-B14F-4D97-AF65-F5344CB8AC3E}">
        <p14:creationId xmlns:p14="http://schemas.microsoft.com/office/powerpoint/2010/main" val="5063374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Les Expressions </a:t>
            </a:r>
            <a:r>
              <a:rPr lang="fr-FR" sz="3200" b="1" dirty="0" err="1" smtClean="0">
                <a:solidFill>
                  <a:srgbClr val="C00000"/>
                </a:solidFill>
                <a:latin typeface="+mn-lt"/>
              </a:rPr>
              <a:t>Languages</a:t>
            </a:r>
            <a:r>
              <a:rPr lang="fr-FR" sz="3200" b="1" dirty="0" smtClean="0">
                <a:solidFill>
                  <a:srgbClr val="C00000"/>
                </a:solidFill>
                <a:latin typeface="+mn-lt"/>
              </a:rPr>
              <a:t> (EL)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63</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078313"/>
          </a:xfrm>
          <a:prstGeom prst="rect">
            <a:avLst/>
          </a:prstGeom>
        </p:spPr>
        <p:txBody>
          <a:bodyPr wrap="square">
            <a:spAutoFit/>
          </a:bodyPr>
          <a:lstStyle/>
          <a:p>
            <a:r>
              <a:rPr lang="fr-FR" sz="2000" b="1" dirty="0"/>
              <a:t> •   </a:t>
            </a:r>
            <a:r>
              <a:rPr lang="fr-FR" sz="2000" dirty="0"/>
              <a:t>Depuis la version 2.0 des JSP, il est possible de placer à n'importe quel endroit d'une page JSP des expressions qui sont évaluées et remplacées par le résultat de leur évaluation : les Expressions </a:t>
            </a:r>
            <a:r>
              <a:rPr lang="fr-FR" sz="2000" dirty="0" err="1"/>
              <a:t>Languages</a:t>
            </a:r>
            <a:r>
              <a:rPr lang="fr-FR" sz="2000" dirty="0"/>
              <a:t> (EL) .</a:t>
            </a:r>
          </a:p>
          <a:p>
            <a:endParaRPr lang="fr-FR" sz="1000" dirty="0"/>
          </a:p>
          <a:p>
            <a:r>
              <a:rPr lang="fr-FR" sz="2000" dirty="0"/>
              <a:t>•   Elles permettent de manipuler les données au sein d'une page JSP plus simplement qu'avec les scriptlets Java ( &lt;% … %&gt; ) </a:t>
            </a:r>
            <a:r>
              <a:rPr lang="fr-FR" sz="2000" dirty="0" smtClean="0"/>
              <a:t>.</a:t>
            </a:r>
          </a:p>
          <a:p>
            <a:r>
              <a:rPr lang="fr-FR" sz="2000" dirty="0"/>
              <a:t>La syntaxe d’une EL est de la forme suivante </a:t>
            </a:r>
            <a:r>
              <a:rPr lang="fr-FR" sz="2000" dirty="0" smtClean="0"/>
              <a:t>:      </a:t>
            </a:r>
            <a:r>
              <a:rPr lang="fr-FR" sz="2000" dirty="0" smtClean="0">
                <a:solidFill>
                  <a:srgbClr val="0070C0"/>
                </a:solidFill>
              </a:rPr>
              <a:t>${ </a:t>
            </a:r>
            <a:r>
              <a:rPr lang="fr-FR" sz="2000" dirty="0">
                <a:solidFill>
                  <a:srgbClr val="0070C0"/>
                </a:solidFill>
              </a:rPr>
              <a:t>expression }</a:t>
            </a:r>
            <a:r>
              <a:rPr lang="fr-FR" sz="2000" dirty="0"/>
              <a:t>  </a:t>
            </a:r>
          </a:p>
          <a:p>
            <a:endParaRPr lang="fr-FR" sz="1000" dirty="0"/>
          </a:p>
          <a:p>
            <a:r>
              <a:rPr lang="fr-FR" sz="2000" dirty="0"/>
              <a:t>•   La chaîne expression correspond à l'expression à interpréter. Une expression peut être composée de plusieurs termes séparés par des opérateurs.</a:t>
            </a:r>
          </a:p>
          <a:p>
            <a:endParaRPr lang="fr-FR" sz="1000" dirty="0"/>
          </a:p>
          <a:p>
            <a:r>
              <a:rPr lang="fr-FR" sz="2000" dirty="0"/>
              <a:t>–    Ex : </a:t>
            </a:r>
          </a:p>
          <a:p>
            <a:endParaRPr lang="fr-FR" sz="1000" dirty="0"/>
          </a:p>
          <a:p>
            <a:r>
              <a:rPr lang="fr-FR" sz="2000" dirty="0"/>
              <a:t>    </a:t>
            </a:r>
            <a:r>
              <a:rPr lang="fr-FR" sz="2000" dirty="0">
                <a:solidFill>
                  <a:srgbClr val="0070C0"/>
                </a:solidFill>
              </a:rPr>
              <a:t>${ (10 + 2)*2 }  =&gt; 24</a:t>
            </a:r>
          </a:p>
          <a:p>
            <a:endParaRPr lang="fr-FR" sz="1000" dirty="0">
              <a:solidFill>
                <a:srgbClr val="0070C0"/>
              </a:solidFill>
            </a:endParaRPr>
          </a:p>
          <a:p>
            <a:r>
              <a:rPr lang="fr-FR" sz="2000" dirty="0">
                <a:solidFill>
                  <a:srgbClr val="0070C0"/>
                </a:solidFill>
              </a:rPr>
              <a:t>    </a:t>
            </a:r>
            <a:r>
              <a:rPr lang="fr-FR" sz="2000" dirty="0" smtClean="0">
                <a:solidFill>
                  <a:srgbClr val="0070C0"/>
                </a:solidFill>
              </a:rPr>
              <a:t>${ </a:t>
            </a:r>
            <a:r>
              <a:rPr lang="fr-FR" sz="2000" dirty="0">
                <a:solidFill>
                  <a:srgbClr val="0070C0"/>
                </a:solidFill>
              </a:rPr>
              <a:t>a &amp;&amp; b }    =&gt; a ET b</a:t>
            </a:r>
          </a:p>
          <a:p>
            <a:endParaRPr lang="fr-FR" sz="1000" dirty="0"/>
          </a:p>
          <a:p>
            <a:r>
              <a:rPr lang="fr-FR" sz="2000" dirty="0"/>
              <a:t>Ou, </a:t>
            </a:r>
            <a:r>
              <a:rPr lang="fr-FR" sz="2000" dirty="0" smtClean="0"/>
              <a:t>    </a:t>
            </a:r>
            <a:r>
              <a:rPr lang="fr-FR" sz="2000" dirty="0" smtClean="0">
                <a:solidFill>
                  <a:srgbClr val="0070C0"/>
                </a:solidFill>
              </a:rPr>
              <a:t>${</a:t>
            </a:r>
            <a:r>
              <a:rPr lang="fr-FR" sz="2000" dirty="0" err="1">
                <a:solidFill>
                  <a:srgbClr val="0070C0"/>
                </a:solidFill>
              </a:rPr>
              <a:t>bean.property</a:t>
            </a:r>
            <a:r>
              <a:rPr lang="fr-FR" sz="2000" dirty="0">
                <a:solidFill>
                  <a:srgbClr val="0070C0"/>
                </a:solidFill>
              </a:rPr>
              <a:t>}</a:t>
            </a:r>
            <a:r>
              <a:rPr lang="fr-FR" sz="2000" dirty="0"/>
              <a:t> </a:t>
            </a:r>
          </a:p>
          <a:p>
            <a:endParaRPr lang="fr-FR" sz="2400" dirty="0"/>
          </a:p>
        </p:txBody>
      </p:sp>
      <p:sp>
        <p:nvSpPr>
          <p:cNvPr id="7" name="Rectangle 6"/>
          <p:cNvSpPr/>
          <p:nvPr/>
        </p:nvSpPr>
        <p:spPr>
          <a:xfrm>
            <a:off x="717253" y="1021152"/>
            <a:ext cx="10112599" cy="352541"/>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91960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smtClean="0">
                <a:solidFill>
                  <a:srgbClr val="C00000"/>
                </a:solidFill>
                <a:latin typeface="+mn-lt"/>
              </a:rPr>
              <a:t>Les Expressions </a:t>
            </a:r>
            <a:r>
              <a:rPr lang="fr-FR" sz="3200" b="1" dirty="0" err="1" smtClean="0">
                <a:solidFill>
                  <a:srgbClr val="C00000"/>
                </a:solidFill>
                <a:latin typeface="+mn-lt"/>
              </a:rPr>
              <a:t>Languages</a:t>
            </a:r>
            <a:r>
              <a:rPr lang="fr-FR" sz="3200" b="1" dirty="0" smtClean="0">
                <a:solidFill>
                  <a:srgbClr val="C00000"/>
                </a:solidFill>
                <a:latin typeface="+mn-lt"/>
              </a:rPr>
              <a:t> (EL)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64</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262979"/>
          </a:xfrm>
          <a:prstGeom prst="rect">
            <a:avLst/>
          </a:prstGeom>
        </p:spPr>
        <p:txBody>
          <a:bodyPr wrap="square">
            <a:spAutoFit/>
          </a:bodyPr>
          <a:lstStyle/>
          <a:p>
            <a:pPr marL="342900" indent="-342900">
              <a:buFont typeface="Arial" panose="020B0604020202020204" pitchFamily="34" charset="0"/>
              <a:buChar char="•"/>
            </a:pPr>
            <a:r>
              <a:rPr lang="fr-FR" sz="2400" dirty="0"/>
              <a:t>Les </a:t>
            </a:r>
            <a:r>
              <a:rPr lang="fr-FR" sz="2400" b="1" dirty="0"/>
              <a:t>EL</a:t>
            </a:r>
            <a:r>
              <a:rPr lang="fr-FR" sz="2400" dirty="0"/>
              <a:t> permettent donc de simplifier le code des pages JSP tout en améliorant la sécurité du code grâce à la gestion de certaine exception de base</a:t>
            </a:r>
            <a:r>
              <a:rPr lang="fr-FR" sz="2400" dirty="0" smtClean="0"/>
              <a:t>.</a:t>
            </a:r>
          </a:p>
          <a:p>
            <a:endParaRPr lang="fr-FR" sz="2400" b="1" dirty="0" smtClean="0"/>
          </a:p>
          <a:p>
            <a:pPr marL="342900" indent="-342900">
              <a:buFont typeface="Arial" panose="020B0604020202020204" pitchFamily="34" charset="0"/>
              <a:buChar char="•"/>
            </a:pPr>
            <a:r>
              <a:rPr lang="fr-FR" sz="2400" b="1" dirty="0" smtClean="0"/>
              <a:t> </a:t>
            </a:r>
            <a:r>
              <a:rPr lang="fr-FR" sz="2400" dirty="0"/>
              <a:t>La notion d'</a:t>
            </a:r>
            <a:r>
              <a:rPr lang="fr-FR" sz="2400" b="1" dirty="0"/>
              <a:t>Expressions </a:t>
            </a:r>
            <a:r>
              <a:rPr lang="fr-FR" sz="2400" b="1" dirty="0" err="1"/>
              <a:t>Languages</a:t>
            </a:r>
            <a:r>
              <a:rPr lang="fr-FR" sz="2400" dirty="0"/>
              <a:t> a été introduite afin de faciliter la conception de pages JSP, en particulier afin de pouvoir accéder et utiliser des données sans devoir maîtriser un langage aussi complexe que Java</a:t>
            </a:r>
            <a:r>
              <a:rPr lang="fr-FR" sz="2400" dirty="0" smtClean="0"/>
              <a:t>...</a:t>
            </a:r>
          </a:p>
          <a:p>
            <a:endParaRPr lang="fr-FR" sz="2400" dirty="0"/>
          </a:p>
          <a:p>
            <a:pPr marL="342900" indent="-342900">
              <a:buFont typeface="Arial" panose="020B0604020202020204" pitchFamily="34" charset="0"/>
              <a:buChar char="•"/>
            </a:pPr>
            <a:r>
              <a:rPr lang="fr-FR" sz="2400" dirty="0" smtClean="0"/>
              <a:t>En </a:t>
            </a:r>
            <a:r>
              <a:rPr lang="fr-FR" sz="2400" dirty="0"/>
              <a:t>effet, la logique de conception des pages JSP se rapproche de la logique de conception d'une page HTML ou d'un fichier XML. Ainsi, une formation de base peut permettre à un web designer de concevoir des pages JSP dynamiques en utilisant des </a:t>
            </a:r>
            <a:r>
              <a:rPr lang="fr-FR" sz="2400" dirty="0" err="1"/>
              <a:t>beans</a:t>
            </a:r>
            <a:r>
              <a:rPr lang="fr-FR" sz="2400" dirty="0"/>
              <a:t> créées par un développeur Java</a:t>
            </a:r>
            <a:r>
              <a:rPr lang="fr-FR" sz="2400" dirty="0" smtClean="0"/>
              <a:t>...</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endParaRPr lang="fr-FR" sz="2400" dirty="0"/>
          </a:p>
          <a:p>
            <a:endParaRPr lang="fr-FR" sz="2400" dirty="0"/>
          </a:p>
        </p:txBody>
      </p:sp>
      <p:sp>
        <p:nvSpPr>
          <p:cNvPr id="7" name="Rectangle 6"/>
          <p:cNvSpPr/>
          <p:nvPr/>
        </p:nvSpPr>
        <p:spPr>
          <a:xfrm>
            <a:off x="1066875" y="3157552"/>
            <a:ext cx="10112599" cy="1619915"/>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89055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65</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355312"/>
          </a:xfrm>
          <a:prstGeom prst="rect">
            <a:avLst/>
          </a:prstGeom>
        </p:spPr>
        <p:txBody>
          <a:bodyPr wrap="square">
            <a:spAutoFit/>
          </a:bodyPr>
          <a:lstStyle/>
          <a:p>
            <a:pPr marL="342900" indent="-342900">
              <a:buFont typeface="Arial" panose="020B0604020202020204" pitchFamily="34" charset="0"/>
              <a:buChar char="•"/>
            </a:pPr>
            <a:r>
              <a:rPr lang="fr-FR" sz="2400" dirty="0" smtClean="0"/>
              <a:t>De </a:t>
            </a:r>
            <a:r>
              <a:rPr lang="fr-FR" sz="2400" dirty="0"/>
              <a:t>nombreux </a:t>
            </a:r>
            <a:r>
              <a:rPr lang="fr-FR" sz="2400" dirty="0" err="1"/>
              <a:t>frameworks</a:t>
            </a:r>
            <a:r>
              <a:rPr lang="fr-FR" sz="2400" dirty="0"/>
              <a:t> facilitent le développement d'application Java EE. JSTL propose une librairie standard pour la plupart des fonctionnalités de base d'une application Java EE.</a:t>
            </a:r>
          </a:p>
          <a:p>
            <a:endParaRPr lang="fr-FR" sz="1000" dirty="0" smtClean="0"/>
          </a:p>
          <a:p>
            <a:pPr marL="342900" indent="-342900">
              <a:buFont typeface="Arial" panose="020B0604020202020204" pitchFamily="34" charset="0"/>
              <a:buChar char="•"/>
            </a:pPr>
            <a:r>
              <a:rPr lang="fr-FR" sz="2400" dirty="0" smtClean="0"/>
              <a:t>Le </a:t>
            </a:r>
            <a:r>
              <a:rPr lang="fr-FR" sz="2400" dirty="0"/>
              <a:t>but de la JSTL est de simplifier le travail des auteurs de page JSP, c'est à dire la personne responsable de la couche présentation d'une application web J2EE. En effet, un web designer peut avoir des problèmes pour la conception de pages JSP du fait qu'il est confronté à un langage de script complexe qu'il ne maîtrise pas forcément. </a:t>
            </a:r>
          </a:p>
          <a:p>
            <a:endParaRPr lang="fr-FR" sz="1000" dirty="0" smtClean="0"/>
          </a:p>
          <a:p>
            <a:pPr marL="342900" indent="-342900">
              <a:buFont typeface="Arial" panose="020B0604020202020204" pitchFamily="34" charset="0"/>
              <a:buChar char="•"/>
            </a:pPr>
            <a:r>
              <a:rPr lang="fr-FR" sz="2400" dirty="0" smtClean="0"/>
              <a:t>La </a:t>
            </a:r>
            <a:r>
              <a:rPr lang="fr-FR" sz="2400" dirty="0"/>
              <a:t>JSTL permet de développer des pages JSP en utilisant des balises XML, donc avec une syntaxe proche des langages utilisés par les web designers, et leur permet donc de concevoir des pages dynamiques complexes sans connaissances du langage Java. </a:t>
            </a:r>
          </a:p>
          <a:p>
            <a:endParaRPr lang="fr-FR" sz="1000" dirty="0"/>
          </a:p>
          <a:p>
            <a:pPr marL="342900" indent="-342900">
              <a:buFont typeface="Arial" panose="020B0604020202020204" pitchFamily="34" charset="0"/>
              <a:buChar char="•"/>
            </a:pPr>
            <a:r>
              <a:rPr lang="fr-FR" sz="2400" dirty="0" smtClean="0"/>
              <a:t>La </a:t>
            </a:r>
            <a:r>
              <a:rPr lang="fr-FR" sz="2400" dirty="0"/>
              <a:t>JSTL se base sur l'utilisation des EL en remplacement des scriptlets Java. </a:t>
            </a:r>
          </a:p>
        </p:txBody>
      </p:sp>
      <p:sp>
        <p:nvSpPr>
          <p:cNvPr id="7" name="Rectangle 6"/>
          <p:cNvSpPr/>
          <p:nvPr/>
        </p:nvSpPr>
        <p:spPr>
          <a:xfrm>
            <a:off x="1066875" y="1884801"/>
            <a:ext cx="10112599" cy="1960098"/>
          </a:xfrm>
          <a:prstGeom prst="rect">
            <a:avLst/>
          </a:prstGeom>
          <a:solidFill>
            <a:schemeClr val="accent6">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81582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66</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3046988"/>
          </a:xfrm>
          <a:prstGeom prst="rect">
            <a:avLst/>
          </a:prstGeom>
        </p:spPr>
        <p:txBody>
          <a:bodyPr wrap="square">
            <a:spAutoFit/>
          </a:bodyPr>
          <a:lstStyle/>
          <a:p>
            <a:pPr marL="342900" indent="-342900">
              <a:buFont typeface="Arial" panose="020B0604020202020204" pitchFamily="34" charset="0"/>
              <a:buChar char="•"/>
            </a:pPr>
            <a:r>
              <a:rPr lang="fr-FR" sz="2400" dirty="0"/>
              <a:t> Les JSTL disposent d’un ensemble de librairies de fonctionnalités différentes</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smtClean="0"/>
              <a:t>Pour </a:t>
            </a:r>
            <a:r>
              <a:rPr lang="fr-FR" sz="2400" dirty="0"/>
              <a:t>inclure une librairie </a:t>
            </a:r>
            <a:r>
              <a:rPr lang="fr-FR" sz="2400" dirty="0" err="1"/>
              <a:t>jstl</a:t>
            </a:r>
            <a:r>
              <a:rPr lang="fr-FR" sz="2400" dirty="0"/>
              <a:t> à une page JSP il faut ajouter une déclaration en tête de page (directive </a:t>
            </a:r>
            <a:r>
              <a:rPr lang="fr-FR" sz="2400" dirty="0" err="1"/>
              <a:t>taglib</a:t>
            </a:r>
            <a:r>
              <a:rPr lang="fr-FR" sz="2400" dirty="0"/>
              <a:t>) de cette façon:</a:t>
            </a:r>
          </a:p>
          <a:p>
            <a:r>
              <a:rPr lang="fr-FR" sz="2400" dirty="0" smtClean="0"/>
              <a:t>                                                                               </a:t>
            </a:r>
            <a:r>
              <a:rPr lang="fr-FR" sz="2400" dirty="0" smtClean="0">
                <a:solidFill>
                  <a:srgbClr val="0070C0"/>
                </a:solidFill>
              </a:rPr>
              <a:t> &lt;%@ </a:t>
            </a:r>
            <a:r>
              <a:rPr lang="fr-FR" sz="2400" dirty="0" err="1">
                <a:solidFill>
                  <a:srgbClr val="0070C0"/>
                </a:solidFill>
              </a:rPr>
              <a:t>taglib</a:t>
            </a:r>
            <a:r>
              <a:rPr lang="fr-FR" sz="2400" dirty="0">
                <a:solidFill>
                  <a:srgbClr val="0070C0"/>
                </a:solidFill>
              </a:rPr>
              <a:t> </a:t>
            </a:r>
            <a:r>
              <a:rPr lang="fr-FR" sz="2400" dirty="0" err="1">
                <a:solidFill>
                  <a:srgbClr val="0070C0"/>
                </a:solidFill>
              </a:rPr>
              <a:t>prefix</a:t>
            </a:r>
            <a:r>
              <a:rPr lang="fr-FR" sz="2400" dirty="0">
                <a:solidFill>
                  <a:srgbClr val="0070C0"/>
                </a:solidFill>
              </a:rPr>
              <a:t>="c" </a:t>
            </a:r>
            <a:r>
              <a:rPr lang="fr-FR" sz="2400" dirty="0" err="1">
                <a:solidFill>
                  <a:srgbClr val="0070C0"/>
                </a:solidFill>
              </a:rPr>
              <a:t>uri</a:t>
            </a:r>
            <a:r>
              <a:rPr lang="fr-FR" sz="2400" dirty="0">
                <a:solidFill>
                  <a:srgbClr val="0070C0"/>
                </a:solidFill>
              </a:rPr>
              <a:t>="</a:t>
            </a:r>
            <a:r>
              <a:rPr lang="fr-FR" sz="2400" dirty="0" err="1">
                <a:solidFill>
                  <a:srgbClr val="0070C0"/>
                </a:solidFill>
              </a:rPr>
              <a:t>core</a:t>
            </a:r>
            <a:r>
              <a:rPr lang="fr-FR" sz="2400" dirty="0">
                <a:solidFill>
                  <a:srgbClr val="0070C0"/>
                </a:solidFill>
              </a:rPr>
              <a:t>" </a:t>
            </a:r>
            <a:r>
              <a:rPr lang="fr-FR" sz="2400" dirty="0" smtClean="0">
                <a:solidFill>
                  <a:srgbClr val="0070C0"/>
                </a:solidFill>
              </a:rPr>
              <a:t>%&gt;</a:t>
            </a:r>
            <a:endParaRPr lang="fr-FR" sz="2400" dirty="0"/>
          </a:p>
          <a:p>
            <a:pPr marL="342900" indent="-342900">
              <a:buFont typeface="Arial" panose="020B0604020202020204" pitchFamily="34" charset="0"/>
              <a:buChar char="•"/>
            </a:pPr>
            <a:r>
              <a:rPr lang="fr-FR" sz="2400" dirty="0" smtClean="0"/>
              <a:t>Cette </a:t>
            </a:r>
            <a:r>
              <a:rPr lang="fr-FR" sz="2400" dirty="0"/>
              <a:t>ligne permet d’inclure la librairie "</a:t>
            </a:r>
            <a:r>
              <a:rPr lang="fr-FR" sz="2400" dirty="0" err="1"/>
              <a:t>core</a:t>
            </a:r>
            <a:r>
              <a:rPr lang="fr-FR" sz="2400" dirty="0"/>
              <a:t>" de la JSTL qui contient les actions de base d'une application web</a:t>
            </a:r>
            <a:r>
              <a:rPr lang="fr-FR" sz="2400" dirty="0" smtClean="0"/>
              <a:t>.</a:t>
            </a:r>
            <a:endParaRPr lang="fr-FR" sz="2400" dirty="0"/>
          </a:p>
          <a:p>
            <a:pPr marL="342900" indent="-342900">
              <a:buFont typeface="Arial" panose="020B0604020202020204" pitchFamily="34" charset="0"/>
              <a:buChar char="•"/>
            </a:pPr>
            <a:r>
              <a:rPr lang="fr-FR" sz="2400" dirty="0" smtClean="0"/>
              <a:t>Cette </a:t>
            </a:r>
            <a:r>
              <a:rPr lang="fr-FR" sz="2400" dirty="0"/>
              <a:t>librairie contient les actions de base d'une application web. </a:t>
            </a:r>
          </a:p>
        </p:txBody>
      </p:sp>
      <p:graphicFrame>
        <p:nvGraphicFramePr>
          <p:cNvPr id="8" name="Tableau 7"/>
          <p:cNvGraphicFramePr>
            <a:graphicFrameLocks noGrp="1"/>
          </p:cNvGraphicFramePr>
          <p:nvPr>
            <p:extLst>
              <p:ext uri="{D42A27DB-BD31-4B8C-83A1-F6EECF244321}">
                <p14:modId xmlns:p14="http://schemas.microsoft.com/office/powerpoint/2010/main" val="2912340969"/>
              </p:ext>
            </p:extLst>
          </p:nvPr>
        </p:nvGraphicFramePr>
        <p:xfrm>
          <a:off x="2032000" y="3769631"/>
          <a:ext cx="7155032" cy="2225040"/>
        </p:xfrm>
        <a:graphic>
          <a:graphicData uri="http://schemas.openxmlformats.org/drawingml/2006/table">
            <a:tbl>
              <a:tblPr firstRow="1" bandRow="1">
                <a:tableStyleId>{5C22544A-7EE6-4342-B048-85BDC9FD1C3A}</a:tableStyleId>
              </a:tblPr>
              <a:tblGrid>
                <a:gridCol w="2709333"/>
                <a:gridCol w="3685413"/>
                <a:gridCol w="760286"/>
              </a:tblGrid>
              <a:tr h="370840">
                <a:tc>
                  <a:txBody>
                    <a:bodyPr/>
                    <a:lstStyle/>
                    <a:p>
                      <a:r>
                        <a:rPr lang="fr-FR" b="1" dirty="0"/>
                        <a:t>Librairie</a:t>
                      </a:r>
                      <a:r>
                        <a:rPr lang="fr-FR" dirty="0"/>
                        <a:t> </a:t>
                      </a:r>
                    </a:p>
                  </a:txBody>
                  <a:tcPr marL="0" marR="0" marT="0" marB="0"/>
                </a:tc>
                <a:tc>
                  <a:txBody>
                    <a:bodyPr/>
                    <a:lstStyle/>
                    <a:p>
                      <a:r>
                        <a:rPr lang="fr-FR" b="1" dirty="0"/>
                        <a:t>URI</a:t>
                      </a:r>
                      <a:r>
                        <a:rPr lang="fr-FR" dirty="0"/>
                        <a:t> </a:t>
                      </a:r>
                    </a:p>
                  </a:txBody>
                  <a:tcPr marL="0" marR="0" marT="0" marB="0"/>
                </a:tc>
                <a:tc>
                  <a:txBody>
                    <a:bodyPr/>
                    <a:lstStyle/>
                    <a:p>
                      <a:r>
                        <a:rPr lang="fr-FR" b="1"/>
                        <a:t>Préfixe</a:t>
                      </a:r>
                      <a:r>
                        <a:rPr lang="fr-FR"/>
                        <a:t> </a:t>
                      </a:r>
                    </a:p>
                  </a:txBody>
                  <a:tcPr marL="0" marR="0" marT="0" marB="0"/>
                </a:tc>
              </a:tr>
              <a:tr h="370840">
                <a:tc>
                  <a:txBody>
                    <a:bodyPr/>
                    <a:lstStyle/>
                    <a:p>
                      <a:r>
                        <a:rPr lang="fr-FR" dirty="0" err="1"/>
                        <a:t>Core</a:t>
                      </a:r>
                      <a:r>
                        <a:rPr lang="fr-FR" dirty="0"/>
                        <a:t> </a:t>
                      </a:r>
                    </a:p>
                  </a:txBody>
                  <a:tcPr marL="0" marR="0" marT="0" marB="0"/>
                </a:tc>
                <a:tc>
                  <a:txBody>
                    <a:bodyPr/>
                    <a:lstStyle/>
                    <a:p>
                      <a:r>
                        <a:rPr lang="fr-FR" b="1" dirty="0" smtClean="0"/>
                        <a:t>http://java.sun.com/jsp/jstl/core</a:t>
                      </a:r>
                      <a:endParaRPr lang="fr-FR" dirty="0"/>
                    </a:p>
                  </a:txBody>
                  <a:tcPr marL="0" marR="0" marT="0" marB="0"/>
                </a:tc>
                <a:tc>
                  <a:txBody>
                    <a:bodyPr/>
                    <a:lstStyle/>
                    <a:p>
                      <a:r>
                        <a:rPr lang="fr-FR"/>
                        <a:t>c </a:t>
                      </a:r>
                    </a:p>
                  </a:txBody>
                  <a:tcPr marL="0" marR="0" marT="0" marB="0"/>
                </a:tc>
              </a:tr>
              <a:tr h="370840">
                <a:tc>
                  <a:txBody>
                    <a:bodyPr/>
                    <a:lstStyle/>
                    <a:p>
                      <a:r>
                        <a:rPr lang="fr-FR" dirty="0"/>
                        <a:t>Format </a:t>
                      </a:r>
                    </a:p>
                  </a:txBody>
                  <a:tcPr marL="0" marR="0" marT="0" marB="0"/>
                </a:tc>
                <a:tc>
                  <a:txBody>
                    <a:bodyPr/>
                    <a:lstStyle/>
                    <a:p>
                      <a:r>
                        <a:rPr lang="fr-FR" b="1" dirty="0" smtClean="0"/>
                        <a:t>http://java.sun.com/jsp/jstl/fmt</a:t>
                      </a:r>
                      <a:endParaRPr lang="fr-FR" dirty="0"/>
                    </a:p>
                  </a:txBody>
                  <a:tcPr marL="0" marR="0" marT="0" marB="0"/>
                </a:tc>
                <a:tc>
                  <a:txBody>
                    <a:bodyPr/>
                    <a:lstStyle/>
                    <a:p>
                      <a:r>
                        <a:rPr lang="fr-FR"/>
                        <a:t>fmt </a:t>
                      </a:r>
                    </a:p>
                  </a:txBody>
                  <a:tcPr marL="0" marR="0" marT="0" marB="0"/>
                </a:tc>
              </a:tr>
              <a:tr h="370840">
                <a:tc>
                  <a:txBody>
                    <a:bodyPr/>
                    <a:lstStyle/>
                    <a:p>
                      <a:r>
                        <a:rPr lang="fr-FR" dirty="0"/>
                        <a:t>XML </a:t>
                      </a:r>
                    </a:p>
                  </a:txBody>
                  <a:tcPr marL="0" marR="0" marT="0" marB="0"/>
                </a:tc>
                <a:tc>
                  <a:txBody>
                    <a:bodyPr/>
                    <a:lstStyle/>
                    <a:p>
                      <a:r>
                        <a:rPr lang="fr-FR" b="1" dirty="0" smtClean="0"/>
                        <a:t>http://java.sun.com/jsp/jstl/xml</a:t>
                      </a:r>
                      <a:endParaRPr lang="fr-FR" dirty="0"/>
                    </a:p>
                  </a:txBody>
                  <a:tcPr marL="0" marR="0" marT="0" marB="0"/>
                </a:tc>
                <a:tc>
                  <a:txBody>
                    <a:bodyPr/>
                    <a:lstStyle/>
                    <a:p>
                      <a:r>
                        <a:rPr lang="fr-FR"/>
                        <a:t>x </a:t>
                      </a:r>
                    </a:p>
                  </a:txBody>
                  <a:tcPr marL="0" marR="0" marT="0" marB="0"/>
                </a:tc>
              </a:tr>
              <a:tr h="370840">
                <a:tc>
                  <a:txBody>
                    <a:bodyPr/>
                    <a:lstStyle/>
                    <a:p>
                      <a:r>
                        <a:rPr lang="fr-FR" dirty="0"/>
                        <a:t>SQL </a:t>
                      </a:r>
                    </a:p>
                  </a:txBody>
                  <a:tcPr marL="0" marR="0" marT="0" marB="0"/>
                </a:tc>
                <a:tc>
                  <a:txBody>
                    <a:bodyPr/>
                    <a:lstStyle/>
                    <a:p>
                      <a:r>
                        <a:rPr lang="fr-FR" b="1" dirty="0" smtClean="0"/>
                        <a:t>http://java.sun.com/jsp/jstl/sql</a:t>
                      </a:r>
                      <a:endParaRPr lang="fr-FR" dirty="0"/>
                    </a:p>
                  </a:txBody>
                  <a:tcPr marL="0" marR="0" marT="0" marB="0"/>
                </a:tc>
                <a:tc>
                  <a:txBody>
                    <a:bodyPr/>
                    <a:lstStyle/>
                    <a:p>
                      <a:r>
                        <a:rPr lang="fr-FR"/>
                        <a:t>sql </a:t>
                      </a:r>
                    </a:p>
                  </a:txBody>
                  <a:tcPr marL="0" marR="0" marT="0" marB="0"/>
                </a:tc>
              </a:tr>
              <a:tr h="370840">
                <a:tc>
                  <a:txBody>
                    <a:bodyPr/>
                    <a:lstStyle/>
                    <a:p>
                      <a:r>
                        <a:rPr lang="fr-FR" dirty="0"/>
                        <a:t>Fonctions </a:t>
                      </a:r>
                    </a:p>
                  </a:txBody>
                  <a:tcPr marL="0" marR="0" marT="0" marB="0"/>
                </a:tc>
                <a:tc>
                  <a:txBody>
                    <a:bodyPr/>
                    <a:lstStyle/>
                    <a:p>
                      <a:r>
                        <a:rPr lang="fr-FR" b="1" dirty="0" smtClean="0"/>
                        <a:t>http://java.sun.com/jsp/jstl/functions</a:t>
                      </a:r>
                      <a:endParaRPr lang="fr-FR" dirty="0"/>
                    </a:p>
                  </a:txBody>
                  <a:tcPr marL="0" marR="0" marT="0" marB="0"/>
                </a:tc>
                <a:tc>
                  <a:txBody>
                    <a:bodyPr/>
                    <a:lstStyle/>
                    <a:p>
                      <a:r>
                        <a:rPr lang="fr-FR" dirty="0" err="1"/>
                        <a:t>fn</a:t>
                      </a:r>
                      <a:r>
                        <a:rPr lang="fr-FR" dirty="0"/>
                        <a:t> </a:t>
                      </a:r>
                    </a:p>
                  </a:txBody>
                  <a:tcPr marL="0" marR="0" marT="0" marB="0"/>
                </a:tc>
              </a:tr>
            </a:tbl>
          </a:graphicData>
        </a:graphic>
      </p:graphicFrame>
    </p:spTree>
    <p:extLst>
      <p:ext uri="{BB962C8B-B14F-4D97-AF65-F5344CB8AC3E}">
        <p14:creationId xmlns:p14="http://schemas.microsoft.com/office/powerpoint/2010/main" val="7141317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67</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262979"/>
          </a:xfrm>
          <a:prstGeom prst="rect">
            <a:avLst/>
          </a:prstGeom>
        </p:spPr>
        <p:txBody>
          <a:bodyPr wrap="square">
            <a:spAutoFit/>
          </a:bodyPr>
          <a:lstStyle/>
          <a:p>
            <a:r>
              <a:rPr lang="fr-FR" sz="2400" b="1" dirty="0" smtClean="0"/>
              <a:t>JSTL </a:t>
            </a:r>
            <a:r>
              <a:rPr lang="fr-FR" sz="2400" b="1" dirty="0" err="1" smtClean="0"/>
              <a:t>Core</a:t>
            </a:r>
            <a:r>
              <a:rPr lang="fr-FR" sz="2400" b="1" dirty="0" smtClean="0"/>
              <a:t> Tags</a:t>
            </a:r>
            <a:endParaRPr lang="fr-FR" sz="2400" dirty="0" smtClean="0"/>
          </a:p>
          <a:p>
            <a:endParaRPr lang="fr-FR" sz="2400" dirty="0" smtClean="0"/>
          </a:p>
          <a:p>
            <a:pPr marL="342900" indent="-342900">
              <a:buFont typeface="Arial" panose="020B0604020202020204" pitchFamily="34" charset="0"/>
              <a:buChar char="•"/>
            </a:pPr>
            <a:r>
              <a:rPr lang="fr-FR" sz="2400" dirty="0"/>
              <a:t>Le </a:t>
            </a:r>
            <a:r>
              <a:rPr lang="fr-FR" sz="2400" b="1" dirty="0">
                <a:solidFill>
                  <a:srgbClr val="0070C0"/>
                </a:solidFill>
              </a:rPr>
              <a:t>&lt;</a:t>
            </a:r>
            <a:r>
              <a:rPr lang="fr-FR" sz="2400" b="1" dirty="0" err="1">
                <a:solidFill>
                  <a:srgbClr val="0070C0"/>
                </a:solidFill>
              </a:rPr>
              <a:t>c:out</a:t>
            </a:r>
            <a:r>
              <a:rPr lang="fr-FR" sz="2400" b="1" dirty="0">
                <a:solidFill>
                  <a:srgbClr val="0070C0"/>
                </a:solidFill>
              </a:rPr>
              <a:t>&gt; </a:t>
            </a:r>
            <a:r>
              <a:rPr lang="fr-FR" sz="2400" b="1" dirty="0" smtClean="0">
                <a:solidFill>
                  <a:srgbClr val="0070C0"/>
                </a:solidFill>
              </a:rPr>
              <a:t>tag</a:t>
            </a:r>
            <a:r>
              <a:rPr lang="fr-FR" sz="2400" dirty="0" smtClean="0"/>
              <a:t> affiche </a:t>
            </a:r>
            <a:r>
              <a:rPr lang="fr-FR" sz="2400" dirty="0"/>
              <a:t>le résultat d'une expression, de la même manière que </a:t>
            </a:r>
            <a:r>
              <a:rPr lang="fr-FR" sz="2400" dirty="0" smtClean="0"/>
              <a:t>         &lt; </a:t>
            </a:r>
            <a:r>
              <a:rPr lang="fr-FR" sz="2400" dirty="0"/>
              <a:t>%=...% </a:t>
            </a:r>
            <a:r>
              <a:rPr lang="fr-FR" sz="2400" dirty="0" smtClean="0"/>
              <a:t>&gt;.</a:t>
            </a:r>
          </a:p>
          <a:p>
            <a:endParaRPr lang="fr-FR" sz="2400" dirty="0" smtClean="0"/>
          </a:p>
          <a:p>
            <a:r>
              <a:rPr lang="en-US" sz="2400" dirty="0"/>
              <a:t>&lt;%@ </a:t>
            </a:r>
            <a:r>
              <a:rPr lang="en-US" sz="2400" dirty="0" err="1"/>
              <a:t>taglib</a:t>
            </a:r>
            <a:r>
              <a:rPr lang="en-US" sz="2400" dirty="0"/>
              <a:t> </a:t>
            </a:r>
            <a:r>
              <a:rPr lang="en-US" sz="2400" dirty="0" err="1"/>
              <a:t>uri</a:t>
            </a:r>
            <a:r>
              <a:rPr lang="en-US" sz="2400" dirty="0"/>
              <a:t>="http://java.sun.com/</a:t>
            </a:r>
            <a:r>
              <a:rPr lang="en-US" sz="2400" dirty="0" err="1"/>
              <a:t>jsp</a:t>
            </a:r>
            <a:r>
              <a:rPr lang="en-US" sz="2400" dirty="0"/>
              <a:t>/</a:t>
            </a:r>
            <a:r>
              <a:rPr lang="en-US" sz="2400" dirty="0" err="1"/>
              <a:t>jstl</a:t>
            </a:r>
            <a:r>
              <a:rPr lang="en-US" sz="2400" dirty="0"/>
              <a:t>/core" prefix="c" %&gt;  </a:t>
            </a:r>
          </a:p>
          <a:p>
            <a:r>
              <a:rPr lang="en-US" sz="2400" dirty="0"/>
              <a:t>&lt;html&gt;  </a:t>
            </a:r>
          </a:p>
          <a:p>
            <a:r>
              <a:rPr lang="en-US" sz="2400" dirty="0"/>
              <a:t>&lt;head&gt;  </a:t>
            </a:r>
          </a:p>
          <a:p>
            <a:r>
              <a:rPr lang="en-US" sz="2400" dirty="0"/>
              <a:t>&lt;title&gt;Tag Example&lt;/title&gt;  </a:t>
            </a:r>
          </a:p>
          <a:p>
            <a:r>
              <a:rPr lang="en-US" sz="2400" dirty="0"/>
              <a:t>&lt;/head&gt;  </a:t>
            </a:r>
          </a:p>
          <a:p>
            <a:r>
              <a:rPr lang="en-US" sz="2400" dirty="0"/>
              <a:t>&lt;body&gt;  </a:t>
            </a:r>
          </a:p>
          <a:p>
            <a:r>
              <a:rPr lang="en-US" sz="2400" dirty="0">
                <a:solidFill>
                  <a:srgbClr val="0070C0"/>
                </a:solidFill>
              </a:rPr>
              <a:t>&lt;</a:t>
            </a:r>
            <a:r>
              <a:rPr lang="en-US" sz="2400" dirty="0" err="1">
                <a:solidFill>
                  <a:srgbClr val="0070C0"/>
                </a:solidFill>
              </a:rPr>
              <a:t>c:out</a:t>
            </a:r>
            <a:r>
              <a:rPr lang="en-US" sz="2400" dirty="0">
                <a:solidFill>
                  <a:srgbClr val="0070C0"/>
                </a:solidFill>
              </a:rPr>
              <a:t> value="${'Welcome to </a:t>
            </a:r>
            <a:r>
              <a:rPr lang="en-US" sz="2400" dirty="0" err="1">
                <a:solidFill>
                  <a:srgbClr val="0070C0"/>
                </a:solidFill>
              </a:rPr>
              <a:t>javaTpoint</a:t>
            </a:r>
            <a:r>
              <a:rPr lang="en-US" sz="2400" dirty="0">
                <a:solidFill>
                  <a:srgbClr val="0070C0"/>
                </a:solidFill>
              </a:rPr>
              <a:t>'}"/&gt;</a:t>
            </a:r>
            <a:r>
              <a:rPr lang="en-US" sz="2400" dirty="0"/>
              <a:t>  </a:t>
            </a:r>
          </a:p>
          <a:p>
            <a:r>
              <a:rPr lang="en-US" sz="2400" dirty="0"/>
              <a:t>&lt;/body&gt;  </a:t>
            </a:r>
          </a:p>
          <a:p>
            <a:r>
              <a:rPr lang="en-US" sz="2400" dirty="0"/>
              <a:t>&lt;/html&gt;</a:t>
            </a:r>
            <a:r>
              <a:rPr lang="fr-FR" sz="2400" dirty="0" smtClean="0"/>
              <a:t> </a:t>
            </a:r>
            <a:endParaRPr lang="fr-FR" sz="2400" dirty="0"/>
          </a:p>
        </p:txBody>
      </p:sp>
    </p:spTree>
    <p:extLst>
      <p:ext uri="{BB962C8B-B14F-4D97-AF65-F5344CB8AC3E}">
        <p14:creationId xmlns:p14="http://schemas.microsoft.com/office/powerpoint/2010/main" val="12366444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68</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632311"/>
          </a:xfrm>
          <a:prstGeom prst="rect">
            <a:avLst/>
          </a:prstGeom>
        </p:spPr>
        <p:txBody>
          <a:bodyPr wrap="square">
            <a:spAutoFit/>
          </a:bodyPr>
          <a:lstStyle/>
          <a:p>
            <a:r>
              <a:rPr lang="fr-FR" sz="2400" b="1" dirty="0" smtClean="0"/>
              <a:t>JSTL </a:t>
            </a:r>
            <a:r>
              <a:rPr lang="fr-FR" sz="2400" b="1" dirty="0" err="1" smtClean="0"/>
              <a:t>Core</a:t>
            </a:r>
            <a:r>
              <a:rPr lang="fr-FR" sz="2400" b="1" dirty="0" smtClean="0"/>
              <a:t> Tags</a:t>
            </a:r>
            <a:endParaRPr lang="fr-FR" sz="2400" dirty="0" smtClean="0"/>
          </a:p>
          <a:p>
            <a:endParaRPr lang="fr-FR" sz="2400" dirty="0" smtClean="0"/>
          </a:p>
          <a:p>
            <a:pPr marL="342900" indent="-342900">
              <a:buFont typeface="Arial" panose="020B0604020202020204" pitchFamily="34" charset="0"/>
              <a:buChar char="•"/>
            </a:pPr>
            <a:r>
              <a:rPr lang="fr-FR" sz="2400" dirty="0"/>
              <a:t>Le </a:t>
            </a:r>
            <a:r>
              <a:rPr lang="fr-FR" sz="2400" b="1" dirty="0">
                <a:solidFill>
                  <a:srgbClr val="0070C0"/>
                </a:solidFill>
              </a:rPr>
              <a:t>&lt;</a:t>
            </a:r>
            <a:r>
              <a:rPr lang="fr-FR" sz="2400" b="1" dirty="0" err="1">
                <a:solidFill>
                  <a:srgbClr val="0070C0"/>
                </a:solidFill>
              </a:rPr>
              <a:t>c:set</a:t>
            </a:r>
            <a:r>
              <a:rPr lang="fr-FR" sz="2400" b="1" dirty="0">
                <a:solidFill>
                  <a:srgbClr val="0070C0"/>
                </a:solidFill>
              </a:rPr>
              <a:t>&gt; </a:t>
            </a:r>
            <a:r>
              <a:rPr lang="fr-FR" sz="2400" b="1" dirty="0" smtClean="0">
                <a:solidFill>
                  <a:srgbClr val="0070C0"/>
                </a:solidFill>
              </a:rPr>
              <a:t>tag </a:t>
            </a:r>
            <a:r>
              <a:rPr lang="fr-FR" sz="2400" dirty="0" smtClean="0"/>
              <a:t>est </a:t>
            </a:r>
            <a:r>
              <a:rPr lang="fr-FR" sz="2400" dirty="0"/>
              <a:t>utilisé pour définir le résultat d'une expression évaluée dans </a:t>
            </a:r>
            <a:r>
              <a:rPr lang="fr-FR" sz="2400" dirty="0" smtClean="0"/>
              <a:t>un "portée".</a:t>
            </a:r>
          </a:p>
          <a:p>
            <a:endParaRPr lang="en-US" sz="2400" dirty="0" smtClean="0"/>
          </a:p>
          <a:p>
            <a:r>
              <a:rPr lang="en-US" sz="2400" dirty="0" smtClean="0"/>
              <a:t>&lt;%@ </a:t>
            </a:r>
            <a:r>
              <a:rPr lang="en-US" sz="2400" dirty="0" err="1"/>
              <a:t>taglib</a:t>
            </a:r>
            <a:r>
              <a:rPr lang="en-US" sz="2400" dirty="0"/>
              <a:t> </a:t>
            </a:r>
            <a:r>
              <a:rPr lang="en-US" sz="2400" dirty="0" err="1"/>
              <a:t>uri</a:t>
            </a:r>
            <a:r>
              <a:rPr lang="en-US" sz="2400" dirty="0"/>
              <a:t>="http://java.sun.com/</a:t>
            </a:r>
            <a:r>
              <a:rPr lang="en-US" sz="2400" dirty="0" err="1"/>
              <a:t>jsp</a:t>
            </a:r>
            <a:r>
              <a:rPr lang="en-US" sz="2400" dirty="0"/>
              <a:t>/</a:t>
            </a:r>
            <a:r>
              <a:rPr lang="en-US" sz="2400" dirty="0" err="1"/>
              <a:t>jstl</a:t>
            </a:r>
            <a:r>
              <a:rPr lang="en-US" sz="2400" dirty="0"/>
              <a:t>/core" prefix="c" %&gt;  </a:t>
            </a:r>
          </a:p>
          <a:p>
            <a:r>
              <a:rPr lang="en-US" sz="2400" dirty="0"/>
              <a:t>&lt;html&gt;  </a:t>
            </a:r>
          </a:p>
          <a:p>
            <a:r>
              <a:rPr lang="en-US" sz="2400" dirty="0"/>
              <a:t>&lt;head&gt;  </a:t>
            </a:r>
          </a:p>
          <a:p>
            <a:r>
              <a:rPr lang="en-US" sz="2400" dirty="0"/>
              <a:t>&lt;title&gt;Core Tag Example&lt;/title&gt;  </a:t>
            </a:r>
          </a:p>
          <a:p>
            <a:r>
              <a:rPr lang="en-US" sz="2400" dirty="0"/>
              <a:t>&lt;/head&gt;  </a:t>
            </a:r>
          </a:p>
          <a:p>
            <a:r>
              <a:rPr lang="en-US" sz="2400" dirty="0"/>
              <a:t>&lt;body&gt;  </a:t>
            </a:r>
          </a:p>
          <a:p>
            <a:r>
              <a:rPr lang="en-US" sz="2400" dirty="0">
                <a:solidFill>
                  <a:srgbClr val="0070C0"/>
                </a:solidFill>
              </a:rPr>
              <a:t>&lt;</a:t>
            </a:r>
            <a:r>
              <a:rPr lang="en-US" sz="2400" dirty="0" err="1">
                <a:solidFill>
                  <a:srgbClr val="0070C0"/>
                </a:solidFill>
              </a:rPr>
              <a:t>c:set</a:t>
            </a:r>
            <a:r>
              <a:rPr lang="en-US" sz="2400" dirty="0">
                <a:solidFill>
                  <a:srgbClr val="0070C0"/>
                </a:solidFill>
              </a:rPr>
              <a:t> </a:t>
            </a:r>
            <a:r>
              <a:rPr lang="en-US" sz="2400" dirty="0" err="1">
                <a:solidFill>
                  <a:srgbClr val="0070C0"/>
                </a:solidFill>
              </a:rPr>
              <a:t>var</a:t>
            </a:r>
            <a:r>
              <a:rPr lang="en-US" sz="2400" dirty="0">
                <a:solidFill>
                  <a:srgbClr val="0070C0"/>
                </a:solidFill>
              </a:rPr>
              <a:t>="Income" scope="session" value="${4000*4}"/&gt;</a:t>
            </a:r>
            <a:r>
              <a:rPr lang="en-US" sz="2400" dirty="0"/>
              <a:t>  </a:t>
            </a:r>
          </a:p>
          <a:p>
            <a:r>
              <a:rPr lang="en-US" sz="2400" dirty="0"/>
              <a:t>&lt;</a:t>
            </a:r>
            <a:r>
              <a:rPr lang="en-US" sz="2400" dirty="0" err="1"/>
              <a:t>c:out</a:t>
            </a:r>
            <a:r>
              <a:rPr lang="en-US" sz="2400" dirty="0"/>
              <a:t> value="${Income}"/&gt;  </a:t>
            </a:r>
          </a:p>
          <a:p>
            <a:r>
              <a:rPr lang="en-US" sz="2400" dirty="0"/>
              <a:t>&lt;/body&gt;  </a:t>
            </a:r>
          </a:p>
          <a:p>
            <a:r>
              <a:rPr lang="en-US" sz="2400" dirty="0"/>
              <a:t>&lt;/html&gt;</a:t>
            </a:r>
            <a:endParaRPr lang="fr-FR" sz="2400" dirty="0"/>
          </a:p>
        </p:txBody>
      </p:sp>
    </p:spTree>
    <p:extLst>
      <p:ext uri="{BB962C8B-B14F-4D97-AF65-F5344CB8AC3E}">
        <p14:creationId xmlns:p14="http://schemas.microsoft.com/office/powerpoint/2010/main" val="39319892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69</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262979"/>
          </a:xfrm>
          <a:prstGeom prst="rect">
            <a:avLst/>
          </a:prstGeom>
        </p:spPr>
        <p:txBody>
          <a:bodyPr wrap="square">
            <a:spAutoFit/>
          </a:bodyPr>
          <a:lstStyle/>
          <a:p>
            <a:r>
              <a:rPr lang="fr-FR" sz="2400" b="1" dirty="0" smtClean="0"/>
              <a:t>JSTL </a:t>
            </a:r>
            <a:r>
              <a:rPr lang="fr-FR" sz="2400" b="1" dirty="0" err="1" smtClean="0"/>
              <a:t>Core</a:t>
            </a:r>
            <a:r>
              <a:rPr lang="fr-FR" sz="2400" b="1" dirty="0" smtClean="0"/>
              <a:t> Tags</a:t>
            </a:r>
            <a:endParaRPr lang="fr-FR" sz="2400" dirty="0" smtClean="0"/>
          </a:p>
          <a:p>
            <a:endParaRPr lang="en-US" sz="2400" dirty="0" smtClean="0"/>
          </a:p>
          <a:p>
            <a:r>
              <a:rPr lang="en-US" sz="2400" dirty="0"/>
              <a:t>&lt;%@ </a:t>
            </a:r>
            <a:r>
              <a:rPr lang="en-US" sz="2400" dirty="0" err="1"/>
              <a:t>taglib</a:t>
            </a:r>
            <a:r>
              <a:rPr lang="en-US" sz="2400" dirty="0"/>
              <a:t> </a:t>
            </a:r>
            <a:r>
              <a:rPr lang="en-US" sz="2400" dirty="0" err="1"/>
              <a:t>uri</a:t>
            </a:r>
            <a:r>
              <a:rPr lang="en-US" sz="2400" dirty="0"/>
              <a:t>="http://java.sun.com/</a:t>
            </a:r>
            <a:r>
              <a:rPr lang="en-US" sz="2400" dirty="0" err="1"/>
              <a:t>jsp</a:t>
            </a:r>
            <a:r>
              <a:rPr lang="en-US" sz="2400" dirty="0"/>
              <a:t>/</a:t>
            </a:r>
            <a:r>
              <a:rPr lang="en-US" sz="2400" dirty="0" err="1"/>
              <a:t>jstl</a:t>
            </a:r>
            <a:r>
              <a:rPr lang="en-US" sz="2400" dirty="0"/>
              <a:t>/core" prefix="c" %&gt;  </a:t>
            </a:r>
          </a:p>
          <a:p>
            <a:r>
              <a:rPr lang="en-US" sz="2400" dirty="0"/>
              <a:t>&lt;html&gt;  </a:t>
            </a:r>
          </a:p>
          <a:p>
            <a:r>
              <a:rPr lang="en-US" sz="2400" dirty="0"/>
              <a:t>&lt;head&gt;  </a:t>
            </a:r>
          </a:p>
          <a:p>
            <a:r>
              <a:rPr lang="en-US" sz="2400" dirty="0"/>
              <a:t>&lt;title&gt;Core Tag Example&lt;/title&gt;  </a:t>
            </a:r>
          </a:p>
          <a:p>
            <a:r>
              <a:rPr lang="en-US" sz="2400" dirty="0"/>
              <a:t>&lt;/head&gt;  </a:t>
            </a:r>
          </a:p>
          <a:p>
            <a:r>
              <a:rPr lang="en-US" sz="2400" dirty="0"/>
              <a:t>&lt;body&gt;  </a:t>
            </a:r>
          </a:p>
          <a:p>
            <a:r>
              <a:rPr lang="en-US" sz="2400" dirty="0"/>
              <a:t>&lt;</a:t>
            </a:r>
            <a:r>
              <a:rPr lang="en-US" sz="2400" dirty="0" err="1"/>
              <a:t>c:set</a:t>
            </a:r>
            <a:r>
              <a:rPr lang="en-US" sz="2400" dirty="0"/>
              <a:t> </a:t>
            </a:r>
            <a:r>
              <a:rPr lang="en-US" sz="2400" dirty="0" err="1"/>
              <a:t>var</a:t>
            </a:r>
            <a:r>
              <a:rPr lang="en-US" sz="2400" dirty="0"/>
              <a:t>="income" scope="session" value="${4000*4}"/&gt;  </a:t>
            </a:r>
          </a:p>
          <a:p>
            <a:r>
              <a:rPr lang="en-US" sz="2400" dirty="0">
                <a:solidFill>
                  <a:srgbClr val="0070C0"/>
                </a:solidFill>
              </a:rPr>
              <a:t>&lt;</a:t>
            </a:r>
            <a:r>
              <a:rPr lang="en-US" sz="2400" dirty="0" err="1">
                <a:solidFill>
                  <a:srgbClr val="0070C0"/>
                </a:solidFill>
              </a:rPr>
              <a:t>c:if</a:t>
            </a:r>
            <a:r>
              <a:rPr lang="en-US" sz="2400" dirty="0">
                <a:solidFill>
                  <a:srgbClr val="0070C0"/>
                </a:solidFill>
              </a:rPr>
              <a:t> test="${income &gt; 8000}"&gt;  </a:t>
            </a:r>
          </a:p>
          <a:p>
            <a:r>
              <a:rPr lang="en-US" sz="2400" dirty="0">
                <a:solidFill>
                  <a:srgbClr val="0070C0"/>
                </a:solidFill>
              </a:rPr>
              <a:t>   &lt;p&gt;My income is: &lt;</a:t>
            </a:r>
            <a:r>
              <a:rPr lang="en-US" sz="2400" dirty="0" err="1">
                <a:solidFill>
                  <a:srgbClr val="0070C0"/>
                </a:solidFill>
              </a:rPr>
              <a:t>c:out</a:t>
            </a:r>
            <a:r>
              <a:rPr lang="en-US" sz="2400" dirty="0">
                <a:solidFill>
                  <a:srgbClr val="0070C0"/>
                </a:solidFill>
              </a:rPr>
              <a:t> value="${income}"/&gt;&lt;p&gt;  </a:t>
            </a:r>
          </a:p>
          <a:p>
            <a:r>
              <a:rPr lang="en-US" sz="2400" dirty="0">
                <a:solidFill>
                  <a:srgbClr val="0070C0"/>
                </a:solidFill>
              </a:rPr>
              <a:t>&lt;/</a:t>
            </a:r>
            <a:r>
              <a:rPr lang="en-US" sz="2400" dirty="0" err="1">
                <a:solidFill>
                  <a:srgbClr val="0070C0"/>
                </a:solidFill>
              </a:rPr>
              <a:t>c:if</a:t>
            </a:r>
            <a:r>
              <a:rPr lang="en-US" sz="2400" dirty="0">
                <a:solidFill>
                  <a:srgbClr val="0070C0"/>
                </a:solidFill>
              </a:rPr>
              <a:t>&gt;  </a:t>
            </a:r>
          </a:p>
          <a:p>
            <a:r>
              <a:rPr lang="en-US" sz="2400" dirty="0"/>
              <a:t>&lt;/body&gt;  </a:t>
            </a:r>
          </a:p>
          <a:p>
            <a:r>
              <a:rPr lang="en-US" sz="2400" dirty="0"/>
              <a:t>&lt;/html&gt;</a:t>
            </a:r>
            <a:endParaRPr lang="fr-FR" sz="2400" dirty="0"/>
          </a:p>
        </p:txBody>
      </p:sp>
    </p:spTree>
    <p:extLst>
      <p:ext uri="{BB962C8B-B14F-4D97-AF65-F5344CB8AC3E}">
        <p14:creationId xmlns:p14="http://schemas.microsoft.com/office/powerpoint/2010/main" val="292452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7</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5262979"/>
          </a:xfrm>
          <a:prstGeom prst="rect">
            <a:avLst/>
          </a:prstGeom>
        </p:spPr>
        <p:txBody>
          <a:bodyPr wrap="square">
            <a:spAutoFit/>
          </a:bodyPr>
          <a:lstStyle/>
          <a:p>
            <a:r>
              <a:rPr lang="fr-FR" sz="2400" b="1" dirty="0"/>
              <a:t>Les caractéristiques de base du protocole HTTP</a:t>
            </a:r>
            <a:r>
              <a:rPr lang="fr-FR" sz="2400" dirty="0"/>
              <a:t> </a:t>
            </a:r>
          </a:p>
          <a:p>
            <a:r>
              <a:rPr lang="fr-FR" sz="2400" dirty="0" smtClean="0"/>
              <a:t>Trois </a:t>
            </a:r>
            <a:r>
              <a:rPr lang="fr-FR" sz="2400" dirty="0"/>
              <a:t>caractéristiques fondamentales font du HTTP un protocole simple et puissant utilisé pour la communication : </a:t>
            </a:r>
            <a:endParaRPr lang="fr-FR" sz="2400" dirty="0" smtClean="0"/>
          </a:p>
          <a:p>
            <a:r>
              <a:rPr lang="fr-FR" sz="1000" dirty="0" smtClean="0"/>
              <a:t>   </a:t>
            </a:r>
          </a:p>
          <a:p>
            <a:pPr marL="457200" indent="-457200">
              <a:buFont typeface="+mj-lt"/>
              <a:buAutoNum type="arabicPeriod"/>
            </a:pPr>
            <a:r>
              <a:rPr lang="fr-FR" sz="2400" dirty="0" smtClean="0"/>
              <a:t>HTTP </a:t>
            </a:r>
            <a:r>
              <a:rPr lang="fr-FR" sz="2400" dirty="0"/>
              <a:t>est indépendant des médias : Il spécifie que tout type de contenu médiatique peut être envoyé par HTTP tant que le serveur et le client peuvent traiter le contenu des données</a:t>
            </a:r>
            <a:r>
              <a:rPr lang="fr-FR" sz="2400" dirty="0" smtClean="0"/>
              <a:t>.</a:t>
            </a:r>
          </a:p>
          <a:p>
            <a:pPr marL="228600" indent="-228600">
              <a:buFont typeface="+mj-lt"/>
              <a:buAutoNum type="arabicPeriod"/>
            </a:pPr>
            <a:endParaRPr lang="fr-FR" sz="1000" dirty="0" smtClean="0"/>
          </a:p>
          <a:p>
            <a:pPr marL="228600" indent="-228600">
              <a:buFont typeface="+mj-lt"/>
              <a:buAutoNum type="arabicPeriod"/>
            </a:pPr>
            <a:endParaRPr lang="fr-FR" sz="1000" dirty="0"/>
          </a:p>
          <a:p>
            <a:pPr marL="457200" indent="-457200">
              <a:buFont typeface="+mj-lt"/>
              <a:buAutoNum type="arabicPeriod"/>
            </a:pPr>
            <a:r>
              <a:rPr lang="fr-FR" sz="2400" dirty="0" smtClean="0"/>
              <a:t>Le </a:t>
            </a:r>
            <a:r>
              <a:rPr lang="fr-FR" sz="2400" dirty="0"/>
              <a:t>protocole HTTP est sans état : </a:t>
            </a:r>
            <a:r>
              <a:rPr lang="fr-FR" sz="2400" dirty="0" smtClean="0"/>
              <a:t> Chaque </a:t>
            </a:r>
            <a:r>
              <a:rPr lang="fr-FR" sz="2400" dirty="0"/>
              <a:t>requête est traitée indépendamment des requêtes précédentes ou suivantes. Cela signifie que le serveur ne stocke pas d'informations sur l'état du client entre les requêtes, ce qui permet au protocole d'être plus </a:t>
            </a:r>
            <a:r>
              <a:rPr lang="fr-FR" sz="2400" dirty="0" err="1"/>
              <a:t>scalable</a:t>
            </a:r>
            <a:r>
              <a:rPr lang="fr-FR" sz="2400" dirty="0" smtClean="0"/>
              <a:t>.</a:t>
            </a:r>
          </a:p>
          <a:p>
            <a:pPr marL="457200" indent="-457200">
              <a:buFont typeface="+mj-lt"/>
              <a:buAutoNum type="arabicPeriod"/>
            </a:pPr>
            <a:r>
              <a:rPr lang="fr-FR" sz="2400" dirty="0"/>
              <a:t>Basé sur la méthode : Les requêtes HTTP utilisent une méthode (GET, POST, PUT, DELETE, etc.) pour spécifier l'action à effectuer sur la ressource </a:t>
            </a:r>
            <a:r>
              <a:rPr lang="fr-FR" sz="2400" dirty="0" smtClean="0"/>
              <a:t>demandée</a:t>
            </a:r>
            <a:r>
              <a:rPr lang="fr-FR" dirty="0" smtClean="0"/>
              <a:t>.</a:t>
            </a:r>
            <a:endParaRPr lang="fr-FR" dirty="0"/>
          </a:p>
          <a:p>
            <a:endParaRPr lang="fr-FR" dirty="0"/>
          </a:p>
        </p:txBody>
      </p:sp>
    </p:spTree>
    <p:extLst>
      <p:ext uri="{BB962C8B-B14F-4D97-AF65-F5344CB8AC3E}">
        <p14:creationId xmlns:p14="http://schemas.microsoft.com/office/powerpoint/2010/main" val="27358426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70</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386090"/>
          </a:xfrm>
          <a:prstGeom prst="rect">
            <a:avLst/>
          </a:prstGeom>
        </p:spPr>
        <p:txBody>
          <a:bodyPr wrap="square">
            <a:spAutoFit/>
          </a:bodyPr>
          <a:lstStyle/>
          <a:p>
            <a:r>
              <a:rPr lang="fr-FR" sz="2400" b="1" dirty="0" smtClean="0"/>
              <a:t>JSTL </a:t>
            </a:r>
            <a:r>
              <a:rPr lang="fr-FR" sz="2400" b="1" dirty="0" err="1" smtClean="0"/>
              <a:t>Function</a:t>
            </a:r>
            <a:r>
              <a:rPr lang="fr-FR" sz="2400" b="1" dirty="0" smtClean="0"/>
              <a:t> Tags</a:t>
            </a:r>
            <a:endParaRPr lang="fr-FR" sz="2400" dirty="0" smtClean="0"/>
          </a:p>
          <a:p>
            <a:r>
              <a:rPr lang="en-US" sz="2000" dirty="0"/>
              <a:t>&lt;%@ </a:t>
            </a:r>
            <a:r>
              <a:rPr lang="en-US" sz="2000" dirty="0" err="1"/>
              <a:t>taglib</a:t>
            </a:r>
            <a:r>
              <a:rPr lang="en-US" sz="2000" dirty="0"/>
              <a:t> </a:t>
            </a:r>
            <a:r>
              <a:rPr lang="en-US" sz="2000" dirty="0" err="1"/>
              <a:t>uri</a:t>
            </a:r>
            <a:r>
              <a:rPr lang="en-US" sz="2000" dirty="0"/>
              <a:t>="http://java.sun.com/</a:t>
            </a:r>
            <a:r>
              <a:rPr lang="en-US" sz="2000" dirty="0" err="1"/>
              <a:t>jsp</a:t>
            </a:r>
            <a:r>
              <a:rPr lang="en-US" sz="2000" dirty="0"/>
              <a:t>/</a:t>
            </a:r>
            <a:r>
              <a:rPr lang="en-US" sz="2000" dirty="0" err="1"/>
              <a:t>jstl</a:t>
            </a:r>
            <a:r>
              <a:rPr lang="en-US" sz="2000" dirty="0"/>
              <a:t>/core" prefix="c" %&gt;  </a:t>
            </a:r>
          </a:p>
          <a:p>
            <a:r>
              <a:rPr lang="en-US" sz="2000" dirty="0"/>
              <a:t>&lt;%@ </a:t>
            </a:r>
            <a:r>
              <a:rPr lang="en-US" sz="2000" dirty="0" err="1"/>
              <a:t>taglib</a:t>
            </a:r>
            <a:r>
              <a:rPr lang="en-US" sz="2000" dirty="0"/>
              <a:t> </a:t>
            </a:r>
            <a:r>
              <a:rPr lang="en-US" sz="2000" dirty="0" err="1"/>
              <a:t>uri</a:t>
            </a:r>
            <a:r>
              <a:rPr lang="en-US" sz="2000" dirty="0"/>
              <a:t>="http://java.sun.com/</a:t>
            </a:r>
            <a:r>
              <a:rPr lang="en-US" sz="2000" dirty="0" err="1"/>
              <a:t>jsp</a:t>
            </a:r>
            <a:r>
              <a:rPr lang="en-US" sz="2000" dirty="0"/>
              <a:t>/</a:t>
            </a:r>
            <a:r>
              <a:rPr lang="en-US" sz="2000" dirty="0" err="1"/>
              <a:t>jstl</a:t>
            </a:r>
            <a:r>
              <a:rPr lang="en-US" sz="2000" dirty="0"/>
              <a:t>/functions" prefix="</a:t>
            </a:r>
            <a:r>
              <a:rPr lang="en-US" sz="2000" dirty="0" err="1"/>
              <a:t>fn</a:t>
            </a:r>
            <a:r>
              <a:rPr lang="en-US" sz="2000" dirty="0"/>
              <a:t>" %&gt;  </a:t>
            </a:r>
          </a:p>
          <a:p>
            <a:r>
              <a:rPr lang="en-US" sz="2000" dirty="0"/>
              <a:t>&lt;html&gt;  </a:t>
            </a:r>
          </a:p>
          <a:p>
            <a:r>
              <a:rPr lang="en-US" sz="2000" dirty="0"/>
              <a:t>&lt;head&gt;  </a:t>
            </a:r>
          </a:p>
          <a:p>
            <a:r>
              <a:rPr lang="en-US" sz="2000" dirty="0"/>
              <a:t>&lt;title&gt;Using JSTL Functions&lt;/title&gt;  </a:t>
            </a:r>
          </a:p>
          <a:p>
            <a:r>
              <a:rPr lang="en-US" sz="2000" dirty="0"/>
              <a:t>&lt;/head&gt;  </a:t>
            </a:r>
          </a:p>
          <a:p>
            <a:r>
              <a:rPr lang="en-US" sz="2000" dirty="0"/>
              <a:t>&lt;body&gt;  </a:t>
            </a:r>
            <a:r>
              <a:rPr lang="en-US" sz="2000" dirty="0" smtClean="0"/>
              <a:t> </a:t>
            </a:r>
            <a:endParaRPr lang="en-US" sz="2000" dirty="0"/>
          </a:p>
          <a:p>
            <a:r>
              <a:rPr lang="en-US" sz="2000" dirty="0">
                <a:solidFill>
                  <a:srgbClr val="0070C0"/>
                </a:solidFill>
              </a:rPr>
              <a:t>&lt;</a:t>
            </a:r>
            <a:r>
              <a:rPr lang="en-US" sz="2000" dirty="0" err="1">
                <a:solidFill>
                  <a:srgbClr val="0070C0"/>
                </a:solidFill>
              </a:rPr>
              <a:t>c:set</a:t>
            </a:r>
            <a:r>
              <a:rPr lang="en-US" sz="2000" dirty="0">
                <a:solidFill>
                  <a:srgbClr val="0070C0"/>
                </a:solidFill>
              </a:rPr>
              <a:t> </a:t>
            </a:r>
            <a:r>
              <a:rPr lang="en-US" sz="2000" dirty="0" err="1">
                <a:solidFill>
                  <a:srgbClr val="0070C0"/>
                </a:solidFill>
              </a:rPr>
              <a:t>var</a:t>
            </a:r>
            <a:r>
              <a:rPr lang="en-US" sz="2000" dirty="0">
                <a:solidFill>
                  <a:srgbClr val="0070C0"/>
                </a:solidFill>
              </a:rPr>
              <a:t>="String" value="Welcome to </a:t>
            </a:r>
            <a:r>
              <a:rPr lang="en-US" sz="2000" dirty="0" err="1">
                <a:solidFill>
                  <a:srgbClr val="0070C0"/>
                </a:solidFill>
              </a:rPr>
              <a:t>javatpoint</a:t>
            </a:r>
            <a:r>
              <a:rPr lang="en-US" sz="2000" dirty="0">
                <a:solidFill>
                  <a:srgbClr val="0070C0"/>
                </a:solidFill>
              </a:rPr>
              <a:t>"/&gt;  </a:t>
            </a:r>
            <a:r>
              <a:rPr lang="en-US" sz="2000" dirty="0" smtClean="0">
                <a:solidFill>
                  <a:srgbClr val="0070C0"/>
                </a:solidFill>
              </a:rPr>
              <a:t>  </a:t>
            </a:r>
            <a:endParaRPr lang="en-US" sz="2000" dirty="0">
              <a:solidFill>
                <a:srgbClr val="0070C0"/>
              </a:solidFill>
            </a:endParaRPr>
          </a:p>
          <a:p>
            <a:r>
              <a:rPr lang="en-US" sz="2000" dirty="0">
                <a:solidFill>
                  <a:srgbClr val="0070C0"/>
                </a:solidFill>
              </a:rPr>
              <a:t>&lt;</a:t>
            </a:r>
            <a:r>
              <a:rPr lang="en-US" sz="2000" dirty="0" err="1">
                <a:solidFill>
                  <a:srgbClr val="0070C0"/>
                </a:solidFill>
              </a:rPr>
              <a:t>c:if</a:t>
            </a:r>
            <a:r>
              <a:rPr lang="en-US" sz="2000" dirty="0">
                <a:solidFill>
                  <a:srgbClr val="0070C0"/>
                </a:solidFill>
              </a:rPr>
              <a:t> test="${</a:t>
            </a:r>
            <a:r>
              <a:rPr lang="en-US" sz="2000" dirty="0" err="1">
                <a:solidFill>
                  <a:srgbClr val="C00000"/>
                </a:solidFill>
              </a:rPr>
              <a:t>fn:contains</a:t>
            </a:r>
            <a:r>
              <a:rPr lang="en-US" sz="2000" dirty="0">
                <a:solidFill>
                  <a:srgbClr val="C00000"/>
                </a:solidFill>
              </a:rPr>
              <a:t>(String, '</a:t>
            </a:r>
            <a:r>
              <a:rPr lang="en-US" sz="2000" dirty="0" err="1">
                <a:solidFill>
                  <a:srgbClr val="C00000"/>
                </a:solidFill>
              </a:rPr>
              <a:t>javatpoint</a:t>
            </a:r>
            <a:r>
              <a:rPr lang="en-US" sz="2000" dirty="0">
                <a:solidFill>
                  <a:srgbClr val="C00000"/>
                </a:solidFill>
              </a:rPr>
              <a:t>')</a:t>
            </a:r>
            <a:r>
              <a:rPr lang="en-US" sz="2000" dirty="0">
                <a:solidFill>
                  <a:srgbClr val="0070C0"/>
                </a:solidFill>
              </a:rPr>
              <a:t>}"&gt;  </a:t>
            </a:r>
          </a:p>
          <a:p>
            <a:r>
              <a:rPr lang="en-US" sz="2000" dirty="0">
                <a:solidFill>
                  <a:srgbClr val="0070C0"/>
                </a:solidFill>
              </a:rPr>
              <a:t>   &lt;p&gt;Found </a:t>
            </a:r>
            <a:r>
              <a:rPr lang="en-US" sz="2000" dirty="0" err="1">
                <a:solidFill>
                  <a:srgbClr val="0070C0"/>
                </a:solidFill>
              </a:rPr>
              <a:t>javatpoint</a:t>
            </a:r>
            <a:r>
              <a:rPr lang="en-US" sz="2000" dirty="0">
                <a:solidFill>
                  <a:srgbClr val="0070C0"/>
                </a:solidFill>
              </a:rPr>
              <a:t> string&lt;p&gt;  </a:t>
            </a:r>
          </a:p>
          <a:p>
            <a:r>
              <a:rPr lang="en-US" sz="2000" dirty="0">
                <a:solidFill>
                  <a:srgbClr val="0070C0"/>
                </a:solidFill>
              </a:rPr>
              <a:t>&lt;/</a:t>
            </a:r>
            <a:r>
              <a:rPr lang="en-US" sz="2000" dirty="0" err="1">
                <a:solidFill>
                  <a:srgbClr val="0070C0"/>
                </a:solidFill>
              </a:rPr>
              <a:t>c:if</a:t>
            </a:r>
            <a:r>
              <a:rPr lang="en-US" sz="2000" dirty="0">
                <a:solidFill>
                  <a:srgbClr val="0070C0"/>
                </a:solidFill>
              </a:rPr>
              <a:t>&gt;  </a:t>
            </a:r>
            <a:r>
              <a:rPr lang="en-US" sz="2000" dirty="0" smtClean="0">
                <a:solidFill>
                  <a:srgbClr val="0070C0"/>
                </a:solidFill>
              </a:rPr>
              <a:t>  </a:t>
            </a:r>
            <a:endParaRPr lang="en-US" sz="2000" dirty="0">
              <a:solidFill>
                <a:srgbClr val="0070C0"/>
              </a:solidFill>
            </a:endParaRPr>
          </a:p>
          <a:p>
            <a:r>
              <a:rPr lang="en-US" sz="2000" dirty="0">
                <a:solidFill>
                  <a:srgbClr val="0070C0"/>
                </a:solidFill>
              </a:rPr>
              <a:t>&lt;</a:t>
            </a:r>
            <a:r>
              <a:rPr lang="en-US" sz="2000" dirty="0" err="1">
                <a:solidFill>
                  <a:srgbClr val="0070C0"/>
                </a:solidFill>
              </a:rPr>
              <a:t>c:if</a:t>
            </a:r>
            <a:r>
              <a:rPr lang="en-US" sz="2000" dirty="0">
                <a:solidFill>
                  <a:srgbClr val="0070C0"/>
                </a:solidFill>
              </a:rPr>
              <a:t> test="${</a:t>
            </a:r>
            <a:r>
              <a:rPr lang="en-US" sz="2000" dirty="0" err="1">
                <a:solidFill>
                  <a:srgbClr val="C00000"/>
                </a:solidFill>
              </a:rPr>
              <a:t>fn:contains</a:t>
            </a:r>
            <a:r>
              <a:rPr lang="en-US" sz="2000" dirty="0">
                <a:solidFill>
                  <a:srgbClr val="C00000"/>
                </a:solidFill>
              </a:rPr>
              <a:t>(String, 'JAVATPOINT')</a:t>
            </a:r>
            <a:r>
              <a:rPr lang="en-US" sz="2000" dirty="0">
                <a:solidFill>
                  <a:srgbClr val="0070C0"/>
                </a:solidFill>
              </a:rPr>
              <a:t>}"&gt;  </a:t>
            </a:r>
          </a:p>
          <a:p>
            <a:r>
              <a:rPr lang="en-US" sz="2000" dirty="0">
                <a:solidFill>
                  <a:srgbClr val="0070C0"/>
                </a:solidFill>
              </a:rPr>
              <a:t>   &lt;p&gt;Found JAVATPOINT string&lt;p&gt;  </a:t>
            </a:r>
          </a:p>
          <a:p>
            <a:r>
              <a:rPr lang="en-US" sz="2000" dirty="0">
                <a:solidFill>
                  <a:srgbClr val="0070C0"/>
                </a:solidFill>
              </a:rPr>
              <a:t>&lt;/</a:t>
            </a:r>
            <a:r>
              <a:rPr lang="en-US" sz="2000" dirty="0" err="1">
                <a:solidFill>
                  <a:srgbClr val="0070C0"/>
                </a:solidFill>
              </a:rPr>
              <a:t>c:if</a:t>
            </a:r>
            <a:r>
              <a:rPr lang="en-US" sz="2000" dirty="0">
                <a:solidFill>
                  <a:srgbClr val="0070C0"/>
                </a:solidFill>
              </a:rPr>
              <a:t>&gt;  </a:t>
            </a:r>
            <a:r>
              <a:rPr lang="en-US" sz="2000" dirty="0" smtClean="0">
                <a:solidFill>
                  <a:srgbClr val="0070C0"/>
                </a:solidFill>
              </a:rPr>
              <a:t> </a:t>
            </a:r>
            <a:endParaRPr lang="en-US" sz="2000" dirty="0">
              <a:solidFill>
                <a:srgbClr val="0070C0"/>
              </a:solidFill>
            </a:endParaRPr>
          </a:p>
          <a:p>
            <a:r>
              <a:rPr lang="en-US" sz="2000" dirty="0"/>
              <a:t>&lt;/body&gt;  </a:t>
            </a:r>
          </a:p>
          <a:p>
            <a:r>
              <a:rPr lang="en-US" sz="2000" dirty="0"/>
              <a:t>&lt;/html&gt;</a:t>
            </a:r>
            <a:endParaRPr lang="fr-FR" sz="2000" dirty="0"/>
          </a:p>
        </p:txBody>
      </p:sp>
    </p:spTree>
    <p:extLst>
      <p:ext uri="{BB962C8B-B14F-4D97-AF65-F5344CB8AC3E}">
        <p14:creationId xmlns:p14="http://schemas.microsoft.com/office/powerpoint/2010/main" val="33322160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71</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4832092"/>
          </a:xfrm>
          <a:prstGeom prst="rect">
            <a:avLst/>
          </a:prstGeom>
        </p:spPr>
        <p:txBody>
          <a:bodyPr wrap="square">
            <a:spAutoFit/>
          </a:bodyPr>
          <a:lstStyle/>
          <a:p>
            <a:r>
              <a:rPr lang="fr-FR" sz="2400" b="1" dirty="0" smtClean="0"/>
              <a:t>JSTL </a:t>
            </a:r>
            <a:r>
              <a:rPr lang="fr-FR" sz="2400" b="1" dirty="0" err="1" smtClean="0"/>
              <a:t>Function</a:t>
            </a:r>
            <a:r>
              <a:rPr lang="fr-FR" sz="2400" b="1" dirty="0" smtClean="0"/>
              <a:t> Tags</a:t>
            </a:r>
          </a:p>
          <a:p>
            <a:endParaRPr lang="fr-FR" sz="2400" dirty="0" smtClean="0"/>
          </a:p>
          <a:p>
            <a:r>
              <a:rPr lang="en-US" sz="2000" dirty="0"/>
              <a:t>&lt;%@ </a:t>
            </a:r>
            <a:r>
              <a:rPr lang="en-US" sz="2000" dirty="0" err="1"/>
              <a:t>taglib</a:t>
            </a:r>
            <a:r>
              <a:rPr lang="en-US" sz="2000" dirty="0"/>
              <a:t> </a:t>
            </a:r>
            <a:r>
              <a:rPr lang="en-US" sz="2000" dirty="0" err="1"/>
              <a:t>uri</a:t>
            </a:r>
            <a:r>
              <a:rPr lang="en-US" sz="2000" dirty="0"/>
              <a:t>="http://java.sun.com/</a:t>
            </a:r>
            <a:r>
              <a:rPr lang="en-US" sz="2000" dirty="0" err="1"/>
              <a:t>jsp</a:t>
            </a:r>
            <a:r>
              <a:rPr lang="en-US" sz="2000" dirty="0"/>
              <a:t>/</a:t>
            </a:r>
            <a:r>
              <a:rPr lang="en-US" sz="2000" dirty="0" err="1"/>
              <a:t>jstl</a:t>
            </a:r>
            <a:r>
              <a:rPr lang="en-US" sz="2000" dirty="0"/>
              <a:t>/core" prefix="c" %&gt;  </a:t>
            </a:r>
          </a:p>
          <a:p>
            <a:r>
              <a:rPr lang="en-US" sz="2000" dirty="0"/>
              <a:t>&lt;%@ </a:t>
            </a:r>
            <a:r>
              <a:rPr lang="en-US" sz="2000" dirty="0" err="1"/>
              <a:t>taglib</a:t>
            </a:r>
            <a:r>
              <a:rPr lang="en-US" sz="2000" dirty="0"/>
              <a:t> </a:t>
            </a:r>
            <a:r>
              <a:rPr lang="en-US" sz="2000" dirty="0" err="1"/>
              <a:t>uri</a:t>
            </a:r>
            <a:r>
              <a:rPr lang="en-US" sz="2000" dirty="0"/>
              <a:t>="http://java.sun.com/</a:t>
            </a:r>
            <a:r>
              <a:rPr lang="en-US" sz="2000" dirty="0" err="1"/>
              <a:t>jsp</a:t>
            </a:r>
            <a:r>
              <a:rPr lang="en-US" sz="2000" dirty="0"/>
              <a:t>/</a:t>
            </a:r>
            <a:r>
              <a:rPr lang="en-US" sz="2000" dirty="0" err="1"/>
              <a:t>jstl</a:t>
            </a:r>
            <a:r>
              <a:rPr lang="en-US" sz="2000" dirty="0"/>
              <a:t>/functions" prefix="</a:t>
            </a:r>
            <a:r>
              <a:rPr lang="en-US" sz="2000" dirty="0" err="1"/>
              <a:t>fn</a:t>
            </a:r>
            <a:r>
              <a:rPr lang="en-US" sz="2000" dirty="0"/>
              <a:t>" %&gt;  </a:t>
            </a:r>
          </a:p>
          <a:p>
            <a:r>
              <a:rPr lang="en-US" sz="2000" dirty="0"/>
              <a:t>&lt;html&gt;  </a:t>
            </a:r>
          </a:p>
          <a:p>
            <a:r>
              <a:rPr lang="en-US" sz="2000" dirty="0"/>
              <a:t>&lt;head&gt;  </a:t>
            </a:r>
          </a:p>
          <a:p>
            <a:r>
              <a:rPr lang="en-US" sz="2000" dirty="0"/>
              <a:t>&lt;title&gt;JSTL </a:t>
            </a:r>
            <a:r>
              <a:rPr lang="en-US" sz="2000" dirty="0" err="1"/>
              <a:t>fn:length</a:t>
            </a:r>
            <a:r>
              <a:rPr lang="en-US" sz="2000" dirty="0"/>
              <a:t>() example&lt;/title&gt;  </a:t>
            </a:r>
          </a:p>
          <a:p>
            <a:r>
              <a:rPr lang="en-US" sz="2000" dirty="0"/>
              <a:t>&lt;/head&gt;  </a:t>
            </a:r>
          </a:p>
          <a:p>
            <a:r>
              <a:rPr lang="en-US" sz="2000" dirty="0"/>
              <a:t>&lt;body&gt;  </a:t>
            </a:r>
          </a:p>
          <a:p>
            <a:r>
              <a:rPr lang="en-US" sz="2000" dirty="0">
                <a:solidFill>
                  <a:srgbClr val="0070C0"/>
                </a:solidFill>
              </a:rPr>
              <a:t>&lt;</a:t>
            </a:r>
            <a:r>
              <a:rPr lang="en-US" sz="2000" dirty="0" err="1">
                <a:solidFill>
                  <a:srgbClr val="0070C0"/>
                </a:solidFill>
              </a:rPr>
              <a:t>c:set</a:t>
            </a:r>
            <a:r>
              <a:rPr lang="en-US" sz="2000" dirty="0">
                <a:solidFill>
                  <a:srgbClr val="0070C0"/>
                </a:solidFill>
              </a:rPr>
              <a:t> </a:t>
            </a:r>
            <a:r>
              <a:rPr lang="en-US" sz="2000" dirty="0" err="1">
                <a:solidFill>
                  <a:srgbClr val="0070C0"/>
                </a:solidFill>
              </a:rPr>
              <a:t>var</a:t>
            </a:r>
            <a:r>
              <a:rPr lang="en-US" sz="2000" dirty="0">
                <a:solidFill>
                  <a:srgbClr val="0070C0"/>
                </a:solidFill>
              </a:rPr>
              <a:t>="str1" value="This is first string"/&gt;  </a:t>
            </a:r>
          </a:p>
          <a:p>
            <a:r>
              <a:rPr lang="en-US" sz="2000" dirty="0">
                <a:solidFill>
                  <a:srgbClr val="0070C0"/>
                </a:solidFill>
              </a:rPr>
              <a:t>&lt;</a:t>
            </a:r>
            <a:r>
              <a:rPr lang="en-US" sz="2000" dirty="0" err="1">
                <a:solidFill>
                  <a:srgbClr val="0070C0"/>
                </a:solidFill>
              </a:rPr>
              <a:t>c:set</a:t>
            </a:r>
            <a:r>
              <a:rPr lang="en-US" sz="2000" dirty="0">
                <a:solidFill>
                  <a:srgbClr val="0070C0"/>
                </a:solidFill>
              </a:rPr>
              <a:t> </a:t>
            </a:r>
            <a:r>
              <a:rPr lang="en-US" sz="2000" dirty="0" err="1">
                <a:solidFill>
                  <a:srgbClr val="0070C0"/>
                </a:solidFill>
              </a:rPr>
              <a:t>var</a:t>
            </a:r>
            <a:r>
              <a:rPr lang="en-US" sz="2000" dirty="0">
                <a:solidFill>
                  <a:srgbClr val="0070C0"/>
                </a:solidFill>
              </a:rPr>
              <a:t>="str2" value="Hello"/&gt;  </a:t>
            </a:r>
          </a:p>
          <a:p>
            <a:r>
              <a:rPr lang="en-US" sz="2000" dirty="0"/>
              <a:t>Length of the String-1 is: ${</a:t>
            </a:r>
            <a:r>
              <a:rPr lang="en-US" sz="2000" dirty="0" err="1">
                <a:solidFill>
                  <a:srgbClr val="C00000"/>
                </a:solidFill>
              </a:rPr>
              <a:t>fn:length</a:t>
            </a:r>
            <a:r>
              <a:rPr lang="en-US" sz="2000" dirty="0">
                <a:solidFill>
                  <a:srgbClr val="C00000"/>
                </a:solidFill>
              </a:rPr>
              <a:t>(str1)</a:t>
            </a:r>
            <a:r>
              <a:rPr lang="en-US" sz="2000" dirty="0"/>
              <a:t>}&lt;</a:t>
            </a:r>
            <a:r>
              <a:rPr lang="en-US" sz="2000" dirty="0" err="1"/>
              <a:t>br</a:t>
            </a:r>
            <a:r>
              <a:rPr lang="en-US" sz="2000" dirty="0"/>
              <a:t>&gt;  </a:t>
            </a:r>
          </a:p>
          <a:p>
            <a:r>
              <a:rPr lang="en-US" sz="2000" dirty="0"/>
              <a:t>Length of the String-2 is: ${</a:t>
            </a:r>
            <a:r>
              <a:rPr lang="en-US" sz="2000" dirty="0" err="1">
                <a:solidFill>
                  <a:srgbClr val="C00000"/>
                </a:solidFill>
              </a:rPr>
              <a:t>fn:length</a:t>
            </a:r>
            <a:r>
              <a:rPr lang="en-US" sz="2000" dirty="0">
                <a:solidFill>
                  <a:srgbClr val="C00000"/>
                </a:solidFill>
              </a:rPr>
              <a:t>(str2)</a:t>
            </a:r>
            <a:r>
              <a:rPr lang="en-US" sz="2000" dirty="0"/>
              <a:t>}  </a:t>
            </a:r>
          </a:p>
          <a:p>
            <a:r>
              <a:rPr lang="en-US" sz="2000" dirty="0"/>
              <a:t>&lt;/body&gt;  </a:t>
            </a:r>
          </a:p>
          <a:p>
            <a:r>
              <a:rPr lang="en-US" sz="2000" dirty="0"/>
              <a:t>&lt;/html&gt;</a:t>
            </a:r>
            <a:endParaRPr lang="fr-FR" sz="2000" dirty="0"/>
          </a:p>
        </p:txBody>
      </p:sp>
    </p:spTree>
    <p:extLst>
      <p:ext uri="{BB962C8B-B14F-4D97-AF65-F5344CB8AC3E}">
        <p14:creationId xmlns:p14="http://schemas.microsoft.com/office/powerpoint/2010/main" val="2732292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72</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693866"/>
          </a:xfrm>
          <a:prstGeom prst="rect">
            <a:avLst/>
          </a:prstGeom>
        </p:spPr>
        <p:txBody>
          <a:bodyPr wrap="square">
            <a:spAutoFit/>
          </a:bodyPr>
          <a:lstStyle/>
          <a:p>
            <a:r>
              <a:rPr lang="fr-FR" sz="2400" b="1" dirty="0" smtClean="0"/>
              <a:t>JSTL </a:t>
            </a:r>
            <a:r>
              <a:rPr lang="fr-FR" sz="2400" b="1" dirty="0" err="1" smtClean="0"/>
              <a:t>Formatting</a:t>
            </a:r>
            <a:r>
              <a:rPr lang="fr-FR" sz="2400" b="1" dirty="0" smtClean="0"/>
              <a:t> Tags</a:t>
            </a:r>
            <a:endParaRPr lang="fr-FR" sz="2400" dirty="0" smtClean="0"/>
          </a:p>
          <a:p>
            <a:r>
              <a:rPr lang="en-US" sz="2000" dirty="0"/>
              <a:t>&lt;%@ </a:t>
            </a:r>
            <a:r>
              <a:rPr lang="en-US" sz="2000" dirty="0" err="1"/>
              <a:t>taglib</a:t>
            </a:r>
            <a:r>
              <a:rPr lang="en-US" sz="2000" dirty="0"/>
              <a:t> prefix="c" </a:t>
            </a:r>
            <a:r>
              <a:rPr lang="en-US" sz="2000" dirty="0" err="1"/>
              <a:t>uri</a:t>
            </a:r>
            <a:r>
              <a:rPr lang="en-US" sz="2000" dirty="0"/>
              <a:t>="http://java.sun.com/</a:t>
            </a:r>
            <a:r>
              <a:rPr lang="en-US" sz="2000" dirty="0" err="1"/>
              <a:t>jsp</a:t>
            </a:r>
            <a:r>
              <a:rPr lang="en-US" sz="2000" dirty="0"/>
              <a:t>/</a:t>
            </a:r>
            <a:r>
              <a:rPr lang="en-US" sz="2000" dirty="0" err="1"/>
              <a:t>jstl</a:t>
            </a:r>
            <a:r>
              <a:rPr lang="en-US" sz="2000" dirty="0"/>
              <a:t>/core" %&gt;  </a:t>
            </a:r>
          </a:p>
          <a:p>
            <a:r>
              <a:rPr lang="en-US" sz="2000" dirty="0"/>
              <a:t>&lt;%@ </a:t>
            </a:r>
            <a:r>
              <a:rPr lang="en-US" sz="2000" dirty="0" err="1"/>
              <a:t>taglib</a:t>
            </a:r>
            <a:r>
              <a:rPr lang="en-US" sz="2000" dirty="0"/>
              <a:t> prefix="</a:t>
            </a:r>
            <a:r>
              <a:rPr lang="en-US" sz="2000" dirty="0" err="1"/>
              <a:t>fmt</a:t>
            </a:r>
            <a:r>
              <a:rPr lang="en-US" sz="2000" dirty="0"/>
              <a:t>" </a:t>
            </a:r>
            <a:r>
              <a:rPr lang="en-US" sz="2000" dirty="0" err="1"/>
              <a:t>uri</a:t>
            </a:r>
            <a:r>
              <a:rPr lang="en-US" sz="2000" dirty="0"/>
              <a:t>="http://java.sun.com/</a:t>
            </a:r>
            <a:r>
              <a:rPr lang="en-US" sz="2000" dirty="0" err="1"/>
              <a:t>jsp</a:t>
            </a:r>
            <a:r>
              <a:rPr lang="en-US" sz="2000" dirty="0"/>
              <a:t>/</a:t>
            </a:r>
            <a:r>
              <a:rPr lang="en-US" sz="2000" dirty="0" err="1"/>
              <a:t>jstl</a:t>
            </a:r>
            <a:r>
              <a:rPr lang="en-US" sz="2000" dirty="0"/>
              <a:t>/</a:t>
            </a:r>
            <a:r>
              <a:rPr lang="en-US" sz="2000" dirty="0" err="1"/>
              <a:t>fmt</a:t>
            </a:r>
            <a:r>
              <a:rPr lang="en-US" sz="2000" dirty="0"/>
              <a:t>" %&gt;  </a:t>
            </a:r>
            <a:r>
              <a:rPr lang="en-US" sz="2000" dirty="0" smtClean="0"/>
              <a:t> </a:t>
            </a:r>
            <a:endParaRPr lang="en-US" sz="2000" dirty="0"/>
          </a:p>
          <a:p>
            <a:r>
              <a:rPr lang="en-US" sz="2000" dirty="0"/>
              <a:t>&lt;html&gt;  </a:t>
            </a:r>
          </a:p>
          <a:p>
            <a:r>
              <a:rPr lang="en-US" sz="2000" dirty="0"/>
              <a:t>  &lt;head&gt;  </a:t>
            </a:r>
          </a:p>
          <a:p>
            <a:r>
              <a:rPr lang="en-US" sz="2000" dirty="0"/>
              <a:t> &lt;title&gt;</a:t>
            </a:r>
            <a:r>
              <a:rPr lang="en-US" sz="2000" dirty="0" err="1"/>
              <a:t>fmt:parseNumber</a:t>
            </a:r>
            <a:r>
              <a:rPr lang="en-US" sz="2000" dirty="0"/>
              <a:t> tag&lt;/title&gt;  </a:t>
            </a:r>
          </a:p>
          <a:p>
            <a:r>
              <a:rPr lang="en-US" sz="2000" dirty="0"/>
              <a:t>  &lt;/head&gt;  </a:t>
            </a:r>
          </a:p>
          <a:p>
            <a:r>
              <a:rPr lang="en-US" sz="2000" dirty="0"/>
              <a:t>  &lt;body&gt;  </a:t>
            </a:r>
          </a:p>
          <a:p>
            <a:r>
              <a:rPr lang="en-US" sz="2000" dirty="0"/>
              <a:t>&lt;h3&gt;The </a:t>
            </a:r>
            <a:r>
              <a:rPr lang="en-US" sz="2000" dirty="0" err="1"/>
              <a:t>fmt:parseNumber</a:t>
            </a:r>
            <a:r>
              <a:rPr lang="en-US" sz="2000" dirty="0"/>
              <a:t> tag Example is:&lt;/h3&gt;  </a:t>
            </a:r>
          </a:p>
          <a:p>
            <a:r>
              <a:rPr lang="en-US" sz="2000" dirty="0">
                <a:solidFill>
                  <a:srgbClr val="0070C0"/>
                </a:solidFill>
              </a:rPr>
              <a:t>&lt;</a:t>
            </a:r>
            <a:r>
              <a:rPr lang="en-US" sz="2000" dirty="0" err="1">
                <a:solidFill>
                  <a:srgbClr val="0070C0"/>
                </a:solidFill>
              </a:rPr>
              <a:t>c:set</a:t>
            </a:r>
            <a:r>
              <a:rPr lang="en-US" sz="2000" dirty="0">
                <a:solidFill>
                  <a:srgbClr val="0070C0"/>
                </a:solidFill>
              </a:rPr>
              <a:t> </a:t>
            </a:r>
            <a:r>
              <a:rPr lang="en-US" sz="2000" dirty="0" err="1">
                <a:solidFill>
                  <a:srgbClr val="0070C0"/>
                </a:solidFill>
              </a:rPr>
              <a:t>var</a:t>
            </a:r>
            <a:r>
              <a:rPr lang="en-US" sz="2000" dirty="0">
                <a:solidFill>
                  <a:srgbClr val="0070C0"/>
                </a:solidFill>
              </a:rPr>
              <a:t>="Amount" value="786.970" /&gt;  </a:t>
            </a:r>
          </a:p>
          <a:p>
            <a:r>
              <a:rPr lang="en-US" sz="2000" dirty="0">
                <a:solidFill>
                  <a:srgbClr val="0070C0"/>
                </a:solidFill>
              </a:rPr>
              <a:t>  </a:t>
            </a:r>
          </a:p>
          <a:p>
            <a:r>
              <a:rPr lang="en-US" sz="2000" dirty="0">
                <a:solidFill>
                  <a:srgbClr val="0070C0"/>
                </a:solidFill>
              </a:rPr>
              <a:t>    &lt;</a:t>
            </a:r>
            <a:r>
              <a:rPr lang="en-US" sz="2000" dirty="0" err="1">
                <a:solidFill>
                  <a:srgbClr val="C00000"/>
                </a:solidFill>
              </a:rPr>
              <a:t>fmt:parseNumber</a:t>
            </a:r>
            <a:r>
              <a:rPr lang="en-US" sz="2000" dirty="0">
                <a:solidFill>
                  <a:srgbClr val="C00000"/>
                </a:solidFill>
              </a:rPr>
              <a:t> </a:t>
            </a:r>
            <a:r>
              <a:rPr lang="en-US" sz="2000" dirty="0" err="1">
                <a:solidFill>
                  <a:srgbClr val="C00000"/>
                </a:solidFill>
              </a:rPr>
              <a:t>var</a:t>
            </a:r>
            <a:r>
              <a:rPr lang="en-US" sz="2000" dirty="0">
                <a:solidFill>
                  <a:srgbClr val="C00000"/>
                </a:solidFill>
              </a:rPr>
              <a:t>="j" type="number" value="${Amount}"</a:t>
            </a:r>
            <a:r>
              <a:rPr lang="en-US" sz="2000" dirty="0">
                <a:solidFill>
                  <a:srgbClr val="0070C0"/>
                </a:solidFill>
              </a:rPr>
              <a:t> /&gt;  </a:t>
            </a:r>
          </a:p>
          <a:p>
            <a:r>
              <a:rPr lang="en-US" sz="2000" dirty="0">
                <a:solidFill>
                  <a:srgbClr val="0070C0"/>
                </a:solidFill>
              </a:rPr>
              <a:t>    &lt;p&gt;&lt;</a:t>
            </a:r>
            <a:r>
              <a:rPr lang="en-US" sz="2000" dirty="0" err="1">
                <a:solidFill>
                  <a:srgbClr val="0070C0"/>
                </a:solidFill>
              </a:rPr>
              <a:t>i</a:t>
            </a:r>
            <a:r>
              <a:rPr lang="en-US" sz="2000" dirty="0">
                <a:solidFill>
                  <a:srgbClr val="0070C0"/>
                </a:solidFill>
              </a:rPr>
              <a:t>&gt;Amount is:&lt;/</a:t>
            </a:r>
            <a:r>
              <a:rPr lang="en-US" sz="2000" dirty="0" err="1">
                <a:solidFill>
                  <a:srgbClr val="0070C0"/>
                </a:solidFill>
              </a:rPr>
              <a:t>i</a:t>
            </a:r>
            <a:r>
              <a:rPr lang="en-US" sz="2000" dirty="0">
                <a:solidFill>
                  <a:srgbClr val="0070C0"/>
                </a:solidFill>
              </a:rPr>
              <a:t>&gt;  &lt;</a:t>
            </a:r>
            <a:r>
              <a:rPr lang="en-US" sz="2000" dirty="0" err="1">
                <a:solidFill>
                  <a:srgbClr val="0070C0"/>
                </a:solidFill>
              </a:rPr>
              <a:t>c:out</a:t>
            </a:r>
            <a:r>
              <a:rPr lang="en-US" sz="2000" dirty="0">
                <a:solidFill>
                  <a:srgbClr val="0070C0"/>
                </a:solidFill>
              </a:rPr>
              <a:t> value="${j}" /&gt;&lt;/p&gt;  </a:t>
            </a:r>
          </a:p>
          <a:p>
            <a:r>
              <a:rPr lang="en-US" sz="2000" dirty="0">
                <a:solidFill>
                  <a:srgbClr val="0070C0"/>
                </a:solidFill>
              </a:rPr>
              <a:t>  </a:t>
            </a:r>
          </a:p>
          <a:p>
            <a:r>
              <a:rPr lang="en-US" sz="2000" dirty="0">
                <a:solidFill>
                  <a:srgbClr val="0070C0"/>
                </a:solidFill>
              </a:rPr>
              <a:t>    &lt;</a:t>
            </a:r>
            <a:r>
              <a:rPr lang="en-US" sz="2000" dirty="0" err="1">
                <a:solidFill>
                  <a:srgbClr val="C00000"/>
                </a:solidFill>
              </a:rPr>
              <a:t>fmt:parseNumber</a:t>
            </a:r>
            <a:r>
              <a:rPr lang="en-US" sz="2000" dirty="0">
                <a:solidFill>
                  <a:srgbClr val="C00000"/>
                </a:solidFill>
              </a:rPr>
              <a:t> </a:t>
            </a:r>
            <a:r>
              <a:rPr lang="en-US" sz="2000" dirty="0" err="1">
                <a:solidFill>
                  <a:srgbClr val="C00000"/>
                </a:solidFill>
              </a:rPr>
              <a:t>var</a:t>
            </a:r>
            <a:r>
              <a:rPr lang="en-US" sz="2000" dirty="0">
                <a:solidFill>
                  <a:srgbClr val="C00000"/>
                </a:solidFill>
              </a:rPr>
              <a:t>="j" </a:t>
            </a:r>
            <a:r>
              <a:rPr lang="en-US" sz="2000" dirty="0" err="1">
                <a:solidFill>
                  <a:srgbClr val="C00000"/>
                </a:solidFill>
              </a:rPr>
              <a:t>integerOnly</a:t>
            </a:r>
            <a:r>
              <a:rPr lang="en-US" sz="2000" dirty="0">
                <a:solidFill>
                  <a:srgbClr val="C00000"/>
                </a:solidFill>
              </a:rPr>
              <a:t>="true" type="number" value="${Amount}"</a:t>
            </a:r>
            <a:r>
              <a:rPr lang="en-US" sz="2000" dirty="0">
                <a:solidFill>
                  <a:srgbClr val="0070C0"/>
                </a:solidFill>
              </a:rPr>
              <a:t> /&gt;  </a:t>
            </a:r>
          </a:p>
          <a:p>
            <a:r>
              <a:rPr lang="en-US" sz="2000" dirty="0">
                <a:solidFill>
                  <a:srgbClr val="0070C0"/>
                </a:solidFill>
              </a:rPr>
              <a:t>    &lt;p&gt;&lt;</a:t>
            </a:r>
            <a:r>
              <a:rPr lang="en-US" sz="2000" dirty="0" err="1">
                <a:solidFill>
                  <a:srgbClr val="0070C0"/>
                </a:solidFill>
              </a:rPr>
              <a:t>i</a:t>
            </a:r>
            <a:r>
              <a:rPr lang="en-US" sz="2000" dirty="0">
                <a:solidFill>
                  <a:srgbClr val="0070C0"/>
                </a:solidFill>
              </a:rPr>
              <a:t>&gt;Amount is:&lt;/</a:t>
            </a:r>
            <a:r>
              <a:rPr lang="en-US" sz="2000" dirty="0" err="1">
                <a:solidFill>
                  <a:srgbClr val="0070C0"/>
                </a:solidFill>
              </a:rPr>
              <a:t>i</a:t>
            </a:r>
            <a:r>
              <a:rPr lang="en-US" sz="2000" dirty="0">
                <a:solidFill>
                  <a:srgbClr val="0070C0"/>
                </a:solidFill>
              </a:rPr>
              <a:t>&gt;  &lt;</a:t>
            </a:r>
            <a:r>
              <a:rPr lang="en-US" sz="2000" dirty="0" err="1">
                <a:solidFill>
                  <a:srgbClr val="0070C0"/>
                </a:solidFill>
              </a:rPr>
              <a:t>c:out</a:t>
            </a:r>
            <a:r>
              <a:rPr lang="en-US" sz="2000" dirty="0">
                <a:solidFill>
                  <a:srgbClr val="0070C0"/>
                </a:solidFill>
              </a:rPr>
              <a:t> value="${j}" /&gt;&lt;/p&gt;  </a:t>
            </a:r>
          </a:p>
          <a:p>
            <a:r>
              <a:rPr lang="en-US" sz="2000" dirty="0"/>
              <a:t>  &lt;/body&gt;  </a:t>
            </a:r>
          </a:p>
          <a:p>
            <a:r>
              <a:rPr lang="en-US" sz="2000" dirty="0"/>
              <a:t>&lt;/html&gt;</a:t>
            </a:r>
            <a:endParaRPr lang="fr-FR" sz="2000" dirty="0"/>
          </a:p>
        </p:txBody>
      </p:sp>
    </p:spTree>
    <p:extLst>
      <p:ext uri="{BB962C8B-B14F-4D97-AF65-F5344CB8AC3E}">
        <p14:creationId xmlns:p14="http://schemas.microsoft.com/office/powerpoint/2010/main" val="1574364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73</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4832092"/>
          </a:xfrm>
          <a:prstGeom prst="rect">
            <a:avLst/>
          </a:prstGeom>
        </p:spPr>
        <p:txBody>
          <a:bodyPr wrap="square">
            <a:spAutoFit/>
          </a:bodyPr>
          <a:lstStyle/>
          <a:p>
            <a:r>
              <a:rPr lang="fr-FR" sz="2400" b="1" dirty="0" smtClean="0"/>
              <a:t>JSTL SQL Tags</a:t>
            </a:r>
          </a:p>
          <a:p>
            <a:endParaRPr lang="fr-FR" sz="2400" dirty="0" smtClean="0"/>
          </a:p>
          <a:p>
            <a:r>
              <a:rPr lang="en-US" sz="2000" dirty="0"/>
              <a:t>&lt;%@ </a:t>
            </a:r>
            <a:r>
              <a:rPr lang="en-US" sz="2000" dirty="0" err="1"/>
              <a:t>taglib</a:t>
            </a:r>
            <a:r>
              <a:rPr lang="en-US" sz="2000" dirty="0"/>
              <a:t> </a:t>
            </a:r>
            <a:r>
              <a:rPr lang="en-US" sz="2000" dirty="0" err="1"/>
              <a:t>uri</a:t>
            </a:r>
            <a:r>
              <a:rPr lang="en-US" sz="2000" dirty="0"/>
              <a:t>="http://java.sun.com/</a:t>
            </a:r>
            <a:r>
              <a:rPr lang="en-US" sz="2000" dirty="0" err="1"/>
              <a:t>jsp</a:t>
            </a:r>
            <a:r>
              <a:rPr lang="en-US" sz="2000" dirty="0"/>
              <a:t>/</a:t>
            </a:r>
            <a:r>
              <a:rPr lang="en-US" sz="2000" dirty="0" err="1"/>
              <a:t>jstl</a:t>
            </a:r>
            <a:r>
              <a:rPr lang="en-US" sz="2000" dirty="0"/>
              <a:t>/core" prefix="c" %&gt;  </a:t>
            </a:r>
          </a:p>
          <a:p>
            <a:r>
              <a:rPr lang="en-US" sz="2000" dirty="0"/>
              <a:t>&lt;%@ </a:t>
            </a:r>
            <a:r>
              <a:rPr lang="en-US" sz="2000" dirty="0" err="1"/>
              <a:t>taglib</a:t>
            </a:r>
            <a:r>
              <a:rPr lang="en-US" sz="2000" dirty="0"/>
              <a:t> </a:t>
            </a:r>
            <a:r>
              <a:rPr lang="en-US" sz="2000" dirty="0" err="1"/>
              <a:t>uri</a:t>
            </a:r>
            <a:r>
              <a:rPr lang="en-US" sz="2000" dirty="0"/>
              <a:t>="http://java.sun.com/</a:t>
            </a:r>
            <a:r>
              <a:rPr lang="en-US" sz="2000" dirty="0" err="1"/>
              <a:t>jsp</a:t>
            </a:r>
            <a:r>
              <a:rPr lang="en-US" sz="2000" dirty="0"/>
              <a:t>/</a:t>
            </a:r>
            <a:r>
              <a:rPr lang="en-US" sz="2000" dirty="0" err="1"/>
              <a:t>jstl</a:t>
            </a:r>
            <a:r>
              <a:rPr lang="en-US" sz="2000" dirty="0"/>
              <a:t>/</a:t>
            </a:r>
            <a:r>
              <a:rPr lang="en-US" sz="2000" dirty="0" err="1"/>
              <a:t>sql</a:t>
            </a:r>
            <a:r>
              <a:rPr lang="en-US" sz="2000" dirty="0"/>
              <a:t>" prefix="</a:t>
            </a:r>
            <a:r>
              <a:rPr lang="en-US" sz="2000" dirty="0" err="1"/>
              <a:t>sql</a:t>
            </a:r>
            <a:r>
              <a:rPr lang="en-US" sz="2000" dirty="0"/>
              <a:t>"%&gt;  </a:t>
            </a:r>
          </a:p>
          <a:p>
            <a:r>
              <a:rPr lang="en-US" sz="2000" dirty="0"/>
              <a:t>&lt;html&gt;  </a:t>
            </a:r>
          </a:p>
          <a:p>
            <a:r>
              <a:rPr lang="en-US" sz="2000" dirty="0"/>
              <a:t>&lt;head&gt;  </a:t>
            </a:r>
          </a:p>
          <a:p>
            <a:r>
              <a:rPr lang="en-US" sz="2000" dirty="0"/>
              <a:t>&lt;title&gt;</a:t>
            </a:r>
            <a:r>
              <a:rPr lang="en-US" sz="2000" dirty="0" err="1"/>
              <a:t>sql:setDataSource</a:t>
            </a:r>
            <a:r>
              <a:rPr lang="en-US" sz="2000" dirty="0"/>
              <a:t> Tag&lt;/title&gt;  </a:t>
            </a:r>
          </a:p>
          <a:p>
            <a:r>
              <a:rPr lang="en-US" sz="2000" dirty="0"/>
              <a:t>&lt;/head&gt;  </a:t>
            </a:r>
          </a:p>
          <a:p>
            <a:r>
              <a:rPr lang="en-US" sz="2000" dirty="0"/>
              <a:t>&lt;body&gt;  </a:t>
            </a:r>
          </a:p>
          <a:p>
            <a:r>
              <a:rPr lang="en-US" sz="2000" dirty="0"/>
              <a:t>   </a:t>
            </a:r>
          </a:p>
          <a:p>
            <a:r>
              <a:rPr lang="en-US" sz="2000" dirty="0">
                <a:solidFill>
                  <a:srgbClr val="0070C0"/>
                </a:solidFill>
              </a:rPr>
              <a:t>&lt;</a:t>
            </a:r>
            <a:r>
              <a:rPr lang="en-US" sz="2000" dirty="0" err="1">
                <a:solidFill>
                  <a:srgbClr val="0070C0"/>
                </a:solidFill>
              </a:rPr>
              <a:t>sql:setDataSource</a:t>
            </a:r>
            <a:r>
              <a:rPr lang="en-US" sz="2000" dirty="0">
                <a:solidFill>
                  <a:srgbClr val="0070C0"/>
                </a:solidFill>
              </a:rPr>
              <a:t> </a:t>
            </a:r>
            <a:r>
              <a:rPr lang="en-US" sz="2000" dirty="0" err="1">
                <a:solidFill>
                  <a:srgbClr val="0070C0"/>
                </a:solidFill>
              </a:rPr>
              <a:t>var</a:t>
            </a:r>
            <a:r>
              <a:rPr lang="en-US" sz="2000" dirty="0">
                <a:solidFill>
                  <a:srgbClr val="0070C0"/>
                </a:solidFill>
              </a:rPr>
              <a:t>="</a:t>
            </a:r>
            <a:r>
              <a:rPr lang="en-US" sz="2000" dirty="0" err="1">
                <a:solidFill>
                  <a:srgbClr val="0070C0"/>
                </a:solidFill>
              </a:rPr>
              <a:t>db</a:t>
            </a:r>
            <a:r>
              <a:rPr lang="en-US" sz="2000" dirty="0">
                <a:solidFill>
                  <a:srgbClr val="0070C0"/>
                </a:solidFill>
              </a:rPr>
              <a:t>" driver="</a:t>
            </a:r>
            <a:r>
              <a:rPr lang="en-US" sz="2000" dirty="0" err="1">
                <a:solidFill>
                  <a:srgbClr val="0070C0"/>
                </a:solidFill>
              </a:rPr>
              <a:t>com.mysql.jdbc.Driver</a:t>
            </a:r>
            <a:r>
              <a:rPr lang="en-US" sz="2000" dirty="0">
                <a:solidFill>
                  <a:srgbClr val="0070C0"/>
                </a:solidFill>
              </a:rPr>
              <a:t>"  </a:t>
            </a:r>
          </a:p>
          <a:p>
            <a:r>
              <a:rPr lang="en-US" sz="2000" dirty="0">
                <a:solidFill>
                  <a:srgbClr val="0070C0"/>
                </a:solidFill>
              </a:rPr>
              <a:t>     </a:t>
            </a:r>
            <a:r>
              <a:rPr lang="en-US" sz="2000" dirty="0" err="1">
                <a:solidFill>
                  <a:srgbClr val="0070C0"/>
                </a:solidFill>
              </a:rPr>
              <a:t>url</a:t>
            </a:r>
            <a:r>
              <a:rPr lang="en-US" sz="2000" dirty="0">
                <a:solidFill>
                  <a:srgbClr val="0070C0"/>
                </a:solidFill>
              </a:rPr>
              <a:t>="</a:t>
            </a:r>
            <a:r>
              <a:rPr lang="en-US" sz="2000" dirty="0" err="1">
                <a:solidFill>
                  <a:srgbClr val="0070C0"/>
                </a:solidFill>
              </a:rPr>
              <a:t>jdbc:mysql</a:t>
            </a:r>
            <a:r>
              <a:rPr lang="en-US" sz="2000" dirty="0">
                <a:solidFill>
                  <a:srgbClr val="0070C0"/>
                </a:solidFill>
              </a:rPr>
              <a:t>://localhost/test"  </a:t>
            </a:r>
          </a:p>
          <a:p>
            <a:r>
              <a:rPr lang="en-US" sz="2000" dirty="0">
                <a:solidFill>
                  <a:srgbClr val="0070C0"/>
                </a:solidFill>
              </a:rPr>
              <a:t>     user="root"  password="1234"/&gt;  </a:t>
            </a:r>
          </a:p>
          <a:p>
            <a:r>
              <a:rPr lang="en-US" sz="2000" dirty="0"/>
              <a:t>&lt;/body&gt;  </a:t>
            </a:r>
          </a:p>
          <a:p>
            <a:r>
              <a:rPr lang="en-US" sz="2000" dirty="0"/>
              <a:t>&lt;/html&gt;</a:t>
            </a:r>
            <a:endParaRPr lang="fr-FR" sz="2000" dirty="0"/>
          </a:p>
        </p:txBody>
      </p:sp>
    </p:spTree>
    <p:extLst>
      <p:ext uri="{BB962C8B-B14F-4D97-AF65-F5344CB8AC3E}">
        <p14:creationId xmlns:p14="http://schemas.microsoft.com/office/powerpoint/2010/main" val="12622700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74</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5447645"/>
          </a:xfrm>
          <a:prstGeom prst="rect">
            <a:avLst/>
          </a:prstGeom>
        </p:spPr>
        <p:txBody>
          <a:bodyPr wrap="square">
            <a:spAutoFit/>
          </a:bodyPr>
          <a:lstStyle/>
          <a:p>
            <a:r>
              <a:rPr lang="fr-FR" sz="2400" b="1" dirty="0" smtClean="0"/>
              <a:t>JSTL SQL Tags</a:t>
            </a:r>
          </a:p>
          <a:p>
            <a:endParaRPr lang="fr-FR" sz="2400" dirty="0" smtClean="0"/>
          </a:p>
          <a:p>
            <a:r>
              <a:rPr lang="en-US" sz="2000" dirty="0"/>
              <a:t>&lt;%@ page import="java.io.*,</a:t>
            </a:r>
            <a:r>
              <a:rPr lang="en-US" sz="2000" dirty="0" err="1"/>
              <a:t>java.util</a:t>
            </a:r>
            <a:r>
              <a:rPr lang="en-US" sz="2000" dirty="0"/>
              <a:t>.*,</a:t>
            </a:r>
            <a:r>
              <a:rPr lang="en-US" sz="2000" dirty="0" err="1"/>
              <a:t>java.sql</a:t>
            </a:r>
            <a:r>
              <a:rPr lang="en-US" sz="2000" dirty="0"/>
              <a:t>.*"%&gt;  </a:t>
            </a:r>
          </a:p>
          <a:p>
            <a:r>
              <a:rPr lang="en-US" sz="2000" dirty="0"/>
              <a:t>&lt;%@ page import="</a:t>
            </a:r>
            <a:r>
              <a:rPr lang="en-US" sz="2000" dirty="0" err="1"/>
              <a:t>javax.servlet.http</a:t>
            </a:r>
            <a:r>
              <a:rPr lang="en-US" sz="2000" dirty="0"/>
              <a:t>.*,</a:t>
            </a:r>
            <a:r>
              <a:rPr lang="en-US" sz="2000" dirty="0" err="1"/>
              <a:t>javax.servlet</a:t>
            </a:r>
            <a:r>
              <a:rPr lang="en-US" sz="2000" dirty="0"/>
              <a:t>.*" %&gt;  </a:t>
            </a:r>
          </a:p>
          <a:p>
            <a:r>
              <a:rPr lang="en-US" sz="2000" dirty="0"/>
              <a:t>&lt;%@ </a:t>
            </a:r>
            <a:r>
              <a:rPr lang="en-US" sz="2000" dirty="0" err="1"/>
              <a:t>taglib</a:t>
            </a:r>
            <a:r>
              <a:rPr lang="en-US" sz="2000" dirty="0"/>
              <a:t> </a:t>
            </a:r>
            <a:r>
              <a:rPr lang="en-US" sz="2000" dirty="0" err="1"/>
              <a:t>uri</a:t>
            </a:r>
            <a:r>
              <a:rPr lang="en-US" sz="2000" dirty="0"/>
              <a:t>="http://java.sun.com/</a:t>
            </a:r>
            <a:r>
              <a:rPr lang="en-US" sz="2000" dirty="0" err="1"/>
              <a:t>jsp</a:t>
            </a:r>
            <a:r>
              <a:rPr lang="en-US" sz="2000" dirty="0"/>
              <a:t>/</a:t>
            </a:r>
            <a:r>
              <a:rPr lang="en-US" sz="2000" dirty="0" err="1"/>
              <a:t>jstl</a:t>
            </a:r>
            <a:r>
              <a:rPr lang="en-US" sz="2000" dirty="0"/>
              <a:t>/core" prefix="c"%&gt;  </a:t>
            </a:r>
          </a:p>
          <a:p>
            <a:r>
              <a:rPr lang="en-US" sz="2000" dirty="0"/>
              <a:t>&lt;%@ </a:t>
            </a:r>
            <a:r>
              <a:rPr lang="en-US" sz="2000" dirty="0" err="1"/>
              <a:t>taglib</a:t>
            </a:r>
            <a:r>
              <a:rPr lang="en-US" sz="2000" dirty="0"/>
              <a:t> </a:t>
            </a:r>
            <a:r>
              <a:rPr lang="en-US" sz="2000" dirty="0" err="1"/>
              <a:t>uri</a:t>
            </a:r>
            <a:r>
              <a:rPr lang="en-US" sz="2000" dirty="0"/>
              <a:t>="http://java.sun.com/</a:t>
            </a:r>
            <a:r>
              <a:rPr lang="en-US" sz="2000" dirty="0" err="1"/>
              <a:t>jsp</a:t>
            </a:r>
            <a:r>
              <a:rPr lang="en-US" sz="2000" dirty="0"/>
              <a:t>/</a:t>
            </a:r>
            <a:r>
              <a:rPr lang="en-US" sz="2000" dirty="0" err="1"/>
              <a:t>jstl</a:t>
            </a:r>
            <a:r>
              <a:rPr lang="en-US" sz="2000" dirty="0"/>
              <a:t>/</a:t>
            </a:r>
            <a:r>
              <a:rPr lang="en-US" sz="2000" dirty="0" err="1"/>
              <a:t>sql</a:t>
            </a:r>
            <a:r>
              <a:rPr lang="en-US" sz="2000" dirty="0"/>
              <a:t>" prefix="</a:t>
            </a:r>
            <a:r>
              <a:rPr lang="en-US" sz="2000" dirty="0" err="1"/>
              <a:t>sql</a:t>
            </a:r>
            <a:r>
              <a:rPr lang="en-US" sz="2000" dirty="0"/>
              <a:t>"%&gt;  </a:t>
            </a:r>
          </a:p>
          <a:p>
            <a:r>
              <a:rPr lang="en-US" sz="2000" dirty="0"/>
              <a:t>  </a:t>
            </a:r>
          </a:p>
          <a:p>
            <a:r>
              <a:rPr lang="en-US" sz="2000" dirty="0"/>
              <a:t>&lt;html&gt;  </a:t>
            </a:r>
          </a:p>
          <a:p>
            <a:r>
              <a:rPr lang="en-US" sz="2000" dirty="0"/>
              <a:t>&lt;head&gt;  </a:t>
            </a:r>
          </a:p>
          <a:p>
            <a:r>
              <a:rPr lang="en-US" sz="2000" dirty="0"/>
              <a:t>&lt;title&gt;</a:t>
            </a:r>
            <a:r>
              <a:rPr lang="en-US" sz="2000" dirty="0" err="1"/>
              <a:t>sql:query</a:t>
            </a:r>
            <a:r>
              <a:rPr lang="en-US" sz="2000" dirty="0"/>
              <a:t> Tag&lt;/title&gt;  </a:t>
            </a:r>
          </a:p>
          <a:p>
            <a:r>
              <a:rPr lang="en-US" sz="2000" dirty="0"/>
              <a:t>&lt;/head&gt;  </a:t>
            </a:r>
          </a:p>
          <a:p>
            <a:r>
              <a:rPr lang="en-US" sz="2000" dirty="0"/>
              <a:t>&lt;body&gt;  </a:t>
            </a:r>
          </a:p>
          <a:p>
            <a:r>
              <a:rPr lang="en-US" sz="2000" dirty="0"/>
              <a:t>   </a:t>
            </a:r>
          </a:p>
          <a:p>
            <a:r>
              <a:rPr lang="en-US" sz="2000" dirty="0">
                <a:solidFill>
                  <a:srgbClr val="0070C0"/>
                </a:solidFill>
              </a:rPr>
              <a:t>&lt;</a:t>
            </a:r>
            <a:r>
              <a:rPr lang="en-US" sz="2000" dirty="0" err="1">
                <a:solidFill>
                  <a:srgbClr val="0070C0"/>
                </a:solidFill>
              </a:rPr>
              <a:t>sql:setDataSource</a:t>
            </a:r>
            <a:r>
              <a:rPr lang="en-US" sz="2000" dirty="0">
                <a:solidFill>
                  <a:srgbClr val="0070C0"/>
                </a:solidFill>
              </a:rPr>
              <a:t> </a:t>
            </a:r>
            <a:r>
              <a:rPr lang="en-US" sz="2000" dirty="0" err="1">
                <a:solidFill>
                  <a:srgbClr val="0070C0"/>
                </a:solidFill>
              </a:rPr>
              <a:t>var</a:t>
            </a:r>
            <a:r>
              <a:rPr lang="en-US" sz="2000" dirty="0">
                <a:solidFill>
                  <a:srgbClr val="0070C0"/>
                </a:solidFill>
              </a:rPr>
              <a:t>="</a:t>
            </a:r>
            <a:r>
              <a:rPr lang="en-US" sz="2000" dirty="0" err="1">
                <a:solidFill>
                  <a:srgbClr val="0070C0"/>
                </a:solidFill>
              </a:rPr>
              <a:t>db</a:t>
            </a:r>
            <a:r>
              <a:rPr lang="en-US" sz="2000" dirty="0">
                <a:solidFill>
                  <a:srgbClr val="0070C0"/>
                </a:solidFill>
              </a:rPr>
              <a:t>" driver="</a:t>
            </a:r>
            <a:r>
              <a:rPr lang="en-US" sz="2000" dirty="0" err="1">
                <a:solidFill>
                  <a:srgbClr val="0070C0"/>
                </a:solidFill>
              </a:rPr>
              <a:t>com.mysql.jdbc.Driver</a:t>
            </a:r>
            <a:r>
              <a:rPr lang="en-US" sz="2000" dirty="0">
                <a:solidFill>
                  <a:srgbClr val="0070C0"/>
                </a:solidFill>
              </a:rPr>
              <a:t>"  </a:t>
            </a:r>
          </a:p>
          <a:p>
            <a:r>
              <a:rPr lang="en-US" sz="2000" dirty="0">
                <a:solidFill>
                  <a:srgbClr val="0070C0"/>
                </a:solidFill>
              </a:rPr>
              <a:t>     </a:t>
            </a:r>
            <a:r>
              <a:rPr lang="en-US" sz="2000" dirty="0" err="1">
                <a:solidFill>
                  <a:srgbClr val="0070C0"/>
                </a:solidFill>
              </a:rPr>
              <a:t>url</a:t>
            </a:r>
            <a:r>
              <a:rPr lang="en-US" sz="2000" dirty="0">
                <a:solidFill>
                  <a:srgbClr val="0070C0"/>
                </a:solidFill>
              </a:rPr>
              <a:t>="</a:t>
            </a:r>
            <a:r>
              <a:rPr lang="en-US" sz="2000" dirty="0" err="1">
                <a:solidFill>
                  <a:srgbClr val="0070C0"/>
                </a:solidFill>
              </a:rPr>
              <a:t>jdbc:mysql</a:t>
            </a:r>
            <a:r>
              <a:rPr lang="en-US" sz="2000" dirty="0">
                <a:solidFill>
                  <a:srgbClr val="0070C0"/>
                </a:solidFill>
              </a:rPr>
              <a:t>://localhost/test"  </a:t>
            </a:r>
          </a:p>
          <a:p>
            <a:r>
              <a:rPr lang="en-US" sz="2000" dirty="0">
                <a:solidFill>
                  <a:srgbClr val="0070C0"/>
                </a:solidFill>
              </a:rPr>
              <a:t>     user="root"  password="1234"/&gt;  </a:t>
            </a:r>
          </a:p>
          <a:p>
            <a:r>
              <a:rPr lang="en-US" sz="2000" dirty="0"/>
              <a:t>  </a:t>
            </a:r>
          </a:p>
        </p:txBody>
      </p:sp>
    </p:spTree>
    <p:extLst>
      <p:ext uri="{BB962C8B-B14F-4D97-AF65-F5344CB8AC3E}">
        <p14:creationId xmlns:p14="http://schemas.microsoft.com/office/powerpoint/2010/main" val="39962658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75</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4216539"/>
          </a:xfrm>
          <a:prstGeom prst="rect">
            <a:avLst/>
          </a:prstGeom>
        </p:spPr>
        <p:txBody>
          <a:bodyPr wrap="square">
            <a:spAutoFit/>
          </a:bodyPr>
          <a:lstStyle/>
          <a:p>
            <a:r>
              <a:rPr lang="fr-FR" sz="2400" b="1" dirty="0" smtClean="0"/>
              <a:t>JSTL SQL Tags</a:t>
            </a:r>
          </a:p>
          <a:p>
            <a:endParaRPr lang="fr-FR" sz="2400" dirty="0"/>
          </a:p>
          <a:p>
            <a:r>
              <a:rPr lang="en-US" sz="2000" dirty="0" smtClean="0">
                <a:solidFill>
                  <a:srgbClr val="0070C0"/>
                </a:solidFill>
              </a:rPr>
              <a:t>&lt;</a:t>
            </a:r>
            <a:r>
              <a:rPr lang="en-US" sz="2000" dirty="0" err="1">
                <a:solidFill>
                  <a:srgbClr val="0070C0"/>
                </a:solidFill>
              </a:rPr>
              <a:t>sql:query</a:t>
            </a:r>
            <a:r>
              <a:rPr lang="en-US" sz="2000" dirty="0">
                <a:solidFill>
                  <a:srgbClr val="0070C0"/>
                </a:solidFill>
              </a:rPr>
              <a:t> </a:t>
            </a:r>
            <a:r>
              <a:rPr lang="en-US" sz="2000" dirty="0" err="1">
                <a:solidFill>
                  <a:srgbClr val="0070C0"/>
                </a:solidFill>
              </a:rPr>
              <a:t>dataSource</a:t>
            </a:r>
            <a:r>
              <a:rPr lang="en-US" sz="2000" dirty="0">
                <a:solidFill>
                  <a:srgbClr val="0070C0"/>
                </a:solidFill>
              </a:rPr>
              <a:t>="${</a:t>
            </a:r>
            <a:r>
              <a:rPr lang="en-US" sz="2000" dirty="0" err="1">
                <a:solidFill>
                  <a:srgbClr val="0070C0"/>
                </a:solidFill>
              </a:rPr>
              <a:t>db</a:t>
            </a:r>
            <a:r>
              <a:rPr lang="en-US" sz="2000" dirty="0">
                <a:solidFill>
                  <a:srgbClr val="0070C0"/>
                </a:solidFill>
              </a:rPr>
              <a:t>}" </a:t>
            </a:r>
            <a:r>
              <a:rPr lang="en-US" sz="2000" dirty="0" err="1">
                <a:solidFill>
                  <a:srgbClr val="0070C0"/>
                </a:solidFill>
              </a:rPr>
              <a:t>var</a:t>
            </a:r>
            <a:r>
              <a:rPr lang="en-US" sz="2000" dirty="0">
                <a:solidFill>
                  <a:srgbClr val="0070C0"/>
                </a:solidFill>
              </a:rPr>
              <a:t>="</a:t>
            </a:r>
            <a:r>
              <a:rPr lang="en-US" sz="2000" dirty="0" err="1">
                <a:solidFill>
                  <a:srgbClr val="0070C0"/>
                </a:solidFill>
              </a:rPr>
              <a:t>rs</a:t>
            </a:r>
            <a:r>
              <a:rPr lang="en-US" sz="2000" dirty="0">
                <a:solidFill>
                  <a:srgbClr val="0070C0"/>
                </a:solidFill>
              </a:rPr>
              <a:t>"&gt;  </a:t>
            </a:r>
          </a:p>
          <a:p>
            <a:r>
              <a:rPr lang="en-US" sz="2000" dirty="0">
                <a:solidFill>
                  <a:srgbClr val="0070C0"/>
                </a:solidFill>
              </a:rPr>
              <a:t>SELECT * from Students;  </a:t>
            </a:r>
          </a:p>
          <a:p>
            <a:r>
              <a:rPr lang="en-US" sz="2000" dirty="0">
                <a:solidFill>
                  <a:srgbClr val="0070C0"/>
                </a:solidFill>
              </a:rPr>
              <a:t>&lt;/</a:t>
            </a:r>
            <a:r>
              <a:rPr lang="en-US" sz="2000" dirty="0" err="1">
                <a:solidFill>
                  <a:srgbClr val="0070C0"/>
                </a:solidFill>
              </a:rPr>
              <a:t>sql:query</a:t>
            </a:r>
            <a:r>
              <a:rPr lang="en-US" sz="2000" dirty="0">
                <a:solidFill>
                  <a:srgbClr val="0070C0"/>
                </a:solidFill>
              </a:rPr>
              <a:t>&gt;  </a:t>
            </a:r>
          </a:p>
          <a:p>
            <a:r>
              <a:rPr lang="en-US" sz="2000" dirty="0"/>
              <a:t>   </a:t>
            </a:r>
          </a:p>
          <a:p>
            <a:r>
              <a:rPr lang="en-US" sz="2000" dirty="0"/>
              <a:t>&lt;table border="2" width="100%"&gt;  </a:t>
            </a:r>
          </a:p>
          <a:p>
            <a:r>
              <a:rPr lang="en-US" sz="2000" dirty="0"/>
              <a:t>&lt;</a:t>
            </a:r>
            <a:r>
              <a:rPr lang="en-US" sz="2000" dirty="0" err="1"/>
              <a:t>tr</a:t>
            </a:r>
            <a:r>
              <a:rPr lang="en-US" sz="2000" dirty="0"/>
              <a:t>&gt;  </a:t>
            </a:r>
          </a:p>
          <a:p>
            <a:r>
              <a:rPr lang="en-US" sz="2000" dirty="0"/>
              <a:t>&lt;</a:t>
            </a:r>
            <a:r>
              <a:rPr lang="en-US" sz="2000" dirty="0" err="1"/>
              <a:t>th</a:t>
            </a:r>
            <a:r>
              <a:rPr lang="en-US" sz="2000" dirty="0"/>
              <a:t>&gt;Student ID&lt;/</a:t>
            </a:r>
            <a:r>
              <a:rPr lang="en-US" sz="2000" dirty="0" err="1"/>
              <a:t>th</a:t>
            </a:r>
            <a:r>
              <a:rPr lang="en-US" sz="2000" dirty="0"/>
              <a:t>&gt;  </a:t>
            </a:r>
          </a:p>
          <a:p>
            <a:r>
              <a:rPr lang="en-US" sz="2000" dirty="0"/>
              <a:t>&lt;</a:t>
            </a:r>
            <a:r>
              <a:rPr lang="en-US" sz="2000" dirty="0" err="1"/>
              <a:t>th</a:t>
            </a:r>
            <a:r>
              <a:rPr lang="en-US" sz="2000" dirty="0"/>
              <a:t>&gt;First Name&lt;/</a:t>
            </a:r>
            <a:r>
              <a:rPr lang="en-US" sz="2000" dirty="0" err="1"/>
              <a:t>th</a:t>
            </a:r>
            <a:r>
              <a:rPr lang="en-US" sz="2000" dirty="0"/>
              <a:t>&gt;  </a:t>
            </a:r>
          </a:p>
          <a:p>
            <a:r>
              <a:rPr lang="en-US" sz="2000" dirty="0"/>
              <a:t>&lt;</a:t>
            </a:r>
            <a:r>
              <a:rPr lang="en-US" sz="2000" dirty="0" err="1"/>
              <a:t>th</a:t>
            </a:r>
            <a:r>
              <a:rPr lang="en-US" sz="2000" dirty="0"/>
              <a:t>&gt;Last Name&lt;/</a:t>
            </a:r>
            <a:r>
              <a:rPr lang="en-US" sz="2000" dirty="0" err="1"/>
              <a:t>th</a:t>
            </a:r>
            <a:r>
              <a:rPr lang="en-US" sz="2000" dirty="0"/>
              <a:t>&gt;  </a:t>
            </a:r>
          </a:p>
          <a:p>
            <a:r>
              <a:rPr lang="en-US" sz="2000" dirty="0"/>
              <a:t>&lt;</a:t>
            </a:r>
            <a:r>
              <a:rPr lang="en-US" sz="2000" dirty="0" err="1"/>
              <a:t>th</a:t>
            </a:r>
            <a:r>
              <a:rPr lang="en-US" sz="2000" dirty="0"/>
              <a:t>&gt;Age&lt;/</a:t>
            </a:r>
            <a:r>
              <a:rPr lang="en-US" sz="2000" dirty="0" err="1"/>
              <a:t>th</a:t>
            </a:r>
            <a:r>
              <a:rPr lang="en-US" sz="2000" dirty="0"/>
              <a:t>&gt;  </a:t>
            </a:r>
          </a:p>
          <a:p>
            <a:r>
              <a:rPr lang="en-US" sz="2000" dirty="0"/>
              <a:t>&lt;/</a:t>
            </a:r>
            <a:r>
              <a:rPr lang="en-US" sz="2000" dirty="0" err="1"/>
              <a:t>tr</a:t>
            </a:r>
            <a:r>
              <a:rPr lang="en-US" sz="2000" dirty="0"/>
              <a:t>&gt;  </a:t>
            </a:r>
          </a:p>
        </p:txBody>
      </p:sp>
    </p:spTree>
    <p:extLst>
      <p:ext uri="{BB962C8B-B14F-4D97-AF65-F5344CB8AC3E}">
        <p14:creationId xmlns:p14="http://schemas.microsoft.com/office/powerpoint/2010/main" val="26973331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130644"/>
            <a:ext cx="9559636" cy="464602"/>
          </a:xfrm>
        </p:spPr>
        <p:txBody>
          <a:bodyPr>
            <a:normAutofit fontScale="90000"/>
          </a:bodyPr>
          <a:lstStyle/>
          <a:p>
            <a:r>
              <a:rPr lang="fr-FR" sz="3200" b="1" dirty="0">
                <a:solidFill>
                  <a:srgbClr val="C00000"/>
                </a:solidFill>
                <a:latin typeface="+mn-lt"/>
              </a:rPr>
              <a:t>Java Standard Tag Library (JSTL)</a:t>
            </a:r>
            <a:endParaRPr lang="fr-FR" sz="3200" b="1" dirty="0" smtClean="0">
              <a:solidFill>
                <a:srgbClr val="C00000"/>
              </a:solidFill>
              <a:latin typeface="+mn-lt"/>
            </a:endParaRP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76</a:t>
            </a:fld>
            <a:endParaRPr lang="fr-FR">
              <a:solidFill>
                <a:prstClr val="black">
                  <a:tint val="75000"/>
                </a:prstClr>
              </a:solidFill>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12" name="Rectangle 11"/>
          <p:cNvSpPr/>
          <p:nvPr/>
        </p:nvSpPr>
        <p:spPr>
          <a:xfrm>
            <a:off x="676858" y="662507"/>
            <a:ext cx="7140494" cy="5565564"/>
          </a:xfrm>
          <a:prstGeom prst="rect">
            <a:avLst/>
          </a:prstGeom>
        </p:spPr>
        <p:txBody>
          <a:bodyPr wrap="square">
            <a:noAutofit/>
          </a:bodyPr>
          <a:lstStyle/>
          <a:p>
            <a:endParaRPr lang="en-US" sz="2000" b="1" dirty="0"/>
          </a:p>
        </p:txBody>
      </p:sp>
      <p:sp>
        <p:nvSpPr>
          <p:cNvPr id="5" name="Rectangle 4"/>
          <p:cNvSpPr/>
          <p:nvPr/>
        </p:nvSpPr>
        <p:spPr>
          <a:xfrm>
            <a:off x="671884" y="680285"/>
            <a:ext cx="10681916" cy="4462760"/>
          </a:xfrm>
          <a:prstGeom prst="rect">
            <a:avLst/>
          </a:prstGeom>
        </p:spPr>
        <p:txBody>
          <a:bodyPr wrap="square">
            <a:spAutoFit/>
          </a:bodyPr>
          <a:lstStyle/>
          <a:p>
            <a:r>
              <a:rPr lang="fr-FR" sz="2400" b="1" dirty="0" smtClean="0"/>
              <a:t>JSTL SQL Tags</a:t>
            </a:r>
          </a:p>
          <a:p>
            <a:r>
              <a:rPr lang="en-US" sz="2000" dirty="0" smtClean="0"/>
              <a:t> </a:t>
            </a:r>
            <a:endParaRPr lang="en-US" sz="2000" dirty="0"/>
          </a:p>
          <a:p>
            <a:r>
              <a:rPr lang="en-US" sz="2000" dirty="0">
                <a:solidFill>
                  <a:srgbClr val="0070C0"/>
                </a:solidFill>
              </a:rPr>
              <a:t>&lt;</a:t>
            </a:r>
            <a:r>
              <a:rPr lang="en-US" sz="2000" dirty="0" err="1">
                <a:solidFill>
                  <a:srgbClr val="0070C0"/>
                </a:solidFill>
              </a:rPr>
              <a:t>c:forEach</a:t>
            </a:r>
            <a:r>
              <a:rPr lang="en-US" sz="2000" dirty="0">
                <a:solidFill>
                  <a:srgbClr val="0070C0"/>
                </a:solidFill>
              </a:rPr>
              <a:t> </a:t>
            </a:r>
            <a:r>
              <a:rPr lang="en-US" sz="2000" dirty="0" err="1">
                <a:solidFill>
                  <a:srgbClr val="0070C0"/>
                </a:solidFill>
              </a:rPr>
              <a:t>var</a:t>
            </a:r>
            <a:r>
              <a:rPr lang="en-US" sz="2000" dirty="0">
                <a:solidFill>
                  <a:srgbClr val="0070C0"/>
                </a:solidFill>
              </a:rPr>
              <a:t>="table" items="${</a:t>
            </a:r>
            <a:r>
              <a:rPr lang="en-US" sz="2000" dirty="0" err="1">
                <a:solidFill>
                  <a:srgbClr val="0070C0"/>
                </a:solidFill>
              </a:rPr>
              <a:t>rs.rows</a:t>
            </a:r>
            <a:r>
              <a:rPr lang="en-US" sz="2000" dirty="0">
                <a:solidFill>
                  <a:srgbClr val="0070C0"/>
                </a:solidFill>
              </a:rPr>
              <a:t>}"&gt;</a:t>
            </a:r>
            <a:r>
              <a:rPr lang="en-US" sz="2000" dirty="0"/>
              <a:t>  </a:t>
            </a:r>
          </a:p>
          <a:p>
            <a:r>
              <a:rPr lang="en-US" sz="2000" dirty="0"/>
              <a:t>&lt;</a:t>
            </a:r>
            <a:r>
              <a:rPr lang="en-US" sz="2000" dirty="0" err="1"/>
              <a:t>tr</a:t>
            </a:r>
            <a:r>
              <a:rPr lang="en-US" sz="2000" dirty="0"/>
              <a:t>&gt;  </a:t>
            </a:r>
          </a:p>
          <a:p>
            <a:r>
              <a:rPr lang="en-US" sz="2000" dirty="0"/>
              <a:t>&lt;td&gt;</a:t>
            </a:r>
            <a:r>
              <a:rPr lang="en-US" sz="2000" dirty="0">
                <a:solidFill>
                  <a:srgbClr val="0070C0"/>
                </a:solidFill>
              </a:rPr>
              <a:t>&lt;</a:t>
            </a:r>
            <a:r>
              <a:rPr lang="en-US" sz="2000" dirty="0" err="1">
                <a:solidFill>
                  <a:srgbClr val="0070C0"/>
                </a:solidFill>
              </a:rPr>
              <a:t>c:out</a:t>
            </a:r>
            <a:r>
              <a:rPr lang="en-US" sz="2000" dirty="0">
                <a:solidFill>
                  <a:srgbClr val="0070C0"/>
                </a:solidFill>
              </a:rPr>
              <a:t> value="${table.id}"/&gt;</a:t>
            </a:r>
            <a:r>
              <a:rPr lang="en-US" sz="2000" dirty="0"/>
              <a:t>&lt;/td&gt;  </a:t>
            </a:r>
          </a:p>
          <a:p>
            <a:r>
              <a:rPr lang="en-US" sz="2000" dirty="0"/>
              <a:t>&lt;td&gt;</a:t>
            </a:r>
            <a:r>
              <a:rPr lang="en-US" sz="2000" dirty="0">
                <a:solidFill>
                  <a:srgbClr val="0070C0"/>
                </a:solidFill>
              </a:rPr>
              <a:t>&lt;</a:t>
            </a:r>
            <a:r>
              <a:rPr lang="en-US" sz="2000" dirty="0" err="1">
                <a:solidFill>
                  <a:srgbClr val="0070C0"/>
                </a:solidFill>
              </a:rPr>
              <a:t>c:out</a:t>
            </a:r>
            <a:r>
              <a:rPr lang="en-US" sz="2000" dirty="0">
                <a:solidFill>
                  <a:srgbClr val="0070C0"/>
                </a:solidFill>
              </a:rPr>
              <a:t> value="${</a:t>
            </a:r>
            <a:r>
              <a:rPr lang="en-US" sz="2000" dirty="0" err="1">
                <a:solidFill>
                  <a:srgbClr val="0070C0"/>
                </a:solidFill>
              </a:rPr>
              <a:t>table.First_Name</a:t>
            </a:r>
            <a:r>
              <a:rPr lang="en-US" sz="2000" dirty="0">
                <a:solidFill>
                  <a:srgbClr val="0070C0"/>
                </a:solidFill>
              </a:rPr>
              <a:t>}"/&gt;</a:t>
            </a:r>
            <a:r>
              <a:rPr lang="en-US" sz="2000" dirty="0"/>
              <a:t>&lt;/td&gt;  </a:t>
            </a:r>
          </a:p>
          <a:p>
            <a:r>
              <a:rPr lang="en-US" sz="2000" dirty="0"/>
              <a:t>&lt;td&gt;</a:t>
            </a:r>
            <a:r>
              <a:rPr lang="en-US" sz="2000" dirty="0">
                <a:solidFill>
                  <a:srgbClr val="0070C0"/>
                </a:solidFill>
              </a:rPr>
              <a:t>&lt;</a:t>
            </a:r>
            <a:r>
              <a:rPr lang="en-US" sz="2000" dirty="0" err="1">
                <a:solidFill>
                  <a:srgbClr val="0070C0"/>
                </a:solidFill>
              </a:rPr>
              <a:t>c:out</a:t>
            </a:r>
            <a:r>
              <a:rPr lang="en-US" sz="2000" dirty="0">
                <a:solidFill>
                  <a:srgbClr val="0070C0"/>
                </a:solidFill>
              </a:rPr>
              <a:t> value="${</a:t>
            </a:r>
            <a:r>
              <a:rPr lang="en-US" sz="2000" dirty="0" err="1">
                <a:solidFill>
                  <a:srgbClr val="0070C0"/>
                </a:solidFill>
              </a:rPr>
              <a:t>table.Last_Name</a:t>
            </a:r>
            <a:r>
              <a:rPr lang="en-US" sz="2000" dirty="0">
                <a:solidFill>
                  <a:srgbClr val="0070C0"/>
                </a:solidFill>
              </a:rPr>
              <a:t>}"/&gt;</a:t>
            </a:r>
            <a:r>
              <a:rPr lang="en-US" sz="2000" dirty="0"/>
              <a:t>&lt;/td&gt;  </a:t>
            </a:r>
          </a:p>
          <a:p>
            <a:r>
              <a:rPr lang="en-US" sz="2000" dirty="0"/>
              <a:t>&lt;td&gt;</a:t>
            </a:r>
            <a:r>
              <a:rPr lang="en-US" sz="2000" dirty="0">
                <a:solidFill>
                  <a:srgbClr val="0070C0"/>
                </a:solidFill>
              </a:rPr>
              <a:t>&lt;</a:t>
            </a:r>
            <a:r>
              <a:rPr lang="en-US" sz="2000" dirty="0" err="1">
                <a:solidFill>
                  <a:srgbClr val="0070C0"/>
                </a:solidFill>
              </a:rPr>
              <a:t>c:out</a:t>
            </a:r>
            <a:r>
              <a:rPr lang="en-US" sz="2000" dirty="0">
                <a:solidFill>
                  <a:srgbClr val="0070C0"/>
                </a:solidFill>
              </a:rPr>
              <a:t> value="${</a:t>
            </a:r>
            <a:r>
              <a:rPr lang="en-US" sz="2000" dirty="0" err="1">
                <a:solidFill>
                  <a:srgbClr val="0070C0"/>
                </a:solidFill>
              </a:rPr>
              <a:t>table.Age</a:t>
            </a:r>
            <a:r>
              <a:rPr lang="en-US" sz="2000" dirty="0">
                <a:solidFill>
                  <a:srgbClr val="0070C0"/>
                </a:solidFill>
              </a:rPr>
              <a:t>}"/&gt;</a:t>
            </a:r>
            <a:r>
              <a:rPr lang="en-US" sz="2000" dirty="0"/>
              <a:t>&lt;/td&gt;  </a:t>
            </a:r>
          </a:p>
          <a:p>
            <a:r>
              <a:rPr lang="en-US" sz="2000" dirty="0"/>
              <a:t>&lt;/</a:t>
            </a:r>
            <a:r>
              <a:rPr lang="en-US" sz="2000" dirty="0" err="1"/>
              <a:t>tr</a:t>
            </a:r>
            <a:r>
              <a:rPr lang="en-US" sz="2000" dirty="0"/>
              <a:t>&gt;  </a:t>
            </a:r>
          </a:p>
          <a:p>
            <a:r>
              <a:rPr lang="en-US" sz="2000" dirty="0">
                <a:solidFill>
                  <a:srgbClr val="0070C0"/>
                </a:solidFill>
              </a:rPr>
              <a:t>&lt;/</a:t>
            </a:r>
            <a:r>
              <a:rPr lang="en-US" sz="2000" dirty="0" err="1">
                <a:solidFill>
                  <a:srgbClr val="0070C0"/>
                </a:solidFill>
              </a:rPr>
              <a:t>c:forEach</a:t>
            </a:r>
            <a:r>
              <a:rPr lang="en-US" sz="2000" dirty="0">
                <a:solidFill>
                  <a:srgbClr val="0070C0"/>
                </a:solidFill>
              </a:rPr>
              <a:t>&gt;</a:t>
            </a:r>
            <a:r>
              <a:rPr lang="en-US" sz="2000" dirty="0"/>
              <a:t>  </a:t>
            </a:r>
          </a:p>
          <a:p>
            <a:r>
              <a:rPr lang="en-US" sz="2000" dirty="0"/>
              <a:t>&lt;/table&gt;  </a:t>
            </a:r>
          </a:p>
          <a:p>
            <a:r>
              <a:rPr lang="en-US" sz="2000" dirty="0"/>
              <a:t>  </a:t>
            </a:r>
          </a:p>
          <a:p>
            <a:r>
              <a:rPr lang="en-US" sz="2000" dirty="0"/>
              <a:t>&lt;/body&gt;  </a:t>
            </a:r>
          </a:p>
          <a:p>
            <a:r>
              <a:rPr lang="en-US" sz="2000" dirty="0"/>
              <a:t>&lt;/html&gt;</a:t>
            </a:r>
            <a:endParaRPr lang="fr-FR" sz="2000" dirty="0"/>
          </a:p>
        </p:txBody>
      </p:sp>
    </p:spTree>
    <p:extLst>
      <p:ext uri="{BB962C8B-B14F-4D97-AF65-F5344CB8AC3E}">
        <p14:creationId xmlns:p14="http://schemas.microsoft.com/office/powerpoint/2010/main" val="3714023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8</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pic>
        <p:nvPicPr>
          <p:cNvPr id="6" name="Image 5"/>
          <p:cNvPicPr>
            <a:picLocks noChangeAspect="1"/>
          </p:cNvPicPr>
          <p:nvPr/>
        </p:nvPicPr>
        <p:blipFill>
          <a:blip r:embed="rId3"/>
          <a:stretch>
            <a:fillRect/>
          </a:stretch>
        </p:blipFill>
        <p:spPr>
          <a:xfrm>
            <a:off x="2852368" y="721543"/>
            <a:ext cx="6461505" cy="5414915"/>
          </a:xfrm>
          <a:prstGeom prst="rect">
            <a:avLst/>
          </a:prstGeom>
        </p:spPr>
      </p:pic>
    </p:spTree>
    <p:extLst>
      <p:ext uri="{BB962C8B-B14F-4D97-AF65-F5344CB8AC3E}">
        <p14:creationId xmlns:p14="http://schemas.microsoft.com/office/powerpoint/2010/main" val="4211509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6" y="214990"/>
            <a:ext cx="9559636" cy="511062"/>
          </a:xfrm>
        </p:spPr>
        <p:txBody>
          <a:bodyPr>
            <a:normAutofit fontScale="90000"/>
          </a:bodyPr>
          <a:lstStyle/>
          <a:p>
            <a:r>
              <a:rPr lang="fr-FR" sz="3200" b="1" dirty="0">
                <a:solidFill>
                  <a:srgbClr val="C00000"/>
                </a:solidFill>
                <a:latin typeface="+mn-lt"/>
              </a:rPr>
              <a:t>HTTP (Hyper </a:t>
            </a:r>
            <a:r>
              <a:rPr lang="fr-FR" sz="3200" b="1" dirty="0" err="1">
                <a:solidFill>
                  <a:srgbClr val="C00000"/>
                </a:solidFill>
                <a:latin typeface="+mn-lt"/>
              </a:rPr>
              <a:t>Text</a:t>
            </a:r>
            <a:r>
              <a:rPr lang="fr-FR" sz="3200" b="1" dirty="0">
                <a:solidFill>
                  <a:srgbClr val="C00000"/>
                </a:solidFill>
                <a:latin typeface="+mn-lt"/>
              </a:rPr>
              <a:t> Transfer Protocol</a:t>
            </a:r>
            <a:r>
              <a:rPr lang="fr-FR" sz="3200" b="1" dirty="0" smtClean="0">
                <a:solidFill>
                  <a:srgbClr val="C00000"/>
                </a:solidFill>
                <a:latin typeface="+mn-lt"/>
              </a:rPr>
              <a:t>)</a:t>
            </a:r>
          </a:p>
        </p:txBody>
      </p:sp>
      <p:sp>
        <p:nvSpPr>
          <p:cNvPr id="4" name="Espace réservé du numéro de diapositive 3"/>
          <p:cNvSpPr>
            <a:spLocks noGrp="1"/>
          </p:cNvSpPr>
          <p:nvPr>
            <p:ph type="sldNum" sz="quarter" idx="12"/>
          </p:nvPr>
        </p:nvSpPr>
        <p:spPr/>
        <p:txBody>
          <a:bodyPr/>
          <a:lstStyle/>
          <a:p>
            <a:fld id="{7CCC2EAC-D4F4-4B5A-9CD4-0AC0D430CA66}" type="slidenum">
              <a:rPr lang="fr-FR" smtClean="0">
                <a:solidFill>
                  <a:prstClr val="black">
                    <a:tint val="75000"/>
                  </a:prstClr>
                </a:solidFill>
              </a:rPr>
              <a:pPr/>
              <a:t>9</a:t>
            </a:fld>
            <a:endParaRPr lang="fr-FR">
              <a:solidFill>
                <a:prstClr val="black">
                  <a:tint val="75000"/>
                </a:prstClr>
              </a:solidFill>
            </a:endParaRPr>
          </a:p>
        </p:txBody>
      </p:sp>
      <p:sp>
        <p:nvSpPr>
          <p:cNvPr id="5" name="Titre 1"/>
          <p:cNvSpPr txBox="1">
            <a:spLocks/>
          </p:cNvSpPr>
          <p:nvPr/>
        </p:nvSpPr>
        <p:spPr>
          <a:xfrm>
            <a:off x="26825" y="64554"/>
            <a:ext cx="10515600" cy="4646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100" b="1" dirty="0">
              <a:solidFill>
                <a:srgbClr val="C00000"/>
              </a:solidFill>
              <a:latin typeface="Calibri" panose="020F0502020204030204"/>
            </a:endParaRPr>
          </a:p>
          <a:p>
            <a:r>
              <a:rPr lang="fr-FR" sz="1800" b="1" dirty="0" smtClean="0">
                <a:solidFill>
                  <a:srgbClr val="C00000"/>
                </a:solidFill>
                <a:latin typeface="Calibri" panose="020F0502020204030204"/>
              </a:rPr>
              <a:t> </a:t>
            </a:r>
            <a:endParaRPr lang="fr-FR" sz="1800" b="1" dirty="0">
              <a:solidFill>
                <a:srgbClr val="C00000"/>
              </a:solidFill>
              <a:latin typeface="Calibri" panose="020F0502020204030204"/>
            </a:endParaRPr>
          </a:p>
        </p:txBody>
      </p:sp>
      <p:pic>
        <p:nvPicPr>
          <p:cNvPr id="24" name="Image 23"/>
          <p:cNvPicPr>
            <a:picLocks noChangeAspect="1"/>
          </p:cNvPicPr>
          <p:nvPr/>
        </p:nvPicPr>
        <p:blipFill>
          <a:blip r:embed="rId2"/>
          <a:stretch>
            <a:fillRect/>
          </a:stretch>
        </p:blipFill>
        <p:spPr>
          <a:xfrm>
            <a:off x="676858" y="679592"/>
            <a:ext cx="10696362" cy="5499069"/>
          </a:xfrm>
          <a:prstGeom prst="rect">
            <a:avLst/>
          </a:prstGeom>
        </p:spPr>
      </p:pic>
      <p:sp>
        <p:nvSpPr>
          <p:cNvPr id="25" name="Rectangle 24"/>
          <p:cNvSpPr/>
          <p:nvPr/>
        </p:nvSpPr>
        <p:spPr>
          <a:xfrm>
            <a:off x="696282" y="807732"/>
            <a:ext cx="10477667" cy="369332"/>
          </a:xfrm>
          <a:prstGeom prst="rect">
            <a:avLst/>
          </a:prstGeom>
        </p:spPr>
        <p:txBody>
          <a:bodyPr wrap="square">
            <a:spAutoFit/>
          </a:bodyPr>
          <a:lstStyle/>
          <a:p>
            <a:endParaRPr lang="fr-FR" dirty="0"/>
          </a:p>
        </p:txBody>
      </p:sp>
      <p:sp>
        <p:nvSpPr>
          <p:cNvPr id="27" name="Rectangle 26"/>
          <p:cNvSpPr/>
          <p:nvPr/>
        </p:nvSpPr>
        <p:spPr>
          <a:xfrm>
            <a:off x="657435" y="804875"/>
            <a:ext cx="10696362" cy="5502449"/>
          </a:xfrm>
          <a:prstGeom prst="rect">
            <a:avLst/>
          </a:prstGeom>
        </p:spPr>
        <p:txBody>
          <a:bodyPr wrap="square">
            <a:noAutofit/>
          </a:bodyPr>
          <a:lstStyle/>
          <a:p>
            <a:endParaRPr lang="fr-FR" sz="2400" dirty="0" smtClean="0"/>
          </a:p>
        </p:txBody>
      </p:sp>
      <p:sp>
        <p:nvSpPr>
          <p:cNvPr id="3" name="Rectangle 2"/>
          <p:cNvSpPr/>
          <p:nvPr/>
        </p:nvSpPr>
        <p:spPr>
          <a:xfrm>
            <a:off x="696282" y="704825"/>
            <a:ext cx="10657515" cy="5139869"/>
          </a:xfrm>
          <a:prstGeom prst="rect">
            <a:avLst/>
          </a:prstGeom>
        </p:spPr>
        <p:txBody>
          <a:bodyPr wrap="square">
            <a:spAutoFit/>
          </a:bodyPr>
          <a:lstStyle/>
          <a:p>
            <a:r>
              <a:rPr lang="fr-FR" sz="2400" b="1" dirty="0" smtClean="0"/>
              <a:t>Méthodes HTTP</a:t>
            </a:r>
          </a:p>
          <a:p>
            <a:pPr marL="342900" indent="-342900">
              <a:buFont typeface="Arial" panose="020B0604020202020204" pitchFamily="34" charset="0"/>
              <a:buChar char="•"/>
            </a:pPr>
            <a:r>
              <a:rPr lang="fr-FR" sz="2400" dirty="0" smtClean="0"/>
              <a:t>Les </a:t>
            </a:r>
            <a:r>
              <a:rPr lang="fr-FR" sz="2400" dirty="0"/>
              <a:t>méthodes HTTP (</a:t>
            </a:r>
            <a:r>
              <a:rPr lang="fr-FR" sz="2400" dirty="0" err="1"/>
              <a:t>Hypertext</a:t>
            </a:r>
            <a:r>
              <a:rPr lang="fr-FR" sz="2400" dirty="0"/>
              <a:t> Transfer Protocol) sont des verbes utilisés dans les requêtes HTTP pour spécifier l'action à effectuer sur la ressource demandée. Les méthodes HTTP les plus courantes sont :</a:t>
            </a:r>
          </a:p>
          <a:p>
            <a:endParaRPr lang="fr-FR" sz="1000" dirty="0"/>
          </a:p>
          <a:p>
            <a:r>
              <a:rPr lang="fr-FR" sz="2400" dirty="0"/>
              <a:t>    </a:t>
            </a:r>
            <a:r>
              <a:rPr lang="fr-FR" sz="2400" dirty="0">
                <a:solidFill>
                  <a:schemeClr val="accent5">
                    <a:lumMod val="75000"/>
                  </a:schemeClr>
                </a:solidFill>
              </a:rPr>
              <a:t>GET</a:t>
            </a:r>
            <a:r>
              <a:rPr lang="fr-FR" sz="2400" dirty="0"/>
              <a:t> : Cette méthode est utilisée pour récupérer des ressources (par exemple, des pages Web, des images, des fichiers, etc.) à partir d'un serveur.</a:t>
            </a:r>
          </a:p>
          <a:p>
            <a:endParaRPr lang="fr-FR" sz="1000" dirty="0"/>
          </a:p>
          <a:p>
            <a:r>
              <a:rPr lang="fr-FR" sz="2400" dirty="0"/>
              <a:t>    </a:t>
            </a:r>
            <a:r>
              <a:rPr lang="fr-FR" sz="2400" dirty="0">
                <a:solidFill>
                  <a:schemeClr val="accent5">
                    <a:lumMod val="75000"/>
                  </a:schemeClr>
                </a:solidFill>
              </a:rPr>
              <a:t>POST</a:t>
            </a:r>
            <a:r>
              <a:rPr lang="fr-FR" sz="2400" dirty="0"/>
              <a:t> : Cette méthode est utilisée pour envoyer des données (par exemple, des formulaires, des fichiers, etc.) à un serveur pour traitement.</a:t>
            </a:r>
          </a:p>
          <a:p>
            <a:endParaRPr lang="fr-FR" sz="1000" dirty="0"/>
          </a:p>
          <a:p>
            <a:r>
              <a:rPr lang="fr-FR" sz="2400" dirty="0"/>
              <a:t>    </a:t>
            </a:r>
            <a:r>
              <a:rPr lang="fr-FR" sz="2400" dirty="0">
                <a:solidFill>
                  <a:schemeClr val="accent5">
                    <a:lumMod val="75000"/>
                  </a:schemeClr>
                </a:solidFill>
              </a:rPr>
              <a:t>PUT</a:t>
            </a:r>
            <a:r>
              <a:rPr lang="fr-FR" sz="2400" dirty="0"/>
              <a:t> : Cette méthode est utilisée pour mettre à jour une ressource existante sur le serveur.</a:t>
            </a:r>
          </a:p>
          <a:p>
            <a:endParaRPr lang="fr-FR" sz="1000" dirty="0"/>
          </a:p>
          <a:p>
            <a:r>
              <a:rPr lang="fr-FR" sz="2400" dirty="0"/>
              <a:t>    </a:t>
            </a:r>
            <a:r>
              <a:rPr lang="fr-FR" sz="2400" dirty="0">
                <a:solidFill>
                  <a:schemeClr val="accent5">
                    <a:lumMod val="75000"/>
                  </a:schemeClr>
                </a:solidFill>
              </a:rPr>
              <a:t>DELETE</a:t>
            </a:r>
            <a:r>
              <a:rPr lang="fr-FR" sz="2400" dirty="0"/>
              <a:t> : Cette méthode est utilisée pour supprimer une ressource existante sur le serveur</a:t>
            </a:r>
            <a:r>
              <a:rPr lang="fr-FR" sz="2400" dirty="0" smtClean="0"/>
              <a:t>.</a:t>
            </a:r>
            <a:endParaRPr lang="fr-FR" sz="2400" dirty="0"/>
          </a:p>
        </p:txBody>
      </p:sp>
    </p:spTree>
    <p:extLst>
      <p:ext uri="{BB962C8B-B14F-4D97-AF65-F5344CB8AC3E}">
        <p14:creationId xmlns:p14="http://schemas.microsoft.com/office/powerpoint/2010/main" val="2241642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6400</Words>
  <Application>Microsoft Office PowerPoint</Application>
  <PresentationFormat>Grand écran</PresentationFormat>
  <Paragraphs>999</Paragraphs>
  <Slides>76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76</vt:i4>
      </vt:variant>
    </vt:vector>
  </HeadingPairs>
  <TitlesOfParts>
    <vt:vector size="84" baseType="lpstr">
      <vt:lpstr>Arial</vt:lpstr>
      <vt:lpstr>Calibri</vt:lpstr>
      <vt:lpstr>Calibri Light</vt:lpstr>
      <vt:lpstr>CMR10</vt:lpstr>
      <vt:lpstr>CMSY10</vt:lpstr>
      <vt:lpstr>CMTT10</vt:lpstr>
      <vt:lpstr>Wingdings</vt:lpstr>
      <vt:lpstr>Thème Office</vt:lpstr>
      <vt:lpstr>Servlets et JSP</vt:lpstr>
      <vt:lpstr>Architecture Multi-Tiers (Rappel)</vt:lpstr>
      <vt:lpstr>Les Servlets</vt:lpstr>
      <vt:lpstr>Les Servlets</vt:lpstr>
      <vt:lpstr>HTTP (Hyper Text Transfer Protocol)</vt:lpstr>
      <vt:lpstr>HTTP (Hyper Text Transfer Protocol)</vt:lpstr>
      <vt:lpstr>HTTP (Hyper Text Transfer Protocol)</vt:lpstr>
      <vt:lpstr>HTTP (Hyper Text Transfer Protocol)</vt:lpstr>
      <vt:lpstr>HTTP (Hyper Text Transfer Protocol)</vt:lpstr>
      <vt:lpstr>HTTP (Hyper Text Transfer Protocol)</vt:lpstr>
      <vt:lpstr>HTTP (Hyper Text Transfer Protocol)</vt:lpstr>
      <vt:lpstr>HTTP (Hyper Text Transfer Protocol)</vt:lpstr>
      <vt:lpstr>HTTP (Hyper Text Transfer Protocol)</vt:lpstr>
      <vt:lpstr>HTTP (Hyper Text Transfer Protocol)</vt:lpstr>
      <vt:lpstr>HTTP (Hyper Text Transfer Protocol)</vt:lpstr>
      <vt:lpstr>HTTP (Hyper Text Transfer Protocol)</vt:lpstr>
      <vt:lpstr>Les Servlets</vt:lpstr>
      <vt:lpstr>Les Servlets</vt:lpstr>
      <vt:lpstr>Les Servlets</vt:lpstr>
      <vt:lpstr>Les Servlets</vt:lpstr>
      <vt:lpstr>Les Servlets</vt:lpstr>
      <vt:lpstr>API des Servlets</vt:lpstr>
      <vt:lpstr>API des Servlets</vt:lpstr>
      <vt:lpstr>API des Servlets</vt:lpstr>
      <vt:lpstr>API des Servlets</vt:lpstr>
      <vt:lpstr>Les Servlets</vt:lpstr>
      <vt:lpstr>Les Servlets</vt:lpstr>
      <vt:lpstr>Les Servlets</vt:lpstr>
      <vt:lpstr>Les Servlets</vt:lpstr>
      <vt:lpstr>Les Servlets</vt:lpstr>
      <vt:lpstr>Les Servlets</vt:lpstr>
      <vt:lpstr>Les Servlets</vt:lpstr>
      <vt:lpstr>API des Servlets</vt:lpstr>
      <vt:lpstr>API des Servlets</vt:lpstr>
      <vt:lpstr>API des Servlets</vt:lpstr>
      <vt:lpstr>API des Servlets</vt:lpstr>
      <vt:lpstr>API des Servlets</vt:lpstr>
      <vt:lpstr>API des Servlets</vt:lpstr>
      <vt:lpstr>API des Servlets</vt:lpstr>
      <vt:lpstr>API des Servlets</vt:lpstr>
      <vt:lpstr>API des Servlets</vt:lpstr>
      <vt:lpstr>Java Server Pages (JSP)</vt:lpstr>
      <vt:lpstr>Java Server Pages (JSP)</vt:lpstr>
      <vt:lpstr>API des Servlets</vt:lpstr>
      <vt:lpstr>API des Servlets</vt:lpstr>
      <vt:lpstr>API des Servlets</vt:lpstr>
      <vt:lpstr>API des Servlets</vt:lpstr>
      <vt:lpstr>Java Server Pages (JSP)</vt:lpstr>
      <vt:lpstr>Java Server Pages (JSP)</vt:lpstr>
      <vt:lpstr>Java Server Pages (JSP)</vt:lpstr>
      <vt:lpstr>L’API JSP</vt:lpstr>
      <vt:lpstr>L’API JSP</vt:lpstr>
      <vt:lpstr>L’API JSP</vt:lpstr>
      <vt:lpstr>L’API JSP</vt:lpstr>
      <vt:lpstr>L’API JSP</vt:lpstr>
      <vt:lpstr>L’API JSP</vt:lpstr>
      <vt:lpstr>L’API JSP</vt:lpstr>
      <vt:lpstr>L’API JSP</vt:lpstr>
      <vt:lpstr>L’API JSP</vt:lpstr>
      <vt:lpstr>L’API JSP</vt:lpstr>
      <vt:lpstr>API des Servlets</vt:lpstr>
      <vt:lpstr>API des Servlets</vt:lpstr>
      <vt:lpstr>Les Expressions Languages (EL)</vt:lpstr>
      <vt:lpstr>Les Expressions Languages (EL)</vt:lpstr>
      <vt:lpstr>Java Standard Tag Library (JSTL)</vt:lpstr>
      <vt:lpstr>Java Standard Tag Library (JSTL)</vt:lpstr>
      <vt:lpstr>Java Standard Tag Library (JSTL)</vt:lpstr>
      <vt:lpstr>Java Standard Tag Library (JSTL)</vt:lpstr>
      <vt:lpstr>Java Standard Tag Library (JSTL)</vt:lpstr>
      <vt:lpstr>Java Standard Tag Library (JSTL)</vt:lpstr>
      <vt:lpstr>Java Standard Tag Library (JSTL)</vt:lpstr>
      <vt:lpstr>Java Standard Tag Library (JSTL)</vt:lpstr>
      <vt:lpstr>Java Standard Tag Library (JSTL)</vt:lpstr>
      <vt:lpstr>Java Standard Tag Library (JSTL)</vt:lpstr>
      <vt:lpstr>Java Standard Tag Library (JSTL)</vt:lpstr>
      <vt:lpstr>Java Standard Tag Library (JSTL)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MACROHARD-PC</dc:creator>
  <cp:lastModifiedBy>MACROHARD-PC</cp:lastModifiedBy>
  <cp:revision>40</cp:revision>
  <dcterms:created xsi:type="dcterms:W3CDTF">2023-04-08T10:46:04Z</dcterms:created>
  <dcterms:modified xsi:type="dcterms:W3CDTF">2023-04-17T06:28:09Z</dcterms:modified>
</cp:coreProperties>
</file>