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389" r:id="rId2"/>
    <p:sldId id="391" r:id="rId3"/>
    <p:sldId id="392" r:id="rId4"/>
    <p:sldId id="393" r:id="rId5"/>
    <p:sldId id="394" r:id="rId6"/>
    <p:sldId id="395" r:id="rId7"/>
    <p:sldId id="396" r:id="rId8"/>
    <p:sldId id="390" r:id="rId9"/>
    <p:sldId id="350" r:id="rId10"/>
    <p:sldId id="349" r:id="rId11"/>
    <p:sldId id="311" r:id="rId12"/>
    <p:sldId id="312"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87" r:id="rId26"/>
    <p:sldId id="386" r:id="rId27"/>
    <p:sldId id="313" r:id="rId28"/>
    <p:sldId id="314" r:id="rId29"/>
    <p:sldId id="38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167C5-7839-480A-B803-4C6E21384599}" type="datetimeFigureOut">
              <a:rPr lang="fr-FR" smtClean="0"/>
              <a:pPr/>
              <a:t>02/05/2020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60A1B-6006-4B89-AB41-2FDB711FAE81}" type="slidenum">
              <a:rPr lang="fr-FR" smtClean="0"/>
              <a:pPr/>
              <a:t>‹N°›</a:t>
            </a:fld>
            <a:endParaRPr lang="fr-FR"/>
          </a:p>
        </p:txBody>
      </p:sp>
    </p:spTree>
    <p:extLst>
      <p:ext uri="{BB962C8B-B14F-4D97-AF65-F5344CB8AC3E}">
        <p14:creationId xmlns:p14="http://schemas.microsoft.com/office/powerpoint/2010/main" val="311932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8FC913-4F51-4018-B3DC-8E71F5869C15}" type="datetimeFigureOut">
              <a:rPr lang="fr-FR" smtClean="0"/>
              <a:pPr/>
              <a:t>02/05/2020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8F3E27F-4F6B-4FE0-A05E-FE9998DC0A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FC913-4F51-4018-B3DC-8E71F5869C15}" type="datetimeFigureOut">
              <a:rPr lang="fr-FR" smtClean="0"/>
              <a:pPr/>
              <a:t>02/05/2020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3E27F-4F6B-4FE0-A05E-FE9998DC0A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8960" y="3482579"/>
            <a:ext cx="4602091" cy="692497"/>
          </a:xfrm>
          <a:prstGeom prst="rect">
            <a:avLst/>
          </a:prstGeom>
          <a:noFill/>
        </p:spPr>
        <p:txBody>
          <a:bodyPr wrap="square" lIns="68580" tIns="34290" rIns="68580" bIns="3429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050" b="1" cap="all" dirty="0">
                <a:ln/>
                <a:solidFill>
                  <a:prstClr val="black">
                    <a:lumMod val="95000"/>
                    <a:lumOff val="5000"/>
                  </a:prstClr>
                </a:solidFill>
                <a:effectLst>
                  <a:outerShdw blurRad="19685" dist="12700" dir="5400000" algn="tl" rotWithShape="0">
                    <a:srgbClr val="0F6FC6">
                      <a:satMod val="130000"/>
                      <a:alpha val="60000"/>
                    </a:srgbClr>
                  </a:outerShdw>
                  <a:reflection blurRad="10000" stA="55000" endPos="48000" dist="500" dir="5400000" sy="-100000" algn="bl" rotWithShape="0"/>
                </a:effectLst>
              </a:rPr>
              <a:t> </a:t>
            </a:r>
          </a:p>
        </p:txBody>
      </p:sp>
      <p:sp>
        <p:nvSpPr>
          <p:cNvPr id="7" name="Text Box 4"/>
          <p:cNvSpPr txBox="1">
            <a:spLocks noChangeArrowheads="1"/>
          </p:cNvSpPr>
          <p:nvPr/>
        </p:nvSpPr>
        <p:spPr bwMode="auto">
          <a:xfrm>
            <a:off x="1626746" y="648011"/>
            <a:ext cx="5825574" cy="2092881"/>
          </a:xfrm>
          <a:prstGeom prst="rect">
            <a:avLst/>
          </a:prstGeom>
          <a:noFill/>
          <a:ln w="9525">
            <a:noFill/>
            <a:miter lim="800000"/>
            <a:headEnd/>
            <a:tailEnd/>
          </a:ln>
          <a:effectLst/>
        </p:spPr>
        <p:txBody>
          <a:bodyPr wrap="square">
            <a:spAutoFit/>
          </a:bodyPr>
          <a:lstStyle/>
          <a:p>
            <a:pPr algn="ctr">
              <a:defRPr/>
            </a:pPr>
            <a:r>
              <a:rPr lang="fr-FR" sz="2800" kern="0" dirty="0">
                <a:solidFill>
                  <a:srgbClr val="FF0000"/>
                </a:solidFill>
                <a:effectLst>
                  <a:outerShdw blurRad="38100" dist="38100" dir="2700000" algn="tl">
                    <a:srgbClr val="000000"/>
                  </a:outerShdw>
                </a:effectLst>
                <a:latin typeface="Times" charset="0"/>
              </a:rPr>
              <a:t>Université Batna - 2</a:t>
            </a:r>
          </a:p>
          <a:p>
            <a:pPr algn="ctr">
              <a:defRPr/>
            </a:pPr>
            <a:r>
              <a:rPr lang="fr-FR" sz="2400" kern="0" dirty="0">
                <a:solidFill>
                  <a:srgbClr val="FF0000"/>
                </a:solidFill>
                <a:effectLst>
                  <a:outerShdw blurRad="38100" dist="38100" dir="2700000" algn="tl">
                    <a:srgbClr val="000000"/>
                  </a:outerShdw>
                </a:effectLst>
                <a:latin typeface="Times" charset="0"/>
              </a:rPr>
              <a:t>Institut des sciences de la terre et de l’univers</a:t>
            </a:r>
          </a:p>
          <a:p>
            <a:pPr algn="ctr">
              <a:defRPr/>
            </a:pPr>
            <a:r>
              <a:rPr lang="fr-FR" sz="2400" kern="0" dirty="0">
                <a:solidFill>
                  <a:srgbClr val="FF0000"/>
                </a:solidFill>
                <a:effectLst>
                  <a:outerShdw blurRad="38100" dist="38100" dir="2700000" algn="tl">
                    <a:srgbClr val="000000"/>
                  </a:outerShdw>
                </a:effectLst>
                <a:latin typeface="Times" charset="0"/>
              </a:rPr>
              <a:t>Département de géographie et aménagement du territoire   </a:t>
            </a:r>
          </a:p>
          <a:p>
            <a:pPr algn="ctr">
              <a:defRPr/>
            </a:pPr>
            <a:endParaRPr lang="fr-FR" sz="1500" i="1" dirty="0">
              <a:solidFill>
                <a:srgbClr val="0066CC"/>
              </a:solidFill>
              <a:effectLst>
                <a:outerShdw blurRad="38100" dist="38100" dir="2700000" algn="tl">
                  <a:srgbClr val="000000"/>
                </a:outerShdw>
              </a:effectLst>
              <a:latin typeface="Times" charset="0"/>
            </a:endParaRPr>
          </a:p>
          <a:p>
            <a:pPr algn="ctr">
              <a:defRPr/>
            </a:pPr>
            <a:endParaRPr lang="fr-FR" sz="1500" i="1" dirty="0">
              <a:solidFill>
                <a:srgbClr val="FFCC66"/>
              </a:solidFill>
              <a:effectLst>
                <a:outerShdw blurRad="38100" dist="38100" dir="2700000" algn="tl">
                  <a:srgbClr val="000000"/>
                </a:outerShdw>
              </a:effectLst>
              <a:latin typeface="Times" charset="0"/>
            </a:endParaRPr>
          </a:p>
        </p:txBody>
      </p:sp>
      <p:sp>
        <p:nvSpPr>
          <p:cNvPr id="8" name="Rectangle 4"/>
          <p:cNvSpPr>
            <a:spLocks noGrp="1" noChangeArrowheads="1"/>
          </p:cNvSpPr>
          <p:nvPr>
            <p:ph type="ctrTitle"/>
          </p:nvPr>
        </p:nvSpPr>
        <p:spPr>
          <a:xfrm>
            <a:off x="1274413" y="3645024"/>
            <a:ext cx="6506637" cy="1582345"/>
          </a:xfrm>
          <a:prstGeom prst="rect">
            <a:avLst/>
          </a:prstGeom>
          <a:ln>
            <a:noFill/>
          </a:ln>
        </p:spPr>
        <p:txBody>
          <a:bodyPr>
            <a:noAutofit/>
          </a:bodyPr>
          <a:lstStyle/>
          <a:p>
            <a:pPr algn="l">
              <a:spcBef>
                <a:spcPts val="0"/>
              </a:spcBef>
              <a:defRPr/>
            </a:pPr>
            <a:r>
              <a:rPr lang="fr-FR" sz="3200" dirty="0" smtClean="0"/>
              <a:t>Master </a:t>
            </a:r>
            <a:r>
              <a:rPr lang="fr-FR" sz="3200" dirty="0"/>
              <a:t>I Géomatique</a:t>
            </a:r>
            <a:br>
              <a:rPr lang="fr-FR" sz="3200" dirty="0"/>
            </a:br>
            <a:r>
              <a:rPr lang="fr-FR" sz="3200" dirty="0"/>
              <a:t>Matière: Télédétection</a:t>
            </a:r>
            <a:r>
              <a:rPr lang="fr-FR" sz="3600" dirty="0" smtClean="0">
                <a:solidFill>
                  <a:srgbClr val="FF0000"/>
                </a:solidFill>
              </a:rPr>
              <a:t/>
            </a:r>
            <a:br>
              <a:rPr lang="fr-FR" sz="3600" dirty="0" smtClean="0">
                <a:solidFill>
                  <a:srgbClr val="FF0000"/>
                </a:solidFill>
              </a:rPr>
            </a:br>
            <a:r>
              <a:rPr lang="fr-FR" sz="3600" dirty="0" smtClean="0">
                <a:solidFill>
                  <a:srgbClr val="FF0000"/>
                </a:solidFill>
              </a:rPr>
              <a:t/>
            </a:r>
            <a:br>
              <a:rPr lang="fr-FR" sz="3600" dirty="0" smtClean="0">
                <a:solidFill>
                  <a:srgbClr val="FF0000"/>
                </a:solidFill>
              </a:rPr>
            </a:br>
            <a:r>
              <a:rPr lang="fr-FR" sz="3600" b="1" dirty="0" smtClean="0">
                <a:solidFill>
                  <a:srgbClr val="FF0000"/>
                </a:solidFill>
              </a:rPr>
              <a:t>TP : Classification </a:t>
            </a:r>
            <a:r>
              <a:rPr lang="fr-FR" sz="3600" b="1" dirty="0" smtClean="0">
                <a:solidFill>
                  <a:srgbClr val="FF0000"/>
                </a:solidFill>
              </a:rPr>
              <a:t>SVM et validation de la classification</a:t>
            </a:r>
            <a:r>
              <a:rPr lang="fr-FR" sz="3600" dirty="0" smtClean="0">
                <a:solidFill>
                  <a:srgbClr val="FF0000"/>
                </a:solidFill>
              </a:rPr>
              <a:t/>
            </a:r>
            <a:br>
              <a:rPr lang="fr-FR" sz="3600" dirty="0" smtClean="0">
                <a:solidFill>
                  <a:srgbClr val="FF0000"/>
                </a:solidFill>
              </a:rPr>
            </a:br>
            <a:r>
              <a:rPr lang="fr-FR" sz="3600" dirty="0" smtClean="0">
                <a:solidFill>
                  <a:srgbClr val="FF0000"/>
                </a:solidFill>
              </a:rPr>
              <a:t>       </a:t>
            </a:r>
            <a:br>
              <a:rPr lang="fr-FR" sz="3600" dirty="0" smtClean="0">
                <a:solidFill>
                  <a:srgbClr val="FF0000"/>
                </a:solidFill>
              </a:rPr>
            </a:br>
            <a:r>
              <a:rPr lang="fr-FR" sz="3600" dirty="0" smtClean="0">
                <a:solidFill>
                  <a:srgbClr val="FF0000"/>
                </a:solidFill>
              </a:rPr>
              <a:t>       </a:t>
            </a:r>
            <a:br>
              <a:rPr lang="fr-FR" sz="3600" dirty="0" smtClean="0">
                <a:solidFill>
                  <a:srgbClr val="FF0000"/>
                </a:solidFill>
              </a:rPr>
            </a:br>
            <a:endParaRPr lang="fr-FR" sz="3300" kern="0" dirty="0">
              <a:latin typeface="Times New Roman" pitchFamily="18" charset="0"/>
              <a:cs typeface="Times New Roman" pitchFamily="18" charset="0"/>
            </a:endParaRPr>
          </a:p>
        </p:txBody>
      </p:sp>
      <p:sp>
        <p:nvSpPr>
          <p:cNvPr id="9" name="Rectangle 4"/>
          <p:cNvSpPr txBox="1">
            <a:spLocks noChangeArrowheads="1"/>
          </p:cNvSpPr>
          <p:nvPr/>
        </p:nvSpPr>
        <p:spPr bwMode="gray">
          <a:xfrm>
            <a:off x="4244428" y="6017626"/>
            <a:ext cx="4536504" cy="840374"/>
          </a:xfrm>
          <a:prstGeom prst="rect">
            <a:avLst/>
          </a:prstGeom>
          <a:noFill/>
          <a:ln w="9525">
            <a:noFill/>
            <a:miter lim="800000"/>
            <a:headEnd/>
            <a:tailEnd/>
          </a:ln>
        </p:spPr>
        <p:txBody>
          <a:bodyPr anchor="ctr"/>
          <a:lstStyle/>
          <a:p>
            <a:pPr algn="ctr">
              <a:defRPr/>
            </a:pPr>
            <a:r>
              <a:rPr lang="fr-FR" b="1" kern="0" dirty="0" smtClean="0">
                <a:solidFill>
                  <a:sysClr val="windowText" lastClr="000000"/>
                </a:solidFill>
                <a:latin typeface="Lucida Calligraphy" pitchFamily="66" charset="0"/>
              </a:rPr>
              <a:t>Dr  </a:t>
            </a:r>
            <a:r>
              <a:rPr lang="fr-FR" b="1" kern="0" dirty="0" err="1">
                <a:solidFill>
                  <a:sysClr val="windowText" lastClr="000000"/>
                </a:solidFill>
                <a:latin typeface="Lucida Calligraphy" pitchFamily="66" charset="0"/>
              </a:rPr>
              <a:t>Habibi</a:t>
            </a:r>
            <a:r>
              <a:rPr lang="fr-FR" b="1" kern="0" dirty="0">
                <a:solidFill>
                  <a:sysClr val="windowText" lastClr="000000"/>
                </a:solidFill>
                <a:latin typeface="Lucida Calligraphy" pitchFamily="66" charset="0"/>
              </a:rPr>
              <a:t>  </a:t>
            </a:r>
            <a:r>
              <a:rPr lang="fr-FR" b="1" kern="0" dirty="0" err="1">
                <a:solidFill>
                  <a:sysClr val="windowText" lastClr="000000"/>
                </a:solidFill>
                <a:latin typeface="Lucida Calligraphy" pitchFamily="66" charset="0"/>
              </a:rPr>
              <a:t>Yahyaoui</a:t>
            </a:r>
            <a:endParaRPr lang="fr-FR" sz="2000" i="1" kern="0" dirty="0">
              <a:solidFill>
                <a:srgbClr val="FF0000"/>
              </a:solidFill>
              <a:effectLst>
                <a:outerShdw blurRad="38100" dist="38100" dir="2700000" algn="tl">
                  <a:srgbClr val="000000"/>
                </a:outerShdw>
              </a:effectLst>
              <a:latin typeface="Times" charset="0"/>
            </a:endParaRPr>
          </a:p>
        </p:txBody>
      </p:sp>
      <p:pic>
        <p:nvPicPr>
          <p:cNvPr id="10" name="Picture 2" descr="Description : C:\Users\sarl 3di\Desktop\Bureau 3\TRANSCEND\Nouveau dossier\Image6.png"/>
          <p:cNvPicPr>
            <a:picLocks noChangeAspect="1" noChangeArrowheads="1"/>
          </p:cNvPicPr>
          <p:nvPr/>
        </p:nvPicPr>
        <p:blipFill>
          <a:blip r:embed="rId2" cstate="print"/>
          <a:srcRect/>
          <a:stretch>
            <a:fillRect/>
          </a:stretch>
        </p:blipFill>
        <p:spPr bwMode="auto">
          <a:xfrm>
            <a:off x="7377778" y="772677"/>
            <a:ext cx="1403154" cy="1379963"/>
          </a:xfrm>
          <a:prstGeom prst="rect">
            <a:avLst/>
          </a:prstGeom>
          <a:noFill/>
          <a:ln w="9525">
            <a:noFill/>
            <a:miter lim="800000"/>
            <a:headEnd/>
            <a:tailEnd/>
          </a:ln>
        </p:spPr>
      </p:pic>
      <p:pic>
        <p:nvPicPr>
          <p:cNvPr id="11" name="Image 10" descr="G:\ub2_3.png"/>
          <p:cNvPicPr/>
          <p:nvPr/>
        </p:nvPicPr>
        <p:blipFill>
          <a:blip r:embed="rId3" cstate="print">
            <a:lum contrast="-10000"/>
          </a:blip>
          <a:srcRect l="11111" t="5951" r="12346" b="9736"/>
          <a:stretch>
            <a:fillRect/>
          </a:stretch>
        </p:blipFill>
        <p:spPr bwMode="auto">
          <a:xfrm>
            <a:off x="232360" y="980728"/>
            <a:ext cx="1387312" cy="1370266"/>
          </a:xfrm>
          <a:prstGeom prst="rect">
            <a:avLst/>
          </a:prstGeom>
          <a:noFill/>
          <a:ln w="9525">
            <a:noFill/>
            <a:miter lim="800000"/>
            <a:headEnd/>
            <a:tailEnd/>
          </a:ln>
        </p:spPr>
      </p:pic>
    </p:spTree>
    <p:extLst>
      <p:ext uri="{BB962C8B-B14F-4D97-AF65-F5344CB8AC3E}">
        <p14:creationId xmlns:p14="http://schemas.microsoft.com/office/powerpoint/2010/main" val="38946621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2.5"/>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 calcmode="lin" valueType="num">
                                      <p:cBhvr>
                                        <p:cTn id="9" dur="2000" fill="hold"/>
                                        <p:tgtEl>
                                          <p:spTgt spid="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
                                        </p:tgtEl>
                                      </p:cBhvr>
                                    </p:animEffect>
                                  </p:childTnLst>
                                </p:cTn>
                              </p:par>
                              <p:par>
                                <p:cTn id="12" presetID="5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strVal val="#ppt_w*2.5"/>
                                          </p:val>
                                        </p:tav>
                                        <p:tav tm="100000">
                                          <p:val>
                                            <p:strVal val="#ppt_w"/>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anim calcmode="lin" valueType="num">
                                      <p:cBhvr>
                                        <p:cTn id="16" dur="2000" fill="hold"/>
                                        <p:tgtEl>
                                          <p:spTgt spid="9"/>
                                        </p:tgtEl>
                                        <p:attrNameLst>
                                          <p:attrName>ppt_x</p:attrName>
                                        </p:attrNameLst>
                                      </p:cBhvr>
                                      <p:tavLst>
                                        <p:tav tm="0">
                                          <p:val>
                                            <p:strVal val="#ppt_x-.2"/>
                                          </p:val>
                                        </p:tav>
                                        <p:tav tm="50000">
                                          <p:val>
                                            <p:strVal val="#ppt_x+.1"/>
                                          </p:val>
                                        </p:tav>
                                        <p:tav tm="100000">
                                          <p:val>
                                            <p:strVal val="#ppt_x"/>
                                          </p:val>
                                        </p:tav>
                                      </p:tavLst>
                                    </p:anim>
                                    <p:anim calcmode="lin" valueType="num">
                                      <p:cBhvr>
                                        <p:cTn id="17" dur="2000" fill="hold"/>
                                        <p:tgtEl>
                                          <p:spTgt spid="9"/>
                                        </p:tgtEl>
                                        <p:attrNameLst>
                                          <p:attrName>ppt_y</p:attrName>
                                        </p:attrNameLst>
                                      </p:cBhvr>
                                      <p:tavLst>
                                        <p:tav tm="0">
                                          <p:val>
                                            <p:strVal val="#ppt_y+1"/>
                                          </p:val>
                                        </p:tav>
                                        <p:tav tm="50000">
                                          <p:val>
                                            <p:strVal val="#ppt_y+.5"/>
                                          </p:val>
                                        </p:tav>
                                        <p:tav tm="100000">
                                          <p:val>
                                            <p:strVal val="#ppt_y"/>
                                          </p:val>
                                        </p:tav>
                                      </p:tavLst>
                                    </p:anim>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i="1" dirty="0"/>
              <a:t>Exemple</a:t>
            </a:r>
            <a:endParaRPr lang="fr-FR" dirty="0"/>
          </a:p>
          <a:p>
            <a:pPr marL="0" indent="0">
              <a:buNone/>
            </a:pPr>
            <a:r>
              <a:rPr lang="fr-FR" dirty="0"/>
              <a:t>La classe ‘lagon’ contient un total de </a:t>
            </a:r>
            <a:r>
              <a:rPr lang="fr-FR" b="1" dirty="0"/>
              <a:t>11138 </a:t>
            </a:r>
            <a:r>
              <a:rPr lang="fr-FR" dirty="0"/>
              <a:t>pixels.</a:t>
            </a:r>
          </a:p>
          <a:p>
            <a:pPr marL="0" indent="0">
              <a:buNone/>
            </a:pPr>
            <a:r>
              <a:rPr lang="fr-FR" dirty="0"/>
              <a:t>Le résultat de la classification montre que </a:t>
            </a:r>
            <a:r>
              <a:rPr lang="fr-FR" b="1" dirty="0"/>
              <a:t>11114 </a:t>
            </a:r>
            <a:r>
              <a:rPr lang="fr-FR" dirty="0"/>
              <a:t>pixels ont été correctement classés.</a:t>
            </a:r>
          </a:p>
          <a:p>
            <a:pPr marL="0" indent="0">
              <a:buNone/>
            </a:pPr>
            <a:r>
              <a:rPr lang="fr-FR" dirty="0" smtClean="0"/>
              <a:t>En </a:t>
            </a:r>
            <a:r>
              <a:rPr lang="fr-FR" dirty="0"/>
              <a:t>revanche </a:t>
            </a:r>
            <a:r>
              <a:rPr lang="fr-FR" b="1" dirty="0"/>
              <a:t>24 </a:t>
            </a:r>
            <a:r>
              <a:rPr lang="fr-FR" dirty="0"/>
              <a:t>pixels ont été affectés à la classe ‘corail’</a:t>
            </a:r>
          </a:p>
          <a:p>
            <a:endParaRPr lang="fr-FR" dirty="0"/>
          </a:p>
        </p:txBody>
      </p:sp>
    </p:spTree>
    <p:extLst>
      <p:ext uri="{BB962C8B-B14F-4D97-AF65-F5344CB8AC3E}">
        <p14:creationId xmlns:p14="http://schemas.microsoft.com/office/powerpoint/2010/main" val="229730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572560" cy="6357982"/>
          </a:xfrm>
        </p:spPr>
        <p:txBody>
          <a:bodyPr>
            <a:normAutofit/>
          </a:bodyPr>
          <a:lstStyle/>
          <a:p>
            <a:pPr>
              <a:buNone/>
            </a:pPr>
            <a:r>
              <a:rPr lang="fr-FR" dirty="0" smtClean="0"/>
              <a:t>Pour évaluer votre classification vous pouvez utiliser les matrices de confusion</a:t>
            </a:r>
          </a:p>
          <a:p>
            <a:pPr>
              <a:buNone/>
            </a:pPr>
            <a:r>
              <a:rPr lang="fr-FR" dirty="0" smtClean="0"/>
              <a:t>Pour lancer le calcul des matrices de confusion, il faut faire :</a:t>
            </a:r>
          </a:p>
          <a:p>
            <a:pPr>
              <a:buNone/>
            </a:pPr>
            <a:r>
              <a:rPr lang="fr-FR" i="1" dirty="0" smtClean="0"/>
              <a:t>- Classification</a:t>
            </a:r>
          </a:p>
          <a:p>
            <a:pPr>
              <a:buNone/>
            </a:pPr>
            <a:r>
              <a:rPr lang="fr-FR" i="1" dirty="0" smtClean="0"/>
              <a:t>- Post Classification</a:t>
            </a:r>
          </a:p>
          <a:p>
            <a:pPr>
              <a:buNone/>
            </a:pPr>
            <a:r>
              <a:rPr lang="fr-FR" i="1" dirty="0" smtClean="0"/>
              <a:t>- Confusion </a:t>
            </a:r>
            <a:r>
              <a:rPr lang="fr-FR" i="1" dirty="0" err="1" smtClean="0"/>
              <a:t>Matrix</a:t>
            </a:r>
            <a:endParaRPr lang="fr-FR" i="1" dirty="0" smtClean="0"/>
          </a:p>
          <a:p>
            <a:pPr>
              <a:buNone/>
            </a:pPr>
            <a:r>
              <a:rPr lang="fr-FR" dirty="0" smtClean="0"/>
              <a:t>Et là on a le choix entre l’utilisation d’une classification effectuée avec une vérité terrain (</a:t>
            </a:r>
            <a:r>
              <a:rPr lang="fr-FR" i="1" dirty="0" err="1" smtClean="0"/>
              <a:t>using</a:t>
            </a:r>
            <a:r>
              <a:rPr lang="fr-FR" i="1" dirty="0" smtClean="0"/>
              <a:t> </a:t>
            </a:r>
            <a:r>
              <a:rPr lang="fr-FR" i="1" dirty="0" err="1" smtClean="0"/>
              <a:t>ground</a:t>
            </a:r>
            <a:r>
              <a:rPr lang="fr-FR" i="1" dirty="0" smtClean="0"/>
              <a:t> </a:t>
            </a:r>
            <a:r>
              <a:rPr lang="fr-FR" i="1" dirty="0" err="1" smtClean="0"/>
              <a:t>truth</a:t>
            </a:r>
            <a:r>
              <a:rPr lang="fr-FR" i="1" dirty="0" smtClean="0"/>
              <a:t> image) ou une classification utilisant comme référence les ROI (</a:t>
            </a:r>
            <a:r>
              <a:rPr lang="fr-FR" i="1" dirty="0" err="1" smtClean="0"/>
              <a:t>Using</a:t>
            </a:r>
            <a:r>
              <a:rPr lang="fr-FR" i="1" dirty="0" smtClean="0"/>
              <a:t> </a:t>
            </a:r>
            <a:r>
              <a:rPr lang="fr-FR" i="1" dirty="0" err="1" smtClean="0"/>
              <a:t>ROIs</a:t>
            </a:r>
            <a:r>
              <a:rPr lang="fr-FR" i="1" dirty="0" smtClean="0"/>
              <a:t>).</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572560" cy="6429420"/>
          </a:xfrm>
        </p:spPr>
        <p:txBody>
          <a:bodyPr>
            <a:normAutofit lnSpcReduction="10000"/>
          </a:bodyPr>
          <a:lstStyle/>
          <a:p>
            <a:pPr>
              <a:buNone/>
            </a:pPr>
            <a:r>
              <a:rPr lang="fr-FR" dirty="0" smtClean="0"/>
              <a:t>Sachant que l’on n’a pas de vérité terrain, on va utiliser les ROI comme vérité terrain. Pour cette dernière, on saisit les ROI et on lance la matrice de confusion </a:t>
            </a:r>
            <a:r>
              <a:rPr lang="fr-FR" i="1" dirty="0" err="1" smtClean="0"/>
              <a:t>Using</a:t>
            </a:r>
            <a:r>
              <a:rPr lang="fr-FR" i="1" dirty="0" smtClean="0"/>
              <a:t> </a:t>
            </a:r>
            <a:r>
              <a:rPr lang="fr-FR" i="1" dirty="0" err="1" smtClean="0"/>
              <a:t>ROIs</a:t>
            </a:r>
            <a:r>
              <a:rPr lang="fr-FR" i="1" dirty="0" smtClean="0"/>
              <a:t>.</a:t>
            </a:r>
          </a:p>
          <a:p>
            <a:pPr>
              <a:buNone/>
            </a:pPr>
            <a:r>
              <a:rPr lang="fr-FR" dirty="0" smtClean="0"/>
              <a:t>Repérez les zones à fortes confusions, si la confusion est très forte vous devez reprendre la saisie de vos </a:t>
            </a:r>
            <a:r>
              <a:rPr lang="fr-FR" dirty="0" err="1" smtClean="0"/>
              <a:t>ROIs</a:t>
            </a:r>
            <a:r>
              <a:rPr lang="fr-FR" dirty="0" smtClean="0"/>
              <a:t>, si la confusion reste très forte après votre nouvelle saisie, vous pourrez fusionner les zones entre elles.</a:t>
            </a:r>
          </a:p>
          <a:p>
            <a:pPr>
              <a:buNone/>
            </a:pPr>
            <a:r>
              <a:rPr lang="fr-FR" dirty="0" smtClean="0"/>
              <a:t>Pour fusionner deux régions entre elles, il faut aller dans le menu de </a:t>
            </a:r>
            <a:r>
              <a:rPr lang="fr-FR" i="1" dirty="0" smtClean="0"/>
              <a:t>ROI </a:t>
            </a:r>
            <a:r>
              <a:rPr lang="fr-FR" i="1" dirty="0" err="1" smtClean="0"/>
              <a:t>Tool</a:t>
            </a:r>
            <a:r>
              <a:rPr lang="fr-FR" i="1" dirty="0" smtClean="0"/>
              <a:t> et faire :</a:t>
            </a:r>
          </a:p>
          <a:p>
            <a:pPr>
              <a:buNone/>
            </a:pPr>
            <a:r>
              <a:rPr lang="fr-FR" i="1" dirty="0" smtClean="0"/>
              <a:t>- Options</a:t>
            </a:r>
          </a:p>
          <a:p>
            <a:pPr>
              <a:buNone/>
            </a:pPr>
            <a:r>
              <a:rPr lang="fr-FR" i="1" dirty="0" smtClean="0"/>
              <a:t>- </a:t>
            </a:r>
            <a:r>
              <a:rPr lang="fr-FR" i="1" dirty="0" err="1" smtClean="0"/>
              <a:t>Merge</a:t>
            </a:r>
            <a:r>
              <a:rPr lang="fr-FR" i="1" dirty="0" smtClean="0"/>
              <a:t> </a:t>
            </a:r>
            <a:r>
              <a:rPr lang="fr-FR" i="1" dirty="0" err="1" smtClean="0"/>
              <a:t>regions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363272" cy="6120680"/>
          </a:xfrm>
        </p:spPr>
        <p:txBody>
          <a:bodyPr/>
          <a:lstStyle/>
          <a:p>
            <a:pPr marL="0" indent="0">
              <a:buNone/>
            </a:pPr>
            <a:r>
              <a:rPr lang="fr-FR" dirty="0"/>
              <a:t>Plusieurs indicateurs permettent d’évaluer la qualité de la classification, soit :</a:t>
            </a:r>
          </a:p>
          <a:p>
            <a:r>
              <a:rPr lang="en-US" dirty="0" smtClean="0"/>
              <a:t> </a:t>
            </a:r>
            <a:r>
              <a:rPr lang="fr-FR" dirty="0"/>
              <a:t>Pour chaque classe prise individuellement</a:t>
            </a:r>
          </a:p>
          <a:p>
            <a:r>
              <a:rPr lang="en-US" dirty="0" smtClean="0"/>
              <a:t> </a:t>
            </a:r>
            <a:r>
              <a:rPr lang="fr-FR" dirty="0"/>
              <a:t>Globalement sur l’ensemble des éléments de la matrice</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8268276" cy="3717032"/>
          </a:xfrm>
          <a:prstGeom prst="rect">
            <a:avLst/>
          </a:prstGeom>
          <a:noFill/>
          <a:ln>
            <a:noFill/>
          </a:ln>
        </p:spPr>
      </p:pic>
    </p:spTree>
    <p:extLst>
      <p:ext uri="{BB962C8B-B14F-4D97-AF65-F5344CB8AC3E}">
        <p14:creationId xmlns:p14="http://schemas.microsoft.com/office/powerpoint/2010/main" val="706891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lstStyle/>
          <a:p>
            <a:pPr marL="0" indent="0">
              <a:buNone/>
            </a:pPr>
            <a:r>
              <a:rPr lang="fr-FR" b="1" dirty="0">
                <a:solidFill>
                  <a:srgbClr val="FF0000"/>
                </a:solidFill>
              </a:rPr>
              <a:t>1/ Précision globale (</a:t>
            </a:r>
            <a:r>
              <a:rPr lang="fr-FR" b="1" dirty="0" err="1">
                <a:solidFill>
                  <a:srgbClr val="FF0000"/>
                </a:solidFill>
              </a:rPr>
              <a:t>overall</a:t>
            </a:r>
            <a:r>
              <a:rPr lang="fr-FR" b="1" dirty="0">
                <a:solidFill>
                  <a:srgbClr val="FF0000"/>
                </a:solidFill>
              </a:rPr>
              <a:t> </a:t>
            </a:r>
            <a:r>
              <a:rPr lang="fr-FR" b="1" dirty="0" err="1">
                <a:solidFill>
                  <a:srgbClr val="FF0000"/>
                </a:solidFill>
              </a:rPr>
              <a:t>accuracy</a:t>
            </a:r>
            <a:r>
              <a:rPr lang="fr-FR" b="1" dirty="0">
                <a:solidFill>
                  <a:srgbClr val="FF0000"/>
                </a:solidFill>
              </a:rPr>
              <a:t>)</a:t>
            </a:r>
          </a:p>
          <a:p>
            <a:r>
              <a:rPr lang="fr-FR" dirty="0"/>
              <a:t>Mesure globale de la précision de la classification, obtenue en divisant le nombre de pixels classés correctement (diagonale de la matrice) par la somme des pixels de toutes les classes d’apprentissage</a:t>
            </a:r>
          </a:p>
          <a:p>
            <a:r>
              <a:rPr lang="fr-FR" dirty="0"/>
              <a:t>Exprime par conséquent les pixels correctement classés par rapport à ceux mal classés</a:t>
            </a:r>
          </a:p>
          <a:p>
            <a:pPr marL="0" indent="0">
              <a:buNone/>
            </a:pPr>
            <a:endParaRPr lang="fr-FR" dirty="0"/>
          </a:p>
        </p:txBody>
      </p:sp>
    </p:spTree>
    <p:extLst>
      <p:ext uri="{BB962C8B-B14F-4D97-AF65-F5344CB8AC3E}">
        <p14:creationId xmlns:p14="http://schemas.microsoft.com/office/powerpoint/2010/main" val="298409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85000" lnSpcReduction="10000"/>
          </a:bodyPr>
          <a:lstStyle/>
          <a:p>
            <a:pPr marL="0" indent="0">
              <a:buNone/>
            </a:pPr>
            <a:r>
              <a:rPr lang="fr-FR" b="1" dirty="0">
                <a:solidFill>
                  <a:srgbClr val="FF0000"/>
                </a:solidFill>
              </a:rPr>
              <a:t>2/ Coefficient Kappa :</a:t>
            </a:r>
          </a:p>
          <a:p>
            <a:r>
              <a:rPr lang="fr-FR" dirty="0"/>
              <a:t>Mesure globale de la précision de la classification. Il est calculé en multipliant le nombre total de pixels des classes d’apprentissage </a:t>
            </a:r>
            <a:r>
              <a:rPr lang="fr-FR" i="1" dirty="0"/>
              <a:t>(N) </a:t>
            </a:r>
            <a:r>
              <a:rPr lang="fr-FR" dirty="0"/>
              <a:t>par la somme des pixels classés correctement (diagonale de la matrice – </a:t>
            </a:r>
            <a:r>
              <a:rPr lang="fr-FR" i="1" dirty="0" err="1"/>
              <a:t>Pkk</a:t>
            </a:r>
            <a:r>
              <a:rPr lang="fr-FR" dirty="0"/>
              <a:t>), auxquels on soustrait la somme des produits ‘total des pixels de chaque classe d’apprentissage </a:t>
            </a:r>
            <a:r>
              <a:rPr lang="fr-FR" i="1" dirty="0"/>
              <a:t>(</a:t>
            </a:r>
            <a:r>
              <a:rPr lang="fr-FR" i="1" dirty="0" err="1"/>
              <a:t>PkΣ</a:t>
            </a:r>
            <a:r>
              <a:rPr lang="fr-FR" i="1" dirty="0"/>
              <a:t>)</a:t>
            </a:r>
            <a:r>
              <a:rPr lang="fr-FR" dirty="0"/>
              <a:t>, par total des pixels affectés à chacune des classes, sommé sur toutes les classes </a:t>
            </a:r>
            <a:r>
              <a:rPr lang="fr-FR" i="1" dirty="0"/>
              <a:t>(</a:t>
            </a:r>
            <a:r>
              <a:rPr lang="fr-FR" i="1" dirty="0" err="1"/>
              <a:t>PΣk</a:t>
            </a:r>
            <a:r>
              <a:rPr lang="fr-FR" i="1" dirty="0"/>
              <a:t>)</a:t>
            </a:r>
            <a:r>
              <a:rPr lang="fr-FR" dirty="0"/>
              <a:t>’, puis en divisant le tout par le nombre total de pixels des classes d’apprentissage au carré, moins la somme des produits ‘total des pixels de chaque classe d’apprentissage </a:t>
            </a:r>
            <a:r>
              <a:rPr lang="fr-FR" i="1" dirty="0"/>
              <a:t>(</a:t>
            </a:r>
            <a:r>
              <a:rPr lang="fr-FR" i="1" dirty="0" err="1"/>
              <a:t>PkΣ</a:t>
            </a:r>
            <a:r>
              <a:rPr lang="fr-FR" i="1" dirty="0"/>
              <a:t>)</a:t>
            </a:r>
            <a:r>
              <a:rPr lang="fr-FR" dirty="0"/>
              <a:t>, par total des pixels affectés à chacune des classes, sommé sur toutes les classes </a:t>
            </a:r>
            <a:r>
              <a:rPr lang="fr-FR" i="1" dirty="0"/>
              <a:t>(</a:t>
            </a:r>
            <a:r>
              <a:rPr lang="fr-FR" i="1" dirty="0" err="1"/>
              <a:t>PΣk</a:t>
            </a:r>
            <a:r>
              <a:rPr lang="fr-FR" i="1" dirty="0"/>
              <a:t>)</a:t>
            </a:r>
            <a:r>
              <a:rPr lang="fr-FR" dirty="0"/>
              <a:t>’.</a:t>
            </a:r>
          </a:p>
          <a:p>
            <a:pPr marL="0" indent="0">
              <a:buNone/>
            </a:pPr>
            <a:endParaRPr lang="fr-FR" dirty="0"/>
          </a:p>
        </p:txBody>
      </p:sp>
    </p:spTree>
    <p:extLst>
      <p:ext uri="{BB962C8B-B14F-4D97-AF65-F5344CB8AC3E}">
        <p14:creationId xmlns:p14="http://schemas.microsoft.com/office/powerpoint/2010/main" val="3422985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4464496" cy="1368152"/>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32427"/>
            <a:ext cx="8352928" cy="5112568"/>
          </a:xfrm>
          <a:prstGeom prst="rect">
            <a:avLst/>
          </a:prstGeom>
          <a:noFill/>
          <a:ln>
            <a:noFill/>
          </a:ln>
        </p:spPr>
      </p:pic>
    </p:spTree>
    <p:extLst>
      <p:ext uri="{BB962C8B-B14F-4D97-AF65-F5344CB8AC3E}">
        <p14:creationId xmlns:p14="http://schemas.microsoft.com/office/powerpoint/2010/main" val="56644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344816" cy="5256584"/>
          </a:xfrm>
          <a:prstGeom prst="rect">
            <a:avLst/>
          </a:prstGeom>
          <a:noFill/>
          <a:ln>
            <a:noFill/>
          </a:ln>
        </p:spPr>
      </p:pic>
    </p:spTree>
    <p:extLst>
      <p:ext uri="{BB962C8B-B14F-4D97-AF65-F5344CB8AC3E}">
        <p14:creationId xmlns:p14="http://schemas.microsoft.com/office/powerpoint/2010/main" val="137854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r>
              <a:rPr lang="fr-FR" b="1" dirty="0">
                <a:solidFill>
                  <a:srgbClr val="FF0000"/>
                </a:solidFill>
              </a:rPr>
              <a:t>3/ Erreur de commission (en ligne)</a:t>
            </a:r>
          </a:p>
          <a:p>
            <a:r>
              <a:rPr lang="fr-FR" dirty="0"/>
              <a:t>Mesure individuelle de la précision de la classification. Des pixels sont affectés à une classe autre que celle à laquelle ils appartiennent. L’erreur de commission pour une classe </a:t>
            </a:r>
            <a:r>
              <a:rPr lang="fr-FR" i="1" dirty="0"/>
              <a:t>k </a:t>
            </a:r>
            <a:r>
              <a:rPr lang="fr-FR" dirty="0"/>
              <a:t>est égale au rapport entre les pixels incorrectement classés, sommés sur toutes les classes </a:t>
            </a:r>
            <a:r>
              <a:rPr lang="fr-FR" i="1" dirty="0"/>
              <a:t>(</a:t>
            </a:r>
            <a:r>
              <a:rPr lang="fr-FR" i="1" dirty="0" err="1"/>
              <a:t>PicΣk</a:t>
            </a:r>
            <a:r>
              <a:rPr lang="fr-FR" i="1" dirty="0"/>
              <a:t>) </a:t>
            </a:r>
            <a:r>
              <a:rPr lang="fr-FR" dirty="0"/>
              <a:t>et le total des pixels affectés à la classe </a:t>
            </a:r>
            <a:r>
              <a:rPr lang="fr-FR" i="1" dirty="0"/>
              <a:t>k</a:t>
            </a:r>
            <a:r>
              <a:rPr lang="fr-FR" dirty="0"/>
              <a:t>, sommé sur toutes les classes </a:t>
            </a:r>
            <a:r>
              <a:rPr lang="fr-FR" i="1" dirty="0"/>
              <a:t>(</a:t>
            </a:r>
            <a:r>
              <a:rPr lang="fr-FR" i="1" dirty="0" err="1"/>
              <a:t>PΣk</a:t>
            </a:r>
            <a:r>
              <a:rPr lang="fr-FR" i="1" dirty="0"/>
              <a:t>)</a:t>
            </a:r>
            <a:r>
              <a:rPr lang="fr-FR" dirty="0"/>
              <a:t>.</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169408" y="5085184"/>
            <a:ext cx="3706848" cy="1556792"/>
          </a:xfrm>
          <a:prstGeom prst="rect">
            <a:avLst/>
          </a:prstGeom>
          <a:noFill/>
          <a:ln>
            <a:noFill/>
          </a:ln>
        </p:spPr>
      </p:pic>
    </p:spTree>
    <p:extLst>
      <p:ext uri="{BB962C8B-B14F-4D97-AF65-F5344CB8AC3E}">
        <p14:creationId xmlns:p14="http://schemas.microsoft.com/office/powerpoint/2010/main" val="192299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80920" cy="5760640"/>
          </a:xfrm>
          <a:prstGeom prst="rect">
            <a:avLst/>
          </a:prstGeom>
          <a:noFill/>
          <a:ln>
            <a:noFill/>
          </a:ln>
        </p:spPr>
      </p:pic>
    </p:spTree>
    <p:extLst>
      <p:ext uri="{BB962C8B-B14F-4D97-AF65-F5344CB8AC3E}">
        <p14:creationId xmlns:p14="http://schemas.microsoft.com/office/powerpoint/2010/main" val="80302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552728"/>
          </a:xfrm>
        </p:spPr>
        <p:txBody>
          <a:bodyPr>
            <a:normAutofit fontScale="62500" lnSpcReduction="20000"/>
          </a:bodyPr>
          <a:lstStyle/>
          <a:p>
            <a:pPr marL="0" indent="0" algn="ctr">
              <a:buNone/>
            </a:pPr>
            <a:r>
              <a:rPr lang="fr-FR" sz="4500" dirty="0" smtClean="0">
                <a:solidFill>
                  <a:srgbClr val="FF0000"/>
                </a:solidFill>
              </a:rPr>
              <a:t>Classification Dirigée SVM</a:t>
            </a:r>
          </a:p>
          <a:p>
            <a:pPr algn="just"/>
            <a:r>
              <a:rPr lang="fr-FR" sz="3900" dirty="0" smtClean="0"/>
              <a:t>Les </a:t>
            </a:r>
            <a:r>
              <a:rPr lang="fr-FR" sz="3900" dirty="0"/>
              <a:t>machines à vecteurs de support ou séparateurs à vaste marge (en anglais Support </a:t>
            </a:r>
            <a:r>
              <a:rPr lang="fr-FR" sz="3900" dirty="0" err="1"/>
              <a:t>Vector</a:t>
            </a:r>
            <a:r>
              <a:rPr lang="fr-FR" sz="3900" dirty="0"/>
              <a:t> Machine, SVM) </a:t>
            </a:r>
            <a:r>
              <a:rPr lang="fr-FR" sz="3900" dirty="0" smtClean="0"/>
              <a:t>constituent </a:t>
            </a:r>
            <a:r>
              <a:rPr lang="fr-FR" sz="3900" dirty="0"/>
              <a:t>un ensemble de techniques </a:t>
            </a:r>
            <a:r>
              <a:rPr lang="fr-FR" sz="3900" dirty="0" smtClean="0"/>
              <a:t>d‘apprentissages dirigés </a:t>
            </a:r>
            <a:r>
              <a:rPr lang="fr-FR" sz="3900" dirty="0"/>
              <a:t>destinées à résoudre des problèmes de </a:t>
            </a:r>
            <a:r>
              <a:rPr lang="fr-FR" sz="3900" dirty="0" smtClean="0"/>
              <a:t>discrimination et </a:t>
            </a:r>
            <a:r>
              <a:rPr lang="fr-FR" sz="3900" dirty="0"/>
              <a:t>de </a:t>
            </a:r>
            <a:r>
              <a:rPr lang="fr-FR" sz="3900" dirty="0" smtClean="0"/>
              <a:t>régression</a:t>
            </a:r>
          </a:p>
          <a:p>
            <a:pPr algn="just"/>
            <a:r>
              <a:rPr lang="fr-FR" sz="3900" dirty="0" smtClean="0"/>
              <a:t>Les </a:t>
            </a:r>
            <a:r>
              <a:rPr lang="fr-FR" sz="3900" dirty="0"/>
              <a:t>SVM sont une généralisation des </a:t>
            </a:r>
            <a:r>
              <a:rPr lang="fr-FR" sz="3900" dirty="0" err="1" smtClean="0"/>
              <a:t>classifieurs</a:t>
            </a:r>
            <a:r>
              <a:rPr lang="fr-FR" sz="3900" dirty="0" smtClean="0"/>
              <a:t> linéaires.</a:t>
            </a:r>
            <a:endParaRPr lang="fr-FR" sz="3900" dirty="0"/>
          </a:p>
          <a:p>
            <a:pPr algn="just"/>
            <a:r>
              <a:rPr lang="fr-FR" sz="3900" dirty="0"/>
              <a:t>Les SVM ont été développés dans les </a:t>
            </a:r>
            <a:r>
              <a:rPr lang="fr-FR" sz="3900" dirty="0" smtClean="0"/>
              <a:t>années 1990 à </a:t>
            </a:r>
            <a:r>
              <a:rPr lang="fr-FR" sz="3900" dirty="0"/>
              <a:t>partir des considérations théoriques de </a:t>
            </a:r>
            <a:r>
              <a:rPr lang="fr-FR" sz="3900" dirty="0" smtClean="0"/>
              <a:t>Vladimir </a:t>
            </a:r>
            <a:r>
              <a:rPr lang="fr-FR" sz="3900" dirty="0" err="1" smtClean="0"/>
              <a:t>Vapnik</a:t>
            </a:r>
            <a:r>
              <a:rPr lang="fr-FR" sz="3900" dirty="0" smtClean="0"/>
              <a:t> sur </a:t>
            </a:r>
            <a:r>
              <a:rPr lang="fr-FR" sz="3900" dirty="0"/>
              <a:t>le développement d'une théorie statistique de l'apprentissage: </a:t>
            </a:r>
            <a:r>
              <a:rPr lang="fr-FR" sz="3900" dirty="0" err="1"/>
              <a:t>laThéorie</a:t>
            </a:r>
            <a:r>
              <a:rPr lang="fr-FR" sz="3900" dirty="0"/>
              <a:t> de </a:t>
            </a:r>
            <a:r>
              <a:rPr lang="fr-FR" sz="3900" dirty="0" err="1"/>
              <a:t>Vapnik-Chervonenkis</a:t>
            </a:r>
            <a:r>
              <a:rPr lang="fr-FR" sz="3900" dirty="0"/>
              <a:t>.</a:t>
            </a:r>
            <a:endParaRPr lang="fr-FR" sz="3900" dirty="0"/>
          </a:p>
          <a:p>
            <a:pPr algn="just"/>
            <a:r>
              <a:rPr lang="fr-FR" sz="3900" dirty="0"/>
              <a:t> Les SVM ont rapidement été adoptés pour leur capacité à travailler avec des données de </a:t>
            </a:r>
            <a:r>
              <a:rPr lang="fr-FR" sz="3900" dirty="0" smtClean="0"/>
              <a:t>grandes dimensions</a:t>
            </a:r>
            <a:r>
              <a:rPr lang="fr-FR" sz="3900" dirty="0"/>
              <a:t>, </a:t>
            </a:r>
            <a:r>
              <a:rPr lang="fr-FR" sz="3900" dirty="0"/>
              <a:t>le faible </a:t>
            </a:r>
            <a:r>
              <a:rPr lang="fr-FR" sz="3900" dirty="0"/>
              <a:t>nombre d'hyper paramètres, </a:t>
            </a:r>
            <a:r>
              <a:rPr lang="fr-FR" sz="3900" dirty="0"/>
              <a:t>leurs garanties théoriques, et leurs bons résultats en pratique</a:t>
            </a:r>
            <a:r>
              <a:rPr lang="fr-FR" sz="3900" dirty="0" smtClean="0"/>
              <a:t>.</a:t>
            </a:r>
          </a:p>
          <a:p>
            <a:pPr algn="just"/>
            <a:r>
              <a:rPr lang="fr-FR" sz="3900" dirty="0"/>
              <a:t>Les séparateurs à vastes marges sont des </a:t>
            </a:r>
            <a:r>
              <a:rPr lang="fr-FR" sz="3900" dirty="0" err="1"/>
              <a:t>classifieurs</a:t>
            </a:r>
            <a:r>
              <a:rPr lang="fr-FR" sz="3900" dirty="0"/>
              <a:t> qui reposent sur deux idées clés, qui permettent de traiter des problèmes de discrimination non-linéaire, et de reformuler le problème de classement comme un problème d'optimisation quadratique.</a:t>
            </a:r>
          </a:p>
          <a:p>
            <a:pPr marL="0" indent="0">
              <a:buNone/>
            </a:pPr>
            <a:endParaRPr lang="fr-FR" dirty="0"/>
          </a:p>
        </p:txBody>
      </p:sp>
    </p:spTree>
    <p:extLst>
      <p:ext uri="{BB962C8B-B14F-4D97-AF65-F5344CB8AC3E}">
        <p14:creationId xmlns:p14="http://schemas.microsoft.com/office/powerpoint/2010/main" val="1475187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pPr marL="0" indent="0">
              <a:buNone/>
            </a:pPr>
            <a:r>
              <a:rPr lang="fr-FR" b="1" dirty="0">
                <a:solidFill>
                  <a:srgbClr val="FF0000"/>
                </a:solidFill>
              </a:rPr>
              <a:t>4/ Erreur d’omission (en colonne)</a:t>
            </a:r>
          </a:p>
          <a:p>
            <a:r>
              <a:rPr lang="fr-FR" dirty="0"/>
              <a:t>Mesure individuelle de la précision de la classification. La classification n’a pas réussi à classer des pixels dans leur propre classe. L’erreur d’omission pour une classe </a:t>
            </a:r>
            <a:r>
              <a:rPr lang="fr-FR" i="1" dirty="0"/>
              <a:t>k </a:t>
            </a:r>
            <a:r>
              <a:rPr lang="fr-FR" dirty="0"/>
              <a:t>est égale au rapport entre les pixels non classés dans leur classe, sommés sur toutes les classes </a:t>
            </a:r>
            <a:r>
              <a:rPr lang="fr-FR" i="1" dirty="0"/>
              <a:t>(</a:t>
            </a:r>
            <a:r>
              <a:rPr lang="fr-FR" i="1" dirty="0" err="1"/>
              <a:t>PnckΣ</a:t>
            </a:r>
            <a:r>
              <a:rPr lang="fr-FR" i="1" dirty="0"/>
              <a:t>) </a:t>
            </a:r>
            <a:r>
              <a:rPr lang="fr-FR" dirty="0"/>
              <a:t>et le total des pixels de la classe </a:t>
            </a:r>
            <a:r>
              <a:rPr lang="fr-FR" i="1" dirty="0"/>
              <a:t>k (</a:t>
            </a:r>
            <a:r>
              <a:rPr lang="fr-FR" i="1" dirty="0" err="1"/>
              <a:t>PkΣ</a:t>
            </a:r>
            <a:r>
              <a:rPr lang="fr-FR" i="1" dirty="0"/>
              <a:t>)</a:t>
            </a:r>
            <a:r>
              <a:rPr lang="fr-FR" dirty="0"/>
              <a:t>.</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869160"/>
            <a:ext cx="3240360" cy="1224136"/>
          </a:xfrm>
          <a:prstGeom prst="rect">
            <a:avLst/>
          </a:prstGeom>
          <a:noFill/>
          <a:ln>
            <a:noFill/>
          </a:ln>
        </p:spPr>
      </p:pic>
    </p:spTree>
    <p:extLst>
      <p:ext uri="{BB962C8B-B14F-4D97-AF65-F5344CB8AC3E}">
        <p14:creationId xmlns:p14="http://schemas.microsoft.com/office/powerpoint/2010/main" val="1203537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87350" y="476672"/>
            <a:ext cx="7857058" cy="5184576"/>
          </a:xfrm>
          <a:prstGeom prst="rect">
            <a:avLst/>
          </a:prstGeom>
          <a:noFill/>
          <a:ln>
            <a:noFill/>
          </a:ln>
        </p:spPr>
      </p:pic>
    </p:spTree>
    <p:extLst>
      <p:ext uri="{BB962C8B-B14F-4D97-AF65-F5344CB8AC3E}">
        <p14:creationId xmlns:p14="http://schemas.microsoft.com/office/powerpoint/2010/main" val="254200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5937523"/>
          </a:xfrm>
        </p:spPr>
        <p:txBody>
          <a:bodyPr/>
          <a:lstStyle/>
          <a:p>
            <a:pPr marL="0" indent="0">
              <a:buNone/>
            </a:pPr>
            <a:r>
              <a:rPr lang="fr-FR" b="1" dirty="0">
                <a:solidFill>
                  <a:srgbClr val="FF0000"/>
                </a:solidFill>
              </a:rPr>
              <a:t>5/ Précision du producteur (</a:t>
            </a:r>
            <a:r>
              <a:rPr lang="fr-FR" b="1" dirty="0" err="1">
                <a:solidFill>
                  <a:srgbClr val="FF0000"/>
                </a:solidFill>
              </a:rPr>
              <a:t>producer’s</a:t>
            </a:r>
            <a:r>
              <a:rPr lang="fr-FR" b="1" dirty="0">
                <a:solidFill>
                  <a:srgbClr val="FF0000"/>
                </a:solidFill>
              </a:rPr>
              <a:t> </a:t>
            </a:r>
            <a:r>
              <a:rPr lang="fr-FR" b="1" dirty="0" err="1">
                <a:solidFill>
                  <a:srgbClr val="FF0000"/>
                </a:solidFill>
              </a:rPr>
              <a:t>accurracy</a:t>
            </a:r>
            <a:r>
              <a:rPr lang="fr-FR" b="1" dirty="0">
                <a:solidFill>
                  <a:srgbClr val="FF0000"/>
                </a:solidFill>
              </a:rPr>
              <a:t>)</a:t>
            </a:r>
          </a:p>
          <a:p>
            <a:r>
              <a:rPr lang="fr-FR" dirty="0"/>
              <a:t>Mesure individuelle de la précision de la classification.</a:t>
            </a:r>
          </a:p>
          <a:p>
            <a:r>
              <a:rPr lang="fr-FR" dirty="0"/>
              <a:t>Probabilité pour un pixel de la classe d’apprentissage </a:t>
            </a:r>
            <a:r>
              <a:rPr lang="fr-FR" i="1" dirty="0" err="1"/>
              <a:t>Ck</a:t>
            </a:r>
            <a:r>
              <a:rPr lang="fr-FR" i="1" dirty="0"/>
              <a:t> </a:t>
            </a:r>
            <a:r>
              <a:rPr lang="fr-FR" dirty="0"/>
              <a:t>d’être bien classé en </a:t>
            </a:r>
            <a:r>
              <a:rPr lang="fr-FR" i="1" dirty="0" err="1"/>
              <a:t>Ck</a:t>
            </a:r>
            <a:r>
              <a:rPr lang="fr-FR" i="1" dirty="0"/>
              <a:t> </a:t>
            </a:r>
            <a:r>
              <a:rPr lang="fr-FR" dirty="0"/>
              <a:t>sur l’image. Elle est égale au rapport entre la somme des pixels classés correctement (</a:t>
            </a:r>
            <a:r>
              <a:rPr lang="fr-FR" i="1" dirty="0" err="1"/>
              <a:t>Pkk</a:t>
            </a:r>
            <a:r>
              <a:rPr lang="fr-FR" dirty="0"/>
              <a:t>) et le total des pixels de la classe d’apprentissage </a:t>
            </a:r>
            <a:r>
              <a:rPr lang="fr-FR" i="1" dirty="0"/>
              <a:t>(</a:t>
            </a:r>
            <a:r>
              <a:rPr lang="fr-FR" i="1" dirty="0" err="1"/>
              <a:t>PkΣ</a:t>
            </a:r>
            <a:r>
              <a:rPr lang="fr-FR" i="1" dirty="0"/>
              <a:t>)</a:t>
            </a:r>
            <a:r>
              <a:rPr lang="fr-FR" dirty="0"/>
              <a:t>. C’est le complément à 100% de l’erreur d’omission.</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869160"/>
            <a:ext cx="4176464" cy="1584176"/>
          </a:xfrm>
          <a:prstGeom prst="rect">
            <a:avLst/>
          </a:prstGeom>
          <a:noFill/>
          <a:ln>
            <a:noFill/>
          </a:ln>
        </p:spPr>
      </p:pic>
    </p:spTree>
    <p:extLst>
      <p:ext uri="{BB962C8B-B14F-4D97-AF65-F5344CB8AC3E}">
        <p14:creationId xmlns:p14="http://schemas.microsoft.com/office/powerpoint/2010/main" val="1829313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416824" cy="6552728"/>
          </a:xfrm>
          <a:prstGeom prst="rect">
            <a:avLst/>
          </a:prstGeom>
          <a:noFill/>
          <a:ln>
            <a:noFill/>
          </a:ln>
        </p:spPr>
      </p:pic>
    </p:spTree>
    <p:extLst>
      <p:ext uri="{BB962C8B-B14F-4D97-AF65-F5344CB8AC3E}">
        <p14:creationId xmlns:p14="http://schemas.microsoft.com/office/powerpoint/2010/main" val="2687947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363272" cy="6048672"/>
          </a:xfrm>
        </p:spPr>
        <p:txBody>
          <a:bodyPr>
            <a:normAutofit/>
          </a:bodyPr>
          <a:lstStyle/>
          <a:p>
            <a:pPr marL="0" indent="0">
              <a:buNone/>
            </a:pPr>
            <a:r>
              <a:rPr lang="fr-FR" b="1" dirty="0">
                <a:solidFill>
                  <a:srgbClr val="FF0000"/>
                </a:solidFill>
              </a:rPr>
              <a:t>6/ Précision de l’utilisateur (</a:t>
            </a:r>
            <a:r>
              <a:rPr lang="fr-FR" b="1" dirty="0" err="1">
                <a:solidFill>
                  <a:srgbClr val="FF0000"/>
                </a:solidFill>
              </a:rPr>
              <a:t>user’s</a:t>
            </a:r>
            <a:r>
              <a:rPr lang="fr-FR" b="1" dirty="0">
                <a:solidFill>
                  <a:srgbClr val="FF0000"/>
                </a:solidFill>
              </a:rPr>
              <a:t> </a:t>
            </a:r>
            <a:r>
              <a:rPr lang="fr-FR" b="1" dirty="0" err="1">
                <a:solidFill>
                  <a:srgbClr val="FF0000"/>
                </a:solidFill>
              </a:rPr>
              <a:t>accurracy</a:t>
            </a:r>
            <a:r>
              <a:rPr lang="fr-FR" b="1" dirty="0">
                <a:solidFill>
                  <a:srgbClr val="FF0000"/>
                </a:solidFill>
              </a:rPr>
              <a:t>)</a:t>
            </a:r>
          </a:p>
          <a:p>
            <a:r>
              <a:rPr lang="fr-FR" dirty="0"/>
              <a:t>Mesure individuelle de la précision de la classification.</a:t>
            </a:r>
          </a:p>
          <a:p>
            <a:r>
              <a:rPr lang="fr-FR" dirty="0"/>
              <a:t>Probabilité pour un pixel classé en </a:t>
            </a:r>
            <a:r>
              <a:rPr lang="fr-FR" i="1" dirty="0" err="1"/>
              <a:t>Ck</a:t>
            </a:r>
            <a:r>
              <a:rPr lang="fr-FR" i="1" dirty="0"/>
              <a:t> </a:t>
            </a:r>
            <a:r>
              <a:rPr lang="fr-FR" dirty="0"/>
              <a:t>sur l’image d’appartenir à la classe d’apprentissage </a:t>
            </a:r>
            <a:r>
              <a:rPr lang="fr-FR" i="1" dirty="0" err="1"/>
              <a:t>Ck</a:t>
            </a:r>
            <a:r>
              <a:rPr lang="fr-FR" dirty="0"/>
              <a:t>. Elle est égale au rapport entre la somme des pixels classés correctement (</a:t>
            </a:r>
            <a:r>
              <a:rPr lang="fr-FR" i="1" dirty="0" err="1"/>
              <a:t>Pkk</a:t>
            </a:r>
            <a:r>
              <a:rPr lang="fr-FR" dirty="0"/>
              <a:t>) et le total des pixels affectés à la classe </a:t>
            </a:r>
            <a:r>
              <a:rPr lang="fr-FR" i="1" dirty="0"/>
              <a:t>(</a:t>
            </a:r>
            <a:r>
              <a:rPr lang="fr-FR" i="1" dirty="0" err="1"/>
              <a:t>PΣk</a:t>
            </a:r>
            <a:r>
              <a:rPr lang="fr-FR" i="1" dirty="0"/>
              <a:t>)</a:t>
            </a:r>
            <a:r>
              <a:rPr lang="fr-FR" dirty="0"/>
              <a:t>. C’est le complément à 100% de l’erreur de commission.</a:t>
            </a:r>
          </a:p>
          <a:p>
            <a:pPr marL="0" indent="0">
              <a:buNone/>
            </a:pP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57192"/>
            <a:ext cx="4320480" cy="1368152"/>
          </a:xfrm>
          <a:prstGeom prst="rect">
            <a:avLst/>
          </a:prstGeom>
          <a:noFill/>
          <a:ln>
            <a:noFill/>
          </a:ln>
        </p:spPr>
      </p:pic>
    </p:spTree>
    <p:extLst>
      <p:ext uri="{BB962C8B-B14F-4D97-AF65-F5344CB8AC3E}">
        <p14:creationId xmlns:p14="http://schemas.microsoft.com/office/powerpoint/2010/main" val="1517067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332656"/>
            <a:ext cx="8363272" cy="6048672"/>
          </a:xfrm>
        </p:spPr>
        <p:txBody>
          <a:bodyPr>
            <a:normAutofit/>
          </a:bodyPr>
          <a:lstStyle/>
          <a:p>
            <a:pPr marL="0" indent="0">
              <a:buNone/>
            </a:pPr>
            <a:r>
              <a:rPr lang="fr-FR" b="1" dirty="0" smtClean="0">
                <a:solidFill>
                  <a:srgbClr val="FF0000"/>
                </a:solidFill>
              </a:rPr>
              <a:t>II/ Statistiques de classification</a:t>
            </a:r>
            <a:endParaRPr lang="fr-FR" b="1" dirty="0">
              <a:solidFill>
                <a:srgbClr val="FF0000"/>
              </a:solidFill>
            </a:endParaRPr>
          </a:p>
          <a:p>
            <a:r>
              <a:rPr lang="fr-FR" dirty="0" smtClean="0"/>
              <a:t>Après la classification finale, vous pouvez ressortir les caractéristiques des différentes classes retenues,</a:t>
            </a:r>
          </a:p>
          <a:p>
            <a:r>
              <a:rPr lang="fr-FR" dirty="0" smtClean="0"/>
              <a:t>Pour cela faire:</a:t>
            </a:r>
          </a:p>
          <a:p>
            <a:pPr marL="0" indent="0">
              <a:buNone/>
            </a:pPr>
            <a:r>
              <a:rPr lang="fr-FR" dirty="0" smtClean="0"/>
              <a:t>- Menu principal ENVI/Classification</a:t>
            </a:r>
          </a:p>
          <a:p>
            <a:pPr marL="0" indent="0">
              <a:buNone/>
            </a:pPr>
            <a:r>
              <a:rPr lang="fr-FR" dirty="0" smtClean="0"/>
              <a:t>- Post classification</a:t>
            </a:r>
          </a:p>
          <a:p>
            <a:pPr>
              <a:buFontTx/>
              <a:buChar char="-"/>
            </a:pPr>
            <a:r>
              <a:rPr lang="fr-FR" dirty="0" smtClean="0"/>
              <a:t>Class </a:t>
            </a:r>
            <a:r>
              <a:rPr lang="fr-FR" dirty="0" err="1" smtClean="0"/>
              <a:t>statistic</a:t>
            </a:r>
            <a:endParaRPr lang="fr-FR" dirty="0" smtClean="0"/>
          </a:p>
          <a:p>
            <a:pPr>
              <a:buFontTx/>
              <a:buChar char="-"/>
            </a:pPr>
            <a:r>
              <a:rPr lang="fr-FR" dirty="0" smtClean="0"/>
              <a:t>Les résultats de </a:t>
            </a:r>
            <a:r>
              <a:rPr lang="fr-FR" dirty="0" err="1" smtClean="0"/>
              <a:t>surafce</a:t>
            </a:r>
            <a:r>
              <a:rPr lang="fr-FR" dirty="0" smtClean="0"/>
              <a:t> seront en hectare et en pourcentage</a:t>
            </a:r>
            <a:endParaRPr lang="fr-FR" dirty="0"/>
          </a:p>
          <a:p>
            <a:pPr marL="0" indent="0">
              <a:buNone/>
            </a:pPr>
            <a:endParaRPr lang="fr-FR" dirty="0"/>
          </a:p>
        </p:txBody>
      </p:sp>
    </p:spTree>
    <p:extLst>
      <p:ext uri="{BB962C8B-B14F-4D97-AF65-F5344CB8AC3E}">
        <p14:creationId xmlns:p14="http://schemas.microsoft.com/office/powerpoint/2010/main" val="1504492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036"/>
            <a:ext cx="7200799" cy="631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3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472518" cy="5911873"/>
          </a:xfrm>
        </p:spPr>
        <p:txBody>
          <a:bodyPr>
            <a:normAutofit fontScale="85000" lnSpcReduction="10000"/>
          </a:bodyPr>
          <a:lstStyle/>
          <a:p>
            <a:pPr algn="ctr">
              <a:buNone/>
            </a:pPr>
            <a:r>
              <a:rPr lang="fr-FR" b="1" dirty="0" smtClean="0">
                <a:solidFill>
                  <a:srgbClr val="FF0000"/>
                </a:solidFill>
              </a:rPr>
              <a:t>Superposition sur une image d’une classification vectorisée.</a:t>
            </a:r>
          </a:p>
          <a:p>
            <a:pPr>
              <a:buNone/>
            </a:pPr>
            <a:r>
              <a:rPr lang="fr-FR" dirty="0" smtClean="0"/>
              <a:t>Pour cela il faut tout d’abord </a:t>
            </a:r>
            <a:r>
              <a:rPr lang="fr-FR" dirty="0" err="1" smtClean="0"/>
              <a:t>vectoriser</a:t>
            </a:r>
            <a:r>
              <a:rPr lang="fr-FR" dirty="0" smtClean="0"/>
              <a:t> la classification :</a:t>
            </a:r>
          </a:p>
          <a:p>
            <a:pPr>
              <a:buNone/>
            </a:pPr>
            <a:r>
              <a:rPr lang="fr-FR" i="1" dirty="0" smtClean="0"/>
              <a:t>- </a:t>
            </a:r>
            <a:r>
              <a:rPr lang="fr-FR" i="1" dirty="0" err="1" smtClean="0"/>
              <a:t>Vector</a:t>
            </a:r>
            <a:r>
              <a:rPr lang="fr-FR" i="1" dirty="0" smtClean="0"/>
              <a:t> (menu principal d’ENVI)</a:t>
            </a:r>
          </a:p>
          <a:p>
            <a:pPr>
              <a:buNone/>
            </a:pPr>
            <a:r>
              <a:rPr lang="fr-FR" i="1" dirty="0" smtClean="0"/>
              <a:t>- Classification to </a:t>
            </a:r>
            <a:r>
              <a:rPr lang="fr-FR" i="1" dirty="0" err="1" smtClean="0"/>
              <a:t>vector</a:t>
            </a:r>
            <a:endParaRPr lang="fr-FR" i="1" dirty="0" smtClean="0"/>
          </a:p>
          <a:p>
            <a:pPr>
              <a:buNone/>
            </a:pPr>
            <a:r>
              <a:rPr lang="fr-FR" dirty="0" smtClean="0"/>
              <a:t>La on peut </a:t>
            </a:r>
            <a:r>
              <a:rPr lang="fr-FR" dirty="0" err="1" smtClean="0"/>
              <a:t>vectoriser</a:t>
            </a:r>
            <a:r>
              <a:rPr lang="fr-FR" dirty="0" smtClean="0"/>
              <a:t> la classe que l’on veut, il est souhaitable avant de </a:t>
            </a:r>
            <a:r>
              <a:rPr lang="fr-FR" dirty="0" err="1" smtClean="0"/>
              <a:t>vectoriser</a:t>
            </a:r>
            <a:r>
              <a:rPr lang="fr-FR" dirty="0" smtClean="0"/>
              <a:t> une </a:t>
            </a:r>
            <a:r>
              <a:rPr lang="fr-FR" dirty="0" err="1" smtClean="0"/>
              <a:t>classif</a:t>
            </a:r>
            <a:r>
              <a:rPr lang="fr-FR" dirty="0" smtClean="0"/>
              <a:t> de lui appliquer l’outil </a:t>
            </a:r>
            <a:r>
              <a:rPr lang="fr-FR" i="1" dirty="0" err="1" smtClean="0"/>
              <a:t>majority</a:t>
            </a:r>
            <a:r>
              <a:rPr lang="fr-FR" i="1" dirty="0" smtClean="0"/>
              <a:t> </a:t>
            </a:r>
            <a:r>
              <a:rPr lang="fr-FR" i="1" dirty="0" err="1" smtClean="0"/>
              <a:t>analysis</a:t>
            </a:r>
            <a:r>
              <a:rPr lang="fr-FR" i="1" dirty="0" smtClean="0"/>
              <a:t>  pour la caricaturer et éliminer tous les </a:t>
            </a:r>
            <a:r>
              <a:rPr lang="fr-FR" dirty="0" smtClean="0"/>
              <a:t>pixels parasites.</a:t>
            </a:r>
          </a:p>
          <a:p>
            <a:pPr>
              <a:buNone/>
            </a:pPr>
            <a:r>
              <a:rPr lang="fr-FR" dirty="0" smtClean="0"/>
              <a:t>Après on peut remplir les polygones issus de la classification en faisant dans la fenêtre </a:t>
            </a:r>
            <a:r>
              <a:rPr lang="fr-FR" i="1" dirty="0" smtClean="0"/>
              <a:t>« </a:t>
            </a:r>
            <a:r>
              <a:rPr lang="fr-FR" i="1" dirty="0" err="1" smtClean="0"/>
              <a:t>Vector</a:t>
            </a:r>
            <a:r>
              <a:rPr lang="fr-FR" i="1" dirty="0" smtClean="0"/>
              <a:t> </a:t>
            </a:r>
            <a:r>
              <a:rPr lang="fr-FR" i="1" dirty="0" err="1" smtClean="0"/>
              <a:t>Window</a:t>
            </a:r>
            <a:r>
              <a:rPr lang="fr-FR" i="1" dirty="0" smtClean="0"/>
              <a:t> » :</a:t>
            </a:r>
          </a:p>
          <a:p>
            <a:pPr>
              <a:buNone/>
            </a:pPr>
            <a:r>
              <a:rPr lang="fr-FR" i="1" dirty="0" smtClean="0"/>
              <a:t>- Edit</a:t>
            </a:r>
          </a:p>
          <a:p>
            <a:pPr>
              <a:buNone/>
            </a:pPr>
            <a:r>
              <a:rPr lang="fr-FR" i="1" dirty="0" smtClean="0"/>
              <a:t>- Edit Layer </a:t>
            </a:r>
            <a:r>
              <a:rPr lang="fr-FR" i="1" dirty="0" err="1" smtClean="0"/>
              <a:t>properties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85728"/>
            <a:ext cx="8858312" cy="6357982"/>
          </a:xfrm>
        </p:spPr>
        <p:txBody>
          <a:bodyPr/>
          <a:lstStyle/>
          <a:p>
            <a:pPr>
              <a:buNone/>
            </a:pPr>
            <a:r>
              <a:rPr lang="fr-FR" dirty="0" smtClean="0"/>
              <a:t>Après on superpose les données vecteur sur l’image, pour cela :</a:t>
            </a:r>
          </a:p>
          <a:p>
            <a:pPr>
              <a:buNone/>
            </a:pPr>
            <a:r>
              <a:rPr lang="fr-FR" dirty="0" smtClean="0"/>
              <a:t>-  </a:t>
            </a:r>
            <a:r>
              <a:rPr lang="fr-FR" i="1" dirty="0" smtClean="0"/>
              <a:t>Overlay</a:t>
            </a:r>
          </a:p>
          <a:p>
            <a:pPr>
              <a:buNone/>
            </a:pPr>
            <a:r>
              <a:rPr lang="fr-FR" dirty="0" smtClean="0"/>
              <a:t>- </a:t>
            </a:r>
            <a:r>
              <a:rPr lang="fr-FR" i="1" dirty="0" err="1" smtClean="0"/>
              <a:t>Vector</a:t>
            </a:r>
            <a:r>
              <a:rPr lang="fr-FR" i="1" dirty="0" smtClean="0"/>
              <a:t> (dans le menu image)</a:t>
            </a:r>
          </a:p>
          <a:p>
            <a:pPr>
              <a:buNone/>
            </a:pPr>
            <a:r>
              <a:rPr lang="fr-FR" dirty="0" smtClean="0"/>
              <a:t>Dans la fenêtre </a:t>
            </a:r>
            <a:r>
              <a:rPr lang="fr-FR" i="1" dirty="0" err="1" smtClean="0"/>
              <a:t>Vector</a:t>
            </a:r>
            <a:r>
              <a:rPr lang="fr-FR" i="1" dirty="0" smtClean="0"/>
              <a:t> </a:t>
            </a:r>
            <a:r>
              <a:rPr lang="fr-FR" i="1" dirty="0" err="1" smtClean="0"/>
              <a:t>Parameters</a:t>
            </a:r>
            <a:r>
              <a:rPr lang="fr-FR" i="1" dirty="0" smtClean="0"/>
              <a:t> faire :</a:t>
            </a:r>
          </a:p>
          <a:p>
            <a:pPr>
              <a:buNone/>
            </a:pPr>
            <a:r>
              <a:rPr lang="fr-FR" i="1" dirty="0" smtClean="0"/>
              <a:t>- Options</a:t>
            </a:r>
          </a:p>
          <a:p>
            <a:pPr>
              <a:buNone/>
            </a:pPr>
            <a:r>
              <a:rPr lang="fr-FR" i="1" dirty="0" smtClean="0"/>
              <a:t>- Import </a:t>
            </a:r>
            <a:r>
              <a:rPr lang="fr-FR" i="1" dirty="0" err="1" smtClean="0"/>
              <a:t>layers</a:t>
            </a:r>
            <a:endParaRPr lang="fr-FR" i="1" dirty="0" smtClean="0"/>
          </a:p>
          <a:p>
            <a:pPr>
              <a:buNone/>
            </a:pPr>
            <a:r>
              <a:rPr lang="fr-FR" dirty="0" smtClean="0"/>
              <a:t>Et là il faut spécifier la fenêtre d’affichage pour que le vecteur se superpose au raster.</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394"/>
            <a:ext cx="7344816" cy="649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21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928992" cy="6669360"/>
          </a:xfrm>
        </p:spPr>
        <p:txBody>
          <a:bodyPr>
            <a:noAutofit/>
          </a:bodyPr>
          <a:lstStyle/>
          <a:p>
            <a:pPr marL="0" indent="0" algn="just">
              <a:buNone/>
            </a:pPr>
            <a:r>
              <a:rPr lang="fr-FR" sz="2100" dirty="0"/>
              <a:t>1- La </a:t>
            </a:r>
            <a:r>
              <a:rPr lang="fr-FR" sz="2100" dirty="0"/>
              <a:t>première idée </a:t>
            </a:r>
            <a:r>
              <a:rPr lang="fr-FR" sz="2100" dirty="0" smtClean="0"/>
              <a:t>clé </a:t>
            </a:r>
            <a:r>
              <a:rPr lang="fr-FR" sz="2100" dirty="0"/>
              <a:t>est la notion de marge maximale. </a:t>
            </a:r>
            <a:r>
              <a:rPr lang="fr-FR" sz="2100" dirty="0"/>
              <a:t>La marge est la distance entre la frontière de séparation et les </a:t>
            </a:r>
            <a:r>
              <a:rPr lang="fr-FR" sz="2100" dirty="0"/>
              <a:t>échantillons les </a:t>
            </a:r>
            <a:r>
              <a:rPr lang="fr-FR" sz="2100" dirty="0"/>
              <a:t>plus proches. Ces derniers sont appelés vecteurs supports. Dans les SVM, la frontière de séparation est choisie comme celle qui maximise la marge. </a:t>
            </a:r>
            <a:r>
              <a:rPr lang="fr-FR" sz="2100" dirty="0"/>
              <a:t>Ce choix est justifié par la </a:t>
            </a:r>
            <a:r>
              <a:rPr lang="fr-FR" sz="2100" dirty="0" smtClean="0"/>
              <a:t>théorie </a:t>
            </a:r>
            <a:r>
              <a:rPr lang="fr-FR" sz="2100" dirty="0"/>
              <a:t>statistique de </a:t>
            </a:r>
            <a:r>
              <a:rPr lang="fr-FR" sz="2100" dirty="0" smtClean="0"/>
              <a:t>l'apprentissage, </a:t>
            </a:r>
            <a:r>
              <a:rPr lang="fr-FR" sz="2100" dirty="0"/>
              <a:t>qui montre que la frontière de séparation de marge maximale possède la plus </a:t>
            </a:r>
            <a:r>
              <a:rPr lang="fr-FR" sz="2100" dirty="0"/>
              <a:t>petite capacité</a:t>
            </a:r>
            <a:r>
              <a:rPr lang="fr-FR" sz="2100" dirty="0"/>
              <a:t>. </a:t>
            </a:r>
            <a:r>
              <a:rPr lang="fr-FR" sz="2100" dirty="0"/>
              <a:t>Le problème est de trouver cette frontière séparatrice optimale, à partir d'un ensemble d'apprentissage. Ceci est fait en formulant le problème comme un problème d'optimisation quadratique, pour lequel il existe des algorithmes connus</a:t>
            </a:r>
            <a:r>
              <a:rPr lang="fr-FR" sz="2100" dirty="0"/>
              <a:t>.</a:t>
            </a:r>
          </a:p>
          <a:p>
            <a:pPr marL="0" indent="0" algn="just">
              <a:buNone/>
            </a:pPr>
            <a:r>
              <a:rPr lang="fr-FR" sz="2100" dirty="0"/>
              <a:t>2- Afin </a:t>
            </a:r>
            <a:r>
              <a:rPr lang="fr-FR" sz="2100" dirty="0"/>
              <a:t>de pouvoir traiter des cas où les données </a:t>
            </a:r>
            <a:r>
              <a:rPr lang="fr-FR" sz="2100" dirty="0" smtClean="0"/>
              <a:t>qui ne </a:t>
            </a:r>
            <a:r>
              <a:rPr lang="fr-FR" sz="2100" dirty="0"/>
              <a:t>sont pas linéairement séparables, la deuxième idée clé des SVM est de transformer l'espace de représentation des données d'entrées en un espace de plus grande dimension (possiblement de dimension infinie), dans lequel il est probable qu'il existe un séparateur linéaire. </a:t>
            </a:r>
            <a:r>
              <a:rPr lang="fr-FR" sz="2100" dirty="0"/>
              <a:t>Ceci est réalisé grâce à une </a:t>
            </a:r>
            <a:r>
              <a:rPr lang="fr-FR" sz="2100" dirty="0"/>
              <a:t>fonction noyau</a:t>
            </a:r>
            <a:r>
              <a:rPr lang="fr-FR" sz="2100" dirty="0"/>
              <a:t>, qui doit </a:t>
            </a:r>
            <a:r>
              <a:rPr lang="fr-FR" sz="2100" dirty="0"/>
              <a:t>respecter certaines </a:t>
            </a:r>
            <a:r>
              <a:rPr lang="fr-FR" sz="2100" dirty="0"/>
              <a:t>conditions, et qui a l'avantage de ne pas nécessiter la connaissance explicite de la transformation à appliquer pour le changement d'espace. Les fonctions noyau permettent de transformer un produit scalaire dans un espace de grande dimension, ce qui est coûteux, en une simple évaluation ponctuelle d'une fonction. Cette technique est connue sous le nom </a:t>
            </a:r>
            <a:r>
              <a:rPr lang="fr-FR" sz="2100" dirty="0"/>
              <a:t>de </a:t>
            </a:r>
            <a:r>
              <a:rPr lang="fr-FR" sz="2100" dirty="0" err="1"/>
              <a:t>kernel</a:t>
            </a:r>
            <a:r>
              <a:rPr lang="fr-FR" sz="2100" dirty="0"/>
              <a:t> </a:t>
            </a:r>
            <a:r>
              <a:rPr lang="fr-FR" sz="2100" dirty="0"/>
              <a:t>T</a:t>
            </a:r>
            <a:r>
              <a:rPr lang="fr-FR" sz="2100" dirty="0" smtClean="0"/>
              <a:t>rick</a:t>
            </a:r>
            <a:r>
              <a:rPr lang="fr-FR" sz="2100" dirty="0"/>
              <a:t>.</a:t>
            </a:r>
          </a:p>
          <a:p>
            <a:endParaRPr lang="fr-FR" sz="2100" dirty="0"/>
          </a:p>
          <a:p>
            <a:pPr marL="0" indent="0">
              <a:buNone/>
            </a:pPr>
            <a:endParaRPr lang="fr-FR" sz="2100" dirty="0"/>
          </a:p>
        </p:txBody>
      </p:sp>
    </p:spTree>
    <p:extLst>
      <p:ext uri="{BB962C8B-B14F-4D97-AF65-F5344CB8AC3E}">
        <p14:creationId xmlns:p14="http://schemas.microsoft.com/office/powerpoint/2010/main" val="3021466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179512" y="188640"/>
                <a:ext cx="8229600" cy="4525963"/>
              </a:xfrm>
            </p:spPr>
            <p:txBody>
              <a:bodyPr>
                <a:normAutofit/>
              </a:bodyPr>
              <a:lstStyle/>
              <a:p>
                <a:r>
                  <a:rPr lang="fr-FR" sz="2800" dirty="0"/>
                  <a:t>Les SVM peuvent être utilisés pour résoudre des problèmes de discrimination, c'est-à-dire décider à quelle classe appartient un échantillon, ou </a:t>
                </a:r>
                <a:r>
                  <a:rPr lang="fr-FR" sz="2800" dirty="0" smtClean="0"/>
                  <a:t>de régression</a:t>
                </a:r>
                <a:r>
                  <a:rPr lang="fr-FR" sz="2800" dirty="0"/>
                  <a:t>, </a:t>
                </a:r>
                <a:r>
                  <a:rPr lang="fr-FR" sz="2800" dirty="0"/>
                  <a:t>c'est-à-dire prédire la valeur numérique d'une variable. La résolution de ces deux problèmes passe par la construction d'une fonction </a:t>
                </a:r>
                <a:r>
                  <a:rPr lang="fr-FR" sz="2800" b="1" dirty="0"/>
                  <a:t>(h)</a:t>
                </a:r>
                <a:r>
                  <a:rPr lang="fr-FR" sz="2800" dirty="0"/>
                  <a:t> qui à un vecteur d'entrée (</a:t>
                </a:r>
                <a:r>
                  <a:rPr lang="fr-FR" sz="2800" b="1" dirty="0"/>
                  <a:t>x)</a:t>
                </a:r>
                <a:r>
                  <a:rPr lang="fr-FR" sz="2800" dirty="0"/>
                  <a:t> fait correspondre une sortie </a:t>
                </a:r>
                <a:r>
                  <a:rPr lang="fr-FR" sz="2800" b="1" dirty="0"/>
                  <a:t>(y)</a:t>
                </a:r>
                <a:r>
                  <a:rPr lang="fr-FR" sz="2800" dirty="0"/>
                  <a:t> </a:t>
                </a:r>
              </a:p>
              <a:p>
                <a:pPr marL="0" indent="0">
                  <a:buNone/>
                </a:pPr>
                <a:r>
                  <a:rPr lang="fr-FR" sz="2800" b="1" dirty="0"/>
                  <a:t> </a:t>
                </a:r>
                <a:r>
                  <a:rPr lang="fr-FR" sz="2800" b="1" dirty="0" smtClean="0"/>
                  <a:t>        </a:t>
                </a:r>
                <a:r>
                  <a:rPr lang="fr-FR" sz="2800" dirty="0" smtClean="0"/>
                  <a:t> </a:t>
                </a:r>
                <a14:m>
                  <m:oMath xmlns:m="http://schemas.openxmlformats.org/officeDocument/2006/math">
                    <m:r>
                      <m:rPr>
                        <m:sty m:val="p"/>
                      </m:rPr>
                      <a:rPr lang="fr-FR" sz="2800" smtClean="0">
                        <a:solidFill>
                          <a:srgbClr val="FF0000"/>
                        </a:solidFill>
                      </a:rPr>
                      <m:t>Y</m:t>
                    </m:r>
                    <m:r>
                      <a:rPr lang="fr-FR" sz="2800" smtClean="0">
                        <a:solidFill>
                          <a:srgbClr val="FF0000"/>
                        </a:solidFill>
                      </a:rPr>
                      <m:t>=</m:t>
                    </m:r>
                    <m:r>
                      <m:rPr>
                        <m:sty m:val="p"/>
                      </m:rPr>
                      <a:rPr lang="fr-FR" sz="2800" smtClean="0">
                        <a:solidFill>
                          <a:srgbClr val="FF0000"/>
                        </a:solidFill>
                      </a:rPr>
                      <m:t>h</m:t>
                    </m:r>
                    <m:r>
                      <a:rPr lang="fr-FR" sz="2800" smtClean="0">
                        <a:solidFill>
                          <a:srgbClr val="FF0000"/>
                        </a:solidFill>
                      </a:rPr>
                      <m:t> (</m:t>
                    </m:r>
                    <m:r>
                      <m:rPr>
                        <m:sty m:val="p"/>
                      </m:rPr>
                      <a:rPr lang="fr-FR" sz="2800" smtClean="0">
                        <a:solidFill>
                          <a:srgbClr val="FF0000"/>
                        </a:solidFill>
                      </a:rPr>
                      <m:t>x</m:t>
                    </m:r>
                    <m:r>
                      <a:rPr lang="fr-FR" sz="2800" smtClean="0">
                        <a:solidFill>
                          <a:srgbClr val="FF0000"/>
                        </a:solidFill>
                      </a:rPr>
                      <m:t>)</m:t>
                    </m:r>
                  </m:oMath>
                </a14:m>
                <a:endParaRPr lang="fr-FR" sz="2800" dirty="0">
                  <a:solidFill>
                    <a:srgbClr val="FF0000"/>
                  </a:solidFill>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179512" y="188640"/>
                <a:ext cx="8229600" cy="4525963"/>
              </a:xfrm>
              <a:blipFill rotWithShape="0">
                <a:blip r:embed="rId2"/>
                <a:stretch>
                  <a:fillRect l="-1333" t="-1348" r="-222"/>
                </a:stretch>
              </a:blipFill>
            </p:spPr>
            <p:txBody>
              <a:bodyPr/>
              <a:lstStyle/>
              <a:p>
                <a:r>
                  <a:rPr lang="fr-FR">
                    <a:noFill/>
                  </a:rPr>
                  <a:t> </a:t>
                </a:r>
              </a:p>
            </p:txBody>
          </p:sp>
        </mc:Fallback>
      </mc:AlternateContent>
    </p:spTree>
    <p:extLst>
      <p:ext uri="{BB962C8B-B14F-4D97-AF65-F5344CB8AC3E}">
        <p14:creationId xmlns:p14="http://schemas.microsoft.com/office/powerpoint/2010/main" val="324788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8636"/>
            <a:ext cx="8856984" cy="4525963"/>
          </a:xfrm>
        </p:spPr>
        <p:txBody>
          <a:bodyPr>
            <a:normAutofit/>
          </a:bodyPr>
          <a:lstStyle/>
          <a:p>
            <a:pPr marL="0" indent="0">
              <a:buNone/>
            </a:pPr>
            <a:r>
              <a:rPr lang="fr-FR" sz="2800" dirty="0">
                <a:solidFill>
                  <a:srgbClr val="FF0000"/>
                </a:solidFill>
              </a:rPr>
              <a:t>Discrimination linéaire et hyperplan séparateur : </a:t>
            </a:r>
            <a:r>
              <a:rPr lang="fr-FR" sz="2600" dirty="0" smtClean="0"/>
              <a:t>Pour </a:t>
            </a:r>
            <a:r>
              <a:rPr lang="fr-FR" sz="2600" dirty="0"/>
              <a:t>des problèmes plus compliqués, il n'existe en général pas de séparateur linéaire. Imaginons par exemple un plan dans lequel les points (-) sont regroupés à l'intérieur d'un cercle, avec des points (+) tout autour : aucun séparateur linéaire ne peut correctement séparer les groupes : le problème n'est pas linéairement séparable. Il n'existe pas d'hyperplan séparateur.</a:t>
            </a:r>
            <a:endParaRPr lang="fr-FR" sz="2600" dirty="0"/>
          </a:p>
        </p:txBody>
      </p:sp>
      <p:pic>
        <p:nvPicPr>
          <p:cNvPr id="4" name="Image 3"/>
          <p:cNvPicPr/>
          <p:nvPr/>
        </p:nvPicPr>
        <p:blipFill>
          <a:blip r:embed="rId2"/>
          <a:srcRect l="13823" t="30287" r="28530" b="25065"/>
          <a:stretch>
            <a:fillRect/>
          </a:stretch>
        </p:blipFill>
        <p:spPr bwMode="auto">
          <a:xfrm>
            <a:off x="794571" y="3068960"/>
            <a:ext cx="7737869" cy="376619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1637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4867"/>
            <a:ext cx="8856984" cy="4525963"/>
          </a:xfrm>
        </p:spPr>
        <p:txBody>
          <a:bodyPr>
            <a:normAutofit lnSpcReduction="10000"/>
          </a:bodyPr>
          <a:lstStyle/>
          <a:p>
            <a:pPr marL="0" indent="0" algn="just">
              <a:buNone/>
            </a:pPr>
            <a:r>
              <a:rPr lang="fr-FR" sz="2800" dirty="0">
                <a:solidFill>
                  <a:srgbClr val="FF0000"/>
                </a:solidFill>
              </a:rPr>
              <a:t>Marge maximale</a:t>
            </a:r>
            <a:r>
              <a:rPr lang="fr-FR" dirty="0"/>
              <a:t> : </a:t>
            </a:r>
            <a:r>
              <a:rPr lang="fr-FR" sz="2400" dirty="0" smtClean="0"/>
              <a:t>On </a:t>
            </a:r>
            <a:r>
              <a:rPr lang="fr-FR" sz="2400" dirty="0"/>
              <a:t>se place désormais dans le cas où le problème est linéairement séparable. Même dans ce cas simple, le choix de l'hyperplan séparateur n'est pas évident. Il existe en effet une infinité d'hyperplans séparateurs, dont les performances en apprentissage sont identiques (le </a:t>
            </a:r>
            <a:r>
              <a:rPr lang="fr-FR" sz="2400" dirty="0"/>
              <a:t>risque </a:t>
            </a:r>
            <a:r>
              <a:rPr lang="fr-FR" sz="2400" dirty="0" smtClean="0"/>
              <a:t>empirique est </a:t>
            </a:r>
            <a:r>
              <a:rPr lang="fr-FR" sz="2400" dirty="0"/>
              <a:t>le même), mais dont les performances en généralisation peuvent être très différentes. Pour résoudre ce problème, il a été montré, qu'il existe un unique hyperplan optimal, défini comme l'hyperplan qui maximise la marge entre les </a:t>
            </a:r>
            <a:r>
              <a:rPr lang="fr-FR" sz="2400" dirty="0" err="1"/>
              <a:t>échantillonset</a:t>
            </a:r>
            <a:r>
              <a:rPr lang="fr-FR" sz="2400" dirty="0"/>
              <a:t> </a:t>
            </a:r>
            <a:r>
              <a:rPr lang="fr-FR" sz="2400" dirty="0"/>
              <a:t>l'hyperplan séparateur.</a:t>
            </a:r>
            <a:endParaRPr lang="fr-FR" sz="2400" b="1" dirty="0"/>
          </a:p>
          <a:p>
            <a:pPr marL="0" indent="0" algn="just">
              <a:buNone/>
            </a:pPr>
            <a:r>
              <a:rPr lang="fr-FR" sz="2400" dirty="0"/>
              <a:t>Il existe des raisons théoriques à ce choix. </a:t>
            </a:r>
            <a:r>
              <a:rPr lang="fr-FR" sz="2400" dirty="0" err="1"/>
              <a:t>Vapnik</a:t>
            </a:r>
            <a:r>
              <a:rPr lang="fr-FR" sz="2400" dirty="0"/>
              <a:t> a montré que la </a:t>
            </a:r>
            <a:r>
              <a:rPr lang="fr-FR" sz="2400" dirty="0" err="1"/>
              <a:t>capacitédes</a:t>
            </a:r>
            <a:r>
              <a:rPr lang="fr-FR" sz="2400" dirty="0"/>
              <a:t> </a:t>
            </a:r>
            <a:r>
              <a:rPr lang="fr-FR" sz="2400" dirty="0"/>
              <a:t>classes d'hyperplans séparateurs diminue lorsque leur marge augmente.</a:t>
            </a:r>
            <a:endParaRPr lang="fr-FR" sz="2400" dirty="0"/>
          </a:p>
        </p:txBody>
      </p:sp>
      <p:pic>
        <p:nvPicPr>
          <p:cNvPr id="4" name="Image 3"/>
          <p:cNvPicPr/>
          <p:nvPr/>
        </p:nvPicPr>
        <p:blipFill>
          <a:blip r:embed="rId2"/>
          <a:srcRect l="14689" t="36292" r="25538" b="22086"/>
          <a:stretch>
            <a:fillRect/>
          </a:stretch>
        </p:blipFill>
        <p:spPr bwMode="auto">
          <a:xfrm>
            <a:off x="2483768" y="4005064"/>
            <a:ext cx="6580666" cy="285293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0292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229600" cy="4525963"/>
          </a:xfrm>
          <a:noFill/>
        </p:spPr>
        <p:txBody>
          <a:bodyPr/>
          <a:lstStyle/>
          <a:p>
            <a:pPr marL="0" indent="0">
              <a:buNone/>
            </a:pPr>
            <a:r>
              <a:rPr lang="fr-FR" sz="2800" b="1" dirty="0" smtClean="0">
                <a:solidFill>
                  <a:srgbClr val="FF0000"/>
                </a:solidFill>
              </a:rPr>
              <a:t>Application de la classification SVM</a:t>
            </a:r>
          </a:p>
          <a:p>
            <a:pPr marL="0" indent="0">
              <a:buNone/>
            </a:pPr>
            <a:r>
              <a:rPr lang="fr-FR" sz="2800" dirty="0" smtClean="0"/>
              <a:t>1- </a:t>
            </a:r>
            <a:r>
              <a:rPr lang="fr-FR" sz="2800" dirty="0" err="1" smtClean="0"/>
              <a:t>Préclassification</a:t>
            </a:r>
            <a:r>
              <a:rPr lang="fr-FR" sz="2800" dirty="0" smtClean="0"/>
              <a:t> </a:t>
            </a:r>
            <a:r>
              <a:rPr lang="fr-FR" sz="2800" dirty="0"/>
              <a:t>: saisie des </a:t>
            </a:r>
            <a:r>
              <a:rPr lang="fr-FR" sz="2800" dirty="0" err="1" smtClean="0"/>
              <a:t>ROIs</a:t>
            </a:r>
            <a:r>
              <a:rPr lang="fr-FR" sz="2800" dirty="0" smtClean="0"/>
              <a:t> (TP précédent)</a:t>
            </a:r>
            <a:endParaRPr lang="fr-FR" sz="2800" dirty="0"/>
          </a:p>
          <a:p>
            <a:pPr>
              <a:buNone/>
            </a:pPr>
            <a:r>
              <a:rPr lang="fr-FR" sz="2800" dirty="0" smtClean="0"/>
              <a:t>2- Lancez </a:t>
            </a:r>
            <a:r>
              <a:rPr lang="fr-FR" sz="2800" dirty="0"/>
              <a:t>cette classification avec les ROI que vous avez choisies précédemment.</a:t>
            </a:r>
          </a:p>
          <a:p>
            <a:pPr>
              <a:buNone/>
            </a:pPr>
            <a:r>
              <a:rPr lang="fr-FR" sz="2800" i="1" dirty="0"/>
              <a:t>- Classification (Menu principal)</a:t>
            </a:r>
          </a:p>
          <a:p>
            <a:pPr>
              <a:buNone/>
            </a:pPr>
            <a:r>
              <a:rPr lang="fr-FR" sz="2800" i="1" dirty="0"/>
              <a:t>- </a:t>
            </a:r>
            <a:r>
              <a:rPr lang="fr-FR" sz="2800" i="1" dirty="0" err="1"/>
              <a:t>Supervised</a:t>
            </a:r>
            <a:r>
              <a:rPr lang="fr-FR" sz="2800" i="1" dirty="0"/>
              <a:t>  / </a:t>
            </a:r>
            <a:r>
              <a:rPr lang="fr-FR" sz="2800" i="1" dirty="0" smtClean="0"/>
              <a:t>Support </a:t>
            </a:r>
            <a:r>
              <a:rPr lang="fr-FR" sz="2800" i="1" dirty="0" err="1" smtClean="0"/>
              <a:t>Vector</a:t>
            </a:r>
            <a:r>
              <a:rPr lang="fr-FR" sz="2800" i="1" dirty="0" smtClean="0"/>
              <a:t> machine</a:t>
            </a:r>
            <a:endParaRPr lang="fr-FR" sz="2800" i="1" dirty="0"/>
          </a:p>
          <a:p>
            <a:pPr marL="0" indent="0">
              <a:buNone/>
            </a:pPr>
            <a:endParaRPr lang="fr-FR" dirty="0"/>
          </a:p>
        </p:txBody>
      </p:sp>
      <p:pic>
        <p:nvPicPr>
          <p:cNvPr id="4" name="Image 3"/>
          <p:cNvPicPr>
            <a:picLocks noChangeAspect="1"/>
          </p:cNvPicPr>
          <p:nvPr/>
        </p:nvPicPr>
        <p:blipFill>
          <a:blip r:embed="rId2"/>
          <a:stretch>
            <a:fillRect/>
          </a:stretch>
        </p:blipFill>
        <p:spPr>
          <a:xfrm>
            <a:off x="428299" y="3212976"/>
            <a:ext cx="8712968" cy="3168352"/>
          </a:xfrm>
          <a:prstGeom prst="rect">
            <a:avLst/>
          </a:prstGeom>
        </p:spPr>
      </p:pic>
      <p:sp>
        <p:nvSpPr>
          <p:cNvPr id="6" name="Rectangle à coins arrondis 5"/>
          <p:cNvSpPr/>
          <p:nvPr/>
        </p:nvSpPr>
        <p:spPr>
          <a:xfrm>
            <a:off x="4860032" y="6021288"/>
            <a:ext cx="201622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907704" y="3789040"/>
            <a:ext cx="2016224"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368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fontScale="92500" lnSpcReduction="10000"/>
          </a:bodyPr>
          <a:lstStyle/>
          <a:p>
            <a:pPr marL="0" indent="0" algn="ctr">
              <a:buNone/>
            </a:pPr>
            <a:r>
              <a:rPr lang="fr-FR" b="1" dirty="0">
                <a:solidFill>
                  <a:srgbClr val="FF0000"/>
                </a:solidFill>
              </a:rPr>
              <a:t>Validation de la classification par la matrice de confusion :</a:t>
            </a:r>
            <a:endParaRPr lang="fr-FR" dirty="0">
              <a:solidFill>
                <a:srgbClr val="FF0000"/>
              </a:solidFill>
            </a:endParaRPr>
          </a:p>
          <a:p>
            <a:r>
              <a:rPr lang="fr-FR" dirty="0"/>
              <a:t>Tableau à double entrée (table de contingence) calculé en comparant les résultats issus de la classification et les classes d’apprentissage définies.</a:t>
            </a:r>
          </a:p>
          <a:p>
            <a:r>
              <a:rPr lang="fr-FR" dirty="0"/>
              <a:t>Les colonnes de la matrice représentent les classes d’apprentissage (réalités terrain), les lignes, les classes issues de la classification. Les valeurs au croisement indiquent le nombre de pixels (ou % </a:t>
            </a:r>
            <a:r>
              <a:rPr lang="fr-FR" baseline="30000" dirty="0" err="1"/>
              <a:t>age</a:t>
            </a:r>
            <a:r>
              <a:rPr lang="fr-FR" dirty="0"/>
              <a:t> de pixels) appartenant à chaque classe d’apprentissage et affecté aux classes </a:t>
            </a:r>
            <a:r>
              <a:rPr lang="fr-FR" dirty="0" smtClean="0"/>
              <a:t>résultante</a:t>
            </a:r>
            <a:endParaRPr lang="fr-FR" dirty="0"/>
          </a:p>
          <a:p>
            <a:pPr marL="0" indent="0">
              <a:buNone/>
            </a:pPr>
            <a:endParaRPr lang="fr-FR" dirty="0"/>
          </a:p>
        </p:txBody>
      </p:sp>
    </p:spTree>
    <p:extLst>
      <p:ext uri="{BB962C8B-B14F-4D97-AF65-F5344CB8AC3E}">
        <p14:creationId xmlns:p14="http://schemas.microsoft.com/office/powerpoint/2010/main" val="32745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7992888" cy="3384376"/>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8640"/>
            <a:ext cx="4392488" cy="2952328"/>
          </a:xfrm>
          <a:prstGeom prst="rect">
            <a:avLst/>
          </a:prstGeom>
          <a:noFill/>
          <a:ln>
            <a:noFill/>
          </a:ln>
        </p:spPr>
      </p:pic>
    </p:spTree>
    <p:extLst>
      <p:ext uri="{BB962C8B-B14F-4D97-AF65-F5344CB8AC3E}">
        <p14:creationId xmlns:p14="http://schemas.microsoft.com/office/powerpoint/2010/main" val="7599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22117</TotalTime>
  <Words>1314</Words>
  <Application>Microsoft Office PowerPoint</Application>
  <PresentationFormat>Affichage à l'écran (4:3)</PresentationFormat>
  <Paragraphs>82</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Lucida Calligraphy</vt:lpstr>
      <vt:lpstr>Times</vt:lpstr>
      <vt:lpstr>Times New Roman</vt:lpstr>
      <vt:lpstr>Thème Office</vt:lpstr>
      <vt:lpstr>Master I Géomatique Matière: Télédétection  TP : Classification SVM et validation de la classification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sarl 3di</dc:creator>
  <cp:lastModifiedBy>Gamer</cp:lastModifiedBy>
  <cp:revision>153</cp:revision>
  <dcterms:created xsi:type="dcterms:W3CDTF">2012-11-09T13:20:08Z</dcterms:created>
  <dcterms:modified xsi:type="dcterms:W3CDTF">2020-05-03T12:18:23Z</dcterms:modified>
</cp:coreProperties>
</file>