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371" r:id="rId3"/>
    <p:sldId id="360" r:id="rId4"/>
    <p:sldId id="343" r:id="rId5"/>
    <p:sldId id="362" r:id="rId6"/>
    <p:sldId id="354" r:id="rId7"/>
    <p:sldId id="369" r:id="rId8"/>
    <p:sldId id="318" r:id="rId9"/>
    <p:sldId id="363" r:id="rId10"/>
    <p:sldId id="364" r:id="rId11"/>
    <p:sldId id="357" r:id="rId12"/>
    <p:sldId id="340" r:id="rId13"/>
    <p:sldId id="349" r:id="rId14"/>
    <p:sldId id="335" r:id="rId15"/>
    <p:sldId id="341" r:id="rId16"/>
    <p:sldId id="342" r:id="rId17"/>
    <p:sldId id="370" r:id="rId18"/>
    <p:sldId id="322" r:id="rId19"/>
    <p:sldId id="365" r:id="rId20"/>
    <p:sldId id="323" r:id="rId21"/>
    <p:sldId id="368" r:id="rId22"/>
    <p:sldId id="333" r:id="rId23"/>
    <p:sldId id="313"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4757" autoAdjust="0"/>
    <p:restoredTop sz="94709" autoAdjust="0"/>
  </p:normalViewPr>
  <p:slideViewPr>
    <p:cSldViewPr>
      <p:cViewPr varScale="1">
        <p:scale>
          <a:sx n="73" d="100"/>
          <a:sy n="73" d="100"/>
        </p:scale>
        <p:origin x="-80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A34D2-B235-4EAD-870C-C2BC3D5D688E}">
      <dsp:nvSpPr>
        <dsp:cNvPr id="0" name=""/>
        <dsp:cNvSpPr/>
      </dsp:nvSpPr>
      <dsp:spPr>
        <a:xfrm>
          <a:off x="2165449" y="606"/>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Clinique</a:t>
          </a:r>
          <a:endParaRPr lang="fr-FR" sz="2800" kern="1200" dirty="0"/>
        </a:p>
      </dsp:txBody>
      <dsp:txXfrm>
        <a:off x="2423942" y="259099"/>
        <a:ext cx="1248115" cy="1248115"/>
      </dsp:txXfrm>
    </dsp:sp>
    <dsp:sp modelId="{B3D5E148-B119-4103-9494-4DD7DBC3FFFB}">
      <dsp:nvSpPr>
        <dsp:cNvPr id="0" name=""/>
        <dsp:cNvSpPr/>
      </dsp:nvSpPr>
      <dsp:spPr>
        <a:xfrm rot="3600000">
          <a:off x="3469294" y="1722603"/>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3504594" y="1780606"/>
        <a:ext cx="329462" cy="357433"/>
      </dsp:txXfrm>
    </dsp:sp>
    <dsp:sp modelId="{A7A0D3B2-188D-41AA-8909-0898D9DFC295}">
      <dsp:nvSpPr>
        <dsp:cNvPr id="0" name=""/>
        <dsp:cNvSpPr/>
      </dsp:nvSpPr>
      <dsp:spPr>
        <a:xfrm>
          <a:off x="3492018" y="2298292"/>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3750511" y="2556785"/>
        <a:ext cx="1248115" cy="1248115"/>
      </dsp:txXfrm>
    </dsp:sp>
    <dsp:sp modelId="{AFD28270-32AE-4B09-9817-F73956E690B0}">
      <dsp:nvSpPr>
        <dsp:cNvPr id="0" name=""/>
        <dsp:cNvSpPr/>
      </dsp:nvSpPr>
      <dsp:spPr>
        <a:xfrm rot="10800000">
          <a:off x="2825990" y="2882982"/>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0800000">
        <a:off x="2967188" y="3002126"/>
        <a:ext cx="329462" cy="357433"/>
      </dsp:txXfrm>
    </dsp:sp>
    <dsp:sp modelId="{832D6724-5C56-4375-8524-8C4A8A0538D2}">
      <dsp:nvSpPr>
        <dsp:cNvPr id="0" name=""/>
        <dsp:cNvSpPr/>
      </dsp:nvSpPr>
      <dsp:spPr>
        <a:xfrm>
          <a:off x="838879" y="2298292"/>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1097372" y="2556785"/>
        <a:ext cx="1248115" cy="1248115"/>
      </dsp:txXfrm>
    </dsp:sp>
    <dsp:sp modelId="{8D741B43-CA9C-447D-902A-9E334199BFDC}">
      <dsp:nvSpPr>
        <dsp:cNvPr id="0" name=""/>
        <dsp:cNvSpPr/>
      </dsp:nvSpPr>
      <dsp:spPr>
        <a:xfrm rot="18000000">
          <a:off x="2142724" y="1745675"/>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2178024" y="1925960"/>
        <a:ext cx="329462" cy="357433"/>
      </dsp:txXfrm>
    </dsp:sp>
  </dsp:spTree>
</dsp:drawing>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C1C10-B7C9-477D-A4EF-7DAD6F8BD377}" type="datetimeFigureOut">
              <a:rPr lang="fr-FR" smtClean="0"/>
              <a:pPr/>
              <a:t>12/02/2060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DCFCC-5CAB-4E57-994D-4A472231256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DCFCC-5CAB-4E57-994D-4A4722312569}"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DCFCC-5CAB-4E57-994D-4A4722312569}"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647F7306-EEFE-41C3-AA7E-3FC9A87BAA56}"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647F7306-EEFE-41C3-AA7E-3FC9A87BAA5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F7306-EEFE-41C3-AA7E-3FC9A87BAA56}"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7F7306-EEFE-41C3-AA7E-3FC9A87BAA56}"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7F7306-EEFE-41C3-AA7E-3FC9A87BAA5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7F7306-EEFE-41C3-AA7E-3FC9A87BAA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F7306-EEFE-41C3-AA7E-3FC9A87BAA56}"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12/02/2060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647F7306-EEFE-41C3-AA7E-3FC9A87BAA56}"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4E73B2C-71B9-4E17-8535-4B56AD35DA79}" type="datetimeFigureOut">
              <a:rPr lang="fr-FR" smtClean="0"/>
              <a:pPr/>
              <a:t>12/02/2060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47F7306-EEFE-41C3-AA7E-3FC9A87BAA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r.wikipedia.org/wiki/Radiographie_du_thora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r.wikipedia.org/wiki/Spirom%C3%A9tri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r.wikipedia.org/wiki/Thoracoscopie" TargetMode="External"/><Relationship Id="rId2" Type="http://schemas.openxmlformats.org/officeDocument/2006/relationships/hyperlink" Target="https://fr.wikipedia.org/wiki/Biopsie" TargetMode="External"/><Relationship Id="rId1" Type="http://schemas.openxmlformats.org/officeDocument/2006/relationships/slideLayout" Target="../slideLayouts/slideLayout2.xml"/><Relationship Id="rId5" Type="http://schemas.openxmlformats.org/officeDocument/2006/relationships/hyperlink" Target="https://fr.wikipedia.org/wiki/Histopathologie" TargetMode="External"/><Relationship Id="rId4" Type="http://schemas.openxmlformats.org/officeDocument/2006/relationships/hyperlink" Target="https://fr.wikipedia.org/wiki/Anesth%C3%A9sie_g%C3%A9n%C3%A9ra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microsoft.com/office/2007/relationships/diagramDrawing" Target="../diagrams/drawing1.xml"/></Relationships>
</file>

<file path=ppt/slides/_rels/slide21.xml.rels><?xml version="1.0" encoding="UTF-8" standalone="yes"?>
<Relationships xmlns="http://schemas.openxmlformats.org/package/2006/relationships"><Relationship Id="rId3" Type="http://schemas.openxmlformats.org/officeDocument/2006/relationships/hyperlink" Target="https://fr.wikipedia.org/wiki/Hypertension_art%C3%A9rielle_pulmonaire" TargetMode="External"/><Relationship Id="rId7" Type="http://schemas.openxmlformats.org/officeDocument/2006/relationships/hyperlink" Target="https://fr.wikipedia.org/wiki/Anticoagulant" TargetMode="External"/><Relationship Id="rId2" Type="http://schemas.openxmlformats.org/officeDocument/2006/relationships/hyperlink" Target="https://fr.wikipedia.org/wiki/Hypoxie" TargetMode="External"/><Relationship Id="rId1" Type="http://schemas.openxmlformats.org/officeDocument/2006/relationships/slideLayout" Target="../slideLayouts/slideLayout2.xml"/><Relationship Id="rId6" Type="http://schemas.openxmlformats.org/officeDocument/2006/relationships/hyperlink" Target="https://fr.wikipedia.org/wiki/Embolie_pulmonaire" TargetMode="External"/><Relationship Id="rId5" Type="http://schemas.openxmlformats.org/officeDocument/2006/relationships/hyperlink" Target="https://fr.wikipedia.org/wiki/Oxyg%C3%A9noth%C3%A9rapie_normobare" TargetMode="External"/><Relationship Id="rId4" Type="http://schemas.openxmlformats.org/officeDocument/2006/relationships/hyperlink" Target="https://fr.wikipedia.org/wiki/Insuffisance_cardiaqu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fr.wikipedia.org/wiki/Cortico%C3%AFde" TargetMode="External"/><Relationship Id="rId2" Type="http://schemas.openxmlformats.org/officeDocument/2006/relationships/hyperlink" Target="https://fr.wikipedia.org/wiki/Fibrose_pulmonaire_idiopathique" TargetMode="External"/><Relationship Id="rId1" Type="http://schemas.openxmlformats.org/officeDocument/2006/relationships/slideLayout" Target="../slideLayouts/slideLayout2.xml"/><Relationship Id="rId6" Type="http://schemas.openxmlformats.org/officeDocument/2006/relationships/hyperlink" Target="https://fr.wikipedia.org/wiki/Oxyg%C3%A9noth%C3%A9rapie_normobare" TargetMode="External"/><Relationship Id="rId5" Type="http://schemas.openxmlformats.org/officeDocument/2006/relationships/hyperlink" Target="https://fr.wikipedia.org/wiki/Immunosuppresseur" TargetMode="External"/><Relationship Id="rId4" Type="http://schemas.openxmlformats.org/officeDocument/2006/relationships/hyperlink" Target="https://fr.wikipedia.org/wiki/Prednison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wikipedia.org/wiki/Dyspn%C3%A9e" TargetMode="External"/><Relationship Id="rId2" Type="http://schemas.openxmlformats.org/officeDocument/2006/relationships/hyperlink" Target="https://fr.wikipedia.org/wiki/Tissu_conjonctif" TargetMode="External"/><Relationship Id="rId1" Type="http://schemas.openxmlformats.org/officeDocument/2006/relationships/slideLayout" Target="../slideLayouts/slideLayout2.xml"/><Relationship Id="rId4" Type="http://schemas.openxmlformats.org/officeDocument/2006/relationships/hyperlink" Target="https://fr.wikipedia.org/wiki/Tomodensitom%C3%A9tri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H%C3%A9matose" TargetMode="External"/><Relationship Id="rId7" Type="http://schemas.openxmlformats.org/officeDocument/2006/relationships/hyperlink" Target="https://fr.wikipedia.org/wiki/Cyphose" TargetMode="External"/><Relationship Id="rId2" Type="http://schemas.openxmlformats.org/officeDocument/2006/relationships/hyperlink" Target="https://fr.wikipedia.org/wiki/Parenchyme" TargetMode="External"/><Relationship Id="rId1" Type="http://schemas.openxmlformats.org/officeDocument/2006/relationships/slideLayout" Target="../slideLayouts/slideLayout2.xml"/><Relationship Id="rId6" Type="http://schemas.openxmlformats.org/officeDocument/2006/relationships/hyperlink" Target="https://fr.wikipedia.org/wiki/T%C3%A9trapl%C3%A9gie" TargetMode="External"/><Relationship Id="rId5" Type="http://schemas.openxmlformats.org/officeDocument/2006/relationships/hyperlink" Target="https://fr.wikipedia.org/w/index.php?title=Trouble_ventilatoire_restrictif&amp;action=edit&amp;redlink=1" TargetMode="External"/><Relationship Id="rId4" Type="http://schemas.openxmlformats.org/officeDocument/2006/relationships/hyperlink" Target="https://fr.wikipedia.org/wiki/Compliance_pulmonai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fr.wikipedia.org/wiki/Lupus_%C3%A9ryth%C3%A9mateux_diss%C3%A9min%C3%A9" TargetMode="External"/><Relationship Id="rId13" Type="http://schemas.openxmlformats.org/officeDocument/2006/relationships/hyperlink" Target="https://fr.wikipedia.org/wiki/Amiodarone" TargetMode="External"/><Relationship Id="rId18" Type="http://schemas.openxmlformats.org/officeDocument/2006/relationships/hyperlink" Target="https://fr.wikipedia.org/wiki/Pneumopathie_interstitelle_diffuse_idiopathique" TargetMode="External"/><Relationship Id="rId3" Type="http://schemas.openxmlformats.org/officeDocument/2006/relationships/hyperlink" Target="https://fr.wikipedia.org/wiki/Silicose" TargetMode="External"/><Relationship Id="rId7" Type="http://schemas.openxmlformats.org/officeDocument/2006/relationships/hyperlink" Target="https://fr.wikipedia.org/wiki/Polyarthrite_rhumato%C3%AFde" TargetMode="External"/><Relationship Id="rId12" Type="http://schemas.openxmlformats.org/officeDocument/2006/relationships/hyperlink" Target="https://fr.wikipedia.org/wiki/Granulomatose_de_Wegener" TargetMode="External"/><Relationship Id="rId17" Type="http://schemas.openxmlformats.org/officeDocument/2006/relationships/hyperlink" Target="https://fr.wikipedia.org/wiki/Radioth%C3%A9rapie" TargetMode="External"/><Relationship Id="rId2" Type="http://schemas.openxmlformats.org/officeDocument/2006/relationships/hyperlink" Target="https://fr.wikipedia.org/wiki/Asbestose" TargetMode="External"/><Relationship Id="rId16" Type="http://schemas.openxmlformats.org/officeDocument/2006/relationships/hyperlink" Target="https://fr.wikipedia.org/wiki/M%C3%A9thotrexate" TargetMode="External"/><Relationship Id="rId1" Type="http://schemas.openxmlformats.org/officeDocument/2006/relationships/slideLayout" Target="../slideLayouts/slideLayout2.xml"/><Relationship Id="rId6" Type="http://schemas.openxmlformats.org/officeDocument/2006/relationships/hyperlink" Target="https://fr.wikipedia.org/wiki/Maladies_auto-immunes" TargetMode="External"/><Relationship Id="rId11" Type="http://schemas.openxmlformats.org/officeDocument/2006/relationships/hyperlink" Target="https://fr.wikipedia.org/wiki/Sarco%C3%AFdose" TargetMode="External"/><Relationship Id="rId5" Type="http://schemas.openxmlformats.org/officeDocument/2006/relationships/hyperlink" Target="https://fr.wikipedia.org/wiki/Tabagisme" TargetMode="External"/><Relationship Id="rId15" Type="http://schemas.openxmlformats.org/officeDocument/2006/relationships/hyperlink" Target="https://fr.wikipedia.org/wiki/Busulfan" TargetMode="External"/><Relationship Id="rId10" Type="http://schemas.openxmlformats.org/officeDocument/2006/relationships/hyperlink" Target="https://fr.wikipedia.org/wiki/Tissu_conjonctif" TargetMode="External"/><Relationship Id="rId19" Type="http://schemas.openxmlformats.org/officeDocument/2006/relationships/hyperlink" Target="https://fr.wikipedia.org/wiki/Fibrose_pulmonaire_idiopathique" TargetMode="External"/><Relationship Id="rId4" Type="http://schemas.openxmlformats.org/officeDocument/2006/relationships/hyperlink" Target="https://fr.wikipedia.org/wiki/Pneumopathie_d'hypersensibilit%C3%A9" TargetMode="External"/><Relationship Id="rId9" Type="http://schemas.openxmlformats.org/officeDocument/2006/relationships/hyperlink" Target="https://fr.wikipedia.org/wiki/Scl%C3%A9rodermie" TargetMode="External"/><Relationship Id="rId14" Type="http://schemas.openxmlformats.org/officeDocument/2006/relationships/hyperlink" Target="https://fr.wikipedia.org/wiki/Bl%C3%A9omycin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fr.wikipedia.org/wiki/Respiration" TargetMode="External"/><Relationship Id="rId3" Type="http://schemas.openxmlformats.org/officeDocument/2006/relationships/hyperlink" Target="https://fr.wikipedia.org/wiki/Toux" TargetMode="External"/><Relationship Id="rId7" Type="http://schemas.openxmlformats.org/officeDocument/2006/relationships/hyperlink" Target="https://fr.wikipedia.org/wiki/Cr%C3%A9pitant" TargetMode="External"/><Relationship Id="rId2" Type="http://schemas.openxmlformats.org/officeDocument/2006/relationships/hyperlink" Target="https://fr.wikipedia.org/wiki/Dyspn%C3%A9e" TargetMode="External"/><Relationship Id="rId1" Type="http://schemas.openxmlformats.org/officeDocument/2006/relationships/slideLayout" Target="../slideLayouts/slideLayout2.xml"/><Relationship Id="rId6" Type="http://schemas.openxmlformats.org/officeDocument/2006/relationships/hyperlink" Target="https://fr.wikipedia.org/wiki/Amaigrissement" TargetMode="External"/><Relationship Id="rId5" Type="http://schemas.openxmlformats.org/officeDocument/2006/relationships/hyperlink" Target="https://fr.wikipedia.org/wiki/Anorexie" TargetMode="External"/><Relationship Id="rId4" Type="http://schemas.openxmlformats.org/officeDocument/2006/relationships/hyperlink" Target="https://fr.wikipedia.org/wiki/Asth%C3%A9n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03648" y="5661248"/>
            <a:ext cx="6400800" cy="69763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r-F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HAMOUD. S   - </a:t>
            </a:r>
            <a:r>
              <a:rPr lang="fr-F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fr-F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Fibrose Pulmonaire</a:t>
            </a:r>
            <a:endParaRPr lang="fr-FR"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Titre 1"/>
          <p:cNvSpPr>
            <a:spLocks noGrp="1"/>
          </p:cNvSpPr>
          <p:nvPr>
            <p:ph type="ctrTitle"/>
          </p:nvPr>
        </p:nvSpPr>
        <p:spPr>
          <a:xfrm>
            <a:off x="323528" y="2204865"/>
            <a:ext cx="8424936" cy="972108"/>
          </a:xfrm>
        </p:spPr>
        <p:txBody>
          <a:bodyPr>
            <a:noAutofit/>
          </a:bodyPr>
          <a:lstStyle/>
          <a:p>
            <a:r>
              <a:rPr lang="fr-FR" sz="3600" b="1" cap="all" dirty="0" smtClean="0">
                <a:effectLst>
                  <a:reflection blurRad="12700" stA="28000" endPos="45000" dist="1003" dir="5400000" sy="-100000" algn="bl"/>
                </a:effectLst>
              </a:rPr>
              <a:t>Les fibroses pulmonaires</a:t>
            </a:r>
            <a:endParaRPr lang="fr-FR" sz="3600" dirty="0"/>
          </a:p>
        </p:txBody>
      </p:sp>
      <p:sp>
        <p:nvSpPr>
          <p:cNvPr id="5" name="Rectangle 34"/>
          <p:cNvSpPr>
            <a:spLocks noChangeArrowheads="1"/>
          </p:cNvSpPr>
          <p:nvPr/>
        </p:nvSpPr>
        <p:spPr bwMode="auto">
          <a:xfrm>
            <a:off x="590095" y="3031322"/>
            <a:ext cx="7754444" cy="216024"/>
          </a:xfrm>
          <a:prstGeom prst="rect">
            <a:avLst/>
          </a:prstGeo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9661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Examens complémentaires</a:t>
            </a:r>
            <a:br>
              <a:rPr lang="fr-FR" b="1" dirty="0" smtClean="0">
                <a:solidFill>
                  <a:srgbClr val="FF0000"/>
                </a:solidFill>
              </a:rPr>
            </a:br>
            <a:endParaRPr lang="fr-FR" b="1" dirty="0">
              <a:solidFill>
                <a:srgbClr val="FF0000"/>
              </a:solidFill>
            </a:endParaRPr>
          </a:p>
        </p:txBody>
      </p:sp>
      <p:sp>
        <p:nvSpPr>
          <p:cNvPr id="3" name="Espace réservé du contenu 2"/>
          <p:cNvSpPr>
            <a:spLocks noGrp="1"/>
          </p:cNvSpPr>
          <p:nvPr>
            <p:ph sz="quarter" idx="1"/>
          </p:nvPr>
        </p:nvSpPr>
        <p:spPr>
          <a:xfrm>
            <a:off x="285720" y="857232"/>
            <a:ext cx="8401080" cy="6000768"/>
          </a:xfrm>
        </p:spPr>
        <p:txBody>
          <a:bodyPr>
            <a:normAutofit fontScale="70000" lnSpcReduction="20000"/>
          </a:bodyPr>
          <a:lstStyle/>
          <a:p>
            <a:pPr>
              <a:buNone/>
            </a:pPr>
            <a:r>
              <a:rPr lang="fr-FR" sz="3200" dirty="0" smtClean="0"/>
              <a:t> </a:t>
            </a:r>
            <a:r>
              <a:rPr lang="fr-FR" sz="3200" b="1" dirty="0" smtClean="0">
                <a:hlinkClick r:id="rId2" action="ppaction://hlinkfile" tooltip="Radiographie du thorax"/>
              </a:rPr>
              <a:t>radiographie du thorax</a:t>
            </a:r>
            <a:r>
              <a:rPr lang="fr-FR" sz="3200" b="1" dirty="0" smtClean="0"/>
              <a:t>  </a:t>
            </a:r>
            <a:r>
              <a:rPr lang="fr-FR" dirty="0" smtClean="0"/>
              <a:t>peut être normale ou anormale</a:t>
            </a:r>
          </a:p>
          <a:p>
            <a:pPr>
              <a:buNone/>
            </a:pPr>
            <a:r>
              <a:rPr lang="fr-FR" sz="3800" b="1" dirty="0" smtClean="0">
                <a:solidFill>
                  <a:schemeClr val="bg2">
                    <a:lumMod val="25000"/>
                  </a:schemeClr>
                </a:solidFill>
              </a:rPr>
              <a:t> </a:t>
            </a:r>
            <a:r>
              <a:rPr lang="fr-FR" sz="2900" b="1" u="sng" dirty="0" smtClean="0">
                <a:solidFill>
                  <a:schemeClr val="bg2">
                    <a:lumMod val="25000"/>
                  </a:schemeClr>
                </a:solidFill>
              </a:rPr>
              <a:t>Signes sémiologiques à rechercher</a:t>
            </a:r>
            <a:r>
              <a:rPr lang="fr-FR" sz="2900" b="1" dirty="0" smtClean="0">
                <a:solidFill>
                  <a:schemeClr val="bg2">
                    <a:lumMod val="25000"/>
                  </a:schemeClr>
                </a:solidFill>
              </a:rPr>
              <a:t>:</a:t>
            </a:r>
            <a:endParaRPr lang="fr-FR" altLang="fr-FR" sz="2900" b="1" dirty="0" smtClean="0">
              <a:solidFill>
                <a:schemeClr val="bg2">
                  <a:lumMod val="25000"/>
                </a:schemeClr>
              </a:solidFill>
            </a:endParaRPr>
          </a:p>
          <a:p>
            <a:r>
              <a:rPr lang="fr-FR" dirty="0" smtClean="0"/>
              <a:t>Opacités nodulaires :  micronodules (grains de mille) ou  macro nodules.</a:t>
            </a:r>
          </a:p>
          <a:p>
            <a:r>
              <a:rPr lang="fr-FR" dirty="0" smtClean="0"/>
              <a:t> </a:t>
            </a:r>
            <a:r>
              <a:rPr lang="fr-FR" dirty="0" err="1" smtClean="0"/>
              <a:t>Hyperclartés</a:t>
            </a:r>
            <a:r>
              <a:rPr lang="fr-FR" b="1" dirty="0" smtClean="0"/>
              <a:t> :</a:t>
            </a:r>
            <a:r>
              <a:rPr lang="fr-FR" dirty="0" smtClean="0"/>
              <a:t> circonscrites de petit volume à limites assez nettes ;  réalisant un aspect en rayon de miel.</a:t>
            </a:r>
          </a:p>
          <a:p>
            <a:r>
              <a:rPr lang="fr-FR" dirty="0" smtClean="0"/>
              <a:t> Réticulations </a:t>
            </a:r>
          </a:p>
          <a:p>
            <a:r>
              <a:rPr lang="fr-FR" dirty="0" smtClean="0"/>
              <a:t> Rétraction</a:t>
            </a:r>
            <a:r>
              <a:rPr lang="fr-FR" b="1" dirty="0" smtClean="0"/>
              <a:t> :</a:t>
            </a:r>
            <a:r>
              <a:rPr lang="fr-FR" dirty="0" smtClean="0"/>
              <a:t> avec déplacement du médiastin et ascension des </a:t>
            </a:r>
            <a:r>
              <a:rPr lang="fr-FR" dirty="0" err="1" smtClean="0"/>
              <a:t>hémicoupoles</a:t>
            </a:r>
            <a:r>
              <a:rPr lang="fr-FR" dirty="0" smtClean="0"/>
              <a:t> diaphragmatiques. </a:t>
            </a:r>
          </a:p>
          <a:p>
            <a:pPr>
              <a:buNone/>
            </a:pPr>
            <a:endParaRPr lang="fr-FR" dirty="0" smtClean="0"/>
          </a:p>
          <a:p>
            <a:pPr>
              <a:buNone/>
            </a:pPr>
            <a:r>
              <a:rPr lang="fr-FR" sz="2900" b="1" u="sng" dirty="0" smtClean="0"/>
              <a:t>Topographie  des lésions</a:t>
            </a:r>
          </a:p>
          <a:p>
            <a:r>
              <a:rPr lang="fr-FR" dirty="0" smtClean="0">
                <a:solidFill>
                  <a:srgbClr val="FF0000"/>
                </a:solidFill>
              </a:rPr>
              <a:t>Périphériques</a:t>
            </a:r>
            <a:r>
              <a:rPr lang="fr-FR" dirty="0" smtClean="0"/>
              <a:t> :</a:t>
            </a:r>
            <a:r>
              <a:rPr lang="fr-FR" sz="2800" dirty="0" smtClean="0"/>
              <a:t>fibrose 1ive, asbestose, collagénoses, pneumonie chronique à éosinophile, pneumonie organisée</a:t>
            </a:r>
          </a:p>
          <a:p>
            <a:pPr>
              <a:buNone/>
            </a:pPr>
            <a:endParaRPr lang="fr-FR" dirty="0" smtClean="0"/>
          </a:p>
          <a:p>
            <a:r>
              <a:rPr lang="fr-FR" dirty="0" smtClean="0">
                <a:solidFill>
                  <a:srgbClr val="FF0000"/>
                </a:solidFill>
              </a:rPr>
              <a:t>Centrale</a:t>
            </a:r>
            <a:r>
              <a:rPr lang="fr-FR" dirty="0" smtClean="0"/>
              <a:t> </a:t>
            </a:r>
            <a:r>
              <a:rPr lang="fr-FR" sz="2800" dirty="0" smtClean="0"/>
              <a:t>:sarcoïdose, PHS, OAP</a:t>
            </a:r>
          </a:p>
          <a:p>
            <a:pPr>
              <a:buNone/>
            </a:pPr>
            <a:endParaRPr lang="fr-FR" dirty="0" smtClean="0"/>
          </a:p>
          <a:p>
            <a:r>
              <a:rPr lang="fr-FR" dirty="0" smtClean="0">
                <a:solidFill>
                  <a:srgbClr val="FF0000"/>
                </a:solidFill>
              </a:rPr>
              <a:t>Lobe sup:</a:t>
            </a:r>
            <a:r>
              <a:rPr lang="fr-FR" dirty="0" smtClean="0"/>
              <a:t> </a:t>
            </a:r>
            <a:r>
              <a:rPr lang="fr-FR" sz="2800" dirty="0" smtClean="0"/>
              <a:t>sarcoïdose  PHS, silicose ,</a:t>
            </a:r>
            <a:r>
              <a:rPr lang="fr-FR" sz="2800" dirty="0" err="1" smtClean="0"/>
              <a:t>histiocytose</a:t>
            </a:r>
            <a:r>
              <a:rPr lang="fr-FR" sz="2800" dirty="0" smtClean="0"/>
              <a:t>, </a:t>
            </a:r>
            <a:r>
              <a:rPr lang="fr-FR" sz="2800" dirty="0" smtClean="0"/>
              <a:t>poumon  éosinophile</a:t>
            </a:r>
            <a:endParaRPr lang="fr-FR" sz="2800" dirty="0" smtClean="0"/>
          </a:p>
          <a:p>
            <a:endParaRPr lang="fr-FR" dirty="0" smtClean="0"/>
          </a:p>
          <a:p>
            <a:r>
              <a:rPr lang="fr-FR" dirty="0" smtClean="0">
                <a:solidFill>
                  <a:srgbClr val="FF0000"/>
                </a:solidFill>
              </a:rPr>
              <a:t>Lobe </a:t>
            </a:r>
            <a:r>
              <a:rPr lang="fr-FR" dirty="0" err="1" smtClean="0">
                <a:solidFill>
                  <a:srgbClr val="FF0000"/>
                </a:solidFill>
              </a:rPr>
              <a:t>inf</a:t>
            </a:r>
            <a:r>
              <a:rPr lang="fr-FR" dirty="0" smtClean="0"/>
              <a:t>: </a:t>
            </a:r>
            <a:r>
              <a:rPr lang="fr-FR" sz="2800" dirty="0" smtClean="0"/>
              <a:t>fibrose asbestose collagénoses</a:t>
            </a:r>
          </a:p>
          <a:p>
            <a:endParaRPr lang="fr-FR" dirty="0" smtClean="0"/>
          </a:p>
          <a:p>
            <a:pPr>
              <a:buNone/>
            </a:pPr>
            <a:r>
              <a:rPr lang="fr-FR" b="1" dirty="0" smtClean="0"/>
              <a:t> </a:t>
            </a: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85728"/>
            <a:ext cx="8229600" cy="5840435"/>
          </a:xfrm>
        </p:spPr>
        <p:txBody>
          <a:bodyPr>
            <a:normAutofit lnSpcReduction="10000"/>
          </a:bodyPr>
          <a:lstStyle/>
          <a:p>
            <a:r>
              <a:rPr lang="fr-FR" sz="3600" dirty="0" smtClean="0"/>
              <a:t>Images typique de fibrose idiopathique</a:t>
            </a:r>
          </a:p>
          <a:p>
            <a:pPr>
              <a:buNone/>
            </a:pPr>
            <a:endParaRPr lang="fr-FR" sz="3600" dirty="0" smtClean="0"/>
          </a:p>
          <a:p>
            <a:pPr>
              <a:buNone/>
            </a:pPr>
            <a:r>
              <a:rPr lang="fr-FR" altLang="fr-FR" sz="2800" dirty="0" smtClean="0"/>
              <a:t>-prédominance sous-pleurale bi- basale avec extension tardive vers le centre et les sommets </a:t>
            </a:r>
          </a:p>
          <a:p>
            <a:pPr>
              <a:buNone/>
            </a:pPr>
            <a:endParaRPr lang="fr-FR" altLang="fr-FR" sz="2800" dirty="0" smtClean="0"/>
          </a:p>
          <a:p>
            <a:pPr>
              <a:buNone/>
            </a:pPr>
            <a:r>
              <a:rPr lang="fr-FR" altLang="fr-FR" sz="2800" dirty="0" smtClean="0"/>
              <a:t>-Verre dépoli peu étendu (Corrèle à l’</a:t>
            </a:r>
            <a:r>
              <a:rPr lang="fr-FR" altLang="fr-FR" sz="2800" dirty="0" err="1" smtClean="0"/>
              <a:t>evolutivité</a:t>
            </a:r>
            <a:r>
              <a:rPr lang="fr-FR" altLang="fr-FR" sz="2800" dirty="0" smtClean="0"/>
              <a:t>)</a:t>
            </a:r>
          </a:p>
          <a:p>
            <a:endParaRPr lang="fr-FR" altLang="fr-FR" dirty="0" smtClean="0"/>
          </a:p>
          <a:p>
            <a:pPr>
              <a:buNone/>
            </a:pPr>
            <a:r>
              <a:rPr lang="fr-FR" altLang="fr-FR" dirty="0" smtClean="0"/>
              <a:t>-Distorsion architecturale avec perte du volume pulmonaire</a:t>
            </a:r>
          </a:p>
          <a:p>
            <a:endParaRPr lang="fr-FR" altLang="fr-FR" dirty="0" smtClean="0"/>
          </a:p>
          <a:p>
            <a:pPr>
              <a:buNone/>
            </a:pPr>
            <a:r>
              <a:rPr lang="fr-FR" altLang="fr-FR" dirty="0" smtClean="0"/>
              <a:t>-rayons de miel++</a:t>
            </a:r>
          </a:p>
          <a:p>
            <a:pPr>
              <a:buNone/>
            </a:pPr>
            <a:endParaRPr lang="fr-FR" altLang="fr-FR" dirty="0" smtClean="0"/>
          </a:p>
          <a:p>
            <a:pPr>
              <a:buNone/>
            </a:pPr>
            <a:r>
              <a:rPr lang="fr-FR" altLang="fr-FR" dirty="0" smtClean="0"/>
              <a:t>- Bronchectasies de traction</a:t>
            </a:r>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1026" name="Picture 2" descr="File:IPF amiodarone.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0"/>
            <a:ext cx="8316692" cy="69018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8086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2">
                    <a:lumMod val="60000"/>
                    <a:lumOff val="40000"/>
                  </a:schemeClr>
                </a:solidFill>
              </a:rPr>
              <a:t>TDM</a:t>
            </a:r>
            <a:endParaRPr lang="fr-FR" dirty="0">
              <a:solidFill>
                <a:schemeClr val="accent2">
                  <a:lumMod val="60000"/>
                  <a:lumOff val="40000"/>
                </a:schemeClr>
              </a:solidFill>
            </a:endParaRPr>
          </a:p>
        </p:txBody>
      </p:sp>
      <p:sp>
        <p:nvSpPr>
          <p:cNvPr id="3" name="Espace réservé du contenu 2"/>
          <p:cNvSpPr>
            <a:spLocks noGrp="1"/>
          </p:cNvSpPr>
          <p:nvPr>
            <p:ph sz="quarter" idx="1"/>
          </p:nvPr>
        </p:nvSpPr>
        <p:spPr>
          <a:xfrm>
            <a:off x="285720" y="1447800"/>
            <a:ext cx="8401080" cy="4572000"/>
          </a:xfrm>
        </p:spPr>
        <p:txBody>
          <a:bodyPr>
            <a:noAutofit/>
          </a:bodyPr>
          <a:lstStyle/>
          <a:p>
            <a:r>
              <a:rPr lang="fr-FR" sz="3600" dirty="0" smtClean="0"/>
              <a:t>Ex de référence sup à la </a:t>
            </a:r>
            <a:r>
              <a:rPr lang="fr-FR" sz="3600" dirty="0" err="1" smtClean="0"/>
              <a:t>Rx</a:t>
            </a:r>
            <a:endParaRPr lang="fr-FR" sz="3600" dirty="0" smtClean="0"/>
          </a:p>
          <a:p>
            <a:r>
              <a:rPr lang="fr-FR" sz="3600" dirty="0" smtClean="0"/>
              <a:t>Affirme ou oriente le dg</a:t>
            </a:r>
          </a:p>
          <a:p>
            <a:r>
              <a:rPr lang="fr-FR" sz="3600" dirty="0" smtClean="0"/>
              <a:t>Donne une étiologie,  voire 1 alternative dg</a:t>
            </a:r>
          </a:p>
          <a:p>
            <a:r>
              <a:rPr lang="fr-FR" sz="3600" dirty="0" smtClean="0"/>
              <a:t> Prévoir le pc (gravité de la fibrose)</a:t>
            </a:r>
          </a:p>
          <a:p>
            <a:r>
              <a:rPr lang="fr-FR" sz="3600" dirty="0" smtClean="0"/>
              <a:t>Oriente le site de prélèvement voire la technique</a:t>
            </a:r>
          </a:p>
          <a:p>
            <a:r>
              <a:rPr lang="fr-FR" sz="3600" dirty="0" smtClean="0"/>
              <a:t>a réaliser avant LBA(donne 1aspet en verre dépoli</a:t>
            </a:r>
            <a:endParaRPr lang="fr-F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7170" name="Picture 2" descr="http://healthtoken.com/wp-content/uploads/2013/07/Idiopathic-Pulmonary-Fibrosi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912" y="0"/>
            <a:ext cx="9097591" cy="6877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1281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098" y="476672"/>
            <a:ext cx="9076902" cy="5949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90103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12394"/>
            <a:ext cx="9166509" cy="67289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15389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hlinkClick r:id="rId3" action="ppaction://hlinkfile" tooltip="Spirométrie"/>
              </a:rPr>
              <a:t>Spirométrie</a:t>
            </a:r>
            <a:endParaRPr lang="fr-FR" dirty="0"/>
          </a:p>
        </p:txBody>
      </p:sp>
      <p:sp>
        <p:nvSpPr>
          <p:cNvPr id="3" name="Espace réservé du contenu 2"/>
          <p:cNvSpPr>
            <a:spLocks noGrp="1"/>
          </p:cNvSpPr>
          <p:nvPr>
            <p:ph sz="quarter" idx="1"/>
          </p:nvPr>
        </p:nvSpPr>
        <p:spPr>
          <a:xfrm>
            <a:off x="914400" y="1838332"/>
            <a:ext cx="7772400" cy="4233874"/>
          </a:xfrm>
        </p:spPr>
        <p:txBody>
          <a:bodyPr/>
          <a:lstStyle/>
          <a:p>
            <a:pPr>
              <a:buFontTx/>
              <a:buNone/>
            </a:pPr>
            <a:r>
              <a:rPr lang="fr-FR" dirty="0" smtClean="0"/>
              <a:t>la fibrose est une </a:t>
            </a:r>
            <a:r>
              <a:rPr lang="fr-FR" dirty="0" smtClean="0">
                <a:hlinkClick r:id="rId3" action="ppaction://hlinkfile" tooltip="Spirométrie"/>
              </a:rPr>
              <a:t>maladie pulmonaire restrictive</a:t>
            </a:r>
            <a:r>
              <a:rPr lang="fr-FR" dirty="0" smtClean="0"/>
              <a:t>  </a:t>
            </a:r>
            <a:r>
              <a:rPr lang="fr-FR" altLang="fr-FR" dirty="0" smtClean="0">
                <a:solidFill>
                  <a:schemeClr val="tx2"/>
                </a:solidFill>
              </a:rPr>
              <a:t> </a:t>
            </a:r>
            <a:endParaRPr lang="fr-FR" altLang="fr-FR" dirty="0" smtClean="0"/>
          </a:p>
          <a:p>
            <a:pPr>
              <a:buFontTx/>
              <a:buNone/>
            </a:pPr>
            <a:r>
              <a:rPr lang="fr-FR" altLang="fr-FR" dirty="0" smtClean="0"/>
              <a:t>-CPT:    </a:t>
            </a:r>
            <a:r>
              <a:rPr lang="fr-FR" altLang="fr-FR" dirty="0" smtClean="0">
                <a:latin typeface="Calibri"/>
                <a:cs typeface="Calibri"/>
              </a:rPr>
              <a:t>↘</a:t>
            </a:r>
            <a:r>
              <a:rPr lang="fr-FR" altLang="fr-FR" dirty="0" smtClean="0"/>
              <a:t>                               </a:t>
            </a:r>
          </a:p>
          <a:p>
            <a:pPr>
              <a:buFontTx/>
              <a:buNone/>
            </a:pPr>
            <a:r>
              <a:rPr lang="fr-FR" altLang="fr-FR" dirty="0" smtClean="0"/>
              <a:t>-CV:      </a:t>
            </a:r>
            <a:r>
              <a:rPr lang="fr-FR" altLang="fr-FR" dirty="0" smtClean="0">
                <a:latin typeface="Calibri"/>
                <a:cs typeface="Calibri"/>
              </a:rPr>
              <a:t>↘</a:t>
            </a:r>
            <a:endParaRPr lang="fr-FR" altLang="fr-FR" dirty="0" smtClean="0"/>
          </a:p>
          <a:p>
            <a:pPr>
              <a:buFontTx/>
              <a:buNone/>
            </a:pPr>
            <a:r>
              <a:rPr lang="fr-FR" altLang="fr-FR" dirty="0" smtClean="0"/>
              <a:t>-VEMS:  </a:t>
            </a:r>
            <a:r>
              <a:rPr lang="fr-FR" altLang="fr-FR" dirty="0" smtClean="0">
                <a:latin typeface="Calibri"/>
                <a:cs typeface="Calibri"/>
              </a:rPr>
              <a:t>↘</a:t>
            </a:r>
            <a:r>
              <a:rPr lang="fr-FR" altLang="fr-FR" dirty="0" smtClean="0"/>
              <a:t>                            </a:t>
            </a:r>
          </a:p>
          <a:p>
            <a:pPr>
              <a:buFontTx/>
              <a:buNone/>
            </a:pPr>
            <a:r>
              <a:rPr lang="fr-FR" altLang="fr-FR" dirty="0" smtClean="0"/>
              <a:t>-TIFFNEAU(VEMS/CV):    normal</a:t>
            </a:r>
            <a:r>
              <a:rPr lang="fr-FR" dirty="0" smtClean="0"/>
              <a:t>, voire augmenté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42844" y="274638"/>
            <a:ext cx="4429156" cy="11430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a:bodyPr>
          <a:lstStyle/>
          <a:p>
            <a:r>
              <a:rPr lang="fr-FR" altLang="fr-FR" b="1" dirty="0" smtClean="0">
                <a:solidFill>
                  <a:srgbClr val="FF0000"/>
                </a:solidFill>
                <a:effectLst/>
              </a:rPr>
              <a:t>	4/ </a:t>
            </a:r>
            <a:r>
              <a:rPr lang="fr-FR" altLang="fr-FR" b="1" u="sng" dirty="0" smtClean="0">
                <a:solidFill>
                  <a:srgbClr val="FF0000"/>
                </a:solidFill>
                <a:effectLst/>
              </a:rPr>
              <a:t>Gazométrie</a:t>
            </a:r>
          </a:p>
        </p:txBody>
      </p:sp>
      <p:sp>
        <p:nvSpPr>
          <p:cNvPr id="45059" name="Rectangle 3"/>
          <p:cNvSpPr>
            <a:spLocks noGrp="1" noChangeArrowheads="1"/>
          </p:cNvSpPr>
          <p:nvPr>
            <p:ph sz="quarter" idx="1"/>
          </p:nvPr>
        </p:nvSpPr>
        <p:spPr>
          <a:xfrm>
            <a:off x="457200" y="1214422"/>
            <a:ext cx="8229600" cy="478634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a:bodyPr>
          <a:lstStyle/>
          <a:p>
            <a:pPr>
              <a:buFontTx/>
              <a:buNone/>
            </a:pPr>
            <a:endParaRPr lang="fr-FR" altLang="fr-FR" dirty="0" smtClean="0">
              <a:effectLst/>
            </a:endParaRPr>
          </a:p>
          <a:p>
            <a:pPr>
              <a:buFontTx/>
              <a:buNone/>
            </a:pPr>
            <a:r>
              <a:rPr lang="fr-FR" altLang="fr-FR" dirty="0" smtClean="0">
                <a:effectLst/>
              </a:rPr>
              <a:t>SaO</a:t>
            </a:r>
            <a:r>
              <a:rPr lang="fr-FR" altLang="fr-FR" baseline="-25000" dirty="0" smtClean="0">
                <a:effectLst/>
              </a:rPr>
              <a:t>2</a:t>
            </a:r>
            <a:r>
              <a:rPr lang="fr-FR" altLang="fr-FR" dirty="0" smtClean="0">
                <a:effectLst/>
              </a:rPr>
              <a:t> après effort:  </a:t>
            </a:r>
            <a:r>
              <a:rPr lang="fr-FR" altLang="fr-FR" dirty="0" smtClean="0">
                <a:effectLst/>
                <a:latin typeface="Calibri"/>
                <a:cs typeface="Calibri"/>
              </a:rPr>
              <a:t>↘</a:t>
            </a:r>
            <a:r>
              <a:rPr lang="fr-FR" altLang="fr-FR" dirty="0" smtClean="0">
                <a:effectLst/>
              </a:rPr>
              <a:t>                       </a:t>
            </a:r>
          </a:p>
          <a:p>
            <a:pPr>
              <a:buFontTx/>
              <a:buNone/>
            </a:pPr>
            <a:r>
              <a:rPr lang="fr-FR" altLang="fr-FR" dirty="0" smtClean="0">
                <a:effectLst/>
              </a:rPr>
              <a:t>DLCO: </a:t>
            </a:r>
            <a:r>
              <a:rPr lang="fr-FR" altLang="fr-FR" dirty="0" smtClean="0">
                <a:effectLst/>
                <a:latin typeface="Calibri"/>
                <a:cs typeface="Calibri"/>
              </a:rPr>
              <a:t>↘</a:t>
            </a:r>
            <a:r>
              <a:rPr lang="fr-FR" altLang="fr-FR" dirty="0" smtClean="0">
                <a:effectLst/>
              </a:rPr>
              <a:t>                                          </a:t>
            </a:r>
          </a:p>
          <a:p>
            <a:pPr>
              <a:buFontTx/>
              <a:buNone/>
            </a:pPr>
            <a:r>
              <a:rPr lang="fr-FR" altLang="fr-FR" dirty="0" smtClean="0">
                <a:effectLst/>
              </a:rPr>
              <a:t>Compliance pulmonaire:</a:t>
            </a:r>
            <a:r>
              <a:rPr lang="fr-FR" altLang="fr-FR" dirty="0" smtClean="0">
                <a:effectLst/>
                <a:latin typeface="Calibri"/>
                <a:cs typeface="Calibri"/>
              </a:rPr>
              <a:t>↘</a:t>
            </a:r>
            <a:r>
              <a:rPr lang="fr-FR" altLang="fr-FR" dirty="0" smtClean="0">
                <a:effectLst/>
              </a:rPr>
              <a:t>              </a:t>
            </a:r>
          </a:p>
        </p:txBody>
      </p:sp>
    </p:spTree>
    <p:extLst>
      <p:ext uri="{BB962C8B-B14F-4D97-AF65-F5344CB8AC3E}">
        <p14:creationId xmlns="" xmlns:p14="http://schemas.microsoft.com/office/powerpoint/2010/main" val="1321009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39784"/>
          </a:xfrm>
        </p:spPr>
        <p:txBody>
          <a:bodyPr>
            <a:normAutofit/>
          </a:bodyPr>
          <a:lstStyle/>
          <a:p>
            <a:r>
              <a:rPr lang="fr-FR" b="1" dirty="0" smtClean="0">
                <a:solidFill>
                  <a:srgbClr val="FF0000"/>
                </a:solidFill>
              </a:rPr>
              <a:t>Diagnostic</a:t>
            </a:r>
            <a:endParaRPr lang="fr-FR" b="1" dirty="0">
              <a:solidFill>
                <a:srgbClr val="FF0000"/>
              </a:solidFill>
            </a:endParaRPr>
          </a:p>
        </p:txBody>
      </p:sp>
      <p:sp>
        <p:nvSpPr>
          <p:cNvPr id="3" name="Espace réservé du contenu 2"/>
          <p:cNvSpPr>
            <a:spLocks noGrp="1"/>
          </p:cNvSpPr>
          <p:nvPr>
            <p:ph sz="quarter" idx="1"/>
          </p:nvPr>
        </p:nvSpPr>
        <p:spPr>
          <a:xfrm>
            <a:off x="914400" y="1071546"/>
            <a:ext cx="7772400" cy="4948254"/>
          </a:xfrm>
        </p:spPr>
        <p:txBody>
          <a:bodyPr>
            <a:normAutofit lnSpcReduction="10000"/>
          </a:bodyPr>
          <a:lstStyle/>
          <a:p>
            <a:pPr>
              <a:buNone/>
            </a:pPr>
            <a:endParaRPr lang="fr-FR" b="1" dirty="0" smtClean="0"/>
          </a:p>
          <a:p>
            <a:r>
              <a:rPr lang="fr-FR" dirty="0" smtClean="0"/>
              <a:t>Le diagnostic peut être confirmé par une </a:t>
            </a:r>
            <a:r>
              <a:rPr lang="fr-FR" dirty="0" smtClean="0">
                <a:hlinkClick r:id="rId2" action="ppaction://hlinkfile" tooltip="Biopsie"/>
              </a:rPr>
              <a:t>biopsie</a:t>
            </a:r>
            <a:r>
              <a:rPr lang="fr-FR" dirty="0" smtClean="0"/>
              <a:t> du poumon.</a:t>
            </a:r>
          </a:p>
          <a:p>
            <a:r>
              <a:rPr lang="fr-FR" dirty="0" smtClean="0"/>
              <a:t> Une </a:t>
            </a:r>
            <a:r>
              <a:rPr lang="fr-FR" dirty="0" err="1" smtClean="0">
                <a:hlinkClick r:id="rId3" action="ppaction://hlinkfile" tooltip="Thoracoscopie"/>
              </a:rPr>
              <a:t>thoracoscopie</a:t>
            </a:r>
            <a:r>
              <a:rPr lang="fr-FR" dirty="0" smtClean="0"/>
              <a:t> vidéo-assistée sous </a:t>
            </a:r>
            <a:r>
              <a:rPr lang="fr-FR" dirty="0" smtClean="0">
                <a:hlinkClick r:id="rId4" action="ppaction://hlinkfile" tooltip="Anesthésie générale"/>
              </a:rPr>
              <a:t>anesthésie générale</a:t>
            </a:r>
            <a:r>
              <a:rPr lang="fr-FR" dirty="0" smtClean="0"/>
              <a:t> peut être nécessaire afin d'obtenir suffisamment de tissu pour faire un diagnostic précis.</a:t>
            </a:r>
          </a:p>
          <a:p>
            <a:r>
              <a:rPr lang="fr-FR" dirty="0" smtClean="0"/>
              <a:t>  Le tissu prélevé est examiné par microscopie (</a:t>
            </a:r>
            <a:r>
              <a:rPr lang="fr-FR" dirty="0" smtClean="0">
                <a:hlinkClick r:id="rId5" action="ppaction://hlinkfile" tooltip="Histopathologie"/>
              </a:rPr>
              <a:t>histopathologie</a:t>
            </a:r>
            <a:r>
              <a:rPr lang="fr-FR" dirty="0" smtClean="0"/>
              <a:t>) pour confirmer la présence et les caractéristiques de la fibrose ainsi que la présence d'autres anomalies qui peuvent orienter vers une cause spécifique, par exemple certains types de poussières minérales. </a:t>
            </a:r>
          </a:p>
          <a:p>
            <a:r>
              <a:rPr lang="fr-FR" dirty="0" smtClean="0"/>
              <a:t>Souvent,  la biopsie n'est pas nécessaire en raison d'une présentation clinique et radiologique évocatrice.</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DU COUR</a:t>
            </a:r>
            <a:endParaRPr lang="fr-FR" b="1" dirty="0"/>
          </a:p>
        </p:txBody>
      </p:sp>
      <p:sp>
        <p:nvSpPr>
          <p:cNvPr id="3" name="Espace réservé du contenu 2"/>
          <p:cNvSpPr>
            <a:spLocks noGrp="1"/>
          </p:cNvSpPr>
          <p:nvPr>
            <p:ph sz="quarter" idx="1"/>
          </p:nvPr>
        </p:nvSpPr>
        <p:spPr/>
        <p:txBody>
          <a:bodyPr>
            <a:normAutofit fontScale="62500" lnSpcReduction="20000"/>
          </a:bodyPr>
          <a:lstStyle/>
          <a:p>
            <a:r>
              <a:rPr lang="fr-FR" sz="3300" b="1" dirty="0" smtClean="0">
                <a:solidFill>
                  <a:srgbClr val="FF0000"/>
                </a:solidFill>
              </a:rPr>
              <a:t>Introduction définition</a:t>
            </a:r>
          </a:p>
          <a:p>
            <a:r>
              <a:rPr lang="fr-FR" sz="3600" b="1" dirty="0" smtClean="0">
                <a:solidFill>
                  <a:srgbClr val="FF0000"/>
                </a:solidFill>
              </a:rPr>
              <a:t>Définition de l’ </a:t>
            </a:r>
            <a:r>
              <a:rPr lang="fr-FR" sz="3600" b="1" dirty="0" err="1" smtClean="0">
                <a:solidFill>
                  <a:srgbClr val="FF0000"/>
                </a:solidFill>
              </a:rPr>
              <a:t>interstitium</a:t>
            </a:r>
            <a:r>
              <a:rPr lang="fr-FR" sz="3600" b="1" dirty="0" smtClean="0">
                <a:solidFill>
                  <a:srgbClr val="FF0000"/>
                </a:solidFill>
              </a:rPr>
              <a:t> pulmonaire</a:t>
            </a:r>
          </a:p>
          <a:p>
            <a:r>
              <a:rPr lang="fr-FR" sz="3600" b="1" dirty="0" smtClean="0">
                <a:solidFill>
                  <a:srgbClr val="FF0000"/>
                </a:solidFill>
              </a:rPr>
              <a:t>Physiopathologie </a:t>
            </a:r>
          </a:p>
          <a:p>
            <a:r>
              <a:rPr lang="fr-FR" sz="3600" b="1" dirty="0" smtClean="0">
                <a:solidFill>
                  <a:srgbClr val="FF0000"/>
                </a:solidFill>
              </a:rPr>
              <a:t>Epidémiologie</a:t>
            </a:r>
          </a:p>
          <a:p>
            <a:r>
              <a:rPr lang="fr-FR" sz="3600" b="1" dirty="0" smtClean="0">
                <a:solidFill>
                  <a:srgbClr val="FF0000"/>
                </a:solidFill>
              </a:rPr>
              <a:t>Diagnostic étiologique</a:t>
            </a:r>
          </a:p>
          <a:p>
            <a:r>
              <a:rPr lang="fr-FR" altLang="fr-FR" sz="3600" b="1" dirty="0" smtClean="0">
                <a:solidFill>
                  <a:srgbClr val="FF0000"/>
                </a:solidFill>
              </a:rPr>
              <a:t> CIRCONSTANCES DE DECOUVERTES</a:t>
            </a:r>
          </a:p>
          <a:p>
            <a:r>
              <a:rPr lang="fr-FR" sz="3600" b="1" dirty="0" smtClean="0">
                <a:solidFill>
                  <a:srgbClr val="FF0000"/>
                </a:solidFill>
              </a:rPr>
              <a:t>Clinique</a:t>
            </a:r>
          </a:p>
          <a:p>
            <a:r>
              <a:rPr lang="fr-FR" altLang="fr-FR" sz="3600" b="1" dirty="0" smtClean="0">
                <a:solidFill>
                  <a:srgbClr val="FF0000"/>
                </a:solidFill>
              </a:rPr>
              <a:t> </a:t>
            </a:r>
            <a:r>
              <a:rPr lang="fr-FR" sz="3600" b="1" dirty="0" smtClean="0">
                <a:solidFill>
                  <a:srgbClr val="FF0000"/>
                </a:solidFill>
              </a:rPr>
              <a:t>Examens complémentaires </a:t>
            </a:r>
          </a:p>
          <a:p>
            <a:r>
              <a:rPr lang="fr-FR" sz="3600" b="1" dirty="0" smtClean="0">
                <a:solidFill>
                  <a:srgbClr val="FF0000"/>
                </a:solidFill>
              </a:rPr>
              <a:t>Diagnostic</a:t>
            </a:r>
          </a:p>
          <a:p>
            <a:r>
              <a:rPr lang="fr-FR" sz="3600" b="1" dirty="0" smtClean="0">
                <a:solidFill>
                  <a:srgbClr val="FF0000"/>
                </a:solidFill>
              </a:rPr>
              <a:t>Évolution</a:t>
            </a:r>
          </a:p>
          <a:p>
            <a:r>
              <a:rPr lang="fr-FR" altLang="fr-FR" sz="3600" b="1" dirty="0" smtClean="0">
                <a:solidFill>
                  <a:srgbClr val="FF0000"/>
                </a:solidFill>
              </a:rPr>
              <a:t>Traitement</a:t>
            </a:r>
            <a:r>
              <a:rPr lang="fr-FR" sz="3600" b="1" dirty="0" smtClean="0">
                <a:solidFill>
                  <a:srgbClr val="FF0000"/>
                </a:solidFill>
              </a:rPr>
              <a:t> </a:t>
            </a:r>
            <a:br>
              <a:rPr lang="fr-FR" sz="3600" b="1" dirty="0" smtClean="0">
                <a:solidFill>
                  <a:srgbClr val="FF0000"/>
                </a:solidFill>
              </a:rPr>
            </a:br>
            <a:r>
              <a:rPr lang="fr-FR" sz="3600" b="1" dirty="0" smtClean="0">
                <a:solidFill>
                  <a:srgbClr val="FF0000"/>
                </a:solidFill>
              </a:rPr>
              <a:t/>
            </a:r>
            <a:br>
              <a:rPr lang="fr-FR" sz="3600" b="1" dirty="0" smtClean="0">
                <a:solidFill>
                  <a:srgbClr val="FF0000"/>
                </a:solidFill>
              </a:rPr>
            </a:br>
            <a:endParaRPr lang="fr-FR" sz="3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28596" y="0"/>
            <a:ext cx="8229600" cy="714332"/>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fontScale="90000"/>
          </a:bodyPr>
          <a:lstStyle/>
          <a:p>
            <a:r>
              <a:rPr lang="fr-FR" altLang="fr-FR" sz="4000" b="1" dirty="0" smtClean="0">
                <a:solidFill>
                  <a:srgbClr val="FF0000"/>
                </a:solidFill>
                <a:effectLst/>
              </a:rPr>
              <a:t>Diagnostic positif de fibrose primitive</a:t>
            </a:r>
          </a:p>
        </p:txBody>
      </p:sp>
      <p:sp>
        <p:nvSpPr>
          <p:cNvPr id="4" name="Rectangle 3"/>
          <p:cNvSpPr/>
          <p:nvPr/>
        </p:nvSpPr>
        <p:spPr>
          <a:xfrm>
            <a:off x="500034" y="642918"/>
            <a:ext cx="8643966" cy="6198620"/>
          </a:xfrm>
          <a:prstGeom prst="rect">
            <a:avLst/>
          </a:prstGeom>
        </p:spPr>
        <p:txBody>
          <a:bodyPr wrap="square">
            <a:spAutoFit/>
          </a:bodyPr>
          <a:lstStyle/>
          <a:p>
            <a:pPr marL="342900" lvl="0" indent="-342900">
              <a:spcBef>
                <a:spcPct val="20000"/>
              </a:spcBef>
            </a:pPr>
            <a:r>
              <a:rPr lang="fr-FR" altLang="fr-FR" sz="3200" b="1" dirty="0" smtClean="0">
                <a:solidFill>
                  <a:schemeClr val="accent1"/>
                </a:solidFill>
              </a:rPr>
              <a:t>  Repose sur des critères </a:t>
            </a:r>
            <a:r>
              <a:rPr lang="fr-FR" altLang="fr-FR" sz="3200" dirty="0" smtClean="0">
                <a:solidFill>
                  <a:schemeClr val="accent1"/>
                </a:solidFill>
              </a:rPr>
              <a:t>(ATS-ERS 2000)</a:t>
            </a:r>
            <a:endParaRPr lang="fr-FR" altLang="fr-FR" sz="3200" b="1" dirty="0" smtClean="0">
              <a:solidFill>
                <a:schemeClr val="accent1"/>
              </a:solidFill>
            </a:endParaRPr>
          </a:p>
          <a:p>
            <a:pPr marL="342900" lvl="0" indent="-342900">
              <a:spcBef>
                <a:spcPct val="20000"/>
              </a:spcBef>
            </a:pPr>
            <a:r>
              <a:rPr lang="fr-FR" altLang="fr-FR" sz="2800" b="1" u="sng" dirty="0" smtClean="0">
                <a:solidFill>
                  <a:schemeClr val="bg2">
                    <a:lumMod val="25000"/>
                  </a:schemeClr>
                </a:solidFill>
              </a:rPr>
              <a:t>4 Majeurs</a:t>
            </a:r>
          </a:p>
          <a:p>
            <a:pPr marL="342900" lvl="0" indent="-342900">
              <a:spcBef>
                <a:spcPct val="20000"/>
              </a:spcBef>
            </a:pPr>
            <a:r>
              <a:rPr lang="fr-FR" altLang="fr-FR" sz="2400" dirty="0" smtClean="0"/>
              <a:t>1-exclusion des autres </a:t>
            </a:r>
            <a:r>
              <a:rPr lang="fr-FR" altLang="fr-FR" sz="2400" dirty="0" err="1" smtClean="0"/>
              <a:t>étiologiesdes</a:t>
            </a:r>
            <a:r>
              <a:rPr lang="fr-FR" altLang="fr-FR" sz="2400" dirty="0" smtClean="0"/>
              <a:t> PID(</a:t>
            </a:r>
            <a:r>
              <a:rPr lang="fr-FR" altLang="fr-FR" sz="2400" dirty="0" err="1" smtClean="0"/>
              <a:t>connetivites</a:t>
            </a:r>
            <a:r>
              <a:rPr lang="fr-FR" altLang="fr-FR" sz="2400" dirty="0" smtClean="0"/>
              <a:t>) </a:t>
            </a:r>
          </a:p>
          <a:p>
            <a:pPr marL="342900" lvl="0" indent="-342900">
              <a:spcBef>
                <a:spcPct val="20000"/>
              </a:spcBef>
            </a:pPr>
            <a:r>
              <a:rPr lang="fr-FR" altLang="fr-FR" sz="2400" dirty="0" smtClean="0"/>
              <a:t>2-Imagerie concordantes</a:t>
            </a:r>
          </a:p>
          <a:p>
            <a:pPr marL="342900" lvl="0" indent="-342900">
              <a:spcBef>
                <a:spcPct val="20000"/>
              </a:spcBef>
            </a:pPr>
            <a:r>
              <a:rPr lang="fr-FR" altLang="fr-FR" sz="2400" dirty="0" smtClean="0"/>
              <a:t>3-LBA compatible(10%) Neutrophiles</a:t>
            </a:r>
          </a:p>
          <a:p>
            <a:pPr marL="342900" lvl="0" indent="-342900">
              <a:spcBef>
                <a:spcPct val="20000"/>
              </a:spcBef>
            </a:pPr>
            <a:r>
              <a:rPr lang="fr-FR" altLang="fr-FR" sz="2400" dirty="0" smtClean="0"/>
              <a:t>4-EFR: compatible</a:t>
            </a:r>
          </a:p>
          <a:p>
            <a:pPr marL="342900" lvl="0" indent="-342900">
              <a:spcBef>
                <a:spcPct val="20000"/>
              </a:spcBef>
            </a:pPr>
            <a:r>
              <a:rPr lang="fr-FR" altLang="fr-FR" sz="2800" b="1" u="sng" dirty="0" smtClean="0">
                <a:solidFill>
                  <a:schemeClr val="bg2">
                    <a:lumMod val="10000"/>
                  </a:schemeClr>
                </a:solidFill>
              </a:rPr>
              <a:t>3Mineurs</a:t>
            </a:r>
            <a:endParaRPr lang="fr-FR" altLang="fr-FR" sz="2800" b="1" dirty="0" smtClean="0">
              <a:solidFill>
                <a:schemeClr val="bg2">
                  <a:lumMod val="10000"/>
                </a:schemeClr>
              </a:solidFill>
            </a:endParaRPr>
          </a:p>
          <a:p>
            <a:pPr marL="342900" lvl="0" indent="-342900">
              <a:spcBef>
                <a:spcPct val="20000"/>
              </a:spcBef>
            </a:pPr>
            <a:r>
              <a:rPr lang="fr-FR" altLang="fr-FR" sz="2400" dirty="0" smtClean="0">
                <a:solidFill>
                  <a:schemeClr val="bg2">
                    <a:lumMod val="10000"/>
                  </a:schemeClr>
                </a:solidFill>
              </a:rPr>
              <a:t>1-Sujet de +de 50ans</a:t>
            </a:r>
          </a:p>
          <a:p>
            <a:pPr marL="342900" lvl="0" indent="-342900">
              <a:spcBef>
                <a:spcPct val="20000"/>
              </a:spcBef>
            </a:pPr>
            <a:r>
              <a:rPr lang="fr-FR" altLang="fr-FR" sz="2400" dirty="0" smtClean="0">
                <a:solidFill>
                  <a:schemeClr val="bg2">
                    <a:lumMod val="10000"/>
                  </a:schemeClr>
                </a:solidFill>
              </a:rPr>
              <a:t>2-Signes du velcro à l’auscultation</a:t>
            </a:r>
          </a:p>
          <a:p>
            <a:pPr marL="342900" lvl="0" indent="-342900">
              <a:spcBef>
                <a:spcPct val="20000"/>
              </a:spcBef>
            </a:pPr>
            <a:r>
              <a:rPr lang="fr-FR" altLang="fr-FR" sz="2400" dirty="0" smtClean="0">
                <a:solidFill>
                  <a:schemeClr val="bg2">
                    <a:lumMod val="10000"/>
                  </a:schemeClr>
                </a:solidFill>
              </a:rPr>
              <a:t>3-Essoufflement progressif</a:t>
            </a:r>
          </a:p>
          <a:p>
            <a:pPr marL="342900" lvl="0" indent="-342900">
              <a:spcBef>
                <a:spcPct val="20000"/>
              </a:spcBef>
            </a:pPr>
            <a:r>
              <a:rPr lang="fr-FR" altLang="fr-FR" sz="2400" dirty="0" smtClean="0">
                <a:solidFill>
                  <a:schemeClr val="bg2">
                    <a:lumMod val="10000"/>
                  </a:schemeClr>
                </a:solidFill>
              </a:rPr>
              <a:t>4-Symptomatologie</a:t>
            </a:r>
            <a:r>
              <a:rPr lang="fr-FR" altLang="fr-FR" sz="2400" b="1" dirty="0" smtClean="0">
                <a:solidFill>
                  <a:schemeClr val="bg2">
                    <a:lumMod val="10000"/>
                  </a:schemeClr>
                </a:solidFill>
              </a:rPr>
              <a:t>&gt; </a:t>
            </a:r>
            <a:r>
              <a:rPr lang="fr-FR" altLang="fr-FR" sz="2400" dirty="0" smtClean="0">
                <a:solidFill>
                  <a:schemeClr val="bg2">
                    <a:lumMod val="10000"/>
                  </a:schemeClr>
                </a:solidFill>
              </a:rPr>
              <a:t>30 mois</a:t>
            </a:r>
          </a:p>
          <a:p>
            <a:pPr marL="342900" lvl="0" indent="-342900">
              <a:spcBef>
                <a:spcPct val="20000"/>
              </a:spcBef>
            </a:pPr>
            <a:r>
              <a:rPr lang="fr-FR" altLang="fr-FR" sz="2400" b="1" u="sng" dirty="0" smtClean="0">
                <a:solidFill>
                  <a:schemeClr val="tx2"/>
                </a:solidFill>
              </a:rPr>
              <a:t>Diagnostic si 4 critères Majeurs+3 critères Mineurs</a:t>
            </a:r>
          </a:p>
          <a:p>
            <a:pPr marL="342900" lvl="0" indent="-342900">
              <a:spcBef>
                <a:spcPct val="20000"/>
              </a:spcBef>
            </a:pPr>
            <a:endParaRPr lang="fr-FR" altLang="fr-FR" sz="3200" dirty="0">
              <a:solidFill>
                <a:srgbClr val="FF0000"/>
              </a:solidFill>
            </a:endParaRPr>
          </a:p>
        </p:txBody>
      </p:sp>
    </p:spTree>
    <p:extLst>
      <p:ext uri="{BB962C8B-B14F-4D97-AF65-F5344CB8AC3E}">
        <p14:creationId xmlns="" xmlns:p14="http://schemas.microsoft.com/office/powerpoint/2010/main" val="4177891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b="1" dirty="0" smtClean="0">
                <a:solidFill>
                  <a:srgbClr val="FF0000"/>
                </a:solidFill>
              </a:rPr>
              <a:t>Évolution</a:t>
            </a:r>
            <a:endParaRPr lang="fr-FR" dirty="0">
              <a:solidFill>
                <a:srgbClr val="FF0000"/>
              </a:solidFill>
            </a:endParaRPr>
          </a:p>
        </p:txBody>
      </p:sp>
      <p:sp>
        <p:nvSpPr>
          <p:cNvPr id="3" name="Espace réservé du contenu 2"/>
          <p:cNvSpPr>
            <a:spLocks noGrp="1"/>
          </p:cNvSpPr>
          <p:nvPr>
            <p:ph sz="quarter" idx="1"/>
          </p:nvPr>
        </p:nvSpPr>
        <p:spPr/>
        <p:txBody>
          <a:bodyPr>
            <a:normAutofit/>
          </a:bodyPr>
          <a:lstStyle/>
          <a:p>
            <a:r>
              <a:rPr lang="fr-FR" dirty="0" smtClean="0"/>
              <a:t>L'</a:t>
            </a:r>
            <a:r>
              <a:rPr lang="fr-FR" dirty="0" smtClean="0">
                <a:hlinkClick r:id="rId2" action="ppaction://hlinkfile" tooltip="Hypoxie"/>
              </a:rPr>
              <a:t>hypoxie</a:t>
            </a:r>
            <a:r>
              <a:rPr lang="fr-FR" dirty="0" smtClean="0"/>
              <a:t>  </a:t>
            </a:r>
            <a:r>
              <a:rPr lang="fr-FR" sz="1200" dirty="0" smtClean="0">
                <a:sym typeface="Wingdings" pitchFamily="2" charset="2"/>
              </a:rPr>
              <a:t></a:t>
            </a:r>
            <a:r>
              <a:rPr lang="fr-FR" dirty="0" smtClean="0"/>
              <a:t>  </a:t>
            </a:r>
            <a:r>
              <a:rPr lang="fr-FR" dirty="0" smtClean="0">
                <a:hlinkClick r:id="rId3" action="ppaction://hlinkfile" tooltip="Hypertension artérielle pulmonaire"/>
              </a:rPr>
              <a:t>hypertension artérielle pulmonaire</a:t>
            </a:r>
            <a:r>
              <a:rPr lang="fr-FR" dirty="0" smtClean="0"/>
              <a:t> </a:t>
            </a:r>
            <a:r>
              <a:rPr lang="fr-FR" sz="1200" dirty="0" smtClean="0">
                <a:sym typeface="Wingdings" pitchFamily="2" charset="2"/>
              </a:rPr>
              <a:t></a:t>
            </a:r>
            <a:r>
              <a:rPr lang="fr-FR" dirty="0" smtClean="0"/>
              <a:t>  </a:t>
            </a:r>
            <a:r>
              <a:rPr lang="fr-FR" dirty="0" smtClean="0">
                <a:hlinkClick r:id="rId4" action="ppaction://hlinkfile" tooltip="Insuffisance cardiaque"/>
              </a:rPr>
              <a:t>insuffisance ventriculaire droite</a:t>
            </a:r>
            <a:r>
              <a:rPr lang="fr-FR" dirty="0" smtClean="0"/>
              <a:t>.</a:t>
            </a:r>
          </a:p>
          <a:p>
            <a:r>
              <a:rPr lang="fr-FR" dirty="0" smtClean="0"/>
              <a:t> L'</a:t>
            </a:r>
            <a:r>
              <a:rPr lang="fr-FR" dirty="0" smtClean="0">
                <a:hlinkClick r:id="rId5" action="ppaction://hlinkfile" tooltip="Oxygénothérapie normobare"/>
              </a:rPr>
              <a:t>oxygénothérapie</a:t>
            </a:r>
            <a:r>
              <a:rPr lang="fr-FR" dirty="0" smtClean="0"/>
              <a:t> permet de prévenir cette évolution.</a:t>
            </a:r>
          </a:p>
          <a:p>
            <a:r>
              <a:rPr lang="fr-FR" dirty="0" smtClean="0"/>
              <a:t>La fibrose pulmonaire peut également entraîner un risque accru d'</a:t>
            </a:r>
            <a:r>
              <a:rPr lang="fr-FR" dirty="0" smtClean="0">
                <a:hlinkClick r:id="rId6" action="ppaction://hlinkfile" tooltip="Embolie pulmonaire"/>
              </a:rPr>
              <a:t>embolie pulmonaire</a:t>
            </a:r>
            <a:r>
              <a:rPr lang="fr-FR" dirty="0" smtClean="0"/>
              <a:t>, qui peut être prévenue par la prise d'</a:t>
            </a:r>
            <a:r>
              <a:rPr lang="fr-FR" dirty="0" smtClean="0">
                <a:hlinkClick r:id="rId7" action="ppaction://hlinkfile" tooltip="Anticoagulant"/>
              </a:rPr>
              <a:t>anticoagulants</a:t>
            </a:r>
            <a:endParaRPr lang="fr-FR" b="1"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14400" y="274638"/>
            <a:ext cx="7772400" cy="582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fontScale="90000"/>
          </a:bodyPr>
          <a:lstStyle/>
          <a:p>
            <a:r>
              <a:rPr lang="fr-FR" altLang="fr-FR" b="1" dirty="0" smtClean="0">
                <a:solidFill>
                  <a:srgbClr val="FF0000"/>
                </a:solidFill>
                <a:effectLst/>
              </a:rPr>
              <a:t>Traitement</a:t>
            </a:r>
          </a:p>
        </p:txBody>
      </p:sp>
      <p:sp>
        <p:nvSpPr>
          <p:cNvPr id="47107" name="Rectangle 3"/>
          <p:cNvSpPr>
            <a:spLocks noGrp="1" noChangeArrowheads="1"/>
          </p:cNvSpPr>
          <p:nvPr>
            <p:ph sz="quarter" idx="1"/>
          </p:nvPr>
        </p:nvSpPr>
        <p:spPr>
          <a:xfrm>
            <a:off x="285720" y="857232"/>
            <a:ext cx="8401080" cy="557216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fontScale="70000" lnSpcReduction="20000"/>
          </a:bodyPr>
          <a:lstStyle/>
          <a:p>
            <a:pPr>
              <a:buNone/>
            </a:pPr>
            <a:r>
              <a:rPr lang="fr-FR" dirty="0" smtClean="0"/>
              <a:t>Les options de traitement de la </a:t>
            </a:r>
            <a:r>
              <a:rPr lang="fr-FR" dirty="0" smtClean="0">
                <a:hlinkClick r:id="rId2" action="ppaction://hlinkfile" tooltip="Fibrose pulmonaire idiopathique"/>
              </a:rPr>
              <a:t>fibrose pulmonaire idiopathique</a:t>
            </a:r>
            <a:r>
              <a:rPr lang="fr-FR" dirty="0" smtClean="0"/>
              <a:t> sont très limitées </a:t>
            </a:r>
          </a:p>
          <a:p>
            <a:pPr>
              <a:buNone/>
            </a:pPr>
            <a:r>
              <a:rPr lang="fr-FR" dirty="0" smtClean="0"/>
              <a:t>La fibrose pulmonaire crée du tissu cicatriciel  permanent</a:t>
            </a:r>
          </a:p>
          <a:p>
            <a:pPr>
              <a:buNone/>
            </a:pPr>
            <a:r>
              <a:rPr lang="fr-FR" dirty="0" smtClean="0"/>
              <a:t>Les mesures de prévention ou de ralentissement de la progression dépendent de la cause sous-jacente </a:t>
            </a:r>
            <a:r>
              <a:rPr lang="fr-FR" altLang="fr-FR" b="1" dirty="0" smtClean="0">
                <a:effectLst/>
              </a:rPr>
              <a:t>.</a:t>
            </a:r>
          </a:p>
          <a:p>
            <a:pPr>
              <a:buNone/>
            </a:pPr>
            <a:endParaRPr lang="fr-FR" b="1" dirty="0" smtClean="0"/>
          </a:p>
          <a:p>
            <a:r>
              <a:rPr lang="fr-FR" dirty="0" smtClean="0"/>
              <a:t> </a:t>
            </a:r>
            <a:r>
              <a:rPr lang="fr-FR" dirty="0" smtClean="0">
                <a:hlinkClick r:id="rId3" action="ppaction://hlinkfile" tooltip="Corticoïde"/>
              </a:rPr>
              <a:t>corticoïdes</a:t>
            </a:r>
            <a:r>
              <a:rPr lang="fr-FR" dirty="0" smtClean="0"/>
              <a:t> (comme la </a:t>
            </a:r>
            <a:r>
              <a:rPr lang="fr-FR" dirty="0" err="1" smtClean="0">
                <a:hlinkClick r:id="rId4" action="ppaction://hlinkfile" tooltip="Prednisone"/>
              </a:rPr>
              <a:t>prednisone</a:t>
            </a:r>
            <a:r>
              <a:rPr lang="fr-FR" dirty="0" smtClean="0"/>
              <a:t>) et  </a:t>
            </a:r>
            <a:r>
              <a:rPr lang="fr-FR" dirty="0" smtClean="0">
                <a:hlinkClick r:id="rId5" action="ppaction://hlinkfile" tooltip="Immunosuppresseur"/>
              </a:rPr>
              <a:t>immunosuppresseurs</a:t>
            </a:r>
            <a:endParaRPr lang="fr-FR" dirty="0" smtClean="0"/>
          </a:p>
          <a:p>
            <a:pPr>
              <a:buFontTx/>
              <a:buNone/>
            </a:pPr>
            <a:r>
              <a:rPr lang="fr-FR" dirty="0" smtClean="0"/>
              <a:t>Le but du traitement avec des agents immunosuppresseurs tels que les corticoïdes est de diminuer l'inflammation pulmonaire et par conséquent, la formation de tissu cicatriciel.</a:t>
            </a:r>
          </a:p>
          <a:p>
            <a:pPr>
              <a:buFontTx/>
              <a:buNone/>
            </a:pPr>
            <a:r>
              <a:rPr lang="fr-FR" dirty="0" smtClean="0"/>
              <a:t> Les réponses au traitement sont variables.</a:t>
            </a:r>
          </a:p>
          <a:p>
            <a:pPr>
              <a:buFontTx/>
              <a:buNone/>
            </a:pPr>
            <a:r>
              <a:rPr lang="fr-FR" dirty="0" smtClean="0"/>
              <a:t> Les patients dont l'état s'améliore avec le traitement immunosuppresseur n'ont probablement pas la </a:t>
            </a:r>
            <a:r>
              <a:rPr lang="fr-FR" dirty="0" smtClean="0">
                <a:hlinkClick r:id="rId2" action="ppaction://hlinkfile" tooltip="Fibrose pulmonaire idiopathique"/>
              </a:rPr>
              <a:t>fibrose pulmonaire idiopathique</a:t>
            </a:r>
            <a:r>
              <a:rPr lang="fr-FR" dirty="0" smtClean="0"/>
              <a:t>, cette dernière n'ayant pas de traitement significatif ou de guérison possible.</a:t>
            </a:r>
          </a:p>
          <a:p>
            <a:r>
              <a:rPr lang="fr-FR" dirty="0" smtClean="0"/>
              <a:t> Certains agents pharmacologiques destinée à prévenir la formation de tissu cicatriciel sont en phase </a:t>
            </a:r>
            <a:r>
              <a:rPr lang="fr-FR" dirty="0" smtClean="0"/>
              <a:t>expérimentale </a:t>
            </a:r>
            <a:r>
              <a:rPr lang="fr-FR" dirty="0" err="1" smtClean="0"/>
              <a:t>nintedanib</a:t>
            </a:r>
            <a:r>
              <a:rPr lang="fr-FR" dirty="0" smtClean="0"/>
              <a:t>, </a:t>
            </a:r>
            <a:r>
              <a:rPr lang="fr-FR" dirty="0" err="1" smtClean="0"/>
              <a:t>pirfenidone</a:t>
            </a:r>
            <a:r>
              <a:rPr lang="fr-FR" smtClean="0"/>
              <a:t>.</a:t>
            </a:r>
            <a:endParaRPr lang="fr-FR" b="1" dirty="0" smtClean="0"/>
          </a:p>
          <a:p>
            <a:pPr>
              <a:buNone/>
            </a:pPr>
            <a:r>
              <a:rPr lang="fr-FR" b="1" dirty="0" smtClean="0"/>
              <a:t> </a:t>
            </a:r>
          </a:p>
          <a:p>
            <a:r>
              <a:rPr lang="fr-FR" dirty="0" smtClean="0"/>
              <a:t>L'</a:t>
            </a:r>
            <a:r>
              <a:rPr lang="fr-FR" dirty="0" smtClean="0">
                <a:hlinkClick r:id="rId6" action="ppaction://hlinkfile" tooltip="Oxygénothérapie normobare"/>
              </a:rPr>
              <a:t>oxygénothérapie</a:t>
            </a:r>
            <a:r>
              <a:rPr lang="fr-FR" dirty="0" smtClean="0"/>
              <a:t> améliore la qualité de vie et la capacité à l'effort</a:t>
            </a:r>
            <a:r>
              <a:rPr lang="fr-FR" baseline="30000" dirty="0" smtClean="0">
                <a:hlinkClick r:id="" action="ppaction://hlinkfile"/>
              </a:rPr>
              <a:t>[</a:t>
            </a:r>
            <a:endParaRPr lang="fr-FR" b="1" dirty="0" smtClean="0"/>
          </a:p>
          <a:p>
            <a:pPr>
              <a:buFontTx/>
              <a:buNone/>
            </a:pPr>
            <a:endParaRPr lang="fr-FR" dirty="0" smtClean="0"/>
          </a:p>
          <a:p>
            <a:pPr>
              <a:buFontTx/>
              <a:buNone/>
            </a:pPr>
            <a:r>
              <a:rPr lang="fr-FR" dirty="0" smtClean="0"/>
              <a:t>  La transplantation du poumon est la seule option thérapeutique valable pour les cas sévères.</a:t>
            </a:r>
            <a:r>
              <a:rPr lang="fr-FR" altLang="fr-FR" dirty="0" smtClean="0">
                <a:effectLst/>
              </a:rPr>
              <a:t>     </a:t>
            </a:r>
            <a:r>
              <a:rPr lang="fr-FR" altLang="fr-FR" sz="2400" dirty="0" smtClean="0">
                <a:effectLst/>
              </a:rPr>
              <a:t> </a:t>
            </a:r>
            <a:endParaRPr lang="fr-FR" altLang="fr-FR" dirty="0" smtClean="0">
              <a:effectLst/>
            </a:endParaRPr>
          </a:p>
        </p:txBody>
      </p:sp>
    </p:spTree>
    <p:extLst>
      <p:ext uri="{BB962C8B-B14F-4D97-AF65-F5344CB8AC3E}">
        <p14:creationId xmlns="" xmlns:p14="http://schemas.microsoft.com/office/powerpoint/2010/main" val="1351810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57200" y="5445224"/>
            <a:ext cx="8229600" cy="680939"/>
          </a:xfrm>
        </p:spPr>
        <p:txBody>
          <a:bodyPr/>
          <a:lstStyle/>
          <a:p>
            <a:pPr marL="0" indent="0" algn="ctr">
              <a:buNone/>
            </a:pPr>
            <a:r>
              <a:rPr lang="fr-FR" dirty="0" smtClean="0"/>
              <a:t>Je vous remercie</a:t>
            </a:r>
            <a:endParaRPr lang="fr-FR" dirty="0"/>
          </a:p>
        </p:txBody>
      </p:sp>
    </p:spTree>
    <p:extLst>
      <p:ext uri="{BB962C8B-B14F-4D97-AF65-F5344CB8AC3E}">
        <p14:creationId xmlns="" xmlns:p14="http://schemas.microsoft.com/office/powerpoint/2010/main" val="499409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1071546"/>
          </a:xfrm>
        </p:spPr>
        <p:txBody>
          <a:bodyPr/>
          <a:lstStyle/>
          <a:p>
            <a:pPr algn="ctr"/>
            <a:r>
              <a:rPr lang="fr-FR" dirty="0" smtClean="0">
                <a:solidFill>
                  <a:srgbClr val="FF0000"/>
                </a:solidFill>
              </a:rPr>
              <a:t>Introduction définition</a:t>
            </a:r>
            <a:endParaRPr lang="fr-FR" dirty="0">
              <a:solidFill>
                <a:srgbClr val="FF0000"/>
              </a:solidFill>
            </a:endParaRPr>
          </a:p>
        </p:txBody>
      </p:sp>
      <p:sp>
        <p:nvSpPr>
          <p:cNvPr id="3" name="Espace réservé du contenu 2"/>
          <p:cNvSpPr>
            <a:spLocks noGrp="1"/>
          </p:cNvSpPr>
          <p:nvPr>
            <p:ph sz="quarter" idx="1"/>
          </p:nvPr>
        </p:nvSpPr>
        <p:spPr>
          <a:xfrm>
            <a:off x="428596" y="1447800"/>
            <a:ext cx="8258204" cy="4981596"/>
          </a:xfrm>
        </p:spPr>
        <p:txBody>
          <a:bodyPr>
            <a:normAutofit fontScale="70000" lnSpcReduction="20000"/>
          </a:bodyPr>
          <a:lstStyle/>
          <a:p>
            <a:r>
              <a:rPr lang="fr-FR" b="1" u="sng" dirty="0" smtClean="0">
                <a:solidFill>
                  <a:srgbClr val="0070C0"/>
                </a:solidFill>
              </a:rPr>
              <a:t>La fibrose pulmonaire  </a:t>
            </a:r>
          </a:p>
          <a:p>
            <a:pPr>
              <a:buNone/>
            </a:pPr>
            <a:r>
              <a:rPr lang="fr-FR" b="1" dirty="0" smtClean="0">
                <a:solidFill>
                  <a:srgbClr val="0070C0"/>
                </a:solidFill>
              </a:rPr>
              <a:t>   </a:t>
            </a:r>
            <a:r>
              <a:rPr lang="fr-FR" sz="2400" dirty="0" smtClean="0"/>
              <a:t>Maladie grave  pouvant conduire à l’Insuffisance Respiratoire Chronique (IRC) et OLD</a:t>
            </a:r>
            <a:r>
              <a:rPr lang="fr-FR" dirty="0" smtClean="0"/>
              <a:t> </a:t>
            </a:r>
          </a:p>
          <a:p>
            <a:pPr>
              <a:buNone/>
            </a:pPr>
            <a:r>
              <a:rPr lang="fr-FR" dirty="0" smtClean="0"/>
              <a:t>  caractérisée  par  la présence d'un excès de </a:t>
            </a:r>
            <a:r>
              <a:rPr lang="fr-FR" dirty="0" smtClean="0">
                <a:hlinkClick r:id="rId2" action="ppaction://hlinkfile" tooltip="Tissu conjonctif"/>
              </a:rPr>
              <a:t>tissu conjonctif</a:t>
            </a:r>
            <a:r>
              <a:rPr lang="fr-FR" dirty="0" smtClean="0"/>
              <a:t> transformant le tissu pulmonaire en tissu fibreux rigide perturbant les échanges gazeux  respiratoires</a:t>
            </a:r>
            <a:endParaRPr lang="fr-FR" dirty="0" smtClean="0"/>
          </a:p>
          <a:p>
            <a:pPr>
              <a:buNone/>
            </a:pPr>
            <a:endParaRPr lang="fr-FR" dirty="0" smtClean="0"/>
          </a:p>
          <a:p>
            <a:pPr>
              <a:buNone/>
            </a:pPr>
            <a:r>
              <a:rPr lang="fr-FR" dirty="0" smtClean="0"/>
              <a:t> </a:t>
            </a:r>
            <a:r>
              <a:rPr lang="fr-FR" sz="2400" dirty="0" smtClean="0"/>
              <a:t>Ce terme regroupe un certain nombre d’affections dont le caractère commun est  une hyperplasie associant des fibres collagènes, élastiques  parfois musculaires avec une infiltration cellulaire polymorphe siégeant exclusivement ou prédominent dans l’</a:t>
            </a:r>
            <a:r>
              <a:rPr lang="fr-FR" sz="2400" dirty="0" err="1" smtClean="0"/>
              <a:t>interstitium</a:t>
            </a:r>
            <a:r>
              <a:rPr lang="fr-FR" sz="2400" dirty="0" smtClean="0"/>
              <a:t> d’où le terme pneumopathie </a:t>
            </a:r>
            <a:r>
              <a:rPr lang="fr-FR" sz="2400" dirty="0" err="1" smtClean="0"/>
              <a:t>infiltrante</a:t>
            </a:r>
            <a:r>
              <a:rPr lang="fr-FR" sz="2400" dirty="0" smtClean="0"/>
              <a:t> diffuse PID.</a:t>
            </a:r>
          </a:p>
          <a:p>
            <a:pPr>
              <a:buNone/>
            </a:pPr>
            <a:r>
              <a:rPr lang="fr-FR" sz="2400" dirty="0" smtClean="0"/>
              <a:t> </a:t>
            </a:r>
          </a:p>
          <a:p>
            <a:pPr>
              <a:buNone/>
            </a:pPr>
            <a:r>
              <a:rPr lang="fr-FR" sz="2400" dirty="0" smtClean="0"/>
              <a:t> </a:t>
            </a:r>
            <a:r>
              <a:rPr lang="fr-FR" dirty="0" smtClean="0"/>
              <a:t>De nombreuses pathologies sont en cause . </a:t>
            </a:r>
          </a:p>
          <a:p>
            <a:pPr>
              <a:buNone/>
            </a:pPr>
            <a:r>
              <a:rPr lang="fr-FR" dirty="0" smtClean="0"/>
              <a:t> La gêne respiratoire (</a:t>
            </a:r>
            <a:r>
              <a:rPr lang="fr-FR" dirty="0" smtClean="0">
                <a:hlinkClick r:id="rId3" action="ppaction://hlinkfile" tooltip="Dyspnée"/>
              </a:rPr>
              <a:t>dyspnée</a:t>
            </a:r>
            <a:r>
              <a:rPr lang="fr-FR" dirty="0" smtClean="0"/>
              <a:t>) est le principal symptôme.</a:t>
            </a:r>
          </a:p>
          <a:p>
            <a:pPr>
              <a:buNone/>
            </a:pPr>
            <a:r>
              <a:rPr lang="fr-FR" dirty="0" smtClean="0"/>
              <a:t> Le plus souvent la présentation clinique et l'aspect du </a:t>
            </a:r>
            <a:r>
              <a:rPr lang="fr-FR" dirty="0" smtClean="0">
                <a:hlinkClick r:id="rId4" action="ppaction://hlinkfile" tooltip="Tomodensitométrie"/>
              </a:rPr>
              <a:t>scanner</a:t>
            </a:r>
            <a:r>
              <a:rPr lang="fr-FR" dirty="0" smtClean="0"/>
              <a:t> permettent de poser le diagnostic. </a:t>
            </a:r>
          </a:p>
          <a:p>
            <a:pPr>
              <a:buNone/>
            </a:pPr>
            <a:r>
              <a:rPr lang="fr-FR" dirty="0" smtClean="0"/>
              <a:t>Le traitement est celui de la cause et consiste à prévenir l'aggravation de la maladie.</a:t>
            </a:r>
          </a:p>
          <a:p>
            <a:pPr>
              <a:buNone/>
            </a:pPr>
            <a:endParaRPr lang="fr-FR" dirty="0" smtClean="0"/>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Définition de l’ </a:t>
            </a:r>
            <a:r>
              <a:rPr lang="fr-FR" b="1" dirty="0" err="1" smtClean="0">
                <a:solidFill>
                  <a:srgbClr val="FF0000"/>
                </a:solidFill>
              </a:rPr>
              <a:t>interstituim</a:t>
            </a:r>
            <a:r>
              <a:rPr lang="fr-FR" b="1" dirty="0" smtClean="0">
                <a:solidFill>
                  <a:srgbClr val="FF0000"/>
                </a:solidFill>
              </a:rPr>
              <a:t> pulmonaire</a:t>
            </a:r>
            <a:endParaRPr lang="fr-FR" b="1" dirty="0">
              <a:solidFill>
                <a:srgbClr val="FF0000"/>
              </a:solidFill>
            </a:endParaRPr>
          </a:p>
        </p:txBody>
      </p:sp>
      <p:sp>
        <p:nvSpPr>
          <p:cNvPr id="3" name="Espace réservé du contenu 2"/>
          <p:cNvSpPr>
            <a:spLocks noGrp="1"/>
          </p:cNvSpPr>
          <p:nvPr>
            <p:ph sz="quarter" idx="1"/>
          </p:nvPr>
        </p:nvSpPr>
        <p:spPr>
          <a:xfrm>
            <a:off x="0" y="1428736"/>
            <a:ext cx="6000760" cy="4929190"/>
          </a:xfrm>
        </p:spPr>
        <p:txBody>
          <a:bodyPr/>
          <a:lstStyle/>
          <a:p>
            <a:pPr>
              <a:buNone/>
            </a:pPr>
            <a:endParaRPr lang="fr-FR" dirty="0" smtClean="0"/>
          </a:p>
          <a:p>
            <a:pPr>
              <a:buNone/>
            </a:pPr>
            <a:r>
              <a:rPr lang="fr-FR" dirty="0" smtClean="0"/>
              <a:t> Appareil  suspenseur du poumon étendu du hile à la plèvre viscérale il comporte 3 secteurs</a:t>
            </a:r>
          </a:p>
          <a:p>
            <a:r>
              <a:rPr lang="fr-FR" dirty="0" smtClean="0"/>
              <a:t>1/ Axial péri broncho-vasculaire</a:t>
            </a:r>
          </a:p>
          <a:p>
            <a:r>
              <a:rPr lang="fr-FR" dirty="0" smtClean="0"/>
              <a:t>2/ </a:t>
            </a:r>
            <a:r>
              <a:rPr lang="fr-FR" dirty="0" err="1" smtClean="0"/>
              <a:t>Pariéto</a:t>
            </a:r>
            <a:r>
              <a:rPr lang="fr-FR" dirty="0" smtClean="0"/>
              <a:t>-alvéolaire</a:t>
            </a:r>
          </a:p>
          <a:p>
            <a:r>
              <a:rPr lang="fr-FR" dirty="0" smtClean="0"/>
              <a:t>3/ Périphérique inter-lobulaire et sous pleural</a:t>
            </a:r>
            <a:endParaRPr lang="fr-FR" dirty="0"/>
          </a:p>
        </p:txBody>
      </p:sp>
      <p:pic>
        <p:nvPicPr>
          <p:cNvPr id="4" name="Picture 9" descr="C:\Documents and Settings\Marie-France\Mes documents\Mes images\AA mis sur CD ou ZIP\TDI TDA Infiltration diffuse\Cours Hongris\020,4 Schéma Weibel.jpg"/>
          <p:cNvPicPr>
            <a:picLocks noChangeAspect="1" noChangeArrowheads="1"/>
          </p:cNvPicPr>
          <p:nvPr/>
        </p:nvPicPr>
        <p:blipFill>
          <a:blip r:embed="rId2"/>
          <a:srcRect l="2914" t="3996" r="4007"/>
          <a:stretch>
            <a:fillRect/>
          </a:stretch>
        </p:blipFill>
        <p:spPr bwMode="auto">
          <a:xfrm>
            <a:off x="6072198" y="1928802"/>
            <a:ext cx="2928938" cy="4643438"/>
          </a:xfrm>
          <a:prstGeom prst="rect">
            <a:avLst/>
          </a:prstGeom>
          <a:noFill/>
          <a:ln w="28575">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46076"/>
            <a:ext cx="7772400" cy="868346"/>
          </a:xfrm>
        </p:spPr>
        <p:txBody>
          <a:bodyPr/>
          <a:lstStyle/>
          <a:p>
            <a:r>
              <a:rPr lang="fr-FR" b="1" dirty="0" smtClean="0">
                <a:solidFill>
                  <a:srgbClr val="FF0000"/>
                </a:solidFill>
              </a:rPr>
              <a:t>Physiopathologie</a:t>
            </a:r>
            <a:endParaRPr lang="fr-FR" dirty="0">
              <a:solidFill>
                <a:srgbClr val="FF0000"/>
              </a:solidFill>
            </a:endParaRPr>
          </a:p>
        </p:txBody>
      </p:sp>
      <p:sp>
        <p:nvSpPr>
          <p:cNvPr id="3" name="Espace réservé du contenu 2"/>
          <p:cNvSpPr>
            <a:spLocks noGrp="1"/>
          </p:cNvSpPr>
          <p:nvPr>
            <p:ph sz="quarter" idx="1"/>
          </p:nvPr>
        </p:nvSpPr>
        <p:spPr>
          <a:xfrm>
            <a:off x="571472" y="1500174"/>
            <a:ext cx="7772400" cy="4572000"/>
          </a:xfrm>
        </p:spPr>
        <p:txBody>
          <a:bodyPr>
            <a:normAutofit lnSpcReduction="10000"/>
          </a:bodyPr>
          <a:lstStyle/>
          <a:p>
            <a:pPr>
              <a:buNone/>
            </a:pPr>
            <a:r>
              <a:rPr lang="fr-FR" b="1" dirty="0" smtClean="0"/>
              <a:t> </a:t>
            </a:r>
            <a:r>
              <a:rPr lang="fr-FR" dirty="0" smtClean="0"/>
              <a:t> La fibrose pulmonaire implique la transformation progressive du </a:t>
            </a:r>
            <a:r>
              <a:rPr lang="fr-FR" dirty="0" smtClean="0">
                <a:hlinkClick r:id="rId2" action="ppaction://hlinkfile" tooltip="Parenchyme"/>
              </a:rPr>
              <a:t>parenchyme</a:t>
            </a:r>
            <a:r>
              <a:rPr lang="fr-FR" dirty="0" smtClean="0"/>
              <a:t> pulmonaire normal en tissu fibreux. Le remplacement du poumon normal par le tissu cicatriciel provoque la diminution irréversible de la capacité de diffusion de l'oxygène (</a:t>
            </a:r>
            <a:r>
              <a:rPr lang="fr-FR" dirty="0" smtClean="0">
                <a:hlinkClick r:id="rId3" action="ppaction://hlinkfile" tooltip="Hématose"/>
              </a:rPr>
              <a:t>hématose</a:t>
            </a:r>
            <a:r>
              <a:rPr lang="fr-FR" dirty="0" smtClean="0"/>
              <a:t>) .</a:t>
            </a:r>
          </a:p>
          <a:p>
            <a:pPr>
              <a:buNone/>
            </a:pPr>
            <a:endParaRPr lang="fr-FR" baseline="30000" dirty="0" smtClean="0"/>
          </a:p>
          <a:p>
            <a:pPr>
              <a:buNone/>
            </a:pPr>
            <a:r>
              <a:rPr lang="fr-FR" dirty="0" smtClean="0"/>
              <a:t> De plus, la diminution de la </a:t>
            </a:r>
            <a:r>
              <a:rPr lang="fr-FR" dirty="0" err="1" smtClean="0">
                <a:hlinkClick r:id="rId4" action="ppaction://hlinkfile" tooltip="Compliance pulmonaire"/>
              </a:rPr>
              <a:t>compliance</a:t>
            </a:r>
            <a:r>
              <a:rPr lang="fr-FR" dirty="0" smtClean="0">
                <a:hlinkClick r:id="rId4" action="ppaction://hlinkfile" tooltip="Compliance pulmonaire"/>
              </a:rPr>
              <a:t> pulmonaire</a:t>
            </a:r>
            <a:r>
              <a:rPr lang="fr-FR" dirty="0" smtClean="0"/>
              <a:t> fait de la fibrose une </a:t>
            </a:r>
            <a:r>
              <a:rPr lang="fr-FR" dirty="0" smtClean="0">
                <a:hlinkClick r:id="rId5" action="ppaction://hlinkfile" tooltip="Trouble ventilatoire restrictif (page inexistante)"/>
              </a:rPr>
              <a:t>maladie pulmonaire restrictive</a:t>
            </a:r>
            <a:r>
              <a:rPr lang="fr-FR" dirty="0" smtClean="0"/>
              <a:t>. </a:t>
            </a:r>
          </a:p>
          <a:p>
            <a:pPr>
              <a:buNone/>
            </a:pPr>
            <a:r>
              <a:rPr lang="fr-FR" dirty="0" smtClean="0"/>
              <a:t> </a:t>
            </a:r>
          </a:p>
          <a:p>
            <a:pPr>
              <a:buNone/>
            </a:pPr>
            <a:r>
              <a:rPr lang="fr-FR" dirty="0" smtClean="0"/>
              <a:t>A contrario, la </a:t>
            </a:r>
            <a:r>
              <a:rPr lang="fr-FR" dirty="0" smtClean="0">
                <a:hlinkClick r:id="rId6" action="ppaction://hlinkfile" tooltip="Tétraplégie"/>
              </a:rPr>
              <a:t>tétraplégie</a:t>
            </a:r>
            <a:r>
              <a:rPr lang="fr-FR" baseline="30000" dirty="0" smtClean="0"/>
              <a:t> </a:t>
            </a:r>
            <a:r>
              <a:rPr lang="fr-FR" dirty="0" smtClean="0"/>
              <a:t>,  la </a:t>
            </a:r>
            <a:r>
              <a:rPr lang="fr-FR" dirty="0" smtClean="0">
                <a:hlinkClick r:id="rId7" action="ppaction://hlinkfile" tooltip="Cyphose"/>
              </a:rPr>
              <a:t>cyphose</a:t>
            </a:r>
            <a:r>
              <a:rPr lang="fr-FR" dirty="0" smtClean="0"/>
              <a:t>, </a:t>
            </a:r>
            <a:r>
              <a:rPr lang="fr-FR" u="sng" dirty="0" smtClean="0"/>
              <a:t>les </a:t>
            </a:r>
            <a:r>
              <a:rPr lang="fr-FR" u="sng" dirty="0" smtClean="0">
                <a:solidFill>
                  <a:schemeClr val="accent4">
                    <a:lumMod val="60000"/>
                    <a:lumOff val="40000"/>
                  </a:schemeClr>
                </a:solidFill>
              </a:rPr>
              <a:t>myopathies </a:t>
            </a:r>
            <a:r>
              <a:rPr lang="fr-FR" dirty="0" smtClean="0"/>
              <a:t>sont des exemples de causes de maladie pulmonaire restrictive qui ne passent pas nécessairement par une fibrose pulmonaire.</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1422"/>
            <a:ext cx="7772400" cy="1143000"/>
          </a:xfrm>
        </p:spPr>
        <p:txBody>
          <a:bodyPr/>
          <a:lstStyle/>
          <a:p>
            <a:r>
              <a:rPr lang="fr-FR" b="1" dirty="0" smtClean="0">
                <a:solidFill>
                  <a:srgbClr val="FF0000"/>
                </a:solidFill>
              </a:rPr>
              <a:t>Epidémiologie</a:t>
            </a:r>
            <a:endParaRPr lang="fr-FR" b="1" dirty="0">
              <a:solidFill>
                <a:srgbClr val="FF0000"/>
              </a:solidFill>
            </a:endParaRPr>
          </a:p>
        </p:txBody>
      </p:sp>
      <p:sp>
        <p:nvSpPr>
          <p:cNvPr id="3" name="Espace réservé du contenu 2"/>
          <p:cNvSpPr>
            <a:spLocks noGrp="1"/>
          </p:cNvSpPr>
          <p:nvPr>
            <p:ph sz="quarter" idx="1"/>
          </p:nvPr>
        </p:nvSpPr>
        <p:spPr/>
        <p:txBody>
          <a:bodyPr>
            <a:normAutofit/>
          </a:bodyPr>
          <a:lstStyle/>
          <a:p>
            <a:r>
              <a:rPr lang="fr-FR" dirty="0" smtClean="0"/>
              <a:t>50% PID</a:t>
            </a:r>
            <a:r>
              <a:rPr lang="fr-FR" dirty="0" smtClean="0">
                <a:latin typeface="Calibri"/>
                <a:cs typeface="Calibri"/>
              </a:rPr>
              <a:t>→</a:t>
            </a:r>
            <a:r>
              <a:rPr lang="fr-FR" dirty="0" smtClean="0"/>
              <a:t>Sarcoïdose et la FPI </a:t>
            </a:r>
          </a:p>
          <a:p>
            <a:r>
              <a:rPr lang="fr-FR" dirty="0" smtClean="0"/>
              <a:t> On observe une mortalité de 50% dans les cinq années</a:t>
            </a:r>
          </a:p>
          <a:p>
            <a:pPr>
              <a:buNone/>
            </a:pPr>
            <a:r>
              <a:rPr lang="fr-FR" dirty="0" smtClean="0"/>
              <a:t>    suivant le diagnostic de la maladie, essentiellement par</a:t>
            </a:r>
          </a:p>
          <a:p>
            <a:pPr>
              <a:buNone/>
            </a:pPr>
            <a:r>
              <a:rPr lang="fr-FR" dirty="0" smtClean="0"/>
              <a:t>    insuffisance respiratoire.</a:t>
            </a:r>
          </a:p>
          <a:p>
            <a:r>
              <a:rPr lang="fr-FR" dirty="0" smtClean="0"/>
              <a:t> 3 000 à 5 000 nouveaux cas / an  </a:t>
            </a:r>
          </a:p>
          <a:p>
            <a:r>
              <a:rPr lang="fr-FR" dirty="0" smtClean="0"/>
              <a:t>5 à 15 % des cas où la maladie peut toucher plusieurs membres d’une famille (prédisposition génétique).  </a:t>
            </a:r>
          </a:p>
          <a:p>
            <a:r>
              <a:rPr lang="fr-FR" dirty="0" smtClean="0"/>
              <a:t>le tabac augmente considérablement les risques de voir apparaître une fibrose pulmonaire.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357166"/>
            <a:ext cx="7772400" cy="571504"/>
          </a:xfrm>
        </p:spPr>
        <p:txBody>
          <a:bodyPr>
            <a:normAutofit fontScale="90000"/>
          </a:bodyPr>
          <a:lstStyle/>
          <a:p>
            <a:r>
              <a:rPr lang="fr-FR" sz="3100" b="1" dirty="0" smtClean="0">
                <a:solidFill>
                  <a:srgbClr val="FF0000"/>
                </a:solidFill>
              </a:rPr>
              <a:t>Diagnostic étiologique</a:t>
            </a:r>
            <a:r>
              <a:rPr lang="fr-FR" sz="3200" b="1" dirty="0" smtClean="0">
                <a:solidFill>
                  <a:srgbClr val="FF0000"/>
                </a:solidFill>
              </a:rPr>
              <a:t>:</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sz="quarter" idx="1"/>
          </p:nvPr>
        </p:nvSpPr>
        <p:spPr>
          <a:xfrm>
            <a:off x="0" y="428604"/>
            <a:ext cx="9144000" cy="6429396"/>
          </a:xfrm>
        </p:spPr>
        <p:txBody>
          <a:bodyPr>
            <a:noAutofit/>
          </a:bodyPr>
          <a:lstStyle/>
          <a:p>
            <a:pPr>
              <a:buNone/>
            </a:pPr>
            <a:r>
              <a:rPr lang="fr-FR" sz="2000" dirty="0" smtClean="0"/>
              <a:t>La fibrose pulmonaire est un stade évolutif de plusieurs maladies.</a:t>
            </a:r>
          </a:p>
          <a:p>
            <a:pPr>
              <a:buFont typeface="Wingdings" pitchFamily="2" charset="2"/>
              <a:buChar char="q"/>
            </a:pPr>
            <a:r>
              <a:rPr lang="fr-FR" sz="2000" dirty="0" smtClean="0"/>
              <a:t> l'inhalation de polluants environnementaux ou sur le lieu de travail  ('</a:t>
            </a:r>
            <a:r>
              <a:rPr lang="fr-FR" sz="2000" dirty="0" smtClean="0">
                <a:hlinkClick r:id="rId2" action="ppaction://hlinkfile" tooltip="Asbestose"/>
              </a:rPr>
              <a:t>asbestose</a:t>
            </a:r>
            <a:r>
              <a:rPr lang="fr-FR" sz="2000" dirty="0" smtClean="0"/>
              <a:t>,  </a:t>
            </a:r>
            <a:r>
              <a:rPr lang="fr-FR" sz="2000" dirty="0" smtClean="0">
                <a:hlinkClick r:id="rId3" action="ppaction://hlinkfile" tooltip="Silicose"/>
              </a:rPr>
              <a:t>silicose</a:t>
            </a:r>
            <a:r>
              <a:rPr lang="fr-FR" sz="2000" dirty="0" smtClean="0"/>
              <a:t>),  ainsi que l'exposition à certains gaz (vapeurs de </a:t>
            </a:r>
            <a:r>
              <a:rPr lang="fr-FR" sz="2000" dirty="0" err="1" smtClean="0"/>
              <a:t>mercure,NO2</a:t>
            </a:r>
            <a:r>
              <a:rPr lang="fr-FR" sz="2000" dirty="0" smtClean="0"/>
              <a:t>)</a:t>
            </a:r>
          </a:p>
          <a:p>
            <a:pPr>
              <a:buFont typeface="Wingdings" pitchFamily="2" charset="2"/>
              <a:buChar char="q"/>
            </a:pPr>
            <a:r>
              <a:rPr lang="fr-FR" sz="2000" dirty="0" smtClean="0"/>
              <a:t> P</a:t>
            </a:r>
            <a:r>
              <a:rPr lang="fr-FR" sz="2000" dirty="0" smtClean="0">
                <a:hlinkClick r:id="rId4" action="ppaction://hlinkfile" tooltip="Pneumopathie d'hypersensibilité"/>
              </a:rPr>
              <a:t>neumopathie d'hypersensibilité</a:t>
            </a:r>
            <a:r>
              <a:rPr lang="fr-FR" sz="2000" dirty="0" smtClean="0"/>
              <a:t> </a:t>
            </a:r>
            <a:r>
              <a:rPr lang="fr-FR" sz="2000" dirty="0" smtClean="0">
                <a:solidFill>
                  <a:schemeClr val="tx1">
                    <a:lumMod val="95000"/>
                    <a:lumOff val="5000"/>
                  </a:schemeClr>
                </a:solidFill>
              </a:rPr>
              <a:t> </a:t>
            </a:r>
            <a:r>
              <a:rPr lang="fr-FR" sz="2000" dirty="0" smtClean="0"/>
              <a:t>de mécanisme </a:t>
            </a:r>
            <a:r>
              <a:rPr lang="fr-FR" sz="2000" dirty="0" err="1" smtClean="0"/>
              <a:t>immuno</a:t>
            </a:r>
            <a:r>
              <a:rPr lang="fr-FR" sz="2000" dirty="0" smtClean="0"/>
              <a:t>-allergique complexe dû à l’inhalation de substances antigéniques le plus souvent organiques auxquelles le sujet a été préalablement sensibilisé. Elle requiert l’inhalation chronique, mais parfois intermittente, de concentrations élevées de microorganismes bactériens ou fongiques ou de substances aviaires.</a:t>
            </a:r>
          </a:p>
          <a:p>
            <a:pPr>
              <a:buNone/>
            </a:pPr>
            <a:r>
              <a:rPr lang="fr-FR" sz="2000" dirty="0" smtClean="0"/>
              <a:t>               </a:t>
            </a:r>
            <a:r>
              <a:rPr lang="fr-FR" sz="2000" dirty="0" err="1" smtClean="0"/>
              <a:t>exp</a:t>
            </a:r>
            <a:r>
              <a:rPr lang="fr-FR" sz="2000" dirty="0" smtClean="0"/>
              <a:t>: poumon des éleveurs d’oiseaux , poumon fermier</a:t>
            </a:r>
          </a:p>
          <a:p>
            <a:pPr>
              <a:buFont typeface="Wingdings" pitchFamily="2" charset="2"/>
              <a:buChar char="q"/>
            </a:pPr>
            <a:r>
              <a:rPr lang="fr-FR" sz="2000" dirty="0" smtClean="0"/>
              <a:t>le </a:t>
            </a:r>
            <a:r>
              <a:rPr lang="fr-FR" sz="2000" dirty="0" smtClean="0">
                <a:hlinkClick r:id="rId5" action="ppaction://hlinkfile" tooltip="Tabagisme"/>
              </a:rPr>
              <a:t>tabagisme</a:t>
            </a:r>
            <a:r>
              <a:rPr lang="fr-FR" sz="2000" baseline="30000" dirty="0" smtClean="0"/>
              <a:t> </a:t>
            </a:r>
            <a:r>
              <a:rPr lang="fr-FR" sz="2000" dirty="0" smtClean="0"/>
              <a:t>  peut accroître le risque ou aggraver les symptômes</a:t>
            </a:r>
          </a:p>
          <a:p>
            <a:pPr>
              <a:buFont typeface="Wingdings" pitchFamily="2" charset="2"/>
              <a:buChar char="q"/>
            </a:pPr>
            <a:r>
              <a:rPr lang="fr-FR" sz="2000" dirty="0" smtClean="0"/>
              <a:t>certaines </a:t>
            </a:r>
            <a:r>
              <a:rPr lang="fr-FR" sz="2000" dirty="0" smtClean="0">
                <a:hlinkClick r:id="rId6" action="ppaction://hlinkfile" tooltip="Maladies auto-immunes"/>
              </a:rPr>
              <a:t>maladies auto-immunes</a:t>
            </a:r>
            <a:r>
              <a:rPr lang="fr-FR" sz="2000" baseline="30000" dirty="0" smtClean="0"/>
              <a:t> </a:t>
            </a:r>
            <a:r>
              <a:rPr lang="fr-FR" sz="2000" dirty="0" smtClean="0"/>
              <a:t>  comme la </a:t>
            </a:r>
            <a:r>
              <a:rPr lang="fr-FR" sz="2000" dirty="0" smtClean="0">
                <a:hlinkClick r:id="rId7" action="ppaction://hlinkfile" tooltip="Polyarthrite rhumatoïde"/>
              </a:rPr>
              <a:t>polyarthrite rhumatoïde</a:t>
            </a:r>
            <a:r>
              <a:rPr lang="fr-FR" sz="2000" dirty="0" smtClean="0"/>
              <a:t>,  le </a:t>
            </a:r>
            <a:r>
              <a:rPr lang="fr-FR" sz="2000" dirty="0" smtClean="0">
                <a:hlinkClick r:id="rId8" action="ppaction://hlinkfile" tooltip="Lupus érythémateux disséminé"/>
              </a:rPr>
              <a:t>lupus érythémateux disséminé</a:t>
            </a:r>
            <a:r>
              <a:rPr lang="fr-FR" sz="2000" baseline="30000" dirty="0" smtClean="0"/>
              <a:t> </a:t>
            </a:r>
            <a:r>
              <a:rPr lang="fr-FR" sz="2000" dirty="0" smtClean="0"/>
              <a:t> et la </a:t>
            </a:r>
            <a:r>
              <a:rPr lang="fr-FR" sz="2000" dirty="0" smtClean="0">
                <a:hlinkClick r:id="rId9" action="ppaction://hlinkfile" tooltip="Sclérodermie"/>
              </a:rPr>
              <a:t>sclérodermie</a:t>
            </a:r>
            <a:r>
              <a:rPr lang="fr-FR" sz="2000" baseline="30000" dirty="0" smtClean="0"/>
              <a:t> .</a:t>
            </a:r>
            <a:endParaRPr lang="fr-FR" sz="2000" dirty="0" smtClean="0"/>
          </a:p>
          <a:p>
            <a:pPr>
              <a:buFont typeface="Wingdings" pitchFamily="2" charset="2"/>
              <a:buChar char="q"/>
            </a:pPr>
            <a:r>
              <a:rPr lang="fr-FR" sz="2000" dirty="0" smtClean="0"/>
              <a:t>d'autres maladies du </a:t>
            </a:r>
            <a:r>
              <a:rPr lang="fr-FR" sz="2000" dirty="0" smtClean="0">
                <a:hlinkClick r:id="rId10" action="ppaction://hlinkfile" tooltip="Tissu conjonctif"/>
              </a:rPr>
              <a:t>tissu conjonctif</a:t>
            </a:r>
            <a:r>
              <a:rPr lang="fr-FR" sz="2000" dirty="0" smtClean="0"/>
              <a:t> comme la </a:t>
            </a:r>
            <a:r>
              <a:rPr lang="fr-FR" sz="2000" dirty="0" smtClean="0">
                <a:hlinkClick r:id="rId11" action="ppaction://hlinkfile" tooltip="Sarcoïdose"/>
              </a:rPr>
              <a:t>sarcoïdose</a:t>
            </a:r>
            <a:r>
              <a:rPr lang="fr-FR" sz="2000" baseline="30000" dirty="0" smtClean="0"/>
              <a:t> </a:t>
            </a:r>
            <a:r>
              <a:rPr lang="fr-FR" sz="2000" dirty="0" smtClean="0"/>
              <a:t>  et la </a:t>
            </a:r>
            <a:r>
              <a:rPr lang="fr-FR" sz="2000" dirty="0" smtClean="0">
                <a:hlinkClick r:id="rId12" action="ppaction://hlinkfile" tooltip="Granulomatose de Wegener"/>
              </a:rPr>
              <a:t>granulomatose de Wegener</a:t>
            </a:r>
            <a:endParaRPr lang="fr-FR" sz="2000" dirty="0" smtClean="0"/>
          </a:p>
          <a:p>
            <a:pPr>
              <a:buFont typeface="Wingdings" pitchFamily="2" charset="2"/>
              <a:buChar char="q"/>
            </a:pPr>
            <a:r>
              <a:rPr lang="fr-FR" sz="2000" dirty="0" smtClean="0"/>
              <a:t> Les infections:</a:t>
            </a:r>
            <a:r>
              <a:rPr lang="fr-FR" sz="2000" b="1" dirty="0" smtClean="0"/>
              <a:t> v</a:t>
            </a:r>
            <a:r>
              <a:rPr lang="fr-FR" sz="2000" dirty="0" smtClean="0"/>
              <a:t>irale</a:t>
            </a:r>
            <a:r>
              <a:rPr lang="fr-FR" sz="2000" b="1" dirty="0" smtClean="0"/>
              <a:t> </a:t>
            </a:r>
            <a:r>
              <a:rPr lang="fr-FR" sz="2000" dirty="0" smtClean="0"/>
              <a:t> (grippe, oreillons,, virus respiratoire  </a:t>
            </a:r>
            <a:r>
              <a:rPr lang="fr-FR" sz="2000" dirty="0" err="1" smtClean="0"/>
              <a:t>syntitial</a:t>
            </a:r>
            <a:r>
              <a:rPr lang="fr-FR" sz="2000" dirty="0" smtClean="0"/>
              <a:t>),  </a:t>
            </a:r>
            <a:r>
              <a:rPr lang="fr-FR" sz="2000" dirty="0" err="1" smtClean="0"/>
              <a:t>mycoplasmae</a:t>
            </a:r>
            <a:r>
              <a:rPr lang="fr-FR" sz="2000" dirty="0" smtClean="0"/>
              <a:t>  .</a:t>
            </a:r>
          </a:p>
          <a:p>
            <a:pPr>
              <a:buFont typeface="Wingdings" pitchFamily="2" charset="2"/>
              <a:buChar char="q"/>
            </a:pPr>
            <a:r>
              <a:rPr lang="fr-FR" sz="2000" dirty="0" smtClean="0"/>
              <a:t>certains médicaments comme l'</a:t>
            </a:r>
            <a:r>
              <a:rPr lang="fr-FR" sz="2000" dirty="0" err="1" smtClean="0">
                <a:hlinkClick r:id="rId13" action="ppaction://hlinkfile" tooltip="Amiodarone"/>
              </a:rPr>
              <a:t>amiodarone</a:t>
            </a:r>
            <a:r>
              <a:rPr lang="fr-FR" sz="2000" dirty="0" smtClean="0"/>
              <a:t>, la </a:t>
            </a:r>
            <a:r>
              <a:rPr lang="fr-FR" sz="2000" dirty="0" err="1" smtClean="0">
                <a:hlinkClick r:id="rId14" action="ppaction://hlinkfile" tooltip="Bléomycine"/>
              </a:rPr>
              <a:t>bléomycine</a:t>
            </a:r>
            <a:r>
              <a:rPr lang="fr-FR" sz="2000" dirty="0" smtClean="0"/>
              <a:t>, le </a:t>
            </a:r>
            <a:r>
              <a:rPr lang="fr-FR" sz="2000" dirty="0" err="1" smtClean="0">
                <a:hlinkClick r:id="rId15" action="ppaction://hlinkfile" tooltip="Busulfan"/>
              </a:rPr>
              <a:t>busulfan</a:t>
            </a:r>
            <a:r>
              <a:rPr lang="fr-FR" sz="2000" dirty="0" smtClean="0"/>
              <a:t>, le </a:t>
            </a:r>
            <a:r>
              <a:rPr lang="fr-FR" sz="2000" dirty="0" err="1" smtClean="0">
                <a:hlinkClick r:id="rId16" action="ppaction://hlinkfile" tooltip="Méthotrexate"/>
              </a:rPr>
              <a:t>méthotrexate</a:t>
            </a:r>
            <a:r>
              <a:rPr lang="fr-FR" sz="2000" baseline="30000" dirty="0" smtClean="0"/>
              <a:t> </a:t>
            </a:r>
            <a:r>
              <a:rPr lang="fr-FR" sz="2000" dirty="0" smtClean="0"/>
              <a:t>  .</a:t>
            </a:r>
          </a:p>
          <a:p>
            <a:pPr>
              <a:buFont typeface="Wingdings" pitchFamily="2" charset="2"/>
              <a:buChar char="q"/>
            </a:pPr>
            <a:r>
              <a:rPr lang="fr-FR" sz="2000" dirty="0" smtClean="0"/>
              <a:t>la </a:t>
            </a:r>
            <a:r>
              <a:rPr lang="fr-FR" sz="2000" dirty="0" smtClean="0">
                <a:hlinkClick r:id="rId17" action="ppaction://hlinkfile" tooltip="Radiothérapie"/>
              </a:rPr>
              <a:t>radiothérapie</a:t>
            </a:r>
            <a:r>
              <a:rPr lang="fr-FR" sz="2000" dirty="0" smtClean="0"/>
              <a:t> mammaire</a:t>
            </a:r>
            <a:r>
              <a:rPr lang="fr-FR" sz="2000" baseline="30000" dirty="0" smtClean="0"/>
              <a:t> </a:t>
            </a:r>
            <a:r>
              <a:rPr lang="fr-FR" sz="2000" dirty="0" smtClean="0"/>
              <a:t> .</a:t>
            </a:r>
          </a:p>
          <a:p>
            <a:r>
              <a:rPr lang="fr-FR" sz="2000" b="1" dirty="0" smtClean="0"/>
              <a:t>Dans certains cas, la fibrose pulmonaire peut apparaître sans cause connue</a:t>
            </a:r>
            <a:r>
              <a:rPr lang="fr-FR" sz="2000" dirty="0" smtClean="0"/>
              <a:t>. Il s'agit de </a:t>
            </a:r>
            <a:r>
              <a:rPr lang="fr-FR" sz="2000" dirty="0" smtClean="0">
                <a:hlinkClick r:id="rId18" action="ppaction://hlinkfile" tooltip="Pneumopathie interstitelle diffuse idiopathique"/>
              </a:rPr>
              <a:t>pneumopathie </a:t>
            </a:r>
            <a:r>
              <a:rPr lang="fr-FR" sz="2000" dirty="0" err="1" smtClean="0">
                <a:hlinkClick r:id="rId18" action="ppaction://hlinkfile" tooltip="Pneumopathie interstitelle diffuse idiopathique"/>
              </a:rPr>
              <a:t>interstitelle</a:t>
            </a:r>
            <a:r>
              <a:rPr lang="fr-FR" sz="2000" dirty="0" smtClean="0">
                <a:hlinkClick r:id="rId18" action="ppaction://hlinkfile" tooltip="Pneumopathie interstitelle diffuse idiopathique"/>
              </a:rPr>
              <a:t> diffuse idiopathique</a:t>
            </a:r>
            <a:r>
              <a:rPr lang="fr-FR" sz="2000" dirty="0" smtClean="0"/>
              <a:t>, dont la principale forme est la </a:t>
            </a:r>
            <a:r>
              <a:rPr lang="fr-FR" sz="2000" dirty="0" smtClean="0">
                <a:hlinkClick r:id="rId19" action="ppaction://hlinkfile" tooltip="Fibrose pulmonaire idiopathique"/>
              </a:rPr>
              <a:t>fibrose pulmonaire idiopathique</a:t>
            </a:r>
            <a:r>
              <a:rPr lang="fr-FR" sz="2000" baseline="30000" dirty="0" smtClean="0"/>
              <a:t> </a:t>
            </a:r>
            <a:r>
              <a:rPr lang="fr-FR" sz="2000" dirty="0" smtClean="0"/>
              <a:t> .</a:t>
            </a:r>
          </a:p>
          <a:p>
            <a:endParaRPr lang="fr-FR"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fontScale="90000"/>
          </a:bodyPr>
          <a:lstStyle/>
          <a:p>
            <a:r>
              <a:rPr lang="fr-FR" altLang="fr-FR" b="1" dirty="0" smtClean="0">
                <a:solidFill>
                  <a:srgbClr val="FF0000"/>
                </a:solidFill>
              </a:rPr>
              <a:t>CIRCONSTANCES DE DECOUVERTES</a:t>
            </a:r>
            <a:br>
              <a:rPr lang="fr-FR" altLang="fr-FR" b="1" dirty="0" smtClean="0">
                <a:solidFill>
                  <a:srgbClr val="FF0000"/>
                </a:solidFill>
              </a:rPr>
            </a:br>
            <a:endParaRPr lang="fr-FR" altLang="fr-FR" b="1" dirty="0" smtClean="0">
              <a:solidFill>
                <a:srgbClr val="FF0000"/>
              </a:solidFill>
              <a:effectLst/>
            </a:endParaRPr>
          </a:p>
        </p:txBody>
      </p:sp>
      <p:sp>
        <p:nvSpPr>
          <p:cNvPr id="40963" name="Rectangle 3"/>
          <p:cNvSpPr>
            <a:spLocks noGrp="1" noChangeArrowheads="1"/>
          </p:cNvSpPr>
          <p:nvPr>
            <p:ph sz="quarter" idx="1"/>
          </p:nvPr>
        </p:nvSpPr>
        <p:spPr>
          <a:xfrm>
            <a:off x="457200" y="1600200"/>
            <a:ext cx="8686800" cy="4525963"/>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a:bodyPr>
          <a:lstStyle/>
          <a:p>
            <a:pPr>
              <a:buFontTx/>
              <a:buNone/>
            </a:pPr>
            <a:r>
              <a:rPr lang="fr-FR" b="1" dirty="0" smtClean="0">
                <a:solidFill>
                  <a:schemeClr val="tx2"/>
                </a:solidFill>
              </a:rPr>
              <a:t>1/ </a:t>
            </a:r>
            <a:r>
              <a:rPr lang="fr-FR" b="1" dirty="0" err="1" smtClean="0">
                <a:solidFill>
                  <a:schemeClr val="tx2"/>
                </a:solidFill>
              </a:rPr>
              <a:t>Rx</a:t>
            </a:r>
            <a:r>
              <a:rPr lang="fr-FR" b="1" dirty="0" smtClean="0">
                <a:solidFill>
                  <a:schemeClr val="tx2"/>
                </a:solidFill>
              </a:rPr>
              <a:t> Systématique </a:t>
            </a:r>
            <a:r>
              <a:rPr lang="fr-FR" dirty="0" smtClean="0">
                <a:solidFill>
                  <a:schemeClr val="tx2"/>
                </a:solidFill>
              </a:rPr>
              <a:t>: </a:t>
            </a:r>
            <a:r>
              <a:rPr lang="fr-FR" dirty="0" smtClean="0"/>
              <a:t>La </a:t>
            </a:r>
            <a:r>
              <a:rPr lang="fr-FR" dirty="0" err="1" smtClean="0"/>
              <a:t>Rx</a:t>
            </a:r>
            <a:r>
              <a:rPr lang="fr-FR" dirty="0" smtClean="0"/>
              <a:t> standard permet de découvrir 1bon nombre de PID</a:t>
            </a:r>
          </a:p>
          <a:p>
            <a:pPr>
              <a:buFontTx/>
              <a:buNone/>
            </a:pPr>
            <a:r>
              <a:rPr lang="fr-FR" dirty="0" smtClean="0"/>
              <a:t> </a:t>
            </a:r>
            <a:r>
              <a:rPr lang="fr-FR" b="1" dirty="0" smtClean="0">
                <a:solidFill>
                  <a:schemeClr val="tx2"/>
                </a:solidFill>
              </a:rPr>
              <a:t>2/ Surveillance d’1 maladie connue</a:t>
            </a:r>
          </a:p>
          <a:p>
            <a:pPr>
              <a:buFontTx/>
              <a:buNone/>
            </a:pPr>
            <a:endParaRPr lang="fr-FR" b="1" dirty="0" smtClean="0">
              <a:solidFill>
                <a:schemeClr val="tx2"/>
              </a:solidFill>
            </a:endParaRPr>
          </a:p>
          <a:p>
            <a:pPr>
              <a:buFontTx/>
              <a:buNone/>
            </a:pPr>
            <a:r>
              <a:rPr lang="fr-FR" dirty="0" smtClean="0">
                <a:solidFill>
                  <a:schemeClr val="tx2"/>
                </a:solidFill>
              </a:rPr>
              <a:t> </a:t>
            </a:r>
            <a:r>
              <a:rPr lang="fr-FR" b="1" dirty="0" smtClean="0">
                <a:solidFill>
                  <a:schemeClr val="tx2"/>
                </a:solidFill>
              </a:rPr>
              <a:t>3</a:t>
            </a:r>
            <a:r>
              <a:rPr lang="fr-FR" altLang="fr-FR" b="1" dirty="0" smtClean="0">
                <a:solidFill>
                  <a:schemeClr val="tx2"/>
                </a:solidFill>
              </a:rPr>
              <a:t>/ Signes cliniques </a:t>
            </a:r>
          </a:p>
          <a:p>
            <a:pPr>
              <a:buFontTx/>
              <a:buNone/>
            </a:pPr>
            <a:endParaRPr lang="fr-FR" altLang="fr-FR" b="1" dirty="0" smtClean="0">
              <a:solidFill>
                <a:srgbClr val="FF0000"/>
              </a:solidFill>
            </a:endParaRPr>
          </a:p>
          <a:p>
            <a:pPr>
              <a:buFontTx/>
              <a:buNone/>
            </a:pPr>
            <a:r>
              <a:rPr lang="fr-FR" altLang="fr-FR" b="1" dirty="0" smtClean="0">
                <a:effectLst/>
              </a:rPr>
              <a:t> </a:t>
            </a:r>
            <a:endParaRPr lang="fr-FR" altLang="fr-FR" dirty="0" smtClean="0">
              <a:effectLst/>
            </a:endParaRPr>
          </a:p>
        </p:txBody>
      </p:sp>
    </p:spTree>
    <p:extLst>
      <p:ext uri="{BB962C8B-B14F-4D97-AF65-F5344CB8AC3E}">
        <p14:creationId xmlns="" xmlns:p14="http://schemas.microsoft.com/office/powerpoint/2010/main" val="1838590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54032"/>
          </a:xfrm>
        </p:spPr>
        <p:txBody>
          <a:bodyPr>
            <a:normAutofit fontScale="90000"/>
          </a:bodyPr>
          <a:lstStyle/>
          <a:p>
            <a:r>
              <a:rPr lang="fr-FR" b="1" dirty="0" smtClean="0">
                <a:solidFill>
                  <a:srgbClr val="FF0000"/>
                </a:solidFill>
              </a:rPr>
              <a:t>Clinique</a:t>
            </a:r>
            <a:endParaRPr lang="fr-FR" b="1" dirty="0">
              <a:solidFill>
                <a:srgbClr val="FF0000"/>
              </a:solidFill>
            </a:endParaRPr>
          </a:p>
        </p:txBody>
      </p:sp>
      <p:sp>
        <p:nvSpPr>
          <p:cNvPr id="3" name="Espace réservé du contenu 2"/>
          <p:cNvSpPr>
            <a:spLocks noGrp="1"/>
          </p:cNvSpPr>
          <p:nvPr>
            <p:ph sz="quarter" idx="1"/>
          </p:nvPr>
        </p:nvSpPr>
        <p:spPr>
          <a:xfrm>
            <a:off x="500034" y="1071546"/>
            <a:ext cx="8186766" cy="5357850"/>
          </a:xfrm>
        </p:spPr>
        <p:txBody>
          <a:bodyPr>
            <a:normAutofit fontScale="85000" lnSpcReduction="20000"/>
          </a:bodyPr>
          <a:lstStyle/>
          <a:p>
            <a:pPr>
              <a:buNone/>
            </a:pPr>
            <a:r>
              <a:rPr lang="fr-FR" b="1" u="sng" dirty="0" smtClean="0"/>
              <a:t>Signes fonctionnels.</a:t>
            </a:r>
          </a:p>
          <a:p>
            <a:r>
              <a:rPr lang="fr-FR" dirty="0" smtClean="0">
                <a:solidFill>
                  <a:schemeClr val="accent1">
                    <a:lumMod val="60000"/>
                    <a:lumOff val="40000"/>
                  </a:schemeClr>
                </a:solidFill>
              </a:rPr>
              <a:t> D</a:t>
            </a:r>
            <a:r>
              <a:rPr lang="fr-FR" dirty="0" smtClean="0">
                <a:solidFill>
                  <a:schemeClr val="accent1">
                    <a:lumMod val="60000"/>
                    <a:lumOff val="40000"/>
                  </a:schemeClr>
                </a:solidFill>
                <a:hlinkClick r:id="rId2" action="ppaction://hlinkfile" tooltip="Dyspnée"/>
              </a:rPr>
              <a:t>yspnée</a:t>
            </a:r>
            <a:r>
              <a:rPr lang="fr-FR" dirty="0" smtClean="0">
                <a:solidFill>
                  <a:schemeClr val="accent1">
                    <a:lumMod val="60000"/>
                    <a:lumOff val="40000"/>
                  </a:schemeClr>
                </a:solidFill>
              </a:rPr>
              <a:t>: </a:t>
            </a:r>
            <a:r>
              <a:rPr lang="fr-FR" dirty="0" smtClean="0"/>
              <a:t>d’installation</a:t>
            </a:r>
            <a:r>
              <a:rPr lang="fr-FR" dirty="0" smtClean="0">
                <a:solidFill>
                  <a:schemeClr val="accent1">
                    <a:lumMod val="60000"/>
                    <a:lumOff val="40000"/>
                  </a:schemeClr>
                </a:solidFill>
              </a:rPr>
              <a:t> </a:t>
            </a:r>
            <a:r>
              <a:rPr lang="fr-FR" dirty="0" smtClean="0"/>
              <a:t>progressive  </a:t>
            </a:r>
            <a:r>
              <a:rPr lang="fr-FR" altLang="fr-FR" dirty="0" smtClean="0"/>
              <a:t>avec cyanose à l’effort dans les stades plus avancé</a:t>
            </a:r>
            <a:r>
              <a:rPr lang="fr-FR" dirty="0" smtClean="0"/>
              <a:t>   . </a:t>
            </a:r>
          </a:p>
          <a:p>
            <a:pPr>
              <a:buNone/>
            </a:pPr>
            <a:r>
              <a:rPr lang="fr-FR" b="1" dirty="0" smtClean="0"/>
              <a:t>Les autres symptômes sont principalement</a:t>
            </a:r>
            <a:r>
              <a:rPr lang="fr-FR" dirty="0" smtClean="0"/>
              <a:t>:</a:t>
            </a:r>
          </a:p>
          <a:p>
            <a:r>
              <a:rPr lang="fr-FR" dirty="0" smtClean="0">
                <a:hlinkClick r:id="rId3" action="ppaction://hlinkfile" tooltip="Toux"/>
              </a:rPr>
              <a:t>toux</a:t>
            </a:r>
            <a:r>
              <a:rPr lang="fr-FR" dirty="0" smtClean="0"/>
              <a:t> sèche chronique</a:t>
            </a:r>
            <a:r>
              <a:rPr lang="fr-FR" altLang="fr-FR" b="1" dirty="0" smtClean="0">
                <a:solidFill>
                  <a:schemeClr val="accent1"/>
                </a:solidFill>
              </a:rPr>
              <a:t> </a:t>
            </a:r>
            <a:r>
              <a:rPr lang="fr-FR" altLang="fr-FR" b="1" u="sng" dirty="0" smtClean="0"/>
              <a:t>sans fièvre </a:t>
            </a:r>
            <a:r>
              <a:rPr lang="fr-FR" dirty="0" smtClean="0"/>
              <a:t> .</a:t>
            </a:r>
          </a:p>
          <a:p>
            <a:r>
              <a:rPr lang="fr-FR" dirty="0" smtClean="0">
                <a:solidFill>
                  <a:schemeClr val="accent1">
                    <a:lumMod val="60000"/>
                    <a:lumOff val="40000"/>
                  </a:schemeClr>
                </a:solidFill>
              </a:rPr>
              <a:t> As</a:t>
            </a:r>
            <a:r>
              <a:rPr lang="fr-FR" dirty="0" smtClean="0">
                <a:solidFill>
                  <a:schemeClr val="accent1">
                    <a:lumMod val="60000"/>
                    <a:lumOff val="40000"/>
                  </a:schemeClr>
                </a:solidFill>
                <a:hlinkClick r:id="rId4" action="ppaction://hlinkfile" tooltip="Asthénie"/>
              </a:rPr>
              <a:t>thénie</a:t>
            </a:r>
            <a:endParaRPr lang="fr-FR" dirty="0" smtClean="0">
              <a:solidFill>
                <a:schemeClr val="accent1">
                  <a:lumMod val="60000"/>
                  <a:lumOff val="40000"/>
                </a:schemeClr>
              </a:solidFill>
            </a:endParaRPr>
          </a:p>
          <a:p>
            <a:r>
              <a:rPr lang="fr-FR" altLang="fr-FR" u="sng" dirty="0" smtClean="0">
                <a:solidFill>
                  <a:schemeClr val="accent1">
                    <a:lumMod val="60000"/>
                    <a:lumOff val="40000"/>
                  </a:schemeClr>
                </a:solidFill>
              </a:rPr>
              <a:t>Douleurs thoracique</a:t>
            </a:r>
            <a:r>
              <a:rPr lang="fr-FR" altLang="fr-FR" dirty="0" smtClean="0">
                <a:solidFill>
                  <a:schemeClr val="accent1">
                    <a:lumMod val="60000"/>
                    <a:lumOff val="40000"/>
                  </a:schemeClr>
                </a:solidFill>
              </a:rPr>
              <a:t>  </a:t>
            </a:r>
            <a:r>
              <a:rPr lang="fr-FR" dirty="0" smtClean="0">
                <a:solidFill>
                  <a:schemeClr val="accent1">
                    <a:lumMod val="60000"/>
                    <a:lumOff val="40000"/>
                  </a:schemeClr>
                </a:solidFill>
              </a:rPr>
              <a:t> </a:t>
            </a:r>
            <a:r>
              <a:rPr lang="fr-FR" dirty="0" smtClean="0"/>
              <a:t> </a:t>
            </a:r>
          </a:p>
          <a:p>
            <a:r>
              <a:rPr lang="fr-FR" dirty="0" smtClean="0">
                <a:hlinkClick r:id="rId5" action="ppaction://hlinkfile" tooltip="Anorexie"/>
              </a:rPr>
              <a:t>Anorexie</a:t>
            </a:r>
            <a:endParaRPr lang="fr-FR" dirty="0" smtClean="0"/>
          </a:p>
          <a:p>
            <a:r>
              <a:rPr lang="fr-FR" dirty="0" smtClean="0">
                <a:hlinkClick r:id="rId6" action="ppaction://hlinkfile" tooltip="Amaigrissement"/>
              </a:rPr>
              <a:t>Amaigrissement</a:t>
            </a:r>
            <a:endParaRPr lang="fr-FR" dirty="0" smtClean="0"/>
          </a:p>
          <a:p>
            <a:pPr>
              <a:buNone/>
            </a:pPr>
            <a:endParaRPr lang="fr-FR" dirty="0" smtClean="0"/>
          </a:p>
          <a:p>
            <a:pPr>
              <a:buNone/>
            </a:pPr>
            <a:r>
              <a:rPr lang="fr-FR" altLang="fr-FR" b="1" u="sng" dirty="0" smtClean="0"/>
              <a:t>Signes physique</a:t>
            </a:r>
            <a:r>
              <a:rPr lang="fr-FR" altLang="fr-FR" dirty="0" smtClean="0"/>
              <a:t>: </a:t>
            </a:r>
          </a:p>
          <a:p>
            <a:pPr>
              <a:buFont typeface="Wingdings" pitchFamily="2" charset="2"/>
              <a:buChar char="§"/>
            </a:pPr>
            <a:r>
              <a:rPr lang="fr-FR" altLang="fr-FR" dirty="0" smtClean="0">
                <a:latin typeface="Calibri"/>
                <a:cs typeface="Calibri"/>
              </a:rPr>
              <a:t>↘</a:t>
            </a:r>
            <a:r>
              <a:rPr lang="fr-FR" altLang="fr-FR" dirty="0" smtClean="0"/>
              <a:t> ampliation thoracique.</a:t>
            </a:r>
          </a:p>
          <a:p>
            <a:pPr>
              <a:buFont typeface="Wingdings" pitchFamily="2" charset="2"/>
              <a:buChar char="§"/>
            </a:pPr>
            <a:r>
              <a:rPr lang="fr-FR" altLang="fr-FR" dirty="0" smtClean="0"/>
              <a:t>Signes de CPC en cas de complications.</a:t>
            </a:r>
          </a:p>
          <a:p>
            <a:pPr>
              <a:buFont typeface="Wingdings" pitchFamily="2" charset="2"/>
              <a:buChar char="§"/>
            </a:pPr>
            <a:r>
              <a:rPr lang="fr-FR" altLang="fr-FR" b="1" dirty="0" smtClean="0"/>
              <a:t> </a:t>
            </a:r>
            <a:r>
              <a:rPr lang="fr-FR" altLang="fr-FR" dirty="0" smtClean="0"/>
              <a:t>hippocratisme Digital</a:t>
            </a:r>
          </a:p>
          <a:p>
            <a:pPr>
              <a:buFont typeface="Wingdings" pitchFamily="2" charset="2"/>
              <a:buChar char="§"/>
            </a:pPr>
            <a:r>
              <a:rPr lang="fr-FR" dirty="0" smtClean="0"/>
              <a:t> fins râles </a:t>
            </a:r>
            <a:r>
              <a:rPr lang="fr-FR" dirty="0" smtClean="0">
                <a:hlinkClick r:id="rId7" action="ppaction://hlinkfile" tooltip="Crépitant"/>
              </a:rPr>
              <a:t>crépitant</a:t>
            </a:r>
            <a:r>
              <a:rPr lang="fr-FR" dirty="0" smtClean="0"/>
              <a:t>  à l'</a:t>
            </a:r>
            <a:r>
              <a:rPr lang="fr-FR" dirty="0" smtClean="0">
                <a:hlinkClick r:id="rId8" action="ppaction://hlinkfile" tooltip="Respiration"/>
              </a:rPr>
              <a:t>inspiration</a:t>
            </a:r>
            <a:r>
              <a:rPr lang="fr-FR" dirty="0" smtClean="0"/>
              <a:t>,    à la base des poumons  (velcro).</a:t>
            </a:r>
            <a:r>
              <a:rPr lang="fr-FR" altLang="fr-FR" b="1" dirty="0" smtClean="0"/>
              <a:t>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1098</TotalTime>
  <Words>1011</Words>
  <Application>Microsoft Office PowerPoint</Application>
  <PresentationFormat>Affichage à l'écran (4:3)</PresentationFormat>
  <Paragraphs>168</Paragraphs>
  <Slides>23</Slides>
  <Notes>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Capitaux</vt:lpstr>
      <vt:lpstr>Les fibroses pulmonaires</vt:lpstr>
      <vt:lpstr>PLAN DU COUR</vt:lpstr>
      <vt:lpstr>Introduction définition</vt:lpstr>
      <vt:lpstr>Définition de l’ interstituim pulmonaire</vt:lpstr>
      <vt:lpstr>Physiopathologie</vt:lpstr>
      <vt:lpstr>Epidémiologie</vt:lpstr>
      <vt:lpstr>Diagnostic étiologique: </vt:lpstr>
      <vt:lpstr>CIRCONSTANCES DE DECOUVERTES </vt:lpstr>
      <vt:lpstr>Clinique</vt:lpstr>
      <vt:lpstr>Examens complémentaires </vt:lpstr>
      <vt:lpstr>Diapositive 11</vt:lpstr>
      <vt:lpstr>Diapositive 12</vt:lpstr>
      <vt:lpstr>TDM</vt:lpstr>
      <vt:lpstr>Diapositive 14</vt:lpstr>
      <vt:lpstr>Diapositive 15</vt:lpstr>
      <vt:lpstr>Diapositive 16</vt:lpstr>
      <vt:lpstr>Spirométrie</vt:lpstr>
      <vt:lpstr> 4/ Gazométrie</vt:lpstr>
      <vt:lpstr>Diagnostic</vt:lpstr>
      <vt:lpstr>Diagnostic positif de fibrose primitive</vt:lpstr>
      <vt:lpstr>Évolution</vt:lpstr>
      <vt:lpstr>Traitement</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des miliaires pulmonaires</dc:title>
  <dc:creator>Tarek</dc:creator>
  <cp:lastModifiedBy>hello</cp:lastModifiedBy>
  <cp:revision>134</cp:revision>
  <dcterms:created xsi:type="dcterms:W3CDTF">2013-10-04T20:09:11Z</dcterms:created>
  <dcterms:modified xsi:type="dcterms:W3CDTF">2060-02-12T07:40:05Z</dcterms:modified>
</cp:coreProperties>
</file>