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33516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60661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5152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45831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91487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36990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t>‹N°›</a:t>
            </a:fld>
            <a:endParaRPr lang="en-US" dirty="0"/>
          </a:p>
        </p:txBody>
      </p:sp>
    </p:spTree>
    <p:extLst>
      <p:ext uri="{BB962C8B-B14F-4D97-AF65-F5344CB8AC3E}">
        <p14:creationId xmlns:p14="http://schemas.microsoft.com/office/powerpoint/2010/main" val="61462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81706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266253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54762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F9F0C5-380F-41C2-899A-BAC0F0927E16}" type="slidenum">
              <a:rPr lang="en-US" smtClean="0"/>
              <a:t>‹N°›</a:t>
            </a:fld>
            <a:endParaRPr lang="en-US" dirty="0"/>
          </a:p>
        </p:txBody>
      </p:sp>
    </p:spTree>
    <p:extLst>
      <p:ext uri="{BB962C8B-B14F-4D97-AF65-F5344CB8AC3E}">
        <p14:creationId xmlns:p14="http://schemas.microsoft.com/office/powerpoint/2010/main" val="3111157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57355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82898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36613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smtClean="0"/>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1912777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65335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1375528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
            </a:r>
            <a:br>
              <a:rPr lang="fr-FR" dirty="0" smtClean="0"/>
            </a:br>
            <a:r>
              <a:rPr lang="fr-FR" dirty="0"/>
              <a:t/>
            </a:r>
            <a:br>
              <a:rPr lang="fr-FR" dirty="0"/>
            </a:br>
            <a:r>
              <a:rPr lang="fr-FR" b="1" dirty="0" smtClean="0"/>
              <a:t>LA </a:t>
            </a:r>
            <a:r>
              <a:rPr lang="fr-FR" b="1" dirty="0"/>
              <a:t>PREPARATION MENTALE ET PSYCHOLOGIQUE</a:t>
            </a:r>
            <a:br>
              <a:rPr lang="fr-FR" b="1" dirty="0"/>
            </a:br>
            <a:r>
              <a:rPr lang="fr-FR" b="1" dirty="0" smtClean="0"/>
              <a:t>EN </a:t>
            </a:r>
            <a:r>
              <a:rPr lang="fr-FR" b="1" dirty="0"/>
              <a:t>HANDBALL</a:t>
            </a:r>
          </a:p>
        </p:txBody>
      </p:sp>
      <p:sp>
        <p:nvSpPr>
          <p:cNvPr id="3" name="Sous-titre 2"/>
          <p:cNvSpPr>
            <a:spLocks noGrp="1"/>
          </p:cNvSpPr>
          <p:nvPr>
            <p:ph type="subTitle" idx="1"/>
          </p:nvPr>
        </p:nvSpPr>
        <p:spPr/>
        <p:txBody>
          <a:bodyPr/>
          <a:lstStyle/>
          <a:p>
            <a:r>
              <a:rPr lang="fr-FR" dirty="0" smtClean="0"/>
              <a:t>Cours de spécialité handball licence 3eme année</a:t>
            </a:r>
          </a:p>
          <a:p>
            <a:r>
              <a:rPr lang="fr-FR" b="1" dirty="0" smtClean="0"/>
              <a:t>présenter </a:t>
            </a:r>
            <a:r>
              <a:rPr lang="fr-FR" b="1" dirty="0"/>
              <a:t>par : Dr </a:t>
            </a:r>
            <a:r>
              <a:rPr lang="fr-FR" b="1" dirty="0" smtClean="0"/>
              <a:t>Mostepha </a:t>
            </a:r>
            <a:r>
              <a:rPr lang="fr-FR" b="1" dirty="0"/>
              <a:t>Ali HASSANI</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1419" y="182273"/>
            <a:ext cx="2143125" cy="2143125"/>
          </a:xfrm>
          <a:prstGeom prst="ellipse">
            <a:avLst/>
          </a:prstGeom>
          <a:ln>
            <a:noFill/>
          </a:ln>
          <a:effectLst>
            <a:softEdge rad="112500"/>
          </a:effectLst>
        </p:spPr>
      </p:pic>
    </p:spTree>
    <p:extLst>
      <p:ext uri="{BB962C8B-B14F-4D97-AF65-F5344CB8AC3E}">
        <p14:creationId xmlns:p14="http://schemas.microsoft.com/office/powerpoint/2010/main" val="298359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6/ Les techniques psychiques</a:t>
            </a:r>
          </a:p>
        </p:txBody>
      </p:sp>
      <p:sp>
        <p:nvSpPr>
          <p:cNvPr id="3" name="Espace réservé du contenu 2"/>
          <p:cNvSpPr>
            <a:spLocks noGrp="1"/>
          </p:cNvSpPr>
          <p:nvPr>
            <p:ph idx="1"/>
          </p:nvPr>
        </p:nvSpPr>
        <p:spPr>
          <a:xfrm>
            <a:off x="2589212" y="2133599"/>
            <a:ext cx="8915400" cy="4189928"/>
          </a:xfrm>
        </p:spPr>
        <p:txBody>
          <a:bodyPr/>
          <a:lstStyle/>
          <a:p>
            <a:r>
              <a:rPr lang="fr-FR" dirty="0"/>
              <a:t>La fixation de buts (buts de carrière, buts de saison, buts de tournois, buts d’entraînement. </a:t>
            </a:r>
          </a:p>
          <a:p>
            <a:r>
              <a:rPr lang="fr-FR" dirty="0"/>
              <a:t>La planification des entraînements, des périodes précompétitives, des périodes post-compétitives. </a:t>
            </a:r>
          </a:p>
          <a:p>
            <a:r>
              <a:rPr lang="fr-FR" dirty="0"/>
              <a:t>L’imagerie mentale. À l’entraînement, lors de la compétition pour se concentrer, se motiver et s’améliorer techniquement. </a:t>
            </a:r>
          </a:p>
          <a:p>
            <a:r>
              <a:rPr lang="fr-FR" dirty="0"/>
              <a:t>La relaxation. Pour préparer l’utilisation des autres techniques et pour diminuer l’état de tension psychique par une diminution de la tension musculaire. </a:t>
            </a:r>
          </a:p>
          <a:p>
            <a:r>
              <a:rPr lang="fr-FR" dirty="0"/>
              <a:t>Le contrôle de la pensée : Pour éviter les images et les pensées parasites, pour se concentrer, pour éviter les perturbations externes ou internes </a:t>
            </a:r>
          </a:p>
          <a:p>
            <a:endParaRPr lang="fr-FR" dirty="0"/>
          </a:p>
        </p:txBody>
      </p:sp>
    </p:spTree>
    <p:extLst>
      <p:ext uri="{BB962C8B-B14F-4D97-AF65-F5344CB8AC3E}">
        <p14:creationId xmlns:p14="http://schemas.microsoft.com/office/powerpoint/2010/main" val="3328878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7/ Méthodes utilisées dans la préparation mentale </a:t>
            </a:r>
          </a:p>
        </p:txBody>
      </p:sp>
      <p:sp>
        <p:nvSpPr>
          <p:cNvPr id="3" name="Espace réservé du contenu 2"/>
          <p:cNvSpPr>
            <a:spLocks noGrp="1"/>
          </p:cNvSpPr>
          <p:nvPr>
            <p:ph idx="1"/>
          </p:nvPr>
        </p:nvSpPr>
        <p:spPr/>
        <p:txBody>
          <a:bodyPr/>
          <a:lstStyle/>
          <a:p>
            <a:r>
              <a:rPr lang="fr-FR" dirty="0" smtClean="0"/>
              <a:t>Relaxation</a:t>
            </a:r>
            <a:r>
              <a:rPr lang="fr-FR" dirty="0"/>
              <a:t>: Le Training Autogène de Schultz et la relaxation Progressive de Jacobson </a:t>
            </a:r>
          </a:p>
          <a:p>
            <a:r>
              <a:rPr lang="fr-FR" dirty="0" smtClean="0"/>
              <a:t>L'hypnose </a:t>
            </a:r>
            <a:r>
              <a:rPr lang="fr-FR" dirty="0" err="1"/>
              <a:t>Ericksonienne</a:t>
            </a:r>
            <a:r>
              <a:rPr lang="fr-FR" dirty="0"/>
              <a:t> </a:t>
            </a:r>
          </a:p>
          <a:p>
            <a:r>
              <a:rPr lang="fr-FR" dirty="0" smtClean="0"/>
              <a:t>La </a:t>
            </a:r>
            <a:r>
              <a:rPr lang="fr-FR" dirty="0"/>
              <a:t>Sophrologie </a:t>
            </a:r>
          </a:p>
          <a:p>
            <a:r>
              <a:rPr lang="fr-FR" dirty="0" smtClean="0"/>
              <a:t>Technique </a:t>
            </a:r>
            <a:r>
              <a:rPr lang="fr-FR" dirty="0"/>
              <a:t>méditation: le Yoga et le Zen </a:t>
            </a:r>
          </a:p>
          <a:p>
            <a:r>
              <a:rPr lang="fr-FR" dirty="0"/>
              <a:t>T</a:t>
            </a:r>
            <a:r>
              <a:rPr lang="fr-FR" dirty="0" smtClean="0"/>
              <a:t>echnique </a:t>
            </a:r>
            <a:r>
              <a:rPr lang="fr-FR" dirty="0"/>
              <a:t>d’imagerie mentale et de répétition mentale </a:t>
            </a:r>
          </a:p>
          <a:p>
            <a:r>
              <a:rPr lang="fr-FR" dirty="0" smtClean="0"/>
              <a:t>Technique </a:t>
            </a:r>
            <a:r>
              <a:rPr lang="fr-FR" dirty="0" err="1"/>
              <a:t>cognitivo</a:t>
            </a:r>
            <a:r>
              <a:rPr lang="fr-FR" dirty="0"/>
              <a:t>-comportementale: la P.N.L.</a:t>
            </a:r>
          </a:p>
          <a:p>
            <a:endParaRPr lang="fr-FR" dirty="0"/>
          </a:p>
        </p:txBody>
      </p:sp>
    </p:spTree>
    <p:extLst>
      <p:ext uri="{BB962C8B-B14F-4D97-AF65-F5344CB8AC3E}">
        <p14:creationId xmlns:p14="http://schemas.microsoft.com/office/powerpoint/2010/main" val="1548929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8/ La mise en œuvre de la préparation mentale</a:t>
            </a:r>
            <a:br>
              <a:rPr lang="fr-FR" b="1" dirty="0"/>
            </a:br>
            <a:r>
              <a:rPr lang="fr-FR" dirty="0"/>
              <a:t/>
            </a:r>
            <a:br>
              <a:rPr lang="fr-FR" dirty="0"/>
            </a:br>
            <a:endParaRPr lang="fr-FR" dirty="0"/>
          </a:p>
        </p:txBody>
      </p:sp>
      <p:sp>
        <p:nvSpPr>
          <p:cNvPr id="3" name="Espace réservé du contenu 2"/>
          <p:cNvSpPr>
            <a:spLocks noGrp="1"/>
          </p:cNvSpPr>
          <p:nvPr>
            <p:ph idx="1"/>
          </p:nvPr>
        </p:nvSpPr>
        <p:spPr/>
        <p:txBody>
          <a:bodyPr/>
          <a:lstStyle/>
          <a:p>
            <a:pPr algn="just"/>
            <a:r>
              <a:rPr lang="fr-FR" dirty="0" smtClean="0"/>
              <a:t>Le </a:t>
            </a:r>
            <a:r>
              <a:rPr lang="fr-FR" dirty="0"/>
              <a:t>défi principal  du préparateur mental c’est d’emmener l’ensemble, du staff et des athlètes, de la préparation de l’entraînement à la compétition en travaillant sur 5 paramètres : énergétique, émotionnel, cognitif, relationnel, confiance.</a:t>
            </a:r>
          </a:p>
          <a:p>
            <a:pPr algn="just"/>
            <a:endParaRPr lang="fr-FR" dirty="0"/>
          </a:p>
        </p:txBody>
      </p:sp>
      <p:pic>
        <p:nvPicPr>
          <p:cNvPr id="5" name="Image 4"/>
          <p:cNvPicPr>
            <a:picLocks noChangeAspect="1"/>
          </p:cNvPicPr>
          <p:nvPr/>
        </p:nvPicPr>
        <p:blipFill>
          <a:blip r:embed="rId2"/>
          <a:stretch>
            <a:fillRect/>
          </a:stretch>
        </p:blipFill>
        <p:spPr>
          <a:xfrm>
            <a:off x="4288665" y="3245476"/>
            <a:ext cx="5447764" cy="3612524"/>
          </a:xfrm>
          <a:prstGeom prst="rect">
            <a:avLst/>
          </a:prstGeom>
        </p:spPr>
      </p:pic>
    </p:spTree>
    <p:extLst>
      <p:ext uri="{BB962C8B-B14F-4D97-AF65-F5344CB8AC3E}">
        <p14:creationId xmlns:p14="http://schemas.microsoft.com/office/powerpoint/2010/main" val="205645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8/ </a:t>
            </a:r>
            <a:r>
              <a:rPr lang="fr-FR" b="1" dirty="0" smtClean="0"/>
              <a:t>La </a:t>
            </a:r>
            <a:r>
              <a:rPr lang="fr-FR" b="1" dirty="0"/>
              <a:t>mise en œuvre de la préparation </a:t>
            </a:r>
            <a:r>
              <a:rPr lang="fr-FR" b="1" dirty="0" smtClean="0"/>
              <a:t>mentale</a:t>
            </a:r>
            <a:endParaRPr lang="fr-FR" b="1" dirty="0"/>
          </a:p>
        </p:txBody>
      </p:sp>
      <p:sp>
        <p:nvSpPr>
          <p:cNvPr id="3" name="Espace réservé du contenu 2"/>
          <p:cNvSpPr>
            <a:spLocks noGrp="1"/>
          </p:cNvSpPr>
          <p:nvPr>
            <p:ph idx="1"/>
          </p:nvPr>
        </p:nvSpPr>
        <p:spPr/>
        <p:txBody>
          <a:bodyPr/>
          <a:lstStyle/>
          <a:p>
            <a:r>
              <a:rPr lang="fr-FR" b="1" dirty="0"/>
              <a:t>ENERGITIQUE</a:t>
            </a:r>
            <a:r>
              <a:rPr lang="fr-FR" dirty="0"/>
              <a:t> : réussir à canaliser ses énergies et rester détendu</a:t>
            </a:r>
          </a:p>
          <a:p>
            <a:pPr marL="0" indent="0">
              <a:buNone/>
            </a:pPr>
            <a:r>
              <a:rPr lang="fr-FR" dirty="0"/>
              <a:t>Avoir des ambitions (long terme) : avoir un plan de carrière, de la culture handball et des références. Plus on a de connaissances, plus on est efficace rapidement.</a:t>
            </a:r>
          </a:p>
          <a:p>
            <a:pPr marL="0" indent="0">
              <a:buNone/>
            </a:pPr>
            <a:r>
              <a:rPr lang="fr-FR" dirty="0"/>
              <a:t>Avoir et garder de la motivation (court et moyen terme) : se fixer des objectifs.</a:t>
            </a:r>
          </a:p>
          <a:p>
            <a:pPr marL="0" indent="0">
              <a:buNone/>
            </a:pPr>
            <a:r>
              <a:rPr lang="fr-FR" dirty="0"/>
              <a:t>C’est le contrat avec les joueurs, où chacun peut mettre ses envies là où ils souhaitent progresser : dans les phases de jeu, l’aspect physique ou mental.</a:t>
            </a:r>
          </a:p>
          <a:p>
            <a:pPr marL="0" indent="0">
              <a:buNone/>
            </a:pPr>
            <a:r>
              <a:rPr lang="fr-FR" dirty="0"/>
              <a:t>Etre capable de réguler son activité (présent) : respiration, gestion de l’effort, son discours interne.</a:t>
            </a:r>
          </a:p>
          <a:p>
            <a:endParaRPr lang="fr-FR" dirty="0"/>
          </a:p>
        </p:txBody>
      </p:sp>
    </p:spTree>
    <p:extLst>
      <p:ext uri="{BB962C8B-B14F-4D97-AF65-F5344CB8AC3E}">
        <p14:creationId xmlns:p14="http://schemas.microsoft.com/office/powerpoint/2010/main" val="85094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8/ </a:t>
            </a:r>
            <a:r>
              <a:rPr lang="fr-FR" b="1" dirty="0" smtClean="0"/>
              <a:t>La </a:t>
            </a:r>
            <a:r>
              <a:rPr lang="fr-FR" b="1" dirty="0"/>
              <a:t>mise en œuvre de la préparation mentale</a:t>
            </a:r>
          </a:p>
        </p:txBody>
      </p:sp>
      <p:sp>
        <p:nvSpPr>
          <p:cNvPr id="3" name="Espace réservé du contenu 2"/>
          <p:cNvSpPr>
            <a:spLocks noGrp="1"/>
          </p:cNvSpPr>
          <p:nvPr>
            <p:ph idx="1"/>
          </p:nvPr>
        </p:nvSpPr>
        <p:spPr/>
        <p:txBody>
          <a:bodyPr/>
          <a:lstStyle/>
          <a:p>
            <a:r>
              <a:rPr lang="fr-FR" b="1" dirty="0"/>
              <a:t>EMOTIONNEL </a:t>
            </a:r>
            <a:r>
              <a:rPr lang="fr-FR" dirty="0"/>
              <a:t>: PNL (Préparation </a:t>
            </a:r>
            <a:r>
              <a:rPr lang="fr-FR" dirty="0" err="1"/>
              <a:t>Neuro-Linguistique</a:t>
            </a:r>
            <a:r>
              <a:rPr lang="fr-FR" dirty="0"/>
              <a:t>)</a:t>
            </a:r>
          </a:p>
          <a:p>
            <a:pPr marL="0" indent="0">
              <a:buNone/>
            </a:pPr>
            <a:r>
              <a:rPr lang="fr-FR" dirty="0"/>
              <a:t>Le stress n’est pas émotionnel. Il faut prendre avant tout du plaisir dans l’activité en cours.</a:t>
            </a:r>
          </a:p>
          <a:p>
            <a:pPr marL="0" indent="0">
              <a:buNone/>
            </a:pPr>
            <a:r>
              <a:rPr lang="fr-FR" dirty="0"/>
              <a:t>Créer un référentiel émotionnel : identifier les choses à faire, les ancrer, les stocker et les réactiver.</a:t>
            </a:r>
          </a:p>
          <a:p>
            <a:pPr marL="0" indent="0">
              <a:buNone/>
            </a:pPr>
            <a:r>
              <a:rPr lang="fr-FR" dirty="0"/>
              <a:t>Avoir une imagerie mentale : être capable de se voir faire une action et en tirer les conclusions. C’est une ressource calme que l’on peut utiliser n’importe quand.</a:t>
            </a:r>
          </a:p>
          <a:p>
            <a:pPr marL="0" indent="0">
              <a:buNone/>
            </a:pPr>
            <a:r>
              <a:rPr lang="fr-FR" dirty="0"/>
              <a:t>Switcher : passer d’une émotion négative à positive. Ce qui est passé ne peut plus être changé mais peut, et doit servir à s’améliorer.</a:t>
            </a:r>
          </a:p>
          <a:p>
            <a:pPr marL="0" indent="0">
              <a:buNone/>
            </a:pPr>
            <a:r>
              <a:rPr lang="fr-FR" dirty="0"/>
              <a:t>La respiration et la relaxation.</a:t>
            </a:r>
          </a:p>
          <a:p>
            <a:endParaRPr lang="fr-FR" dirty="0"/>
          </a:p>
        </p:txBody>
      </p:sp>
    </p:spTree>
    <p:extLst>
      <p:ext uri="{BB962C8B-B14F-4D97-AF65-F5344CB8AC3E}">
        <p14:creationId xmlns:p14="http://schemas.microsoft.com/office/powerpoint/2010/main" val="459546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8/ </a:t>
            </a:r>
            <a:r>
              <a:rPr lang="fr-FR" b="1" dirty="0" smtClean="0"/>
              <a:t>La </a:t>
            </a:r>
            <a:r>
              <a:rPr lang="fr-FR" b="1" dirty="0"/>
              <a:t>mise en œuvre de la préparation mentale</a:t>
            </a:r>
          </a:p>
        </p:txBody>
      </p:sp>
      <p:sp>
        <p:nvSpPr>
          <p:cNvPr id="3" name="Espace réservé du contenu 2"/>
          <p:cNvSpPr>
            <a:spLocks noGrp="1"/>
          </p:cNvSpPr>
          <p:nvPr>
            <p:ph idx="1"/>
          </p:nvPr>
        </p:nvSpPr>
        <p:spPr/>
        <p:txBody>
          <a:bodyPr/>
          <a:lstStyle/>
          <a:p>
            <a:r>
              <a:rPr lang="fr-FR" b="1" dirty="0"/>
              <a:t>COGNITIF</a:t>
            </a:r>
            <a:r>
              <a:rPr lang="fr-FR" dirty="0"/>
              <a:t> : l’attention et la concentration que l’on va avoir pendant l’activité</a:t>
            </a:r>
          </a:p>
          <a:p>
            <a:pPr marL="0" indent="0">
              <a:buNone/>
            </a:pPr>
            <a:endParaRPr lang="fr-FR" dirty="0"/>
          </a:p>
          <a:p>
            <a:pPr marL="0" indent="0">
              <a:buNone/>
            </a:pPr>
            <a:r>
              <a:rPr lang="fr-FR" dirty="0"/>
              <a:t>Attention, concentration et </a:t>
            </a:r>
            <a:r>
              <a:rPr lang="fr-FR" dirty="0" err="1"/>
              <a:t>re</a:t>
            </a:r>
            <a:r>
              <a:rPr lang="fr-FR" dirty="0"/>
              <a:t>-concentration : être capable d’avoir une vision centrale et périphérique de la situation. </a:t>
            </a:r>
          </a:p>
          <a:p>
            <a:pPr marL="0" indent="0">
              <a:buNone/>
            </a:pPr>
            <a:r>
              <a:rPr lang="fr-FR" dirty="0"/>
              <a:t>Mon rôle et celui des autres qui sont très souvent liés. </a:t>
            </a:r>
          </a:p>
          <a:p>
            <a:pPr marL="0" indent="0">
              <a:buNone/>
            </a:pPr>
            <a:r>
              <a:rPr lang="fr-FR" dirty="0"/>
              <a:t>Voir les différences d’attention entre tous.</a:t>
            </a:r>
          </a:p>
          <a:p>
            <a:pPr marL="0" indent="0">
              <a:buNone/>
            </a:pPr>
            <a:r>
              <a:rPr lang="fr-FR" dirty="0"/>
              <a:t>L’imagerie et la mémoire: reconnaissance des situations? Sont-elles ancrées? Facilement réutilisables? Les filtres perceptifs : canaux VAKOG (visuel, auditif, kinesthésique, olfactif, gustatif), contrer les croyances </a:t>
            </a:r>
            <a:r>
              <a:rPr lang="fr-FR" dirty="0" err="1"/>
              <a:t>limitantes</a:t>
            </a:r>
            <a:endParaRPr lang="fr-FR" dirty="0"/>
          </a:p>
          <a:p>
            <a:endParaRPr lang="fr-FR" dirty="0"/>
          </a:p>
        </p:txBody>
      </p:sp>
    </p:spTree>
    <p:extLst>
      <p:ext uri="{BB962C8B-B14F-4D97-AF65-F5344CB8AC3E}">
        <p14:creationId xmlns:p14="http://schemas.microsoft.com/office/powerpoint/2010/main" val="872745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8/ </a:t>
            </a:r>
            <a:r>
              <a:rPr lang="fr-FR" b="1" dirty="0" smtClean="0"/>
              <a:t>La </a:t>
            </a:r>
            <a:r>
              <a:rPr lang="fr-FR" b="1" dirty="0"/>
              <a:t>mise en œuvre de la préparation mentale</a:t>
            </a:r>
          </a:p>
        </p:txBody>
      </p:sp>
      <p:sp>
        <p:nvSpPr>
          <p:cNvPr id="3" name="Espace réservé du contenu 2"/>
          <p:cNvSpPr>
            <a:spLocks noGrp="1"/>
          </p:cNvSpPr>
          <p:nvPr>
            <p:ph idx="1"/>
          </p:nvPr>
        </p:nvSpPr>
        <p:spPr/>
        <p:txBody>
          <a:bodyPr/>
          <a:lstStyle/>
          <a:p>
            <a:r>
              <a:rPr lang="fr-FR" b="1" dirty="0"/>
              <a:t>RELATIONNEL</a:t>
            </a:r>
            <a:r>
              <a:rPr lang="fr-FR" dirty="0"/>
              <a:t> : toutes les interactions au sein du groupe</a:t>
            </a:r>
          </a:p>
          <a:p>
            <a:endParaRPr lang="fr-FR" dirty="0"/>
          </a:p>
          <a:p>
            <a:pPr marL="0" indent="0">
              <a:buNone/>
            </a:pPr>
            <a:r>
              <a:rPr lang="fr-FR" dirty="0"/>
              <a:t>Communication : émetteur / récepteur, dans quel cadre se fait la discussion ?</a:t>
            </a:r>
          </a:p>
          <a:p>
            <a:pPr marL="0" indent="0">
              <a:buNone/>
            </a:pPr>
            <a:r>
              <a:rPr lang="fr-FR" dirty="0"/>
              <a:t>Cohésion : objectifs communs du groupe, projet partagé, définition des rôles pour améliorer la communication et la cohésion.</a:t>
            </a:r>
          </a:p>
          <a:p>
            <a:pPr marL="0" indent="0">
              <a:buNone/>
            </a:pPr>
            <a:r>
              <a:rPr lang="fr-FR" dirty="0"/>
              <a:t>L’influence de chacune : il faut que cela soit positif pour mes partenaires et négatif pour mes adversaires.</a:t>
            </a:r>
          </a:p>
          <a:p>
            <a:endParaRPr lang="fr-FR" dirty="0"/>
          </a:p>
        </p:txBody>
      </p:sp>
    </p:spTree>
    <p:extLst>
      <p:ext uri="{BB962C8B-B14F-4D97-AF65-F5344CB8AC3E}">
        <p14:creationId xmlns:p14="http://schemas.microsoft.com/office/powerpoint/2010/main" val="497133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8/ </a:t>
            </a:r>
            <a:r>
              <a:rPr lang="fr-FR" b="1" dirty="0" smtClean="0"/>
              <a:t>La </a:t>
            </a:r>
            <a:r>
              <a:rPr lang="fr-FR" b="1" dirty="0"/>
              <a:t>mise en œuvre de la préparation mentale</a:t>
            </a:r>
          </a:p>
        </p:txBody>
      </p:sp>
      <p:sp>
        <p:nvSpPr>
          <p:cNvPr id="3" name="Espace réservé du contenu 2"/>
          <p:cNvSpPr>
            <a:spLocks noGrp="1"/>
          </p:cNvSpPr>
          <p:nvPr>
            <p:ph idx="1"/>
          </p:nvPr>
        </p:nvSpPr>
        <p:spPr/>
        <p:txBody>
          <a:bodyPr>
            <a:normAutofit fontScale="85000" lnSpcReduction="10000"/>
          </a:bodyPr>
          <a:lstStyle/>
          <a:p>
            <a:r>
              <a:rPr lang="fr-FR" b="1" dirty="0"/>
              <a:t>CONFIANCE</a:t>
            </a:r>
            <a:r>
              <a:rPr lang="fr-FR" dirty="0"/>
              <a:t> : celle que l’on peut avoir en nous et vis-à-vis des autres</a:t>
            </a:r>
          </a:p>
          <a:p>
            <a:endParaRPr lang="fr-FR" dirty="0"/>
          </a:p>
          <a:p>
            <a:pPr>
              <a:buFont typeface="Wingdings" panose="05000000000000000000" pitchFamily="2" charset="2"/>
              <a:buChar char="§"/>
            </a:pPr>
            <a:r>
              <a:rPr lang="fr-FR" dirty="0"/>
              <a:t>Estime de soi : son rôle, sa place, son image.</a:t>
            </a:r>
          </a:p>
          <a:p>
            <a:pPr>
              <a:buFont typeface="Wingdings" panose="05000000000000000000" pitchFamily="2" charset="2"/>
              <a:buChar char="§"/>
            </a:pPr>
            <a:r>
              <a:rPr lang="fr-FR" dirty="0"/>
              <a:t>Dialogue interne : prendre conscience de son rôle, avoir un discours positif.</a:t>
            </a:r>
          </a:p>
          <a:p>
            <a:pPr>
              <a:buFont typeface="Wingdings" panose="05000000000000000000" pitchFamily="2" charset="2"/>
              <a:buChar char="§"/>
            </a:pPr>
            <a:r>
              <a:rPr lang="fr-FR" dirty="0"/>
              <a:t>Imagerie de réussite : se voir réussir les choses que l’on entreprend.</a:t>
            </a:r>
          </a:p>
          <a:p>
            <a:pPr>
              <a:buFont typeface="Wingdings" panose="05000000000000000000" pitchFamily="2" charset="2"/>
              <a:buChar char="§"/>
            </a:pPr>
            <a:r>
              <a:rPr lang="fr-FR" dirty="0"/>
              <a:t>Favoriser la réussite à l’entraînement : mettre en place des situations valorisantes.</a:t>
            </a:r>
          </a:p>
          <a:p>
            <a:pPr>
              <a:buFont typeface="Wingdings" panose="05000000000000000000" pitchFamily="2" charset="2"/>
              <a:buChar char="§"/>
            </a:pPr>
            <a:r>
              <a:rPr lang="fr-FR" dirty="0"/>
              <a:t>Position gagnant/gagnant : aimer les défis, la pression, le speech positif.</a:t>
            </a:r>
          </a:p>
          <a:p>
            <a:pPr>
              <a:buFont typeface="Wingdings" panose="05000000000000000000" pitchFamily="2" charset="2"/>
              <a:buChar char="§"/>
            </a:pPr>
            <a:r>
              <a:rPr lang="fr-FR" dirty="0"/>
              <a:t>Avant de mettre de la responsabilité sur le stress ou autre chose, il faut se poser toutes ces questions et essayer de faire en  sorte que les joueurs le fassent également.</a:t>
            </a:r>
          </a:p>
          <a:p>
            <a:pPr marL="0" indent="0">
              <a:buNone/>
            </a:pPr>
            <a:r>
              <a:rPr lang="fr-FR" dirty="0"/>
              <a:t>Ces 5 paramètres sont liés et on choisit simplement de travailler en utilisant l’une de ces portes d’entrée.</a:t>
            </a:r>
          </a:p>
          <a:p>
            <a:endParaRPr lang="fr-FR" dirty="0"/>
          </a:p>
        </p:txBody>
      </p:sp>
    </p:spTree>
    <p:extLst>
      <p:ext uri="{BB962C8B-B14F-4D97-AF65-F5344CB8AC3E}">
        <p14:creationId xmlns:p14="http://schemas.microsoft.com/office/powerpoint/2010/main" val="3433210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9/ L’accompagnement des entraîneurs </a:t>
            </a:r>
            <a:r>
              <a:rPr lang="fr-FR" dirty="0"/>
              <a:t/>
            </a:r>
            <a:br>
              <a:rPr lang="fr-FR" dirty="0"/>
            </a:br>
            <a:endParaRPr lang="fr-FR" dirty="0"/>
          </a:p>
        </p:txBody>
      </p:sp>
      <p:sp>
        <p:nvSpPr>
          <p:cNvPr id="3" name="Espace réservé du contenu 2"/>
          <p:cNvSpPr>
            <a:spLocks noGrp="1"/>
          </p:cNvSpPr>
          <p:nvPr>
            <p:ph idx="1"/>
          </p:nvPr>
        </p:nvSpPr>
        <p:spPr>
          <a:xfrm>
            <a:off x="2589212" y="2133599"/>
            <a:ext cx="8915400" cy="4460383"/>
          </a:xfrm>
        </p:spPr>
        <p:txBody>
          <a:bodyPr>
            <a:normAutofit/>
          </a:bodyPr>
          <a:lstStyle/>
          <a:p>
            <a:r>
              <a:rPr lang="fr-FR" b="1" dirty="0" smtClean="0"/>
              <a:t>9.1</a:t>
            </a:r>
            <a:r>
              <a:rPr lang="fr-FR" b="1" dirty="0"/>
              <a:t>/ La dimension mentale dans les équipes sportives</a:t>
            </a:r>
          </a:p>
          <a:p>
            <a:pPr marL="0" indent="0" algn="just">
              <a:buNone/>
            </a:pPr>
            <a:r>
              <a:rPr lang="fr-FR" dirty="0"/>
              <a:t>Un staff de plusieurs personnes entoure l’équipe et chacun a un rôle bien défini mais, c’est l’entraîneur qui est le préparateur mental. Il y a différents </a:t>
            </a:r>
            <a:r>
              <a:rPr lang="fr-FR" b="1" dirty="0"/>
              <a:t>types de communication</a:t>
            </a:r>
            <a:r>
              <a:rPr lang="fr-FR" dirty="0"/>
              <a:t>, et sur des durées différentes, le capitanat est vite donné, il y a beaucoup de cultures différentes avec des niveaux d’instruction éparses qui impactent la vie du groupe dont il faudra tenir compte. </a:t>
            </a:r>
          </a:p>
          <a:p>
            <a:pPr algn="just"/>
            <a:r>
              <a:rPr lang="fr-FR" b="1" dirty="0"/>
              <a:t>9.2/ Les différents types de modèles de performance</a:t>
            </a:r>
            <a:r>
              <a:rPr lang="fr-FR" dirty="0"/>
              <a:t>.</a:t>
            </a:r>
          </a:p>
          <a:p>
            <a:pPr marL="0" indent="0" algn="just">
              <a:buNone/>
            </a:pPr>
            <a:r>
              <a:rPr lang="fr-FR" dirty="0"/>
              <a:t>Il y a plusieurs facteurs importants.</a:t>
            </a:r>
          </a:p>
          <a:p>
            <a:pPr marL="0" indent="0" algn="just">
              <a:buNone/>
            </a:pPr>
            <a:r>
              <a:rPr lang="fr-FR" dirty="0"/>
              <a:t>Le joueur : il faut trouver une base de motivation et de confiance en soi ; la performance collective qui découle de l’état de chaque joueur ; l’intelligence émotionnelle ; la structure dans laquelle évoluent l’équipe et les joueurs ; la confiance mutuelle entre joueurs et celle entre les joueurs et l’entraîneur (elle peut soit galvaniser ou tuer le groupe</a:t>
            </a:r>
            <a:r>
              <a:rPr lang="fr-FR" dirty="0" smtClean="0"/>
              <a:t>).</a:t>
            </a:r>
            <a:endParaRPr lang="fr-FR" dirty="0"/>
          </a:p>
        </p:txBody>
      </p:sp>
    </p:spTree>
    <p:extLst>
      <p:ext uri="{BB962C8B-B14F-4D97-AF65-F5344CB8AC3E}">
        <p14:creationId xmlns:p14="http://schemas.microsoft.com/office/powerpoint/2010/main" val="1041374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9/ L’accompagnement des entraîneurs </a:t>
            </a:r>
          </a:p>
        </p:txBody>
      </p:sp>
      <p:sp>
        <p:nvSpPr>
          <p:cNvPr id="3" name="Espace réservé du contenu 2"/>
          <p:cNvSpPr>
            <a:spLocks noGrp="1"/>
          </p:cNvSpPr>
          <p:nvPr>
            <p:ph idx="1"/>
          </p:nvPr>
        </p:nvSpPr>
        <p:spPr>
          <a:xfrm>
            <a:off x="2589212" y="2133600"/>
            <a:ext cx="8915400" cy="4589172"/>
          </a:xfrm>
        </p:spPr>
        <p:txBody>
          <a:bodyPr>
            <a:normAutofit lnSpcReduction="10000"/>
          </a:bodyPr>
          <a:lstStyle/>
          <a:p>
            <a:r>
              <a:rPr lang="fr-FR" dirty="0"/>
              <a:t>Il y a 2 climats à prendre en compte :</a:t>
            </a:r>
          </a:p>
          <a:p>
            <a:r>
              <a:rPr lang="fr-FR" dirty="0"/>
              <a:t>Celui centré sur</a:t>
            </a:r>
            <a:r>
              <a:rPr lang="fr-FR" b="1" dirty="0"/>
              <a:t> l’égo</a:t>
            </a:r>
            <a:r>
              <a:rPr lang="fr-FR" dirty="0"/>
              <a:t> : le joueur se contente de son niveau ou de sa performance.</a:t>
            </a:r>
          </a:p>
          <a:p>
            <a:r>
              <a:rPr lang="fr-FR" dirty="0"/>
              <a:t>Celui centré sur </a:t>
            </a:r>
            <a:r>
              <a:rPr lang="fr-FR" b="1" dirty="0"/>
              <a:t>la maîtrise </a:t>
            </a:r>
            <a:r>
              <a:rPr lang="fr-FR" dirty="0"/>
              <a:t>: le joueur se focalise plus sur la progression que sur le résultat collectif. Le climat est plus favorable au progrès.</a:t>
            </a:r>
          </a:p>
          <a:p>
            <a:r>
              <a:rPr lang="fr-FR" dirty="0"/>
              <a:t>Il faut donner du sens et rendre les joueurs actifs de leur progression. Attention néanmoins au décalage entre le match et l’entraînement. Il ne faut pas dire de tenter à l’entraînement et fusiller en match. Il peut y avoir un sentiment d’insécurité.</a:t>
            </a:r>
          </a:p>
          <a:p>
            <a:r>
              <a:rPr lang="fr-FR" dirty="0"/>
              <a:t>Il faut donner de la confiance au groupe et le préparer à la compétition. C’est l’entraîneur qui a les outils pour mettre ou non ses joueurs dans le match.</a:t>
            </a:r>
          </a:p>
          <a:p>
            <a:r>
              <a:rPr lang="fr-FR" dirty="0"/>
              <a:t>L’importance du rôle du leadership. Quelle personne peut emmener le groupe vers le haut et surtout en lien avec la pratique ? Il faut motiver à la pratique sportive, par la pratique sportive</a:t>
            </a:r>
          </a:p>
          <a:p>
            <a:endParaRPr lang="fr-FR" dirty="0"/>
          </a:p>
          <a:p>
            <a:endParaRPr lang="fr-FR" dirty="0"/>
          </a:p>
        </p:txBody>
      </p:sp>
    </p:spTree>
    <p:extLst>
      <p:ext uri="{BB962C8B-B14F-4D97-AF65-F5344CB8AC3E}">
        <p14:creationId xmlns:p14="http://schemas.microsoft.com/office/powerpoint/2010/main" val="3256913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1/La </a:t>
            </a:r>
            <a:r>
              <a:rPr lang="fr-FR" b="1" dirty="0"/>
              <a:t>préparation mentale et préparation psychologique </a:t>
            </a:r>
          </a:p>
        </p:txBody>
      </p:sp>
      <p:sp>
        <p:nvSpPr>
          <p:cNvPr id="3" name="Espace réservé du contenu 2"/>
          <p:cNvSpPr>
            <a:spLocks noGrp="1"/>
          </p:cNvSpPr>
          <p:nvPr>
            <p:ph idx="1"/>
          </p:nvPr>
        </p:nvSpPr>
        <p:spPr/>
        <p:txBody>
          <a:bodyPr/>
          <a:lstStyle/>
          <a:p>
            <a:pPr marL="0" indent="0" algn="just">
              <a:buNone/>
            </a:pPr>
            <a:r>
              <a:rPr lang="fr-FR" dirty="0"/>
              <a:t>Le terme de préparation mentale qualifie l'ensemble des techniques existantes utilisées afin d'améliorer le niveau de performance d'un athlète de haut niveau (</a:t>
            </a:r>
            <a:r>
              <a:rPr lang="fr-FR" dirty="0" err="1"/>
              <a:t>Driskell.J.E</a:t>
            </a:r>
            <a:r>
              <a:rPr lang="fr-FR" dirty="0"/>
              <a:t>, </a:t>
            </a:r>
            <a:r>
              <a:rPr lang="fr-FR" dirty="0" err="1"/>
              <a:t>Copper.C</a:t>
            </a:r>
            <a:r>
              <a:rPr lang="fr-FR" dirty="0"/>
              <a:t>, </a:t>
            </a:r>
            <a:r>
              <a:rPr lang="fr-FR" dirty="0" err="1"/>
              <a:t>Moran.A</a:t>
            </a:r>
            <a:r>
              <a:rPr lang="fr-FR" dirty="0"/>
              <a:t>, 1994). </a:t>
            </a:r>
            <a:endParaRPr lang="fr-FR" dirty="0" smtClean="0"/>
          </a:p>
          <a:p>
            <a:pPr marL="0" indent="0" algn="just">
              <a:buNone/>
            </a:pPr>
            <a:endParaRPr lang="fr-FR" dirty="0"/>
          </a:p>
          <a:p>
            <a:pPr marL="0" indent="0" algn="just">
              <a:buNone/>
            </a:pPr>
            <a:r>
              <a:rPr lang="fr-FR" dirty="0"/>
              <a:t>Alors que la préparation psychologique vise : </a:t>
            </a:r>
          </a:p>
          <a:p>
            <a:pPr algn="just"/>
            <a:r>
              <a:rPr lang="fr-FR" dirty="0" smtClean="0"/>
              <a:t>Recherche </a:t>
            </a:r>
            <a:r>
              <a:rPr lang="fr-FR" dirty="0"/>
              <a:t>une connaissance plus approfondie des sportifs, </a:t>
            </a:r>
          </a:p>
          <a:p>
            <a:pPr algn="just"/>
            <a:r>
              <a:rPr lang="fr-FR" dirty="0" smtClean="0"/>
              <a:t>Propose </a:t>
            </a:r>
            <a:r>
              <a:rPr lang="fr-FR" dirty="0"/>
              <a:t>un soutien psychologique, </a:t>
            </a:r>
          </a:p>
          <a:p>
            <a:pPr algn="just"/>
            <a:r>
              <a:rPr lang="fr-FR" dirty="0" smtClean="0"/>
              <a:t>Dénouer </a:t>
            </a:r>
            <a:r>
              <a:rPr lang="fr-FR" dirty="0"/>
              <a:t>si nécessaire des conflits interpersonnels et d’équipe </a:t>
            </a:r>
          </a:p>
          <a:p>
            <a:pPr algn="just"/>
            <a:r>
              <a:rPr lang="fr-FR" dirty="0" smtClean="0"/>
              <a:t>Réadapter </a:t>
            </a:r>
            <a:r>
              <a:rPr lang="fr-FR" dirty="0"/>
              <a:t>l’athlète blessé ou surentraîné, etc. </a:t>
            </a:r>
          </a:p>
          <a:p>
            <a:pPr algn="just"/>
            <a:endParaRPr lang="fr-FR" dirty="0"/>
          </a:p>
          <a:p>
            <a:pPr algn="just"/>
            <a:endParaRPr lang="fr-FR" dirty="0"/>
          </a:p>
        </p:txBody>
      </p:sp>
    </p:spTree>
    <p:extLst>
      <p:ext uri="{BB962C8B-B14F-4D97-AF65-F5344CB8AC3E}">
        <p14:creationId xmlns:p14="http://schemas.microsoft.com/office/powerpoint/2010/main" val="3787602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10/ La place de la préparation mentale chez les jeunes</a:t>
            </a:r>
            <a:r>
              <a:rPr lang="fr-FR" dirty="0"/>
              <a:t/>
            </a:r>
            <a:br>
              <a:rPr lang="fr-FR" dirty="0"/>
            </a:br>
            <a:endParaRPr lang="fr-FR" dirty="0"/>
          </a:p>
        </p:txBody>
      </p:sp>
      <p:sp>
        <p:nvSpPr>
          <p:cNvPr id="3" name="Espace réservé du contenu 2"/>
          <p:cNvSpPr>
            <a:spLocks noGrp="1"/>
          </p:cNvSpPr>
          <p:nvPr>
            <p:ph idx="1"/>
          </p:nvPr>
        </p:nvSpPr>
        <p:spPr>
          <a:xfrm>
            <a:off x="1571780" y="2133600"/>
            <a:ext cx="9932831" cy="4724400"/>
          </a:xfrm>
        </p:spPr>
        <p:txBody>
          <a:bodyPr>
            <a:normAutofit/>
          </a:bodyPr>
          <a:lstStyle/>
          <a:p>
            <a:pPr marL="0" indent="0">
              <a:buNone/>
            </a:pPr>
            <a:r>
              <a:rPr lang="fr-FR" dirty="0" smtClean="0"/>
              <a:t>Quels </a:t>
            </a:r>
            <a:r>
              <a:rPr lang="fr-FR" dirty="0"/>
              <a:t>outils pour se préparer et s’évaluer ?</a:t>
            </a:r>
          </a:p>
          <a:p>
            <a:pPr algn="just"/>
            <a:r>
              <a:rPr lang="fr-FR" dirty="0"/>
              <a:t>La conception de la préparation mentale (ainsi que de l’entraînement) consiste essentiellement à être proche des joueurs en leur apportant systématiquement une réponse individuelle pour les mettre en confiance et leur permettre d’appliquer plus facilement les consignes demandées.</a:t>
            </a:r>
          </a:p>
          <a:p>
            <a:pPr algn="just"/>
            <a:r>
              <a:rPr lang="fr-FR" dirty="0" smtClean="0"/>
              <a:t>La </a:t>
            </a:r>
            <a:r>
              <a:rPr lang="fr-FR" dirty="0"/>
              <a:t>préparation mentale permet d’acquérir de l’autonomie. Entraîneur de jeunes qui peuvent devenir des joueurs confirmés, il cherche à développer l’autonomie et la régulation pour </a:t>
            </a:r>
            <a:r>
              <a:rPr lang="fr-FR" dirty="0" smtClean="0"/>
              <a:t>soi-même. Car</a:t>
            </a:r>
            <a:r>
              <a:rPr lang="fr-FR" dirty="0"/>
              <a:t>, après la phase de formation, c’est le monde de la performance.</a:t>
            </a:r>
          </a:p>
          <a:p>
            <a:pPr algn="just"/>
            <a:r>
              <a:rPr lang="fr-FR" dirty="0"/>
              <a:t>On peut utiliser beaucoup d’outils informatiques et vidéos pour faire des retours avec les joueurs sur leurs performances et les aider à mieux se représenter dans ce qu’ils font. La proximité, l’accompagnement et les retours qu’on réalise avec les joueurs facilitent les échanges et les progrès.</a:t>
            </a:r>
          </a:p>
          <a:p>
            <a:pPr algn="just"/>
            <a:r>
              <a:rPr lang="fr-FR" dirty="0"/>
              <a:t>La préparation mentale se rapproche de la notion de pleine conscience = avoir conscience de ce que l’on vit et être concerné par ce moment à 100 </a:t>
            </a:r>
            <a:r>
              <a:rPr lang="fr-FR" dirty="0" smtClean="0"/>
              <a:t>%.</a:t>
            </a:r>
            <a:endParaRPr lang="fr-FR" dirty="0"/>
          </a:p>
        </p:txBody>
      </p:sp>
    </p:spTree>
    <p:extLst>
      <p:ext uri="{BB962C8B-B14F-4D97-AF65-F5344CB8AC3E}">
        <p14:creationId xmlns:p14="http://schemas.microsoft.com/office/powerpoint/2010/main" val="1631395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Conclusion</a:t>
            </a:r>
            <a:r>
              <a:rPr lang="fr-FR" dirty="0"/>
              <a:t/>
            </a:r>
            <a:br>
              <a:rPr lang="fr-FR" dirty="0"/>
            </a:br>
            <a:endParaRPr lang="fr-FR" dirty="0"/>
          </a:p>
        </p:txBody>
      </p:sp>
      <p:sp>
        <p:nvSpPr>
          <p:cNvPr id="3" name="Espace réservé du contenu 2"/>
          <p:cNvSpPr>
            <a:spLocks noGrp="1"/>
          </p:cNvSpPr>
          <p:nvPr>
            <p:ph idx="1"/>
          </p:nvPr>
        </p:nvSpPr>
        <p:spPr>
          <a:xfrm>
            <a:off x="2589212" y="1313646"/>
            <a:ext cx="8915400" cy="5383368"/>
          </a:xfrm>
        </p:spPr>
        <p:txBody>
          <a:bodyPr>
            <a:noAutofit/>
          </a:bodyPr>
          <a:lstStyle/>
          <a:p>
            <a:pPr algn="just"/>
            <a:r>
              <a:rPr lang="fr-FR" sz="1600" dirty="0" smtClean="0"/>
              <a:t>La </a:t>
            </a:r>
            <a:r>
              <a:rPr lang="fr-FR" sz="1600" dirty="0"/>
              <a:t>préparation Mentale ne sert pas seulement, contrairement aux idées reçues à régler des conflits, mais surtout à optimiser la performance</a:t>
            </a:r>
            <a:r>
              <a:rPr lang="fr-FR" sz="1600" dirty="0" smtClean="0"/>
              <a:t>.</a:t>
            </a:r>
          </a:p>
          <a:p>
            <a:pPr algn="just"/>
            <a:endParaRPr lang="fr-FR" sz="1600" dirty="0"/>
          </a:p>
          <a:p>
            <a:pPr algn="just"/>
            <a:r>
              <a:rPr lang="fr-FR" sz="1600" dirty="0"/>
              <a:t>Elle se travaille et se met en place au même titre que la préparation Physique et fait partie intégrante de la planification</a:t>
            </a:r>
            <a:r>
              <a:rPr lang="fr-FR" sz="1600" dirty="0" smtClean="0"/>
              <a:t>.</a:t>
            </a:r>
          </a:p>
          <a:p>
            <a:pPr algn="just"/>
            <a:endParaRPr lang="fr-FR" sz="1600" dirty="0"/>
          </a:p>
          <a:p>
            <a:pPr algn="just"/>
            <a:r>
              <a:rPr lang="fr-FR" sz="1600" dirty="0"/>
              <a:t>C’est en augmentant son potentiel Psychique que l’on tire au mieux profit de son entraînement sportif en compétition</a:t>
            </a:r>
            <a:r>
              <a:rPr lang="fr-FR" sz="1600" dirty="0" smtClean="0"/>
              <a:t>.</a:t>
            </a:r>
          </a:p>
          <a:p>
            <a:pPr algn="just"/>
            <a:endParaRPr lang="fr-FR" sz="1600" dirty="0"/>
          </a:p>
          <a:p>
            <a:pPr algn="just"/>
            <a:r>
              <a:rPr lang="fr-FR" sz="1600" dirty="0"/>
              <a:t>L'acquisition des qualités mentales que nous avons préconisées est très individualisée</a:t>
            </a:r>
            <a:r>
              <a:rPr lang="fr-FR" sz="1600" dirty="0" smtClean="0"/>
              <a:t>.</a:t>
            </a:r>
          </a:p>
          <a:p>
            <a:pPr algn="just"/>
            <a:endParaRPr lang="fr-FR" sz="1600" dirty="0"/>
          </a:p>
          <a:p>
            <a:pPr algn="just"/>
            <a:r>
              <a:rPr lang="fr-FR" sz="1600" dirty="0" smtClean="0"/>
              <a:t>Il existe des joueurs </a:t>
            </a:r>
            <a:r>
              <a:rPr lang="fr-FR" sz="1600" dirty="0"/>
              <a:t>qui atteignent leur maturité physique et la plénitude </a:t>
            </a:r>
            <a:r>
              <a:rPr lang="fr-FR" sz="1600" dirty="0" smtClean="0"/>
              <a:t>de leurs </a:t>
            </a:r>
            <a:r>
              <a:rPr lang="fr-FR" sz="1600" dirty="0"/>
              <a:t>ressources mentales plus tardivement, il n'est pas rare de devoir attendre l'âge </a:t>
            </a:r>
            <a:r>
              <a:rPr lang="fr-FR" sz="1600" dirty="0" smtClean="0"/>
              <a:t>de vingt </a:t>
            </a:r>
            <a:r>
              <a:rPr lang="fr-FR" sz="1600" dirty="0"/>
              <a:t>ans pour qu'ils acquièrent certaines de ces qualités… C'est pourquoi il faut </a:t>
            </a:r>
            <a:r>
              <a:rPr lang="fr-FR" sz="1600" dirty="0" smtClean="0"/>
              <a:t>se garder </a:t>
            </a:r>
            <a:r>
              <a:rPr lang="fr-FR" sz="1600" dirty="0"/>
              <a:t>de jugements hâtifs sur le "potentiel" des jeunes et la prévision de leur </a:t>
            </a:r>
            <a:r>
              <a:rPr lang="fr-FR" sz="1600" dirty="0" smtClean="0"/>
              <a:t>éventuelle carrière </a:t>
            </a:r>
            <a:r>
              <a:rPr lang="fr-FR" sz="1600" dirty="0"/>
              <a:t>de joueurs professionnels</a:t>
            </a:r>
            <a:r>
              <a:rPr lang="fr-FR" sz="1600" dirty="0" smtClean="0"/>
              <a:t>.</a:t>
            </a:r>
            <a:endParaRPr lang="fr-FR" sz="1600" dirty="0"/>
          </a:p>
        </p:txBody>
      </p:sp>
    </p:spTree>
    <p:extLst>
      <p:ext uri="{BB962C8B-B14F-4D97-AF65-F5344CB8AC3E}">
        <p14:creationId xmlns:p14="http://schemas.microsoft.com/office/powerpoint/2010/main" val="3055222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REFERENCES BIBLIOGRAPHIQUES</a:t>
            </a:r>
            <a:r>
              <a:rPr lang="fr-FR" dirty="0"/>
              <a:t/>
            </a:r>
            <a:br>
              <a:rPr lang="fr-FR" dirty="0"/>
            </a:br>
            <a:endParaRPr lang="fr-FR" dirty="0"/>
          </a:p>
        </p:txBody>
      </p:sp>
      <p:sp>
        <p:nvSpPr>
          <p:cNvPr id="3" name="Espace réservé du contenu 2"/>
          <p:cNvSpPr>
            <a:spLocks noGrp="1"/>
          </p:cNvSpPr>
          <p:nvPr>
            <p:ph idx="1"/>
          </p:nvPr>
        </p:nvSpPr>
        <p:spPr/>
        <p:txBody>
          <a:bodyPr>
            <a:normAutofit fontScale="92500" lnSpcReduction="10000"/>
          </a:bodyPr>
          <a:lstStyle/>
          <a:p>
            <a:r>
              <a:rPr lang="fr-FR" b="1" dirty="0" smtClean="0"/>
              <a:t>BASCHER.S</a:t>
            </a:r>
            <a:r>
              <a:rPr lang="fr-FR" dirty="0" smtClean="0"/>
              <a:t> </a:t>
            </a:r>
            <a:r>
              <a:rPr lang="fr-FR" dirty="0"/>
              <a:t>La place de la préparation mentale chez les </a:t>
            </a:r>
            <a:r>
              <a:rPr lang="fr-FR" dirty="0" smtClean="0"/>
              <a:t>jeunes</a:t>
            </a:r>
          </a:p>
          <a:p>
            <a:r>
              <a:rPr lang="fr-FR" b="1" dirty="0"/>
              <a:t>CONTE.R </a:t>
            </a:r>
            <a:r>
              <a:rPr lang="fr-FR" dirty="0"/>
              <a:t>La préparation mentale 6ème édition des échanges savoyards d’entraîneurs Saint-Alban-Leysse, les 18-19-20 août 2017, Approche handball FFHB n°166 page 50/51 2018</a:t>
            </a:r>
            <a:r>
              <a:rPr lang="fr-FR" dirty="0" smtClean="0"/>
              <a:t>.</a:t>
            </a:r>
          </a:p>
          <a:p>
            <a:r>
              <a:rPr lang="fr-FR" b="1" dirty="0"/>
              <a:t>DJAIT.R</a:t>
            </a:r>
            <a:r>
              <a:rPr lang="fr-FR" dirty="0"/>
              <a:t>  L’accompagnement des entraîneurs  6ème édition des échanges savoyards d’entraîneurs Saint-Alban-Leysse, les 18-19-20 août 2017, Approche handball FFHB n°166 page 51  </a:t>
            </a:r>
            <a:r>
              <a:rPr lang="fr-FR" dirty="0" smtClean="0"/>
              <a:t>2018</a:t>
            </a:r>
          </a:p>
          <a:p>
            <a:r>
              <a:rPr lang="fr-FR" b="1" dirty="0"/>
              <a:t>MOUALLA.N</a:t>
            </a:r>
            <a:r>
              <a:rPr lang="fr-FR" dirty="0"/>
              <a:t> Psychologie du sport. La préparation psychologique et mentale. 3LFEP </a:t>
            </a:r>
            <a:r>
              <a:rPr lang="fr-FR" dirty="0" smtClean="0"/>
              <a:t>2016/2017</a:t>
            </a:r>
          </a:p>
          <a:p>
            <a:r>
              <a:rPr lang="fr-FR" b="1" dirty="0"/>
              <a:t>TARGET.C </a:t>
            </a:r>
            <a:r>
              <a:rPr lang="fr-FR" dirty="0" smtClean="0"/>
              <a:t>a propos de la préparation mentale revus EPS n°304 </a:t>
            </a:r>
            <a:r>
              <a:rPr lang="fr-FR" dirty="0" err="1" smtClean="0"/>
              <a:t>nov</a:t>
            </a:r>
            <a:r>
              <a:rPr lang="fr-FR" dirty="0" smtClean="0"/>
              <a:t>/</a:t>
            </a:r>
            <a:r>
              <a:rPr lang="fr-FR" dirty="0" err="1" smtClean="0"/>
              <a:t>dec</a:t>
            </a:r>
            <a:r>
              <a:rPr lang="fr-FR" dirty="0" smtClean="0"/>
              <a:t> 2003 </a:t>
            </a:r>
            <a:endParaRPr lang="fr-FR" dirty="0"/>
          </a:p>
          <a:p>
            <a:r>
              <a:rPr lang="fr-FR" dirty="0"/>
              <a:t>Quels outils pour se préparer et s’évaluer ? 6ème édition des échanges savoyards d’entraîneurs Saint-Alban-Leysse, les 18-19-20 août 2017 APPROCHE HANDBALL FFHB n°166 page 52 2018.</a:t>
            </a:r>
          </a:p>
          <a:p>
            <a:endParaRPr lang="fr-FR" dirty="0"/>
          </a:p>
        </p:txBody>
      </p:sp>
    </p:spTree>
    <p:extLst>
      <p:ext uri="{BB962C8B-B14F-4D97-AF65-F5344CB8AC3E}">
        <p14:creationId xmlns:p14="http://schemas.microsoft.com/office/powerpoint/2010/main" val="520768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947511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2/ Caractéristiques </a:t>
            </a:r>
            <a:r>
              <a:rPr lang="fr-FR" b="1" dirty="0" smtClean="0"/>
              <a:t>de la préparation</a:t>
            </a:r>
            <a:endParaRPr lang="fr-FR" b="1" dirty="0"/>
          </a:p>
        </p:txBody>
      </p:sp>
      <p:sp>
        <p:nvSpPr>
          <p:cNvPr id="3" name="Espace réservé du contenu 2"/>
          <p:cNvSpPr>
            <a:spLocks noGrp="1"/>
          </p:cNvSpPr>
          <p:nvPr>
            <p:ph idx="1"/>
          </p:nvPr>
        </p:nvSpPr>
        <p:spPr/>
        <p:txBody>
          <a:bodyPr/>
          <a:lstStyle/>
          <a:p>
            <a:pPr algn="just"/>
            <a:r>
              <a:rPr lang="fr-FR" dirty="0" smtClean="0"/>
              <a:t>Globale- </a:t>
            </a:r>
            <a:r>
              <a:rPr lang="fr-FR" dirty="0"/>
              <a:t>multifactorielle </a:t>
            </a:r>
          </a:p>
          <a:p>
            <a:pPr algn="just"/>
            <a:r>
              <a:rPr lang="fr-FR" dirty="0" smtClean="0"/>
              <a:t>Se réfère </a:t>
            </a:r>
            <a:r>
              <a:rPr lang="fr-FR" dirty="0"/>
              <a:t>aux facteurs de contexte (proche de la tâche, entraineur, spectateurs) </a:t>
            </a:r>
          </a:p>
          <a:p>
            <a:pPr algn="just"/>
            <a:r>
              <a:rPr lang="fr-FR" dirty="0" smtClean="0"/>
              <a:t>Contingente </a:t>
            </a:r>
            <a:r>
              <a:rPr lang="fr-FR" dirty="0"/>
              <a:t>(pas programmable, en fonction des aléas, des besoins, des évolutions) </a:t>
            </a:r>
          </a:p>
          <a:p>
            <a:pPr algn="just"/>
            <a:r>
              <a:rPr lang="fr-FR" dirty="0" smtClean="0"/>
              <a:t>S’inscrit </a:t>
            </a:r>
            <a:r>
              <a:rPr lang="fr-FR" dirty="0"/>
              <a:t>dans la durée de carrière sportive (blessure, arrêt, conflit) </a:t>
            </a:r>
          </a:p>
          <a:p>
            <a:pPr algn="just"/>
            <a:r>
              <a:rPr lang="fr-FR" dirty="0" smtClean="0"/>
              <a:t>La </a:t>
            </a:r>
            <a:r>
              <a:rPr lang="fr-FR" dirty="0"/>
              <a:t>PP c´est l´aspect affectif et relationnel, elle concerne toutes les composantes du psychisme </a:t>
            </a:r>
          </a:p>
          <a:p>
            <a:pPr algn="just"/>
            <a:r>
              <a:rPr lang="fr-FR" dirty="0" smtClean="0"/>
              <a:t>Se </a:t>
            </a:r>
            <a:r>
              <a:rPr lang="fr-FR" dirty="0"/>
              <a:t>détaché du projet sportif, de l´efficacité motrice qui passe au second plan, elle </a:t>
            </a:r>
            <a:r>
              <a:rPr lang="fr-FR" dirty="0" smtClean="0"/>
              <a:t>n´est </a:t>
            </a:r>
            <a:r>
              <a:rPr lang="fr-FR" dirty="0"/>
              <a:t>plus prioritaire </a:t>
            </a:r>
          </a:p>
        </p:txBody>
      </p:sp>
    </p:spTree>
    <p:extLst>
      <p:ext uri="{BB962C8B-B14F-4D97-AF65-F5344CB8AC3E}">
        <p14:creationId xmlns:p14="http://schemas.microsoft.com/office/powerpoint/2010/main" val="1299829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3/ L’intérêt de la préparation mentale</a:t>
            </a:r>
            <a:br>
              <a:rPr lang="fr-FR" b="1" dirty="0"/>
            </a:br>
            <a:endParaRPr lang="fr-FR" b="1" dirty="0"/>
          </a:p>
        </p:txBody>
      </p:sp>
      <p:sp>
        <p:nvSpPr>
          <p:cNvPr id="3" name="Espace réservé du contenu 2"/>
          <p:cNvSpPr>
            <a:spLocks noGrp="1"/>
          </p:cNvSpPr>
          <p:nvPr>
            <p:ph idx="1"/>
          </p:nvPr>
        </p:nvSpPr>
        <p:spPr/>
        <p:txBody>
          <a:bodyPr/>
          <a:lstStyle/>
          <a:p>
            <a:r>
              <a:rPr lang="fr-FR" dirty="0" smtClean="0"/>
              <a:t>Augmenter </a:t>
            </a:r>
            <a:r>
              <a:rPr lang="fr-FR" dirty="0"/>
              <a:t>le niveau de la performance </a:t>
            </a:r>
          </a:p>
          <a:p>
            <a:r>
              <a:rPr lang="fr-FR" dirty="0" smtClean="0"/>
              <a:t>Faciliter </a:t>
            </a:r>
            <a:r>
              <a:rPr lang="fr-FR" dirty="0"/>
              <a:t>l'apprentissage technique d'un geste </a:t>
            </a:r>
          </a:p>
          <a:p>
            <a:r>
              <a:rPr lang="fr-FR" dirty="0" smtClean="0"/>
              <a:t>Réguler </a:t>
            </a:r>
            <a:r>
              <a:rPr lang="fr-FR" dirty="0"/>
              <a:t>le niveau d'activation </a:t>
            </a:r>
          </a:p>
          <a:p>
            <a:r>
              <a:rPr lang="fr-FR" dirty="0" smtClean="0"/>
              <a:t>Faciliter </a:t>
            </a:r>
            <a:r>
              <a:rPr lang="fr-FR" dirty="0"/>
              <a:t>la récupération physique et mentale </a:t>
            </a:r>
          </a:p>
          <a:p>
            <a:r>
              <a:rPr lang="fr-FR" dirty="0" smtClean="0"/>
              <a:t>Mieux </a:t>
            </a:r>
            <a:r>
              <a:rPr lang="fr-FR" dirty="0"/>
              <a:t>gérer son stress </a:t>
            </a:r>
          </a:p>
          <a:p>
            <a:r>
              <a:rPr lang="fr-FR" dirty="0" smtClean="0"/>
              <a:t>Mieux </a:t>
            </a:r>
            <a:r>
              <a:rPr lang="fr-FR" dirty="0"/>
              <a:t>se préparer à la compétition en améliorant le niveau de confiance en soi, de motivation et de combativité. </a:t>
            </a:r>
          </a:p>
          <a:p>
            <a:endParaRPr lang="fr-FR" dirty="0"/>
          </a:p>
        </p:txBody>
      </p:sp>
    </p:spTree>
    <p:extLst>
      <p:ext uri="{BB962C8B-B14F-4D97-AF65-F5344CB8AC3E}">
        <p14:creationId xmlns:p14="http://schemas.microsoft.com/office/powerpoint/2010/main" val="442360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4/ Les habiletés mentales des sportifs de haut niveau </a:t>
            </a:r>
            <a:br>
              <a:rPr lang="fr-FR" b="1" dirty="0"/>
            </a:br>
            <a:endParaRPr lang="fr-FR" b="1" dirty="0"/>
          </a:p>
        </p:txBody>
      </p:sp>
      <p:sp>
        <p:nvSpPr>
          <p:cNvPr id="3" name="Espace réservé du contenu 2"/>
          <p:cNvSpPr>
            <a:spLocks noGrp="1"/>
          </p:cNvSpPr>
          <p:nvPr>
            <p:ph idx="1"/>
          </p:nvPr>
        </p:nvSpPr>
        <p:spPr/>
        <p:txBody>
          <a:bodyPr>
            <a:normAutofit lnSpcReduction="10000"/>
          </a:bodyPr>
          <a:lstStyle/>
          <a:p>
            <a:r>
              <a:rPr lang="fr-FR" dirty="0" smtClean="0"/>
              <a:t>Ils </a:t>
            </a:r>
            <a:r>
              <a:rPr lang="fr-FR" dirty="0"/>
              <a:t>manifestent un niveau élevé de MOTIVATION </a:t>
            </a:r>
          </a:p>
          <a:p>
            <a:r>
              <a:rPr lang="fr-FR" dirty="0" smtClean="0"/>
              <a:t>Ils </a:t>
            </a:r>
            <a:r>
              <a:rPr lang="fr-FR" dirty="0"/>
              <a:t>sont capables de gérer le STRESS en se mettant dans la ZONE. La référence à un idéal (flow, état idéal de performance), optimum, dépassement, excellence, maitrise. </a:t>
            </a:r>
          </a:p>
          <a:p>
            <a:r>
              <a:rPr lang="fr-FR" dirty="0" smtClean="0"/>
              <a:t>Ils </a:t>
            </a:r>
            <a:r>
              <a:rPr lang="fr-FR" dirty="0"/>
              <a:t>manifestent une CONFIANCE en soi élevée </a:t>
            </a:r>
          </a:p>
          <a:p>
            <a:r>
              <a:rPr lang="fr-FR" dirty="0" smtClean="0"/>
              <a:t>Ils </a:t>
            </a:r>
            <a:r>
              <a:rPr lang="fr-FR" dirty="0"/>
              <a:t>s’engagent dans une PRÉPARATION MENTALE systématique. </a:t>
            </a:r>
          </a:p>
          <a:p>
            <a:r>
              <a:rPr lang="fr-FR" dirty="0" smtClean="0"/>
              <a:t>Ils </a:t>
            </a:r>
            <a:r>
              <a:rPr lang="fr-FR" dirty="0"/>
              <a:t>maintiennent leur ATTENTION et CONCENTRATION en se mettant dans la BULLE. La concentration est une focalisation de l´attention </a:t>
            </a:r>
          </a:p>
          <a:p>
            <a:r>
              <a:rPr lang="fr-FR" dirty="0" smtClean="0"/>
              <a:t>Focalisation </a:t>
            </a:r>
            <a:r>
              <a:rPr lang="fr-FR" dirty="0"/>
              <a:t>prolongée sur des stimuli adéquats, pertinents </a:t>
            </a:r>
          </a:p>
          <a:p>
            <a:r>
              <a:rPr lang="fr-FR" dirty="0" smtClean="0"/>
              <a:t>On </a:t>
            </a:r>
            <a:r>
              <a:rPr lang="fr-FR" dirty="0"/>
              <a:t>arrive à se mettre dans la « Bulle » en éliminant images et pensées négatives (score, technique, échecs, adversaires...) </a:t>
            </a:r>
          </a:p>
          <a:p>
            <a:endParaRPr lang="fr-FR" dirty="0"/>
          </a:p>
        </p:txBody>
      </p:sp>
    </p:spTree>
    <p:extLst>
      <p:ext uri="{BB962C8B-B14F-4D97-AF65-F5344CB8AC3E}">
        <p14:creationId xmlns:p14="http://schemas.microsoft.com/office/powerpoint/2010/main" val="888774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5/ La mise en œuvre de la préparation mentale</a:t>
            </a:r>
            <a:br>
              <a:rPr lang="fr-FR" b="1" dirty="0"/>
            </a:br>
            <a:endParaRPr lang="fr-FR" b="1" dirty="0"/>
          </a:p>
        </p:txBody>
      </p:sp>
      <p:sp>
        <p:nvSpPr>
          <p:cNvPr id="3" name="Espace réservé du contenu 2"/>
          <p:cNvSpPr>
            <a:spLocks noGrp="1"/>
          </p:cNvSpPr>
          <p:nvPr>
            <p:ph idx="1"/>
          </p:nvPr>
        </p:nvSpPr>
        <p:spPr/>
        <p:txBody>
          <a:bodyPr>
            <a:normAutofit/>
          </a:bodyPr>
          <a:lstStyle/>
          <a:p>
            <a:pPr algn="just"/>
            <a:r>
              <a:rPr lang="fr-FR" sz="2400" dirty="0" smtClean="0"/>
              <a:t>Est-il </a:t>
            </a:r>
            <a:r>
              <a:rPr lang="fr-FR" sz="2400" dirty="0"/>
              <a:t>utopique de vouloir mettre en œuvre une préparation mentale dans un club, ou dans une équipe, de niveau régional ou national ? </a:t>
            </a:r>
            <a:endParaRPr lang="fr-FR" sz="2400" dirty="0" smtClean="0"/>
          </a:p>
          <a:p>
            <a:pPr algn="just"/>
            <a:endParaRPr lang="fr-FR" sz="2400" dirty="0"/>
          </a:p>
          <a:p>
            <a:pPr algn="just"/>
            <a:r>
              <a:rPr lang="fr-FR" sz="2400" dirty="0" smtClean="0"/>
              <a:t>L’exercice </a:t>
            </a:r>
            <a:r>
              <a:rPr lang="fr-FR" sz="2400" dirty="0"/>
              <a:t>des habiletés mentales (comment entrer dans la Bulle, comment rester dans la Zone, comment accroître son niveau de confiance…) peut-il s’inscrire dans un plan général d’entraînement ? </a:t>
            </a:r>
          </a:p>
          <a:p>
            <a:endParaRPr lang="fr-FR" sz="2400" dirty="0"/>
          </a:p>
        </p:txBody>
      </p:sp>
    </p:spTree>
    <p:extLst>
      <p:ext uri="{BB962C8B-B14F-4D97-AF65-F5344CB8AC3E}">
        <p14:creationId xmlns:p14="http://schemas.microsoft.com/office/powerpoint/2010/main" val="1474305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5/ La mise en œuvre de la préparation mentale</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r>
              <a:rPr lang="fr-FR" sz="2400" dirty="0"/>
              <a:t>La préparation mentale vise le développement d’habiletés mentales de base, de performance et d´habiletés « facilitatrices » par le biais des techniques suivantes : </a:t>
            </a:r>
          </a:p>
          <a:p>
            <a:r>
              <a:rPr lang="fr-FR" sz="2400" dirty="0" smtClean="0"/>
              <a:t>la </a:t>
            </a:r>
            <a:r>
              <a:rPr lang="fr-FR" sz="2400" dirty="0"/>
              <a:t>fixation de buts </a:t>
            </a:r>
          </a:p>
          <a:p>
            <a:r>
              <a:rPr lang="fr-FR" sz="2400" dirty="0" smtClean="0"/>
              <a:t> </a:t>
            </a:r>
            <a:r>
              <a:rPr lang="fr-FR" sz="2400" dirty="0"/>
              <a:t>l’imagerie mentale </a:t>
            </a:r>
          </a:p>
          <a:p>
            <a:r>
              <a:rPr lang="fr-FR" sz="2400" dirty="0" smtClean="0"/>
              <a:t>la </a:t>
            </a:r>
            <a:r>
              <a:rPr lang="fr-FR" sz="2400" dirty="0"/>
              <a:t>relaxation </a:t>
            </a:r>
          </a:p>
          <a:p>
            <a:r>
              <a:rPr lang="fr-FR" sz="2400" dirty="0" smtClean="0"/>
              <a:t>le </a:t>
            </a:r>
            <a:r>
              <a:rPr lang="fr-FR" sz="2400" dirty="0"/>
              <a:t>contrôle de la pensée </a:t>
            </a:r>
          </a:p>
          <a:p>
            <a:pPr marL="0" indent="0">
              <a:buNone/>
            </a:pPr>
            <a:endParaRPr lang="fr-FR" sz="2400" dirty="0"/>
          </a:p>
        </p:txBody>
      </p:sp>
    </p:spTree>
    <p:extLst>
      <p:ext uri="{BB962C8B-B14F-4D97-AF65-F5344CB8AC3E}">
        <p14:creationId xmlns:p14="http://schemas.microsoft.com/office/powerpoint/2010/main" val="2267712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5/ La </a:t>
            </a:r>
            <a:r>
              <a:rPr lang="fr-FR" dirty="0"/>
              <a:t>mise en œuvre de la préparation mentale</a:t>
            </a:r>
            <a:br>
              <a:rPr lang="fr-FR" dirty="0"/>
            </a:br>
            <a:endParaRPr lang="fr-FR" dirty="0"/>
          </a:p>
        </p:txBody>
      </p:sp>
      <p:sp>
        <p:nvSpPr>
          <p:cNvPr id="3" name="Espace réservé du contenu 2"/>
          <p:cNvSpPr>
            <a:spLocks noGrp="1"/>
          </p:cNvSpPr>
          <p:nvPr>
            <p:ph idx="1"/>
          </p:nvPr>
        </p:nvSpPr>
        <p:spPr/>
        <p:txBody>
          <a:bodyPr>
            <a:normAutofit/>
          </a:bodyPr>
          <a:lstStyle/>
          <a:p>
            <a:pPr marL="0" indent="0">
              <a:buNone/>
            </a:pPr>
            <a:r>
              <a:rPr lang="fr-FR" b="1" dirty="0"/>
              <a:t>5.1/  Les habiletés mentales de base sont : </a:t>
            </a:r>
            <a:endParaRPr lang="fr-FR" b="1" dirty="0" smtClean="0"/>
          </a:p>
          <a:p>
            <a:r>
              <a:rPr lang="fr-FR" dirty="0" smtClean="0"/>
              <a:t>La </a:t>
            </a:r>
            <a:r>
              <a:rPr lang="fr-FR" dirty="0"/>
              <a:t>motivation Les meilleurs joueurs sont motivés intrinsèquement et extrinsèquement (ils ne jouent pas pour l’image qu’ils veulent donner, ni pour des gratifications extérieures. Ce qui les intéresse c ´est le plaisir de vaincre la difficulté ou de vaincre les autres, pour le seul plaisir de s’être prouvé sa valeur). </a:t>
            </a:r>
          </a:p>
          <a:p>
            <a:r>
              <a:rPr lang="fr-FR" dirty="0" smtClean="0"/>
              <a:t>La </a:t>
            </a:r>
            <a:r>
              <a:rPr lang="fr-FR" dirty="0"/>
              <a:t>fixation d’objectif </a:t>
            </a:r>
          </a:p>
          <a:p>
            <a:r>
              <a:rPr lang="fr-FR" dirty="0" smtClean="0"/>
              <a:t>L’estime </a:t>
            </a:r>
            <a:r>
              <a:rPr lang="fr-FR" dirty="0"/>
              <a:t>de soi (Il s’agit de renforcer la croyance de l’athlète dans sa propre valeur (beaucoup d’athlètes doutent d’eux-mêmes) </a:t>
            </a:r>
          </a:p>
          <a:p>
            <a:r>
              <a:rPr lang="fr-FR" dirty="0" smtClean="0"/>
              <a:t>La </a:t>
            </a:r>
            <a:r>
              <a:rPr lang="fr-FR" dirty="0"/>
              <a:t>conscience de soi Il s’agit de faire prendre conscience à l’athlète de ses états psychologiques préférentiels, de ses états corporels,(technique). </a:t>
            </a:r>
          </a:p>
          <a:p>
            <a:endParaRPr lang="fr-FR" dirty="0"/>
          </a:p>
        </p:txBody>
      </p:sp>
    </p:spTree>
    <p:extLst>
      <p:ext uri="{BB962C8B-B14F-4D97-AF65-F5344CB8AC3E}">
        <p14:creationId xmlns:p14="http://schemas.microsoft.com/office/powerpoint/2010/main" val="1622879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La </a:t>
            </a:r>
            <a:r>
              <a:rPr lang="fr-FR" dirty="0"/>
              <a:t>mise en œuvre de la préparation mentale</a:t>
            </a:r>
          </a:p>
        </p:txBody>
      </p:sp>
      <p:sp>
        <p:nvSpPr>
          <p:cNvPr id="3" name="Espace réservé du contenu 2"/>
          <p:cNvSpPr>
            <a:spLocks noGrp="1"/>
          </p:cNvSpPr>
          <p:nvPr>
            <p:ph idx="1"/>
          </p:nvPr>
        </p:nvSpPr>
        <p:spPr/>
        <p:txBody>
          <a:bodyPr>
            <a:normAutofit fontScale="92500"/>
          </a:bodyPr>
          <a:lstStyle/>
          <a:p>
            <a:pPr marL="0" indent="0">
              <a:buNone/>
            </a:pPr>
            <a:r>
              <a:rPr lang="fr-FR" b="1" dirty="0"/>
              <a:t>5.2/  Les habiletés mentales de performance sont </a:t>
            </a:r>
          </a:p>
          <a:p>
            <a:r>
              <a:rPr lang="fr-FR" dirty="0" smtClean="0"/>
              <a:t>La </a:t>
            </a:r>
            <a:r>
              <a:rPr lang="fr-FR" dirty="0"/>
              <a:t>confiance en soi, Il s’agit de fonder cette confiance sur des facteurs objectifs </a:t>
            </a:r>
          </a:p>
          <a:p>
            <a:r>
              <a:rPr lang="fr-FR" dirty="0" smtClean="0"/>
              <a:t>L’énergie </a:t>
            </a:r>
            <a:r>
              <a:rPr lang="fr-FR" dirty="0"/>
              <a:t>psychique optimale. Chaque athlète doit connaître dans quel « état d’esprit » il réussit le mieux (excitation, calme total, etc.) et s’habituer à recréer cet état </a:t>
            </a:r>
          </a:p>
          <a:p>
            <a:r>
              <a:rPr lang="fr-FR" dirty="0" smtClean="0"/>
              <a:t>L’attention </a:t>
            </a:r>
            <a:r>
              <a:rPr lang="fr-FR" dirty="0"/>
              <a:t>optimale Chaque sport nécessite un type d’attention particulier. Chaque sportif a un type préférentiel d’attention (</a:t>
            </a:r>
            <a:r>
              <a:rPr lang="fr-FR" dirty="0" err="1"/>
              <a:t>Nideffer</a:t>
            </a:r>
            <a:r>
              <a:rPr lang="fr-FR" dirty="0"/>
              <a:t>) </a:t>
            </a:r>
            <a:endParaRPr lang="fr-FR" dirty="0" smtClean="0"/>
          </a:p>
          <a:p>
            <a:pPr marL="0" indent="0">
              <a:buNone/>
            </a:pPr>
            <a:r>
              <a:rPr lang="fr-FR" b="1" dirty="0" smtClean="0"/>
              <a:t>5.3 </a:t>
            </a:r>
            <a:r>
              <a:rPr lang="fr-FR" b="1" dirty="0"/>
              <a:t>/Les habiletés facilitatrices </a:t>
            </a:r>
          </a:p>
          <a:p>
            <a:r>
              <a:rPr lang="fr-FR" dirty="0" smtClean="0"/>
              <a:t>Les </a:t>
            </a:r>
            <a:r>
              <a:rPr lang="fr-FR" dirty="0"/>
              <a:t>habiletés relationnelles. Elles sont fondamentales quand on accède au haut niveau (presse, camarades d’entraînement) </a:t>
            </a:r>
          </a:p>
          <a:p>
            <a:r>
              <a:rPr lang="fr-FR" dirty="0" smtClean="0"/>
              <a:t>La </a:t>
            </a:r>
            <a:r>
              <a:rPr lang="fr-FR" dirty="0"/>
              <a:t>gestion du style de vie et l’après la compétition.</a:t>
            </a:r>
          </a:p>
          <a:p>
            <a:endParaRPr lang="fr-FR" dirty="0"/>
          </a:p>
        </p:txBody>
      </p:sp>
    </p:spTree>
    <p:extLst>
      <p:ext uri="{BB962C8B-B14F-4D97-AF65-F5344CB8AC3E}">
        <p14:creationId xmlns:p14="http://schemas.microsoft.com/office/powerpoint/2010/main" val="1507372774"/>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203</TotalTime>
  <Words>2235</Words>
  <Application>Microsoft Office PowerPoint</Application>
  <PresentationFormat>Grand écran</PresentationFormat>
  <Paragraphs>144</Paragraphs>
  <Slides>23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23</vt:i4>
      </vt:variant>
    </vt:vector>
  </HeadingPairs>
  <TitlesOfParts>
    <vt:vector size="28" baseType="lpstr">
      <vt:lpstr>Arial</vt:lpstr>
      <vt:lpstr>Century Gothic</vt:lpstr>
      <vt:lpstr>Wingdings</vt:lpstr>
      <vt:lpstr>Wingdings 3</vt:lpstr>
      <vt:lpstr>Brin</vt:lpstr>
      <vt:lpstr>  LA PREPARATION MENTALE ET PSYCHOLOGIQUE EN HANDBALL</vt:lpstr>
      <vt:lpstr>1/La préparation mentale et préparation psychologique </vt:lpstr>
      <vt:lpstr>2/ Caractéristiques de la préparation</vt:lpstr>
      <vt:lpstr>3/ L’intérêt de la préparation mentale </vt:lpstr>
      <vt:lpstr>4/ Les habiletés mentales des sportifs de haut niveau  </vt:lpstr>
      <vt:lpstr>5/ La mise en œuvre de la préparation mentale </vt:lpstr>
      <vt:lpstr>5/ La mise en œuvre de la préparation mentale </vt:lpstr>
      <vt:lpstr>5/ La mise en œuvre de la préparation mentale </vt:lpstr>
      <vt:lpstr>5/ La mise en œuvre de la préparation mentale</vt:lpstr>
      <vt:lpstr>6/ Les techniques psychiques</vt:lpstr>
      <vt:lpstr>7/ Méthodes utilisées dans la préparation mentale </vt:lpstr>
      <vt:lpstr>8/ La mise en œuvre de la préparation mentale  </vt:lpstr>
      <vt:lpstr>8/ La mise en œuvre de la préparation mentale</vt:lpstr>
      <vt:lpstr>8/ La mise en œuvre de la préparation mentale</vt:lpstr>
      <vt:lpstr>8/ La mise en œuvre de la préparation mentale</vt:lpstr>
      <vt:lpstr>8/ La mise en œuvre de la préparation mentale</vt:lpstr>
      <vt:lpstr>8/ La mise en œuvre de la préparation mentale</vt:lpstr>
      <vt:lpstr>9/ L’accompagnement des entraîneurs  </vt:lpstr>
      <vt:lpstr>9/ L’accompagnement des entraîneurs </vt:lpstr>
      <vt:lpstr>10/ La place de la préparation mentale chez les jeunes </vt:lpstr>
      <vt:lpstr>Conclusion </vt:lpstr>
      <vt:lpstr>REFERENCES BIBLIOGRAPHIQUES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PREPARATION MENTALE ET PSYCHOLOGIQUE EN HANDBALL</dc:title>
  <dc:creator>acer</dc:creator>
  <cp:lastModifiedBy>acer</cp:lastModifiedBy>
  <cp:revision>14</cp:revision>
  <dcterms:created xsi:type="dcterms:W3CDTF">2020-04-04T14:01:25Z</dcterms:created>
  <dcterms:modified xsi:type="dcterms:W3CDTF">2020-04-09T13:09:46Z</dcterms:modified>
</cp:coreProperties>
</file>