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9" autoAdjust="0"/>
    <p:restoredTop sz="94660"/>
  </p:normalViewPr>
  <p:slideViewPr>
    <p:cSldViewPr>
      <p:cViewPr varScale="1">
        <p:scale>
          <a:sx n="79" d="100"/>
          <a:sy n="79" d="100"/>
        </p:scale>
        <p:origin x="1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1D2E-AC76-4E53-938B-CABEA8435F19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1D2E-AC76-4E53-938B-CABEA8435F19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1D2E-AC76-4E53-938B-CABEA8435F19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1D2E-AC76-4E53-938B-CABEA8435F19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1D2E-AC76-4E53-938B-CABEA8435F19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1D2E-AC76-4E53-938B-CABEA8435F19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1D2E-AC76-4E53-938B-CABEA8435F19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1D2E-AC76-4E53-938B-CABEA8435F19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1D2E-AC76-4E53-938B-CABEA8435F19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1D2E-AC76-4E53-938B-CABEA8435F19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1D2E-AC76-4E53-938B-CABEA8435F19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81D2E-AC76-4E53-938B-CABEA8435F19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405D2-E13D-417D-ABAB-44C43D7D7F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1DHnXF1zjnI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9" name="Picture 45" descr="C:\Users\Tom\AppData\Local\Microsoft\Windows\Temporary Internet Files\Content.IE5\ZY8DFKIH\MPj0411702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173553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Souplesse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756279"/>
            <a:ext cx="7304856" cy="1030307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Présenter par : Dr Mostepha Ali HASSANI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 et classification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La </a:t>
            </a:r>
            <a:r>
              <a:rPr lang="fr-FR" dirty="0" smtClean="0"/>
              <a:t>souplesse</a:t>
            </a:r>
          </a:p>
          <a:p>
            <a:pPr marL="0" indent="0" algn="just">
              <a:buNone/>
            </a:pPr>
            <a:r>
              <a:rPr lang="fr-FR" dirty="0" smtClean="0"/>
              <a:t>Synonyme de mobilité articulaire, la souplesse est considérée comme «la capacité d’accomplir des gestes avec la plus grande amplitude, que ce soit de façon active ou passive»(</a:t>
            </a:r>
            <a:r>
              <a:rPr lang="fr-FR" dirty="0"/>
              <a:t>R.Manno,1992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Il </a:t>
            </a:r>
            <a:r>
              <a:rPr lang="fr-FR" dirty="0"/>
              <a:t>la </a:t>
            </a:r>
            <a:r>
              <a:rPr lang="fr-FR" dirty="0" smtClean="0"/>
              <a:t>classifie comme une capacité intermédiaire car ses facteurs limitants sont à la fois de nature anatomique et de nature neurophysiologique (régulation du tonus</a:t>
            </a:r>
            <a:r>
              <a:rPr lang="fr-FR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9521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facteurs limitants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r-FR" dirty="0" smtClean="0"/>
              <a:t>D’un point de vue anatomique, les facteurs limitants de la souplesse sont:</a:t>
            </a:r>
          </a:p>
          <a:p>
            <a:pPr algn="just"/>
            <a:r>
              <a:rPr lang="fr-FR" dirty="0" smtClean="0"/>
              <a:t>le type et la forme des surfaces articulaires (→laxité), </a:t>
            </a:r>
          </a:p>
          <a:p>
            <a:pPr algn="just"/>
            <a:r>
              <a:rPr lang="fr-FR" dirty="0" smtClean="0"/>
              <a:t>la capacité </a:t>
            </a:r>
            <a:r>
              <a:rPr lang="fr-FR" dirty="0" smtClean="0"/>
              <a:t>d’extension</a:t>
            </a:r>
            <a:r>
              <a:rPr lang="ar-DZ" dirty="0" smtClean="0"/>
              <a:t> تمديد  </a:t>
            </a:r>
            <a:r>
              <a:rPr lang="fr-FR" dirty="0" smtClean="0"/>
              <a:t> </a:t>
            </a:r>
            <a:r>
              <a:rPr lang="fr-FR" dirty="0" smtClean="0"/>
              <a:t>des muscles, des tendons, des ligaments, et des capsules articulaires.</a:t>
            </a:r>
          </a:p>
          <a:p>
            <a:pPr marL="0" indent="0" algn="just">
              <a:buNone/>
            </a:pP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 conséquent, ce sont les muscles qui grâce à la régulation de leur relâchement, se prêtent le mieux au travail d’étirement et donc aux influences de l’entraînement (ligaments et tendons sont peu extensibles). </a:t>
            </a:r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902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Catégories de souplesse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On distingue donc deux sous catégories de la souplesse:, </a:t>
            </a:r>
          </a:p>
          <a:p>
            <a:pPr algn="just"/>
            <a:r>
              <a:rPr lang="fr-FR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souplesse articulaire </a:t>
            </a:r>
            <a:r>
              <a:rPr lang="fr-FR" dirty="0" smtClean="0"/>
              <a:t>qui concerne la structure des articulations (appelée souvent laxité); </a:t>
            </a:r>
          </a:p>
          <a:p>
            <a:pPr algn="just"/>
            <a:r>
              <a:rPr lang="fr-FR" dirty="0" smtClean="0"/>
              <a:t>et </a:t>
            </a:r>
            <a:r>
              <a:rPr lang="fr-FR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capacité d’étirement </a:t>
            </a:r>
            <a:r>
              <a:rPr lang="fr-FR" dirty="0" smtClean="0"/>
              <a:t>qui concerne les muscles, les tendons, les ligaments et les structures </a:t>
            </a:r>
            <a:r>
              <a:rPr lang="fr-FR" dirty="0" smtClean="0"/>
              <a:t>capsulaires</a:t>
            </a:r>
            <a:r>
              <a:rPr lang="ar-DZ" dirty="0" smtClean="0"/>
              <a:t>هيكل كيسي </a:t>
            </a:r>
            <a:r>
              <a:rPr lang="fr-FR" dirty="0" smtClean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567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Catégories de souplesse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FR" dirty="0" smtClean="0"/>
              <a:t>Plus spécifiquement, on distingue:</a:t>
            </a:r>
          </a:p>
          <a:p>
            <a:pPr algn="just"/>
            <a:r>
              <a:rPr lang="fr-FR" dirty="0" smtClean="0"/>
              <a:t>Selon 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masse musculaire 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00B0F0"/>
                </a:solidFill>
              </a:rPr>
              <a:t>la souplesse générale </a:t>
            </a:r>
            <a:r>
              <a:rPr lang="fr-FR" dirty="0" smtClean="0"/>
              <a:t>(=mobilité des principaux systèmes articulaires →articulation scapulaire, coxo-fémorale, de la colonne vertébrale) et </a:t>
            </a:r>
            <a:r>
              <a:rPr lang="fr-FR" dirty="0" smtClean="0">
                <a:solidFill>
                  <a:srgbClr val="00B0F0"/>
                </a:solidFill>
              </a:rPr>
              <a:t>la souplesse spécifique </a:t>
            </a:r>
            <a:r>
              <a:rPr lang="fr-FR" dirty="0" smtClean="0"/>
              <a:t>(capacité de souplesse d’une articulation précise) . 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Selon 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mode </a:t>
            </a:r>
            <a:r>
              <a:rPr lang="ar-D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اسلوب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travail musculaire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C00000"/>
                </a:solidFill>
              </a:rPr>
              <a:t>la souplesse active  </a:t>
            </a:r>
            <a:r>
              <a:rPr lang="fr-FR" dirty="0" smtClean="0"/>
              <a:t>(= amplitude max. d’une articulation par la contraction des agonistes </a:t>
            </a:r>
            <a:r>
              <a:rPr lang="ar-DZ" dirty="0" smtClean="0"/>
              <a:t> ناهض</a:t>
            </a:r>
            <a:r>
              <a:rPr lang="fr-FR" dirty="0" smtClean="0"/>
              <a:t>et </a:t>
            </a:r>
            <a:r>
              <a:rPr lang="fr-FR" dirty="0" smtClean="0"/>
              <a:t>l’étirement des </a:t>
            </a:r>
            <a:r>
              <a:rPr lang="fr-FR" dirty="0" smtClean="0"/>
              <a:t>antagonistes</a:t>
            </a:r>
            <a:r>
              <a:rPr lang="ar-DZ" dirty="0" smtClean="0"/>
              <a:t> مناهض </a:t>
            </a:r>
            <a:r>
              <a:rPr lang="fr-FR" dirty="0" smtClean="0"/>
              <a:t>)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C00000"/>
                </a:solidFill>
              </a:rPr>
              <a:t>la souplesse passive </a:t>
            </a:r>
            <a:r>
              <a:rPr lang="fr-FR" dirty="0" smtClean="0"/>
              <a:t>(=amplitude max. obtenue sous l’effet d’une force extérieure</a:t>
            </a:r>
            <a:r>
              <a:rPr lang="fr-F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758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Pour être souple il faut parfois être fort</a:t>
            </a:r>
            <a:endParaRPr lang="fr-FR" dirty="0"/>
          </a:p>
        </p:txBody>
      </p:sp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" b="500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736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Importance de la souplesse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62872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1800" dirty="0" smtClean="0">
                <a:latin typeface="Arial" panose="020B0604020202020204" pitchFamily="34" charset="0"/>
              </a:rPr>
              <a:t>Certaines techniques sportives ont besoin d’amplitude donc de souplesse:</a:t>
            </a:r>
          </a:p>
          <a:p>
            <a:pPr algn="just"/>
            <a:r>
              <a:rPr lang="fr-FR" sz="1800" dirty="0" smtClean="0">
                <a:latin typeface="Arial" panose="020B0604020202020204" pitchFamily="34" charset="0"/>
              </a:rPr>
              <a:t>Réaliser un grand écart en handball,</a:t>
            </a:r>
          </a:p>
          <a:p>
            <a:pPr algn="just"/>
            <a:r>
              <a:rPr lang="fr-FR" sz="1800" dirty="0" smtClean="0">
                <a:latin typeface="Arial" panose="020B0604020202020204" pitchFamily="34" charset="0"/>
              </a:rPr>
              <a:t>donner un coup de pied au visage en karaté;</a:t>
            </a:r>
          </a:p>
          <a:p>
            <a:pPr algn="just"/>
            <a:r>
              <a:rPr lang="fr-FR" sz="1800" dirty="0" smtClean="0">
                <a:latin typeface="Arial" panose="020B0604020202020204" pitchFamily="34" charset="0"/>
              </a:rPr>
              <a:t>utiliser une prise éloignée en escalade,</a:t>
            </a:r>
          </a:p>
          <a:p>
            <a:pPr algn="just"/>
            <a:r>
              <a:rPr lang="fr-FR" sz="1800" dirty="0" smtClean="0">
                <a:latin typeface="Arial" panose="020B0604020202020204" pitchFamily="34" charset="0"/>
              </a:rPr>
              <a:t>réaliser une attaque smashée au VB,</a:t>
            </a:r>
          </a:p>
          <a:p>
            <a:pPr algn="just"/>
            <a:r>
              <a:rPr lang="fr-FR" sz="1800" dirty="0" smtClean="0">
                <a:latin typeface="Arial" panose="020B0604020202020204" pitchFamily="34" charset="0"/>
              </a:rPr>
              <a:t>réaliser un service au tennis,</a:t>
            </a:r>
          </a:p>
          <a:p>
            <a:pPr algn="just"/>
            <a:r>
              <a:rPr lang="fr-FR" sz="1800" dirty="0" smtClean="0">
                <a:latin typeface="Arial" panose="020B0604020202020204" pitchFamily="34" charset="0"/>
              </a:rPr>
              <a:t>réaliser un contrôle sur balle haute au football, ou un tir en position «acrobatique»: </a:t>
            </a:r>
            <a:r>
              <a:rPr lang="fr-FR" sz="1800" dirty="0" smtClean="0">
                <a:latin typeface="Arial" panose="020B0604020202020204" pitchFamily="34" charset="0"/>
                <a:hlinkClick r:id="rId2"/>
              </a:rPr>
              <a:t>https</a:t>
            </a:r>
            <a:r>
              <a:rPr lang="fr-FR" sz="1800" dirty="0">
                <a:latin typeface="Arial" panose="020B0604020202020204" pitchFamily="34" charset="0"/>
                <a:hlinkClick r:id="rId2"/>
              </a:rPr>
              <a:t>://</a:t>
            </a:r>
            <a:r>
              <a:rPr lang="fr-FR" sz="1800" dirty="0" smtClean="0">
                <a:latin typeface="Arial" panose="020B0604020202020204" pitchFamily="34" charset="0"/>
                <a:hlinkClick r:id="rId2"/>
              </a:rPr>
              <a:t>www.youtube.com/watch?v=1DHnXF1zjnI</a:t>
            </a:r>
            <a:endParaRPr lang="fr-FR" sz="1800" dirty="0">
              <a:latin typeface="Arial" panose="020B0604020202020204" pitchFamily="34" charset="0"/>
            </a:endParaRPr>
          </a:p>
          <a:p>
            <a:pPr algn="just"/>
            <a:r>
              <a:rPr lang="fr-FR" sz="1800" dirty="0" smtClean="0">
                <a:latin typeface="Arial" panose="020B0604020202020204" pitchFamily="34" charset="0"/>
              </a:rPr>
              <a:t>nager le papillon en natation, </a:t>
            </a:r>
          </a:p>
          <a:p>
            <a:pPr algn="just"/>
            <a:r>
              <a:rPr lang="fr-FR" sz="1800" dirty="0" smtClean="0">
                <a:latin typeface="Arial" panose="020B0604020202020204" pitchFamily="34" charset="0"/>
              </a:rPr>
              <a:t>maintenir une position aérodynamique sur un contre-la-montre en cyclisme, etc. </a:t>
            </a:r>
            <a:endParaRPr lang="fr-FR" sz="1800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72816"/>
            <a:ext cx="3394720" cy="4536504"/>
          </a:xfrm>
        </p:spPr>
      </p:pic>
    </p:spTree>
    <p:extLst>
      <p:ext uri="{BB962C8B-B14F-4D97-AF65-F5344CB8AC3E}">
        <p14:creationId xmlns:p14="http://schemas.microsoft.com/office/powerpoint/2010/main" val="1132796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</a:t>
            </a:r>
            <a:r>
              <a:rPr lang="fr-FR" dirty="0" smtClean="0"/>
              <a:t>emarques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La souplesse est une capacité motrice conditionnée, en partie, par la capacité de coordination (=l’amplitude </a:t>
            </a:r>
            <a:r>
              <a:rPr lang="ar-DZ" dirty="0" smtClean="0"/>
              <a:t>مدى </a:t>
            </a:r>
            <a:r>
              <a:rPr lang="fr-FR" dirty="0" smtClean="0"/>
              <a:t>dépend </a:t>
            </a:r>
            <a:r>
              <a:rPr lang="fr-FR" dirty="0" smtClean="0"/>
              <a:t>du relâchement des muscles).</a:t>
            </a:r>
          </a:p>
          <a:p>
            <a:r>
              <a:rPr lang="fr-FR" dirty="0" smtClean="0"/>
              <a:t>La souplesse passive est toujours plus grande que la souplesse active (=réserve de mobilité). </a:t>
            </a:r>
          </a:p>
          <a:p>
            <a:r>
              <a:rPr lang="fr-FR" dirty="0" smtClean="0"/>
              <a:t>Lorsqu’un muscle est étiré, l’intervention du réflexe myotatique provoque une contraction en retour. </a:t>
            </a:r>
          </a:p>
          <a:p>
            <a:pPr lvl="1"/>
            <a:r>
              <a:rPr lang="fr-FR" dirty="0" smtClean="0"/>
              <a:t>Utilité pour les contractions plyométriques (lancers, sauts).</a:t>
            </a:r>
          </a:p>
          <a:p>
            <a:pPr lvl="1"/>
            <a:r>
              <a:rPr lang="fr-FR" dirty="0" smtClean="0"/>
              <a:t>Attention à l’action de ce réflexe dans les assouplissements →exercices d’étirement dynamiques doux et maîtrisés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7192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souplesse est limitée par les facteurs anatomo-physiologiques suivants: </a:t>
            </a:r>
          </a:p>
          <a:p>
            <a:r>
              <a:rPr lang="fr-FR" dirty="0" smtClean="0"/>
              <a:t>Capacité d’étirement du muscle.</a:t>
            </a:r>
          </a:p>
          <a:p>
            <a:r>
              <a:rPr lang="fr-FR" dirty="0" smtClean="0"/>
              <a:t>Structure de l’articulation (</a:t>
            </a:r>
            <a:r>
              <a:rPr lang="fr-FR" dirty="0" smtClean="0"/>
              <a:t>laxité </a:t>
            </a:r>
            <a:r>
              <a:rPr lang="ar-DZ" dirty="0" smtClean="0"/>
              <a:t>ارتخاء</a:t>
            </a:r>
            <a:r>
              <a:rPr lang="fr-FR" dirty="0" smtClean="0"/>
              <a:t>).</a:t>
            </a:r>
            <a:endParaRPr lang="fr-FR" dirty="0" smtClean="0"/>
          </a:p>
          <a:p>
            <a:r>
              <a:rPr lang="fr-FR" dirty="0" smtClean="0"/>
              <a:t>Masse musculaire et force musculaire.</a:t>
            </a:r>
          </a:p>
          <a:p>
            <a:r>
              <a:rPr lang="fr-FR" dirty="0" smtClean="0"/>
              <a:t>Tonus musculaire (rôle de la respiration).</a:t>
            </a:r>
          </a:p>
          <a:p>
            <a:r>
              <a:rPr lang="fr-FR" dirty="0" smtClean="0"/>
              <a:t>Capacité d’étirement des tendons, ligaments et capsules articulaires et de la peau. </a:t>
            </a:r>
          </a:p>
          <a:p>
            <a:r>
              <a:rPr lang="fr-FR" dirty="0" smtClean="0"/>
              <a:t>Age et genre (filles</a:t>
            </a:r>
            <a:r>
              <a:rPr lang="fr-FR" dirty="0"/>
              <a:t>+/garçons-</a:t>
            </a:r>
            <a:r>
              <a:rPr lang="fr-FR" dirty="0" smtClean="0"/>
              <a:t>). </a:t>
            </a:r>
          </a:p>
          <a:p>
            <a:r>
              <a:rPr lang="fr-FR" dirty="0" smtClean="0"/>
              <a:t>Degré d’échauffement de l’appareil locomoteur.</a:t>
            </a:r>
          </a:p>
          <a:p>
            <a:r>
              <a:rPr lang="fr-FR" dirty="0" smtClean="0"/>
              <a:t>Période dans la journée (-le matin, + le soir)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9006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quiredFrom xmlns="6d93d202-47fc-4405-873a-cab67cc5f1b2" xsi:nil="true"/>
    <IsSearchable xmlns="6d93d202-47fc-4405-873a-cab67cc5f1b2">true</IsSearchable>
    <EditorialStatus xmlns="6d93d202-47fc-4405-873a-cab67cc5f1b2">Complete</EditorialStatus>
    <OriginAsset xmlns="6d93d202-47fc-4405-873a-cab67cc5f1b2" xsi:nil="true"/>
    <ThumbnailAssetId xmlns="6d93d202-47fc-4405-873a-cab67cc5f1b2" xsi:nil="true"/>
    <TrustLevel xmlns="6d93d202-47fc-4405-873a-cab67cc5f1b2">3 Community New</TrustLevel>
    <MarketSpecific xmlns="6d93d202-47fc-4405-873a-cab67cc5f1b2">true</MarketSpecific>
    <TPNamespace xmlns="6d93d202-47fc-4405-873a-cab67cc5f1b2" xsi:nil="true"/>
    <DirectSourceMarket xmlns="6d93d202-47fc-4405-873a-cab67cc5f1b2">english</DirectSourceMarket>
    <MachineTranslated xmlns="6d93d202-47fc-4405-873a-cab67cc5f1b2">false</MachineTranslated>
    <PlannedPubDate xmlns="6d93d202-47fc-4405-873a-cab67cc5f1b2" xsi:nil="true"/>
    <SubmitterId xmlns="6d93d202-47fc-4405-873a-cab67cc5f1b2">9c60ae39-ee33-43c2-b863-454968d0f2cc</SubmitterId>
    <Downloads xmlns="6d93d202-47fc-4405-873a-cab67cc5f1b2">0</Downloads>
    <OriginalSourceMarket xmlns="6d93d202-47fc-4405-873a-cab67cc5f1b2">english</OriginalSourceMarket>
    <PublishTargets xmlns="6d93d202-47fc-4405-873a-cab67cc5f1b2">OfficeOnline</PublishTargets>
    <ArtSampleDocs xmlns="6d93d202-47fc-4405-873a-cab67cc5f1b2" xsi:nil="true"/>
    <ApprovalLog xmlns="6d93d202-47fc-4405-873a-cab67cc5f1b2" xsi:nil="true"/>
    <ApprovalStatus xmlns="6d93d202-47fc-4405-873a-cab67cc5f1b2">InProgress</ApprovalStatus>
    <TPComponent xmlns="6d93d202-47fc-4405-873a-cab67cc5f1b2">PPTFiles</TPComponent>
    <EditorialTags xmlns="6d93d202-47fc-4405-873a-cab67cc5f1b2" xsi:nil="true"/>
    <TPExecutable xmlns="6d93d202-47fc-4405-873a-cab67cc5f1b2" xsi:nil="true"/>
    <LastHandOff xmlns="6d93d202-47fc-4405-873a-cab67cc5f1b2" xsi:nil="true"/>
    <BusinessGroup xmlns="6d93d202-47fc-4405-873a-cab67cc5f1b2" xsi:nil="true"/>
    <TPAppVersion xmlns="6d93d202-47fc-4405-873a-cab67cc5f1b2">12</TPAppVersion>
    <VoteCount xmlns="6d93d202-47fc-4405-873a-cab67cc5f1b2" xsi:nil="true"/>
    <APAuthor xmlns="6d93d202-47fc-4405-873a-cab67cc5f1b2">
      <UserInfo>
        <DisplayName>_o14migrate</DisplayName>
        <AccountId>266</AccountId>
        <AccountType/>
      </UserInfo>
    </APAuthor>
    <TPCommandLine xmlns="6d93d202-47fc-4405-873a-cab67cc5f1b2">{PP} /n {FilePath}</TPCommandLine>
    <UACurrentWords xmlns="6d93d202-47fc-4405-873a-cab67cc5f1b2" xsi:nil="true"/>
    <AssetId xmlns="6d93d202-47fc-4405-873a-cab67cc5f1b2">TP030007533</AssetId>
    <Manager xmlns="6d93d202-47fc-4405-873a-cab67cc5f1b2" xsi:nil="true"/>
    <NumericId xmlns="6d93d202-47fc-4405-873a-cab67cc5f1b2">-1</NumericId>
    <Component xmlns="64acb2c5-0a2b-4bda-bd34-58e36cbb80d2" xsi:nil="true"/>
    <HandoffToMSDN xmlns="6d93d202-47fc-4405-873a-cab67cc5f1b2" xsi:nil="true"/>
    <Markets xmlns="6d93d202-47fc-4405-873a-cab67cc5f1b2">
      <Value>2</Value>
    </Markets>
    <UALocComments xmlns="6d93d202-47fc-4405-873a-cab67cc5f1b2" xsi:nil="true"/>
    <UALocRecommendation xmlns="6d93d202-47fc-4405-873a-cab67cc5f1b2">Localize</UALocRecommendation>
    <AssetStart xmlns="6d93d202-47fc-4405-873a-cab67cc5f1b2">2010-04-16T13:52:12+00:00</AssetStart>
    <CrawlForDependencies xmlns="6d93d202-47fc-4405-873a-cab67cc5f1b2">false</CrawlForDependencies>
    <LastModifiedDateTime xmlns="6d93d202-47fc-4405-873a-cab67cc5f1b2" xsi:nil="true"/>
    <LastPublishResultLookup xmlns="6d93d202-47fc-4405-873a-cab67cc5f1b2" xsi:nil="true"/>
    <PublishStatusLookup xmlns="6d93d202-47fc-4405-873a-cab67cc5f1b2">
      <Value>327779</Value>
      <Value>502837</Value>
    </PublishStatusLookup>
    <AverageRating xmlns="6d93d202-47fc-4405-873a-cab67cc5f1b2" xsi:nil="true"/>
    <CSXUpdate xmlns="6d93d202-47fc-4405-873a-cab67cc5f1b2">false</CSXUpdate>
    <UAProjectedTotalWords xmlns="6d93d202-47fc-4405-873a-cab67cc5f1b2" xsi:nil="true"/>
    <AssetExpire xmlns="6d93d202-47fc-4405-873a-cab67cc5f1b2">2100-01-01T00:00:00+00:00</AssetExpire>
    <AssetType xmlns="6d93d202-47fc-4405-873a-cab67cc5f1b2">TP</AssetType>
    <IntlLangReviewDate xmlns="6d93d202-47fc-4405-873a-cab67cc5f1b2" xsi:nil="true"/>
    <TPFriendlyName xmlns="6d93d202-47fc-4405-873a-cab67cc5f1b2">Thème danse - Etirements</TPFriendlyName>
    <IntlLangReview xmlns="6d93d202-47fc-4405-873a-cab67cc5f1b2" xsi:nil="true"/>
    <OOCacheId xmlns="6d93d202-47fc-4405-873a-cab67cc5f1b2" xsi:nil="true"/>
    <PolicheckWords xmlns="6d93d202-47fc-4405-873a-cab67cc5f1b2" xsi:nil="true"/>
    <TemplateStatus xmlns="6d93d202-47fc-4405-873a-cab67cc5f1b2">Complete</TemplateStatus>
    <CSXSubmissionMarket xmlns="6d93d202-47fc-4405-873a-cab67cc5f1b2" xsi:nil="true"/>
    <FriendlyTitle xmlns="6d93d202-47fc-4405-873a-cab67cc5f1b2" xsi:nil="true"/>
    <TPLaunchHelpLinkType xmlns="6d93d202-47fc-4405-873a-cab67cc5f1b2" xsi:nil="true"/>
    <Providers xmlns="6d93d202-47fc-4405-873a-cab67cc5f1b2" xsi:nil="true"/>
    <SourceTitle xmlns="6d93d202-47fc-4405-873a-cab67cc5f1b2">Thème danse - Etirements</SourceTitle>
    <TemplateTemplateType xmlns="6d93d202-47fc-4405-873a-cab67cc5f1b2">PowerPoint 12 Default</TemplateTemplateType>
    <TimesCloned xmlns="6d93d202-47fc-4405-873a-cab67cc5f1b2" xsi:nil="true"/>
    <ClipArtFilename xmlns="6d93d202-47fc-4405-873a-cab67cc5f1b2" xsi:nil="true"/>
    <APDescription xmlns="6d93d202-47fc-4405-873a-cab67cc5f1b2" xsi:nil="true"/>
    <TPApplication xmlns="6d93d202-47fc-4405-873a-cab67cc5f1b2">PowerPoint</TPApplication>
    <CSXHash xmlns="6d93d202-47fc-4405-873a-cab67cc5f1b2">kgerCnx1YTfoJPC0M2jb0pzSEfg=</CSXHash>
    <PrimaryImageGen xmlns="6d93d202-47fc-4405-873a-cab67cc5f1b2">true</PrimaryImageGen>
    <ContentItem xmlns="6d93d202-47fc-4405-873a-cab67cc5f1b2" xsi:nil="true"/>
    <IsDeleted xmlns="6d93d202-47fc-4405-873a-cab67cc5f1b2">false</IsDeleted>
    <ShowIn xmlns="6d93d202-47fc-4405-873a-cab67cc5f1b2">Show everywhere</ShowIn>
    <BugNumber xmlns="6d93d202-47fc-4405-873a-cab67cc5f1b2" xsi:nil="true"/>
    <LegacyData xmlns="6d93d202-47fc-4405-873a-cab67cc5f1b2">ListingID:;Manager:;BuildStatus:Publish Passed;MockupPath:</LegacyData>
    <TPLaunchHelpLink xmlns="6d93d202-47fc-4405-873a-cab67cc5f1b2" xsi:nil="true"/>
    <Milestone xmlns="6d93d202-47fc-4405-873a-cab67cc5f1b2" xsi:nil="true"/>
    <UANotes xmlns="6d93d202-47fc-4405-873a-cab67cc5f1b2" xsi:nil="true"/>
    <Description0 xmlns="64acb2c5-0a2b-4bda-bd34-58e36cbb80d2" xsi:nil="true"/>
    <IntlLangReviewer xmlns="6d93d202-47fc-4405-873a-cab67cc5f1b2" xsi:nil="true"/>
    <IntlLocPriority xmlns="6d93d202-47fc-4405-873a-cab67cc5f1b2" xsi:nil="true"/>
    <OpenTemplate xmlns="6d93d202-47fc-4405-873a-cab67cc5f1b2">true</OpenTemplate>
    <Provider xmlns="6d93d202-47fc-4405-873a-cab67cc5f1b2" xsi:nil="true"/>
    <CSXSubmissionDate xmlns="6d93d202-47fc-4405-873a-cab67cc5f1b2">2009-10-11T07:00:00+00:00</CSXSubmissionDate>
    <TPClientViewer xmlns="6d93d202-47fc-4405-873a-cab67cc5f1b2" xsi:nil="true"/>
    <DSATActionTaken xmlns="6d93d202-47fc-4405-873a-cab67cc5f1b2" xsi:nil="true"/>
    <APEditor xmlns="6d93d202-47fc-4405-873a-cab67cc5f1b2">
      <UserInfo>
        <DisplayName>_o14migrate</DisplayName>
        <AccountId>266</AccountId>
        <AccountType/>
      </UserInfo>
    </APEditor>
    <TPInstallLocation xmlns="6d93d202-47fc-4405-873a-cab67cc5f1b2">{My Templates}</TPInstallLocation>
    <OutputCachingOn xmlns="6d93d202-47fc-4405-873a-cab67cc5f1b2">false</OutputCachingOn>
    <ParentAssetId xmlns="6d93d202-47fc-4405-873a-cab67cc5f1b2" xsi:nil="true"/>
    <LocManualTestRequired xmlns="6d93d202-47fc-4405-873a-cab67cc5f1b2">false</LocManualTestRequired>
    <LocalizationTagsTaxHTField0 xmlns="6d93d202-47fc-4405-873a-cab67cc5f1b2">
      <Terms xmlns="http://schemas.microsoft.com/office/infopath/2007/PartnerControls"/>
    </LocalizationTagsTaxHTField0>
    <CampaignTagsTaxHTField0 xmlns="6d93d202-47fc-4405-873a-cab67cc5f1b2">
      <Terms xmlns="http://schemas.microsoft.com/office/infopath/2007/PartnerControls"/>
    </CampaignTagsTaxHTField0>
    <LocLastLocAttemptVersionLookup xmlns="6d93d202-47fc-4405-873a-cab67cc5f1b2">169981</LocLastLocAttemptVersionLookup>
    <InternalTagsTaxHTField0 xmlns="6d93d202-47fc-4405-873a-cab67cc5f1b2">
      <Terms xmlns="http://schemas.microsoft.com/office/infopath/2007/PartnerControls"/>
    </InternalTagsTaxHTField0>
    <LocRecommendedHandoff xmlns="6d93d202-47fc-4405-873a-cab67cc5f1b2" xsi:nil="true"/>
    <BlockPublish xmlns="6d93d202-47fc-4405-873a-cab67cc5f1b2">false</BlockPublish>
    <LocComments xmlns="6d93d202-47fc-4405-873a-cab67cc5f1b2" xsi:nil="true"/>
    <TaxCatchAll xmlns="6d93d202-47fc-4405-873a-cab67cc5f1b2"/>
    <OriginalRelease xmlns="6d93d202-47fc-4405-873a-cab67cc5f1b2">14</OriginalRelease>
    <RecommendationsModifier xmlns="6d93d202-47fc-4405-873a-cab67cc5f1b2" xsi:nil="true"/>
    <ScenarioTagsTaxHTField0 xmlns="6d93d202-47fc-4405-873a-cab67cc5f1b2">
      <Terms xmlns="http://schemas.microsoft.com/office/infopath/2007/PartnerControls"/>
    </ScenarioTagsTaxHTField0>
    <FeatureTagsTaxHTField0 xmlns="6d93d202-47fc-4405-873a-cab67cc5f1b2">
      <Terms xmlns="http://schemas.microsoft.com/office/infopath/2007/PartnerControls"/>
    </FeatureTagsTaxHTField0>
    <LocMarketGroupTiers2 xmlns="6d93d202-47fc-4405-873a-cab67cc5f1b2" xsi:nil="true"/>
  </documentManagement>
</p:properties>
</file>

<file path=customXml/itemProps1.xml><?xml version="1.0" encoding="utf-8"?>
<ds:datastoreItem xmlns:ds="http://schemas.openxmlformats.org/officeDocument/2006/customXml" ds:itemID="{2E56E5BF-5F22-4721-91BF-EB5E7AF946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44671B-A5B9-4E44-8F32-DF3E158E94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CAF5CA-2016-4820-9F5D-D35FFB038426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danse - Etirements</Template>
  <TotalTime>124</TotalTime>
  <Words>554</Words>
  <Application>Microsoft Office PowerPoint</Application>
  <PresentationFormat>Affichage à l'écran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Souplesse </vt:lpstr>
      <vt:lpstr>Définition et classification</vt:lpstr>
      <vt:lpstr>Les facteurs limitants</vt:lpstr>
      <vt:lpstr>Catégories de souplesse</vt:lpstr>
      <vt:lpstr>Catégories de souplesse</vt:lpstr>
      <vt:lpstr>Pour être souple il faut parfois être fort</vt:lpstr>
      <vt:lpstr>Importance de la souplesse</vt:lpstr>
      <vt:lpstr>Remarques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Souplesse</dc:title>
  <dc:creator>lenovo</dc:creator>
  <cp:lastModifiedBy>lenovo</cp:lastModifiedBy>
  <cp:revision>15</cp:revision>
  <dcterms:created xsi:type="dcterms:W3CDTF">2021-04-18T08:33:12Z</dcterms:created>
  <dcterms:modified xsi:type="dcterms:W3CDTF">2021-04-18T23:47:34Z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0x01010069924D1ECC420D47A2456556BC94F7370400BDF4491DEA4973499845289601F88B9F</vt:lpwstr>
  </property>
  <property fmtid="{D5CDD505-2E9C-101B-9397-08002B2CF9AE}" pid="3" name="Applications">
    <vt:lpwstr>53;#PowerPoint 12</vt:lpwstr>
  </property>
  <property fmtid="{D5CDD505-2E9C-101B-9397-08002B2CF9AE}" pid="4" name="Order">
    <vt:r8>8559400</vt:r8>
  </property>
  <property fmtid="{D5CDD505-2E9C-101B-9397-08002B2CF9AE}" pid="5" name="APTrustLevel">
    <vt:r8>3</vt:r8>
  </property>
</Properties>
</file>