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1" r:id="rId1"/>
  </p:sldMasterIdLst>
  <p:notesMasterIdLst>
    <p:notesMasterId r:id="rId26"/>
  </p:notesMasterIdLst>
  <p:handoutMasterIdLst>
    <p:handoutMasterId r:id="rId27"/>
  </p:handoutMasterIdLst>
  <p:sldIdLst>
    <p:sldId id="256" r:id="rId2"/>
    <p:sldId id="257" r:id="rId3"/>
    <p:sldId id="259" r:id="rId4"/>
    <p:sldId id="260" r:id="rId5"/>
    <p:sldId id="261" r:id="rId6"/>
    <p:sldId id="262" r:id="rId7"/>
    <p:sldId id="263" r:id="rId8"/>
    <p:sldId id="264" r:id="rId9"/>
    <p:sldId id="265" r:id="rId10"/>
    <p:sldId id="266" r:id="rId11"/>
    <p:sldId id="267" r:id="rId12"/>
    <p:sldId id="269" r:id="rId13"/>
    <p:sldId id="270" r:id="rId14"/>
    <p:sldId id="271" r:id="rId15"/>
    <p:sldId id="280" r:id="rId16"/>
    <p:sldId id="273" r:id="rId17"/>
    <p:sldId id="274" r:id="rId18"/>
    <p:sldId id="275" r:id="rId19"/>
    <p:sldId id="276" r:id="rId20"/>
    <p:sldId id="277" r:id="rId21"/>
    <p:sldId id="278" r:id="rId22"/>
    <p:sldId id="279" r:id="rId23"/>
    <p:sldId id="281" r:id="rId24"/>
    <p:sldId id="282" r:id="rId25"/>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FFFF66"/>
    <a:srgbClr val="DDDDDD"/>
    <a:srgbClr val="7A0029"/>
    <a:srgbClr val="DFDEBE"/>
    <a:srgbClr val="333399"/>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718" autoAdjust="0"/>
  </p:normalViewPr>
  <p:slideViewPr>
    <p:cSldViewPr snapToGrid="0">
      <p:cViewPr varScale="1">
        <p:scale>
          <a:sx n="110" d="100"/>
          <a:sy n="110" d="100"/>
        </p:scale>
        <p:origin x="2256" y="14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1FB69DF-2416-ACCD-FECF-102AA931586E}"/>
              </a:ext>
            </a:extLst>
          </p:cNvPr>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2565" tIns="46282" rIns="92565" bIns="46282" numCol="1" anchor="t" anchorCtr="0" compatLnSpc="1">
            <a:prstTxWarp prst="textNoShape">
              <a:avLst/>
            </a:prstTxWarp>
          </a:bodyPr>
          <a:lstStyle>
            <a:lvl1pPr defTabSz="925513">
              <a:defRPr sz="1200">
                <a:latin typeface="Arial" charset="0"/>
              </a:defRPr>
            </a:lvl1pPr>
          </a:lstStyle>
          <a:p>
            <a:pPr>
              <a:defRPr/>
            </a:pPr>
            <a:endParaRPr lang="fr-CA"/>
          </a:p>
        </p:txBody>
      </p:sp>
      <p:sp>
        <p:nvSpPr>
          <p:cNvPr id="36867" name="Rectangle 3">
            <a:extLst>
              <a:ext uri="{FF2B5EF4-FFF2-40B4-BE49-F238E27FC236}">
                <a16:creationId xmlns:a16="http://schemas.microsoft.com/office/drawing/2014/main" id="{C307B7E1-1071-76E3-8CED-ECF2700082CF}"/>
              </a:ext>
            </a:extLst>
          </p:cNvPr>
          <p:cNvSpPr>
            <a:spLocks noGrp="1" noChangeArrowheads="1"/>
          </p:cNvSpPr>
          <p:nvPr>
            <p:ph type="dt" sz="quarter" idx="1"/>
          </p:nvPr>
        </p:nvSpPr>
        <p:spPr bwMode="auto">
          <a:xfrm>
            <a:off x="3902075" y="0"/>
            <a:ext cx="2986088" cy="501650"/>
          </a:xfrm>
          <a:prstGeom prst="rect">
            <a:avLst/>
          </a:prstGeom>
          <a:noFill/>
          <a:ln w="9525">
            <a:noFill/>
            <a:miter lim="800000"/>
            <a:headEnd/>
            <a:tailEnd/>
          </a:ln>
          <a:effectLst/>
        </p:spPr>
        <p:txBody>
          <a:bodyPr vert="horz" wrap="square" lIns="92565" tIns="46282" rIns="92565" bIns="46282" numCol="1" anchor="t" anchorCtr="0" compatLnSpc="1">
            <a:prstTxWarp prst="textNoShape">
              <a:avLst/>
            </a:prstTxWarp>
          </a:bodyPr>
          <a:lstStyle>
            <a:lvl1pPr algn="r" defTabSz="925513">
              <a:defRPr sz="1200">
                <a:latin typeface="Arial" charset="0"/>
              </a:defRPr>
            </a:lvl1pPr>
          </a:lstStyle>
          <a:p>
            <a:pPr>
              <a:defRPr/>
            </a:pPr>
            <a:endParaRPr lang="fr-CA"/>
          </a:p>
        </p:txBody>
      </p:sp>
      <p:sp>
        <p:nvSpPr>
          <p:cNvPr id="36868" name="Rectangle 4">
            <a:extLst>
              <a:ext uri="{FF2B5EF4-FFF2-40B4-BE49-F238E27FC236}">
                <a16:creationId xmlns:a16="http://schemas.microsoft.com/office/drawing/2014/main" id="{CE36E445-BDAD-AB09-C4F9-EE1C4CE1842F}"/>
              </a:ext>
            </a:extLst>
          </p:cNvPr>
          <p:cNvSpPr>
            <a:spLocks noGrp="1" noChangeArrowheads="1"/>
          </p:cNvSpPr>
          <p:nvPr>
            <p:ph type="ftr" sz="quarter" idx="2"/>
          </p:nvPr>
        </p:nvSpPr>
        <p:spPr bwMode="auto">
          <a:xfrm>
            <a:off x="0" y="9518650"/>
            <a:ext cx="2986088" cy="501650"/>
          </a:xfrm>
          <a:prstGeom prst="rect">
            <a:avLst/>
          </a:prstGeom>
          <a:noFill/>
          <a:ln w="9525">
            <a:noFill/>
            <a:miter lim="800000"/>
            <a:headEnd/>
            <a:tailEnd/>
          </a:ln>
          <a:effectLst/>
        </p:spPr>
        <p:txBody>
          <a:bodyPr vert="horz" wrap="square" lIns="92565" tIns="46282" rIns="92565" bIns="46282" numCol="1" anchor="b" anchorCtr="0" compatLnSpc="1">
            <a:prstTxWarp prst="textNoShape">
              <a:avLst/>
            </a:prstTxWarp>
          </a:bodyPr>
          <a:lstStyle>
            <a:lvl1pPr defTabSz="925513">
              <a:defRPr sz="1200">
                <a:latin typeface="Arial" charset="0"/>
              </a:defRPr>
            </a:lvl1pPr>
          </a:lstStyle>
          <a:p>
            <a:pPr>
              <a:defRPr/>
            </a:pPr>
            <a:endParaRPr lang="fr-CA"/>
          </a:p>
        </p:txBody>
      </p:sp>
      <p:sp>
        <p:nvSpPr>
          <p:cNvPr id="36869" name="Rectangle 5">
            <a:extLst>
              <a:ext uri="{FF2B5EF4-FFF2-40B4-BE49-F238E27FC236}">
                <a16:creationId xmlns:a16="http://schemas.microsoft.com/office/drawing/2014/main" id="{E9702EA5-B9AE-3524-40BB-383286B052A6}"/>
              </a:ext>
            </a:extLst>
          </p:cNvPr>
          <p:cNvSpPr>
            <a:spLocks noGrp="1" noChangeArrowheads="1"/>
          </p:cNvSpPr>
          <p:nvPr>
            <p:ph type="sldNum" sz="quarter" idx="3"/>
          </p:nvPr>
        </p:nvSpPr>
        <p:spPr bwMode="auto">
          <a:xfrm>
            <a:off x="3902075" y="9518650"/>
            <a:ext cx="2986088" cy="501650"/>
          </a:xfrm>
          <a:prstGeom prst="rect">
            <a:avLst/>
          </a:prstGeom>
          <a:noFill/>
          <a:ln w="9525">
            <a:noFill/>
            <a:miter lim="800000"/>
            <a:headEnd/>
            <a:tailEnd/>
          </a:ln>
          <a:effectLst/>
        </p:spPr>
        <p:txBody>
          <a:bodyPr vert="horz" wrap="square" lIns="92565" tIns="46282" rIns="92565" bIns="46282" numCol="1" anchor="b" anchorCtr="0" compatLnSpc="1">
            <a:prstTxWarp prst="textNoShape">
              <a:avLst/>
            </a:prstTxWarp>
          </a:bodyPr>
          <a:lstStyle>
            <a:lvl1pPr algn="r" defTabSz="925513">
              <a:defRPr sz="1200"/>
            </a:lvl1pPr>
          </a:lstStyle>
          <a:p>
            <a:fld id="{77391395-1D89-4D51-9E8D-614EDD7B382F}" type="slidenum">
              <a:rPr lang="fr-CA" altLang="fr-FR"/>
              <a:pPr/>
              <a:t>‹N°›</a:t>
            </a:fld>
            <a:endParaRPr lang="fr-CA"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6ABCB52-B9A8-2C7E-52EB-096952F184D3}"/>
              </a:ext>
            </a:extLst>
          </p:cNvPr>
          <p:cNvSpPr>
            <a:spLocks noGrp="1" noChangeArrowheads="1"/>
          </p:cNvSpPr>
          <p:nvPr>
            <p:ph type="hdr" sz="quarter"/>
          </p:nvPr>
        </p:nvSpPr>
        <p:spPr bwMode="auto">
          <a:xfrm>
            <a:off x="0" y="0"/>
            <a:ext cx="30051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CA"/>
          </a:p>
        </p:txBody>
      </p:sp>
      <p:sp>
        <p:nvSpPr>
          <p:cNvPr id="66563" name="Rectangle 3">
            <a:extLst>
              <a:ext uri="{FF2B5EF4-FFF2-40B4-BE49-F238E27FC236}">
                <a16:creationId xmlns:a16="http://schemas.microsoft.com/office/drawing/2014/main" id="{00F08E78-4734-0854-7A9C-75305CCC1666}"/>
              </a:ext>
            </a:extLst>
          </p:cNvPr>
          <p:cNvSpPr>
            <a:spLocks noGrp="1" noChangeArrowheads="1"/>
          </p:cNvSpPr>
          <p:nvPr>
            <p:ph type="dt" idx="1"/>
          </p:nvPr>
        </p:nvSpPr>
        <p:spPr bwMode="auto">
          <a:xfrm>
            <a:off x="3906838" y="0"/>
            <a:ext cx="30067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CA"/>
          </a:p>
        </p:txBody>
      </p:sp>
      <p:sp>
        <p:nvSpPr>
          <p:cNvPr id="25604" name="Rectangle 4">
            <a:extLst>
              <a:ext uri="{FF2B5EF4-FFF2-40B4-BE49-F238E27FC236}">
                <a16:creationId xmlns:a16="http://schemas.microsoft.com/office/drawing/2014/main" id="{C738BBA2-406C-C87F-9675-23C6887D4CE6}"/>
              </a:ext>
            </a:extLst>
          </p:cNvPr>
          <p:cNvSpPr>
            <a:spLocks noGrp="1" noRot="1" noChangeAspect="1" noChangeArrowheads="1" noTextEdit="1"/>
          </p:cNvSpPr>
          <p:nvPr>
            <p:ph type="sldImg" idx="2"/>
          </p:nvPr>
        </p:nvSpPr>
        <p:spPr bwMode="auto">
          <a:xfrm>
            <a:off x="893763" y="741363"/>
            <a:ext cx="5049837" cy="3787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a:extLst>
              <a:ext uri="{FF2B5EF4-FFF2-40B4-BE49-F238E27FC236}">
                <a16:creationId xmlns:a16="http://schemas.microsoft.com/office/drawing/2014/main" id="{962B700A-8481-46D6-4379-DF3F81D026F7}"/>
              </a:ext>
            </a:extLst>
          </p:cNvPr>
          <p:cNvSpPr>
            <a:spLocks noGrp="1" noChangeArrowheads="1"/>
          </p:cNvSpPr>
          <p:nvPr>
            <p:ph type="body" sz="quarter" idx="3"/>
          </p:nvPr>
        </p:nvSpPr>
        <p:spPr bwMode="auto">
          <a:xfrm>
            <a:off x="901700" y="4776788"/>
            <a:ext cx="5033963" cy="4529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6566" name="Rectangle 6">
            <a:extLst>
              <a:ext uri="{FF2B5EF4-FFF2-40B4-BE49-F238E27FC236}">
                <a16:creationId xmlns:a16="http://schemas.microsoft.com/office/drawing/2014/main" id="{7F91F26B-F772-CC26-EBC5-F7343B77D2CA}"/>
              </a:ext>
            </a:extLst>
          </p:cNvPr>
          <p:cNvSpPr>
            <a:spLocks noGrp="1" noChangeArrowheads="1"/>
          </p:cNvSpPr>
          <p:nvPr>
            <p:ph type="ftr" sz="quarter" idx="4"/>
          </p:nvPr>
        </p:nvSpPr>
        <p:spPr bwMode="auto">
          <a:xfrm>
            <a:off x="0" y="9553575"/>
            <a:ext cx="30051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CA"/>
          </a:p>
        </p:txBody>
      </p:sp>
      <p:sp>
        <p:nvSpPr>
          <p:cNvPr id="66567" name="Rectangle 7">
            <a:extLst>
              <a:ext uri="{FF2B5EF4-FFF2-40B4-BE49-F238E27FC236}">
                <a16:creationId xmlns:a16="http://schemas.microsoft.com/office/drawing/2014/main" id="{86503834-252B-C62C-978D-E7A38222043B}"/>
              </a:ext>
            </a:extLst>
          </p:cNvPr>
          <p:cNvSpPr>
            <a:spLocks noGrp="1" noChangeArrowheads="1"/>
          </p:cNvSpPr>
          <p:nvPr>
            <p:ph type="sldNum" sz="quarter" idx="5"/>
          </p:nvPr>
        </p:nvSpPr>
        <p:spPr bwMode="auto">
          <a:xfrm>
            <a:off x="3906838" y="9553575"/>
            <a:ext cx="300672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EBAD1CF-BF16-44A5-97CA-8FC6690B6131}" type="slidenum">
              <a:rPr lang="fr-CA" altLang="fr-FR"/>
              <a:pPr/>
              <a:t>‹N°›</a:t>
            </a:fld>
            <a:endParaRPr lang="fr-CA"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35B5C73-D003-4589-99AD-3BEDECB107EA}" type="slidenum">
              <a:rPr lang="en-US" altLang="fr-FR" smtClean="0"/>
              <a:pPr/>
              <a:t>‹N°›</a:t>
            </a:fld>
            <a:endParaRPr lang="en-US" altLang="fr-FR"/>
          </a:p>
        </p:txBody>
      </p:sp>
    </p:spTree>
    <p:extLst>
      <p:ext uri="{BB962C8B-B14F-4D97-AF65-F5344CB8AC3E}">
        <p14:creationId xmlns:p14="http://schemas.microsoft.com/office/powerpoint/2010/main" val="107267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44F351F-53B1-3B4C-8CD4-15B0457E8E3F}"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933980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AB1E8F6-4F69-E448-82E4-3FF8C30628E4}"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‹N°›</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7926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F790BAD4-EC93-8B4C-97AE-9AB5F3271B19}"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02684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E6C9050E-E079-6441-81E7-806D30677343}"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‹N°›</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4741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9B230AF-FFB7-DE42-B481-AAC2589869DA}"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83776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253663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84611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90278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ABB9B27-4D02-2940-AED5-BC8F2B3B1507}"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01682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7258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t>2/28/2023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894138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656075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2/28/2023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53735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1EB8CB6-48D8-4E47-B0D3-B56230F429D0}"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4293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EF716D3-DCE8-CC45-8106-AE5DFCD073F9}"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97621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2/28/2023</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
        <p:nvSpPr>
          <p:cNvPr id="7" name="Line 3">
            <a:extLst>
              <a:ext uri="{FF2B5EF4-FFF2-40B4-BE49-F238E27FC236}">
                <a16:creationId xmlns:a16="http://schemas.microsoft.com/office/drawing/2014/main" id="{B82BF10E-E7FD-1092-0E3E-B244AB702660}"/>
              </a:ext>
            </a:extLst>
          </p:cNvPr>
          <p:cNvSpPr>
            <a:spLocks noChangeShapeType="1"/>
          </p:cNvSpPr>
          <p:nvPr userDrawn="1"/>
        </p:nvSpPr>
        <p:spPr bwMode="auto">
          <a:xfrm>
            <a:off x="606425" y="1493838"/>
            <a:ext cx="8080375"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spTree>
    <p:extLst>
      <p:ext uri="{BB962C8B-B14F-4D97-AF65-F5344CB8AC3E}">
        <p14:creationId xmlns:p14="http://schemas.microsoft.com/office/powerpoint/2010/main" val="1431565367"/>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 id="2147484003" r:id="rId12"/>
    <p:sldLayoutId id="2147484004" r:id="rId13"/>
    <p:sldLayoutId id="2147484005" r:id="rId14"/>
    <p:sldLayoutId id="2147484006" r:id="rId15"/>
    <p:sldLayoutId id="214748400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1FAFB90-BAA3-6E7B-0CCC-2DB28BE89E8C}"/>
              </a:ext>
            </a:extLst>
          </p:cNvPr>
          <p:cNvSpPr>
            <a:spLocks noGrp="1" noChangeArrowheads="1"/>
          </p:cNvSpPr>
          <p:nvPr>
            <p:ph type="ctrTitle"/>
          </p:nvPr>
        </p:nvSpPr>
        <p:spPr>
          <a:xfrm>
            <a:off x="1851025" y="1603375"/>
            <a:ext cx="7127875" cy="2438400"/>
          </a:xfrm>
        </p:spPr>
        <p:txBody>
          <a:bodyPr/>
          <a:lstStyle/>
          <a:p>
            <a:pPr algn="ctr" eaLnBrk="1" hangingPunct="1"/>
            <a:r>
              <a:rPr lang="fr-CA" altLang="fr-FR" sz="3200" b="1">
                <a:solidFill>
                  <a:schemeClr val="tx1"/>
                </a:solidFill>
              </a:rPr>
              <a:t>Chapitre 2:</a:t>
            </a:r>
            <a:br>
              <a:rPr lang="fr-CA" altLang="fr-FR" sz="3200" b="1">
                <a:solidFill>
                  <a:schemeClr val="tx1"/>
                </a:solidFill>
              </a:rPr>
            </a:br>
            <a:r>
              <a:rPr lang="fr-CA" altLang="fr-FR" sz="3200" b="1">
                <a:solidFill>
                  <a:schemeClr val="tx1"/>
                </a:solidFill>
              </a:rPr>
              <a:t>Héritage Avancé</a:t>
            </a:r>
            <a:br>
              <a:rPr lang="fr-CA" altLang="fr-FR" sz="3200" b="1">
                <a:solidFill>
                  <a:schemeClr val="tx1"/>
                </a:solidFill>
              </a:rPr>
            </a:br>
            <a:endParaRPr lang="fr-CA" altLang="fr-FR" sz="28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0666C6C-3007-C18B-0B34-3417E2F5FA2F}"/>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12291" name="Rectangle 3">
            <a:extLst>
              <a:ext uri="{FF2B5EF4-FFF2-40B4-BE49-F238E27FC236}">
                <a16:creationId xmlns:a16="http://schemas.microsoft.com/office/drawing/2014/main" id="{847FD674-7408-6495-7C98-EFAA5450CFDE}"/>
              </a:ext>
            </a:extLst>
          </p:cNvPr>
          <p:cNvSpPr>
            <a:spLocks noGrp="1" noChangeArrowheads="1"/>
          </p:cNvSpPr>
          <p:nvPr>
            <p:ph idx="1"/>
          </p:nvPr>
        </p:nvSpPr>
        <p:spPr>
          <a:xfrm>
            <a:off x="1750423" y="782638"/>
            <a:ext cx="7393577" cy="5988050"/>
          </a:xfrm>
        </p:spPr>
        <p:txBody>
          <a:bodyPr/>
          <a:lstStyle/>
          <a:p>
            <a:pPr>
              <a:buFont typeface="Wingdings" panose="05000000000000000000" pitchFamily="2" charset="2"/>
              <a:buNone/>
            </a:pPr>
            <a:r>
              <a:rPr lang="fr-FR" altLang="fr-FR" sz="2400" b="1" dirty="0"/>
              <a:t>2.2 Héritage Multiple:</a:t>
            </a:r>
          </a:p>
          <a:p>
            <a:pPr>
              <a:buFont typeface="Wingdings" panose="05000000000000000000" pitchFamily="2" charset="2"/>
              <a:buNone/>
            </a:pPr>
            <a:r>
              <a:rPr lang="fr-FR" altLang="fr-FR" sz="2400" dirty="0"/>
              <a:t>On parle d’héritage multiple lorsque une classe hérite de plusieurs autres classes.</a:t>
            </a:r>
          </a:p>
          <a:p>
            <a:pPr>
              <a:buFont typeface="Wingdings" panose="05000000000000000000" pitchFamily="2" charset="2"/>
              <a:buNone/>
            </a:pPr>
            <a:endParaRPr lang="fr-FR" altLang="fr-FR" sz="2400" b="1" dirty="0"/>
          </a:p>
          <a:p>
            <a:pPr>
              <a:buFont typeface="Wingdings" panose="05000000000000000000" pitchFamily="2" charset="2"/>
              <a:buNone/>
            </a:pPr>
            <a:endParaRPr lang="fr-FR" altLang="fr-FR" sz="2400" b="1" dirty="0"/>
          </a:p>
          <a:p>
            <a:pPr>
              <a:buFont typeface="Wingdings" panose="05000000000000000000" pitchFamily="2" charset="2"/>
              <a:buNone/>
            </a:pPr>
            <a:r>
              <a:rPr lang="fr-FR" altLang="fr-FR" sz="2400" dirty="0"/>
              <a:t> </a:t>
            </a:r>
          </a:p>
        </p:txBody>
      </p:sp>
      <p:pic>
        <p:nvPicPr>
          <p:cNvPr id="12292" name="Picture 2">
            <a:extLst>
              <a:ext uri="{FF2B5EF4-FFF2-40B4-BE49-F238E27FC236}">
                <a16:creationId xmlns:a16="http://schemas.microsoft.com/office/drawing/2014/main" id="{F7631757-838D-0FA4-D7F4-24FBF041A6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6951" y="2420575"/>
            <a:ext cx="3790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6633855-9FA1-52B8-2479-EE21FFDB1941}"/>
              </a:ext>
            </a:extLst>
          </p:cNvPr>
          <p:cNvSpPr>
            <a:spLocks noGrp="1" noChangeArrowheads="1"/>
          </p:cNvSpPr>
          <p:nvPr>
            <p:ph type="title"/>
          </p:nvPr>
        </p:nvSpPr>
        <p:spPr>
          <a:xfrm>
            <a:off x="623888" y="0"/>
            <a:ext cx="7772400" cy="782638"/>
          </a:xfrm>
        </p:spPr>
        <p:txBody>
          <a:bodyPr/>
          <a:lstStyle/>
          <a:p>
            <a:pPr eaLnBrk="1" hangingPunct="1"/>
            <a:r>
              <a:rPr lang="fr-CA" altLang="fr-FR" dirty="0">
                <a:solidFill>
                  <a:schemeClr val="tx1"/>
                </a:solidFill>
              </a:rPr>
              <a:t>Héritage Avancé</a:t>
            </a:r>
          </a:p>
        </p:txBody>
      </p:sp>
      <p:sp>
        <p:nvSpPr>
          <p:cNvPr id="13315" name="Rectangle 3">
            <a:extLst>
              <a:ext uri="{FF2B5EF4-FFF2-40B4-BE49-F238E27FC236}">
                <a16:creationId xmlns:a16="http://schemas.microsoft.com/office/drawing/2014/main" id="{6FF8006E-FC8F-8C6E-0A9C-A90861E38E8A}"/>
              </a:ext>
            </a:extLst>
          </p:cNvPr>
          <p:cNvSpPr>
            <a:spLocks noGrp="1" noChangeArrowheads="1"/>
          </p:cNvSpPr>
          <p:nvPr>
            <p:ph idx="1"/>
          </p:nvPr>
        </p:nvSpPr>
        <p:spPr>
          <a:xfrm>
            <a:off x="1166949" y="566057"/>
            <a:ext cx="7977051" cy="6204631"/>
          </a:xfrm>
        </p:spPr>
        <p:txBody>
          <a:bodyPr>
            <a:noAutofit/>
          </a:bodyPr>
          <a:lstStyle/>
          <a:p>
            <a:pPr indent="371475">
              <a:buFont typeface="Wingdings" panose="05000000000000000000" pitchFamily="2" charset="2"/>
              <a:buNone/>
            </a:pPr>
            <a:r>
              <a:rPr lang="fr-FR" altLang="fr-FR" sz="1600" dirty="0">
                <a:solidFill>
                  <a:srgbClr val="0070C0"/>
                </a:solidFill>
              </a:rPr>
              <a:t>class A {…};</a:t>
            </a:r>
          </a:p>
          <a:p>
            <a:pPr indent="371475">
              <a:buFont typeface="Wingdings" panose="05000000000000000000" pitchFamily="2" charset="2"/>
              <a:buNone/>
            </a:pPr>
            <a:r>
              <a:rPr lang="fr-FR" altLang="fr-FR" sz="1600" dirty="0">
                <a:solidFill>
                  <a:srgbClr val="0070C0"/>
                </a:solidFill>
              </a:rPr>
              <a:t>class B: public A {…};</a:t>
            </a:r>
          </a:p>
          <a:p>
            <a:pPr indent="371475">
              <a:buFont typeface="Wingdings" panose="05000000000000000000" pitchFamily="2" charset="2"/>
              <a:buNone/>
            </a:pPr>
            <a:r>
              <a:rPr lang="fr-FR" altLang="fr-FR" sz="1600" dirty="0">
                <a:solidFill>
                  <a:srgbClr val="0070C0"/>
                </a:solidFill>
              </a:rPr>
              <a:t>class C: public A {…};</a:t>
            </a:r>
          </a:p>
          <a:p>
            <a:pPr indent="371475">
              <a:buFont typeface="Wingdings" panose="05000000000000000000" pitchFamily="2" charset="2"/>
              <a:buNone/>
            </a:pPr>
            <a:r>
              <a:rPr lang="fr-FR" altLang="fr-FR" sz="1600" dirty="0">
                <a:solidFill>
                  <a:srgbClr val="0070C0"/>
                </a:solidFill>
              </a:rPr>
              <a:t>class D: public B, public C {…..};</a:t>
            </a:r>
          </a:p>
          <a:p>
            <a:pPr>
              <a:buFont typeface="Wingdings" panose="05000000000000000000" pitchFamily="2" charset="2"/>
              <a:buChar char="Ø"/>
            </a:pPr>
            <a:r>
              <a:rPr lang="fr-FR" altLang="fr-FR" sz="1600" dirty="0"/>
              <a:t>La classe D hérite des classes B et C, tout objet de la classe D est un objet de la classe B et aussi un objet de la classe C.</a:t>
            </a:r>
          </a:p>
          <a:p>
            <a:pPr>
              <a:buFont typeface="Wingdings" panose="05000000000000000000" pitchFamily="2" charset="2"/>
              <a:buChar char="Ø"/>
            </a:pPr>
            <a:r>
              <a:rPr lang="fr-FR" altLang="fr-FR" sz="1600" dirty="0"/>
              <a:t>Inconvénients de l’héritage multiple:</a:t>
            </a:r>
          </a:p>
          <a:p>
            <a:pPr marL="857250" lvl="1" indent="-457200">
              <a:buFont typeface="+mj-lt"/>
              <a:buAutoNum type="arabicPeriod"/>
            </a:pPr>
            <a:r>
              <a:rPr lang="fr-FR" altLang="fr-FR" b="1" dirty="0"/>
              <a:t>L’</a:t>
            </a:r>
            <a:r>
              <a:rPr lang="fr-FR" altLang="fr-FR" b="1" dirty="0" err="1"/>
              <a:t>ambiguité</a:t>
            </a:r>
            <a:r>
              <a:rPr lang="fr-FR" altLang="fr-FR" b="1" dirty="0"/>
              <a:t>:</a:t>
            </a:r>
            <a:r>
              <a:rPr lang="fr-FR" altLang="fr-FR" dirty="0"/>
              <a:t> </a:t>
            </a:r>
            <a:r>
              <a:rPr lang="fr-FR" altLang="fr-FR" dirty="0" err="1"/>
              <a:t>supposont</a:t>
            </a:r>
            <a:r>
              <a:rPr lang="fr-FR" altLang="fr-FR" dirty="0"/>
              <a:t> qu’on a des membres (données ou méthodes) qui ont le même nom dans les classes B et C, dans ce cas, il faut utiliser l’opérateur de résolution de portée: (::),</a:t>
            </a:r>
          </a:p>
          <a:p>
            <a:pPr marL="857250" lvl="1" indent="-457200">
              <a:buFont typeface="+mj-lt"/>
              <a:buAutoNum type="arabicPeriod"/>
            </a:pPr>
            <a:r>
              <a:rPr lang="fr-FR" altLang="fr-FR" b="1" dirty="0"/>
              <a:t>La redondance:</a:t>
            </a:r>
            <a:r>
              <a:rPr lang="fr-FR" altLang="fr-FR" dirty="0"/>
              <a:t>   on suppose que la classe A contient la définition :</a:t>
            </a:r>
          </a:p>
          <a:p>
            <a:pPr marL="0" indent="823913">
              <a:spcBef>
                <a:spcPts val="0"/>
              </a:spcBef>
              <a:buFont typeface="Wingdings" panose="05000000000000000000" pitchFamily="2" charset="2"/>
              <a:buNone/>
            </a:pPr>
            <a:r>
              <a:rPr lang="fr-FR" altLang="fr-FR" sz="1600" dirty="0">
                <a:solidFill>
                  <a:srgbClr val="0070C0"/>
                </a:solidFill>
              </a:rPr>
              <a:t>class A {</a:t>
            </a:r>
          </a:p>
          <a:p>
            <a:pPr marL="0" indent="823913">
              <a:spcBef>
                <a:spcPts val="0"/>
              </a:spcBef>
              <a:buFont typeface="Wingdings" panose="05000000000000000000" pitchFamily="2" charset="2"/>
              <a:buNone/>
            </a:pPr>
            <a:r>
              <a:rPr lang="fr-FR" altLang="fr-FR" sz="1600" dirty="0">
                <a:solidFill>
                  <a:srgbClr val="0070C0"/>
                </a:solidFill>
              </a:rPr>
              <a:t>public:</a:t>
            </a:r>
          </a:p>
          <a:p>
            <a:pPr marL="0" indent="823913">
              <a:spcBef>
                <a:spcPts val="0"/>
              </a:spcBef>
              <a:buFont typeface="Wingdings" panose="05000000000000000000" pitchFamily="2" charset="2"/>
              <a:buNone/>
            </a:pPr>
            <a:r>
              <a:rPr lang="fr-FR" altLang="fr-FR" sz="1600" dirty="0">
                <a:solidFill>
                  <a:srgbClr val="0070C0"/>
                </a:solidFill>
              </a:rPr>
              <a:t>	</a:t>
            </a:r>
            <a:r>
              <a:rPr lang="fr-FR" altLang="fr-FR" sz="1600" dirty="0" err="1">
                <a:solidFill>
                  <a:srgbClr val="0070C0"/>
                </a:solidFill>
              </a:rPr>
              <a:t>int</a:t>
            </a:r>
            <a:r>
              <a:rPr lang="fr-FR" altLang="fr-FR" sz="1600" dirty="0">
                <a:solidFill>
                  <a:srgbClr val="0070C0"/>
                </a:solidFill>
              </a:rPr>
              <a:t> x;</a:t>
            </a:r>
          </a:p>
          <a:p>
            <a:pPr marL="0" indent="823913">
              <a:spcBef>
                <a:spcPts val="0"/>
              </a:spcBef>
              <a:buFont typeface="Wingdings" panose="05000000000000000000" pitchFamily="2" charset="2"/>
              <a:buNone/>
            </a:pPr>
            <a:r>
              <a:rPr lang="fr-FR" altLang="fr-FR" sz="1600" dirty="0">
                <a:solidFill>
                  <a:srgbClr val="0070C0"/>
                </a:solidFill>
              </a:rPr>
              <a:t>    </a:t>
            </a:r>
            <a:r>
              <a:rPr lang="fr-FR" altLang="fr-FR" sz="1600" dirty="0" err="1">
                <a:solidFill>
                  <a:srgbClr val="0070C0"/>
                </a:solidFill>
              </a:rPr>
              <a:t>void</a:t>
            </a:r>
            <a:r>
              <a:rPr lang="fr-FR" altLang="fr-FR" sz="1600" dirty="0">
                <a:solidFill>
                  <a:srgbClr val="0070C0"/>
                </a:solidFill>
              </a:rPr>
              <a:t> m();	</a:t>
            </a:r>
          </a:p>
          <a:p>
            <a:pPr marL="0" indent="823913">
              <a:spcBef>
                <a:spcPts val="0"/>
              </a:spcBef>
              <a:buFont typeface="Wingdings" panose="05000000000000000000" pitchFamily="2" charset="2"/>
              <a:buNone/>
            </a:pPr>
            <a:r>
              <a:rPr lang="fr-FR" altLang="fr-FR" sz="1600" dirty="0">
                <a:solidFill>
                  <a:srgbClr val="0070C0"/>
                </a:solidFill>
              </a:rPr>
              <a:t>}</a:t>
            </a:r>
            <a:r>
              <a:rPr lang="fr-FR" altLang="fr-FR" sz="1600" dirty="0"/>
              <a:t>;</a:t>
            </a:r>
          </a:p>
          <a:p>
            <a:pPr>
              <a:buFont typeface="Wingdings" panose="05000000000000000000" pitchFamily="2" charset="2"/>
              <a:buNone/>
            </a:pPr>
            <a:r>
              <a:rPr lang="fr-FR" altLang="fr-FR" sz="1600" dirty="0"/>
              <a:t>	x et m() vont figurer dans les deux classes B et C par héritage (simple). La classe D héritera de 2 copies de x et de m à partir des classes B et C  par héritage multiple: A::B::x , A::C::x idem pour la méthode m(). Pour contourner cette redondance on utilise l’héritage virtuel.</a:t>
            </a:r>
          </a:p>
          <a:p>
            <a:pPr>
              <a:buFont typeface="Wingdings" panose="05000000000000000000" pitchFamily="2" charset="2"/>
              <a:buNone/>
            </a:pPr>
            <a:endParaRPr lang="fr-FR" altLang="fr-FR" sz="1600" dirty="0"/>
          </a:p>
          <a:p>
            <a:pPr>
              <a:buFont typeface="Wingdings" panose="05000000000000000000" pitchFamily="2" charset="2"/>
              <a:buNone/>
            </a:pPr>
            <a:endParaRPr lang="fr-FR" altLang="fr-FR" sz="1600" dirty="0"/>
          </a:p>
          <a:p>
            <a:pPr>
              <a:buFont typeface="Wingdings" panose="05000000000000000000" pitchFamily="2" charset="2"/>
              <a:buNone/>
            </a:pPr>
            <a:endParaRPr lang="fr-FR" altLang="fr-FR" sz="1600" b="1" dirty="0"/>
          </a:p>
          <a:p>
            <a:pPr>
              <a:buFont typeface="Wingdings" panose="05000000000000000000" pitchFamily="2" charset="2"/>
              <a:buNone/>
            </a:pPr>
            <a:endParaRPr lang="fr-FR" altLang="fr-FR" sz="1600" b="1" dirty="0"/>
          </a:p>
          <a:p>
            <a:pPr>
              <a:buFont typeface="Wingdings" panose="05000000000000000000" pitchFamily="2" charset="2"/>
              <a:buNone/>
            </a:pPr>
            <a:r>
              <a:rPr lang="fr-FR" altLang="fr-FR" sz="16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E4230BA-B6DC-3E06-281D-348F691F4003}"/>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15363" name="Rectangle 3">
            <a:extLst>
              <a:ext uri="{FF2B5EF4-FFF2-40B4-BE49-F238E27FC236}">
                <a16:creationId xmlns:a16="http://schemas.microsoft.com/office/drawing/2014/main" id="{71C3D0CC-7072-8371-D83A-AA51CF390B0E}"/>
              </a:ext>
            </a:extLst>
          </p:cNvPr>
          <p:cNvSpPr>
            <a:spLocks noGrp="1" noChangeArrowheads="1"/>
          </p:cNvSpPr>
          <p:nvPr>
            <p:ph idx="1"/>
          </p:nvPr>
        </p:nvSpPr>
        <p:spPr>
          <a:xfrm>
            <a:off x="1395821" y="805655"/>
            <a:ext cx="8505825" cy="5882527"/>
          </a:xfrm>
        </p:spPr>
        <p:txBody>
          <a:bodyPr>
            <a:noAutofit/>
          </a:bodyPr>
          <a:lstStyle/>
          <a:p>
            <a:pPr>
              <a:buFont typeface="Wingdings" panose="05000000000000000000" pitchFamily="2" charset="2"/>
              <a:buNone/>
            </a:pPr>
            <a:r>
              <a:rPr lang="fr-FR" altLang="fr-FR" sz="2400" b="1" dirty="0"/>
              <a:t>Héritage virtuel:</a:t>
            </a:r>
          </a:p>
          <a:p>
            <a:pPr>
              <a:buFont typeface="Wingdings" panose="05000000000000000000" pitchFamily="2" charset="2"/>
              <a:buNone/>
            </a:pPr>
            <a:r>
              <a:rPr lang="fr-FR" altLang="fr-FR" sz="2400" dirty="0"/>
              <a:t>Etant donné les classes précédentes A,B,C et D</a:t>
            </a:r>
          </a:p>
          <a:p>
            <a:pPr marL="0" indent="539750">
              <a:spcBef>
                <a:spcPts val="0"/>
              </a:spcBef>
              <a:buFont typeface="Wingdings" panose="05000000000000000000" pitchFamily="2" charset="2"/>
              <a:buNone/>
            </a:pPr>
            <a:r>
              <a:rPr lang="fr-FR" altLang="fr-FR" sz="2400" dirty="0">
                <a:solidFill>
                  <a:srgbClr val="0070C0"/>
                </a:solidFill>
              </a:rPr>
              <a:t>class A {</a:t>
            </a:r>
          </a:p>
          <a:p>
            <a:pPr marL="0" indent="539750">
              <a:spcBef>
                <a:spcPts val="0"/>
              </a:spcBef>
              <a:buFont typeface="Wingdings" panose="05000000000000000000" pitchFamily="2" charset="2"/>
              <a:buNone/>
            </a:pPr>
            <a:r>
              <a:rPr lang="fr-FR" altLang="fr-FR" sz="2400" dirty="0">
                <a:solidFill>
                  <a:srgbClr val="0070C0"/>
                </a:solidFill>
              </a:rPr>
              <a:t>public:</a:t>
            </a:r>
          </a:p>
          <a:p>
            <a:pPr marL="0" indent="539750">
              <a:spcBef>
                <a:spcPts val="0"/>
              </a:spcBef>
              <a:buFont typeface="Wingdings" panose="05000000000000000000" pitchFamily="2" charset="2"/>
              <a:buNone/>
            </a:pPr>
            <a:r>
              <a:rPr lang="fr-FR" altLang="fr-FR" sz="2400" dirty="0">
                <a:solidFill>
                  <a:srgbClr val="0070C0"/>
                </a:solidFill>
              </a:rPr>
              <a:t>	</a:t>
            </a:r>
            <a:r>
              <a:rPr lang="fr-FR" altLang="fr-FR" sz="2400" dirty="0" err="1">
                <a:solidFill>
                  <a:srgbClr val="0070C0"/>
                </a:solidFill>
              </a:rPr>
              <a:t>int</a:t>
            </a:r>
            <a:r>
              <a:rPr lang="fr-FR" altLang="fr-FR" sz="2400" dirty="0">
                <a:solidFill>
                  <a:srgbClr val="0070C0"/>
                </a:solidFill>
              </a:rPr>
              <a:t> x;</a:t>
            </a:r>
          </a:p>
          <a:p>
            <a:pPr marL="0" indent="539750">
              <a:spcBef>
                <a:spcPts val="0"/>
              </a:spcBef>
              <a:buFont typeface="Wingdings" panose="05000000000000000000" pitchFamily="2" charset="2"/>
              <a:buNone/>
            </a:pPr>
            <a:r>
              <a:rPr lang="fr-FR" altLang="fr-FR" sz="2400" dirty="0">
                <a:solidFill>
                  <a:srgbClr val="0070C0"/>
                </a:solidFill>
              </a:rPr>
              <a:t>    A();</a:t>
            </a:r>
          </a:p>
          <a:p>
            <a:pPr marL="0" indent="539750">
              <a:spcBef>
                <a:spcPts val="0"/>
              </a:spcBef>
              <a:buFont typeface="Wingdings" panose="05000000000000000000" pitchFamily="2" charset="2"/>
              <a:buNone/>
            </a:pPr>
            <a:r>
              <a:rPr lang="fr-FR" altLang="fr-FR" sz="2400" dirty="0">
                <a:solidFill>
                  <a:srgbClr val="0070C0"/>
                </a:solidFill>
              </a:rPr>
              <a:t> };</a:t>
            </a:r>
          </a:p>
          <a:p>
            <a:pPr marL="0" indent="539750">
              <a:spcBef>
                <a:spcPts val="0"/>
              </a:spcBef>
              <a:buNone/>
            </a:pPr>
            <a:r>
              <a:rPr lang="fr-FR" altLang="fr-FR" sz="2400" dirty="0">
                <a:solidFill>
                  <a:srgbClr val="0070C0"/>
                </a:solidFill>
              </a:rPr>
              <a:t>A::A(){cout&lt;&lt;" Constructeur de A";}</a:t>
            </a:r>
          </a:p>
          <a:p>
            <a:pPr marL="0" indent="539750">
              <a:spcBef>
                <a:spcPts val="0"/>
              </a:spcBef>
              <a:buNone/>
            </a:pPr>
            <a:r>
              <a:rPr lang="fr-FR" altLang="fr-FR" sz="2400" dirty="0">
                <a:solidFill>
                  <a:srgbClr val="0070C0"/>
                </a:solidFill>
              </a:rPr>
              <a:t>class B:public A {</a:t>
            </a:r>
          </a:p>
          <a:p>
            <a:pPr marL="0" indent="539750">
              <a:spcBef>
                <a:spcPts val="0"/>
              </a:spcBef>
              <a:buNone/>
            </a:pPr>
            <a:r>
              <a:rPr lang="fr-FR" altLang="fr-FR" sz="2400" dirty="0">
                <a:solidFill>
                  <a:srgbClr val="0070C0"/>
                </a:solidFill>
              </a:rPr>
              <a:t>public:</a:t>
            </a:r>
          </a:p>
          <a:p>
            <a:pPr marL="0" indent="539750">
              <a:spcBef>
                <a:spcPts val="0"/>
              </a:spcBef>
              <a:buNone/>
            </a:pPr>
            <a:r>
              <a:rPr lang="fr-FR" altLang="fr-FR" sz="2400" dirty="0">
                <a:solidFill>
                  <a:srgbClr val="0070C0"/>
                </a:solidFill>
              </a:rPr>
              <a:t>	</a:t>
            </a:r>
            <a:r>
              <a:rPr lang="fr-FR" altLang="fr-FR" sz="2400" dirty="0" err="1">
                <a:solidFill>
                  <a:srgbClr val="0070C0"/>
                </a:solidFill>
              </a:rPr>
              <a:t>int</a:t>
            </a:r>
            <a:r>
              <a:rPr lang="fr-FR" altLang="fr-FR" sz="2400" dirty="0">
                <a:solidFill>
                  <a:srgbClr val="0070C0"/>
                </a:solidFill>
              </a:rPr>
              <a:t> x;</a:t>
            </a:r>
          </a:p>
          <a:p>
            <a:pPr marL="0" indent="539750">
              <a:spcBef>
                <a:spcPts val="0"/>
              </a:spcBef>
              <a:buNone/>
            </a:pPr>
            <a:r>
              <a:rPr lang="fr-FR" altLang="fr-FR" sz="2400" dirty="0">
                <a:solidFill>
                  <a:srgbClr val="0070C0"/>
                </a:solidFill>
              </a:rPr>
              <a:t>    B();</a:t>
            </a:r>
          </a:p>
          <a:p>
            <a:pPr marL="0" indent="539750">
              <a:spcBef>
                <a:spcPts val="0"/>
              </a:spcBef>
              <a:buNone/>
            </a:pPr>
            <a:r>
              <a:rPr lang="fr-FR" altLang="fr-FR" sz="2400" dirty="0">
                <a:solidFill>
                  <a:srgbClr val="0070C0"/>
                </a:solidFill>
              </a:rPr>
              <a:t> };</a:t>
            </a:r>
          </a:p>
          <a:p>
            <a:pPr marL="0" indent="539750">
              <a:spcBef>
                <a:spcPts val="0"/>
              </a:spcBef>
              <a:buNone/>
            </a:pPr>
            <a:r>
              <a:rPr lang="fr-FR" altLang="fr-FR" sz="2400" dirty="0">
                <a:solidFill>
                  <a:srgbClr val="0070C0"/>
                </a:solidFill>
              </a:rPr>
              <a:t>B::B(){cout&lt;&lt;" Constructeur de B";}</a:t>
            </a:r>
          </a:p>
          <a:p>
            <a:pPr>
              <a:buFont typeface="Wingdings" panose="05000000000000000000" pitchFamily="2" charset="2"/>
              <a:buNone/>
            </a:pPr>
            <a:endParaRPr lang="fr-FR" altLang="fr-FR" sz="2400" dirty="0"/>
          </a:p>
          <a:p>
            <a:pPr>
              <a:buFont typeface="Wingdings" panose="05000000000000000000" pitchFamily="2" charset="2"/>
              <a:buNone/>
            </a:pPr>
            <a:endParaRPr lang="fr-FR" altLang="fr-FR" sz="2400" dirty="0"/>
          </a:p>
          <a:p>
            <a:pPr>
              <a:buFont typeface="Wingdings" panose="05000000000000000000" pitchFamily="2" charset="2"/>
              <a:buNone/>
            </a:pPr>
            <a:endParaRPr lang="fr-FR" altLang="fr-FR" sz="2400" b="1" dirty="0"/>
          </a:p>
          <a:p>
            <a:pPr>
              <a:buFont typeface="Wingdings" panose="05000000000000000000" pitchFamily="2" charset="2"/>
              <a:buNone/>
            </a:pPr>
            <a:endParaRPr lang="fr-FR" altLang="fr-FR" sz="2400" b="1" dirty="0"/>
          </a:p>
          <a:p>
            <a:pPr>
              <a:buFont typeface="Wingdings" panose="05000000000000000000" pitchFamily="2" charset="2"/>
              <a:buNone/>
            </a:pPr>
            <a:r>
              <a:rPr lang="fr-FR" altLang="fr-FR" sz="24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BCCA512-7A8E-E185-BB92-DCDFF537997B}"/>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16387" name="Rectangle 3">
            <a:extLst>
              <a:ext uri="{FF2B5EF4-FFF2-40B4-BE49-F238E27FC236}">
                <a16:creationId xmlns:a16="http://schemas.microsoft.com/office/drawing/2014/main" id="{704A18F6-6B3C-9B48-56B8-AD679CDE6FE9}"/>
              </a:ext>
            </a:extLst>
          </p:cNvPr>
          <p:cNvSpPr>
            <a:spLocks noGrp="1" noChangeArrowheads="1"/>
          </p:cNvSpPr>
          <p:nvPr>
            <p:ph idx="1"/>
          </p:nvPr>
        </p:nvSpPr>
        <p:spPr>
          <a:xfrm>
            <a:off x="1489166" y="782638"/>
            <a:ext cx="7654834" cy="5988050"/>
          </a:xfrm>
        </p:spPr>
        <p:txBody>
          <a:bodyPr>
            <a:noAutofit/>
          </a:bodyPr>
          <a:lstStyle/>
          <a:p>
            <a:pPr marL="0" indent="0">
              <a:spcBef>
                <a:spcPts val="0"/>
              </a:spcBef>
              <a:buNone/>
            </a:pPr>
            <a:r>
              <a:rPr lang="fr-FR" altLang="fr-FR" sz="2400" dirty="0">
                <a:solidFill>
                  <a:srgbClr val="0070C0"/>
                </a:solidFill>
              </a:rPr>
              <a:t>class C:public A {</a:t>
            </a:r>
          </a:p>
          <a:p>
            <a:pPr marL="0" indent="0">
              <a:spcBef>
                <a:spcPts val="0"/>
              </a:spcBef>
              <a:buNone/>
            </a:pPr>
            <a:r>
              <a:rPr lang="fr-FR" altLang="fr-FR" sz="2400" dirty="0">
                <a:solidFill>
                  <a:srgbClr val="0070C0"/>
                </a:solidFill>
              </a:rPr>
              <a:t>public:</a:t>
            </a:r>
          </a:p>
          <a:p>
            <a:pPr marL="0" indent="0">
              <a:spcBef>
                <a:spcPts val="0"/>
              </a:spcBef>
              <a:buNone/>
            </a:pPr>
            <a:r>
              <a:rPr lang="fr-FR" altLang="fr-FR" sz="2400" dirty="0">
                <a:solidFill>
                  <a:srgbClr val="0070C0"/>
                </a:solidFill>
              </a:rPr>
              <a:t>	</a:t>
            </a:r>
            <a:r>
              <a:rPr lang="fr-FR" altLang="fr-FR" sz="2400" dirty="0" err="1">
                <a:solidFill>
                  <a:srgbClr val="0070C0"/>
                </a:solidFill>
              </a:rPr>
              <a:t>int</a:t>
            </a:r>
            <a:r>
              <a:rPr lang="fr-FR" altLang="fr-FR" sz="2400" dirty="0">
                <a:solidFill>
                  <a:srgbClr val="0070C0"/>
                </a:solidFill>
              </a:rPr>
              <a:t> x;</a:t>
            </a:r>
          </a:p>
          <a:p>
            <a:pPr marL="0" indent="0">
              <a:spcBef>
                <a:spcPts val="0"/>
              </a:spcBef>
              <a:buNone/>
            </a:pPr>
            <a:r>
              <a:rPr lang="fr-FR" altLang="fr-FR" sz="2400" dirty="0">
                <a:solidFill>
                  <a:srgbClr val="0070C0"/>
                </a:solidFill>
              </a:rPr>
              <a:t>     C();</a:t>
            </a:r>
          </a:p>
          <a:p>
            <a:pPr marL="0" indent="0">
              <a:spcBef>
                <a:spcPts val="0"/>
              </a:spcBef>
              <a:buNone/>
            </a:pPr>
            <a:r>
              <a:rPr lang="fr-FR" altLang="fr-FR" sz="2400" dirty="0">
                <a:solidFill>
                  <a:srgbClr val="0070C0"/>
                </a:solidFill>
              </a:rPr>
              <a:t> };</a:t>
            </a:r>
          </a:p>
          <a:p>
            <a:pPr marL="0" indent="0">
              <a:spcBef>
                <a:spcPts val="0"/>
              </a:spcBef>
              <a:buNone/>
            </a:pPr>
            <a:r>
              <a:rPr lang="fr-FR" altLang="fr-FR" sz="2400" dirty="0">
                <a:solidFill>
                  <a:srgbClr val="0070C0"/>
                </a:solidFill>
              </a:rPr>
              <a:t>C::C(){cout&lt;&lt;" Constructeur de C";}</a:t>
            </a:r>
          </a:p>
          <a:p>
            <a:pPr marL="0" indent="0">
              <a:spcBef>
                <a:spcPts val="0"/>
              </a:spcBef>
              <a:buNone/>
            </a:pPr>
            <a:r>
              <a:rPr lang="fr-FR" altLang="fr-FR" sz="2400" dirty="0">
                <a:solidFill>
                  <a:srgbClr val="0070C0"/>
                </a:solidFill>
              </a:rPr>
              <a:t>class D:public </a:t>
            </a:r>
            <a:r>
              <a:rPr lang="fr-FR" altLang="fr-FR" sz="2400" dirty="0" err="1">
                <a:solidFill>
                  <a:srgbClr val="0070C0"/>
                </a:solidFill>
              </a:rPr>
              <a:t>B,public</a:t>
            </a:r>
            <a:r>
              <a:rPr lang="fr-FR" altLang="fr-FR" sz="2400" dirty="0">
                <a:solidFill>
                  <a:srgbClr val="0070C0"/>
                </a:solidFill>
              </a:rPr>
              <a:t> C  {</a:t>
            </a:r>
          </a:p>
          <a:p>
            <a:pPr marL="0" indent="0">
              <a:spcBef>
                <a:spcPts val="0"/>
              </a:spcBef>
              <a:buNone/>
            </a:pPr>
            <a:r>
              <a:rPr lang="fr-FR" altLang="fr-FR" sz="2400" dirty="0">
                <a:solidFill>
                  <a:srgbClr val="0070C0"/>
                </a:solidFill>
              </a:rPr>
              <a:t>public:</a:t>
            </a:r>
          </a:p>
          <a:p>
            <a:pPr marL="0" indent="0">
              <a:spcBef>
                <a:spcPts val="0"/>
              </a:spcBef>
              <a:buNone/>
            </a:pPr>
            <a:r>
              <a:rPr lang="fr-FR" altLang="fr-FR" sz="2400" dirty="0">
                <a:solidFill>
                  <a:srgbClr val="0070C0"/>
                </a:solidFill>
              </a:rPr>
              <a:t>	</a:t>
            </a:r>
            <a:r>
              <a:rPr lang="fr-FR" altLang="fr-FR" sz="2400" dirty="0" err="1">
                <a:solidFill>
                  <a:srgbClr val="0070C0"/>
                </a:solidFill>
              </a:rPr>
              <a:t>int</a:t>
            </a:r>
            <a:r>
              <a:rPr lang="fr-FR" altLang="fr-FR" sz="2400" dirty="0">
                <a:solidFill>
                  <a:srgbClr val="0070C0"/>
                </a:solidFill>
              </a:rPr>
              <a:t> x;</a:t>
            </a:r>
          </a:p>
          <a:p>
            <a:pPr marL="0" indent="0">
              <a:spcBef>
                <a:spcPts val="0"/>
              </a:spcBef>
              <a:buNone/>
            </a:pPr>
            <a:r>
              <a:rPr lang="fr-FR" altLang="fr-FR" sz="2400" dirty="0">
                <a:solidFill>
                  <a:srgbClr val="0070C0"/>
                </a:solidFill>
              </a:rPr>
              <a:t>     D();</a:t>
            </a:r>
          </a:p>
          <a:p>
            <a:pPr marL="0" indent="0">
              <a:spcBef>
                <a:spcPts val="0"/>
              </a:spcBef>
              <a:buNone/>
            </a:pPr>
            <a:r>
              <a:rPr lang="fr-FR" altLang="fr-FR" sz="2400" dirty="0">
                <a:solidFill>
                  <a:srgbClr val="0070C0"/>
                </a:solidFill>
              </a:rPr>
              <a:t> };</a:t>
            </a:r>
          </a:p>
          <a:p>
            <a:pPr marL="0" indent="0">
              <a:spcBef>
                <a:spcPts val="0"/>
              </a:spcBef>
              <a:buNone/>
            </a:pPr>
            <a:r>
              <a:rPr lang="fr-FR" altLang="fr-FR" sz="2400" dirty="0">
                <a:solidFill>
                  <a:srgbClr val="0070C0"/>
                </a:solidFill>
              </a:rPr>
              <a:t>D::D(){cout&lt;&lt;" Constructeur de D";}</a:t>
            </a:r>
          </a:p>
          <a:p>
            <a:pPr marL="0" indent="0">
              <a:spcBef>
                <a:spcPts val="0"/>
              </a:spcBef>
              <a:buNone/>
            </a:pPr>
            <a:r>
              <a:rPr lang="fr-FR" altLang="fr-FR" sz="2400" dirty="0">
                <a:solidFill>
                  <a:schemeClr val="tx1"/>
                </a:solidFill>
              </a:rPr>
              <a:t>Dans test: si on instancie un objet de D:</a:t>
            </a:r>
          </a:p>
          <a:p>
            <a:pPr marL="0" indent="0">
              <a:spcBef>
                <a:spcPts val="0"/>
              </a:spcBef>
              <a:buNone/>
            </a:pPr>
            <a:r>
              <a:rPr lang="fr-FR" altLang="fr-FR" sz="2400" dirty="0">
                <a:solidFill>
                  <a:srgbClr val="0070C0"/>
                </a:solidFill>
              </a:rPr>
              <a:t>D </a:t>
            </a:r>
            <a:r>
              <a:rPr lang="fr-FR" altLang="fr-FR" sz="2400" dirty="0" err="1">
                <a:solidFill>
                  <a:srgbClr val="0070C0"/>
                </a:solidFill>
              </a:rPr>
              <a:t>d</a:t>
            </a:r>
            <a:r>
              <a:rPr lang="fr-FR" altLang="fr-FR" sz="2400" dirty="0">
                <a:solidFill>
                  <a:srgbClr val="0070C0"/>
                </a:solidFill>
              </a:rPr>
              <a:t>; </a:t>
            </a:r>
          </a:p>
          <a:p>
            <a:pPr marL="0" indent="0">
              <a:spcBef>
                <a:spcPts val="0"/>
              </a:spcBef>
              <a:buNone/>
            </a:pPr>
            <a:r>
              <a:rPr lang="fr-FR" altLang="fr-FR" sz="2400" dirty="0">
                <a:solidFill>
                  <a:schemeClr val="tx1"/>
                </a:solidFill>
              </a:rPr>
              <a:t>on aura:</a:t>
            </a:r>
          </a:p>
          <a:p>
            <a:pPr>
              <a:buFont typeface="Wingdings" panose="05000000000000000000" pitchFamily="2" charset="2"/>
              <a:buNone/>
            </a:pPr>
            <a:endParaRPr lang="fr-FR" altLang="fr-FR" sz="2400" dirty="0"/>
          </a:p>
          <a:p>
            <a:pPr>
              <a:buFont typeface="Wingdings" panose="05000000000000000000" pitchFamily="2" charset="2"/>
              <a:buNone/>
            </a:pPr>
            <a:endParaRPr lang="fr-FR" altLang="fr-FR" sz="2400" b="1" dirty="0"/>
          </a:p>
          <a:p>
            <a:pPr>
              <a:buFont typeface="Wingdings" panose="05000000000000000000" pitchFamily="2" charset="2"/>
              <a:buNone/>
            </a:pPr>
            <a:endParaRPr lang="fr-FR" altLang="fr-FR" sz="2400" b="1" dirty="0"/>
          </a:p>
          <a:p>
            <a:pPr>
              <a:buFont typeface="Wingdings" panose="05000000000000000000" pitchFamily="2" charset="2"/>
              <a:buNone/>
            </a:pPr>
            <a:r>
              <a:rPr lang="fr-FR" altLang="fr-FR" sz="24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1C7E119-6C1E-4403-3E09-3E4865532E97}"/>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17411" name="Rectangle 3">
            <a:extLst>
              <a:ext uri="{FF2B5EF4-FFF2-40B4-BE49-F238E27FC236}">
                <a16:creationId xmlns:a16="http://schemas.microsoft.com/office/drawing/2014/main" id="{8C13A61D-739A-95F3-7DDE-02DABB8BB6C7}"/>
              </a:ext>
            </a:extLst>
          </p:cNvPr>
          <p:cNvSpPr>
            <a:spLocks noGrp="1" noChangeArrowheads="1"/>
          </p:cNvSpPr>
          <p:nvPr>
            <p:ph idx="1"/>
          </p:nvPr>
        </p:nvSpPr>
        <p:spPr>
          <a:xfrm>
            <a:off x="1371600" y="940526"/>
            <a:ext cx="7772400" cy="5830162"/>
          </a:xfrm>
        </p:spPr>
        <p:txBody>
          <a:bodyPr>
            <a:noAutofit/>
          </a:bodyPr>
          <a:lstStyle/>
          <a:p>
            <a:pPr marL="0" indent="984250">
              <a:spcBef>
                <a:spcPts val="0"/>
              </a:spcBef>
              <a:buFont typeface="Wingdings" panose="05000000000000000000" pitchFamily="2" charset="2"/>
              <a:buNone/>
            </a:pPr>
            <a:r>
              <a:rPr lang="fr-FR" altLang="fr-FR" dirty="0"/>
              <a:t>Constructeur de A</a:t>
            </a:r>
          </a:p>
          <a:p>
            <a:pPr marL="0" indent="984250">
              <a:spcBef>
                <a:spcPts val="0"/>
              </a:spcBef>
              <a:buFont typeface="Wingdings" panose="05000000000000000000" pitchFamily="2" charset="2"/>
              <a:buNone/>
            </a:pPr>
            <a:r>
              <a:rPr lang="fr-FR" altLang="fr-FR" dirty="0"/>
              <a:t>Constructeur de B</a:t>
            </a:r>
          </a:p>
          <a:p>
            <a:pPr marL="0" indent="984250">
              <a:spcBef>
                <a:spcPts val="0"/>
              </a:spcBef>
              <a:buFont typeface="Wingdings" panose="05000000000000000000" pitchFamily="2" charset="2"/>
              <a:buNone/>
            </a:pPr>
            <a:r>
              <a:rPr lang="fr-FR" altLang="fr-FR" dirty="0"/>
              <a:t>Constructeur de A</a:t>
            </a:r>
          </a:p>
          <a:p>
            <a:pPr marL="0" indent="984250">
              <a:spcBef>
                <a:spcPts val="0"/>
              </a:spcBef>
              <a:buFont typeface="Wingdings" panose="05000000000000000000" pitchFamily="2" charset="2"/>
              <a:buNone/>
            </a:pPr>
            <a:r>
              <a:rPr lang="fr-FR" altLang="fr-FR" dirty="0"/>
              <a:t>Constructeur de C</a:t>
            </a:r>
          </a:p>
          <a:p>
            <a:pPr marL="0" indent="984250">
              <a:spcBef>
                <a:spcPts val="0"/>
              </a:spcBef>
              <a:buFont typeface="Wingdings" panose="05000000000000000000" pitchFamily="2" charset="2"/>
              <a:buNone/>
            </a:pPr>
            <a:r>
              <a:rPr lang="fr-FR" altLang="fr-FR" dirty="0"/>
              <a:t>Constructeur de D</a:t>
            </a:r>
          </a:p>
          <a:p>
            <a:pPr>
              <a:buFont typeface="Wingdings" panose="05000000000000000000" pitchFamily="2" charset="2"/>
              <a:buChar char="Ø"/>
            </a:pPr>
            <a:r>
              <a:rPr lang="fr-FR" altLang="fr-FR" sz="2400" dirty="0"/>
              <a:t>Afin d’éviter ce problème de redondance (répétition de l’utilisation d’une classe héritée par plusieurs chemins), on doit utiliser l’héritage virtuel qui consiste à n’utiliser une classe dans un schéma d’héritage qu’une seule fois:</a:t>
            </a:r>
          </a:p>
          <a:p>
            <a:pPr>
              <a:buFont typeface="Wingdings" panose="05000000000000000000" pitchFamily="2" charset="2"/>
              <a:buNone/>
            </a:pPr>
            <a:endParaRPr lang="fr-FR" altLang="fr-FR" sz="2400" dirty="0"/>
          </a:p>
          <a:p>
            <a:pPr>
              <a:buFont typeface="Wingdings" panose="05000000000000000000" pitchFamily="2" charset="2"/>
              <a:buNone/>
            </a:pPr>
            <a:endParaRPr lang="fr-FR" altLang="fr-FR" sz="2400" b="1" dirty="0"/>
          </a:p>
          <a:p>
            <a:pPr>
              <a:buFont typeface="Wingdings" panose="05000000000000000000" pitchFamily="2" charset="2"/>
              <a:buNone/>
            </a:pPr>
            <a:endParaRPr lang="fr-FR" altLang="fr-FR"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1C7E119-6C1E-4403-3E09-3E4865532E97}"/>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17411" name="Rectangle 3">
            <a:extLst>
              <a:ext uri="{FF2B5EF4-FFF2-40B4-BE49-F238E27FC236}">
                <a16:creationId xmlns:a16="http://schemas.microsoft.com/office/drawing/2014/main" id="{8C13A61D-739A-95F3-7DDE-02DABB8BB6C7}"/>
              </a:ext>
            </a:extLst>
          </p:cNvPr>
          <p:cNvSpPr>
            <a:spLocks noGrp="1" noChangeArrowheads="1"/>
          </p:cNvSpPr>
          <p:nvPr>
            <p:ph idx="1"/>
          </p:nvPr>
        </p:nvSpPr>
        <p:spPr>
          <a:xfrm>
            <a:off x="1371600" y="940526"/>
            <a:ext cx="7772400" cy="5830162"/>
          </a:xfrm>
        </p:spPr>
        <p:txBody>
          <a:bodyPr>
            <a:noAutofit/>
          </a:bodyPr>
          <a:lstStyle/>
          <a:p>
            <a:pPr>
              <a:buFont typeface="Wingdings" panose="05000000000000000000" pitchFamily="2" charset="2"/>
              <a:buChar char="Ø"/>
            </a:pPr>
            <a:r>
              <a:rPr lang="fr-FR" altLang="fr-FR" sz="2400" dirty="0"/>
              <a:t>Dans notre cas, c’est la classe A qui est utilisée à répétition, dans la déclaration des classes B et C (les dérivées directes de A) on ajoute:</a:t>
            </a:r>
          </a:p>
          <a:p>
            <a:pPr>
              <a:buFont typeface="Wingdings" panose="05000000000000000000" pitchFamily="2" charset="2"/>
              <a:buNone/>
            </a:pPr>
            <a:r>
              <a:rPr lang="fr-FR" altLang="fr-FR" sz="2400" dirty="0">
                <a:solidFill>
                  <a:srgbClr val="0070C0"/>
                </a:solidFill>
              </a:rPr>
              <a:t>class B: </a:t>
            </a:r>
            <a:r>
              <a:rPr lang="fr-FR" altLang="fr-FR" sz="2400" dirty="0" err="1">
                <a:solidFill>
                  <a:srgbClr val="0070C0"/>
                </a:solidFill>
              </a:rPr>
              <a:t>virtual</a:t>
            </a:r>
            <a:r>
              <a:rPr lang="fr-FR" altLang="fr-FR" sz="2400" dirty="0">
                <a:solidFill>
                  <a:srgbClr val="0070C0"/>
                </a:solidFill>
              </a:rPr>
              <a:t> public A {……..}   </a:t>
            </a:r>
            <a:r>
              <a:rPr lang="fr-FR" altLang="fr-FR" sz="2400" dirty="0">
                <a:solidFill>
                  <a:schemeClr val="tx1"/>
                </a:solidFill>
              </a:rPr>
              <a:t>// et       </a:t>
            </a:r>
          </a:p>
          <a:p>
            <a:pPr>
              <a:buFont typeface="Wingdings" panose="05000000000000000000" pitchFamily="2" charset="2"/>
              <a:buNone/>
            </a:pPr>
            <a:r>
              <a:rPr lang="fr-FR" altLang="fr-FR" sz="2400" dirty="0">
                <a:solidFill>
                  <a:srgbClr val="0070C0"/>
                </a:solidFill>
              </a:rPr>
              <a:t>class C: </a:t>
            </a:r>
            <a:r>
              <a:rPr lang="fr-FR" altLang="fr-FR" sz="2400" dirty="0" err="1">
                <a:solidFill>
                  <a:srgbClr val="0070C0"/>
                </a:solidFill>
              </a:rPr>
              <a:t>virtual</a:t>
            </a:r>
            <a:r>
              <a:rPr lang="fr-FR" altLang="fr-FR" sz="2400" dirty="0">
                <a:solidFill>
                  <a:srgbClr val="0070C0"/>
                </a:solidFill>
              </a:rPr>
              <a:t> public A {……..}</a:t>
            </a:r>
          </a:p>
          <a:p>
            <a:pPr>
              <a:buFont typeface="Wingdings" panose="05000000000000000000" pitchFamily="2" charset="2"/>
              <a:buNone/>
            </a:pPr>
            <a:r>
              <a:rPr lang="fr-FR" altLang="fr-FR" sz="2400" dirty="0"/>
              <a:t>On aura à l’exécution:</a:t>
            </a:r>
          </a:p>
          <a:p>
            <a:pPr>
              <a:buFont typeface="Wingdings" panose="05000000000000000000" pitchFamily="2" charset="2"/>
              <a:buNone/>
            </a:pPr>
            <a:endParaRPr lang="fr-FR" altLang="fr-FR" sz="2400" dirty="0"/>
          </a:p>
          <a:p>
            <a:pPr>
              <a:spcBef>
                <a:spcPts val="0"/>
              </a:spcBef>
              <a:buFont typeface="Wingdings" panose="05000000000000000000" pitchFamily="2" charset="2"/>
              <a:buNone/>
            </a:pPr>
            <a:r>
              <a:rPr lang="fr-FR" altLang="fr-FR" sz="1600" dirty="0"/>
              <a:t>Constructeur de A</a:t>
            </a:r>
          </a:p>
          <a:p>
            <a:pPr>
              <a:spcBef>
                <a:spcPts val="0"/>
              </a:spcBef>
              <a:buFont typeface="Wingdings" panose="05000000000000000000" pitchFamily="2" charset="2"/>
              <a:buNone/>
            </a:pPr>
            <a:r>
              <a:rPr lang="fr-FR" altLang="fr-FR" sz="1600" dirty="0"/>
              <a:t>Constructeur de B</a:t>
            </a:r>
          </a:p>
          <a:p>
            <a:pPr>
              <a:spcBef>
                <a:spcPts val="0"/>
              </a:spcBef>
              <a:buFont typeface="Wingdings" panose="05000000000000000000" pitchFamily="2" charset="2"/>
              <a:buNone/>
            </a:pPr>
            <a:r>
              <a:rPr lang="fr-FR" altLang="fr-FR" sz="1600" dirty="0"/>
              <a:t>Constructeur de C</a:t>
            </a:r>
          </a:p>
          <a:p>
            <a:pPr>
              <a:spcBef>
                <a:spcPts val="0"/>
              </a:spcBef>
              <a:buFont typeface="Wingdings" panose="05000000000000000000" pitchFamily="2" charset="2"/>
              <a:buNone/>
            </a:pPr>
            <a:r>
              <a:rPr lang="fr-FR" altLang="fr-FR" sz="1600" dirty="0"/>
              <a:t>Constructeur de D</a:t>
            </a:r>
          </a:p>
          <a:p>
            <a:pPr>
              <a:buFont typeface="Wingdings" panose="05000000000000000000" pitchFamily="2" charset="2"/>
              <a:buNone/>
            </a:pPr>
            <a:endParaRPr lang="fr-FR" altLang="fr-FR" sz="2400" dirty="0"/>
          </a:p>
          <a:p>
            <a:pPr>
              <a:buFont typeface="Wingdings" panose="05000000000000000000" pitchFamily="2" charset="2"/>
              <a:buNone/>
            </a:pPr>
            <a:endParaRPr lang="fr-FR" altLang="fr-FR" sz="2400" b="1" dirty="0"/>
          </a:p>
          <a:p>
            <a:pPr>
              <a:buFont typeface="Wingdings" panose="05000000000000000000" pitchFamily="2" charset="2"/>
              <a:buNone/>
            </a:pPr>
            <a:endParaRPr lang="fr-FR" altLang="fr-FR" sz="2400" b="1" dirty="0"/>
          </a:p>
        </p:txBody>
      </p:sp>
    </p:spTree>
    <p:extLst>
      <p:ext uri="{BB962C8B-B14F-4D97-AF65-F5344CB8AC3E}">
        <p14:creationId xmlns:p14="http://schemas.microsoft.com/office/powerpoint/2010/main" val="3521329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EF3368F-4B04-66F5-4456-6A068DD6CFD6}"/>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18435" name="Rectangle 3">
            <a:extLst>
              <a:ext uri="{FF2B5EF4-FFF2-40B4-BE49-F238E27FC236}">
                <a16:creationId xmlns:a16="http://schemas.microsoft.com/office/drawing/2014/main" id="{F8B3197C-AA2E-702A-D450-7B3812ECEB01}"/>
              </a:ext>
            </a:extLst>
          </p:cNvPr>
          <p:cNvSpPr>
            <a:spLocks noGrp="1" noChangeArrowheads="1"/>
          </p:cNvSpPr>
          <p:nvPr>
            <p:ph idx="1"/>
          </p:nvPr>
        </p:nvSpPr>
        <p:spPr>
          <a:xfrm>
            <a:off x="1114697" y="1210491"/>
            <a:ext cx="8029303" cy="5560197"/>
          </a:xfrm>
        </p:spPr>
        <p:txBody>
          <a:bodyPr>
            <a:normAutofit fontScale="92500" lnSpcReduction="10000"/>
          </a:bodyPr>
          <a:lstStyle/>
          <a:p>
            <a:pPr>
              <a:buFont typeface="Wingdings" panose="05000000000000000000" pitchFamily="2" charset="2"/>
              <a:buChar char="q"/>
            </a:pPr>
            <a:r>
              <a:rPr lang="fr-FR" altLang="fr-FR" sz="2400" b="1" dirty="0"/>
              <a:t>Classes Abstraites et interfaces:</a:t>
            </a:r>
            <a:endParaRPr lang="fr-FR" altLang="fr-FR" sz="2400" dirty="0"/>
          </a:p>
          <a:p>
            <a:pPr>
              <a:buFont typeface="Wingdings" panose="05000000000000000000" pitchFamily="2" charset="2"/>
              <a:buChar char="Ø"/>
            </a:pPr>
            <a:r>
              <a:rPr lang="fr-FR" altLang="fr-FR" sz="1800" dirty="0"/>
              <a:t>Une méthode abstraite en C++ est appelée méthode virtuelle pure (méthode sans implémentation ou sans corps).</a:t>
            </a:r>
          </a:p>
          <a:p>
            <a:pPr>
              <a:buFont typeface="Wingdings" panose="05000000000000000000" pitchFamily="2" charset="2"/>
              <a:buChar char="Ø"/>
            </a:pPr>
            <a:r>
              <a:rPr lang="fr-FR" altLang="fr-FR" sz="1800" dirty="0"/>
              <a:t>Pour définir une telle méthode on doit lui affecter un 0 dans sa déclaration.</a:t>
            </a:r>
          </a:p>
          <a:p>
            <a:pPr>
              <a:buFont typeface="Wingdings" panose="05000000000000000000" pitchFamily="2" charset="2"/>
              <a:buNone/>
            </a:pPr>
            <a:r>
              <a:rPr lang="fr-FR" altLang="fr-FR" sz="1800" b="1" dirty="0"/>
              <a:t>Exemple: </a:t>
            </a:r>
            <a:r>
              <a:rPr lang="fr-FR" altLang="fr-FR" sz="1800" dirty="0"/>
              <a:t>dans le fichier </a:t>
            </a:r>
            <a:r>
              <a:rPr lang="fr-FR" altLang="fr-FR" sz="1800" dirty="0" err="1"/>
              <a:t>Complex.h</a:t>
            </a:r>
            <a:r>
              <a:rPr lang="fr-FR" altLang="fr-FR" sz="1800" dirty="0"/>
              <a:t> on peut définir la méthode abstraite dessiner comme suit</a:t>
            </a:r>
          </a:p>
          <a:p>
            <a:pPr>
              <a:buFont typeface="Wingdings" panose="05000000000000000000" pitchFamily="2" charset="2"/>
              <a:buNone/>
            </a:pPr>
            <a:r>
              <a:rPr lang="fr-FR" altLang="fr-FR" sz="1800" dirty="0">
                <a:solidFill>
                  <a:srgbClr val="0070C0"/>
                </a:solidFill>
              </a:rPr>
              <a:t>class </a:t>
            </a:r>
            <a:r>
              <a:rPr lang="fr-FR" altLang="fr-FR" sz="1800" dirty="0" err="1">
                <a:solidFill>
                  <a:srgbClr val="0070C0"/>
                </a:solidFill>
              </a:rPr>
              <a:t>Complex</a:t>
            </a:r>
            <a:r>
              <a:rPr lang="fr-FR" altLang="fr-FR" sz="1800" dirty="0">
                <a:solidFill>
                  <a:srgbClr val="0070C0"/>
                </a:solidFill>
              </a:rPr>
              <a:t> {</a:t>
            </a:r>
          </a:p>
          <a:p>
            <a:pPr>
              <a:buFont typeface="Wingdings" panose="05000000000000000000" pitchFamily="2" charset="2"/>
              <a:buNone/>
            </a:pPr>
            <a:r>
              <a:rPr lang="fr-FR" altLang="fr-FR" sz="1800" dirty="0">
                <a:solidFill>
                  <a:srgbClr val="0070C0"/>
                </a:solidFill>
              </a:rPr>
              <a:t>….</a:t>
            </a:r>
          </a:p>
          <a:p>
            <a:pPr>
              <a:buFont typeface="Wingdings" panose="05000000000000000000" pitchFamily="2" charset="2"/>
              <a:buNone/>
            </a:pPr>
            <a:r>
              <a:rPr lang="fr-FR" altLang="fr-FR" sz="1800" dirty="0">
                <a:solidFill>
                  <a:srgbClr val="0070C0"/>
                </a:solidFill>
              </a:rPr>
              <a:t>public: </a:t>
            </a:r>
          </a:p>
          <a:p>
            <a:pPr>
              <a:buFont typeface="Wingdings" panose="05000000000000000000" pitchFamily="2" charset="2"/>
              <a:buNone/>
            </a:pPr>
            <a:r>
              <a:rPr lang="fr-FR" altLang="fr-FR" sz="1800" dirty="0" err="1">
                <a:solidFill>
                  <a:srgbClr val="0070C0"/>
                </a:solidFill>
              </a:rPr>
              <a:t>virtual</a:t>
            </a:r>
            <a:r>
              <a:rPr lang="fr-FR" altLang="fr-FR" sz="1800" dirty="0">
                <a:solidFill>
                  <a:srgbClr val="0070C0"/>
                </a:solidFill>
              </a:rPr>
              <a:t> </a:t>
            </a:r>
            <a:r>
              <a:rPr lang="fr-FR" altLang="fr-FR" sz="1800" dirty="0" err="1">
                <a:solidFill>
                  <a:srgbClr val="0070C0"/>
                </a:solidFill>
              </a:rPr>
              <a:t>void</a:t>
            </a:r>
            <a:r>
              <a:rPr lang="fr-FR" altLang="fr-FR" sz="1800" dirty="0">
                <a:solidFill>
                  <a:srgbClr val="0070C0"/>
                </a:solidFill>
              </a:rPr>
              <a:t> dessiner ()=0;</a:t>
            </a:r>
          </a:p>
          <a:p>
            <a:pPr>
              <a:buFont typeface="Wingdings" panose="05000000000000000000" pitchFamily="2" charset="2"/>
              <a:buNone/>
            </a:pPr>
            <a:r>
              <a:rPr lang="fr-FR" altLang="fr-FR" sz="1800" dirty="0">
                <a:solidFill>
                  <a:srgbClr val="0070C0"/>
                </a:solidFill>
              </a:rPr>
              <a:t>…</a:t>
            </a:r>
          </a:p>
          <a:p>
            <a:pPr>
              <a:buFont typeface="Wingdings" panose="05000000000000000000" pitchFamily="2" charset="2"/>
              <a:buNone/>
            </a:pPr>
            <a:r>
              <a:rPr lang="fr-FR" altLang="fr-FR" sz="1800" dirty="0">
                <a:solidFill>
                  <a:srgbClr val="0070C0"/>
                </a:solidFill>
              </a:rPr>
              <a:t>}</a:t>
            </a:r>
          </a:p>
          <a:p>
            <a:pPr>
              <a:buFont typeface="Wingdings" panose="05000000000000000000" pitchFamily="2" charset="2"/>
              <a:buChar char="Ø"/>
            </a:pPr>
            <a:r>
              <a:rPr lang="fr-FR" altLang="fr-FR" sz="1800" dirty="0"/>
              <a:t>Une classe qui contient au moins une méthode virtuelle pure est une classe pure (abstraite), on peut pas instancier (créer des objets) à partir de cette classe. </a:t>
            </a:r>
          </a:p>
          <a:p>
            <a:pPr>
              <a:buFont typeface="Wingdings" panose="05000000000000000000" pitchFamily="2" charset="2"/>
              <a:buNone/>
            </a:pPr>
            <a:endParaRPr lang="fr-FR" altLang="fr-FR" sz="1800" b="1" dirty="0"/>
          </a:p>
          <a:p>
            <a:pPr>
              <a:buFont typeface="Wingdings" panose="05000000000000000000" pitchFamily="2" charset="2"/>
              <a:buNone/>
            </a:pPr>
            <a:endParaRPr lang="fr-FR" altLang="fr-FR" sz="1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7584A41-FBF5-4529-CE96-B5BF773F2348}"/>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19459" name="Rectangle 3">
            <a:extLst>
              <a:ext uri="{FF2B5EF4-FFF2-40B4-BE49-F238E27FC236}">
                <a16:creationId xmlns:a16="http://schemas.microsoft.com/office/drawing/2014/main" id="{819A1E16-B27F-5444-51BB-846B8BDAAA1E}"/>
              </a:ext>
            </a:extLst>
          </p:cNvPr>
          <p:cNvSpPr>
            <a:spLocks noGrp="1" noChangeArrowheads="1"/>
          </p:cNvSpPr>
          <p:nvPr>
            <p:ph idx="1"/>
          </p:nvPr>
        </p:nvSpPr>
        <p:spPr>
          <a:xfrm>
            <a:off x="1227909" y="1088571"/>
            <a:ext cx="7916091" cy="5682117"/>
          </a:xfrm>
        </p:spPr>
        <p:txBody>
          <a:bodyPr>
            <a:normAutofit fontScale="92500" lnSpcReduction="10000"/>
          </a:bodyPr>
          <a:lstStyle/>
          <a:p>
            <a:pPr>
              <a:buFont typeface="Wingdings" panose="05000000000000000000" pitchFamily="2" charset="2"/>
              <a:buChar char="Ø"/>
            </a:pPr>
            <a:r>
              <a:rPr lang="fr-FR" altLang="fr-FR" sz="1800" dirty="0"/>
              <a:t>Le concept de classe abstraite est très important dans l’AOO, Ces classes servent De classes de base pour héritage, </a:t>
            </a:r>
          </a:p>
          <a:p>
            <a:pPr>
              <a:buFont typeface="Wingdings" panose="05000000000000000000" pitchFamily="2" charset="2"/>
              <a:buChar char="Ø"/>
            </a:pPr>
            <a:r>
              <a:rPr lang="fr-FR" altLang="fr-FR" sz="1800" dirty="0"/>
              <a:t>une classe qui hérite d’une classe abstraite, pour qu’elle soit utilisable (instanciable) , elle doit donner une implémentation (corps) à toutes les méthodes pures de la classe abstraite.</a:t>
            </a:r>
          </a:p>
          <a:p>
            <a:pPr>
              <a:buFont typeface="Wingdings" panose="05000000000000000000" pitchFamily="2" charset="2"/>
              <a:buChar char="Ø"/>
            </a:pPr>
            <a:r>
              <a:rPr lang="fr-FR" altLang="fr-FR" sz="1800" dirty="0"/>
              <a:t>Les méthodes pures peuvent être vues comme des contrats (obligation) à réaliser par les classes héritières.</a:t>
            </a:r>
          </a:p>
          <a:p>
            <a:pPr>
              <a:buFont typeface="Wingdings" panose="05000000000000000000" pitchFamily="2" charset="2"/>
              <a:buChar char="Ø"/>
            </a:pPr>
            <a:r>
              <a:rPr lang="fr-FR" altLang="fr-FR" sz="1800" dirty="0"/>
              <a:t>Une classe qui hérite d’une classe abstraite, et ne donne pas d’implémentation à toutes les méthodes pures, reste elle-même abstraite (non instanciables).</a:t>
            </a:r>
          </a:p>
          <a:p>
            <a:pPr>
              <a:buFont typeface="Wingdings" panose="05000000000000000000" pitchFamily="2" charset="2"/>
              <a:buChar char="Ø"/>
            </a:pPr>
            <a:r>
              <a:rPr lang="fr-FR" altLang="fr-FR" sz="1800" dirty="0"/>
              <a:t>Une Interface en Java est une collection nommée de méthodes abstraites, les classes et les interfaces sont liés par la relation d’implémentation, une classe qui implémente une interface Java doit donner une implémentation à toutes ses méthodes abstraites.</a:t>
            </a:r>
          </a:p>
          <a:p>
            <a:pPr>
              <a:buFont typeface="Wingdings" panose="05000000000000000000" pitchFamily="2" charset="2"/>
              <a:buChar char="Ø"/>
            </a:pPr>
            <a:r>
              <a:rPr lang="fr-FR" altLang="fr-FR" sz="1800" dirty="0"/>
              <a:t>En C++, Le concept d’interface proprement dit (comme en Java) n’existe pas, néanmoins il peut être substitué par une classe abstraite ne contenant que des méthodes pures (abstraites) et éventuellement des constantes statiques.</a:t>
            </a:r>
          </a:p>
          <a:p>
            <a:pPr>
              <a:buFont typeface="Wingdings" panose="05000000000000000000" pitchFamily="2" charset="2"/>
              <a:buChar char="Ø"/>
            </a:pPr>
            <a:r>
              <a:rPr lang="fr-FR" altLang="fr-FR" sz="1800" dirty="0"/>
              <a:t>La relation d’implémentation est remplacée en C++ par l’héritage du fait que C++ autorise l’héritage multiple.  </a:t>
            </a:r>
          </a:p>
          <a:p>
            <a:pPr>
              <a:buFont typeface="Wingdings" panose="05000000000000000000" pitchFamily="2" charset="2"/>
              <a:buNone/>
            </a:pPr>
            <a:endParaRPr lang="fr-FR" altLang="fr-FR" sz="1800" b="1" dirty="0"/>
          </a:p>
          <a:p>
            <a:pPr>
              <a:buFont typeface="Wingdings" panose="05000000000000000000" pitchFamily="2" charset="2"/>
              <a:buNone/>
            </a:pPr>
            <a:endParaRPr lang="fr-FR" altLang="fr-FR" sz="1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469D150-146E-FB1B-58BA-3CCF8C6E3A1E}"/>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20483" name="Rectangle 3">
            <a:extLst>
              <a:ext uri="{FF2B5EF4-FFF2-40B4-BE49-F238E27FC236}">
                <a16:creationId xmlns:a16="http://schemas.microsoft.com/office/drawing/2014/main" id="{2EBE0234-0E93-6031-18B6-279A1465DF47}"/>
              </a:ext>
            </a:extLst>
          </p:cNvPr>
          <p:cNvSpPr>
            <a:spLocks noGrp="1" noChangeArrowheads="1"/>
          </p:cNvSpPr>
          <p:nvPr>
            <p:ph idx="1"/>
          </p:nvPr>
        </p:nvSpPr>
        <p:spPr>
          <a:xfrm>
            <a:off x="1371600" y="782638"/>
            <a:ext cx="7772400" cy="5988050"/>
          </a:xfrm>
        </p:spPr>
        <p:txBody>
          <a:bodyPr/>
          <a:lstStyle/>
          <a:p>
            <a:pPr>
              <a:buFont typeface="Wingdings" panose="05000000000000000000" pitchFamily="2" charset="2"/>
              <a:buChar char="q"/>
            </a:pPr>
            <a:r>
              <a:rPr lang="fr-FR" altLang="fr-FR" sz="2400" b="1" dirty="0"/>
              <a:t>Le mécanisme RTTI (</a:t>
            </a:r>
            <a:r>
              <a:rPr lang="fr-FR" altLang="fr-FR" sz="2400" b="1" dirty="0" err="1"/>
              <a:t>RunTime</a:t>
            </a:r>
            <a:r>
              <a:rPr lang="fr-FR" altLang="fr-FR" sz="2400" b="1" dirty="0"/>
              <a:t> Type Information)</a:t>
            </a:r>
            <a:endParaRPr lang="fr-FR" altLang="fr-FR" sz="2400" dirty="0"/>
          </a:p>
          <a:p>
            <a:pPr>
              <a:buFont typeface="Wingdings" panose="05000000000000000000" pitchFamily="2" charset="2"/>
              <a:buChar char="Ø"/>
            </a:pPr>
            <a:r>
              <a:rPr lang="fr-FR" altLang="fr-FR" sz="1800" dirty="0"/>
              <a:t>La norme ANSI C++ a introduit un mécanisme permettant d’obtenir des information sur le type d’une variable, d’une expression ou d’un objet. </a:t>
            </a:r>
          </a:p>
          <a:p>
            <a:pPr>
              <a:buFont typeface="Wingdings" panose="05000000000000000000" pitchFamily="2" charset="2"/>
              <a:buChar char="Ø"/>
            </a:pPr>
            <a:r>
              <a:rPr lang="fr-FR" altLang="fr-FR" sz="1800" dirty="0"/>
              <a:t>Ces informations permettent d’identifier et/ou comparer un type afin de procéder à des optimisations adéquates.</a:t>
            </a:r>
          </a:p>
          <a:p>
            <a:pPr>
              <a:buFont typeface="Wingdings" panose="05000000000000000000" pitchFamily="2" charset="2"/>
              <a:buChar char="Ø"/>
            </a:pPr>
            <a:r>
              <a:rPr lang="fr-FR" altLang="fr-FR" sz="1800" dirty="0"/>
              <a:t>C++ introduit l’opérateur </a:t>
            </a:r>
            <a:r>
              <a:rPr lang="fr-FR" altLang="fr-FR" sz="1800" dirty="0" err="1">
                <a:solidFill>
                  <a:srgbClr val="0070C0"/>
                </a:solidFill>
              </a:rPr>
              <a:t>typeid</a:t>
            </a:r>
            <a:r>
              <a:rPr lang="fr-FR" altLang="fr-FR" sz="1800" dirty="0"/>
              <a:t> qui retourne comme résultat un objet de la classe </a:t>
            </a:r>
            <a:r>
              <a:rPr lang="fr-FR" altLang="fr-FR" sz="1800" dirty="0" err="1">
                <a:solidFill>
                  <a:srgbClr val="0070C0"/>
                </a:solidFill>
              </a:rPr>
              <a:t>type_info</a:t>
            </a:r>
            <a:r>
              <a:rPr lang="fr-FR" altLang="fr-FR" sz="1800" dirty="0"/>
              <a:t>, </a:t>
            </a:r>
          </a:p>
          <a:p>
            <a:pPr lvl="1">
              <a:buFont typeface="Wingdings" panose="05000000000000000000" pitchFamily="2" charset="2"/>
              <a:buChar char="ü"/>
            </a:pPr>
            <a:r>
              <a:rPr lang="fr-FR" altLang="fr-FR" dirty="0"/>
              <a:t>La classe </a:t>
            </a:r>
            <a:r>
              <a:rPr lang="fr-FR" altLang="fr-FR" dirty="0" err="1">
                <a:solidFill>
                  <a:srgbClr val="0070C0"/>
                </a:solidFill>
              </a:rPr>
              <a:t>type_info</a:t>
            </a:r>
            <a:r>
              <a:rPr lang="fr-FR" altLang="fr-FR" dirty="0"/>
              <a:t> comporte la méthode </a:t>
            </a:r>
            <a:r>
              <a:rPr lang="fr-FR" altLang="fr-FR" dirty="0" err="1">
                <a:solidFill>
                  <a:srgbClr val="0070C0"/>
                </a:solidFill>
              </a:rPr>
              <a:t>name</a:t>
            </a:r>
            <a:r>
              <a:rPr lang="fr-FR" altLang="fr-FR" dirty="0">
                <a:solidFill>
                  <a:srgbClr val="0070C0"/>
                </a:solidFill>
              </a:rPr>
              <a:t>() </a:t>
            </a:r>
            <a:r>
              <a:rPr lang="fr-FR" altLang="fr-FR" dirty="0"/>
              <a:t>qui renvoi une chaine de caractères représentant le type correspondant à l’objet. </a:t>
            </a:r>
          </a:p>
          <a:p>
            <a:pPr lvl="1">
              <a:buFont typeface="Wingdings" panose="05000000000000000000" pitchFamily="2" charset="2"/>
              <a:buChar char="ü"/>
            </a:pPr>
            <a:r>
              <a:rPr lang="fr-FR" altLang="fr-FR" dirty="0"/>
              <a:t>De plus, elle redéfini les opérateurs </a:t>
            </a:r>
            <a:r>
              <a:rPr lang="fr-FR" altLang="fr-FR" dirty="0">
                <a:solidFill>
                  <a:srgbClr val="0070C0"/>
                </a:solidFill>
              </a:rPr>
              <a:t>==</a:t>
            </a:r>
            <a:r>
              <a:rPr lang="fr-FR" altLang="fr-FR" dirty="0"/>
              <a:t> et </a:t>
            </a:r>
            <a:r>
              <a:rPr lang="fr-FR" altLang="fr-FR" dirty="0">
                <a:solidFill>
                  <a:srgbClr val="0070C0"/>
                </a:solidFill>
              </a:rPr>
              <a:t>!=</a:t>
            </a:r>
            <a:r>
              <a:rPr lang="fr-FR" altLang="fr-FR" dirty="0"/>
              <a:t> afin de comparer les types (objets de la classe </a:t>
            </a:r>
            <a:r>
              <a:rPr lang="fr-FR" altLang="fr-FR" dirty="0" err="1">
                <a:solidFill>
                  <a:srgbClr val="0070C0"/>
                </a:solidFill>
              </a:rPr>
              <a:t>type_info</a:t>
            </a:r>
            <a:r>
              <a:rPr lang="fr-FR" altLang="fr-FR" dirty="0"/>
              <a:t>), l’opérateur </a:t>
            </a:r>
            <a:r>
              <a:rPr lang="fr-FR" altLang="fr-FR" dirty="0">
                <a:solidFill>
                  <a:srgbClr val="0070C0"/>
                </a:solidFill>
              </a:rPr>
              <a:t>==</a:t>
            </a:r>
            <a:r>
              <a:rPr lang="fr-FR" altLang="fr-FR" dirty="0"/>
              <a:t> </a:t>
            </a:r>
            <a:r>
              <a:rPr lang="fr-FR" altLang="fr-FR" dirty="0" err="1"/>
              <a:t>renovoi</a:t>
            </a:r>
            <a:r>
              <a:rPr lang="fr-FR" altLang="fr-FR" dirty="0"/>
              <a:t> false si les objets </a:t>
            </a:r>
            <a:r>
              <a:rPr lang="fr-FR" altLang="fr-FR" dirty="0" err="1">
                <a:solidFill>
                  <a:srgbClr val="0070C0"/>
                </a:solidFill>
              </a:rPr>
              <a:t>type_info</a:t>
            </a:r>
            <a:r>
              <a:rPr lang="fr-FR" altLang="fr-FR" dirty="0">
                <a:solidFill>
                  <a:srgbClr val="0070C0"/>
                </a:solidFill>
              </a:rPr>
              <a:t> </a:t>
            </a:r>
            <a:r>
              <a:rPr lang="fr-FR" altLang="fr-FR" dirty="0"/>
              <a:t>correspondent à deux objets avec des types différents. </a:t>
            </a:r>
            <a:endParaRPr lang="fr-FR" altLang="fr-F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10A178E-A715-1B51-09A8-C678F6ABE193}"/>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21507" name="Rectangle 3">
            <a:extLst>
              <a:ext uri="{FF2B5EF4-FFF2-40B4-BE49-F238E27FC236}">
                <a16:creationId xmlns:a16="http://schemas.microsoft.com/office/drawing/2014/main" id="{4FE6D6DF-643A-D8CD-2380-E38AEAD2A762}"/>
              </a:ext>
            </a:extLst>
          </p:cNvPr>
          <p:cNvSpPr>
            <a:spLocks noGrp="1" noChangeArrowheads="1"/>
          </p:cNvSpPr>
          <p:nvPr>
            <p:ph idx="1"/>
          </p:nvPr>
        </p:nvSpPr>
        <p:spPr>
          <a:xfrm>
            <a:off x="1371600" y="782638"/>
            <a:ext cx="7772400" cy="6075362"/>
          </a:xfrm>
        </p:spPr>
        <p:txBody>
          <a:bodyPr>
            <a:normAutofit lnSpcReduction="10000"/>
          </a:bodyPr>
          <a:lstStyle/>
          <a:p>
            <a:pPr>
              <a:buFont typeface="Wingdings" panose="05000000000000000000" pitchFamily="2" charset="2"/>
              <a:buNone/>
            </a:pPr>
            <a:r>
              <a:rPr lang="fr-FR" altLang="fr-FR" sz="1800" b="1" dirty="0"/>
              <a:t>Exemple :</a:t>
            </a:r>
          </a:p>
          <a:p>
            <a:pPr indent="-73025">
              <a:buFont typeface="Wingdings" panose="05000000000000000000" pitchFamily="2" charset="2"/>
              <a:buNone/>
            </a:pPr>
            <a:r>
              <a:rPr lang="fr-FR" altLang="fr-FR" sz="1800" dirty="0">
                <a:solidFill>
                  <a:srgbClr val="0070C0"/>
                </a:solidFill>
              </a:rPr>
              <a:t>#include &lt;</a:t>
            </a:r>
            <a:r>
              <a:rPr lang="fr-FR" altLang="fr-FR" sz="1800" dirty="0" err="1">
                <a:solidFill>
                  <a:srgbClr val="0070C0"/>
                </a:solidFill>
              </a:rPr>
              <a:t>iostream</a:t>
            </a:r>
            <a:r>
              <a:rPr lang="fr-FR" altLang="fr-FR" sz="1800" dirty="0">
                <a:solidFill>
                  <a:srgbClr val="0070C0"/>
                </a:solidFill>
              </a:rPr>
              <a:t>&gt;</a:t>
            </a:r>
          </a:p>
          <a:p>
            <a:pPr indent="-73025">
              <a:buFont typeface="Wingdings" panose="05000000000000000000" pitchFamily="2" charset="2"/>
              <a:buNone/>
            </a:pPr>
            <a:r>
              <a:rPr lang="fr-FR" altLang="fr-FR" sz="1800" dirty="0">
                <a:solidFill>
                  <a:srgbClr val="0070C0"/>
                </a:solidFill>
              </a:rPr>
              <a:t>#include &lt;</a:t>
            </a:r>
            <a:r>
              <a:rPr lang="fr-FR" altLang="fr-FR" sz="1800" dirty="0" err="1">
                <a:solidFill>
                  <a:srgbClr val="0070C0"/>
                </a:solidFill>
              </a:rPr>
              <a:t>typeinfo</a:t>
            </a:r>
            <a:r>
              <a:rPr lang="fr-FR" altLang="fr-FR" sz="1800" dirty="0">
                <a:solidFill>
                  <a:srgbClr val="0070C0"/>
                </a:solidFill>
              </a:rPr>
              <a:t>&gt; // pour </a:t>
            </a:r>
            <a:r>
              <a:rPr lang="fr-FR" altLang="fr-FR" sz="1800" dirty="0" err="1">
                <a:solidFill>
                  <a:srgbClr val="0070C0"/>
                </a:solidFill>
              </a:rPr>
              <a:t>typeid</a:t>
            </a:r>
            <a:endParaRPr lang="fr-FR" altLang="fr-FR" sz="1800" dirty="0">
              <a:solidFill>
                <a:srgbClr val="0070C0"/>
              </a:solidFill>
            </a:endParaRPr>
          </a:p>
          <a:p>
            <a:pPr indent="-73025">
              <a:buFont typeface="Wingdings" panose="05000000000000000000" pitchFamily="2" charset="2"/>
              <a:buNone/>
            </a:pPr>
            <a:r>
              <a:rPr lang="fr-FR" altLang="fr-FR" sz="1800" dirty="0" err="1">
                <a:solidFill>
                  <a:srgbClr val="0070C0"/>
                </a:solidFill>
              </a:rPr>
              <a:t>using</a:t>
            </a:r>
            <a:r>
              <a:rPr lang="fr-FR" altLang="fr-FR" sz="1800" dirty="0">
                <a:solidFill>
                  <a:srgbClr val="0070C0"/>
                </a:solidFill>
              </a:rPr>
              <a:t> </a:t>
            </a:r>
            <a:r>
              <a:rPr lang="fr-FR" altLang="fr-FR" sz="1800" dirty="0" err="1">
                <a:solidFill>
                  <a:srgbClr val="0070C0"/>
                </a:solidFill>
              </a:rPr>
              <a:t>namespace</a:t>
            </a:r>
            <a:r>
              <a:rPr lang="fr-FR" altLang="fr-FR" sz="1800" dirty="0">
                <a:solidFill>
                  <a:srgbClr val="0070C0"/>
                </a:solidFill>
              </a:rPr>
              <a:t> std ;</a:t>
            </a:r>
          </a:p>
          <a:p>
            <a:pPr indent="-73025">
              <a:buFont typeface="Wingdings" panose="05000000000000000000" pitchFamily="2" charset="2"/>
              <a:buNone/>
            </a:pPr>
            <a:r>
              <a:rPr lang="fr-FR" altLang="fr-FR" sz="1800" dirty="0">
                <a:solidFill>
                  <a:srgbClr val="0070C0"/>
                </a:solidFill>
              </a:rPr>
              <a:t>class </a:t>
            </a:r>
            <a:r>
              <a:rPr lang="fr-FR" altLang="fr-FR" sz="1800" dirty="0" err="1">
                <a:solidFill>
                  <a:srgbClr val="0070C0"/>
                </a:solidFill>
              </a:rPr>
              <a:t>Complex</a:t>
            </a:r>
            <a:r>
              <a:rPr lang="fr-FR" altLang="fr-FR" sz="1800" dirty="0">
                <a:solidFill>
                  <a:srgbClr val="0070C0"/>
                </a:solidFill>
              </a:rPr>
              <a:t> {….;</a:t>
            </a:r>
            <a:r>
              <a:rPr lang="fr-FR" altLang="fr-FR" sz="1800" dirty="0" err="1">
                <a:solidFill>
                  <a:srgbClr val="0070C0"/>
                </a:solidFill>
              </a:rPr>
              <a:t>virtual</a:t>
            </a:r>
            <a:r>
              <a:rPr lang="fr-FR" altLang="fr-FR" sz="1800" dirty="0">
                <a:solidFill>
                  <a:srgbClr val="0070C0"/>
                </a:solidFill>
              </a:rPr>
              <a:t> </a:t>
            </a: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print</a:t>
            </a:r>
            <a:r>
              <a:rPr lang="fr-FR" altLang="fr-FR" sz="1800" dirty="0">
                <a:solidFill>
                  <a:srgbClr val="0070C0"/>
                </a:solidFill>
              </a:rPr>
              <a:t>(){…}};</a:t>
            </a:r>
          </a:p>
          <a:p>
            <a:pPr indent="-73025">
              <a:buFont typeface="Wingdings" panose="05000000000000000000" pitchFamily="2" charset="2"/>
              <a:buNone/>
            </a:pPr>
            <a:r>
              <a:rPr lang="fr-FR" altLang="fr-FR" sz="1800" dirty="0">
                <a:solidFill>
                  <a:srgbClr val="0070C0"/>
                </a:solidFill>
              </a:rPr>
              <a:t>class </a:t>
            </a:r>
            <a:r>
              <a:rPr lang="fr-FR" altLang="fr-FR" sz="1800" dirty="0" err="1">
                <a:solidFill>
                  <a:srgbClr val="0070C0"/>
                </a:solidFill>
              </a:rPr>
              <a:t>Gcomplex</a:t>
            </a:r>
            <a:r>
              <a:rPr lang="fr-FR" altLang="fr-FR" sz="1800" dirty="0">
                <a:solidFill>
                  <a:srgbClr val="0070C0"/>
                </a:solidFill>
              </a:rPr>
              <a:t> :public </a:t>
            </a:r>
            <a:r>
              <a:rPr lang="fr-FR" altLang="fr-FR" sz="1800" dirty="0" err="1">
                <a:solidFill>
                  <a:srgbClr val="0070C0"/>
                </a:solidFill>
              </a:rPr>
              <a:t>Complex</a:t>
            </a:r>
            <a:r>
              <a:rPr lang="fr-FR" altLang="fr-FR" sz="1800" dirty="0">
                <a:solidFill>
                  <a:srgbClr val="0070C0"/>
                </a:solidFill>
              </a:rPr>
              <a:t> {…..;</a:t>
            </a:r>
            <a:r>
              <a:rPr lang="fr-FR" altLang="fr-FR" sz="1800" dirty="0" err="1">
                <a:solidFill>
                  <a:srgbClr val="0070C0"/>
                </a:solidFill>
              </a:rPr>
              <a:t>virtual</a:t>
            </a:r>
            <a:r>
              <a:rPr lang="fr-FR" altLang="fr-FR" sz="1800" dirty="0">
                <a:solidFill>
                  <a:srgbClr val="0070C0"/>
                </a:solidFill>
              </a:rPr>
              <a:t> </a:t>
            </a: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print</a:t>
            </a:r>
            <a:r>
              <a:rPr lang="fr-FR" altLang="fr-FR" sz="1800" dirty="0">
                <a:solidFill>
                  <a:srgbClr val="0070C0"/>
                </a:solidFill>
              </a:rPr>
              <a:t>(){….}};</a:t>
            </a:r>
          </a:p>
          <a:p>
            <a:pPr indent="-73025">
              <a:buFont typeface="Wingdings" panose="05000000000000000000" pitchFamily="2" charset="2"/>
              <a:buNone/>
            </a:pPr>
            <a:r>
              <a:rPr lang="fr-FR" altLang="fr-FR" sz="1800" dirty="0">
                <a:solidFill>
                  <a:srgbClr val="0070C0"/>
                </a:solidFill>
              </a:rPr>
              <a:t>main() { </a:t>
            </a:r>
          </a:p>
          <a:p>
            <a:pPr indent="284163">
              <a:buFont typeface="Wingdings" panose="05000000000000000000" pitchFamily="2" charset="2"/>
              <a:buNone/>
            </a:pPr>
            <a:r>
              <a:rPr lang="fr-FR" altLang="fr-FR" sz="1800" dirty="0" err="1">
                <a:solidFill>
                  <a:srgbClr val="0070C0"/>
                </a:solidFill>
              </a:rPr>
              <a:t>Complex</a:t>
            </a:r>
            <a:r>
              <a:rPr lang="fr-FR" altLang="fr-FR" sz="1800" dirty="0">
                <a:solidFill>
                  <a:srgbClr val="0070C0"/>
                </a:solidFill>
              </a:rPr>
              <a:t> c(10,10) ; </a:t>
            </a:r>
            <a:r>
              <a:rPr lang="fr-FR" altLang="fr-FR" sz="1800" dirty="0" err="1">
                <a:solidFill>
                  <a:srgbClr val="0070C0"/>
                </a:solidFill>
              </a:rPr>
              <a:t>GComplex</a:t>
            </a:r>
            <a:r>
              <a:rPr lang="fr-FR" altLang="fr-FR" sz="1800" dirty="0">
                <a:solidFill>
                  <a:srgbClr val="0070C0"/>
                </a:solidFill>
              </a:rPr>
              <a:t> </a:t>
            </a:r>
            <a:r>
              <a:rPr lang="fr-FR" altLang="fr-FR" sz="1800" dirty="0" err="1">
                <a:solidFill>
                  <a:srgbClr val="0070C0"/>
                </a:solidFill>
              </a:rPr>
              <a:t>gc</a:t>
            </a:r>
            <a:r>
              <a:rPr lang="fr-FR" altLang="fr-FR" sz="1800" dirty="0">
                <a:solidFill>
                  <a:srgbClr val="0070C0"/>
                </a:solidFill>
              </a:rPr>
              <a:t>(20,20) ;</a:t>
            </a:r>
          </a:p>
          <a:p>
            <a:pPr indent="284163">
              <a:buFont typeface="Wingdings" panose="05000000000000000000" pitchFamily="2" charset="2"/>
              <a:buNone/>
            </a:pPr>
            <a:r>
              <a:rPr lang="fr-FR" altLang="fr-FR" sz="1800" dirty="0" err="1">
                <a:solidFill>
                  <a:srgbClr val="0070C0"/>
                </a:solidFill>
              </a:rPr>
              <a:t>Complex</a:t>
            </a:r>
            <a:r>
              <a:rPr lang="fr-FR" altLang="fr-FR" sz="1800" dirty="0">
                <a:solidFill>
                  <a:srgbClr val="0070C0"/>
                </a:solidFill>
              </a:rPr>
              <a:t> * </a:t>
            </a:r>
            <a:r>
              <a:rPr lang="fr-FR" altLang="fr-FR" sz="1800" dirty="0" err="1">
                <a:solidFill>
                  <a:srgbClr val="0070C0"/>
                </a:solidFill>
              </a:rPr>
              <a:t>cp</a:t>
            </a:r>
            <a:r>
              <a:rPr lang="fr-FR" altLang="fr-FR" sz="1800" dirty="0">
                <a:solidFill>
                  <a:srgbClr val="0070C0"/>
                </a:solidFill>
              </a:rPr>
              <a:t> ;</a:t>
            </a:r>
          </a:p>
          <a:p>
            <a:pPr indent="284163">
              <a:buFont typeface="Wingdings" panose="05000000000000000000" pitchFamily="2" charset="2"/>
              <a:buNone/>
            </a:pPr>
            <a:r>
              <a:rPr lang="fr-FR" altLang="fr-FR" sz="1800" dirty="0" err="1">
                <a:solidFill>
                  <a:srgbClr val="FF0000"/>
                </a:solidFill>
              </a:rPr>
              <a:t>cp</a:t>
            </a:r>
            <a:r>
              <a:rPr lang="fr-FR" altLang="fr-FR" sz="1800" dirty="0">
                <a:solidFill>
                  <a:srgbClr val="FF0000"/>
                </a:solidFill>
              </a:rPr>
              <a:t> = &amp;c ;</a:t>
            </a:r>
          </a:p>
          <a:p>
            <a:pPr indent="284163">
              <a:buFont typeface="Wingdings" panose="05000000000000000000" pitchFamily="2" charset="2"/>
              <a:buNone/>
            </a:pPr>
            <a:r>
              <a:rPr lang="fr-FR" altLang="fr-FR" sz="1800" dirty="0">
                <a:solidFill>
                  <a:srgbClr val="FF0000"/>
                </a:solidFill>
              </a:rPr>
              <a:t>cout &lt;&lt; "type de </a:t>
            </a:r>
            <a:r>
              <a:rPr lang="fr-FR" altLang="fr-FR" sz="1800" dirty="0" err="1">
                <a:solidFill>
                  <a:srgbClr val="FF0000"/>
                </a:solidFill>
              </a:rPr>
              <a:t>cp</a:t>
            </a:r>
            <a:r>
              <a:rPr lang="fr-FR" altLang="fr-FR" sz="1800" dirty="0">
                <a:solidFill>
                  <a:srgbClr val="FF0000"/>
                </a:solidFill>
              </a:rPr>
              <a:t> : " &lt;&lt; </a:t>
            </a:r>
            <a:r>
              <a:rPr lang="fr-FR" altLang="fr-FR" sz="1800" dirty="0" err="1">
                <a:solidFill>
                  <a:srgbClr val="FF0000"/>
                </a:solidFill>
              </a:rPr>
              <a:t>typeid</a:t>
            </a:r>
            <a:r>
              <a:rPr lang="fr-FR" altLang="fr-FR" sz="1800" dirty="0">
                <a:solidFill>
                  <a:srgbClr val="FF0000"/>
                </a:solidFill>
              </a:rPr>
              <a:t> (</a:t>
            </a:r>
            <a:r>
              <a:rPr lang="fr-FR" altLang="fr-FR" sz="1800" dirty="0" err="1">
                <a:solidFill>
                  <a:srgbClr val="FF0000"/>
                </a:solidFill>
              </a:rPr>
              <a:t>cp</a:t>
            </a:r>
            <a:r>
              <a:rPr lang="fr-FR" altLang="fr-FR" sz="1800" dirty="0">
                <a:solidFill>
                  <a:srgbClr val="FF0000"/>
                </a:solidFill>
              </a:rPr>
              <a:t>).</a:t>
            </a:r>
            <a:r>
              <a:rPr lang="fr-FR" altLang="fr-FR" sz="1800" dirty="0" err="1">
                <a:solidFill>
                  <a:srgbClr val="FF0000"/>
                </a:solidFill>
              </a:rPr>
              <a:t>name</a:t>
            </a:r>
            <a:r>
              <a:rPr lang="fr-FR" altLang="fr-FR" sz="1800" dirty="0">
                <a:solidFill>
                  <a:srgbClr val="FF0000"/>
                </a:solidFill>
              </a:rPr>
              <a:t>() &lt;&lt; "\n" ;</a:t>
            </a:r>
          </a:p>
          <a:p>
            <a:pPr indent="284163">
              <a:buFont typeface="Wingdings" panose="05000000000000000000" pitchFamily="2" charset="2"/>
              <a:buNone/>
            </a:pPr>
            <a:r>
              <a:rPr lang="fr-FR" altLang="fr-FR" sz="1800" dirty="0">
                <a:solidFill>
                  <a:srgbClr val="FF0000"/>
                </a:solidFill>
              </a:rPr>
              <a:t>cout &lt;&lt; "type de *</a:t>
            </a:r>
            <a:r>
              <a:rPr lang="fr-FR" altLang="fr-FR" sz="1800" dirty="0" err="1">
                <a:solidFill>
                  <a:srgbClr val="FF0000"/>
                </a:solidFill>
              </a:rPr>
              <a:t>cp</a:t>
            </a:r>
            <a:r>
              <a:rPr lang="fr-FR" altLang="fr-FR" sz="1800" dirty="0">
                <a:solidFill>
                  <a:srgbClr val="FF0000"/>
                </a:solidFill>
              </a:rPr>
              <a:t> : " &lt;&lt; </a:t>
            </a:r>
            <a:r>
              <a:rPr lang="fr-FR" altLang="fr-FR" sz="1800" dirty="0" err="1">
                <a:solidFill>
                  <a:srgbClr val="FF0000"/>
                </a:solidFill>
              </a:rPr>
              <a:t>typeid</a:t>
            </a:r>
            <a:r>
              <a:rPr lang="fr-FR" altLang="fr-FR" sz="1800" dirty="0">
                <a:solidFill>
                  <a:srgbClr val="FF0000"/>
                </a:solidFill>
              </a:rPr>
              <a:t> (*</a:t>
            </a:r>
            <a:r>
              <a:rPr lang="fr-FR" altLang="fr-FR" sz="1800" dirty="0" err="1">
                <a:solidFill>
                  <a:srgbClr val="FF0000"/>
                </a:solidFill>
              </a:rPr>
              <a:t>cp</a:t>
            </a:r>
            <a:r>
              <a:rPr lang="fr-FR" altLang="fr-FR" sz="1800" dirty="0">
                <a:solidFill>
                  <a:srgbClr val="FF0000"/>
                </a:solidFill>
              </a:rPr>
              <a:t>).</a:t>
            </a:r>
            <a:r>
              <a:rPr lang="fr-FR" altLang="fr-FR" sz="1800" dirty="0" err="1">
                <a:solidFill>
                  <a:srgbClr val="FF0000"/>
                </a:solidFill>
              </a:rPr>
              <a:t>name</a:t>
            </a:r>
            <a:r>
              <a:rPr lang="fr-FR" altLang="fr-FR" sz="1800" dirty="0">
                <a:solidFill>
                  <a:srgbClr val="FF0000"/>
                </a:solidFill>
              </a:rPr>
              <a:t>() &lt;&lt; "\n" ;</a:t>
            </a:r>
          </a:p>
          <a:p>
            <a:pPr indent="284163">
              <a:buFont typeface="Wingdings" panose="05000000000000000000" pitchFamily="2" charset="2"/>
              <a:buNone/>
            </a:pPr>
            <a:r>
              <a:rPr lang="fr-FR" altLang="fr-FR" sz="1800" dirty="0" err="1">
                <a:solidFill>
                  <a:srgbClr val="0070C0"/>
                </a:solidFill>
              </a:rPr>
              <a:t>cp</a:t>
            </a:r>
            <a:r>
              <a:rPr lang="fr-FR" altLang="fr-FR" sz="1800" dirty="0">
                <a:solidFill>
                  <a:srgbClr val="0070C0"/>
                </a:solidFill>
              </a:rPr>
              <a:t> = &amp;</a:t>
            </a:r>
            <a:r>
              <a:rPr lang="fr-FR" altLang="fr-FR" sz="1800" dirty="0" err="1">
                <a:solidFill>
                  <a:srgbClr val="0070C0"/>
                </a:solidFill>
              </a:rPr>
              <a:t>gc</a:t>
            </a:r>
            <a:r>
              <a:rPr lang="fr-FR" altLang="fr-FR" sz="1800" dirty="0">
                <a:solidFill>
                  <a:srgbClr val="0070C0"/>
                </a:solidFill>
              </a:rPr>
              <a:t> ;</a:t>
            </a:r>
          </a:p>
          <a:p>
            <a:pPr indent="284163">
              <a:buFont typeface="Wingdings" panose="05000000000000000000" pitchFamily="2" charset="2"/>
              <a:buNone/>
            </a:pPr>
            <a:r>
              <a:rPr lang="fr-FR" altLang="fr-FR" sz="1800" dirty="0">
                <a:solidFill>
                  <a:srgbClr val="0070C0"/>
                </a:solidFill>
              </a:rPr>
              <a:t>cout &lt;&lt; "type de </a:t>
            </a:r>
            <a:r>
              <a:rPr lang="fr-FR" altLang="fr-FR" sz="1800" dirty="0" err="1">
                <a:solidFill>
                  <a:srgbClr val="0070C0"/>
                </a:solidFill>
              </a:rPr>
              <a:t>cp</a:t>
            </a:r>
            <a:r>
              <a:rPr lang="fr-FR" altLang="fr-FR" sz="1800" dirty="0">
                <a:solidFill>
                  <a:srgbClr val="0070C0"/>
                </a:solidFill>
              </a:rPr>
              <a:t> : " &lt;&lt; </a:t>
            </a:r>
            <a:r>
              <a:rPr lang="fr-FR" altLang="fr-FR" sz="1800" dirty="0" err="1">
                <a:solidFill>
                  <a:srgbClr val="0070C0"/>
                </a:solidFill>
              </a:rPr>
              <a:t>typeid</a:t>
            </a:r>
            <a:r>
              <a:rPr lang="fr-FR" altLang="fr-FR" sz="1800" dirty="0">
                <a:solidFill>
                  <a:srgbClr val="0070C0"/>
                </a:solidFill>
              </a:rPr>
              <a:t> (</a:t>
            </a:r>
            <a:r>
              <a:rPr lang="fr-FR" altLang="fr-FR" sz="1800" dirty="0" err="1">
                <a:solidFill>
                  <a:srgbClr val="0070C0"/>
                </a:solidFill>
              </a:rPr>
              <a:t>cp</a:t>
            </a:r>
            <a:r>
              <a:rPr lang="fr-FR" altLang="fr-FR" sz="1800" dirty="0">
                <a:solidFill>
                  <a:srgbClr val="0070C0"/>
                </a:solidFill>
              </a:rPr>
              <a:t>).</a:t>
            </a:r>
            <a:r>
              <a:rPr lang="fr-FR" altLang="fr-FR" sz="1800" dirty="0" err="1">
                <a:solidFill>
                  <a:srgbClr val="0070C0"/>
                </a:solidFill>
              </a:rPr>
              <a:t>name</a:t>
            </a:r>
            <a:r>
              <a:rPr lang="fr-FR" altLang="fr-FR" sz="1800" dirty="0">
                <a:solidFill>
                  <a:srgbClr val="0070C0"/>
                </a:solidFill>
              </a:rPr>
              <a:t>() &lt;&lt; "\n" ;</a:t>
            </a:r>
          </a:p>
          <a:p>
            <a:pPr indent="284163">
              <a:buFont typeface="Wingdings" panose="05000000000000000000" pitchFamily="2" charset="2"/>
              <a:buNone/>
            </a:pPr>
            <a:r>
              <a:rPr lang="fr-FR" altLang="fr-FR" sz="1800" dirty="0">
                <a:solidFill>
                  <a:srgbClr val="0070C0"/>
                </a:solidFill>
              </a:rPr>
              <a:t>cout &lt;&lt; "type de *</a:t>
            </a:r>
            <a:r>
              <a:rPr lang="fr-FR" altLang="fr-FR" sz="1800" dirty="0" err="1">
                <a:solidFill>
                  <a:srgbClr val="0070C0"/>
                </a:solidFill>
              </a:rPr>
              <a:t>cp</a:t>
            </a:r>
            <a:r>
              <a:rPr lang="fr-FR" altLang="fr-FR" sz="1800" dirty="0">
                <a:solidFill>
                  <a:srgbClr val="0070C0"/>
                </a:solidFill>
              </a:rPr>
              <a:t> : " &lt;&lt; </a:t>
            </a:r>
            <a:r>
              <a:rPr lang="fr-FR" altLang="fr-FR" sz="1800" dirty="0" err="1">
                <a:solidFill>
                  <a:srgbClr val="0070C0"/>
                </a:solidFill>
              </a:rPr>
              <a:t>typeid</a:t>
            </a:r>
            <a:r>
              <a:rPr lang="fr-FR" altLang="fr-FR" sz="1800" dirty="0">
                <a:solidFill>
                  <a:srgbClr val="0070C0"/>
                </a:solidFill>
              </a:rPr>
              <a:t> (*</a:t>
            </a:r>
            <a:r>
              <a:rPr lang="fr-FR" altLang="fr-FR" sz="1800" dirty="0" err="1">
                <a:solidFill>
                  <a:srgbClr val="0070C0"/>
                </a:solidFill>
              </a:rPr>
              <a:t>cp</a:t>
            </a:r>
            <a:r>
              <a:rPr lang="fr-FR" altLang="fr-FR" sz="1800" dirty="0">
                <a:solidFill>
                  <a:srgbClr val="0070C0"/>
                </a:solidFill>
              </a:rPr>
              <a:t>).</a:t>
            </a:r>
            <a:r>
              <a:rPr lang="fr-FR" altLang="fr-FR" sz="1800" dirty="0" err="1">
                <a:solidFill>
                  <a:srgbClr val="0070C0"/>
                </a:solidFill>
              </a:rPr>
              <a:t>name</a:t>
            </a:r>
            <a:r>
              <a:rPr lang="fr-FR" altLang="fr-FR" sz="1800" dirty="0">
                <a:solidFill>
                  <a:srgbClr val="0070C0"/>
                </a:solidFill>
              </a:rPr>
              <a:t>() &lt;&lt; "\n" ;</a:t>
            </a:r>
          </a:p>
          <a:p>
            <a:pPr indent="-73025">
              <a:buFont typeface="Wingdings" panose="05000000000000000000" pitchFamily="2" charset="2"/>
              <a:buNone/>
            </a:pPr>
            <a:r>
              <a:rPr lang="fr-FR" altLang="fr-FR" sz="1800" dirty="0">
                <a:solidFill>
                  <a:srgbClr val="0070C0"/>
                </a:solidFil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C8D7AB9-4DC9-3A95-6D66-1D8B7D3046CC}"/>
              </a:ext>
            </a:extLst>
          </p:cNvPr>
          <p:cNvSpPr>
            <a:spLocks noGrp="1" noChangeArrowheads="1"/>
          </p:cNvSpPr>
          <p:nvPr>
            <p:ph type="title"/>
          </p:nvPr>
        </p:nvSpPr>
        <p:spPr/>
        <p:txBody>
          <a:bodyPr/>
          <a:lstStyle/>
          <a:p>
            <a:pPr eaLnBrk="1" hangingPunct="1"/>
            <a:r>
              <a:rPr lang="fr-CA" altLang="fr-FR" dirty="0">
                <a:solidFill>
                  <a:schemeClr val="tx1"/>
                </a:solidFill>
              </a:rPr>
              <a:t>Héritage Avancé</a:t>
            </a:r>
          </a:p>
        </p:txBody>
      </p:sp>
      <p:sp>
        <p:nvSpPr>
          <p:cNvPr id="4099" name="Rectangle 3">
            <a:extLst>
              <a:ext uri="{FF2B5EF4-FFF2-40B4-BE49-F238E27FC236}">
                <a16:creationId xmlns:a16="http://schemas.microsoft.com/office/drawing/2014/main" id="{120DBA82-D2BC-133E-19CA-BB152F9F8246}"/>
              </a:ext>
            </a:extLst>
          </p:cNvPr>
          <p:cNvSpPr>
            <a:spLocks noGrp="1" noChangeArrowheads="1"/>
          </p:cNvSpPr>
          <p:nvPr>
            <p:ph idx="1"/>
          </p:nvPr>
        </p:nvSpPr>
        <p:spPr>
          <a:xfrm>
            <a:off x="1576251" y="1436688"/>
            <a:ext cx="7567749" cy="5348287"/>
          </a:xfrm>
        </p:spPr>
        <p:txBody>
          <a:bodyPr/>
          <a:lstStyle/>
          <a:p>
            <a:pPr>
              <a:buFont typeface="Wingdings" panose="05000000000000000000" pitchFamily="2" charset="2"/>
              <a:buNone/>
            </a:pPr>
            <a:r>
              <a:rPr lang="fr-FR" altLang="fr-FR" b="1" dirty="0"/>
              <a:t>Plan:</a:t>
            </a:r>
          </a:p>
          <a:p>
            <a:r>
              <a:rPr lang="fr-FR" altLang="fr-FR" sz="2400" dirty="0"/>
              <a:t>Complément sur l’héritage simple</a:t>
            </a:r>
          </a:p>
          <a:p>
            <a:r>
              <a:rPr lang="fr-FR" altLang="fr-FR" sz="2400" dirty="0"/>
              <a:t>Héritage multiple.</a:t>
            </a:r>
          </a:p>
          <a:p>
            <a:r>
              <a:rPr lang="fr-FR" altLang="fr-FR" sz="2400" dirty="0"/>
              <a:t>Héritage virtuel.</a:t>
            </a:r>
          </a:p>
          <a:p>
            <a:r>
              <a:rPr lang="fr-FR" altLang="fr-FR" sz="2400" dirty="0"/>
              <a:t>Classes abstraites et interfaces</a:t>
            </a:r>
          </a:p>
          <a:p>
            <a:r>
              <a:rPr lang="fr-FR" altLang="fr-FR" sz="2400" dirty="0"/>
              <a:t>Le mécanisme RTTI</a:t>
            </a:r>
          </a:p>
          <a:p>
            <a:r>
              <a:rPr lang="fr-FR" altLang="fr-FR" sz="2400" dirty="0"/>
              <a:t>Gestion des exceptions.</a:t>
            </a:r>
            <a:endParaRPr lang="fr-FR" altLang="fr-FR" sz="24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E39957E-48CF-F7FF-211D-85850D7A96F3}"/>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22531" name="Rectangle 3">
            <a:extLst>
              <a:ext uri="{FF2B5EF4-FFF2-40B4-BE49-F238E27FC236}">
                <a16:creationId xmlns:a16="http://schemas.microsoft.com/office/drawing/2014/main" id="{30582BEC-D769-36A9-A774-1CA97DA55E75}"/>
              </a:ext>
            </a:extLst>
          </p:cNvPr>
          <p:cNvSpPr>
            <a:spLocks noGrp="1" noChangeArrowheads="1"/>
          </p:cNvSpPr>
          <p:nvPr>
            <p:ph idx="1"/>
          </p:nvPr>
        </p:nvSpPr>
        <p:spPr>
          <a:xfrm>
            <a:off x="1371600" y="1027611"/>
            <a:ext cx="7772400" cy="5830389"/>
          </a:xfrm>
        </p:spPr>
        <p:txBody>
          <a:bodyPr>
            <a:normAutofit/>
          </a:bodyPr>
          <a:lstStyle/>
          <a:p>
            <a:pPr>
              <a:buFont typeface="Wingdings" panose="05000000000000000000" pitchFamily="2" charset="2"/>
              <a:buNone/>
            </a:pPr>
            <a:r>
              <a:rPr lang="fr-FR" altLang="fr-FR" sz="1800" dirty="0"/>
              <a:t>Résultat de l’exécution de l’exemple précédent:</a:t>
            </a:r>
          </a:p>
          <a:p>
            <a:pPr>
              <a:spcBef>
                <a:spcPts val="0"/>
              </a:spcBef>
              <a:buFont typeface="Wingdings" panose="05000000000000000000" pitchFamily="2" charset="2"/>
              <a:buNone/>
            </a:pPr>
            <a:r>
              <a:rPr lang="fr-FR" altLang="fr-FR" sz="1600" dirty="0"/>
              <a:t>type de </a:t>
            </a:r>
            <a:r>
              <a:rPr lang="fr-FR" altLang="fr-FR" sz="1600" dirty="0" err="1"/>
              <a:t>cp</a:t>
            </a:r>
            <a:r>
              <a:rPr lang="fr-FR" altLang="fr-FR" sz="1600" dirty="0"/>
              <a:t> : </a:t>
            </a:r>
            <a:r>
              <a:rPr lang="fr-FR" altLang="fr-FR" sz="1600" dirty="0" err="1"/>
              <a:t>Complex</a:t>
            </a:r>
            <a:r>
              <a:rPr lang="fr-FR" altLang="fr-FR" sz="1600" dirty="0"/>
              <a:t> *</a:t>
            </a:r>
          </a:p>
          <a:p>
            <a:pPr>
              <a:spcBef>
                <a:spcPts val="0"/>
              </a:spcBef>
              <a:buFont typeface="Wingdings" panose="05000000000000000000" pitchFamily="2" charset="2"/>
              <a:buNone/>
            </a:pPr>
            <a:r>
              <a:rPr lang="fr-FR" altLang="fr-FR" sz="1600" dirty="0"/>
              <a:t>type de *</a:t>
            </a:r>
            <a:r>
              <a:rPr lang="fr-FR" altLang="fr-FR" sz="1600" dirty="0" err="1"/>
              <a:t>cp</a:t>
            </a:r>
            <a:r>
              <a:rPr lang="fr-FR" altLang="fr-FR" sz="1600" dirty="0"/>
              <a:t> : </a:t>
            </a:r>
            <a:r>
              <a:rPr lang="fr-FR" altLang="fr-FR" sz="1600" dirty="0" err="1"/>
              <a:t>Complex</a:t>
            </a:r>
            <a:endParaRPr lang="fr-FR" altLang="fr-FR" sz="1600" dirty="0"/>
          </a:p>
          <a:p>
            <a:pPr>
              <a:spcBef>
                <a:spcPts val="0"/>
              </a:spcBef>
              <a:buFont typeface="Wingdings" panose="05000000000000000000" pitchFamily="2" charset="2"/>
              <a:buNone/>
            </a:pPr>
            <a:r>
              <a:rPr lang="fr-FR" altLang="fr-FR" sz="1600" dirty="0"/>
              <a:t>type de </a:t>
            </a:r>
            <a:r>
              <a:rPr lang="fr-FR" altLang="fr-FR" sz="1600" dirty="0" err="1"/>
              <a:t>cp</a:t>
            </a:r>
            <a:r>
              <a:rPr lang="fr-FR" altLang="fr-FR" sz="1600" dirty="0"/>
              <a:t> : </a:t>
            </a:r>
            <a:r>
              <a:rPr lang="fr-FR" altLang="fr-FR" sz="1600" dirty="0" err="1"/>
              <a:t>Complex</a:t>
            </a:r>
            <a:r>
              <a:rPr lang="fr-FR" altLang="fr-FR" sz="1600" dirty="0"/>
              <a:t> *</a:t>
            </a:r>
          </a:p>
          <a:p>
            <a:pPr>
              <a:spcBef>
                <a:spcPts val="0"/>
              </a:spcBef>
              <a:buFont typeface="Wingdings" panose="05000000000000000000" pitchFamily="2" charset="2"/>
              <a:buNone/>
            </a:pPr>
            <a:r>
              <a:rPr lang="fr-FR" altLang="fr-FR" sz="1600" dirty="0"/>
              <a:t>type de *</a:t>
            </a:r>
            <a:r>
              <a:rPr lang="fr-FR" altLang="fr-FR" sz="1600" dirty="0" err="1"/>
              <a:t>cp</a:t>
            </a:r>
            <a:r>
              <a:rPr lang="fr-FR" altLang="fr-FR" sz="1600" dirty="0"/>
              <a:t> : </a:t>
            </a:r>
            <a:r>
              <a:rPr lang="fr-FR" altLang="fr-FR" sz="1600" dirty="0" err="1"/>
              <a:t>Gcomplex</a:t>
            </a:r>
            <a:endParaRPr lang="fr-FR" altLang="fr-FR" sz="1600" dirty="0"/>
          </a:p>
          <a:p>
            <a:pPr>
              <a:buFont typeface="Wingdings" panose="05000000000000000000" pitchFamily="2" charset="2"/>
              <a:buChar char="ü"/>
            </a:pPr>
            <a:r>
              <a:rPr lang="fr-FR" altLang="fr-FR" sz="1800" dirty="0">
                <a:sym typeface="Wingdings" panose="05000000000000000000" pitchFamily="2" charset="2"/>
              </a:rPr>
              <a:t>Le type de l’objet pointé peut varier par contre le type du pointeur sur l’objet reste le même (statique).</a:t>
            </a:r>
          </a:p>
          <a:p>
            <a:pPr>
              <a:buFont typeface="Wingdings" panose="05000000000000000000" pitchFamily="2" charset="2"/>
              <a:buChar char="ü"/>
            </a:pPr>
            <a:r>
              <a:rPr lang="fr-FR" altLang="fr-FR" dirty="0">
                <a:sym typeface="Wingdings" panose="05000000000000000000" pitchFamily="2" charset="2"/>
              </a:rPr>
              <a:t>Les noms des types peuvent différer d’une version de C++ à une autre.</a:t>
            </a:r>
          </a:p>
          <a:p>
            <a:pPr>
              <a:buFont typeface="Wingdings" panose="05000000000000000000" pitchFamily="2" charset="2"/>
              <a:buChar char="ü"/>
            </a:pPr>
            <a:r>
              <a:rPr lang="fr-FR" altLang="fr-FR" dirty="0">
                <a:sym typeface="Wingdings" panose="05000000000000000000" pitchFamily="2" charset="2"/>
              </a:rPr>
              <a:t>Les objets utilisés doivent être polymorphes (comportant des méthodes virtuelles) sinon le la méthode </a:t>
            </a:r>
            <a:r>
              <a:rPr lang="fr-FR" altLang="fr-FR" dirty="0" err="1">
                <a:solidFill>
                  <a:srgbClr val="0070C0"/>
                </a:solidFill>
                <a:sym typeface="Wingdings" panose="05000000000000000000" pitchFamily="2" charset="2"/>
              </a:rPr>
              <a:t>name</a:t>
            </a:r>
            <a:r>
              <a:rPr lang="fr-FR" altLang="fr-FR" dirty="0">
                <a:solidFill>
                  <a:srgbClr val="0070C0"/>
                </a:solidFill>
                <a:sym typeface="Wingdings" panose="05000000000000000000" pitchFamily="2" charset="2"/>
              </a:rPr>
              <a:t>() </a:t>
            </a:r>
            <a:r>
              <a:rPr lang="fr-FR" altLang="fr-FR" dirty="0">
                <a:sym typeface="Wingdings" panose="05000000000000000000" pitchFamily="2" charset="2"/>
              </a:rPr>
              <a:t>renvoi toujours le type statique du pointeur.</a:t>
            </a:r>
          </a:p>
          <a:p>
            <a:pPr>
              <a:buFont typeface="Wingdings" panose="05000000000000000000" pitchFamily="2" charset="2"/>
              <a:buChar char="ü"/>
            </a:pPr>
            <a:r>
              <a:rPr lang="fr-FR" altLang="fr-FR" dirty="0">
                <a:sym typeface="Wingdings" panose="05000000000000000000" pitchFamily="2" charset="2"/>
              </a:rPr>
              <a:t>On peut directement comparer des objets renvoyés par </a:t>
            </a:r>
            <a:r>
              <a:rPr lang="fr-FR" altLang="fr-FR" dirty="0" err="1">
                <a:sym typeface="Wingdings" panose="05000000000000000000" pitchFamily="2" charset="2"/>
              </a:rPr>
              <a:t>typeid</a:t>
            </a:r>
            <a:endParaRPr lang="fr-FR" altLang="fr-FR" dirty="0">
              <a:sym typeface="Wingdings" panose="05000000000000000000" pitchFamily="2" charset="2"/>
            </a:endParaRPr>
          </a:p>
          <a:p>
            <a:pPr marL="0" indent="0">
              <a:buNone/>
            </a:pPr>
            <a:r>
              <a:rPr lang="fr-FR" altLang="fr-FR" dirty="0">
                <a:solidFill>
                  <a:srgbClr val="0070C0"/>
                </a:solidFill>
                <a:sym typeface="Wingdings" panose="05000000000000000000" pitchFamily="2" charset="2"/>
              </a:rPr>
              <a:t>     if(</a:t>
            </a:r>
            <a:r>
              <a:rPr lang="fr-FR" altLang="fr-FR" dirty="0" err="1">
                <a:solidFill>
                  <a:srgbClr val="0070C0"/>
                </a:solidFill>
                <a:sym typeface="Wingdings" panose="05000000000000000000" pitchFamily="2" charset="2"/>
              </a:rPr>
              <a:t>typeid</a:t>
            </a:r>
            <a:r>
              <a:rPr lang="fr-FR" altLang="fr-FR" dirty="0">
                <a:solidFill>
                  <a:srgbClr val="0070C0"/>
                </a:solidFill>
                <a:sym typeface="Wingdings" panose="05000000000000000000" pitchFamily="2" charset="2"/>
              </a:rPr>
              <a:t>(objet1)==</a:t>
            </a:r>
            <a:r>
              <a:rPr lang="fr-FR" altLang="fr-FR" dirty="0" err="1">
                <a:solidFill>
                  <a:srgbClr val="0070C0"/>
                </a:solidFill>
                <a:sym typeface="Wingdings" panose="05000000000000000000" pitchFamily="2" charset="2"/>
              </a:rPr>
              <a:t>typeid</a:t>
            </a:r>
            <a:r>
              <a:rPr lang="fr-FR" altLang="fr-FR" dirty="0">
                <a:solidFill>
                  <a:srgbClr val="0070C0"/>
                </a:solidFill>
                <a:sym typeface="Wingdings" panose="05000000000000000000" pitchFamily="2" charset="2"/>
              </a:rPr>
              <a:t>(objet2)) {…..}</a:t>
            </a:r>
          </a:p>
          <a:p>
            <a:pPr>
              <a:buFont typeface="Wingdings" panose="05000000000000000000" pitchFamily="2" charset="2"/>
              <a:buChar char="è"/>
            </a:pPr>
            <a:endParaRPr lang="fr-FR" altLang="fr-FR" sz="1800" dirty="0">
              <a:sym typeface="Wingdings" panose="05000000000000000000" pitchFamily="2" charset="2"/>
            </a:endParaRPr>
          </a:p>
          <a:p>
            <a:pPr>
              <a:buFont typeface="Wingdings" panose="05000000000000000000" pitchFamily="2" charset="2"/>
              <a:buNone/>
            </a:pPr>
            <a:endParaRPr lang="fr-FR" altLang="fr-FR" sz="1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BE8E021-43E0-22E9-8C83-3F25B1157B75}"/>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23555" name="Rectangle 3">
            <a:extLst>
              <a:ext uri="{FF2B5EF4-FFF2-40B4-BE49-F238E27FC236}">
                <a16:creationId xmlns:a16="http://schemas.microsoft.com/office/drawing/2014/main" id="{2D95DFF8-688E-35B7-F172-DE2C34E35EF2}"/>
              </a:ext>
            </a:extLst>
          </p:cNvPr>
          <p:cNvSpPr>
            <a:spLocks noGrp="1" noChangeArrowheads="1"/>
          </p:cNvSpPr>
          <p:nvPr>
            <p:ph idx="1"/>
          </p:nvPr>
        </p:nvSpPr>
        <p:spPr>
          <a:xfrm>
            <a:off x="1628503" y="862149"/>
            <a:ext cx="7515497" cy="5995851"/>
          </a:xfrm>
        </p:spPr>
        <p:txBody>
          <a:bodyPr/>
          <a:lstStyle/>
          <a:p>
            <a:pPr>
              <a:buFont typeface="Wingdings" panose="05000000000000000000" pitchFamily="2" charset="2"/>
              <a:buChar char="Ø"/>
            </a:pPr>
            <a:r>
              <a:rPr lang="fr-FR" altLang="fr-FR" sz="1800" dirty="0">
                <a:sym typeface="Wingdings" panose="05000000000000000000" pitchFamily="2" charset="2"/>
              </a:rPr>
              <a:t>En connaissant le type pointé par </a:t>
            </a:r>
            <a:r>
              <a:rPr lang="fr-FR" altLang="fr-FR" sz="1800" dirty="0" err="1">
                <a:sym typeface="Wingdings" panose="05000000000000000000" pitchFamily="2" charset="2"/>
              </a:rPr>
              <a:t>cp</a:t>
            </a:r>
            <a:r>
              <a:rPr lang="fr-FR" altLang="fr-FR" sz="1800" dirty="0">
                <a:sym typeface="Wingdings" panose="05000000000000000000" pitchFamily="2" charset="2"/>
              </a:rPr>
              <a:t>, parfois il est utile de convertir le pointeur lui-même vers le type réellement pointé: Dans le cas précédent </a:t>
            </a:r>
            <a:r>
              <a:rPr lang="fr-FR" altLang="fr-FR" sz="1800" dirty="0" err="1">
                <a:sym typeface="Wingdings" panose="05000000000000000000" pitchFamily="2" charset="2"/>
              </a:rPr>
              <a:t>cp</a:t>
            </a:r>
            <a:r>
              <a:rPr lang="fr-FR" altLang="fr-FR" sz="1800" dirty="0">
                <a:sym typeface="Wingdings" panose="05000000000000000000" pitchFamily="2" charset="2"/>
              </a:rPr>
              <a:t> pointe un objet de type (</a:t>
            </a:r>
            <a:r>
              <a:rPr lang="fr-FR" altLang="fr-FR" sz="1800" dirty="0" err="1">
                <a:solidFill>
                  <a:srgbClr val="0070C0"/>
                </a:solidFill>
                <a:sym typeface="Wingdings" panose="05000000000000000000" pitchFamily="2" charset="2"/>
              </a:rPr>
              <a:t>GCOmplex</a:t>
            </a:r>
            <a:r>
              <a:rPr lang="fr-FR" altLang="fr-FR" sz="1800" dirty="0">
                <a:sym typeface="Wingdings" panose="05000000000000000000" pitchFamily="2" charset="2"/>
              </a:rPr>
              <a:t> ) hors </a:t>
            </a:r>
            <a:r>
              <a:rPr lang="fr-FR" altLang="fr-FR" sz="1800" dirty="0" err="1">
                <a:solidFill>
                  <a:srgbClr val="0070C0"/>
                </a:solidFill>
                <a:sym typeface="Wingdings" panose="05000000000000000000" pitchFamily="2" charset="2"/>
              </a:rPr>
              <a:t>cp</a:t>
            </a:r>
            <a:r>
              <a:rPr lang="fr-FR" altLang="fr-FR" sz="1800" dirty="0">
                <a:sym typeface="Wingdings" panose="05000000000000000000" pitchFamily="2" charset="2"/>
              </a:rPr>
              <a:t> il est de type (</a:t>
            </a:r>
            <a:r>
              <a:rPr lang="fr-FR" altLang="fr-FR" sz="1800" dirty="0" err="1">
                <a:solidFill>
                  <a:srgbClr val="0070C0"/>
                </a:solidFill>
                <a:sym typeface="Wingdings" panose="05000000000000000000" pitchFamily="2" charset="2"/>
              </a:rPr>
              <a:t>Complex</a:t>
            </a:r>
            <a:r>
              <a:rPr lang="fr-FR" altLang="fr-FR" sz="1800" dirty="0">
                <a:solidFill>
                  <a:srgbClr val="0070C0"/>
                </a:solidFill>
                <a:sym typeface="Wingdings" panose="05000000000000000000" pitchFamily="2" charset="2"/>
              </a:rPr>
              <a:t> *</a:t>
            </a:r>
            <a:r>
              <a:rPr lang="fr-FR" altLang="fr-FR" sz="1800" dirty="0">
                <a:sym typeface="Wingdings" panose="05000000000000000000" pitchFamily="2" charset="2"/>
              </a:rPr>
              <a:t>) on peut le convertir vers le type (</a:t>
            </a:r>
            <a:r>
              <a:rPr lang="fr-FR" altLang="fr-FR" sz="1800" dirty="0" err="1">
                <a:solidFill>
                  <a:srgbClr val="0070C0"/>
                </a:solidFill>
                <a:sym typeface="Wingdings" panose="05000000000000000000" pitchFamily="2" charset="2"/>
              </a:rPr>
              <a:t>Gcomplex</a:t>
            </a:r>
            <a:r>
              <a:rPr lang="fr-FR" altLang="fr-FR" sz="1800" dirty="0">
                <a:solidFill>
                  <a:srgbClr val="0070C0"/>
                </a:solidFill>
                <a:sym typeface="Wingdings" panose="05000000000000000000" pitchFamily="2" charset="2"/>
              </a:rPr>
              <a:t> *</a:t>
            </a:r>
            <a:r>
              <a:rPr lang="fr-FR" altLang="fr-FR" sz="1800" dirty="0">
                <a:sym typeface="Wingdings" panose="05000000000000000000" pitchFamily="2" charset="2"/>
              </a:rPr>
              <a:t>) en utilisant l’opérateur </a:t>
            </a:r>
            <a:r>
              <a:rPr lang="fr-FR" altLang="fr-FR" sz="1800" dirty="0" err="1">
                <a:solidFill>
                  <a:srgbClr val="0070C0"/>
                </a:solidFill>
                <a:sym typeface="Wingdings" panose="05000000000000000000" pitchFamily="2" charset="2"/>
              </a:rPr>
              <a:t>dynamic_cast</a:t>
            </a:r>
            <a:r>
              <a:rPr lang="fr-FR" altLang="fr-FR" sz="1800" dirty="0">
                <a:solidFill>
                  <a:srgbClr val="0070C0"/>
                </a:solidFill>
                <a:sym typeface="Wingdings" panose="05000000000000000000" pitchFamily="2" charset="2"/>
              </a:rPr>
              <a:t>:</a:t>
            </a:r>
          </a:p>
          <a:p>
            <a:pPr>
              <a:buFont typeface="Wingdings" panose="05000000000000000000" pitchFamily="2" charset="2"/>
              <a:buNone/>
            </a:pPr>
            <a:r>
              <a:rPr lang="fr-FR" altLang="fr-FR" sz="1800" dirty="0" err="1">
                <a:solidFill>
                  <a:srgbClr val="0070C0"/>
                </a:solidFill>
                <a:sym typeface="Wingdings" panose="05000000000000000000" pitchFamily="2" charset="2"/>
              </a:rPr>
              <a:t>Gcomplex</a:t>
            </a:r>
            <a:r>
              <a:rPr lang="fr-FR" altLang="fr-FR" sz="1800" dirty="0">
                <a:solidFill>
                  <a:srgbClr val="0070C0"/>
                </a:solidFill>
                <a:sym typeface="Wingdings" panose="05000000000000000000" pitchFamily="2" charset="2"/>
              </a:rPr>
              <a:t> * </a:t>
            </a:r>
            <a:r>
              <a:rPr lang="fr-FR" altLang="fr-FR" sz="1800" dirty="0" err="1">
                <a:solidFill>
                  <a:srgbClr val="0070C0"/>
                </a:solidFill>
                <a:sym typeface="Wingdings" panose="05000000000000000000" pitchFamily="2" charset="2"/>
              </a:rPr>
              <a:t>ncp</a:t>
            </a:r>
            <a:r>
              <a:rPr lang="fr-FR" altLang="fr-FR" sz="1800" dirty="0">
                <a:solidFill>
                  <a:srgbClr val="0070C0"/>
                </a:solidFill>
                <a:sym typeface="Wingdings" panose="05000000000000000000" pitchFamily="2" charset="2"/>
              </a:rPr>
              <a:t>=</a:t>
            </a:r>
            <a:r>
              <a:rPr lang="fr-FR" altLang="fr-FR" sz="1800" dirty="0" err="1">
                <a:solidFill>
                  <a:srgbClr val="0070C0"/>
                </a:solidFill>
                <a:sym typeface="Wingdings" panose="05000000000000000000" pitchFamily="2" charset="2"/>
              </a:rPr>
              <a:t>dynamic_cast</a:t>
            </a:r>
            <a:r>
              <a:rPr lang="fr-FR" altLang="fr-FR" sz="1800" dirty="0">
                <a:solidFill>
                  <a:srgbClr val="0070C0"/>
                </a:solidFill>
                <a:sym typeface="Wingdings" panose="05000000000000000000" pitchFamily="2" charset="2"/>
              </a:rPr>
              <a:t> &lt;</a:t>
            </a:r>
            <a:r>
              <a:rPr lang="fr-FR" altLang="fr-FR" sz="1800" dirty="0" err="1">
                <a:solidFill>
                  <a:srgbClr val="0070C0"/>
                </a:solidFill>
                <a:sym typeface="Wingdings" panose="05000000000000000000" pitchFamily="2" charset="2"/>
              </a:rPr>
              <a:t>Gcomplex</a:t>
            </a:r>
            <a:r>
              <a:rPr lang="fr-FR" altLang="fr-FR" sz="1800" dirty="0">
                <a:solidFill>
                  <a:srgbClr val="0070C0"/>
                </a:solidFill>
                <a:sym typeface="Wingdings" panose="05000000000000000000" pitchFamily="2" charset="2"/>
              </a:rPr>
              <a:t> *&gt; (</a:t>
            </a:r>
            <a:r>
              <a:rPr lang="fr-FR" altLang="fr-FR" sz="1800" dirty="0" err="1">
                <a:solidFill>
                  <a:srgbClr val="0070C0"/>
                </a:solidFill>
                <a:sym typeface="Wingdings" panose="05000000000000000000" pitchFamily="2" charset="2"/>
              </a:rPr>
              <a:t>cp</a:t>
            </a:r>
            <a:r>
              <a:rPr lang="fr-FR" altLang="fr-FR" sz="1800" dirty="0">
                <a:solidFill>
                  <a:srgbClr val="0070C0"/>
                </a:solidFill>
                <a:sym typeface="Wingdings" panose="05000000000000000000" pitchFamily="2" charset="2"/>
              </a:rPr>
              <a:t>);</a:t>
            </a:r>
          </a:p>
          <a:p>
            <a:pPr>
              <a:buFont typeface="Wingdings" panose="05000000000000000000" pitchFamily="2" charset="2"/>
              <a:buChar char="Ø"/>
            </a:pPr>
            <a:r>
              <a:rPr lang="fr-FR" altLang="fr-FR" sz="1800" dirty="0">
                <a:solidFill>
                  <a:srgbClr val="000000"/>
                </a:solidFill>
                <a:sym typeface="Wingdings" panose="05000000000000000000" pitchFamily="2" charset="2"/>
              </a:rPr>
              <a:t>En phase de compilation, le compilateur vérifie simplement que les type </a:t>
            </a:r>
            <a:r>
              <a:rPr lang="fr-FR" altLang="fr-FR" sz="1800" dirty="0" err="1">
                <a:solidFill>
                  <a:srgbClr val="000000"/>
                </a:solidFill>
                <a:sym typeface="Wingdings" panose="05000000000000000000" pitchFamily="2" charset="2"/>
              </a:rPr>
              <a:t>Complex</a:t>
            </a:r>
            <a:r>
              <a:rPr lang="fr-FR" altLang="fr-FR" sz="1800" dirty="0">
                <a:solidFill>
                  <a:srgbClr val="000000"/>
                </a:solidFill>
                <a:sym typeface="Wingdings" panose="05000000000000000000" pitchFamily="2" charset="2"/>
              </a:rPr>
              <a:t> et </a:t>
            </a:r>
            <a:r>
              <a:rPr lang="fr-FR" altLang="fr-FR" sz="1800" dirty="0" err="1">
                <a:solidFill>
                  <a:srgbClr val="000000"/>
                </a:solidFill>
                <a:sym typeface="Wingdings" panose="05000000000000000000" pitchFamily="2" charset="2"/>
              </a:rPr>
              <a:t>GComplex</a:t>
            </a:r>
            <a:r>
              <a:rPr lang="fr-FR" altLang="fr-FR" sz="1800" dirty="0">
                <a:solidFill>
                  <a:srgbClr val="000000"/>
                </a:solidFill>
                <a:sym typeface="Wingdings" panose="05000000000000000000" pitchFamily="2" charset="2"/>
              </a:rPr>
              <a:t> sont dérivés l’un de l’autre, la faisabilité de conversion sera confirmée au moment de l’exécution.</a:t>
            </a:r>
          </a:p>
          <a:p>
            <a:pPr lvl="1">
              <a:buFont typeface="Wingdings" panose="05000000000000000000" pitchFamily="2" charset="2"/>
              <a:buChar char="ü"/>
            </a:pPr>
            <a:r>
              <a:rPr lang="fr-FR" altLang="fr-FR" sz="1800" dirty="0">
                <a:solidFill>
                  <a:srgbClr val="000000"/>
                </a:solidFill>
                <a:sym typeface="Wingdings" panose="05000000000000000000" pitchFamily="2" charset="2"/>
              </a:rPr>
              <a:t>Pour les pointeurs la conversion </a:t>
            </a:r>
            <a:r>
              <a:rPr lang="fr-FR" altLang="fr-FR" sz="1800" dirty="0" err="1">
                <a:solidFill>
                  <a:srgbClr val="000000"/>
                </a:solidFill>
                <a:sym typeface="Wingdings" panose="05000000000000000000" pitchFamily="2" charset="2"/>
              </a:rPr>
              <a:t>revoi</a:t>
            </a:r>
            <a:r>
              <a:rPr lang="fr-FR" altLang="fr-FR" sz="1800" dirty="0">
                <a:solidFill>
                  <a:srgbClr val="000000"/>
                </a:solidFill>
                <a:sym typeface="Wingdings" panose="05000000000000000000" pitchFamily="2" charset="2"/>
              </a:rPr>
              <a:t> 0 (pointeur NULL) si la conversion est impossible.</a:t>
            </a:r>
          </a:p>
          <a:p>
            <a:pPr lvl="1">
              <a:buFont typeface="Wingdings" panose="05000000000000000000" pitchFamily="2" charset="2"/>
              <a:buChar char="ü"/>
            </a:pPr>
            <a:r>
              <a:rPr lang="fr-FR" altLang="fr-FR" sz="1800" dirty="0">
                <a:solidFill>
                  <a:srgbClr val="000000"/>
                </a:solidFill>
                <a:sym typeface="Wingdings" panose="05000000000000000000" pitchFamily="2" charset="2"/>
              </a:rPr>
              <a:t>Pour les références (&amp;) , l’exécution provoque l’exception </a:t>
            </a:r>
            <a:r>
              <a:rPr lang="fr-FR" altLang="fr-FR" sz="1800" dirty="0" err="1">
                <a:solidFill>
                  <a:srgbClr val="000000"/>
                </a:solidFill>
                <a:sym typeface="Wingdings" panose="05000000000000000000" pitchFamily="2" charset="2"/>
              </a:rPr>
              <a:t>bad_cast</a:t>
            </a:r>
            <a:r>
              <a:rPr lang="fr-FR" altLang="fr-FR" sz="1800" dirty="0">
                <a:solidFill>
                  <a:srgbClr val="000000"/>
                </a:solidFill>
                <a:sym typeface="Wingdings" panose="05000000000000000000" pitchFamily="2" charset="2"/>
              </a:rPr>
              <a:t>.</a:t>
            </a:r>
          </a:p>
          <a:p>
            <a:pPr>
              <a:buFont typeface="Wingdings" panose="05000000000000000000" pitchFamily="2" charset="2"/>
              <a:buNone/>
            </a:pPr>
            <a:endParaRPr lang="fr-FR" altLang="fr-FR" sz="1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2ABE1BB-25B0-8C5E-69A1-7ACBCFF6A628}"/>
              </a:ext>
            </a:extLst>
          </p:cNvPr>
          <p:cNvSpPr>
            <a:spLocks noGrp="1" noChangeArrowheads="1"/>
          </p:cNvSpPr>
          <p:nvPr>
            <p:ph type="title"/>
          </p:nvPr>
        </p:nvSpPr>
        <p:spPr>
          <a:xfrm>
            <a:off x="623888" y="0"/>
            <a:ext cx="7772400" cy="782638"/>
          </a:xfrm>
        </p:spPr>
        <p:txBody>
          <a:bodyPr/>
          <a:lstStyle/>
          <a:p>
            <a:pPr eaLnBrk="1" hangingPunct="1"/>
            <a:r>
              <a:rPr lang="fr-CA" altLang="fr-FR" dirty="0">
                <a:solidFill>
                  <a:schemeClr val="tx1"/>
                </a:solidFill>
              </a:rPr>
              <a:t>Héritage Avancé</a:t>
            </a:r>
          </a:p>
        </p:txBody>
      </p:sp>
      <p:sp>
        <p:nvSpPr>
          <p:cNvPr id="24579" name="Rectangle 3">
            <a:extLst>
              <a:ext uri="{FF2B5EF4-FFF2-40B4-BE49-F238E27FC236}">
                <a16:creationId xmlns:a16="http://schemas.microsoft.com/office/drawing/2014/main" id="{12DCD315-1A97-9742-076A-5BBEB2369893}"/>
              </a:ext>
            </a:extLst>
          </p:cNvPr>
          <p:cNvSpPr>
            <a:spLocks noGrp="1" noChangeArrowheads="1"/>
          </p:cNvSpPr>
          <p:nvPr>
            <p:ph idx="1"/>
          </p:nvPr>
        </p:nvSpPr>
        <p:spPr>
          <a:xfrm>
            <a:off x="1493520" y="782638"/>
            <a:ext cx="7772400" cy="5988050"/>
          </a:xfrm>
        </p:spPr>
        <p:txBody>
          <a:bodyPr>
            <a:normAutofit/>
          </a:bodyPr>
          <a:lstStyle/>
          <a:p>
            <a:pPr>
              <a:buFont typeface="Wingdings" panose="05000000000000000000" pitchFamily="2" charset="2"/>
              <a:buChar char="q"/>
            </a:pPr>
            <a:r>
              <a:rPr lang="fr-FR" altLang="fr-FR" sz="2400" b="1" dirty="0"/>
              <a:t>Gestion des Exceptions.</a:t>
            </a:r>
          </a:p>
          <a:p>
            <a:pPr>
              <a:buFont typeface="Wingdings" panose="05000000000000000000" pitchFamily="2" charset="2"/>
              <a:buChar char="Ø"/>
            </a:pPr>
            <a:r>
              <a:rPr kumimoji="0" lang="fr-FR" altLang="fr-FR" sz="2400" b="0" i="0" u="none" strike="noStrike" cap="none" normalizeH="0" baseline="0" dirty="0">
                <a:ln>
                  <a:noFill/>
                </a:ln>
                <a:solidFill>
                  <a:srgbClr val="000000"/>
                </a:solidFill>
                <a:effectLst/>
                <a:latin typeface="Arial" panose="020B0604020202020204" pitchFamily="34" charset="0"/>
              </a:rPr>
              <a:t>Tous les langages actuels sont </a:t>
            </a:r>
            <a:r>
              <a:rPr lang="fr-FR" altLang="fr-FR" sz="2400" dirty="0">
                <a:solidFill>
                  <a:srgbClr val="000000"/>
                </a:solidFill>
                <a:latin typeface="Arial" panose="020B0604020202020204" pitchFamily="34" charset="0"/>
              </a:rPr>
              <a:t>dotés d'un mécanisme de gestion des exceptions y compris le C++,</a:t>
            </a:r>
          </a:p>
          <a:p>
            <a:pPr>
              <a:buFont typeface="Wingdings" panose="05000000000000000000" pitchFamily="2" charset="2"/>
              <a:buChar char="Ø"/>
            </a:pPr>
            <a:r>
              <a:rPr lang="fr-FR" sz="2400" dirty="0">
                <a:solidFill>
                  <a:srgbClr val="000000"/>
                </a:solidFill>
                <a:latin typeface="Arial" panose="020B0604020202020204" pitchFamily="34" charset="0"/>
              </a:rPr>
              <a:t>Introduite dans le but de réaliser des traitements spécifiques aux événements et erreurs qui peuvent </a:t>
            </a:r>
            <a:r>
              <a:rPr lang="fr-FR" sz="2400" dirty="0" err="1">
                <a:solidFill>
                  <a:srgbClr val="000000"/>
                </a:solidFill>
                <a:latin typeface="Arial" panose="020B0604020202020204" pitchFamily="34" charset="0"/>
              </a:rPr>
              <a:t>aborter</a:t>
            </a:r>
            <a:r>
              <a:rPr lang="fr-FR" sz="2400" dirty="0">
                <a:solidFill>
                  <a:srgbClr val="000000"/>
                </a:solidFill>
                <a:latin typeface="Arial" panose="020B0604020202020204" pitchFamily="34" charset="0"/>
              </a:rPr>
              <a:t> l’exécution des programmes,</a:t>
            </a:r>
          </a:p>
          <a:p>
            <a:pPr>
              <a:buFont typeface="Wingdings" panose="05000000000000000000" pitchFamily="2" charset="2"/>
              <a:buChar char="Ø"/>
            </a:pPr>
            <a:r>
              <a:rPr lang="fr-FR" sz="2400" dirty="0">
                <a:solidFill>
                  <a:srgbClr val="000000"/>
                </a:solidFill>
                <a:latin typeface="Arial" panose="020B0604020202020204" pitchFamily="34" charset="0"/>
              </a:rPr>
              <a:t>Ces traitements peuvent rétablir le programme dans son mode de fonctionnement normal, </a:t>
            </a:r>
          </a:p>
          <a:p>
            <a:pPr>
              <a:buFont typeface="Wingdings" panose="05000000000000000000" pitchFamily="2" charset="2"/>
              <a:buChar char="Ø"/>
            </a:pPr>
            <a:r>
              <a:rPr lang="fr-FR" sz="2400" dirty="0">
                <a:solidFill>
                  <a:srgbClr val="000000"/>
                </a:solidFill>
                <a:latin typeface="Arial" panose="020B0604020202020204" pitchFamily="34" charset="0"/>
              </a:rPr>
              <a:t>En cas d’erreur, le programme lance une exception. L'exécution s'arrête et le contrôle est passé à un gestionnaire d'exception. </a:t>
            </a:r>
          </a:p>
          <a:p>
            <a:pPr>
              <a:buFont typeface="Wingdings" panose="05000000000000000000" pitchFamily="2" charset="2"/>
              <a:buChar char="Ø"/>
            </a:pPr>
            <a:r>
              <a:rPr lang="fr-FR" sz="2400" dirty="0">
                <a:solidFill>
                  <a:srgbClr val="000000"/>
                </a:solidFill>
                <a:latin typeface="Arial" panose="020B0604020202020204" pitchFamily="34" charset="0"/>
              </a:rPr>
              <a:t>Le gestionnaire d'exception attrape (catch) l'exception. </a:t>
            </a:r>
            <a:endParaRPr lang="fr-FR" altLang="fr-FR" sz="2400" dirty="0">
              <a:solidFill>
                <a:srgbClr val="000000"/>
              </a:solidFill>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2ABE1BB-25B0-8C5E-69A1-7ACBCFF6A628}"/>
              </a:ext>
            </a:extLst>
          </p:cNvPr>
          <p:cNvSpPr>
            <a:spLocks noGrp="1" noChangeArrowheads="1"/>
          </p:cNvSpPr>
          <p:nvPr>
            <p:ph type="title"/>
          </p:nvPr>
        </p:nvSpPr>
        <p:spPr>
          <a:xfrm>
            <a:off x="623888" y="0"/>
            <a:ext cx="7772400" cy="782638"/>
          </a:xfrm>
        </p:spPr>
        <p:txBody>
          <a:bodyPr/>
          <a:lstStyle/>
          <a:p>
            <a:pPr eaLnBrk="1" hangingPunct="1"/>
            <a:r>
              <a:rPr lang="fr-CA" altLang="fr-FR" dirty="0">
                <a:solidFill>
                  <a:schemeClr val="tx1"/>
                </a:solidFill>
              </a:rPr>
              <a:t>Héritage Avancé</a:t>
            </a:r>
          </a:p>
        </p:txBody>
      </p:sp>
      <p:sp>
        <p:nvSpPr>
          <p:cNvPr id="24579" name="Rectangle 3">
            <a:extLst>
              <a:ext uri="{FF2B5EF4-FFF2-40B4-BE49-F238E27FC236}">
                <a16:creationId xmlns:a16="http://schemas.microsoft.com/office/drawing/2014/main" id="{12DCD315-1A97-9742-076A-5BBEB2369893}"/>
              </a:ext>
            </a:extLst>
          </p:cNvPr>
          <p:cNvSpPr>
            <a:spLocks noGrp="1" noChangeArrowheads="1"/>
          </p:cNvSpPr>
          <p:nvPr>
            <p:ph idx="1"/>
          </p:nvPr>
        </p:nvSpPr>
        <p:spPr>
          <a:xfrm>
            <a:off x="1493520" y="782638"/>
            <a:ext cx="7772400" cy="5988050"/>
          </a:xfrm>
        </p:spPr>
        <p:txBody>
          <a:bodyPr>
            <a:normAutofit/>
          </a:bodyPr>
          <a:lstStyle/>
          <a:p>
            <a:pPr>
              <a:buFont typeface="Wingdings" panose="05000000000000000000" pitchFamily="2" charset="2"/>
              <a:buChar char="Ø"/>
            </a:pPr>
            <a:r>
              <a:rPr lang="fr-FR" sz="2600" dirty="0">
                <a:solidFill>
                  <a:srgbClr val="000000"/>
                </a:solidFill>
                <a:latin typeface="Arial" panose="020B0604020202020204" pitchFamily="34" charset="0"/>
              </a:rPr>
              <a:t>Trois aspects à prendre en compte lors du traitement des exceptions:</a:t>
            </a:r>
          </a:p>
          <a:p>
            <a:pPr marL="914400" lvl="1" indent="-457200">
              <a:buFont typeface="+mj-lt"/>
              <a:buAutoNum type="arabicPeriod"/>
            </a:pPr>
            <a:r>
              <a:rPr lang="fr-FR" sz="2600" dirty="0">
                <a:solidFill>
                  <a:srgbClr val="000000"/>
                </a:solidFill>
                <a:latin typeface="Arial" panose="020B0604020202020204" pitchFamily="34" charset="0"/>
              </a:rPr>
              <a:t>La protection doit se limiter à une zone réduite car le mécanisme est couteux,</a:t>
            </a:r>
          </a:p>
          <a:p>
            <a:pPr marL="914400" lvl="1" indent="-457200">
              <a:buFont typeface="+mj-lt"/>
              <a:buAutoNum type="arabicPeriod"/>
            </a:pPr>
            <a:r>
              <a:rPr lang="fr-FR" sz="2600" dirty="0">
                <a:solidFill>
                  <a:srgbClr val="000000"/>
                </a:solidFill>
                <a:latin typeface="Arial" panose="020B0604020202020204" pitchFamily="34" charset="0"/>
              </a:rPr>
              <a:t>les programmes C++ qui s'exécutent en </a:t>
            </a:r>
            <a:r>
              <a:rPr lang="fr-FR" sz="2600" dirty="0" err="1">
                <a:solidFill>
                  <a:srgbClr val="000000"/>
                </a:solidFill>
                <a:latin typeface="Arial" panose="020B0604020202020204" pitchFamily="34" charset="0"/>
              </a:rPr>
              <a:t>stand-alone</a:t>
            </a:r>
            <a:r>
              <a:rPr lang="fr-FR" sz="2600" dirty="0">
                <a:solidFill>
                  <a:srgbClr val="000000"/>
                </a:solidFill>
                <a:latin typeface="Arial" panose="020B0604020202020204" pitchFamily="34" charset="0"/>
              </a:rPr>
              <a:t> doivent lever manuellement les exceptions adéquates par l'instruction: </a:t>
            </a:r>
          </a:p>
          <a:p>
            <a:pPr marL="457200" lvl="1" indent="0">
              <a:buNone/>
            </a:pPr>
            <a:r>
              <a:rPr lang="fr-FR" dirty="0" err="1">
                <a:solidFill>
                  <a:srgbClr val="0070C0"/>
                </a:solidFill>
                <a:effectLst/>
              </a:rPr>
              <a:t>throw</a:t>
            </a:r>
            <a:r>
              <a:rPr lang="fr-FR" dirty="0">
                <a:solidFill>
                  <a:srgbClr val="0070C0"/>
                </a:solidFill>
                <a:effectLst/>
              </a:rPr>
              <a:t> objet;</a:t>
            </a:r>
          </a:p>
          <a:p>
            <a:pPr marL="971550" lvl="1" indent="-514350">
              <a:buFont typeface="+mj-lt"/>
              <a:buAutoNum type="arabicPeriod" startAt="3"/>
            </a:pPr>
            <a:r>
              <a:rPr lang="fr-FR" sz="2600" dirty="0">
                <a:solidFill>
                  <a:srgbClr val="000000"/>
                </a:solidFill>
                <a:effectLst/>
              </a:rPr>
              <a:t>on utilise l'instruction (</a:t>
            </a:r>
            <a:r>
              <a:rPr lang="fr-FR" sz="2600" dirty="0" err="1">
                <a:solidFill>
                  <a:srgbClr val="0070C0"/>
                </a:solidFill>
                <a:effectLst/>
              </a:rPr>
              <a:t>try</a:t>
            </a:r>
            <a:r>
              <a:rPr lang="fr-FR" sz="2600" dirty="0">
                <a:solidFill>
                  <a:srgbClr val="0070C0"/>
                </a:solidFill>
                <a:effectLst/>
              </a:rPr>
              <a:t>/catch) </a:t>
            </a:r>
            <a:r>
              <a:rPr lang="fr-FR" sz="2600" dirty="0">
                <a:solidFill>
                  <a:srgbClr val="000000"/>
                </a:solidFill>
                <a:effectLst/>
              </a:rPr>
              <a:t>pour intercepter et traiter une exception</a:t>
            </a:r>
            <a:r>
              <a:rPr lang="fr-FR" sz="2600" dirty="0">
                <a:solidFill>
                  <a:srgbClr val="0070C0"/>
                </a:solidFill>
                <a:effectLst/>
              </a:rPr>
              <a:t> </a:t>
            </a:r>
            <a:endParaRPr lang="fr-FR" sz="2600" dirty="0">
              <a:solidFill>
                <a:srgbClr val="0070C0"/>
              </a:solidFill>
              <a:latin typeface="Arial" panose="020B0604020202020204" pitchFamily="34" charset="0"/>
            </a:endParaRPr>
          </a:p>
          <a:p>
            <a:pPr marL="457200" lvl="1" indent="0">
              <a:buNone/>
            </a:pPr>
            <a:r>
              <a:rPr lang="fr-FR" sz="3200" dirty="0">
                <a:solidFill>
                  <a:srgbClr val="000000"/>
                </a:solidFill>
              </a:rPr>
              <a:t>	</a:t>
            </a:r>
            <a:endParaRPr lang="fr-FR" altLang="fr-FR" sz="2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834585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2ABE1BB-25B0-8C5E-69A1-7ACBCFF6A628}"/>
              </a:ext>
            </a:extLst>
          </p:cNvPr>
          <p:cNvSpPr>
            <a:spLocks noGrp="1" noChangeArrowheads="1"/>
          </p:cNvSpPr>
          <p:nvPr>
            <p:ph type="title"/>
          </p:nvPr>
        </p:nvSpPr>
        <p:spPr>
          <a:xfrm>
            <a:off x="623888" y="0"/>
            <a:ext cx="7772400" cy="782638"/>
          </a:xfrm>
        </p:spPr>
        <p:txBody>
          <a:bodyPr/>
          <a:lstStyle/>
          <a:p>
            <a:pPr eaLnBrk="1" hangingPunct="1"/>
            <a:r>
              <a:rPr lang="fr-CA" altLang="fr-FR" dirty="0">
                <a:solidFill>
                  <a:schemeClr val="tx1"/>
                </a:solidFill>
              </a:rPr>
              <a:t>Héritage Avancé</a:t>
            </a:r>
          </a:p>
        </p:txBody>
      </p:sp>
      <p:sp>
        <p:nvSpPr>
          <p:cNvPr id="24579" name="Rectangle 3">
            <a:extLst>
              <a:ext uri="{FF2B5EF4-FFF2-40B4-BE49-F238E27FC236}">
                <a16:creationId xmlns:a16="http://schemas.microsoft.com/office/drawing/2014/main" id="{12DCD315-1A97-9742-076A-5BBEB2369893}"/>
              </a:ext>
            </a:extLst>
          </p:cNvPr>
          <p:cNvSpPr>
            <a:spLocks noGrp="1" noChangeArrowheads="1"/>
          </p:cNvSpPr>
          <p:nvPr>
            <p:ph idx="1"/>
          </p:nvPr>
        </p:nvSpPr>
        <p:spPr>
          <a:xfrm>
            <a:off x="1493520" y="782638"/>
            <a:ext cx="7772400" cy="5988050"/>
          </a:xfrm>
        </p:spPr>
        <p:txBody>
          <a:bodyPr>
            <a:normAutofit/>
          </a:bodyPr>
          <a:lstStyle/>
          <a:p>
            <a:pPr marL="0" indent="0">
              <a:buNone/>
            </a:pPr>
            <a:endParaRPr lang="fr-FR" altLang="fr-FR" sz="2200" b="1" dirty="0">
              <a:solidFill>
                <a:srgbClr val="000000"/>
              </a:solidFill>
              <a:latin typeface="Arial" panose="020B0604020202020204" pitchFamily="34" charset="0"/>
            </a:endParaRPr>
          </a:p>
          <a:p>
            <a:pPr marL="0" indent="0">
              <a:buNone/>
            </a:pPr>
            <a:endParaRPr lang="fr-FR" altLang="fr-FR" sz="2200" b="1" dirty="0">
              <a:solidFill>
                <a:srgbClr val="000000"/>
              </a:solidFill>
              <a:latin typeface="Arial" panose="020B0604020202020204" pitchFamily="34" charset="0"/>
            </a:endParaRPr>
          </a:p>
        </p:txBody>
      </p:sp>
      <p:pic>
        <p:nvPicPr>
          <p:cNvPr id="5" name="Image 4">
            <a:extLst>
              <a:ext uri="{FF2B5EF4-FFF2-40B4-BE49-F238E27FC236}">
                <a16:creationId xmlns:a16="http://schemas.microsoft.com/office/drawing/2014/main" id="{80214B88-4AF2-DEF4-D090-0580B3E013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8667" y="1688607"/>
            <a:ext cx="6294211" cy="3422468"/>
          </a:xfrm>
          <a:prstGeom prst="rect">
            <a:avLst/>
          </a:prstGeom>
        </p:spPr>
      </p:pic>
      <p:sp>
        <p:nvSpPr>
          <p:cNvPr id="6" name="ZoneTexte 5">
            <a:extLst>
              <a:ext uri="{FF2B5EF4-FFF2-40B4-BE49-F238E27FC236}">
                <a16:creationId xmlns:a16="http://schemas.microsoft.com/office/drawing/2014/main" id="{2F00CAD2-00A7-FEFC-91C1-FA27611928AE}"/>
              </a:ext>
            </a:extLst>
          </p:cNvPr>
          <p:cNvSpPr txBox="1"/>
          <p:nvPr/>
        </p:nvSpPr>
        <p:spPr>
          <a:xfrm>
            <a:off x="1811383" y="1166949"/>
            <a:ext cx="5540299" cy="369332"/>
          </a:xfrm>
          <a:prstGeom prst="rect">
            <a:avLst/>
          </a:prstGeom>
          <a:noFill/>
        </p:spPr>
        <p:txBody>
          <a:bodyPr wrap="none" rtlCol="0">
            <a:spAutoFit/>
          </a:bodyPr>
          <a:lstStyle/>
          <a:p>
            <a:pPr marL="285750" indent="-285750">
              <a:buFont typeface="Wingdings" panose="05000000000000000000" pitchFamily="2" charset="2"/>
              <a:buChar char="Ø"/>
            </a:pPr>
            <a:r>
              <a:rPr lang="fr-FR" dirty="0"/>
              <a:t>Hiérarchies des classes d’</a:t>
            </a:r>
            <a:r>
              <a:rPr lang="fr-FR" dirty="0" err="1"/>
              <a:t>exceptioon</a:t>
            </a:r>
            <a:r>
              <a:rPr lang="fr-FR" dirty="0"/>
              <a:t> en C++,</a:t>
            </a:r>
          </a:p>
        </p:txBody>
      </p:sp>
    </p:spTree>
    <p:extLst>
      <p:ext uri="{BB962C8B-B14F-4D97-AF65-F5344CB8AC3E}">
        <p14:creationId xmlns:p14="http://schemas.microsoft.com/office/powerpoint/2010/main" val="81570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25724EB-4715-BF37-4A30-841E3259B671}"/>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5123" name="Rectangle 3">
            <a:extLst>
              <a:ext uri="{FF2B5EF4-FFF2-40B4-BE49-F238E27FC236}">
                <a16:creationId xmlns:a16="http://schemas.microsoft.com/office/drawing/2014/main" id="{EBAD190C-8AF6-02AA-8370-7CF91C7CC2B9}"/>
              </a:ext>
            </a:extLst>
          </p:cNvPr>
          <p:cNvSpPr>
            <a:spLocks noGrp="1" noChangeArrowheads="1"/>
          </p:cNvSpPr>
          <p:nvPr>
            <p:ph idx="1"/>
          </p:nvPr>
        </p:nvSpPr>
        <p:spPr>
          <a:xfrm>
            <a:off x="638175" y="1524000"/>
            <a:ext cx="8505825" cy="5246688"/>
          </a:xfrm>
        </p:spPr>
        <p:txBody>
          <a:bodyPr/>
          <a:lstStyle/>
          <a:p>
            <a:pPr>
              <a:buFont typeface="Wingdings" panose="05000000000000000000" pitchFamily="2" charset="2"/>
              <a:buChar char="q"/>
            </a:pPr>
            <a:r>
              <a:rPr lang="fr-FR" altLang="fr-FR" b="1" dirty="0"/>
              <a:t>Compléments sur l’héritage</a:t>
            </a:r>
          </a:p>
          <a:p>
            <a:pPr>
              <a:buFont typeface="Wingdings" panose="05000000000000000000" pitchFamily="2" charset="2"/>
              <a:buNone/>
            </a:pPr>
            <a:r>
              <a:rPr lang="fr-FR" altLang="fr-FR" sz="1200" b="1" dirty="0"/>
              <a:t>    Syntaxe de l’héritage C++:</a:t>
            </a:r>
          </a:p>
          <a:p>
            <a:pPr>
              <a:buFont typeface="Wingdings" panose="05000000000000000000" pitchFamily="2" charset="2"/>
              <a:buNone/>
            </a:pPr>
            <a:r>
              <a:rPr lang="fr-FR" altLang="fr-FR" sz="1200" b="1" dirty="0">
                <a:solidFill>
                  <a:srgbClr val="0070C0"/>
                </a:solidFill>
              </a:rPr>
              <a:t>     </a:t>
            </a:r>
            <a:r>
              <a:rPr lang="fr-FR" altLang="fr-FR" sz="1600" b="1" dirty="0">
                <a:solidFill>
                  <a:srgbClr val="0070C0"/>
                </a:solidFill>
              </a:rPr>
              <a:t>class B: [</a:t>
            </a:r>
            <a:r>
              <a:rPr lang="fr-FR" altLang="fr-FR" sz="1600" b="1" dirty="0" err="1">
                <a:solidFill>
                  <a:srgbClr val="0070C0"/>
                </a:solidFill>
              </a:rPr>
              <a:t>public|protected|private</a:t>
            </a:r>
            <a:r>
              <a:rPr lang="fr-FR" altLang="fr-FR" sz="1600" b="1" dirty="0">
                <a:solidFill>
                  <a:srgbClr val="0070C0"/>
                </a:solidFill>
              </a:rPr>
              <a:t>] class A1 [, [</a:t>
            </a:r>
            <a:r>
              <a:rPr lang="fr-FR" altLang="fr-FR" sz="1600" b="1" dirty="0" err="1">
                <a:solidFill>
                  <a:srgbClr val="0070C0"/>
                </a:solidFill>
              </a:rPr>
              <a:t>public|protected|private</a:t>
            </a:r>
            <a:r>
              <a:rPr lang="fr-FR" altLang="fr-FR" sz="1600" b="1" dirty="0">
                <a:solidFill>
                  <a:srgbClr val="0070C0"/>
                </a:solidFill>
              </a:rPr>
              <a:t>] class Ai]</a:t>
            </a:r>
            <a:r>
              <a:rPr lang="fr-FR" altLang="fr-FR" sz="1600" b="1" baseline="30000" dirty="0">
                <a:solidFill>
                  <a:srgbClr val="0070C0"/>
                </a:solidFill>
              </a:rPr>
              <a:t>2..n</a:t>
            </a:r>
            <a:r>
              <a:rPr lang="fr-FR" altLang="fr-FR" sz="1600" b="1" dirty="0">
                <a:solidFill>
                  <a:srgbClr val="0070C0"/>
                </a:solidFill>
              </a:rPr>
              <a:t> </a:t>
            </a:r>
          </a:p>
          <a:p>
            <a:pPr marL="0" indent="0">
              <a:buNone/>
            </a:pPr>
            <a:r>
              <a:rPr lang="fr-FR" altLang="fr-FR" sz="2400" dirty="0"/>
              <a:t>	Dans cette syntaxe, on peut remarquer :</a:t>
            </a:r>
          </a:p>
          <a:p>
            <a:pPr marL="1079500" indent="-182563">
              <a:buFont typeface="Wingdings" panose="05000000000000000000" pitchFamily="2" charset="2"/>
              <a:buChar char="Ø"/>
              <a:tabLst>
                <a:tab pos="1079500" algn="l"/>
                <a:tab pos="1166813" algn="l"/>
                <a:tab pos="1341438" algn="l"/>
              </a:tabLst>
            </a:pPr>
            <a:r>
              <a:rPr lang="fr-FR" altLang="fr-FR" sz="2400" dirty="0"/>
              <a:t>	 Une classe C++ peut hériter de plusieurs classes (héritage multiple).</a:t>
            </a:r>
          </a:p>
          <a:p>
            <a:pPr marL="1254125" indent="-357188">
              <a:buFont typeface="Wingdings" panose="05000000000000000000" pitchFamily="2" charset="2"/>
              <a:buChar char="Ø"/>
              <a:tabLst>
                <a:tab pos="1079500" algn="l"/>
                <a:tab pos="1166813" algn="l"/>
                <a:tab pos="1341438" algn="l"/>
              </a:tabLst>
            </a:pPr>
            <a:r>
              <a:rPr lang="fr-FR" altLang="fr-FR" sz="2400" dirty="0"/>
              <a:t>Trois modes d’héritage de chaque classe: publique, protégé et privé. Ces modificateurs permettent de définir la façon par laquelle la classe dérivée accède aux membres hérités de ses classes mères (super-classes).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306B836-EA64-E171-041B-A7F7AADC7E8A}"/>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6147" name="Rectangle 3">
            <a:extLst>
              <a:ext uri="{FF2B5EF4-FFF2-40B4-BE49-F238E27FC236}">
                <a16:creationId xmlns:a16="http://schemas.microsoft.com/office/drawing/2014/main" id="{CB9F59AB-F4AA-06B0-6080-E0DB2AC262FD}"/>
              </a:ext>
            </a:extLst>
          </p:cNvPr>
          <p:cNvSpPr>
            <a:spLocks noGrp="1" noChangeArrowheads="1"/>
          </p:cNvSpPr>
          <p:nvPr>
            <p:ph idx="1"/>
          </p:nvPr>
        </p:nvSpPr>
        <p:spPr>
          <a:xfrm>
            <a:off x="1018903" y="1280160"/>
            <a:ext cx="8517207" cy="5246688"/>
          </a:xfrm>
        </p:spPr>
        <p:txBody>
          <a:bodyPr/>
          <a:lstStyle/>
          <a:p>
            <a:pPr>
              <a:buFont typeface="Wingdings" panose="05000000000000000000" pitchFamily="2" charset="2"/>
              <a:buNone/>
            </a:pPr>
            <a:r>
              <a:rPr lang="fr-FR" altLang="fr-FR" sz="2400" b="1" dirty="0"/>
              <a:t> </a:t>
            </a:r>
            <a:r>
              <a:rPr lang="fr-FR" altLang="fr-FR" sz="2400" dirty="0"/>
              <a:t>Le tableau suivant résume les droits d’accès de la classe héritière selon mode d’héritage:</a:t>
            </a:r>
          </a:p>
          <a:p>
            <a:pPr>
              <a:buFont typeface="Wingdings" panose="05000000000000000000" pitchFamily="2" charset="2"/>
              <a:buNone/>
            </a:pPr>
            <a:r>
              <a:rPr lang="fr-FR" altLang="fr-FR" sz="2400" dirty="0"/>
              <a:t>Par défaut c’est le mode d’héritage </a:t>
            </a:r>
            <a:r>
              <a:rPr lang="fr-FR" altLang="fr-FR" sz="2400" dirty="0" err="1"/>
              <a:t>private</a:t>
            </a:r>
            <a:r>
              <a:rPr lang="fr-FR" altLang="fr-FR" sz="2400" dirty="0"/>
              <a:t> qui est utilisé pour les classes et public pour les structures (</a:t>
            </a:r>
            <a:r>
              <a:rPr lang="fr-FR" altLang="fr-FR" sz="2400" dirty="0" err="1"/>
              <a:t>struct</a:t>
            </a:r>
            <a:r>
              <a:rPr lang="fr-FR" altLang="fr-FR" sz="2400" dirty="0"/>
              <a:t>).</a:t>
            </a:r>
          </a:p>
        </p:txBody>
      </p:sp>
      <p:graphicFrame>
        <p:nvGraphicFramePr>
          <p:cNvPr id="4" name="Tableau 3">
            <a:extLst>
              <a:ext uri="{FF2B5EF4-FFF2-40B4-BE49-F238E27FC236}">
                <a16:creationId xmlns:a16="http://schemas.microsoft.com/office/drawing/2014/main" id="{4CA0B8D2-A7A3-4148-5F93-E51080E429A6}"/>
              </a:ext>
            </a:extLst>
          </p:cNvPr>
          <p:cNvGraphicFramePr>
            <a:graphicFrameLocks noGrp="1"/>
          </p:cNvGraphicFramePr>
          <p:nvPr>
            <p:extLst>
              <p:ext uri="{D42A27DB-BD31-4B8C-83A1-F6EECF244321}">
                <p14:modId xmlns:p14="http://schemas.microsoft.com/office/powerpoint/2010/main" val="3234612694"/>
              </p:ext>
            </p:extLst>
          </p:nvPr>
        </p:nvGraphicFramePr>
        <p:xfrm>
          <a:off x="2577737" y="3429000"/>
          <a:ext cx="6278879" cy="2901948"/>
        </p:xfrm>
        <a:graphic>
          <a:graphicData uri="http://schemas.openxmlformats.org/drawingml/2006/table">
            <a:tbl>
              <a:tblPr firstRow="1" bandRow="1">
                <a:tableStyleId>{F5AB1C69-6EDB-4FF4-983F-18BD219EF322}</a:tableStyleId>
              </a:tblPr>
              <a:tblGrid>
                <a:gridCol w="1418718">
                  <a:extLst>
                    <a:ext uri="{9D8B030D-6E8A-4147-A177-3AD203B41FA5}">
                      <a16:colId xmlns:a16="http://schemas.microsoft.com/office/drawing/2014/main" val="20000"/>
                    </a:ext>
                  </a:extLst>
                </a:gridCol>
                <a:gridCol w="1329490">
                  <a:extLst>
                    <a:ext uri="{9D8B030D-6E8A-4147-A177-3AD203B41FA5}">
                      <a16:colId xmlns:a16="http://schemas.microsoft.com/office/drawing/2014/main" val="20001"/>
                    </a:ext>
                  </a:extLst>
                </a:gridCol>
                <a:gridCol w="1329490">
                  <a:extLst>
                    <a:ext uri="{9D8B030D-6E8A-4147-A177-3AD203B41FA5}">
                      <a16:colId xmlns:a16="http://schemas.microsoft.com/office/drawing/2014/main" val="20002"/>
                    </a:ext>
                  </a:extLst>
                </a:gridCol>
                <a:gridCol w="1330325">
                  <a:extLst>
                    <a:ext uri="{9D8B030D-6E8A-4147-A177-3AD203B41FA5}">
                      <a16:colId xmlns:a16="http://schemas.microsoft.com/office/drawing/2014/main" val="20003"/>
                    </a:ext>
                  </a:extLst>
                </a:gridCol>
                <a:gridCol w="870856">
                  <a:extLst>
                    <a:ext uri="{9D8B030D-6E8A-4147-A177-3AD203B41FA5}">
                      <a16:colId xmlns:a16="http://schemas.microsoft.com/office/drawing/2014/main" val="20004"/>
                    </a:ext>
                  </a:extLst>
                </a:gridCol>
              </a:tblGrid>
              <a:tr h="640200">
                <a:tc rowSpan="2" gridSpan="2">
                  <a:txBody>
                    <a:bodyPr/>
                    <a:lstStyle/>
                    <a:p>
                      <a:endParaRPr lang="fr-FR" sz="1800" dirty="0"/>
                    </a:p>
                  </a:txBody>
                  <a:tcPr marL="91443" marR="91443" marT="45729" marB="45729"/>
                </a:tc>
                <a:tc rowSpan="2" hMerge="1">
                  <a:txBody>
                    <a:bodyPr/>
                    <a:lstStyle/>
                    <a:p>
                      <a:endParaRPr lang="fr-FR" dirty="0"/>
                    </a:p>
                  </a:txBody>
                  <a:tcPr/>
                </a:tc>
                <a:tc gridSpan="3">
                  <a:txBody>
                    <a:bodyPr/>
                    <a:lstStyle/>
                    <a:p>
                      <a:r>
                        <a:rPr lang="fr-FR" sz="1600" baseline="0" dirty="0">
                          <a:solidFill>
                            <a:srgbClr val="000000"/>
                          </a:solidFill>
                        </a:rPr>
                        <a:t>Visibilité des Membres de la classe Mère</a:t>
                      </a:r>
                    </a:p>
                  </a:txBody>
                  <a:tcPr marL="91443" marR="91443" marT="45729" marB="45729" anchor="ctr" anchorCtr="1"/>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0"/>
                  </a:ext>
                </a:extLst>
              </a:tr>
              <a:tr h="565437">
                <a:tc gridSpan="2" vMerge="1">
                  <a:txBody>
                    <a:bodyPr/>
                    <a:lstStyle/>
                    <a:p>
                      <a:endParaRPr lang="fr-FR" dirty="0"/>
                    </a:p>
                  </a:txBody>
                  <a:tcPr/>
                </a:tc>
                <a:tc hMerge="1" vMerge="1">
                  <a:txBody>
                    <a:bodyPr/>
                    <a:lstStyle/>
                    <a:p>
                      <a:endParaRPr lang="fr-FR" dirty="0"/>
                    </a:p>
                  </a:txBody>
                  <a:tcPr/>
                </a:tc>
                <a:tc>
                  <a:txBody>
                    <a:bodyPr/>
                    <a:lstStyle/>
                    <a:p>
                      <a:r>
                        <a:rPr lang="fr-FR" sz="1600" baseline="0" dirty="0">
                          <a:solidFill>
                            <a:srgbClr val="002060"/>
                          </a:solidFill>
                        </a:rPr>
                        <a:t>Public</a:t>
                      </a:r>
                    </a:p>
                  </a:txBody>
                  <a:tcPr marL="91443" marR="91443" marT="45729" marB="45729" anchor="ctr"/>
                </a:tc>
                <a:tc>
                  <a:txBody>
                    <a:bodyPr/>
                    <a:lstStyle/>
                    <a:p>
                      <a:r>
                        <a:rPr lang="fr-FR" sz="1600" baseline="0" dirty="0" err="1">
                          <a:solidFill>
                            <a:srgbClr val="002060"/>
                          </a:solidFill>
                        </a:rPr>
                        <a:t>Protected</a:t>
                      </a:r>
                      <a:endParaRPr lang="fr-FR" sz="1600" baseline="0" dirty="0">
                        <a:solidFill>
                          <a:srgbClr val="002060"/>
                        </a:solidFill>
                      </a:endParaRPr>
                    </a:p>
                  </a:txBody>
                  <a:tcPr marL="91443" marR="91443" marT="45729" marB="45729" anchor="ctr"/>
                </a:tc>
                <a:tc>
                  <a:txBody>
                    <a:bodyPr/>
                    <a:lstStyle/>
                    <a:p>
                      <a:r>
                        <a:rPr lang="fr-FR" sz="1600" baseline="0" dirty="0" err="1">
                          <a:solidFill>
                            <a:srgbClr val="002060"/>
                          </a:solidFill>
                        </a:rPr>
                        <a:t>Private</a:t>
                      </a:r>
                      <a:endParaRPr lang="fr-FR" sz="1600" baseline="0" dirty="0">
                        <a:solidFill>
                          <a:srgbClr val="002060"/>
                        </a:solidFill>
                      </a:endParaRPr>
                    </a:p>
                  </a:txBody>
                  <a:tcPr marL="91443" marR="91443" marT="45729" marB="45729" anchor="ctr"/>
                </a:tc>
                <a:extLst>
                  <a:ext uri="{0D108BD9-81ED-4DB2-BD59-A6C34878D82A}">
                    <a16:rowId xmlns:a16="http://schemas.microsoft.com/office/drawing/2014/main" val="10001"/>
                  </a:ext>
                </a:extLst>
              </a:tr>
              <a:tr h="565437">
                <a:tc rowSpan="3">
                  <a:txBody>
                    <a:bodyPr/>
                    <a:lstStyle/>
                    <a:p>
                      <a:endParaRPr lang="fr-FR" sz="1600" dirty="0"/>
                    </a:p>
                    <a:p>
                      <a:endParaRPr lang="fr-FR" sz="1600" dirty="0"/>
                    </a:p>
                    <a:p>
                      <a:r>
                        <a:rPr lang="fr-FR" sz="1600" dirty="0"/>
                        <a:t>Mode d’héritage</a:t>
                      </a:r>
                    </a:p>
                  </a:txBody>
                  <a:tcPr marL="91443" marR="91443" marT="45729" marB="45729"/>
                </a:tc>
                <a:tc>
                  <a:txBody>
                    <a:bodyPr/>
                    <a:lstStyle/>
                    <a:p>
                      <a:r>
                        <a:rPr lang="fr-FR" sz="1600" baseline="0" dirty="0">
                          <a:solidFill>
                            <a:srgbClr val="002060"/>
                          </a:solidFill>
                        </a:rPr>
                        <a:t>Public</a:t>
                      </a:r>
                    </a:p>
                  </a:txBody>
                  <a:tcPr marL="91443" marR="91443" marT="45729" marB="45729" anchor="ctr"/>
                </a:tc>
                <a:tc>
                  <a:txBody>
                    <a:bodyPr/>
                    <a:lstStyle/>
                    <a:p>
                      <a:r>
                        <a:rPr lang="fr-FR" sz="1600" dirty="0"/>
                        <a:t>Public</a:t>
                      </a:r>
                    </a:p>
                  </a:txBody>
                  <a:tcPr marL="91443" marR="91443" marT="45729" marB="45729" anchor="ctr"/>
                </a:tc>
                <a:tc>
                  <a:txBody>
                    <a:bodyPr/>
                    <a:lstStyle/>
                    <a:p>
                      <a:r>
                        <a:rPr lang="fr-FR" sz="1600" dirty="0" err="1"/>
                        <a:t>Protected</a:t>
                      </a:r>
                      <a:endParaRPr lang="fr-FR" sz="1600" dirty="0"/>
                    </a:p>
                  </a:txBody>
                  <a:tcPr marL="91443" marR="91443" marT="45729" marB="45729" anchor="ctr"/>
                </a:tc>
                <a:tc>
                  <a:txBody>
                    <a:bodyPr/>
                    <a:lstStyle/>
                    <a:p>
                      <a:r>
                        <a:rPr lang="fr-FR" sz="1600" dirty="0" err="1"/>
                        <a:t>Private</a:t>
                      </a:r>
                      <a:endParaRPr lang="fr-FR" sz="1600" dirty="0"/>
                    </a:p>
                  </a:txBody>
                  <a:tcPr marL="91443" marR="91443" marT="45729" marB="45729" anchor="ctr"/>
                </a:tc>
                <a:extLst>
                  <a:ext uri="{0D108BD9-81ED-4DB2-BD59-A6C34878D82A}">
                    <a16:rowId xmlns:a16="http://schemas.microsoft.com/office/drawing/2014/main" val="10002"/>
                  </a:ext>
                </a:extLst>
              </a:tr>
              <a:tr h="565437">
                <a:tc vMerge="1">
                  <a:txBody>
                    <a:bodyPr/>
                    <a:lstStyle/>
                    <a:p>
                      <a:endParaRPr lang="fr-FR" dirty="0"/>
                    </a:p>
                  </a:txBody>
                  <a:tcPr/>
                </a:tc>
                <a:tc>
                  <a:txBody>
                    <a:bodyPr/>
                    <a:lstStyle/>
                    <a:p>
                      <a:r>
                        <a:rPr lang="fr-FR" sz="1600" baseline="0" dirty="0" err="1">
                          <a:solidFill>
                            <a:srgbClr val="002060"/>
                          </a:solidFill>
                        </a:rPr>
                        <a:t>Protected</a:t>
                      </a:r>
                      <a:endParaRPr lang="fr-FR" sz="1600" baseline="0" dirty="0">
                        <a:solidFill>
                          <a:srgbClr val="002060"/>
                        </a:solidFill>
                      </a:endParaRPr>
                    </a:p>
                  </a:txBody>
                  <a:tcPr marL="91443" marR="91443" marT="45729" marB="45729" anchor="ctr"/>
                </a:tc>
                <a:tc>
                  <a:txBody>
                    <a:bodyPr/>
                    <a:lstStyle/>
                    <a:p>
                      <a:r>
                        <a:rPr lang="fr-FR" sz="1600" dirty="0" err="1"/>
                        <a:t>Protected</a:t>
                      </a:r>
                      <a:endParaRPr lang="fr-FR" sz="1600" dirty="0"/>
                    </a:p>
                  </a:txBody>
                  <a:tcPr marL="91443" marR="91443" marT="45729" marB="45729" anchor="ctr"/>
                </a:tc>
                <a:tc>
                  <a:txBody>
                    <a:bodyPr/>
                    <a:lstStyle/>
                    <a:p>
                      <a:r>
                        <a:rPr lang="fr-FR" sz="1600" dirty="0" err="1"/>
                        <a:t>Protected</a:t>
                      </a:r>
                      <a:endParaRPr lang="fr-FR" sz="1600" dirty="0"/>
                    </a:p>
                  </a:txBody>
                  <a:tcPr marL="91443" marR="91443" marT="45729" marB="45729" anchor="ctr"/>
                </a:tc>
                <a:tc>
                  <a:txBody>
                    <a:bodyPr/>
                    <a:lstStyle/>
                    <a:p>
                      <a:r>
                        <a:rPr lang="fr-FR" sz="1600" dirty="0" err="1"/>
                        <a:t>Private</a:t>
                      </a:r>
                      <a:endParaRPr lang="fr-FR" sz="1600" dirty="0"/>
                    </a:p>
                  </a:txBody>
                  <a:tcPr marL="91443" marR="91443" marT="45729" marB="45729" anchor="ctr"/>
                </a:tc>
                <a:extLst>
                  <a:ext uri="{0D108BD9-81ED-4DB2-BD59-A6C34878D82A}">
                    <a16:rowId xmlns:a16="http://schemas.microsoft.com/office/drawing/2014/main" val="10003"/>
                  </a:ext>
                </a:extLst>
              </a:tr>
              <a:tr h="565437">
                <a:tc vMerge="1">
                  <a:txBody>
                    <a:bodyPr/>
                    <a:lstStyle/>
                    <a:p>
                      <a:endParaRPr lang="fr-FR" dirty="0"/>
                    </a:p>
                  </a:txBody>
                  <a:tcPr/>
                </a:tc>
                <a:tc>
                  <a:txBody>
                    <a:bodyPr/>
                    <a:lstStyle/>
                    <a:p>
                      <a:r>
                        <a:rPr lang="fr-FR" sz="1600" baseline="0" dirty="0" err="1">
                          <a:solidFill>
                            <a:srgbClr val="002060"/>
                          </a:solidFill>
                        </a:rPr>
                        <a:t>Private</a:t>
                      </a:r>
                      <a:endParaRPr lang="fr-FR" sz="1600" baseline="0" dirty="0">
                        <a:solidFill>
                          <a:srgbClr val="002060"/>
                        </a:solidFill>
                      </a:endParaRPr>
                    </a:p>
                  </a:txBody>
                  <a:tcPr marL="91443" marR="91443" marT="45729" marB="45729" anchor="ctr"/>
                </a:tc>
                <a:tc>
                  <a:txBody>
                    <a:bodyPr/>
                    <a:lstStyle/>
                    <a:p>
                      <a:r>
                        <a:rPr lang="fr-FR" sz="1600" dirty="0"/>
                        <a:t>Interdit</a:t>
                      </a:r>
                    </a:p>
                  </a:txBody>
                  <a:tcPr marL="91443" marR="91443" marT="45729" marB="45729" anchor="ctr"/>
                </a:tc>
                <a:tc>
                  <a:txBody>
                    <a:bodyPr/>
                    <a:lstStyle/>
                    <a:p>
                      <a:r>
                        <a:rPr lang="fr-FR" sz="1600" dirty="0"/>
                        <a:t>Interdit</a:t>
                      </a:r>
                    </a:p>
                  </a:txBody>
                  <a:tcPr marL="91443" marR="91443" marT="45729" marB="45729" anchor="ctr"/>
                </a:tc>
                <a:tc>
                  <a:txBody>
                    <a:bodyPr/>
                    <a:lstStyle/>
                    <a:p>
                      <a:r>
                        <a:rPr lang="fr-FR" sz="1600" dirty="0"/>
                        <a:t>Interdit</a:t>
                      </a:r>
                    </a:p>
                  </a:txBody>
                  <a:tcPr marL="91443" marR="91443" marT="45729" marB="45729"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6486AE6-92E9-B581-BF0B-5FCF941F50B0}"/>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7171" name="Rectangle 3">
            <a:extLst>
              <a:ext uri="{FF2B5EF4-FFF2-40B4-BE49-F238E27FC236}">
                <a16:creationId xmlns:a16="http://schemas.microsoft.com/office/drawing/2014/main" id="{472CD7BE-FD47-DF49-1F29-1A4344703865}"/>
              </a:ext>
            </a:extLst>
          </p:cNvPr>
          <p:cNvSpPr>
            <a:spLocks noGrp="1" noChangeArrowheads="1"/>
          </p:cNvSpPr>
          <p:nvPr>
            <p:ph idx="1"/>
          </p:nvPr>
        </p:nvSpPr>
        <p:spPr>
          <a:xfrm>
            <a:off x="638175" y="1524000"/>
            <a:ext cx="8505825" cy="5246688"/>
          </a:xfrm>
        </p:spPr>
        <p:txBody>
          <a:bodyPr>
            <a:normAutofit fontScale="92500" lnSpcReduction="10000"/>
          </a:bodyPr>
          <a:lstStyle/>
          <a:p>
            <a:pPr>
              <a:buFont typeface="Wingdings" panose="05000000000000000000" pitchFamily="2" charset="2"/>
              <a:buChar char="Ø"/>
            </a:pPr>
            <a:r>
              <a:rPr lang="fr-FR" altLang="fr-FR" sz="2400" dirty="0"/>
              <a:t>Une méthode est dite redéfinie lorsqu’elle est reprise dans une classe dérivée (même nom et mêmes paramètres) avec une implémentation différente.</a:t>
            </a:r>
          </a:p>
          <a:p>
            <a:pPr>
              <a:buFont typeface="Wingdings" panose="05000000000000000000" pitchFamily="2" charset="2"/>
              <a:buChar char="Ø"/>
            </a:pPr>
            <a:r>
              <a:rPr lang="fr-FR" altLang="fr-FR" sz="2400" dirty="0"/>
              <a:t>Une telle méthode est dite méthode polymorphe (avec plusieurs implémentations).</a:t>
            </a:r>
          </a:p>
          <a:p>
            <a:pPr>
              <a:buFont typeface="Wingdings" panose="05000000000000000000" pitchFamily="2" charset="2"/>
              <a:buChar char="Ø"/>
            </a:pPr>
            <a:r>
              <a:rPr lang="fr-FR" altLang="fr-FR" sz="2400" dirty="0"/>
              <a:t>Lorsqu’on invoque une méthode polymorphe, en Java c’est l’implémentation du type courant (dynamique) de l’objet qui est invoquée et non celle du type déclaré (statique).</a:t>
            </a:r>
          </a:p>
          <a:p>
            <a:pPr>
              <a:buFont typeface="Wingdings" panose="05000000000000000000" pitchFamily="2" charset="2"/>
              <a:buChar char="Ø"/>
            </a:pPr>
            <a:r>
              <a:rPr lang="fr-FR" altLang="fr-FR" sz="2400" dirty="0"/>
              <a:t>En C++, par défaut, c’est l’implémentation de son type déclaré (statique) qui est invoquée, si on veut invoquer l’implémentation du type dynamique on doit précéder à sa déclaration dans la classe mère par le mot clé « </a:t>
            </a:r>
            <a:r>
              <a:rPr lang="fr-FR" altLang="fr-FR" sz="2400" dirty="0" err="1">
                <a:solidFill>
                  <a:srgbClr val="0070C0"/>
                </a:solidFill>
              </a:rPr>
              <a:t>virtual</a:t>
            </a:r>
            <a:r>
              <a:rPr lang="fr-FR" altLang="fr-FR" sz="2400" dirty="0"/>
              <a:t> »  </a:t>
            </a:r>
          </a:p>
          <a:p>
            <a:pPr>
              <a:buFont typeface="Wingdings" panose="05000000000000000000" pitchFamily="2" charset="2"/>
              <a:buNone/>
            </a:pPr>
            <a:r>
              <a:rPr lang="fr-FR" altLang="fr-FR" sz="24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115592C-687C-764F-4638-29445091AD15}"/>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8195" name="Rectangle 3">
            <a:extLst>
              <a:ext uri="{FF2B5EF4-FFF2-40B4-BE49-F238E27FC236}">
                <a16:creationId xmlns:a16="http://schemas.microsoft.com/office/drawing/2014/main" id="{2B7F4050-2147-5A9A-C58E-417969B39E10}"/>
              </a:ext>
            </a:extLst>
          </p:cNvPr>
          <p:cNvSpPr>
            <a:spLocks noGrp="1" noChangeArrowheads="1"/>
          </p:cNvSpPr>
          <p:nvPr>
            <p:ph idx="1"/>
          </p:nvPr>
        </p:nvSpPr>
        <p:spPr>
          <a:xfrm>
            <a:off x="1445623" y="805656"/>
            <a:ext cx="7698377" cy="5246688"/>
          </a:xfrm>
        </p:spPr>
        <p:txBody>
          <a:bodyPr>
            <a:normAutofit fontScale="92500"/>
          </a:bodyPr>
          <a:lstStyle/>
          <a:p>
            <a:pPr>
              <a:buFont typeface="Wingdings" panose="05000000000000000000" pitchFamily="2" charset="2"/>
              <a:buChar char="Ø"/>
            </a:pPr>
            <a:r>
              <a:rPr lang="fr-FR" altLang="fr-FR" sz="2400" dirty="0"/>
              <a:t>Dans l’exemple des classes </a:t>
            </a:r>
            <a:r>
              <a:rPr lang="fr-FR" altLang="fr-FR" sz="2400" dirty="0" err="1"/>
              <a:t>Gcomplex</a:t>
            </a:r>
            <a:r>
              <a:rPr lang="fr-FR" altLang="fr-FR" sz="2400" dirty="0"/>
              <a:t> et </a:t>
            </a:r>
            <a:r>
              <a:rPr lang="fr-FR" altLang="fr-FR" sz="2400" dirty="0" err="1"/>
              <a:t>Complex</a:t>
            </a:r>
            <a:r>
              <a:rPr lang="fr-FR" altLang="fr-FR" sz="2400" dirty="0"/>
              <a:t>, on a la méthode  </a:t>
            </a:r>
            <a:r>
              <a:rPr lang="fr-FR" altLang="fr-FR" sz="2400" dirty="0" err="1"/>
              <a:t>void</a:t>
            </a:r>
            <a:r>
              <a:rPr lang="fr-FR" altLang="fr-FR" sz="2400" dirty="0"/>
              <a:t> </a:t>
            </a:r>
            <a:r>
              <a:rPr lang="fr-FR" altLang="fr-FR" sz="2400" dirty="0" err="1"/>
              <a:t>print</a:t>
            </a:r>
            <a:r>
              <a:rPr lang="fr-FR" altLang="fr-FR" sz="2400" dirty="0"/>
              <a:t>() qui est une méthode polymorphe (redéfinie entre </a:t>
            </a:r>
            <a:r>
              <a:rPr lang="fr-FR" altLang="fr-FR" sz="2400" dirty="0" err="1"/>
              <a:t>Complex</a:t>
            </a:r>
            <a:r>
              <a:rPr lang="fr-FR" altLang="fr-FR" sz="2400" dirty="0"/>
              <a:t> et </a:t>
            </a:r>
            <a:r>
              <a:rPr lang="fr-FR" altLang="fr-FR" sz="2400" dirty="0" err="1"/>
              <a:t>Gcomplex</a:t>
            </a:r>
            <a:r>
              <a:rPr lang="fr-FR" altLang="fr-FR" sz="2400" dirty="0"/>
              <a:t>).</a:t>
            </a:r>
          </a:p>
          <a:p>
            <a:pPr>
              <a:buFont typeface="Wingdings" panose="05000000000000000000" pitchFamily="2" charset="2"/>
              <a:buNone/>
            </a:pPr>
            <a:r>
              <a:rPr lang="fr-FR" altLang="fr-FR" sz="2400" dirty="0"/>
              <a:t>Si on a par exemple le code suivant:</a:t>
            </a:r>
          </a:p>
          <a:p>
            <a:pPr indent="466725">
              <a:buFont typeface="Wingdings" panose="05000000000000000000" pitchFamily="2" charset="2"/>
              <a:buNone/>
            </a:pPr>
            <a:r>
              <a:rPr lang="fr-FR" altLang="fr-FR" sz="2400" dirty="0" err="1">
                <a:solidFill>
                  <a:srgbClr val="0070C0"/>
                </a:solidFill>
              </a:rPr>
              <a:t>Complex</a:t>
            </a:r>
            <a:r>
              <a:rPr lang="fr-FR" altLang="fr-FR" sz="2400" dirty="0">
                <a:solidFill>
                  <a:srgbClr val="0070C0"/>
                </a:solidFill>
              </a:rPr>
              <a:t> *c=new </a:t>
            </a:r>
            <a:r>
              <a:rPr lang="fr-FR" altLang="fr-FR" sz="2400" dirty="0" err="1">
                <a:solidFill>
                  <a:srgbClr val="0070C0"/>
                </a:solidFill>
              </a:rPr>
              <a:t>GComplex</a:t>
            </a:r>
            <a:r>
              <a:rPr lang="fr-FR" altLang="fr-FR" sz="2400" dirty="0">
                <a:solidFill>
                  <a:srgbClr val="0070C0"/>
                </a:solidFill>
              </a:rPr>
              <a:t>(10,10);</a:t>
            </a:r>
          </a:p>
          <a:p>
            <a:pPr indent="466725">
              <a:buFont typeface="Wingdings" panose="05000000000000000000" pitchFamily="2" charset="2"/>
              <a:buNone/>
            </a:pPr>
            <a:r>
              <a:rPr lang="fr-FR" altLang="fr-FR" sz="2400" dirty="0">
                <a:solidFill>
                  <a:srgbClr val="0070C0"/>
                </a:solidFill>
              </a:rPr>
              <a:t>c-&gt;</a:t>
            </a:r>
            <a:r>
              <a:rPr lang="fr-FR" altLang="fr-FR" sz="2400" dirty="0" err="1">
                <a:solidFill>
                  <a:srgbClr val="0070C0"/>
                </a:solidFill>
              </a:rPr>
              <a:t>print</a:t>
            </a:r>
            <a:r>
              <a:rPr lang="fr-FR" altLang="fr-FR" sz="2400" dirty="0">
                <a:solidFill>
                  <a:srgbClr val="0070C0"/>
                </a:solidFill>
              </a:rPr>
              <a:t>();</a:t>
            </a:r>
          </a:p>
          <a:p>
            <a:pPr>
              <a:buFont typeface="Wingdings" panose="05000000000000000000" pitchFamily="2" charset="2"/>
              <a:buChar char="Ø"/>
            </a:pPr>
            <a:r>
              <a:rPr lang="fr-FR" altLang="fr-FR" sz="2400" dirty="0"/>
              <a:t>avec l’implémentation ancienne on aura appel à la méthode </a:t>
            </a:r>
            <a:r>
              <a:rPr lang="fr-FR" altLang="fr-FR" sz="2400" dirty="0" err="1"/>
              <a:t>print</a:t>
            </a:r>
            <a:r>
              <a:rPr lang="fr-FR" altLang="fr-FR" sz="2400" dirty="0"/>
              <a:t>() de la classe </a:t>
            </a:r>
            <a:r>
              <a:rPr lang="fr-FR" altLang="fr-FR" sz="2400" dirty="0" err="1"/>
              <a:t>Complex</a:t>
            </a:r>
            <a:r>
              <a:rPr lang="fr-FR" altLang="fr-FR" sz="2400" dirty="0"/>
              <a:t> (type statique de l’objet c). </a:t>
            </a:r>
          </a:p>
          <a:p>
            <a:pPr>
              <a:buFont typeface="Wingdings" panose="05000000000000000000" pitchFamily="2" charset="2"/>
              <a:buChar char="Ø"/>
            </a:pPr>
            <a:r>
              <a:rPr lang="fr-FR" altLang="fr-FR" sz="2400" dirty="0"/>
              <a:t>Si on veut que cet appel invoque l’implémentation du type dynamique (celle de la classe </a:t>
            </a:r>
            <a:r>
              <a:rPr lang="fr-FR" altLang="fr-FR" sz="2400" dirty="0" err="1"/>
              <a:t>GComplex</a:t>
            </a:r>
            <a:r>
              <a:rPr lang="fr-FR" altLang="fr-FR" sz="2400" dirty="0"/>
              <a:t>) il faut ajouter à la déclaration de la méthode </a:t>
            </a:r>
            <a:r>
              <a:rPr lang="fr-FR" altLang="fr-FR" sz="2400" dirty="0" err="1"/>
              <a:t>print</a:t>
            </a:r>
            <a:r>
              <a:rPr lang="fr-FR" altLang="fr-FR" sz="2400" dirty="0"/>
              <a:t> dans la classe </a:t>
            </a:r>
            <a:r>
              <a:rPr lang="fr-FR" altLang="fr-FR" sz="2400" dirty="0" err="1"/>
              <a:t>Complex</a:t>
            </a:r>
            <a:r>
              <a:rPr lang="fr-FR" altLang="fr-FR" sz="2400" dirty="0"/>
              <a:t> le mot clé </a:t>
            </a:r>
            <a:r>
              <a:rPr lang="fr-FR" altLang="fr-FR" sz="2400" dirty="0" err="1"/>
              <a:t>virtual</a:t>
            </a:r>
            <a:r>
              <a:rPr lang="fr-FR" altLang="fr-FR" sz="2400" dirty="0"/>
              <a:t>.</a:t>
            </a:r>
          </a:p>
          <a:p>
            <a:pPr>
              <a:buFont typeface="Wingdings" panose="05000000000000000000" pitchFamily="2" charset="2"/>
              <a:buNone/>
            </a:pPr>
            <a:endParaRPr lang="fr-FR" alt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DCD1966-FA5E-42CE-E13E-61E4F3C29F77}"/>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9219" name="Rectangle 3">
            <a:extLst>
              <a:ext uri="{FF2B5EF4-FFF2-40B4-BE49-F238E27FC236}">
                <a16:creationId xmlns:a16="http://schemas.microsoft.com/office/drawing/2014/main" id="{5BA3646D-D353-EF61-65E5-788C000F3C05}"/>
              </a:ext>
            </a:extLst>
          </p:cNvPr>
          <p:cNvSpPr>
            <a:spLocks noGrp="1" noChangeArrowheads="1"/>
          </p:cNvSpPr>
          <p:nvPr>
            <p:ph idx="1"/>
          </p:nvPr>
        </p:nvSpPr>
        <p:spPr>
          <a:xfrm>
            <a:off x="1767840" y="782638"/>
            <a:ext cx="7376160" cy="5988050"/>
          </a:xfrm>
        </p:spPr>
        <p:txBody>
          <a:bodyPr>
            <a:normAutofit lnSpcReduction="10000"/>
          </a:bodyPr>
          <a:lstStyle/>
          <a:p>
            <a:pPr>
              <a:buFont typeface="Wingdings" panose="05000000000000000000" pitchFamily="2" charset="2"/>
              <a:buNone/>
            </a:pPr>
            <a:r>
              <a:rPr lang="fr-FR" altLang="fr-FR" sz="2400" dirty="0"/>
              <a:t>Dans </a:t>
            </a:r>
            <a:r>
              <a:rPr lang="fr-FR" altLang="fr-FR" sz="2400" dirty="0" err="1"/>
              <a:t>Complex.h</a:t>
            </a:r>
            <a:r>
              <a:rPr lang="fr-FR" altLang="fr-FR" sz="2400" dirty="0"/>
              <a:t> on aura la déclaration:</a:t>
            </a:r>
          </a:p>
          <a:p>
            <a:pPr indent="196850">
              <a:buFont typeface="Wingdings" panose="05000000000000000000" pitchFamily="2" charset="2"/>
              <a:buNone/>
            </a:pPr>
            <a:r>
              <a:rPr lang="fr-FR" altLang="fr-FR" sz="2400" dirty="0">
                <a:solidFill>
                  <a:srgbClr val="0070C0"/>
                </a:solidFill>
              </a:rPr>
              <a:t>class </a:t>
            </a:r>
            <a:r>
              <a:rPr lang="fr-FR" altLang="fr-FR" sz="2400" dirty="0" err="1">
                <a:solidFill>
                  <a:srgbClr val="0070C0"/>
                </a:solidFill>
              </a:rPr>
              <a:t>Complex</a:t>
            </a:r>
            <a:r>
              <a:rPr lang="fr-FR" altLang="fr-FR" sz="2400" dirty="0">
                <a:solidFill>
                  <a:srgbClr val="0070C0"/>
                </a:solidFill>
              </a:rPr>
              <a:t> {</a:t>
            </a:r>
          </a:p>
          <a:p>
            <a:pPr indent="196850">
              <a:buFont typeface="Wingdings" panose="05000000000000000000" pitchFamily="2" charset="2"/>
              <a:buNone/>
            </a:pPr>
            <a:r>
              <a:rPr lang="fr-FR" altLang="fr-FR" sz="2400" dirty="0">
                <a:solidFill>
                  <a:srgbClr val="0070C0"/>
                </a:solidFill>
              </a:rPr>
              <a:t>public:</a:t>
            </a:r>
          </a:p>
          <a:p>
            <a:pPr indent="196850">
              <a:buFont typeface="Wingdings" panose="05000000000000000000" pitchFamily="2" charset="2"/>
              <a:buNone/>
            </a:pPr>
            <a:r>
              <a:rPr lang="fr-FR" altLang="fr-FR" sz="2400" dirty="0">
                <a:solidFill>
                  <a:srgbClr val="0070C0"/>
                </a:solidFill>
              </a:rPr>
              <a:t> 	…..</a:t>
            </a:r>
          </a:p>
          <a:p>
            <a:pPr indent="196850">
              <a:buFont typeface="Wingdings" panose="05000000000000000000" pitchFamily="2" charset="2"/>
              <a:buNone/>
            </a:pPr>
            <a:r>
              <a:rPr lang="fr-FR" altLang="fr-FR" sz="2400" dirty="0">
                <a:solidFill>
                  <a:srgbClr val="0070C0"/>
                </a:solidFill>
              </a:rPr>
              <a:t>     </a:t>
            </a:r>
            <a:r>
              <a:rPr lang="fr-FR" altLang="fr-FR" sz="2400" dirty="0" err="1">
                <a:solidFill>
                  <a:srgbClr val="0070C0"/>
                </a:solidFill>
              </a:rPr>
              <a:t>virtual</a:t>
            </a:r>
            <a:r>
              <a:rPr lang="fr-FR" altLang="fr-FR" sz="2400" dirty="0">
                <a:solidFill>
                  <a:srgbClr val="0070C0"/>
                </a:solidFill>
              </a:rPr>
              <a:t> </a:t>
            </a:r>
            <a:r>
              <a:rPr lang="fr-FR" altLang="fr-FR" sz="2400" dirty="0" err="1">
                <a:solidFill>
                  <a:srgbClr val="0070C0"/>
                </a:solidFill>
              </a:rPr>
              <a:t>void</a:t>
            </a:r>
            <a:r>
              <a:rPr lang="fr-FR" altLang="fr-FR" sz="2400" dirty="0">
                <a:solidFill>
                  <a:srgbClr val="0070C0"/>
                </a:solidFill>
              </a:rPr>
              <a:t> </a:t>
            </a:r>
            <a:r>
              <a:rPr lang="fr-FR" altLang="fr-FR" sz="2400" dirty="0" err="1">
                <a:solidFill>
                  <a:srgbClr val="0070C0"/>
                </a:solidFill>
              </a:rPr>
              <a:t>print</a:t>
            </a:r>
            <a:r>
              <a:rPr lang="fr-FR" altLang="fr-FR" sz="2400" dirty="0">
                <a:solidFill>
                  <a:srgbClr val="0070C0"/>
                </a:solidFill>
              </a:rPr>
              <a:t>();</a:t>
            </a:r>
          </a:p>
          <a:p>
            <a:pPr indent="196850">
              <a:buFont typeface="Wingdings" panose="05000000000000000000" pitchFamily="2" charset="2"/>
              <a:buNone/>
            </a:pPr>
            <a:r>
              <a:rPr lang="fr-FR" altLang="fr-FR" sz="2400" dirty="0">
                <a:solidFill>
                  <a:srgbClr val="0070C0"/>
                </a:solidFill>
              </a:rPr>
              <a:t>};</a:t>
            </a:r>
          </a:p>
          <a:p>
            <a:pPr>
              <a:buFont typeface="Wingdings" panose="05000000000000000000" pitchFamily="2" charset="2"/>
              <a:buChar char="Ø"/>
            </a:pPr>
            <a:r>
              <a:rPr lang="fr-FR" altLang="fr-FR" sz="2400" dirty="0"/>
              <a:t>Dans le premier cas on dit que la méthode </a:t>
            </a:r>
            <a:r>
              <a:rPr lang="fr-FR" altLang="fr-FR" sz="2400" dirty="0" err="1"/>
              <a:t>print</a:t>
            </a:r>
            <a:r>
              <a:rPr lang="fr-FR" altLang="fr-FR" sz="2400" dirty="0"/>
              <a:t> est à liaison statique (au moment de l’édition de lient). </a:t>
            </a:r>
          </a:p>
          <a:p>
            <a:pPr>
              <a:buFont typeface="Wingdings" panose="05000000000000000000" pitchFamily="2" charset="2"/>
              <a:buChar char="Ø"/>
            </a:pPr>
            <a:r>
              <a:rPr lang="fr-FR" altLang="fr-FR" sz="2400" dirty="0"/>
              <a:t>Dans le deuxième la liaison de la méthode </a:t>
            </a:r>
            <a:r>
              <a:rPr lang="fr-FR" altLang="fr-FR" sz="2400" dirty="0" err="1"/>
              <a:t>print</a:t>
            </a:r>
            <a:r>
              <a:rPr lang="fr-FR" altLang="fr-FR" sz="2400" dirty="0"/>
              <a:t> est retardée jusqu’au moment de l’appel effectif de cette dernière (au moment de l’exécution) pour avoir la bonne méthode à invoquer, dans le deuxième cas, la méthode est appelée une méthode virtuelle.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C1E6FD7-175A-6C32-97A1-48416AD0DE92}"/>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10243" name="Rectangle 3">
            <a:extLst>
              <a:ext uri="{FF2B5EF4-FFF2-40B4-BE49-F238E27FC236}">
                <a16:creationId xmlns:a16="http://schemas.microsoft.com/office/drawing/2014/main" id="{C176509A-FA53-821A-50B4-B24656CC59D9}"/>
              </a:ext>
            </a:extLst>
          </p:cNvPr>
          <p:cNvSpPr>
            <a:spLocks noGrp="1" noChangeArrowheads="1"/>
          </p:cNvSpPr>
          <p:nvPr>
            <p:ph idx="1"/>
          </p:nvPr>
        </p:nvSpPr>
        <p:spPr>
          <a:xfrm>
            <a:off x="1515291" y="782638"/>
            <a:ext cx="7628709" cy="5988050"/>
          </a:xfrm>
        </p:spPr>
        <p:txBody>
          <a:bodyPr>
            <a:normAutofit lnSpcReduction="10000"/>
          </a:bodyPr>
          <a:lstStyle/>
          <a:p>
            <a:pPr>
              <a:buFont typeface="Wingdings" panose="05000000000000000000" pitchFamily="2" charset="2"/>
              <a:buChar char="q"/>
            </a:pPr>
            <a:r>
              <a:rPr lang="fr-FR" altLang="fr-FR" sz="2400" b="1" dirty="0"/>
              <a:t>Appels des constructeurs:</a:t>
            </a:r>
          </a:p>
          <a:p>
            <a:pPr>
              <a:buFont typeface="Wingdings" panose="05000000000000000000" pitchFamily="2" charset="2"/>
              <a:buChar char="Ø"/>
            </a:pPr>
            <a:r>
              <a:rPr lang="fr-FR" altLang="fr-FR" sz="2400" dirty="0"/>
              <a:t>Le constructeur de la classe dérivé invoque automatiquement les constructeurs des classes mères successivement l’un après l’autre (dans l’ordre d’apparition dans la clause d’héritage).</a:t>
            </a:r>
          </a:p>
          <a:p>
            <a:pPr>
              <a:buFont typeface="Wingdings" panose="05000000000000000000" pitchFamily="2" charset="2"/>
              <a:buChar char="Ø"/>
            </a:pPr>
            <a:r>
              <a:rPr lang="fr-FR" altLang="fr-FR" sz="2400" dirty="0"/>
              <a:t> Dans le cas ou les super-constructeurs ne nécessitent pas de paramètre l’appel se fait automatiquement, la cas échéant, il faut indiquer dans l’implémentation du constructeur de la classe fille les paramètres à transmettre à chaque constructeur:</a:t>
            </a:r>
          </a:p>
          <a:p>
            <a:pPr lvl="1">
              <a:buFont typeface="Wingdings" panose="05000000000000000000" pitchFamily="2" charset="2"/>
              <a:buChar char="ü"/>
            </a:pPr>
            <a:r>
              <a:rPr lang="fr-FR" altLang="fr-FR" sz="2200" dirty="0"/>
              <a:t>Dans notre exemple, si on veut inclure un constructeur de la classe </a:t>
            </a:r>
            <a:r>
              <a:rPr lang="fr-FR" altLang="fr-FR" sz="2200" dirty="0" err="1"/>
              <a:t>Gcomplex</a:t>
            </a:r>
            <a:r>
              <a:rPr lang="fr-FR" altLang="fr-FR" sz="2200" dirty="0"/>
              <a:t> avec 2 paramètres réels qui les transmettre automatiquement au constructeur de la classe </a:t>
            </a:r>
            <a:r>
              <a:rPr lang="fr-FR" altLang="fr-FR" sz="2200" dirty="0" err="1"/>
              <a:t>Complex</a:t>
            </a:r>
            <a:r>
              <a:rPr lang="fr-FR" altLang="fr-FR" sz="2200" dirty="0"/>
              <a:t> :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48B46AB-7344-DB94-092E-D71CA7242285}"/>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Héritage Avancé</a:t>
            </a:r>
          </a:p>
        </p:txBody>
      </p:sp>
      <p:sp>
        <p:nvSpPr>
          <p:cNvPr id="11267" name="Rectangle 3">
            <a:extLst>
              <a:ext uri="{FF2B5EF4-FFF2-40B4-BE49-F238E27FC236}">
                <a16:creationId xmlns:a16="http://schemas.microsoft.com/office/drawing/2014/main" id="{D5B484CD-19DE-A4ED-1851-D8B8BEB7F70A}"/>
              </a:ext>
            </a:extLst>
          </p:cNvPr>
          <p:cNvSpPr>
            <a:spLocks noGrp="1" noChangeArrowheads="1"/>
          </p:cNvSpPr>
          <p:nvPr>
            <p:ph idx="1"/>
          </p:nvPr>
        </p:nvSpPr>
        <p:spPr>
          <a:xfrm>
            <a:off x="1371601" y="870857"/>
            <a:ext cx="7772399" cy="5899831"/>
          </a:xfrm>
        </p:spPr>
        <p:txBody>
          <a:bodyPr>
            <a:normAutofit/>
          </a:bodyPr>
          <a:lstStyle/>
          <a:p>
            <a:pPr indent="911225">
              <a:buFont typeface="Wingdings" panose="05000000000000000000" pitchFamily="2" charset="2"/>
              <a:buNone/>
            </a:pP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a,float</a:t>
            </a:r>
            <a:r>
              <a:rPr lang="fr-FR" altLang="fr-FR" dirty="0">
                <a:solidFill>
                  <a:srgbClr val="0070C0"/>
                </a:solidFill>
              </a:rPr>
              <a:t> b) {</a:t>
            </a:r>
          </a:p>
          <a:p>
            <a:pPr indent="911225">
              <a:buFont typeface="Wingdings" panose="05000000000000000000" pitchFamily="2" charset="2"/>
              <a:buNone/>
            </a:pPr>
            <a:r>
              <a:rPr lang="fr-FR" altLang="fr-FR" dirty="0">
                <a:solidFill>
                  <a:srgbClr val="0070C0"/>
                </a:solidFill>
              </a:rPr>
              <a:t>rel=</a:t>
            </a:r>
            <a:r>
              <a:rPr lang="fr-FR" altLang="fr-FR" dirty="0" err="1">
                <a:solidFill>
                  <a:srgbClr val="0070C0"/>
                </a:solidFill>
              </a:rPr>
              <a:t>a;img</a:t>
            </a:r>
            <a:r>
              <a:rPr lang="fr-FR" altLang="fr-FR" dirty="0">
                <a:solidFill>
                  <a:srgbClr val="0070C0"/>
                </a:solidFill>
              </a:rPr>
              <a:t>=b;</a:t>
            </a:r>
          </a:p>
          <a:p>
            <a:pPr indent="911225">
              <a:buFont typeface="Wingdings" panose="05000000000000000000" pitchFamily="2" charset="2"/>
              <a:buNone/>
            </a:pPr>
            <a:r>
              <a:rPr lang="fr-FR" altLang="fr-FR" dirty="0">
                <a:solidFill>
                  <a:srgbClr val="0070C0"/>
                </a:solidFill>
              </a:rPr>
              <a:t>p=new Point(</a:t>
            </a:r>
            <a:r>
              <a:rPr lang="fr-FR" altLang="fr-FR" dirty="0" err="1">
                <a:solidFill>
                  <a:srgbClr val="0070C0"/>
                </a:solidFill>
              </a:rPr>
              <a:t>a,b</a:t>
            </a:r>
            <a:r>
              <a:rPr lang="fr-FR" altLang="fr-FR" dirty="0">
                <a:solidFill>
                  <a:srgbClr val="0070C0"/>
                </a:solidFill>
              </a:rPr>
              <a:t>);</a:t>
            </a:r>
          </a:p>
          <a:p>
            <a:pPr indent="911225">
              <a:buFont typeface="Wingdings" panose="05000000000000000000" pitchFamily="2" charset="2"/>
              <a:buNone/>
            </a:pPr>
            <a:r>
              <a:rPr lang="fr-FR" altLang="fr-FR" dirty="0">
                <a:solidFill>
                  <a:srgbClr val="0070C0"/>
                </a:solidFill>
              </a:rPr>
              <a:t>}</a:t>
            </a:r>
          </a:p>
          <a:p>
            <a:pPr indent="911225">
              <a:buFont typeface="Wingdings" panose="05000000000000000000" pitchFamily="2" charset="2"/>
              <a:buNone/>
            </a:pPr>
            <a:r>
              <a:rPr lang="fr-FR" altLang="fr-FR" dirty="0" err="1">
                <a:solidFill>
                  <a:srgbClr val="0070C0"/>
                </a:solidFill>
              </a:rPr>
              <a:t>GComplex</a:t>
            </a:r>
            <a:r>
              <a:rPr lang="fr-FR" altLang="fr-FR" dirty="0">
                <a:solidFill>
                  <a:srgbClr val="0070C0"/>
                </a:solidFill>
              </a:rPr>
              <a:t>::</a:t>
            </a:r>
            <a:r>
              <a:rPr lang="fr-FR" altLang="fr-FR" dirty="0" err="1">
                <a:solidFill>
                  <a:srgbClr val="0070C0"/>
                </a:solidFill>
              </a:rPr>
              <a:t>GComplex</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a,float</a:t>
            </a:r>
            <a:r>
              <a:rPr lang="fr-FR" altLang="fr-FR" dirty="0">
                <a:solidFill>
                  <a:srgbClr val="0070C0"/>
                </a:solidFill>
              </a:rPr>
              <a:t> b):</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a,b</a:t>
            </a:r>
            <a:r>
              <a:rPr lang="fr-FR" altLang="fr-FR" dirty="0">
                <a:solidFill>
                  <a:srgbClr val="0070C0"/>
                </a:solidFill>
              </a:rPr>
              <a:t>){</a:t>
            </a:r>
          </a:p>
          <a:p>
            <a:pPr indent="911225">
              <a:buFont typeface="Wingdings" panose="05000000000000000000" pitchFamily="2" charset="2"/>
              <a:buNone/>
            </a:pPr>
            <a:r>
              <a:rPr lang="fr-FR" altLang="fr-FR" dirty="0">
                <a:solidFill>
                  <a:srgbClr val="0070C0"/>
                </a:solidFill>
              </a:rPr>
              <a:t>// les instructions propres au constructeur de </a:t>
            </a:r>
            <a:r>
              <a:rPr lang="fr-FR" altLang="fr-FR" dirty="0" err="1">
                <a:solidFill>
                  <a:srgbClr val="0070C0"/>
                </a:solidFill>
              </a:rPr>
              <a:t>GComplex</a:t>
            </a:r>
            <a:r>
              <a:rPr lang="fr-FR" altLang="fr-FR" dirty="0">
                <a:solidFill>
                  <a:srgbClr val="0070C0"/>
                </a:solidFill>
              </a:rPr>
              <a:t>.</a:t>
            </a:r>
          </a:p>
          <a:p>
            <a:pPr indent="911225">
              <a:buFont typeface="Wingdings" panose="05000000000000000000" pitchFamily="2" charset="2"/>
              <a:buNone/>
            </a:pPr>
            <a:r>
              <a:rPr lang="fr-FR" altLang="fr-FR" dirty="0">
                <a:solidFill>
                  <a:srgbClr val="0070C0"/>
                </a:solidFill>
              </a:rPr>
              <a:t>}</a:t>
            </a:r>
          </a:p>
          <a:p>
            <a:pPr>
              <a:buFont typeface="Wingdings" panose="05000000000000000000" pitchFamily="2" charset="2"/>
              <a:buNone/>
            </a:pPr>
            <a:r>
              <a:rPr lang="fr-FR" altLang="fr-FR" sz="2400" b="1" dirty="0"/>
              <a:t>N.B: </a:t>
            </a:r>
            <a:r>
              <a:rPr lang="fr-FR" altLang="fr-FR" sz="2400" dirty="0"/>
              <a:t>Dans le cas de l’héritage multiple, les appels aux constructeurs des super-classes doivent être séparer par une virgule.</a:t>
            </a:r>
          </a:p>
        </p:txBody>
      </p:sp>
    </p:spTree>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11509</TotalTime>
  <Words>2182</Words>
  <Application>Microsoft Office PowerPoint</Application>
  <PresentationFormat>Affichage à l'écran (4:3)</PresentationFormat>
  <Paragraphs>236</Paragraphs>
  <Slides>24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24</vt:i4>
      </vt:variant>
    </vt:vector>
  </HeadingPairs>
  <TitlesOfParts>
    <vt:vector size="31" baseType="lpstr">
      <vt:lpstr>Arial</vt:lpstr>
      <vt:lpstr>Calibri</vt:lpstr>
      <vt:lpstr>Century Gothic</vt:lpstr>
      <vt:lpstr>Times New Roman</vt:lpstr>
      <vt:lpstr>Wingdings</vt:lpstr>
      <vt:lpstr>Wingdings 3</vt:lpstr>
      <vt:lpstr>Brin</vt:lpstr>
      <vt:lpstr>Chapitre 2: Héritage Avancé </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lpstr>Héritage Avancé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 Kadache</dc:creator>
  <cp:lastModifiedBy>Nabil Kadache</cp:lastModifiedBy>
  <cp:revision>624</cp:revision>
  <dcterms:created xsi:type="dcterms:W3CDTF">1601-01-01T00:00:00Z</dcterms:created>
  <dcterms:modified xsi:type="dcterms:W3CDTF">2023-02-28T18:36:25Z</dcterms:modified>
</cp:coreProperties>
</file>