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5" r:id="rId1"/>
  </p:sldMasterIdLst>
  <p:notesMasterIdLst>
    <p:notesMasterId r:id="rId32"/>
  </p:notesMasterIdLst>
  <p:handoutMasterIdLst>
    <p:handoutMasterId r:id="rId33"/>
  </p:handoutMasterIdLst>
  <p:sldIdLst>
    <p:sldId id="256" r:id="rId2"/>
    <p:sldId id="257" r:id="rId3"/>
    <p:sldId id="259" r:id="rId4"/>
    <p:sldId id="260" r:id="rId5"/>
    <p:sldId id="264"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81" r:id="rId19"/>
    <p:sldId id="274" r:id="rId20"/>
    <p:sldId id="282" r:id="rId21"/>
    <p:sldId id="275" r:id="rId22"/>
    <p:sldId id="276" r:id="rId23"/>
    <p:sldId id="277" r:id="rId24"/>
    <p:sldId id="278" r:id="rId25"/>
    <p:sldId id="279" r:id="rId26"/>
    <p:sldId id="280" r:id="rId27"/>
    <p:sldId id="283" r:id="rId28"/>
    <p:sldId id="284" r:id="rId29"/>
    <p:sldId id="285" r:id="rId30"/>
    <p:sldId id="286" r:id="rId31"/>
  </p:sldIdLst>
  <p:sldSz cx="9144000" cy="6858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FFFF66"/>
    <a:srgbClr val="DDDDDD"/>
    <a:srgbClr val="7A0029"/>
    <a:srgbClr val="DFDEBE"/>
    <a:srgbClr val="333399"/>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718" autoAdjust="0"/>
  </p:normalViewPr>
  <p:slideViewPr>
    <p:cSldViewPr snapToGrid="0">
      <p:cViewPr varScale="1">
        <p:scale>
          <a:sx n="110" d="100"/>
          <a:sy n="110" d="100"/>
        </p:scale>
        <p:origin x="2208" y="14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4C8584A6-02A8-6A41-F289-0FD98A1FCCA6}"/>
              </a:ext>
            </a:extLst>
          </p:cNvPr>
          <p:cNvSpPr>
            <a:spLocks noGrp="1" noChangeArrowheads="1"/>
          </p:cNvSpPr>
          <p:nvPr>
            <p:ph type="hdr" sz="quarter"/>
          </p:nvPr>
        </p:nvSpPr>
        <p:spPr bwMode="auto">
          <a:xfrm>
            <a:off x="0" y="0"/>
            <a:ext cx="2986088" cy="501650"/>
          </a:xfrm>
          <a:prstGeom prst="rect">
            <a:avLst/>
          </a:prstGeom>
          <a:noFill/>
          <a:ln w="9525">
            <a:noFill/>
            <a:miter lim="800000"/>
            <a:headEnd/>
            <a:tailEnd/>
          </a:ln>
          <a:effectLst/>
        </p:spPr>
        <p:txBody>
          <a:bodyPr vert="horz" wrap="square" lIns="92565" tIns="46282" rIns="92565" bIns="46282" numCol="1" anchor="t" anchorCtr="0" compatLnSpc="1">
            <a:prstTxWarp prst="textNoShape">
              <a:avLst/>
            </a:prstTxWarp>
          </a:bodyPr>
          <a:lstStyle>
            <a:lvl1pPr defTabSz="925513">
              <a:defRPr sz="1200">
                <a:latin typeface="Arial" charset="0"/>
              </a:defRPr>
            </a:lvl1pPr>
          </a:lstStyle>
          <a:p>
            <a:pPr>
              <a:defRPr/>
            </a:pPr>
            <a:endParaRPr lang="fr-CA"/>
          </a:p>
        </p:txBody>
      </p:sp>
      <p:sp>
        <p:nvSpPr>
          <p:cNvPr id="36867" name="Rectangle 3">
            <a:extLst>
              <a:ext uri="{FF2B5EF4-FFF2-40B4-BE49-F238E27FC236}">
                <a16:creationId xmlns:a16="http://schemas.microsoft.com/office/drawing/2014/main" id="{D8F5F8B6-9064-4964-838D-8F56BDCD761A}"/>
              </a:ext>
            </a:extLst>
          </p:cNvPr>
          <p:cNvSpPr>
            <a:spLocks noGrp="1" noChangeArrowheads="1"/>
          </p:cNvSpPr>
          <p:nvPr>
            <p:ph type="dt" sz="quarter" idx="1"/>
          </p:nvPr>
        </p:nvSpPr>
        <p:spPr bwMode="auto">
          <a:xfrm>
            <a:off x="3902075" y="0"/>
            <a:ext cx="2986088" cy="501650"/>
          </a:xfrm>
          <a:prstGeom prst="rect">
            <a:avLst/>
          </a:prstGeom>
          <a:noFill/>
          <a:ln w="9525">
            <a:noFill/>
            <a:miter lim="800000"/>
            <a:headEnd/>
            <a:tailEnd/>
          </a:ln>
          <a:effectLst/>
        </p:spPr>
        <p:txBody>
          <a:bodyPr vert="horz" wrap="square" lIns="92565" tIns="46282" rIns="92565" bIns="46282" numCol="1" anchor="t" anchorCtr="0" compatLnSpc="1">
            <a:prstTxWarp prst="textNoShape">
              <a:avLst/>
            </a:prstTxWarp>
          </a:bodyPr>
          <a:lstStyle>
            <a:lvl1pPr algn="r" defTabSz="925513">
              <a:defRPr sz="1200">
                <a:latin typeface="Arial" charset="0"/>
              </a:defRPr>
            </a:lvl1pPr>
          </a:lstStyle>
          <a:p>
            <a:pPr>
              <a:defRPr/>
            </a:pPr>
            <a:endParaRPr lang="fr-CA"/>
          </a:p>
        </p:txBody>
      </p:sp>
      <p:sp>
        <p:nvSpPr>
          <p:cNvPr id="36868" name="Rectangle 4">
            <a:extLst>
              <a:ext uri="{FF2B5EF4-FFF2-40B4-BE49-F238E27FC236}">
                <a16:creationId xmlns:a16="http://schemas.microsoft.com/office/drawing/2014/main" id="{486A8CC1-479C-BEB9-F9A2-0AC314B65C32}"/>
              </a:ext>
            </a:extLst>
          </p:cNvPr>
          <p:cNvSpPr>
            <a:spLocks noGrp="1" noChangeArrowheads="1"/>
          </p:cNvSpPr>
          <p:nvPr>
            <p:ph type="ftr" sz="quarter" idx="2"/>
          </p:nvPr>
        </p:nvSpPr>
        <p:spPr bwMode="auto">
          <a:xfrm>
            <a:off x="0" y="9518650"/>
            <a:ext cx="2986088" cy="501650"/>
          </a:xfrm>
          <a:prstGeom prst="rect">
            <a:avLst/>
          </a:prstGeom>
          <a:noFill/>
          <a:ln w="9525">
            <a:noFill/>
            <a:miter lim="800000"/>
            <a:headEnd/>
            <a:tailEnd/>
          </a:ln>
          <a:effectLst/>
        </p:spPr>
        <p:txBody>
          <a:bodyPr vert="horz" wrap="square" lIns="92565" tIns="46282" rIns="92565" bIns="46282" numCol="1" anchor="b" anchorCtr="0" compatLnSpc="1">
            <a:prstTxWarp prst="textNoShape">
              <a:avLst/>
            </a:prstTxWarp>
          </a:bodyPr>
          <a:lstStyle>
            <a:lvl1pPr defTabSz="925513">
              <a:defRPr sz="1200">
                <a:latin typeface="Arial" charset="0"/>
              </a:defRPr>
            </a:lvl1pPr>
          </a:lstStyle>
          <a:p>
            <a:pPr>
              <a:defRPr/>
            </a:pPr>
            <a:endParaRPr lang="fr-CA"/>
          </a:p>
        </p:txBody>
      </p:sp>
      <p:sp>
        <p:nvSpPr>
          <p:cNvPr id="36869" name="Rectangle 5">
            <a:extLst>
              <a:ext uri="{FF2B5EF4-FFF2-40B4-BE49-F238E27FC236}">
                <a16:creationId xmlns:a16="http://schemas.microsoft.com/office/drawing/2014/main" id="{B39B8B25-7CB1-C2AE-3CB0-2F85C0A668A6}"/>
              </a:ext>
            </a:extLst>
          </p:cNvPr>
          <p:cNvSpPr>
            <a:spLocks noGrp="1" noChangeArrowheads="1"/>
          </p:cNvSpPr>
          <p:nvPr>
            <p:ph type="sldNum" sz="quarter" idx="3"/>
          </p:nvPr>
        </p:nvSpPr>
        <p:spPr bwMode="auto">
          <a:xfrm>
            <a:off x="3902075" y="9518650"/>
            <a:ext cx="2986088" cy="501650"/>
          </a:xfrm>
          <a:prstGeom prst="rect">
            <a:avLst/>
          </a:prstGeom>
          <a:noFill/>
          <a:ln w="9525">
            <a:noFill/>
            <a:miter lim="800000"/>
            <a:headEnd/>
            <a:tailEnd/>
          </a:ln>
          <a:effectLst/>
        </p:spPr>
        <p:txBody>
          <a:bodyPr vert="horz" wrap="square" lIns="92565" tIns="46282" rIns="92565" bIns="46282" numCol="1" anchor="b" anchorCtr="0" compatLnSpc="1">
            <a:prstTxWarp prst="textNoShape">
              <a:avLst/>
            </a:prstTxWarp>
          </a:bodyPr>
          <a:lstStyle>
            <a:lvl1pPr algn="r" defTabSz="925513">
              <a:defRPr sz="1200"/>
            </a:lvl1pPr>
          </a:lstStyle>
          <a:p>
            <a:fld id="{F9E2315F-23FB-461A-90C4-8F266D714997}" type="slidenum">
              <a:rPr lang="fr-CA" altLang="ar-DZ"/>
              <a:pPr/>
              <a:t>‹N°›</a:t>
            </a:fld>
            <a:endParaRPr lang="fr-CA" altLang="ar-DZ"/>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00DDD8E0-7E4F-678A-5891-856FA667BE40}"/>
              </a:ext>
            </a:extLst>
          </p:cNvPr>
          <p:cNvSpPr>
            <a:spLocks noGrp="1" noChangeArrowheads="1"/>
          </p:cNvSpPr>
          <p:nvPr>
            <p:ph type="hdr" sz="quarter"/>
          </p:nvPr>
        </p:nvSpPr>
        <p:spPr bwMode="auto">
          <a:xfrm>
            <a:off x="0" y="0"/>
            <a:ext cx="30051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CA"/>
          </a:p>
        </p:txBody>
      </p:sp>
      <p:sp>
        <p:nvSpPr>
          <p:cNvPr id="66563" name="Rectangle 3">
            <a:extLst>
              <a:ext uri="{FF2B5EF4-FFF2-40B4-BE49-F238E27FC236}">
                <a16:creationId xmlns:a16="http://schemas.microsoft.com/office/drawing/2014/main" id="{CCA021BA-456E-68A3-37DC-75AA8E70105F}"/>
              </a:ext>
            </a:extLst>
          </p:cNvPr>
          <p:cNvSpPr>
            <a:spLocks noGrp="1" noChangeArrowheads="1"/>
          </p:cNvSpPr>
          <p:nvPr>
            <p:ph type="dt" idx="1"/>
          </p:nvPr>
        </p:nvSpPr>
        <p:spPr bwMode="auto">
          <a:xfrm>
            <a:off x="3906838" y="0"/>
            <a:ext cx="30067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CA"/>
          </a:p>
        </p:txBody>
      </p:sp>
      <p:sp>
        <p:nvSpPr>
          <p:cNvPr id="33796" name="Rectangle 4">
            <a:extLst>
              <a:ext uri="{FF2B5EF4-FFF2-40B4-BE49-F238E27FC236}">
                <a16:creationId xmlns:a16="http://schemas.microsoft.com/office/drawing/2014/main" id="{38D9FCBC-BABC-F174-5075-60DCE6FD456C}"/>
              </a:ext>
            </a:extLst>
          </p:cNvPr>
          <p:cNvSpPr>
            <a:spLocks noGrp="1" noRot="1" noChangeAspect="1" noChangeArrowheads="1" noTextEdit="1"/>
          </p:cNvSpPr>
          <p:nvPr>
            <p:ph type="sldImg" idx="2"/>
          </p:nvPr>
        </p:nvSpPr>
        <p:spPr bwMode="auto">
          <a:xfrm>
            <a:off x="893763" y="741363"/>
            <a:ext cx="5049837" cy="3787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5" name="Rectangle 5">
            <a:extLst>
              <a:ext uri="{FF2B5EF4-FFF2-40B4-BE49-F238E27FC236}">
                <a16:creationId xmlns:a16="http://schemas.microsoft.com/office/drawing/2014/main" id="{F30ABC74-D04F-0585-B10C-ADB1FB46DDE6}"/>
              </a:ext>
            </a:extLst>
          </p:cNvPr>
          <p:cNvSpPr>
            <a:spLocks noGrp="1" noChangeArrowheads="1"/>
          </p:cNvSpPr>
          <p:nvPr>
            <p:ph type="body" sz="quarter" idx="3"/>
          </p:nvPr>
        </p:nvSpPr>
        <p:spPr bwMode="auto">
          <a:xfrm>
            <a:off x="901700" y="4776788"/>
            <a:ext cx="5033963" cy="45291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noProof="0"/>
              <a:t>Cliquez pour modifier les styles du texte du masque</a:t>
            </a:r>
          </a:p>
          <a:p>
            <a:pPr lvl="1"/>
            <a:r>
              <a:rPr lang="fr-CA" noProof="0"/>
              <a:t>Deuxième niveau</a:t>
            </a:r>
          </a:p>
          <a:p>
            <a:pPr lvl="2"/>
            <a:r>
              <a:rPr lang="fr-CA" noProof="0"/>
              <a:t>Troisième niveau</a:t>
            </a:r>
          </a:p>
          <a:p>
            <a:pPr lvl="3"/>
            <a:r>
              <a:rPr lang="fr-CA" noProof="0"/>
              <a:t>Quatrième niveau</a:t>
            </a:r>
          </a:p>
          <a:p>
            <a:pPr lvl="4"/>
            <a:r>
              <a:rPr lang="fr-CA" noProof="0"/>
              <a:t>Cinquième niveau</a:t>
            </a:r>
          </a:p>
        </p:txBody>
      </p:sp>
      <p:sp>
        <p:nvSpPr>
          <p:cNvPr id="66566" name="Rectangle 6">
            <a:extLst>
              <a:ext uri="{FF2B5EF4-FFF2-40B4-BE49-F238E27FC236}">
                <a16:creationId xmlns:a16="http://schemas.microsoft.com/office/drawing/2014/main" id="{3700A7FE-B3CB-D8C9-80A4-09E9AD794985}"/>
              </a:ext>
            </a:extLst>
          </p:cNvPr>
          <p:cNvSpPr>
            <a:spLocks noGrp="1" noChangeArrowheads="1"/>
          </p:cNvSpPr>
          <p:nvPr>
            <p:ph type="ftr" sz="quarter" idx="4"/>
          </p:nvPr>
        </p:nvSpPr>
        <p:spPr bwMode="auto">
          <a:xfrm>
            <a:off x="0" y="9553575"/>
            <a:ext cx="30051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CA"/>
          </a:p>
        </p:txBody>
      </p:sp>
      <p:sp>
        <p:nvSpPr>
          <p:cNvPr id="66567" name="Rectangle 7">
            <a:extLst>
              <a:ext uri="{FF2B5EF4-FFF2-40B4-BE49-F238E27FC236}">
                <a16:creationId xmlns:a16="http://schemas.microsoft.com/office/drawing/2014/main" id="{CBC8F2E7-AA09-2E95-5978-5FAB0EAE33C9}"/>
              </a:ext>
            </a:extLst>
          </p:cNvPr>
          <p:cNvSpPr>
            <a:spLocks noGrp="1" noChangeArrowheads="1"/>
          </p:cNvSpPr>
          <p:nvPr>
            <p:ph type="sldNum" sz="quarter" idx="5"/>
          </p:nvPr>
        </p:nvSpPr>
        <p:spPr bwMode="auto">
          <a:xfrm>
            <a:off x="3906838" y="9553575"/>
            <a:ext cx="3006725"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D5AEFF5-B7AC-45B9-BB4F-58F1982568AA}" type="slidenum">
              <a:rPr lang="fr-CA" altLang="ar-DZ"/>
              <a:pPr/>
              <a:t>‹N°›</a:t>
            </a:fld>
            <a:endParaRPr lang="fr-CA" altLang="ar-D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00792C7-1DDF-441C-919D-C9E459393F5E}" type="slidenum">
              <a:rPr lang="en-US" altLang="ar-DZ" smtClean="0"/>
              <a:pPr/>
              <a:t>‹N°›</a:t>
            </a:fld>
            <a:endParaRPr lang="en-US" altLang="ar-DZ"/>
          </a:p>
        </p:txBody>
      </p:sp>
    </p:spTree>
    <p:extLst>
      <p:ext uri="{BB962C8B-B14F-4D97-AF65-F5344CB8AC3E}">
        <p14:creationId xmlns:p14="http://schemas.microsoft.com/office/powerpoint/2010/main" val="3652176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44F351F-53B1-3B4C-8CD4-15B0457E8E3F}"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624081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AB1E8F6-4F69-E448-82E4-3FF8C30628E4}"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‹N°›</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03649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F790BAD4-EC93-8B4C-97AE-9AB5F3271B19}" type="datetimeFigureOut">
              <a:rPr lang="en-US" dirty="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287118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E6C9050E-E079-6441-81E7-806D30677343}" type="datetimeFigureOut">
              <a:rPr lang="en-US" dirty="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‹N°›</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94391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99B230AF-FFB7-DE42-B481-AAC2589869DA}" type="datetimeFigureOut">
              <a:rPr lang="en-US" dirty="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894047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E9A7C16-FAF2-2C41-B697-563997C522AD}"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566162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A19D9EA-0687-604F-B97A-763B6765DF9F}"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87664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2B9A02F-357D-AF42-B110-A7740AFDCA1B}"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757857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ABB9B27-4D02-2940-AED5-BC8F2B3B1507}"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743877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4CF7878-2C98-7449-BB8F-764A5EA8E558}" type="datetimeFigureOut">
              <a:rPr lang="en-US" dirty="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464555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6D2F403-9584-1749-B6AB-5E1C5F94527C}" type="datetimeFigureOut">
              <a:rPr lang="en-US" dirty="0"/>
              <a:t>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777362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58C0351-EB03-5444-BA93-B7E778374E24}" type="datetimeFigureOut">
              <a:rPr lang="en-US" dirty="0"/>
              <a:t>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660620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ADB90-FF7E-5041-AB9F-1BC0957AB829}" type="datetimeFigureOut">
              <a:rPr lang="en-US" dirty="0"/>
              <a:t>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278234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1EB8CB6-48D8-4E47-B0D3-B56230F429D0}" type="datetimeFigureOut">
              <a:rPr lang="en-US" dirty="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621447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EF716D3-DCE8-CC45-8106-AE5DFCD073F9}" type="datetimeFigureOut">
              <a:rPr lang="en-US" dirty="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208922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dirty="0"/>
              <a:t>3/1/2023</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
        <p:nvSpPr>
          <p:cNvPr id="7" name="Line 3">
            <a:extLst>
              <a:ext uri="{FF2B5EF4-FFF2-40B4-BE49-F238E27FC236}">
                <a16:creationId xmlns:a16="http://schemas.microsoft.com/office/drawing/2014/main" id="{6D3ACC6F-A3C5-49CD-B2DC-521E89BE3746}"/>
              </a:ext>
            </a:extLst>
          </p:cNvPr>
          <p:cNvSpPr>
            <a:spLocks noChangeShapeType="1"/>
          </p:cNvSpPr>
          <p:nvPr userDrawn="1"/>
        </p:nvSpPr>
        <p:spPr bwMode="auto">
          <a:xfrm>
            <a:off x="606425" y="1493838"/>
            <a:ext cx="8080375"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ar-DZ"/>
          </a:p>
        </p:txBody>
      </p:sp>
    </p:spTree>
    <p:extLst>
      <p:ext uri="{BB962C8B-B14F-4D97-AF65-F5344CB8AC3E}">
        <p14:creationId xmlns:p14="http://schemas.microsoft.com/office/powerpoint/2010/main" val="558135527"/>
      </p:ext>
    </p:extLst>
  </p:cSld>
  <p:clrMap bg1="lt1" tx1="dk1" bg2="lt2" tx2="dk2" accent1="accent1" accent2="accent2" accent3="accent3" accent4="accent4" accent5="accent5" accent6="accent6" hlink="hlink" folHlink="folHlink"/>
  <p:sldLayoutIdLst>
    <p:sldLayoutId id="2147484016" r:id="rId1"/>
    <p:sldLayoutId id="2147484017" r:id="rId2"/>
    <p:sldLayoutId id="2147484018" r:id="rId3"/>
    <p:sldLayoutId id="2147484019" r:id="rId4"/>
    <p:sldLayoutId id="2147484020" r:id="rId5"/>
    <p:sldLayoutId id="2147484021" r:id="rId6"/>
    <p:sldLayoutId id="2147484022" r:id="rId7"/>
    <p:sldLayoutId id="2147484023" r:id="rId8"/>
    <p:sldLayoutId id="2147484024" r:id="rId9"/>
    <p:sldLayoutId id="2147484025" r:id="rId10"/>
    <p:sldLayoutId id="2147484026" r:id="rId11"/>
    <p:sldLayoutId id="2147484027" r:id="rId12"/>
    <p:sldLayoutId id="2147484028" r:id="rId13"/>
    <p:sldLayoutId id="2147484029" r:id="rId14"/>
    <p:sldLayoutId id="2147484030" r:id="rId15"/>
    <p:sldLayoutId id="2147484031"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92D77A9-3E6D-DC54-81C5-3B949CA0A157}"/>
              </a:ext>
            </a:extLst>
          </p:cNvPr>
          <p:cNvSpPr>
            <a:spLocks noGrp="1" noChangeArrowheads="1"/>
          </p:cNvSpPr>
          <p:nvPr>
            <p:ph type="ctrTitle"/>
          </p:nvPr>
        </p:nvSpPr>
        <p:spPr>
          <a:xfrm>
            <a:off x="1851025" y="1603375"/>
            <a:ext cx="7127875" cy="2438400"/>
          </a:xfrm>
        </p:spPr>
        <p:txBody>
          <a:bodyPr/>
          <a:lstStyle/>
          <a:p>
            <a:pPr algn="ctr" eaLnBrk="1" hangingPunct="1"/>
            <a:r>
              <a:rPr lang="fr-CA" altLang="fr-FR" sz="3200" b="1">
                <a:solidFill>
                  <a:schemeClr val="tx1"/>
                </a:solidFill>
              </a:rPr>
              <a:t>Chapitre 3:</a:t>
            </a:r>
            <a:br>
              <a:rPr lang="fr-CA" altLang="fr-FR" sz="3200" b="1">
                <a:solidFill>
                  <a:schemeClr val="tx1"/>
                </a:solidFill>
              </a:rPr>
            </a:br>
            <a:r>
              <a:rPr lang="fr-CA" altLang="fr-FR" sz="3200" b="1">
                <a:solidFill>
                  <a:schemeClr val="tx1"/>
                </a:solidFill>
              </a:rPr>
              <a:t>La Généricité en C++</a:t>
            </a:r>
            <a:br>
              <a:rPr lang="fr-CA" altLang="fr-FR" sz="3200" b="1">
                <a:solidFill>
                  <a:schemeClr val="tx1"/>
                </a:solidFill>
              </a:rPr>
            </a:br>
            <a:endParaRPr lang="fr-CA" altLang="fr-FR" sz="28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2D7ED35-D487-4EBE-7503-DD54B1F210C6}"/>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12291" name="Rectangle 3">
            <a:extLst>
              <a:ext uri="{FF2B5EF4-FFF2-40B4-BE49-F238E27FC236}">
                <a16:creationId xmlns:a16="http://schemas.microsoft.com/office/drawing/2014/main" id="{36DCC131-88C5-6314-10BF-03256B6A7939}"/>
              </a:ext>
            </a:extLst>
          </p:cNvPr>
          <p:cNvSpPr>
            <a:spLocks noGrp="1" noChangeArrowheads="1"/>
          </p:cNvSpPr>
          <p:nvPr>
            <p:ph idx="1"/>
          </p:nvPr>
        </p:nvSpPr>
        <p:spPr>
          <a:xfrm>
            <a:off x="1506828" y="782638"/>
            <a:ext cx="7637172" cy="5988050"/>
          </a:xfrm>
        </p:spPr>
        <p:txBody>
          <a:bodyPr/>
          <a:lstStyle/>
          <a:p>
            <a:pPr marL="457200" indent="-457200" algn="l" rtl="0">
              <a:buFont typeface="Wingdings" panose="05000000000000000000" pitchFamily="2" charset="2"/>
              <a:buNone/>
            </a:pPr>
            <a:r>
              <a:rPr lang="fr-FR" altLang="fr-FR" sz="2000" b="1" dirty="0">
                <a:solidFill>
                  <a:schemeClr val="tx1"/>
                </a:solidFill>
              </a:rPr>
              <a:t>Exemple:</a:t>
            </a:r>
          </a:p>
          <a:p>
            <a:pPr marL="457200" indent="-457200" algn="l" rtl="0">
              <a:buFont typeface="Wingdings" panose="05000000000000000000" pitchFamily="2" charset="2"/>
              <a:buNone/>
            </a:pPr>
            <a:r>
              <a:rPr lang="fr-FR" altLang="fr-FR" sz="1800" dirty="0">
                <a:solidFill>
                  <a:srgbClr val="0070C0"/>
                </a:solidFill>
              </a:rPr>
              <a:t>class </a:t>
            </a:r>
            <a:r>
              <a:rPr lang="fr-FR" altLang="fr-FR" sz="1800" dirty="0" err="1">
                <a:solidFill>
                  <a:srgbClr val="0070C0"/>
                </a:solidFill>
              </a:rPr>
              <a:t>IntArray</a:t>
            </a:r>
            <a:r>
              <a:rPr lang="fr-FR" altLang="fr-FR" sz="1800" dirty="0">
                <a:solidFill>
                  <a:srgbClr val="0070C0"/>
                </a:solidFill>
              </a:rPr>
              <a:t> {</a:t>
            </a:r>
          </a:p>
          <a:p>
            <a:pPr marL="457200" indent="-45720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private</a:t>
            </a:r>
            <a:r>
              <a:rPr lang="fr-FR" altLang="fr-FR" sz="1800" dirty="0">
                <a:solidFill>
                  <a:srgbClr val="0070C0"/>
                </a:solidFill>
              </a:rPr>
              <a:t>:</a:t>
            </a:r>
          </a:p>
          <a:p>
            <a:pPr marL="457200" indent="-45720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int</a:t>
            </a:r>
            <a:r>
              <a:rPr lang="fr-FR" altLang="fr-FR" sz="1800" dirty="0">
                <a:solidFill>
                  <a:srgbClr val="0070C0"/>
                </a:solidFill>
              </a:rPr>
              <a:t> *</a:t>
            </a:r>
            <a:r>
              <a:rPr lang="fr-FR" altLang="fr-FR" sz="1800" dirty="0" err="1">
                <a:solidFill>
                  <a:srgbClr val="0070C0"/>
                </a:solidFill>
              </a:rPr>
              <a:t>array</a:t>
            </a:r>
            <a:r>
              <a:rPr lang="fr-FR" altLang="fr-FR" sz="1800" dirty="0">
                <a:solidFill>
                  <a:srgbClr val="0070C0"/>
                </a:solidFill>
              </a:rPr>
              <a:t>; </a:t>
            </a:r>
            <a:r>
              <a:rPr lang="fr-FR" altLang="fr-FR" sz="1800" dirty="0" err="1">
                <a:solidFill>
                  <a:srgbClr val="0070C0"/>
                </a:solidFill>
              </a:rPr>
              <a:t>int</a:t>
            </a:r>
            <a:r>
              <a:rPr lang="fr-FR" altLang="fr-FR" sz="1800" dirty="0">
                <a:solidFill>
                  <a:srgbClr val="0070C0"/>
                </a:solidFill>
              </a:rPr>
              <a:t> size;</a:t>
            </a:r>
          </a:p>
          <a:p>
            <a:pPr marL="457200" indent="-457200" algn="l" rtl="0">
              <a:buFont typeface="Wingdings" panose="05000000000000000000" pitchFamily="2" charset="2"/>
              <a:buNone/>
            </a:pPr>
            <a:r>
              <a:rPr lang="fr-FR" altLang="fr-FR" sz="1800" dirty="0">
                <a:solidFill>
                  <a:srgbClr val="0070C0"/>
                </a:solidFill>
              </a:rPr>
              <a:t>	public:</a:t>
            </a:r>
          </a:p>
          <a:p>
            <a:pPr marL="457200" indent="-45720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IntArray</a:t>
            </a:r>
            <a:r>
              <a:rPr lang="fr-FR" altLang="fr-FR" sz="1800" dirty="0">
                <a:solidFill>
                  <a:srgbClr val="0070C0"/>
                </a:solidFill>
              </a:rPr>
              <a:t>(</a:t>
            </a:r>
            <a:r>
              <a:rPr lang="fr-FR" altLang="fr-FR" sz="1800" dirty="0" err="1">
                <a:solidFill>
                  <a:srgbClr val="0070C0"/>
                </a:solidFill>
              </a:rPr>
              <a:t>int</a:t>
            </a:r>
            <a:r>
              <a:rPr lang="fr-FR" altLang="fr-FR" sz="1800" dirty="0">
                <a:solidFill>
                  <a:srgbClr val="0070C0"/>
                </a:solidFill>
              </a:rPr>
              <a:t>);</a:t>
            </a:r>
          </a:p>
          <a:p>
            <a:pPr marL="457200" indent="-45720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void</a:t>
            </a:r>
            <a:r>
              <a:rPr lang="fr-FR" altLang="fr-FR" sz="1800" dirty="0">
                <a:solidFill>
                  <a:srgbClr val="0070C0"/>
                </a:solidFill>
              </a:rPr>
              <a:t> </a:t>
            </a:r>
            <a:r>
              <a:rPr lang="fr-FR" altLang="fr-FR" sz="1800" dirty="0" err="1">
                <a:solidFill>
                  <a:srgbClr val="0070C0"/>
                </a:solidFill>
              </a:rPr>
              <a:t>print</a:t>
            </a:r>
            <a:r>
              <a:rPr lang="fr-FR" altLang="fr-FR" sz="1800" dirty="0">
                <a:solidFill>
                  <a:srgbClr val="0070C0"/>
                </a:solidFill>
              </a:rPr>
              <a:t>();</a:t>
            </a:r>
          </a:p>
          <a:p>
            <a:pPr marL="457200" indent="-45720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int</a:t>
            </a:r>
            <a:r>
              <a:rPr lang="fr-FR" altLang="fr-FR" sz="1800" dirty="0">
                <a:solidFill>
                  <a:srgbClr val="0070C0"/>
                </a:solidFill>
              </a:rPr>
              <a:t> </a:t>
            </a:r>
            <a:r>
              <a:rPr lang="fr-FR" altLang="fr-FR" sz="1800" dirty="0" err="1">
                <a:solidFill>
                  <a:srgbClr val="0070C0"/>
                </a:solidFill>
              </a:rPr>
              <a:t>getElement</a:t>
            </a:r>
            <a:r>
              <a:rPr lang="fr-FR" altLang="fr-FR" sz="1800" dirty="0">
                <a:solidFill>
                  <a:srgbClr val="0070C0"/>
                </a:solidFill>
              </a:rPr>
              <a:t>(</a:t>
            </a:r>
            <a:r>
              <a:rPr lang="fr-FR" altLang="fr-FR" sz="1800" dirty="0" err="1">
                <a:solidFill>
                  <a:srgbClr val="0070C0"/>
                </a:solidFill>
              </a:rPr>
              <a:t>int</a:t>
            </a:r>
            <a:r>
              <a:rPr lang="fr-FR" altLang="fr-FR" sz="1800" dirty="0">
                <a:solidFill>
                  <a:srgbClr val="0070C0"/>
                </a:solidFill>
              </a:rPr>
              <a:t>);</a:t>
            </a:r>
          </a:p>
          <a:p>
            <a:pPr marL="457200" indent="-45720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int</a:t>
            </a:r>
            <a:r>
              <a:rPr lang="fr-FR" altLang="fr-FR" sz="1800" dirty="0">
                <a:solidFill>
                  <a:srgbClr val="0070C0"/>
                </a:solidFill>
              </a:rPr>
              <a:t> </a:t>
            </a:r>
            <a:r>
              <a:rPr lang="fr-FR" altLang="fr-FR" sz="1800" dirty="0" err="1">
                <a:solidFill>
                  <a:srgbClr val="0070C0"/>
                </a:solidFill>
              </a:rPr>
              <a:t>getSize</a:t>
            </a:r>
            <a:r>
              <a:rPr lang="fr-FR" altLang="fr-FR" sz="1800" dirty="0">
                <a:solidFill>
                  <a:srgbClr val="0070C0"/>
                </a:solidFill>
              </a:rPr>
              <a:t>();</a:t>
            </a:r>
          </a:p>
          <a:p>
            <a:pPr marL="457200" indent="-45720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void</a:t>
            </a:r>
            <a:r>
              <a:rPr lang="fr-FR" altLang="fr-FR" sz="1800" dirty="0">
                <a:solidFill>
                  <a:srgbClr val="0070C0"/>
                </a:solidFill>
              </a:rPr>
              <a:t> </a:t>
            </a:r>
            <a:r>
              <a:rPr lang="fr-FR" altLang="fr-FR" sz="1800" dirty="0" err="1">
                <a:solidFill>
                  <a:srgbClr val="0070C0"/>
                </a:solidFill>
              </a:rPr>
              <a:t>setElement</a:t>
            </a:r>
            <a:r>
              <a:rPr lang="fr-FR" altLang="fr-FR" sz="1800" dirty="0">
                <a:solidFill>
                  <a:srgbClr val="0070C0"/>
                </a:solidFill>
              </a:rPr>
              <a:t>(</a:t>
            </a:r>
            <a:r>
              <a:rPr lang="fr-FR" altLang="fr-FR" sz="1800" dirty="0" err="1">
                <a:solidFill>
                  <a:srgbClr val="0070C0"/>
                </a:solidFill>
              </a:rPr>
              <a:t>int,int</a:t>
            </a:r>
            <a:r>
              <a:rPr lang="fr-FR" altLang="fr-FR" sz="1800" dirty="0">
                <a:solidFill>
                  <a:srgbClr val="0070C0"/>
                </a:solidFill>
              </a:rPr>
              <a:t>);</a:t>
            </a:r>
          </a:p>
          <a:p>
            <a:pPr marL="457200" indent="-45720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IntArray</a:t>
            </a:r>
            <a:r>
              <a:rPr lang="fr-FR" altLang="fr-FR" sz="1800" dirty="0">
                <a:solidFill>
                  <a:srgbClr val="0070C0"/>
                </a:solidFill>
              </a:rPr>
              <a:t>();</a:t>
            </a:r>
          </a:p>
          <a:p>
            <a:pPr marL="457200" indent="-457200" algn="l" rtl="0">
              <a:buFont typeface="Wingdings" panose="05000000000000000000" pitchFamily="2" charset="2"/>
              <a:buNone/>
            </a:pPr>
            <a:r>
              <a:rPr lang="fr-FR" altLang="fr-FR" sz="1800" dirty="0">
                <a:solidFill>
                  <a:srgbClr val="0070C0"/>
                </a:solidFill>
              </a:rPr>
              <a:t>};</a:t>
            </a:r>
          </a:p>
          <a:p>
            <a:pPr marL="457200" indent="-457200" algn="l" rtl="0">
              <a:buFont typeface="Wingdings" panose="05000000000000000000" pitchFamily="2" charset="2"/>
              <a:buNone/>
            </a:pPr>
            <a:r>
              <a:rPr lang="fr-FR" altLang="fr-FR" sz="1800" dirty="0">
                <a:solidFill>
                  <a:schemeClr val="tx1"/>
                </a:solidFill>
              </a:rPr>
              <a:t>Avec l’implémentation suivante: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AD274EC-C79C-BBD0-E096-83F2C3001CAB}"/>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13315" name="Rectangle 3">
            <a:extLst>
              <a:ext uri="{FF2B5EF4-FFF2-40B4-BE49-F238E27FC236}">
                <a16:creationId xmlns:a16="http://schemas.microsoft.com/office/drawing/2014/main" id="{1153832A-F946-7F33-77C4-518AD47EC555}"/>
              </a:ext>
            </a:extLst>
          </p:cNvPr>
          <p:cNvSpPr>
            <a:spLocks noGrp="1" noChangeArrowheads="1"/>
          </p:cNvSpPr>
          <p:nvPr>
            <p:ph idx="1"/>
          </p:nvPr>
        </p:nvSpPr>
        <p:spPr>
          <a:xfrm>
            <a:off x="1481070" y="782638"/>
            <a:ext cx="7662930" cy="5988050"/>
          </a:xfrm>
        </p:spPr>
        <p:txBody>
          <a:bodyPr>
            <a:normAutofit lnSpcReduction="10000"/>
          </a:bodyPr>
          <a:lstStyle/>
          <a:p>
            <a:pPr marL="457200" indent="-457200" algn="l" rtl="0">
              <a:buFont typeface="Wingdings" panose="05000000000000000000" pitchFamily="2" charset="2"/>
              <a:buNone/>
            </a:pPr>
            <a:r>
              <a:rPr lang="fr-FR" altLang="fr-FR" sz="1800" dirty="0" err="1">
                <a:solidFill>
                  <a:srgbClr val="0070C0"/>
                </a:solidFill>
              </a:rPr>
              <a:t>IntArray</a:t>
            </a:r>
            <a:r>
              <a:rPr lang="fr-FR" altLang="fr-FR" sz="1800" dirty="0">
                <a:solidFill>
                  <a:srgbClr val="0070C0"/>
                </a:solidFill>
              </a:rPr>
              <a:t>::</a:t>
            </a:r>
            <a:r>
              <a:rPr lang="fr-FR" altLang="fr-FR" sz="1800" dirty="0" err="1">
                <a:solidFill>
                  <a:srgbClr val="0070C0"/>
                </a:solidFill>
              </a:rPr>
              <a:t>IntArray</a:t>
            </a:r>
            <a:r>
              <a:rPr lang="fr-FR" altLang="fr-FR" sz="1800" dirty="0">
                <a:solidFill>
                  <a:srgbClr val="0070C0"/>
                </a:solidFill>
              </a:rPr>
              <a:t>(</a:t>
            </a:r>
            <a:r>
              <a:rPr lang="fr-FR" altLang="fr-FR" sz="1800" dirty="0" err="1">
                <a:solidFill>
                  <a:srgbClr val="0070C0"/>
                </a:solidFill>
              </a:rPr>
              <a:t>int</a:t>
            </a:r>
            <a:r>
              <a:rPr lang="fr-FR" altLang="fr-FR" sz="1800" dirty="0">
                <a:solidFill>
                  <a:srgbClr val="0070C0"/>
                </a:solidFill>
              </a:rPr>
              <a:t> s){</a:t>
            </a:r>
          </a:p>
          <a:p>
            <a:pPr marL="457200" indent="-45720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array</a:t>
            </a:r>
            <a:r>
              <a:rPr lang="fr-FR" altLang="fr-FR" sz="1800" dirty="0">
                <a:solidFill>
                  <a:srgbClr val="0070C0"/>
                </a:solidFill>
              </a:rPr>
              <a:t>=new </a:t>
            </a:r>
            <a:r>
              <a:rPr lang="fr-FR" altLang="fr-FR" sz="1800" dirty="0" err="1">
                <a:solidFill>
                  <a:srgbClr val="0070C0"/>
                </a:solidFill>
              </a:rPr>
              <a:t>int</a:t>
            </a:r>
            <a:r>
              <a:rPr lang="fr-FR" altLang="fr-FR" sz="1800" dirty="0">
                <a:solidFill>
                  <a:srgbClr val="0070C0"/>
                </a:solidFill>
              </a:rPr>
              <a:t>[size]; 	size=s;}</a:t>
            </a:r>
          </a:p>
          <a:p>
            <a:pPr marL="457200" indent="-457200" algn="l" rtl="0">
              <a:buFont typeface="Wingdings" panose="05000000000000000000" pitchFamily="2" charset="2"/>
              <a:buNone/>
            </a:pPr>
            <a:r>
              <a:rPr lang="fr-FR" altLang="fr-FR" sz="1800" dirty="0" err="1">
                <a:solidFill>
                  <a:srgbClr val="0070C0"/>
                </a:solidFill>
              </a:rPr>
              <a:t>void</a:t>
            </a:r>
            <a:r>
              <a:rPr lang="fr-FR" altLang="fr-FR" sz="1800" dirty="0">
                <a:solidFill>
                  <a:srgbClr val="0070C0"/>
                </a:solidFill>
              </a:rPr>
              <a:t> </a:t>
            </a:r>
            <a:r>
              <a:rPr lang="fr-FR" altLang="fr-FR" sz="1800" dirty="0" err="1">
                <a:solidFill>
                  <a:srgbClr val="0070C0"/>
                </a:solidFill>
              </a:rPr>
              <a:t>IntArray</a:t>
            </a:r>
            <a:r>
              <a:rPr lang="fr-FR" altLang="fr-FR" sz="1800" dirty="0">
                <a:solidFill>
                  <a:srgbClr val="0070C0"/>
                </a:solidFill>
              </a:rPr>
              <a:t>::</a:t>
            </a:r>
            <a:r>
              <a:rPr lang="fr-FR" altLang="fr-FR" sz="1800" dirty="0" err="1">
                <a:solidFill>
                  <a:srgbClr val="0070C0"/>
                </a:solidFill>
              </a:rPr>
              <a:t>print</a:t>
            </a:r>
            <a:r>
              <a:rPr lang="fr-FR" altLang="fr-FR" sz="1800" dirty="0">
                <a:solidFill>
                  <a:srgbClr val="0070C0"/>
                </a:solidFill>
              </a:rPr>
              <a:t>(){</a:t>
            </a:r>
          </a:p>
          <a:p>
            <a:pPr marL="457200" indent="-457200" algn="l" rtl="0">
              <a:buFont typeface="Wingdings" panose="05000000000000000000" pitchFamily="2" charset="2"/>
              <a:buNone/>
            </a:pPr>
            <a:r>
              <a:rPr lang="fr-FR" altLang="fr-FR" sz="1800" dirty="0">
                <a:solidFill>
                  <a:srgbClr val="0070C0"/>
                </a:solidFill>
              </a:rPr>
              <a:t>	for(</a:t>
            </a:r>
            <a:r>
              <a:rPr lang="fr-FR" altLang="fr-FR" sz="1800" dirty="0" err="1">
                <a:solidFill>
                  <a:srgbClr val="0070C0"/>
                </a:solidFill>
              </a:rPr>
              <a:t>int</a:t>
            </a:r>
            <a:r>
              <a:rPr lang="fr-FR" altLang="fr-FR" sz="1800" dirty="0">
                <a:solidFill>
                  <a:srgbClr val="0070C0"/>
                </a:solidFill>
              </a:rPr>
              <a:t> i=0;i&lt;</a:t>
            </a:r>
            <a:r>
              <a:rPr lang="fr-FR" altLang="fr-FR" sz="1800" dirty="0" err="1">
                <a:solidFill>
                  <a:srgbClr val="0070C0"/>
                </a:solidFill>
              </a:rPr>
              <a:t>size;i</a:t>
            </a:r>
            <a:r>
              <a:rPr lang="fr-FR" altLang="fr-FR" sz="1800" dirty="0">
                <a:solidFill>
                  <a:srgbClr val="0070C0"/>
                </a:solidFill>
              </a:rPr>
              <a:t>++)</a:t>
            </a:r>
          </a:p>
          <a:p>
            <a:pPr marL="457200" indent="-457200" algn="l" rtl="0">
              <a:buFont typeface="Wingdings" panose="05000000000000000000" pitchFamily="2" charset="2"/>
              <a:buNone/>
            </a:pPr>
            <a:r>
              <a:rPr lang="fr-FR" altLang="fr-FR" sz="1800" dirty="0">
                <a:solidFill>
                  <a:srgbClr val="0070C0"/>
                </a:solidFill>
              </a:rPr>
              <a:t>	      cout&lt;&lt;</a:t>
            </a:r>
            <a:r>
              <a:rPr lang="fr-FR" altLang="fr-FR" sz="1800" dirty="0" err="1">
                <a:solidFill>
                  <a:srgbClr val="0070C0"/>
                </a:solidFill>
              </a:rPr>
              <a:t>array</a:t>
            </a:r>
            <a:r>
              <a:rPr lang="fr-FR" altLang="fr-FR" sz="1800" dirty="0">
                <a:solidFill>
                  <a:srgbClr val="0070C0"/>
                </a:solidFill>
              </a:rPr>
              <a:t>[i]&lt;&lt;" ";</a:t>
            </a:r>
          </a:p>
          <a:p>
            <a:pPr marL="457200" indent="-457200" algn="l" rtl="0">
              <a:buFont typeface="Wingdings" panose="05000000000000000000" pitchFamily="2" charset="2"/>
              <a:buNone/>
            </a:pPr>
            <a:r>
              <a:rPr lang="fr-FR" altLang="fr-FR" sz="1800" dirty="0">
                <a:solidFill>
                  <a:srgbClr val="0070C0"/>
                </a:solidFill>
              </a:rPr>
              <a:t>	cout &lt;&lt;'\n'; }</a:t>
            </a:r>
          </a:p>
          <a:p>
            <a:pPr marL="457200" indent="-457200" algn="l" rtl="0">
              <a:buFont typeface="Wingdings" panose="05000000000000000000" pitchFamily="2" charset="2"/>
              <a:buNone/>
            </a:pPr>
            <a:r>
              <a:rPr lang="fr-FR" altLang="fr-FR" sz="1800" dirty="0" err="1">
                <a:solidFill>
                  <a:srgbClr val="0070C0"/>
                </a:solidFill>
              </a:rPr>
              <a:t>void</a:t>
            </a:r>
            <a:r>
              <a:rPr lang="fr-FR" altLang="fr-FR" sz="1800" dirty="0">
                <a:solidFill>
                  <a:srgbClr val="0070C0"/>
                </a:solidFill>
              </a:rPr>
              <a:t> </a:t>
            </a:r>
            <a:r>
              <a:rPr lang="fr-FR" altLang="fr-FR" sz="1800" dirty="0" err="1">
                <a:solidFill>
                  <a:srgbClr val="0070C0"/>
                </a:solidFill>
              </a:rPr>
              <a:t>IntArray</a:t>
            </a:r>
            <a:r>
              <a:rPr lang="fr-FR" altLang="fr-FR" sz="1800" dirty="0">
                <a:solidFill>
                  <a:srgbClr val="0070C0"/>
                </a:solidFill>
              </a:rPr>
              <a:t>::</a:t>
            </a:r>
            <a:r>
              <a:rPr lang="fr-FR" altLang="fr-FR" sz="1800" dirty="0" err="1">
                <a:solidFill>
                  <a:srgbClr val="0070C0"/>
                </a:solidFill>
              </a:rPr>
              <a:t>setElement</a:t>
            </a:r>
            <a:r>
              <a:rPr lang="fr-FR" altLang="fr-FR" sz="1800" dirty="0">
                <a:solidFill>
                  <a:srgbClr val="0070C0"/>
                </a:solidFill>
              </a:rPr>
              <a:t>(</a:t>
            </a:r>
            <a:r>
              <a:rPr lang="fr-FR" altLang="fr-FR" sz="1800" dirty="0" err="1">
                <a:solidFill>
                  <a:srgbClr val="0070C0"/>
                </a:solidFill>
              </a:rPr>
              <a:t>int</a:t>
            </a:r>
            <a:r>
              <a:rPr lang="fr-FR" altLang="fr-FR" sz="1800" dirty="0">
                <a:solidFill>
                  <a:srgbClr val="0070C0"/>
                </a:solidFill>
              </a:rPr>
              <a:t> </a:t>
            </a:r>
            <a:r>
              <a:rPr lang="fr-FR" altLang="fr-FR" sz="1800" dirty="0" err="1">
                <a:solidFill>
                  <a:srgbClr val="0070C0"/>
                </a:solidFill>
              </a:rPr>
              <a:t>index,int</a:t>
            </a:r>
            <a:r>
              <a:rPr lang="fr-FR" altLang="fr-FR" sz="1800" dirty="0">
                <a:solidFill>
                  <a:srgbClr val="0070C0"/>
                </a:solidFill>
              </a:rPr>
              <a:t> value){</a:t>
            </a:r>
          </a:p>
          <a:p>
            <a:pPr marL="457200" indent="-457200" algn="l" rtl="0">
              <a:buFont typeface="Wingdings" panose="05000000000000000000" pitchFamily="2" charset="2"/>
              <a:buNone/>
            </a:pPr>
            <a:r>
              <a:rPr lang="fr-FR" altLang="fr-FR" sz="1800" dirty="0">
                <a:solidFill>
                  <a:srgbClr val="0070C0"/>
                </a:solidFill>
              </a:rPr>
              <a:t>	if (index&lt;size) </a:t>
            </a:r>
            <a:r>
              <a:rPr lang="fr-FR" altLang="fr-FR" sz="1800" dirty="0" err="1">
                <a:solidFill>
                  <a:srgbClr val="0070C0"/>
                </a:solidFill>
              </a:rPr>
              <a:t>array</a:t>
            </a:r>
            <a:r>
              <a:rPr lang="fr-FR" altLang="fr-FR" sz="1800" dirty="0">
                <a:solidFill>
                  <a:srgbClr val="0070C0"/>
                </a:solidFill>
              </a:rPr>
              <a:t>[index]=value;}</a:t>
            </a:r>
          </a:p>
          <a:p>
            <a:pPr marL="457200" indent="-457200" algn="l" rtl="0">
              <a:buFont typeface="Wingdings" panose="05000000000000000000" pitchFamily="2" charset="2"/>
              <a:buNone/>
            </a:pPr>
            <a:r>
              <a:rPr lang="fr-FR" altLang="fr-FR" sz="1800" dirty="0" err="1">
                <a:solidFill>
                  <a:srgbClr val="0070C0"/>
                </a:solidFill>
              </a:rPr>
              <a:t>int</a:t>
            </a:r>
            <a:r>
              <a:rPr lang="fr-FR" altLang="fr-FR" sz="1800" dirty="0">
                <a:solidFill>
                  <a:srgbClr val="0070C0"/>
                </a:solidFill>
              </a:rPr>
              <a:t> </a:t>
            </a:r>
            <a:r>
              <a:rPr lang="fr-FR" altLang="fr-FR" sz="1800" dirty="0" err="1">
                <a:solidFill>
                  <a:srgbClr val="0070C0"/>
                </a:solidFill>
              </a:rPr>
              <a:t>IntArray</a:t>
            </a:r>
            <a:r>
              <a:rPr lang="fr-FR" altLang="fr-FR" sz="1800" dirty="0">
                <a:solidFill>
                  <a:srgbClr val="0070C0"/>
                </a:solidFill>
              </a:rPr>
              <a:t>::</a:t>
            </a:r>
            <a:r>
              <a:rPr lang="fr-FR" altLang="fr-FR" sz="1800" dirty="0" err="1">
                <a:solidFill>
                  <a:srgbClr val="0070C0"/>
                </a:solidFill>
              </a:rPr>
              <a:t>getElement</a:t>
            </a:r>
            <a:r>
              <a:rPr lang="fr-FR" altLang="fr-FR" sz="1800" dirty="0">
                <a:solidFill>
                  <a:srgbClr val="0070C0"/>
                </a:solidFill>
              </a:rPr>
              <a:t>(</a:t>
            </a:r>
            <a:r>
              <a:rPr lang="fr-FR" altLang="fr-FR" sz="1800" dirty="0" err="1">
                <a:solidFill>
                  <a:srgbClr val="0070C0"/>
                </a:solidFill>
              </a:rPr>
              <a:t>int</a:t>
            </a:r>
            <a:r>
              <a:rPr lang="fr-FR" altLang="fr-FR" sz="1800" dirty="0">
                <a:solidFill>
                  <a:srgbClr val="0070C0"/>
                </a:solidFill>
              </a:rPr>
              <a:t> index){</a:t>
            </a:r>
          </a:p>
          <a:p>
            <a:pPr marL="457200" indent="-457200" algn="l" rtl="0">
              <a:buFont typeface="Wingdings" panose="05000000000000000000" pitchFamily="2" charset="2"/>
              <a:buNone/>
            </a:pPr>
            <a:r>
              <a:rPr lang="fr-FR" altLang="fr-FR" sz="1800" dirty="0">
                <a:solidFill>
                  <a:srgbClr val="0070C0"/>
                </a:solidFill>
              </a:rPr>
              <a:t>	return </a:t>
            </a:r>
            <a:r>
              <a:rPr lang="fr-FR" altLang="fr-FR" sz="1800" dirty="0" err="1">
                <a:solidFill>
                  <a:srgbClr val="0070C0"/>
                </a:solidFill>
              </a:rPr>
              <a:t>array</a:t>
            </a:r>
            <a:r>
              <a:rPr lang="fr-FR" altLang="fr-FR" sz="1800" dirty="0">
                <a:solidFill>
                  <a:srgbClr val="0070C0"/>
                </a:solidFill>
              </a:rPr>
              <a:t>[index];}</a:t>
            </a:r>
          </a:p>
          <a:p>
            <a:pPr marL="457200" indent="-457200" algn="l" rtl="0">
              <a:buFont typeface="Wingdings" panose="05000000000000000000" pitchFamily="2" charset="2"/>
              <a:buNone/>
            </a:pPr>
            <a:r>
              <a:rPr lang="fr-FR" altLang="fr-FR" sz="1800" dirty="0" err="1">
                <a:solidFill>
                  <a:srgbClr val="0070C0"/>
                </a:solidFill>
              </a:rPr>
              <a:t>IntArray</a:t>
            </a:r>
            <a:r>
              <a:rPr lang="fr-FR" altLang="fr-FR" sz="1800" dirty="0">
                <a:solidFill>
                  <a:srgbClr val="0070C0"/>
                </a:solidFill>
              </a:rPr>
              <a:t>::~</a:t>
            </a:r>
            <a:r>
              <a:rPr lang="fr-FR" altLang="fr-FR" sz="1800" dirty="0" err="1">
                <a:solidFill>
                  <a:srgbClr val="0070C0"/>
                </a:solidFill>
              </a:rPr>
              <a:t>IntArray</a:t>
            </a:r>
            <a:r>
              <a:rPr lang="fr-FR" altLang="fr-FR" sz="1800" dirty="0">
                <a:solidFill>
                  <a:srgbClr val="0070C0"/>
                </a:solidFill>
              </a:rPr>
              <a:t>(){	</a:t>
            </a:r>
            <a:r>
              <a:rPr lang="fr-FR" altLang="fr-FR" sz="1800" dirty="0" err="1">
                <a:solidFill>
                  <a:srgbClr val="0070C0"/>
                </a:solidFill>
              </a:rPr>
              <a:t>delete</a:t>
            </a:r>
            <a:r>
              <a:rPr lang="fr-FR" altLang="fr-FR" sz="1800" dirty="0">
                <a:solidFill>
                  <a:srgbClr val="0070C0"/>
                </a:solidFill>
              </a:rPr>
              <a:t> </a:t>
            </a:r>
            <a:r>
              <a:rPr lang="fr-FR" altLang="fr-FR" sz="1800" dirty="0" err="1">
                <a:solidFill>
                  <a:srgbClr val="0070C0"/>
                </a:solidFill>
              </a:rPr>
              <a:t>array</a:t>
            </a:r>
            <a:r>
              <a:rPr lang="fr-FR" altLang="fr-FR" sz="1800" dirty="0">
                <a:solidFill>
                  <a:srgbClr val="0070C0"/>
                </a:solidFill>
              </a:rPr>
              <a:t>; }</a:t>
            </a:r>
          </a:p>
          <a:p>
            <a:pPr marL="457200" indent="-457200" algn="l" rtl="0">
              <a:buFont typeface="Wingdings" panose="05000000000000000000" pitchFamily="2" charset="2"/>
              <a:buNone/>
            </a:pPr>
            <a:r>
              <a:rPr lang="fr-FR" altLang="fr-FR" sz="1800" dirty="0" err="1">
                <a:solidFill>
                  <a:srgbClr val="0070C0"/>
                </a:solidFill>
              </a:rPr>
              <a:t>int</a:t>
            </a:r>
            <a:r>
              <a:rPr lang="fr-FR" altLang="fr-FR" sz="1800" dirty="0">
                <a:solidFill>
                  <a:srgbClr val="0070C0"/>
                </a:solidFill>
              </a:rPr>
              <a:t> </a:t>
            </a:r>
            <a:r>
              <a:rPr lang="fr-FR" altLang="fr-FR" sz="1800" dirty="0" err="1">
                <a:solidFill>
                  <a:srgbClr val="0070C0"/>
                </a:solidFill>
              </a:rPr>
              <a:t>IntArray</a:t>
            </a:r>
            <a:r>
              <a:rPr lang="fr-FR" altLang="fr-FR" sz="1800" dirty="0">
                <a:solidFill>
                  <a:srgbClr val="0070C0"/>
                </a:solidFill>
              </a:rPr>
              <a:t>::</a:t>
            </a:r>
            <a:r>
              <a:rPr lang="fr-FR" altLang="fr-FR" sz="1800" dirty="0" err="1">
                <a:solidFill>
                  <a:srgbClr val="0070C0"/>
                </a:solidFill>
              </a:rPr>
              <a:t>getSize</a:t>
            </a:r>
            <a:r>
              <a:rPr lang="fr-FR" altLang="fr-FR" sz="1800" dirty="0">
                <a:solidFill>
                  <a:srgbClr val="0070C0"/>
                </a:solidFill>
              </a:rPr>
              <a:t>(){ return size;}</a:t>
            </a:r>
          </a:p>
          <a:p>
            <a:pPr marL="457200" indent="-457200" algn="l" rtl="0">
              <a:buFont typeface="Wingdings" panose="05000000000000000000" pitchFamily="2" charset="2"/>
              <a:buNone/>
            </a:pPr>
            <a:r>
              <a:rPr lang="fr-FR" altLang="fr-FR" sz="1800" dirty="0">
                <a:solidFill>
                  <a:schemeClr val="tx1"/>
                </a:solidFill>
              </a:rPr>
              <a:t>Cette classe modélise des tableaux d’entiers créés dynamiquement, le code de cette même classe est valable pour un autre type de donnée (des réels  par exemple) en modifiant uniquement le type entier par un autre type.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7CF1DAD-064E-0A6F-9017-4A468C1EFA9B}"/>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14339" name="Rectangle 3">
            <a:extLst>
              <a:ext uri="{FF2B5EF4-FFF2-40B4-BE49-F238E27FC236}">
                <a16:creationId xmlns:a16="http://schemas.microsoft.com/office/drawing/2014/main" id="{6D04B563-AF25-4603-D754-D506A972B20D}"/>
              </a:ext>
            </a:extLst>
          </p:cNvPr>
          <p:cNvSpPr>
            <a:spLocks noGrp="1" noChangeArrowheads="1"/>
          </p:cNvSpPr>
          <p:nvPr>
            <p:ph idx="1"/>
          </p:nvPr>
        </p:nvSpPr>
        <p:spPr>
          <a:xfrm>
            <a:off x="1493949" y="782638"/>
            <a:ext cx="7650051" cy="5988050"/>
          </a:xfrm>
        </p:spPr>
        <p:txBody>
          <a:bodyPr>
            <a:normAutofit/>
          </a:bodyPr>
          <a:lstStyle/>
          <a:p>
            <a:pPr marL="457200" indent="-457200" algn="l" rtl="0">
              <a:buFont typeface="Wingdings" panose="05000000000000000000" pitchFamily="2" charset="2"/>
              <a:buNone/>
            </a:pPr>
            <a:r>
              <a:rPr lang="fr-FR" altLang="fr-FR" sz="1800" dirty="0"/>
              <a:t>Si on veut écrire la template classe </a:t>
            </a:r>
            <a:r>
              <a:rPr lang="fr-FR" altLang="fr-FR" sz="1800" dirty="0" err="1"/>
              <a:t>IntArray</a:t>
            </a:r>
            <a:r>
              <a:rPr lang="fr-FR" altLang="fr-FR" sz="1800" dirty="0"/>
              <a:t>:</a:t>
            </a:r>
          </a:p>
          <a:p>
            <a:pPr marL="457200" indent="-457200" algn="l" rtl="0">
              <a:buFont typeface="Wingdings" panose="05000000000000000000" pitchFamily="2" charset="2"/>
              <a:buNone/>
            </a:pPr>
            <a:r>
              <a:rPr lang="fr-FR" altLang="fr-FR" sz="1800" dirty="0">
                <a:solidFill>
                  <a:srgbClr val="0070C0"/>
                </a:solidFill>
              </a:rPr>
              <a:t>template &lt;class T&gt; class </a:t>
            </a:r>
            <a:r>
              <a:rPr lang="fr-FR" altLang="fr-FR" sz="1800" dirty="0" err="1">
                <a:solidFill>
                  <a:srgbClr val="0070C0"/>
                </a:solidFill>
              </a:rPr>
              <a:t>IntArray</a:t>
            </a:r>
            <a:r>
              <a:rPr lang="fr-FR" altLang="fr-FR" sz="1800" dirty="0">
                <a:solidFill>
                  <a:srgbClr val="0070C0"/>
                </a:solidFill>
              </a:rPr>
              <a:t> {</a:t>
            </a:r>
          </a:p>
          <a:p>
            <a:pPr marL="457200" indent="-45720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private</a:t>
            </a:r>
            <a:r>
              <a:rPr lang="fr-FR" altLang="fr-FR" sz="1800" dirty="0">
                <a:solidFill>
                  <a:srgbClr val="0070C0"/>
                </a:solidFill>
              </a:rPr>
              <a:t>:</a:t>
            </a:r>
          </a:p>
          <a:p>
            <a:pPr marL="457200" indent="-457200" algn="l" rtl="0">
              <a:buFont typeface="Wingdings" panose="05000000000000000000" pitchFamily="2" charset="2"/>
              <a:buNone/>
            </a:pPr>
            <a:r>
              <a:rPr lang="fr-FR" altLang="fr-FR" sz="1800" dirty="0">
                <a:solidFill>
                  <a:srgbClr val="0070C0"/>
                </a:solidFill>
              </a:rPr>
              <a:t>		T *</a:t>
            </a:r>
            <a:r>
              <a:rPr lang="fr-FR" altLang="fr-FR" sz="1800" dirty="0" err="1">
                <a:solidFill>
                  <a:srgbClr val="0070C0"/>
                </a:solidFill>
              </a:rPr>
              <a:t>array</a:t>
            </a:r>
            <a:r>
              <a:rPr lang="fr-FR" altLang="fr-FR" sz="1800" dirty="0">
                <a:solidFill>
                  <a:srgbClr val="0070C0"/>
                </a:solidFill>
              </a:rPr>
              <a:t>;</a:t>
            </a:r>
          </a:p>
          <a:p>
            <a:pPr marL="457200" indent="-45720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int</a:t>
            </a:r>
            <a:r>
              <a:rPr lang="fr-FR" altLang="fr-FR" sz="1800" dirty="0">
                <a:solidFill>
                  <a:srgbClr val="0070C0"/>
                </a:solidFill>
              </a:rPr>
              <a:t> size;</a:t>
            </a:r>
          </a:p>
          <a:p>
            <a:pPr marL="457200" indent="-457200" algn="l" rtl="0">
              <a:buFont typeface="Wingdings" panose="05000000000000000000" pitchFamily="2" charset="2"/>
              <a:buNone/>
            </a:pPr>
            <a:r>
              <a:rPr lang="fr-FR" altLang="fr-FR" sz="1800" dirty="0">
                <a:solidFill>
                  <a:srgbClr val="0070C0"/>
                </a:solidFill>
              </a:rPr>
              <a:t>	public:</a:t>
            </a:r>
          </a:p>
          <a:p>
            <a:pPr marL="457200" indent="-45720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IntArray</a:t>
            </a:r>
            <a:r>
              <a:rPr lang="fr-FR" altLang="fr-FR" sz="1800" dirty="0">
                <a:solidFill>
                  <a:srgbClr val="0070C0"/>
                </a:solidFill>
              </a:rPr>
              <a:t>(</a:t>
            </a:r>
            <a:r>
              <a:rPr lang="fr-FR" altLang="fr-FR" sz="1800" dirty="0" err="1">
                <a:solidFill>
                  <a:srgbClr val="0070C0"/>
                </a:solidFill>
              </a:rPr>
              <a:t>int</a:t>
            </a:r>
            <a:r>
              <a:rPr lang="fr-FR" altLang="fr-FR" sz="1800" dirty="0">
                <a:solidFill>
                  <a:srgbClr val="0070C0"/>
                </a:solidFill>
              </a:rPr>
              <a:t>);</a:t>
            </a:r>
          </a:p>
          <a:p>
            <a:pPr marL="457200" indent="-45720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void</a:t>
            </a:r>
            <a:r>
              <a:rPr lang="fr-FR" altLang="fr-FR" sz="1800" dirty="0">
                <a:solidFill>
                  <a:srgbClr val="0070C0"/>
                </a:solidFill>
              </a:rPr>
              <a:t> </a:t>
            </a:r>
            <a:r>
              <a:rPr lang="fr-FR" altLang="fr-FR" sz="1800" dirty="0" err="1">
                <a:solidFill>
                  <a:srgbClr val="0070C0"/>
                </a:solidFill>
              </a:rPr>
              <a:t>print</a:t>
            </a:r>
            <a:r>
              <a:rPr lang="fr-FR" altLang="fr-FR" sz="1800" dirty="0">
                <a:solidFill>
                  <a:srgbClr val="0070C0"/>
                </a:solidFill>
              </a:rPr>
              <a:t>();</a:t>
            </a:r>
          </a:p>
          <a:p>
            <a:pPr marL="457200" indent="-457200" algn="l" rtl="0">
              <a:buFont typeface="Wingdings" panose="05000000000000000000" pitchFamily="2" charset="2"/>
              <a:buNone/>
            </a:pPr>
            <a:r>
              <a:rPr lang="fr-FR" altLang="fr-FR" sz="1800" dirty="0">
                <a:solidFill>
                  <a:srgbClr val="0070C0"/>
                </a:solidFill>
              </a:rPr>
              <a:t>		T </a:t>
            </a:r>
            <a:r>
              <a:rPr lang="fr-FR" altLang="fr-FR" sz="1800" dirty="0" err="1">
                <a:solidFill>
                  <a:srgbClr val="0070C0"/>
                </a:solidFill>
              </a:rPr>
              <a:t>getElement</a:t>
            </a:r>
            <a:r>
              <a:rPr lang="fr-FR" altLang="fr-FR" sz="1800" dirty="0">
                <a:solidFill>
                  <a:srgbClr val="0070C0"/>
                </a:solidFill>
              </a:rPr>
              <a:t>(</a:t>
            </a:r>
            <a:r>
              <a:rPr lang="fr-FR" altLang="fr-FR" sz="1800" dirty="0" err="1">
                <a:solidFill>
                  <a:srgbClr val="0070C0"/>
                </a:solidFill>
              </a:rPr>
              <a:t>int</a:t>
            </a:r>
            <a:r>
              <a:rPr lang="fr-FR" altLang="fr-FR" sz="1800" dirty="0">
                <a:solidFill>
                  <a:srgbClr val="0070C0"/>
                </a:solidFill>
              </a:rPr>
              <a:t>);</a:t>
            </a:r>
          </a:p>
          <a:p>
            <a:pPr marL="457200" indent="-45720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int</a:t>
            </a:r>
            <a:r>
              <a:rPr lang="fr-FR" altLang="fr-FR" sz="1800" dirty="0">
                <a:solidFill>
                  <a:srgbClr val="0070C0"/>
                </a:solidFill>
              </a:rPr>
              <a:t> </a:t>
            </a:r>
            <a:r>
              <a:rPr lang="fr-FR" altLang="fr-FR" sz="1800" dirty="0" err="1">
                <a:solidFill>
                  <a:srgbClr val="0070C0"/>
                </a:solidFill>
              </a:rPr>
              <a:t>getSize</a:t>
            </a:r>
            <a:r>
              <a:rPr lang="fr-FR" altLang="fr-FR" sz="1800" dirty="0">
                <a:solidFill>
                  <a:srgbClr val="0070C0"/>
                </a:solidFill>
              </a:rPr>
              <a:t>();</a:t>
            </a:r>
          </a:p>
          <a:p>
            <a:pPr marL="457200" indent="-45720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void</a:t>
            </a:r>
            <a:r>
              <a:rPr lang="fr-FR" altLang="fr-FR" sz="1800" dirty="0">
                <a:solidFill>
                  <a:srgbClr val="0070C0"/>
                </a:solidFill>
              </a:rPr>
              <a:t> </a:t>
            </a:r>
            <a:r>
              <a:rPr lang="fr-FR" altLang="fr-FR" sz="1800" dirty="0" err="1">
                <a:solidFill>
                  <a:srgbClr val="0070C0"/>
                </a:solidFill>
              </a:rPr>
              <a:t>setElement</a:t>
            </a:r>
            <a:r>
              <a:rPr lang="fr-FR" altLang="fr-FR" sz="1800" dirty="0">
                <a:solidFill>
                  <a:srgbClr val="0070C0"/>
                </a:solidFill>
              </a:rPr>
              <a:t>(</a:t>
            </a:r>
            <a:r>
              <a:rPr lang="fr-FR" altLang="fr-FR" sz="1800" dirty="0" err="1">
                <a:solidFill>
                  <a:srgbClr val="0070C0"/>
                </a:solidFill>
              </a:rPr>
              <a:t>int,T</a:t>
            </a:r>
            <a:r>
              <a:rPr lang="fr-FR" altLang="fr-FR" sz="1800" dirty="0">
                <a:solidFill>
                  <a:srgbClr val="0070C0"/>
                </a:solidFill>
              </a:rPr>
              <a:t>);</a:t>
            </a:r>
          </a:p>
          <a:p>
            <a:pPr marL="457200" indent="-45720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IntArray</a:t>
            </a:r>
            <a:r>
              <a:rPr lang="fr-FR" altLang="fr-FR" sz="1800" dirty="0">
                <a:solidFill>
                  <a:srgbClr val="0070C0"/>
                </a:solidFill>
              </a:rPr>
              <a:t>();</a:t>
            </a:r>
          </a:p>
          <a:p>
            <a:pPr marL="457200" indent="-457200" algn="l" rtl="0">
              <a:buFont typeface="Wingdings" panose="05000000000000000000" pitchFamily="2" charset="2"/>
              <a:buNone/>
            </a:pPr>
            <a:r>
              <a:rPr lang="fr-FR" altLang="fr-FR" sz="1800" dirty="0">
                <a:solidFill>
                  <a:srgbClr val="0070C0"/>
                </a:solidFill>
              </a:rPr>
              <a:t>};</a:t>
            </a:r>
          </a:p>
          <a:p>
            <a:pPr marL="457200" indent="-457200" algn="l" rtl="0">
              <a:buFont typeface="Wingdings" panose="05000000000000000000" pitchFamily="2" charset="2"/>
              <a:buNone/>
            </a:pPr>
            <a:r>
              <a:rPr lang="fr-FR" altLang="fr-FR" sz="1800" dirty="0"/>
              <a:t>On ajoute le code des différentes fonctions membres de la manière suivante: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41EFF32-DC54-98BD-0644-92C62C2F69C3}"/>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15363" name="Rectangle 3">
            <a:extLst>
              <a:ext uri="{FF2B5EF4-FFF2-40B4-BE49-F238E27FC236}">
                <a16:creationId xmlns:a16="http://schemas.microsoft.com/office/drawing/2014/main" id="{B8C6088E-0236-299C-9B82-2125953B286C}"/>
              </a:ext>
            </a:extLst>
          </p:cNvPr>
          <p:cNvSpPr>
            <a:spLocks noGrp="1" noChangeArrowheads="1"/>
          </p:cNvSpPr>
          <p:nvPr>
            <p:ph idx="1"/>
          </p:nvPr>
        </p:nvSpPr>
        <p:spPr>
          <a:xfrm>
            <a:off x="1371601" y="984069"/>
            <a:ext cx="7772400" cy="5786619"/>
          </a:xfrm>
        </p:spPr>
        <p:txBody>
          <a:bodyPr>
            <a:normAutofit fontScale="92500"/>
          </a:bodyPr>
          <a:lstStyle/>
          <a:p>
            <a:pPr marL="457200" indent="-457200" algn="l" rtl="0">
              <a:buFont typeface="Wingdings" panose="05000000000000000000" pitchFamily="2" charset="2"/>
              <a:buNone/>
            </a:pPr>
            <a:r>
              <a:rPr lang="fr-FR" altLang="fr-FR" sz="1800" dirty="0">
                <a:solidFill>
                  <a:srgbClr val="0070C0"/>
                </a:solidFill>
              </a:rPr>
              <a:t>#include &lt;</a:t>
            </a:r>
            <a:r>
              <a:rPr lang="fr-FR" altLang="fr-FR" sz="1800" dirty="0" err="1">
                <a:solidFill>
                  <a:srgbClr val="0070C0"/>
                </a:solidFill>
              </a:rPr>
              <a:t>iostream</a:t>
            </a:r>
            <a:r>
              <a:rPr lang="fr-FR" altLang="fr-FR" sz="1800" dirty="0">
                <a:solidFill>
                  <a:srgbClr val="0070C0"/>
                </a:solidFill>
              </a:rPr>
              <a:t>&gt;</a:t>
            </a:r>
          </a:p>
          <a:p>
            <a:pPr marL="457200" indent="-457200" algn="l" rtl="0">
              <a:buFont typeface="Wingdings" panose="05000000000000000000" pitchFamily="2" charset="2"/>
              <a:buNone/>
            </a:pPr>
            <a:r>
              <a:rPr lang="fr-FR" altLang="fr-FR" sz="1800" dirty="0">
                <a:solidFill>
                  <a:srgbClr val="0070C0"/>
                </a:solidFill>
              </a:rPr>
              <a:t>#include "</a:t>
            </a:r>
            <a:r>
              <a:rPr lang="fr-FR" altLang="fr-FR" sz="1800" dirty="0" err="1">
                <a:solidFill>
                  <a:srgbClr val="0070C0"/>
                </a:solidFill>
              </a:rPr>
              <a:t>Generic.h</a:t>
            </a:r>
            <a:r>
              <a:rPr lang="fr-FR" altLang="fr-FR" sz="1800" dirty="0">
                <a:solidFill>
                  <a:srgbClr val="0070C0"/>
                </a:solidFill>
              </a:rPr>
              <a:t>" //</a:t>
            </a:r>
            <a:r>
              <a:rPr lang="fr-FR" altLang="fr-FR" sz="1800" dirty="0" err="1">
                <a:solidFill>
                  <a:srgbClr val="0070C0"/>
                </a:solidFill>
              </a:rPr>
              <a:t>Generic.h</a:t>
            </a:r>
            <a:r>
              <a:rPr lang="fr-FR" altLang="fr-FR" sz="1800" dirty="0">
                <a:solidFill>
                  <a:srgbClr val="0070C0"/>
                </a:solidFill>
              </a:rPr>
              <a:t> est supposé contenir la déclaration</a:t>
            </a:r>
          </a:p>
          <a:p>
            <a:pPr marL="457200" indent="-457200" algn="l" rtl="0">
              <a:buFont typeface="Wingdings" panose="05000000000000000000" pitchFamily="2" charset="2"/>
              <a:buNone/>
            </a:pPr>
            <a:r>
              <a:rPr lang="fr-FR" altLang="fr-FR" sz="1800" dirty="0">
                <a:solidFill>
                  <a:srgbClr val="0070C0"/>
                </a:solidFill>
              </a:rPr>
              <a:t>// de la classe template </a:t>
            </a:r>
            <a:r>
              <a:rPr lang="fr-FR" altLang="fr-FR" sz="1800" dirty="0" err="1">
                <a:solidFill>
                  <a:srgbClr val="0070C0"/>
                </a:solidFill>
              </a:rPr>
              <a:t>IntArray</a:t>
            </a:r>
            <a:r>
              <a:rPr lang="fr-FR" altLang="fr-FR" sz="1800" dirty="0">
                <a:solidFill>
                  <a:srgbClr val="0070C0"/>
                </a:solidFill>
              </a:rPr>
              <a:t> précédente.</a:t>
            </a:r>
          </a:p>
          <a:p>
            <a:pPr marL="457200" indent="-457200" algn="l" rtl="0">
              <a:buFont typeface="Wingdings" panose="05000000000000000000" pitchFamily="2" charset="2"/>
              <a:buNone/>
            </a:pPr>
            <a:r>
              <a:rPr lang="fr-FR" altLang="fr-FR" sz="1800" dirty="0" err="1">
                <a:solidFill>
                  <a:srgbClr val="0070C0"/>
                </a:solidFill>
              </a:rPr>
              <a:t>using</a:t>
            </a:r>
            <a:r>
              <a:rPr lang="fr-FR" altLang="fr-FR" sz="1800" dirty="0">
                <a:solidFill>
                  <a:srgbClr val="0070C0"/>
                </a:solidFill>
              </a:rPr>
              <a:t> </a:t>
            </a:r>
            <a:r>
              <a:rPr lang="fr-FR" altLang="fr-FR" sz="1800" dirty="0" err="1">
                <a:solidFill>
                  <a:srgbClr val="0070C0"/>
                </a:solidFill>
              </a:rPr>
              <a:t>namespace</a:t>
            </a:r>
            <a:r>
              <a:rPr lang="fr-FR" altLang="fr-FR" sz="1800" dirty="0">
                <a:solidFill>
                  <a:srgbClr val="0070C0"/>
                </a:solidFill>
              </a:rPr>
              <a:t> std;</a:t>
            </a:r>
          </a:p>
          <a:p>
            <a:pPr marL="457200" indent="-457200" algn="l" rtl="0">
              <a:buFont typeface="Wingdings" panose="05000000000000000000" pitchFamily="2" charset="2"/>
              <a:buNone/>
            </a:pPr>
            <a:r>
              <a:rPr lang="fr-FR" altLang="fr-FR" sz="1800" dirty="0">
                <a:solidFill>
                  <a:srgbClr val="0070C0"/>
                </a:solidFill>
              </a:rPr>
              <a:t>template &lt;class T&gt; </a:t>
            </a:r>
            <a:r>
              <a:rPr lang="fr-FR" altLang="fr-FR" sz="1800" dirty="0" err="1">
                <a:solidFill>
                  <a:srgbClr val="0070C0"/>
                </a:solidFill>
              </a:rPr>
              <a:t>IntArray</a:t>
            </a:r>
            <a:r>
              <a:rPr lang="fr-FR" altLang="fr-FR" sz="1800" dirty="0">
                <a:solidFill>
                  <a:srgbClr val="0070C0"/>
                </a:solidFill>
              </a:rPr>
              <a:t>&lt;T&gt;::</a:t>
            </a:r>
            <a:r>
              <a:rPr lang="fr-FR" altLang="fr-FR" sz="1800" dirty="0" err="1">
                <a:solidFill>
                  <a:srgbClr val="0070C0"/>
                </a:solidFill>
              </a:rPr>
              <a:t>IntArray</a:t>
            </a:r>
            <a:r>
              <a:rPr lang="fr-FR" altLang="fr-FR" sz="1800" dirty="0">
                <a:solidFill>
                  <a:srgbClr val="0070C0"/>
                </a:solidFill>
              </a:rPr>
              <a:t>(</a:t>
            </a:r>
            <a:r>
              <a:rPr lang="fr-FR" altLang="fr-FR" sz="1800" dirty="0" err="1">
                <a:solidFill>
                  <a:srgbClr val="0070C0"/>
                </a:solidFill>
              </a:rPr>
              <a:t>int</a:t>
            </a:r>
            <a:r>
              <a:rPr lang="fr-FR" altLang="fr-FR" sz="1800" dirty="0">
                <a:solidFill>
                  <a:srgbClr val="0070C0"/>
                </a:solidFill>
              </a:rPr>
              <a:t> s){ </a:t>
            </a:r>
            <a:r>
              <a:rPr lang="fr-FR" altLang="fr-FR" sz="1800" dirty="0" err="1">
                <a:solidFill>
                  <a:srgbClr val="0070C0"/>
                </a:solidFill>
              </a:rPr>
              <a:t>array</a:t>
            </a:r>
            <a:r>
              <a:rPr lang="fr-FR" altLang="fr-FR" sz="1800" dirty="0">
                <a:solidFill>
                  <a:srgbClr val="0070C0"/>
                </a:solidFill>
              </a:rPr>
              <a:t>=new T[s]; size=s; }</a:t>
            </a:r>
          </a:p>
          <a:p>
            <a:pPr marL="457200" indent="-457200" algn="l" rtl="0">
              <a:buFont typeface="Wingdings" panose="05000000000000000000" pitchFamily="2" charset="2"/>
              <a:buNone/>
            </a:pPr>
            <a:r>
              <a:rPr lang="fr-FR" altLang="fr-FR" sz="1800" dirty="0">
                <a:solidFill>
                  <a:srgbClr val="0070C0"/>
                </a:solidFill>
              </a:rPr>
              <a:t>template &lt;class T&gt; </a:t>
            </a:r>
            <a:r>
              <a:rPr lang="fr-FR" altLang="fr-FR" sz="1800" dirty="0" err="1">
                <a:solidFill>
                  <a:srgbClr val="0070C0"/>
                </a:solidFill>
              </a:rPr>
              <a:t>void</a:t>
            </a:r>
            <a:r>
              <a:rPr lang="fr-FR" altLang="fr-FR" sz="1800" dirty="0">
                <a:solidFill>
                  <a:srgbClr val="0070C0"/>
                </a:solidFill>
              </a:rPr>
              <a:t> </a:t>
            </a:r>
            <a:r>
              <a:rPr lang="fr-FR" altLang="fr-FR" sz="1800" dirty="0" err="1">
                <a:solidFill>
                  <a:srgbClr val="0070C0"/>
                </a:solidFill>
              </a:rPr>
              <a:t>IntArray</a:t>
            </a:r>
            <a:r>
              <a:rPr lang="fr-FR" altLang="fr-FR" sz="1800" dirty="0">
                <a:solidFill>
                  <a:srgbClr val="0070C0"/>
                </a:solidFill>
              </a:rPr>
              <a:t>&lt;T&gt;::</a:t>
            </a:r>
            <a:r>
              <a:rPr lang="fr-FR" altLang="fr-FR" sz="1800" dirty="0" err="1">
                <a:solidFill>
                  <a:srgbClr val="0070C0"/>
                </a:solidFill>
              </a:rPr>
              <a:t>print</a:t>
            </a:r>
            <a:r>
              <a:rPr lang="fr-FR" altLang="fr-FR" sz="1800" dirty="0">
                <a:solidFill>
                  <a:srgbClr val="0070C0"/>
                </a:solidFill>
              </a:rPr>
              <a:t>(){</a:t>
            </a:r>
          </a:p>
          <a:p>
            <a:pPr marL="457200" indent="-457200" algn="l" rtl="0">
              <a:buFont typeface="Wingdings" panose="05000000000000000000" pitchFamily="2" charset="2"/>
              <a:buNone/>
            </a:pPr>
            <a:r>
              <a:rPr lang="fr-FR" altLang="fr-FR" sz="1800" dirty="0">
                <a:solidFill>
                  <a:srgbClr val="0070C0"/>
                </a:solidFill>
              </a:rPr>
              <a:t>	for(</a:t>
            </a:r>
            <a:r>
              <a:rPr lang="fr-FR" altLang="fr-FR" sz="1800" dirty="0" err="1">
                <a:solidFill>
                  <a:srgbClr val="0070C0"/>
                </a:solidFill>
              </a:rPr>
              <a:t>int</a:t>
            </a:r>
            <a:r>
              <a:rPr lang="fr-FR" altLang="fr-FR" sz="1800" dirty="0">
                <a:solidFill>
                  <a:srgbClr val="0070C0"/>
                </a:solidFill>
              </a:rPr>
              <a:t> i=0;i&lt;</a:t>
            </a:r>
            <a:r>
              <a:rPr lang="fr-FR" altLang="fr-FR" sz="1800" dirty="0" err="1">
                <a:solidFill>
                  <a:srgbClr val="0070C0"/>
                </a:solidFill>
              </a:rPr>
              <a:t>size;i</a:t>
            </a:r>
            <a:r>
              <a:rPr lang="fr-FR" altLang="fr-FR" sz="1800" dirty="0">
                <a:solidFill>
                  <a:srgbClr val="0070C0"/>
                </a:solidFill>
              </a:rPr>
              <a:t>++)  cout&lt;&lt;</a:t>
            </a:r>
            <a:r>
              <a:rPr lang="fr-FR" altLang="fr-FR" sz="1800" dirty="0" err="1">
                <a:solidFill>
                  <a:srgbClr val="0070C0"/>
                </a:solidFill>
              </a:rPr>
              <a:t>array</a:t>
            </a:r>
            <a:r>
              <a:rPr lang="fr-FR" altLang="fr-FR" sz="1800" dirty="0">
                <a:solidFill>
                  <a:srgbClr val="0070C0"/>
                </a:solidFill>
              </a:rPr>
              <a:t>[i]&lt;&lt;" ";</a:t>
            </a:r>
          </a:p>
          <a:p>
            <a:pPr marL="457200" indent="-457200" algn="l" rtl="0">
              <a:buFont typeface="Wingdings" panose="05000000000000000000" pitchFamily="2" charset="2"/>
              <a:buNone/>
            </a:pPr>
            <a:r>
              <a:rPr lang="fr-FR" altLang="fr-FR" sz="1800" dirty="0">
                <a:solidFill>
                  <a:srgbClr val="0070C0"/>
                </a:solidFill>
              </a:rPr>
              <a:t>	cout &lt;&lt;'\n'; }</a:t>
            </a:r>
          </a:p>
          <a:p>
            <a:pPr marL="457200" indent="-457200" algn="l" rtl="0">
              <a:buFont typeface="Wingdings" panose="05000000000000000000" pitchFamily="2" charset="2"/>
              <a:buNone/>
            </a:pPr>
            <a:r>
              <a:rPr lang="fr-FR" altLang="fr-FR" sz="1800" dirty="0">
                <a:solidFill>
                  <a:srgbClr val="0070C0"/>
                </a:solidFill>
              </a:rPr>
              <a:t>template &lt;class T&gt; </a:t>
            </a:r>
            <a:r>
              <a:rPr lang="fr-FR" altLang="fr-FR" sz="1800" dirty="0" err="1">
                <a:solidFill>
                  <a:srgbClr val="0070C0"/>
                </a:solidFill>
              </a:rPr>
              <a:t>void</a:t>
            </a:r>
            <a:r>
              <a:rPr lang="fr-FR" altLang="fr-FR" sz="1800" dirty="0">
                <a:solidFill>
                  <a:srgbClr val="0070C0"/>
                </a:solidFill>
              </a:rPr>
              <a:t> </a:t>
            </a:r>
            <a:r>
              <a:rPr lang="fr-FR" altLang="fr-FR" sz="1800" dirty="0" err="1">
                <a:solidFill>
                  <a:srgbClr val="0070C0"/>
                </a:solidFill>
              </a:rPr>
              <a:t>IntArray</a:t>
            </a:r>
            <a:r>
              <a:rPr lang="fr-FR" altLang="fr-FR" sz="1800" dirty="0">
                <a:solidFill>
                  <a:srgbClr val="0070C0"/>
                </a:solidFill>
              </a:rPr>
              <a:t>&lt;T&gt;::</a:t>
            </a:r>
            <a:r>
              <a:rPr lang="fr-FR" altLang="fr-FR" sz="1800" dirty="0" err="1">
                <a:solidFill>
                  <a:srgbClr val="0070C0"/>
                </a:solidFill>
              </a:rPr>
              <a:t>setElement</a:t>
            </a:r>
            <a:r>
              <a:rPr lang="fr-FR" altLang="fr-FR" sz="1800" dirty="0">
                <a:solidFill>
                  <a:srgbClr val="0070C0"/>
                </a:solidFill>
              </a:rPr>
              <a:t>(</a:t>
            </a:r>
            <a:r>
              <a:rPr lang="fr-FR" altLang="fr-FR" sz="1800" dirty="0" err="1">
                <a:solidFill>
                  <a:srgbClr val="0070C0"/>
                </a:solidFill>
              </a:rPr>
              <a:t>int</a:t>
            </a:r>
            <a:r>
              <a:rPr lang="fr-FR" altLang="fr-FR" sz="1800" dirty="0">
                <a:solidFill>
                  <a:srgbClr val="0070C0"/>
                </a:solidFill>
              </a:rPr>
              <a:t> </a:t>
            </a:r>
            <a:r>
              <a:rPr lang="fr-FR" altLang="fr-FR" sz="1800" dirty="0" err="1">
                <a:solidFill>
                  <a:srgbClr val="0070C0"/>
                </a:solidFill>
              </a:rPr>
              <a:t>index,T</a:t>
            </a:r>
            <a:r>
              <a:rPr lang="fr-FR" altLang="fr-FR" sz="1800" dirty="0">
                <a:solidFill>
                  <a:srgbClr val="0070C0"/>
                </a:solidFill>
              </a:rPr>
              <a:t> value){</a:t>
            </a:r>
          </a:p>
          <a:p>
            <a:pPr marL="457200" indent="-457200" algn="l" rtl="0">
              <a:buFont typeface="Wingdings" panose="05000000000000000000" pitchFamily="2" charset="2"/>
              <a:buNone/>
            </a:pPr>
            <a:r>
              <a:rPr lang="fr-FR" altLang="fr-FR" sz="1800" dirty="0">
                <a:solidFill>
                  <a:srgbClr val="0070C0"/>
                </a:solidFill>
              </a:rPr>
              <a:t>	if (index&lt;size) </a:t>
            </a:r>
            <a:r>
              <a:rPr lang="fr-FR" altLang="fr-FR" sz="1800" dirty="0" err="1">
                <a:solidFill>
                  <a:srgbClr val="0070C0"/>
                </a:solidFill>
              </a:rPr>
              <a:t>array</a:t>
            </a:r>
            <a:r>
              <a:rPr lang="fr-FR" altLang="fr-FR" sz="1800" dirty="0">
                <a:solidFill>
                  <a:srgbClr val="0070C0"/>
                </a:solidFill>
              </a:rPr>
              <a:t>[index]=value; }</a:t>
            </a:r>
          </a:p>
          <a:p>
            <a:pPr marL="457200" indent="-457200" algn="l" rtl="0">
              <a:buFont typeface="Wingdings" panose="05000000000000000000" pitchFamily="2" charset="2"/>
              <a:buNone/>
            </a:pPr>
            <a:r>
              <a:rPr lang="fr-FR" altLang="fr-FR" sz="1800" dirty="0">
                <a:solidFill>
                  <a:srgbClr val="0070C0"/>
                </a:solidFill>
              </a:rPr>
              <a:t>template &lt;class T&gt; T </a:t>
            </a:r>
            <a:r>
              <a:rPr lang="fr-FR" altLang="fr-FR" sz="1800" dirty="0" err="1">
                <a:solidFill>
                  <a:srgbClr val="0070C0"/>
                </a:solidFill>
              </a:rPr>
              <a:t>IntArray</a:t>
            </a:r>
            <a:r>
              <a:rPr lang="fr-FR" altLang="fr-FR" sz="1800" dirty="0">
                <a:solidFill>
                  <a:srgbClr val="0070C0"/>
                </a:solidFill>
              </a:rPr>
              <a:t>&lt;T&gt;::</a:t>
            </a:r>
            <a:r>
              <a:rPr lang="fr-FR" altLang="fr-FR" sz="1800" dirty="0" err="1">
                <a:solidFill>
                  <a:srgbClr val="0070C0"/>
                </a:solidFill>
              </a:rPr>
              <a:t>getElement</a:t>
            </a:r>
            <a:r>
              <a:rPr lang="fr-FR" altLang="fr-FR" sz="1800" dirty="0">
                <a:solidFill>
                  <a:srgbClr val="0070C0"/>
                </a:solidFill>
              </a:rPr>
              <a:t>(</a:t>
            </a:r>
            <a:r>
              <a:rPr lang="fr-FR" altLang="fr-FR" sz="1800" dirty="0" err="1">
                <a:solidFill>
                  <a:srgbClr val="0070C0"/>
                </a:solidFill>
              </a:rPr>
              <a:t>int</a:t>
            </a:r>
            <a:r>
              <a:rPr lang="fr-FR" altLang="fr-FR" sz="1800" dirty="0">
                <a:solidFill>
                  <a:srgbClr val="0070C0"/>
                </a:solidFill>
              </a:rPr>
              <a:t> index){</a:t>
            </a:r>
          </a:p>
          <a:p>
            <a:pPr marL="457200" indent="-457200" algn="l" rtl="0">
              <a:buFont typeface="Wingdings" panose="05000000000000000000" pitchFamily="2" charset="2"/>
              <a:buNone/>
            </a:pPr>
            <a:r>
              <a:rPr lang="fr-FR" altLang="fr-FR" sz="1800" dirty="0">
                <a:solidFill>
                  <a:srgbClr val="0070C0"/>
                </a:solidFill>
              </a:rPr>
              <a:t>	return </a:t>
            </a:r>
            <a:r>
              <a:rPr lang="fr-FR" altLang="fr-FR" sz="1800" dirty="0" err="1">
                <a:solidFill>
                  <a:srgbClr val="0070C0"/>
                </a:solidFill>
              </a:rPr>
              <a:t>array</a:t>
            </a:r>
            <a:r>
              <a:rPr lang="fr-FR" altLang="fr-FR" sz="1800" dirty="0">
                <a:solidFill>
                  <a:srgbClr val="0070C0"/>
                </a:solidFill>
              </a:rPr>
              <a:t>[index]; }</a:t>
            </a:r>
          </a:p>
          <a:p>
            <a:pPr marL="457200" indent="-457200" algn="l" rtl="0">
              <a:buFont typeface="Wingdings" panose="05000000000000000000" pitchFamily="2" charset="2"/>
              <a:buNone/>
            </a:pPr>
            <a:r>
              <a:rPr lang="fr-FR" altLang="fr-FR" sz="1800" dirty="0">
                <a:solidFill>
                  <a:srgbClr val="0070C0"/>
                </a:solidFill>
              </a:rPr>
              <a:t>template &lt;class T&gt; </a:t>
            </a:r>
            <a:r>
              <a:rPr lang="fr-FR" altLang="fr-FR" sz="1800" dirty="0" err="1">
                <a:solidFill>
                  <a:srgbClr val="0070C0"/>
                </a:solidFill>
              </a:rPr>
              <a:t>IntArray</a:t>
            </a:r>
            <a:r>
              <a:rPr lang="fr-FR" altLang="fr-FR" sz="1800" dirty="0">
                <a:solidFill>
                  <a:srgbClr val="0070C0"/>
                </a:solidFill>
              </a:rPr>
              <a:t>&lt;T&gt;::~</a:t>
            </a:r>
            <a:r>
              <a:rPr lang="fr-FR" altLang="fr-FR" sz="1800" dirty="0" err="1">
                <a:solidFill>
                  <a:srgbClr val="0070C0"/>
                </a:solidFill>
              </a:rPr>
              <a:t>IntArray</a:t>
            </a:r>
            <a:r>
              <a:rPr lang="fr-FR" altLang="fr-FR" sz="1800" dirty="0">
                <a:solidFill>
                  <a:srgbClr val="0070C0"/>
                </a:solidFill>
              </a:rPr>
              <a:t>(){ cout&lt;&lt;"suppression"&lt;&lt;‘\n’;  }</a:t>
            </a:r>
          </a:p>
          <a:p>
            <a:pPr marL="457200" indent="-457200" algn="l" rtl="0">
              <a:buFont typeface="Wingdings" panose="05000000000000000000" pitchFamily="2" charset="2"/>
              <a:buNone/>
            </a:pPr>
            <a:r>
              <a:rPr lang="fr-FR" altLang="fr-FR" sz="1800" dirty="0">
                <a:solidFill>
                  <a:srgbClr val="0070C0"/>
                </a:solidFill>
              </a:rPr>
              <a:t>template &lt;class T&gt; </a:t>
            </a:r>
            <a:r>
              <a:rPr lang="fr-FR" altLang="fr-FR" sz="1800" dirty="0" err="1">
                <a:solidFill>
                  <a:srgbClr val="0070C0"/>
                </a:solidFill>
              </a:rPr>
              <a:t>int</a:t>
            </a:r>
            <a:r>
              <a:rPr lang="fr-FR" altLang="fr-FR" sz="1800" dirty="0">
                <a:solidFill>
                  <a:srgbClr val="0070C0"/>
                </a:solidFill>
              </a:rPr>
              <a:t> </a:t>
            </a:r>
            <a:r>
              <a:rPr lang="fr-FR" altLang="fr-FR" sz="1800" dirty="0" err="1">
                <a:solidFill>
                  <a:srgbClr val="0070C0"/>
                </a:solidFill>
              </a:rPr>
              <a:t>IntArray</a:t>
            </a:r>
            <a:r>
              <a:rPr lang="fr-FR" altLang="fr-FR" sz="1800" dirty="0">
                <a:solidFill>
                  <a:srgbClr val="0070C0"/>
                </a:solidFill>
              </a:rPr>
              <a:t>&lt;T&gt;::</a:t>
            </a:r>
            <a:r>
              <a:rPr lang="fr-FR" altLang="fr-FR" sz="1800" dirty="0" err="1">
                <a:solidFill>
                  <a:srgbClr val="0070C0"/>
                </a:solidFill>
              </a:rPr>
              <a:t>getSize</a:t>
            </a:r>
            <a:r>
              <a:rPr lang="fr-FR" altLang="fr-FR" sz="1800" dirty="0">
                <a:solidFill>
                  <a:srgbClr val="0070C0"/>
                </a:solidFill>
              </a:rPr>
              <a:t>(){  return size;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0A96C44-6BF9-8A14-FB76-B4B63C81B448}"/>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16387" name="Rectangle 3">
            <a:extLst>
              <a:ext uri="{FF2B5EF4-FFF2-40B4-BE49-F238E27FC236}">
                <a16:creationId xmlns:a16="http://schemas.microsoft.com/office/drawing/2014/main" id="{5A265C5B-01BB-FF55-EB0A-E5220217D7C4}"/>
              </a:ext>
            </a:extLst>
          </p:cNvPr>
          <p:cNvSpPr>
            <a:spLocks noGrp="1" noChangeArrowheads="1"/>
          </p:cNvSpPr>
          <p:nvPr>
            <p:ph idx="1"/>
          </p:nvPr>
        </p:nvSpPr>
        <p:spPr>
          <a:xfrm>
            <a:off x="1371600" y="931817"/>
            <a:ext cx="7772400" cy="5838871"/>
          </a:xfrm>
        </p:spPr>
        <p:txBody>
          <a:bodyPr>
            <a:normAutofit lnSpcReduction="10000"/>
          </a:bodyPr>
          <a:lstStyle/>
          <a:p>
            <a:pPr algn="l" rtl="0">
              <a:buFont typeface="Wingdings" panose="05000000000000000000" pitchFamily="2" charset="2"/>
              <a:buChar char="Ø"/>
            </a:pPr>
            <a:r>
              <a:rPr lang="fr-FR" altLang="fr-FR" sz="1800" dirty="0"/>
              <a:t>La déclaration de la classe patron </a:t>
            </a:r>
            <a:r>
              <a:rPr lang="fr-FR" altLang="fr-FR" sz="1800" dirty="0" err="1"/>
              <a:t>IntArray</a:t>
            </a:r>
            <a:r>
              <a:rPr lang="fr-FR" altLang="fr-FR" sz="1800" dirty="0"/>
              <a:t> et la définition de ses fonctions membres doivent être incluses dans un programme pour que le compilateur génère les classes correspondantes</a:t>
            </a:r>
          </a:p>
          <a:p>
            <a:pPr algn="l" rtl="0">
              <a:buFont typeface="Wingdings" panose="05000000000000000000" pitchFamily="2" charset="2"/>
              <a:buChar char="Ø"/>
            </a:pPr>
            <a:r>
              <a:rPr lang="fr-FR" altLang="fr-FR" sz="1800" dirty="0"/>
              <a:t>On peut les mettre dans un seul fichier header (.h), une autre solution consiste à définir 2 fichiers d’entête (.h) l’un avec la déclaration de la classe et l’autre avec la définition des méthodes, et l’un fait l’inclusion de l’autre. Une troisième solution avec la possibilité d’exportation permise par la norme C++ (liaison avec un fichier objet contenant des déclaration exportables).</a:t>
            </a:r>
          </a:p>
          <a:p>
            <a:pPr algn="l" rtl="0">
              <a:buFont typeface="Wingdings" panose="05000000000000000000" pitchFamily="2" charset="2"/>
              <a:buChar char="Ø"/>
            </a:pPr>
            <a:r>
              <a:rPr lang="fr-FR" altLang="fr-FR" sz="1800" dirty="0"/>
              <a:t>Pour créer des classes réelles à partir de la classe template précédente:</a:t>
            </a:r>
          </a:p>
          <a:p>
            <a:pPr marL="457200" indent="352425" algn="l" rtl="0">
              <a:buFont typeface="Wingdings" panose="05000000000000000000" pitchFamily="2" charset="2"/>
              <a:buNone/>
            </a:pPr>
            <a:r>
              <a:rPr lang="fr-FR" altLang="fr-FR" sz="1800" dirty="0" err="1">
                <a:solidFill>
                  <a:srgbClr val="0070C0"/>
                </a:solidFill>
              </a:rPr>
              <a:t>IntArray</a:t>
            </a:r>
            <a:r>
              <a:rPr lang="fr-FR" altLang="fr-FR" sz="1800" dirty="0">
                <a:solidFill>
                  <a:srgbClr val="0070C0"/>
                </a:solidFill>
              </a:rPr>
              <a:t> &lt;</a:t>
            </a:r>
            <a:r>
              <a:rPr lang="fr-FR" altLang="fr-FR" sz="1800" dirty="0" err="1">
                <a:solidFill>
                  <a:srgbClr val="0070C0"/>
                </a:solidFill>
              </a:rPr>
              <a:t>int</a:t>
            </a:r>
            <a:r>
              <a:rPr lang="fr-FR" altLang="fr-FR" sz="1800" dirty="0">
                <a:solidFill>
                  <a:srgbClr val="0070C0"/>
                </a:solidFill>
              </a:rPr>
              <a:t>&gt; tab(5); // une classe </a:t>
            </a:r>
            <a:r>
              <a:rPr lang="fr-FR" altLang="fr-FR" sz="1800" dirty="0" err="1">
                <a:solidFill>
                  <a:srgbClr val="0070C0"/>
                </a:solidFill>
              </a:rPr>
              <a:t>IntArray</a:t>
            </a:r>
            <a:r>
              <a:rPr lang="fr-FR" altLang="fr-FR" sz="1800" dirty="0">
                <a:solidFill>
                  <a:srgbClr val="0070C0"/>
                </a:solidFill>
              </a:rPr>
              <a:t> avec </a:t>
            </a:r>
            <a:r>
              <a:rPr lang="fr-FR" altLang="fr-FR" sz="1800" dirty="0" err="1">
                <a:solidFill>
                  <a:srgbClr val="0070C0"/>
                </a:solidFill>
              </a:rPr>
              <a:t>int</a:t>
            </a:r>
            <a:r>
              <a:rPr lang="fr-FR" altLang="fr-FR" sz="1800" dirty="0">
                <a:solidFill>
                  <a:srgbClr val="0070C0"/>
                </a:solidFill>
              </a:rPr>
              <a:t> comme T</a:t>
            </a:r>
          </a:p>
          <a:p>
            <a:pPr marL="457200" indent="352425" algn="l" rtl="0">
              <a:buFont typeface="Wingdings" panose="05000000000000000000" pitchFamily="2" charset="2"/>
              <a:buNone/>
            </a:pPr>
            <a:r>
              <a:rPr lang="fr-FR" altLang="fr-FR" sz="1800" dirty="0">
                <a:solidFill>
                  <a:srgbClr val="0070C0"/>
                </a:solidFill>
              </a:rPr>
              <a:t>for(</a:t>
            </a:r>
            <a:r>
              <a:rPr lang="fr-FR" altLang="fr-FR" sz="1800" dirty="0" err="1">
                <a:solidFill>
                  <a:srgbClr val="0070C0"/>
                </a:solidFill>
              </a:rPr>
              <a:t>int</a:t>
            </a:r>
            <a:r>
              <a:rPr lang="fr-FR" altLang="fr-FR" sz="1800" dirty="0">
                <a:solidFill>
                  <a:srgbClr val="0070C0"/>
                </a:solidFill>
              </a:rPr>
              <a:t> i=0;i&lt;</a:t>
            </a:r>
            <a:r>
              <a:rPr lang="fr-FR" altLang="fr-FR" sz="1800" dirty="0" err="1">
                <a:solidFill>
                  <a:srgbClr val="0070C0"/>
                </a:solidFill>
              </a:rPr>
              <a:t>tab.getSize</a:t>
            </a:r>
            <a:r>
              <a:rPr lang="fr-FR" altLang="fr-FR" sz="1800" dirty="0">
                <a:solidFill>
                  <a:srgbClr val="0070C0"/>
                </a:solidFill>
              </a:rPr>
              <a:t>();i++){</a:t>
            </a:r>
          </a:p>
          <a:p>
            <a:pPr marL="457200" indent="352425"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tab.setElement</a:t>
            </a:r>
            <a:r>
              <a:rPr lang="fr-FR" altLang="fr-FR" sz="1800" dirty="0">
                <a:solidFill>
                  <a:srgbClr val="0070C0"/>
                </a:solidFill>
              </a:rPr>
              <a:t>(i, i*2);</a:t>
            </a:r>
          </a:p>
          <a:p>
            <a:pPr marL="457200" indent="352425" algn="l" rtl="0">
              <a:buFont typeface="Wingdings" panose="05000000000000000000" pitchFamily="2" charset="2"/>
              <a:buNone/>
            </a:pPr>
            <a:r>
              <a:rPr lang="fr-FR" altLang="fr-FR" sz="1800" dirty="0">
                <a:solidFill>
                  <a:srgbClr val="0070C0"/>
                </a:solidFill>
              </a:rPr>
              <a:t>}</a:t>
            </a:r>
          </a:p>
          <a:p>
            <a:pPr marL="457200" indent="352425" algn="l" rtl="0">
              <a:buFont typeface="Wingdings" panose="05000000000000000000" pitchFamily="2" charset="2"/>
              <a:buNone/>
            </a:pPr>
            <a:r>
              <a:rPr lang="fr-FR" altLang="fr-FR" sz="1800" dirty="0" err="1">
                <a:solidFill>
                  <a:srgbClr val="0070C0"/>
                </a:solidFill>
              </a:rPr>
              <a:t>tab.print</a:t>
            </a:r>
            <a:r>
              <a:rPr lang="fr-FR" altLang="fr-FR" sz="1800" dirty="0">
                <a:solidFill>
                  <a:srgbClr val="0070C0"/>
                </a:solidFill>
              </a:rPr>
              <a:t>();</a:t>
            </a:r>
          </a:p>
          <a:p>
            <a:pPr marL="457200" indent="-457200" algn="l" rtl="0">
              <a:buFont typeface="Wingdings" panose="05000000000000000000" pitchFamily="2" charset="2"/>
              <a:buNone/>
            </a:pPr>
            <a:r>
              <a:rPr lang="fr-FR" altLang="fr-FR" sz="1800" dirty="0"/>
              <a:t>Si on veut la classe </a:t>
            </a:r>
            <a:r>
              <a:rPr lang="fr-FR" altLang="fr-FR" sz="1800" dirty="0" err="1"/>
              <a:t>IntArray</a:t>
            </a:r>
            <a:r>
              <a:rPr lang="fr-FR" altLang="fr-FR" sz="1800" dirty="0"/>
              <a:t> avec le type </a:t>
            </a:r>
            <a:r>
              <a:rPr lang="fr-FR" altLang="fr-FR" sz="1800" dirty="0" err="1"/>
              <a:t>float</a:t>
            </a:r>
            <a:r>
              <a:rPr lang="fr-FR" altLang="fr-FR" sz="1800" dirty="0"/>
              <a:t> :</a:t>
            </a:r>
          </a:p>
          <a:p>
            <a:pPr marL="457200" indent="-457200" algn="l" rtl="0">
              <a:buFont typeface="Wingdings" panose="05000000000000000000" pitchFamily="2" charset="2"/>
              <a:buNone/>
            </a:pPr>
            <a:endParaRPr lang="fr-FR" altLang="fr-FR"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71308AD-F6CE-6094-C578-36F1B739E07A}"/>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17411" name="Rectangle 3">
            <a:extLst>
              <a:ext uri="{FF2B5EF4-FFF2-40B4-BE49-F238E27FC236}">
                <a16:creationId xmlns:a16="http://schemas.microsoft.com/office/drawing/2014/main" id="{0ED73FDD-F279-25A6-BA35-BE83C5C1BBA0}"/>
              </a:ext>
            </a:extLst>
          </p:cNvPr>
          <p:cNvSpPr>
            <a:spLocks noGrp="1" noChangeArrowheads="1"/>
          </p:cNvSpPr>
          <p:nvPr>
            <p:ph idx="1"/>
          </p:nvPr>
        </p:nvSpPr>
        <p:spPr>
          <a:xfrm>
            <a:off x="1371600" y="949234"/>
            <a:ext cx="7772400" cy="5821454"/>
          </a:xfrm>
        </p:spPr>
        <p:txBody>
          <a:bodyPr>
            <a:normAutofit lnSpcReduction="10000"/>
          </a:bodyPr>
          <a:lstStyle/>
          <a:p>
            <a:pPr marL="457200" indent="439738" algn="l" rtl="0">
              <a:buFont typeface="Wingdings" panose="05000000000000000000" pitchFamily="2" charset="2"/>
              <a:buNone/>
            </a:pPr>
            <a:r>
              <a:rPr lang="fr-FR" altLang="fr-FR" sz="1800" dirty="0" err="1">
                <a:solidFill>
                  <a:srgbClr val="0070C0"/>
                </a:solidFill>
              </a:rPr>
              <a:t>IntArray</a:t>
            </a:r>
            <a:r>
              <a:rPr lang="fr-FR" altLang="fr-FR" sz="1800" dirty="0">
                <a:solidFill>
                  <a:srgbClr val="0070C0"/>
                </a:solidFill>
              </a:rPr>
              <a:t> &lt;</a:t>
            </a:r>
            <a:r>
              <a:rPr lang="fr-FR" altLang="fr-FR" sz="1800" dirty="0" err="1">
                <a:solidFill>
                  <a:srgbClr val="0070C0"/>
                </a:solidFill>
              </a:rPr>
              <a:t>float</a:t>
            </a:r>
            <a:r>
              <a:rPr lang="fr-FR" altLang="fr-FR" sz="1800" dirty="0">
                <a:solidFill>
                  <a:srgbClr val="0070C0"/>
                </a:solidFill>
              </a:rPr>
              <a:t>&gt; tab(5);</a:t>
            </a:r>
          </a:p>
          <a:p>
            <a:pPr marL="457200" indent="439738" algn="l" rtl="0">
              <a:buFont typeface="Wingdings" panose="05000000000000000000" pitchFamily="2" charset="2"/>
              <a:buNone/>
            </a:pPr>
            <a:r>
              <a:rPr lang="fr-FR" altLang="fr-FR" sz="1800" dirty="0">
                <a:solidFill>
                  <a:srgbClr val="0070C0"/>
                </a:solidFill>
              </a:rPr>
              <a:t>for(</a:t>
            </a:r>
            <a:r>
              <a:rPr lang="fr-FR" altLang="fr-FR" sz="1800" dirty="0" err="1">
                <a:solidFill>
                  <a:srgbClr val="0070C0"/>
                </a:solidFill>
              </a:rPr>
              <a:t>int</a:t>
            </a:r>
            <a:r>
              <a:rPr lang="fr-FR" altLang="fr-FR" sz="1800" dirty="0">
                <a:solidFill>
                  <a:srgbClr val="0070C0"/>
                </a:solidFill>
              </a:rPr>
              <a:t> i=0;i&lt;</a:t>
            </a:r>
            <a:r>
              <a:rPr lang="fr-FR" altLang="fr-FR" sz="1800" dirty="0" err="1">
                <a:solidFill>
                  <a:srgbClr val="0070C0"/>
                </a:solidFill>
              </a:rPr>
              <a:t>tab.getSize</a:t>
            </a:r>
            <a:r>
              <a:rPr lang="fr-FR" altLang="fr-FR" sz="1800" dirty="0">
                <a:solidFill>
                  <a:srgbClr val="0070C0"/>
                </a:solidFill>
              </a:rPr>
              <a:t>();i++){</a:t>
            </a:r>
          </a:p>
          <a:p>
            <a:pPr marL="457200" indent="439738"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tab.setElement</a:t>
            </a:r>
            <a:r>
              <a:rPr lang="fr-FR" altLang="fr-FR" sz="1800" dirty="0">
                <a:solidFill>
                  <a:srgbClr val="0070C0"/>
                </a:solidFill>
              </a:rPr>
              <a:t>(i,(</a:t>
            </a:r>
            <a:r>
              <a:rPr lang="fr-FR" altLang="fr-FR" sz="1800" dirty="0" err="1">
                <a:solidFill>
                  <a:srgbClr val="0070C0"/>
                </a:solidFill>
              </a:rPr>
              <a:t>float</a:t>
            </a:r>
            <a:r>
              <a:rPr lang="fr-FR" altLang="fr-FR" sz="1800" dirty="0">
                <a:solidFill>
                  <a:srgbClr val="0070C0"/>
                </a:solidFill>
              </a:rPr>
              <a:t>) i*0.25);</a:t>
            </a:r>
          </a:p>
          <a:p>
            <a:pPr marL="457200" indent="439738" algn="l" rtl="0">
              <a:buFont typeface="Wingdings" panose="05000000000000000000" pitchFamily="2" charset="2"/>
              <a:buNone/>
            </a:pPr>
            <a:r>
              <a:rPr lang="fr-FR" altLang="fr-FR" sz="1800" dirty="0">
                <a:solidFill>
                  <a:srgbClr val="0070C0"/>
                </a:solidFill>
              </a:rPr>
              <a:t>}</a:t>
            </a:r>
          </a:p>
          <a:p>
            <a:pPr marL="457200" indent="439738" algn="l" rtl="0">
              <a:buFont typeface="Wingdings" panose="05000000000000000000" pitchFamily="2" charset="2"/>
              <a:buNone/>
            </a:pPr>
            <a:r>
              <a:rPr lang="fr-FR" altLang="fr-FR" sz="1800" dirty="0" err="1">
                <a:solidFill>
                  <a:srgbClr val="0070C0"/>
                </a:solidFill>
              </a:rPr>
              <a:t>tab.print</a:t>
            </a:r>
            <a:r>
              <a:rPr lang="fr-FR" altLang="fr-FR" sz="1800" dirty="0">
                <a:solidFill>
                  <a:srgbClr val="0070C0"/>
                </a:solidFill>
              </a:rPr>
              <a:t>();</a:t>
            </a:r>
          </a:p>
          <a:p>
            <a:pPr marL="457200" indent="-457200" algn="l" rtl="0">
              <a:buFont typeface="Wingdings" panose="05000000000000000000" pitchFamily="2" charset="2"/>
              <a:buNone/>
            </a:pPr>
            <a:r>
              <a:rPr lang="fr-FR" altLang="fr-FR" sz="1800" dirty="0"/>
              <a:t>Pour utiliser la classe </a:t>
            </a:r>
            <a:r>
              <a:rPr lang="fr-FR" altLang="fr-FR" sz="1800" dirty="0" err="1"/>
              <a:t>IntArray</a:t>
            </a:r>
            <a:r>
              <a:rPr lang="fr-FR" altLang="fr-FR" sz="1800" dirty="0"/>
              <a:t> avec des objets de la classe </a:t>
            </a:r>
            <a:r>
              <a:rPr lang="fr-FR" altLang="fr-FR" sz="1800" dirty="0" err="1"/>
              <a:t>Complex</a:t>
            </a:r>
            <a:r>
              <a:rPr lang="fr-FR" altLang="fr-FR" sz="1800" dirty="0"/>
              <a:t>:</a:t>
            </a:r>
          </a:p>
          <a:p>
            <a:pPr marL="714375" indent="0" algn="l" rtl="0">
              <a:buFont typeface="Wingdings" panose="05000000000000000000" pitchFamily="2" charset="2"/>
              <a:buNone/>
            </a:pPr>
            <a:r>
              <a:rPr lang="fr-FR" altLang="fr-FR" sz="1800" dirty="0"/>
              <a:t>	</a:t>
            </a:r>
            <a:r>
              <a:rPr lang="fr-FR" altLang="fr-FR" sz="1800" dirty="0" err="1">
                <a:solidFill>
                  <a:srgbClr val="0070C0"/>
                </a:solidFill>
              </a:rPr>
              <a:t>IntArray</a:t>
            </a:r>
            <a:r>
              <a:rPr lang="fr-FR" altLang="fr-FR" sz="1800" dirty="0">
                <a:solidFill>
                  <a:srgbClr val="0070C0"/>
                </a:solidFill>
              </a:rPr>
              <a:t> &lt;</a:t>
            </a:r>
            <a:r>
              <a:rPr lang="fr-FR" altLang="fr-FR" sz="1800" dirty="0" err="1">
                <a:solidFill>
                  <a:srgbClr val="0070C0"/>
                </a:solidFill>
              </a:rPr>
              <a:t>Complex</a:t>
            </a:r>
            <a:r>
              <a:rPr lang="fr-FR" altLang="fr-FR" sz="1800" dirty="0">
                <a:solidFill>
                  <a:srgbClr val="0070C0"/>
                </a:solidFill>
              </a:rPr>
              <a:t>&gt; tab(5);</a:t>
            </a:r>
          </a:p>
          <a:p>
            <a:pPr marL="714375" indent="0" algn="l" rtl="0">
              <a:buFont typeface="Wingdings" panose="05000000000000000000" pitchFamily="2" charset="2"/>
              <a:buNone/>
            </a:pPr>
            <a:r>
              <a:rPr lang="fr-FR" altLang="fr-FR" sz="1800" dirty="0">
                <a:solidFill>
                  <a:srgbClr val="0070C0"/>
                </a:solidFill>
              </a:rPr>
              <a:t>	for(</a:t>
            </a:r>
            <a:r>
              <a:rPr lang="fr-FR" altLang="fr-FR" sz="1800" dirty="0" err="1">
                <a:solidFill>
                  <a:srgbClr val="0070C0"/>
                </a:solidFill>
              </a:rPr>
              <a:t>int</a:t>
            </a:r>
            <a:r>
              <a:rPr lang="fr-FR" altLang="fr-FR" sz="1800" dirty="0">
                <a:solidFill>
                  <a:srgbClr val="0070C0"/>
                </a:solidFill>
              </a:rPr>
              <a:t> i=0;i&lt;</a:t>
            </a:r>
            <a:r>
              <a:rPr lang="fr-FR" altLang="fr-FR" sz="1800" dirty="0" err="1">
                <a:solidFill>
                  <a:srgbClr val="0070C0"/>
                </a:solidFill>
              </a:rPr>
              <a:t>tab.getSize</a:t>
            </a:r>
            <a:r>
              <a:rPr lang="fr-FR" altLang="fr-FR" sz="1800" dirty="0">
                <a:solidFill>
                  <a:srgbClr val="0070C0"/>
                </a:solidFill>
              </a:rPr>
              <a:t>();i++){</a:t>
            </a:r>
          </a:p>
          <a:p>
            <a:pPr marL="714375" indent="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tab.setElement</a:t>
            </a:r>
            <a:r>
              <a:rPr lang="fr-FR" altLang="fr-FR" sz="1800" dirty="0">
                <a:solidFill>
                  <a:srgbClr val="0070C0"/>
                </a:solidFill>
              </a:rPr>
              <a:t>(</a:t>
            </a:r>
            <a:r>
              <a:rPr lang="fr-FR" altLang="fr-FR" sz="1800" dirty="0" err="1">
                <a:solidFill>
                  <a:srgbClr val="0070C0"/>
                </a:solidFill>
              </a:rPr>
              <a:t>i,Complex</a:t>
            </a:r>
            <a:r>
              <a:rPr lang="fr-FR" altLang="fr-FR" sz="1800" dirty="0">
                <a:solidFill>
                  <a:srgbClr val="0070C0"/>
                </a:solidFill>
              </a:rPr>
              <a:t>(i*0.25,i*0.25));</a:t>
            </a:r>
          </a:p>
          <a:p>
            <a:pPr marL="714375" indent="0" algn="l" rtl="0">
              <a:buFont typeface="Wingdings" panose="05000000000000000000" pitchFamily="2" charset="2"/>
              <a:buNone/>
            </a:pPr>
            <a:r>
              <a:rPr lang="fr-FR" altLang="fr-FR" sz="1800" dirty="0">
                <a:solidFill>
                  <a:srgbClr val="0070C0"/>
                </a:solidFill>
              </a:rPr>
              <a:t>	}</a:t>
            </a:r>
          </a:p>
          <a:p>
            <a:pPr marL="714375" indent="0" algn="l" rtl="0">
              <a:buFont typeface="Wingdings" panose="05000000000000000000" pitchFamily="2" charset="2"/>
              <a:buNone/>
            </a:pPr>
            <a:r>
              <a:rPr lang="fr-FR" altLang="fr-FR" sz="1800" dirty="0">
                <a:solidFill>
                  <a:srgbClr val="0070C0"/>
                </a:solidFill>
              </a:rPr>
              <a:t>	cout &lt;&lt;"taille du tableau:"&lt;&lt;</a:t>
            </a:r>
            <a:r>
              <a:rPr lang="fr-FR" altLang="fr-FR" sz="1800" dirty="0" err="1">
                <a:solidFill>
                  <a:srgbClr val="0070C0"/>
                </a:solidFill>
              </a:rPr>
              <a:t>tab.getSize</a:t>
            </a:r>
            <a:r>
              <a:rPr lang="fr-FR" altLang="fr-FR" sz="1800" dirty="0">
                <a:solidFill>
                  <a:srgbClr val="0070C0"/>
                </a:solidFill>
              </a:rPr>
              <a:t>()&lt;&lt;'\n';</a:t>
            </a:r>
          </a:p>
          <a:p>
            <a:pPr marL="714375" indent="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tab.print</a:t>
            </a:r>
            <a:r>
              <a:rPr lang="fr-FR" altLang="fr-FR" sz="1800" dirty="0">
                <a:solidFill>
                  <a:srgbClr val="0070C0"/>
                </a:solidFill>
              </a:rPr>
              <a:t>();</a:t>
            </a:r>
          </a:p>
          <a:p>
            <a:pPr algn="l" rtl="0">
              <a:buFont typeface="Wingdings" panose="05000000000000000000" pitchFamily="2" charset="2"/>
              <a:buChar char="Ø"/>
            </a:pPr>
            <a:r>
              <a:rPr lang="fr-FR" altLang="fr-FR" sz="1800" dirty="0"/>
              <a:t>La compilation génère une erreur dans la fonction membre </a:t>
            </a:r>
            <a:r>
              <a:rPr lang="fr-FR" altLang="fr-FR" sz="1800" dirty="0" err="1"/>
              <a:t>print</a:t>
            </a:r>
            <a:r>
              <a:rPr lang="fr-FR" altLang="fr-FR" sz="1800" dirty="0"/>
              <a:t>() indiquant que l’opérateur &lt;&lt; n’est pas applicable sur des objets de la classe </a:t>
            </a:r>
            <a:r>
              <a:rPr lang="fr-FR" altLang="fr-FR" sz="1800" dirty="0" err="1"/>
              <a:t>Complex</a:t>
            </a:r>
            <a:r>
              <a:rPr lang="fr-FR" altLang="fr-FR" sz="1800" dirty="0"/>
              <a:t>, Pour y remédier, on doit surcharger l’opérateur &lt;&lt; dans la classe </a:t>
            </a:r>
            <a:r>
              <a:rPr lang="fr-FR" altLang="fr-FR" sz="1800" dirty="0" err="1"/>
              <a:t>Complex</a:t>
            </a:r>
            <a:r>
              <a:rPr lang="fr-FR" altLang="fr-FR" sz="1800" dirty="0"/>
              <a:t> de la manière suivante:</a:t>
            </a:r>
          </a:p>
          <a:p>
            <a:pPr marL="457200" indent="-457200" algn="l" rtl="0">
              <a:buFont typeface="Wingdings" panose="05000000000000000000" pitchFamily="2" charset="2"/>
              <a:buNone/>
            </a:pPr>
            <a:endParaRPr lang="fr-FR" altLang="fr-FR"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1E13ACD2-CD3B-35EB-E0DB-FDE08905AF24}"/>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18435" name="Rectangle 3">
            <a:extLst>
              <a:ext uri="{FF2B5EF4-FFF2-40B4-BE49-F238E27FC236}">
                <a16:creationId xmlns:a16="http://schemas.microsoft.com/office/drawing/2014/main" id="{756B7062-2B79-B72F-16B4-40588BB56084}"/>
              </a:ext>
            </a:extLst>
          </p:cNvPr>
          <p:cNvSpPr>
            <a:spLocks noGrp="1" noChangeArrowheads="1"/>
          </p:cNvSpPr>
          <p:nvPr>
            <p:ph idx="1"/>
          </p:nvPr>
        </p:nvSpPr>
        <p:spPr>
          <a:xfrm>
            <a:off x="1371600" y="966651"/>
            <a:ext cx="7772400" cy="5804037"/>
          </a:xfrm>
        </p:spPr>
        <p:txBody>
          <a:bodyPr>
            <a:normAutofit/>
          </a:bodyPr>
          <a:lstStyle/>
          <a:p>
            <a:pPr marL="457200" indent="-12700" algn="l" rtl="0">
              <a:buFont typeface="Wingdings" panose="05000000000000000000" pitchFamily="2" charset="2"/>
              <a:buNone/>
            </a:pPr>
            <a:r>
              <a:rPr lang="en-US" altLang="fr-FR" sz="1600" dirty="0">
                <a:solidFill>
                  <a:srgbClr val="0070C0"/>
                </a:solidFill>
              </a:rPr>
              <a:t>friend </a:t>
            </a:r>
            <a:r>
              <a:rPr lang="en-US" altLang="fr-FR" sz="1600" dirty="0" err="1">
                <a:solidFill>
                  <a:srgbClr val="0070C0"/>
                </a:solidFill>
              </a:rPr>
              <a:t>ostream</a:t>
            </a:r>
            <a:r>
              <a:rPr lang="en-US" altLang="fr-FR" sz="1600" dirty="0">
                <a:solidFill>
                  <a:srgbClr val="0070C0"/>
                </a:solidFill>
              </a:rPr>
              <a:t> &amp; operator &lt;&lt;(</a:t>
            </a:r>
            <a:r>
              <a:rPr lang="en-US" altLang="fr-FR" sz="1600" dirty="0" err="1">
                <a:solidFill>
                  <a:srgbClr val="0070C0"/>
                </a:solidFill>
              </a:rPr>
              <a:t>ostream</a:t>
            </a:r>
            <a:r>
              <a:rPr lang="en-US" altLang="fr-FR" sz="1600" dirty="0">
                <a:solidFill>
                  <a:srgbClr val="0070C0"/>
                </a:solidFill>
              </a:rPr>
              <a:t> &amp;,Complex); // dans </a:t>
            </a:r>
            <a:r>
              <a:rPr lang="en-US" altLang="fr-FR" sz="1600" dirty="0" err="1">
                <a:solidFill>
                  <a:srgbClr val="0070C0"/>
                </a:solidFill>
              </a:rPr>
              <a:t>Complex.h</a:t>
            </a:r>
            <a:endParaRPr lang="en-US" altLang="fr-FR" sz="1600" dirty="0">
              <a:solidFill>
                <a:srgbClr val="0070C0"/>
              </a:solidFill>
            </a:endParaRPr>
          </a:p>
          <a:p>
            <a:pPr algn="l" rtl="0">
              <a:buFont typeface="Wingdings" panose="05000000000000000000" pitchFamily="2" charset="2"/>
              <a:buChar char="Ø"/>
            </a:pPr>
            <a:r>
              <a:rPr lang="fr-FR" altLang="fr-FR" sz="1800" dirty="0"/>
              <a:t>L’opérateur &lt;&lt; doit retourner une référence à un objet de la classe </a:t>
            </a:r>
            <a:r>
              <a:rPr lang="fr-FR" altLang="fr-FR" sz="1800" dirty="0" err="1"/>
              <a:t>ostream</a:t>
            </a:r>
            <a:r>
              <a:rPr lang="fr-FR" altLang="fr-FR" sz="1800" dirty="0"/>
              <a:t> (flux de sortie qui peut être envoyer à un autre flux de sortie ;composition des &lt;&lt; comme cout), le premier paramètre de la fonction sert comme valeur de retour, le deuxième est l’objet pour lequel l’opérateur est appliqué, par exemple on envoi dans le premier paramètre les données membres de l’objet </a:t>
            </a:r>
            <a:r>
              <a:rPr lang="fr-FR" altLang="fr-FR" sz="1800" dirty="0" err="1"/>
              <a:t>Complex</a:t>
            </a:r>
            <a:r>
              <a:rPr lang="fr-FR" altLang="fr-FR" sz="1800" dirty="0"/>
              <a:t>:</a:t>
            </a:r>
          </a:p>
          <a:p>
            <a:pPr marL="457200" indent="-12700" algn="l" rtl="0">
              <a:buFont typeface="Wingdings" panose="05000000000000000000" pitchFamily="2" charset="2"/>
              <a:buNone/>
            </a:pPr>
            <a:r>
              <a:rPr lang="en-US" altLang="fr-FR" sz="1600" dirty="0" err="1">
                <a:solidFill>
                  <a:srgbClr val="0070C0"/>
                </a:solidFill>
              </a:rPr>
              <a:t>ostream</a:t>
            </a:r>
            <a:r>
              <a:rPr lang="en-US" altLang="fr-FR" sz="1600" dirty="0">
                <a:solidFill>
                  <a:srgbClr val="0070C0"/>
                </a:solidFill>
              </a:rPr>
              <a:t> &amp; operator &lt;&lt; (</a:t>
            </a:r>
            <a:r>
              <a:rPr lang="en-US" altLang="fr-FR" sz="1600" dirty="0" err="1">
                <a:solidFill>
                  <a:srgbClr val="0070C0"/>
                </a:solidFill>
              </a:rPr>
              <a:t>ostream</a:t>
            </a:r>
            <a:r>
              <a:rPr lang="en-US" altLang="fr-FR" sz="1600" dirty="0">
                <a:solidFill>
                  <a:srgbClr val="0070C0"/>
                </a:solidFill>
              </a:rPr>
              <a:t> &amp; sortie, Complex p) </a:t>
            </a:r>
            <a:r>
              <a:rPr lang="en-US" altLang="fr-FR" sz="1800" dirty="0">
                <a:solidFill>
                  <a:srgbClr val="0070C0"/>
                </a:solidFill>
              </a:rPr>
              <a:t>{ </a:t>
            </a:r>
          </a:p>
          <a:p>
            <a:pPr marL="457200" indent="-12700" algn="l" rtl="0">
              <a:buFont typeface="Wingdings" panose="05000000000000000000" pitchFamily="2" charset="2"/>
              <a:buNone/>
            </a:pPr>
            <a:r>
              <a:rPr lang="en-US" altLang="fr-FR" sz="1800" dirty="0">
                <a:solidFill>
                  <a:srgbClr val="0070C0"/>
                </a:solidFill>
              </a:rPr>
              <a:t>sortie &lt;&lt; "&lt;" &lt;&lt; </a:t>
            </a:r>
            <a:r>
              <a:rPr lang="en-US" altLang="fr-FR" sz="1800" dirty="0" err="1">
                <a:solidFill>
                  <a:srgbClr val="0070C0"/>
                </a:solidFill>
              </a:rPr>
              <a:t>p.rel</a:t>
            </a:r>
            <a:r>
              <a:rPr lang="en-US" altLang="fr-FR" sz="1800" dirty="0">
                <a:solidFill>
                  <a:srgbClr val="0070C0"/>
                </a:solidFill>
              </a:rPr>
              <a:t> &lt;&lt; "," &lt;&lt; </a:t>
            </a:r>
            <a:r>
              <a:rPr lang="en-US" altLang="fr-FR" sz="1800" dirty="0" err="1">
                <a:solidFill>
                  <a:srgbClr val="0070C0"/>
                </a:solidFill>
              </a:rPr>
              <a:t>p.img</a:t>
            </a:r>
            <a:r>
              <a:rPr lang="en-US" altLang="fr-FR" sz="1800" dirty="0">
                <a:solidFill>
                  <a:srgbClr val="0070C0"/>
                </a:solidFill>
              </a:rPr>
              <a:t> &lt;&lt; "&gt;" ;</a:t>
            </a:r>
          </a:p>
          <a:p>
            <a:pPr marL="457200" indent="-12700" algn="l" rtl="0">
              <a:buFont typeface="Wingdings" panose="05000000000000000000" pitchFamily="2" charset="2"/>
              <a:buNone/>
            </a:pPr>
            <a:r>
              <a:rPr lang="en-US" altLang="fr-FR" sz="1800" dirty="0">
                <a:solidFill>
                  <a:srgbClr val="0070C0"/>
                </a:solidFill>
              </a:rPr>
              <a:t>return sortie ;</a:t>
            </a:r>
          </a:p>
          <a:p>
            <a:pPr marL="457200" indent="-12700" algn="l" rtl="0">
              <a:buFont typeface="Wingdings" panose="05000000000000000000" pitchFamily="2" charset="2"/>
              <a:buNone/>
            </a:pPr>
            <a:r>
              <a:rPr lang="en-US" altLang="fr-FR" sz="1800" dirty="0">
                <a:solidFill>
                  <a:srgbClr val="0070C0"/>
                </a:solidFill>
              </a:rPr>
              <a:t>}</a:t>
            </a:r>
          </a:p>
          <a:p>
            <a:pPr algn="l" rtl="0">
              <a:buFont typeface="Wingdings" panose="05000000000000000000" pitchFamily="2" charset="2"/>
              <a:buChar char="Ø"/>
            </a:pPr>
            <a:r>
              <a:rPr lang="en-US" altLang="fr-FR" sz="1800" dirty="0" err="1"/>
              <a:t>Veiller</a:t>
            </a:r>
            <a:r>
              <a:rPr lang="en-US" altLang="fr-FR" sz="1800" dirty="0"/>
              <a:t> dans la conception des templates de classes que les </a:t>
            </a:r>
            <a:r>
              <a:rPr lang="en-US" altLang="fr-FR" sz="1800" dirty="0" err="1"/>
              <a:t>opérateurs</a:t>
            </a:r>
            <a:r>
              <a:rPr lang="en-US" altLang="fr-FR" sz="1800" dirty="0"/>
              <a:t> </a:t>
            </a:r>
            <a:r>
              <a:rPr lang="en-US" altLang="fr-FR" sz="1800" dirty="0" err="1"/>
              <a:t>utilisés</a:t>
            </a:r>
            <a:r>
              <a:rPr lang="en-US" altLang="fr-FR" sz="1800" dirty="0"/>
              <a:t> </a:t>
            </a:r>
            <a:r>
              <a:rPr lang="en-US" altLang="fr-FR" sz="1800" dirty="0" err="1"/>
              <a:t>sont</a:t>
            </a:r>
            <a:r>
              <a:rPr lang="en-US" altLang="fr-FR" sz="1800" dirty="0"/>
              <a:t> </a:t>
            </a:r>
            <a:r>
              <a:rPr lang="en-US" altLang="fr-FR" sz="1800" dirty="0" err="1"/>
              <a:t>applicables</a:t>
            </a:r>
            <a:r>
              <a:rPr lang="en-US" altLang="fr-FR" sz="1800" dirty="0"/>
              <a:t> aux types </a:t>
            </a:r>
            <a:r>
              <a:rPr lang="en-US" altLang="fr-FR" sz="1800" dirty="0" err="1"/>
              <a:t>génériques</a:t>
            </a:r>
            <a:r>
              <a:rPr lang="en-US" altLang="fr-FR" sz="1800" dirty="0"/>
              <a:t> </a:t>
            </a:r>
            <a:r>
              <a:rPr lang="en-US" altLang="fr-FR" sz="1800" dirty="0" err="1"/>
              <a:t>employés</a:t>
            </a:r>
            <a:r>
              <a:rPr lang="en-US" altLang="fr-FR" sz="1800" dirty="0"/>
              <a:t> dans </a:t>
            </a:r>
            <a:r>
              <a:rPr lang="en-US" altLang="fr-FR" sz="1800" dirty="0" err="1"/>
              <a:t>l’utilisation</a:t>
            </a:r>
            <a:r>
              <a:rPr lang="en-US" altLang="fr-FR" sz="1800" dirty="0"/>
              <a:t> du template.</a:t>
            </a:r>
            <a:endParaRPr lang="fr-FR" altLang="fr-FR"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2F8BB80-38AB-1AF3-6052-9347CEB0E57B}"/>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19459" name="Rectangle 3">
            <a:extLst>
              <a:ext uri="{FF2B5EF4-FFF2-40B4-BE49-F238E27FC236}">
                <a16:creationId xmlns:a16="http://schemas.microsoft.com/office/drawing/2014/main" id="{2FFA4AEE-F965-5E29-F768-7140A874F6CF}"/>
              </a:ext>
            </a:extLst>
          </p:cNvPr>
          <p:cNvSpPr>
            <a:spLocks noGrp="1" noChangeArrowheads="1"/>
          </p:cNvSpPr>
          <p:nvPr>
            <p:ph idx="1"/>
          </p:nvPr>
        </p:nvSpPr>
        <p:spPr>
          <a:xfrm>
            <a:off x="1489166" y="957943"/>
            <a:ext cx="7654834" cy="5812745"/>
          </a:xfrm>
        </p:spPr>
        <p:txBody>
          <a:bodyPr>
            <a:normAutofit/>
          </a:bodyPr>
          <a:lstStyle/>
          <a:p>
            <a:pPr algn="l" rtl="0">
              <a:buFont typeface="Wingdings" panose="05000000000000000000" pitchFamily="2" charset="2"/>
              <a:buChar char="q"/>
            </a:pPr>
            <a:r>
              <a:rPr lang="fr-FR" altLang="fr-FR" sz="2400" b="1" dirty="0"/>
              <a:t>La Standard Template Library (STL)</a:t>
            </a:r>
          </a:p>
          <a:p>
            <a:pPr algn="l" rtl="0">
              <a:buFont typeface="Wingdings" panose="05000000000000000000" pitchFamily="2" charset="2"/>
              <a:buChar char="Ø"/>
            </a:pPr>
            <a:r>
              <a:rPr lang="fr-FR" altLang="fr-FR" sz="2400" dirty="0"/>
              <a:t>La bibliothèque standardisée du langage C++ a inclut un ensemble de classes générique regroupées sous le nom de STL (standard Template Library) Introduite par Alexander </a:t>
            </a:r>
            <a:r>
              <a:rPr lang="fr-FR" altLang="fr-FR" sz="2400" dirty="0" err="1"/>
              <a:t>Stépanove</a:t>
            </a:r>
            <a:r>
              <a:rPr lang="fr-FR" altLang="fr-FR" sz="2400" dirty="0"/>
              <a:t> (le père de la généricité).</a:t>
            </a:r>
          </a:p>
          <a:p>
            <a:pPr algn="l" rtl="0">
              <a:buFont typeface="Wingdings" panose="05000000000000000000" pitchFamily="2" charset="2"/>
              <a:buChar char="Ø"/>
            </a:pPr>
            <a:r>
              <a:rPr lang="fr-FR" altLang="fr-FR" sz="2400" dirty="0"/>
              <a:t>Concepts de la STL:</a:t>
            </a:r>
          </a:p>
          <a:p>
            <a:pPr lvl="1" algn="l" rtl="0">
              <a:buFont typeface="Wingdings" panose="05000000000000000000" pitchFamily="2" charset="2"/>
              <a:buChar char="ü"/>
            </a:pPr>
            <a:r>
              <a:rPr lang="fr-FR" altLang="fr-FR" sz="2200" b="1" dirty="0"/>
              <a:t>Conteneur:</a:t>
            </a:r>
            <a:r>
              <a:rPr lang="fr-FR" altLang="fr-FR" sz="2200" dirty="0"/>
              <a:t> Un Objet qui contient d’autres objets.</a:t>
            </a:r>
          </a:p>
          <a:p>
            <a:pPr lvl="1" algn="l" rtl="0">
              <a:buFont typeface="Wingdings" panose="05000000000000000000" pitchFamily="2" charset="2"/>
              <a:buChar char="ü"/>
            </a:pPr>
            <a:r>
              <a:rPr lang="fr-FR" altLang="fr-FR" sz="2200" b="1" dirty="0"/>
              <a:t>Itérateur:</a:t>
            </a:r>
            <a:r>
              <a:rPr lang="fr-FR" altLang="fr-FR" sz="2200" dirty="0"/>
              <a:t> Un objet utilisé pour le parcours d’un conteneur.</a:t>
            </a:r>
          </a:p>
          <a:p>
            <a:pPr lvl="1" algn="l" rtl="0">
              <a:buFont typeface="Wingdings" panose="05000000000000000000" pitchFamily="2" charset="2"/>
              <a:buChar char="ü"/>
            </a:pPr>
            <a:r>
              <a:rPr lang="fr-FR" altLang="fr-FR" sz="2200" b="1" dirty="0"/>
              <a:t>Algorithme:</a:t>
            </a:r>
            <a:r>
              <a:rPr lang="fr-FR" altLang="fr-FR" sz="2200" dirty="0"/>
              <a:t> fonction utilisée pour le traitement des éléments d’un conteneur, ces fonctions manipulent les itérateurs et ne touchent pas directement aux éléments du conteneur.   </a:t>
            </a:r>
          </a:p>
          <a:p>
            <a:pPr algn="l" rtl="0">
              <a:buFont typeface="Wingdings" panose="05000000000000000000" pitchFamily="2" charset="2"/>
              <a:buNone/>
            </a:pPr>
            <a:endParaRPr lang="fr-FR" altLang="fr-F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DA1DE94D-0772-2DBE-1C8F-8EC8EA1914B0}"/>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20483" name="Rectangle 3">
            <a:extLst>
              <a:ext uri="{FF2B5EF4-FFF2-40B4-BE49-F238E27FC236}">
                <a16:creationId xmlns:a16="http://schemas.microsoft.com/office/drawing/2014/main" id="{3569D586-AB82-8C2A-F2E6-930D91C7788B}"/>
              </a:ext>
            </a:extLst>
          </p:cNvPr>
          <p:cNvSpPr>
            <a:spLocks noGrp="1" noChangeArrowheads="1"/>
          </p:cNvSpPr>
          <p:nvPr>
            <p:ph idx="1"/>
          </p:nvPr>
        </p:nvSpPr>
        <p:spPr>
          <a:xfrm>
            <a:off x="1371600" y="914400"/>
            <a:ext cx="7772400" cy="5856288"/>
          </a:xfrm>
        </p:spPr>
        <p:txBody>
          <a:bodyPr>
            <a:normAutofit/>
          </a:bodyPr>
          <a:lstStyle/>
          <a:p>
            <a:pPr algn="l" rtl="0">
              <a:buFont typeface="Wingdings" panose="05000000000000000000" pitchFamily="2" charset="2"/>
              <a:buChar char="Ø"/>
            </a:pPr>
            <a:r>
              <a:rPr lang="fr-FR" altLang="fr-FR" sz="2000" b="1" dirty="0"/>
              <a:t>Composants de la </a:t>
            </a:r>
            <a:r>
              <a:rPr lang="fr-FR" altLang="fr-FR" sz="2000" b="1" dirty="0" err="1"/>
              <a:t>library</a:t>
            </a:r>
            <a:r>
              <a:rPr lang="fr-FR" altLang="fr-FR" sz="2000" b="1" dirty="0"/>
              <a:t> </a:t>
            </a:r>
            <a:r>
              <a:rPr lang="fr-FR" altLang="fr-FR" sz="2000" b="1" dirty="0" err="1"/>
              <a:t>stadard</a:t>
            </a:r>
            <a:r>
              <a:rPr lang="fr-FR" altLang="fr-FR" sz="2000" b="1" dirty="0"/>
              <a:t> C++ et de la STL </a:t>
            </a:r>
          </a:p>
        </p:txBody>
      </p:sp>
      <p:pic>
        <p:nvPicPr>
          <p:cNvPr id="20484" name="Picture 2">
            <a:extLst>
              <a:ext uri="{FF2B5EF4-FFF2-40B4-BE49-F238E27FC236}">
                <a16:creationId xmlns:a16="http://schemas.microsoft.com/office/drawing/2014/main" id="{B1FCF32D-94DD-8D72-1C87-BAE64C08FD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6573" y="1707107"/>
            <a:ext cx="6046488" cy="3962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CCD66BC-6CB0-6C19-9FB2-A2BCFBEFF357}"/>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21507" name="Rectangle 3">
            <a:extLst>
              <a:ext uri="{FF2B5EF4-FFF2-40B4-BE49-F238E27FC236}">
                <a16:creationId xmlns:a16="http://schemas.microsoft.com/office/drawing/2014/main" id="{15652880-B936-1E49-CCC7-002D684BE849}"/>
              </a:ext>
            </a:extLst>
          </p:cNvPr>
          <p:cNvSpPr>
            <a:spLocks noGrp="1" noChangeArrowheads="1"/>
          </p:cNvSpPr>
          <p:nvPr>
            <p:ph idx="1"/>
          </p:nvPr>
        </p:nvSpPr>
        <p:spPr>
          <a:xfrm>
            <a:off x="1371600" y="862149"/>
            <a:ext cx="7772400" cy="5908539"/>
          </a:xfrm>
        </p:spPr>
        <p:txBody>
          <a:bodyPr/>
          <a:lstStyle/>
          <a:p>
            <a:pPr algn="l" rtl="0">
              <a:buFont typeface="Wingdings" panose="05000000000000000000" pitchFamily="2" charset="2"/>
              <a:buChar char="ü"/>
            </a:pPr>
            <a:r>
              <a:rPr lang="fr-FR" altLang="fr-FR" sz="2400" b="1" dirty="0"/>
              <a:t>Complexité:</a:t>
            </a:r>
            <a:r>
              <a:rPr lang="fr-FR" altLang="fr-FR" sz="2400" dirty="0"/>
              <a:t> cout d’un algorithme en fonction de la taille n du conteneur. Instantané :O(1), linéaire: O(n), logarithmique: O(log(n)), polynomiale: O(N</a:t>
            </a:r>
            <a:r>
              <a:rPr lang="fr-FR" altLang="fr-FR" sz="2400" baseline="30000" dirty="0"/>
              <a:t>K</a:t>
            </a:r>
            <a:r>
              <a:rPr lang="fr-FR" altLang="fr-FR" sz="2400" dirty="0"/>
              <a:t>), …</a:t>
            </a:r>
          </a:p>
          <a:p>
            <a:pPr algn="l" rtl="0">
              <a:buFont typeface="Wingdings" panose="05000000000000000000" pitchFamily="2" charset="2"/>
              <a:buNone/>
            </a:pPr>
            <a:r>
              <a:rPr lang="fr-FR" altLang="fr-FR" sz="2400" dirty="0"/>
              <a:t>On peut classer les conteneurs en deux familles:</a:t>
            </a:r>
          </a:p>
          <a:p>
            <a:pPr algn="l" rtl="0">
              <a:buFont typeface="Wingdings" panose="05000000000000000000" pitchFamily="2" charset="2"/>
              <a:buChar char="v"/>
            </a:pPr>
            <a:r>
              <a:rPr lang="fr-FR" altLang="fr-FR" sz="2400" b="1" dirty="0"/>
              <a:t>Conteneurs séquentiels: </a:t>
            </a:r>
            <a:r>
              <a:rPr lang="fr-FR" altLang="fr-FR" sz="2400" dirty="0" err="1"/>
              <a:t>vector,deque</a:t>
            </a:r>
            <a:r>
              <a:rPr lang="fr-FR" altLang="fr-FR" sz="2400" dirty="0"/>
              <a:t>, </a:t>
            </a:r>
            <a:r>
              <a:rPr lang="fr-FR" altLang="fr-FR" sz="2400" dirty="0" err="1"/>
              <a:t>list</a:t>
            </a:r>
            <a:r>
              <a:rPr lang="fr-FR" altLang="fr-FR" sz="2400" dirty="0"/>
              <a:t>. </a:t>
            </a:r>
          </a:p>
          <a:p>
            <a:pPr lvl="1" algn="l" rtl="0">
              <a:buFont typeface="Wingdings" panose="05000000000000000000" pitchFamily="2" charset="2"/>
              <a:buChar char="ü"/>
            </a:pPr>
            <a:r>
              <a:rPr lang="fr-FR" altLang="fr-FR" sz="2200" dirty="0"/>
              <a:t>Les éléments sont stockés dans un ordre décidé par l’utilisateur (par exemple l’ordre d’insertion) </a:t>
            </a:r>
          </a:p>
          <a:p>
            <a:pPr algn="l" rtl="0">
              <a:buFont typeface="Wingdings" panose="05000000000000000000" pitchFamily="2" charset="2"/>
              <a:buChar char="v"/>
            </a:pPr>
            <a:r>
              <a:rPr lang="fr-FR" altLang="fr-FR" sz="2400" b="1" dirty="0"/>
              <a:t>Conteneur associatifs: </a:t>
            </a:r>
            <a:r>
              <a:rPr lang="fr-FR" altLang="fr-FR" sz="2400" dirty="0"/>
              <a:t>set, </a:t>
            </a:r>
            <a:r>
              <a:rPr lang="fr-FR" altLang="fr-FR" sz="2400" dirty="0" err="1"/>
              <a:t>multiset</a:t>
            </a:r>
            <a:r>
              <a:rPr lang="fr-FR" altLang="fr-FR" sz="2400" dirty="0"/>
              <a:t>, </a:t>
            </a:r>
            <a:r>
              <a:rPr lang="fr-FR" altLang="fr-FR" sz="2400" dirty="0" err="1"/>
              <a:t>map</a:t>
            </a:r>
            <a:r>
              <a:rPr lang="fr-FR" altLang="fr-FR" sz="2400" dirty="0"/>
              <a:t> et </a:t>
            </a:r>
            <a:r>
              <a:rPr lang="fr-FR" altLang="fr-FR" sz="2400" dirty="0" err="1"/>
              <a:t>multimap</a:t>
            </a:r>
            <a:r>
              <a:rPr lang="fr-FR" altLang="fr-FR" sz="2400" dirty="0"/>
              <a:t>. </a:t>
            </a:r>
          </a:p>
          <a:p>
            <a:pPr lvl="1" algn="l" rtl="0">
              <a:buFont typeface="Wingdings" panose="05000000000000000000" pitchFamily="2" charset="2"/>
              <a:buChar char="ü"/>
            </a:pPr>
            <a:r>
              <a:rPr lang="fr-FR" altLang="fr-FR" sz="2200" dirty="0"/>
              <a:t>Les éléments sont stockés triés selon un ordre associé au type (en général &lt;).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9545871-214A-5877-AFF0-8D2C928B8242}"/>
              </a:ext>
            </a:extLst>
          </p:cNvPr>
          <p:cNvSpPr>
            <a:spLocks noGrp="1" noChangeArrowheads="1"/>
          </p:cNvSpPr>
          <p:nvPr>
            <p:ph type="title"/>
          </p:nvPr>
        </p:nvSpPr>
        <p:spPr/>
        <p:txBody>
          <a:bodyPr/>
          <a:lstStyle/>
          <a:p>
            <a:pPr algn="r" rtl="0" eaLnBrk="1" hangingPunct="1"/>
            <a:r>
              <a:rPr lang="fr-CA" altLang="fr-FR">
                <a:solidFill>
                  <a:schemeClr val="tx1"/>
                </a:solidFill>
              </a:rPr>
              <a:t>La Généricité</a:t>
            </a:r>
          </a:p>
        </p:txBody>
      </p:sp>
      <p:sp>
        <p:nvSpPr>
          <p:cNvPr id="4099" name="Rectangle 3">
            <a:extLst>
              <a:ext uri="{FF2B5EF4-FFF2-40B4-BE49-F238E27FC236}">
                <a16:creationId xmlns:a16="http://schemas.microsoft.com/office/drawing/2014/main" id="{4FDFEF63-0374-DB1E-4F43-182FC4754314}"/>
              </a:ext>
            </a:extLst>
          </p:cNvPr>
          <p:cNvSpPr>
            <a:spLocks noGrp="1" noChangeArrowheads="1"/>
          </p:cNvSpPr>
          <p:nvPr>
            <p:ph idx="1"/>
          </p:nvPr>
        </p:nvSpPr>
        <p:spPr>
          <a:xfrm>
            <a:off x="638175" y="1422400"/>
            <a:ext cx="8505825" cy="5348288"/>
          </a:xfrm>
        </p:spPr>
        <p:txBody>
          <a:bodyPr/>
          <a:lstStyle/>
          <a:p>
            <a:pPr algn="l" rtl="0">
              <a:buFont typeface="Wingdings" panose="05000000000000000000" pitchFamily="2" charset="2"/>
              <a:buNone/>
            </a:pPr>
            <a:r>
              <a:rPr lang="fr-FR" altLang="fr-FR" b="1" dirty="0"/>
              <a:t>Plan:</a:t>
            </a:r>
          </a:p>
          <a:p>
            <a:pPr algn="l" rtl="0"/>
            <a:r>
              <a:rPr lang="fr-FR" altLang="fr-FR" sz="2400" dirty="0"/>
              <a:t>Définition</a:t>
            </a:r>
          </a:p>
          <a:p>
            <a:pPr algn="l" rtl="0"/>
            <a:r>
              <a:rPr lang="fr-FR" altLang="fr-FR" sz="2400" dirty="0"/>
              <a:t>Les Templates:</a:t>
            </a:r>
          </a:p>
          <a:p>
            <a:pPr lvl="1" algn="l" rtl="0"/>
            <a:r>
              <a:rPr lang="fr-FR" altLang="fr-FR" sz="1800" dirty="0"/>
              <a:t>Patrons de Fonctions</a:t>
            </a:r>
          </a:p>
          <a:p>
            <a:pPr lvl="1" algn="l" rtl="0"/>
            <a:r>
              <a:rPr lang="fr-FR" altLang="fr-FR" sz="1800" dirty="0"/>
              <a:t>Patrons de classe</a:t>
            </a:r>
          </a:p>
          <a:p>
            <a:pPr algn="l" rtl="0"/>
            <a:r>
              <a:rPr lang="fr-FR" altLang="fr-FR" sz="2400" dirty="0"/>
              <a:t>La STL (Standard Template Library) et La Boost Library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941E224-9143-7870-BE1F-70C02A680F19}"/>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22531" name="Rectangle 3">
            <a:extLst>
              <a:ext uri="{FF2B5EF4-FFF2-40B4-BE49-F238E27FC236}">
                <a16:creationId xmlns:a16="http://schemas.microsoft.com/office/drawing/2014/main" id="{2D3C0C19-5DD0-CD82-256F-12E4DE3A669A}"/>
              </a:ext>
            </a:extLst>
          </p:cNvPr>
          <p:cNvSpPr>
            <a:spLocks noGrp="1" noChangeArrowheads="1"/>
          </p:cNvSpPr>
          <p:nvPr>
            <p:ph idx="1"/>
          </p:nvPr>
        </p:nvSpPr>
        <p:spPr>
          <a:xfrm>
            <a:off x="1371600" y="905691"/>
            <a:ext cx="7772400" cy="5864997"/>
          </a:xfrm>
        </p:spPr>
        <p:txBody>
          <a:bodyPr/>
          <a:lstStyle/>
          <a:p>
            <a:pPr algn="l" rtl="0">
              <a:buFont typeface="Wingdings" panose="05000000000000000000" pitchFamily="2" charset="2"/>
              <a:buChar char="Ø"/>
            </a:pPr>
            <a:r>
              <a:rPr lang="fr-FR" altLang="fr-FR" sz="2400" dirty="0"/>
              <a:t>Les conteneurs séquentiels et associatifs:</a:t>
            </a:r>
          </a:p>
        </p:txBody>
      </p:sp>
      <p:pic>
        <p:nvPicPr>
          <p:cNvPr id="22532" name="Picture 2">
            <a:extLst>
              <a:ext uri="{FF2B5EF4-FFF2-40B4-BE49-F238E27FC236}">
                <a16:creationId xmlns:a16="http://schemas.microsoft.com/office/drawing/2014/main" id="{AFBAC40A-E669-B2C1-26D6-2904E698BA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8434" y="1981201"/>
            <a:ext cx="5872254" cy="388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97F56EE8-BBBD-884F-198E-F261C13B2FFF}"/>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23555" name="Rectangle 3">
            <a:extLst>
              <a:ext uri="{FF2B5EF4-FFF2-40B4-BE49-F238E27FC236}">
                <a16:creationId xmlns:a16="http://schemas.microsoft.com/office/drawing/2014/main" id="{D8D0B836-3F92-05F9-9AFE-84AEDA312A31}"/>
              </a:ext>
            </a:extLst>
          </p:cNvPr>
          <p:cNvSpPr>
            <a:spLocks noGrp="1" noChangeArrowheads="1"/>
          </p:cNvSpPr>
          <p:nvPr>
            <p:ph idx="1"/>
          </p:nvPr>
        </p:nvSpPr>
        <p:spPr>
          <a:xfrm>
            <a:off x="1445623" y="923109"/>
            <a:ext cx="7698377" cy="5847579"/>
          </a:xfrm>
        </p:spPr>
        <p:txBody>
          <a:bodyPr>
            <a:normAutofit/>
          </a:bodyPr>
          <a:lstStyle/>
          <a:p>
            <a:pPr algn="l" rtl="0">
              <a:buFont typeface="Wingdings" panose="05000000000000000000" pitchFamily="2" charset="2"/>
              <a:buChar char="q"/>
            </a:pPr>
            <a:r>
              <a:rPr lang="fr-FR" altLang="fr-FR" sz="2400" b="1" dirty="0"/>
              <a:t>Opération communes à tous les conteneurs, si TC est un conteneur:</a:t>
            </a:r>
          </a:p>
          <a:p>
            <a:pPr lvl="1" algn="l" rtl="0">
              <a:buFont typeface="Wingdings" panose="05000000000000000000" pitchFamily="2" charset="2"/>
              <a:buChar char="Ø"/>
            </a:pPr>
            <a:r>
              <a:rPr lang="fr-FR" altLang="fr-FR" sz="2200" dirty="0">
                <a:solidFill>
                  <a:srgbClr val="0070C0"/>
                </a:solidFill>
              </a:rPr>
              <a:t>TC&lt;types&gt; c</a:t>
            </a:r>
            <a:r>
              <a:rPr lang="fr-FR" altLang="fr-FR" sz="2200" dirty="0"/>
              <a:t>, crée un conteneur c vide</a:t>
            </a:r>
          </a:p>
          <a:p>
            <a:pPr lvl="1" algn="l" rtl="0">
              <a:buFont typeface="Wingdings" panose="05000000000000000000" pitchFamily="2" charset="2"/>
              <a:buChar char="Ø"/>
            </a:pPr>
            <a:r>
              <a:rPr lang="fr-FR" altLang="fr-FR" sz="2200" dirty="0">
                <a:solidFill>
                  <a:srgbClr val="0070C0"/>
                </a:solidFill>
              </a:rPr>
              <a:t>TC c1(c2)</a:t>
            </a:r>
            <a:r>
              <a:rPr lang="fr-FR" altLang="fr-FR" sz="2200" dirty="0"/>
              <a:t>, crée un conteneur c1 de même type que c2 et copie ses éléments.</a:t>
            </a:r>
          </a:p>
          <a:p>
            <a:pPr lvl="1" algn="l" rtl="0">
              <a:buFont typeface="Wingdings" panose="05000000000000000000" pitchFamily="2" charset="2"/>
              <a:buChar char="Ø"/>
            </a:pPr>
            <a:r>
              <a:rPr lang="fr-FR" altLang="fr-FR" sz="2200" dirty="0">
                <a:solidFill>
                  <a:srgbClr val="0070C0"/>
                </a:solidFill>
              </a:rPr>
              <a:t>TC c(</a:t>
            </a:r>
            <a:r>
              <a:rPr lang="fr-FR" altLang="fr-FR" sz="2200" dirty="0" err="1">
                <a:solidFill>
                  <a:srgbClr val="0070C0"/>
                </a:solidFill>
              </a:rPr>
              <a:t>beg,end</a:t>
            </a:r>
            <a:r>
              <a:rPr lang="fr-FR" altLang="fr-FR" sz="2200" dirty="0">
                <a:solidFill>
                  <a:srgbClr val="0070C0"/>
                </a:solidFill>
              </a:rPr>
              <a:t>)</a:t>
            </a:r>
            <a:r>
              <a:rPr lang="fr-FR" altLang="fr-FR" sz="2200" dirty="0"/>
              <a:t>,crée un conteneur à partir de deux itérateurs et copie les valeurs de [</a:t>
            </a:r>
            <a:r>
              <a:rPr lang="fr-FR" altLang="fr-FR" sz="2200" dirty="0" err="1"/>
              <a:t>beg,end</a:t>
            </a:r>
            <a:r>
              <a:rPr lang="fr-FR" altLang="fr-FR" sz="2200" dirty="0"/>
              <a:t>].</a:t>
            </a:r>
          </a:p>
          <a:p>
            <a:pPr lvl="1" algn="l" rtl="0">
              <a:buFont typeface="Wingdings" panose="05000000000000000000" pitchFamily="2" charset="2"/>
              <a:buChar char="Ø"/>
            </a:pPr>
            <a:r>
              <a:rPr lang="fr-FR" altLang="fr-FR" sz="2200" dirty="0" err="1">
                <a:solidFill>
                  <a:srgbClr val="0070C0"/>
                </a:solidFill>
              </a:rPr>
              <a:t>c.size</a:t>
            </a:r>
            <a:r>
              <a:rPr lang="fr-FR" altLang="fr-FR" sz="2200" dirty="0">
                <a:solidFill>
                  <a:srgbClr val="0070C0"/>
                </a:solidFill>
              </a:rPr>
              <a:t>()</a:t>
            </a:r>
            <a:r>
              <a:rPr lang="fr-FR" altLang="fr-FR" sz="2200" dirty="0"/>
              <a:t>, retourne le nombre d’éléments dans le conteneur.</a:t>
            </a:r>
          </a:p>
          <a:p>
            <a:pPr lvl="1" algn="l" rtl="0">
              <a:buFont typeface="Wingdings" panose="05000000000000000000" pitchFamily="2" charset="2"/>
              <a:buChar char="Ø"/>
            </a:pPr>
            <a:r>
              <a:rPr lang="fr-FR" altLang="fr-FR" sz="2200" dirty="0" err="1">
                <a:solidFill>
                  <a:srgbClr val="0070C0"/>
                </a:solidFill>
              </a:rPr>
              <a:t>c.empty</a:t>
            </a:r>
            <a:r>
              <a:rPr lang="fr-FR" altLang="fr-FR" sz="2200" dirty="0">
                <a:solidFill>
                  <a:srgbClr val="0070C0"/>
                </a:solidFill>
              </a:rPr>
              <a:t>()</a:t>
            </a:r>
            <a:r>
              <a:rPr lang="fr-FR" altLang="fr-FR" sz="2200" dirty="0"/>
              <a:t>, retourne vrai si le conteneur est vide.</a:t>
            </a:r>
          </a:p>
          <a:p>
            <a:pPr lvl="1" algn="l" rtl="0">
              <a:buFont typeface="Wingdings" panose="05000000000000000000" pitchFamily="2" charset="2"/>
              <a:buChar char="Ø"/>
            </a:pPr>
            <a:r>
              <a:rPr lang="fr-FR" altLang="fr-FR" sz="2200" dirty="0" err="1">
                <a:solidFill>
                  <a:srgbClr val="0070C0"/>
                </a:solidFill>
              </a:rPr>
              <a:t>c.max_size</a:t>
            </a:r>
            <a:r>
              <a:rPr lang="fr-FR" altLang="fr-FR" sz="2200" dirty="0">
                <a:solidFill>
                  <a:srgbClr val="0070C0"/>
                </a:solidFill>
              </a:rPr>
              <a:t>()</a:t>
            </a:r>
            <a:r>
              <a:rPr lang="fr-FR" altLang="fr-FR" sz="2200" dirty="0"/>
              <a:t>, retourne le nombre maximal d’éléments pouvant être contenus dans le conteneur.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875EBDF-6FF9-ED64-5216-01C180B40D9C}"/>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24579" name="Rectangle 3">
            <a:extLst>
              <a:ext uri="{FF2B5EF4-FFF2-40B4-BE49-F238E27FC236}">
                <a16:creationId xmlns:a16="http://schemas.microsoft.com/office/drawing/2014/main" id="{9B361E50-84E6-9463-3710-0027C443DBD5}"/>
              </a:ext>
            </a:extLst>
          </p:cNvPr>
          <p:cNvSpPr>
            <a:spLocks noGrp="1" noChangeArrowheads="1"/>
          </p:cNvSpPr>
          <p:nvPr>
            <p:ph idx="1"/>
          </p:nvPr>
        </p:nvSpPr>
        <p:spPr>
          <a:xfrm>
            <a:off x="1371600" y="940526"/>
            <a:ext cx="7772400" cy="5830162"/>
          </a:xfrm>
        </p:spPr>
        <p:txBody>
          <a:bodyPr>
            <a:normAutofit lnSpcReduction="10000"/>
          </a:bodyPr>
          <a:lstStyle/>
          <a:p>
            <a:pPr lvl="1" algn="l" rtl="0">
              <a:buFont typeface="Wingdings" panose="05000000000000000000" pitchFamily="2" charset="2"/>
              <a:buChar char="ü"/>
            </a:pPr>
            <a:r>
              <a:rPr lang="fr-FR" altLang="fr-FR" sz="2200" dirty="0">
                <a:solidFill>
                  <a:srgbClr val="0070C0"/>
                </a:solidFill>
              </a:rPr>
              <a:t>c1==c2, c1!=c2, c1&lt;c2, c1&gt;c2, c1&lt;=c2, c1&gt;=c2</a:t>
            </a:r>
            <a:r>
              <a:rPr lang="fr-FR" altLang="fr-FR" sz="2200" dirty="0"/>
              <a:t>, compare deux conteneurs (ordre lexicographique).</a:t>
            </a:r>
          </a:p>
          <a:p>
            <a:pPr lvl="1" algn="l" rtl="0">
              <a:buFont typeface="Wingdings" panose="05000000000000000000" pitchFamily="2" charset="2"/>
              <a:buChar char="ü"/>
            </a:pPr>
            <a:r>
              <a:rPr lang="fr-FR" altLang="fr-FR" sz="2200" dirty="0">
                <a:solidFill>
                  <a:srgbClr val="0070C0"/>
                </a:solidFill>
              </a:rPr>
              <a:t>c1=c2</a:t>
            </a:r>
            <a:r>
              <a:rPr lang="fr-FR" altLang="fr-FR" sz="2200" dirty="0"/>
              <a:t>, copie tous les éléments de c2 dans c1.</a:t>
            </a:r>
          </a:p>
          <a:p>
            <a:pPr lvl="1" algn="l" rtl="0">
              <a:buFont typeface="Wingdings" panose="05000000000000000000" pitchFamily="2" charset="2"/>
              <a:buChar char="ü"/>
            </a:pPr>
            <a:r>
              <a:rPr lang="fr-FR" altLang="fr-FR" sz="2200" dirty="0">
                <a:solidFill>
                  <a:srgbClr val="0070C0"/>
                </a:solidFill>
              </a:rPr>
              <a:t>c1.swap(c2), swap(c1,c2)</a:t>
            </a:r>
            <a:r>
              <a:rPr lang="fr-FR" altLang="fr-FR" sz="2200" dirty="0"/>
              <a:t>,échange les éléments de c1, c2.</a:t>
            </a:r>
          </a:p>
          <a:p>
            <a:pPr lvl="1" algn="l" rtl="0">
              <a:buFont typeface="Wingdings" panose="05000000000000000000" pitchFamily="2" charset="2"/>
              <a:buChar char="ü"/>
            </a:pPr>
            <a:r>
              <a:rPr lang="fr-FR" altLang="fr-FR" sz="2200" dirty="0" err="1">
                <a:solidFill>
                  <a:srgbClr val="0070C0"/>
                </a:solidFill>
              </a:rPr>
              <a:t>c.begin</a:t>
            </a:r>
            <a:r>
              <a:rPr lang="fr-FR" altLang="fr-FR" sz="2200" dirty="0">
                <a:solidFill>
                  <a:srgbClr val="0070C0"/>
                </a:solidFill>
              </a:rPr>
              <a:t>()</a:t>
            </a:r>
            <a:r>
              <a:rPr lang="fr-FR" altLang="fr-FR" sz="2200" dirty="0"/>
              <a:t>: un itérateur vers le premier élément de c.</a:t>
            </a:r>
          </a:p>
          <a:p>
            <a:pPr lvl="1" algn="l" rtl="0">
              <a:buFont typeface="Wingdings" panose="05000000000000000000" pitchFamily="2" charset="2"/>
              <a:buChar char="ü"/>
            </a:pPr>
            <a:r>
              <a:rPr lang="fr-FR" altLang="fr-FR" sz="2200" dirty="0" err="1">
                <a:solidFill>
                  <a:srgbClr val="0070C0"/>
                </a:solidFill>
              </a:rPr>
              <a:t>c.end</a:t>
            </a:r>
            <a:r>
              <a:rPr lang="fr-FR" altLang="fr-FR" sz="2200" dirty="0">
                <a:solidFill>
                  <a:srgbClr val="0070C0"/>
                </a:solidFill>
              </a:rPr>
              <a:t>()</a:t>
            </a:r>
            <a:r>
              <a:rPr lang="fr-FR" altLang="fr-FR" sz="2200" dirty="0"/>
              <a:t>:un itérateur vers la position après le dernier élément.</a:t>
            </a:r>
          </a:p>
          <a:p>
            <a:pPr lvl="1" algn="l" rtl="0">
              <a:buFont typeface="Wingdings" panose="05000000000000000000" pitchFamily="2" charset="2"/>
              <a:buChar char="ü"/>
            </a:pPr>
            <a:r>
              <a:rPr lang="fr-FR" altLang="fr-FR" sz="2200" dirty="0" err="1">
                <a:solidFill>
                  <a:srgbClr val="0070C0"/>
                </a:solidFill>
              </a:rPr>
              <a:t>c.rbegin</a:t>
            </a:r>
            <a:r>
              <a:rPr lang="fr-FR" altLang="fr-FR" sz="2200" dirty="0">
                <a:solidFill>
                  <a:srgbClr val="0070C0"/>
                </a:solidFill>
              </a:rPr>
              <a:t>()</a:t>
            </a:r>
            <a:r>
              <a:rPr lang="fr-FR" altLang="fr-FR" sz="2200" dirty="0"/>
              <a:t>: un itérateur inverse vers le dernier élément.</a:t>
            </a:r>
          </a:p>
          <a:p>
            <a:pPr lvl="1" algn="l" rtl="0">
              <a:buFont typeface="Wingdings" panose="05000000000000000000" pitchFamily="2" charset="2"/>
              <a:buChar char="ü"/>
            </a:pPr>
            <a:r>
              <a:rPr lang="fr-FR" altLang="fr-FR" sz="2200" dirty="0" err="1">
                <a:solidFill>
                  <a:srgbClr val="0070C0"/>
                </a:solidFill>
              </a:rPr>
              <a:t>c.rend</a:t>
            </a:r>
            <a:r>
              <a:rPr lang="fr-FR" altLang="fr-FR" sz="2200" dirty="0">
                <a:solidFill>
                  <a:srgbClr val="0070C0"/>
                </a:solidFill>
              </a:rPr>
              <a:t>()</a:t>
            </a:r>
            <a:r>
              <a:rPr lang="fr-FR" altLang="fr-FR" sz="2200" dirty="0"/>
              <a:t>: un itérateur inverse vers la position avant le premier élément.</a:t>
            </a:r>
          </a:p>
          <a:p>
            <a:pPr lvl="1" algn="l" rtl="0">
              <a:buFont typeface="Wingdings" panose="05000000000000000000" pitchFamily="2" charset="2"/>
              <a:buChar char="ü"/>
            </a:pPr>
            <a:r>
              <a:rPr lang="fr-FR" altLang="fr-FR" sz="2200" dirty="0" err="1">
                <a:solidFill>
                  <a:srgbClr val="0070C0"/>
                </a:solidFill>
              </a:rPr>
              <a:t>c.insert</a:t>
            </a:r>
            <a:r>
              <a:rPr lang="fr-FR" altLang="fr-FR" sz="2200" dirty="0">
                <a:solidFill>
                  <a:srgbClr val="0070C0"/>
                </a:solidFill>
              </a:rPr>
              <a:t>(</a:t>
            </a:r>
            <a:r>
              <a:rPr lang="fr-FR" altLang="fr-FR" sz="2200" dirty="0" err="1">
                <a:solidFill>
                  <a:srgbClr val="0070C0"/>
                </a:solidFill>
              </a:rPr>
              <a:t>pos,elem</a:t>
            </a:r>
            <a:r>
              <a:rPr lang="fr-FR" altLang="fr-FR" sz="2200" dirty="0">
                <a:solidFill>
                  <a:srgbClr val="0070C0"/>
                </a:solidFill>
              </a:rPr>
              <a:t>)</a:t>
            </a:r>
            <a:r>
              <a:rPr lang="fr-FR" altLang="fr-FR" sz="2200" dirty="0"/>
              <a:t>: insère une copie de </a:t>
            </a:r>
            <a:r>
              <a:rPr lang="fr-FR" altLang="fr-FR" sz="2200" dirty="0" err="1"/>
              <a:t>elem</a:t>
            </a:r>
            <a:r>
              <a:rPr lang="fr-FR" altLang="fr-FR" sz="2200" dirty="0"/>
              <a:t>.</a:t>
            </a:r>
          </a:p>
          <a:p>
            <a:pPr algn="l" rtl="0">
              <a:buFontTx/>
              <a:buChar char="-"/>
            </a:pPr>
            <a:endParaRPr lang="fr-FR" altLang="fr-F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817F5D1A-D300-18FC-0E4B-5F7340736160}"/>
              </a:ext>
            </a:extLst>
          </p:cNvPr>
          <p:cNvSpPr>
            <a:spLocks noGrp="1" noChangeArrowheads="1"/>
          </p:cNvSpPr>
          <p:nvPr>
            <p:ph type="title"/>
          </p:nvPr>
        </p:nvSpPr>
        <p:spPr>
          <a:xfrm>
            <a:off x="623888" y="0"/>
            <a:ext cx="7772400" cy="782638"/>
          </a:xfrm>
        </p:spPr>
        <p:txBody>
          <a:bodyPr/>
          <a:lstStyle/>
          <a:p>
            <a:pPr eaLnBrk="1" hangingPunct="1"/>
            <a:r>
              <a:rPr lang="fr-CA" altLang="fr-FR" dirty="0">
                <a:solidFill>
                  <a:schemeClr val="tx1"/>
                </a:solidFill>
              </a:rPr>
              <a:t>La Généricité</a:t>
            </a:r>
          </a:p>
        </p:txBody>
      </p:sp>
      <p:sp>
        <p:nvSpPr>
          <p:cNvPr id="25603" name="Rectangle 3">
            <a:extLst>
              <a:ext uri="{FF2B5EF4-FFF2-40B4-BE49-F238E27FC236}">
                <a16:creationId xmlns:a16="http://schemas.microsoft.com/office/drawing/2014/main" id="{10523FC5-909E-77AE-CBE1-3A5A272A2E96}"/>
              </a:ext>
            </a:extLst>
          </p:cNvPr>
          <p:cNvSpPr>
            <a:spLocks noGrp="1" noChangeArrowheads="1"/>
          </p:cNvSpPr>
          <p:nvPr>
            <p:ph idx="1"/>
          </p:nvPr>
        </p:nvSpPr>
        <p:spPr>
          <a:xfrm>
            <a:off x="1445623" y="905691"/>
            <a:ext cx="7698377" cy="5864997"/>
          </a:xfrm>
        </p:spPr>
        <p:txBody>
          <a:bodyPr>
            <a:normAutofit/>
          </a:bodyPr>
          <a:lstStyle/>
          <a:p>
            <a:pPr lvl="1" algn="l" rtl="0">
              <a:buFont typeface="Wingdings" panose="05000000000000000000" pitchFamily="2" charset="2"/>
              <a:buChar char="ü"/>
            </a:pPr>
            <a:r>
              <a:rPr lang="fr-FR" altLang="fr-FR" sz="2200" dirty="0" err="1">
                <a:solidFill>
                  <a:srgbClr val="0070C0"/>
                </a:solidFill>
              </a:rPr>
              <a:t>c.erase</a:t>
            </a:r>
            <a:r>
              <a:rPr lang="fr-FR" altLang="fr-FR" sz="2200" dirty="0">
                <a:solidFill>
                  <a:srgbClr val="0070C0"/>
                </a:solidFill>
              </a:rPr>
              <a:t>(</a:t>
            </a:r>
            <a:r>
              <a:rPr lang="fr-FR" altLang="fr-FR" sz="2200" dirty="0" err="1">
                <a:solidFill>
                  <a:srgbClr val="0070C0"/>
                </a:solidFill>
              </a:rPr>
              <a:t>beg,end</a:t>
            </a:r>
            <a:r>
              <a:rPr lang="fr-FR" altLang="fr-FR" sz="2200" dirty="0">
                <a:solidFill>
                  <a:srgbClr val="0070C0"/>
                </a:solidFill>
              </a:rPr>
              <a:t>)</a:t>
            </a:r>
            <a:r>
              <a:rPr lang="fr-FR" altLang="fr-FR" sz="2200" dirty="0"/>
              <a:t>, efface les éléments de l’intervalle [</a:t>
            </a:r>
            <a:r>
              <a:rPr lang="fr-FR" altLang="fr-FR" sz="2200" dirty="0" err="1"/>
              <a:t>beg,end</a:t>
            </a:r>
            <a:r>
              <a:rPr lang="fr-FR" altLang="fr-FR" sz="2200" dirty="0"/>
              <a:t>].</a:t>
            </a:r>
          </a:p>
          <a:p>
            <a:pPr lvl="1" algn="l" rtl="0">
              <a:buFont typeface="Wingdings" panose="05000000000000000000" pitchFamily="2" charset="2"/>
              <a:buChar char="ü"/>
            </a:pPr>
            <a:r>
              <a:rPr lang="fr-FR" altLang="fr-FR" sz="2200" dirty="0" err="1">
                <a:solidFill>
                  <a:srgbClr val="0070C0"/>
                </a:solidFill>
              </a:rPr>
              <a:t>c.clear</a:t>
            </a:r>
            <a:r>
              <a:rPr lang="fr-FR" altLang="fr-FR" sz="2200" dirty="0">
                <a:solidFill>
                  <a:srgbClr val="0070C0"/>
                </a:solidFill>
              </a:rPr>
              <a:t>()</a:t>
            </a:r>
            <a:r>
              <a:rPr lang="fr-FR" altLang="fr-FR" sz="2200" dirty="0"/>
              <a:t>, efface tous les éléments du conteneur.</a:t>
            </a:r>
          </a:p>
          <a:p>
            <a:pPr algn="l" rtl="0">
              <a:buFont typeface="Wingdings" panose="05000000000000000000" pitchFamily="2" charset="2"/>
              <a:buChar char="Ø"/>
            </a:pPr>
            <a:r>
              <a:rPr lang="fr-FR" altLang="fr-FR" sz="2400" b="1" dirty="0"/>
              <a:t>Les conteneurs Séquentiels</a:t>
            </a:r>
          </a:p>
          <a:p>
            <a:pPr lvl="1" algn="l" rtl="0">
              <a:buFont typeface="Wingdings" panose="05000000000000000000" pitchFamily="2" charset="2"/>
              <a:buChar char="ü"/>
            </a:pPr>
            <a:r>
              <a:rPr lang="fr-FR" altLang="fr-FR" sz="2200" b="1" dirty="0"/>
              <a:t>Le template </a:t>
            </a:r>
            <a:r>
              <a:rPr lang="fr-FR" altLang="fr-FR" sz="2200" b="1" dirty="0" err="1"/>
              <a:t>Vector</a:t>
            </a:r>
            <a:r>
              <a:rPr lang="fr-FR" altLang="fr-FR" sz="2200" b="1" dirty="0"/>
              <a:t>: </a:t>
            </a:r>
            <a:r>
              <a:rPr lang="fr-FR" altLang="fr-FR" sz="2400" dirty="0"/>
              <a:t>C’est une représentation d’un tableau dynamique et des opérations permettant de manipuler les données y stockés.</a:t>
            </a:r>
          </a:p>
          <a:p>
            <a:pPr lvl="2" algn="l" rtl="0">
              <a:buFont typeface="Wingdings" panose="05000000000000000000" pitchFamily="2" charset="2"/>
              <a:buChar char="ü"/>
            </a:pPr>
            <a:r>
              <a:rPr lang="fr-FR" altLang="fr-FR" sz="2000" dirty="0"/>
              <a:t>L’accès à un élément se fait en O(1).</a:t>
            </a:r>
          </a:p>
          <a:p>
            <a:pPr lvl="2" algn="l" rtl="0">
              <a:buFont typeface="Wingdings" panose="05000000000000000000" pitchFamily="2" charset="2"/>
              <a:buChar char="ü"/>
            </a:pPr>
            <a:r>
              <a:rPr lang="fr-FR" altLang="fr-FR" sz="2000" dirty="0"/>
              <a:t>L’insertion à la fin se fait en O(1), sauf exception.</a:t>
            </a:r>
          </a:p>
          <a:p>
            <a:pPr lvl="2" algn="l" rtl="0">
              <a:buFont typeface="Wingdings" panose="05000000000000000000" pitchFamily="2" charset="2"/>
              <a:buChar char="ü"/>
            </a:pPr>
            <a:r>
              <a:rPr lang="fr-FR" altLang="fr-FR" sz="2000" dirty="0"/>
              <a:t>L’insertion ailleurs qu’à la fin se fait en O(n)</a:t>
            </a:r>
          </a:p>
          <a:p>
            <a:pPr lvl="2" algn="l" rtl="0">
              <a:buFont typeface="Wingdings" panose="05000000000000000000" pitchFamily="2" charset="2"/>
              <a:buChar char="ü"/>
            </a:pPr>
            <a:r>
              <a:rPr lang="fr-FR" altLang="fr-FR" sz="2000" dirty="0"/>
              <a:t>Un vecteur se comporte d’une façon proche d’un tableau, avec une syntaxe plus riche.</a:t>
            </a:r>
          </a:p>
          <a:p>
            <a:pPr algn="l" rtl="0">
              <a:buFontTx/>
              <a:buChar char="-"/>
            </a:pPr>
            <a:endParaRPr lang="fr-FR" altLang="fr-FR"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476FCFA-787A-5FE4-7E4B-F852104491A1}"/>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26627" name="Rectangle 3">
            <a:extLst>
              <a:ext uri="{FF2B5EF4-FFF2-40B4-BE49-F238E27FC236}">
                <a16:creationId xmlns:a16="http://schemas.microsoft.com/office/drawing/2014/main" id="{825E432C-92DC-A06C-DE31-A87FA34D0A69}"/>
              </a:ext>
            </a:extLst>
          </p:cNvPr>
          <p:cNvSpPr>
            <a:spLocks noGrp="1" noChangeArrowheads="1"/>
          </p:cNvSpPr>
          <p:nvPr>
            <p:ph idx="1"/>
          </p:nvPr>
        </p:nvSpPr>
        <p:spPr>
          <a:xfrm>
            <a:off x="1371600" y="879566"/>
            <a:ext cx="7772400" cy="5891122"/>
          </a:xfrm>
        </p:spPr>
        <p:txBody>
          <a:bodyPr>
            <a:normAutofit lnSpcReduction="10000"/>
          </a:bodyPr>
          <a:lstStyle/>
          <a:p>
            <a:pPr algn="l" rtl="0">
              <a:buFont typeface="Wingdings" panose="05000000000000000000" pitchFamily="2" charset="2"/>
              <a:buChar char="ü"/>
            </a:pPr>
            <a:r>
              <a:rPr lang="fr-FR" altLang="fr-FR" sz="2400" dirty="0"/>
              <a:t>Un vecteur peur se comporter aussi comme une pile avec les fonctions </a:t>
            </a:r>
            <a:r>
              <a:rPr lang="fr-FR" altLang="fr-FR" sz="2400" dirty="0" err="1">
                <a:solidFill>
                  <a:srgbClr val="0070C0"/>
                </a:solidFill>
              </a:rPr>
              <a:t>push_back</a:t>
            </a:r>
            <a:r>
              <a:rPr lang="fr-FR" altLang="fr-FR" sz="2400" dirty="0">
                <a:solidFill>
                  <a:srgbClr val="0070C0"/>
                </a:solidFill>
              </a:rPr>
              <a:t>()</a:t>
            </a:r>
            <a:r>
              <a:rPr lang="fr-FR" altLang="fr-FR" sz="2400" dirty="0"/>
              <a:t> et </a:t>
            </a:r>
            <a:r>
              <a:rPr lang="fr-FR" altLang="fr-FR" sz="2400" dirty="0" err="1">
                <a:solidFill>
                  <a:srgbClr val="0070C0"/>
                </a:solidFill>
              </a:rPr>
              <a:t>pop_back</a:t>
            </a:r>
            <a:r>
              <a:rPr lang="fr-FR" altLang="fr-FR" sz="2400" dirty="0">
                <a:solidFill>
                  <a:srgbClr val="0070C0"/>
                </a:solidFill>
              </a:rPr>
              <a:t>()</a:t>
            </a:r>
          </a:p>
          <a:p>
            <a:pPr indent="736600" algn="l" rtl="0">
              <a:buFont typeface="Wingdings" panose="05000000000000000000" pitchFamily="2" charset="2"/>
              <a:buNone/>
            </a:pPr>
            <a:r>
              <a:rPr lang="fr-FR" altLang="fr-FR" sz="1800" dirty="0">
                <a:solidFill>
                  <a:srgbClr val="0070C0"/>
                </a:solidFill>
              </a:rPr>
              <a:t>#include &lt;</a:t>
            </a:r>
            <a:r>
              <a:rPr lang="fr-FR" altLang="fr-FR" sz="1800" dirty="0" err="1">
                <a:solidFill>
                  <a:srgbClr val="0070C0"/>
                </a:solidFill>
              </a:rPr>
              <a:t>iostream</a:t>
            </a:r>
            <a:r>
              <a:rPr lang="fr-FR" altLang="fr-FR" sz="1800" dirty="0">
                <a:solidFill>
                  <a:srgbClr val="0070C0"/>
                </a:solidFill>
              </a:rPr>
              <a:t>&gt;</a:t>
            </a:r>
          </a:p>
          <a:p>
            <a:pPr indent="736600" algn="l" rtl="0">
              <a:buFont typeface="Wingdings" panose="05000000000000000000" pitchFamily="2" charset="2"/>
              <a:buNone/>
            </a:pPr>
            <a:r>
              <a:rPr lang="fr-FR" altLang="fr-FR" sz="1800" dirty="0">
                <a:solidFill>
                  <a:srgbClr val="0070C0"/>
                </a:solidFill>
              </a:rPr>
              <a:t>#include &lt;</a:t>
            </a:r>
            <a:r>
              <a:rPr lang="fr-FR" altLang="fr-FR" sz="1800" dirty="0" err="1">
                <a:solidFill>
                  <a:srgbClr val="0070C0"/>
                </a:solidFill>
              </a:rPr>
              <a:t>vector</a:t>
            </a:r>
            <a:r>
              <a:rPr lang="fr-FR" altLang="fr-FR" sz="1800" dirty="0">
                <a:solidFill>
                  <a:srgbClr val="0070C0"/>
                </a:solidFill>
              </a:rPr>
              <a:t>&gt;</a:t>
            </a:r>
          </a:p>
          <a:p>
            <a:pPr indent="736600" algn="l" rtl="0">
              <a:buFont typeface="Wingdings" panose="05000000000000000000" pitchFamily="2" charset="2"/>
              <a:buNone/>
            </a:pPr>
            <a:r>
              <a:rPr lang="fr-FR" altLang="fr-FR" sz="1800" dirty="0" err="1">
                <a:solidFill>
                  <a:srgbClr val="0070C0"/>
                </a:solidFill>
              </a:rPr>
              <a:t>using</a:t>
            </a:r>
            <a:r>
              <a:rPr lang="fr-FR" altLang="fr-FR" sz="1800" dirty="0">
                <a:solidFill>
                  <a:srgbClr val="0070C0"/>
                </a:solidFill>
              </a:rPr>
              <a:t> </a:t>
            </a:r>
            <a:r>
              <a:rPr lang="fr-FR" altLang="fr-FR" sz="1800" dirty="0" err="1">
                <a:solidFill>
                  <a:srgbClr val="0070C0"/>
                </a:solidFill>
              </a:rPr>
              <a:t>namespace</a:t>
            </a:r>
            <a:r>
              <a:rPr lang="fr-FR" altLang="fr-FR" sz="1800" dirty="0">
                <a:solidFill>
                  <a:srgbClr val="0070C0"/>
                </a:solidFill>
              </a:rPr>
              <a:t> std;</a:t>
            </a:r>
          </a:p>
          <a:p>
            <a:pPr indent="736600" algn="l" rtl="0">
              <a:buFont typeface="Wingdings" panose="05000000000000000000" pitchFamily="2" charset="2"/>
              <a:buNone/>
            </a:pPr>
            <a:r>
              <a:rPr lang="fr-FR" altLang="fr-FR" sz="1800" dirty="0" err="1">
                <a:solidFill>
                  <a:srgbClr val="0070C0"/>
                </a:solidFill>
              </a:rPr>
              <a:t>int</a:t>
            </a:r>
            <a:r>
              <a:rPr lang="fr-FR" altLang="fr-FR" sz="1800" dirty="0">
                <a:solidFill>
                  <a:srgbClr val="0070C0"/>
                </a:solidFill>
              </a:rPr>
              <a:t> main(){</a:t>
            </a:r>
          </a:p>
          <a:p>
            <a:pPr indent="73660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vector</a:t>
            </a:r>
            <a:r>
              <a:rPr lang="fr-FR" altLang="fr-FR" sz="1800" dirty="0">
                <a:solidFill>
                  <a:srgbClr val="0070C0"/>
                </a:solidFill>
              </a:rPr>
              <a:t>&lt;</a:t>
            </a:r>
            <a:r>
              <a:rPr lang="fr-FR" altLang="fr-FR" sz="1800" dirty="0" err="1">
                <a:solidFill>
                  <a:srgbClr val="0070C0"/>
                </a:solidFill>
              </a:rPr>
              <a:t>int</a:t>
            </a:r>
            <a:r>
              <a:rPr lang="fr-FR" altLang="fr-FR" sz="1800" dirty="0">
                <a:solidFill>
                  <a:srgbClr val="0070C0"/>
                </a:solidFill>
              </a:rPr>
              <a:t>&gt; vi(100),</a:t>
            </a:r>
            <a:r>
              <a:rPr lang="fr-FR" altLang="fr-FR" sz="1800" dirty="0" err="1">
                <a:solidFill>
                  <a:srgbClr val="0070C0"/>
                </a:solidFill>
              </a:rPr>
              <a:t>vj</a:t>
            </a:r>
            <a:r>
              <a:rPr lang="fr-FR" altLang="fr-FR" sz="1800" dirty="0">
                <a:solidFill>
                  <a:srgbClr val="0070C0"/>
                </a:solidFill>
              </a:rPr>
              <a:t>;</a:t>
            </a:r>
          </a:p>
          <a:p>
            <a:pPr indent="736600" algn="l" rtl="0">
              <a:buFont typeface="Wingdings" panose="05000000000000000000" pitchFamily="2" charset="2"/>
              <a:buNone/>
            </a:pPr>
            <a:r>
              <a:rPr lang="fr-FR" altLang="fr-FR" sz="1800" dirty="0">
                <a:solidFill>
                  <a:srgbClr val="0070C0"/>
                </a:solidFill>
              </a:rPr>
              <a:t>	for (</a:t>
            </a:r>
            <a:r>
              <a:rPr lang="fr-FR" altLang="fr-FR" sz="1800" dirty="0" err="1">
                <a:solidFill>
                  <a:srgbClr val="0070C0"/>
                </a:solidFill>
              </a:rPr>
              <a:t>int</a:t>
            </a:r>
            <a:r>
              <a:rPr lang="fr-FR" altLang="fr-FR" sz="1800" dirty="0">
                <a:solidFill>
                  <a:srgbClr val="0070C0"/>
                </a:solidFill>
              </a:rPr>
              <a:t> i=0; i&lt;100; ++i){</a:t>
            </a:r>
          </a:p>
          <a:p>
            <a:pPr indent="736600" algn="l" rtl="0">
              <a:buFont typeface="Wingdings" panose="05000000000000000000" pitchFamily="2" charset="2"/>
              <a:buNone/>
            </a:pPr>
            <a:r>
              <a:rPr lang="fr-FR" altLang="fr-FR" sz="1800" dirty="0">
                <a:solidFill>
                  <a:srgbClr val="0070C0"/>
                </a:solidFill>
              </a:rPr>
              <a:t>		vi[i]=100-i;</a:t>
            </a:r>
          </a:p>
          <a:p>
            <a:pPr indent="73660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vj.push_back</a:t>
            </a:r>
            <a:r>
              <a:rPr lang="fr-FR" altLang="fr-FR" sz="1800" dirty="0">
                <a:solidFill>
                  <a:srgbClr val="0070C0"/>
                </a:solidFill>
              </a:rPr>
              <a:t>(i); }</a:t>
            </a:r>
          </a:p>
          <a:p>
            <a:pPr indent="736600" algn="l" rtl="0">
              <a:buFont typeface="Wingdings" panose="05000000000000000000" pitchFamily="2" charset="2"/>
              <a:buNone/>
            </a:pPr>
            <a:endParaRPr lang="fr-FR" altLang="fr-FR" sz="1800" dirty="0">
              <a:solidFill>
                <a:srgbClr val="0070C0"/>
              </a:solidFill>
            </a:endParaRPr>
          </a:p>
          <a:p>
            <a:pPr indent="736600" algn="l" rtl="0">
              <a:buFont typeface="Wingdings" panose="05000000000000000000" pitchFamily="2" charset="2"/>
              <a:buNone/>
            </a:pPr>
            <a:r>
              <a:rPr lang="fr-FR" altLang="fr-FR" sz="1800" dirty="0">
                <a:solidFill>
                  <a:srgbClr val="0070C0"/>
                </a:solidFill>
              </a:rPr>
              <a:t>	</a:t>
            </a:r>
            <a:r>
              <a:rPr lang="fr-FR" altLang="fr-FR" sz="1800" dirty="0" err="1">
                <a:solidFill>
                  <a:srgbClr val="0070C0"/>
                </a:solidFill>
              </a:rPr>
              <a:t>vi.resize</a:t>
            </a:r>
            <a:r>
              <a:rPr lang="fr-FR" altLang="fr-FR" sz="1800" dirty="0">
                <a:solidFill>
                  <a:srgbClr val="0070C0"/>
                </a:solidFill>
              </a:rPr>
              <a:t>(128);</a:t>
            </a:r>
          </a:p>
          <a:p>
            <a:pPr indent="736600" algn="l" rtl="0">
              <a:buFont typeface="Wingdings" panose="05000000000000000000" pitchFamily="2" charset="2"/>
              <a:buNone/>
            </a:pPr>
            <a:r>
              <a:rPr lang="fr-FR" altLang="fr-FR" sz="1800" dirty="0">
                <a:solidFill>
                  <a:srgbClr val="0070C0"/>
                </a:solidFill>
              </a:rPr>
              <a:t>	for (</a:t>
            </a:r>
            <a:r>
              <a:rPr lang="fr-FR" altLang="fr-FR" sz="1800" dirty="0" err="1">
                <a:solidFill>
                  <a:srgbClr val="0070C0"/>
                </a:solidFill>
              </a:rPr>
              <a:t>int</a:t>
            </a:r>
            <a:r>
              <a:rPr lang="fr-FR" altLang="fr-FR" sz="1800" dirty="0">
                <a:solidFill>
                  <a:srgbClr val="0070C0"/>
                </a:solidFill>
              </a:rPr>
              <a:t> i=100; i&lt;128; ++i) vi[i]=100-i;</a:t>
            </a:r>
          </a:p>
          <a:p>
            <a:pPr indent="736600" algn="l" rtl="0">
              <a:buFont typeface="Wingdings" panose="05000000000000000000" pitchFamily="2" charset="2"/>
              <a:buNone/>
            </a:pPr>
            <a:r>
              <a:rPr lang="fr-FR" altLang="fr-FR" sz="1800" dirty="0">
                <a:solidFill>
                  <a:srgbClr val="0070C0"/>
                </a:solidFill>
              </a:rPr>
              <a:t>}</a:t>
            </a:r>
          </a:p>
          <a:p>
            <a:pPr algn="l" rtl="0">
              <a:buFont typeface="Wingdings" panose="05000000000000000000" pitchFamily="2" charset="2"/>
              <a:buNone/>
            </a:pPr>
            <a:endParaRPr lang="fr-FR" altLang="fr-FR" sz="1800" dirty="0">
              <a:solidFill>
                <a:srgbClr val="FF0000"/>
              </a:solidFill>
            </a:endParaRPr>
          </a:p>
          <a:p>
            <a:pPr algn="l" rtl="0">
              <a:buFont typeface="Wingdings" panose="05000000000000000000" pitchFamily="2" charset="2"/>
              <a:buNone/>
            </a:pPr>
            <a:endParaRPr lang="fr-FR" altLang="fr-FR"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EB70A95-0A01-B634-D35F-21EDD6B99F67}"/>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27651" name="Rectangle 3">
            <a:extLst>
              <a:ext uri="{FF2B5EF4-FFF2-40B4-BE49-F238E27FC236}">
                <a16:creationId xmlns:a16="http://schemas.microsoft.com/office/drawing/2014/main" id="{0B27A2AB-3289-7D56-02A4-8B2306D0FA5D}"/>
              </a:ext>
            </a:extLst>
          </p:cNvPr>
          <p:cNvSpPr>
            <a:spLocks noGrp="1" noChangeArrowheads="1"/>
          </p:cNvSpPr>
          <p:nvPr>
            <p:ph idx="1"/>
          </p:nvPr>
        </p:nvSpPr>
        <p:spPr>
          <a:xfrm>
            <a:off x="1454331" y="940526"/>
            <a:ext cx="7689669" cy="5830162"/>
          </a:xfrm>
        </p:spPr>
        <p:txBody>
          <a:bodyPr/>
          <a:lstStyle/>
          <a:p>
            <a:pPr marL="714375" indent="-269875" algn="l" rtl="0">
              <a:buFont typeface="Wingdings" panose="05000000000000000000" pitchFamily="2" charset="2"/>
              <a:buChar char="ü"/>
            </a:pPr>
            <a:r>
              <a:rPr lang="fr-FR" altLang="fr-FR" sz="2200" b="1" dirty="0"/>
              <a:t>Le template </a:t>
            </a:r>
            <a:r>
              <a:rPr lang="fr-FR" altLang="fr-FR" sz="2200" b="1" dirty="0" err="1"/>
              <a:t>list</a:t>
            </a:r>
            <a:r>
              <a:rPr lang="fr-FR" altLang="fr-FR" sz="2200" b="1" dirty="0"/>
              <a:t>:</a:t>
            </a:r>
          </a:p>
          <a:p>
            <a:pPr marL="1085850" lvl="1" algn="l" rtl="0">
              <a:buFont typeface="Wingdings" panose="05000000000000000000" pitchFamily="2" charset="2"/>
              <a:buChar char="ü"/>
            </a:pPr>
            <a:r>
              <a:rPr lang="fr-FR" altLang="fr-FR" sz="2200" dirty="0"/>
              <a:t>Une liste est un conteneur qui organise les éléments dans une liste doublement chainée.</a:t>
            </a:r>
          </a:p>
          <a:p>
            <a:pPr marL="1085850" lvl="1" algn="l" rtl="0">
              <a:buFont typeface="Wingdings" panose="05000000000000000000" pitchFamily="2" charset="2"/>
              <a:buChar char="ü"/>
            </a:pPr>
            <a:r>
              <a:rPr lang="fr-FR" altLang="fr-FR" sz="2200" dirty="0"/>
              <a:t>L’insertion dans une liste se fait en O(1), l’accès à un élément en O(n).</a:t>
            </a:r>
          </a:p>
          <a:p>
            <a:pPr marL="1085850" lvl="1" algn="l" rtl="0">
              <a:buFont typeface="Wingdings" panose="05000000000000000000" pitchFamily="2" charset="2"/>
              <a:buChar char="ü"/>
            </a:pPr>
            <a:r>
              <a:rPr lang="fr-FR" altLang="fr-FR" sz="2200" dirty="0"/>
              <a:t>Il n’y a pas d’opérateur d’accès direct aux éléments d’une liste, tout accès doit être séquentiel. Pas de fonction at() où d’opérateur [].</a:t>
            </a:r>
          </a:p>
          <a:p>
            <a:pPr marL="1085850" lvl="1" algn="l" rtl="0">
              <a:buFont typeface="Wingdings" panose="05000000000000000000" pitchFamily="2" charset="2"/>
              <a:buChar char="ü"/>
            </a:pPr>
            <a:r>
              <a:rPr lang="fr-FR" altLang="fr-FR" sz="2200" dirty="0"/>
              <a:t>Il n’y a pas de taille pré-allouée pour une liste, donc pas de </a:t>
            </a:r>
            <a:r>
              <a:rPr lang="fr-FR" altLang="fr-FR" sz="2200" dirty="0" err="1"/>
              <a:t>capacity</a:t>
            </a:r>
            <a:r>
              <a:rPr lang="fr-FR" altLang="fr-FR" sz="2200" dirty="0"/>
              <a:t>() où </a:t>
            </a:r>
            <a:r>
              <a:rPr lang="fr-FR" altLang="fr-FR" sz="2200" dirty="0" err="1"/>
              <a:t>resize</a:t>
            </a:r>
            <a:r>
              <a:rPr lang="fr-FR" altLang="fr-FR" sz="2200"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C2FCC7A-060C-9E33-5805-D6406706646B}"/>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28675" name="Rectangle 3">
            <a:extLst>
              <a:ext uri="{FF2B5EF4-FFF2-40B4-BE49-F238E27FC236}">
                <a16:creationId xmlns:a16="http://schemas.microsoft.com/office/drawing/2014/main" id="{A0AF9509-8AF8-23FD-5C5A-ADE9D876313A}"/>
              </a:ext>
            </a:extLst>
          </p:cNvPr>
          <p:cNvSpPr>
            <a:spLocks noGrp="1" noChangeArrowheads="1"/>
          </p:cNvSpPr>
          <p:nvPr>
            <p:ph idx="1"/>
          </p:nvPr>
        </p:nvSpPr>
        <p:spPr>
          <a:xfrm>
            <a:off x="1371600" y="914401"/>
            <a:ext cx="7772400" cy="5899150"/>
          </a:xfrm>
        </p:spPr>
        <p:txBody>
          <a:bodyPr>
            <a:normAutofit fontScale="92500" lnSpcReduction="10000"/>
          </a:bodyPr>
          <a:lstStyle/>
          <a:p>
            <a:pPr algn="l" rtl="0">
              <a:buFontTx/>
              <a:buChar char="-"/>
            </a:pPr>
            <a:endParaRPr lang="fr-FR" altLang="fr-FR" sz="2400" b="1" dirty="0"/>
          </a:p>
          <a:p>
            <a:pPr algn="l" rtl="0">
              <a:buFontTx/>
              <a:buChar char="-"/>
            </a:pPr>
            <a:endParaRPr lang="fr-FR" altLang="fr-FR" sz="2400" b="1" dirty="0"/>
          </a:p>
          <a:p>
            <a:pPr algn="l" rtl="0">
              <a:buFontTx/>
              <a:buChar char="-"/>
            </a:pPr>
            <a:endParaRPr lang="fr-FR" altLang="fr-FR" sz="2400" b="1" dirty="0"/>
          </a:p>
          <a:p>
            <a:pPr algn="l" rtl="0">
              <a:buFontTx/>
              <a:buChar char="-"/>
            </a:pPr>
            <a:endParaRPr lang="fr-FR" altLang="fr-FR" sz="2400" b="1" dirty="0"/>
          </a:p>
          <a:p>
            <a:pPr algn="l" rtl="0">
              <a:buFont typeface="Wingdings" panose="05000000000000000000" pitchFamily="2" charset="2"/>
              <a:buNone/>
            </a:pPr>
            <a:r>
              <a:rPr lang="fr-FR" altLang="fr-FR" sz="1800" b="1" dirty="0">
                <a:solidFill>
                  <a:srgbClr val="0070C0"/>
                </a:solidFill>
              </a:rPr>
              <a:t>#include &lt;</a:t>
            </a:r>
            <a:r>
              <a:rPr lang="fr-FR" altLang="fr-FR" sz="1800" b="1" dirty="0" err="1">
                <a:solidFill>
                  <a:srgbClr val="0070C0"/>
                </a:solidFill>
              </a:rPr>
              <a:t>iostream</a:t>
            </a:r>
            <a:r>
              <a:rPr lang="fr-FR" altLang="fr-FR" sz="1800" b="1" dirty="0">
                <a:solidFill>
                  <a:srgbClr val="0070C0"/>
                </a:solidFill>
              </a:rPr>
              <a:t>&gt;</a:t>
            </a:r>
          </a:p>
          <a:p>
            <a:pPr algn="l" rtl="0">
              <a:buFont typeface="Wingdings" panose="05000000000000000000" pitchFamily="2" charset="2"/>
              <a:buNone/>
            </a:pPr>
            <a:r>
              <a:rPr lang="fr-FR" altLang="fr-FR" sz="1800" b="1" dirty="0">
                <a:solidFill>
                  <a:srgbClr val="0070C0"/>
                </a:solidFill>
              </a:rPr>
              <a:t>#include &lt;</a:t>
            </a:r>
            <a:r>
              <a:rPr lang="fr-FR" altLang="fr-FR" sz="1800" b="1" dirty="0" err="1">
                <a:solidFill>
                  <a:srgbClr val="0070C0"/>
                </a:solidFill>
              </a:rPr>
              <a:t>list</a:t>
            </a:r>
            <a:r>
              <a:rPr lang="fr-FR" altLang="fr-FR" sz="1800" b="1" dirty="0">
                <a:solidFill>
                  <a:srgbClr val="0070C0"/>
                </a:solidFill>
              </a:rPr>
              <a:t>&gt;</a:t>
            </a:r>
          </a:p>
          <a:p>
            <a:pPr algn="l" rtl="0">
              <a:buFont typeface="Wingdings" panose="05000000000000000000" pitchFamily="2" charset="2"/>
              <a:buNone/>
            </a:pPr>
            <a:r>
              <a:rPr lang="fr-FR" altLang="fr-FR" sz="1800" b="1" dirty="0" err="1">
                <a:solidFill>
                  <a:srgbClr val="0070C0"/>
                </a:solidFill>
              </a:rPr>
              <a:t>using</a:t>
            </a:r>
            <a:r>
              <a:rPr lang="fr-FR" altLang="fr-FR" sz="1800" b="1" dirty="0">
                <a:solidFill>
                  <a:srgbClr val="0070C0"/>
                </a:solidFill>
              </a:rPr>
              <a:t> </a:t>
            </a:r>
            <a:r>
              <a:rPr lang="fr-FR" altLang="fr-FR" sz="1800" b="1" dirty="0" err="1">
                <a:solidFill>
                  <a:srgbClr val="0070C0"/>
                </a:solidFill>
              </a:rPr>
              <a:t>namespace</a:t>
            </a:r>
            <a:r>
              <a:rPr lang="fr-FR" altLang="fr-FR" sz="1800" b="1" dirty="0">
                <a:solidFill>
                  <a:srgbClr val="0070C0"/>
                </a:solidFill>
              </a:rPr>
              <a:t> std;</a:t>
            </a:r>
          </a:p>
          <a:p>
            <a:pPr algn="l" rtl="0">
              <a:buFont typeface="Wingdings" panose="05000000000000000000" pitchFamily="2" charset="2"/>
              <a:buNone/>
            </a:pPr>
            <a:r>
              <a:rPr lang="fr-FR" altLang="fr-FR" sz="1800" b="1" dirty="0" err="1">
                <a:solidFill>
                  <a:srgbClr val="0070C0"/>
                </a:solidFill>
              </a:rPr>
              <a:t>int</a:t>
            </a:r>
            <a:r>
              <a:rPr lang="fr-FR" altLang="fr-FR" sz="1800" b="1" dirty="0">
                <a:solidFill>
                  <a:srgbClr val="0070C0"/>
                </a:solidFill>
              </a:rPr>
              <a:t> main()</a:t>
            </a:r>
          </a:p>
          <a:p>
            <a:pPr algn="l" rtl="0">
              <a:buFont typeface="Wingdings" panose="05000000000000000000" pitchFamily="2" charset="2"/>
              <a:buNone/>
            </a:pPr>
            <a:r>
              <a:rPr lang="fr-FR" altLang="fr-FR" sz="1800" dirty="0">
                <a:solidFill>
                  <a:srgbClr val="0070C0"/>
                </a:solidFill>
              </a:rPr>
              <a:t>{</a:t>
            </a:r>
          </a:p>
          <a:p>
            <a:pPr algn="l" rtl="0">
              <a:buFont typeface="Wingdings" panose="05000000000000000000" pitchFamily="2" charset="2"/>
              <a:buNone/>
            </a:pPr>
            <a:r>
              <a:rPr lang="fr-FR" altLang="fr-FR" sz="1800" dirty="0" err="1">
                <a:solidFill>
                  <a:srgbClr val="0070C0"/>
                </a:solidFill>
              </a:rPr>
              <a:t>list</a:t>
            </a:r>
            <a:r>
              <a:rPr lang="fr-FR" altLang="fr-FR" sz="1800" dirty="0">
                <a:solidFill>
                  <a:srgbClr val="0070C0"/>
                </a:solidFill>
              </a:rPr>
              <a:t>&lt;</a:t>
            </a:r>
            <a:r>
              <a:rPr lang="fr-FR" altLang="fr-FR" sz="1800" b="1" dirty="0" err="1">
                <a:solidFill>
                  <a:srgbClr val="0070C0"/>
                </a:solidFill>
              </a:rPr>
              <a:t>int</a:t>
            </a:r>
            <a:r>
              <a:rPr lang="fr-FR" altLang="fr-FR" sz="1800" b="1" dirty="0">
                <a:solidFill>
                  <a:srgbClr val="0070C0"/>
                </a:solidFill>
              </a:rPr>
              <a:t>&gt; </a:t>
            </a:r>
            <a:r>
              <a:rPr lang="fr-FR" altLang="fr-FR" sz="1800" b="1" dirty="0" err="1">
                <a:solidFill>
                  <a:srgbClr val="0070C0"/>
                </a:solidFill>
              </a:rPr>
              <a:t>lst</a:t>
            </a:r>
            <a:r>
              <a:rPr lang="fr-FR" altLang="fr-FR" sz="1800" b="1" dirty="0">
                <a:solidFill>
                  <a:srgbClr val="0070C0"/>
                </a:solidFill>
              </a:rPr>
              <a:t>; // une liste vide</a:t>
            </a:r>
          </a:p>
          <a:p>
            <a:pPr algn="l" rtl="0">
              <a:buFont typeface="Wingdings" panose="05000000000000000000" pitchFamily="2" charset="2"/>
              <a:buNone/>
            </a:pPr>
            <a:r>
              <a:rPr lang="fr-FR" altLang="fr-FR" sz="1800" dirty="0" err="1">
                <a:solidFill>
                  <a:srgbClr val="0070C0"/>
                </a:solidFill>
              </a:rPr>
              <a:t>lst.push_back</a:t>
            </a:r>
            <a:r>
              <a:rPr lang="fr-FR" altLang="fr-FR" sz="1800" dirty="0">
                <a:solidFill>
                  <a:srgbClr val="0070C0"/>
                </a:solidFill>
              </a:rPr>
              <a:t>(5); </a:t>
            </a:r>
            <a:r>
              <a:rPr lang="fr-FR" altLang="fr-FR" sz="1800" dirty="0" err="1">
                <a:solidFill>
                  <a:srgbClr val="0070C0"/>
                </a:solidFill>
              </a:rPr>
              <a:t>lst.push_back</a:t>
            </a:r>
            <a:r>
              <a:rPr lang="fr-FR" altLang="fr-FR" sz="1800" dirty="0">
                <a:solidFill>
                  <a:srgbClr val="0070C0"/>
                </a:solidFill>
              </a:rPr>
              <a:t>(6); </a:t>
            </a:r>
            <a:r>
              <a:rPr lang="fr-FR" altLang="fr-FR" sz="1800" dirty="0" err="1">
                <a:solidFill>
                  <a:srgbClr val="0070C0"/>
                </a:solidFill>
              </a:rPr>
              <a:t>lst.push_back</a:t>
            </a:r>
            <a:r>
              <a:rPr lang="fr-FR" altLang="fr-FR" sz="1800" dirty="0">
                <a:solidFill>
                  <a:srgbClr val="0070C0"/>
                </a:solidFill>
              </a:rPr>
              <a:t>(1); </a:t>
            </a:r>
          </a:p>
          <a:p>
            <a:pPr algn="l" rtl="0">
              <a:buFont typeface="Wingdings" panose="05000000000000000000" pitchFamily="2" charset="2"/>
              <a:buNone/>
            </a:pPr>
            <a:r>
              <a:rPr lang="fr-FR" altLang="fr-FR" sz="1800" dirty="0" err="1">
                <a:solidFill>
                  <a:srgbClr val="0070C0"/>
                </a:solidFill>
              </a:rPr>
              <a:t>lst.push_back</a:t>
            </a:r>
            <a:r>
              <a:rPr lang="fr-FR" altLang="fr-FR" sz="1800" dirty="0">
                <a:solidFill>
                  <a:srgbClr val="0070C0"/>
                </a:solidFill>
              </a:rPr>
              <a:t>(10); </a:t>
            </a:r>
            <a:r>
              <a:rPr lang="fr-FR" altLang="fr-FR" sz="1800" dirty="0" err="1">
                <a:solidFill>
                  <a:srgbClr val="0070C0"/>
                </a:solidFill>
              </a:rPr>
              <a:t>lst.push_back</a:t>
            </a:r>
            <a:r>
              <a:rPr lang="fr-FR" altLang="fr-FR" sz="1800" dirty="0">
                <a:solidFill>
                  <a:srgbClr val="0070C0"/>
                </a:solidFill>
              </a:rPr>
              <a:t>(7); </a:t>
            </a:r>
            <a:r>
              <a:rPr lang="fr-FR" altLang="fr-FR" sz="1800" dirty="0" err="1">
                <a:solidFill>
                  <a:srgbClr val="0070C0"/>
                </a:solidFill>
              </a:rPr>
              <a:t>lst.push_back</a:t>
            </a:r>
            <a:r>
              <a:rPr lang="fr-FR" altLang="fr-FR" sz="1800" dirty="0">
                <a:solidFill>
                  <a:srgbClr val="0070C0"/>
                </a:solidFill>
              </a:rPr>
              <a:t>(8); </a:t>
            </a:r>
          </a:p>
          <a:p>
            <a:pPr algn="l" rtl="0">
              <a:buFont typeface="Wingdings" panose="05000000000000000000" pitchFamily="2" charset="2"/>
              <a:buNone/>
            </a:pPr>
            <a:r>
              <a:rPr lang="fr-FR" altLang="fr-FR" sz="1800" dirty="0" err="1">
                <a:solidFill>
                  <a:srgbClr val="0070C0"/>
                </a:solidFill>
              </a:rPr>
              <a:t>lst.push_back</a:t>
            </a:r>
            <a:r>
              <a:rPr lang="fr-FR" altLang="fr-FR" sz="1800" dirty="0">
                <a:solidFill>
                  <a:srgbClr val="0070C0"/>
                </a:solidFill>
              </a:rPr>
              <a:t>(4); </a:t>
            </a:r>
            <a:r>
              <a:rPr lang="fr-FR" altLang="fr-FR" sz="1800" dirty="0" err="1">
                <a:solidFill>
                  <a:srgbClr val="0070C0"/>
                </a:solidFill>
              </a:rPr>
              <a:t>lst.push_back</a:t>
            </a:r>
            <a:r>
              <a:rPr lang="fr-FR" altLang="fr-FR" sz="1800" dirty="0">
                <a:solidFill>
                  <a:srgbClr val="0070C0"/>
                </a:solidFill>
              </a:rPr>
              <a:t>(5);</a:t>
            </a:r>
          </a:p>
          <a:p>
            <a:pPr algn="l" rtl="0">
              <a:buFont typeface="Wingdings" panose="05000000000000000000" pitchFamily="2" charset="2"/>
              <a:buNone/>
            </a:pPr>
            <a:r>
              <a:rPr lang="fr-FR" altLang="fr-FR" sz="1800" dirty="0" err="1">
                <a:solidFill>
                  <a:srgbClr val="0070C0"/>
                </a:solidFill>
              </a:rPr>
              <a:t>lst.pop_back</a:t>
            </a:r>
            <a:r>
              <a:rPr lang="fr-FR" altLang="fr-FR" sz="1800" dirty="0">
                <a:solidFill>
                  <a:srgbClr val="0070C0"/>
                </a:solidFill>
              </a:rPr>
              <a:t>(); </a:t>
            </a:r>
            <a:r>
              <a:rPr lang="fr-FR" altLang="fr-FR" sz="1800" b="1" dirty="0">
                <a:solidFill>
                  <a:schemeClr val="tx1"/>
                </a:solidFill>
              </a:rPr>
              <a:t>// </a:t>
            </a:r>
            <a:r>
              <a:rPr lang="fr-FR" altLang="fr-FR" sz="1800" b="1" dirty="0" err="1">
                <a:solidFill>
                  <a:schemeClr val="tx1"/>
                </a:solidFill>
              </a:rPr>
              <a:t>enleve</a:t>
            </a:r>
            <a:r>
              <a:rPr lang="fr-FR" altLang="fr-FR" sz="1800" b="1" dirty="0">
                <a:solidFill>
                  <a:schemeClr val="tx1"/>
                </a:solidFill>
              </a:rPr>
              <a:t> le dernier élément et supprime l’entier 5</a:t>
            </a:r>
          </a:p>
          <a:p>
            <a:pPr algn="l" rtl="0">
              <a:buFont typeface="Wingdings" panose="05000000000000000000" pitchFamily="2" charset="2"/>
              <a:buNone/>
            </a:pPr>
            <a:r>
              <a:rPr lang="fr-FR" altLang="fr-FR" sz="1800" dirty="0">
                <a:solidFill>
                  <a:srgbClr val="0070C0"/>
                </a:solidFill>
              </a:rPr>
              <a:t>cout &lt;&lt; "La liste </a:t>
            </a:r>
            <a:r>
              <a:rPr lang="fr-FR" altLang="fr-FR" sz="1800" dirty="0" err="1">
                <a:solidFill>
                  <a:srgbClr val="0070C0"/>
                </a:solidFill>
              </a:rPr>
              <a:t>lst</a:t>
            </a:r>
            <a:r>
              <a:rPr lang="fr-FR" altLang="fr-FR" sz="1800" dirty="0">
                <a:solidFill>
                  <a:srgbClr val="0070C0"/>
                </a:solidFill>
              </a:rPr>
              <a:t> contient " &lt;&lt; </a:t>
            </a:r>
            <a:r>
              <a:rPr lang="fr-FR" altLang="fr-FR" sz="1800" dirty="0" err="1">
                <a:solidFill>
                  <a:srgbClr val="0070C0"/>
                </a:solidFill>
              </a:rPr>
              <a:t>lst.size</a:t>
            </a:r>
            <a:r>
              <a:rPr lang="fr-FR" altLang="fr-FR" sz="1800" dirty="0">
                <a:solidFill>
                  <a:srgbClr val="0070C0"/>
                </a:solidFill>
              </a:rPr>
              <a:t>() &lt;&lt; " entiers : \n";</a:t>
            </a:r>
          </a:p>
        </p:txBody>
      </p:sp>
      <p:pic>
        <p:nvPicPr>
          <p:cNvPr id="28676" name="Picture 2">
            <a:extLst>
              <a:ext uri="{FF2B5EF4-FFF2-40B4-BE49-F238E27FC236}">
                <a16:creationId xmlns:a16="http://schemas.microsoft.com/office/drawing/2014/main" id="{C59452E5-F355-3908-60F0-487D444B53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8617" y="1088573"/>
            <a:ext cx="5773783" cy="1373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5F5E01E-F978-4725-9DD6-5703CE0A7DC8}"/>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29699" name="Rectangle 3">
            <a:extLst>
              <a:ext uri="{FF2B5EF4-FFF2-40B4-BE49-F238E27FC236}">
                <a16:creationId xmlns:a16="http://schemas.microsoft.com/office/drawing/2014/main" id="{A13BA82C-EBD7-CAAD-7EFC-1797CD87BD3B}"/>
              </a:ext>
            </a:extLst>
          </p:cNvPr>
          <p:cNvSpPr>
            <a:spLocks noGrp="1" noChangeArrowheads="1"/>
          </p:cNvSpPr>
          <p:nvPr>
            <p:ph idx="1"/>
          </p:nvPr>
        </p:nvSpPr>
        <p:spPr>
          <a:xfrm>
            <a:off x="1436914" y="889181"/>
            <a:ext cx="7707086" cy="5968819"/>
          </a:xfrm>
        </p:spPr>
        <p:txBody>
          <a:bodyPr>
            <a:normAutofit/>
          </a:bodyPr>
          <a:lstStyle/>
          <a:p>
            <a:pPr algn="l" rtl="0">
              <a:buFont typeface="Wingdings" panose="05000000000000000000" pitchFamily="2" charset="2"/>
              <a:buNone/>
            </a:pPr>
            <a:r>
              <a:rPr lang="fr-FR" altLang="fr-FR" sz="1800" dirty="0"/>
              <a:t>// </a:t>
            </a:r>
            <a:r>
              <a:rPr lang="fr-FR" altLang="fr-FR" sz="2000" dirty="0"/>
              <a:t>utilisation</a:t>
            </a:r>
            <a:r>
              <a:rPr lang="fr-FR" altLang="fr-FR" sz="1800" dirty="0"/>
              <a:t> d’un itérateur pour parcourir la liste </a:t>
            </a:r>
            <a:r>
              <a:rPr lang="fr-FR" altLang="fr-FR" sz="1800" dirty="0" err="1"/>
              <a:t>lst</a:t>
            </a:r>
            <a:endParaRPr lang="fr-FR" altLang="fr-FR" sz="1800" dirty="0"/>
          </a:p>
          <a:p>
            <a:pPr algn="l" rtl="0">
              <a:buFont typeface="Wingdings" panose="05000000000000000000" pitchFamily="2" charset="2"/>
              <a:buNone/>
            </a:pPr>
            <a:r>
              <a:rPr lang="en-US" altLang="fr-FR" sz="1800" dirty="0">
                <a:solidFill>
                  <a:srgbClr val="0070C0"/>
                </a:solidFill>
              </a:rPr>
              <a:t>for (list&lt;int&gt;::iterator it = </a:t>
            </a:r>
            <a:r>
              <a:rPr lang="en-US" altLang="fr-FR" sz="1800" dirty="0" err="1">
                <a:solidFill>
                  <a:srgbClr val="0070C0"/>
                </a:solidFill>
              </a:rPr>
              <a:t>lst.begin</a:t>
            </a:r>
            <a:r>
              <a:rPr lang="en-US" altLang="fr-FR" sz="1800" dirty="0">
                <a:solidFill>
                  <a:srgbClr val="0070C0"/>
                </a:solidFill>
              </a:rPr>
              <a:t>(); it != </a:t>
            </a:r>
            <a:r>
              <a:rPr lang="en-US" altLang="fr-FR" sz="1800" dirty="0" err="1">
                <a:solidFill>
                  <a:srgbClr val="0070C0"/>
                </a:solidFill>
              </a:rPr>
              <a:t>lst.end</a:t>
            </a:r>
            <a:r>
              <a:rPr lang="en-US" altLang="fr-FR" sz="1800" dirty="0">
                <a:solidFill>
                  <a:srgbClr val="0070C0"/>
                </a:solidFill>
              </a:rPr>
              <a:t>(); ++it)</a:t>
            </a:r>
          </a:p>
          <a:p>
            <a:pPr algn="l" rtl="0">
              <a:buFont typeface="Wingdings" panose="05000000000000000000" pitchFamily="2" charset="2"/>
              <a:buNone/>
            </a:pPr>
            <a:r>
              <a:rPr lang="fr-FR" altLang="fr-FR" sz="1800" dirty="0">
                <a:solidFill>
                  <a:srgbClr val="0070C0"/>
                </a:solidFill>
              </a:rPr>
              <a:t>cout &lt;&lt; ’ ’ &lt;&lt; *</a:t>
            </a:r>
            <a:r>
              <a:rPr lang="fr-FR" altLang="fr-FR" sz="1800" dirty="0" err="1">
                <a:solidFill>
                  <a:srgbClr val="0070C0"/>
                </a:solidFill>
              </a:rPr>
              <a:t>it</a:t>
            </a:r>
            <a:r>
              <a:rPr lang="fr-FR" altLang="fr-FR" sz="1800" dirty="0">
                <a:solidFill>
                  <a:srgbClr val="0070C0"/>
                </a:solidFill>
              </a:rPr>
              <a:t> &lt;&lt;</a:t>
            </a:r>
            <a:r>
              <a:rPr lang="fr-FR" altLang="fr-FR" sz="1800" dirty="0" err="1">
                <a:solidFill>
                  <a:srgbClr val="0070C0"/>
                </a:solidFill>
              </a:rPr>
              <a:t>endl</a:t>
            </a:r>
            <a:r>
              <a:rPr lang="fr-FR" altLang="fr-FR" sz="1800" dirty="0">
                <a:solidFill>
                  <a:srgbClr val="0070C0"/>
                </a:solidFill>
              </a:rPr>
              <a:t>; </a:t>
            </a:r>
            <a:r>
              <a:rPr lang="fr-FR" altLang="fr-FR" sz="1800" b="1" dirty="0"/>
              <a:t>// parcours direct</a:t>
            </a:r>
          </a:p>
          <a:p>
            <a:pPr algn="l" rtl="0">
              <a:buFont typeface="Wingdings" panose="05000000000000000000" pitchFamily="2" charset="2"/>
              <a:buNone/>
            </a:pPr>
            <a:r>
              <a:rPr lang="en-US" altLang="fr-FR" sz="1800" dirty="0">
                <a:solidFill>
                  <a:srgbClr val="0070C0"/>
                </a:solidFill>
              </a:rPr>
              <a:t>for (list&lt;int&gt;::</a:t>
            </a:r>
            <a:r>
              <a:rPr lang="en-US" altLang="fr-FR" sz="1800" dirty="0" err="1">
                <a:solidFill>
                  <a:srgbClr val="0070C0"/>
                </a:solidFill>
              </a:rPr>
              <a:t>reverse_iterator</a:t>
            </a:r>
            <a:r>
              <a:rPr lang="en-US" altLang="fr-FR" sz="1800" dirty="0">
                <a:solidFill>
                  <a:srgbClr val="0070C0"/>
                </a:solidFill>
              </a:rPr>
              <a:t> it = </a:t>
            </a:r>
            <a:r>
              <a:rPr lang="en-US" altLang="fr-FR" sz="1800" dirty="0" err="1">
                <a:solidFill>
                  <a:srgbClr val="0070C0"/>
                </a:solidFill>
              </a:rPr>
              <a:t>lst.rbegin</a:t>
            </a:r>
            <a:r>
              <a:rPr lang="en-US" altLang="fr-FR" sz="1800" dirty="0">
                <a:solidFill>
                  <a:srgbClr val="0070C0"/>
                </a:solidFill>
              </a:rPr>
              <a:t>(); it != </a:t>
            </a:r>
            <a:r>
              <a:rPr lang="en-US" altLang="fr-FR" sz="1800" dirty="0" err="1">
                <a:solidFill>
                  <a:srgbClr val="0070C0"/>
                </a:solidFill>
              </a:rPr>
              <a:t>lst.rend</a:t>
            </a:r>
            <a:r>
              <a:rPr lang="en-US" altLang="fr-FR" sz="1800" dirty="0">
                <a:solidFill>
                  <a:srgbClr val="0070C0"/>
                </a:solidFill>
              </a:rPr>
              <a:t>(); ++it)</a:t>
            </a:r>
          </a:p>
          <a:p>
            <a:pPr algn="l" rtl="0">
              <a:buFont typeface="Wingdings" panose="05000000000000000000" pitchFamily="2" charset="2"/>
              <a:buNone/>
            </a:pPr>
            <a:r>
              <a:rPr lang="fr-FR" altLang="fr-FR" sz="1800" dirty="0">
                <a:solidFill>
                  <a:srgbClr val="0070C0"/>
                </a:solidFill>
              </a:rPr>
              <a:t>cout &lt;&lt; ’ ’ &lt;&lt; *</a:t>
            </a:r>
            <a:r>
              <a:rPr lang="fr-FR" altLang="fr-FR" sz="1800" dirty="0" err="1">
                <a:solidFill>
                  <a:srgbClr val="0070C0"/>
                </a:solidFill>
              </a:rPr>
              <a:t>it</a:t>
            </a:r>
            <a:r>
              <a:rPr lang="fr-FR" altLang="fr-FR" sz="1800" dirty="0">
                <a:solidFill>
                  <a:srgbClr val="0070C0"/>
                </a:solidFill>
              </a:rPr>
              <a:t> &lt;&lt;</a:t>
            </a:r>
            <a:r>
              <a:rPr lang="fr-FR" altLang="fr-FR" sz="1800" dirty="0" err="1">
                <a:solidFill>
                  <a:srgbClr val="0070C0"/>
                </a:solidFill>
              </a:rPr>
              <a:t>endl</a:t>
            </a:r>
            <a:r>
              <a:rPr lang="fr-FR" altLang="fr-FR" sz="1800" dirty="0">
                <a:solidFill>
                  <a:srgbClr val="0070C0"/>
                </a:solidFill>
              </a:rPr>
              <a:t>; </a:t>
            </a:r>
            <a:r>
              <a:rPr lang="fr-FR" altLang="fr-FR" sz="1800" b="1" dirty="0"/>
              <a:t>// parcours inversé</a:t>
            </a:r>
          </a:p>
          <a:p>
            <a:pPr algn="l" rtl="0">
              <a:buFont typeface="Wingdings" panose="05000000000000000000" pitchFamily="2" charset="2"/>
              <a:buNone/>
            </a:pPr>
            <a:r>
              <a:rPr lang="fr-FR" altLang="fr-FR" sz="1800" dirty="0"/>
              <a:t>// afficher le premier et le dernier élément</a:t>
            </a:r>
          </a:p>
          <a:p>
            <a:pPr algn="l" rtl="0">
              <a:buFont typeface="Wingdings" panose="05000000000000000000" pitchFamily="2" charset="2"/>
              <a:buNone/>
            </a:pPr>
            <a:r>
              <a:rPr lang="fr-FR" altLang="fr-FR" sz="1800" dirty="0">
                <a:solidFill>
                  <a:srgbClr val="0070C0"/>
                </a:solidFill>
              </a:rPr>
              <a:t>cout &lt;&lt; "Premier </a:t>
            </a:r>
            <a:r>
              <a:rPr lang="fr-FR" altLang="fr-FR" sz="1800" dirty="0" err="1">
                <a:solidFill>
                  <a:srgbClr val="0070C0"/>
                </a:solidFill>
              </a:rPr>
              <a:t>element</a:t>
            </a:r>
            <a:r>
              <a:rPr lang="fr-FR" altLang="fr-FR" sz="1800" dirty="0">
                <a:solidFill>
                  <a:srgbClr val="0070C0"/>
                </a:solidFill>
              </a:rPr>
              <a:t>:" &lt;&lt; </a:t>
            </a:r>
            <a:r>
              <a:rPr lang="fr-FR" altLang="fr-FR" sz="1800" dirty="0" err="1">
                <a:solidFill>
                  <a:srgbClr val="0070C0"/>
                </a:solidFill>
              </a:rPr>
              <a:t>lst.front</a:t>
            </a:r>
            <a:r>
              <a:rPr lang="fr-FR" altLang="fr-FR" sz="1800" dirty="0">
                <a:solidFill>
                  <a:srgbClr val="0070C0"/>
                </a:solidFill>
              </a:rPr>
              <a:t>() &lt;&lt; «  Dernier </a:t>
            </a:r>
            <a:r>
              <a:rPr lang="fr-FR" altLang="fr-FR" sz="1800" dirty="0" err="1">
                <a:solidFill>
                  <a:srgbClr val="0070C0"/>
                </a:solidFill>
              </a:rPr>
              <a:t>element</a:t>
            </a:r>
            <a:r>
              <a:rPr lang="fr-FR" altLang="fr-FR" sz="1800" dirty="0">
                <a:solidFill>
                  <a:srgbClr val="0070C0"/>
                </a:solidFill>
              </a:rPr>
              <a:t> : " &lt;&lt; </a:t>
            </a:r>
            <a:r>
              <a:rPr lang="fr-FR" altLang="fr-FR" sz="1800" dirty="0" err="1">
                <a:solidFill>
                  <a:srgbClr val="0070C0"/>
                </a:solidFill>
              </a:rPr>
              <a:t>lst.back</a:t>
            </a:r>
            <a:r>
              <a:rPr lang="fr-FR" altLang="fr-FR" sz="1800" dirty="0">
                <a:solidFill>
                  <a:srgbClr val="0070C0"/>
                </a:solidFill>
              </a:rPr>
              <a:t>() &lt;&lt; </a:t>
            </a:r>
            <a:r>
              <a:rPr lang="fr-FR" altLang="fr-FR" sz="1800" dirty="0" err="1">
                <a:solidFill>
                  <a:srgbClr val="0070C0"/>
                </a:solidFill>
              </a:rPr>
              <a:t>endl</a:t>
            </a:r>
            <a:r>
              <a:rPr lang="fr-FR" altLang="fr-FR" sz="1800" dirty="0">
                <a:solidFill>
                  <a:srgbClr val="0070C0"/>
                </a:solidFill>
              </a:rPr>
              <a:t>;</a:t>
            </a:r>
          </a:p>
          <a:p>
            <a:pPr algn="l" rtl="0">
              <a:buFont typeface="Wingdings" panose="05000000000000000000" pitchFamily="2" charset="2"/>
              <a:buChar char="Ø"/>
            </a:pPr>
            <a:r>
              <a:rPr lang="fr-FR" altLang="fr-FR" sz="2400" b="1" dirty="0"/>
              <a:t>Les conteneurs associatifs</a:t>
            </a:r>
          </a:p>
          <a:p>
            <a:pPr lvl="1" algn="l" rtl="0">
              <a:buFont typeface="Wingdings" panose="05000000000000000000" pitchFamily="2" charset="2"/>
              <a:buChar char="ü"/>
            </a:pPr>
            <a:r>
              <a:rPr lang="fr-FR" altLang="fr-FR" sz="2000" b="1" dirty="0"/>
              <a:t>Le template table associatif (</a:t>
            </a:r>
            <a:r>
              <a:rPr lang="fr-FR" altLang="fr-FR" sz="2000" b="1" dirty="0" err="1"/>
              <a:t>map</a:t>
            </a:r>
            <a:r>
              <a:rPr lang="fr-FR" altLang="fr-FR" sz="2000" b="1" dirty="0"/>
              <a:t>):</a:t>
            </a:r>
          </a:p>
          <a:p>
            <a:pPr lvl="2" algn="l" rtl="0">
              <a:buFont typeface="Wingdings" panose="05000000000000000000" pitchFamily="2" charset="2"/>
              <a:buChar char="v"/>
            </a:pPr>
            <a:r>
              <a:rPr lang="fr-FR" altLang="fr-FR" sz="1600" dirty="0"/>
              <a:t>Les </a:t>
            </a:r>
            <a:r>
              <a:rPr lang="fr-FR" altLang="fr-FR" sz="1600" dirty="0" err="1"/>
              <a:t>maps</a:t>
            </a:r>
            <a:r>
              <a:rPr lang="fr-FR" altLang="fr-FR" sz="1600" dirty="0"/>
              <a:t> permettent d’associer une clé à une donnée.</a:t>
            </a:r>
          </a:p>
          <a:p>
            <a:pPr lvl="2" algn="l" rtl="0">
              <a:buFont typeface="Wingdings" panose="05000000000000000000" pitchFamily="2" charset="2"/>
              <a:buChar char="v"/>
            </a:pPr>
            <a:r>
              <a:rPr lang="fr-FR" altLang="fr-FR" sz="1600" dirty="0"/>
              <a:t>Chaque élément d’un </a:t>
            </a:r>
            <a:r>
              <a:rPr lang="fr-FR" altLang="fr-FR" sz="1600" dirty="0" err="1"/>
              <a:t>map</a:t>
            </a:r>
            <a:r>
              <a:rPr lang="fr-FR" altLang="fr-FR" sz="1600" dirty="0"/>
              <a:t> est constitué d’une paire &lt;clé, donnée&gt;. </a:t>
            </a:r>
          </a:p>
          <a:p>
            <a:pPr lvl="2" algn="l" rtl="0">
              <a:buFont typeface="Wingdings" panose="05000000000000000000" pitchFamily="2" charset="2"/>
              <a:buChar char="v"/>
            </a:pPr>
            <a:r>
              <a:rPr lang="fr-FR" altLang="fr-FR" sz="1600" dirty="0"/>
              <a:t>L’</a:t>
            </a:r>
            <a:r>
              <a:rPr lang="fr-FR" altLang="fr-FR" sz="1600" dirty="0" err="1"/>
              <a:t>interêt</a:t>
            </a:r>
            <a:r>
              <a:rPr lang="fr-FR" altLang="fr-FR" sz="1600" dirty="0"/>
              <a:t> des </a:t>
            </a:r>
            <a:r>
              <a:rPr lang="fr-FR" altLang="fr-FR" sz="1600" dirty="0" err="1"/>
              <a:t>maps</a:t>
            </a:r>
            <a:r>
              <a:rPr lang="fr-FR" altLang="fr-FR" sz="1600" dirty="0"/>
              <a:t> réside dans le fait que la complexité algorithmique associée est de l’ordre de O(log(n)) insertion ou recherche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4826CBAC-3FAF-FF14-CB65-6C32C9B51A4C}"/>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30723" name="Rectangle 3">
            <a:extLst>
              <a:ext uri="{FF2B5EF4-FFF2-40B4-BE49-F238E27FC236}">
                <a16:creationId xmlns:a16="http://schemas.microsoft.com/office/drawing/2014/main" id="{2A2D52DD-DAF4-E5F4-8416-3B80628E93F9}"/>
              </a:ext>
            </a:extLst>
          </p:cNvPr>
          <p:cNvSpPr>
            <a:spLocks noGrp="1" noChangeArrowheads="1"/>
          </p:cNvSpPr>
          <p:nvPr>
            <p:ph idx="1"/>
          </p:nvPr>
        </p:nvSpPr>
        <p:spPr>
          <a:xfrm>
            <a:off x="1445623" y="949235"/>
            <a:ext cx="7698377" cy="5864316"/>
          </a:xfrm>
        </p:spPr>
        <p:txBody>
          <a:bodyPr>
            <a:normAutofit fontScale="92500" lnSpcReduction="10000"/>
          </a:bodyPr>
          <a:lstStyle/>
          <a:p>
            <a:pPr algn="l" rtl="0">
              <a:buFont typeface="Wingdings" panose="05000000000000000000" pitchFamily="2" charset="2"/>
              <a:buNone/>
            </a:pPr>
            <a:r>
              <a:rPr lang="fr-FR" altLang="fr-FR" sz="1800" dirty="0">
                <a:solidFill>
                  <a:srgbClr val="0070C0"/>
                </a:solidFill>
              </a:rPr>
              <a:t>#include &lt;</a:t>
            </a:r>
            <a:r>
              <a:rPr lang="fr-FR" altLang="fr-FR" sz="1800" dirty="0" err="1">
                <a:solidFill>
                  <a:srgbClr val="0070C0"/>
                </a:solidFill>
              </a:rPr>
              <a:t>iostream</a:t>
            </a:r>
            <a:r>
              <a:rPr lang="fr-FR" altLang="fr-FR" sz="1800" dirty="0">
                <a:solidFill>
                  <a:srgbClr val="0070C0"/>
                </a:solidFill>
              </a:rPr>
              <a:t>&gt;</a:t>
            </a:r>
          </a:p>
          <a:p>
            <a:pPr algn="l" rtl="0">
              <a:buFont typeface="Wingdings" panose="05000000000000000000" pitchFamily="2" charset="2"/>
              <a:buNone/>
            </a:pPr>
            <a:r>
              <a:rPr lang="fr-FR" altLang="fr-FR" sz="1800" dirty="0">
                <a:solidFill>
                  <a:srgbClr val="0070C0"/>
                </a:solidFill>
              </a:rPr>
              <a:t>#include &lt;</a:t>
            </a:r>
            <a:r>
              <a:rPr lang="fr-FR" altLang="fr-FR" sz="1800" dirty="0" err="1">
                <a:solidFill>
                  <a:srgbClr val="0070C0"/>
                </a:solidFill>
              </a:rPr>
              <a:t>iomanip</a:t>
            </a:r>
            <a:r>
              <a:rPr lang="fr-FR" altLang="fr-FR" sz="1800" dirty="0">
                <a:solidFill>
                  <a:srgbClr val="0070C0"/>
                </a:solidFill>
              </a:rPr>
              <a:t>&gt;</a:t>
            </a:r>
          </a:p>
          <a:p>
            <a:pPr algn="l" rtl="0">
              <a:buFont typeface="Wingdings" panose="05000000000000000000" pitchFamily="2" charset="2"/>
              <a:buNone/>
            </a:pPr>
            <a:r>
              <a:rPr lang="fr-FR" altLang="fr-FR" sz="1800" dirty="0">
                <a:solidFill>
                  <a:srgbClr val="0070C0"/>
                </a:solidFill>
              </a:rPr>
              <a:t>#include &lt;</a:t>
            </a:r>
            <a:r>
              <a:rPr lang="fr-FR" altLang="fr-FR" sz="1800" dirty="0" err="1">
                <a:solidFill>
                  <a:srgbClr val="0070C0"/>
                </a:solidFill>
              </a:rPr>
              <a:t>map</a:t>
            </a:r>
            <a:r>
              <a:rPr lang="fr-FR" altLang="fr-FR" sz="1800" dirty="0">
                <a:solidFill>
                  <a:srgbClr val="0070C0"/>
                </a:solidFill>
              </a:rPr>
              <a:t>&gt;</a:t>
            </a:r>
          </a:p>
          <a:p>
            <a:pPr algn="l" rtl="0">
              <a:buFont typeface="Wingdings" panose="05000000000000000000" pitchFamily="2" charset="2"/>
              <a:buNone/>
            </a:pPr>
            <a:r>
              <a:rPr lang="fr-FR" altLang="fr-FR" sz="1800" dirty="0">
                <a:solidFill>
                  <a:srgbClr val="0070C0"/>
                </a:solidFill>
              </a:rPr>
              <a:t>#include &lt;string&gt;</a:t>
            </a:r>
          </a:p>
          <a:p>
            <a:pPr algn="l" rtl="0">
              <a:buFont typeface="Wingdings" panose="05000000000000000000" pitchFamily="2" charset="2"/>
              <a:buNone/>
            </a:pPr>
            <a:r>
              <a:rPr lang="fr-FR" altLang="fr-FR" sz="1800" dirty="0" err="1">
                <a:solidFill>
                  <a:srgbClr val="0070C0"/>
                </a:solidFill>
              </a:rPr>
              <a:t>using</a:t>
            </a:r>
            <a:r>
              <a:rPr lang="fr-FR" altLang="fr-FR" sz="1800" dirty="0">
                <a:solidFill>
                  <a:srgbClr val="0070C0"/>
                </a:solidFill>
              </a:rPr>
              <a:t> </a:t>
            </a:r>
            <a:r>
              <a:rPr lang="fr-FR" altLang="fr-FR" sz="1800" dirty="0" err="1">
                <a:solidFill>
                  <a:srgbClr val="0070C0"/>
                </a:solidFill>
              </a:rPr>
              <a:t>namespace</a:t>
            </a:r>
            <a:r>
              <a:rPr lang="fr-FR" altLang="fr-FR" sz="1800" dirty="0">
                <a:solidFill>
                  <a:srgbClr val="0070C0"/>
                </a:solidFill>
              </a:rPr>
              <a:t> std;</a:t>
            </a:r>
          </a:p>
          <a:p>
            <a:pPr algn="l" rtl="0">
              <a:buFont typeface="Wingdings" panose="05000000000000000000" pitchFamily="2" charset="2"/>
              <a:buNone/>
            </a:pPr>
            <a:r>
              <a:rPr lang="fr-FR" altLang="fr-FR" sz="1800" dirty="0" err="1">
                <a:solidFill>
                  <a:srgbClr val="0070C0"/>
                </a:solidFill>
              </a:rPr>
              <a:t>int</a:t>
            </a:r>
            <a:r>
              <a:rPr lang="fr-FR" altLang="fr-FR" sz="1800" dirty="0">
                <a:solidFill>
                  <a:srgbClr val="0070C0"/>
                </a:solidFill>
              </a:rPr>
              <a:t> main() {</a:t>
            </a:r>
          </a:p>
          <a:p>
            <a:pPr algn="l" rtl="0">
              <a:buFont typeface="Wingdings" panose="05000000000000000000" pitchFamily="2" charset="2"/>
              <a:buNone/>
            </a:pPr>
            <a:r>
              <a:rPr lang="fr-FR" altLang="fr-FR" sz="1800" dirty="0" err="1">
                <a:solidFill>
                  <a:srgbClr val="0070C0"/>
                </a:solidFill>
              </a:rPr>
              <a:t>map</a:t>
            </a:r>
            <a:r>
              <a:rPr lang="fr-FR" altLang="fr-FR" sz="1800" dirty="0">
                <a:solidFill>
                  <a:srgbClr val="0070C0"/>
                </a:solidFill>
              </a:rPr>
              <a:t>&lt;</a:t>
            </a:r>
            <a:r>
              <a:rPr lang="fr-FR" altLang="fr-FR" sz="1800" dirty="0" err="1">
                <a:solidFill>
                  <a:srgbClr val="0070C0"/>
                </a:solidFill>
              </a:rPr>
              <a:t>string,unsigned</a:t>
            </a:r>
            <a:r>
              <a:rPr lang="fr-FR" altLang="fr-FR" sz="1800" dirty="0">
                <a:solidFill>
                  <a:srgbClr val="0070C0"/>
                </a:solidFill>
              </a:rPr>
              <a:t> </a:t>
            </a:r>
            <a:r>
              <a:rPr lang="fr-FR" altLang="fr-FR" sz="1800" dirty="0" err="1">
                <a:solidFill>
                  <a:srgbClr val="0070C0"/>
                </a:solidFill>
              </a:rPr>
              <a:t>int</a:t>
            </a:r>
            <a:r>
              <a:rPr lang="fr-FR" altLang="fr-FR" sz="1800" dirty="0">
                <a:solidFill>
                  <a:srgbClr val="0070C0"/>
                </a:solidFill>
              </a:rPr>
              <a:t>&gt; </a:t>
            </a:r>
            <a:r>
              <a:rPr lang="fr-FR" altLang="fr-FR" sz="1800" dirty="0" err="1">
                <a:solidFill>
                  <a:srgbClr val="0070C0"/>
                </a:solidFill>
              </a:rPr>
              <a:t>nbJoursMois</a:t>
            </a:r>
            <a:r>
              <a:rPr lang="fr-FR" altLang="fr-FR" sz="1800" dirty="0">
                <a:solidFill>
                  <a:srgbClr val="0070C0"/>
                </a:solidFill>
              </a:rPr>
              <a:t>;</a:t>
            </a:r>
          </a:p>
          <a:p>
            <a:pPr algn="l" rtl="0">
              <a:buFont typeface="Wingdings" panose="05000000000000000000" pitchFamily="2" charset="2"/>
              <a:buNone/>
            </a:pPr>
            <a:r>
              <a:rPr lang="fr-FR" altLang="fr-FR" sz="1800" dirty="0" err="1">
                <a:solidFill>
                  <a:srgbClr val="0070C0"/>
                </a:solidFill>
              </a:rPr>
              <a:t>nbJoursMois</a:t>
            </a:r>
            <a:r>
              <a:rPr lang="fr-FR" altLang="fr-FR" sz="1800" dirty="0">
                <a:solidFill>
                  <a:srgbClr val="0070C0"/>
                </a:solidFill>
              </a:rPr>
              <a:t>["janvier"] = 31;</a:t>
            </a:r>
          </a:p>
          <a:p>
            <a:pPr algn="l" rtl="0">
              <a:buFont typeface="Wingdings" panose="05000000000000000000" pitchFamily="2" charset="2"/>
              <a:buNone/>
            </a:pPr>
            <a:r>
              <a:rPr lang="fr-FR" altLang="fr-FR" sz="1800" dirty="0" err="1">
                <a:solidFill>
                  <a:srgbClr val="0070C0"/>
                </a:solidFill>
              </a:rPr>
              <a:t>nbJoursMois</a:t>
            </a:r>
            <a:r>
              <a:rPr lang="fr-FR" altLang="fr-FR" sz="1800" dirty="0">
                <a:solidFill>
                  <a:srgbClr val="0070C0"/>
                </a:solidFill>
              </a:rPr>
              <a:t>["février"] = 28;</a:t>
            </a:r>
          </a:p>
          <a:p>
            <a:pPr algn="l" rtl="0">
              <a:buFont typeface="Wingdings" panose="05000000000000000000" pitchFamily="2" charset="2"/>
              <a:buNone/>
            </a:pPr>
            <a:r>
              <a:rPr lang="fr-FR" altLang="fr-FR" sz="1800" dirty="0" err="1">
                <a:solidFill>
                  <a:srgbClr val="0070C0"/>
                </a:solidFill>
              </a:rPr>
              <a:t>nbJoursMois</a:t>
            </a:r>
            <a:r>
              <a:rPr lang="fr-FR" altLang="fr-FR" sz="1800" dirty="0">
                <a:solidFill>
                  <a:srgbClr val="0070C0"/>
                </a:solidFill>
              </a:rPr>
              <a:t>["mars"] = 31;</a:t>
            </a:r>
          </a:p>
          <a:p>
            <a:pPr algn="l" rtl="0">
              <a:buFont typeface="Wingdings" panose="05000000000000000000" pitchFamily="2" charset="2"/>
              <a:buNone/>
            </a:pPr>
            <a:r>
              <a:rPr lang="fr-FR" altLang="fr-FR" sz="1800" dirty="0" err="1">
                <a:solidFill>
                  <a:srgbClr val="0070C0"/>
                </a:solidFill>
              </a:rPr>
              <a:t>nbJoursMois</a:t>
            </a:r>
            <a:r>
              <a:rPr lang="fr-FR" altLang="fr-FR" sz="1800" dirty="0">
                <a:solidFill>
                  <a:srgbClr val="0070C0"/>
                </a:solidFill>
              </a:rPr>
              <a:t>["avril"] = 30;</a:t>
            </a:r>
          </a:p>
          <a:p>
            <a:pPr algn="l" rtl="0">
              <a:buFont typeface="Wingdings" panose="05000000000000000000" pitchFamily="2" charset="2"/>
              <a:buNone/>
            </a:pPr>
            <a:r>
              <a:rPr lang="fr-FR" altLang="fr-FR" sz="1800" dirty="0">
                <a:solidFill>
                  <a:srgbClr val="0070C0"/>
                </a:solidFill>
              </a:rPr>
              <a:t>//...</a:t>
            </a:r>
          </a:p>
          <a:p>
            <a:pPr algn="l" rtl="0">
              <a:buFont typeface="Wingdings" panose="05000000000000000000" pitchFamily="2" charset="2"/>
              <a:buNone/>
            </a:pPr>
            <a:r>
              <a:rPr lang="fr-FR" altLang="fr-FR" sz="1800" dirty="0">
                <a:solidFill>
                  <a:srgbClr val="0070C0"/>
                </a:solidFill>
              </a:rPr>
              <a:t>cout &lt;&lt; "La </a:t>
            </a:r>
            <a:r>
              <a:rPr lang="fr-FR" altLang="fr-FR" sz="1800" dirty="0" err="1">
                <a:solidFill>
                  <a:srgbClr val="0070C0"/>
                </a:solidFill>
              </a:rPr>
              <a:t>map</a:t>
            </a:r>
            <a:r>
              <a:rPr lang="fr-FR" altLang="fr-FR" sz="1800" dirty="0">
                <a:solidFill>
                  <a:srgbClr val="0070C0"/>
                </a:solidFill>
              </a:rPr>
              <a:t> contient " &lt;&lt; </a:t>
            </a:r>
            <a:r>
              <a:rPr lang="fr-FR" altLang="fr-FR" sz="1800" dirty="0" err="1">
                <a:solidFill>
                  <a:srgbClr val="0070C0"/>
                </a:solidFill>
              </a:rPr>
              <a:t>nbJoursMois.size</a:t>
            </a:r>
            <a:r>
              <a:rPr lang="fr-FR" altLang="fr-FR" sz="1800" dirty="0">
                <a:solidFill>
                  <a:srgbClr val="0070C0"/>
                </a:solidFill>
              </a:rPr>
              <a:t>() &lt;&lt; " </a:t>
            </a:r>
            <a:r>
              <a:rPr lang="fr-FR" altLang="fr-FR" sz="1800" dirty="0" err="1">
                <a:solidFill>
                  <a:srgbClr val="0070C0"/>
                </a:solidFill>
              </a:rPr>
              <a:t>elements</a:t>
            </a:r>
            <a:r>
              <a:rPr lang="fr-FR" altLang="fr-FR" sz="1800" dirty="0">
                <a:solidFill>
                  <a:srgbClr val="0070C0"/>
                </a:solidFill>
              </a:rPr>
              <a:t> : \n";</a:t>
            </a:r>
          </a:p>
          <a:p>
            <a:pPr algn="l" rtl="0">
              <a:buFont typeface="Wingdings" panose="05000000000000000000" pitchFamily="2" charset="2"/>
              <a:buNone/>
            </a:pPr>
            <a:r>
              <a:rPr lang="en-US" altLang="fr-FR" sz="1800" dirty="0">
                <a:solidFill>
                  <a:srgbClr val="0070C0"/>
                </a:solidFill>
              </a:rPr>
              <a:t>for (map&lt;</a:t>
            </a:r>
            <a:r>
              <a:rPr lang="en-US" altLang="fr-FR" sz="1800" dirty="0" err="1">
                <a:solidFill>
                  <a:srgbClr val="0070C0"/>
                </a:solidFill>
              </a:rPr>
              <a:t>string,unsigned</a:t>
            </a:r>
            <a:r>
              <a:rPr lang="en-US" altLang="fr-FR" sz="1800" dirty="0">
                <a:solidFill>
                  <a:srgbClr val="0070C0"/>
                </a:solidFill>
              </a:rPr>
              <a:t> int&gt;::iterator it=</a:t>
            </a:r>
            <a:r>
              <a:rPr lang="en-US" altLang="fr-FR" sz="1800" dirty="0" err="1">
                <a:solidFill>
                  <a:srgbClr val="0070C0"/>
                </a:solidFill>
              </a:rPr>
              <a:t>nbJoursMois.begin</a:t>
            </a:r>
            <a:r>
              <a:rPr lang="en-US" altLang="fr-FR" sz="1800" dirty="0">
                <a:solidFill>
                  <a:srgbClr val="0070C0"/>
                </a:solidFill>
              </a:rPr>
              <a:t>(); it!=</a:t>
            </a:r>
            <a:r>
              <a:rPr lang="en-US" altLang="fr-FR" sz="1800" dirty="0" err="1">
                <a:solidFill>
                  <a:srgbClr val="0070C0"/>
                </a:solidFill>
              </a:rPr>
              <a:t>nbJoursMois.end</a:t>
            </a:r>
            <a:r>
              <a:rPr lang="en-US" altLang="fr-FR" sz="1800" dirty="0">
                <a:solidFill>
                  <a:srgbClr val="0070C0"/>
                </a:solidFill>
              </a:rPr>
              <a:t>(); ++ </a:t>
            </a:r>
            <a:r>
              <a:rPr lang="fr-FR" altLang="fr-FR" sz="1800" dirty="0" err="1">
                <a:solidFill>
                  <a:srgbClr val="0070C0"/>
                </a:solidFill>
              </a:rPr>
              <a:t>it</a:t>
            </a:r>
            <a:r>
              <a:rPr lang="fr-FR" altLang="fr-FR" sz="1800" dirty="0">
                <a:solidFill>
                  <a:srgbClr val="0070C0"/>
                </a:solidFill>
              </a:rPr>
              <a:t>)</a:t>
            </a:r>
          </a:p>
          <a:p>
            <a:pPr algn="l" rtl="0">
              <a:buFont typeface="Wingdings" panose="05000000000000000000" pitchFamily="2" charset="2"/>
              <a:buNone/>
            </a:pPr>
            <a:r>
              <a:rPr lang="fr-FR" altLang="fr-FR" sz="1800" dirty="0">
                <a:solidFill>
                  <a:srgbClr val="0070C0"/>
                </a:solidFill>
              </a:rPr>
              <a:t>{ </a:t>
            </a:r>
            <a:r>
              <a:rPr lang="en-US" altLang="fr-FR" sz="1800" dirty="0" err="1">
                <a:solidFill>
                  <a:srgbClr val="0070C0"/>
                </a:solidFill>
              </a:rPr>
              <a:t>cout</a:t>
            </a:r>
            <a:r>
              <a:rPr lang="en-US" altLang="fr-FR" sz="1800" dirty="0">
                <a:solidFill>
                  <a:srgbClr val="0070C0"/>
                </a:solidFill>
              </a:rPr>
              <a:t> &lt;&lt; it-&gt;first &lt;&lt; " -&gt; \t" &lt;&lt; it-&gt;second &lt;&lt; </a:t>
            </a:r>
            <a:r>
              <a:rPr lang="en-US" altLang="fr-FR" sz="1800" dirty="0" err="1">
                <a:solidFill>
                  <a:srgbClr val="0070C0"/>
                </a:solidFill>
              </a:rPr>
              <a:t>endl</a:t>
            </a:r>
            <a:r>
              <a:rPr lang="en-US" altLang="fr-FR" sz="1800" dirty="0">
                <a:solidFill>
                  <a:srgbClr val="0070C0"/>
                </a:solidFill>
              </a:rPr>
              <a:t>; </a:t>
            </a:r>
            <a:r>
              <a:rPr lang="fr-FR" altLang="fr-FR" sz="1800" dirty="0">
                <a:solidFill>
                  <a:srgbClr val="0070C0"/>
                </a:solidFill>
              </a:rPr>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C43FC7AA-A9D3-3DF0-BD49-1970AB23F89B}"/>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31747" name="Rectangle 3">
            <a:extLst>
              <a:ext uri="{FF2B5EF4-FFF2-40B4-BE49-F238E27FC236}">
                <a16:creationId xmlns:a16="http://schemas.microsoft.com/office/drawing/2014/main" id="{F25D66A7-AE69-81B6-AA00-BEF9D0A6F52F}"/>
              </a:ext>
            </a:extLst>
          </p:cNvPr>
          <p:cNvSpPr>
            <a:spLocks noGrp="1" noChangeArrowheads="1"/>
          </p:cNvSpPr>
          <p:nvPr>
            <p:ph idx="1"/>
          </p:nvPr>
        </p:nvSpPr>
        <p:spPr>
          <a:xfrm>
            <a:off x="1371600" y="844505"/>
            <a:ext cx="7772400" cy="5960110"/>
          </a:xfrm>
        </p:spPr>
        <p:txBody>
          <a:bodyPr>
            <a:normAutofit/>
          </a:bodyPr>
          <a:lstStyle/>
          <a:p>
            <a:pPr lvl="1" algn="l" rtl="0">
              <a:buFont typeface="Wingdings" panose="05000000000000000000" pitchFamily="2" charset="2"/>
              <a:buChar char="ü"/>
            </a:pPr>
            <a:r>
              <a:rPr lang="fr-FR" altLang="fr-FR" dirty="0"/>
              <a:t>Le fait d'accéder à une clé via l'opérateur [] insère cette clé dans la </a:t>
            </a:r>
            <a:r>
              <a:rPr lang="fr-FR" altLang="fr-FR" dirty="0" err="1"/>
              <a:t>map</a:t>
            </a:r>
            <a:r>
              <a:rPr lang="fr-FR" altLang="fr-FR" dirty="0"/>
              <a:t> (avec le constructeur par défaut pour la donnée). Ainsi l'opérateur [] n'est pas adapté pour vérifier si une clé est présente dans la </a:t>
            </a:r>
            <a:r>
              <a:rPr lang="fr-FR" altLang="fr-FR" dirty="0" err="1"/>
              <a:t>map</a:t>
            </a:r>
            <a:r>
              <a:rPr lang="fr-FR" altLang="fr-FR" dirty="0"/>
              <a:t>, il faut utiliser la méthode </a:t>
            </a:r>
            <a:r>
              <a:rPr lang="fr-FR" altLang="fr-FR" dirty="0" err="1"/>
              <a:t>find</a:t>
            </a:r>
            <a:r>
              <a:rPr lang="fr-FR" altLang="fr-FR" dirty="0"/>
              <a:t>.</a:t>
            </a:r>
          </a:p>
          <a:p>
            <a:pPr lvl="1" algn="l" rtl="0">
              <a:buFont typeface="Wingdings" panose="05000000000000000000" pitchFamily="2" charset="2"/>
              <a:buChar char="ü"/>
            </a:pPr>
            <a:r>
              <a:rPr lang="fr-FR" altLang="fr-FR" dirty="0"/>
              <a:t>La STL offre la structure pair (classe générique) qui permet de créer des paires de valeurs:</a:t>
            </a:r>
          </a:p>
          <a:p>
            <a:pPr algn="l" rtl="0">
              <a:buFont typeface="Wingdings" panose="05000000000000000000" pitchFamily="2" charset="2"/>
              <a:buNone/>
            </a:pPr>
            <a:r>
              <a:rPr lang="fr-FR" altLang="fr-FR" sz="1800" dirty="0"/>
              <a:t>	</a:t>
            </a:r>
            <a:r>
              <a:rPr lang="fr-FR" altLang="fr-FR" sz="1600" dirty="0">
                <a:solidFill>
                  <a:srgbClr val="0070C0"/>
                </a:solidFill>
              </a:rPr>
              <a:t>pair&lt;</a:t>
            </a:r>
            <a:r>
              <a:rPr lang="fr-FR" altLang="fr-FR" sz="1600" dirty="0" err="1">
                <a:solidFill>
                  <a:srgbClr val="0070C0"/>
                </a:solidFill>
              </a:rPr>
              <a:t>int,int</a:t>
            </a:r>
            <a:r>
              <a:rPr lang="fr-FR" altLang="fr-FR" sz="1600" dirty="0">
                <a:solidFill>
                  <a:srgbClr val="0070C0"/>
                </a:solidFill>
              </a:rPr>
              <a:t>&gt; p=</a:t>
            </a:r>
            <a:r>
              <a:rPr lang="fr-FR" altLang="fr-FR" sz="1600" dirty="0" err="1">
                <a:solidFill>
                  <a:srgbClr val="0070C0"/>
                </a:solidFill>
              </a:rPr>
              <a:t>make_pair</a:t>
            </a:r>
            <a:r>
              <a:rPr lang="fr-FR" altLang="fr-FR" sz="1600" dirty="0">
                <a:solidFill>
                  <a:srgbClr val="0070C0"/>
                </a:solidFill>
              </a:rPr>
              <a:t>(3,2);pair&lt;</a:t>
            </a:r>
            <a:r>
              <a:rPr lang="fr-FR" altLang="fr-FR" sz="1600" dirty="0" err="1">
                <a:solidFill>
                  <a:srgbClr val="0070C0"/>
                </a:solidFill>
              </a:rPr>
              <a:t>char,int</a:t>
            </a:r>
            <a:r>
              <a:rPr lang="fr-FR" altLang="fr-FR" sz="1600" dirty="0">
                <a:solidFill>
                  <a:srgbClr val="0070C0"/>
                </a:solidFill>
              </a:rPr>
              <a:t>&gt; q=</a:t>
            </a:r>
            <a:r>
              <a:rPr lang="fr-FR" altLang="fr-FR" sz="1600" dirty="0" err="1">
                <a:solidFill>
                  <a:srgbClr val="0070C0"/>
                </a:solidFill>
              </a:rPr>
              <a:t>make_pair</a:t>
            </a:r>
            <a:r>
              <a:rPr lang="fr-FR" altLang="fr-FR" sz="1600" dirty="0">
                <a:solidFill>
                  <a:srgbClr val="0070C0"/>
                </a:solidFill>
              </a:rPr>
              <a:t>(‘B’,3);</a:t>
            </a:r>
          </a:p>
          <a:p>
            <a:pPr lvl="1" algn="l" rtl="0">
              <a:buFont typeface="Wingdings" panose="05000000000000000000" pitchFamily="2" charset="2"/>
              <a:buChar char="ü"/>
            </a:pPr>
            <a:r>
              <a:rPr lang="fr-FR" altLang="fr-FR" dirty="0"/>
              <a:t>Certaines fonctions des </a:t>
            </a:r>
            <a:r>
              <a:rPr lang="fr-FR" altLang="fr-FR" dirty="0" err="1"/>
              <a:t>maps</a:t>
            </a:r>
            <a:r>
              <a:rPr lang="fr-FR" altLang="fr-FR" dirty="0"/>
              <a:t> (comme </a:t>
            </a:r>
            <a:r>
              <a:rPr lang="fr-FR" altLang="fr-FR" dirty="0" err="1"/>
              <a:t>find</a:t>
            </a:r>
            <a:r>
              <a:rPr lang="fr-FR" altLang="fr-FR" dirty="0"/>
              <a:t>) retournent une pair de valeur (objet de la classe pair).</a:t>
            </a:r>
          </a:p>
          <a:p>
            <a:pPr algn="l" rtl="0">
              <a:buFont typeface="Wingdings" panose="05000000000000000000" pitchFamily="2" charset="2"/>
              <a:buChar char="q"/>
            </a:pPr>
            <a:r>
              <a:rPr lang="fr-FR" altLang="fr-FR" sz="2000" b="1" dirty="0"/>
              <a:t>La Boost Library C++:</a:t>
            </a:r>
          </a:p>
          <a:p>
            <a:pPr algn="l" rtl="0">
              <a:buFont typeface="Wingdings" panose="05000000000000000000" pitchFamily="2" charset="2"/>
              <a:buChar char="Ø"/>
            </a:pPr>
            <a:r>
              <a:rPr lang="fr-FR" altLang="fr-FR" sz="1800" dirty="0"/>
              <a:t>La </a:t>
            </a:r>
            <a:r>
              <a:rPr lang="fr-FR" altLang="fr-FR" sz="1800" dirty="0" err="1"/>
              <a:t>BoostLibrary</a:t>
            </a:r>
            <a:r>
              <a:rPr lang="fr-FR" altLang="fr-FR" sz="1800" dirty="0"/>
              <a:t> c++, est une bibliothèque non standard de C++, certains de ses fonctions ont été intégré dans le standard,</a:t>
            </a:r>
          </a:p>
          <a:p>
            <a:pPr algn="l" rtl="0">
              <a:buFont typeface="Wingdings" panose="05000000000000000000" pitchFamily="2" charset="2"/>
              <a:buChar char="Ø"/>
            </a:pPr>
            <a:r>
              <a:rPr lang="fr-FR" altLang="fr-FR" sz="1800" dirty="0"/>
              <a:t>La </a:t>
            </a:r>
            <a:r>
              <a:rPr lang="fr-FR" altLang="fr-FR" sz="1800" dirty="0" err="1"/>
              <a:t>BoostLibrary</a:t>
            </a:r>
            <a:r>
              <a:rPr lang="fr-FR" altLang="fr-FR" sz="1800" dirty="0"/>
              <a:t> présente à l’utilisateur le moyen de manipuler:</a:t>
            </a:r>
          </a:p>
          <a:p>
            <a:pPr lvl="1" algn="l" rtl="0">
              <a:buFont typeface="Wingdings" panose="05000000000000000000" pitchFamily="2" charset="2"/>
              <a:buChar char="ü"/>
            </a:pPr>
            <a:r>
              <a:rPr lang="fr-FR" altLang="fr-FR" dirty="0"/>
              <a:t>Les Threads</a:t>
            </a:r>
          </a:p>
          <a:p>
            <a:pPr lvl="1" algn="l" rtl="0">
              <a:buFont typeface="Wingdings" panose="05000000000000000000" pitchFamily="2" charset="2"/>
              <a:buChar char="ü"/>
            </a:pPr>
            <a:r>
              <a:rPr lang="fr-FR" altLang="fr-FR" dirty="0"/>
              <a:t>Les Matrices, le calcul algébrique les graphes mathématiques, les aléatoires …</a:t>
            </a:r>
          </a:p>
          <a:p>
            <a:pPr lvl="1" algn="l" rtl="0">
              <a:buFont typeface="Wingdings" panose="05000000000000000000" pitchFamily="2" charset="2"/>
              <a:buChar char="ü"/>
            </a:pPr>
            <a:r>
              <a:rPr lang="fr-FR" altLang="fr-FR" dirty="0"/>
              <a:t>Les Lambda-calculs</a:t>
            </a:r>
          </a:p>
          <a:p>
            <a:pPr algn="l" rtl="0">
              <a:buFont typeface="Wingdings" panose="05000000000000000000" pitchFamily="2" charset="2"/>
              <a:buNone/>
            </a:pPr>
            <a:endParaRPr lang="fr-FR" altLang="fr-F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938296E-740D-E34C-046C-7BE4CAABFC65}"/>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5123" name="Rectangle 3">
            <a:extLst>
              <a:ext uri="{FF2B5EF4-FFF2-40B4-BE49-F238E27FC236}">
                <a16:creationId xmlns:a16="http://schemas.microsoft.com/office/drawing/2014/main" id="{2B91B1E8-90F1-275C-2DE8-FCDEF37278C6}"/>
              </a:ext>
            </a:extLst>
          </p:cNvPr>
          <p:cNvSpPr>
            <a:spLocks noGrp="1" noChangeArrowheads="1"/>
          </p:cNvSpPr>
          <p:nvPr>
            <p:ph idx="1"/>
          </p:nvPr>
        </p:nvSpPr>
        <p:spPr>
          <a:xfrm>
            <a:off x="1567543" y="862149"/>
            <a:ext cx="7576457" cy="5908539"/>
          </a:xfrm>
        </p:spPr>
        <p:txBody>
          <a:bodyPr>
            <a:normAutofit lnSpcReduction="10000"/>
          </a:bodyPr>
          <a:lstStyle/>
          <a:p>
            <a:pPr algn="l" rtl="0">
              <a:buFont typeface="Wingdings" panose="05000000000000000000" pitchFamily="2" charset="2"/>
              <a:buChar char="q"/>
            </a:pPr>
            <a:r>
              <a:rPr lang="fr-FR" altLang="fr-FR" sz="2400" b="1" dirty="0"/>
              <a:t>Introduction aux </a:t>
            </a:r>
            <a:r>
              <a:rPr lang="fr-FR" altLang="fr-FR" sz="2400" b="1" dirty="0" err="1"/>
              <a:t>templates</a:t>
            </a:r>
            <a:endParaRPr lang="fr-FR" altLang="fr-FR" sz="2400" b="1" dirty="0"/>
          </a:p>
          <a:p>
            <a:pPr algn="l" rtl="0">
              <a:buFont typeface="Wingdings" panose="05000000000000000000" pitchFamily="2" charset="2"/>
              <a:buNone/>
            </a:pPr>
            <a:r>
              <a:rPr lang="fr-FR" altLang="fr-FR" sz="2400" b="1" dirty="0"/>
              <a:t>Observation:</a:t>
            </a:r>
            <a:r>
              <a:rPr lang="fr-FR" altLang="fr-FR" sz="2400" dirty="0"/>
              <a:t> certaines fonctions ou classes possèdent le même fonctionnement (le même algorithme) et diffèrent sur les types de données traités.</a:t>
            </a:r>
          </a:p>
          <a:p>
            <a:pPr algn="l" rtl="0">
              <a:buFont typeface="Wingdings" panose="05000000000000000000" pitchFamily="2" charset="2"/>
              <a:buChar char="Ø"/>
            </a:pPr>
            <a:r>
              <a:rPr lang="fr-FR" altLang="fr-FR" sz="2400" dirty="0"/>
              <a:t>Il est intéressant de concevoir une seule fonction (classe), qui paramétrise les types des données (le type d’une variable par exemple devient un paramètre). </a:t>
            </a:r>
          </a:p>
          <a:p>
            <a:pPr algn="l" rtl="0">
              <a:buFont typeface="Wingdings" panose="05000000000000000000" pitchFamily="2" charset="2"/>
              <a:buChar char="Ø"/>
            </a:pPr>
            <a:r>
              <a:rPr lang="fr-FR" altLang="fr-FR" sz="2400" dirty="0"/>
              <a:t>Au besoin (appel de fonction, utilisation de la classe) le compilateur crée la fonction ou la classe adéquate avec des types réels</a:t>
            </a:r>
          </a:p>
          <a:p>
            <a:pPr marL="0" indent="0" algn="l" rtl="0">
              <a:buNone/>
            </a:pPr>
            <a:r>
              <a:rPr lang="fr-FR" altLang="fr-FR" sz="2400" b="1" dirty="0"/>
              <a:t>Condition:</a:t>
            </a:r>
            <a:r>
              <a:rPr lang="fr-FR" altLang="fr-FR" sz="2400" dirty="0"/>
              <a:t> les opérateurs appliqués aux différents  types de données paramétrés doivent être réalisables sur les types réels,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94A668A0-2BBD-9DC3-DAB5-F85214567B77}"/>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32771" name="Rectangle 3">
            <a:extLst>
              <a:ext uri="{FF2B5EF4-FFF2-40B4-BE49-F238E27FC236}">
                <a16:creationId xmlns:a16="http://schemas.microsoft.com/office/drawing/2014/main" id="{4B994EFC-C9A0-FF74-2F69-B6E2A2E76C7F}"/>
              </a:ext>
            </a:extLst>
          </p:cNvPr>
          <p:cNvSpPr>
            <a:spLocks noGrp="1" noChangeArrowheads="1"/>
          </p:cNvSpPr>
          <p:nvPr>
            <p:ph idx="1"/>
          </p:nvPr>
        </p:nvSpPr>
        <p:spPr>
          <a:xfrm>
            <a:off x="1371600" y="975361"/>
            <a:ext cx="7772400" cy="5838190"/>
          </a:xfrm>
        </p:spPr>
        <p:txBody>
          <a:bodyPr/>
          <a:lstStyle/>
          <a:p>
            <a:pPr lvl="1" algn="l" rtl="0">
              <a:buFont typeface="Wingdings" panose="05000000000000000000" pitchFamily="2" charset="2"/>
              <a:buChar char="ü"/>
            </a:pPr>
            <a:r>
              <a:rPr lang="fr-FR" altLang="fr-FR" dirty="0"/>
              <a:t>La </a:t>
            </a:r>
            <a:r>
              <a:rPr lang="fr-FR" altLang="fr-FR" dirty="0" err="1"/>
              <a:t>méta-programmation</a:t>
            </a:r>
            <a:endParaRPr lang="fr-FR" altLang="fr-FR" dirty="0"/>
          </a:p>
          <a:p>
            <a:pPr lvl="1" algn="l" rtl="0">
              <a:buFont typeface="Wingdings" panose="05000000000000000000" pitchFamily="2" charset="2"/>
              <a:buChar char="ü"/>
            </a:pPr>
            <a:r>
              <a:rPr lang="fr-FR" altLang="fr-FR" dirty="0"/>
              <a:t>Les fichiers et répertoires</a:t>
            </a:r>
          </a:p>
          <a:p>
            <a:pPr lvl="1" algn="l" rtl="0">
              <a:buFont typeface="Wingdings" panose="05000000000000000000" pitchFamily="2" charset="2"/>
              <a:buChar char="ü"/>
            </a:pPr>
            <a:r>
              <a:rPr lang="fr-FR" altLang="fr-FR" dirty="0"/>
              <a:t>La sérialisation ….</a:t>
            </a:r>
            <a:r>
              <a:rPr lang="fr-FR" altLang="fr-FR" dirty="0" err="1"/>
              <a:t>etc</a:t>
            </a:r>
            <a:endParaRPr lang="fr-FR" altLang="fr-FR" dirty="0"/>
          </a:p>
          <a:p>
            <a:pPr algn="l" rtl="0">
              <a:buFont typeface="Wingdings" panose="05000000000000000000" pitchFamily="2" charset="2"/>
              <a:buNone/>
            </a:pPr>
            <a:r>
              <a:rPr lang="fr-FR" altLang="fr-FR" sz="1800" dirty="0"/>
              <a:t>Lien: </a:t>
            </a:r>
            <a:r>
              <a:rPr lang="fr-FR" altLang="fr-FR" sz="1800" dirty="0">
                <a:solidFill>
                  <a:srgbClr val="0070C0"/>
                </a:solidFill>
              </a:rPr>
              <a:t>http://www.boost.org/</a:t>
            </a:r>
          </a:p>
          <a:p>
            <a:pPr algn="l" rtl="0">
              <a:buFont typeface="Wingdings" panose="05000000000000000000" pitchFamily="2" charset="2"/>
              <a:buNone/>
            </a:pPr>
            <a:r>
              <a:rPr lang="fr-FR" altLang="fr-FR" sz="1800" dirty="0"/>
              <a:t>Documentation: </a:t>
            </a:r>
            <a:r>
              <a:rPr lang="fr-FR" altLang="fr-FR" sz="1800" dirty="0">
                <a:solidFill>
                  <a:srgbClr val="0070C0"/>
                </a:solidFill>
              </a:rPr>
              <a:t>http://www.boost.org/doc/libs/1_53_0/libs/libraries.htm</a:t>
            </a:r>
          </a:p>
          <a:p>
            <a:pPr algn="l" rtl="0">
              <a:buFont typeface="Wingdings" panose="05000000000000000000" pitchFamily="2" charset="2"/>
              <a:buNone/>
            </a:pPr>
            <a:endParaRPr lang="fr-FR" altLang="fr-F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0D8F90-FD13-F4F5-4118-E6ED9EAF666B}"/>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6147" name="Rectangle 3">
            <a:extLst>
              <a:ext uri="{FF2B5EF4-FFF2-40B4-BE49-F238E27FC236}">
                <a16:creationId xmlns:a16="http://schemas.microsoft.com/office/drawing/2014/main" id="{37B36F74-097B-06A3-DC2D-0BB0419965EE}"/>
              </a:ext>
            </a:extLst>
          </p:cNvPr>
          <p:cNvSpPr>
            <a:spLocks noGrp="1" noChangeArrowheads="1"/>
          </p:cNvSpPr>
          <p:nvPr>
            <p:ph idx="1"/>
          </p:nvPr>
        </p:nvSpPr>
        <p:spPr>
          <a:xfrm>
            <a:off x="1371600" y="782638"/>
            <a:ext cx="7772400" cy="5988050"/>
          </a:xfrm>
        </p:spPr>
        <p:txBody>
          <a:bodyPr>
            <a:normAutofit lnSpcReduction="10000"/>
          </a:bodyPr>
          <a:lstStyle/>
          <a:p>
            <a:pPr algn="l" rtl="0">
              <a:buFont typeface="Wingdings" panose="05000000000000000000" pitchFamily="2" charset="2"/>
              <a:buChar char="q"/>
            </a:pPr>
            <a:r>
              <a:rPr lang="fr-FR" altLang="fr-FR" sz="2400" b="1" dirty="0"/>
              <a:t>Les templates (Patrons):</a:t>
            </a:r>
          </a:p>
          <a:p>
            <a:pPr algn="l" rtl="0">
              <a:buFont typeface="Wingdings" panose="05000000000000000000" pitchFamily="2" charset="2"/>
              <a:buChar char="q"/>
            </a:pPr>
            <a:r>
              <a:rPr lang="fr-FR" altLang="fr-FR" b="1" dirty="0"/>
              <a:t>Les templates de fonctions:</a:t>
            </a:r>
          </a:p>
          <a:p>
            <a:pPr algn="l" rtl="0">
              <a:buFont typeface="Wingdings" panose="05000000000000000000" pitchFamily="2" charset="2"/>
              <a:buNone/>
            </a:pPr>
            <a:r>
              <a:rPr lang="fr-FR" altLang="fr-FR" sz="2400" dirty="0"/>
              <a:t>Soit l’exemple suivant:</a:t>
            </a:r>
          </a:p>
          <a:p>
            <a:pPr algn="l" rtl="0">
              <a:buFont typeface="Wingdings" panose="05000000000000000000" pitchFamily="2" charset="2"/>
              <a:buNone/>
            </a:pPr>
            <a:r>
              <a:rPr lang="fr-FR" altLang="fr-FR" sz="2400" dirty="0" err="1"/>
              <a:t>int</a:t>
            </a:r>
            <a:r>
              <a:rPr lang="fr-FR" altLang="fr-FR" sz="2400" dirty="0"/>
              <a:t> min(</a:t>
            </a:r>
            <a:r>
              <a:rPr lang="fr-FR" altLang="fr-FR" sz="2400" dirty="0" err="1"/>
              <a:t>int</a:t>
            </a:r>
            <a:r>
              <a:rPr lang="fr-FR" altLang="fr-FR" sz="2400" dirty="0"/>
              <a:t> </a:t>
            </a:r>
            <a:r>
              <a:rPr lang="fr-FR" altLang="fr-FR" sz="2400" dirty="0" err="1"/>
              <a:t>a,int</a:t>
            </a:r>
            <a:r>
              <a:rPr lang="fr-FR" altLang="fr-FR" sz="2400" dirty="0"/>
              <a:t> b) {return a&lt;b? a:b;}</a:t>
            </a:r>
          </a:p>
          <a:p>
            <a:pPr algn="l" rtl="0">
              <a:buFont typeface="Wingdings" panose="05000000000000000000" pitchFamily="2" charset="2"/>
              <a:buNone/>
            </a:pPr>
            <a:r>
              <a:rPr lang="fr-FR" altLang="fr-FR" sz="2400" dirty="0" err="1"/>
              <a:t>float</a:t>
            </a:r>
            <a:r>
              <a:rPr lang="fr-FR" altLang="fr-FR" sz="2400" dirty="0"/>
              <a:t> min(</a:t>
            </a:r>
            <a:r>
              <a:rPr lang="fr-FR" altLang="fr-FR" sz="2400" dirty="0" err="1"/>
              <a:t>float</a:t>
            </a:r>
            <a:r>
              <a:rPr lang="fr-FR" altLang="fr-FR" sz="2400" dirty="0"/>
              <a:t> </a:t>
            </a:r>
            <a:r>
              <a:rPr lang="fr-FR" altLang="fr-FR" sz="2400" dirty="0" err="1"/>
              <a:t>a,float</a:t>
            </a:r>
            <a:r>
              <a:rPr lang="fr-FR" altLang="fr-FR" sz="2400" dirty="0"/>
              <a:t> b) {return a&lt;</a:t>
            </a:r>
            <a:r>
              <a:rPr lang="fr-FR" altLang="fr-FR" sz="2400" dirty="0" err="1"/>
              <a:t>b?a:b</a:t>
            </a:r>
            <a:r>
              <a:rPr lang="fr-FR" altLang="fr-FR" sz="2400" dirty="0"/>
              <a:t>;}</a:t>
            </a:r>
          </a:p>
          <a:p>
            <a:pPr algn="l" rtl="0">
              <a:buFont typeface="Wingdings" panose="05000000000000000000" pitchFamily="2" charset="2"/>
              <a:buNone/>
            </a:pPr>
            <a:r>
              <a:rPr lang="fr-FR" altLang="fr-FR" sz="2400" dirty="0">
                <a:sym typeface="Wingdings" panose="05000000000000000000" pitchFamily="2" charset="2"/>
              </a:rPr>
              <a:t>On remarque </a:t>
            </a:r>
            <a:r>
              <a:rPr lang="fr-FR" altLang="fr-FR" sz="2400" dirty="0" err="1">
                <a:sym typeface="Wingdings" panose="05000000000000000000" pitchFamily="2" charset="2"/>
              </a:rPr>
              <a:t>quil</a:t>
            </a:r>
            <a:r>
              <a:rPr lang="fr-FR" altLang="fr-FR" sz="2400" dirty="0">
                <a:sym typeface="Wingdings" panose="05000000000000000000" pitchFamily="2" charset="2"/>
              </a:rPr>
              <a:t> </a:t>
            </a:r>
            <a:r>
              <a:rPr lang="fr-FR" altLang="fr-FR" sz="2400" dirty="0" err="1">
                <a:sym typeface="Wingdings" panose="05000000000000000000" pitchFamily="2" charset="2"/>
              </a:rPr>
              <a:t>sagit</a:t>
            </a:r>
            <a:r>
              <a:rPr lang="fr-FR" altLang="fr-FR" sz="2400" dirty="0">
                <a:sym typeface="Wingdings" panose="05000000000000000000" pitchFamily="2" charset="2"/>
              </a:rPr>
              <a:t> du même algorithme appliqué sur différents type de données. Il est utile de paramétrer le type de données et garder un seule algorithme. </a:t>
            </a:r>
          </a:p>
          <a:p>
            <a:pPr algn="l" rtl="0">
              <a:buFont typeface="Wingdings" panose="05000000000000000000" pitchFamily="2" charset="2"/>
              <a:buNone/>
            </a:pPr>
            <a:r>
              <a:rPr lang="fr-FR" altLang="fr-FR" sz="2400" dirty="0"/>
              <a:t>Définition du template de la fonction min:</a:t>
            </a:r>
          </a:p>
          <a:p>
            <a:pPr algn="l" rtl="0">
              <a:buFont typeface="Wingdings" panose="05000000000000000000" pitchFamily="2" charset="2"/>
              <a:buNone/>
            </a:pPr>
            <a:r>
              <a:rPr lang="fr-FR" altLang="fr-FR" sz="2400" b="1" dirty="0">
                <a:solidFill>
                  <a:srgbClr val="0070C0"/>
                </a:solidFill>
              </a:rPr>
              <a:t>template</a:t>
            </a:r>
            <a:r>
              <a:rPr lang="fr-FR" altLang="fr-FR" sz="2400" dirty="0">
                <a:solidFill>
                  <a:srgbClr val="0070C0"/>
                </a:solidFill>
              </a:rPr>
              <a:t> &lt;class </a:t>
            </a:r>
            <a:r>
              <a:rPr lang="fr-FR" altLang="fr-FR" sz="2400" b="1" dirty="0">
                <a:solidFill>
                  <a:srgbClr val="0070C0"/>
                </a:solidFill>
              </a:rPr>
              <a:t>T</a:t>
            </a:r>
            <a:r>
              <a:rPr lang="fr-FR" altLang="fr-FR" sz="2400" dirty="0">
                <a:solidFill>
                  <a:srgbClr val="0070C0"/>
                </a:solidFill>
              </a:rPr>
              <a:t>&gt; </a:t>
            </a:r>
            <a:r>
              <a:rPr lang="fr-FR" altLang="fr-FR" sz="2400" b="1" dirty="0">
                <a:solidFill>
                  <a:srgbClr val="0070C0"/>
                </a:solidFill>
              </a:rPr>
              <a:t>T</a:t>
            </a:r>
            <a:r>
              <a:rPr lang="fr-FR" altLang="fr-FR" sz="2400" dirty="0">
                <a:solidFill>
                  <a:srgbClr val="0070C0"/>
                </a:solidFill>
              </a:rPr>
              <a:t> min (</a:t>
            </a:r>
            <a:r>
              <a:rPr lang="fr-FR" altLang="fr-FR" sz="2400" b="1" dirty="0">
                <a:solidFill>
                  <a:srgbClr val="0070C0"/>
                </a:solidFill>
              </a:rPr>
              <a:t>T</a:t>
            </a:r>
            <a:r>
              <a:rPr lang="fr-FR" altLang="fr-FR" sz="2400" dirty="0">
                <a:solidFill>
                  <a:srgbClr val="0070C0"/>
                </a:solidFill>
              </a:rPr>
              <a:t> </a:t>
            </a:r>
            <a:r>
              <a:rPr lang="fr-FR" altLang="fr-FR" sz="2400" dirty="0" err="1">
                <a:solidFill>
                  <a:srgbClr val="0070C0"/>
                </a:solidFill>
              </a:rPr>
              <a:t>a,</a:t>
            </a:r>
            <a:r>
              <a:rPr lang="fr-FR" altLang="fr-FR" sz="2400" b="1" dirty="0" err="1">
                <a:solidFill>
                  <a:srgbClr val="0070C0"/>
                </a:solidFill>
              </a:rPr>
              <a:t>T</a:t>
            </a:r>
            <a:r>
              <a:rPr lang="fr-FR" altLang="fr-FR" sz="2400" dirty="0">
                <a:solidFill>
                  <a:srgbClr val="0070C0"/>
                </a:solidFill>
              </a:rPr>
              <a:t> b) {return a&lt;</a:t>
            </a:r>
            <a:r>
              <a:rPr lang="fr-FR" altLang="fr-FR" sz="2400" dirty="0" err="1">
                <a:solidFill>
                  <a:srgbClr val="0070C0"/>
                </a:solidFill>
              </a:rPr>
              <a:t>b?a:b</a:t>
            </a:r>
            <a:r>
              <a:rPr lang="fr-FR" altLang="fr-FR" sz="2400" dirty="0">
                <a:solidFill>
                  <a:srgbClr val="0070C0"/>
                </a:solidFill>
              </a:rPr>
              <a:t>;}</a:t>
            </a:r>
          </a:p>
          <a:p>
            <a:pPr algn="l" rtl="0">
              <a:buFont typeface="Wingdings" panose="05000000000000000000" pitchFamily="2" charset="2"/>
              <a:buChar char="Ø"/>
            </a:pPr>
            <a:r>
              <a:rPr lang="fr-FR" altLang="fr-FR" sz="2400" dirty="0"/>
              <a:t>Le mot clé class désigne un type quelconque (classe ou primitif) il peut être substitué par le mot clé </a:t>
            </a:r>
            <a:r>
              <a:rPr lang="fr-FR" altLang="fr-FR" sz="2400" b="1" dirty="0" err="1">
                <a:solidFill>
                  <a:srgbClr val="0070C0"/>
                </a:solidFill>
              </a:rPr>
              <a:t>typename</a:t>
            </a:r>
            <a:r>
              <a:rPr lang="fr-FR" altLang="fr-FR" sz="2400" b="1" dirty="0"/>
              <a:t> </a:t>
            </a:r>
            <a:r>
              <a:rPr lang="fr-FR" altLang="fr-FR" sz="2400" dirty="0"/>
              <a:t>qui est plus significatif.</a:t>
            </a:r>
            <a:endParaRPr lang="fr-FR" altLang="fr-FR"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FBFD358-886D-807D-E672-DCA8E25E2AB4}"/>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7171" name="Rectangle 3">
            <a:extLst>
              <a:ext uri="{FF2B5EF4-FFF2-40B4-BE49-F238E27FC236}">
                <a16:creationId xmlns:a16="http://schemas.microsoft.com/office/drawing/2014/main" id="{6CB32FBA-A6D8-48CF-C40C-2F963AE179A1}"/>
              </a:ext>
            </a:extLst>
          </p:cNvPr>
          <p:cNvSpPr>
            <a:spLocks noGrp="1" noChangeArrowheads="1"/>
          </p:cNvSpPr>
          <p:nvPr>
            <p:ph idx="1"/>
          </p:nvPr>
        </p:nvSpPr>
        <p:spPr>
          <a:xfrm>
            <a:off x="1371600" y="782638"/>
            <a:ext cx="7772400" cy="5988050"/>
          </a:xfrm>
        </p:spPr>
        <p:txBody>
          <a:bodyPr>
            <a:normAutofit/>
          </a:bodyPr>
          <a:lstStyle/>
          <a:p>
            <a:pPr marL="457200" indent="-457200" algn="l" rtl="0">
              <a:buFont typeface="Wingdings" panose="05000000000000000000" pitchFamily="2" charset="2"/>
              <a:buNone/>
            </a:pPr>
            <a:r>
              <a:rPr lang="fr-FR" altLang="fr-FR" sz="2000" b="1" dirty="0"/>
              <a:t>Conception des templates.</a:t>
            </a:r>
          </a:p>
          <a:p>
            <a:pPr algn="l" rtl="0">
              <a:buFont typeface="Wingdings" panose="05000000000000000000" pitchFamily="2" charset="2"/>
              <a:buChar char="Ø"/>
            </a:pPr>
            <a:r>
              <a:rPr lang="fr-FR" altLang="fr-FR" sz="2000" dirty="0"/>
              <a:t>Les templates sont des déclarations. Ils sont destinés au compilateur qui crée au besoin (appels) les fonctions réelles adéquates, on peut pas créer un module objet à partir de templates.</a:t>
            </a:r>
          </a:p>
          <a:p>
            <a:pPr algn="l" rtl="0">
              <a:buFont typeface="Wingdings" panose="05000000000000000000" pitchFamily="2" charset="2"/>
              <a:buChar char="Ø"/>
            </a:pPr>
            <a:r>
              <a:rPr lang="fr-FR" altLang="fr-FR" sz="2000" dirty="0"/>
              <a:t>Pour une meilleure organisation du code, il est préférable de mettre en œuvre 2 fichiers d’entête:</a:t>
            </a:r>
          </a:p>
          <a:p>
            <a:pPr marL="857250" lvl="1" indent="-457200" algn="l" rtl="0">
              <a:buFont typeface="+mj-lt"/>
              <a:buAutoNum type="arabicPeriod"/>
            </a:pPr>
            <a:r>
              <a:rPr lang="fr-FR" altLang="fr-FR" sz="1800" dirty="0"/>
              <a:t>Le premier contient uniquement les déclarations des template: </a:t>
            </a:r>
            <a:r>
              <a:rPr lang="fr-FR" altLang="fr-FR" sz="1800" dirty="0">
                <a:solidFill>
                  <a:srgbClr val="0070C0"/>
                </a:solidFill>
              </a:rPr>
              <a:t>template &lt;class </a:t>
            </a:r>
            <a:r>
              <a:rPr lang="fr-FR" altLang="fr-FR" sz="1800" dirty="0" err="1">
                <a:solidFill>
                  <a:srgbClr val="0070C0"/>
                </a:solidFill>
              </a:rPr>
              <a:t>T,class</a:t>
            </a:r>
            <a:r>
              <a:rPr lang="fr-FR" altLang="fr-FR" sz="1800" dirty="0">
                <a:solidFill>
                  <a:srgbClr val="0070C0"/>
                </a:solidFill>
              </a:rPr>
              <a:t> U…&gt; </a:t>
            </a:r>
            <a:r>
              <a:rPr lang="fr-FR" altLang="fr-FR" sz="1800" dirty="0" err="1">
                <a:solidFill>
                  <a:srgbClr val="0070C0"/>
                </a:solidFill>
              </a:rPr>
              <a:t>typeretour</a:t>
            </a:r>
            <a:r>
              <a:rPr lang="fr-FR" altLang="fr-FR" sz="1800" dirty="0">
                <a:solidFill>
                  <a:srgbClr val="0070C0"/>
                </a:solidFill>
              </a:rPr>
              <a:t> fct (T </a:t>
            </a:r>
            <a:r>
              <a:rPr lang="fr-FR" altLang="fr-FR" sz="1800" dirty="0" err="1">
                <a:solidFill>
                  <a:srgbClr val="0070C0"/>
                </a:solidFill>
              </a:rPr>
              <a:t>a,U</a:t>
            </a:r>
            <a:r>
              <a:rPr lang="fr-FR" altLang="fr-FR" sz="1800" dirty="0">
                <a:solidFill>
                  <a:srgbClr val="0070C0"/>
                </a:solidFill>
              </a:rPr>
              <a:t> b…);</a:t>
            </a:r>
            <a:endParaRPr lang="fr-FR" altLang="fr-FR" sz="1800" dirty="0"/>
          </a:p>
          <a:p>
            <a:pPr marL="857250" lvl="1" indent="-457200" algn="l" rtl="0">
              <a:buFont typeface="+mj-lt"/>
              <a:buAutoNum type="arabicPeriod"/>
            </a:pPr>
            <a:r>
              <a:rPr lang="fr-FR" altLang="fr-FR" sz="2000" dirty="0"/>
              <a:t>Le deuxième contient le corps des templates.</a:t>
            </a:r>
          </a:p>
          <a:p>
            <a:pPr algn="l" rtl="0">
              <a:buFont typeface="Wingdings" panose="05000000000000000000" pitchFamily="2" charset="2"/>
              <a:buChar char="Ø"/>
            </a:pPr>
            <a:r>
              <a:rPr lang="fr-FR" altLang="fr-FR" sz="2000" dirty="0"/>
              <a:t>Pour utiliser le template uniquement par son fichier de déclaration (le premier). Ce dernier doit inclure le deuxième fichier par la clause : </a:t>
            </a:r>
            <a:r>
              <a:rPr lang="fr-FR" altLang="fr-FR" sz="2000" dirty="0">
                <a:solidFill>
                  <a:srgbClr val="0070C0"/>
                </a:solidFill>
              </a:rPr>
              <a:t>#include &lt;</a:t>
            </a:r>
            <a:r>
              <a:rPr lang="fr-FR" altLang="fr-FR" sz="2000" dirty="0" err="1">
                <a:solidFill>
                  <a:srgbClr val="0070C0"/>
                </a:solidFill>
              </a:rPr>
              <a:t>deuxième.h</a:t>
            </a:r>
            <a:r>
              <a:rPr lang="fr-FR" altLang="fr-FR" sz="2000" dirty="0">
                <a:solidFill>
                  <a:srgbClr val="0070C0"/>
                </a:solidFill>
              </a:rPr>
              <a:t>&gt;</a:t>
            </a:r>
            <a:r>
              <a:rPr lang="fr-FR" altLang="fr-FR" sz="2000" dirty="0"/>
              <a:t>. </a:t>
            </a:r>
          </a:p>
          <a:p>
            <a:pPr algn="l" rtl="0">
              <a:buFont typeface="Wingdings" panose="05000000000000000000" pitchFamily="2" charset="2"/>
              <a:buChar char="Ø"/>
            </a:pPr>
            <a:r>
              <a:rPr lang="fr-FR" altLang="fr-FR" sz="2000" dirty="0"/>
              <a:t>Il suffit à l’utilisateur d’inclure le premier fichier par </a:t>
            </a:r>
          </a:p>
          <a:p>
            <a:pPr marL="0" indent="0" algn="l" rtl="0">
              <a:buNone/>
            </a:pPr>
            <a:r>
              <a:rPr lang="fr-FR" altLang="fr-FR" sz="2000" dirty="0"/>
              <a:t>	</a:t>
            </a:r>
            <a:r>
              <a:rPr lang="fr-FR" altLang="fr-FR" sz="2000" dirty="0" err="1">
                <a:solidFill>
                  <a:srgbClr val="0070C0"/>
                </a:solidFill>
              </a:rPr>
              <a:t>include</a:t>
            </a:r>
            <a:r>
              <a:rPr lang="fr-FR" altLang="fr-FR" sz="2000" dirty="0">
                <a:solidFill>
                  <a:srgbClr val="0070C0"/>
                </a:solidFill>
              </a:rPr>
              <a:t> &lt;</a:t>
            </a:r>
            <a:r>
              <a:rPr lang="fr-FR" altLang="fr-FR" sz="2000" dirty="0" err="1">
                <a:solidFill>
                  <a:srgbClr val="0070C0"/>
                </a:solidFill>
              </a:rPr>
              <a:t>premier.h</a:t>
            </a:r>
            <a:r>
              <a:rPr lang="fr-FR" altLang="fr-FR" sz="2000" dirty="0">
                <a:solidFill>
                  <a:srgbClr val="0070C0"/>
                </a:solidFill>
              </a:rPr>
              <a:t>&gt;</a:t>
            </a:r>
          </a:p>
          <a:p>
            <a:pPr marL="457200" indent="-457200" algn="l" rtl="0">
              <a:buFont typeface="Wingdings" panose="05000000000000000000" pitchFamily="2" charset="2"/>
              <a:buNone/>
            </a:pPr>
            <a:endParaRPr lang="fr-FR" altLang="fr-F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8992B66-5A87-510A-3726-EC3CAFCC25AD}"/>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5123" name="Rectangle 3">
            <a:extLst>
              <a:ext uri="{FF2B5EF4-FFF2-40B4-BE49-F238E27FC236}">
                <a16:creationId xmlns:a16="http://schemas.microsoft.com/office/drawing/2014/main" id="{7D6EFFEF-0CAD-6823-75FA-A24B3405B175}"/>
              </a:ext>
            </a:extLst>
          </p:cNvPr>
          <p:cNvSpPr>
            <a:spLocks noGrp="1" noChangeArrowheads="1"/>
          </p:cNvSpPr>
          <p:nvPr>
            <p:ph idx="1"/>
          </p:nvPr>
        </p:nvSpPr>
        <p:spPr>
          <a:xfrm>
            <a:off x="1594022" y="902043"/>
            <a:ext cx="7549978" cy="5868645"/>
          </a:xfrm>
        </p:spPr>
        <p:txBody>
          <a:bodyPr>
            <a:normAutofit lnSpcReduction="10000"/>
          </a:bodyPr>
          <a:lstStyle/>
          <a:p>
            <a:pPr algn="l" rtl="0">
              <a:buFont typeface="Wingdings" panose="05000000000000000000" pitchFamily="2" charset="2"/>
              <a:buNone/>
              <a:defRPr/>
            </a:pPr>
            <a:r>
              <a:rPr lang="fr-FR" sz="2400" b="1" dirty="0"/>
              <a:t>Remarques</a:t>
            </a:r>
          </a:p>
          <a:p>
            <a:pPr algn="l" rtl="0">
              <a:buFont typeface="Wingdings" panose="05000000000000000000" pitchFamily="2" charset="2"/>
              <a:buChar char="Ø"/>
              <a:defRPr/>
            </a:pPr>
            <a:r>
              <a:rPr lang="fr-FR" sz="2400" dirty="0"/>
              <a:t>Si le compilateur trouve:</a:t>
            </a:r>
          </a:p>
          <a:p>
            <a:pPr lvl="1" algn="l" rtl="0">
              <a:buFont typeface="Wingdings" panose="05000000000000000000" pitchFamily="2" charset="2"/>
              <a:buChar char="ü"/>
              <a:defRPr/>
            </a:pPr>
            <a:r>
              <a:rPr lang="fr-FR" sz="2200" dirty="0" err="1">
                <a:solidFill>
                  <a:srgbClr val="0070C0"/>
                </a:solidFill>
              </a:rPr>
              <a:t>int</a:t>
            </a:r>
            <a:r>
              <a:rPr lang="fr-FR" sz="2200" dirty="0">
                <a:solidFill>
                  <a:srgbClr val="0070C0"/>
                </a:solidFill>
              </a:rPr>
              <a:t> x=5; </a:t>
            </a:r>
            <a:r>
              <a:rPr lang="fr-FR" sz="2200" dirty="0" err="1">
                <a:solidFill>
                  <a:srgbClr val="0070C0"/>
                </a:solidFill>
              </a:rPr>
              <a:t>int</a:t>
            </a:r>
            <a:r>
              <a:rPr lang="fr-FR" sz="2200" dirty="0">
                <a:solidFill>
                  <a:srgbClr val="0070C0"/>
                </a:solidFill>
              </a:rPr>
              <a:t> y=6; </a:t>
            </a:r>
            <a:r>
              <a:rPr lang="fr-FR" sz="2200" dirty="0" err="1">
                <a:solidFill>
                  <a:srgbClr val="0070C0"/>
                </a:solidFill>
              </a:rPr>
              <a:t>int</a:t>
            </a:r>
            <a:r>
              <a:rPr lang="fr-FR" sz="2200" dirty="0">
                <a:solidFill>
                  <a:srgbClr val="0070C0"/>
                </a:solidFill>
              </a:rPr>
              <a:t> z=min(</a:t>
            </a:r>
            <a:r>
              <a:rPr lang="fr-FR" sz="2200" dirty="0" err="1">
                <a:solidFill>
                  <a:srgbClr val="0070C0"/>
                </a:solidFill>
              </a:rPr>
              <a:t>x,y</a:t>
            </a:r>
            <a:r>
              <a:rPr lang="fr-FR" sz="2200" dirty="0">
                <a:solidFill>
                  <a:srgbClr val="0070C0"/>
                </a:solidFill>
              </a:rPr>
              <a:t>), </a:t>
            </a:r>
            <a:r>
              <a:rPr lang="fr-FR" sz="2200" dirty="0"/>
              <a:t>il va instancier, d’une manière transparente, une fonction à partir du template précédemment défini en remplaçant le type T par </a:t>
            </a:r>
            <a:r>
              <a:rPr lang="fr-FR" sz="2200" dirty="0" err="1"/>
              <a:t>int</a:t>
            </a:r>
            <a:r>
              <a:rPr lang="fr-FR" sz="2200" dirty="0"/>
              <a:t>.</a:t>
            </a:r>
          </a:p>
          <a:p>
            <a:pPr lvl="1" algn="l" rtl="0">
              <a:buFont typeface="Wingdings" panose="05000000000000000000" pitchFamily="2" charset="2"/>
              <a:buChar char="ü"/>
              <a:defRPr/>
            </a:pPr>
            <a:r>
              <a:rPr lang="fr-FR" sz="2200" dirty="0" err="1">
                <a:solidFill>
                  <a:srgbClr val="0070C0"/>
                </a:solidFill>
              </a:rPr>
              <a:t>float</a:t>
            </a:r>
            <a:r>
              <a:rPr lang="fr-FR" sz="2200" dirty="0">
                <a:solidFill>
                  <a:srgbClr val="0070C0"/>
                </a:solidFill>
              </a:rPr>
              <a:t>  z=8.5;float s=1.6; </a:t>
            </a:r>
            <a:r>
              <a:rPr lang="fr-FR" sz="2200" dirty="0" err="1">
                <a:solidFill>
                  <a:srgbClr val="0070C0"/>
                </a:solidFill>
              </a:rPr>
              <a:t>float</a:t>
            </a:r>
            <a:r>
              <a:rPr lang="fr-FR" sz="2200" dirty="0">
                <a:solidFill>
                  <a:srgbClr val="0070C0"/>
                </a:solidFill>
              </a:rPr>
              <a:t> </a:t>
            </a:r>
            <a:r>
              <a:rPr lang="fr-FR" sz="2200" dirty="0" err="1">
                <a:solidFill>
                  <a:srgbClr val="0070C0"/>
                </a:solidFill>
              </a:rPr>
              <a:t>res</a:t>
            </a:r>
            <a:r>
              <a:rPr lang="fr-FR" sz="2200" dirty="0">
                <a:solidFill>
                  <a:srgbClr val="0070C0"/>
                </a:solidFill>
              </a:rPr>
              <a:t>=min(</a:t>
            </a:r>
            <a:r>
              <a:rPr lang="fr-FR" sz="2200" dirty="0" err="1">
                <a:solidFill>
                  <a:srgbClr val="0070C0"/>
                </a:solidFill>
              </a:rPr>
              <a:t>z,t</a:t>
            </a:r>
            <a:r>
              <a:rPr lang="fr-FR" sz="2200" dirty="0">
                <a:solidFill>
                  <a:srgbClr val="0070C0"/>
                </a:solidFill>
              </a:rPr>
              <a:t>), </a:t>
            </a:r>
            <a:r>
              <a:rPr lang="fr-FR" sz="2200" dirty="0"/>
              <a:t>il procèdera de la même façon: une fonction min avec des paramètres et une valeur de retour de type </a:t>
            </a:r>
            <a:r>
              <a:rPr lang="fr-FR" sz="2200" dirty="0" err="1"/>
              <a:t>float</a:t>
            </a:r>
            <a:r>
              <a:rPr lang="fr-FR" sz="2200" dirty="0"/>
              <a:t>.</a:t>
            </a:r>
          </a:p>
          <a:p>
            <a:pPr lvl="1" algn="l" rtl="0">
              <a:buFont typeface="Wingdings" panose="05000000000000000000" pitchFamily="2" charset="2"/>
              <a:buChar char="ü"/>
              <a:defRPr/>
            </a:pPr>
            <a:r>
              <a:rPr lang="fr-FR" sz="2200" dirty="0" err="1">
                <a:solidFill>
                  <a:srgbClr val="0070C0"/>
                </a:solidFill>
              </a:rPr>
              <a:t>int</a:t>
            </a:r>
            <a:r>
              <a:rPr lang="fr-FR" sz="2200" dirty="0">
                <a:solidFill>
                  <a:srgbClr val="0070C0"/>
                </a:solidFill>
              </a:rPr>
              <a:t> x=5; </a:t>
            </a:r>
            <a:r>
              <a:rPr lang="fr-FR" sz="2200" dirty="0" err="1">
                <a:solidFill>
                  <a:srgbClr val="0070C0"/>
                </a:solidFill>
              </a:rPr>
              <a:t>float</a:t>
            </a:r>
            <a:r>
              <a:rPr lang="fr-FR" sz="2200" dirty="0">
                <a:solidFill>
                  <a:srgbClr val="0070C0"/>
                </a:solidFill>
              </a:rPr>
              <a:t>  z=8.5; </a:t>
            </a:r>
            <a:r>
              <a:rPr lang="fr-FR" sz="2200" dirty="0" err="1">
                <a:solidFill>
                  <a:srgbClr val="0070C0"/>
                </a:solidFill>
              </a:rPr>
              <a:t>float</a:t>
            </a:r>
            <a:r>
              <a:rPr lang="fr-FR" sz="2200" dirty="0">
                <a:solidFill>
                  <a:srgbClr val="0070C0"/>
                </a:solidFill>
              </a:rPr>
              <a:t>  z=8.5; </a:t>
            </a:r>
            <a:r>
              <a:rPr lang="fr-FR" sz="2200" dirty="0" err="1">
                <a:solidFill>
                  <a:srgbClr val="0070C0"/>
                </a:solidFill>
              </a:rPr>
              <a:t>res</a:t>
            </a:r>
            <a:r>
              <a:rPr lang="fr-FR" sz="2200" dirty="0">
                <a:solidFill>
                  <a:srgbClr val="0070C0"/>
                </a:solidFill>
              </a:rPr>
              <a:t>=min(</a:t>
            </a:r>
            <a:r>
              <a:rPr lang="fr-FR" sz="2200" dirty="0" err="1">
                <a:solidFill>
                  <a:srgbClr val="0070C0"/>
                </a:solidFill>
              </a:rPr>
              <a:t>x,z</a:t>
            </a:r>
            <a:r>
              <a:rPr lang="fr-FR" sz="2200" dirty="0">
                <a:solidFill>
                  <a:srgbClr val="0070C0"/>
                </a:solidFill>
              </a:rPr>
              <a:t>); </a:t>
            </a:r>
            <a:r>
              <a:rPr lang="fr-FR" sz="2200" dirty="0"/>
              <a:t>provoquera une erreur de compilation (le template ne peut pas générer la fonction min(</a:t>
            </a:r>
            <a:r>
              <a:rPr lang="fr-FR" sz="2200" dirty="0" err="1"/>
              <a:t>int,float</a:t>
            </a:r>
            <a:r>
              <a:rPr lang="fr-FR" sz="2200" dirty="0"/>
              <a:t>) car les deux paramètres doivent être égaux, ici </a:t>
            </a:r>
            <a:r>
              <a:rPr lang="fr-FR" sz="2200" b="1" dirty="0"/>
              <a:t>pas de conversion explicite entre type</a:t>
            </a:r>
            <a:r>
              <a:rPr lang="fr-FR" sz="2200" dirty="0"/>
              <a:t>.</a:t>
            </a:r>
          </a:p>
          <a:p>
            <a:pPr algn="l" rtl="0">
              <a:buFont typeface="Wingdings" panose="05000000000000000000" pitchFamily="2" charset="2"/>
              <a:buNone/>
              <a:defRPr/>
            </a:pPr>
            <a:endParaRPr lang="fr-FR"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80BCC24-DBE2-8E50-2054-08BC004E5FBE}"/>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5123" name="Rectangle 3">
            <a:extLst>
              <a:ext uri="{FF2B5EF4-FFF2-40B4-BE49-F238E27FC236}">
                <a16:creationId xmlns:a16="http://schemas.microsoft.com/office/drawing/2014/main" id="{FEEAB0FD-F127-AECA-229B-F0DDDC44C400}"/>
              </a:ext>
            </a:extLst>
          </p:cNvPr>
          <p:cNvSpPr>
            <a:spLocks noGrp="1" noChangeArrowheads="1"/>
          </p:cNvSpPr>
          <p:nvPr>
            <p:ph idx="1"/>
          </p:nvPr>
        </p:nvSpPr>
        <p:spPr>
          <a:xfrm>
            <a:off x="1519881" y="939114"/>
            <a:ext cx="7624119" cy="5831574"/>
          </a:xfrm>
        </p:spPr>
        <p:txBody>
          <a:bodyPr>
            <a:normAutofit fontScale="92500" lnSpcReduction="10000"/>
          </a:bodyPr>
          <a:lstStyle/>
          <a:p>
            <a:pPr marL="631825" lvl="1" indent="-180975" algn="l" rtl="0">
              <a:lnSpc>
                <a:spcPct val="110000"/>
              </a:lnSpc>
              <a:spcBef>
                <a:spcPts val="0"/>
              </a:spcBef>
              <a:buFont typeface="Wingdings" panose="05000000000000000000" pitchFamily="2" charset="2"/>
              <a:buChar char="ü"/>
              <a:defRPr/>
            </a:pPr>
            <a:r>
              <a:rPr lang="fr-FR" sz="2200" dirty="0"/>
              <a:t>Si on a </a:t>
            </a:r>
            <a:r>
              <a:rPr lang="fr-FR" sz="2200" dirty="0" err="1">
                <a:solidFill>
                  <a:srgbClr val="0070C0"/>
                </a:solidFill>
              </a:rPr>
              <a:t>Complex</a:t>
            </a:r>
            <a:r>
              <a:rPr lang="fr-FR" sz="2200" dirty="0">
                <a:solidFill>
                  <a:srgbClr val="0070C0"/>
                </a:solidFill>
              </a:rPr>
              <a:t> c1(1.2,2.3); </a:t>
            </a:r>
            <a:r>
              <a:rPr lang="fr-FR" sz="2200" dirty="0" err="1">
                <a:solidFill>
                  <a:srgbClr val="0070C0"/>
                </a:solidFill>
              </a:rPr>
              <a:t>Complex</a:t>
            </a:r>
            <a:r>
              <a:rPr lang="fr-FR" sz="2200" dirty="0">
                <a:solidFill>
                  <a:srgbClr val="0070C0"/>
                </a:solidFill>
              </a:rPr>
              <a:t> c2(3.2,1.5);</a:t>
            </a:r>
            <a:r>
              <a:rPr lang="fr-FR" sz="2200" dirty="0"/>
              <a:t> </a:t>
            </a:r>
          </a:p>
          <a:p>
            <a:pPr marL="631825" indent="-180975" algn="l" rtl="0">
              <a:lnSpc>
                <a:spcPct val="110000"/>
              </a:lnSpc>
              <a:spcBef>
                <a:spcPts val="0"/>
              </a:spcBef>
              <a:buFont typeface="Wingdings" panose="05000000000000000000" pitchFamily="2" charset="2"/>
              <a:buNone/>
              <a:defRPr/>
            </a:pPr>
            <a:r>
              <a:rPr lang="fr-FR" sz="2400" dirty="0"/>
              <a:t>	L’appel </a:t>
            </a:r>
            <a:r>
              <a:rPr lang="fr-FR" sz="2400" dirty="0" err="1">
                <a:solidFill>
                  <a:srgbClr val="0070C0"/>
                </a:solidFill>
              </a:rPr>
              <a:t>Complex</a:t>
            </a:r>
            <a:r>
              <a:rPr lang="fr-FR" sz="2400" dirty="0">
                <a:solidFill>
                  <a:srgbClr val="0070C0"/>
                </a:solidFill>
              </a:rPr>
              <a:t> </a:t>
            </a:r>
            <a:r>
              <a:rPr lang="fr-FR" sz="2400" dirty="0" err="1">
                <a:solidFill>
                  <a:srgbClr val="0070C0"/>
                </a:solidFill>
              </a:rPr>
              <a:t>res</a:t>
            </a:r>
            <a:r>
              <a:rPr lang="fr-FR" sz="2400" dirty="0">
                <a:solidFill>
                  <a:srgbClr val="0070C0"/>
                </a:solidFill>
              </a:rPr>
              <a:t>=min(c1,c2)</a:t>
            </a:r>
            <a:r>
              <a:rPr lang="fr-FR" sz="2400" dirty="0"/>
              <a:t> provoquera une erreur de compilation indiquant que l’opérateur de comparaison </a:t>
            </a:r>
            <a:r>
              <a:rPr lang="fr-FR" sz="2400" dirty="0">
                <a:solidFill>
                  <a:srgbClr val="0070C0"/>
                </a:solidFill>
              </a:rPr>
              <a:t>‘&lt;‘</a:t>
            </a:r>
            <a:r>
              <a:rPr lang="fr-FR" sz="2400" dirty="0"/>
              <a:t>  n’est pas applicable aux objets de type </a:t>
            </a:r>
            <a:r>
              <a:rPr lang="fr-FR" sz="2400" dirty="0" err="1"/>
              <a:t>Complex</a:t>
            </a:r>
            <a:r>
              <a:rPr lang="fr-FR" sz="2400" dirty="0"/>
              <a:t>; la classe </a:t>
            </a:r>
            <a:r>
              <a:rPr lang="fr-FR" sz="2400" dirty="0" err="1"/>
              <a:t>Complex</a:t>
            </a:r>
            <a:r>
              <a:rPr lang="fr-FR" sz="2400" dirty="0"/>
              <a:t> doit surcharger l’opérateur </a:t>
            </a:r>
            <a:r>
              <a:rPr lang="fr-FR" sz="2400" dirty="0">
                <a:solidFill>
                  <a:srgbClr val="0070C0"/>
                </a:solidFill>
              </a:rPr>
              <a:t>&lt;</a:t>
            </a:r>
            <a:r>
              <a:rPr lang="fr-FR" sz="2400" dirty="0"/>
              <a:t> pour que cet appel soit valable: l’opérateur peut être surcharger par:</a:t>
            </a:r>
          </a:p>
          <a:p>
            <a:pPr marL="811213" indent="0" algn="l" rtl="0">
              <a:buFont typeface="Wingdings" panose="05000000000000000000" pitchFamily="2" charset="2"/>
              <a:buNone/>
              <a:defRPr/>
            </a:pPr>
            <a:r>
              <a:rPr lang="fr-FR" sz="2400" dirty="0"/>
              <a:t>	</a:t>
            </a:r>
            <a:r>
              <a:rPr lang="fr-FR" sz="2100" dirty="0" err="1">
                <a:solidFill>
                  <a:srgbClr val="0070C0"/>
                </a:solidFill>
              </a:rPr>
              <a:t>friend</a:t>
            </a:r>
            <a:r>
              <a:rPr lang="fr-FR" sz="2100" dirty="0">
                <a:solidFill>
                  <a:srgbClr val="0070C0"/>
                </a:solidFill>
              </a:rPr>
              <a:t> </a:t>
            </a:r>
            <a:r>
              <a:rPr lang="fr-FR" sz="2100" dirty="0" err="1">
                <a:solidFill>
                  <a:srgbClr val="0070C0"/>
                </a:solidFill>
              </a:rPr>
              <a:t>bool</a:t>
            </a:r>
            <a:r>
              <a:rPr lang="fr-FR" sz="2100" dirty="0">
                <a:solidFill>
                  <a:srgbClr val="0070C0"/>
                </a:solidFill>
              </a:rPr>
              <a:t> </a:t>
            </a:r>
            <a:r>
              <a:rPr lang="fr-FR" sz="2100" dirty="0" err="1">
                <a:solidFill>
                  <a:srgbClr val="0070C0"/>
                </a:solidFill>
              </a:rPr>
              <a:t>operator</a:t>
            </a:r>
            <a:r>
              <a:rPr lang="fr-FR" sz="2100" dirty="0">
                <a:solidFill>
                  <a:srgbClr val="0070C0"/>
                </a:solidFill>
              </a:rPr>
              <a:t> &lt;(</a:t>
            </a:r>
            <a:r>
              <a:rPr lang="fr-FR" sz="2100" dirty="0" err="1">
                <a:solidFill>
                  <a:srgbClr val="0070C0"/>
                </a:solidFill>
              </a:rPr>
              <a:t>Complex,Complex</a:t>
            </a:r>
            <a:r>
              <a:rPr lang="fr-FR" sz="2100" dirty="0">
                <a:solidFill>
                  <a:srgbClr val="0070C0"/>
                </a:solidFill>
              </a:rPr>
              <a:t>); //dans .h</a:t>
            </a:r>
          </a:p>
          <a:p>
            <a:pPr marL="811213" indent="0" algn="l" rtl="0">
              <a:buFont typeface="Wingdings" panose="05000000000000000000" pitchFamily="2" charset="2"/>
              <a:buNone/>
              <a:defRPr/>
            </a:pPr>
            <a:r>
              <a:rPr lang="fr-FR" sz="2100" dirty="0">
                <a:solidFill>
                  <a:srgbClr val="0070C0"/>
                </a:solidFill>
              </a:rPr>
              <a:t>	</a:t>
            </a:r>
            <a:r>
              <a:rPr lang="fr-FR" sz="2100" dirty="0" err="1">
                <a:solidFill>
                  <a:srgbClr val="0070C0"/>
                </a:solidFill>
              </a:rPr>
              <a:t>bool</a:t>
            </a:r>
            <a:r>
              <a:rPr lang="fr-FR" sz="2100" dirty="0">
                <a:solidFill>
                  <a:srgbClr val="0070C0"/>
                </a:solidFill>
              </a:rPr>
              <a:t> </a:t>
            </a:r>
            <a:r>
              <a:rPr lang="fr-FR" sz="2100" dirty="0" err="1">
                <a:solidFill>
                  <a:srgbClr val="0070C0"/>
                </a:solidFill>
              </a:rPr>
              <a:t>operator</a:t>
            </a:r>
            <a:r>
              <a:rPr lang="fr-FR" sz="2100" dirty="0">
                <a:solidFill>
                  <a:srgbClr val="0070C0"/>
                </a:solidFill>
              </a:rPr>
              <a:t> &lt; (</a:t>
            </a:r>
            <a:r>
              <a:rPr lang="fr-FR" sz="2100" dirty="0" err="1">
                <a:solidFill>
                  <a:srgbClr val="0070C0"/>
                </a:solidFill>
              </a:rPr>
              <a:t>Complex</a:t>
            </a:r>
            <a:r>
              <a:rPr lang="fr-FR" sz="2100" dirty="0">
                <a:solidFill>
                  <a:srgbClr val="0070C0"/>
                </a:solidFill>
              </a:rPr>
              <a:t> c1,Complex c2) {</a:t>
            </a:r>
          </a:p>
          <a:p>
            <a:pPr marL="811213" indent="0" algn="l" rtl="0">
              <a:buFont typeface="Wingdings" panose="05000000000000000000" pitchFamily="2" charset="2"/>
              <a:buNone/>
              <a:defRPr/>
            </a:pPr>
            <a:r>
              <a:rPr lang="fr-FR" sz="2100" dirty="0">
                <a:solidFill>
                  <a:srgbClr val="0070C0"/>
                </a:solidFill>
              </a:rPr>
              <a:t>	m1=</a:t>
            </a:r>
            <a:r>
              <a:rPr lang="fr-FR" sz="2100" dirty="0" err="1">
                <a:solidFill>
                  <a:srgbClr val="0070C0"/>
                </a:solidFill>
              </a:rPr>
              <a:t>sqrt</a:t>
            </a:r>
            <a:r>
              <a:rPr lang="fr-FR" sz="2100" dirty="0">
                <a:solidFill>
                  <a:srgbClr val="0070C0"/>
                </a:solidFill>
              </a:rPr>
              <a:t>(c1.rel*c1.</a:t>
            </a:r>
            <a:r>
              <a:rPr lang="fr-FR" sz="2100" dirty="0" err="1">
                <a:solidFill>
                  <a:srgbClr val="0070C0"/>
                </a:solidFill>
              </a:rPr>
              <a:t>rel</a:t>
            </a:r>
            <a:r>
              <a:rPr lang="fr-FR" sz="2100" dirty="0">
                <a:solidFill>
                  <a:srgbClr val="0070C0"/>
                </a:solidFill>
              </a:rPr>
              <a:t>+c1.img*c1.</a:t>
            </a:r>
            <a:r>
              <a:rPr lang="fr-FR" sz="2100" dirty="0" err="1">
                <a:solidFill>
                  <a:srgbClr val="0070C0"/>
                </a:solidFill>
              </a:rPr>
              <a:t>img</a:t>
            </a:r>
            <a:r>
              <a:rPr lang="fr-FR" sz="2100" dirty="0">
                <a:solidFill>
                  <a:srgbClr val="0070C0"/>
                </a:solidFill>
              </a:rPr>
              <a:t>); // modulo de c1</a:t>
            </a:r>
          </a:p>
          <a:p>
            <a:pPr marL="811213" indent="0" algn="l" rtl="0">
              <a:buFont typeface="Wingdings" panose="05000000000000000000" pitchFamily="2" charset="2"/>
              <a:buNone/>
              <a:defRPr/>
            </a:pPr>
            <a:r>
              <a:rPr lang="fr-FR" sz="2100" dirty="0">
                <a:solidFill>
                  <a:srgbClr val="0070C0"/>
                </a:solidFill>
              </a:rPr>
              <a:t>	m2=</a:t>
            </a:r>
            <a:r>
              <a:rPr lang="fr-FR" sz="2100" dirty="0" err="1">
                <a:solidFill>
                  <a:srgbClr val="0070C0"/>
                </a:solidFill>
              </a:rPr>
              <a:t>sqrt</a:t>
            </a:r>
            <a:r>
              <a:rPr lang="fr-FR" sz="2100" dirty="0">
                <a:solidFill>
                  <a:srgbClr val="0070C0"/>
                </a:solidFill>
              </a:rPr>
              <a:t>(c2.rel*c2.</a:t>
            </a:r>
            <a:r>
              <a:rPr lang="fr-FR" sz="2100" dirty="0" err="1">
                <a:solidFill>
                  <a:srgbClr val="0070C0"/>
                </a:solidFill>
              </a:rPr>
              <a:t>rel</a:t>
            </a:r>
            <a:r>
              <a:rPr lang="fr-FR" sz="2100" dirty="0">
                <a:solidFill>
                  <a:srgbClr val="0070C0"/>
                </a:solidFill>
              </a:rPr>
              <a:t>+c2.img*c2.</a:t>
            </a:r>
            <a:r>
              <a:rPr lang="fr-FR" sz="2100" dirty="0" err="1">
                <a:solidFill>
                  <a:srgbClr val="0070C0"/>
                </a:solidFill>
              </a:rPr>
              <a:t>img</a:t>
            </a:r>
            <a:r>
              <a:rPr lang="fr-FR" sz="2100" dirty="0">
                <a:solidFill>
                  <a:srgbClr val="0070C0"/>
                </a:solidFill>
              </a:rPr>
              <a:t>);//modulo de c2</a:t>
            </a:r>
          </a:p>
          <a:p>
            <a:pPr marL="811213" indent="0" algn="l" rtl="0">
              <a:buFont typeface="Wingdings" panose="05000000000000000000" pitchFamily="2" charset="2"/>
              <a:buNone/>
              <a:defRPr/>
            </a:pPr>
            <a:r>
              <a:rPr lang="fr-FR" sz="2100" dirty="0">
                <a:solidFill>
                  <a:srgbClr val="0070C0"/>
                </a:solidFill>
              </a:rPr>
              <a:t>	return m1&lt;m2?true:false;</a:t>
            </a:r>
          </a:p>
          <a:p>
            <a:pPr marL="811213" indent="0" algn="l" rtl="0">
              <a:buFont typeface="Wingdings" panose="05000000000000000000" pitchFamily="2" charset="2"/>
              <a:buNone/>
              <a:defRPr/>
            </a:pPr>
            <a:r>
              <a:rPr lang="fr-FR" sz="2100" dirty="0">
                <a:solidFill>
                  <a:srgbClr val="0070C0"/>
                </a:solidFill>
              </a:rPr>
              <a:t>	} </a:t>
            </a:r>
          </a:p>
          <a:p>
            <a:pPr marL="457200" indent="-457200" algn="l" rtl="0">
              <a:buFont typeface="Wingdings" panose="05000000000000000000" pitchFamily="2" charset="2"/>
              <a:buNone/>
              <a:defRPr/>
            </a:pPr>
            <a:r>
              <a:rPr lang="fr-FR" sz="2400" dirty="0"/>
              <a:t>	</a:t>
            </a:r>
          </a:p>
          <a:p>
            <a:pPr algn="l" rtl="0">
              <a:buFont typeface="Wingdings" panose="05000000000000000000" pitchFamily="2" charset="2"/>
              <a:buNone/>
              <a:defRPr/>
            </a:pPr>
            <a:r>
              <a:rPr lang="fr-FR" sz="2400" b="1"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410D16B-65BE-37BE-FC13-0F7F20FC03A0}"/>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10243" name="Rectangle 3">
            <a:extLst>
              <a:ext uri="{FF2B5EF4-FFF2-40B4-BE49-F238E27FC236}">
                <a16:creationId xmlns:a16="http://schemas.microsoft.com/office/drawing/2014/main" id="{D831AA47-F5E2-0B45-5F66-B4945404DAAB}"/>
              </a:ext>
            </a:extLst>
          </p:cNvPr>
          <p:cNvSpPr>
            <a:spLocks noGrp="1" noChangeArrowheads="1"/>
          </p:cNvSpPr>
          <p:nvPr>
            <p:ph idx="1"/>
          </p:nvPr>
        </p:nvSpPr>
        <p:spPr>
          <a:xfrm>
            <a:off x="1371600" y="927279"/>
            <a:ext cx="7772400" cy="5843409"/>
          </a:xfrm>
        </p:spPr>
        <p:txBody>
          <a:bodyPr>
            <a:normAutofit lnSpcReduction="10000"/>
          </a:bodyPr>
          <a:lstStyle/>
          <a:p>
            <a:pPr algn="l" rtl="0">
              <a:buFont typeface="Wingdings" panose="05000000000000000000" pitchFamily="2" charset="2"/>
              <a:buChar char="q"/>
            </a:pPr>
            <a:r>
              <a:rPr lang="fr-FR" altLang="fr-FR" sz="2000" b="1" dirty="0"/>
              <a:t>Spécialisation des templates.</a:t>
            </a:r>
          </a:p>
          <a:p>
            <a:pPr algn="l" rtl="0">
              <a:buFont typeface="Wingdings" panose="05000000000000000000" pitchFamily="2" charset="2"/>
              <a:buChar char="Ø"/>
            </a:pPr>
            <a:r>
              <a:rPr lang="fr-FR" altLang="fr-FR" sz="2000" dirty="0"/>
              <a:t>Dans certains cas, on veut changer l’algorithme du template pour des types spécifiques, dans l’exemple précédent si on fait appel à:</a:t>
            </a:r>
          </a:p>
          <a:p>
            <a:pPr marL="457200" indent="-457200" algn="l" rtl="0">
              <a:lnSpc>
                <a:spcPct val="110000"/>
              </a:lnSpc>
              <a:spcBef>
                <a:spcPts val="0"/>
              </a:spcBef>
              <a:buFont typeface="Wingdings" panose="05000000000000000000" pitchFamily="2" charset="2"/>
              <a:buNone/>
            </a:pPr>
            <a:r>
              <a:rPr lang="fr-FR" altLang="fr-FR" sz="2000" dirty="0"/>
              <a:t>	</a:t>
            </a:r>
            <a:r>
              <a:rPr lang="fr-FR" altLang="fr-FR" sz="2000" dirty="0">
                <a:solidFill>
                  <a:srgbClr val="0070C0"/>
                </a:solidFill>
              </a:rPr>
              <a:t>char *nom1="CCCC"; char *nom2="AAAA";</a:t>
            </a:r>
          </a:p>
          <a:p>
            <a:pPr marL="457200" indent="-457200" algn="l" rtl="0">
              <a:lnSpc>
                <a:spcPct val="110000"/>
              </a:lnSpc>
              <a:spcBef>
                <a:spcPts val="0"/>
              </a:spcBef>
              <a:buFont typeface="Wingdings" panose="05000000000000000000" pitchFamily="2" charset="2"/>
              <a:buNone/>
            </a:pPr>
            <a:r>
              <a:rPr lang="fr-FR" altLang="fr-FR" sz="2000" dirty="0">
                <a:solidFill>
                  <a:srgbClr val="0070C0"/>
                </a:solidFill>
              </a:rPr>
              <a:t>	char *</a:t>
            </a:r>
            <a:r>
              <a:rPr lang="fr-FR" altLang="fr-FR" sz="2000" dirty="0" err="1">
                <a:solidFill>
                  <a:srgbClr val="0070C0"/>
                </a:solidFill>
              </a:rPr>
              <a:t>res</a:t>
            </a:r>
            <a:r>
              <a:rPr lang="fr-FR" altLang="fr-FR" sz="2000" dirty="0">
                <a:solidFill>
                  <a:srgbClr val="0070C0"/>
                </a:solidFill>
              </a:rPr>
              <a:t>=min(nom1,nom2);</a:t>
            </a:r>
            <a:r>
              <a:rPr lang="fr-FR" altLang="fr-FR" sz="2000" dirty="0"/>
              <a:t> </a:t>
            </a:r>
          </a:p>
          <a:p>
            <a:pPr lvl="1" algn="l" rtl="0">
              <a:buFont typeface="Wingdings" panose="05000000000000000000" pitchFamily="2" charset="2"/>
              <a:buChar char="Ø"/>
            </a:pPr>
            <a:r>
              <a:rPr lang="fr-FR" altLang="fr-FR" sz="1800" dirty="0"/>
              <a:t>le résultat sera le pointeur ayant l’adresse minimum et non l’ordre alphabétique des chaines:</a:t>
            </a:r>
          </a:p>
          <a:p>
            <a:pPr lvl="1" algn="l" rtl="0">
              <a:buFont typeface="Wingdings" panose="05000000000000000000" pitchFamily="2" charset="2"/>
              <a:buChar char="Ø"/>
            </a:pPr>
            <a:r>
              <a:rPr lang="fr-FR" altLang="fr-FR" sz="1800" dirty="0"/>
              <a:t>Si on veut que la fonction min effectue une comparaison alphabétique des chaines on doit ajouter avec le template une spécialisation de cette fonction:</a:t>
            </a:r>
          </a:p>
          <a:p>
            <a:pPr marL="457200" indent="-457200" algn="l" rtl="0">
              <a:lnSpc>
                <a:spcPct val="110000"/>
              </a:lnSpc>
              <a:spcBef>
                <a:spcPts val="0"/>
              </a:spcBef>
              <a:buFont typeface="Wingdings" panose="05000000000000000000" pitchFamily="2" charset="2"/>
              <a:buNone/>
            </a:pPr>
            <a:r>
              <a:rPr lang="fr-FR" altLang="fr-FR" sz="2000" dirty="0"/>
              <a:t>	</a:t>
            </a:r>
            <a:r>
              <a:rPr lang="fr-FR" altLang="fr-FR" sz="2000" dirty="0">
                <a:solidFill>
                  <a:srgbClr val="0070C0"/>
                </a:solidFill>
              </a:rPr>
              <a:t>char * min(char *</a:t>
            </a:r>
            <a:r>
              <a:rPr lang="fr-FR" altLang="fr-FR" sz="2000" dirty="0" err="1">
                <a:solidFill>
                  <a:srgbClr val="0070C0"/>
                </a:solidFill>
              </a:rPr>
              <a:t>a,char</a:t>
            </a:r>
            <a:r>
              <a:rPr lang="fr-FR" altLang="fr-FR" sz="2000" dirty="0">
                <a:solidFill>
                  <a:srgbClr val="0070C0"/>
                </a:solidFill>
              </a:rPr>
              <a:t> *b) {</a:t>
            </a:r>
          </a:p>
          <a:p>
            <a:pPr marL="457200" indent="-457200" algn="l" rtl="0">
              <a:lnSpc>
                <a:spcPct val="110000"/>
              </a:lnSpc>
              <a:spcBef>
                <a:spcPts val="0"/>
              </a:spcBef>
              <a:buFont typeface="Wingdings" panose="05000000000000000000" pitchFamily="2" charset="2"/>
              <a:buNone/>
            </a:pPr>
            <a:r>
              <a:rPr lang="fr-FR" altLang="fr-FR" sz="2000" dirty="0">
                <a:solidFill>
                  <a:srgbClr val="0070C0"/>
                </a:solidFill>
              </a:rPr>
              <a:t>	if(</a:t>
            </a:r>
            <a:r>
              <a:rPr lang="fr-FR" altLang="fr-FR" sz="2000" dirty="0" err="1">
                <a:solidFill>
                  <a:srgbClr val="0070C0"/>
                </a:solidFill>
              </a:rPr>
              <a:t>strcmp</a:t>
            </a:r>
            <a:r>
              <a:rPr lang="fr-FR" altLang="fr-FR" sz="2000" dirty="0">
                <a:solidFill>
                  <a:srgbClr val="0070C0"/>
                </a:solidFill>
              </a:rPr>
              <a:t>(</a:t>
            </a:r>
            <a:r>
              <a:rPr lang="fr-FR" altLang="fr-FR" sz="2000" dirty="0" err="1">
                <a:solidFill>
                  <a:srgbClr val="0070C0"/>
                </a:solidFill>
              </a:rPr>
              <a:t>a,b</a:t>
            </a:r>
            <a:r>
              <a:rPr lang="fr-FR" altLang="fr-FR" sz="2000" dirty="0">
                <a:solidFill>
                  <a:srgbClr val="0070C0"/>
                </a:solidFill>
              </a:rPr>
              <a:t>)&lt;0) return a; </a:t>
            </a:r>
            <a:r>
              <a:rPr lang="fr-FR" altLang="fr-FR" sz="2000" dirty="0" err="1">
                <a:solidFill>
                  <a:srgbClr val="0070C0"/>
                </a:solidFill>
              </a:rPr>
              <a:t>else</a:t>
            </a:r>
            <a:r>
              <a:rPr lang="fr-FR" altLang="fr-FR" sz="2000" dirty="0">
                <a:solidFill>
                  <a:srgbClr val="0070C0"/>
                </a:solidFill>
              </a:rPr>
              <a:t> return b;}.</a:t>
            </a:r>
          </a:p>
          <a:p>
            <a:pPr lvl="2" algn="l" rtl="0">
              <a:buFont typeface="Wingdings" panose="05000000000000000000" pitchFamily="2" charset="2"/>
              <a:buChar char="ü"/>
            </a:pPr>
            <a:r>
              <a:rPr lang="fr-FR" altLang="fr-FR" sz="1600" dirty="0"/>
              <a:t>On peut procéder à des spécialisations partielles:</a:t>
            </a:r>
          </a:p>
          <a:p>
            <a:pPr marL="0" indent="0" algn="l" rtl="0">
              <a:buNone/>
            </a:pPr>
            <a:r>
              <a:rPr lang="fr-FR" altLang="fr-FR" sz="2000" dirty="0"/>
              <a:t>	</a:t>
            </a:r>
            <a:r>
              <a:rPr lang="fr-FR" altLang="fr-FR" sz="2000" dirty="0">
                <a:solidFill>
                  <a:srgbClr val="0070C0"/>
                </a:solidFill>
              </a:rPr>
              <a:t>Template &lt;class T&gt; T* min (T *</a:t>
            </a:r>
            <a:r>
              <a:rPr lang="fr-FR" altLang="fr-FR" sz="2000" dirty="0" err="1">
                <a:solidFill>
                  <a:srgbClr val="0070C0"/>
                </a:solidFill>
              </a:rPr>
              <a:t>a,T</a:t>
            </a:r>
            <a:r>
              <a:rPr lang="fr-FR" altLang="fr-FR" sz="2000" dirty="0">
                <a:solidFill>
                  <a:srgbClr val="0070C0"/>
                </a:solidFill>
              </a:rPr>
              <a:t> *b) {……..}</a:t>
            </a:r>
          </a:p>
          <a:p>
            <a:pPr marL="0" indent="0" algn="l" rtl="0">
              <a:buNone/>
            </a:pPr>
            <a:r>
              <a:rPr lang="fr-FR" altLang="fr-FR" sz="2000" b="1" dirty="0">
                <a:solidFill>
                  <a:srgbClr val="0070C0"/>
                </a:solidFill>
              </a:rPr>
              <a:t>N.B: </a:t>
            </a:r>
            <a:r>
              <a:rPr lang="fr-FR" altLang="fr-FR" sz="1600" b="1" dirty="0"/>
              <a:t>La forme spécialisée est toujours plus prioritaire et prise en compte par le compilateur.</a:t>
            </a:r>
          </a:p>
          <a:p>
            <a:pPr marL="457200" indent="-457200" algn="l" rtl="0">
              <a:buFontTx/>
              <a:buChar char="-"/>
            </a:pPr>
            <a:endParaRPr lang="fr-FR" altLang="fr-F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F76B814-79FD-785B-8B8C-91E9966C836A}"/>
              </a:ext>
            </a:extLst>
          </p:cNvPr>
          <p:cNvSpPr>
            <a:spLocks noGrp="1" noChangeArrowheads="1"/>
          </p:cNvSpPr>
          <p:nvPr>
            <p:ph type="title"/>
          </p:nvPr>
        </p:nvSpPr>
        <p:spPr>
          <a:xfrm>
            <a:off x="623888" y="0"/>
            <a:ext cx="7772400" cy="782638"/>
          </a:xfrm>
        </p:spPr>
        <p:txBody>
          <a:bodyPr/>
          <a:lstStyle/>
          <a:p>
            <a:pPr eaLnBrk="1" hangingPunct="1"/>
            <a:r>
              <a:rPr lang="fr-CA" altLang="fr-FR">
                <a:solidFill>
                  <a:schemeClr val="tx1"/>
                </a:solidFill>
              </a:rPr>
              <a:t>La Généricité</a:t>
            </a:r>
          </a:p>
        </p:txBody>
      </p:sp>
      <p:sp>
        <p:nvSpPr>
          <p:cNvPr id="11267" name="Rectangle 3">
            <a:extLst>
              <a:ext uri="{FF2B5EF4-FFF2-40B4-BE49-F238E27FC236}">
                <a16:creationId xmlns:a16="http://schemas.microsoft.com/office/drawing/2014/main" id="{90A8873A-800B-551B-719F-3F935B5B4983}"/>
              </a:ext>
            </a:extLst>
          </p:cNvPr>
          <p:cNvSpPr>
            <a:spLocks noGrp="1" noChangeArrowheads="1"/>
          </p:cNvSpPr>
          <p:nvPr>
            <p:ph idx="1"/>
          </p:nvPr>
        </p:nvSpPr>
        <p:spPr>
          <a:xfrm>
            <a:off x="1371600" y="782638"/>
            <a:ext cx="7772400" cy="5988050"/>
          </a:xfrm>
        </p:spPr>
        <p:txBody>
          <a:bodyPr>
            <a:normAutofit/>
          </a:bodyPr>
          <a:lstStyle/>
          <a:p>
            <a:pPr algn="l" rtl="0">
              <a:buFont typeface="Wingdings" panose="05000000000000000000" pitchFamily="2" charset="2"/>
              <a:buChar char="Ø"/>
            </a:pPr>
            <a:r>
              <a:rPr lang="fr-FR" altLang="fr-FR" sz="2000" b="1" dirty="0"/>
              <a:t>Surcharge des templates.</a:t>
            </a:r>
          </a:p>
          <a:p>
            <a:pPr marL="457200" indent="-457200" algn="l" rtl="0">
              <a:buFont typeface="Wingdings" panose="05000000000000000000" pitchFamily="2" charset="2"/>
              <a:buNone/>
            </a:pPr>
            <a:r>
              <a:rPr lang="fr-FR" altLang="fr-FR" sz="2000" dirty="0"/>
              <a:t>	On peut surcharger un template; on défini ainsi des familles de templates</a:t>
            </a:r>
          </a:p>
          <a:p>
            <a:pPr marL="457200" indent="-457200" algn="l" rtl="0">
              <a:lnSpc>
                <a:spcPct val="110000"/>
              </a:lnSpc>
              <a:spcBef>
                <a:spcPts val="0"/>
              </a:spcBef>
              <a:buFont typeface="Wingdings" panose="05000000000000000000" pitchFamily="2" charset="2"/>
              <a:buNone/>
            </a:pPr>
            <a:r>
              <a:rPr lang="fr-FR" altLang="fr-FR" sz="2000" dirty="0"/>
              <a:t>	</a:t>
            </a:r>
            <a:r>
              <a:rPr lang="fr-FR" altLang="fr-FR" sz="2000" dirty="0">
                <a:solidFill>
                  <a:srgbClr val="0070C0"/>
                </a:solidFill>
              </a:rPr>
              <a:t>Template &lt;Class T, class U&gt; T fct1(T </a:t>
            </a:r>
            <a:r>
              <a:rPr lang="fr-FR" altLang="fr-FR" sz="2000" dirty="0" err="1">
                <a:solidFill>
                  <a:srgbClr val="0070C0"/>
                </a:solidFill>
              </a:rPr>
              <a:t>a,U</a:t>
            </a:r>
            <a:r>
              <a:rPr lang="fr-FR" altLang="fr-FR" sz="2000" dirty="0">
                <a:solidFill>
                  <a:srgbClr val="0070C0"/>
                </a:solidFill>
              </a:rPr>
              <a:t> </a:t>
            </a:r>
            <a:r>
              <a:rPr lang="fr-FR" altLang="fr-FR" sz="2000" dirty="0" err="1">
                <a:solidFill>
                  <a:srgbClr val="0070C0"/>
                </a:solidFill>
              </a:rPr>
              <a:t>b,T</a:t>
            </a:r>
            <a:r>
              <a:rPr lang="fr-FR" altLang="fr-FR" sz="2000" dirty="0">
                <a:solidFill>
                  <a:srgbClr val="0070C0"/>
                </a:solidFill>
              </a:rPr>
              <a:t> c);</a:t>
            </a:r>
          </a:p>
          <a:p>
            <a:pPr marL="0" indent="0" algn="l" rtl="0">
              <a:lnSpc>
                <a:spcPct val="110000"/>
              </a:lnSpc>
              <a:spcBef>
                <a:spcPts val="0"/>
              </a:spcBef>
              <a:buNone/>
            </a:pPr>
            <a:r>
              <a:rPr lang="fr-FR" altLang="fr-FR" sz="2000" dirty="0">
                <a:solidFill>
                  <a:srgbClr val="0070C0"/>
                </a:solidFill>
              </a:rPr>
              <a:t>	Template &lt;class </a:t>
            </a:r>
            <a:r>
              <a:rPr lang="fr-FR" altLang="fr-FR" sz="2000" dirty="0" err="1">
                <a:solidFill>
                  <a:srgbClr val="0070C0"/>
                </a:solidFill>
              </a:rPr>
              <a:t>T,class</a:t>
            </a:r>
            <a:r>
              <a:rPr lang="fr-FR" altLang="fr-FR" sz="2000" dirty="0">
                <a:solidFill>
                  <a:srgbClr val="0070C0"/>
                </a:solidFill>
              </a:rPr>
              <a:t> U&gt; T fct1(T </a:t>
            </a:r>
            <a:r>
              <a:rPr lang="fr-FR" altLang="fr-FR" sz="2000" dirty="0" err="1">
                <a:solidFill>
                  <a:srgbClr val="0070C0"/>
                </a:solidFill>
              </a:rPr>
              <a:t>a,T</a:t>
            </a:r>
            <a:r>
              <a:rPr lang="fr-FR" altLang="fr-FR" sz="2000" dirty="0">
                <a:solidFill>
                  <a:srgbClr val="0070C0"/>
                </a:solidFill>
              </a:rPr>
              <a:t> </a:t>
            </a:r>
            <a:r>
              <a:rPr lang="fr-FR" altLang="fr-FR" sz="2000" dirty="0" err="1">
                <a:solidFill>
                  <a:srgbClr val="0070C0"/>
                </a:solidFill>
              </a:rPr>
              <a:t>b,U</a:t>
            </a:r>
            <a:r>
              <a:rPr lang="fr-FR" altLang="fr-FR" sz="2000" dirty="0">
                <a:solidFill>
                  <a:srgbClr val="0070C0"/>
                </a:solidFill>
              </a:rPr>
              <a:t> c);</a:t>
            </a:r>
          </a:p>
          <a:p>
            <a:pPr algn="l" rtl="0">
              <a:buFont typeface="Wingdings" panose="05000000000000000000" pitchFamily="2" charset="2"/>
              <a:buChar char="q"/>
            </a:pPr>
            <a:r>
              <a:rPr lang="fr-FR" altLang="fr-FR" sz="2200" b="1" dirty="0"/>
              <a:t>Les templates de classes:</a:t>
            </a:r>
          </a:p>
          <a:p>
            <a:pPr lvl="1" algn="l" rtl="0">
              <a:buFont typeface="Wingdings" panose="05000000000000000000" pitchFamily="2" charset="2"/>
              <a:buChar char="Ø"/>
            </a:pPr>
            <a:r>
              <a:rPr lang="fr-FR" altLang="fr-FR" sz="2200" dirty="0"/>
              <a:t>ils existent des classes avec les mêmes données membres (attributs) et même fonctions membres (méthodes) ayant les mêmes algorithmes mais avec différents types de données utilisés</a:t>
            </a:r>
          </a:p>
          <a:p>
            <a:pPr lvl="1" algn="l" rtl="0">
              <a:buFont typeface="Wingdings" panose="05000000000000000000" pitchFamily="2" charset="2"/>
              <a:buChar char="Ø"/>
            </a:pPr>
            <a:r>
              <a:rPr lang="fr-FR" altLang="fr-FR" sz="2200" dirty="0"/>
              <a:t>Les structures dynamiques file, pile, vecteurs …</a:t>
            </a:r>
            <a:r>
              <a:rPr lang="fr-FR" altLang="fr-FR" sz="2200" dirty="0" err="1"/>
              <a:t>etc</a:t>
            </a:r>
            <a:r>
              <a:rPr lang="fr-FR" altLang="fr-FR" sz="2200" dirty="0"/>
              <a:t> à titre d’exemple ont la même structure, mais peuvent traiter et contenir des données de type quelconque (entier, réel, objets ..) </a:t>
            </a:r>
            <a:endParaRPr lang="fr-FR" altLang="fr-FR" sz="2000" b="1" dirty="0"/>
          </a:p>
          <a:p>
            <a:pPr marL="457200" indent="-457200" algn="l" rtl="0">
              <a:buFont typeface="Wingdings" panose="05000000000000000000" pitchFamily="2" charset="2"/>
              <a:buNone/>
            </a:pPr>
            <a:endParaRPr lang="fr-FR" altLang="fr-FR" sz="2200" b="1" dirty="0"/>
          </a:p>
          <a:p>
            <a:pPr marL="457200" indent="-457200" algn="l" rtl="0">
              <a:buFont typeface="Wingdings" panose="05000000000000000000" pitchFamily="2" charset="2"/>
              <a:buNone/>
            </a:pPr>
            <a:endParaRPr lang="fr-FR" altLang="fr-FR" sz="2000" dirty="0"/>
          </a:p>
          <a:p>
            <a:pPr marL="457200" indent="-457200" algn="l" rtl="0">
              <a:buFont typeface="Wingdings" panose="05000000000000000000" pitchFamily="2" charset="2"/>
              <a:buAutoNum type="alphaLcParenR"/>
            </a:pPr>
            <a:endParaRPr lang="fr-FR" altLang="fr-FR" sz="2000" dirty="0"/>
          </a:p>
        </p:txBody>
      </p:sp>
    </p:spTree>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15613</TotalTime>
  <Words>3421</Words>
  <Application>Microsoft Office PowerPoint</Application>
  <PresentationFormat>Affichage à l'écran (4:3)</PresentationFormat>
  <Paragraphs>287</Paragraphs>
  <Slides>30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30</vt:i4>
      </vt:variant>
    </vt:vector>
  </HeadingPairs>
  <TitlesOfParts>
    <vt:vector size="37" baseType="lpstr">
      <vt:lpstr>Arial</vt:lpstr>
      <vt:lpstr>Calibri</vt:lpstr>
      <vt:lpstr>Century Gothic</vt:lpstr>
      <vt:lpstr>Times New Roman</vt:lpstr>
      <vt:lpstr>Wingdings</vt:lpstr>
      <vt:lpstr>Wingdings 3</vt:lpstr>
      <vt:lpstr>Brin</vt:lpstr>
      <vt:lpstr>Chapitre 3: La Généricité en C++ </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lpstr>La Généricité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nabil</dc:creator>
  <cp:lastModifiedBy>Nabil Kadache</cp:lastModifiedBy>
  <cp:revision>906</cp:revision>
  <dcterms:created xsi:type="dcterms:W3CDTF">1601-01-01T00:00:00Z</dcterms:created>
  <dcterms:modified xsi:type="dcterms:W3CDTF">2023-03-01T22:38:35Z</dcterms:modified>
</cp:coreProperties>
</file>