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4" r:id="rId6"/>
    <p:sldId id="275" r:id="rId7"/>
    <p:sldId id="276" r:id="rId8"/>
    <p:sldId id="277" r:id="rId9"/>
    <p:sldId id="278" r:id="rId10"/>
    <p:sldId id="279" r:id="rId11"/>
    <p:sldId id="280" r:id="rId12"/>
    <p:sldId id="281"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4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3/4/2023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B75AEE-B6F2-F8D2-B576-62063A6E6150}"/>
              </a:ext>
            </a:extLst>
          </p:cNvPr>
          <p:cNvSpPr>
            <a:spLocks noGrp="1"/>
          </p:cNvSpPr>
          <p:nvPr>
            <p:ph type="ctrTitle"/>
          </p:nvPr>
        </p:nvSpPr>
        <p:spPr/>
        <p:txBody>
          <a:bodyPr/>
          <a:lstStyle/>
          <a:p>
            <a:r>
              <a:rPr lang="fr-FR" dirty="0"/>
              <a:t>Chapitre 4: Généricité Avancée</a:t>
            </a:r>
          </a:p>
        </p:txBody>
      </p:sp>
    </p:spTree>
    <p:extLst>
      <p:ext uri="{BB962C8B-B14F-4D97-AF65-F5344CB8AC3E}">
        <p14:creationId xmlns:p14="http://schemas.microsoft.com/office/powerpoint/2010/main" val="2027224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normAutofit/>
          </a:bodyPr>
          <a:lstStyle/>
          <a:p>
            <a:pPr marL="811213" lvl="2" indent="-360363">
              <a:buFont typeface="Wingdings" panose="05000000000000000000" pitchFamily="2" charset="2"/>
              <a:buChar char="Ø"/>
            </a:pPr>
            <a:r>
              <a:rPr lang="fr-FR" sz="2000" b="1" dirty="0" err="1"/>
              <a:t>Interpreter</a:t>
            </a:r>
            <a:endParaRPr lang="fr-FR" sz="2000" b="1" dirty="0"/>
          </a:p>
          <a:p>
            <a:pPr marL="1268413" lvl="3" indent="-360363">
              <a:buFont typeface="Wingdings" panose="05000000000000000000" pitchFamily="2" charset="2"/>
              <a:buChar char="ü"/>
            </a:pPr>
            <a:r>
              <a:rPr lang="fr-FR" sz="1800" b="1" dirty="0"/>
              <a:t>Problème : un domaine bien cerné et caractérisé par une langue.</a:t>
            </a:r>
          </a:p>
          <a:p>
            <a:pPr marL="1268413" lvl="3" indent="-360363">
              <a:buFont typeface="Wingdings" panose="05000000000000000000" pitchFamily="2" charset="2"/>
              <a:buChar char="ü"/>
            </a:pPr>
            <a:r>
              <a:rPr lang="fr-FR" sz="1800" b="1" dirty="0"/>
              <a:t>Solution : représenter la grammaire du langage du domaine sous forme d’objets hiérarchiques.</a:t>
            </a:r>
          </a:p>
          <a:p>
            <a:pPr marL="811213" lvl="2" indent="-360363">
              <a:buFont typeface="Wingdings" panose="05000000000000000000" pitchFamily="2" charset="2"/>
              <a:buChar char="Ø"/>
            </a:pPr>
            <a:r>
              <a:rPr lang="fr-FR" sz="2000" b="1" dirty="0" err="1"/>
              <a:t>Iterator</a:t>
            </a:r>
            <a:endParaRPr lang="fr-FR" sz="2000" b="1" dirty="0"/>
          </a:p>
          <a:p>
            <a:pPr marL="1268413" lvl="3" indent="-360363">
              <a:buFont typeface="Wingdings" panose="05000000000000000000" pitchFamily="2" charset="2"/>
              <a:buChar char="ü"/>
            </a:pPr>
            <a:r>
              <a:rPr lang="fr-FR" sz="1800" b="1" dirty="0"/>
              <a:t>Problème : parcours uniforme et abstrait de collections d’objets.</a:t>
            </a:r>
          </a:p>
          <a:p>
            <a:pPr marL="1268413" lvl="3" indent="-360363">
              <a:buFont typeface="Wingdings" panose="05000000000000000000" pitchFamily="2" charset="2"/>
              <a:buChar char="ü"/>
            </a:pPr>
            <a:r>
              <a:rPr lang="fr-FR" sz="1800" b="1" dirty="0"/>
              <a:t>Solution : utiliser un objet permettant le parcours des objets de la collection, les utilisateurs manipulent les itérateurs sans toucher aux objets eux-mêmes d’une manière uniforme.</a:t>
            </a:r>
          </a:p>
          <a:p>
            <a:pPr marL="811213" lvl="2" indent="-360363">
              <a:buFont typeface="Wingdings" panose="05000000000000000000" pitchFamily="2" charset="2"/>
              <a:buChar char="Ø"/>
            </a:pPr>
            <a:r>
              <a:rPr lang="fr-FR" sz="2000" b="1" dirty="0"/>
              <a:t>Mediator</a:t>
            </a:r>
          </a:p>
          <a:p>
            <a:pPr marL="1268413" lvl="3" indent="-360363">
              <a:buFont typeface="Wingdings" panose="05000000000000000000" pitchFamily="2" charset="2"/>
              <a:buChar char="ü"/>
            </a:pPr>
            <a:r>
              <a:rPr lang="fr-FR" sz="1800" b="1" dirty="0"/>
              <a:t>Problème : concevoir des composants réutilisables sans effet de bord.</a:t>
            </a:r>
          </a:p>
          <a:p>
            <a:pPr marL="1268413" lvl="3" indent="-360363">
              <a:buFont typeface="Wingdings" panose="05000000000000000000" pitchFamily="2" charset="2"/>
              <a:buChar char="ü"/>
            </a:pPr>
            <a:r>
              <a:rPr lang="fr-FR" sz="1800" b="1" dirty="0"/>
              <a:t>Solution : mettre en œuvre un objet </a:t>
            </a:r>
            <a:r>
              <a:rPr lang="fr-FR" sz="1800" b="1" dirty="0" err="1"/>
              <a:t>mediateur</a:t>
            </a:r>
            <a:r>
              <a:rPr lang="fr-FR" sz="1800" b="1" dirty="0"/>
              <a:t> qui enregistre des pairs d’objet interagissant, ainsi un découplage entre ces objet est réalisé et ces derniers peuvent être réutilisés facilement.</a:t>
            </a:r>
          </a:p>
          <a:p>
            <a:pPr marL="908050" lvl="3" indent="0">
              <a:buNone/>
            </a:pPr>
            <a:endParaRPr lang="fr-FR" sz="1800" b="1" dirty="0"/>
          </a:p>
        </p:txBody>
      </p:sp>
    </p:spTree>
    <p:extLst>
      <p:ext uri="{BB962C8B-B14F-4D97-AF65-F5344CB8AC3E}">
        <p14:creationId xmlns:p14="http://schemas.microsoft.com/office/powerpoint/2010/main" val="233492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normAutofit fontScale="85000" lnSpcReduction="10000"/>
          </a:bodyPr>
          <a:lstStyle/>
          <a:p>
            <a:pPr marL="811213" lvl="2" indent="-360363">
              <a:buFont typeface="Wingdings" panose="05000000000000000000" pitchFamily="2" charset="2"/>
              <a:buChar char="Ø"/>
            </a:pPr>
            <a:r>
              <a:rPr lang="fr-FR" sz="2000" b="1" dirty="0"/>
              <a:t>Memento</a:t>
            </a:r>
          </a:p>
          <a:p>
            <a:pPr marL="1268413" lvl="3" indent="-360363">
              <a:buFont typeface="Wingdings" panose="05000000000000000000" pitchFamily="2" charset="2"/>
              <a:buChar char="ü"/>
            </a:pPr>
            <a:r>
              <a:rPr lang="fr-FR" sz="1800" b="1" dirty="0"/>
              <a:t>Problème : faire des sauvegardes d’état d’un objet pour pouvoir le restaurer ultérieurement.</a:t>
            </a:r>
          </a:p>
          <a:p>
            <a:pPr marL="1268413" lvl="3" indent="-360363">
              <a:buFont typeface="Wingdings" panose="05000000000000000000" pitchFamily="2" charset="2"/>
              <a:buChar char="ü"/>
            </a:pPr>
            <a:r>
              <a:rPr lang="fr-FR" sz="1800" b="1" dirty="0"/>
              <a:t>Solution : créer une classe Memento pour la classe des objets à sauvegarder, mettre en œuvre un gardien du Memento qui initie la demande de sauvegarde. Cette opération est réalisée par la classe des objets en question en créant un memento et en copiant l’état de l’objet en cours dans le memento</a:t>
            </a:r>
          </a:p>
          <a:p>
            <a:pPr marL="811213" lvl="2" indent="-360363">
              <a:buFont typeface="Wingdings" panose="05000000000000000000" pitchFamily="2" charset="2"/>
              <a:buChar char="Ø"/>
            </a:pPr>
            <a:r>
              <a:rPr lang="fr-FR" sz="2000" b="1" dirty="0"/>
              <a:t>State</a:t>
            </a:r>
          </a:p>
          <a:p>
            <a:pPr marL="1268413" lvl="3" indent="-360363">
              <a:buFont typeface="Wingdings" panose="05000000000000000000" pitchFamily="2" charset="2"/>
              <a:buChar char="ü"/>
            </a:pPr>
            <a:r>
              <a:rPr lang="fr-FR" sz="1800" b="1" dirty="0"/>
              <a:t>Problème : changer l’état d’un objet indépendamment de l’objet lui-même en dehors de sa classe).</a:t>
            </a:r>
          </a:p>
          <a:p>
            <a:pPr marL="1268413" lvl="3" indent="-360363">
              <a:buFont typeface="Wingdings" panose="05000000000000000000" pitchFamily="2" charset="2"/>
              <a:buChar char="ü"/>
            </a:pPr>
            <a:r>
              <a:rPr lang="fr-FR" sz="1800" b="1" dirty="0"/>
              <a:t>Solution : identifier tous les états possibles d’un objet et les mettre en œuvre sous forme de sous classes qui dérivent de la même classe abstraite avec une méthode commune. L’objet peut changer d’état appartenant à ces classes d’une manière uniforme. </a:t>
            </a:r>
          </a:p>
          <a:p>
            <a:pPr marL="811213" lvl="2" indent="-360363">
              <a:buFont typeface="Wingdings" panose="05000000000000000000" pitchFamily="2" charset="2"/>
              <a:buChar char="Ø"/>
            </a:pPr>
            <a:r>
              <a:rPr lang="fr-FR" sz="2000" b="1" dirty="0" err="1"/>
              <a:t>Strategy</a:t>
            </a:r>
            <a:endParaRPr lang="fr-FR" sz="2000" b="1" dirty="0"/>
          </a:p>
          <a:p>
            <a:pPr marL="1268413" lvl="3" indent="-360363">
              <a:buFont typeface="Wingdings" panose="05000000000000000000" pitchFamily="2" charset="2"/>
              <a:buChar char="ü"/>
            </a:pPr>
            <a:r>
              <a:rPr lang="fr-FR" sz="1800" b="1" dirty="0"/>
              <a:t>Problème : stocker un ensemble d’algorithmes sous forme d’objets semblables et interchangeables entre eux.</a:t>
            </a:r>
          </a:p>
          <a:p>
            <a:pPr marL="1268413" lvl="3" indent="-360363">
              <a:buFont typeface="Wingdings" panose="05000000000000000000" pitchFamily="2" charset="2"/>
              <a:buChar char="ü"/>
            </a:pPr>
            <a:r>
              <a:rPr lang="fr-FR" sz="1800" b="1" dirty="0"/>
              <a:t>Solution : spécifier la signature d’un algorithme dans une classe abstraite, concevoir des sous classes dérivées chacune avec un algorithme alternative. Les utilisateurs manipulent ces algorithmes par le biais de l’interface commune.</a:t>
            </a:r>
          </a:p>
          <a:p>
            <a:pPr marL="908050" lvl="3" indent="0">
              <a:buNone/>
            </a:pPr>
            <a:endParaRPr lang="fr-FR" sz="1800" b="1" dirty="0"/>
          </a:p>
        </p:txBody>
      </p:sp>
    </p:spTree>
    <p:extLst>
      <p:ext uri="{BB962C8B-B14F-4D97-AF65-F5344CB8AC3E}">
        <p14:creationId xmlns:p14="http://schemas.microsoft.com/office/powerpoint/2010/main" val="974862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normAutofit/>
          </a:bodyPr>
          <a:lstStyle/>
          <a:p>
            <a:pPr marL="811213" lvl="2" indent="-360363">
              <a:buFont typeface="Wingdings" panose="05000000000000000000" pitchFamily="2" charset="2"/>
              <a:buChar char="Ø"/>
            </a:pPr>
            <a:r>
              <a:rPr lang="fr-FR" sz="2000" b="1" dirty="0"/>
              <a:t>Template </a:t>
            </a:r>
            <a:r>
              <a:rPr lang="fr-FR" sz="2000" b="1" dirty="0" err="1"/>
              <a:t>method</a:t>
            </a:r>
            <a:endParaRPr lang="fr-FR" sz="2000" b="1" dirty="0"/>
          </a:p>
          <a:p>
            <a:pPr marL="1268413" lvl="3" indent="-360363">
              <a:buFont typeface="Wingdings" panose="05000000000000000000" pitchFamily="2" charset="2"/>
              <a:buChar char="ü"/>
            </a:pPr>
            <a:r>
              <a:rPr lang="fr-FR" sz="1800" b="1" dirty="0"/>
              <a:t>Problème : on veut utiliser un squelette d’un algorithme sous plusieurs versions complémentaires.</a:t>
            </a:r>
          </a:p>
          <a:p>
            <a:pPr marL="1268413" lvl="3" indent="-360363">
              <a:buFont typeface="Wingdings" panose="05000000000000000000" pitchFamily="2" charset="2"/>
              <a:buChar char="ü"/>
            </a:pPr>
            <a:r>
              <a:rPr lang="fr-FR" sz="1800" b="1" dirty="0"/>
              <a:t>Solution : mettre une méthode générique dans une classe abstraite, procéder à des spécialisations partielles de cette méthode dans des classes dérivées de la classe abstraite.</a:t>
            </a:r>
          </a:p>
          <a:p>
            <a:pPr marL="811213" lvl="2" indent="-360363">
              <a:buFont typeface="Wingdings" panose="05000000000000000000" pitchFamily="2" charset="2"/>
              <a:buChar char="Ø"/>
            </a:pPr>
            <a:r>
              <a:rPr lang="fr-FR" sz="2000" b="1" dirty="0"/>
              <a:t>Visitor</a:t>
            </a:r>
          </a:p>
          <a:p>
            <a:pPr marL="1268413" lvl="3" indent="-360363">
              <a:buFont typeface="Wingdings" panose="05000000000000000000" pitchFamily="2" charset="2"/>
              <a:buChar char="ü"/>
            </a:pPr>
            <a:r>
              <a:rPr lang="fr-FR" sz="1800" b="1" dirty="0"/>
              <a:t>Problème : une opération commune </a:t>
            </a:r>
            <a:r>
              <a:rPr lang="fr-FR" sz="1800" b="1" dirty="0" err="1"/>
              <a:t>devrant</a:t>
            </a:r>
            <a:r>
              <a:rPr lang="fr-FR" sz="1800" b="1" dirty="0"/>
              <a:t> s’exécuter sur un ensemble d’objets appartenant à une structure d’une manière transparente à ces objets.</a:t>
            </a:r>
          </a:p>
          <a:p>
            <a:pPr marL="1268413" lvl="3" indent="-360363">
              <a:buFont typeface="Wingdings" panose="05000000000000000000" pitchFamily="2" charset="2"/>
              <a:buChar char="ü"/>
            </a:pPr>
            <a:r>
              <a:rPr lang="fr-FR" sz="1800" b="1" dirty="0"/>
              <a:t>Solution : mettre en œuvre le visiteur avec une opération connue dans la structure des objets (une interface). La structure des objets doit offrir une méthode d’acceptation du visiteur en paramètre et exécute la méthode du visiteur sur ses objets (</a:t>
            </a:r>
            <a:r>
              <a:rPr lang="fr-FR" sz="1800" b="1" dirty="0" err="1"/>
              <a:t>this</a:t>
            </a:r>
            <a:r>
              <a:rPr lang="fr-FR" sz="1800" b="1" dirty="0"/>
              <a:t> ou *</a:t>
            </a:r>
            <a:r>
              <a:rPr lang="fr-FR" sz="1800" b="1" dirty="0" err="1"/>
              <a:t>this</a:t>
            </a:r>
            <a:r>
              <a:rPr lang="fr-FR" sz="1800" b="1" dirty="0"/>
              <a:t>).</a:t>
            </a:r>
          </a:p>
          <a:p>
            <a:pPr marL="908050" lvl="3" indent="0">
              <a:buNone/>
            </a:pPr>
            <a:endParaRPr lang="fr-FR" sz="1800" b="1" dirty="0"/>
          </a:p>
        </p:txBody>
      </p:sp>
    </p:spTree>
    <p:extLst>
      <p:ext uri="{BB962C8B-B14F-4D97-AF65-F5344CB8AC3E}">
        <p14:creationId xmlns:p14="http://schemas.microsoft.com/office/powerpoint/2010/main" val="3303531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lstStyle/>
          <a:p>
            <a:pPr>
              <a:buFont typeface="Wingdings" panose="05000000000000000000" pitchFamily="2" charset="2"/>
              <a:buChar char="q"/>
            </a:pPr>
            <a:r>
              <a:rPr lang="fr-FR" sz="2200" b="1" dirty="0"/>
              <a:t>Conclusion</a:t>
            </a:r>
          </a:p>
          <a:p>
            <a:pPr lvl="1">
              <a:buFont typeface="Wingdings" panose="05000000000000000000" pitchFamily="2" charset="2"/>
              <a:buChar char="Ø"/>
            </a:pPr>
            <a:r>
              <a:rPr lang="fr-FR" sz="2000" b="1" dirty="0"/>
              <a:t>Les modèles de conception permettent de concevoir des applications de qualité, réutilisables et extensibles tout en respectant scrupuleusement l’essence </a:t>
            </a:r>
            <a:r>
              <a:rPr lang="fr-FR" sz="2000" b="1"/>
              <a:t>de l’approche O.O</a:t>
            </a:r>
            <a:endParaRPr lang="fr-FR" sz="2000" b="1" dirty="0"/>
          </a:p>
          <a:p>
            <a:endParaRPr lang="fr-FR" dirty="0"/>
          </a:p>
        </p:txBody>
      </p:sp>
    </p:spTree>
    <p:extLst>
      <p:ext uri="{BB962C8B-B14F-4D97-AF65-F5344CB8AC3E}">
        <p14:creationId xmlns:p14="http://schemas.microsoft.com/office/powerpoint/2010/main" val="2283071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lstStyle/>
          <a:p>
            <a:endParaRPr lang="fr-FR" dirty="0"/>
          </a:p>
        </p:txBody>
      </p:sp>
    </p:spTree>
    <p:extLst>
      <p:ext uri="{BB962C8B-B14F-4D97-AF65-F5344CB8AC3E}">
        <p14:creationId xmlns:p14="http://schemas.microsoft.com/office/powerpoint/2010/main" val="2100341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lstStyle/>
          <a:p>
            <a:endParaRPr lang="fr-FR" dirty="0"/>
          </a:p>
        </p:txBody>
      </p:sp>
    </p:spTree>
    <p:extLst>
      <p:ext uri="{BB962C8B-B14F-4D97-AF65-F5344CB8AC3E}">
        <p14:creationId xmlns:p14="http://schemas.microsoft.com/office/powerpoint/2010/main" val="2573015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lstStyle/>
          <a:p>
            <a:endParaRPr lang="fr-FR" dirty="0"/>
          </a:p>
        </p:txBody>
      </p:sp>
    </p:spTree>
    <p:extLst>
      <p:ext uri="{BB962C8B-B14F-4D97-AF65-F5344CB8AC3E}">
        <p14:creationId xmlns:p14="http://schemas.microsoft.com/office/powerpoint/2010/main" val="2848832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lstStyle/>
          <a:p>
            <a:endParaRPr lang="fr-FR" dirty="0"/>
          </a:p>
        </p:txBody>
      </p:sp>
    </p:spTree>
    <p:extLst>
      <p:ext uri="{BB962C8B-B14F-4D97-AF65-F5344CB8AC3E}">
        <p14:creationId xmlns:p14="http://schemas.microsoft.com/office/powerpoint/2010/main" val="1416202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lstStyle/>
          <a:p>
            <a:endParaRPr lang="fr-FR" dirty="0"/>
          </a:p>
        </p:txBody>
      </p:sp>
    </p:spTree>
    <p:extLst>
      <p:ext uri="{BB962C8B-B14F-4D97-AF65-F5344CB8AC3E}">
        <p14:creationId xmlns:p14="http://schemas.microsoft.com/office/powerpoint/2010/main" val="593884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lstStyle/>
          <a:p>
            <a:endParaRPr lang="fr-FR" dirty="0"/>
          </a:p>
        </p:txBody>
      </p:sp>
    </p:spTree>
    <p:extLst>
      <p:ext uri="{BB962C8B-B14F-4D97-AF65-F5344CB8AC3E}">
        <p14:creationId xmlns:p14="http://schemas.microsoft.com/office/powerpoint/2010/main" val="639362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A1B6CD-6500-C3CC-CD0B-C960857E0CA0}"/>
              </a:ext>
            </a:extLst>
          </p:cNvPr>
          <p:cNvSpPr>
            <a:spLocks noGrp="1"/>
          </p:cNvSpPr>
          <p:nvPr>
            <p:ph type="title"/>
          </p:nvPr>
        </p:nvSpPr>
        <p:spPr/>
        <p:txBody>
          <a:bodyPr/>
          <a:lstStyle/>
          <a:p>
            <a:r>
              <a:rPr lang="fr-FR" dirty="0"/>
              <a:t>Plan</a:t>
            </a:r>
          </a:p>
        </p:txBody>
      </p:sp>
      <p:sp>
        <p:nvSpPr>
          <p:cNvPr id="3" name="Espace réservé du contenu 2">
            <a:extLst>
              <a:ext uri="{FF2B5EF4-FFF2-40B4-BE49-F238E27FC236}">
                <a16:creationId xmlns:a16="http://schemas.microsoft.com/office/drawing/2014/main" id="{59EA9812-3F20-D3A8-385E-B6F6D6519D5C}"/>
              </a:ext>
            </a:extLst>
          </p:cNvPr>
          <p:cNvSpPr>
            <a:spLocks noGrp="1"/>
          </p:cNvSpPr>
          <p:nvPr>
            <p:ph idx="1"/>
          </p:nvPr>
        </p:nvSpPr>
        <p:spPr>
          <a:xfrm>
            <a:off x="2589212" y="1384663"/>
            <a:ext cx="8915400" cy="4526559"/>
          </a:xfrm>
        </p:spPr>
        <p:txBody>
          <a:bodyPr/>
          <a:lstStyle/>
          <a:p>
            <a:r>
              <a:rPr lang="fr-FR" dirty="0"/>
              <a:t>Introduction aux modèles de conception,</a:t>
            </a:r>
          </a:p>
          <a:p>
            <a:r>
              <a:rPr lang="fr-FR" dirty="0"/>
              <a:t>Modèles de création,</a:t>
            </a:r>
          </a:p>
          <a:p>
            <a:r>
              <a:rPr lang="fr-FR" dirty="0"/>
              <a:t>Modèles de structure</a:t>
            </a:r>
          </a:p>
          <a:p>
            <a:r>
              <a:rPr lang="fr-FR" dirty="0"/>
              <a:t>Modèles de Comportement</a:t>
            </a:r>
          </a:p>
          <a:p>
            <a:r>
              <a:rPr lang="fr-FR" dirty="0"/>
              <a:t>Conclusion</a:t>
            </a:r>
          </a:p>
        </p:txBody>
      </p:sp>
    </p:spTree>
    <p:extLst>
      <p:ext uri="{BB962C8B-B14F-4D97-AF65-F5344CB8AC3E}">
        <p14:creationId xmlns:p14="http://schemas.microsoft.com/office/powerpoint/2010/main" val="3769631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lstStyle/>
          <a:p>
            <a:endParaRPr lang="fr-FR" dirty="0"/>
          </a:p>
        </p:txBody>
      </p:sp>
    </p:spTree>
    <p:extLst>
      <p:ext uri="{BB962C8B-B14F-4D97-AF65-F5344CB8AC3E}">
        <p14:creationId xmlns:p14="http://schemas.microsoft.com/office/powerpoint/2010/main" val="1512891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lstStyle/>
          <a:p>
            <a:endParaRPr lang="fr-FR" dirty="0"/>
          </a:p>
        </p:txBody>
      </p:sp>
    </p:spTree>
    <p:extLst>
      <p:ext uri="{BB962C8B-B14F-4D97-AF65-F5344CB8AC3E}">
        <p14:creationId xmlns:p14="http://schemas.microsoft.com/office/powerpoint/2010/main" val="873517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lstStyle/>
          <a:p>
            <a:endParaRPr lang="fr-FR" dirty="0"/>
          </a:p>
        </p:txBody>
      </p:sp>
    </p:spTree>
    <p:extLst>
      <p:ext uri="{BB962C8B-B14F-4D97-AF65-F5344CB8AC3E}">
        <p14:creationId xmlns:p14="http://schemas.microsoft.com/office/powerpoint/2010/main" val="1065341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lstStyle/>
          <a:p>
            <a:endParaRPr lang="fr-FR" dirty="0"/>
          </a:p>
        </p:txBody>
      </p:sp>
    </p:spTree>
    <p:extLst>
      <p:ext uri="{BB962C8B-B14F-4D97-AF65-F5344CB8AC3E}">
        <p14:creationId xmlns:p14="http://schemas.microsoft.com/office/powerpoint/2010/main" val="3820189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lstStyle/>
          <a:p>
            <a:endParaRPr lang="fr-FR" dirty="0"/>
          </a:p>
        </p:txBody>
      </p:sp>
    </p:spTree>
    <p:extLst>
      <p:ext uri="{BB962C8B-B14F-4D97-AF65-F5344CB8AC3E}">
        <p14:creationId xmlns:p14="http://schemas.microsoft.com/office/powerpoint/2010/main" val="10593887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lstStyle/>
          <a:p>
            <a:endParaRPr lang="fr-FR" dirty="0"/>
          </a:p>
        </p:txBody>
      </p:sp>
    </p:spTree>
    <p:extLst>
      <p:ext uri="{BB962C8B-B14F-4D97-AF65-F5344CB8AC3E}">
        <p14:creationId xmlns:p14="http://schemas.microsoft.com/office/powerpoint/2010/main" val="25099165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lstStyle/>
          <a:p>
            <a:pPr>
              <a:buFont typeface="Wingdings" panose="05000000000000000000" pitchFamily="2" charset="2"/>
              <a:buChar char="q"/>
            </a:pPr>
            <a:r>
              <a:rPr lang="fr-FR" b="1" dirty="0"/>
              <a:t>Introduction aux modèles de conception,</a:t>
            </a:r>
          </a:p>
          <a:p>
            <a:pPr lvl="1">
              <a:buFont typeface="Wingdings" panose="05000000000000000000" pitchFamily="2" charset="2"/>
              <a:buChar char="Ø"/>
            </a:pPr>
            <a:r>
              <a:rPr lang="fr-FR" b="1" dirty="0"/>
              <a:t>des abstractions qui aident à structurer les conceptions et les structures des systèmes,</a:t>
            </a:r>
          </a:p>
          <a:p>
            <a:pPr lvl="1">
              <a:buFont typeface="Wingdings" panose="05000000000000000000" pitchFamily="2" charset="2"/>
              <a:buChar char="Ø"/>
            </a:pPr>
            <a:r>
              <a:rPr lang="fr-FR" b="1" dirty="0"/>
              <a:t>23 modèles architecturaux publiés dans le fameux livre « GOF »,</a:t>
            </a:r>
          </a:p>
          <a:p>
            <a:pPr lvl="1">
              <a:buFont typeface="Wingdings" panose="05000000000000000000" pitchFamily="2" charset="2"/>
              <a:buChar char="Ø"/>
            </a:pPr>
            <a:r>
              <a:rPr lang="fr-FR" b="1" dirty="0"/>
              <a:t>Un modèle est un moyen de décrire une solution ou une approche reproductible d’un problème de conception courant (ce n’est pas un algorithme </a:t>
            </a:r>
            <a:r>
              <a:rPr lang="fr-FR" b="1" dirty="0" err="1"/>
              <a:t>ﬁxe</a:t>
            </a:r>
            <a:r>
              <a:rPr lang="fr-FR" b="1" dirty="0"/>
              <a:t>) c’est-à-dire une manière courante de résoudre un problème générique et récurrent. Selon le problème de conception qu’ils traitent, les patrons de conception (GOF) sont au nombre de 23 modèles classés en</a:t>
            </a:r>
          </a:p>
          <a:p>
            <a:pPr lvl="1">
              <a:buFont typeface="Wingdings" panose="05000000000000000000" pitchFamily="2" charset="2"/>
              <a:buChar char="Ø"/>
            </a:pPr>
            <a:r>
              <a:rPr lang="fr-FR" b="1" dirty="0"/>
              <a:t>trois catégories à savoir :</a:t>
            </a:r>
          </a:p>
          <a:p>
            <a:pPr lvl="2">
              <a:buFont typeface="Wingdings" panose="05000000000000000000" pitchFamily="2" charset="2"/>
              <a:buChar char="ü"/>
            </a:pPr>
            <a:r>
              <a:rPr lang="fr-FR" b="1" dirty="0"/>
              <a:t>Modèles de création: qui s’occupent à répondre aux problématiques liées à la création des objets complexes ou particuliers,</a:t>
            </a:r>
          </a:p>
          <a:p>
            <a:pPr lvl="2">
              <a:buFont typeface="Wingdings" panose="05000000000000000000" pitchFamily="2" charset="2"/>
              <a:buChar char="ü"/>
            </a:pPr>
            <a:r>
              <a:rPr lang="fr-FR" b="1" dirty="0"/>
              <a:t>Modèles de structure: </a:t>
            </a:r>
          </a:p>
        </p:txBody>
      </p:sp>
    </p:spTree>
    <p:extLst>
      <p:ext uri="{BB962C8B-B14F-4D97-AF65-F5344CB8AC3E}">
        <p14:creationId xmlns:p14="http://schemas.microsoft.com/office/powerpoint/2010/main" val="1251557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lstStyle/>
          <a:p>
            <a:pPr>
              <a:buFont typeface="Wingdings" panose="05000000000000000000" pitchFamily="2" charset="2"/>
              <a:buChar char="q"/>
            </a:pPr>
            <a:r>
              <a:rPr lang="fr-FR" sz="2400" b="1" dirty="0"/>
              <a:t>Introduction aux modèles de conception,</a:t>
            </a:r>
          </a:p>
          <a:p>
            <a:pPr lvl="1">
              <a:buFont typeface="Wingdings" panose="05000000000000000000" pitchFamily="2" charset="2"/>
              <a:buChar char="Ø"/>
            </a:pPr>
            <a:r>
              <a:rPr lang="fr-FR" sz="1800" b="1" dirty="0"/>
              <a:t>Des Abstractions qui aident à structurer la conception des systèmes,</a:t>
            </a:r>
          </a:p>
          <a:p>
            <a:pPr lvl="1">
              <a:buFont typeface="Wingdings" panose="05000000000000000000" pitchFamily="2" charset="2"/>
              <a:buChar char="Ø"/>
            </a:pPr>
            <a:r>
              <a:rPr lang="fr-FR" sz="1800" b="1" dirty="0"/>
              <a:t>Importance après publication du livre « GOF »</a:t>
            </a:r>
          </a:p>
          <a:p>
            <a:pPr lvl="1">
              <a:buFont typeface="Wingdings" panose="05000000000000000000" pitchFamily="2" charset="2"/>
              <a:buChar char="Ø"/>
            </a:pPr>
            <a:r>
              <a:rPr lang="fr-FR" sz="1800" b="1" dirty="0"/>
              <a:t>Modèle = moyen de décrire une solution ou une approche reproductible d’un problème de conception courant .</a:t>
            </a:r>
          </a:p>
          <a:p>
            <a:pPr lvl="1">
              <a:buFont typeface="Wingdings" panose="05000000000000000000" pitchFamily="2" charset="2"/>
              <a:buChar char="Ø"/>
            </a:pPr>
            <a:r>
              <a:rPr lang="fr-FR" sz="1800" b="1" dirty="0"/>
              <a:t>23 modèles décrits dans GOF classés en trois familles</a:t>
            </a:r>
          </a:p>
          <a:p>
            <a:pPr lvl="2">
              <a:buFont typeface="Wingdings" panose="05000000000000000000" pitchFamily="2" charset="2"/>
              <a:buChar char="Ø"/>
            </a:pPr>
            <a:r>
              <a:rPr lang="fr-FR" sz="1600" b="1" dirty="0"/>
              <a:t>Modèles de création: s’occupent de la manière de création des objets complexes.</a:t>
            </a:r>
          </a:p>
          <a:p>
            <a:pPr lvl="2">
              <a:buFont typeface="Wingdings" panose="05000000000000000000" pitchFamily="2" charset="2"/>
              <a:buChar char="Ø"/>
            </a:pPr>
            <a:r>
              <a:rPr lang="fr-FR" sz="1600" b="1" dirty="0"/>
              <a:t>Modèles de structure: séparent les interfaces des objets de leurs implémentations.</a:t>
            </a:r>
          </a:p>
          <a:p>
            <a:pPr lvl="2">
              <a:buFont typeface="Wingdings" panose="05000000000000000000" pitchFamily="2" charset="2"/>
              <a:buChar char="Ø"/>
            </a:pPr>
            <a:r>
              <a:rPr lang="fr-FR" sz="1600" b="1" dirty="0"/>
              <a:t>Modèles de comportement: traitent la manière dont les objets </a:t>
            </a:r>
            <a:r>
              <a:rPr lang="fr-FR" sz="1600" b="1" dirty="0" err="1"/>
              <a:t>inter-agissent</a:t>
            </a:r>
            <a:r>
              <a:rPr lang="fr-FR" sz="1600" b="1" dirty="0"/>
              <a:t>.</a:t>
            </a:r>
          </a:p>
          <a:p>
            <a:pPr lvl="2">
              <a:buFont typeface="Wingdings" panose="05000000000000000000" pitchFamily="2" charset="2"/>
              <a:buChar char="Ø"/>
            </a:pPr>
            <a:endParaRPr lang="fr-FR" sz="1600" b="1" dirty="0"/>
          </a:p>
          <a:p>
            <a:pPr lvl="1"/>
            <a:endParaRPr lang="fr-FR" sz="1800" b="1" dirty="0"/>
          </a:p>
        </p:txBody>
      </p:sp>
    </p:spTree>
    <p:extLst>
      <p:ext uri="{BB962C8B-B14F-4D97-AF65-F5344CB8AC3E}">
        <p14:creationId xmlns:p14="http://schemas.microsoft.com/office/powerpoint/2010/main" val="1914529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normAutofit fontScale="92500" lnSpcReduction="10000"/>
          </a:bodyPr>
          <a:lstStyle/>
          <a:p>
            <a:pPr>
              <a:buFont typeface="Wingdings" panose="05000000000000000000" pitchFamily="2" charset="2"/>
              <a:buChar char="q"/>
            </a:pPr>
            <a:r>
              <a:rPr lang="fr-FR" sz="2200" b="1" dirty="0"/>
              <a:t>Les modèles de création:</a:t>
            </a:r>
          </a:p>
          <a:p>
            <a:pPr lvl="1">
              <a:buFont typeface="Wingdings" panose="05000000000000000000" pitchFamily="2" charset="2"/>
              <a:buChar char="Ø"/>
            </a:pPr>
            <a:r>
              <a:rPr lang="fr-FR" sz="2000" b="1" dirty="0"/>
              <a:t>Builder</a:t>
            </a:r>
          </a:p>
          <a:p>
            <a:pPr lvl="2">
              <a:buFont typeface="Wingdings" panose="05000000000000000000" pitchFamily="2" charset="2"/>
              <a:buChar char="ü"/>
            </a:pPr>
            <a:r>
              <a:rPr lang="fr-FR" sz="1800" b="1" dirty="0"/>
              <a:t>Problème : construire un objet complexe sans passer par un constructeur complexe </a:t>
            </a:r>
          </a:p>
          <a:p>
            <a:pPr lvl="2">
              <a:buFont typeface="Wingdings" panose="05000000000000000000" pitchFamily="2" charset="2"/>
              <a:buChar char="ü"/>
            </a:pPr>
            <a:r>
              <a:rPr lang="fr-FR" sz="1800" b="1" dirty="0"/>
              <a:t>Solution: Un objet intermédiaire dont les fonctions membres crée l’objet souhaité partie par partie.</a:t>
            </a:r>
          </a:p>
          <a:p>
            <a:pPr lvl="1">
              <a:buFont typeface="Wingdings" panose="05000000000000000000" pitchFamily="2" charset="2"/>
              <a:buChar char="Ø"/>
            </a:pPr>
            <a:r>
              <a:rPr lang="fr-FR" sz="2000" b="1" dirty="0"/>
              <a:t>Singleton</a:t>
            </a:r>
          </a:p>
          <a:p>
            <a:pPr lvl="2">
              <a:buFont typeface="Wingdings" panose="05000000000000000000" pitchFamily="2" charset="2"/>
              <a:buChar char="ü"/>
            </a:pPr>
            <a:r>
              <a:rPr lang="fr-FR" sz="1800" b="1" dirty="0"/>
              <a:t>Problème : Une classe qui ne doit produire qu’une seule instance</a:t>
            </a:r>
          </a:p>
          <a:p>
            <a:pPr lvl="2">
              <a:buFont typeface="Wingdings" panose="05000000000000000000" pitchFamily="2" charset="2"/>
              <a:buChar char="ü"/>
            </a:pPr>
            <a:r>
              <a:rPr lang="fr-FR" sz="1800" b="1" dirty="0"/>
              <a:t>Solution : Cacher les constructeurs (en les rendant privés) offrir une méthode de classe (statique) qui se charge de créer une seule fois l’instance unique et la renvoyer à la demande des utilisateurs.</a:t>
            </a:r>
          </a:p>
          <a:p>
            <a:pPr marL="811213" lvl="2" indent="-360363">
              <a:buFont typeface="Wingdings" panose="05000000000000000000" pitchFamily="2" charset="2"/>
              <a:buChar char="Ø"/>
            </a:pPr>
            <a:r>
              <a:rPr lang="fr-FR" sz="2000" b="1" dirty="0" err="1"/>
              <a:t>Factory</a:t>
            </a:r>
            <a:r>
              <a:rPr lang="fr-FR" sz="2000" b="1" dirty="0"/>
              <a:t> Method</a:t>
            </a:r>
          </a:p>
          <a:p>
            <a:pPr marL="1187450" lvl="3" indent="-285750">
              <a:buFont typeface="Wingdings" panose="05000000000000000000" pitchFamily="2" charset="2"/>
              <a:buChar char="ü"/>
            </a:pPr>
            <a:r>
              <a:rPr lang="fr-FR" sz="1800" b="1" dirty="0"/>
              <a:t>Problème : décider, au moment de l’exécution, quel objet doit être créer en fonction d’une configuration ou d’un paramètre de l’application. </a:t>
            </a:r>
          </a:p>
          <a:p>
            <a:pPr marL="1187450" lvl="3" indent="-285750">
              <a:buFont typeface="Wingdings" panose="05000000000000000000" pitchFamily="2" charset="2"/>
              <a:buChar char="ü"/>
            </a:pPr>
            <a:r>
              <a:rPr lang="fr-FR" sz="1800" b="1" dirty="0"/>
              <a:t>Solution :définition d’une interface pour créer un objet en laissant les sous-classes décider de quelle classe instancier l’objet en question.</a:t>
            </a:r>
          </a:p>
        </p:txBody>
      </p:sp>
    </p:spTree>
    <p:extLst>
      <p:ext uri="{BB962C8B-B14F-4D97-AF65-F5344CB8AC3E}">
        <p14:creationId xmlns:p14="http://schemas.microsoft.com/office/powerpoint/2010/main" val="755592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normAutofit/>
          </a:bodyPr>
          <a:lstStyle/>
          <a:p>
            <a:pPr lvl="1">
              <a:buFont typeface="Wingdings" panose="05000000000000000000" pitchFamily="2" charset="2"/>
              <a:buChar char="Ø"/>
            </a:pPr>
            <a:r>
              <a:rPr lang="fr-FR" sz="2000" b="1" dirty="0"/>
              <a:t>Abstract </a:t>
            </a:r>
            <a:r>
              <a:rPr lang="fr-FR" sz="2000" b="1" dirty="0" err="1"/>
              <a:t>Factory</a:t>
            </a:r>
            <a:endParaRPr lang="fr-FR" sz="2000" b="1" dirty="0"/>
          </a:p>
          <a:p>
            <a:pPr lvl="2">
              <a:buFont typeface="Wingdings" panose="05000000000000000000" pitchFamily="2" charset="2"/>
              <a:buChar char="ü"/>
            </a:pPr>
            <a:r>
              <a:rPr lang="fr-FR" sz="1800" b="1" dirty="0"/>
              <a:t>Problème : idem que celui de la "</a:t>
            </a:r>
            <a:r>
              <a:rPr lang="fr-FR" sz="1800" b="1" dirty="0" err="1"/>
              <a:t>Factory</a:t>
            </a:r>
            <a:r>
              <a:rPr lang="fr-FR" sz="1800" b="1" dirty="0"/>
              <a:t> Method" mais avec plusieurs familles de classes produits.</a:t>
            </a:r>
          </a:p>
          <a:p>
            <a:pPr lvl="2">
              <a:buFont typeface="Wingdings" panose="05000000000000000000" pitchFamily="2" charset="2"/>
              <a:buChar char="ü"/>
            </a:pPr>
            <a:r>
              <a:rPr lang="fr-FR" sz="1800" b="1" dirty="0"/>
              <a:t>Solution: mettre en œuvre plusieurs classes avec une "</a:t>
            </a:r>
            <a:r>
              <a:rPr lang="fr-FR" sz="1800" b="1" dirty="0" err="1"/>
              <a:t>Factory</a:t>
            </a:r>
            <a:r>
              <a:rPr lang="fr-FR" sz="1800" b="1" dirty="0"/>
              <a:t> Method" héritée à partir d’une classe abstraite commune (Abstract </a:t>
            </a:r>
            <a:r>
              <a:rPr lang="fr-FR" sz="1800" b="1" dirty="0" err="1"/>
              <a:t>Factory</a:t>
            </a:r>
            <a:r>
              <a:rPr lang="fr-FR" sz="1800" b="1" dirty="0"/>
              <a:t>).</a:t>
            </a:r>
          </a:p>
          <a:p>
            <a:pPr lvl="1">
              <a:buFont typeface="Wingdings" panose="05000000000000000000" pitchFamily="2" charset="2"/>
              <a:buChar char="Ø"/>
            </a:pPr>
            <a:r>
              <a:rPr lang="fr-FR" sz="2000" b="1" dirty="0"/>
              <a:t>Prototype</a:t>
            </a:r>
          </a:p>
          <a:p>
            <a:pPr lvl="2">
              <a:buFont typeface="Wingdings" panose="05000000000000000000" pitchFamily="2" charset="2"/>
              <a:buChar char="ü"/>
            </a:pPr>
            <a:r>
              <a:rPr lang="fr-FR" sz="1800" b="1" dirty="0"/>
              <a:t>Problème : on veut créer rapidement une copie d’un objet de test à partir d’un modèle dit prototype dont la création est rapide et moins coûteuse.</a:t>
            </a:r>
          </a:p>
          <a:p>
            <a:pPr lvl="2">
              <a:buFont typeface="Wingdings" panose="05000000000000000000" pitchFamily="2" charset="2"/>
              <a:buChar char="ü"/>
            </a:pPr>
            <a:r>
              <a:rPr lang="fr-FR" sz="1800" b="1" dirty="0"/>
              <a:t>Solution : déclarer une classe abstraite de base qui spécifie une méthode pure virtuelle clone(). Toute classe qui a besoin d’une capacité de ce "constructeur polymorphe" dérive elle-même de la classe de base abstraite et implémente l’</a:t>
            </a:r>
            <a:r>
              <a:rPr lang="fr-FR" sz="1800" b="1" dirty="0" err="1"/>
              <a:t>opérationclone</a:t>
            </a:r>
            <a:r>
              <a:rPr lang="fr-FR" sz="1800" b="1" dirty="0"/>
              <a:t>(). </a:t>
            </a:r>
          </a:p>
        </p:txBody>
      </p:sp>
    </p:spTree>
    <p:extLst>
      <p:ext uri="{BB962C8B-B14F-4D97-AF65-F5344CB8AC3E}">
        <p14:creationId xmlns:p14="http://schemas.microsoft.com/office/powerpoint/2010/main" val="2971941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normAutofit fontScale="92500" lnSpcReduction="10000"/>
          </a:bodyPr>
          <a:lstStyle/>
          <a:p>
            <a:pPr>
              <a:buFont typeface="Wingdings" panose="05000000000000000000" pitchFamily="2" charset="2"/>
              <a:buChar char="q"/>
            </a:pPr>
            <a:r>
              <a:rPr lang="fr-FR" sz="2400" b="1" dirty="0"/>
              <a:t>Les modèles de structure:</a:t>
            </a:r>
          </a:p>
          <a:p>
            <a:pPr lvl="1">
              <a:buFont typeface="Wingdings" panose="05000000000000000000" pitchFamily="2" charset="2"/>
              <a:buChar char="Ø"/>
            </a:pPr>
            <a:r>
              <a:rPr lang="fr-FR" sz="2000" b="1" dirty="0"/>
              <a:t>Adapter</a:t>
            </a:r>
          </a:p>
          <a:p>
            <a:pPr lvl="2">
              <a:buFont typeface="Wingdings" panose="05000000000000000000" pitchFamily="2" charset="2"/>
              <a:buChar char="ü"/>
            </a:pPr>
            <a:r>
              <a:rPr lang="fr-FR" sz="1800" b="1" dirty="0"/>
              <a:t>Problème : faire coopérer des classes dont les interfaces sont incompatibles</a:t>
            </a:r>
          </a:p>
          <a:p>
            <a:pPr lvl="2">
              <a:buFont typeface="Wingdings" panose="05000000000000000000" pitchFamily="2" charset="2"/>
              <a:buChar char="ü"/>
            </a:pPr>
            <a:r>
              <a:rPr lang="fr-FR" sz="1800" b="1" dirty="0"/>
              <a:t>Solution: Convertir l’interface de la classe à adapter à une autre interface (Adapter) attendue par les utilisateurs.</a:t>
            </a:r>
          </a:p>
          <a:p>
            <a:pPr lvl="1">
              <a:buFont typeface="Wingdings" panose="05000000000000000000" pitchFamily="2" charset="2"/>
              <a:buChar char="Ø"/>
            </a:pPr>
            <a:r>
              <a:rPr lang="fr-FR" sz="2000" b="1" dirty="0"/>
              <a:t>Bridge</a:t>
            </a:r>
          </a:p>
          <a:p>
            <a:pPr lvl="2">
              <a:buFont typeface="Wingdings" panose="05000000000000000000" pitchFamily="2" charset="2"/>
              <a:buChar char="ü"/>
            </a:pPr>
            <a:r>
              <a:rPr lang="fr-FR" sz="1800" b="1" dirty="0"/>
              <a:t>Problème : séparer l’interface d’un objet de son implémentation.</a:t>
            </a:r>
          </a:p>
          <a:p>
            <a:pPr lvl="2">
              <a:buFont typeface="Wingdings" panose="05000000000000000000" pitchFamily="2" charset="2"/>
              <a:buChar char="ü"/>
            </a:pPr>
            <a:r>
              <a:rPr lang="fr-FR" sz="1800" b="1" dirty="0"/>
              <a:t>Solution : Concevoir plusieurs implémentations avec une interface uniforme. L’objet peut référencer l’implémentation qu’il veut</a:t>
            </a:r>
          </a:p>
          <a:p>
            <a:pPr marL="811213" lvl="2" indent="-360363">
              <a:buFont typeface="Wingdings" panose="05000000000000000000" pitchFamily="2" charset="2"/>
              <a:buChar char="Ø"/>
            </a:pPr>
            <a:r>
              <a:rPr lang="fr-FR" sz="2000" b="1" dirty="0"/>
              <a:t>Composite</a:t>
            </a:r>
          </a:p>
          <a:p>
            <a:pPr marL="1268413" lvl="3" indent="-360363">
              <a:buFont typeface="Wingdings" panose="05000000000000000000" pitchFamily="2" charset="2"/>
              <a:buChar char="ü"/>
            </a:pPr>
            <a:r>
              <a:rPr lang="fr-FR" sz="1600" b="1" dirty="0"/>
              <a:t>Problème : composer par agrégation plusieurs objets hiérarchiques d’une manière uniforme.</a:t>
            </a:r>
          </a:p>
          <a:p>
            <a:pPr marL="1268413" lvl="3" indent="-360363">
              <a:buFont typeface="Wingdings" panose="05000000000000000000" pitchFamily="2" charset="2"/>
              <a:buChar char="ü"/>
            </a:pPr>
            <a:r>
              <a:rPr lang="fr-FR" sz="1800" b="1" dirty="0"/>
              <a:t>Solution : classe abstraite mère des objets simples (Feuilles) qui implémentent un comportement par </a:t>
            </a:r>
            <a:r>
              <a:rPr lang="fr-FR" sz="1800" b="1" dirty="0" err="1"/>
              <a:t>defaut</a:t>
            </a:r>
            <a:r>
              <a:rPr lang="fr-FR" sz="1800" b="1" dirty="0"/>
              <a:t> et un objet composite qui permet de stocker des « Feuilles » avec les opérations d’ajout, de suppression et d’accès au comportement par </a:t>
            </a:r>
            <a:r>
              <a:rPr lang="fr-FR" sz="1800" b="1" dirty="0" err="1"/>
              <a:t>defafut</a:t>
            </a:r>
            <a:r>
              <a:rPr lang="fr-FR" sz="1800" b="1" dirty="0"/>
              <a:t> des </a:t>
            </a:r>
            <a:r>
              <a:rPr lang="fr-FR" sz="1800" b="1" dirty="0" err="1"/>
              <a:t>efuilles</a:t>
            </a:r>
            <a:endParaRPr lang="fr-FR" sz="1800" b="1" dirty="0"/>
          </a:p>
        </p:txBody>
      </p:sp>
    </p:spTree>
    <p:extLst>
      <p:ext uri="{BB962C8B-B14F-4D97-AF65-F5344CB8AC3E}">
        <p14:creationId xmlns:p14="http://schemas.microsoft.com/office/powerpoint/2010/main" val="3664126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normAutofit/>
          </a:bodyPr>
          <a:lstStyle/>
          <a:p>
            <a:pPr marL="811213" lvl="2" indent="-360363">
              <a:buFont typeface="Wingdings" panose="05000000000000000000" pitchFamily="2" charset="2"/>
              <a:buChar char="Ø"/>
            </a:pPr>
            <a:r>
              <a:rPr lang="fr-FR" sz="2000" b="1" dirty="0" err="1"/>
              <a:t>Decorator</a:t>
            </a:r>
            <a:endParaRPr lang="fr-FR" sz="2000" b="1" dirty="0"/>
          </a:p>
          <a:p>
            <a:pPr marL="1268413" lvl="3" indent="-360363">
              <a:buFont typeface="Wingdings" panose="05000000000000000000" pitchFamily="2" charset="2"/>
              <a:buChar char="ü"/>
            </a:pPr>
            <a:r>
              <a:rPr lang="fr-FR" sz="1800" b="1" dirty="0"/>
              <a:t>Problème : rattacher dynamiquement des comportements additionnels à un objet.</a:t>
            </a:r>
          </a:p>
          <a:p>
            <a:pPr marL="1268413" lvl="3" indent="-360363">
              <a:buFont typeface="Wingdings" panose="05000000000000000000" pitchFamily="2" charset="2"/>
              <a:buChar char="ü"/>
            </a:pPr>
            <a:r>
              <a:rPr lang="fr-FR" sz="1800" b="1" dirty="0"/>
              <a:t>Solution : utiliser l’agrégation pour rattacher dynamiquement un objet « </a:t>
            </a:r>
            <a:r>
              <a:rPr lang="fr-FR" sz="1800" b="1" dirty="0" err="1"/>
              <a:t>Decorateur</a:t>
            </a:r>
            <a:r>
              <a:rPr lang="fr-FR" sz="1800" b="1" dirty="0"/>
              <a:t> » à un autre objet.</a:t>
            </a:r>
          </a:p>
          <a:p>
            <a:pPr marL="811213" lvl="2" indent="-360363">
              <a:buFont typeface="Wingdings" panose="05000000000000000000" pitchFamily="2" charset="2"/>
              <a:buChar char="Ø"/>
            </a:pPr>
            <a:r>
              <a:rPr lang="fr-FR" sz="2000" b="1" dirty="0" err="1"/>
              <a:t>Facade</a:t>
            </a:r>
            <a:endParaRPr lang="fr-FR" sz="2000" b="1" dirty="0"/>
          </a:p>
          <a:p>
            <a:pPr marL="1268413" lvl="3" indent="-360363">
              <a:buFont typeface="Wingdings" panose="05000000000000000000" pitchFamily="2" charset="2"/>
              <a:buChar char="ü"/>
            </a:pPr>
            <a:r>
              <a:rPr lang="fr-FR" sz="1800" b="1" dirty="0"/>
              <a:t>Problème : cacher la complexité d’un </a:t>
            </a:r>
            <a:r>
              <a:rPr lang="fr-FR" sz="1800" b="1" dirty="0" err="1"/>
              <a:t>sstème</a:t>
            </a:r>
            <a:r>
              <a:rPr lang="fr-FR" sz="1800" b="1" dirty="0"/>
              <a:t> en offrant une interface simple d’utilisation à ses utilisateurs</a:t>
            </a:r>
          </a:p>
          <a:p>
            <a:pPr marL="1268413" lvl="3" indent="-360363">
              <a:buFont typeface="Wingdings" panose="05000000000000000000" pitchFamily="2" charset="2"/>
              <a:buChar char="ü"/>
            </a:pPr>
            <a:r>
              <a:rPr lang="fr-FR" sz="1800" b="1" dirty="0"/>
              <a:t>Solution : utiliser un objet </a:t>
            </a:r>
            <a:r>
              <a:rPr lang="fr-FR" sz="1800" b="1" dirty="0" err="1"/>
              <a:t>Facade</a:t>
            </a:r>
            <a:r>
              <a:rPr lang="fr-FR" sz="1800" b="1" dirty="0"/>
              <a:t> dont l’interface doit faciliter l’accès aux fonctionnalités du système adjacent.</a:t>
            </a:r>
          </a:p>
          <a:p>
            <a:pPr marL="811213" lvl="2" indent="-360363">
              <a:buFont typeface="Wingdings" panose="05000000000000000000" pitchFamily="2" charset="2"/>
              <a:buChar char="Ø"/>
            </a:pPr>
            <a:r>
              <a:rPr lang="fr-FR" sz="2000" b="1" dirty="0" err="1"/>
              <a:t>Flyweight</a:t>
            </a:r>
            <a:endParaRPr lang="fr-FR" sz="2000" b="1" dirty="0"/>
          </a:p>
          <a:p>
            <a:pPr marL="1268413" lvl="3" indent="-360363">
              <a:buFont typeface="Wingdings" panose="05000000000000000000" pitchFamily="2" charset="2"/>
              <a:buChar char="ü"/>
            </a:pPr>
            <a:r>
              <a:rPr lang="fr-FR" sz="1800" b="1" dirty="0"/>
              <a:t>Problème : Factoriser plusieurs objets avec une partie commune</a:t>
            </a:r>
          </a:p>
          <a:p>
            <a:pPr marL="1268413" lvl="3" indent="-360363">
              <a:buFont typeface="Wingdings" panose="05000000000000000000" pitchFamily="2" charset="2"/>
              <a:buChar char="ü"/>
            </a:pPr>
            <a:r>
              <a:rPr lang="fr-FR" sz="1800" b="1" dirty="0"/>
              <a:t>Solution : déplacer les propriétés communes vers une structure externe et donner aux objets le moyen d’y accéder</a:t>
            </a:r>
          </a:p>
          <a:p>
            <a:pPr marL="908050" lvl="3" indent="0">
              <a:buNone/>
            </a:pPr>
            <a:endParaRPr lang="fr-FR" sz="1800" b="1" dirty="0"/>
          </a:p>
        </p:txBody>
      </p:sp>
    </p:spTree>
    <p:extLst>
      <p:ext uri="{BB962C8B-B14F-4D97-AF65-F5344CB8AC3E}">
        <p14:creationId xmlns:p14="http://schemas.microsoft.com/office/powerpoint/2010/main" val="914285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normAutofit/>
          </a:bodyPr>
          <a:lstStyle/>
          <a:p>
            <a:pPr marL="811213" lvl="2" indent="-360363">
              <a:buFont typeface="Wingdings" panose="05000000000000000000" pitchFamily="2" charset="2"/>
              <a:buChar char="Ø"/>
            </a:pPr>
            <a:r>
              <a:rPr lang="fr-FR" sz="2000" b="1" dirty="0"/>
              <a:t>Proxy</a:t>
            </a:r>
          </a:p>
          <a:p>
            <a:pPr marL="1268413" lvl="3" indent="-360363">
              <a:buFont typeface="Wingdings" panose="05000000000000000000" pitchFamily="2" charset="2"/>
              <a:buChar char="ü"/>
            </a:pPr>
            <a:r>
              <a:rPr lang="fr-FR" sz="1800" b="1" dirty="0"/>
              <a:t>Problème : cacher un objet sensible et le remplacer par un substitut (proxy).</a:t>
            </a:r>
          </a:p>
          <a:p>
            <a:pPr marL="1268413" lvl="3" indent="-360363">
              <a:buFont typeface="Wingdings" panose="05000000000000000000" pitchFamily="2" charset="2"/>
              <a:buChar char="ü"/>
            </a:pPr>
            <a:r>
              <a:rPr lang="fr-FR" sz="1800" b="1" dirty="0"/>
              <a:t>Solution : mettre en œuvre un substitut de l’objet avec une interface adéquate, les utilisateurs adressent leurs </a:t>
            </a:r>
            <a:r>
              <a:rPr lang="fr-FR" sz="1800" b="1" dirty="0" err="1"/>
              <a:t>requetes</a:t>
            </a:r>
            <a:r>
              <a:rPr lang="fr-FR" sz="1800" b="1" dirty="0"/>
              <a:t> au proxy qui les transmis à l’objet sensible, la réponse retournés au proxy qui la renvoi aux utilisateurs à son tour.</a:t>
            </a:r>
          </a:p>
        </p:txBody>
      </p:sp>
    </p:spTree>
    <p:extLst>
      <p:ext uri="{BB962C8B-B14F-4D97-AF65-F5344CB8AC3E}">
        <p14:creationId xmlns:p14="http://schemas.microsoft.com/office/powerpoint/2010/main" val="3497415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2AD884-583B-0031-2BF2-45FC777F170C}"/>
              </a:ext>
            </a:extLst>
          </p:cNvPr>
          <p:cNvSpPr>
            <a:spLocks noGrp="1"/>
          </p:cNvSpPr>
          <p:nvPr>
            <p:ph type="title"/>
          </p:nvPr>
        </p:nvSpPr>
        <p:spPr>
          <a:xfrm>
            <a:off x="198067" y="127723"/>
            <a:ext cx="4461017" cy="586380"/>
          </a:xfrm>
        </p:spPr>
        <p:txBody>
          <a:bodyPr>
            <a:normAutofit fontScale="90000"/>
          </a:bodyPr>
          <a:lstStyle/>
          <a:p>
            <a:r>
              <a:rPr lang="fr-FR" dirty="0"/>
              <a:t>Généricité Avancée</a:t>
            </a:r>
          </a:p>
        </p:txBody>
      </p:sp>
      <p:sp>
        <p:nvSpPr>
          <p:cNvPr id="5" name="Espace réservé du contenu 4">
            <a:extLst>
              <a:ext uri="{FF2B5EF4-FFF2-40B4-BE49-F238E27FC236}">
                <a16:creationId xmlns:a16="http://schemas.microsoft.com/office/drawing/2014/main" id="{4426244C-C987-8B29-451B-AFA4675AA3BB}"/>
              </a:ext>
            </a:extLst>
          </p:cNvPr>
          <p:cNvSpPr>
            <a:spLocks noGrp="1"/>
          </p:cNvSpPr>
          <p:nvPr>
            <p:ph idx="1"/>
          </p:nvPr>
        </p:nvSpPr>
        <p:spPr>
          <a:xfrm>
            <a:off x="1709646" y="931817"/>
            <a:ext cx="8915400" cy="5660572"/>
          </a:xfrm>
        </p:spPr>
        <p:txBody>
          <a:bodyPr>
            <a:normAutofit fontScale="92500" lnSpcReduction="10000"/>
          </a:bodyPr>
          <a:lstStyle/>
          <a:p>
            <a:pPr>
              <a:buFont typeface="Wingdings" panose="05000000000000000000" pitchFamily="2" charset="2"/>
              <a:buChar char="q"/>
            </a:pPr>
            <a:r>
              <a:rPr lang="fr-FR" sz="2400" b="1" dirty="0"/>
              <a:t>Les modèles de comportement:</a:t>
            </a:r>
          </a:p>
          <a:p>
            <a:pPr lvl="1">
              <a:buFont typeface="Wingdings" panose="05000000000000000000" pitchFamily="2" charset="2"/>
              <a:buChar char="Ø"/>
            </a:pPr>
            <a:r>
              <a:rPr lang="fr-FR" sz="2000" b="1" dirty="0"/>
              <a:t>Chain of </a:t>
            </a:r>
            <a:r>
              <a:rPr lang="fr-FR" sz="2000" b="1" dirty="0" err="1"/>
              <a:t>responsability</a:t>
            </a:r>
            <a:endParaRPr lang="fr-FR" sz="2000" b="1" dirty="0"/>
          </a:p>
          <a:p>
            <a:pPr lvl="2">
              <a:buFont typeface="Wingdings" panose="05000000000000000000" pitchFamily="2" charset="2"/>
              <a:buChar char="ü"/>
            </a:pPr>
            <a:r>
              <a:rPr lang="fr-FR" sz="1800" b="1" dirty="0"/>
              <a:t>Problème : mettre plusieurs objets en chaine et transiter les requêtes dans la chaine, le premier objet apte à la satisfaire la prend en charge.</a:t>
            </a:r>
          </a:p>
          <a:p>
            <a:pPr lvl="2">
              <a:buFont typeface="Wingdings" panose="05000000000000000000" pitchFamily="2" charset="2"/>
              <a:buChar char="ü"/>
            </a:pPr>
            <a:r>
              <a:rPr lang="fr-FR" sz="1800" b="1" dirty="0"/>
              <a:t>Solution: enchainement des objets récepteurs avec une interface uniforme de traitement de la requête.</a:t>
            </a:r>
            <a:endParaRPr lang="fr-FR" sz="2200" b="1" dirty="0"/>
          </a:p>
          <a:p>
            <a:pPr lvl="1">
              <a:buFont typeface="Wingdings" panose="05000000000000000000" pitchFamily="2" charset="2"/>
              <a:buChar char="Ø"/>
            </a:pPr>
            <a:r>
              <a:rPr lang="fr-FR" sz="2200" b="1" dirty="0"/>
              <a:t>Observer</a:t>
            </a:r>
          </a:p>
          <a:p>
            <a:pPr lvl="2">
              <a:buFont typeface="Wingdings" panose="05000000000000000000" pitchFamily="2" charset="2"/>
              <a:buChar char="ü"/>
            </a:pPr>
            <a:r>
              <a:rPr lang="fr-FR" sz="1800" b="1" dirty="0"/>
              <a:t>Problème : permettre aux objets « observateurs » d’être notifier d’un changement d’’état d’un objet « observé »</a:t>
            </a:r>
          </a:p>
          <a:p>
            <a:pPr lvl="2">
              <a:buFont typeface="Wingdings" panose="05000000000000000000" pitchFamily="2" charset="2"/>
              <a:buChar char="ü"/>
            </a:pPr>
            <a:r>
              <a:rPr lang="fr-FR" sz="1800" b="1" dirty="0"/>
              <a:t>Solution : Les observateurs doivent implémenter une opération de  traitement de la notification uniforme. L’observé doit offrir le moyen d’ajout, de suppression et de notification d’observateurs</a:t>
            </a:r>
          </a:p>
          <a:p>
            <a:pPr lvl="1">
              <a:buFont typeface="Wingdings" panose="05000000000000000000" pitchFamily="2" charset="2"/>
              <a:buChar char="Ø"/>
            </a:pPr>
            <a:r>
              <a:rPr lang="fr-FR" sz="2000" b="1" dirty="0"/>
              <a:t>Commande</a:t>
            </a:r>
          </a:p>
          <a:p>
            <a:pPr marL="1268413" lvl="3" indent="-360363">
              <a:buFont typeface="Wingdings" panose="05000000000000000000" pitchFamily="2" charset="2"/>
              <a:buChar char="ü"/>
            </a:pPr>
            <a:r>
              <a:rPr lang="fr-FR" sz="1800" b="1" dirty="0"/>
              <a:t>Problème : encapsuler une demande de service sous forme d’un objet « commande » qui peut être exécutée ultérieurement.</a:t>
            </a:r>
          </a:p>
          <a:p>
            <a:pPr marL="1268413" lvl="3" indent="-360363">
              <a:buFont typeface="Wingdings" panose="05000000000000000000" pitchFamily="2" charset="2"/>
              <a:buChar char="ü"/>
            </a:pPr>
            <a:r>
              <a:rPr lang="fr-FR" sz="1800" b="1" dirty="0"/>
              <a:t>Solution : mettre en œuvre un mécanisme O.O similaire aux fonctions de rappel (callback </a:t>
            </a:r>
            <a:r>
              <a:rPr lang="fr-FR" sz="1800" b="1" dirty="0" err="1"/>
              <a:t>functions</a:t>
            </a:r>
            <a:r>
              <a:rPr lang="fr-FR" sz="1800" b="1" dirty="0"/>
              <a:t>).</a:t>
            </a:r>
          </a:p>
        </p:txBody>
      </p:sp>
    </p:spTree>
    <p:extLst>
      <p:ext uri="{BB962C8B-B14F-4D97-AF65-F5344CB8AC3E}">
        <p14:creationId xmlns:p14="http://schemas.microsoft.com/office/powerpoint/2010/main" val="1314885499"/>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401</TotalTime>
  <Words>1369</Words>
  <Application>Microsoft Office PowerPoint</Application>
  <PresentationFormat>Grand écran</PresentationFormat>
  <Paragraphs>120</Paragraphs>
  <Slides>26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26</vt:i4>
      </vt:variant>
    </vt:vector>
  </HeadingPairs>
  <TitlesOfParts>
    <vt:vector size="31" baseType="lpstr">
      <vt:lpstr>Arial</vt:lpstr>
      <vt:lpstr>Century Gothic</vt:lpstr>
      <vt:lpstr>Wingdings</vt:lpstr>
      <vt:lpstr>Wingdings 3</vt:lpstr>
      <vt:lpstr>Brin</vt:lpstr>
      <vt:lpstr>Chapitre 4: Généricité Avancée</vt:lpstr>
      <vt:lpstr>Plan</vt:lpstr>
      <vt:lpstr>Généricité Avancée</vt:lpstr>
      <vt:lpstr>Généricité Avancée</vt:lpstr>
      <vt:lpstr>Généricité Avancée</vt:lpstr>
      <vt:lpstr>Généricité Avancée</vt:lpstr>
      <vt:lpstr>Généricité Avancée</vt:lpstr>
      <vt:lpstr>Généricité Avancée</vt:lpstr>
      <vt:lpstr>Généricité Avancée</vt:lpstr>
      <vt:lpstr>Généricité Avancée</vt:lpstr>
      <vt:lpstr>Généricité Avancée</vt:lpstr>
      <vt:lpstr>Généricité Avancée</vt:lpstr>
      <vt:lpstr>Généricité Avancée</vt:lpstr>
      <vt:lpstr>Généricité Avancée</vt:lpstr>
      <vt:lpstr>Généricité Avancée</vt:lpstr>
      <vt:lpstr>Généricité Avancée</vt:lpstr>
      <vt:lpstr>Généricité Avancée</vt:lpstr>
      <vt:lpstr>Généricité Avancée</vt:lpstr>
      <vt:lpstr>Généricité Avancée</vt:lpstr>
      <vt:lpstr>Généricité Avancée</vt:lpstr>
      <vt:lpstr>Généricité Avancée</vt:lpstr>
      <vt:lpstr>Généricité Avancée</vt:lpstr>
      <vt:lpstr>Généricité Avancée</vt:lpstr>
      <vt:lpstr>Généricité Avancée</vt:lpstr>
      <vt:lpstr>Généricité Avancée</vt:lpstr>
      <vt:lpstr>Généricité Avancée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4: Généricité Avancée</dc:title>
  <dc:creator>Nabil Kadache</dc:creator>
  <cp:lastModifiedBy>Kadache Nabil</cp:lastModifiedBy>
  <cp:revision>2</cp:revision>
  <dcterms:created xsi:type="dcterms:W3CDTF">2023-03-02T17:49:03Z</dcterms:created>
  <dcterms:modified xsi:type="dcterms:W3CDTF">2023-03-04T22:48:07Z</dcterms:modified>
</cp:coreProperties>
</file>