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577C473-D854-523B-D3EF-00E6594B3531}"/>
              </a:ext>
            </a:extLst>
          </p:cNvPr>
          <p:cNvSpPr txBox="1">
            <a:spLocks noChangeArrowheads="1"/>
          </p:cNvSpPr>
          <p:nvPr/>
        </p:nvSpPr>
        <p:spPr>
          <a:xfrm>
            <a:off x="1787525" y="990600"/>
            <a:ext cx="7127875" cy="2438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CA" altLang="fr-FR" sz="3200" b="1" dirty="0">
                <a:solidFill>
                  <a:schemeClr val="accent1">
                    <a:lumMod val="75000"/>
                  </a:schemeClr>
                </a:solidFill>
              </a:rPr>
              <a:t>Module: </a:t>
            </a:r>
            <a:br>
              <a:rPr lang="fr-CA" altLang="fr-FR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CA" altLang="fr-FR" sz="3200" b="1" dirty="0">
                <a:solidFill>
                  <a:schemeClr val="accent1">
                    <a:lumMod val="75000"/>
                  </a:schemeClr>
                </a:solidFill>
              </a:rPr>
              <a:t>Programmation Orientée Objet avancée</a:t>
            </a:r>
            <a:br>
              <a:rPr lang="fr-CA" altLang="fr-FR" sz="32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CA" altLang="fr-FR" sz="3200" b="1" dirty="0">
                <a:solidFill>
                  <a:schemeClr val="accent1">
                    <a:lumMod val="75000"/>
                  </a:schemeClr>
                </a:solidFill>
              </a:rPr>
              <a:t>Master 1 Intelligence Artificielle et Multimédias (IAM)</a:t>
            </a:r>
            <a:br>
              <a:rPr lang="fr-CA" altLang="fr-FR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fr-CA" altLang="fr-FR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1509355-6E3D-ECD4-E084-7A532B315B3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16712" y="3976384"/>
            <a:ext cx="6858000" cy="1406649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fr-CA" altLang="fr-FR" sz="2400" dirty="0">
                <a:solidFill>
                  <a:schemeClr val="tx1"/>
                </a:solidFill>
              </a:rPr>
              <a:t>Université de Batna 2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fr-CA" altLang="fr-FR" sz="2400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fr-CA" altLang="fr-FR" sz="2400" dirty="0">
                <a:solidFill>
                  <a:schemeClr val="tx1"/>
                </a:solidFill>
              </a:rPr>
              <a:t>Département d’informatique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fr-CA" altLang="fr-FR" sz="2400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fr-CA" altLang="fr-FR" sz="2400" dirty="0">
                <a:solidFill>
                  <a:schemeClr val="tx1"/>
                </a:solidFill>
              </a:rPr>
              <a:t>/S2/2023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fr-CA" altLang="fr-FR" sz="2400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fr-CA" altLang="fr-FR" sz="2400" dirty="0">
                <a:solidFill>
                  <a:schemeClr val="tx1"/>
                </a:solidFill>
              </a:rPr>
              <a:t>Enseignant : Nabil </a:t>
            </a:r>
            <a:r>
              <a:rPr lang="fr-CA" altLang="fr-FR" sz="2400" dirty="0" err="1">
                <a:solidFill>
                  <a:schemeClr val="tx1"/>
                </a:solidFill>
              </a:rPr>
              <a:t>Kadache</a:t>
            </a:r>
            <a:endParaRPr lang="fr-CA" altLang="fr-FR" sz="24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endParaRPr lang="fr-CA" altLang="fr-FR" sz="14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endParaRPr lang="fr-CA" altLang="fr-FR" sz="1400" dirty="0">
              <a:solidFill>
                <a:schemeClr val="tx1"/>
              </a:solidFill>
            </a:endParaRPr>
          </a:p>
          <a:p>
            <a:pPr algn="ctr">
              <a:lnSpc>
                <a:spcPct val="80000"/>
              </a:lnSpc>
              <a:spcBef>
                <a:spcPct val="0"/>
              </a:spcBef>
            </a:pPr>
            <a:endParaRPr lang="fr-CA" altLang="fr-FR" sz="1400" dirty="0">
              <a:solidFill>
                <a:schemeClr val="tx1"/>
              </a:solidFill>
            </a:endParaRP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endParaRPr lang="fr-CA" altLang="fr-F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447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05682C4-C252-B6E9-560F-3439118CE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8149"/>
          </a:xfrm>
        </p:spPr>
        <p:txBody>
          <a:bodyPr/>
          <a:lstStyle/>
          <a:p>
            <a:pPr eaLnBrk="1" hangingPunct="1"/>
            <a:r>
              <a:rPr lang="fr-CA" altLang="fr-FR" dirty="0">
                <a:solidFill>
                  <a:srgbClr val="00B0F0"/>
                </a:solidFill>
              </a:rPr>
              <a:t>Objectifs et contenu du cours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FBDBD1-2261-B246-5CE2-EA86C321DBFB}"/>
              </a:ext>
            </a:extLst>
          </p:cNvPr>
          <p:cNvSpPr txBox="1">
            <a:spLocks noChangeArrowheads="1"/>
          </p:cNvSpPr>
          <p:nvPr/>
        </p:nvSpPr>
        <p:spPr>
          <a:xfrm>
            <a:off x="638175" y="1321905"/>
            <a:ext cx="8505825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3200" b="1" dirty="0"/>
              <a:t>Objectifs </a:t>
            </a:r>
            <a:endParaRPr lang="fr-FR" altLang="fr-FR" sz="3200" i="1" dirty="0"/>
          </a:p>
          <a:p>
            <a:pPr algn="just">
              <a:buFont typeface="Wingdings" panose="05000000000000000000" pitchFamily="2" charset="2"/>
              <a:buNone/>
            </a:pPr>
            <a:r>
              <a:rPr lang="fr-FR" altLang="fr-FR" sz="2400" dirty="0"/>
              <a:t>	Acquisition de connaissances approfondies sur la programmation orientée objet, entre autre sur la dérivation multiple, la programmation générique, la gestion de la mémoire, etc. Le langage utilisé est le C++.</a:t>
            </a:r>
          </a:p>
          <a:p>
            <a:r>
              <a:rPr lang="fr-FR" altLang="fr-FR" sz="3200" b="1" dirty="0"/>
              <a:t>Connaissances préalables recommandées 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2400" dirty="0"/>
              <a:t>	- Le langage C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2400" dirty="0"/>
              <a:t>	‐ Notions de base de la POO.</a:t>
            </a:r>
          </a:p>
        </p:txBody>
      </p:sp>
    </p:spTree>
    <p:extLst>
      <p:ext uri="{BB962C8B-B14F-4D97-AF65-F5344CB8AC3E}">
        <p14:creationId xmlns:p14="http://schemas.microsoft.com/office/powerpoint/2010/main" val="424416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05682C4-C252-B6E9-560F-3439118CE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6205" y="0"/>
            <a:ext cx="7772400" cy="708149"/>
          </a:xfrm>
        </p:spPr>
        <p:txBody>
          <a:bodyPr/>
          <a:lstStyle/>
          <a:p>
            <a:pPr eaLnBrk="1" hangingPunct="1"/>
            <a:r>
              <a:rPr lang="fr-CA" altLang="fr-FR" dirty="0">
                <a:solidFill>
                  <a:srgbClr val="00B0F0"/>
                </a:solidFill>
              </a:rPr>
              <a:t>Objectifs et contenu du cours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57BC2A0-97BF-5F82-35E5-FED2C2A78A1F}"/>
              </a:ext>
            </a:extLst>
          </p:cNvPr>
          <p:cNvSpPr txBox="1">
            <a:spLocks noChangeArrowheads="1"/>
          </p:cNvSpPr>
          <p:nvPr/>
        </p:nvSpPr>
        <p:spPr>
          <a:xfrm>
            <a:off x="376587" y="588404"/>
            <a:ext cx="9697715" cy="6062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fr-FR" altLang="fr-FR" sz="2800" b="1" dirty="0"/>
              <a:t>Contenu</a:t>
            </a:r>
            <a:endParaRPr lang="fr-FR" altLang="fr-FR" sz="2800" i="1" dirty="0"/>
          </a:p>
          <a:p>
            <a:pPr>
              <a:buFont typeface="Wingdings" panose="05000000000000000000" pitchFamily="2" charset="2"/>
              <a:buNone/>
            </a:pPr>
            <a:r>
              <a:rPr lang="fr-FR" altLang="fr-FR" sz="2000" b="1" dirty="0"/>
              <a:t>Chapitre 1 : Rappels sur la POO en C++</a:t>
            </a:r>
          </a:p>
          <a:p>
            <a:pPr algn="just">
              <a:buFont typeface="Wingdings" panose="05000000000000000000" pitchFamily="2" charset="2"/>
              <a:buNone/>
            </a:pPr>
            <a:r>
              <a:rPr lang="fr-FR" altLang="fr-FR" dirty="0"/>
              <a:t>	Agrégation, Composition, Héritage, Polymorphisme, Classes, Différence entre structure en C et classe en C++ (Construction, Destruction, Affectation et Copie)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2000" b="1" dirty="0"/>
              <a:t>Chapitre 2 : Héritage avancé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2400" dirty="0"/>
              <a:t>	</a:t>
            </a:r>
            <a:r>
              <a:rPr lang="fr-FR" altLang="fr-FR" dirty="0"/>
              <a:t>Héritage multiple, virtuel, classes abstraites et interfaces,   le mécanisme RTTI, gestion des exceptions.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b="1" dirty="0"/>
              <a:t>Chapitre 3 : La programmation générique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1800" dirty="0"/>
              <a:t>	</a:t>
            </a:r>
            <a:r>
              <a:rPr lang="fr-FR" altLang="fr-FR" sz="1800" dirty="0" err="1"/>
              <a:t>Templates</a:t>
            </a:r>
            <a:r>
              <a:rPr lang="fr-FR" altLang="fr-FR" sz="1800" dirty="0"/>
              <a:t> (Patrons de composants) Conception des classes Génériques Exemples de la STL et de la Boost Library concevoir et réaliser sa propre bibliothèque générique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b="1" dirty="0"/>
              <a:t>Chapitre 4 : Notions avancées de programmation générique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1800" dirty="0"/>
              <a:t>	Les classes de Traits et de politiques (Policy classes) Patrons de conceptions (</a:t>
            </a:r>
            <a:r>
              <a:rPr lang="fr-FR" altLang="fr-FR" sz="1800" i="1" dirty="0"/>
              <a:t>Designs Patterns) et programmation générique - </a:t>
            </a:r>
            <a:r>
              <a:rPr lang="fr-FR" altLang="fr-FR" sz="1800" dirty="0"/>
              <a:t>Gestion de l'allocation mémoire et pointeurs intelligents (</a:t>
            </a:r>
            <a:r>
              <a:rPr lang="fr-FR" altLang="fr-FR" sz="1800" i="1" dirty="0"/>
              <a:t>Smart pointers)- </a:t>
            </a:r>
            <a:r>
              <a:rPr lang="fr-FR" altLang="fr-FR" sz="1800" dirty="0"/>
              <a:t>La </a:t>
            </a:r>
            <a:r>
              <a:rPr lang="fr-FR" altLang="fr-FR" sz="1800" dirty="0" err="1"/>
              <a:t>méta-programmation</a:t>
            </a:r>
            <a:r>
              <a:rPr lang="fr-FR" altLang="fr-FR" sz="1800" dirty="0"/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b="1" dirty="0"/>
              <a:t>Chapitre 5 : Amélioration de code</a:t>
            </a:r>
          </a:p>
          <a:p>
            <a:pPr>
              <a:buFont typeface="Wingdings" panose="05000000000000000000" pitchFamily="2" charset="2"/>
              <a:buNone/>
            </a:pPr>
            <a:r>
              <a:rPr lang="fr-FR" altLang="fr-FR" sz="1800" dirty="0"/>
              <a:t>Améliorer les performances - Améliorer la robustesse à la compilation et à l'exécution</a:t>
            </a:r>
          </a:p>
          <a:p>
            <a:pPr>
              <a:buFont typeface="Wingdings" panose="05000000000000000000" pitchFamily="2" charset="2"/>
              <a:buNone/>
            </a:pPr>
            <a:endParaRPr lang="fr-FR" altLang="fr-FR" sz="1800" dirty="0"/>
          </a:p>
          <a:p>
            <a:pPr>
              <a:buFont typeface="Wingdings" panose="05000000000000000000" pitchFamily="2" charset="2"/>
              <a:buNone/>
            </a:pPr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832234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05682C4-C252-B6E9-560F-3439118CE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8149"/>
          </a:xfrm>
        </p:spPr>
        <p:txBody>
          <a:bodyPr/>
          <a:lstStyle/>
          <a:p>
            <a:pPr eaLnBrk="1" hangingPunct="1"/>
            <a:r>
              <a:rPr lang="fr-CA" altLang="fr-FR" dirty="0">
                <a:solidFill>
                  <a:srgbClr val="00B0F0"/>
                </a:solidFill>
              </a:rPr>
              <a:t>Objectifs et contenu du cours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FBDBD1-2261-B246-5CE2-EA86C321DBFB}"/>
              </a:ext>
            </a:extLst>
          </p:cNvPr>
          <p:cNvSpPr txBox="1">
            <a:spLocks noChangeArrowheads="1"/>
          </p:cNvSpPr>
          <p:nvPr/>
        </p:nvSpPr>
        <p:spPr>
          <a:xfrm>
            <a:off x="638175" y="1321905"/>
            <a:ext cx="8505825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altLang="fr-FR" sz="3500" b="1" dirty="0"/>
              <a:t>Références </a:t>
            </a:r>
            <a:r>
              <a:rPr lang="fr-FR" altLang="fr-FR" sz="3500" b="1" i="1" dirty="0"/>
              <a:t>(Livres et polycopiés, sites internet, </a:t>
            </a:r>
            <a:r>
              <a:rPr lang="fr-FR" altLang="fr-FR" sz="3500" b="1" i="1" dirty="0" err="1"/>
              <a:t>etc</a:t>
            </a:r>
            <a:r>
              <a:rPr lang="fr-FR" altLang="fr-FR" sz="3500" b="1" i="1" dirty="0"/>
              <a:t>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fr-FR" altLang="fr-FR" sz="2000" dirty="0"/>
              <a:t>Marc </a:t>
            </a:r>
            <a:r>
              <a:rPr lang="fr-FR" altLang="fr-FR" sz="2000" dirty="0" err="1"/>
              <a:t>Gregoire</a:t>
            </a:r>
            <a:r>
              <a:rPr lang="fr-FR" altLang="fr-FR" sz="2000" dirty="0"/>
              <a:t>, Nicholas A. </a:t>
            </a:r>
            <a:r>
              <a:rPr lang="fr-FR" altLang="fr-FR" sz="2000" dirty="0" err="1"/>
              <a:t>Solter</a:t>
            </a:r>
            <a:r>
              <a:rPr lang="fr-FR" altLang="fr-FR" sz="2000" dirty="0"/>
              <a:t>, Scott J. </a:t>
            </a:r>
            <a:r>
              <a:rPr lang="fr-FR" altLang="fr-FR" sz="2000" dirty="0" err="1"/>
              <a:t>Kleper</a:t>
            </a:r>
            <a:r>
              <a:rPr lang="fr-FR" altLang="fr-FR" sz="2000" dirty="0"/>
              <a:t>, "Professional C++", John </a:t>
            </a:r>
            <a:r>
              <a:rPr lang="fr-FR" altLang="fr-FR" sz="2000" dirty="0" err="1"/>
              <a:t>Wiley</a:t>
            </a:r>
            <a:r>
              <a:rPr lang="fr-FR" altLang="fr-FR" sz="2000" dirty="0"/>
              <a:t> &amp; Sons Ltd, 2nd </a:t>
            </a:r>
            <a:r>
              <a:rPr lang="fr-FR" altLang="fr-FR" sz="2000" dirty="0" err="1"/>
              <a:t>edition</a:t>
            </a:r>
            <a:r>
              <a:rPr lang="fr-FR" altLang="fr-FR" sz="2000" dirty="0"/>
              <a:t> 2011.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fr-FR" sz="2000" dirty="0"/>
              <a:t>Walter </a:t>
            </a:r>
            <a:r>
              <a:rPr lang="en-US" altLang="fr-FR" sz="2000" dirty="0" err="1"/>
              <a:t>Savitch</a:t>
            </a:r>
            <a:r>
              <a:rPr lang="en-US" altLang="fr-FR" sz="2000" dirty="0"/>
              <a:t>, “Problem Solving with C++”, Addison-Wesley, 8 edition (May 20, </a:t>
            </a:r>
            <a:r>
              <a:rPr lang="fr-FR" altLang="fr-FR" sz="2000" dirty="0"/>
              <a:t>2011).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fr-FR" sz="2000" dirty="0"/>
              <a:t>M. T. Skinner, “The Advanced C++ Book”, Volume 1, Silicon Press, 1992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fr-FR" sz="2000" dirty="0" err="1"/>
              <a:t>Balagurusamy</a:t>
            </a:r>
            <a:r>
              <a:rPr lang="en-US" altLang="fr-FR" sz="2000" dirty="0"/>
              <a:t>, “Object Oriented Programming With C++”, Tata McGraw-Hill </a:t>
            </a:r>
            <a:r>
              <a:rPr lang="fr-FR" altLang="fr-FR" sz="2000" dirty="0"/>
              <a:t>Education, 200</a:t>
            </a:r>
          </a:p>
        </p:txBody>
      </p:sp>
    </p:spTree>
    <p:extLst>
      <p:ext uri="{BB962C8B-B14F-4D97-AF65-F5344CB8AC3E}">
        <p14:creationId xmlns:p14="http://schemas.microsoft.com/office/powerpoint/2010/main" val="29063939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</TotalTime>
  <Words>353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Facette</vt:lpstr>
      <vt:lpstr>Présentation PowerPoint</vt:lpstr>
      <vt:lpstr>Objectifs et contenu du cours</vt:lpstr>
      <vt:lpstr>Objectifs et contenu du cours</vt:lpstr>
      <vt:lpstr>Objectifs et contenu du cours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Rami2012ahmed@outlook.fr</dc:creator>
  <cp:lastModifiedBy>Rami2012ahmed@outlook.fr</cp:lastModifiedBy>
  <cp:revision>1</cp:revision>
  <dcterms:created xsi:type="dcterms:W3CDTF">2023-02-05T08:18:11Z</dcterms:created>
  <dcterms:modified xsi:type="dcterms:W3CDTF">2023-02-05T08:33:33Z</dcterms:modified>
</cp:coreProperties>
</file>