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003EA-66A8-477F-BFBC-894B4C18859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AEDD9-D70A-49A5-96F0-2BE3A227C8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dffgh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EDD9-D70A-49A5-96F0-2BE3A227C84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45CA-77D4-4DD9-8745-F9ACD6291F54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4EBA-92DE-455C-AFA4-7499E078E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857388"/>
          </a:xfrm>
        </p:spPr>
        <p:txBody>
          <a:bodyPr/>
          <a:lstStyle/>
          <a:p>
            <a:r>
              <a:rPr lang="fr-FR" dirty="0" smtClean="0"/>
              <a:t>Le vocabulaire médical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2786082"/>
          </a:xfrm>
        </p:spPr>
        <p:txBody>
          <a:bodyPr>
            <a:normAutofit/>
          </a:bodyPr>
          <a:lstStyle/>
          <a:p>
            <a:pPr algn="just"/>
            <a:r>
              <a:rPr lang="fr-FR" sz="1900" dirty="0" smtClean="0"/>
              <a:t>Compréhension de textes</a:t>
            </a:r>
          </a:p>
          <a:p>
            <a:pPr algn="just"/>
            <a:r>
              <a:rPr lang="fr-FR" sz="1900" b="1" dirty="0" smtClean="0"/>
              <a:t>Objectif:</a:t>
            </a:r>
            <a:r>
              <a:rPr lang="fr-FR" sz="1900" dirty="0" smtClean="0"/>
              <a:t> Ce TD s’inscrit dans un ensemble qui montre comment l’observation des différents aspects des mots vous permet de les interpréter dans un texte avec précision.</a:t>
            </a:r>
          </a:p>
          <a:p>
            <a:pPr algn="just"/>
            <a:endParaRPr lang="fr-FR" sz="1900" dirty="0"/>
          </a:p>
          <a:p>
            <a:pPr algn="just"/>
            <a:r>
              <a:rPr lang="fr-FR" sz="1900" b="1" dirty="0" smtClean="0"/>
              <a:t>N.B.</a:t>
            </a:r>
            <a:r>
              <a:rPr lang="fr-FR" sz="1900" dirty="0" smtClean="0"/>
              <a:t> On fait appel à ce niveau à vos </a:t>
            </a:r>
            <a:r>
              <a:rPr lang="fr-FR" sz="1900" dirty="0" err="1" smtClean="0"/>
              <a:t>prérequis</a:t>
            </a:r>
            <a:r>
              <a:rPr lang="fr-FR" sz="1900" dirty="0" smtClean="0"/>
              <a:t>: Le décryptage du mot médical.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73050"/>
            <a:ext cx="8115328" cy="585311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Mot dont le préfixe exprime la répétition:</a:t>
            </a:r>
          </a:p>
          <a:p>
            <a:pPr>
              <a:buNone/>
            </a:pPr>
            <a:r>
              <a:rPr lang="fr-FR" b="1" dirty="0" smtClean="0"/>
              <a:t>Re</a:t>
            </a:r>
            <a:r>
              <a:rPr lang="fr-FR" dirty="0" smtClean="0"/>
              <a:t>groupent.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642910" y="1643050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571604" y="257174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71670" y="278605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Grouper de nouveau: réunir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73050"/>
            <a:ext cx="8186766" cy="585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Composition du mot </a:t>
            </a:r>
            <a:r>
              <a:rPr lang="fr-FR" i="1" dirty="0" smtClean="0">
                <a:solidFill>
                  <a:srgbClr val="FF0000"/>
                </a:solidFill>
              </a:rPr>
              <a:t>sous</a:t>
            </a:r>
            <a:r>
              <a:rPr lang="fr-FR" dirty="0" smtClean="0"/>
              <a:t>-</a:t>
            </a:r>
            <a:r>
              <a:rPr lang="fr-FR" i="1" dirty="0" smtClean="0">
                <a:solidFill>
                  <a:srgbClr val="FF0000"/>
                </a:solidFill>
              </a:rPr>
              <a:t>jacent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La préposition </a:t>
            </a:r>
            <a:r>
              <a:rPr lang="fr-FR" i="1" dirty="0" smtClean="0">
                <a:solidFill>
                  <a:srgbClr val="FF0000"/>
                </a:solidFill>
              </a:rPr>
              <a:t>sous</a:t>
            </a:r>
            <a:r>
              <a:rPr lang="fr-FR" dirty="0" smtClean="0"/>
              <a:t>, du préfixe latin </a:t>
            </a:r>
            <a:r>
              <a:rPr lang="fr-FR" i="1" dirty="0" err="1" smtClean="0"/>
              <a:t>sub</a:t>
            </a:r>
            <a:r>
              <a:rPr lang="fr-FR" dirty="0" smtClean="0"/>
              <a:t>-,</a:t>
            </a:r>
          </a:p>
          <a:p>
            <a:pPr>
              <a:buNone/>
            </a:pPr>
            <a:r>
              <a:rPr lang="fr-FR" dirty="0" smtClean="0"/>
              <a:t>L’adjectif </a:t>
            </a:r>
            <a:r>
              <a:rPr lang="fr-FR" i="1" dirty="0" smtClean="0">
                <a:solidFill>
                  <a:srgbClr val="FF0000"/>
                </a:solidFill>
              </a:rPr>
              <a:t>jacent</a:t>
            </a:r>
            <a:r>
              <a:rPr lang="fr-FR" dirty="0" smtClean="0"/>
              <a:t>, du latin </a:t>
            </a:r>
            <a:r>
              <a:rPr lang="fr-FR" i="1" dirty="0" err="1" smtClean="0"/>
              <a:t>jacere</a:t>
            </a:r>
            <a:r>
              <a:rPr lang="fr-FR" dirty="0" smtClean="0"/>
              <a:t>, </a:t>
            </a:r>
            <a:r>
              <a:rPr lang="fr-FR" i="1" dirty="0" smtClean="0"/>
              <a:t>être étendu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u="sng" dirty="0" smtClean="0"/>
              <a:t>Sens</a:t>
            </a:r>
            <a:r>
              <a:rPr lang="fr-FR" dirty="0" smtClean="0"/>
              <a:t>: qui s’étend au-dessous, caché, profond.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Ex.: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/>
              <a:t>Une pensée sous-jacente(cachée, secrète).</a:t>
            </a:r>
          </a:p>
          <a:p>
            <a:pPr>
              <a:buNone/>
            </a:pPr>
            <a:r>
              <a:rPr lang="fr-FR" dirty="0" smtClean="0"/>
              <a:t>-L’anémie </a:t>
            </a:r>
            <a:r>
              <a:rPr lang="fr-FR" dirty="0" smtClean="0"/>
              <a:t>n’est pas un diagnostic </a:t>
            </a:r>
            <a:r>
              <a:rPr lang="fr-FR" dirty="0" smtClean="0"/>
              <a:t>mais plutôt </a:t>
            </a:r>
            <a:r>
              <a:rPr lang="fr-FR" dirty="0" smtClean="0"/>
              <a:t>un indicateur d’une </a:t>
            </a:r>
            <a:r>
              <a:rPr lang="fr-FR" dirty="0" smtClean="0"/>
              <a:t>maladie sous-jacente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1000100" y="1643050"/>
            <a:ext cx="714380" cy="198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73050"/>
            <a:ext cx="8072494" cy="585311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          Composition du mot </a:t>
            </a:r>
            <a:r>
              <a:rPr lang="fr-FR" i="1" dirty="0" smtClean="0">
                <a:solidFill>
                  <a:srgbClr val="FF0000"/>
                </a:solidFill>
              </a:rPr>
              <a:t>ultraviolet</a:t>
            </a:r>
            <a:r>
              <a:rPr lang="fr-FR" dirty="0" smtClean="0"/>
              <a:t>:</a:t>
            </a:r>
          </a:p>
          <a:p>
            <a:pPr algn="just">
              <a:buNone/>
            </a:pPr>
            <a:r>
              <a:rPr lang="fr-FR" dirty="0" smtClean="0"/>
              <a:t>L’élément </a:t>
            </a:r>
            <a:r>
              <a:rPr lang="fr-FR" i="1" dirty="0" smtClean="0">
                <a:solidFill>
                  <a:srgbClr val="FF0000"/>
                </a:solidFill>
              </a:rPr>
              <a:t>ultra</a:t>
            </a:r>
            <a:r>
              <a:rPr lang="fr-FR" dirty="0" smtClean="0"/>
              <a:t>, préposition latine au sens de </a:t>
            </a:r>
          </a:p>
          <a:p>
            <a:pPr algn="just">
              <a:buNone/>
            </a:pPr>
            <a:r>
              <a:rPr lang="fr-FR" i="1" dirty="0" smtClean="0"/>
              <a:t>au-delà de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dirty="0" smtClean="0"/>
              <a:t>L’adjectif de couleur </a:t>
            </a:r>
            <a:r>
              <a:rPr lang="fr-FR" i="1" dirty="0" smtClean="0">
                <a:solidFill>
                  <a:srgbClr val="FF0000"/>
                </a:solidFill>
              </a:rPr>
              <a:t>violet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u="sng" dirty="0" smtClean="0"/>
              <a:t>Sens</a:t>
            </a:r>
            <a:r>
              <a:rPr lang="fr-FR" dirty="0" smtClean="0"/>
              <a:t>: relatif aux radiations électromagnétiques dont la longueur d’onde se situe entre celle de la lumière visible et celle des rayons X. 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571472" y="164305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4714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Ce qu’on retient</a:t>
            </a:r>
            <a:r>
              <a:rPr lang="fr-FR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/>
              <a:t>Une lecture efficace est une lecture où l’on ne regarde pas chaque lettre, mais où l’on fixe davantage les unités de sens (préfixes, racines, suffixes);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/>
              <a:t>La connaissance des principaux éléments latins et grecs facilite la lecture puisque la compréhension s’établit spontanément, etc.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Lisez le texte suivant: L’épiderme </a:t>
            </a:r>
          </a:p>
          <a:p>
            <a:pPr algn="just">
              <a:buNone/>
            </a:pPr>
            <a:r>
              <a:rPr lang="fr-FR" dirty="0" smtClean="0"/>
              <a:t>   </a:t>
            </a:r>
          </a:p>
          <a:p>
            <a:pPr algn="just">
              <a:buNone/>
            </a:pPr>
            <a:r>
              <a:rPr lang="fr-FR" dirty="0" smtClean="0"/>
              <a:t>«L’</a:t>
            </a:r>
            <a:r>
              <a:rPr lang="fr-FR" b="1" dirty="0" smtClean="0"/>
              <a:t>épiderme</a:t>
            </a:r>
            <a:r>
              <a:rPr lang="fr-FR" dirty="0" smtClean="0"/>
              <a:t> est </a:t>
            </a:r>
            <a:r>
              <a:rPr lang="fr-FR" dirty="0"/>
              <a:t>constitué d’un </a:t>
            </a:r>
            <a:r>
              <a:rPr lang="fr-FR" b="1" dirty="0"/>
              <a:t>épithélium</a:t>
            </a:r>
            <a:r>
              <a:rPr lang="fr-FR" dirty="0"/>
              <a:t> pavimenteux stratifié et contient quatre types de cellules différentes. Environ 90 % des cellules de l’épiderme sont des </a:t>
            </a:r>
            <a:r>
              <a:rPr lang="fr-FR" b="1" dirty="0" err="1"/>
              <a:t>kératinocytes</a:t>
            </a:r>
            <a:r>
              <a:rPr lang="fr-FR" dirty="0"/>
              <a:t>. Elles produisent une protéine, la </a:t>
            </a:r>
            <a:r>
              <a:rPr lang="fr-FR" b="1" dirty="0"/>
              <a:t>kératine</a:t>
            </a:r>
            <a:r>
              <a:rPr lang="fr-FR" dirty="0"/>
              <a:t>, qui aide à imperméabiliser et à protéger la peau et les tissus sous-jacents.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Texte: L’épiderme</a:t>
            </a:r>
          </a:p>
          <a:p>
            <a:pPr algn="just">
              <a:buNone/>
            </a:pPr>
            <a:r>
              <a:rPr lang="fr-FR" dirty="0" smtClean="0"/>
              <a:t>    Les </a:t>
            </a:r>
            <a:r>
              <a:rPr lang="fr-FR" b="1" dirty="0"/>
              <a:t>mélanocytes</a:t>
            </a:r>
            <a:r>
              <a:rPr lang="fr-FR" dirty="0"/>
              <a:t>, qui produisent le pigment </a:t>
            </a:r>
            <a:r>
              <a:rPr lang="fr-FR" b="1" dirty="0" smtClean="0"/>
              <a:t>mélanine</a:t>
            </a:r>
            <a:r>
              <a:rPr lang="fr-FR" dirty="0"/>
              <a:t>, constituent environ 8 % des cellules de l’épiderme. Leurs prolongements minces et allongés s’étendent entre les </a:t>
            </a:r>
            <a:r>
              <a:rPr lang="fr-FR" dirty="0" err="1"/>
              <a:t>kératinocytes</a:t>
            </a:r>
            <a:r>
              <a:rPr lang="fr-FR" dirty="0"/>
              <a:t> et transfèrent à ces derniers les grains de mélanine. </a:t>
            </a:r>
            <a:r>
              <a:rPr lang="fr-FR" dirty="0" smtClean="0"/>
              <a:t>La mélanine est un pigment noir qui donne à la peau sa coloration et qui absorbe les rayons ultraviolets (UV).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Texte: L’épiderme</a:t>
            </a:r>
          </a:p>
          <a:p>
            <a:pPr algn="just">
              <a:buNone/>
            </a:pPr>
            <a:r>
              <a:rPr lang="fr-FR" dirty="0" smtClean="0"/>
              <a:t>    Après </a:t>
            </a:r>
            <a:r>
              <a:rPr lang="fr-FR" dirty="0"/>
              <a:t>avoir infiltré les </a:t>
            </a:r>
            <a:r>
              <a:rPr lang="fr-FR" dirty="0" err="1"/>
              <a:t>kératinocytes</a:t>
            </a:r>
            <a:r>
              <a:rPr lang="fr-FR" dirty="0"/>
              <a:t>, les grains de mélanine se regroupent afin de former un voile protecteur au-dessus du noyau cellulaire, du côté de la surface de la peau. Ainsi, ils protègent le matériel génétique contre les effets des rayons ultraviolets</a:t>
            </a:r>
            <a:r>
              <a:rPr lang="fr-FR" dirty="0" smtClean="0"/>
              <a:t>.»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   Consignes:</a:t>
            </a:r>
          </a:p>
          <a:p>
            <a:endParaRPr lang="fr-FR" dirty="0"/>
          </a:p>
          <a:p>
            <a:pPr algn="just">
              <a:buNone/>
            </a:pPr>
            <a:r>
              <a:rPr lang="fr-FR" dirty="0"/>
              <a:t>1. Regroupez les mots en caractères gras qui ont le même début et ceux qui ont la même fin.</a:t>
            </a:r>
          </a:p>
          <a:p>
            <a:pPr algn="just">
              <a:buNone/>
            </a:pPr>
            <a:r>
              <a:rPr lang="fr-FR" dirty="0"/>
              <a:t>2. Dans ces mots, indiquez quel préfixe exprime l’idée de superposition, de recouvrement et quel suffixe exprime le concept de cellule.</a:t>
            </a:r>
          </a:p>
          <a:p>
            <a:pPr algn="just">
              <a:buNone/>
            </a:pPr>
            <a:r>
              <a:rPr lang="fr-FR" dirty="0"/>
              <a:t>3. Relevez dans le texte </a:t>
            </a:r>
            <a:r>
              <a:rPr lang="fr-FR" dirty="0" smtClean="0"/>
              <a:t>le mot ou les </a:t>
            </a:r>
            <a:r>
              <a:rPr lang="fr-FR" dirty="0"/>
              <a:t>mots dont le préfixe </a:t>
            </a:r>
            <a:r>
              <a:rPr lang="fr-FR" dirty="0" smtClean="0"/>
              <a:t>indique </a:t>
            </a:r>
            <a:r>
              <a:rPr lang="fr-FR" dirty="0"/>
              <a:t>la </a:t>
            </a:r>
            <a:r>
              <a:rPr lang="fr-FR" dirty="0" smtClean="0"/>
              <a:t>répétition.</a:t>
            </a:r>
          </a:p>
          <a:p>
            <a:pPr algn="just">
              <a:buNone/>
            </a:pPr>
            <a:r>
              <a:rPr lang="fr-FR" dirty="0" smtClean="0"/>
              <a:t>4. Expliquez la composition des mots sous-jacent </a:t>
            </a:r>
            <a:endParaRPr lang="fr-FR" dirty="0"/>
          </a:p>
          <a:p>
            <a:pPr algn="just">
              <a:buNone/>
            </a:pPr>
            <a:r>
              <a:rPr lang="fr-FR" dirty="0" smtClean="0"/>
              <a:t>     et ultraviolet et donnez-en le sens.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</a:p>
          <a:p>
            <a:pPr algn="just">
              <a:buNone/>
            </a:pPr>
            <a:r>
              <a:rPr lang="fr-FR" dirty="0" smtClean="0"/>
              <a:t>    La compréhension de ce texte passe par l’observation des procédés de 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dérivation</a:t>
            </a:r>
            <a:r>
              <a:rPr lang="fr-FR" dirty="0" smtClean="0"/>
              <a:t> et de 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composition</a:t>
            </a:r>
            <a:r>
              <a:rPr lang="fr-FR" dirty="0" smtClean="0"/>
              <a:t> des mots savants. En effet, la connaissance des unités de sens( préfixes, racines, suffixes) permet de déchiffrer le texte et, du même coup, de s’approprier les notions qu’il contient.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577868"/>
          </a:xfrm>
        </p:spPr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/>
              <a:t>Réponses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Même début:</a:t>
            </a:r>
          </a:p>
          <a:p>
            <a:pPr>
              <a:buNone/>
            </a:pPr>
            <a:r>
              <a:rPr lang="fr-FR" b="1" dirty="0" smtClean="0"/>
              <a:t>Épi</a:t>
            </a:r>
            <a:r>
              <a:rPr lang="fr-FR" dirty="0" smtClean="0"/>
              <a:t>derme/</a:t>
            </a:r>
            <a:r>
              <a:rPr lang="fr-FR" b="1" dirty="0" smtClean="0"/>
              <a:t>épi</a:t>
            </a:r>
            <a:r>
              <a:rPr lang="fr-FR" dirty="0" smtClean="0"/>
              <a:t>thélium</a:t>
            </a:r>
          </a:p>
          <a:p>
            <a:pPr>
              <a:buNone/>
            </a:pPr>
            <a:r>
              <a:rPr lang="fr-FR" b="1" dirty="0" err="1" smtClean="0"/>
              <a:t>Kéra</a:t>
            </a:r>
            <a:r>
              <a:rPr lang="fr-FR" dirty="0" err="1" smtClean="0"/>
              <a:t>tino</a:t>
            </a:r>
            <a:r>
              <a:rPr lang="fr-FR" b="1" dirty="0" err="1" smtClean="0"/>
              <a:t>cyte</a:t>
            </a:r>
            <a:r>
              <a:rPr lang="fr-FR" dirty="0" err="1" smtClean="0"/>
              <a:t>s</a:t>
            </a:r>
            <a:r>
              <a:rPr lang="fr-FR" dirty="0" smtClean="0"/>
              <a:t>/</a:t>
            </a:r>
            <a:r>
              <a:rPr lang="fr-FR" b="1" dirty="0" smtClean="0"/>
              <a:t>kéra</a:t>
            </a:r>
            <a:r>
              <a:rPr lang="fr-FR" dirty="0" smtClean="0"/>
              <a:t>tine</a:t>
            </a:r>
          </a:p>
          <a:p>
            <a:pPr>
              <a:buNone/>
            </a:pPr>
            <a:r>
              <a:rPr lang="fr-FR" b="1" dirty="0" smtClean="0"/>
              <a:t>Mélan</a:t>
            </a:r>
            <a:r>
              <a:rPr lang="fr-FR" dirty="0" smtClean="0"/>
              <a:t>ocytes/</a:t>
            </a:r>
            <a:r>
              <a:rPr lang="fr-FR" b="1" dirty="0" smtClean="0"/>
              <a:t>mélan</a:t>
            </a:r>
            <a:r>
              <a:rPr lang="fr-FR" dirty="0" smtClean="0"/>
              <a:t>ine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Si vous utilisez vos connaissances sur la dérivation et la composition, vous découvrirez que les unités</a:t>
            </a:r>
            <a:r>
              <a:rPr lang="fr-FR" b="1" dirty="0" smtClean="0"/>
              <a:t>: épi</a:t>
            </a:r>
            <a:r>
              <a:rPr lang="fr-FR" dirty="0" smtClean="0"/>
              <a:t>-, </a:t>
            </a:r>
            <a:r>
              <a:rPr lang="fr-FR" b="1" dirty="0" err="1" smtClean="0"/>
              <a:t>kéra</a:t>
            </a:r>
            <a:r>
              <a:rPr lang="fr-FR" b="1" dirty="0" smtClean="0"/>
              <a:t>-</a:t>
            </a:r>
            <a:r>
              <a:rPr lang="fr-FR" dirty="0" smtClean="0"/>
              <a:t>, </a:t>
            </a:r>
            <a:r>
              <a:rPr lang="fr-FR" b="1" dirty="0" err="1" smtClean="0"/>
              <a:t>mélan</a:t>
            </a:r>
            <a:r>
              <a:rPr lang="fr-FR" b="1" dirty="0" smtClean="0"/>
              <a:t>-</a:t>
            </a:r>
            <a:r>
              <a:rPr lang="fr-FR" dirty="0" smtClean="0"/>
              <a:t> et –</a:t>
            </a:r>
            <a:r>
              <a:rPr lang="fr-FR" b="1" dirty="0" err="1" smtClean="0"/>
              <a:t>cyte</a:t>
            </a:r>
            <a:r>
              <a:rPr lang="fr-FR" dirty="0" smtClean="0"/>
              <a:t> permettent de donner du sens  à toutes les notions importantes du texte.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/>
              <a:t>Réponses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Même fin:</a:t>
            </a:r>
          </a:p>
          <a:p>
            <a:pPr>
              <a:buNone/>
            </a:pPr>
            <a:r>
              <a:rPr lang="fr-FR" dirty="0" err="1" smtClean="0"/>
              <a:t>Kératinocytes</a:t>
            </a:r>
            <a:r>
              <a:rPr lang="fr-FR" dirty="0" smtClean="0"/>
              <a:t>/mélanocytes</a:t>
            </a:r>
          </a:p>
          <a:p>
            <a:pPr>
              <a:buNone/>
            </a:pPr>
            <a:r>
              <a:rPr lang="fr-FR" dirty="0" smtClean="0"/>
              <a:t>Kérat</a:t>
            </a:r>
            <a:r>
              <a:rPr lang="fr-FR" b="1" dirty="0" smtClean="0"/>
              <a:t>ine</a:t>
            </a:r>
            <a:r>
              <a:rPr lang="fr-FR" dirty="0" smtClean="0"/>
              <a:t>/mélan</a:t>
            </a:r>
            <a:r>
              <a:rPr lang="fr-FR" b="1" dirty="0" smtClean="0"/>
              <a:t>ine</a:t>
            </a:r>
            <a:endParaRPr lang="fr-FR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fr-FR" dirty="0" smtClean="0"/>
              <a:t>Kératine, formé de </a:t>
            </a:r>
            <a:r>
              <a:rPr lang="fr-FR" b="1" dirty="0" err="1" smtClean="0"/>
              <a:t>kérat</a:t>
            </a:r>
            <a:r>
              <a:rPr lang="fr-FR" dirty="0" smtClean="0"/>
              <a:t> dont le sens est corne et du suffixe –</a:t>
            </a:r>
            <a:r>
              <a:rPr lang="fr-FR" b="1" dirty="0" err="1" smtClean="0"/>
              <a:t>ine</a:t>
            </a:r>
            <a:r>
              <a:rPr lang="fr-FR" b="1" dirty="0" smtClean="0"/>
              <a:t>: </a:t>
            </a:r>
            <a:r>
              <a:rPr lang="fr-FR" dirty="0" smtClean="0"/>
              <a:t>suffixe formateur de substantif féminin, appartenant particulièrement au vocabulaire de la chimie.</a:t>
            </a:r>
          </a:p>
          <a:p>
            <a:pPr algn="just"/>
            <a:r>
              <a:rPr lang="fr-FR" dirty="0" smtClean="0"/>
              <a:t>-</a:t>
            </a:r>
            <a:r>
              <a:rPr lang="fr-FR" b="1" dirty="0" err="1" smtClean="0"/>
              <a:t>ine</a:t>
            </a:r>
            <a:r>
              <a:rPr lang="fr-FR" dirty="0" smtClean="0"/>
              <a:t> signifie « qui est extrait, dérivé, obtenu à partir de… </a:t>
            </a:r>
            <a:r>
              <a:rPr lang="fr-FR" dirty="0" smtClean="0"/>
              <a:t>».</a:t>
            </a:r>
          </a:p>
          <a:p>
            <a:pPr algn="just"/>
            <a:r>
              <a:rPr lang="fr-FR" dirty="0" smtClean="0"/>
              <a:t>-corne: matière dure qui constitue les  ongles, les sabots, les carnes.</a:t>
            </a:r>
          </a:p>
          <a:p>
            <a:pPr algn="just"/>
            <a:r>
              <a:rPr lang="fr-FR" u="sng" dirty="0" smtClean="0"/>
              <a:t>Synonyme</a:t>
            </a:r>
            <a:r>
              <a:rPr lang="fr-FR" dirty="0" smtClean="0"/>
              <a:t>: </a:t>
            </a:r>
            <a:r>
              <a:rPr lang="fr-FR" b="1" dirty="0" smtClean="0"/>
              <a:t>kératine</a:t>
            </a:r>
            <a:r>
              <a:rPr lang="fr-FR" dirty="0" smtClean="0"/>
              <a:t>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↘substantif veut dire nom.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consigne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000" dirty="0" smtClean="0"/>
              <a:t>Préfixe exprimant l’idée  de superposition, de recouvrement: Le préfixe </a:t>
            </a:r>
            <a:r>
              <a:rPr lang="fr-FR" sz="2000" b="1" i="1" dirty="0" smtClean="0"/>
              <a:t>épi</a:t>
            </a:r>
            <a:r>
              <a:rPr lang="fr-FR" sz="2000" dirty="0" smtClean="0"/>
              <a:t>.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Suffixe exprimant l’idée de cellule: Le suffixe </a:t>
            </a:r>
            <a:r>
              <a:rPr lang="fr-FR" sz="2000" b="1" i="1" dirty="0" err="1" smtClean="0"/>
              <a:t>cyte</a:t>
            </a:r>
            <a:r>
              <a:rPr lang="fr-FR" sz="2000" dirty="0" smtClean="0"/>
              <a:t>.</a:t>
            </a:r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Ex.: </a:t>
            </a:r>
            <a:endParaRPr lang="fr-FR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000" dirty="0" smtClean="0"/>
              <a:t>-Une </a:t>
            </a:r>
            <a:r>
              <a:rPr lang="fr-FR" sz="2000" dirty="0" smtClean="0"/>
              <a:t>pensée sous-jacente(cachée, secrète).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-L’anémie </a:t>
            </a:r>
            <a:r>
              <a:rPr lang="fr-FR" sz="2000" dirty="0" smtClean="0"/>
              <a:t>n’est pas un diagnostic </a:t>
            </a:r>
            <a:r>
              <a:rPr lang="fr-FR" sz="2000" dirty="0" smtClean="0"/>
              <a:t>mais plutôt un</a:t>
            </a:r>
          </a:p>
          <a:p>
            <a:pPr>
              <a:buNone/>
            </a:pPr>
            <a:r>
              <a:rPr lang="fr-FR" sz="2000" dirty="0" smtClean="0"/>
              <a:t>indicateur </a:t>
            </a:r>
            <a:r>
              <a:rPr lang="fr-FR" sz="2000" dirty="0" smtClean="0"/>
              <a:t>d’une </a:t>
            </a:r>
            <a:r>
              <a:rPr lang="fr-FR" sz="2000" dirty="0" smtClean="0"/>
              <a:t>maladie sous-jacente</a:t>
            </a:r>
            <a:r>
              <a:rPr lang="fr-FR" sz="2000" dirty="0" smtClean="0"/>
              <a:t>. 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sz="1600" b="1" dirty="0" smtClean="0"/>
              <a:t>Épi-</a:t>
            </a:r>
            <a:r>
              <a:rPr lang="fr-FR" sz="1600" dirty="0" smtClean="0"/>
              <a:t>, relatif à ce qui se situe sur, à ce qui est au-dessus.</a:t>
            </a:r>
          </a:p>
          <a:p>
            <a:r>
              <a:rPr lang="fr-FR" sz="1600" b="1" dirty="0" smtClean="0"/>
              <a:t>Épiderme</a:t>
            </a:r>
            <a:r>
              <a:rPr lang="fr-FR" sz="1600" dirty="0" smtClean="0"/>
              <a:t>: </a:t>
            </a:r>
          </a:p>
          <a:p>
            <a:r>
              <a:rPr lang="fr-FR" sz="1600" dirty="0" smtClean="0"/>
              <a:t>↘</a:t>
            </a:r>
            <a:r>
              <a:rPr lang="fr-FR" sz="1600" b="1" dirty="0" smtClean="0"/>
              <a:t>derme</a:t>
            </a:r>
            <a:r>
              <a:rPr lang="fr-FR" sz="1600" dirty="0" smtClean="0"/>
              <a:t> du grec </a:t>
            </a:r>
            <a:r>
              <a:rPr lang="fr-FR" sz="1600" i="1" dirty="0" err="1" smtClean="0"/>
              <a:t>derma</a:t>
            </a:r>
            <a:r>
              <a:rPr lang="fr-FR" sz="1600" dirty="0" smtClean="0"/>
              <a:t> « peau ».</a:t>
            </a:r>
          </a:p>
          <a:p>
            <a:pPr algn="just"/>
            <a:r>
              <a:rPr lang="fr-FR" sz="1600" dirty="0" smtClean="0"/>
              <a:t>Le derme est le tissu qui forme la partie la plus épaisse de la peau entre l’épiderme et l’hypoderme.</a:t>
            </a:r>
          </a:p>
          <a:p>
            <a:pPr algn="just"/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↘</a:t>
            </a:r>
            <a:r>
              <a:rPr lang="fr-FR" sz="1600" dirty="0" smtClean="0"/>
              <a:t>hypoderme: dérivé de derme avec le préfixe hypo «sous», donc «sous-peau ».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787</Words>
  <Application>Microsoft Office PowerPoint</Application>
  <PresentationFormat>Affichage à l'écran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Le vocabulaire médical</vt:lpstr>
      <vt:lpstr>Diapositive 2</vt:lpstr>
      <vt:lpstr>Diapositive 3</vt:lpstr>
      <vt:lpstr>Diapositive 4</vt:lpstr>
      <vt:lpstr>Diapositive 5</vt:lpstr>
      <vt:lpstr>Diapositive 6</vt:lpstr>
      <vt:lpstr>1ère consigne</vt:lpstr>
      <vt:lpstr>1ère consigne</vt:lpstr>
      <vt:lpstr>2ème consigne</vt:lpstr>
      <vt:lpstr>3ème consigne</vt:lpstr>
      <vt:lpstr>4ème consigne</vt:lpstr>
      <vt:lpstr>4ème consigne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vocabulaire médical</dc:title>
  <dc:creator>hp</dc:creator>
  <cp:lastModifiedBy>hp</cp:lastModifiedBy>
  <cp:revision>67</cp:revision>
  <dcterms:created xsi:type="dcterms:W3CDTF">2020-08-31T06:33:11Z</dcterms:created>
  <dcterms:modified xsi:type="dcterms:W3CDTF">2021-03-06T07:11:08Z</dcterms:modified>
</cp:coreProperties>
</file>