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55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01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68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29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86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46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04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6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35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10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8A199-7CA4-446E-AEAD-83C7991B3F44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7535F-7A36-4CC6-A108-40E7AA670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5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5720" y="-6250"/>
            <a:ext cx="3286148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rgbClr val="FF0000"/>
                </a:solidFill>
              </a:rPr>
              <a:t>Exercice </a:t>
            </a:r>
            <a:r>
              <a:rPr lang="fr-FR" sz="2000" b="1" dirty="0" smtClean="0">
                <a:solidFill>
                  <a:srgbClr val="FF0000"/>
                </a:solidFill>
              </a:rPr>
              <a:t>4: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0" y="500042"/>
            <a:ext cx="8858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dirty="0" smtClean="0"/>
              <a:t>- Donnez les représentations par matrice d’adjacence et listes d’adjacence du graphe non-orienté (A) et du graphe orienté (B):</a:t>
            </a:r>
            <a:endParaRPr lang="fr-FR" sz="2000" dirty="0"/>
          </a:p>
        </p:txBody>
      </p:sp>
      <p:pic>
        <p:nvPicPr>
          <p:cNvPr id="55" name="Image 5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560" y="1340795"/>
            <a:ext cx="2011680" cy="101663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ZoneTexte 55"/>
          <p:cNvSpPr txBox="1"/>
          <p:nvPr/>
        </p:nvSpPr>
        <p:spPr>
          <a:xfrm>
            <a:off x="1000100" y="2357430"/>
            <a:ext cx="2212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Graphe non orienté A</a:t>
            </a:r>
            <a:endParaRPr lang="fr-FR" dirty="0"/>
          </a:p>
        </p:txBody>
      </p:sp>
      <p:sp>
        <p:nvSpPr>
          <p:cNvPr id="57" name="ZoneTexte 56"/>
          <p:cNvSpPr txBox="1"/>
          <p:nvPr/>
        </p:nvSpPr>
        <p:spPr>
          <a:xfrm>
            <a:off x="5439407" y="2358936"/>
            <a:ext cx="166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Graphe orienté </a:t>
            </a:r>
            <a:endParaRPr lang="fr-FR" dirty="0"/>
          </a:p>
        </p:txBody>
      </p:sp>
      <p:sp>
        <p:nvSpPr>
          <p:cNvPr id="58" name="Rectangle 1"/>
          <p:cNvSpPr>
            <a:spLocks noChangeArrowheads="1"/>
          </p:cNvSpPr>
          <p:nvPr/>
        </p:nvSpPr>
        <p:spPr bwMode="auto">
          <a:xfrm>
            <a:off x="285720" y="2643182"/>
            <a:ext cx="3286148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FF0000"/>
                </a:solidFill>
              </a:rPr>
              <a:t>Solution: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85720" y="3071810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les graphes non orientés, la matrice d’adjacence doit être forcément une </a:t>
            </a:r>
            <a:r>
              <a:rPr lang="fr-FR" dirty="0" smtClean="0"/>
              <a:t>matrice </a:t>
            </a:r>
            <a:r>
              <a:rPr lang="fr-FR" u="sng" dirty="0" smtClean="0"/>
              <a:t>booléenne</a:t>
            </a:r>
            <a:r>
              <a:rPr lang="fr-FR" dirty="0" smtClean="0"/>
              <a:t> carrée </a:t>
            </a:r>
            <a:r>
              <a:rPr lang="fr-FR" dirty="0" smtClean="0"/>
              <a:t>symétrique (</a:t>
            </a:r>
            <a:r>
              <a:rPr lang="fr-FR" dirty="0" err="1" smtClean="0"/>
              <a:t>a</a:t>
            </a:r>
            <a:r>
              <a:rPr lang="fr-FR" sz="1400" dirty="0" err="1" smtClean="0"/>
              <a:t>ij</a:t>
            </a:r>
            <a:r>
              <a:rPr lang="fr-FR" dirty="0" smtClean="0"/>
              <a:t>=</a:t>
            </a:r>
            <a:r>
              <a:rPr lang="fr-FR" dirty="0" err="1" smtClean="0"/>
              <a:t>a</a:t>
            </a:r>
            <a:r>
              <a:rPr lang="fr-FR" sz="1400" dirty="0" err="1" smtClean="0"/>
              <a:t>ji</a:t>
            </a:r>
            <a:r>
              <a:rPr lang="fr-FR" dirty="0" smtClean="0"/>
              <a:t>). Son rang est de </a:t>
            </a:r>
            <a:r>
              <a:rPr lang="fr-FR" dirty="0" err="1" smtClean="0"/>
              <a:t>NxN</a:t>
            </a:r>
            <a:r>
              <a:rPr lang="fr-FR" dirty="0" smtClean="0"/>
              <a:t> ou N est le nombre de sommets du graphe.  M(</a:t>
            </a:r>
            <a:r>
              <a:rPr lang="fr-FR" dirty="0" err="1" smtClean="0"/>
              <a:t>i,j</a:t>
            </a:r>
            <a:r>
              <a:rPr lang="fr-FR" dirty="0" smtClean="0"/>
              <a:t>)=M(</a:t>
            </a:r>
            <a:r>
              <a:rPr lang="fr-FR" dirty="0" err="1" smtClean="0"/>
              <a:t>j,i</a:t>
            </a:r>
            <a:r>
              <a:rPr lang="fr-FR" dirty="0" smtClean="0"/>
              <a:t>)=1 si </a:t>
            </a:r>
            <a:r>
              <a:rPr lang="fr-FR" dirty="0" err="1" smtClean="0"/>
              <a:t>a</a:t>
            </a:r>
            <a:r>
              <a:rPr lang="fr-FR" sz="1400" dirty="0" err="1" smtClean="0"/>
              <a:t>ij</a:t>
            </a:r>
            <a:r>
              <a:rPr lang="fr-FR" sz="1400" dirty="0" smtClean="0"/>
              <a:t> </a:t>
            </a:r>
            <a:r>
              <a:rPr lang="fr-FR" dirty="0" smtClean="0">
                <a:sym typeface="Symbol"/>
              </a:rPr>
              <a:t> A, M(</a:t>
            </a:r>
            <a:r>
              <a:rPr lang="fr-FR" dirty="0" err="1" smtClean="0">
                <a:sym typeface="Symbol"/>
              </a:rPr>
              <a:t>i,j</a:t>
            </a:r>
            <a:r>
              <a:rPr lang="fr-FR" dirty="0" smtClean="0">
                <a:sym typeface="Symbol"/>
              </a:rPr>
              <a:t>)=</a:t>
            </a:r>
            <a:r>
              <a:rPr lang="fr-FR" dirty="0" smtClean="0"/>
              <a:t>M(</a:t>
            </a:r>
            <a:r>
              <a:rPr lang="fr-FR" dirty="0" err="1" smtClean="0"/>
              <a:t>j,i</a:t>
            </a:r>
            <a:r>
              <a:rPr lang="fr-FR" dirty="0" smtClean="0"/>
              <a:t>)=</a:t>
            </a:r>
            <a:r>
              <a:rPr lang="fr-FR" dirty="0" smtClean="0">
                <a:sym typeface="Symbol"/>
              </a:rPr>
              <a:t>0 si </a:t>
            </a:r>
            <a:r>
              <a:rPr lang="fr-FR" dirty="0" err="1" smtClean="0"/>
              <a:t>a</a:t>
            </a:r>
            <a:r>
              <a:rPr lang="fr-FR" sz="1400" dirty="0" err="1" smtClean="0"/>
              <a:t>ij</a:t>
            </a:r>
            <a:r>
              <a:rPr lang="fr-FR" sz="1400" dirty="0" smtClean="0"/>
              <a:t> </a:t>
            </a:r>
            <a:r>
              <a:rPr lang="fr-FR" dirty="0" smtClean="0">
                <a:sym typeface="Symbol"/>
              </a:rPr>
              <a:t> A.  Pour la représentation par liste d’adjacence on donne pour chaque sommet S</a:t>
            </a:r>
            <a:r>
              <a:rPr lang="fr-FR" sz="1400" dirty="0" smtClean="0">
                <a:sym typeface="Symbol"/>
              </a:rPr>
              <a:t>i</a:t>
            </a:r>
            <a:r>
              <a:rPr lang="fr-FR" dirty="0" smtClean="0">
                <a:sym typeface="Symbol"/>
              </a:rPr>
              <a:t> la liste des nœuds </a:t>
            </a:r>
            <a:r>
              <a:rPr lang="fr-FR" dirty="0" err="1" smtClean="0">
                <a:sym typeface="Symbol"/>
              </a:rPr>
              <a:t>S</a:t>
            </a:r>
            <a:r>
              <a:rPr lang="fr-FR" sz="1400" dirty="0" err="1" smtClean="0">
                <a:sym typeface="Symbol"/>
              </a:rPr>
              <a:t>j</a:t>
            </a:r>
            <a:r>
              <a:rPr lang="fr-FR" dirty="0" smtClean="0">
                <a:sym typeface="Symbol"/>
              </a:rPr>
              <a:t> tel que </a:t>
            </a:r>
            <a:r>
              <a:rPr lang="fr-FR" dirty="0" err="1" smtClean="0">
                <a:sym typeface="Symbol"/>
              </a:rPr>
              <a:t>a</a:t>
            </a:r>
            <a:r>
              <a:rPr lang="fr-FR" sz="1200" dirty="0" err="1" smtClean="0">
                <a:sym typeface="Symbol"/>
              </a:rPr>
              <a:t>ij</a:t>
            </a:r>
            <a:r>
              <a:rPr lang="fr-FR" sz="1200" dirty="0" smtClean="0">
                <a:sym typeface="Symbol"/>
              </a:rPr>
              <a:t> </a:t>
            </a:r>
            <a:r>
              <a:rPr lang="fr-FR" dirty="0" smtClean="0">
                <a:sym typeface="Symbol"/>
              </a:rPr>
              <a:t> A.</a:t>
            </a:r>
            <a:endParaRPr lang="fr-FR" dirty="0"/>
          </a:p>
        </p:txBody>
      </p:sp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224583"/>
              </p:ext>
            </p:extLst>
          </p:nvPr>
        </p:nvGraphicFramePr>
        <p:xfrm>
          <a:off x="376838" y="4509120"/>
          <a:ext cx="210693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155"/>
                <a:gridCol w="351155"/>
                <a:gridCol w="351155"/>
                <a:gridCol w="351155"/>
                <a:gridCol w="351155"/>
                <a:gridCol w="35115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8344" y="4714884"/>
            <a:ext cx="35242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" name="ZoneTexte 60"/>
          <p:cNvSpPr txBox="1"/>
          <p:nvPr/>
        </p:nvSpPr>
        <p:spPr>
          <a:xfrm>
            <a:off x="3000364" y="5000636"/>
            <a:ext cx="13003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L1={2,5}</a:t>
            </a:r>
          </a:p>
          <a:p>
            <a:r>
              <a:rPr lang="fr-FR" dirty="0" smtClean="0"/>
              <a:t>L2={1,3,4,5}</a:t>
            </a:r>
          </a:p>
          <a:p>
            <a:r>
              <a:rPr lang="fr-FR" dirty="0" smtClean="0"/>
              <a:t>L3={2,4}</a:t>
            </a:r>
          </a:p>
          <a:p>
            <a:r>
              <a:rPr lang="fr-FR" dirty="0" smtClean="0"/>
              <a:t>L4={2,3,5}</a:t>
            </a:r>
          </a:p>
          <a:p>
            <a:r>
              <a:rPr lang="fr-FR" dirty="0" smtClean="0"/>
              <a:t>L5={1,2,4}</a:t>
            </a:r>
            <a:endParaRPr lang="fr-FR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407" y="1058090"/>
            <a:ext cx="24098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680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53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ZoneTexte 56"/>
          <p:cNvSpPr txBox="1"/>
          <p:nvPr/>
        </p:nvSpPr>
        <p:spPr>
          <a:xfrm>
            <a:off x="5439407" y="2358936"/>
            <a:ext cx="166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Graphe orienté 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285720" y="214290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les graphes orientés (comme B), la matrice d’adjacence n’est pas forcément symétrique. Son rang est </a:t>
            </a:r>
            <a:r>
              <a:rPr lang="fr-FR" dirty="0" err="1" smtClean="0"/>
              <a:t>NxN</a:t>
            </a:r>
            <a:r>
              <a:rPr lang="fr-FR" dirty="0" smtClean="0"/>
              <a:t> ou N est le nombre de sommets du graphe.  </a:t>
            </a:r>
          </a:p>
          <a:p>
            <a:r>
              <a:rPr lang="fr-FR" dirty="0" smtClean="0"/>
              <a:t>M(</a:t>
            </a:r>
            <a:r>
              <a:rPr lang="fr-FR" dirty="0" err="1" smtClean="0"/>
              <a:t>i,j</a:t>
            </a:r>
            <a:r>
              <a:rPr lang="fr-FR" dirty="0" smtClean="0"/>
              <a:t>)=1 si </a:t>
            </a:r>
            <a:r>
              <a:rPr lang="fr-FR" dirty="0" err="1" smtClean="0"/>
              <a:t>a</a:t>
            </a:r>
            <a:r>
              <a:rPr lang="fr-FR" sz="1400" dirty="0" err="1" smtClean="0"/>
              <a:t>ij</a:t>
            </a:r>
            <a:r>
              <a:rPr lang="fr-FR" sz="1400" dirty="0" smtClean="0"/>
              <a:t> </a:t>
            </a:r>
            <a:r>
              <a:rPr lang="fr-FR" dirty="0" smtClean="0">
                <a:sym typeface="Symbol"/>
              </a:rPr>
              <a:t> A, M(</a:t>
            </a:r>
            <a:r>
              <a:rPr lang="fr-FR" dirty="0" err="1" smtClean="0">
                <a:sym typeface="Symbol"/>
              </a:rPr>
              <a:t>i,j</a:t>
            </a:r>
            <a:r>
              <a:rPr lang="fr-FR" dirty="0" smtClean="0">
                <a:sym typeface="Symbol"/>
              </a:rPr>
              <a:t>)=0 si </a:t>
            </a:r>
            <a:r>
              <a:rPr lang="fr-FR" dirty="0" err="1" smtClean="0"/>
              <a:t>a</a:t>
            </a:r>
            <a:r>
              <a:rPr lang="fr-FR" sz="1400" dirty="0" err="1" smtClean="0"/>
              <a:t>ij</a:t>
            </a:r>
            <a:r>
              <a:rPr lang="fr-FR" sz="1400" dirty="0" smtClean="0"/>
              <a:t> </a:t>
            </a:r>
            <a:r>
              <a:rPr lang="fr-FR" dirty="0" smtClean="0">
                <a:sym typeface="Symbol"/>
              </a:rPr>
              <a:t> A. </a:t>
            </a:r>
            <a:endParaRPr lang="fr-FR" dirty="0"/>
          </a:p>
        </p:txBody>
      </p:sp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880684"/>
              </p:ext>
            </p:extLst>
          </p:nvPr>
        </p:nvGraphicFramePr>
        <p:xfrm>
          <a:off x="571472" y="1195391"/>
          <a:ext cx="210693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"/>
                <a:gridCol w="300990"/>
                <a:gridCol w="300990"/>
                <a:gridCol w="300990"/>
                <a:gridCol w="300990"/>
                <a:gridCol w="300990"/>
                <a:gridCol w="30099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275290"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71472" y="3857628"/>
            <a:ext cx="7952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représentation en listes d’adjacence se fait de la même manière (avec des arcs).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479902" y="4500570"/>
            <a:ext cx="10919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L(1)={2,4}</a:t>
            </a:r>
          </a:p>
          <a:p>
            <a:r>
              <a:rPr lang="fr-FR" dirty="0" smtClean="0"/>
              <a:t>L(2)={5}</a:t>
            </a:r>
          </a:p>
          <a:p>
            <a:r>
              <a:rPr lang="fr-FR" dirty="0" smtClean="0"/>
              <a:t>L(3)={5,6}</a:t>
            </a:r>
          </a:p>
          <a:p>
            <a:r>
              <a:rPr lang="fr-FR" dirty="0" smtClean="0"/>
              <a:t>L(4)={1,2}</a:t>
            </a:r>
          </a:p>
          <a:p>
            <a:r>
              <a:rPr lang="fr-FR" dirty="0" smtClean="0"/>
              <a:t>L(5)={4}</a:t>
            </a:r>
          </a:p>
          <a:p>
            <a:r>
              <a:rPr lang="fr-FR" dirty="0" smtClean="0"/>
              <a:t>L(6)={6}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257697"/>
            <a:ext cx="24669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950" y="1042057"/>
            <a:ext cx="24098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61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305</Words>
  <Application>Microsoft Office PowerPoint</Application>
  <PresentationFormat>Affichage à l'écran (4:3)</PresentationFormat>
  <Paragraphs>106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Kadache Nabil</dc:creator>
  <cp:lastModifiedBy>Kadache Nabil</cp:lastModifiedBy>
  <cp:revision>2</cp:revision>
  <dcterms:created xsi:type="dcterms:W3CDTF">2021-10-18T12:11:36Z</dcterms:created>
  <dcterms:modified xsi:type="dcterms:W3CDTF">2021-10-18T12:13:04Z</dcterms:modified>
</cp:coreProperties>
</file>