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3"/>
  </p:notesMasterIdLst>
  <p:sldIdLst>
    <p:sldId id="271" r:id="rId2"/>
    <p:sldId id="259" r:id="rId3"/>
    <p:sldId id="260" r:id="rId4"/>
    <p:sldId id="302" r:id="rId5"/>
    <p:sldId id="263"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2" r:id="rId24"/>
    <p:sldId id="323" r:id="rId25"/>
    <p:sldId id="324" r:id="rId26"/>
    <p:sldId id="325" r:id="rId27"/>
    <p:sldId id="326" r:id="rId28"/>
    <p:sldId id="327" r:id="rId29"/>
    <p:sldId id="328" r:id="rId30"/>
    <p:sldId id="330" r:id="rId31"/>
    <p:sldId id="331" r:id="rId32"/>
    <p:sldId id="332" r:id="rId33"/>
    <p:sldId id="333" r:id="rId34"/>
    <p:sldId id="334" r:id="rId35"/>
    <p:sldId id="335" r:id="rId36"/>
    <p:sldId id="336" r:id="rId37"/>
    <p:sldId id="337" r:id="rId38"/>
    <p:sldId id="339" r:id="rId39"/>
    <p:sldId id="340" r:id="rId40"/>
    <p:sldId id="341" r:id="rId41"/>
    <p:sldId id="342" r:id="rId42"/>
    <p:sldId id="343" r:id="rId43"/>
    <p:sldId id="346" r:id="rId44"/>
    <p:sldId id="347" r:id="rId45"/>
    <p:sldId id="348" r:id="rId46"/>
    <p:sldId id="350" r:id="rId47"/>
    <p:sldId id="351" r:id="rId48"/>
    <p:sldId id="352" r:id="rId49"/>
    <p:sldId id="353" r:id="rId50"/>
    <p:sldId id="354" r:id="rId51"/>
    <p:sldId id="355" r:id="rId52"/>
    <p:sldId id="358" r:id="rId53"/>
    <p:sldId id="359" r:id="rId54"/>
    <p:sldId id="360" r:id="rId55"/>
    <p:sldId id="362" r:id="rId56"/>
    <p:sldId id="363" r:id="rId57"/>
    <p:sldId id="364" r:id="rId58"/>
    <p:sldId id="365" r:id="rId59"/>
    <p:sldId id="366" r:id="rId60"/>
    <p:sldId id="367" r:id="rId61"/>
    <p:sldId id="368" r:id="rId62"/>
    <p:sldId id="369" r:id="rId63"/>
    <p:sldId id="370" r:id="rId64"/>
    <p:sldId id="372" r:id="rId65"/>
    <p:sldId id="373" r:id="rId66"/>
    <p:sldId id="374" r:id="rId67"/>
    <p:sldId id="380" r:id="rId68"/>
    <p:sldId id="381" r:id="rId69"/>
    <p:sldId id="382" r:id="rId70"/>
    <p:sldId id="383" r:id="rId71"/>
    <p:sldId id="384"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3935DCDD-5E79-4221-83AE-A51B9BB2CBDD}">
          <p14:sldIdLst>
            <p14:sldId id="271"/>
            <p14:sldId id="259"/>
            <p14:sldId id="260"/>
            <p14:sldId id="302"/>
            <p14:sldId id="263"/>
            <p14:sldId id="261"/>
            <p14:sldId id="262"/>
            <p14:sldId id="264"/>
            <p14:sldId id="265"/>
            <p14:sldId id="267"/>
            <p14:sldId id="268"/>
            <p14:sldId id="269"/>
            <p14:sldId id="270"/>
            <p14:sldId id="273"/>
            <p14:sldId id="274"/>
            <p14:sldId id="272"/>
            <p14:sldId id="285"/>
            <p14:sldId id="276"/>
            <p14:sldId id="277"/>
            <p14:sldId id="278"/>
            <p14:sldId id="279"/>
            <p14:sldId id="286"/>
            <p14:sldId id="289"/>
            <p14:sldId id="287"/>
            <p14:sldId id="290"/>
            <p14:sldId id="288"/>
            <p14:sldId id="292"/>
            <p14:sldId id="293"/>
            <p14:sldId id="294"/>
            <p14:sldId id="275"/>
          </p14:sldIdLst>
        </p14:section>
        <p14:section name="Untitled Section" id="{DDC58C72-E905-4EC5-B8FA-769210A890E9}">
          <p14:sldIdLst>
            <p14:sldId id="300"/>
            <p14:sldId id="301"/>
            <p14:sldId id="298"/>
            <p14:sldId id="29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5C03"/>
    <a:srgbClr val="E96603"/>
    <a:srgbClr val="00CC66"/>
    <a:srgbClr val="FCB6F4"/>
    <a:srgbClr val="FD9649"/>
    <a:srgbClr val="35B757"/>
    <a:srgbClr val="9900FF"/>
    <a:srgbClr val="FFCC66"/>
    <a:srgbClr val="FFFFCC"/>
    <a:srgbClr val="63A5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89474" autoAdjust="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7AB14-E17E-4BA0-A16E-43BCB27E9E8E}" type="doc">
      <dgm:prSet loTypeId="urn:microsoft.com/office/officeart/2005/8/layout/cycle7" loCatId="cycle" qsTypeId="urn:microsoft.com/office/officeart/2005/8/quickstyle/3d2" qsCatId="3D" csTypeId="urn:microsoft.com/office/officeart/2005/8/colors/accent1_2" csCatId="accent1" phldr="1"/>
      <dgm:spPr/>
      <dgm:t>
        <a:bodyPr/>
        <a:lstStyle/>
        <a:p>
          <a:endParaRPr lang="fr-FR"/>
        </a:p>
      </dgm:t>
    </dgm:pt>
    <dgm:pt modelId="{5FA1D11F-B46A-471F-B0E6-27DAFCB0B331}">
      <dgm:prSet phldrT="[Texte]"/>
      <dgm:spPr/>
      <dgm:t>
        <a:bodyPr/>
        <a:lstStyle/>
        <a:p>
          <a:pPr algn="ctr"/>
          <a:r>
            <a:rPr lang="fr-FR" b="0" i="0" dirty="0" smtClean="0">
              <a:latin typeface="Times New Roman" pitchFamily="18" charset="0"/>
              <a:cs typeface="Times New Roman" pitchFamily="18" charset="0"/>
            </a:rPr>
            <a:t>Déficits immunitaire Combinés   (DIC)</a:t>
          </a:r>
          <a:endParaRPr lang="fr-FR" b="0" i="0" dirty="0">
            <a:latin typeface="Times New Roman" pitchFamily="18" charset="0"/>
            <a:cs typeface="Times New Roman" pitchFamily="18" charset="0"/>
          </a:endParaRPr>
        </a:p>
      </dgm:t>
    </dgm:pt>
    <dgm:pt modelId="{59DFE3F1-FD14-47D5-AF33-775243226B8B}" type="parTrans" cxnId="{9DF7EF93-4988-4113-B5E8-BF39DD547170}">
      <dgm:prSet/>
      <dgm:spPr/>
      <dgm:t>
        <a:bodyPr/>
        <a:lstStyle/>
        <a:p>
          <a:endParaRPr lang="fr-FR"/>
        </a:p>
      </dgm:t>
    </dgm:pt>
    <dgm:pt modelId="{6FCE4C83-CFE5-4E7E-B206-5E55824A1592}" type="sibTrans" cxnId="{9DF7EF93-4988-4113-B5E8-BF39DD547170}">
      <dgm:prSet/>
      <dgm:spPr/>
      <dgm:t>
        <a:bodyPr/>
        <a:lstStyle/>
        <a:p>
          <a:endParaRPr lang="fr-FR" dirty="0"/>
        </a:p>
      </dgm:t>
    </dgm:pt>
    <dgm:pt modelId="{34FF2AFD-F620-44A7-847A-764D94C2AC8B}">
      <dgm:prSet phldrT="[Texte]" custT="1"/>
      <dgm:spPr/>
      <dgm:t>
        <a:bodyPr/>
        <a:lstStyle/>
        <a:p>
          <a:r>
            <a:rPr lang="fr-FR" sz="1800" b="0" i="0" u="none" dirty="0" smtClean="0">
              <a:latin typeface="Times New Roman" pitchFamily="18" charset="0"/>
              <a:cs typeface="Times New Roman" pitchFamily="18" charset="0"/>
            </a:rPr>
            <a:t>DIC: LT +</a:t>
          </a:r>
        </a:p>
        <a:p>
          <a:r>
            <a:rPr lang="fr-FR" sz="1800" b="0" i="0" u="none" dirty="0" smtClean="0">
              <a:latin typeface="Times New Roman" pitchFamily="18" charset="0"/>
              <a:cs typeface="Times New Roman" pitchFamily="18" charset="0"/>
            </a:rPr>
            <a:t>Déficit fonctionnel</a:t>
          </a:r>
          <a:endParaRPr lang="fr-FR" sz="1800" b="0" i="0" u="none" dirty="0">
            <a:latin typeface="Times New Roman" pitchFamily="18" charset="0"/>
            <a:cs typeface="Times New Roman" pitchFamily="18" charset="0"/>
          </a:endParaRPr>
        </a:p>
      </dgm:t>
    </dgm:pt>
    <dgm:pt modelId="{9396607D-5C97-4D94-9641-0AF3F4CF951B}" type="parTrans" cxnId="{798D3536-7538-4666-93E1-D2D8D37FBA81}">
      <dgm:prSet/>
      <dgm:spPr/>
      <dgm:t>
        <a:bodyPr/>
        <a:lstStyle/>
        <a:p>
          <a:endParaRPr lang="fr-FR"/>
        </a:p>
      </dgm:t>
    </dgm:pt>
    <dgm:pt modelId="{7F4F803D-0910-42D6-932F-2D23309C3831}" type="sibTrans" cxnId="{798D3536-7538-4666-93E1-D2D8D37FBA81}">
      <dgm:prSet/>
      <dgm:spPr/>
      <dgm:t>
        <a:bodyPr/>
        <a:lstStyle/>
        <a:p>
          <a:endParaRPr lang="fr-FR" dirty="0"/>
        </a:p>
      </dgm:t>
    </dgm:pt>
    <dgm:pt modelId="{E8BBEEAA-6FB5-4A3C-BD99-2BCEB8A02D58}">
      <dgm:prSet phldrT="[Texte]" custT="1"/>
      <dgm:spPr/>
      <dgm:t>
        <a:bodyPr/>
        <a:lstStyle/>
        <a:p>
          <a:r>
            <a:rPr lang="fr-FR" sz="1800" b="0" dirty="0" smtClean="0">
              <a:latin typeface="Times New Roman" pitchFamily="18" charset="0"/>
              <a:cs typeface="Times New Roman" pitchFamily="18" charset="0"/>
            </a:rPr>
            <a:t>DIC : LT -</a:t>
          </a:r>
          <a:endParaRPr lang="fr-FR" sz="1800" b="0" dirty="0">
            <a:latin typeface="Times New Roman" pitchFamily="18" charset="0"/>
            <a:cs typeface="Times New Roman" pitchFamily="18" charset="0"/>
          </a:endParaRPr>
        </a:p>
      </dgm:t>
    </dgm:pt>
    <dgm:pt modelId="{7C89331B-DB50-4DA5-B182-FC63A5DBAECD}" type="parTrans" cxnId="{FF7AF899-E710-4514-9A42-6F6947E70CAC}">
      <dgm:prSet/>
      <dgm:spPr/>
      <dgm:t>
        <a:bodyPr/>
        <a:lstStyle/>
        <a:p>
          <a:endParaRPr lang="fr-FR"/>
        </a:p>
      </dgm:t>
    </dgm:pt>
    <dgm:pt modelId="{597E5598-2B47-44A0-BC7D-443DCAB7CF61}" type="sibTrans" cxnId="{FF7AF899-E710-4514-9A42-6F6947E70CAC}">
      <dgm:prSet/>
      <dgm:spPr/>
      <dgm:t>
        <a:bodyPr/>
        <a:lstStyle/>
        <a:p>
          <a:endParaRPr lang="fr-FR" dirty="0"/>
        </a:p>
      </dgm:t>
    </dgm:pt>
    <dgm:pt modelId="{685FAB66-2EC5-4094-B98E-BE3EBFE39C2D}">
      <dgm:prSet custT="1"/>
      <dgm:spPr/>
      <dgm:t>
        <a:bodyPr/>
        <a:lstStyle/>
        <a:p>
          <a:r>
            <a:rPr lang="fr-FR" sz="1400" b="1" dirty="0" smtClean="0"/>
            <a:t>T -  B-  NK – </a:t>
          </a:r>
        </a:p>
        <a:p>
          <a:r>
            <a:rPr lang="fr-FR" sz="1400" b="1" dirty="0" smtClean="0"/>
            <a:t> T -  B+</a:t>
          </a:r>
          <a:r>
            <a:rPr lang="fr-FR" sz="1200" b="1" dirty="0" smtClean="0"/>
            <a:t> </a:t>
          </a:r>
          <a:r>
            <a:rPr lang="fr-FR" sz="1400" b="1" dirty="0" smtClean="0"/>
            <a:t>NK –</a:t>
          </a:r>
        </a:p>
        <a:p>
          <a:r>
            <a:rPr lang="fr-FR" sz="1400" b="1" dirty="0" smtClean="0"/>
            <a:t>  T -  B – NK +</a:t>
          </a:r>
        </a:p>
        <a:p>
          <a:r>
            <a:rPr lang="fr-FR" sz="1400" b="1" dirty="0" smtClean="0"/>
            <a:t> T -  B + NK+</a:t>
          </a:r>
          <a:endParaRPr lang="fr-FR" sz="1400" b="1" dirty="0"/>
        </a:p>
      </dgm:t>
    </dgm:pt>
    <dgm:pt modelId="{A7610AFC-BBE4-43B4-80A8-257D031ABB98}" type="sibTrans" cxnId="{29B28137-9DAD-4D01-BA11-86DF712EF4B9}">
      <dgm:prSet/>
      <dgm:spPr/>
      <dgm:t>
        <a:bodyPr/>
        <a:lstStyle/>
        <a:p>
          <a:endParaRPr lang="fr-FR" dirty="0"/>
        </a:p>
      </dgm:t>
    </dgm:pt>
    <dgm:pt modelId="{A451A222-B5EA-4F11-B15B-87F7ED39B8B3}" type="parTrans" cxnId="{29B28137-9DAD-4D01-BA11-86DF712EF4B9}">
      <dgm:prSet/>
      <dgm:spPr/>
      <dgm:t>
        <a:bodyPr/>
        <a:lstStyle/>
        <a:p>
          <a:endParaRPr lang="fr-FR"/>
        </a:p>
      </dgm:t>
    </dgm:pt>
    <dgm:pt modelId="{1E090349-A086-430B-A54A-BDD92F04F5CD}" type="pres">
      <dgm:prSet presAssocID="{19E7AB14-E17E-4BA0-A16E-43BCB27E9E8E}" presName="Name0" presStyleCnt="0">
        <dgm:presLayoutVars>
          <dgm:dir/>
          <dgm:resizeHandles val="exact"/>
        </dgm:presLayoutVars>
      </dgm:prSet>
      <dgm:spPr/>
      <dgm:t>
        <a:bodyPr/>
        <a:lstStyle/>
        <a:p>
          <a:endParaRPr lang="fr-FR"/>
        </a:p>
      </dgm:t>
    </dgm:pt>
    <dgm:pt modelId="{FEBEAB5D-6810-40E4-9CA4-62C2C9298C20}" type="pres">
      <dgm:prSet presAssocID="{5FA1D11F-B46A-471F-B0E6-27DAFCB0B331}" presName="node" presStyleLbl="node1" presStyleIdx="0" presStyleCnt="4" custRadScaleRad="101740" custRadScaleInc="-22951">
        <dgm:presLayoutVars>
          <dgm:bulletEnabled val="1"/>
        </dgm:presLayoutVars>
      </dgm:prSet>
      <dgm:spPr/>
      <dgm:t>
        <a:bodyPr/>
        <a:lstStyle/>
        <a:p>
          <a:endParaRPr lang="fr-FR"/>
        </a:p>
      </dgm:t>
    </dgm:pt>
    <dgm:pt modelId="{73C3C843-541C-4D73-B00A-0C72FDE02DE0}" type="pres">
      <dgm:prSet presAssocID="{6FCE4C83-CFE5-4E7E-B206-5E55824A1592}" presName="sibTrans" presStyleLbl="sibTrans2D1" presStyleIdx="0" presStyleCnt="4" custScaleX="126329" custScaleY="77017" custLinFactNeighborX="5842" custLinFactNeighborY="-11560"/>
      <dgm:spPr/>
      <dgm:t>
        <a:bodyPr/>
        <a:lstStyle/>
        <a:p>
          <a:endParaRPr lang="fr-FR"/>
        </a:p>
      </dgm:t>
    </dgm:pt>
    <dgm:pt modelId="{B869043F-48B5-4817-AC38-B3211864C85A}" type="pres">
      <dgm:prSet presAssocID="{6FCE4C83-CFE5-4E7E-B206-5E55824A1592}" presName="connectorText" presStyleLbl="sibTrans2D1" presStyleIdx="0" presStyleCnt="4"/>
      <dgm:spPr/>
      <dgm:t>
        <a:bodyPr/>
        <a:lstStyle/>
        <a:p>
          <a:endParaRPr lang="fr-FR"/>
        </a:p>
      </dgm:t>
    </dgm:pt>
    <dgm:pt modelId="{24CD1397-9A37-4095-94B8-8E5508712FF8}" type="pres">
      <dgm:prSet presAssocID="{34FF2AFD-F620-44A7-847A-764D94C2AC8B}" presName="node" presStyleLbl="node1" presStyleIdx="1" presStyleCnt="4" custRadScaleRad="81994" custRadScaleInc="665">
        <dgm:presLayoutVars>
          <dgm:bulletEnabled val="1"/>
        </dgm:presLayoutVars>
      </dgm:prSet>
      <dgm:spPr/>
      <dgm:t>
        <a:bodyPr/>
        <a:lstStyle/>
        <a:p>
          <a:endParaRPr lang="fr-FR"/>
        </a:p>
      </dgm:t>
    </dgm:pt>
    <dgm:pt modelId="{C421FB4F-36E1-4C1A-82FC-9627E8892213}" type="pres">
      <dgm:prSet presAssocID="{7F4F803D-0910-42D6-932F-2D23309C3831}" presName="sibTrans" presStyleLbl="sibTrans2D1" presStyleIdx="1" presStyleCnt="4" custAng="8666054" custFlipVert="1" custFlipHor="1" custScaleX="109037" custScaleY="102861" custLinFactX="172720" custLinFactNeighborX="200000" custLinFactNeighborY="-20690"/>
      <dgm:spPr/>
      <dgm:t>
        <a:bodyPr/>
        <a:lstStyle/>
        <a:p>
          <a:endParaRPr lang="fr-FR"/>
        </a:p>
      </dgm:t>
    </dgm:pt>
    <dgm:pt modelId="{E0A8DE8B-85FC-419B-8E58-5F10B1020A51}" type="pres">
      <dgm:prSet presAssocID="{7F4F803D-0910-42D6-932F-2D23309C3831}" presName="connectorText" presStyleLbl="sibTrans2D1" presStyleIdx="1" presStyleCnt="4"/>
      <dgm:spPr/>
      <dgm:t>
        <a:bodyPr/>
        <a:lstStyle/>
        <a:p>
          <a:endParaRPr lang="fr-FR"/>
        </a:p>
      </dgm:t>
    </dgm:pt>
    <dgm:pt modelId="{05591FBC-1A0D-4944-A30B-D3E71F7F95A7}" type="pres">
      <dgm:prSet presAssocID="{685FAB66-2EC5-4094-B98E-BE3EBFE39C2D}" presName="node" presStyleLbl="node1" presStyleIdx="2" presStyleCnt="4" custScaleX="109231" custScaleY="155551" custRadScaleRad="166202" custRadScaleInc="108181">
        <dgm:presLayoutVars>
          <dgm:bulletEnabled val="1"/>
        </dgm:presLayoutVars>
      </dgm:prSet>
      <dgm:spPr/>
      <dgm:t>
        <a:bodyPr/>
        <a:lstStyle/>
        <a:p>
          <a:endParaRPr lang="fr-FR"/>
        </a:p>
      </dgm:t>
    </dgm:pt>
    <dgm:pt modelId="{D9D938DA-7F09-466E-AC21-538B90D868A3}" type="pres">
      <dgm:prSet presAssocID="{A7610AFC-BBE4-43B4-80A8-257D031ABB98}" presName="sibTrans" presStyleLbl="sibTrans2D1" presStyleIdx="2" presStyleCnt="4" custFlipVert="0" custFlipHor="1" custScaleX="94013" custScaleY="81797" custLinFactNeighborX="-7559" custLinFactNeighborY="-4420"/>
      <dgm:spPr/>
      <dgm:t>
        <a:bodyPr/>
        <a:lstStyle/>
        <a:p>
          <a:endParaRPr lang="fr-FR"/>
        </a:p>
      </dgm:t>
    </dgm:pt>
    <dgm:pt modelId="{F581F227-1461-44DE-951D-E4FFFFFFA04C}" type="pres">
      <dgm:prSet presAssocID="{A7610AFC-BBE4-43B4-80A8-257D031ABB98}" presName="connectorText" presStyleLbl="sibTrans2D1" presStyleIdx="2" presStyleCnt="4"/>
      <dgm:spPr/>
      <dgm:t>
        <a:bodyPr/>
        <a:lstStyle/>
        <a:p>
          <a:endParaRPr lang="fr-FR"/>
        </a:p>
      </dgm:t>
    </dgm:pt>
    <dgm:pt modelId="{65FECB9F-71D5-47F2-BD51-825EF0541571}" type="pres">
      <dgm:prSet presAssocID="{E8BBEEAA-6FB5-4A3C-BD99-2BCEB8A02D58}" presName="node" presStyleLbl="node1" presStyleIdx="3" presStyleCnt="4" custRadScaleRad="103970" custRadScaleInc="-525">
        <dgm:presLayoutVars>
          <dgm:bulletEnabled val="1"/>
        </dgm:presLayoutVars>
      </dgm:prSet>
      <dgm:spPr/>
      <dgm:t>
        <a:bodyPr/>
        <a:lstStyle/>
        <a:p>
          <a:endParaRPr lang="fr-FR"/>
        </a:p>
      </dgm:t>
    </dgm:pt>
    <dgm:pt modelId="{75F86F67-02FF-42D5-A264-101D1F3E0C1D}" type="pres">
      <dgm:prSet presAssocID="{597E5598-2B47-44A0-BC7D-443DCAB7CF61}" presName="sibTrans" presStyleLbl="sibTrans2D1" presStyleIdx="3" presStyleCnt="4" custScaleX="127198" custScaleY="79478"/>
      <dgm:spPr/>
      <dgm:t>
        <a:bodyPr/>
        <a:lstStyle/>
        <a:p>
          <a:endParaRPr lang="fr-FR"/>
        </a:p>
      </dgm:t>
    </dgm:pt>
    <dgm:pt modelId="{5F0189D6-D17A-40DB-85A9-C65F966A665A}" type="pres">
      <dgm:prSet presAssocID="{597E5598-2B47-44A0-BC7D-443DCAB7CF61}" presName="connectorText" presStyleLbl="sibTrans2D1" presStyleIdx="3" presStyleCnt="4"/>
      <dgm:spPr/>
      <dgm:t>
        <a:bodyPr/>
        <a:lstStyle/>
        <a:p>
          <a:endParaRPr lang="fr-FR"/>
        </a:p>
      </dgm:t>
    </dgm:pt>
  </dgm:ptLst>
  <dgm:cxnLst>
    <dgm:cxn modelId="{473A1212-4F10-41EF-9156-C07E9DC0F7B3}" type="presOf" srcId="{19E7AB14-E17E-4BA0-A16E-43BCB27E9E8E}" destId="{1E090349-A086-430B-A54A-BDD92F04F5CD}" srcOrd="0" destOrd="0" presId="urn:microsoft.com/office/officeart/2005/8/layout/cycle7"/>
    <dgm:cxn modelId="{75478A6C-4BC7-40F9-92D8-F8CF6A83406F}" type="presOf" srcId="{5FA1D11F-B46A-471F-B0E6-27DAFCB0B331}" destId="{FEBEAB5D-6810-40E4-9CA4-62C2C9298C20}" srcOrd="0" destOrd="0" presId="urn:microsoft.com/office/officeart/2005/8/layout/cycle7"/>
    <dgm:cxn modelId="{979A6101-5C51-413C-83EE-EE6CE2259BCF}" type="presOf" srcId="{597E5598-2B47-44A0-BC7D-443DCAB7CF61}" destId="{5F0189D6-D17A-40DB-85A9-C65F966A665A}" srcOrd="1" destOrd="0" presId="urn:microsoft.com/office/officeart/2005/8/layout/cycle7"/>
    <dgm:cxn modelId="{8FA5C5A2-CA6B-4BC5-A6F5-479C17FEDFCE}" type="presOf" srcId="{685FAB66-2EC5-4094-B98E-BE3EBFE39C2D}" destId="{05591FBC-1A0D-4944-A30B-D3E71F7F95A7}" srcOrd="0" destOrd="0" presId="urn:microsoft.com/office/officeart/2005/8/layout/cycle7"/>
    <dgm:cxn modelId="{FF7AF899-E710-4514-9A42-6F6947E70CAC}" srcId="{19E7AB14-E17E-4BA0-A16E-43BCB27E9E8E}" destId="{E8BBEEAA-6FB5-4A3C-BD99-2BCEB8A02D58}" srcOrd="3" destOrd="0" parTransId="{7C89331B-DB50-4DA5-B182-FC63A5DBAECD}" sibTransId="{597E5598-2B47-44A0-BC7D-443DCAB7CF61}"/>
    <dgm:cxn modelId="{798D3536-7538-4666-93E1-D2D8D37FBA81}" srcId="{19E7AB14-E17E-4BA0-A16E-43BCB27E9E8E}" destId="{34FF2AFD-F620-44A7-847A-764D94C2AC8B}" srcOrd="1" destOrd="0" parTransId="{9396607D-5C97-4D94-9641-0AF3F4CF951B}" sibTransId="{7F4F803D-0910-42D6-932F-2D23309C3831}"/>
    <dgm:cxn modelId="{F764E349-16BA-4549-946E-649F928AC088}" type="presOf" srcId="{597E5598-2B47-44A0-BC7D-443DCAB7CF61}" destId="{75F86F67-02FF-42D5-A264-101D1F3E0C1D}" srcOrd="0" destOrd="0" presId="urn:microsoft.com/office/officeart/2005/8/layout/cycle7"/>
    <dgm:cxn modelId="{7283ECC8-280A-4CB7-BAC0-B1F5D08B2DF0}" type="presOf" srcId="{A7610AFC-BBE4-43B4-80A8-257D031ABB98}" destId="{D9D938DA-7F09-466E-AC21-538B90D868A3}" srcOrd="0" destOrd="0" presId="urn:microsoft.com/office/officeart/2005/8/layout/cycle7"/>
    <dgm:cxn modelId="{EB6F2DA5-0C2C-42ED-A3CB-54484BAA77D5}" type="presOf" srcId="{6FCE4C83-CFE5-4E7E-B206-5E55824A1592}" destId="{B869043F-48B5-4817-AC38-B3211864C85A}" srcOrd="1" destOrd="0" presId="urn:microsoft.com/office/officeart/2005/8/layout/cycle7"/>
    <dgm:cxn modelId="{B2A9CCFB-A1DD-47E1-8BBC-6F6FCD58BF11}" type="presOf" srcId="{34FF2AFD-F620-44A7-847A-764D94C2AC8B}" destId="{24CD1397-9A37-4095-94B8-8E5508712FF8}" srcOrd="0" destOrd="0" presId="urn:microsoft.com/office/officeart/2005/8/layout/cycle7"/>
    <dgm:cxn modelId="{34A32A8E-D4D5-4A2C-A835-CCD9DA0F8FD6}" type="presOf" srcId="{E8BBEEAA-6FB5-4A3C-BD99-2BCEB8A02D58}" destId="{65FECB9F-71D5-47F2-BD51-825EF0541571}" srcOrd="0" destOrd="0" presId="urn:microsoft.com/office/officeart/2005/8/layout/cycle7"/>
    <dgm:cxn modelId="{9DF7EF93-4988-4113-B5E8-BF39DD547170}" srcId="{19E7AB14-E17E-4BA0-A16E-43BCB27E9E8E}" destId="{5FA1D11F-B46A-471F-B0E6-27DAFCB0B331}" srcOrd="0" destOrd="0" parTransId="{59DFE3F1-FD14-47D5-AF33-775243226B8B}" sibTransId="{6FCE4C83-CFE5-4E7E-B206-5E55824A1592}"/>
    <dgm:cxn modelId="{E5A32C27-A674-460B-887C-ACC27BE94272}" type="presOf" srcId="{7F4F803D-0910-42D6-932F-2D23309C3831}" destId="{C421FB4F-36E1-4C1A-82FC-9627E8892213}" srcOrd="0" destOrd="0" presId="urn:microsoft.com/office/officeart/2005/8/layout/cycle7"/>
    <dgm:cxn modelId="{C11BF732-AF4C-41B2-A693-1B44A18FE2D2}" type="presOf" srcId="{6FCE4C83-CFE5-4E7E-B206-5E55824A1592}" destId="{73C3C843-541C-4D73-B00A-0C72FDE02DE0}" srcOrd="0" destOrd="0" presId="urn:microsoft.com/office/officeart/2005/8/layout/cycle7"/>
    <dgm:cxn modelId="{D2DB97C6-387E-4375-AE85-5843755AB124}" type="presOf" srcId="{7F4F803D-0910-42D6-932F-2D23309C3831}" destId="{E0A8DE8B-85FC-419B-8E58-5F10B1020A51}" srcOrd="1" destOrd="0" presId="urn:microsoft.com/office/officeart/2005/8/layout/cycle7"/>
    <dgm:cxn modelId="{29B28137-9DAD-4D01-BA11-86DF712EF4B9}" srcId="{19E7AB14-E17E-4BA0-A16E-43BCB27E9E8E}" destId="{685FAB66-2EC5-4094-B98E-BE3EBFE39C2D}" srcOrd="2" destOrd="0" parTransId="{A451A222-B5EA-4F11-B15B-87F7ED39B8B3}" sibTransId="{A7610AFC-BBE4-43B4-80A8-257D031ABB98}"/>
    <dgm:cxn modelId="{027C9B27-02F0-4BB0-88CF-B043E72E92FE}" type="presOf" srcId="{A7610AFC-BBE4-43B4-80A8-257D031ABB98}" destId="{F581F227-1461-44DE-951D-E4FFFFFFA04C}" srcOrd="1" destOrd="0" presId="urn:microsoft.com/office/officeart/2005/8/layout/cycle7"/>
    <dgm:cxn modelId="{CB2A9E12-F40C-4D0F-8698-4EF93FF96F66}" type="presParOf" srcId="{1E090349-A086-430B-A54A-BDD92F04F5CD}" destId="{FEBEAB5D-6810-40E4-9CA4-62C2C9298C20}" srcOrd="0" destOrd="0" presId="urn:microsoft.com/office/officeart/2005/8/layout/cycle7"/>
    <dgm:cxn modelId="{552B3016-563F-49CD-8307-35D549850437}" type="presParOf" srcId="{1E090349-A086-430B-A54A-BDD92F04F5CD}" destId="{73C3C843-541C-4D73-B00A-0C72FDE02DE0}" srcOrd="1" destOrd="0" presId="urn:microsoft.com/office/officeart/2005/8/layout/cycle7"/>
    <dgm:cxn modelId="{9D628A78-3815-426D-80A4-EB7C5EAFFC9E}" type="presParOf" srcId="{73C3C843-541C-4D73-B00A-0C72FDE02DE0}" destId="{B869043F-48B5-4817-AC38-B3211864C85A}" srcOrd="0" destOrd="0" presId="urn:microsoft.com/office/officeart/2005/8/layout/cycle7"/>
    <dgm:cxn modelId="{0FD9ADFB-5A2F-4D52-9239-8F2CC3E0C0AB}" type="presParOf" srcId="{1E090349-A086-430B-A54A-BDD92F04F5CD}" destId="{24CD1397-9A37-4095-94B8-8E5508712FF8}" srcOrd="2" destOrd="0" presId="urn:microsoft.com/office/officeart/2005/8/layout/cycle7"/>
    <dgm:cxn modelId="{312245E8-2EF3-44A3-AFB9-51F09785BA4B}" type="presParOf" srcId="{1E090349-A086-430B-A54A-BDD92F04F5CD}" destId="{C421FB4F-36E1-4C1A-82FC-9627E8892213}" srcOrd="3" destOrd="0" presId="urn:microsoft.com/office/officeart/2005/8/layout/cycle7"/>
    <dgm:cxn modelId="{B4623C9F-EDCA-4B42-942A-9825D683C758}" type="presParOf" srcId="{C421FB4F-36E1-4C1A-82FC-9627E8892213}" destId="{E0A8DE8B-85FC-419B-8E58-5F10B1020A51}" srcOrd="0" destOrd="0" presId="urn:microsoft.com/office/officeart/2005/8/layout/cycle7"/>
    <dgm:cxn modelId="{78E9AA9B-3EE7-4ED8-ABC5-1F82EE97B1DD}" type="presParOf" srcId="{1E090349-A086-430B-A54A-BDD92F04F5CD}" destId="{05591FBC-1A0D-4944-A30B-D3E71F7F95A7}" srcOrd="4" destOrd="0" presId="urn:microsoft.com/office/officeart/2005/8/layout/cycle7"/>
    <dgm:cxn modelId="{0C8E1306-281D-4424-AEDC-4E3F462750A9}" type="presParOf" srcId="{1E090349-A086-430B-A54A-BDD92F04F5CD}" destId="{D9D938DA-7F09-466E-AC21-538B90D868A3}" srcOrd="5" destOrd="0" presId="urn:microsoft.com/office/officeart/2005/8/layout/cycle7"/>
    <dgm:cxn modelId="{16A732D3-2935-4287-BECB-09052DD2C061}" type="presParOf" srcId="{D9D938DA-7F09-466E-AC21-538B90D868A3}" destId="{F581F227-1461-44DE-951D-E4FFFFFFA04C}" srcOrd="0" destOrd="0" presId="urn:microsoft.com/office/officeart/2005/8/layout/cycle7"/>
    <dgm:cxn modelId="{6EE525A3-EF77-418C-8C49-3785D65E9D7A}" type="presParOf" srcId="{1E090349-A086-430B-A54A-BDD92F04F5CD}" destId="{65FECB9F-71D5-47F2-BD51-825EF0541571}" srcOrd="6" destOrd="0" presId="urn:microsoft.com/office/officeart/2005/8/layout/cycle7"/>
    <dgm:cxn modelId="{96B30231-FF94-4FDA-B8DA-8B14E9542712}" type="presParOf" srcId="{1E090349-A086-430B-A54A-BDD92F04F5CD}" destId="{75F86F67-02FF-42D5-A264-101D1F3E0C1D}" srcOrd="7" destOrd="0" presId="urn:microsoft.com/office/officeart/2005/8/layout/cycle7"/>
    <dgm:cxn modelId="{6EECA84A-3EA6-4624-A6F0-96FB9F155F1A}" type="presParOf" srcId="{75F86F67-02FF-42D5-A264-101D1F3E0C1D}" destId="{5F0189D6-D17A-40DB-85A9-C65F966A665A}" srcOrd="0" destOrd="0" presId="urn:microsoft.com/office/officeart/2005/8/layout/cycle7"/>
  </dgm:cxnLst>
  <dgm:bg/>
  <dgm:whole/>
</dgm:dataModel>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0B121-627B-43EB-AA9F-5C4F8C53CB05}" type="datetimeFigureOut">
              <a:rPr lang="fr-FR" smtClean="0"/>
              <a:pPr/>
              <a:t>22/05/2020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8B98F-5585-429C-A3FE-D0DAAE12CB81}" type="slidenum">
              <a:rPr lang="fr-FR" smtClean="0"/>
              <a:pPr/>
              <a:t>‹N°›</a:t>
            </a:fld>
            <a:endParaRPr lang="fr-FR"/>
          </a:p>
        </p:txBody>
      </p:sp>
    </p:spTree>
    <p:extLst>
      <p:ext uri="{BB962C8B-B14F-4D97-AF65-F5344CB8AC3E}">
        <p14:creationId xmlns:p14="http://schemas.microsoft.com/office/powerpoint/2010/main" xmlns="" val="42120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CF81413-1A2E-405E-81DE-C24A803AAA67}" type="slidenum">
              <a:rPr lang="fr-FR" smtClean="0"/>
              <a:pPr/>
              <a:t>2</a:t>
            </a:fld>
            <a:endParaRPr lang="fr-FR"/>
          </a:p>
        </p:txBody>
      </p:sp>
    </p:spTree>
    <p:extLst>
      <p:ext uri="{BB962C8B-B14F-4D97-AF65-F5344CB8AC3E}">
        <p14:creationId xmlns:p14="http://schemas.microsoft.com/office/powerpoint/2010/main" xmlns="" val="197986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Ya eu le</a:t>
            </a:r>
            <a:r>
              <a:rPr lang="fr-FR" baseline="0" dirty="0" smtClean="0"/>
              <a:t> premier cycle de prolifération cellulaire avec une intensité moindre que l’intensité initiale</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15</a:t>
            </a:fld>
            <a:endParaRPr lang="fr-FR" dirty="0"/>
          </a:p>
        </p:txBody>
      </p:sp>
    </p:spTree>
    <p:extLst>
      <p:ext uri="{BB962C8B-B14F-4D97-AF65-F5344CB8AC3E}">
        <p14:creationId xmlns:p14="http://schemas.microsoft.com/office/powerpoint/2010/main" xmlns="" val="65270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Absence d’expression du CD40L</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16</a:t>
            </a:fld>
            <a:endParaRPr lang="fr-FR" dirty="0"/>
          </a:p>
        </p:txBody>
      </p:sp>
    </p:spTree>
    <p:extLst>
      <p:ext uri="{BB962C8B-B14F-4D97-AF65-F5344CB8AC3E}">
        <p14:creationId xmlns:p14="http://schemas.microsoft.com/office/powerpoint/2010/main" xmlns="" val="305121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repose sur l’activation de la NADPH oxydase des granulocytes par des agents solubles, le phorbol myristate acétate (PMA) et /ou LPS  en présence de NBT</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17</a:t>
            </a:fld>
            <a:endParaRPr lang="fr-FR" dirty="0"/>
          </a:p>
        </p:txBody>
      </p:sp>
    </p:spTree>
    <p:extLst>
      <p:ext uri="{BB962C8B-B14F-4D97-AF65-F5344CB8AC3E}">
        <p14:creationId xmlns:p14="http://schemas.microsoft.com/office/powerpoint/2010/main" xmlns="" val="1111911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test quantitatif est souvent nécessaire. Nous avons développé dans le laboratoire un test quantitatif basé sur l'oxydation de la dihydrorhodamine 123 en rhodamine 123 par les dérivés oxygénés ( H2O2 et O2-) produit par les granulocytes après </a:t>
            </a:r>
            <a:r>
              <a:rPr lang="fr-FR" dirty="0" err="1" smtClean="0"/>
              <a:t>stimtulation</a:t>
            </a:r>
            <a:r>
              <a:rPr lang="fr-FR" dirty="0" smtClean="0"/>
              <a:t> par le PMA. La rhodamine émet une fluorescence détectée en </a:t>
            </a:r>
            <a:r>
              <a:rPr lang="fr-FR" dirty="0" err="1" smtClean="0"/>
              <a:t>cytométrie</a:t>
            </a:r>
            <a:r>
              <a:rPr lang="fr-FR" dirty="0" smtClean="0"/>
              <a:t> de flux dont l'intensité nous permet de quantifier le nombre de granulocytes fonctionnels (ayant produit des dérivés oxygénés) « phorbol myristate acétate »</a:t>
            </a:r>
          </a:p>
          <a:p>
            <a:endParaRPr lang="fr-FR" dirty="0" smtClean="0"/>
          </a:p>
          <a:p>
            <a:endParaRPr lang="fr-FR" dirty="0" smtClean="0"/>
          </a:p>
          <a:p>
            <a:r>
              <a:rPr lang="fr-FR" dirty="0" smtClean="0"/>
              <a:t>et permet de détecter tous les patients atteints de GSC, et même l'état de porteur dans les cas de transmission liée à l'X. En effet, une mère porteuse d’une forme de CGD de transmission liée à l’X possède à peu près 50%de neutrophiles normaux et 50% de neutrophiles présentant un déficit en NADPH oxydase. Cependant, les pourcentages respectifs de ces deux populations de cellules peuvent varier. </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18</a:t>
            </a:fld>
            <a:endParaRPr lang="fr-FR" dirty="0"/>
          </a:p>
        </p:txBody>
      </p:sp>
    </p:spTree>
    <p:extLst>
      <p:ext uri="{BB962C8B-B14F-4D97-AF65-F5344CB8AC3E}">
        <p14:creationId xmlns:p14="http://schemas.microsoft.com/office/powerpoint/2010/main" xmlns="" val="3176901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19</a:t>
            </a:fld>
            <a:endParaRPr lang="fr-FR" dirty="0"/>
          </a:p>
        </p:txBody>
      </p:sp>
    </p:spTree>
    <p:extLst>
      <p:ext uri="{BB962C8B-B14F-4D97-AF65-F5344CB8AC3E}">
        <p14:creationId xmlns:p14="http://schemas.microsoft.com/office/powerpoint/2010/main" xmlns="" val="232630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Haptotaxie</a:t>
            </a:r>
            <a:r>
              <a:rPr lang="fr-FR" dirty="0" smtClean="0"/>
              <a:t>: le déplacement d'une cellule sur un substrat (épithélium, fibres collagènes)</a:t>
            </a:r>
          </a:p>
          <a:p>
            <a:r>
              <a:rPr lang="fr-FR" dirty="0" smtClean="0"/>
              <a:t>Dans cette technique, les PNN isolés sont déposés sur la partie supérieure d'une chambre à deux compartiments séparés par un filtre microporeux : la substance chimiotactique est déposée dans la partie inférieure. On peut ainsi quantifier, au bout d'un certain temps, le nombre de PNN ayant traversé le filtre. </a:t>
            </a:r>
          </a:p>
          <a:p>
            <a:r>
              <a:rPr lang="fr-FR" dirty="0" smtClean="0"/>
              <a:t>Le chimiotactisme donne des résultats différents selon les attractants utilisés. Il est indispensable de travailler dans des conditions très bien définies pour pouvoir assurer la reproductibilité de ce test biologique. Un témoin en bonne santé doit absolument être testé chaque fois que l'on veut étudier les PN d'un patient. </a:t>
            </a:r>
          </a:p>
          <a:p>
            <a:r>
              <a:rPr lang="fr-FR" dirty="0" smtClean="0"/>
              <a:t>À titre d'exemple, les PN d'un sujet sain parcourent entre 2 et 3 mm en 2 heures sur un support plastique, sous agarose</a:t>
            </a:r>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20</a:t>
            </a:fld>
            <a:endParaRPr lang="fr-FR" dirty="0"/>
          </a:p>
        </p:txBody>
      </p:sp>
    </p:spTree>
    <p:extLst>
      <p:ext uri="{BB962C8B-B14F-4D97-AF65-F5344CB8AC3E}">
        <p14:creationId xmlns:p14="http://schemas.microsoft.com/office/powerpoint/2010/main" xmlns="" val="3931247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vaccinations à germes vivants, même atténués, sont contre-indiquées car elles peuvent provoquer des maladies mortelles : BCG ite généralisée</a:t>
            </a:r>
          </a:p>
          <a:p>
            <a:r>
              <a:rPr lang="fr-FR" dirty="0" smtClean="0"/>
              <a:t>GVH: Réaction du</a:t>
            </a:r>
            <a:r>
              <a:rPr lang="fr-FR" baseline="0" dirty="0" smtClean="0"/>
              <a:t> greffon contre l’hôte</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23</a:t>
            </a:fld>
            <a:endParaRPr lang="fr-FR" dirty="0"/>
          </a:p>
        </p:txBody>
      </p:sp>
    </p:spTree>
    <p:extLst>
      <p:ext uri="{BB962C8B-B14F-4D97-AF65-F5344CB8AC3E}">
        <p14:creationId xmlns:p14="http://schemas.microsoft.com/office/powerpoint/2010/main" xmlns="" val="2568879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Absence de LB avec des CD19</a:t>
            </a:r>
            <a:r>
              <a:rPr lang="fr-FR" baseline="0" dirty="0" smtClean="0"/>
              <a:t> &lt;1%</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33</a:t>
            </a:fld>
            <a:endParaRPr lang="fr-FR" dirty="0"/>
          </a:p>
        </p:txBody>
      </p:sp>
    </p:spTree>
    <p:extLst>
      <p:ext uri="{BB962C8B-B14F-4D97-AF65-F5344CB8AC3E}">
        <p14:creationId xmlns:p14="http://schemas.microsoft.com/office/powerpoint/2010/main" xmlns="" val="3369051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multiplication des lymphocytes B et T nécessite la présence d'interleukine 7, qui intervient dans l'homéostasie de ces derniers3. En particulier, leur survie nécessite la présence de cette cytokine4 qui joue un rôle important dans la mémoire immunitaire des lymphocytes T auxiliaire (ou T-helper ou T CD4)5</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35</a:t>
            </a:fld>
            <a:endParaRPr lang="fr-FR" dirty="0"/>
          </a:p>
        </p:txBody>
      </p:sp>
    </p:spTree>
    <p:extLst>
      <p:ext uri="{BB962C8B-B14F-4D97-AF65-F5344CB8AC3E}">
        <p14:creationId xmlns:p14="http://schemas.microsoft.com/office/powerpoint/2010/main" xmlns="" val="76505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7800" lvl="0" indent="-177800" algn="just">
              <a:spcBef>
                <a:spcPct val="20000"/>
              </a:spcBef>
              <a:defRPr/>
            </a:pPr>
            <a:r>
              <a:rPr lang="fr-FR" dirty="0" smtClean="0"/>
              <a:t>puisque I'lL15 permet la différenciation de cellules CD34 médullaires en cellules NK.</a:t>
            </a:r>
            <a:endParaRPr lang="fr-FR" sz="1200" dirty="0" smtClean="0">
              <a:latin typeface="Comic Sans MS" pitchFamily="66" charset="0"/>
              <a:sym typeface="Wingdings" pitchFamily="2" charset="2"/>
            </a:endParaRPr>
          </a:p>
          <a:p>
            <a:pPr marL="177800" lvl="0" indent="-177800" algn="just">
              <a:spcBef>
                <a:spcPct val="20000"/>
              </a:spcBef>
              <a:defRPr/>
            </a:pPr>
            <a:r>
              <a:rPr lang="fr-FR" sz="1200" dirty="0" smtClean="0">
                <a:latin typeface="Comic Sans MS" pitchFamily="66" charset="0"/>
                <a:sym typeface="Wingdings" pitchFamily="2" charset="2"/>
              </a:rPr>
              <a:t>La chaîne gamma de l’IL2R est commune à plusieurs récepteurs de cytokines,  il est probable  que parmi ces cytokines, l’IL7 soit la plus importante puisque c’est une cytokine clé dans la différenciation  des précurseurs T.</a:t>
            </a:r>
            <a:endParaRPr lang="fr-FR" sz="1200" b="1" u="sng" dirty="0" smtClean="0">
              <a:solidFill>
                <a:srgbClr val="FF00FF"/>
              </a:solidFill>
              <a:latin typeface="Comic Sans MS" pitchFamily="66" charset="0"/>
              <a:sym typeface="Wingdings" pitchFamily="2" charset="2"/>
            </a:endParaRPr>
          </a:p>
          <a:p>
            <a:pPr marL="0" indent="0">
              <a:buNone/>
            </a:pP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37</a:t>
            </a:fld>
            <a:endParaRPr lang="fr-FR" dirty="0"/>
          </a:p>
        </p:txBody>
      </p:sp>
    </p:spTree>
    <p:extLst>
      <p:ext uri="{BB962C8B-B14F-4D97-AF65-F5344CB8AC3E}">
        <p14:creationId xmlns:p14="http://schemas.microsoft.com/office/powerpoint/2010/main" xmlns="" val="122538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Les traitements des DIP concourent à :</a:t>
            </a: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Réduire le nombre et la gravité des infections,</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Traiter d’autres symptômes,</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Permettre à de nombreux patients enfants ou adultes de mener une vie aussi</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normale que possible.</a:t>
            </a:r>
          </a:p>
          <a:p>
            <a:endParaRPr lang="fr-FR" sz="1200" b="1"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Le G-CSF (granulocyte-</a:t>
            </a:r>
            <a:r>
              <a:rPr lang="fr-FR" sz="1200" b="1" i="0" kern="1200" dirty="0" err="1" smtClean="0">
                <a:solidFill>
                  <a:schemeClr val="tx1"/>
                </a:solidFill>
                <a:effectLst/>
                <a:latin typeface="+mn-lt"/>
                <a:ea typeface="+mn-ea"/>
                <a:cs typeface="+mn-cs"/>
              </a:rPr>
              <a:t>colony</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stimulating</a:t>
            </a:r>
            <a:r>
              <a:rPr lang="fr-FR" sz="1200" b="1" i="0" kern="1200" dirty="0" smtClean="0">
                <a:solidFill>
                  <a:schemeClr val="tx1"/>
                </a:solidFill>
                <a:effectLst/>
                <a:latin typeface="+mn-lt"/>
                <a:ea typeface="+mn-ea"/>
                <a:cs typeface="+mn-cs"/>
              </a:rPr>
              <a:t> factor) : </a:t>
            </a:r>
            <a:r>
              <a:rPr lang="fr-FR" sz="1200" i="0" kern="1200" dirty="0" smtClean="0">
                <a:solidFill>
                  <a:schemeClr val="tx1"/>
                </a:solidFill>
                <a:effectLst/>
                <a:latin typeface="+mn-lt"/>
                <a:ea typeface="+mn-ea"/>
                <a:cs typeface="+mn-cs"/>
              </a:rPr>
              <a:t>booste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la</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production de cellules du système immunitaire appelées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«granulocytes » chez les patients atteints de certains DIP comme les neutropénies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congénitales sévères. Ce médicament est administré par injection</a:t>
            </a:r>
            <a:r>
              <a:rPr lang="fr-FR" sz="1200" i="0" kern="1200" baseline="0" dirty="0" smtClean="0">
                <a:solidFill>
                  <a:schemeClr val="tx1"/>
                </a:solidFill>
                <a:effectLst/>
                <a:latin typeface="+mn-lt"/>
                <a:ea typeface="+mn-ea"/>
                <a:cs typeface="+mn-cs"/>
              </a:rPr>
              <a:t> SC</a:t>
            </a: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r>
              <a:rPr lang="fr-FR" sz="1200" b="1" i="0" kern="1200" dirty="0" smtClean="0">
                <a:solidFill>
                  <a:schemeClr val="tx1"/>
                </a:solidFill>
                <a:effectLst/>
                <a:latin typeface="+mn-lt"/>
                <a:ea typeface="+mn-ea"/>
                <a:cs typeface="+mn-cs"/>
              </a:rPr>
              <a:t>L’IFN</a:t>
            </a:r>
            <a:r>
              <a:rPr lang="el-GR" sz="1200" b="1" i="0" kern="1200" dirty="0" smtClean="0">
                <a:solidFill>
                  <a:schemeClr val="tx1"/>
                </a:solidFill>
                <a:effectLst/>
                <a:latin typeface="Times New Roman" panose="02020603050405020304" pitchFamily="18" charset="0"/>
                <a:ea typeface="+mn-ea"/>
                <a:cs typeface="Times New Roman" panose="02020603050405020304" pitchFamily="18" charset="0"/>
              </a:rPr>
              <a:t>γ</a:t>
            </a:r>
            <a:r>
              <a:rPr lang="fr-FR" sz="1200" b="1" i="0" kern="1200" dirty="0" smtClean="0">
                <a:solidFill>
                  <a:schemeClr val="tx1"/>
                </a:solidFill>
                <a:effectLst/>
                <a:latin typeface="+mn-lt"/>
                <a:ea typeface="+mn-ea"/>
                <a:cs typeface="+mn-cs"/>
              </a:rPr>
              <a:t> : </a:t>
            </a:r>
            <a:r>
              <a:rPr lang="fr-FR" sz="1200" b="0" i="0" kern="1200" dirty="0" smtClean="0">
                <a:solidFill>
                  <a:schemeClr val="tx1"/>
                </a:solidFill>
                <a:effectLst/>
                <a:latin typeface="+mn-lt"/>
                <a:ea typeface="+mn-ea"/>
                <a:cs typeface="+mn-cs"/>
              </a:rPr>
              <a:t>A</a:t>
            </a:r>
            <a:r>
              <a:rPr lang="fr-FR" sz="1200" i="0" kern="1200" dirty="0" smtClean="0">
                <a:solidFill>
                  <a:schemeClr val="tx1"/>
                </a:solidFill>
                <a:effectLst/>
                <a:latin typeface="+mn-lt"/>
                <a:ea typeface="+mn-ea"/>
                <a:cs typeface="+mn-cs"/>
              </a:rPr>
              <a:t>ide à détruire les micro-organismes invasifs. Les patients atteints de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certains DIP (notamment</a:t>
            </a:r>
            <a:r>
              <a:rPr lang="fr-FR" sz="1200" i="0" kern="1200" baseline="0" dirty="0" smtClean="0">
                <a:solidFill>
                  <a:schemeClr val="tx1"/>
                </a:solidFill>
                <a:effectLst/>
                <a:latin typeface="+mn-lt"/>
                <a:ea typeface="+mn-ea"/>
                <a:cs typeface="+mn-cs"/>
              </a:rPr>
              <a:t> en cas de CGD</a:t>
            </a:r>
            <a:r>
              <a:rPr lang="fr-FR" sz="1200" i="0" kern="1200" dirty="0" smtClean="0">
                <a:solidFill>
                  <a:schemeClr val="tx1"/>
                </a:solidFill>
                <a:effectLst/>
                <a:latin typeface="+mn-lt"/>
                <a:ea typeface="+mn-ea"/>
                <a:cs typeface="+mn-cs"/>
              </a:rPr>
              <a:t>) peuvent recevoir de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l’</a:t>
            </a:r>
            <a:r>
              <a:rPr lang="fr-FR" sz="1200" b="1" i="0" kern="1200" dirty="0" smtClean="0">
                <a:solidFill>
                  <a:schemeClr val="tx1"/>
                </a:solidFill>
                <a:effectLst/>
                <a:latin typeface="+mn-lt"/>
                <a:ea typeface="+mn-ea"/>
                <a:cs typeface="+mn-cs"/>
              </a:rPr>
              <a:t> IFN</a:t>
            </a:r>
            <a:r>
              <a:rPr lang="el-GR" sz="1200" b="1" i="0" kern="1200" dirty="0" smtClean="0">
                <a:solidFill>
                  <a:schemeClr val="tx1"/>
                </a:solidFill>
                <a:effectLst/>
                <a:latin typeface="Times New Roman" panose="02020603050405020304" pitchFamily="18" charset="0"/>
                <a:ea typeface="+mn-ea"/>
                <a:cs typeface="Times New Roman" panose="02020603050405020304" pitchFamily="18" charset="0"/>
              </a:rPr>
              <a:t>γ</a:t>
            </a:r>
            <a:r>
              <a:rPr lang="fr-FR" sz="1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fr-FR" sz="1200" i="0" kern="1200" dirty="0" smtClean="0">
                <a:solidFill>
                  <a:schemeClr val="tx1"/>
                </a:solidFill>
                <a:effectLst/>
                <a:latin typeface="+mn-lt"/>
                <a:ea typeface="+mn-ea"/>
                <a:cs typeface="+mn-cs"/>
              </a:rPr>
              <a:t>pour lutter contre les infections. Ce médicament est administré</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par injection SC.</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r>
              <a:rPr lang="fr-FR" sz="1200" b="1" i="0" kern="1200" dirty="0" smtClean="0">
                <a:solidFill>
                  <a:schemeClr val="tx1"/>
                </a:solidFill>
                <a:effectLst/>
                <a:latin typeface="+mn-lt"/>
                <a:ea typeface="+mn-ea"/>
                <a:cs typeface="+mn-cs"/>
              </a:rPr>
              <a:t>Le PEG-ADA (</a:t>
            </a:r>
            <a:r>
              <a:rPr lang="fr-FR" sz="1200" b="1" i="0" kern="1200" dirty="0" err="1" smtClean="0">
                <a:solidFill>
                  <a:schemeClr val="tx1"/>
                </a:solidFill>
                <a:effectLst/>
                <a:latin typeface="+mn-lt"/>
                <a:ea typeface="+mn-ea"/>
                <a:cs typeface="+mn-cs"/>
              </a:rPr>
              <a:t>PolyEthylène</a:t>
            </a:r>
            <a:r>
              <a:rPr lang="fr-FR" sz="1200" b="1" i="0" kern="1200" dirty="0" smtClean="0">
                <a:solidFill>
                  <a:schemeClr val="tx1"/>
                </a:solidFill>
                <a:effectLst/>
                <a:latin typeface="+mn-lt"/>
                <a:ea typeface="+mn-ea"/>
                <a:cs typeface="+mn-cs"/>
              </a:rPr>
              <a:t> Glycol - déficit en adénosine </a:t>
            </a:r>
            <a:r>
              <a:rPr lang="fr-FR" sz="1200" b="1" i="0" kern="1200" dirty="0" err="1" smtClean="0">
                <a:solidFill>
                  <a:schemeClr val="tx1"/>
                </a:solidFill>
                <a:effectLst/>
                <a:latin typeface="+mn-lt"/>
                <a:ea typeface="+mn-ea"/>
                <a:cs typeface="+mn-cs"/>
              </a:rPr>
              <a:t>déaminase</a:t>
            </a:r>
            <a:r>
              <a:rPr lang="fr-FR" sz="1200" b="1" i="0" kern="120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Les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patients qui ont un DICS de type ADA, une forme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sévère de DICS, sont dépourvus de</a:t>
            </a:r>
            <a:r>
              <a:rPr lang="fr-FR" sz="1200" i="0" kern="1200" baseline="0" dirty="0" smtClean="0">
                <a:solidFill>
                  <a:schemeClr val="tx1"/>
                </a:solidFill>
                <a:effectLst/>
                <a:latin typeface="+mn-lt"/>
                <a:ea typeface="+mn-ea"/>
                <a:cs typeface="+mn-cs"/>
              </a:rPr>
              <a:t> l’</a:t>
            </a:r>
            <a:r>
              <a:rPr lang="fr-FR" sz="1200" i="0" kern="1200" dirty="0" smtClean="0">
                <a:solidFill>
                  <a:schemeClr val="tx1"/>
                </a:solidFill>
                <a:effectLst/>
                <a:latin typeface="+mn-lt"/>
                <a:ea typeface="+mn-ea"/>
                <a:cs typeface="+mn-cs"/>
              </a:rPr>
              <a:t>enzyme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ADA. Ces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patients sont substitués en ADA par une injection IM.</a:t>
            </a:r>
            <a:br>
              <a:rPr lang="fr-FR" sz="1200" i="0" kern="1200" dirty="0" smtClean="0">
                <a:solidFill>
                  <a:schemeClr val="tx1"/>
                </a:solidFill>
                <a:effectLst/>
                <a:latin typeface="+mn-lt"/>
                <a:ea typeface="+mn-ea"/>
                <a:cs typeface="+mn-cs"/>
              </a:rPr>
            </a:br>
            <a:endParaRPr lang="fr-FR" sz="120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thérapie génique : </a:t>
            </a:r>
            <a:r>
              <a:rPr lang="fr-FR" sz="1200" i="0" kern="1200" dirty="0" smtClean="0">
                <a:solidFill>
                  <a:schemeClr val="tx1"/>
                </a:solidFill>
                <a:effectLst/>
                <a:latin typeface="+mn-lt"/>
                <a:ea typeface="+mn-ea"/>
                <a:cs typeface="+mn-cs"/>
              </a:rPr>
              <a:t>Elle consiste en la correction du gène défaillant au sein</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même des cellules du patient. Elle n’est utilisée que pour le traitement de certains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déficits, parmi les plus sévères pour lesquels le gène responsable de la maladie a</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été identifiée, comme les SCID</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ou la CGD. Cette thérapie est toujours en phase d’essai clinique, et n’est</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donc pas utilisée en routine</a:t>
            </a:r>
          </a:p>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kinésithérapie : </a:t>
            </a:r>
            <a:r>
              <a:rPr lang="fr-FR" sz="1200" i="0" kern="1200" dirty="0" smtClean="0">
                <a:solidFill>
                  <a:schemeClr val="tx1"/>
                </a:solidFill>
                <a:effectLst/>
                <a:latin typeface="+mn-lt"/>
                <a:ea typeface="+mn-ea"/>
                <a:cs typeface="+mn-cs"/>
              </a:rPr>
              <a:t>Les patients atteints de DIP peuvent se voir proposer des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séances de </a:t>
            </a:r>
            <a:r>
              <a:rPr lang="fr-FR" sz="1200" i="0" kern="1200" dirty="0" err="1" smtClean="0">
                <a:solidFill>
                  <a:schemeClr val="tx1"/>
                </a:solidFill>
                <a:effectLst/>
                <a:latin typeface="+mn-lt"/>
                <a:ea typeface="+mn-ea"/>
                <a:cs typeface="+mn-cs"/>
              </a:rPr>
              <a:t>kinésiethérapie</a:t>
            </a:r>
            <a:r>
              <a:rPr lang="fr-FR" sz="1200" i="0" kern="1200" dirty="0" smtClean="0">
                <a:solidFill>
                  <a:schemeClr val="tx1"/>
                </a:solidFill>
                <a:effectLst/>
                <a:latin typeface="+mn-lt"/>
                <a:ea typeface="+mn-ea"/>
                <a:cs typeface="+mn-cs"/>
              </a:rPr>
              <a:t> pour les aider à respirer, en particuliers si leurs poumons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ont des séquelles suite à des infections.</a:t>
            </a:r>
            <a:endParaRPr lang="fr-FR" dirty="0"/>
          </a:p>
        </p:txBody>
      </p:sp>
      <p:sp>
        <p:nvSpPr>
          <p:cNvPr id="4" name="Espace réservé du numéro de diapositive 3"/>
          <p:cNvSpPr>
            <a:spLocks noGrp="1"/>
          </p:cNvSpPr>
          <p:nvPr>
            <p:ph type="sldNum" sz="quarter" idx="10"/>
          </p:nvPr>
        </p:nvSpPr>
        <p:spPr/>
        <p:txBody>
          <a:bodyPr/>
          <a:lstStyle/>
          <a:p>
            <a:fld id="{70E8B98F-5585-429C-A3FE-D0DAAE12CB81}" type="slidenum">
              <a:rPr lang="fr-FR" smtClean="0"/>
              <a:pPr/>
              <a:t>3</a:t>
            </a:fld>
            <a:endParaRPr lang="fr-FR"/>
          </a:p>
        </p:txBody>
      </p:sp>
    </p:spTree>
    <p:extLst>
      <p:ext uri="{BB962C8B-B14F-4D97-AF65-F5344CB8AC3E}">
        <p14:creationId xmlns:p14="http://schemas.microsoft.com/office/powerpoint/2010/main" xmlns="" val="3707308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existe un phénotype avec une expression résiduelle de HLADR α et β, et où le nombre de TCD4+ est normal; ceci constitue une forme bénigne.</a:t>
            </a: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40</a:t>
            </a:fld>
            <a:endParaRPr lang="fr-FR" dirty="0"/>
          </a:p>
        </p:txBody>
      </p:sp>
    </p:spTree>
    <p:extLst>
      <p:ext uri="{BB962C8B-B14F-4D97-AF65-F5344CB8AC3E}">
        <p14:creationId xmlns:p14="http://schemas.microsoft.com/office/powerpoint/2010/main" xmlns="" val="2609584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Absence ou expression très faible des molécules HLA II sur les cellules qui normalement les expriment de façon constitutive (CPA, LyB), et absence d’expression de ces molécules sur les cellules où l’expression est induite après activation (LyT).</a:t>
            </a: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41</a:t>
            </a:fld>
            <a:endParaRPr lang="fr-FR" dirty="0"/>
          </a:p>
        </p:txBody>
      </p:sp>
    </p:spTree>
    <p:extLst>
      <p:ext uri="{BB962C8B-B14F-4D97-AF65-F5344CB8AC3E}">
        <p14:creationId xmlns:p14="http://schemas.microsoft.com/office/powerpoint/2010/main" xmlns="" val="2520711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44</a:t>
            </a:fld>
            <a:endParaRPr lang="fr-FR" dirty="0"/>
          </a:p>
        </p:txBody>
      </p:sp>
    </p:spTree>
    <p:extLst>
      <p:ext uri="{BB962C8B-B14F-4D97-AF65-F5344CB8AC3E}">
        <p14:creationId xmlns:p14="http://schemas.microsoft.com/office/powerpoint/2010/main" xmlns="" val="297356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Augmentation de la fluorescence émise par les cellules</a:t>
            </a:r>
            <a:r>
              <a:rPr lang="fr-FR" baseline="0" dirty="0" smtClean="0"/>
              <a:t> qui expriment le CD40L</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45</a:t>
            </a:fld>
            <a:endParaRPr lang="fr-FR" dirty="0"/>
          </a:p>
        </p:txBody>
      </p:sp>
    </p:spTree>
    <p:extLst>
      <p:ext uri="{BB962C8B-B14F-4D97-AF65-F5344CB8AC3E}">
        <p14:creationId xmlns:p14="http://schemas.microsoft.com/office/powerpoint/2010/main" xmlns="" val="2668498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localisation élective sont l’appareil</a:t>
            </a:r>
            <a:r>
              <a:rPr lang="fr-FR" baseline="0" dirty="0" smtClean="0"/>
              <a:t> broncho-pulmonaire ….</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46</a:t>
            </a:fld>
            <a:endParaRPr lang="fr-FR" dirty="0"/>
          </a:p>
        </p:txBody>
      </p:sp>
    </p:spTree>
    <p:extLst>
      <p:ext uri="{BB962C8B-B14F-4D97-AF65-F5344CB8AC3E}">
        <p14:creationId xmlns:p14="http://schemas.microsoft.com/office/powerpoint/2010/main" xmlns="" val="1185061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voie PI3K / AKT / mTOR est une voie de signalisation</a:t>
            </a:r>
          </a:p>
          <a:p>
            <a:r>
              <a:rPr lang="fr-FR" dirty="0" smtClean="0"/>
              <a:t>intracellulaire jouant un rôle-clé dans l’homéostasie cellulaire</a:t>
            </a:r>
          </a:p>
          <a:p>
            <a:r>
              <a:rPr lang="fr-FR" dirty="0" smtClean="0"/>
              <a:t>par sa fonction de régulation de l’apoptose, de la croissance</a:t>
            </a:r>
          </a:p>
          <a:p>
            <a:r>
              <a:rPr lang="fr-FR" dirty="0" smtClean="0"/>
              <a:t>et du cycle cellulaire, ainsi que de l’angiogenèse</a:t>
            </a:r>
          </a:p>
          <a:p>
            <a:r>
              <a:rPr lang="en-US" dirty="0" smtClean="0"/>
              <a:t>The BLNK gene is also known by other names, listed below. ... Mutations in this gene cause hypoglobulinemia and absent B cells, </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49</a:t>
            </a:fld>
            <a:endParaRPr lang="fr-FR" dirty="0"/>
          </a:p>
        </p:txBody>
      </p:sp>
    </p:spTree>
    <p:extLst>
      <p:ext uri="{BB962C8B-B14F-4D97-AF65-F5344CB8AC3E}">
        <p14:creationId xmlns:p14="http://schemas.microsoft.com/office/powerpoint/2010/main" xmlns="" val="2279926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certains présentent des allergies </a:t>
            </a:r>
          </a:p>
          <a:p>
            <a:r>
              <a:rPr lang="fr-FR" dirty="0" smtClean="0"/>
              <a:t>Transmission autosomique dominante ou récessive. </a:t>
            </a:r>
          </a:p>
          <a:p>
            <a:r>
              <a:rPr lang="fr-FR" dirty="0" smtClean="0"/>
              <a:t>Les</a:t>
            </a:r>
            <a:r>
              <a:rPr lang="fr-FR" baseline="0" dirty="0" smtClean="0"/>
              <a:t> porteurs d’anti-IgA sont les p ayant des formes inhabituelle d’allergie où il n’ont pas d’IgA leurs système immunitaire va les reconnaitre comme étrangère et va développer des AC e type IgG ou IgE anti-IgA</a:t>
            </a:r>
            <a:endParaRPr lang="fr-FR" dirty="0" smtClean="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51</a:t>
            </a:fld>
            <a:endParaRPr lang="fr-FR" dirty="0"/>
          </a:p>
        </p:txBody>
      </p:sp>
    </p:spTree>
    <p:extLst>
      <p:ext uri="{BB962C8B-B14F-4D97-AF65-F5344CB8AC3E}">
        <p14:creationId xmlns:p14="http://schemas.microsoft.com/office/powerpoint/2010/main" xmlns="" val="3101123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suspecte le déficit en s classes</a:t>
            </a:r>
            <a:r>
              <a:rPr lang="fr-FR" baseline="0" dirty="0" smtClean="0"/>
              <a:t> que lorsque le taux des IgG est normal avec des infection récurrente </a:t>
            </a:r>
            <a:endParaRPr lang="fr-FR" dirty="0" smtClean="0"/>
          </a:p>
          <a:p>
            <a:r>
              <a:rPr lang="fr-FR" dirty="0" smtClean="0"/>
              <a:t>Le diagnostic se fait par le dosage pondéral des s classes</a:t>
            </a:r>
            <a:r>
              <a:rPr lang="fr-FR" baseline="0" dirty="0" smtClean="0"/>
              <a:t> d’IgG et le taux des IgA.</a:t>
            </a:r>
          </a:p>
          <a:p>
            <a:r>
              <a:rPr lang="fr-FR" baseline="0" dirty="0" smtClean="0"/>
              <a:t>Le déficit en IgG2 et en IgG4 peyt s’associer à une ataxie télangiectasie </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52</a:t>
            </a:fld>
            <a:endParaRPr lang="fr-FR" dirty="0"/>
          </a:p>
        </p:txBody>
      </p:sp>
    </p:spTree>
    <p:extLst>
      <p:ext uri="{BB962C8B-B14F-4D97-AF65-F5344CB8AC3E}">
        <p14:creationId xmlns:p14="http://schemas.microsoft.com/office/powerpoint/2010/main" xmlns="" val="3565532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stomatologiques (quasi constantes après l'âge de deux ans) marquées par une gingivite érosive, hémorragique et douloureuse, associée à des papules de la langue et des faces muqueuses. </a:t>
            </a: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53</a:t>
            </a:fld>
            <a:endParaRPr lang="fr-FR" dirty="0"/>
          </a:p>
        </p:txBody>
      </p:sp>
    </p:spTree>
    <p:extLst>
      <p:ext uri="{BB962C8B-B14F-4D97-AF65-F5344CB8AC3E}">
        <p14:creationId xmlns:p14="http://schemas.microsoft.com/office/powerpoint/2010/main" xmlns="" val="2506146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HAX1</a:t>
            </a:r>
            <a:r>
              <a:rPr lang="fr-FR" baseline="0" dirty="0" smtClean="0"/>
              <a:t> code pour une protéine de la famille des tyrosine kinase dans les mitochondries</a:t>
            </a:r>
          </a:p>
          <a:p>
            <a:r>
              <a:rPr lang="fr-FR" baseline="0" dirty="0" smtClean="0"/>
              <a:t>GFI1 Ce gène code pour une protéine à doigt de zinc nucléaire qui fonctionne comme un répresseur transcriptionnelle.</a:t>
            </a:r>
          </a:p>
          <a:p>
            <a:r>
              <a:rPr lang="fr-FR" baseline="0" dirty="0" smtClean="0"/>
              <a:t>GCSFR: La protéine codée par ce gène est le récepteur du facteur stimulant la colonie de 3, une cytokine qui contrôle la production, la différenciation et la fonction des granulocytes. La protéine codée, qui est un membre de la famille des récepteurs de cytokines, peut également fonctionner dans certains processus d'adhésion ou de reconnaissance de surface cellulaire</a:t>
            </a: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54</a:t>
            </a:fld>
            <a:endParaRPr lang="fr-FR" dirty="0"/>
          </a:p>
        </p:txBody>
      </p:sp>
    </p:spTree>
    <p:extLst>
      <p:ext uri="{BB962C8B-B14F-4D97-AF65-F5344CB8AC3E}">
        <p14:creationId xmlns:p14="http://schemas.microsoft.com/office/powerpoint/2010/main" xmlns="" val="854884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Les traitements des DIP concourent à :</a:t>
            </a: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Réduire le nombre et la gravité des infections,</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Traiter d’autres symptômes,</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Permettre à de nombreux patients enfants ou adultes de mener une vie aussi</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normale que possible.</a:t>
            </a:r>
          </a:p>
          <a:p>
            <a:endParaRPr lang="fr-FR" sz="1200" b="1"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Le G-CSF (granulocyte-</a:t>
            </a:r>
            <a:r>
              <a:rPr lang="fr-FR" sz="1200" b="1" i="0" kern="1200" dirty="0" err="1" smtClean="0">
                <a:solidFill>
                  <a:schemeClr val="tx1"/>
                </a:solidFill>
                <a:effectLst/>
                <a:latin typeface="+mn-lt"/>
                <a:ea typeface="+mn-ea"/>
                <a:cs typeface="+mn-cs"/>
              </a:rPr>
              <a:t>colony</a:t>
            </a:r>
            <a:r>
              <a:rPr lang="fr-FR" sz="1200" b="1" i="0" kern="1200" dirty="0" smtClean="0">
                <a:solidFill>
                  <a:schemeClr val="tx1"/>
                </a:solidFill>
                <a:effectLst/>
                <a:latin typeface="+mn-lt"/>
                <a:ea typeface="+mn-ea"/>
                <a:cs typeface="+mn-cs"/>
              </a:rPr>
              <a:t> </a:t>
            </a:r>
            <a:r>
              <a:rPr lang="fr-FR" sz="1200" b="1" i="0" kern="1200" dirty="0" err="1" smtClean="0">
                <a:solidFill>
                  <a:schemeClr val="tx1"/>
                </a:solidFill>
                <a:effectLst/>
                <a:latin typeface="+mn-lt"/>
                <a:ea typeface="+mn-ea"/>
                <a:cs typeface="+mn-cs"/>
              </a:rPr>
              <a:t>stimulating</a:t>
            </a:r>
            <a:r>
              <a:rPr lang="fr-FR" sz="1200" b="1" i="0" kern="1200" dirty="0" smtClean="0">
                <a:solidFill>
                  <a:schemeClr val="tx1"/>
                </a:solidFill>
                <a:effectLst/>
                <a:latin typeface="+mn-lt"/>
                <a:ea typeface="+mn-ea"/>
                <a:cs typeface="+mn-cs"/>
              </a:rPr>
              <a:t> factor) : </a:t>
            </a:r>
            <a:r>
              <a:rPr lang="fr-FR" sz="1200" i="0" kern="1200" dirty="0" smtClean="0">
                <a:solidFill>
                  <a:schemeClr val="tx1"/>
                </a:solidFill>
                <a:effectLst/>
                <a:latin typeface="+mn-lt"/>
                <a:ea typeface="+mn-ea"/>
                <a:cs typeface="+mn-cs"/>
              </a:rPr>
              <a:t>booste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la</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production de cellules du système immunitaire appelées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«granulocytes » chez les patients atteints de certains DIP comme les neutropénies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congénitales sévères. Ce médicament est administré par injection</a:t>
            </a:r>
            <a:r>
              <a:rPr lang="fr-FR" sz="1200" i="0" kern="1200" baseline="0" dirty="0" smtClean="0">
                <a:solidFill>
                  <a:schemeClr val="tx1"/>
                </a:solidFill>
                <a:effectLst/>
                <a:latin typeface="+mn-lt"/>
                <a:ea typeface="+mn-ea"/>
                <a:cs typeface="+mn-cs"/>
              </a:rPr>
              <a:t> SC</a:t>
            </a: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r>
              <a:rPr lang="fr-FR" sz="1200" b="1" i="0" kern="1200" dirty="0" smtClean="0">
                <a:solidFill>
                  <a:schemeClr val="tx1"/>
                </a:solidFill>
                <a:effectLst/>
                <a:latin typeface="+mn-lt"/>
                <a:ea typeface="+mn-ea"/>
                <a:cs typeface="+mn-cs"/>
              </a:rPr>
              <a:t>L’IFN</a:t>
            </a:r>
            <a:r>
              <a:rPr lang="el-GR" sz="1200" b="1" i="0" kern="1200" dirty="0" smtClean="0">
                <a:solidFill>
                  <a:schemeClr val="tx1"/>
                </a:solidFill>
                <a:effectLst/>
                <a:latin typeface="Times New Roman" panose="02020603050405020304" pitchFamily="18" charset="0"/>
                <a:ea typeface="+mn-ea"/>
                <a:cs typeface="Times New Roman" panose="02020603050405020304" pitchFamily="18" charset="0"/>
              </a:rPr>
              <a:t>γ</a:t>
            </a:r>
            <a:r>
              <a:rPr lang="fr-FR" sz="1200" b="1" i="0" kern="1200" dirty="0" smtClean="0">
                <a:solidFill>
                  <a:schemeClr val="tx1"/>
                </a:solidFill>
                <a:effectLst/>
                <a:latin typeface="+mn-lt"/>
                <a:ea typeface="+mn-ea"/>
                <a:cs typeface="+mn-cs"/>
              </a:rPr>
              <a:t> : </a:t>
            </a:r>
            <a:r>
              <a:rPr lang="fr-FR" sz="1200" b="0" i="0" kern="1200" dirty="0" smtClean="0">
                <a:solidFill>
                  <a:schemeClr val="tx1"/>
                </a:solidFill>
                <a:effectLst/>
                <a:latin typeface="+mn-lt"/>
                <a:ea typeface="+mn-ea"/>
                <a:cs typeface="+mn-cs"/>
              </a:rPr>
              <a:t>A</a:t>
            </a:r>
            <a:r>
              <a:rPr lang="fr-FR" sz="1200" i="0" kern="1200" dirty="0" smtClean="0">
                <a:solidFill>
                  <a:schemeClr val="tx1"/>
                </a:solidFill>
                <a:effectLst/>
                <a:latin typeface="+mn-lt"/>
                <a:ea typeface="+mn-ea"/>
                <a:cs typeface="+mn-cs"/>
              </a:rPr>
              <a:t>ide à détruire les micro-organismes invasifs. Les patients atteints de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certains DIP (notamment</a:t>
            </a:r>
            <a:r>
              <a:rPr lang="fr-FR" sz="1200" i="0" kern="1200" baseline="0" dirty="0" smtClean="0">
                <a:solidFill>
                  <a:schemeClr val="tx1"/>
                </a:solidFill>
                <a:effectLst/>
                <a:latin typeface="+mn-lt"/>
                <a:ea typeface="+mn-ea"/>
                <a:cs typeface="+mn-cs"/>
              </a:rPr>
              <a:t> en cas de CGD</a:t>
            </a:r>
            <a:r>
              <a:rPr lang="fr-FR" sz="1200" i="0" kern="1200" dirty="0" smtClean="0">
                <a:solidFill>
                  <a:schemeClr val="tx1"/>
                </a:solidFill>
                <a:effectLst/>
                <a:latin typeface="+mn-lt"/>
                <a:ea typeface="+mn-ea"/>
                <a:cs typeface="+mn-cs"/>
              </a:rPr>
              <a:t>) peuvent recevoir de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l’</a:t>
            </a:r>
            <a:r>
              <a:rPr lang="fr-FR" sz="1200" b="1" i="0" kern="1200" dirty="0" smtClean="0">
                <a:solidFill>
                  <a:schemeClr val="tx1"/>
                </a:solidFill>
                <a:effectLst/>
                <a:latin typeface="+mn-lt"/>
                <a:ea typeface="+mn-ea"/>
                <a:cs typeface="+mn-cs"/>
              </a:rPr>
              <a:t> IFN</a:t>
            </a:r>
            <a:r>
              <a:rPr lang="el-GR" sz="1200" b="1" i="0" kern="1200" dirty="0" smtClean="0">
                <a:solidFill>
                  <a:schemeClr val="tx1"/>
                </a:solidFill>
                <a:effectLst/>
                <a:latin typeface="Times New Roman" panose="02020603050405020304" pitchFamily="18" charset="0"/>
                <a:ea typeface="+mn-ea"/>
                <a:cs typeface="Times New Roman" panose="02020603050405020304" pitchFamily="18" charset="0"/>
              </a:rPr>
              <a:t>γ</a:t>
            </a:r>
            <a:r>
              <a:rPr lang="fr-FR" sz="1200" b="1" i="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fr-FR" sz="1200" i="0" kern="1200" dirty="0" smtClean="0">
                <a:solidFill>
                  <a:schemeClr val="tx1"/>
                </a:solidFill>
                <a:effectLst/>
                <a:latin typeface="+mn-lt"/>
                <a:ea typeface="+mn-ea"/>
                <a:cs typeface="+mn-cs"/>
              </a:rPr>
              <a:t>pour lutter contre les infections. Ce médicament est administré</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par injection SC.</a:t>
            </a:r>
            <a:br>
              <a:rPr lang="fr-FR" sz="1200" i="0" kern="1200" dirty="0" smtClean="0">
                <a:solidFill>
                  <a:schemeClr val="tx1"/>
                </a:solidFill>
                <a:effectLst/>
                <a:latin typeface="+mn-lt"/>
                <a:ea typeface="+mn-ea"/>
                <a:cs typeface="+mn-cs"/>
              </a:rPr>
            </a:br>
            <a:r>
              <a:rPr lang="fr-FR" sz="1200" i="0" kern="1200" dirty="0" smtClean="0">
                <a:solidFill>
                  <a:schemeClr val="tx1"/>
                </a:solidFill>
                <a:effectLst/>
                <a:latin typeface="+mn-lt"/>
                <a:ea typeface="+mn-ea"/>
                <a:cs typeface="+mn-cs"/>
              </a:rPr>
              <a:t/>
            </a:r>
            <a:br>
              <a:rPr lang="fr-FR" sz="1200" i="0" kern="1200" dirty="0" smtClean="0">
                <a:solidFill>
                  <a:schemeClr val="tx1"/>
                </a:solidFill>
                <a:effectLst/>
                <a:latin typeface="+mn-lt"/>
                <a:ea typeface="+mn-ea"/>
                <a:cs typeface="+mn-cs"/>
              </a:rPr>
            </a:br>
            <a:r>
              <a:rPr lang="fr-FR" sz="1200" b="1" i="0" kern="1200" dirty="0" smtClean="0">
                <a:solidFill>
                  <a:schemeClr val="tx1"/>
                </a:solidFill>
                <a:effectLst/>
                <a:latin typeface="+mn-lt"/>
                <a:ea typeface="+mn-ea"/>
                <a:cs typeface="+mn-cs"/>
              </a:rPr>
              <a:t>Le PEG-ADA (</a:t>
            </a:r>
            <a:r>
              <a:rPr lang="fr-FR" sz="1200" b="1" i="0" kern="1200" dirty="0" err="1" smtClean="0">
                <a:solidFill>
                  <a:schemeClr val="tx1"/>
                </a:solidFill>
                <a:effectLst/>
                <a:latin typeface="+mn-lt"/>
                <a:ea typeface="+mn-ea"/>
                <a:cs typeface="+mn-cs"/>
              </a:rPr>
              <a:t>PolyEthylène</a:t>
            </a:r>
            <a:r>
              <a:rPr lang="fr-FR" sz="1200" b="1" i="0" kern="1200" dirty="0" smtClean="0">
                <a:solidFill>
                  <a:schemeClr val="tx1"/>
                </a:solidFill>
                <a:effectLst/>
                <a:latin typeface="+mn-lt"/>
                <a:ea typeface="+mn-ea"/>
                <a:cs typeface="+mn-cs"/>
              </a:rPr>
              <a:t> Glycol - déficit en adénosine </a:t>
            </a:r>
            <a:r>
              <a:rPr lang="fr-FR" sz="1200" b="1" i="0" kern="1200" dirty="0" err="1" smtClean="0">
                <a:solidFill>
                  <a:schemeClr val="tx1"/>
                </a:solidFill>
                <a:effectLst/>
                <a:latin typeface="+mn-lt"/>
                <a:ea typeface="+mn-ea"/>
                <a:cs typeface="+mn-cs"/>
              </a:rPr>
              <a:t>déaminase</a:t>
            </a:r>
            <a:r>
              <a:rPr lang="fr-FR" sz="1200" b="1" i="0" kern="120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Les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patients qui ont un DICS de type ADA, une forme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sévère de DICS, sont dépourvus de</a:t>
            </a:r>
            <a:r>
              <a:rPr lang="fr-FR" sz="1200" i="0" kern="1200" baseline="0" dirty="0" smtClean="0">
                <a:solidFill>
                  <a:schemeClr val="tx1"/>
                </a:solidFill>
                <a:effectLst/>
                <a:latin typeface="+mn-lt"/>
                <a:ea typeface="+mn-ea"/>
                <a:cs typeface="+mn-cs"/>
              </a:rPr>
              <a:t> l’</a:t>
            </a:r>
            <a:r>
              <a:rPr lang="fr-FR" sz="1200" i="0" kern="1200" dirty="0" smtClean="0">
                <a:solidFill>
                  <a:schemeClr val="tx1"/>
                </a:solidFill>
                <a:effectLst/>
                <a:latin typeface="+mn-lt"/>
                <a:ea typeface="+mn-ea"/>
                <a:cs typeface="+mn-cs"/>
              </a:rPr>
              <a:t>enzyme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ADA. Ces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patients sont substitués en ADA par une injection IM.</a:t>
            </a:r>
            <a:br>
              <a:rPr lang="fr-FR" sz="1200" i="0" kern="1200" dirty="0" smtClean="0">
                <a:solidFill>
                  <a:schemeClr val="tx1"/>
                </a:solidFill>
                <a:effectLst/>
                <a:latin typeface="+mn-lt"/>
                <a:ea typeface="+mn-ea"/>
                <a:cs typeface="+mn-cs"/>
              </a:rPr>
            </a:br>
            <a:endParaRPr lang="fr-FR" sz="120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thérapie génique : </a:t>
            </a:r>
            <a:r>
              <a:rPr lang="fr-FR" sz="1200" i="0" kern="1200" dirty="0" smtClean="0">
                <a:solidFill>
                  <a:schemeClr val="tx1"/>
                </a:solidFill>
                <a:effectLst/>
                <a:latin typeface="+mn-lt"/>
                <a:ea typeface="+mn-ea"/>
                <a:cs typeface="+mn-cs"/>
              </a:rPr>
              <a:t>Elle consiste en la correction du gène défaillant au sein</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même des cellules du patient. Elle n’est utilisée que pour le traitement de certains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déficits, parmi les plus sévères pour lesquels le gène responsable de la maladie a</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été identifiée, comme les SCID</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ou la CGD. Cette thérapie est toujours en phase d’essai clinique, et n’est</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donc pas utilisée en routine</a:t>
            </a:r>
          </a:p>
          <a:p>
            <a:endParaRPr lang="fr-FR" sz="1200" b="0"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La kinésithérapie : </a:t>
            </a:r>
            <a:r>
              <a:rPr lang="fr-FR" sz="1200" i="0" kern="1200" dirty="0" smtClean="0">
                <a:solidFill>
                  <a:schemeClr val="tx1"/>
                </a:solidFill>
                <a:effectLst/>
                <a:latin typeface="+mn-lt"/>
                <a:ea typeface="+mn-ea"/>
                <a:cs typeface="+mn-cs"/>
              </a:rPr>
              <a:t>Les patients atteints de DIP peuvent se voir proposer des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séances de </a:t>
            </a:r>
            <a:r>
              <a:rPr lang="fr-FR" sz="1200" i="0" kern="1200" dirty="0" err="1" smtClean="0">
                <a:solidFill>
                  <a:schemeClr val="tx1"/>
                </a:solidFill>
                <a:effectLst/>
                <a:latin typeface="+mn-lt"/>
                <a:ea typeface="+mn-ea"/>
                <a:cs typeface="+mn-cs"/>
              </a:rPr>
              <a:t>kinésiethérapie</a:t>
            </a:r>
            <a:r>
              <a:rPr lang="fr-FR" sz="1200" i="0" kern="1200" dirty="0" smtClean="0">
                <a:solidFill>
                  <a:schemeClr val="tx1"/>
                </a:solidFill>
                <a:effectLst/>
                <a:latin typeface="+mn-lt"/>
                <a:ea typeface="+mn-ea"/>
                <a:cs typeface="+mn-cs"/>
              </a:rPr>
              <a:t> pour les aider à respirer, en particuliers si leurs poumons</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ont des séquelles suite à des infections.</a:t>
            </a:r>
            <a:endParaRPr lang="fr-FR" dirty="0"/>
          </a:p>
        </p:txBody>
      </p:sp>
      <p:sp>
        <p:nvSpPr>
          <p:cNvPr id="4" name="Espace réservé du numéro de diapositive 3"/>
          <p:cNvSpPr>
            <a:spLocks noGrp="1"/>
          </p:cNvSpPr>
          <p:nvPr>
            <p:ph type="sldNum" sz="quarter" idx="10"/>
          </p:nvPr>
        </p:nvSpPr>
        <p:spPr/>
        <p:txBody>
          <a:bodyPr/>
          <a:lstStyle/>
          <a:p>
            <a:fld id="{70E8B98F-5585-429C-A3FE-D0DAAE12CB81}" type="slidenum">
              <a:rPr lang="fr-FR" smtClean="0"/>
              <a:pPr/>
              <a:t>4</a:t>
            </a:fld>
            <a:endParaRPr lang="fr-FR"/>
          </a:p>
        </p:txBody>
      </p:sp>
    </p:spTree>
    <p:extLst>
      <p:ext uri="{BB962C8B-B14F-4D97-AF65-F5344CB8AC3E}">
        <p14:creationId xmlns:p14="http://schemas.microsoft.com/office/powerpoint/2010/main" xmlns="" val="361006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sont impliquées dans la majorité des neutropénies tant chronique congénitale que cyclique.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55</a:t>
            </a:fld>
            <a:endParaRPr lang="fr-FR" dirty="0"/>
          </a:p>
        </p:txBody>
      </p:sp>
    </p:spTree>
    <p:extLst>
      <p:ext uri="{BB962C8B-B14F-4D97-AF65-F5344CB8AC3E}">
        <p14:creationId xmlns:p14="http://schemas.microsoft.com/office/powerpoint/2010/main" xmlns="" val="2765517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Les intégrines leucocytaires sont des molécules participant à l'adhésion des cellules phagocytaires, à leur migration à travers les parois vasculaires et à l'ingestion des bactéries opsonisées Si ces intégrines font défaut, les phagocytes ne peuvent atteindre les foyers infectieux pour ingérer et détruire les agents pathogènes.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Défaut</a:t>
            </a:r>
            <a:r>
              <a:rPr lang="fr-FR" baseline="0" dirty="0" smtClean="0"/>
              <a:t> d’adhésion:</a:t>
            </a:r>
            <a:r>
              <a:rPr lang="fr-FR" dirty="0" smtClean="0"/>
              <a:t> incapacité des cellules de se lier in vitro à une couche de cellules endothéliales, de s'agréger entre elles ou de migrer en réponse à un gradient de formyl-peptide ou de C5.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des intégrines de la famille  β2, mesuré à l'aide d'anticorps monoclonaux (Cytométrie en flux</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60</a:t>
            </a:fld>
            <a:endParaRPr lang="fr-FR" dirty="0"/>
          </a:p>
        </p:txBody>
      </p:sp>
    </p:spTree>
    <p:extLst>
      <p:ext uri="{BB962C8B-B14F-4D97-AF65-F5344CB8AC3E}">
        <p14:creationId xmlns:p14="http://schemas.microsoft.com/office/powerpoint/2010/main" xmlns="" val="3201377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s'agit d'un transporteur de fucose spécifique depuis le cytosol jusqu'au Golgi où il est incorporé en une protéine glycane</a:t>
            </a:r>
          </a:p>
          <a:p>
            <a:endParaRPr lang="en-US" dirty="0" smtClean="0"/>
          </a:p>
          <a:p>
            <a:r>
              <a:rPr lang="en-US" dirty="0" smtClean="0"/>
              <a:t>B2</a:t>
            </a:r>
            <a:r>
              <a:rPr lang="en-US" baseline="0" dirty="0" smtClean="0"/>
              <a:t> </a:t>
            </a:r>
            <a:r>
              <a:rPr lang="en-US" dirty="0" smtClean="0"/>
              <a:t>It is the beta subunit of four different structures:</a:t>
            </a:r>
          </a:p>
          <a:p>
            <a:endParaRPr lang="en-US" dirty="0" smtClean="0"/>
          </a:p>
          <a:p>
            <a:r>
              <a:rPr lang="en-US" dirty="0" smtClean="0"/>
              <a:t>LFA-1 (paired with CD11a)</a:t>
            </a:r>
          </a:p>
          <a:p>
            <a:r>
              <a:rPr lang="en-US" dirty="0" smtClean="0"/>
              <a:t>Macrophage-1 antigen (paired with CD11b)</a:t>
            </a:r>
          </a:p>
          <a:p>
            <a:r>
              <a:rPr lang="en-US" dirty="0" smtClean="0"/>
              <a:t>Integrin alphaXbeta2 (paired with CD11c)</a:t>
            </a:r>
          </a:p>
          <a:p>
            <a:r>
              <a:rPr lang="en-US" dirty="0" smtClean="0"/>
              <a:t>Integrin alphaDbeta2 (paired with CD11d)</a:t>
            </a:r>
          </a:p>
          <a:p>
            <a:endParaRPr lang="en-US" dirty="0" smtClean="0"/>
          </a:p>
          <a:p>
            <a:r>
              <a:rPr lang="fr-FR" dirty="0" smtClean="0"/>
              <a:t> CD15 est un hydrate de carbone,</a:t>
            </a:r>
            <a:r>
              <a:rPr lang="fr-FR" baseline="0" dirty="0" smtClean="0"/>
              <a:t> </a:t>
            </a:r>
            <a:r>
              <a:rPr lang="fr-FR" dirty="0" smtClean="0"/>
              <a:t>molécule d'adhésion qui peut être exprimée sur des glycoprotéines, des glycolipides et proteoglycans.CD15 médi  la phagocytose et la chimiotaxie, trouvé sur les neutrophiles; [2] Il est aussi appelé Lewis x et SSEA-1 (antigène spécifique du stade embryonnaire 1) et représente un marqueur pour des cellules souches pluripotentes murines, dans lequel il joue un rôle important dans l'adhésion et la migration des cellules dans l'embryon préimplantatoire</a:t>
            </a:r>
          </a:p>
          <a:p>
            <a:r>
              <a:rPr lang="fr-FR" dirty="0" smtClean="0"/>
              <a:t>Le KINDLIN 3</a:t>
            </a:r>
            <a:r>
              <a:rPr lang="fr-FR" baseline="0" dirty="0" smtClean="0"/>
              <a:t> est responsable de l’adhésion des cellules hématopoïétique</a:t>
            </a:r>
          </a:p>
          <a:p>
            <a:r>
              <a:rPr lang="fr-FR" dirty="0" smtClean="0"/>
              <a:t>Rap1 (Ras-proche-1 ou liés Ras-__gVirt_NP_NN_NNPS&lt;__ protéines 1) est une petite GTPase, qui sont de petites protéines cytosoliques qui agissent comme des commutateurs cellulaires et sont essentiels pour la transduction de signal efficace</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61</a:t>
            </a:fld>
            <a:endParaRPr lang="fr-FR" dirty="0"/>
          </a:p>
        </p:txBody>
      </p:sp>
    </p:spTree>
    <p:extLst>
      <p:ext uri="{BB962C8B-B14F-4D97-AF65-F5344CB8AC3E}">
        <p14:creationId xmlns:p14="http://schemas.microsoft.com/office/powerpoint/2010/main" xmlns="" val="514382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63</a:t>
            </a:fld>
            <a:endParaRPr lang="fr-FR" dirty="0"/>
          </a:p>
        </p:txBody>
      </p:sp>
    </p:spTree>
    <p:extLst>
      <p:ext uri="{BB962C8B-B14F-4D97-AF65-F5344CB8AC3E}">
        <p14:creationId xmlns:p14="http://schemas.microsoft.com/office/powerpoint/2010/main" xmlns="" val="345373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Diagnostic:  </a:t>
            </a:r>
          </a:p>
          <a:p>
            <a:r>
              <a:rPr lang="fr-FR" dirty="0" smtClean="0"/>
              <a:t>   le séquençage du gène en cause, le gène codant la protéine WASP .</a:t>
            </a: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64</a:t>
            </a:fld>
            <a:endParaRPr lang="fr-FR" dirty="0"/>
          </a:p>
        </p:txBody>
      </p:sp>
    </p:spTree>
    <p:extLst>
      <p:ext uri="{BB962C8B-B14F-4D97-AF65-F5344CB8AC3E}">
        <p14:creationId xmlns:p14="http://schemas.microsoft.com/office/powerpoint/2010/main" xmlns="" val="249771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Forme complété exceptionnelle</a:t>
            </a:r>
            <a:r>
              <a:rPr lang="fr-FR" baseline="0" dirty="0" smtClean="0"/>
              <a:t> et forme partielle </a:t>
            </a:r>
            <a:r>
              <a:rPr lang="fr-FR" dirty="0" smtClean="0"/>
              <a:t> fréquente et classique</a:t>
            </a:r>
          </a:p>
          <a:p>
            <a:r>
              <a:rPr lang="fr-FR" dirty="0" smtClean="0"/>
              <a:t>Associés</a:t>
            </a:r>
            <a:r>
              <a:rPr lang="fr-FR" baseline="0" dirty="0" smtClean="0"/>
              <a:t> à une dysmorphie faciale </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66</a:t>
            </a:fld>
            <a:endParaRPr lang="fr-FR" dirty="0"/>
          </a:p>
        </p:txBody>
      </p:sp>
    </p:spTree>
    <p:extLst>
      <p:ext uri="{BB962C8B-B14F-4D97-AF65-F5344CB8AC3E}">
        <p14:creationId xmlns:p14="http://schemas.microsoft.com/office/powerpoint/2010/main" xmlns="" val="1443606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Times New Roman" pitchFamily="18" charset="0"/>
                <a:cs typeface="Times New Roman" pitchFamily="18" charset="0"/>
              </a:rPr>
              <a:t> qui permet de sélectionner et de détruire au niveau thymique les lymphocytes T auto réactifs.</a:t>
            </a: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67</a:t>
            </a:fld>
            <a:endParaRPr lang="fr-FR" dirty="0"/>
          </a:p>
        </p:txBody>
      </p:sp>
    </p:spTree>
    <p:extLst>
      <p:ext uri="{BB962C8B-B14F-4D97-AF65-F5344CB8AC3E}">
        <p14:creationId xmlns:p14="http://schemas.microsoft.com/office/powerpoint/2010/main" xmlns="" val="3276550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syndrome d'immunodérégulation, Polyendocrinopathie, entéropathie auto-immune lié au chromosome X appelé syndrome IPEX est une maladie rare associant un déficit immunitaire, une Polyendocrinopathie et une entéropathie. C'est une affection  liée à une . Cette mutation provoque un défaut de régulation de la réponse immunitaire induisant des atteintes auto-immunes, des réactions allergiques dues à l'absence d'une population de lymphocytes : les lymphocytes T régulateurs.</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68</a:t>
            </a:fld>
            <a:endParaRPr lang="fr-FR" dirty="0"/>
          </a:p>
        </p:txBody>
      </p:sp>
    </p:spTree>
    <p:extLst>
      <p:ext uri="{BB962C8B-B14F-4D97-AF65-F5344CB8AC3E}">
        <p14:creationId xmlns:p14="http://schemas.microsoft.com/office/powerpoint/2010/main" xmlns="" val="242546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0E8B98F-5585-429C-A3FE-D0DAAE12CB81}" type="slidenum">
              <a:rPr lang="fr-FR" smtClean="0"/>
              <a:pPr/>
              <a:t>5</a:t>
            </a:fld>
            <a:endParaRPr lang="fr-FR"/>
          </a:p>
        </p:txBody>
      </p:sp>
    </p:spTree>
    <p:extLst>
      <p:ext uri="{BB962C8B-B14F-4D97-AF65-F5344CB8AC3E}">
        <p14:creationId xmlns:p14="http://schemas.microsoft.com/office/powerpoint/2010/main" xmlns="" val="98999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Times New Roman" pitchFamily="18" charset="0"/>
                <a:cs typeface="Times New Roman" pitchFamily="18" charset="0"/>
              </a:rPr>
              <a:t>infections bactériennes sévères (méningite, choc septique) avec des germes encapsulés, dès le premier épisode.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latin typeface="Times New Roman" pitchFamily="18" charset="0"/>
                <a:cs typeface="Times New Roman" pitchFamily="18" charset="0"/>
              </a:rPr>
              <a:t>infections inhabituelles et/ou d’évolution inhabituelle (par un germe opportuniste, diarrhée infectieuse persistante, candidose cutanéo-muqueuse récidivante, dissémination d’un vaccin vivant atténué tel que le BCG,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latin typeface="Times New Roman" pitchFamily="18" charset="0"/>
              <a:cs typeface="Times New Roman"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6</a:t>
            </a:fld>
            <a:endParaRPr lang="fr-FR" dirty="0"/>
          </a:p>
        </p:txBody>
      </p:sp>
    </p:spTree>
    <p:extLst>
      <p:ext uri="{BB962C8B-B14F-4D97-AF65-F5344CB8AC3E}">
        <p14:creationId xmlns:p14="http://schemas.microsoft.com/office/powerpoint/2010/main" xmlns="" val="370315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elle est isolée et &lt; 500 polynucléaires neutrophiles</a:t>
            </a:r>
          </a:p>
          <a:p>
            <a:r>
              <a:rPr lang="fr-FR" dirty="0" smtClean="0"/>
              <a:t>par mm3, elle peut être responsable à elle seule des</a:t>
            </a:r>
          </a:p>
          <a:p>
            <a:r>
              <a:rPr lang="fr-FR" dirty="0" smtClean="0"/>
              <a:t>manifestations infectieuses observées ;</a:t>
            </a:r>
          </a:p>
          <a:p>
            <a:r>
              <a:rPr lang="fr-FR" dirty="0" smtClean="0"/>
              <a:t>des plaquettes sont des éléments diagnostiques importants.</a:t>
            </a:r>
          </a:p>
          <a:p>
            <a:r>
              <a:rPr lang="fr-FR" dirty="0" smtClean="0"/>
              <a:t>Une lymphopénie orientera vers un déficit de l’immunité</a:t>
            </a:r>
          </a:p>
          <a:p>
            <a:r>
              <a:rPr lang="fr-FR" dirty="0" smtClean="0"/>
              <a:t>cellulaire. Chez le jeune enfant, la lymphocytose doit être</a:t>
            </a:r>
          </a:p>
          <a:p>
            <a:r>
              <a:rPr lang="fr-FR" dirty="0" smtClean="0"/>
              <a:t>interprétée en fonction de l’sge du fait de l’Hyperlymphocytose</a:t>
            </a:r>
          </a:p>
          <a:p>
            <a:r>
              <a:rPr lang="fr-FR" dirty="0" smtClean="0"/>
              <a:t>physiologique [I]. Une anernie, une thrombopénie ou</a:t>
            </a:r>
          </a:p>
          <a:p>
            <a:r>
              <a:rPr lang="fr-FR" dirty="0" smtClean="0"/>
              <a:t>une neutropénie dans le contexte d’un déficit de l’immun.</a:t>
            </a:r>
          </a:p>
          <a:p>
            <a:r>
              <a:rPr lang="fr-FR" dirty="0" smtClean="0"/>
              <a:t>cellulaire peuvent rep&amp;enter des stigmates d’auto-immunité</a:t>
            </a:r>
          </a:p>
          <a:p>
            <a:r>
              <a:rPr lang="fr-FR" dirty="0" smtClean="0"/>
              <a:t>[2], complication fréquente de ce type de déficits.</a:t>
            </a:r>
          </a:p>
          <a:p>
            <a:r>
              <a:rPr lang="fr-FR" dirty="0" smtClean="0"/>
              <a:t>Une neutropénie peut constituer le diagnostic, mais seule une</a:t>
            </a:r>
          </a:p>
          <a:p>
            <a:r>
              <a:rPr lang="fr-FR" dirty="0" smtClean="0"/>
              <a:t>neutropénie inferieure 2 500/mm3 est responsable de signes</a:t>
            </a:r>
          </a:p>
          <a:p>
            <a:r>
              <a:rPr lang="fr-FR" dirty="0" smtClean="0"/>
              <a:t>cliniques patents. Une numération normale de neutrophiles a</a:t>
            </a:r>
          </a:p>
          <a:p>
            <a:r>
              <a:rPr lang="fr-FR" dirty="0" smtClean="0"/>
              <a:t>un moment don&amp; n’élimine pas une neutropénie cyclique</a:t>
            </a:r>
          </a:p>
          <a:p>
            <a:r>
              <a:rPr lang="fr-FR" dirty="0" smtClean="0"/>
              <a:t>qui devra &amp;tre recherchée par des numerations successives.</a:t>
            </a: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8</a:t>
            </a:fld>
            <a:endParaRPr lang="fr-FR" dirty="0"/>
          </a:p>
        </p:txBody>
      </p:sp>
    </p:spTree>
    <p:extLst>
      <p:ext uri="{BB962C8B-B14F-4D97-AF65-F5344CB8AC3E}">
        <p14:creationId xmlns:p14="http://schemas.microsoft.com/office/powerpoint/2010/main" xmlns="" val="291196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9</a:t>
            </a:fld>
            <a:endParaRPr lang="fr-FR" dirty="0"/>
          </a:p>
        </p:txBody>
      </p:sp>
    </p:spTree>
    <p:extLst>
      <p:ext uri="{BB962C8B-B14F-4D97-AF65-F5344CB8AC3E}">
        <p14:creationId xmlns:p14="http://schemas.microsoft.com/office/powerpoint/2010/main" xmlns="" val="349001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marR="0" lvl="1" indent="-342900" algn="l" defTabSz="914400" rtl="0" eaLnBrk="1" fontAlgn="auto" latinLnBrk="0" hangingPunct="1">
              <a:lnSpc>
                <a:spcPct val="100000"/>
              </a:lnSpc>
              <a:spcBef>
                <a:spcPts val="0"/>
              </a:spcBef>
              <a:spcAft>
                <a:spcPts val="0"/>
              </a:spcAft>
              <a:buClrTx/>
              <a:buSzTx/>
              <a:buFontTx/>
              <a:buChar char="-"/>
              <a:tabLst/>
              <a:defRPr/>
            </a:pPr>
            <a:r>
              <a:rPr lang="fr-FR" sz="2000" dirty="0" smtClean="0">
                <a:solidFill>
                  <a:schemeClr val="tx1"/>
                </a:solidFill>
                <a:latin typeface="Times New Roman" pitchFamily="18" charset="0"/>
                <a:cs typeface="Times New Roman" pitchFamily="18" charset="0"/>
              </a:rPr>
              <a:t>les sérologies antidiphtérique, anti-tétanique et anti-pneumococcique sont suffisantes pour évaluer la réponse humorale spécifique</a:t>
            </a:r>
          </a:p>
          <a:p>
            <a:pPr marL="342900" marR="0" lvl="1" indent="-342900" algn="l" defTabSz="914400" rtl="0" eaLnBrk="1" fontAlgn="auto" latinLnBrk="0" hangingPunct="1">
              <a:lnSpc>
                <a:spcPct val="100000"/>
              </a:lnSpc>
              <a:spcBef>
                <a:spcPts val="0"/>
              </a:spcBef>
              <a:spcAft>
                <a:spcPts val="0"/>
              </a:spcAft>
              <a:buClrTx/>
              <a:buSzTx/>
              <a:buFontTx/>
              <a:buChar char="-"/>
              <a:tabLst/>
              <a:defRPr/>
            </a:pPr>
            <a:r>
              <a:rPr lang="fr-FR" sz="2000" dirty="0" smtClean="0">
                <a:solidFill>
                  <a:schemeClr val="tx1"/>
                </a:solidFill>
                <a:latin typeface="Times New Roman" pitchFamily="18" charset="0"/>
                <a:cs typeface="Times New Roman" pitchFamily="18" charset="0"/>
              </a:rPr>
              <a:t>ininterprétables avant l’âge de 6 mois en raison de la persistance d’IgG maternelles pouvant entraîner des résultats faussement positifs.</a:t>
            </a:r>
          </a:p>
          <a:p>
            <a:pPr marL="342900" marR="0" lvl="1" indent="-342900" algn="l" defTabSz="914400" rtl="0" eaLnBrk="1" fontAlgn="auto" latinLnBrk="0" hangingPunct="1">
              <a:lnSpc>
                <a:spcPct val="100000"/>
              </a:lnSpc>
              <a:spcBef>
                <a:spcPts val="0"/>
              </a:spcBef>
              <a:spcAft>
                <a:spcPts val="0"/>
              </a:spcAft>
              <a:buClrTx/>
              <a:buSzTx/>
              <a:buFontTx/>
              <a:buChar char="-"/>
              <a:tabLst/>
              <a:defRPr/>
            </a:pPr>
            <a:endParaRPr lang="fr-FR" sz="2000" dirty="0" smtClean="0">
              <a:solidFill>
                <a:schemeClr val="tx1"/>
              </a:solidFill>
              <a:latin typeface="Times New Roman" pitchFamily="18" charset="0"/>
              <a:cs typeface="Times New Roman"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11</a:t>
            </a:fld>
            <a:endParaRPr lang="fr-FR" dirty="0"/>
          </a:p>
        </p:txBody>
      </p:sp>
    </p:spTree>
    <p:extLst>
      <p:ext uri="{BB962C8B-B14F-4D97-AF65-F5344CB8AC3E}">
        <p14:creationId xmlns:p14="http://schemas.microsoft.com/office/powerpoint/2010/main" xmlns="" val="181263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peut également être</a:t>
            </a:r>
            <a:r>
              <a:rPr lang="fr-FR" baseline="0" dirty="0" smtClean="0"/>
              <a:t> effectué par immunofluorescence direct ou indirect</a:t>
            </a:r>
          </a:p>
          <a:p>
            <a:r>
              <a:rPr lang="fr-FR" baseline="0" dirty="0" smtClean="0"/>
              <a:t>La cmf permet de phénotyper et quantifier les s populations lymphocytaires à partir de leur marqueurs de surface</a:t>
            </a:r>
            <a:endParaRPr lang="fr-FR" dirty="0"/>
          </a:p>
        </p:txBody>
      </p:sp>
      <p:sp>
        <p:nvSpPr>
          <p:cNvPr id="4" name="Espace réservé du numéro de diapositive 3"/>
          <p:cNvSpPr>
            <a:spLocks noGrp="1"/>
          </p:cNvSpPr>
          <p:nvPr>
            <p:ph type="sldNum" sz="quarter" idx="10"/>
          </p:nvPr>
        </p:nvSpPr>
        <p:spPr/>
        <p:txBody>
          <a:bodyPr/>
          <a:lstStyle/>
          <a:p>
            <a:fld id="{EBED9CD2-5D71-4AE2-911F-8A25A346F938}" type="slidenum">
              <a:rPr lang="fr-FR" smtClean="0"/>
              <a:pPr/>
              <a:t>13</a:t>
            </a:fld>
            <a:endParaRPr lang="fr-FR" dirty="0"/>
          </a:p>
        </p:txBody>
      </p:sp>
    </p:spTree>
    <p:extLst>
      <p:ext uri="{BB962C8B-B14F-4D97-AF65-F5344CB8AC3E}">
        <p14:creationId xmlns:p14="http://schemas.microsoft.com/office/powerpoint/2010/main" xmlns="" val="29868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pPr/>
              <a:t>5/22/2020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pPr/>
              <a:t>5/22/2020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pPr/>
              <a:t>5/22/2020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pPr/>
              <a:t>5/22/2020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pPr/>
              <a:t>5/22/2020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pPr/>
              <a:t>5/22/2020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pPr/>
              <a:t>5/22/2020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jle.com/fr/revues/abc/sommaire.phtml?cle_parution=1398"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idx="1"/>
          </p:nvPr>
        </p:nvPicPr>
        <p:blipFill>
          <a:blip r:embed="rId2">
            <a:extLst>
              <a:ext uri="{28A0092B-C50C-407E-A947-70E740481C1C}">
                <a14:useLocalDpi xmlns:a14="http://schemas.microsoft.com/office/drawing/2010/main" xmlns="" val="0"/>
              </a:ext>
            </a:extLst>
          </a:blip>
          <a:srcRect t="17750" b="17750"/>
          <a:stretch>
            <a:fillRect/>
          </a:stretch>
        </p:blipFill>
        <p:spPr>
          <a:xfrm>
            <a:off x="-16947" y="-28251"/>
            <a:ext cx="12192000" cy="4914900"/>
          </a:xfrm>
        </p:spPr>
      </p:pic>
      <p:sp>
        <p:nvSpPr>
          <p:cNvPr id="6" name="Titre 1"/>
          <p:cNvSpPr txBox="1">
            <a:spLocks/>
          </p:cNvSpPr>
          <p:nvPr/>
        </p:nvSpPr>
        <p:spPr>
          <a:xfrm>
            <a:off x="1728409" y="3094454"/>
            <a:ext cx="8851005" cy="12103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4400" b="1" dirty="0" smtClean="0">
                <a:ln w="10541" cmpd="sng">
                  <a:solidFill>
                    <a:schemeClr val="accent1">
                      <a:shade val="88000"/>
                      <a:satMod val="110000"/>
                    </a:schemeClr>
                  </a:solidFill>
                  <a:prstDash val="solid"/>
                </a:ln>
                <a:solidFill>
                  <a:schemeClr val="tx1"/>
                </a:solidFill>
              </a:rPr>
              <a:t>Les  déficits immunitaires primitifs</a:t>
            </a:r>
            <a:endParaRPr lang="fr-FR" sz="4400" b="1" dirty="0">
              <a:ln w="10541" cmpd="sng">
                <a:solidFill>
                  <a:schemeClr val="accent1">
                    <a:shade val="88000"/>
                    <a:satMod val="110000"/>
                  </a:schemeClr>
                </a:solidFill>
                <a:prstDash val="solid"/>
              </a:ln>
              <a:solidFill>
                <a:schemeClr val="tx1"/>
              </a:solidFill>
            </a:endParaRPr>
          </a:p>
        </p:txBody>
      </p:sp>
      <p:pic>
        <p:nvPicPr>
          <p:cNvPr id="7" name="Picture 1" descr="C:\Users\Toshiba\Pictures\téléchargement (3).jpg"/>
          <p:cNvPicPr>
            <a:picLocks noChangeAspect="1" noChangeArrowheads="1"/>
          </p:cNvPicPr>
          <p:nvPr/>
        </p:nvPicPr>
        <p:blipFill>
          <a:blip r:embed="rId3" cstate="print"/>
          <a:srcRect/>
          <a:stretch>
            <a:fillRect/>
          </a:stretch>
        </p:blipFill>
        <p:spPr bwMode="auto">
          <a:xfrm>
            <a:off x="496806" y="3148665"/>
            <a:ext cx="1231603" cy="1156140"/>
          </a:xfrm>
          <a:prstGeom prst="round2DiagRect">
            <a:avLst>
              <a:gd name="adj1" fmla="val 16667"/>
              <a:gd name="adj2" fmla="val 0"/>
            </a:avLst>
          </a:prstGeom>
          <a:ln w="3175" cap="sq">
            <a:solidFill>
              <a:srgbClr val="C00000"/>
            </a:solidFill>
            <a:miter lim="800000"/>
          </a:ln>
          <a:effectLst>
            <a:outerShdw blurRad="254000" algn="tl" rotWithShape="0">
              <a:srgbClr val="000000">
                <a:alpha val="43000"/>
              </a:srgbClr>
            </a:outerShdw>
          </a:effectLst>
        </p:spPr>
      </p:pic>
      <p:cxnSp>
        <p:nvCxnSpPr>
          <p:cNvPr id="10" name="Straight Connector 9"/>
          <p:cNvCxnSpPr/>
          <p:nvPr/>
        </p:nvCxnSpPr>
        <p:spPr>
          <a:xfrm flipV="1">
            <a:off x="-12864" y="4905408"/>
            <a:ext cx="12204000" cy="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necteur droit 6"/>
          <p:cNvCxnSpPr/>
          <p:nvPr/>
        </p:nvCxnSpPr>
        <p:spPr>
          <a:xfrm flipV="1">
            <a:off x="-16947" y="4979932"/>
            <a:ext cx="12204000"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sp>
        <p:nvSpPr>
          <p:cNvPr id="8" name="object 7"/>
          <p:cNvSpPr txBox="1"/>
          <p:nvPr/>
        </p:nvSpPr>
        <p:spPr>
          <a:xfrm>
            <a:off x="4112624" y="0"/>
            <a:ext cx="2746925" cy="289823"/>
          </a:xfrm>
          <a:prstGeom prst="rect">
            <a:avLst/>
          </a:prstGeom>
        </p:spPr>
        <p:txBody>
          <a:bodyPr vert="horz" wrap="square" lIns="0" tIns="12700" rIns="0" bIns="0" rtlCol="0">
            <a:spAutoFit/>
          </a:bodyPr>
          <a:lstStyle/>
          <a:p>
            <a:pPr marL="12700" algn="ctr">
              <a:lnSpc>
                <a:spcPct val="100000"/>
              </a:lnSpc>
              <a:spcBef>
                <a:spcPts val="100"/>
              </a:spcBef>
            </a:pPr>
            <a:r>
              <a:rPr sz="1800" spc="-5">
                <a:latin typeface="Times New Roman"/>
                <a:cs typeface="Times New Roman"/>
              </a:rPr>
              <a:t>Université </a:t>
            </a:r>
            <a:r>
              <a:rPr lang="fr-FR" spc="-5" dirty="0" smtClean="0">
                <a:latin typeface="Times New Roman"/>
                <a:cs typeface="Times New Roman"/>
              </a:rPr>
              <a:t> De Batna</a:t>
            </a:r>
            <a:endParaRPr sz="1800">
              <a:latin typeface="Times New Roman"/>
              <a:cs typeface="Times New Roman"/>
            </a:endParaRPr>
          </a:p>
        </p:txBody>
      </p:sp>
      <p:sp>
        <p:nvSpPr>
          <p:cNvPr id="9" name="object 8"/>
          <p:cNvSpPr txBox="1">
            <a:spLocks noGrp="1"/>
          </p:cNvSpPr>
          <p:nvPr>
            <p:ph type="title"/>
          </p:nvPr>
        </p:nvSpPr>
        <p:spPr>
          <a:xfrm>
            <a:off x="3806624" y="293319"/>
            <a:ext cx="3704517" cy="579646"/>
          </a:xfrm>
          <a:prstGeom prst="rect">
            <a:avLst/>
          </a:prstGeom>
        </p:spPr>
        <p:txBody>
          <a:bodyPr vert="horz" wrap="square" lIns="0" tIns="12700" rIns="0" bIns="0" rtlCol="0">
            <a:spAutoFit/>
          </a:bodyPr>
          <a:lstStyle/>
          <a:p>
            <a:pPr marL="12700" algn="ctr" defTabSz="457200">
              <a:lnSpc>
                <a:spcPct val="100000"/>
              </a:lnSpc>
              <a:spcBef>
                <a:spcPts val="100"/>
              </a:spcBef>
            </a:pPr>
            <a:r>
              <a:rPr sz="1800" spc="-5" dirty="0">
                <a:solidFill>
                  <a:schemeClr val="tx1"/>
                </a:solidFill>
                <a:latin typeface="Times New Roman"/>
                <a:ea typeface="+mn-ea"/>
                <a:cs typeface="Times New Roman"/>
              </a:rPr>
              <a:t>Faculté des Sciences Médicales</a:t>
            </a:r>
          </a:p>
          <a:p>
            <a:pPr marL="12700" algn="ctr" defTabSz="457200">
              <a:lnSpc>
                <a:spcPct val="100000"/>
              </a:lnSpc>
              <a:spcBef>
                <a:spcPts val="100"/>
              </a:spcBef>
            </a:pPr>
            <a:endParaRPr sz="1800" spc="-5" dirty="0">
              <a:solidFill>
                <a:schemeClr val="tx1"/>
              </a:solidFill>
              <a:latin typeface="Times New Roman"/>
              <a:ea typeface="+mn-ea"/>
              <a:cs typeface="Times New Roman"/>
            </a:endParaRPr>
          </a:p>
        </p:txBody>
      </p:sp>
    </p:spTree>
    <p:extLst>
      <p:ext uri="{BB962C8B-B14F-4D97-AF65-F5344CB8AC3E}">
        <p14:creationId xmlns:p14="http://schemas.microsoft.com/office/powerpoint/2010/main" xmlns="" val="920286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5577" y="940526"/>
            <a:ext cx="11046823" cy="5185638"/>
          </a:xfrm>
        </p:spPr>
        <p:txBody>
          <a:bodyPr>
            <a:normAutofit/>
          </a:bodyPr>
          <a:lstStyle/>
          <a:p>
            <a:pPr algn="ctr">
              <a:buNone/>
            </a:pPr>
            <a:r>
              <a:rPr lang="fr-FR" sz="2800" u="sng" dirty="0" smtClean="0">
                <a:solidFill>
                  <a:schemeClr val="accent2">
                    <a:lumMod val="75000"/>
                  </a:schemeClr>
                </a:solidFill>
                <a:latin typeface="Times New Roman" pitchFamily="18" charset="0"/>
                <a:cs typeface="Times New Roman" pitchFamily="18" charset="0"/>
              </a:rPr>
              <a:t>Dosage pondéral des Ig </a:t>
            </a:r>
            <a:r>
              <a:rPr lang="fr-FR" sz="2800" dirty="0" smtClean="0">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 Le déficit en IgA .</a:t>
            </a:r>
          </a:p>
          <a:p>
            <a:pPr>
              <a:buNone/>
            </a:pPr>
            <a:endParaRPr lang="fr-FR" dirty="0" smtClean="0">
              <a:solidFill>
                <a:schemeClr val="tx1"/>
              </a:solidFill>
              <a:latin typeface="Times New Roman" pitchFamily="18" charset="0"/>
              <a:cs typeface="Times New Roman" pitchFamily="18" charset="0"/>
            </a:endParaRPr>
          </a:p>
          <a:p>
            <a:r>
              <a:rPr lang="fr-FR" dirty="0">
                <a:solidFill>
                  <a:schemeClr val="tx1"/>
                </a:solidFill>
                <a:latin typeface="Times New Roman" pitchFamily="18" charset="0"/>
                <a:cs typeface="Times New Roman" pitchFamily="18" charset="0"/>
              </a:rPr>
              <a:t>D</a:t>
            </a:r>
            <a:r>
              <a:rPr lang="fr-FR" dirty="0" smtClean="0">
                <a:solidFill>
                  <a:schemeClr val="tx1"/>
                </a:solidFill>
                <a:latin typeface="Times New Roman" pitchFamily="18" charset="0"/>
                <a:cs typeface="Times New Roman" pitchFamily="18" charset="0"/>
              </a:rPr>
              <a:t>éficit immunitaire commun variable .</a:t>
            </a:r>
          </a:p>
          <a:p>
            <a:pPr>
              <a:buNone/>
            </a:pPr>
            <a:endParaRPr lang="fr-FR"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 Agammaglobulinémie</a:t>
            </a:r>
            <a:r>
              <a:rPr lang="en-US" dirty="0">
                <a:solidFill>
                  <a:schemeClr val="tx1"/>
                </a:solidFill>
                <a:latin typeface="Times New Roman" pitchFamily="18" charset="0"/>
                <a:cs typeface="Times New Roman" pitchFamily="18" charset="0"/>
              </a:rPr>
              <a:t>s</a:t>
            </a:r>
            <a:r>
              <a:rPr lang="en-US" dirty="0" smtClean="0">
                <a:solidFill>
                  <a:schemeClr val="tx1"/>
                </a:solidFill>
                <a:latin typeface="Times New Roman" pitchFamily="18" charset="0"/>
                <a:cs typeface="Times New Roman" pitchFamily="18" charset="0"/>
              </a:rPr>
              <a:t> .</a:t>
            </a:r>
          </a:p>
          <a:p>
            <a:pPr>
              <a:buNone/>
            </a:pPr>
            <a:endParaRPr lang="en-US"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Syndrome d’hyper IgM .</a:t>
            </a:r>
          </a:p>
          <a:p>
            <a:pPr>
              <a:buNone/>
            </a:pPr>
            <a:endParaRPr lang="fr-FR"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 Déficits en sous-classes d’IgG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602496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332656"/>
            <a:ext cx="11425269" cy="6192688"/>
          </a:xfrm>
        </p:spPr>
        <p:txBody>
          <a:bodyPr>
            <a:normAutofit/>
          </a:bodyPr>
          <a:lstStyle/>
          <a:p>
            <a:pPr marL="400050" lvl="1" indent="0">
              <a:buNone/>
            </a:pPr>
            <a:endParaRPr lang="fr-FR" sz="2400" dirty="0" smtClean="0">
              <a:solidFill>
                <a:schemeClr val="tx1"/>
              </a:solidFill>
              <a:latin typeface="Times New Roman" pitchFamily="18" charset="0"/>
              <a:cs typeface="Times New Roman" pitchFamily="18" charset="0"/>
            </a:endParaRPr>
          </a:p>
          <a:p>
            <a:pPr marL="400050" lvl="1" indent="0">
              <a:buNone/>
            </a:pPr>
            <a:r>
              <a:rPr lang="fr-FR" sz="2400" dirty="0" smtClean="0">
                <a:solidFill>
                  <a:schemeClr val="tx1"/>
                </a:solidFill>
                <a:latin typeface="Times New Roman" pitchFamily="18" charset="0"/>
                <a:cs typeface="Times New Roman" pitchFamily="18" charset="0"/>
              </a:rPr>
              <a:t>D- Sérologies post-vaccinales et/ou post-infectieuses :</a:t>
            </a:r>
          </a:p>
          <a:p>
            <a:pPr marL="400050" lvl="1" indent="0">
              <a:buNone/>
            </a:pPr>
            <a:endParaRPr lang="fr-FR" sz="2000" dirty="0" smtClean="0">
              <a:solidFill>
                <a:schemeClr val="tx1"/>
              </a:solidFill>
              <a:latin typeface="Times New Roman" pitchFamily="18" charset="0"/>
              <a:cs typeface="Times New Roman" pitchFamily="18" charset="0"/>
            </a:endParaRPr>
          </a:p>
          <a:p>
            <a:pPr marL="400050" lvl="1" indent="0">
              <a:buNone/>
            </a:pPr>
            <a:endParaRPr lang="fr-FR" sz="2000" dirty="0" smtClean="0">
              <a:solidFill>
                <a:schemeClr val="tx1"/>
              </a:solidFill>
              <a:latin typeface="Times New Roman" pitchFamily="18" charset="0"/>
              <a:cs typeface="Times New Roman" pitchFamily="18" charset="0"/>
            </a:endParaRPr>
          </a:p>
          <a:p>
            <a:pPr marL="400050" lvl="1" indent="0" algn="ctr">
              <a:buNone/>
            </a:pPr>
            <a:r>
              <a:rPr lang="fr-FR" sz="2000" u="sng" dirty="0" smtClean="0">
                <a:solidFill>
                  <a:schemeClr val="tx1"/>
                </a:solidFill>
                <a:latin typeface="Times New Roman" pitchFamily="18" charset="0"/>
                <a:cs typeface="Times New Roman" pitchFamily="18" charset="0"/>
              </a:rPr>
              <a:t>Intérêt</a:t>
            </a:r>
            <a:r>
              <a:rPr lang="fr-FR" sz="2000" dirty="0" smtClean="0">
                <a:solidFill>
                  <a:schemeClr val="tx1"/>
                </a:solidFill>
                <a:latin typeface="Times New Roman" pitchFamily="18" charset="0"/>
                <a:cs typeface="Times New Roman" pitchFamily="18" charset="0"/>
              </a:rPr>
              <a:t> </a:t>
            </a:r>
          </a:p>
          <a:p>
            <a:pPr marL="400050" lvl="1" indent="0" algn="ctr">
              <a:buNone/>
            </a:pPr>
            <a:r>
              <a:rPr lang="fr-FR" sz="2000" dirty="0">
                <a:solidFill>
                  <a:schemeClr val="tx1"/>
                </a:solidFill>
                <a:latin typeface="Times New Roman" pitchFamily="18" charset="0"/>
                <a:cs typeface="Times New Roman" pitchFamily="18" charset="0"/>
              </a:rPr>
              <a:t>E</a:t>
            </a:r>
            <a:r>
              <a:rPr lang="fr-FR" sz="2000" dirty="0" smtClean="0">
                <a:solidFill>
                  <a:schemeClr val="tx1"/>
                </a:solidFill>
                <a:latin typeface="Times New Roman" pitchFamily="18" charset="0"/>
                <a:cs typeface="Times New Roman" pitchFamily="18" charset="0"/>
              </a:rPr>
              <a:t>valuer la capacité de production d’anticorps spécifiques en réponse à une stimulation par un pathogène ou un composant vaccinal.</a:t>
            </a:r>
          </a:p>
          <a:p>
            <a:pPr marL="400050" lvl="1" indent="0" algn="ctr">
              <a:buNone/>
            </a:pPr>
            <a:endParaRPr lang="fr-FR" sz="2000" dirty="0" smtClean="0">
              <a:solidFill>
                <a:schemeClr val="tx1"/>
              </a:solidFill>
              <a:latin typeface="Times New Roman" pitchFamily="18" charset="0"/>
              <a:cs typeface="Times New Roman" pitchFamily="18" charset="0"/>
            </a:endParaRPr>
          </a:p>
          <a:p>
            <a:pPr marL="457200" lvl="1" indent="0" algn="ctr">
              <a:buNone/>
            </a:pPr>
            <a:r>
              <a:rPr lang="fr-FR" sz="2000" u="sng" dirty="0" smtClean="0">
                <a:solidFill>
                  <a:schemeClr val="tx1"/>
                </a:solidFill>
                <a:latin typeface="Times New Roman" pitchFamily="18" charset="0"/>
                <a:cs typeface="Times New Roman" pitchFamily="18" charset="0"/>
              </a:rPr>
              <a:t>Deux </a:t>
            </a:r>
            <a:r>
              <a:rPr lang="fr-FR" sz="2000" u="sng" dirty="0">
                <a:solidFill>
                  <a:schemeClr val="tx1"/>
                </a:solidFill>
                <a:latin typeface="Times New Roman" pitchFamily="18" charset="0"/>
                <a:cs typeface="Times New Roman" pitchFamily="18" charset="0"/>
              </a:rPr>
              <a:t>types d’anticorps produits :</a:t>
            </a:r>
          </a:p>
          <a:p>
            <a:pPr marL="857250" lvl="1" indent="-457200">
              <a:buAutoNum type="arabicParenR"/>
            </a:pPr>
            <a:r>
              <a:rPr lang="fr-FR" sz="2000" dirty="0" smtClean="0">
                <a:solidFill>
                  <a:schemeClr val="tx1"/>
                </a:solidFill>
                <a:latin typeface="Times New Roman" pitchFamily="18" charset="0"/>
                <a:cs typeface="Times New Roman" pitchFamily="18" charset="0"/>
              </a:rPr>
              <a:t>Les Ac </a:t>
            </a:r>
            <a:r>
              <a:rPr lang="fr-FR" sz="2000" dirty="0">
                <a:solidFill>
                  <a:schemeClr val="tx1"/>
                </a:solidFill>
                <a:latin typeface="Times New Roman" pitchFamily="18" charset="0"/>
                <a:cs typeface="Times New Roman" pitchFamily="18" charset="0"/>
              </a:rPr>
              <a:t>de type </a:t>
            </a:r>
            <a:r>
              <a:rPr lang="fr-FR" sz="2000" dirty="0" smtClean="0">
                <a:solidFill>
                  <a:schemeClr val="tx1"/>
                </a:solidFill>
                <a:latin typeface="Times New Roman" pitchFamily="18" charset="0"/>
                <a:cs typeface="Times New Roman" pitchFamily="18" charset="0"/>
              </a:rPr>
              <a:t>anti-protidique</a:t>
            </a:r>
            <a:r>
              <a:rPr lang="fr-FR" sz="2000" dirty="0">
                <a:solidFill>
                  <a:schemeClr val="tx1"/>
                </a:solidFill>
                <a:latin typeface="Times New Roman" pitchFamily="18" charset="0"/>
                <a:cs typeface="Times New Roman" pitchFamily="18" charset="0"/>
              </a:rPr>
              <a:t>: en réponse à un vaccin </a:t>
            </a:r>
            <a:r>
              <a:rPr lang="fr-FR" sz="2000" dirty="0" smtClean="0">
                <a:solidFill>
                  <a:schemeClr val="tx1"/>
                </a:solidFill>
                <a:latin typeface="Times New Roman" pitchFamily="18" charset="0"/>
                <a:cs typeface="Times New Roman" pitchFamily="18" charset="0"/>
              </a:rPr>
              <a:t>antidiphtérique ou anti-tétanique.</a:t>
            </a:r>
          </a:p>
          <a:p>
            <a:pPr marL="857250" lvl="1" indent="-457200">
              <a:buAutoNum type="arabicParenR"/>
            </a:pPr>
            <a:r>
              <a:rPr lang="fr-FR" sz="2000" dirty="0" smtClean="0">
                <a:solidFill>
                  <a:schemeClr val="tx1"/>
                </a:solidFill>
                <a:latin typeface="Times New Roman" pitchFamily="18" charset="0"/>
                <a:cs typeface="Times New Roman" pitchFamily="18" charset="0"/>
              </a:rPr>
              <a:t> </a:t>
            </a:r>
            <a:r>
              <a:rPr lang="fr-FR" sz="2000" dirty="0">
                <a:solidFill>
                  <a:schemeClr val="tx1"/>
                </a:solidFill>
                <a:latin typeface="Times New Roman" pitchFamily="18" charset="0"/>
                <a:cs typeface="Times New Roman" pitchFamily="18" charset="0"/>
              </a:rPr>
              <a:t>L</a:t>
            </a:r>
            <a:r>
              <a:rPr lang="fr-FR" sz="2000" dirty="0" smtClean="0">
                <a:solidFill>
                  <a:schemeClr val="tx1"/>
                </a:solidFill>
                <a:latin typeface="Times New Roman" pitchFamily="18" charset="0"/>
                <a:cs typeface="Times New Roman" pitchFamily="18" charset="0"/>
              </a:rPr>
              <a:t>es Ac </a:t>
            </a:r>
            <a:r>
              <a:rPr lang="fr-FR" sz="2000" dirty="0">
                <a:solidFill>
                  <a:schemeClr val="tx1"/>
                </a:solidFill>
                <a:latin typeface="Times New Roman" pitchFamily="18" charset="0"/>
                <a:cs typeface="Times New Roman" pitchFamily="18" charset="0"/>
              </a:rPr>
              <a:t>de type </a:t>
            </a:r>
            <a:r>
              <a:rPr lang="fr-FR" sz="2000" dirty="0" smtClean="0">
                <a:solidFill>
                  <a:schemeClr val="tx1"/>
                </a:solidFill>
                <a:latin typeface="Times New Roman" pitchFamily="18" charset="0"/>
                <a:cs typeface="Times New Roman" pitchFamily="18" charset="0"/>
              </a:rPr>
              <a:t>anti-polysaccharidique : en </a:t>
            </a:r>
            <a:r>
              <a:rPr lang="fr-FR" sz="2000" dirty="0">
                <a:solidFill>
                  <a:schemeClr val="tx1"/>
                </a:solidFill>
                <a:latin typeface="Times New Roman" pitchFamily="18" charset="0"/>
                <a:cs typeface="Times New Roman" pitchFamily="18" charset="0"/>
              </a:rPr>
              <a:t>réponse à un vaccin </a:t>
            </a:r>
            <a:r>
              <a:rPr lang="fr-FR" sz="2000" dirty="0" smtClean="0">
                <a:solidFill>
                  <a:schemeClr val="tx1"/>
                </a:solidFill>
                <a:latin typeface="Times New Roman" pitchFamily="18" charset="0"/>
                <a:cs typeface="Times New Roman" pitchFamily="18" charset="0"/>
              </a:rPr>
              <a:t>anti-pneumococcique</a:t>
            </a:r>
            <a:endParaRPr lang="fr-FR" sz="2000" dirty="0">
              <a:solidFill>
                <a:schemeClr val="tx1"/>
              </a:solidFill>
              <a:latin typeface="Times New Roman" pitchFamily="18" charset="0"/>
              <a:cs typeface="Times New Roman" pitchFamily="18" charset="0"/>
            </a:endParaRPr>
          </a:p>
          <a:p>
            <a:pPr marL="400050" lvl="1" indent="0">
              <a:buNone/>
            </a:pPr>
            <a:endParaRPr lang="fr-FR" sz="2000" dirty="0">
              <a:solidFill>
                <a:schemeClr val="tx1"/>
              </a:solidFill>
              <a:latin typeface="Times New Roman" pitchFamily="18" charset="0"/>
              <a:cs typeface="Times New Roman" pitchFamily="18" charset="0"/>
            </a:endParaRPr>
          </a:p>
          <a:p>
            <a:pPr marL="400050" lvl="1" indent="0" algn="ctr">
              <a:buNone/>
            </a:pPr>
            <a:endParaRPr lang="fr-FR" sz="2000" dirty="0" smtClean="0">
              <a:solidFill>
                <a:schemeClr val="tx1"/>
              </a:solidFill>
              <a:latin typeface="Times New Roman" pitchFamily="18" charset="0"/>
              <a:cs typeface="Times New Roman" pitchFamily="18" charset="0"/>
            </a:endParaRPr>
          </a:p>
          <a:p>
            <a:pPr lvl="1">
              <a:buFontTx/>
              <a:buChar char="-"/>
            </a:pPr>
            <a:endParaRPr lang="fr-FR" sz="2000" dirty="0" smtClean="0">
              <a:solidFill>
                <a:schemeClr val="tx1"/>
              </a:solidFill>
              <a:latin typeface="Times New Roman" pitchFamily="18" charset="0"/>
              <a:cs typeface="Times New Roman" pitchFamily="18" charset="0"/>
            </a:endParaRPr>
          </a:p>
        </p:txBody>
      </p:sp>
      <p:sp>
        <p:nvSpPr>
          <p:cNvPr id="2" name="ZoneTexte 1"/>
          <p:cNvSpPr txBox="1"/>
          <p:nvPr/>
        </p:nvSpPr>
        <p:spPr>
          <a:xfrm>
            <a:off x="911424" y="4956367"/>
            <a:ext cx="10460104" cy="1292662"/>
          </a:xfrm>
          <a:prstGeom prst="rect">
            <a:avLst/>
          </a:prstGeom>
          <a:noFill/>
          <a:ln>
            <a:solidFill>
              <a:srgbClr val="00B0F0"/>
            </a:solidFill>
          </a:ln>
        </p:spPr>
        <p:txBody>
          <a:bodyPr wrap="square" rtlCol="0">
            <a:spAutoFit/>
          </a:bodyPr>
          <a:lstStyle/>
          <a:p>
            <a:pPr lvl="1">
              <a:buFontTx/>
              <a:buChar char="-"/>
            </a:pPr>
            <a:r>
              <a:rPr lang="fr-FR" sz="2000" dirty="0">
                <a:latin typeface="Times New Roman" pitchFamily="18" charset="0"/>
                <a:cs typeface="Times New Roman" pitchFamily="18" charset="0"/>
              </a:rPr>
              <a:t> T</a:t>
            </a:r>
            <a:r>
              <a:rPr lang="fr-FR" sz="2000" dirty="0" smtClean="0">
                <a:latin typeface="Times New Roman" pitchFamily="18" charset="0"/>
                <a:cs typeface="Times New Roman" pitchFamily="18" charset="0"/>
              </a:rPr>
              <a:t>enir </a:t>
            </a:r>
            <a:r>
              <a:rPr lang="fr-FR" sz="2000" dirty="0">
                <a:latin typeface="Times New Roman" pitchFamily="18" charset="0"/>
                <a:cs typeface="Times New Roman" pitchFamily="18" charset="0"/>
              </a:rPr>
              <a:t>compte du type d’immunisation (naturelle ou vaccinale) ainsi que du délai entre l’immunisation et la réalisation de la sérologie (1 moi).</a:t>
            </a:r>
          </a:p>
          <a:p>
            <a:pPr lvl="1">
              <a:buFontTx/>
              <a:buChar char="-"/>
            </a:pPr>
            <a:r>
              <a:rPr lang="fr-FR" sz="2000" dirty="0" smtClean="0">
                <a:latin typeface="Times New Roman" pitchFamily="18" charset="0"/>
                <a:cs typeface="Times New Roman" pitchFamily="18" charset="0"/>
              </a:rPr>
              <a:t> Ininterprétables </a:t>
            </a:r>
            <a:r>
              <a:rPr lang="fr-FR" sz="2000" dirty="0">
                <a:latin typeface="Times New Roman" pitchFamily="18" charset="0"/>
                <a:cs typeface="Times New Roman" pitchFamily="18" charset="0"/>
              </a:rPr>
              <a:t>avant l’âge de 6 mois</a:t>
            </a:r>
          </a:p>
          <a:p>
            <a:endParaRPr lang="fr-FR" dirty="0"/>
          </a:p>
        </p:txBody>
      </p:sp>
    </p:spTree>
    <p:extLst>
      <p:ext uri="{BB962C8B-B14F-4D97-AF65-F5344CB8AC3E}">
        <p14:creationId xmlns:p14="http://schemas.microsoft.com/office/powerpoint/2010/main" xmlns="" val="12591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additive="base">
                                        <p:cTn id="1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additive="base">
                                        <p:cTn id="2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764704"/>
            <a:ext cx="10972800" cy="778098"/>
          </a:xfrm>
        </p:spPr>
        <p:txBody>
          <a:bodyPr>
            <a:noAutofit/>
          </a:bodyPr>
          <a:lstStyle/>
          <a:p>
            <a:r>
              <a:rPr lang="fr-FR" sz="2400" dirty="0" smtClean="0">
                <a:solidFill>
                  <a:schemeClr val="tx1"/>
                </a:solidFill>
                <a:latin typeface="Times New Roman" pitchFamily="18" charset="0"/>
                <a:cs typeface="Times New Roman" pitchFamily="18" charset="0"/>
              </a:rPr>
              <a:t> E- Autres examens :</a:t>
            </a:r>
            <a:br>
              <a:rPr lang="fr-FR" sz="2400" dirty="0" smtClean="0">
                <a:solidFill>
                  <a:schemeClr val="tx1"/>
                </a:solidFill>
                <a:latin typeface="Times New Roman" pitchFamily="18" charset="0"/>
                <a:cs typeface="Times New Roman" pitchFamily="18" charset="0"/>
              </a:rPr>
            </a:br>
            <a:endParaRPr lang="fr-FR" sz="24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6365" y="1757815"/>
            <a:ext cx="11151029" cy="5688632"/>
          </a:xfrm>
        </p:spPr>
        <p:txBody>
          <a:bodyPr>
            <a:normAutofit/>
          </a:bodyPr>
          <a:lstStyle/>
          <a:p>
            <a:pPr marL="800100" lvl="2" indent="0" algn="ctr">
              <a:buNone/>
            </a:pPr>
            <a:r>
              <a:rPr lang="fr-FR" sz="2000" dirty="0" smtClean="0">
                <a:solidFill>
                  <a:schemeClr val="tx1"/>
                </a:solidFill>
                <a:latin typeface="Times New Roman" pitchFamily="18" charset="0"/>
                <a:cs typeface="Times New Roman" pitchFamily="18" charset="0"/>
              </a:rPr>
              <a:t>Des examens d’imagerie chez l’enfant peuvent être utiles pour compléter le bilan initial :</a:t>
            </a:r>
          </a:p>
          <a:p>
            <a:pPr marL="800100" lvl="2" indent="0" algn="ctr">
              <a:buNone/>
            </a:pPr>
            <a:endParaRPr lang="fr-FR" sz="2000" dirty="0" smtClean="0">
              <a:solidFill>
                <a:schemeClr val="tx1"/>
              </a:solidFill>
              <a:latin typeface="Times New Roman" pitchFamily="18" charset="0"/>
              <a:cs typeface="Times New Roman" pitchFamily="18" charset="0"/>
            </a:endParaRPr>
          </a:p>
          <a:p>
            <a:pPr lvl="2"/>
            <a:r>
              <a:rPr lang="fr-FR" sz="2000" dirty="0">
                <a:solidFill>
                  <a:schemeClr val="tx1"/>
                </a:solidFill>
                <a:latin typeface="Times New Roman" pitchFamily="18" charset="0"/>
                <a:cs typeface="Times New Roman" pitchFamily="18" charset="0"/>
              </a:rPr>
              <a:t>U</a:t>
            </a:r>
            <a:r>
              <a:rPr lang="fr-FR" sz="2000" dirty="0" smtClean="0">
                <a:solidFill>
                  <a:schemeClr val="tx1"/>
                </a:solidFill>
                <a:latin typeface="Times New Roman" pitchFamily="18" charset="0"/>
                <a:cs typeface="Times New Roman" pitchFamily="18" charset="0"/>
              </a:rPr>
              <a:t>ne radiographie du thorax</a:t>
            </a:r>
          </a:p>
          <a:p>
            <a:pPr lvl="2"/>
            <a:endParaRPr lang="fr-FR" sz="2000" dirty="0" smtClean="0">
              <a:solidFill>
                <a:schemeClr val="tx1"/>
              </a:solidFill>
              <a:latin typeface="Times New Roman" pitchFamily="18" charset="0"/>
              <a:cs typeface="Times New Roman" pitchFamily="18" charset="0"/>
            </a:endParaRPr>
          </a:p>
          <a:p>
            <a:pPr lvl="2"/>
            <a:r>
              <a:rPr lang="fr-FR" sz="2000" dirty="0">
                <a:solidFill>
                  <a:schemeClr val="tx1"/>
                </a:solidFill>
                <a:latin typeface="Times New Roman" pitchFamily="18" charset="0"/>
                <a:cs typeface="Times New Roman" pitchFamily="18" charset="0"/>
              </a:rPr>
              <a:t>U</a:t>
            </a:r>
            <a:r>
              <a:rPr lang="fr-FR" sz="2000" dirty="0" smtClean="0">
                <a:solidFill>
                  <a:schemeClr val="tx1"/>
                </a:solidFill>
                <a:latin typeface="Times New Roman" pitchFamily="18" charset="0"/>
                <a:cs typeface="Times New Roman" pitchFamily="18" charset="0"/>
              </a:rPr>
              <a:t>n scanner thoracique </a:t>
            </a:r>
            <a:r>
              <a:rPr lang="fr-FR" sz="2000" dirty="0">
                <a:solidFill>
                  <a:schemeClr val="tx1"/>
                </a:solidFill>
                <a:latin typeface="Times New Roman" pitchFamily="18" charset="0"/>
                <a:cs typeface="Times New Roman" pitchFamily="18" charset="0"/>
              </a:rPr>
              <a:t>(</a:t>
            </a:r>
            <a:r>
              <a:rPr lang="fr-FR" sz="2000" dirty="0" smtClean="0">
                <a:solidFill>
                  <a:schemeClr val="tx1"/>
                </a:solidFill>
                <a:latin typeface="Times New Roman" pitchFamily="18" charset="0"/>
                <a:cs typeface="Times New Roman" pitchFamily="18" charset="0"/>
              </a:rPr>
              <a:t>identifier un thymome, des nodules pulmonaires ou des adénopathies médiastinales…) </a:t>
            </a:r>
          </a:p>
          <a:p>
            <a:pPr lvl="2"/>
            <a:endParaRPr lang="fr-FR" sz="2000" dirty="0" smtClean="0">
              <a:solidFill>
                <a:schemeClr val="tx1"/>
              </a:solidFill>
              <a:latin typeface="Times New Roman" pitchFamily="18" charset="0"/>
              <a:cs typeface="Times New Roman" pitchFamily="18" charset="0"/>
            </a:endParaRPr>
          </a:p>
          <a:p>
            <a:pPr lvl="2"/>
            <a:r>
              <a:rPr lang="fr-FR" sz="2000" dirty="0">
                <a:solidFill>
                  <a:schemeClr val="tx1"/>
                </a:solidFill>
                <a:latin typeface="Times New Roman" pitchFamily="18" charset="0"/>
                <a:cs typeface="Times New Roman" pitchFamily="18" charset="0"/>
              </a:rPr>
              <a:t>U</a:t>
            </a:r>
            <a:r>
              <a:rPr lang="fr-FR" sz="2000" dirty="0" smtClean="0">
                <a:solidFill>
                  <a:schemeClr val="tx1"/>
                </a:solidFill>
                <a:latin typeface="Times New Roman" pitchFamily="18" charset="0"/>
                <a:cs typeface="Times New Roman" pitchFamily="18" charset="0"/>
              </a:rPr>
              <a:t>n scanner sinusien</a:t>
            </a:r>
          </a:p>
          <a:p>
            <a:pPr lvl="2"/>
            <a:endParaRPr lang="fr-FR" sz="2000" dirty="0" smtClean="0">
              <a:solidFill>
                <a:schemeClr val="tx1"/>
              </a:solidFill>
              <a:latin typeface="Times New Roman" pitchFamily="18" charset="0"/>
              <a:cs typeface="Times New Roman" pitchFamily="18" charset="0"/>
            </a:endParaRPr>
          </a:p>
          <a:p>
            <a:pPr lvl="2"/>
            <a:r>
              <a:rPr lang="fr-FR" sz="2000" dirty="0" smtClean="0">
                <a:solidFill>
                  <a:schemeClr val="tx1"/>
                </a:solidFill>
                <a:latin typeface="Times New Roman" pitchFamily="18" charset="0"/>
                <a:cs typeface="Times New Roman" pitchFamily="18" charset="0"/>
              </a:rPr>
              <a:t>Une échographie ou un scanner abdominal à la recherche d’adénopathies profondes et d’une splénomégalie ou bien d’une asplénie.</a:t>
            </a:r>
          </a:p>
          <a:p>
            <a:endParaRPr lang="fr-FR" sz="2000" dirty="0" smtClean="0">
              <a:solidFill>
                <a:schemeClr val="tx1"/>
              </a:solidFill>
              <a:latin typeface="Times New Roman" pitchFamily="18" charset="0"/>
              <a:cs typeface="Times New Roman" pitchFamily="18" charset="0"/>
            </a:endParaRPr>
          </a:p>
          <a:p>
            <a:pPr marL="0" indent="0">
              <a:buNone/>
            </a:pPr>
            <a:endParaRPr lang="fr-FR" sz="2000" dirty="0" smtClean="0">
              <a:solidFill>
                <a:schemeClr val="tx1"/>
              </a:solidFill>
              <a:latin typeface="Times New Roman" pitchFamily="18" charset="0"/>
              <a:cs typeface="Times New Roman" pitchFamily="18" charset="0"/>
            </a:endParaRPr>
          </a:p>
          <a:p>
            <a:endParaRPr lang="fr-F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639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371" y="-387424"/>
            <a:ext cx="10972800" cy="1143000"/>
          </a:xfrm>
        </p:spPr>
        <p:txBody>
          <a:bodyPr>
            <a:normAutofit/>
          </a:bodyPr>
          <a:lstStyle/>
          <a:p>
            <a:r>
              <a:rPr lang="fr-FR" sz="3200" u="sng" dirty="0" smtClean="0">
                <a:solidFill>
                  <a:schemeClr val="tx1"/>
                </a:solidFill>
                <a:latin typeface="Times New Roman" pitchFamily="18" charset="0"/>
                <a:cs typeface="Times New Roman" pitchFamily="18" charset="0"/>
              </a:rPr>
              <a:t>Examens de seconde intention : </a:t>
            </a:r>
            <a:endParaRPr lang="fr-FR" sz="3200" u="sng"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83367" y="692696"/>
            <a:ext cx="11425269" cy="5940132"/>
          </a:xfrm>
        </p:spPr>
        <p:txBody>
          <a:bodyPr>
            <a:normAutofit/>
          </a:bodyPr>
          <a:lstStyle/>
          <a:p>
            <a:pPr marL="0" indent="0">
              <a:buNone/>
            </a:pPr>
            <a:r>
              <a:rPr lang="fr-FR" sz="2800" dirty="0" smtClean="0">
                <a:solidFill>
                  <a:schemeClr val="tx1"/>
                </a:solidFill>
                <a:latin typeface="Times New Roman" pitchFamily="18" charset="0"/>
                <a:cs typeface="Times New Roman" pitchFamily="18" charset="0"/>
              </a:rPr>
              <a:t>A-</a:t>
            </a:r>
            <a:r>
              <a:rPr lang="fr-FR" sz="2800" dirty="0">
                <a:solidFill>
                  <a:schemeClr val="tx1"/>
                </a:solidFill>
                <a:latin typeface="Times New Roman" pitchFamily="18" charset="0"/>
                <a:cs typeface="Times New Roman" pitchFamily="18" charset="0"/>
              </a:rPr>
              <a:t> </a:t>
            </a:r>
            <a:r>
              <a:rPr lang="fr-FR" sz="2800" dirty="0" smtClean="0">
                <a:solidFill>
                  <a:schemeClr val="tx1"/>
                </a:solidFill>
                <a:latin typeface="Times New Roman" pitchFamily="18" charset="0"/>
                <a:cs typeface="Times New Roman" pitchFamily="18" charset="0"/>
              </a:rPr>
              <a:t> Immunophénotypage des lymphocytes</a:t>
            </a:r>
            <a:r>
              <a:rPr lang="fr-FR" sz="1800" dirty="0" smtClean="0">
                <a:solidFill>
                  <a:schemeClr val="tx1"/>
                </a:solidFill>
                <a:latin typeface="Times New Roman" pitchFamily="18" charset="0"/>
                <a:cs typeface="Times New Roman" pitchFamily="18" charset="0"/>
              </a:rPr>
              <a:t>:</a:t>
            </a:r>
          </a:p>
          <a:p>
            <a:pPr marL="0" indent="0" algn="ctr">
              <a:buNone/>
            </a:pPr>
            <a:r>
              <a:rPr lang="fr-FR" sz="2800" u="sng" dirty="0" smtClean="0">
                <a:solidFill>
                  <a:schemeClr val="tx1"/>
                </a:solidFill>
                <a:latin typeface="Times New Roman" pitchFamily="18" charset="0"/>
                <a:cs typeface="Times New Roman" pitchFamily="18" charset="0"/>
              </a:rPr>
              <a:t>Cytométrie en flux (CMF) :</a:t>
            </a:r>
          </a:p>
          <a:p>
            <a:pPr marL="0" indent="0" algn="ctr">
              <a:buNone/>
            </a:pPr>
            <a:r>
              <a:rPr lang="fr-FR" u="sng" dirty="0">
                <a:solidFill>
                  <a:schemeClr val="tx1"/>
                </a:solidFill>
                <a:latin typeface="Times New Roman" pitchFamily="18" charset="0"/>
                <a:cs typeface="Times New Roman" pitchFamily="18" charset="0"/>
              </a:rPr>
              <a:t>Intérêt </a:t>
            </a:r>
          </a:p>
          <a:p>
            <a:pPr marL="0" indent="0" algn="ctr">
              <a:buNone/>
            </a:pPr>
            <a:r>
              <a:rPr lang="fr-FR" sz="2000" dirty="0">
                <a:solidFill>
                  <a:schemeClr val="tx1"/>
                </a:solidFill>
                <a:latin typeface="Times New Roman" pitchFamily="18" charset="0"/>
                <a:cs typeface="Times New Roman" pitchFamily="18" charset="0"/>
              </a:rPr>
              <a:t>Etude quantitative des sous-populations lymphocytaires:</a:t>
            </a:r>
          </a:p>
          <a:p>
            <a:pPr>
              <a:buFontTx/>
              <a:buChar char="-"/>
            </a:pPr>
            <a:r>
              <a:rPr lang="fr-FR" sz="2000" dirty="0" smtClean="0">
                <a:solidFill>
                  <a:schemeClr val="tx1"/>
                </a:solidFill>
                <a:latin typeface="Times New Roman" pitchFamily="18" charset="0"/>
                <a:cs typeface="Times New Roman" pitchFamily="18" charset="0"/>
              </a:rPr>
              <a:t>Marqueurs </a:t>
            </a:r>
            <a:r>
              <a:rPr lang="fr-FR" sz="2000" dirty="0">
                <a:solidFill>
                  <a:schemeClr val="tx1"/>
                </a:solidFill>
                <a:latin typeface="Times New Roman" pitchFamily="18" charset="0"/>
                <a:cs typeface="Times New Roman" pitchFamily="18" charset="0"/>
              </a:rPr>
              <a:t>LT (CD3, CD4, </a:t>
            </a:r>
            <a:r>
              <a:rPr lang="fr-FR" sz="2000" dirty="0" smtClean="0">
                <a:solidFill>
                  <a:schemeClr val="tx1"/>
                </a:solidFill>
                <a:latin typeface="Times New Roman" pitchFamily="18" charset="0"/>
                <a:cs typeface="Times New Roman" pitchFamily="18" charset="0"/>
              </a:rPr>
              <a:t>CD8)</a:t>
            </a:r>
          </a:p>
          <a:p>
            <a:pPr>
              <a:buFontTx/>
              <a:buChar char="-"/>
            </a:pPr>
            <a:r>
              <a:rPr lang="fr-FR" sz="2000" dirty="0" smtClean="0">
                <a:solidFill>
                  <a:schemeClr val="tx1"/>
                </a:solidFill>
                <a:latin typeface="Times New Roman" pitchFamily="18" charset="0"/>
                <a:cs typeface="Times New Roman" pitchFamily="18" charset="0"/>
              </a:rPr>
              <a:t>Marqueurs </a:t>
            </a:r>
            <a:r>
              <a:rPr lang="fr-FR" sz="2000" dirty="0">
                <a:solidFill>
                  <a:schemeClr val="tx1"/>
                </a:solidFill>
                <a:latin typeface="Times New Roman" pitchFamily="18" charset="0"/>
                <a:cs typeface="Times New Roman" pitchFamily="18" charset="0"/>
              </a:rPr>
              <a:t>LB (CD19, </a:t>
            </a:r>
            <a:r>
              <a:rPr lang="fr-FR" sz="2000" dirty="0" smtClean="0">
                <a:solidFill>
                  <a:schemeClr val="tx1"/>
                </a:solidFill>
                <a:latin typeface="Times New Roman" pitchFamily="18" charset="0"/>
                <a:cs typeface="Times New Roman" pitchFamily="18" charset="0"/>
              </a:rPr>
              <a:t>CD20)</a:t>
            </a:r>
          </a:p>
          <a:p>
            <a:pPr>
              <a:buFontTx/>
              <a:buChar char="-"/>
            </a:pPr>
            <a:r>
              <a:rPr lang="fr-FR" sz="2000" dirty="0" smtClean="0">
                <a:solidFill>
                  <a:schemeClr val="tx1"/>
                </a:solidFill>
                <a:latin typeface="Times New Roman" pitchFamily="18" charset="0"/>
                <a:cs typeface="Times New Roman" pitchFamily="18" charset="0"/>
              </a:rPr>
              <a:t>Cellules </a:t>
            </a:r>
            <a:r>
              <a:rPr lang="fr-FR" sz="2000" dirty="0">
                <a:solidFill>
                  <a:schemeClr val="tx1"/>
                </a:solidFill>
                <a:latin typeface="Times New Roman" pitchFamily="18" charset="0"/>
                <a:cs typeface="Times New Roman" pitchFamily="18" charset="0"/>
              </a:rPr>
              <a:t>NK (CD16, </a:t>
            </a:r>
            <a:r>
              <a:rPr lang="fr-FR" sz="2000" dirty="0" smtClean="0">
                <a:solidFill>
                  <a:schemeClr val="tx1"/>
                </a:solidFill>
                <a:latin typeface="Times New Roman" pitchFamily="18" charset="0"/>
                <a:cs typeface="Times New Roman" pitchFamily="18" charset="0"/>
              </a:rPr>
              <a:t>CD56)</a:t>
            </a:r>
          </a:p>
          <a:p>
            <a:pPr>
              <a:buFontTx/>
              <a:buChar char="-"/>
            </a:pPr>
            <a:r>
              <a:rPr lang="fr-FR" sz="2000" dirty="0" smtClean="0">
                <a:solidFill>
                  <a:schemeClr val="tx1"/>
                </a:solidFill>
                <a:latin typeface="Times New Roman" pitchFamily="18" charset="0"/>
                <a:cs typeface="Times New Roman" pitchFamily="18" charset="0"/>
              </a:rPr>
              <a:t>CD25</a:t>
            </a:r>
            <a:r>
              <a:rPr lang="fr-FR" sz="2000" dirty="0">
                <a:solidFill>
                  <a:schemeClr val="tx1"/>
                </a:solidFill>
                <a:latin typeface="Times New Roman" pitchFamily="18" charset="0"/>
                <a:cs typeface="Times New Roman" pitchFamily="18" charset="0"/>
              </a:rPr>
              <a:t>, ZAP-70, expression des antigènes HLA de classe I et II,…</a:t>
            </a:r>
          </a:p>
          <a:p>
            <a:pPr marL="0" indent="0" algn="ctr">
              <a:buNone/>
            </a:pPr>
            <a:endParaRPr lang="fr-FR" sz="2800"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15946" y="4192488"/>
            <a:ext cx="4992555" cy="2375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35360" y="4221089"/>
            <a:ext cx="5088565" cy="2390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10032437" y="5154647"/>
            <a:ext cx="2159563" cy="523220"/>
          </a:xfrm>
          <a:prstGeom prst="rect">
            <a:avLst/>
          </a:prstGeom>
          <a:solidFill>
            <a:schemeClr val="bg2"/>
          </a:solidFill>
        </p:spPr>
        <p:txBody>
          <a:bodyPr wrap="square">
            <a:spAutoFit/>
          </a:bodyPr>
          <a:lstStyle/>
          <a:p>
            <a:pPr algn="ctr"/>
            <a:r>
              <a:rPr lang="fr-FR" sz="1400" b="1" dirty="0" smtClean="0">
                <a:latin typeface="Times New Roman" pitchFamily="18" charset="0"/>
                <a:cs typeface="Times New Roman" pitchFamily="18" charset="0"/>
              </a:rPr>
              <a:t>CD3 + CD19 +NK = 100% </a:t>
            </a:r>
            <a:endParaRPr lang="fr-FR"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02764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0803" y="188640"/>
            <a:ext cx="11521280" cy="6192688"/>
          </a:xfrm>
        </p:spPr>
        <p:txBody>
          <a:bodyPr/>
          <a:lstStyle/>
          <a:p>
            <a:pPr marL="0" indent="0">
              <a:buNone/>
            </a:pPr>
            <a:r>
              <a:rPr lang="fr-FR" sz="2800" dirty="0" smtClean="0">
                <a:solidFill>
                  <a:schemeClr val="tx1"/>
                </a:solidFill>
                <a:latin typeface="Times New Roman" pitchFamily="18" charset="0"/>
                <a:cs typeface="Times New Roman" pitchFamily="18" charset="0"/>
              </a:rPr>
              <a:t>B- Etude fonctionnelle des lymphocytes :</a:t>
            </a:r>
          </a:p>
          <a:p>
            <a:pPr marL="0" indent="0">
              <a:buNone/>
            </a:pPr>
            <a:endParaRPr lang="fr-FR" sz="2800" u="sng" dirty="0" smtClean="0">
              <a:solidFill>
                <a:schemeClr val="tx1"/>
              </a:solidFill>
              <a:latin typeface="Times New Roman" pitchFamily="18" charset="0"/>
              <a:cs typeface="Times New Roman" pitchFamily="18" charset="0"/>
            </a:endParaRPr>
          </a:p>
          <a:p>
            <a:pPr marL="0" indent="0" algn="ctr">
              <a:buNone/>
            </a:pPr>
            <a:r>
              <a:rPr lang="fr-FR" sz="2800" u="sng" dirty="0" smtClean="0">
                <a:solidFill>
                  <a:schemeClr val="tx1"/>
                </a:solidFill>
                <a:latin typeface="Times New Roman" pitchFamily="18" charset="0"/>
                <a:cs typeface="Times New Roman" pitchFamily="18" charset="0"/>
              </a:rPr>
              <a:t> Test de transformation lymphoblastique </a:t>
            </a:r>
            <a:r>
              <a:rPr lang="fr-FR" sz="2800" dirty="0" smtClean="0">
                <a:solidFill>
                  <a:schemeClr val="tx1"/>
                </a:solidFill>
                <a:latin typeface="Times New Roman" pitchFamily="18" charset="0"/>
                <a:cs typeface="Times New Roman" pitchFamily="18" charset="0"/>
              </a:rPr>
              <a:t>: </a:t>
            </a:r>
            <a:endParaRPr lang="fr-FR" dirty="0" smtClean="0">
              <a:solidFill>
                <a:schemeClr val="tx1"/>
              </a:solidFill>
              <a:latin typeface="Times New Roman" pitchFamily="18" charset="0"/>
              <a:cs typeface="Times New Roman" pitchFamily="18" charset="0"/>
            </a:endParaRPr>
          </a:p>
          <a:p>
            <a:pPr marL="0" indent="0" algn="ctr">
              <a:buNone/>
            </a:pPr>
            <a:r>
              <a:rPr lang="fr-FR" sz="2800" u="sng" dirty="0" smtClean="0">
                <a:solidFill>
                  <a:schemeClr val="tx1"/>
                </a:solidFill>
                <a:latin typeface="Times New Roman" pitchFamily="18" charset="0"/>
                <a:cs typeface="Times New Roman" pitchFamily="18" charset="0"/>
              </a:rPr>
              <a:t>Intérêt:</a:t>
            </a:r>
          </a:p>
          <a:p>
            <a:pPr marL="0" indent="0" algn="ctr">
              <a:buNone/>
            </a:pPr>
            <a:r>
              <a:rPr lang="fr-FR" dirty="0" smtClean="0">
                <a:solidFill>
                  <a:schemeClr val="tx1"/>
                </a:solidFill>
                <a:latin typeface="Times New Roman" pitchFamily="18" charset="0"/>
                <a:cs typeface="Times New Roman" pitchFamily="18" charset="0"/>
              </a:rPr>
              <a:t>Mesure la capacité proliférative des lymphocytes T vis-à-vis des mitogènes (PHA) ou des antigènes</a:t>
            </a:r>
          </a:p>
          <a:p>
            <a:pPr marL="0" indent="0" algn="ctr">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p:txBody>
      </p:sp>
      <p:pic>
        <p:nvPicPr>
          <p:cNvPr id="4" name="Image 3"/>
          <p:cNvPicPr>
            <a:picLocks noChangeAspect="1"/>
          </p:cNvPicPr>
          <p:nvPr/>
        </p:nvPicPr>
        <p:blipFill>
          <a:blip r:embed="rId2"/>
          <a:stretch>
            <a:fillRect/>
          </a:stretch>
        </p:blipFill>
        <p:spPr>
          <a:xfrm>
            <a:off x="1816973" y="3763595"/>
            <a:ext cx="8448939" cy="2487427"/>
          </a:xfrm>
          <a:prstGeom prst="rect">
            <a:avLst/>
          </a:prstGeom>
        </p:spPr>
      </p:pic>
      <p:sp>
        <p:nvSpPr>
          <p:cNvPr id="2" name="Rectangle 1"/>
          <p:cNvSpPr/>
          <p:nvPr/>
        </p:nvSpPr>
        <p:spPr>
          <a:xfrm>
            <a:off x="1103446" y="3178820"/>
            <a:ext cx="10561173" cy="584775"/>
          </a:xfrm>
          <a:prstGeom prst="rect">
            <a:avLst/>
          </a:prstGeom>
        </p:spPr>
        <p:txBody>
          <a:bodyPr wrap="square">
            <a:spAutoFit/>
          </a:bodyPr>
          <a:lstStyle/>
          <a:p>
            <a:pPr algn="ctr"/>
            <a:r>
              <a:rPr lang="fr-FR" sz="1600" dirty="0">
                <a:solidFill>
                  <a:srgbClr val="FF0000"/>
                </a:solidFill>
                <a:latin typeface="Times New Roman" pitchFamily="18" charset="0"/>
                <a:cs typeface="Times New Roman" pitchFamily="18" charset="0"/>
              </a:rPr>
              <a:t>La prolifération est appréciée, après incorporation de </a:t>
            </a:r>
            <a:r>
              <a:rPr lang="fr-FR" sz="1600" dirty="0" smtClean="0">
                <a:solidFill>
                  <a:srgbClr val="FF0000"/>
                </a:solidFill>
                <a:latin typeface="Times New Roman" pitchFamily="18" charset="0"/>
                <a:cs typeface="Times New Roman" pitchFamily="18" charset="0"/>
              </a:rPr>
              <a:t>Thymidine  </a:t>
            </a:r>
            <a:r>
              <a:rPr lang="fr-FR" sz="1600" dirty="0">
                <a:solidFill>
                  <a:srgbClr val="FF0000"/>
                </a:solidFill>
                <a:latin typeface="Times New Roman" pitchFamily="18" charset="0"/>
                <a:cs typeface="Times New Roman" pitchFamily="18" charset="0"/>
              </a:rPr>
              <a:t>tritiée, par mesure de </a:t>
            </a:r>
          </a:p>
          <a:p>
            <a:pPr algn="ctr"/>
            <a:r>
              <a:rPr lang="fr-FR" sz="1600" dirty="0">
                <a:solidFill>
                  <a:srgbClr val="FF0000"/>
                </a:solidFill>
                <a:latin typeface="Times New Roman" pitchFamily="18" charset="0"/>
                <a:cs typeface="Times New Roman" pitchFamily="18" charset="0"/>
              </a:rPr>
              <a:t>la radioactivité dans un compteur à scintillation Béta. </a:t>
            </a:r>
          </a:p>
        </p:txBody>
      </p:sp>
      <p:sp>
        <p:nvSpPr>
          <p:cNvPr id="5" name="Rectangle 4"/>
          <p:cNvSpPr/>
          <p:nvPr/>
        </p:nvSpPr>
        <p:spPr>
          <a:xfrm>
            <a:off x="1816974" y="5419464"/>
            <a:ext cx="1206685" cy="288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rgbClr val="FF0000"/>
                </a:solidFill>
                <a:latin typeface="Times New Roman" pitchFamily="18" charset="0"/>
                <a:cs typeface="Times New Roman" pitchFamily="18" charset="0"/>
              </a:rPr>
              <a:t>CMN + stimulant</a:t>
            </a:r>
            <a:endParaRPr lang="fr-FR" sz="1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3905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3340" y="3212976"/>
            <a:ext cx="11905323" cy="3645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26126" y="13064"/>
            <a:ext cx="12192000" cy="5577483"/>
          </a:xfrm>
        </p:spPr>
        <p:txBody>
          <a:bodyPr>
            <a:normAutofit/>
          </a:bodyPr>
          <a:lstStyle/>
          <a:p>
            <a:pPr marL="0" indent="0" algn="ctr">
              <a:buNone/>
            </a:pPr>
            <a:r>
              <a:rPr lang="fr-FR" sz="2800" u="sng" dirty="0" smtClean="0">
                <a:solidFill>
                  <a:schemeClr val="tx1"/>
                </a:solidFill>
                <a:latin typeface="Times New Roman" pitchFamily="18" charset="0"/>
                <a:cs typeface="Times New Roman" pitchFamily="18" charset="0"/>
              </a:rPr>
              <a:t>Test de  prolifération par CMF : </a:t>
            </a:r>
            <a:endParaRPr lang="fr-FR" dirty="0" smtClean="0">
              <a:solidFill>
                <a:schemeClr val="tx1"/>
              </a:solidFill>
              <a:latin typeface="Times New Roman" pitchFamily="18" charset="0"/>
              <a:cs typeface="Times New Roman" pitchFamily="18" charset="0"/>
            </a:endParaRPr>
          </a:p>
          <a:p>
            <a:pPr>
              <a:buFont typeface="Arial" charset="0"/>
              <a:buChar char="•"/>
            </a:pPr>
            <a:r>
              <a:rPr lang="fr-FR" sz="1600" dirty="0">
                <a:solidFill>
                  <a:schemeClr val="tx1"/>
                </a:solidFill>
                <a:latin typeface="Times New Roman" pitchFamily="18" charset="0"/>
                <a:cs typeface="Times New Roman" pitchFamily="18" charset="0"/>
              </a:rPr>
              <a:t>N</a:t>
            </a:r>
            <a:r>
              <a:rPr lang="fr-FR" sz="1600" dirty="0" smtClean="0">
                <a:solidFill>
                  <a:schemeClr val="tx1"/>
                </a:solidFill>
                <a:latin typeface="Times New Roman" pitchFamily="18" charset="0"/>
                <a:cs typeface="Times New Roman" pitchFamily="18" charset="0"/>
              </a:rPr>
              <a:t>ouveau test quantitatif pour </a:t>
            </a:r>
            <a:r>
              <a:rPr lang="fr-FR" sz="1600" dirty="0">
                <a:solidFill>
                  <a:schemeClr val="tx1"/>
                </a:solidFill>
                <a:latin typeface="Times New Roman" pitchFamily="18" charset="0"/>
                <a:cs typeface="Times New Roman" pitchFamily="18" charset="0"/>
              </a:rPr>
              <a:t>évaluer la </a:t>
            </a:r>
            <a:r>
              <a:rPr lang="fr-FR" sz="1600" dirty="0" smtClean="0">
                <a:solidFill>
                  <a:schemeClr val="tx1"/>
                </a:solidFill>
                <a:latin typeface="Times New Roman" pitchFamily="18" charset="0"/>
                <a:cs typeface="Times New Roman" pitchFamily="18" charset="0"/>
              </a:rPr>
              <a:t>prolifération lymphocytaire </a:t>
            </a:r>
            <a:r>
              <a:rPr lang="fr-FR" sz="1600" dirty="0">
                <a:solidFill>
                  <a:schemeClr val="tx1"/>
                </a:solidFill>
                <a:latin typeface="Times New Roman" pitchFamily="18" charset="0"/>
                <a:cs typeface="Times New Roman" pitchFamily="18" charset="0"/>
              </a:rPr>
              <a:t>in </a:t>
            </a:r>
            <a:r>
              <a:rPr lang="fr-FR" sz="1600" dirty="0" smtClean="0">
                <a:solidFill>
                  <a:schemeClr val="tx1"/>
                </a:solidFill>
                <a:latin typeface="Times New Roman" pitchFamily="18" charset="0"/>
                <a:cs typeface="Times New Roman" pitchFamily="18" charset="0"/>
              </a:rPr>
              <a:t>vitro.</a:t>
            </a:r>
          </a:p>
          <a:p>
            <a:pPr>
              <a:buFont typeface="Arial" charset="0"/>
              <a:buChar char="•"/>
            </a:pPr>
            <a:r>
              <a:rPr lang="fr-FR" sz="1600" dirty="0" smtClean="0">
                <a:solidFill>
                  <a:schemeClr val="tx1"/>
                </a:solidFill>
                <a:latin typeface="Times New Roman" pitchFamily="18" charset="0"/>
                <a:cs typeface="Times New Roman" pitchFamily="18" charset="0"/>
              </a:rPr>
              <a:t>Marquage </a:t>
            </a:r>
            <a:r>
              <a:rPr lang="fr-FR" sz="1600" dirty="0">
                <a:solidFill>
                  <a:schemeClr val="tx1"/>
                </a:solidFill>
                <a:latin typeface="Times New Roman" pitchFamily="18" charset="0"/>
                <a:cs typeface="Times New Roman" pitchFamily="18" charset="0"/>
              </a:rPr>
              <a:t>des lymphocytes en </a:t>
            </a:r>
            <a:r>
              <a:rPr lang="fr-FR" sz="1600" dirty="0" smtClean="0">
                <a:solidFill>
                  <a:schemeClr val="tx1"/>
                </a:solidFill>
                <a:latin typeface="Times New Roman" pitchFamily="18" charset="0"/>
                <a:cs typeface="Times New Roman" pitchFamily="18" charset="0"/>
              </a:rPr>
              <a:t>intracellulaire</a:t>
            </a:r>
          </a:p>
          <a:p>
            <a:pPr>
              <a:buFont typeface="Arial" charset="0"/>
              <a:buChar char="•"/>
            </a:pPr>
            <a:r>
              <a:rPr lang="fr-FR" sz="1600" dirty="0" smtClean="0">
                <a:solidFill>
                  <a:schemeClr val="tx1"/>
                </a:solidFill>
                <a:latin typeface="Times New Roman" pitchFamily="18" charset="0"/>
                <a:cs typeface="Times New Roman" pitchFamily="18" charset="0"/>
              </a:rPr>
              <a:t>Utilise </a:t>
            </a:r>
            <a:r>
              <a:rPr lang="fr-FR" sz="1600" dirty="0">
                <a:solidFill>
                  <a:schemeClr val="tx1"/>
                </a:solidFill>
                <a:latin typeface="Times New Roman" pitchFamily="18" charset="0"/>
                <a:cs typeface="Times New Roman" pitchFamily="18" charset="0"/>
              </a:rPr>
              <a:t>la molécule carboxyfluorescein succinimidyl ester (CSFE).</a:t>
            </a:r>
          </a:p>
          <a:p>
            <a:pPr>
              <a:buFont typeface="Arial" charset="0"/>
              <a:buChar char="•"/>
            </a:pPr>
            <a:r>
              <a:rPr lang="fr-FR" sz="1600" dirty="0" smtClean="0">
                <a:solidFill>
                  <a:schemeClr val="tx1"/>
                </a:solidFill>
                <a:latin typeface="Times New Roman" pitchFamily="18" charset="0"/>
                <a:cs typeface="Times New Roman" pitchFamily="18" charset="0"/>
              </a:rPr>
              <a:t>Suivi </a:t>
            </a:r>
            <a:r>
              <a:rPr lang="fr-FR" sz="1600" dirty="0">
                <a:solidFill>
                  <a:schemeClr val="tx1"/>
                </a:solidFill>
                <a:latin typeface="Times New Roman" pitchFamily="18" charset="0"/>
                <a:cs typeface="Times New Roman" pitchFamily="18" charset="0"/>
              </a:rPr>
              <a:t>de l’activité mitotique par réduction progressive de deux fois l'intensité de la fluorescence</a:t>
            </a:r>
            <a:r>
              <a:rPr lang="fr-FR" sz="1600" dirty="0" smtClean="0">
                <a:solidFill>
                  <a:schemeClr val="tx1"/>
                </a:solidFill>
                <a:latin typeface="Times New Roman" pitchFamily="18" charset="0"/>
                <a:cs typeface="Times New Roman" pitchFamily="18" charset="0"/>
              </a:rPr>
              <a:t>.</a:t>
            </a:r>
          </a:p>
          <a:p>
            <a:pPr>
              <a:buFont typeface="Arial" charset="0"/>
              <a:buChar char="•"/>
            </a:pPr>
            <a:r>
              <a:rPr lang="fr-FR" sz="1600" dirty="0" smtClean="0">
                <a:solidFill>
                  <a:schemeClr val="tx1"/>
                </a:solidFill>
                <a:latin typeface="Times New Roman" pitchFamily="18" charset="0"/>
                <a:cs typeface="Times New Roman" pitchFamily="18" charset="0"/>
              </a:rPr>
              <a:t>Visualisation de huit à dix cycles de divisions cellulaires .</a:t>
            </a:r>
          </a:p>
          <a:p>
            <a:pPr>
              <a:buFont typeface="Arial" charset="0"/>
              <a:buChar char="•"/>
            </a:pPr>
            <a:endParaRPr lang="fr-FR" dirty="0">
              <a:solidFill>
                <a:schemeClr val="tx1"/>
              </a:solidFill>
              <a:latin typeface="Times New Roman" pitchFamily="18" charset="0"/>
              <a:cs typeface="Times New Roman" pitchFamily="18" charset="0"/>
            </a:endParaRPr>
          </a:p>
          <a:p>
            <a:pPr>
              <a:buFont typeface="Arial" charset="0"/>
              <a:buChar char="•"/>
            </a:pPr>
            <a:endParaRPr lang="fr-FR" dirty="0" smtClean="0">
              <a:solidFill>
                <a:schemeClr val="tx1"/>
              </a:solidFill>
              <a:latin typeface="Times New Roman" pitchFamily="18" charset="0"/>
              <a:cs typeface="Times New Roman" pitchFamily="18" charset="0"/>
            </a:endParaRPr>
          </a:p>
          <a:p>
            <a:pPr>
              <a:buFont typeface="Arial" charset="0"/>
              <a:buChar char="•"/>
            </a:pPr>
            <a:endParaRPr lang="fr-FR" dirty="0">
              <a:solidFill>
                <a:schemeClr val="tx1"/>
              </a:solidFill>
              <a:latin typeface="Times New Roman" pitchFamily="18" charset="0"/>
              <a:cs typeface="Times New Roman" pitchFamily="18" charset="0"/>
            </a:endParaRPr>
          </a:p>
          <a:p>
            <a:pPr>
              <a:buFont typeface="Arial" charset="0"/>
              <a:buChar char="•"/>
            </a:pPr>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4144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339" y="188641"/>
            <a:ext cx="11809312" cy="6408711"/>
          </a:xfrm>
        </p:spPr>
        <p:txBody>
          <a:bodyPr/>
          <a:lstStyle/>
          <a:p>
            <a:pPr marL="0" indent="0">
              <a:buNone/>
            </a:pPr>
            <a:r>
              <a:rPr lang="fr-FR" u="sng" dirty="0">
                <a:solidFill>
                  <a:schemeClr val="tx1"/>
                </a:solidFill>
                <a:latin typeface="Times New Roman" pitchFamily="18" charset="0"/>
                <a:cs typeface="Times New Roman" pitchFamily="18" charset="0"/>
              </a:rPr>
              <a:t>C. </a:t>
            </a:r>
            <a:r>
              <a:rPr lang="fr-FR" u="sng" dirty="0" smtClean="0">
                <a:solidFill>
                  <a:schemeClr val="tx1"/>
                </a:solidFill>
                <a:latin typeface="Times New Roman" pitchFamily="18" charset="0"/>
                <a:cs typeface="Times New Roman" pitchFamily="18" charset="0"/>
              </a:rPr>
              <a:t>Expression des </a:t>
            </a:r>
            <a:r>
              <a:rPr lang="fr-FR" u="sng" dirty="0">
                <a:solidFill>
                  <a:schemeClr val="tx1"/>
                </a:solidFill>
                <a:latin typeface="Times New Roman" pitchFamily="18" charset="0"/>
                <a:cs typeface="Times New Roman" pitchFamily="18" charset="0"/>
              </a:rPr>
              <a:t>molécules </a:t>
            </a:r>
            <a:r>
              <a:rPr lang="fr-FR" u="sng" dirty="0" smtClean="0">
                <a:solidFill>
                  <a:schemeClr val="tx1"/>
                </a:solidFill>
                <a:latin typeface="Times New Roman" pitchFamily="18" charset="0"/>
                <a:cs typeface="Times New Roman" pitchFamily="18" charset="0"/>
              </a:rPr>
              <a:t>d’activation par CMF:</a:t>
            </a:r>
            <a:r>
              <a:rPr lang="fr-FR" sz="2800" u="sng" dirty="0" smtClean="0">
                <a:solidFill>
                  <a:schemeClr val="tx1"/>
                </a:solidFill>
                <a:latin typeface="Times New Roman" pitchFamily="18" charset="0"/>
                <a:cs typeface="Times New Roman" pitchFamily="18" charset="0"/>
              </a:rPr>
              <a:t>                                </a:t>
            </a:r>
            <a:endParaRPr lang="fr-FR" sz="2000" dirty="0" smtClean="0">
              <a:solidFill>
                <a:schemeClr val="tx1"/>
              </a:solidFill>
              <a:latin typeface="Times New Roman" pitchFamily="18" charset="0"/>
              <a:cs typeface="Times New Roman" pitchFamily="18" charset="0"/>
            </a:endParaRPr>
          </a:p>
          <a:p>
            <a:pPr>
              <a:buFontTx/>
              <a:buChar char="-"/>
            </a:pPr>
            <a:r>
              <a:rPr lang="fr-FR" sz="2000" dirty="0" smtClean="0">
                <a:solidFill>
                  <a:schemeClr val="tx1"/>
                </a:solidFill>
                <a:latin typeface="Times New Roman" pitchFamily="18" charset="0"/>
                <a:cs typeface="Times New Roman" pitchFamily="18" charset="0"/>
              </a:rPr>
              <a:t>Déficit en molécules HLA de classe II</a:t>
            </a:r>
          </a:p>
          <a:p>
            <a:pPr marL="0" indent="0">
              <a:buNone/>
            </a:pPr>
            <a:endParaRPr lang="fr-FR" sz="2000" dirty="0">
              <a:solidFill>
                <a:schemeClr val="tx1"/>
              </a:solidFill>
              <a:latin typeface="Times New Roman" pitchFamily="18" charset="0"/>
              <a:cs typeface="Times New Roman" pitchFamily="18" charset="0"/>
            </a:endParaRPr>
          </a:p>
          <a:p>
            <a:pPr marL="0" indent="0">
              <a:buNone/>
            </a:pPr>
            <a:endParaRPr lang="fr-FR" sz="2000"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a:buFontTx/>
              <a:buChar char="-"/>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r>
              <a:rPr lang="fr-FR" sz="2000" dirty="0" smtClean="0">
                <a:solidFill>
                  <a:schemeClr val="tx1"/>
                </a:solidFill>
                <a:latin typeface="Times New Roman" pitchFamily="18" charset="0"/>
                <a:cs typeface="Times New Roman" pitchFamily="18" charset="0"/>
              </a:rPr>
              <a:t>-   Le syndrome d’Hyper IgM dans sa forme liée au sexe (Expression du CD40L).</a:t>
            </a:r>
          </a:p>
          <a:p>
            <a:endParaRPr lang="fr-FR"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638916" y="1148838"/>
            <a:ext cx="4819387" cy="172869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5514141" y="1148839"/>
            <a:ext cx="5766435" cy="1656681"/>
          </a:xfrm>
          <a:prstGeom prst="rect">
            <a:avLst/>
          </a:prstGeom>
          <a:noFill/>
          <a:ln w="9525">
            <a:noFill/>
            <a:miter lim="800000"/>
            <a:headEnd/>
            <a:tailEnd/>
          </a:ln>
        </p:spPr>
      </p:pic>
      <p:sp>
        <p:nvSpPr>
          <p:cNvPr id="7" name="Rectangle 6"/>
          <p:cNvSpPr/>
          <p:nvPr/>
        </p:nvSpPr>
        <p:spPr>
          <a:xfrm>
            <a:off x="8080643" y="2877529"/>
            <a:ext cx="1332560" cy="307777"/>
          </a:xfrm>
          <a:prstGeom prst="rect">
            <a:avLst/>
          </a:prstGeom>
          <a:ln>
            <a:solidFill>
              <a:srgbClr val="00B0F0"/>
            </a:solidFill>
          </a:ln>
        </p:spPr>
        <p:txBody>
          <a:bodyPr wrap="square">
            <a:spAutoFit/>
          </a:bodyPr>
          <a:lstStyle/>
          <a:p>
            <a:r>
              <a:rPr lang="fr-FR" sz="1400" b="1" dirty="0" smtClean="0">
                <a:latin typeface="Times New Roman" pitchFamily="18" charset="0"/>
                <a:cs typeface="Times New Roman" pitchFamily="18" charset="0"/>
              </a:rPr>
              <a:t>Patient</a:t>
            </a:r>
            <a:endParaRPr lang="fr-FR" sz="1400"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5" cstate="print"/>
          <a:srcRect l="57075" r="14613" b="54210"/>
          <a:stretch>
            <a:fillRect/>
          </a:stretch>
        </p:blipFill>
        <p:spPr bwMode="auto">
          <a:xfrm>
            <a:off x="3070444" y="4323305"/>
            <a:ext cx="4130896" cy="1941352"/>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l="57988" t="48334" r="12786" b="3332"/>
          <a:stretch>
            <a:fillRect/>
          </a:stretch>
        </p:blipFill>
        <p:spPr bwMode="auto">
          <a:xfrm>
            <a:off x="7152117" y="4285869"/>
            <a:ext cx="4128459" cy="2016224"/>
          </a:xfrm>
          <a:prstGeom prst="rect">
            <a:avLst/>
          </a:prstGeom>
          <a:noFill/>
          <a:ln w="9525">
            <a:noFill/>
            <a:miter lim="800000"/>
            <a:headEnd/>
            <a:tailEnd/>
          </a:ln>
        </p:spPr>
      </p:pic>
      <p:sp>
        <p:nvSpPr>
          <p:cNvPr id="13" name="Rectangle 12"/>
          <p:cNvSpPr/>
          <p:nvPr/>
        </p:nvSpPr>
        <p:spPr>
          <a:xfrm>
            <a:off x="8650365" y="6505600"/>
            <a:ext cx="1332560" cy="307777"/>
          </a:xfrm>
          <a:prstGeom prst="rect">
            <a:avLst/>
          </a:prstGeom>
          <a:ln>
            <a:solidFill>
              <a:srgbClr val="00B0F0"/>
            </a:solidFill>
          </a:ln>
        </p:spPr>
        <p:txBody>
          <a:bodyPr wrap="square">
            <a:spAutoFit/>
          </a:bodyPr>
          <a:lstStyle/>
          <a:p>
            <a:r>
              <a:rPr lang="fr-FR" sz="1400" b="1" dirty="0" smtClean="0">
                <a:latin typeface="Times New Roman" pitchFamily="18" charset="0"/>
                <a:cs typeface="Times New Roman" pitchFamily="18" charset="0"/>
              </a:rPr>
              <a:t>Patient</a:t>
            </a:r>
            <a:endParaRPr lang="fr-FR" sz="1400" dirty="0">
              <a:latin typeface="Times New Roman" pitchFamily="18" charset="0"/>
              <a:cs typeface="Times New Roman" pitchFamily="18" charset="0"/>
            </a:endParaRPr>
          </a:p>
        </p:txBody>
      </p:sp>
      <p:sp>
        <p:nvSpPr>
          <p:cNvPr id="14" name="Rectangle 13"/>
          <p:cNvSpPr/>
          <p:nvPr/>
        </p:nvSpPr>
        <p:spPr>
          <a:xfrm>
            <a:off x="4359956" y="6505598"/>
            <a:ext cx="1440160" cy="276999"/>
          </a:xfrm>
          <a:prstGeom prst="rect">
            <a:avLst/>
          </a:prstGeom>
          <a:ln>
            <a:solidFill>
              <a:srgbClr val="00B0F0"/>
            </a:solidFill>
          </a:ln>
        </p:spPr>
        <p:txBody>
          <a:bodyPr wrap="square">
            <a:spAutoFit/>
          </a:bodyPr>
          <a:lstStyle/>
          <a:p>
            <a:r>
              <a:rPr lang="fr-FR" sz="1200" b="1" dirty="0" smtClean="0">
                <a:latin typeface="Times New Roman" pitchFamily="18" charset="0"/>
                <a:cs typeface="Times New Roman" pitchFamily="18" charset="0"/>
              </a:rPr>
              <a:t>Contrôle</a:t>
            </a:r>
            <a:endParaRPr lang="fr-FR" sz="1200" dirty="0">
              <a:latin typeface="Times New Roman" pitchFamily="18" charset="0"/>
              <a:cs typeface="Times New Roman" pitchFamily="18" charset="0"/>
            </a:endParaRPr>
          </a:p>
        </p:txBody>
      </p:sp>
      <p:sp>
        <p:nvSpPr>
          <p:cNvPr id="15" name="Rectangle 14"/>
          <p:cNvSpPr/>
          <p:nvPr/>
        </p:nvSpPr>
        <p:spPr>
          <a:xfrm>
            <a:off x="2188015" y="2895670"/>
            <a:ext cx="1440160" cy="276999"/>
          </a:xfrm>
          <a:prstGeom prst="rect">
            <a:avLst/>
          </a:prstGeom>
          <a:ln>
            <a:solidFill>
              <a:srgbClr val="00B0F0"/>
            </a:solidFill>
          </a:ln>
        </p:spPr>
        <p:txBody>
          <a:bodyPr wrap="square">
            <a:spAutoFit/>
          </a:bodyPr>
          <a:lstStyle/>
          <a:p>
            <a:r>
              <a:rPr lang="fr-FR" sz="1200" b="1" dirty="0" smtClean="0">
                <a:latin typeface="Times New Roman" pitchFamily="18" charset="0"/>
                <a:cs typeface="Times New Roman" pitchFamily="18" charset="0"/>
              </a:rPr>
              <a:t>Contrôle</a:t>
            </a:r>
            <a:endParaRPr lang="fr-FR" sz="1200" dirty="0">
              <a:latin typeface="Times New Roman" pitchFamily="18" charset="0"/>
              <a:cs typeface="Times New Roman" pitchFamily="18" charset="0"/>
            </a:endParaRPr>
          </a:p>
        </p:txBody>
      </p:sp>
      <p:grpSp>
        <p:nvGrpSpPr>
          <p:cNvPr id="2" name="Groupe 74"/>
          <p:cNvGrpSpPr>
            <a:grpSpLocks/>
          </p:cNvGrpSpPr>
          <p:nvPr/>
        </p:nvGrpSpPr>
        <p:grpSpPr bwMode="auto">
          <a:xfrm>
            <a:off x="-832450" y="4210921"/>
            <a:ext cx="5054187" cy="1546433"/>
            <a:chOff x="-320153" y="3786097"/>
            <a:chExt cx="3608124" cy="2197843"/>
          </a:xfrm>
        </p:grpSpPr>
        <p:grpSp>
          <p:nvGrpSpPr>
            <p:cNvPr id="6" name="Groupe 33"/>
            <p:cNvGrpSpPr>
              <a:grpSpLocks/>
            </p:cNvGrpSpPr>
            <p:nvPr/>
          </p:nvGrpSpPr>
          <p:grpSpPr bwMode="auto">
            <a:xfrm>
              <a:off x="1126719" y="3786097"/>
              <a:ext cx="931167" cy="882179"/>
              <a:chOff x="3555611" y="2214461"/>
              <a:chExt cx="931167" cy="882179"/>
            </a:xfrm>
          </p:grpSpPr>
          <p:grpSp>
            <p:nvGrpSpPr>
              <p:cNvPr id="10" name="Groupe 12"/>
              <p:cNvGrpSpPr>
                <a:grpSpLocks/>
              </p:cNvGrpSpPr>
              <p:nvPr/>
            </p:nvGrpSpPr>
            <p:grpSpPr bwMode="auto">
              <a:xfrm>
                <a:off x="3700960" y="2214461"/>
                <a:ext cx="785818" cy="642942"/>
                <a:chOff x="1343506" y="1785833"/>
                <a:chExt cx="785818" cy="642942"/>
              </a:xfrm>
            </p:grpSpPr>
            <p:sp>
              <p:nvSpPr>
                <p:cNvPr id="28" name="Ellipse 27"/>
                <p:cNvSpPr/>
                <p:nvPr/>
              </p:nvSpPr>
              <p:spPr>
                <a:xfrm>
                  <a:off x="1343506" y="1785833"/>
                  <a:ext cx="785818" cy="642942"/>
                </a:xfrm>
                <a:prstGeom prst="ellipse">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fr-FR" sz="1200">
                    <a:latin typeface="Times New Roman" pitchFamily="18" charset="0"/>
                    <a:cs typeface="Times New Roman" pitchFamily="18" charset="0"/>
                  </a:endParaRPr>
                </a:p>
              </p:txBody>
            </p:sp>
            <p:sp>
              <p:nvSpPr>
                <p:cNvPr id="29" name="Ellipse 28"/>
                <p:cNvSpPr/>
                <p:nvPr/>
              </p:nvSpPr>
              <p:spPr>
                <a:xfrm>
                  <a:off x="1557819" y="1964428"/>
                  <a:ext cx="357190" cy="28575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fr-FR" sz="1200">
                    <a:latin typeface="Times New Roman" pitchFamily="18" charset="0"/>
                    <a:cs typeface="Times New Roman" pitchFamily="18" charset="0"/>
                  </a:endParaRPr>
                </a:p>
              </p:txBody>
            </p:sp>
          </p:grpSp>
          <p:sp>
            <p:nvSpPr>
              <p:cNvPr id="27" name="ZoneTexte 80"/>
              <p:cNvSpPr txBox="1">
                <a:spLocks noChangeArrowheads="1"/>
              </p:cNvSpPr>
              <p:nvPr/>
            </p:nvSpPr>
            <p:spPr bwMode="auto">
              <a:xfrm>
                <a:off x="3555611" y="2702960"/>
                <a:ext cx="714380" cy="393680"/>
              </a:xfrm>
              <a:prstGeom prst="rect">
                <a:avLst/>
              </a:prstGeom>
              <a:noFill/>
              <a:ln w="9525">
                <a:noFill/>
                <a:miter lim="800000"/>
                <a:headEnd/>
                <a:tailEnd/>
              </a:ln>
            </p:spPr>
            <p:txBody>
              <a:bodyPr>
                <a:spAutoFit/>
              </a:bodyPr>
              <a:lstStyle/>
              <a:p>
                <a:r>
                  <a:rPr lang="fr-FR" sz="1200" b="1" dirty="0">
                    <a:latin typeface="Times New Roman" pitchFamily="18" charset="0"/>
                    <a:cs typeface="Times New Roman" pitchFamily="18" charset="0"/>
                  </a:rPr>
                  <a:t>LT</a:t>
                </a:r>
              </a:p>
            </p:txBody>
          </p:sp>
        </p:grpSp>
        <p:sp>
          <p:nvSpPr>
            <p:cNvPr id="23" name="ZoneTexte 76"/>
            <p:cNvSpPr txBox="1">
              <a:spLocks noChangeArrowheads="1"/>
            </p:cNvSpPr>
            <p:nvPr/>
          </p:nvSpPr>
          <p:spPr bwMode="auto">
            <a:xfrm>
              <a:off x="806404" y="4668275"/>
              <a:ext cx="1644084" cy="393680"/>
            </a:xfrm>
            <a:prstGeom prst="rect">
              <a:avLst/>
            </a:prstGeom>
            <a:noFill/>
            <a:ln w="9525">
              <a:noFill/>
              <a:miter lim="800000"/>
              <a:headEnd/>
              <a:tailEnd/>
            </a:ln>
          </p:spPr>
          <p:txBody>
            <a:bodyPr wrap="square">
              <a:spAutoFit/>
            </a:bodyPr>
            <a:lstStyle/>
            <a:p>
              <a:pPr algn="ctr"/>
              <a:r>
                <a:rPr lang="fr-FR" sz="1200" b="1" dirty="0" smtClean="0">
                  <a:solidFill>
                    <a:schemeClr val="accent2">
                      <a:lumMod val="40000"/>
                      <a:lumOff val="60000"/>
                    </a:schemeClr>
                  </a:solidFill>
                  <a:latin typeface="Times New Roman" pitchFamily="18" charset="0"/>
                  <a:cs typeface="Times New Roman" pitchFamily="18" charset="0"/>
                </a:rPr>
                <a:t>    </a:t>
              </a:r>
              <a:r>
                <a:rPr lang="fr-FR" sz="1200" dirty="0" smtClean="0">
                  <a:latin typeface="Times New Roman" pitchFamily="18" charset="0"/>
                  <a:cs typeface="Times New Roman" pitchFamily="18" charset="0"/>
                </a:rPr>
                <a:t> </a:t>
              </a:r>
              <a:r>
                <a:rPr lang="fr-FR" sz="1200" b="1" dirty="0" err="1" smtClean="0">
                  <a:latin typeface="Times New Roman" pitchFamily="18" charset="0"/>
                  <a:cs typeface="Times New Roman" pitchFamily="18" charset="0"/>
                </a:rPr>
                <a:t>prolif</a:t>
              </a:r>
              <a:r>
                <a:rPr lang="fr-FR" sz="1200" b="1" dirty="0" smtClean="0">
                  <a:latin typeface="Times New Roman" pitchFamily="18" charset="0"/>
                  <a:cs typeface="Times New Roman" pitchFamily="18" charset="0"/>
                </a:rPr>
                <a:t>/PMA </a:t>
              </a:r>
              <a:r>
                <a:rPr lang="fr-FR" sz="1200" b="1" dirty="0">
                  <a:latin typeface="Times New Roman" pitchFamily="18" charset="0"/>
                  <a:cs typeface="Times New Roman" pitchFamily="18" charset="0"/>
                </a:rPr>
                <a:t>Ca+</a:t>
              </a:r>
            </a:p>
          </p:txBody>
        </p:sp>
        <p:sp>
          <p:nvSpPr>
            <p:cNvPr id="25" name="ZoneTexte 78"/>
            <p:cNvSpPr txBox="1">
              <a:spLocks noChangeArrowheads="1"/>
            </p:cNvSpPr>
            <p:nvPr/>
          </p:nvSpPr>
          <p:spPr bwMode="auto">
            <a:xfrm>
              <a:off x="-320153" y="5590260"/>
              <a:ext cx="3608124" cy="393680"/>
            </a:xfrm>
            <a:prstGeom prst="rect">
              <a:avLst/>
            </a:prstGeom>
            <a:noFill/>
            <a:ln w="9525">
              <a:noFill/>
              <a:miter lim="800000"/>
              <a:headEnd/>
              <a:tailEnd/>
            </a:ln>
          </p:spPr>
          <p:txBody>
            <a:bodyPr wrap="square">
              <a:spAutoFit/>
            </a:bodyPr>
            <a:lstStyle/>
            <a:p>
              <a:r>
                <a:rPr lang="fr-FR" sz="1200" b="1" dirty="0" smtClean="0">
                  <a:latin typeface="Times New Roman" pitchFamily="18" charset="0"/>
                  <a:cs typeface="Times New Roman" pitchFamily="18" charset="0"/>
                </a:rPr>
                <a:t>                     Le taux d’expression par CMF</a:t>
              </a:r>
              <a:endParaRPr lang="fr-FR" sz="1200" b="1" dirty="0">
                <a:latin typeface="Times New Roman" pitchFamily="18" charset="0"/>
                <a:cs typeface="Times New Roman" pitchFamily="18" charset="0"/>
              </a:endParaRPr>
            </a:p>
          </p:txBody>
        </p:sp>
      </p:grpSp>
      <p:cxnSp>
        <p:nvCxnSpPr>
          <p:cNvPr id="30" name="Connecteur droit avec flèche 29"/>
          <p:cNvCxnSpPr/>
          <p:nvPr/>
        </p:nvCxnSpPr>
        <p:spPr bwMode="auto">
          <a:xfrm>
            <a:off x="1872568" y="5083769"/>
            <a:ext cx="0" cy="398892"/>
          </a:xfrm>
          <a:prstGeom prst="straightConnector1">
            <a:avLst/>
          </a:prstGeom>
          <a:ln>
            <a:headEnd type="none" w="sm" len="sm"/>
            <a:tailEnd type="arrow"/>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680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392" y="123326"/>
            <a:ext cx="10972800" cy="5102027"/>
          </a:xfrm>
        </p:spPr>
        <p:txBody>
          <a:bodyPr>
            <a:normAutofit fontScale="70000" lnSpcReduction="20000"/>
          </a:bodyPr>
          <a:lstStyle/>
          <a:p>
            <a:pPr marL="0" indent="0">
              <a:buNone/>
            </a:pPr>
            <a:r>
              <a:rPr lang="fr-FR" sz="3600" u="sng" dirty="0">
                <a:solidFill>
                  <a:schemeClr val="tx1"/>
                </a:solidFill>
                <a:latin typeface="Times New Roman" pitchFamily="18" charset="0"/>
                <a:cs typeface="Times New Roman" pitchFamily="18" charset="0"/>
              </a:rPr>
              <a:t>D- Etude fonctionnelle des Polynucléaires neutrophiles </a:t>
            </a:r>
            <a:r>
              <a:rPr lang="fr-FR" sz="3600" u="sng" dirty="0" smtClean="0">
                <a:solidFill>
                  <a:schemeClr val="tx1"/>
                </a:solidFill>
                <a:latin typeface="Times New Roman" pitchFamily="18" charset="0"/>
                <a:cs typeface="Times New Roman" pitchFamily="18" charset="0"/>
              </a:rPr>
              <a:t>:</a:t>
            </a:r>
          </a:p>
          <a:p>
            <a:pPr marL="0" indent="0">
              <a:buNone/>
            </a:pPr>
            <a:endParaRPr lang="fr-FR" sz="2800" dirty="0" smtClean="0">
              <a:solidFill>
                <a:schemeClr val="tx1"/>
              </a:solidFill>
              <a:latin typeface="Times New Roman" pitchFamily="18" charset="0"/>
              <a:cs typeface="Times New Roman" pitchFamily="18" charset="0"/>
            </a:endParaRPr>
          </a:p>
          <a:p>
            <a:pPr marL="0" indent="0" algn="ctr">
              <a:buNone/>
            </a:pPr>
            <a:r>
              <a:rPr lang="fr-FR" sz="2800" u="sng" dirty="0" smtClean="0">
                <a:solidFill>
                  <a:srgbClr val="0070C0"/>
                </a:solidFill>
                <a:latin typeface="Times New Roman" pitchFamily="18" charset="0"/>
                <a:cs typeface="Times New Roman" pitchFamily="18" charset="0"/>
              </a:rPr>
              <a:t>a- Exploration du métabolisme oxydatif                                           </a:t>
            </a:r>
          </a:p>
          <a:p>
            <a:pPr marL="0" indent="0" algn="ctr">
              <a:buNone/>
            </a:pPr>
            <a:r>
              <a:rPr lang="fr-FR" sz="2800" u="sng" dirty="0" smtClean="0">
                <a:solidFill>
                  <a:srgbClr val="0070C0"/>
                </a:solidFill>
                <a:latin typeface="Times New Roman" pitchFamily="18" charset="0"/>
                <a:cs typeface="Times New Roman" pitchFamily="18" charset="0"/>
              </a:rPr>
              <a:t>   Test de réduction au nitrobleu de tétrazolium (NBT)</a:t>
            </a:r>
          </a:p>
          <a:p>
            <a:pPr marL="0" indent="0" algn="ctr">
              <a:buNone/>
            </a:pPr>
            <a:r>
              <a:rPr lang="fr-FR" sz="2800" dirty="0" smtClean="0">
                <a:solidFill>
                  <a:schemeClr val="tx1"/>
                </a:solidFill>
                <a:latin typeface="Times New Roman" pitchFamily="18" charset="0"/>
                <a:cs typeface="Times New Roman" pitchFamily="18" charset="0"/>
              </a:rPr>
              <a:t>Principe</a:t>
            </a:r>
          </a:p>
          <a:p>
            <a:pPr>
              <a:buFontTx/>
              <a:buChar char="-"/>
            </a:pPr>
            <a:r>
              <a:rPr lang="fr-FR" dirty="0">
                <a:solidFill>
                  <a:schemeClr val="tx1"/>
                </a:solidFill>
                <a:latin typeface="Times New Roman" pitchFamily="18" charset="0"/>
                <a:cs typeface="Times New Roman" pitchFamily="18" charset="0"/>
              </a:rPr>
              <a:t>Test </a:t>
            </a:r>
            <a:r>
              <a:rPr lang="fr-FR" dirty="0" smtClean="0">
                <a:solidFill>
                  <a:schemeClr val="tx1"/>
                </a:solidFill>
                <a:latin typeface="Times New Roman" pitchFamily="18" charset="0"/>
                <a:cs typeface="Times New Roman" pitchFamily="18" charset="0"/>
              </a:rPr>
              <a:t>qualitatif de </a:t>
            </a:r>
            <a:r>
              <a:rPr lang="fr-FR" dirty="0">
                <a:solidFill>
                  <a:schemeClr val="tx1"/>
                </a:solidFill>
                <a:latin typeface="Times New Roman" pitchFamily="18" charset="0"/>
                <a:cs typeface="Times New Roman" pitchFamily="18" charset="0"/>
              </a:rPr>
              <a:t>choix pour le diagnostic de la granulomatose septique chronique (</a:t>
            </a:r>
            <a:r>
              <a:rPr lang="fr-FR" dirty="0" smtClean="0">
                <a:solidFill>
                  <a:schemeClr val="tx1"/>
                </a:solidFill>
                <a:latin typeface="Times New Roman" pitchFamily="18" charset="0"/>
                <a:cs typeface="Times New Roman" pitchFamily="18" charset="0"/>
              </a:rPr>
              <a:t>CGD)</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où, il n’y a pas de production </a:t>
            </a:r>
            <a:r>
              <a:rPr lang="fr-FR" dirty="0">
                <a:solidFill>
                  <a:schemeClr val="tx1"/>
                </a:solidFill>
                <a:latin typeface="Times New Roman" pitchFamily="18" charset="0"/>
                <a:cs typeface="Times New Roman" pitchFamily="18" charset="0"/>
              </a:rPr>
              <a:t>de formes réactives de l'oxygène (FRO) par les PN</a:t>
            </a:r>
            <a:r>
              <a:rPr lang="fr-FR" dirty="0" smtClean="0">
                <a:solidFill>
                  <a:schemeClr val="tx1"/>
                </a:solidFill>
                <a:latin typeface="Times New Roman" pitchFamily="18" charset="0"/>
                <a:cs typeface="Times New Roman" pitchFamily="18" charset="0"/>
              </a:rPr>
              <a:t>.</a:t>
            </a:r>
          </a:p>
          <a:p>
            <a:pPr>
              <a:buFontTx/>
              <a:buChar char="-"/>
            </a:pPr>
            <a:endParaRPr lang="fr-FR" dirty="0" smtClean="0">
              <a:solidFill>
                <a:schemeClr val="tx1"/>
              </a:solidFill>
              <a:latin typeface="Times New Roman" pitchFamily="18" charset="0"/>
              <a:cs typeface="Times New Roman" pitchFamily="18" charset="0"/>
            </a:endParaRPr>
          </a:p>
          <a:p>
            <a:pPr>
              <a:buFontTx/>
              <a:buChar char="-"/>
            </a:pPr>
            <a:r>
              <a:rPr lang="fr-FR" dirty="0" smtClean="0">
                <a:solidFill>
                  <a:schemeClr val="tx1"/>
                </a:solidFill>
                <a:latin typeface="Times New Roman" pitchFamily="18" charset="0"/>
                <a:cs typeface="Times New Roman" pitchFamily="18" charset="0"/>
              </a:rPr>
              <a:t>Simple et d’une spécificité élevée.</a:t>
            </a:r>
          </a:p>
          <a:p>
            <a:pPr>
              <a:buFontTx/>
              <a:buChar char="-"/>
            </a:pPr>
            <a:endParaRPr lang="fr-FR" dirty="0">
              <a:solidFill>
                <a:schemeClr val="tx1"/>
              </a:solidFill>
              <a:latin typeface="Times New Roman" pitchFamily="18" charset="0"/>
              <a:cs typeface="Times New Roman" pitchFamily="18" charset="0"/>
            </a:endParaRPr>
          </a:p>
          <a:p>
            <a:pPr>
              <a:buFontTx/>
              <a:buChar char="-"/>
            </a:pPr>
            <a:r>
              <a:rPr lang="fr-FR" dirty="0" smtClean="0">
                <a:solidFill>
                  <a:schemeClr val="tx1"/>
                </a:solidFill>
                <a:latin typeface="Times New Roman" pitchFamily="18" charset="0"/>
                <a:cs typeface="Times New Roman" pitchFamily="18" charset="0"/>
              </a:rPr>
              <a:t>Activation </a:t>
            </a:r>
            <a:r>
              <a:rPr lang="fr-FR" dirty="0">
                <a:solidFill>
                  <a:schemeClr val="tx1"/>
                </a:solidFill>
                <a:latin typeface="Times New Roman" pitchFamily="18" charset="0"/>
                <a:cs typeface="Times New Roman" pitchFamily="18" charset="0"/>
              </a:rPr>
              <a:t>de la NADPH oxydase </a:t>
            </a:r>
            <a:r>
              <a:rPr lang="fr-FR" dirty="0" smtClean="0">
                <a:solidFill>
                  <a:schemeClr val="tx1"/>
                </a:solidFill>
                <a:latin typeface="Times New Roman" pitchFamily="18" charset="0"/>
                <a:cs typeface="Times New Roman" pitchFamily="18" charset="0"/>
              </a:rPr>
              <a:t>par  PMA </a:t>
            </a:r>
            <a:r>
              <a:rPr lang="fr-FR" dirty="0">
                <a:solidFill>
                  <a:schemeClr val="tx1"/>
                </a:solidFill>
                <a:latin typeface="Times New Roman" pitchFamily="18" charset="0"/>
                <a:cs typeface="Times New Roman" pitchFamily="18" charset="0"/>
              </a:rPr>
              <a:t>et /ou LPS  en présence de NBT</a:t>
            </a:r>
            <a:r>
              <a:rPr lang="fr-FR" dirty="0" smtClean="0">
                <a:solidFill>
                  <a:schemeClr val="tx1"/>
                </a:solidFill>
                <a:latin typeface="Times New Roman" pitchFamily="18" charset="0"/>
                <a:cs typeface="Times New Roman" pitchFamily="18" charset="0"/>
              </a:rPr>
              <a:t>.</a:t>
            </a:r>
          </a:p>
          <a:p>
            <a:pPr marL="0" indent="0">
              <a:buNone/>
            </a:pPr>
            <a:r>
              <a:rPr lang="fr-FR" dirty="0" smtClean="0">
                <a:solidFill>
                  <a:schemeClr val="tx1"/>
                </a:solidFill>
                <a:latin typeface="Times New Roman" pitchFamily="18" charset="0"/>
                <a:cs typeface="Times New Roman" pitchFamily="18" charset="0"/>
              </a:rPr>
              <a:t> </a:t>
            </a:r>
          </a:p>
          <a:p>
            <a:pPr>
              <a:buFontTx/>
              <a:buChar char="-"/>
            </a:pPr>
            <a:r>
              <a:rPr lang="fr-FR" dirty="0" smtClean="0">
                <a:solidFill>
                  <a:schemeClr val="tx1"/>
                </a:solidFill>
                <a:latin typeface="Times New Roman" pitchFamily="18" charset="0"/>
                <a:cs typeface="Times New Roman" pitchFamily="18" charset="0"/>
              </a:rPr>
              <a:t>Réduction du NBT préalablement </a:t>
            </a:r>
            <a:r>
              <a:rPr lang="fr-FR" dirty="0">
                <a:solidFill>
                  <a:schemeClr val="tx1"/>
                </a:solidFill>
                <a:latin typeface="Times New Roman" pitchFamily="18" charset="0"/>
                <a:cs typeface="Times New Roman" pitchFamily="18" charset="0"/>
              </a:rPr>
              <a:t>jaune, </a:t>
            </a:r>
            <a:r>
              <a:rPr lang="fr-FR" dirty="0" smtClean="0">
                <a:solidFill>
                  <a:schemeClr val="tx1"/>
                </a:solidFill>
                <a:latin typeface="Times New Roman" pitchFamily="18" charset="0"/>
                <a:cs typeface="Times New Roman" pitchFamily="18" charset="0"/>
              </a:rPr>
              <a:t>en </a:t>
            </a:r>
            <a:r>
              <a:rPr lang="fr-FR" dirty="0">
                <a:solidFill>
                  <a:schemeClr val="tx1"/>
                </a:solidFill>
                <a:latin typeface="Times New Roman" pitchFamily="18" charset="0"/>
                <a:cs typeface="Times New Roman" pitchFamily="18" charset="0"/>
              </a:rPr>
              <a:t>précipité violet par les </a:t>
            </a:r>
            <a:r>
              <a:rPr lang="fr-FR" dirty="0" smtClean="0">
                <a:solidFill>
                  <a:schemeClr val="tx1"/>
                </a:solidFill>
                <a:latin typeface="Times New Roman" pitchFamily="18" charset="0"/>
                <a:cs typeface="Times New Roman" pitchFamily="18" charset="0"/>
              </a:rPr>
              <a:t>FRO. </a:t>
            </a:r>
          </a:p>
          <a:p>
            <a:pPr>
              <a:buFontTx/>
              <a:buChar char="-"/>
            </a:pPr>
            <a:endParaRPr lang="fr-FR" dirty="0" smtClean="0">
              <a:solidFill>
                <a:schemeClr val="tx1"/>
              </a:solidFill>
              <a:latin typeface="Times New Roman" pitchFamily="18" charset="0"/>
              <a:cs typeface="Times New Roman" pitchFamily="18" charset="0"/>
            </a:endParaRPr>
          </a:p>
          <a:p>
            <a:pPr marL="0" indent="0" algn="ctr">
              <a:buNone/>
            </a:pPr>
            <a:r>
              <a:rPr lang="fr-FR" sz="2100" dirty="0" smtClean="0">
                <a:solidFill>
                  <a:schemeClr val="tx1"/>
                </a:solidFill>
                <a:latin typeface="Times New Roman" pitchFamily="18" charset="0"/>
                <a:cs typeface="Times New Roman" pitchFamily="18" charset="0"/>
              </a:rPr>
              <a:t>Un </a:t>
            </a:r>
            <a:r>
              <a:rPr lang="fr-FR" sz="2100" dirty="0">
                <a:solidFill>
                  <a:schemeClr val="tx1"/>
                </a:solidFill>
                <a:latin typeface="Times New Roman" pitchFamily="18" charset="0"/>
                <a:cs typeface="Times New Roman" pitchFamily="18" charset="0"/>
              </a:rPr>
              <a:t>étalement sur lame et </a:t>
            </a:r>
            <a:r>
              <a:rPr lang="fr-FR" sz="2100" dirty="0" smtClean="0">
                <a:solidFill>
                  <a:schemeClr val="tx1"/>
                </a:solidFill>
                <a:latin typeface="Times New Roman" pitchFamily="18" charset="0"/>
                <a:cs typeface="Times New Roman" pitchFamily="18" charset="0"/>
              </a:rPr>
              <a:t>l’appréciation  </a:t>
            </a:r>
            <a:r>
              <a:rPr lang="fr-FR" sz="2100" dirty="0">
                <a:solidFill>
                  <a:schemeClr val="tx1"/>
                </a:solidFill>
                <a:latin typeface="Times New Roman" pitchFamily="18" charset="0"/>
                <a:cs typeface="Times New Roman" pitchFamily="18" charset="0"/>
              </a:rPr>
              <a:t>des cellules ayant réduit le NBT permet immédiatement </a:t>
            </a:r>
            <a:r>
              <a:rPr lang="fr-FR" sz="2100" dirty="0" smtClean="0">
                <a:solidFill>
                  <a:schemeClr val="tx1"/>
                </a:solidFill>
                <a:latin typeface="Times New Roman" pitchFamily="18" charset="0"/>
                <a:cs typeface="Times New Roman" pitchFamily="18" charset="0"/>
              </a:rPr>
              <a:t>d’évoquer le </a:t>
            </a:r>
            <a:r>
              <a:rPr lang="fr-FR" sz="2100" dirty="0">
                <a:solidFill>
                  <a:schemeClr val="tx1"/>
                </a:solidFill>
                <a:latin typeface="Times New Roman" pitchFamily="18" charset="0"/>
                <a:cs typeface="Times New Roman" pitchFamily="18" charset="0"/>
              </a:rPr>
              <a:t>diagnostic de la CGD. </a:t>
            </a:r>
          </a:p>
          <a:p>
            <a:pPr>
              <a:buFontTx/>
              <a:buChar char="-"/>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9616" y="5156884"/>
            <a:ext cx="7200800" cy="1625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9552384" y="5749365"/>
            <a:ext cx="2351584" cy="338554"/>
          </a:xfrm>
          <a:prstGeom prst="rect">
            <a:avLst/>
          </a:prstGeom>
        </p:spPr>
        <p:txBody>
          <a:bodyPr wrap="square">
            <a:spAutoFit/>
          </a:bodyPr>
          <a:lstStyle/>
          <a:p>
            <a:pPr algn="ctr"/>
            <a:r>
              <a:rPr lang="fr-FR" sz="1600" dirty="0" smtClean="0"/>
              <a:t>Réduction du NBT</a:t>
            </a:r>
            <a:endParaRPr lang="fr-FR" sz="1600" dirty="0"/>
          </a:p>
        </p:txBody>
      </p:sp>
      <p:sp>
        <p:nvSpPr>
          <p:cNvPr id="7" name="Rectangle 6"/>
          <p:cNvSpPr/>
          <p:nvPr/>
        </p:nvSpPr>
        <p:spPr>
          <a:xfrm>
            <a:off x="0" y="5684008"/>
            <a:ext cx="2639616" cy="923330"/>
          </a:xfrm>
          <a:prstGeom prst="rect">
            <a:avLst/>
          </a:prstGeom>
        </p:spPr>
        <p:txBody>
          <a:bodyPr wrap="square">
            <a:spAutoFit/>
          </a:bodyPr>
          <a:lstStyle/>
          <a:p>
            <a:pPr algn="ctr"/>
            <a:r>
              <a:rPr lang="fr-FR" dirty="0" smtClean="0">
                <a:latin typeface="Times New Roman" pitchFamily="18" charset="0"/>
                <a:cs typeface="Times New Roman" pitchFamily="18" charset="0"/>
              </a:rPr>
              <a:t>Absence de réduction du NBT</a:t>
            </a:r>
          </a:p>
          <a:p>
            <a:pPr algn="ctr"/>
            <a:r>
              <a:rPr lang="fr-FR" dirty="0" smtClean="0">
                <a:latin typeface="Times New Roman" pitchFamily="18" charset="0"/>
                <a:cs typeface="Times New Roman" pitchFamily="18" charset="0"/>
              </a:rPr>
              <a:t>CGD</a:t>
            </a:r>
            <a:endParaRPr lang="fr-FR" dirty="0"/>
          </a:p>
        </p:txBody>
      </p:sp>
    </p:spTree>
    <p:extLst>
      <p:ext uri="{BB962C8B-B14F-4D97-AF65-F5344CB8AC3E}">
        <p14:creationId xmlns:p14="http://schemas.microsoft.com/office/powerpoint/2010/main" xmlns="" val="25693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350" y="-171400"/>
            <a:ext cx="11713301" cy="6552728"/>
          </a:xfrm>
        </p:spPr>
        <p:txBody>
          <a:bodyPr>
            <a:normAutofit/>
          </a:bodyPr>
          <a:lstStyle/>
          <a:p>
            <a:endParaRPr lang="fr-FR" sz="1400" dirty="0" smtClean="0">
              <a:solidFill>
                <a:schemeClr val="tx1"/>
              </a:solidFill>
              <a:latin typeface="Times New Roman" pitchFamily="18" charset="0"/>
              <a:cs typeface="Times New Roman" pitchFamily="18" charset="0"/>
            </a:endParaRPr>
          </a:p>
          <a:p>
            <a:pPr marL="0" indent="0" algn="ctr">
              <a:buNone/>
            </a:pPr>
            <a:r>
              <a:rPr lang="fr-FR" u="sng" dirty="0" smtClean="0">
                <a:solidFill>
                  <a:srgbClr val="0070C0"/>
                </a:solidFill>
                <a:latin typeface="Times New Roman" pitchFamily="18" charset="0"/>
                <a:cs typeface="Times New Roman" pitchFamily="18" charset="0"/>
              </a:rPr>
              <a:t>Test </a:t>
            </a:r>
            <a:r>
              <a:rPr lang="fr-FR" u="sng" dirty="0">
                <a:solidFill>
                  <a:srgbClr val="0070C0"/>
                </a:solidFill>
                <a:latin typeface="Times New Roman" pitchFamily="18" charset="0"/>
                <a:cs typeface="Times New Roman" pitchFamily="18" charset="0"/>
              </a:rPr>
              <a:t>à la  </a:t>
            </a:r>
            <a:r>
              <a:rPr lang="fr-FR" u="sng" dirty="0" smtClean="0">
                <a:solidFill>
                  <a:srgbClr val="0070C0"/>
                </a:solidFill>
                <a:latin typeface="Times New Roman" pitchFamily="18" charset="0"/>
                <a:cs typeface="Times New Roman" pitchFamily="18" charset="0"/>
              </a:rPr>
              <a:t>dihydrorhodamine-123</a:t>
            </a:r>
            <a:endParaRPr lang="fr-FR" dirty="0" smtClean="0">
              <a:solidFill>
                <a:srgbClr val="00B0F0"/>
              </a:solidFill>
              <a:latin typeface="Times New Roman" pitchFamily="18" charset="0"/>
              <a:cs typeface="Times New Roman" pitchFamily="18" charset="0"/>
            </a:endParaRPr>
          </a:p>
          <a:p>
            <a:r>
              <a:rPr lang="fr-FR" sz="1800" dirty="0" smtClean="0">
                <a:solidFill>
                  <a:schemeClr val="tx1"/>
                </a:solidFill>
                <a:latin typeface="Times New Roman" pitchFamily="18" charset="0"/>
                <a:cs typeface="Times New Roman" pitchFamily="18" charset="0"/>
              </a:rPr>
              <a:t>Constitue également un test de choix pour </a:t>
            </a:r>
            <a:r>
              <a:rPr lang="fr-FR" sz="1800" dirty="0">
                <a:solidFill>
                  <a:schemeClr val="tx1"/>
                </a:solidFill>
                <a:latin typeface="Times New Roman" pitchFamily="18" charset="0"/>
                <a:cs typeface="Times New Roman" pitchFamily="18" charset="0"/>
              </a:rPr>
              <a:t>le diagnostic de </a:t>
            </a:r>
            <a:r>
              <a:rPr lang="fr-FR" sz="1800" dirty="0" smtClean="0">
                <a:solidFill>
                  <a:schemeClr val="tx1"/>
                </a:solidFill>
                <a:latin typeface="Times New Roman" pitchFamily="18" charset="0"/>
                <a:cs typeface="Times New Roman" pitchFamily="18" charset="0"/>
              </a:rPr>
              <a:t>granulomatose septique  </a:t>
            </a:r>
            <a:r>
              <a:rPr lang="fr-FR" sz="1800" dirty="0">
                <a:solidFill>
                  <a:schemeClr val="tx1"/>
                </a:solidFill>
                <a:latin typeface="Times New Roman" pitchFamily="18" charset="0"/>
                <a:cs typeface="Times New Roman" pitchFamily="18" charset="0"/>
              </a:rPr>
              <a:t>chronique (CGD</a:t>
            </a:r>
            <a:r>
              <a:rPr lang="fr-FR" sz="1800" dirty="0" smtClean="0">
                <a:solidFill>
                  <a:schemeClr val="tx1"/>
                </a:solidFill>
                <a:latin typeface="Times New Roman" pitchFamily="18" charset="0"/>
                <a:cs typeface="Times New Roman" pitchFamily="18" charset="0"/>
              </a:rPr>
              <a:t>).</a:t>
            </a:r>
          </a:p>
          <a:p>
            <a:endParaRPr lang="fr-FR" sz="1800" dirty="0">
              <a:solidFill>
                <a:schemeClr val="tx1"/>
              </a:solidFill>
              <a:latin typeface="Times New Roman" pitchFamily="18" charset="0"/>
              <a:cs typeface="Times New Roman" pitchFamily="18" charset="0"/>
            </a:endParaRPr>
          </a:p>
          <a:p>
            <a:r>
              <a:rPr lang="fr-FR" sz="1800" dirty="0" smtClean="0">
                <a:solidFill>
                  <a:schemeClr val="tx1"/>
                </a:solidFill>
                <a:latin typeface="Times New Roman" pitchFamily="18" charset="0"/>
                <a:cs typeface="Times New Roman" pitchFamily="18" charset="0"/>
              </a:rPr>
              <a:t>C’est </a:t>
            </a:r>
            <a:r>
              <a:rPr lang="fr-FR" sz="1800" dirty="0">
                <a:solidFill>
                  <a:schemeClr val="tx1"/>
                </a:solidFill>
                <a:latin typeface="Times New Roman" pitchFamily="18" charset="0"/>
                <a:cs typeface="Times New Roman" pitchFamily="18" charset="0"/>
              </a:rPr>
              <a:t>un test de </a:t>
            </a:r>
            <a:r>
              <a:rPr lang="fr-FR" sz="1800" dirty="0" smtClean="0">
                <a:solidFill>
                  <a:schemeClr val="tx1"/>
                </a:solidFill>
                <a:latin typeface="Times New Roman" pitchFamily="18" charset="0"/>
                <a:cs typeface="Times New Roman" pitchFamily="18" charset="0"/>
              </a:rPr>
              <a:t>Cytométrie </a:t>
            </a:r>
            <a:r>
              <a:rPr lang="fr-FR" sz="1800" dirty="0">
                <a:solidFill>
                  <a:schemeClr val="tx1"/>
                </a:solidFill>
                <a:latin typeface="Times New Roman" pitchFamily="18" charset="0"/>
                <a:cs typeface="Times New Roman" pitchFamily="18" charset="0"/>
              </a:rPr>
              <a:t>en  flux utilisant la  dihydrorhodamine 123 (DHR) en tant que </a:t>
            </a:r>
            <a:r>
              <a:rPr lang="fr-FR" sz="1800" dirty="0" smtClean="0">
                <a:solidFill>
                  <a:schemeClr val="tx1"/>
                </a:solidFill>
                <a:latin typeface="Times New Roman" pitchFamily="18" charset="0"/>
                <a:cs typeface="Times New Roman" pitchFamily="18" charset="0"/>
              </a:rPr>
              <a:t>substrat, </a:t>
            </a:r>
            <a:r>
              <a:rPr lang="fr-FR" sz="1800" dirty="0">
                <a:solidFill>
                  <a:schemeClr val="tx1"/>
                </a:solidFill>
                <a:latin typeface="Times New Roman" pitchFamily="18" charset="0"/>
                <a:cs typeface="Times New Roman" pitchFamily="18" charset="0"/>
              </a:rPr>
              <a:t>basé sur l'oxydation de la dihydrorhodamine 123 en rhodamine 123 par les dérivés oxygénés ( H2O2 et O2-) produit par les granulocytes après </a:t>
            </a:r>
            <a:r>
              <a:rPr lang="fr-FR" sz="1800" dirty="0" smtClean="0">
                <a:solidFill>
                  <a:schemeClr val="tx1"/>
                </a:solidFill>
                <a:latin typeface="Times New Roman" pitchFamily="18" charset="0"/>
                <a:cs typeface="Times New Roman" pitchFamily="18" charset="0"/>
              </a:rPr>
              <a:t>stimulation </a:t>
            </a:r>
            <a:r>
              <a:rPr lang="fr-FR" sz="1800" dirty="0">
                <a:solidFill>
                  <a:schemeClr val="tx1"/>
                </a:solidFill>
                <a:latin typeface="Times New Roman" pitchFamily="18" charset="0"/>
                <a:cs typeface="Times New Roman" pitchFamily="18" charset="0"/>
              </a:rPr>
              <a:t>par le </a:t>
            </a:r>
            <a:r>
              <a:rPr lang="fr-FR" sz="1800" dirty="0" smtClean="0">
                <a:solidFill>
                  <a:schemeClr val="tx1"/>
                </a:solidFill>
                <a:latin typeface="Times New Roman" pitchFamily="18" charset="0"/>
                <a:cs typeface="Times New Roman" pitchFamily="18" charset="0"/>
              </a:rPr>
              <a:t>PMA</a:t>
            </a:r>
          </a:p>
          <a:p>
            <a:endParaRPr lang="fr-FR" sz="1800" dirty="0" smtClean="0">
              <a:solidFill>
                <a:schemeClr val="tx1"/>
              </a:solidFill>
              <a:latin typeface="Times New Roman" pitchFamily="18" charset="0"/>
              <a:cs typeface="Times New Roman" pitchFamily="18" charset="0"/>
            </a:endParaRPr>
          </a:p>
          <a:p>
            <a:r>
              <a:rPr lang="fr-FR" sz="1800" dirty="0" smtClean="0">
                <a:solidFill>
                  <a:schemeClr val="tx1"/>
                </a:solidFill>
                <a:latin typeface="Times New Roman" pitchFamily="18" charset="0"/>
                <a:cs typeface="Times New Roman" pitchFamily="18" charset="0"/>
              </a:rPr>
              <a:t>Test quantitatif plus sensible dans  </a:t>
            </a:r>
            <a:r>
              <a:rPr lang="fr-FR" sz="1800" dirty="0">
                <a:solidFill>
                  <a:schemeClr val="tx1"/>
                </a:solidFill>
                <a:latin typeface="Times New Roman" pitchFamily="18" charset="0"/>
                <a:cs typeface="Times New Roman" pitchFamily="18" charset="0"/>
              </a:rPr>
              <a:t>les cas douteux où </a:t>
            </a:r>
            <a:r>
              <a:rPr lang="fr-FR" sz="1800" dirty="0" smtClean="0">
                <a:solidFill>
                  <a:schemeClr val="tx1"/>
                </a:solidFill>
                <a:latin typeface="Times New Roman" pitchFamily="18" charset="0"/>
                <a:cs typeface="Times New Roman" pitchFamily="18" charset="0"/>
              </a:rPr>
              <a:t>lorsque la  </a:t>
            </a:r>
            <a:r>
              <a:rPr lang="fr-FR" sz="1800" dirty="0">
                <a:solidFill>
                  <a:schemeClr val="tx1"/>
                </a:solidFill>
                <a:latin typeface="Times New Roman" pitchFamily="18" charset="0"/>
                <a:cs typeface="Times New Roman" pitchFamily="18" charset="0"/>
              </a:rPr>
              <a:t>réduction </a:t>
            </a:r>
            <a:r>
              <a:rPr lang="fr-FR" sz="1800" dirty="0" smtClean="0">
                <a:solidFill>
                  <a:schemeClr val="tx1"/>
                </a:solidFill>
                <a:latin typeface="Times New Roman" pitchFamily="18" charset="0"/>
                <a:cs typeface="Times New Roman" pitchFamily="18" charset="0"/>
              </a:rPr>
              <a:t>par le NBT est faible et il permet de détecter tous les patient ayant la GCD de transmission liée à l’X.</a:t>
            </a:r>
          </a:p>
          <a:p>
            <a:pPr marL="0" indent="0">
              <a:buNone/>
            </a:pPr>
            <a:endParaRPr lang="fr-FR" dirty="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pPr>
              <a:buFontTx/>
              <a:buChar char="-"/>
            </a:pPr>
            <a:endParaRPr lang="fr-FR" dirty="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pPr>
              <a:buFontTx/>
              <a:buChar char="-"/>
            </a:pPr>
            <a:endParaRPr lang="fr-FR" dirty="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pPr>
              <a:buFontTx/>
              <a:buChar char="-"/>
            </a:pPr>
            <a:endParaRPr lang="fr-FR" dirty="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pPr>
              <a:buFontTx/>
              <a:buChar char="-"/>
            </a:pPr>
            <a:endParaRPr lang="fr-FR" dirty="0">
              <a:solidFill>
                <a:schemeClr val="tx1"/>
              </a:solidFill>
              <a:latin typeface="Times New Roman" pitchFamily="18" charset="0"/>
              <a:cs typeface="Times New Roman" pitchFamily="18" charset="0"/>
            </a:endParaRPr>
          </a:p>
          <a:p>
            <a:pPr>
              <a:buFontTx/>
              <a:buChar char="-"/>
            </a:pPr>
            <a:endParaRPr lang="fr-FR" dirty="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1371" y="3645025"/>
            <a:ext cx="11425269" cy="321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1355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88640"/>
            <a:ext cx="10972800" cy="6552728"/>
          </a:xfrm>
        </p:spPr>
        <p:txBody>
          <a:bodyPr>
            <a:normAutofit/>
          </a:bodyPr>
          <a:lstStyle/>
          <a:p>
            <a:pPr marL="0" indent="0" algn="ctr">
              <a:buNone/>
            </a:pPr>
            <a:endParaRPr lang="fr-FR" dirty="0" smtClean="0">
              <a:solidFill>
                <a:srgbClr val="0070C0"/>
              </a:solidFill>
              <a:latin typeface="Times New Roman" pitchFamily="18" charset="0"/>
              <a:cs typeface="Times New Roman" pitchFamily="18" charset="0"/>
            </a:endParaRPr>
          </a:p>
          <a:p>
            <a:pPr marL="0" indent="0" algn="ctr">
              <a:buNone/>
            </a:pPr>
            <a:r>
              <a:rPr lang="fr-FR" dirty="0" smtClean="0">
                <a:solidFill>
                  <a:srgbClr val="0070C0"/>
                </a:solidFill>
                <a:latin typeface="Times New Roman" pitchFamily="18" charset="0"/>
                <a:cs typeface="Times New Roman" pitchFamily="18" charset="0"/>
              </a:rPr>
              <a:t>b- Exploration </a:t>
            </a:r>
            <a:r>
              <a:rPr lang="fr-FR" dirty="0">
                <a:solidFill>
                  <a:srgbClr val="0070C0"/>
                </a:solidFill>
                <a:latin typeface="Times New Roman" pitchFamily="18" charset="0"/>
                <a:cs typeface="Times New Roman" pitchFamily="18" charset="0"/>
              </a:rPr>
              <a:t>de </a:t>
            </a:r>
            <a:r>
              <a:rPr lang="fr-FR" dirty="0" smtClean="0">
                <a:solidFill>
                  <a:srgbClr val="0070C0"/>
                </a:solidFill>
                <a:latin typeface="Times New Roman" pitchFamily="18" charset="0"/>
                <a:cs typeface="Times New Roman" pitchFamily="18" charset="0"/>
              </a:rPr>
              <a:t>l'adhérence et du déplacement  </a:t>
            </a:r>
            <a:r>
              <a:rPr lang="fr-FR" dirty="0">
                <a:solidFill>
                  <a:srgbClr val="0070C0"/>
                </a:solidFill>
                <a:latin typeface="Times New Roman" pitchFamily="18" charset="0"/>
                <a:cs typeface="Times New Roman" pitchFamily="18" charset="0"/>
              </a:rPr>
              <a:t>des polynucléaires </a:t>
            </a:r>
            <a:r>
              <a:rPr lang="fr-FR" dirty="0" smtClean="0">
                <a:solidFill>
                  <a:srgbClr val="0070C0"/>
                </a:solidFill>
                <a:latin typeface="Times New Roman" pitchFamily="18" charset="0"/>
                <a:cs typeface="Times New Roman" pitchFamily="18" charset="0"/>
              </a:rPr>
              <a:t>neutrophiles :</a:t>
            </a:r>
            <a:endParaRPr lang="fr-FR" dirty="0">
              <a:solidFill>
                <a:srgbClr val="0070C0"/>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r>
              <a:rPr lang="fr-FR" dirty="0" smtClean="0">
                <a:solidFill>
                  <a:schemeClr val="tx1"/>
                </a:solidFill>
                <a:latin typeface="Times New Roman" pitchFamily="18" charset="0"/>
                <a:cs typeface="Times New Roman" pitchFamily="18" charset="0"/>
              </a:rPr>
              <a:t> </a:t>
            </a:r>
          </a:p>
          <a:p>
            <a:pPr marL="0" indent="0" algn="ctr">
              <a:buNone/>
            </a:pPr>
            <a:r>
              <a:rPr lang="fr-FR" dirty="0" smtClean="0">
                <a:solidFill>
                  <a:schemeClr val="tx1"/>
                </a:solidFill>
                <a:latin typeface="Times New Roman" pitchFamily="18" charset="0"/>
                <a:cs typeface="Times New Roman" pitchFamily="18" charset="0"/>
              </a:rPr>
              <a:t>Repose sur des tests fonctionnels :</a:t>
            </a:r>
          </a:p>
          <a:p>
            <a:endParaRPr lang="fr-FR" dirty="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sp>
        <p:nvSpPr>
          <p:cNvPr id="4" name="ZoneTexte 3"/>
          <p:cNvSpPr txBox="1"/>
          <p:nvPr/>
        </p:nvSpPr>
        <p:spPr>
          <a:xfrm>
            <a:off x="6763737" y="3263116"/>
            <a:ext cx="2884655" cy="1200329"/>
          </a:xfrm>
          <a:prstGeom prst="rect">
            <a:avLst/>
          </a:prstGeom>
          <a:noFill/>
          <a:ln>
            <a:solidFill>
              <a:schemeClr val="tx1"/>
            </a:solidFill>
          </a:ln>
        </p:spPr>
        <p:txBody>
          <a:bodyPr wrap="square" rtlCol="0">
            <a:spAutoFit/>
          </a:bodyPr>
          <a:lstStyle/>
          <a:p>
            <a:pPr algn="ctr"/>
            <a:r>
              <a:rPr lang="fr-FR" sz="2400" dirty="0" smtClean="0">
                <a:latin typeface="Times New Roman" pitchFamily="18" charset="0"/>
                <a:cs typeface="Times New Roman" pitchFamily="18" charset="0"/>
              </a:rPr>
              <a:t>mesure </a:t>
            </a:r>
            <a:r>
              <a:rPr lang="fr-FR" sz="2400" dirty="0">
                <a:latin typeface="Times New Roman" pitchFamily="18" charset="0"/>
                <a:cs typeface="Times New Roman" pitchFamily="18" charset="0"/>
              </a:rPr>
              <a:t>du mouvement spontané et du </a:t>
            </a:r>
            <a:r>
              <a:rPr lang="fr-FR" sz="2400" dirty="0" smtClean="0">
                <a:latin typeface="Times New Roman" pitchFamily="18" charset="0"/>
                <a:cs typeface="Times New Roman" pitchFamily="18" charset="0"/>
              </a:rPr>
              <a:t>chimiotactisme</a:t>
            </a:r>
            <a:endParaRPr lang="fr-FR" sz="2400" dirty="0"/>
          </a:p>
        </p:txBody>
      </p:sp>
      <p:sp>
        <p:nvSpPr>
          <p:cNvPr id="5" name="ZoneTexte 4"/>
          <p:cNvSpPr txBox="1"/>
          <p:nvPr/>
        </p:nvSpPr>
        <p:spPr>
          <a:xfrm>
            <a:off x="2351584" y="3266659"/>
            <a:ext cx="2880320" cy="830997"/>
          </a:xfrm>
          <a:prstGeom prst="rect">
            <a:avLst/>
          </a:prstGeom>
          <a:noFill/>
          <a:ln>
            <a:solidFill>
              <a:schemeClr val="tx1"/>
            </a:solidFill>
          </a:ln>
        </p:spPr>
        <p:txBody>
          <a:bodyPr wrap="square" rtlCol="0">
            <a:spAutoFit/>
          </a:bodyPr>
          <a:lstStyle/>
          <a:p>
            <a:pPr algn="ct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l'expression </a:t>
            </a:r>
            <a:r>
              <a:rPr lang="fr-FR" sz="2400" dirty="0" smtClean="0">
                <a:latin typeface="Times New Roman" pitchFamily="18" charset="0"/>
                <a:cs typeface="Times New Roman" pitchFamily="18" charset="0"/>
              </a:rPr>
              <a:t>des </a:t>
            </a:r>
            <a:r>
              <a:rPr lang="fr-FR" sz="2400" dirty="0">
                <a:latin typeface="Times New Roman" pitchFamily="18" charset="0"/>
                <a:cs typeface="Times New Roman" pitchFamily="18" charset="0"/>
              </a:rPr>
              <a:t>molécules </a:t>
            </a:r>
            <a:r>
              <a:rPr lang="fr-FR" sz="2400" dirty="0" smtClean="0">
                <a:latin typeface="Times New Roman" pitchFamily="18" charset="0"/>
                <a:cs typeface="Times New Roman" pitchFamily="18" charset="0"/>
              </a:rPr>
              <a:t>d'adhésion </a:t>
            </a:r>
            <a:endParaRPr lang="fr-FR" sz="2400" dirty="0"/>
          </a:p>
        </p:txBody>
      </p:sp>
      <p:cxnSp>
        <p:nvCxnSpPr>
          <p:cNvPr id="7" name="Connecteur droit avec flèche 6"/>
          <p:cNvCxnSpPr/>
          <p:nvPr/>
        </p:nvCxnSpPr>
        <p:spPr>
          <a:xfrm flipH="1">
            <a:off x="4096597" y="2492896"/>
            <a:ext cx="86409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6763740" y="2492896"/>
            <a:ext cx="86409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865850" y="5701899"/>
            <a:ext cx="835485" cy="461665"/>
          </a:xfrm>
          <a:prstGeom prst="rect">
            <a:avLst/>
          </a:prstGeom>
          <a:noFill/>
        </p:spPr>
        <p:txBody>
          <a:bodyPr wrap="none" rtlCol="0">
            <a:spAutoFit/>
          </a:bodyPr>
          <a:lstStyle/>
          <a:p>
            <a:r>
              <a:rPr lang="fr-FR" sz="2400" dirty="0" smtClean="0">
                <a:latin typeface="Times New Roman" pitchFamily="18" charset="0"/>
                <a:cs typeface="Times New Roman" pitchFamily="18" charset="0"/>
              </a:rPr>
              <a:t>CMF</a:t>
            </a:r>
            <a:endParaRPr lang="fr-FR" sz="2400" dirty="0">
              <a:latin typeface="Times New Roman" pitchFamily="18" charset="0"/>
              <a:cs typeface="Times New Roman" pitchFamily="18" charset="0"/>
            </a:endParaRPr>
          </a:p>
        </p:txBody>
      </p:sp>
      <p:sp>
        <p:nvSpPr>
          <p:cNvPr id="13" name="Rectangle 12"/>
          <p:cNvSpPr/>
          <p:nvPr/>
        </p:nvSpPr>
        <p:spPr>
          <a:xfrm>
            <a:off x="6971182" y="5286400"/>
            <a:ext cx="2469769" cy="923330"/>
          </a:xfrm>
          <a:prstGeom prst="rect">
            <a:avLst/>
          </a:prstGeom>
        </p:spPr>
        <p:txBody>
          <a:bodyPr wrap="square">
            <a:spAutoFit/>
          </a:bodyPr>
          <a:lstStyle/>
          <a:p>
            <a:pPr algn="ctr"/>
            <a:r>
              <a:rPr lang="fr-FR" dirty="0">
                <a:latin typeface="Times New Roman" pitchFamily="18" charset="0"/>
                <a:cs typeface="Times New Roman" pitchFamily="18" charset="0"/>
              </a:rPr>
              <a:t>Migration à travers un filtre *chambre de Boyden* </a:t>
            </a:r>
          </a:p>
        </p:txBody>
      </p:sp>
      <p:sp>
        <p:nvSpPr>
          <p:cNvPr id="14" name="Ellipse 13"/>
          <p:cNvSpPr/>
          <p:nvPr/>
        </p:nvSpPr>
        <p:spPr>
          <a:xfrm>
            <a:off x="6838339" y="5232575"/>
            <a:ext cx="2869235" cy="13585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llipse 14"/>
          <p:cNvSpPr/>
          <p:nvPr/>
        </p:nvSpPr>
        <p:spPr>
          <a:xfrm>
            <a:off x="2543605" y="5500682"/>
            <a:ext cx="1824203"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7" name="Connecteur droit avec flèche 16"/>
          <p:cNvCxnSpPr/>
          <p:nvPr/>
        </p:nvCxnSpPr>
        <p:spPr>
          <a:xfrm>
            <a:off x="3443144" y="4581129"/>
            <a:ext cx="12563" cy="705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8182531" y="4832777"/>
            <a:ext cx="0" cy="298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543605" y="1756048"/>
            <a:ext cx="7163968" cy="7368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256382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4473384" y="2650853"/>
            <a:ext cx="5616624" cy="1218755"/>
          </a:xfrm>
          <a:prstGeom prst="rect">
            <a:avLst/>
          </a:prstGeom>
          <a:noFill/>
        </p:spPr>
        <p:txBody>
          <a:bodyPr wrap="square" lIns="109687" tIns="54844" rIns="109687" bIns="54844" rtlCol="0">
            <a:spAutoFit/>
          </a:bodyPr>
          <a:lstStyle/>
          <a:p>
            <a:r>
              <a:rPr lang="fr-FR" sz="7200" dirty="0">
                <a:solidFill>
                  <a:schemeClr val="bg1"/>
                </a:solidFill>
                <a:latin typeface="Candara" panose="020E0502030303020204" pitchFamily="34" charset="0"/>
                <a:ea typeface="Segoe UI" pitchFamily="34" charset="0"/>
                <a:cs typeface="Segoe UI" pitchFamily="34" charset="0"/>
              </a:rPr>
              <a:t>Introduction</a:t>
            </a:r>
          </a:p>
        </p:txBody>
      </p:sp>
      <p:sp>
        <p:nvSpPr>
          <p:cNvPr id="4" name="Rectangle 3"/>
          <p:cNvSpPr/>
          <p:nvPr/>
        </p:nvSpPr>
        <p:spPr>
          <a:xfrm>
            <a:off x="9701199" y="2650853"/>
            <a:ext cx="199259" cy="13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87" tIns="54844" rIns="109687" bIns="54844" rtlCol="0" anchor="ctr"/>
          <a:lstStyle/>
          <a:p>
            <a:pPr algn="ctr"/>
            <a:endParaRPr lang="fr-FR" sz="2160"/>
          </a:p>
        </p:txBody>
      </p:sp>
      <p:sp>
        <p:nvSpPr>
          <p:cNvPr id="8" name="Rectangle 7"/>
          <p:cNvSpPr/>
          <p:nvPr/>
        </p:nvSpPr>
        <p:spPr>
          <a:xfrm>
            <a:off x="9963410" y="2650853"/>
            <a:ext cx="83999" cy="13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87" tIns="54844" rIns="109687" bIns="54844" rtlCol="0" anchor="ctr"/>
          <a:lstStyle/>
          <a:p>
            <a:pPr algn="ctr"/>
            <a:endParaRPr lang="fr-FR" sz="2160"/>
          </a:p>
        </p:txBody>
      </p:sp>
      <p:sp>
        <p:nvSpPr>
          <p:cNvPr id="9" name="Rectangle 8"/>
          <p:cNvSpPr/>
          <p:nvPr/>
        </p:nvSpPr>
        <p:spPr>
          <a:xfrm>
            <a:off x="10093768" y="2650853"/>
            <a:ext cx="54863" cy="13542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687" tIns="54844" rIns="109687" bIns="54844" rtlCol="0" anchor="ctr"/>
          <a:lstStyle/>
          <a:p>
            <a:pPr algn="ctr"/>
            <a:endParaRPr lang="fr-FR" sz="2160"/>
          </a:p>
        </p:txBody>
      </p:sp>
      <p:cxnSp>
        <p:nvCxnSpPr>
          <p:cNvPr id="6" name="Straight Connector 5"/>
          <p:cNvCxnSpPr/>
          <p:nvPr/>
        </p:nvCxnSpPr>
        <p:spPr>
          <a:xfrm rot="-120000" flipH="1">
            <a:off x="10176767" y="2650853"/>
            <a:ext cx="46359" cy="136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16947" y="6396608"/>
            <a:ext cx="12204000"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11584841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260648"/>
            <a:ext cx="11521280" cy="6264696"/>
          </a:xfrm>
        </p:spPr>
        <p:txBody>
          <a:bodyPr/>
          <a:lstStyle/>
          <a:p>
            <a:pPr marL="0" indent="0" algn="ctr">
              <a:buNone/>
            </a:pPr>
            <a:r>
              <a:rPr lang="fr-FR" sz="1600" dirty="0">
                <a:solidFill>
                  <a:schemeClr val="bg1">
                    <a:lumMod val="65000"/>
                  </a:schemeClr>
                </a:solidFill>
                <a:latin typeface="Times New Roman" pitchFamily="18" charset="0"/>
                <a:cs typeface="Times New Roman" pitchFamily="18" charset="0"/>
              </a:rPr>
              <a:t>Etude du chimiotactisme des polynucléaires neutrophiles : </a:t>
            </a:r>
          </a:p>
          <a:p>
            <a:pPr marL="0" indent="0" algn="ctr">
              <a:buNone/>
            </a:pPr>
            <a:r>
              <a:rPr lang="fr-FR" sz="2800" dirty="0">
                <a:solidFill>
                  <a:schemeClr val="tx1"/>
                </a:solidFill>
                <a:latin typeface="Times New Roman" pitchFamily="18" charset="0"/>
                <a:cs typeface="Times New Roman" pitchFamily="18" charset="0"/>
              </a:rPr>
              <a:t>Migration à travers un filtre *chambre de Boyden* :</a:t>
            </a:r>
          </a:p>
          <a:p>
            <a:pPr marL="0" indent="0" algn="ctr">
              <a:buNone/>
            </a:pPr>
            <a:endParaRPr lang="fr-FR" dirty="0">
              <a:solidFill>
                <a:schemeClr val="tx1"/>
              </a:solidFill>
              <a:latin typeface="Times New Roman" pitchFamily="18" charset="0"/>
              <a:cs typeface="Times New Roman" pitchFamily="18" charset="0"/>
            </a:endParaRPr>
          </a:p>
          <a:p>
            <a:pPr marL="0" indent="0" algn="ctr">
              <a:buNone/>
            </a:pPr>
            <a:r>
              <a:rPr lang="fr-FR" dirty="0" smtClean="0">
                <a:solidFill>
                  <a:schemeClr val="tx1"/>
                </a:solidFill>
                <a:latin typeface="Times New Roman" pitchFamily="18" charset="0"/>
                <a:cs typeface="Times New Roman" pitchFamily="18" charset="0"/>
              </a:rPr>
              <a:t>  </a:t>
            </a:r>
            <a:endParaRPr lang="fr-FR" dirty="0">
              <a:solidFill>
                <a:schemeClr val="tx1"/>
              </a:solidFill>
              <a:latin typeface="Times New Roman" pitchFamily="18" charset="0"/>
              <a:cs typeface="Times New Roman" pitchFamily="18" charset="0"/>
            </a:endParaRPr>
          </a:p>
          <a:p>
            <a:endParaRPr lang="fr-FR" dirty="0"/>
          </a:p>
        </p:txBody>
      </p:sp>
      <p:sp>
        <p:nvSpPr>
          <p:cNvPr id="5" name="Rectangle 4"/>
          <p:cNvSpPr/>
          <p:nvPr/>
        </p:nvSpPr>
        <p:spPr>
          <a:xfrm>
            <a:off x="1679509" y="6560341"/>
            <a:ext cx="9505056" cy="276999"/>
          </a:xfrm>
          <a:prstGeom prst="rect">
            <a:avLst/>
          </a:prstGeom>
        </p:spPr>
        <p:txBody>
          <a:bodyPr wrap="square">
            <a:spAutoFit/>
          </a:bodyPr>
          <a:lstStyle/>
          <a:p>
            <a:pPr algn="ctr"/>
            <a:r>
              <a:rPr lang="fr-FR" sz="1200" b="1" dirty="0" smtClean="0">
                <a:solidFill>
                  <a:schemeClr val="bg1">
                    <a:lumMod val="65000"/>
                  </a:schemeClr>
                </a:solidFill>
                <a:latin typeface="Times New Roman" pitchFamily="18" charset="0"/>
                <a:cs typeface="Times New Roman" pitchFamily="18" charset="0"/>
              </a:rPr>
              <a:t>Quelles </a:t>
            </a:r>
            <a:r>
              <a:rPr lang="fr-FR" sz="1200" b="1" dirty="0">
                <a:solidFill>
                  <a:schemeClr val="bg1">
                    <a:lumMod val="65000"/>
                  </a:schemeClr>
                </a:solidFill>
                <a:latin typeface="Times New Roman" pitchFamily="18" charset="0"/>
                <a:cs typeface="Times New Roman" pitchFamily="18" charset="0"/>
              </a:rPr>
              <a:t>sont les méthodes pour étudier la migration cellulaire </a:t>
            </a:r>
            <a:r>
              <a:rPr lang="fr-FR" sz="1200" b="1" dirty="0" smtClean="0">
                <a:solidFill>
                  <a:schemeClr val="bg1">
                    <a:lumMod val="65000"/>
                  </a:schemeClr>
                </a:solidFill>
                <a:latin typeface="Times New Roman" pitchFamily="18" charset="0"/>
                <a:cs typeface="Times New Roman" pitchFamily="18" charset="0"/>
              </a:rPr>
              <a:t>Biologie </a:t>
            </a:r>
            <a:r>
              <a:rPr lang="fr-FR" sz="1200" b="1" dirty="0">
                <a:solidFill>
                  <a:schemeClr val="bg1">
                    <a:lumMod val="65000"/>
                  </a:schemeClr>
                </a:solidFill>
                <a:latin typeface="Times New Roman" pitchFamily="18" charset="0"/>
                <a:cs typeface="Times New Roman" pitchFamily="18" charset="0"/>
              </a:rPr>
              <a:t>cellulaire et </a:t>
            </a:r>
            <a:r>
              <a:rPr lang="fr-FR" sz="1200" b="1" dirty="0" smtClean="0">
                <a:solidFill>
                  <a:schemeClr val="bg1">
                    <a:lumMod val="65000"/>
                  </a:schemeClr>
                </a:solidFill>
                <a:latin typeface="Times New Roman" pitchFamily="18" charset="0"/>
                <a:cs typeface="Times New Roman" pitchFamily="18" charset="0"/>
              </a:rPr>
              <a:t>moléculaire.2013</a:t>
            </a:r>
            <a:endParaRPr lang="fr-FR" sz="1200" b="1" dirty="0">
              <a:solidFill>
                <a:schemeClr val="bg1">
                  <a:lumMod val="65000"/>
                </a:schemeClr>
              </a:solidFill>
              <a:latin typeface="Times New Roman" pitchFamily="18" charset="0"/>
              <a:cs typeface="Times New Roman" pitchFamily="18" charset="0"/>
            </a:endParaRPr>
          </a:p>
        </p:txBody>
      </p:sp>
      <p:pic>
        <p:nvPicPr>
          <p:cNvPr id="1026" name="Picture 2" descr="C:\Users\client\Desktop\slide_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1727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260649"/>
            <a:ext cx="11151029" cy="5865515"/>
          </a:xfrm>
        </p:spPr>
        <p:txBody>
          <a:bodyPr>
            <a:normAutofit/>
          </a:bodyPr>
          <a:lstStyle/>
          <a:p>
            <a:pPr marL="0" indent="0" algn="ctr">
              <a:buNone/>
            </a:pPr>
            <a:r>
              <a:rPr lang="fr-FR" sz="2800" u="sng" dirty="0" smtClean="0">
                <a:solidFill>
                  <a:schemeClr val="tx1"/>
                </a:solidFill>
                <a:latin typeface="Times New Roman" pitchFamily="18" charset="0"/>
                <a:cs typeface="Times New Roman" pitchFamily="18" charset="0"/>
              </a:rPr>
              <a:t>Quantification de l'expression des molécules d'adhésion  à la surface des PNN par CMF:</a:t>
            </a:r>
          </a:p>
          <a:p>
            <a:pPr marL="0" indent="0">
              <a:buNone/>
            </a:pPr>
            <a:endParaRPr lang="fr-FR" dirty="0" smtClean="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Les molécules d'adhésion  les plus fréquemment étudiées sont : </a:t>
            </a:r>
            <a:endParaRPr lang="fr-FR" dirty="0">
              <a:solidFill>
                <a:schemeClr val="tx1"/>
              </a:solidFill>
              <a:latin typeface="Times New Roman" pitchFamily="18" charset="0"/>
              <a:cs typeface="Times New Roman" pitchFamily="18" charset="0"/>
            </a:endParaRPr>
          </a:p>
          <a:p>
            <a:pPr>
              <a:buFontTx/>
              <a:buChar char="-"/>
            </a:pPr>
            <a:r>
              <a:rPr lang="fr-FR" dirty="0">
                <a:solidFill>
                  <a:schemeClr val="tx1"/>
                </a:solidFill>
                <a:latin typeface="Times New Roman" pitchFamily="18" charset="0"/>
                <a:cs typeface="Times New Roman" pitchFamily="18" charset="0"/>
              </a:rPr>
              <a:t>L</a:t>
            </a:r>
            <a:r>
              <a:rPr lang="fr-FR" dirty="0" smtClean="0">
                <a:solidFill>
                  <a:schemeClr val="tx1"/>
                </a:solidFill>
                <a:latin typeface="Times New Roman" pitchFamily="18" charset="0"/>
                <a:cs typeface="Times New Roman" pitchFamily="18" charset="0"/>
              </a:rPr>
              <a:t>a β2 intégrine (CD11a/CD18)            				LAD1</a:t>
            </a:r>
          </a:p>
          <a:p>
            <a:pPr>
              <a:buFontTx/>
              <a:buChar char="-"/>
            </a:pPr>
            <a:r>
              <a:rPr lang="fr-FR" dirty="0">
                <a:solidFill>
                  <a:schemeClr val="tx1"/>
                </a:solidFill>
                <a:latin typeface="Times New Roman" pitchFamily="18" charset="0"/>
                <a:cs typeface="Times New Roman" pitchFamily="18" charset="0"/>
              </a:rPr>
              <a:t> Le sialyl Lewis X (sCD15</a:t>
            </a:r>
            <a:r>
              <a:rPr lang="fr-FR" dirty="0" smtClean="0">
                <a:solidFill>
                  <a:schemeClr val="tx1"/>
                </a:solidFill>
                <a:latin typeface="Times New Roman" pitchFamily="18" charset="0"/>
                <a:cs typeface="Times New Roman" pitchFamily="18" charset="0"/>
              </a:rPr>
              <a:t>)           					 </a:t>
            </a:r>
            <a:r>
              <a:rPr lang="fr-FR" dirty="0">
                <a:solidFill>
                  <a:schemeClr val="tx1"/>
                </a:solidFill>
                <a:latin typeface="Times New Roman" pitchFamily="18" charset="0"/>
                <a:cs typeface="Times New Roman" pitchFamily="18" charset="0"/>
              </a:rPr>
              <a:t>LAD2</a:t>
            </a:r>
          </a:p>
          <a:p>
            <a:pPr>
              <a:buFontTx/>
              <a:buChar char="-"/>
            </a:pPr>
            <a:r>
              <a:rPr lang="fr-FR" dirty="0" smtClean="0">
                <a:solidFill>
                  <a:schemeClr val="tx1"/>
                </a:solidFill>
                <a:latin typeface="Times New Roman" pitchFamily="18" charset="0"/>
                <a:cs typeface="Times New Roman" pitchFamily="18" charset="0"/>
              </a:rPr>
              <a:t>La L-sélective (CD62-L)</a:t>
            </a:r>
          </a:p>
          <a:p>
            <a:endParaRPr lang="fr-FR" dirty="0">
              <a:solidFill>
                <a:schemeClr val="tx1"/>
              </a:solidFill>
              <a:latin typeface="Times New Roman" pitchFamily="18" charset="0"/>
              <a:cs typeface="Times New Roman" pitchFamily="18" charset="0"/>
            </a:endParaRPr>
          </a:p>
        </p:txBody>
      </p:sp>
      <p:cxnSp>
        <p:nvCxnSpPr>
          <p:cNvPr id="4" name="Connecteur droit avec flèche 3"/>
          <p:cNvCxnSpPr/>
          <p:nvPr/>
        </p:nvCxnSpPr>
        <p:spPr>
          <a:xfrm>
            <a:off x="6384032" y="2708920"/>
            <a:ext cx="9601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5813035" y="3212976"/>
            <a:ext cx="96010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1162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350" y="260649"/>
            <a:ext cx="11713301" cy="6038131"/>
          </a:xfrm>
        </p:spPr>
        <p:txBody>
          <a:bodyPr>
            <a:normAutofit/>
          </a:bodyPr>
          <a:lstStyle/>
          <a:p>
            <a:pPr marL="0" indent="0" algn="ctr">
              <a:buNone/>
            </a:pPr>
            <a:endParaRPr lang="fr-FR" sz="2800" u="sng" dirty="0" smtClean="0">
              <a:solidFill>
                <a:schemeClr val="tx1"/>
              </a:solidFill>
              <a:latin typeface="Times New Roman" pitchFamily="18" charset="0"/>
              <a:cs typeface="Times New Roman" pitchFamily="18" charset="0"/>
            </a:endParaRPr>
          </a:p>
          <a:p>
            <a:pPr marL="0" indent="0" algn="ctr">
              <a:buNone/>
            </a:pPr>
            <a:r>
              <a:rPr lang="fr-FR" sz="2800" u="sng" dirty="0" smtClean="0">
                <a:solidFill>
                  <a:schemeClr val="tx1"/>
                </a:solidFill>
                <a:latin typeface="Times New Roman" pitchFamily="18" charset="0"/>
                <a:cs typeface="Times New Roman" pitchFamily="18" charset="0"/>
              </a:rPr>
              <a:t>E-  </a:t>
            </a:r>
            <a:r>
              <a:rPr lang="fr-FR" sz="2800" u="sng" dirty="0">
                <a:solidFill>
                  <a:schemeClr val="tx1"/>
                </a:solidFill>
                <a:latin typeface="Times New Roman" pitchFamily="18" charset="0"/>
                <a:cs typeface="Times New Roman" pitchFamily="18" charset="0"/>
              </a:rPr>
              <a:t>Démarche diagnostique devant une suspicion d’un DIP humoral: </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Dosage pondéral des isotypes d’immunoglobulines.</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 Le Phénotypage lymphocytaire (lymphocytes B circulants). </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Recherche des anomalies de l’immunité cellulaire pouvant évoquer un déﬁcit immunitaire combiné.</a:t>
            </a:r>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592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381" y="476672"/>
            <a:ext cx="10972800" cy="1143000"/>
          </a:xfrm>
        </p:spPr>
        <p:txBody>
          <a:bodyPr>
            <a:noAutofit/>
          </a:bodyPr>
          <a:lstStyle/>
          <a:p>
            <a:r>
              <a:rPr lang="fr-FR" sz="3600" dirty="0" smtClean="0">
                <a:latin typeface="Times New Roman" pitchFamily="18" charset="0"/>
                <a:cs typeface="Times New Roman" pitchFamily="18" charset="0"/>
              </a:rPr>
              <a:t>I- Déficits immunitaires combinés</a:t>
            </a:r>
            <a:br>
              <a:rPr lang="fr-FR" sz="3600" dirty="0" smtClean="0">
                <a:latin typeface="Times New Roman" pitchFamily="18" charset="0"/>
                <a:cs typeface="Times New Roman" pitchFamily="18" charset="0"/>
              </a:rPr>
            </a:b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623392" y="836712"/>
            <a:ext cx="10972800" cy="5661248"/>
          </a:xfrm>
        </p:spPr>
        <p:txBody>
          <a:bodyPr>
            <a:normAutofit/>
          </a:bodyPr>
          <a:lstStyle/>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 </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Les déficits profonds de l’immunité cellulaire se présentent dès les premiers mois de la vie</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avec des infections </a:t>
            </a:r>
            <a:r>
              <a:rPr lang="fr-FR" dirty="0">
                <a:solidFill>
                  <a:schemeClr val="tx1"/>
                </a:solidFill>
                <a:latin typeface="Times New Roman" pitchFamily="18" charset="0"/>
                <a:cs typeface="Times New Roman" pitchFamily="18" charset="0"/>
              </a:rPr>
              <a:t>sévères à germes opportunistes et à parasitisme </a:t>
            </a:r>
            <a:r>
              <a:rPr lang="fr-FR" dirty="0" smtClean="0">
                <a:solidFill>
                  <a:schemeClr val="tx1"/>
                </a:solidFill>
                <a:latin typeface="Times New Roman" pitchFamily="18" charset="0"/>
                <a:cs typeface="Times New Roman" pitchFamily="18" charset="0"/>
              </a:rPr>
              <a:t>intracellulaire.</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 </a:t>
            </a:r>
            <a:r>
              <a:rPr lang="fr-FR" dirty="0">
                <a:solidFill>
                  <a:schemeClr val="tx1"/>
                </a:solidFill>
                <a:latin typeface="Times New Roman" pitchFamily="18" charset="0"/>
                <a:cs typeface="Times New Roman" pitchFamily="18" charset="0"/>
              </a:rPr>
              <a:t>L</a:t>
            </a:r>
            <a:r>
              <a:rPr lang="fr-FR" dirty="0" smtClean="0">
                <a:solidFill>
                  <a:schemeClr val="tx1"/>
                </a:solidFill>
                <a:latin typeface="Times New Roman" pitchFamily="18" charset="0"/>
                <a:cs typeface="Times New Roman" pitchFamily="18" charset="0"/>
              </a:rPr>
              <a:t>es déficits modérés peuvent se manifester plus tard.</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Les vaccinations à germes vivants, même atténués, sont contre-indiquées.</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La transfusion de sang total ou de ses dérivés est également contre-indiquée, car risque de GVH. </a:t>
            </a:r>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322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620688"/>
            <a:ext cx="10972800" cy="1143000"/>
          </a:xfrm>
        </p:spPr>
        <p:txBody>
          <a:bodyPr>
            <a:noAutofit/>
          </a:bodyPr>
          <a:lstStyle/>
          <a:p>
            <a:r>
              <a:rPr lang="fr-FR" sz="3600" u="sng" dirty="0" smtClean="0">
                <a:latin typeface="Times New Roman" pitchFamily="18" charset="0"/>
                <a:cs typeface="Times New Roman" pitchFamily="18" charset="0"/>
              </a:rPr>
              <a:t>Immunologie :</a:t>
            </a:r>
            <a:br>
              <a:rPr lang="fr-FR" sz="3600" u="sng" dirty="0" smtClean="0">
                <a:latin typeface="Times New Roman" pitchFamily="18" charset="0"/>
                <a:cs typeface="Times New Roman" pitchFamily="18" charset="0"/>
              </a:rPr>
            </a:br>
            <a:endParaRPr lang="fr-FR" sz="3600" u="sng" dirty="0">
              <a:latin typeface="Times New Roman" pitchFamily="18" charset="0"/>
              <a:cs typeface="Times New Roman" pitchFamily="18" charset="0"/>
            </a:endParaRPr>
          </a:p>
        </p:txBody>
      </p:sp>
      <p:sp>
        <p:nvSpPr>
          <p:cNvPr id="3" name="Espace réservé du contenu 2"/>
          <p:cNvSpPr>
            <a:spLocks noGrp="1"/>
          </p:cNvSpPr>
          <p:nvPr>
            <p:ph idx="1"/>
          </p:nvPr>
        </p:nvSpPr>
        <p:spPr/>
        <p:txBody>
          <a:bodyPr>
            <a:normAutofit/>
          </a:bodyPr>
          <a:lstStyle/>
          <a:p>
            <a:r>
              <a:rPr lang="fr-FR" dirty="0">
                <a:solidFill>
                  <a:schemeClr val="tx1"/>
                </a:solidFill>
                <a:latin typeface="Times New Roman" pitchFamily="18" charset="0"/>
                <a:cs typeface="Times New Roman" pitchFamily="18" charset="0"/>
              </a:rPr>
              <a:t> Dysfonctionnement des lymphocytes T et des effecteurs immunitaire activés par les LT ( les LB et les cellules phagocytaires).</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Lymphopénie:++++LT.</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Absence ou diminution de réponse proliférative (mitogènes, anti-CD3 ou antigènes).</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Déficit global en Ig.</a:t>
            </a:r>
          </a:p>
          <a:p>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6950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381" y="32048"/>
            <a:ext cx="10972800" cy="1600200"/>
          </a:xfrm>
        </p:spPr>
        <p:txBody>
          <a:bodyPr>
            <a:noAutofit/>
          </a:bodyPr>
          <a:lstStyle/>
          <a:p>
            <a:r>
              <a:rPr lang="fr-FR" sz="3200" u="sng" dirty="0" smtClean="0">
                <a:latin typeface="Times New Roman" pitchFamily="18" charset="0"/>
                <a:cs typeface="Times New Roman" pitchFamily="18" charset="0"/>
              </a:rPr>
              <a:t>classification des DIC : </a:t>
            </a:r>
            <a:br>
              <a:rPr lang="fr-FR" sz="3200" u="sng" dirty="0" smtClean="0">
                <a:latin typeface="Times New Roman" pitchFamily="18" charset="0"/>
                <a:cs typeface="Times New Roman" pitchFamily="18" charset="0"/>
              </a:rPr>
            </a:br>
            <a:endParaRPr lang="fr-FR" sz="3200" u="sng" dirty="0">
              <a:latin typeface="Times New Roman" pitchFamily="18" charset="0"/>
              <a:cs typeface="Times New Roman" pitchFamily="18" charset="0"/>
            </a:endParaRPr>
          </a:p>
        </p:txBody>
      </p:sp>
      <p:sp>
        <p:nvSpPr>
          <p:cNvPr id="3" name="Espace réservé du contenu 2"/>
          <p:cNvSpPr>
            <a:spLocks noGrp="1"/>
          </p:cNvSpPr>
          <p:nvPr>
            <p:ph idx="1"/>
          </p:nvPr>
        </p:nvSpPr>
        <p:spPr>
          <a:xfrm>
            <a:off x="623392" y="1124745"/>
            <a:ext cx="10972800" cy="4525963"/>
          </a:xfrm>
        </p:spPr>
        <p:txBody>
          <a:bodyPr/>
          <a:lstStyle/>
          <a:p>
            <a:pPr marL="0" indent="0">
              <a:buNone/>
            </a:pPr>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graphicFrame>
        <p:nvGraphicFramePr>
          <p:cNvPr id="5" name="Espace réservé du contenu 3"/>
          <p:cNvGraphicFramePr>
            <a:graphicFrameLocks/>
          </p:cNvGraphicFramePr>
          <p:nvPr>
            <p:extLst>
              <p:ext uri="{D42A27DB-BD31-4B8C-83A1-F6EECF244321}">
                <p14:modId xmlns:p14="http://schemas.microsoft.com/office/powerpoint/2010/main" xmlns="" val="1340902989"/>
              </p:ext>
            </p:extLst>
          </p:nvPr>
        </p:nvGraphicFramePr>
        <p:xfrm>
          <a:off x="233131" y="1090434"/>
          <a:ext cx="1198880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e 11"/>
          <p:cNvGrpSpPr/>
          <p:nvPr/>
        </p:nvGrpSpPr>
        <p:grpSpPr>
          <a:xfrm>
            <a:off x="1871531" y="6129621"/>
            <a:ext cx="2316623" cy="576064"/>
            <a:chOff x="971589" y="2378075"/>
            <a:chExt cx="2019597" cy="1118292"/>
          </a:xfrm>
          <a:scene3d>
            <a:camera prst="orthographicFront"/>
            <a:lightRig rig="flat" dir="t"/>
          </a:scene3d>
        </p:grpSpPr>
        <p:sp>
          <p:nvSpPr>
            <p:cNvPr id="10" name="Rectangle à coins arrondis 9"/>
            <p:cNvSpPr/>
            <p:nvPr/>
          </p:nvSpPr>
          <p:spPr>
            <a:xfrm>
              <a:off x="971589" y="2378075"/>
              <a:ext cx="2019597" cy="1009798"/>
            </a:xfrm>
            <a:prstGeom prst="roundRect">
              <a:avLst>
                <a:gd name="adj" fmla="val 10000"/>
              </a:avLst>
            </a:prstGeom>
            <a:solidFill>
              <a:srgbClr val="0070C0"/>
            </a:solidFill>
            <a:ln>
              <a:solidFill>
                <a:schemeClr val="tx2">
                  <a:lumMod val="60000"/>
                  <a:lumOff val="40000"/>
                </a:schemeClr>
              </a:solidFill>
            </a:ln>
            <a:sp3d prstMaterial="plastic">
              <a:bevelT w="120900" h="88900"/>
              <a:bevelB w="88900" h="31750" prst="angle"/>
            </a:sp3d>
          </p:spPr>
          <p:style>
            <a:lnRef idx="2">
              <a:schemeClr val="accent4"/>
            </a:lnRef>
            <a:fillRef idx="1">
              <a:schemeClr val="lt1"/>
            </a:fillRef>
            <a:effectRef idx="0">
              <a:schemeClr val="accent4"/>
            </a:effectRef>
            <a:fontRef idx="minor">
              <a:schemeClr val="dk1"/>
            </a:fontRef>
          </p:style>
          <p:txBody>
            <a:bodyPr/>
            <a:lstStyle/>
            <a:p>
              <a:pPr algn="ctr"/>
              <a:r>
                <a:rPr lang="fr-FR" sz="2400" b="1" i="1" dirty="0" smtClean="0">
                  <a:solidFill>
                    <a:schemeClr val="bg1"/>
                  </a:solidFill>
                  <a:latin typeface="Times New Roman" pitchFamily="18" charset="0"/>
                  <a:cs typeface="Times New Roman" pitchFamily="18" charset="0"/>
                </a:rPr>
                <a:t>SCID</a:t>
              </a:r>
              <a:endParaRPr lang="fr-FR" sz="2400" b="1" i="1" dirty="0">
                <a:solidFill>
                  <a:schemeClr val="bg1"/>
                </a:solidFill>
                <a:latin typeface="Times New Roman" pitchFamily="18" charset="0"/>
                <a:cs typeface="Times New Roman" pitchFamily="18" charset="0"/>
              </a:endParaRPr>
            </a:p>
          </p:txBody>
        </p:sp>
        <p:sp>
          <p:nvSpPr>
            <p:cNvPr id="11" name="Rectangle 10"/>
            <p:cNvSpPr/>
            <p:nvPr/>
          </p:nvSpPr>
          <p:spPr>
            <a:xfrm>
              <a:off x="971589" y="2545720"/>
              <a:ext cx="1960445" cy="95064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fr-FR" sz="1400" b="1" kern="1200" dirty="0">
                <a:solidFill>
                  <a:schemeClr val="tx1"/>
                </a:solidFill>
                <a:latin typeface="Times New Roman" pitchFamily="18" charset="0"/>
                <a:cs typeface="Times New Roman" pitchFamily="18" charset="0"/>
              </a:endParaRPr>
            </a:p>
          </p:txBody>
        </p:sp>
      </p:grpSp>
      <p:sp>
        <p:nvSpPr>
          <p:cNvPr id="12" name="Rectangle 11"/>
          <p:cNvSpPr/>
          <p:nvPr/>
        </p:nvSpPr>
        <p:spPr>
          <a:xfrm>
            <a:off x="6864085" y="4554437"/>
            <a:ext cx="3744416" cy="216982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txBody>
          <a:bodyPr wrap="square">
            <a:spAutoFit/>
          </a:bodyPr>
          <a:lstStyle/>
          <a:p>
            <a:pPr marL="285750" indent="-285750">
              <a:lnSpc>
                <a:spcPct val="150000"/>
              </a:lnSpc>
              <a:buFontTx/>
              <a:buChar char="-"/>
            </a:pPr>
            <a:r>
              <a:rPr lang="fr-FR" dirty="0" smtClean="0">
                <a:solidFill>
                  <a:schemeClr val="bg1"/>
                </a:solidFill>
                <a:latin typeface="Times New Roman" pitchFamily="18" charset="0"/>
                <a:cs typeface="Times New Roman" pitchFamily="18" charset="0"/>
              </a:rPr>
              <a:t>Déficits en HLA II</a:t>
            </a:r>
          </a:p>
          <a:p>
            <a:pPr marL="285750" indent="-285750">
              <a:lnSpc>
                <a:spcPct val="150000"/>
              </a:lnSpc>
              <a:buFontTx/>
              <a:buChar char="-"/>
            </a:pPr>
            <a:r>
              <a:rPr lang="fr-FR" dirty="0" smtClean="0">
                <a:solidFill>
                  <a:schemeClr val="bg1"/>
                </a:solidFill>
                <a:latin typeface="Times New Roman" pitchFamily="18" charset="0"/>
                <a:cs typeface="Times New Roman" pitchFamily="18" charset="0"/>
              </a:rPr>
              <a:t>Déficit en HLA I</a:t>
            </a:r>
          </a:p>
          <a:p>
            <a:pPr marL="285750" indent="-285750">
              <a:lnSpc>
                <a:spcPct val="150000"/>
              </a:lnSpc>
              <a:buFontTx/>
              <a:buChar char="-"/>
            </a:pPr>
            <a:r>
              <a:rPr lang="fr-FR" dirty="0" smtClean="0">
                <a:solidFill>
                  <a:schemeClr val="bg1"/>
                </a:solidFill>
                <a:latin typeface="Times New Roman" pitchFamily="18" charset="0"/>
                <a:cs typeface="Times New Roman" pitchFamily="18" charset="0"/>
              </a:rPr>
              <a:t>Déficit en ZAP 70</a:t>
            </a:r>
            <a:endParaRPr lang="fr-FR" dirty="0" smtClean="0"/>
          </a:p>
          <a:p>
            <a:pPr marL="285750" indent="-285750">
              <a:lnSpc>
                <a:spcPct val="150000"/>
              </a:lnSpc>
              <a:buFontTx/>
              <a:buChar char="-"/>
            </a:pPr>
            <a:r>
              <a:rPr lang="fr-FR" dirty="0" smtClean="0">
                <a:solidFill>
                  <a:schemeClr val="bg1"/>
                </a:solidFill>
                <a:latin typeface="Times New Roman" pitchFamily="18" charset="0"/>
                <a:cs typeface="Times New Roman" pitchFamily="18" charset="0"/>
              </a:rPr>
              <a:t>Syndrome </a:t>
            </a:r>
            <a:r>
              <a:rPr lang="fr-FR" dirty="0">
                <a:solidFill>
                  <a:schemeClr val="bg1"/>
                </a:solidFill>
                <a:latin typeface="Times New Roman" pitchFamily="18" charset="0"/>
                <a:cs typeface="Times New Roman" pitchFamily="18" charset="0"/>
              </a:rPr>
              <a:t>d’Hyper </a:t>
            </a:r>
            <a:r>
              <a:rPr lang="fr-FR" dirty="0" smtClean="0">
                <a:solidFill>
                  <a:schemeClr val="bg1"/>
                </a:solidFill>
                <a:latin typeface="Times New Roman" pitchFamily="18" charset="0"/>
                <a:cs typeface="Times New Roman" pitchFamily="18" charset="0"/>
              </a:rPr>
              <a:t>IgM</a:t>
            </a:r>
          </a:p>
          <a:p>
            <a:pPr marL="285750" indent="-285750">
              <a:lnSpc>
                <a:spcPct val="150000"/>
              </a:lnSpc>
              <a:buFontTx/>
              <a:buChar char="-"/>
            </a:pPr>
            <a:r>
              <a:rPr lang="fr-FR" dirty="0" smtClean="0">
                <a:solidFill>
                  <a:schemeClr val="bg1"/>
                </a:solidFill>
                <a:latin typeface="Times New Roman" pitchFamily="18" charset="0"/>
                <a:cs typeface="Times New Roman" pitchFamily="18" charset="0"/>
              </a:rPr>
              <a:t>Sd d’OMMEN</a:t>
            </a:r>
          </a:p>
        </p:txBody>
      </p:sp>
    </p:spTree>
    <p:extLst>
      <p:ext uri="{BB962C8B-B14F-4D97-AF65-F5344CB8AC3E}">
        <p14:creationId xmlns:p14="http://schemas.microsoft.com/office/powerpoint/2010/main" xmlns="" val="739342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203" y="-315416"/>
            <a:ext cx="11581819" cy="1600200"/>
          </a:xfrm>
        </p:spPr>
        <p:txBody>
          <a:bodyPr>
            <a:normAutofit/>
          </a:bodyPr>
          <a:lstStyle/>
          <a:p>
            <a:r>
              <a:rPr lang="fr-FR" sz="4000" dirty="0" smtClean="0">
                <a:latin typeface="Times New Roman" pitchFamily="18" charset="0"/>
                <a:cs typeface="Times New Roman" pitchFamily="18" charset="0"/>
              </a:rPr>
              <a:t>1- Déficits immunitaires combiné sévères</a:t>
            </a:r>
            <a:endParaRPr lang="fr-FR" sz="4000" dirty="0">
              <a:latin typeface="Times New Roman" pitchFamily="18" charset="0"/>
              <a:cs typeface="Times New Roman" pitchFamily="18" charset="0"/>
            </a:endParaRPr>
          </a:p>
        </p:txBody>
      </p:sp>
      <p:sp>
        <p:nvSpPr>
          <p:cNvPr id="8" name="ZoneTexte 7"/>
          <p:cNvSpPr txBox="1"/>
          <p:nvPr/>
        </p:nvSpPr>
        <p:spPr>
          <a:xfrm>
            <a:off x="3695733" y="1898184"/>
            <a:ext cx="8928992" cy="3970318"/>
          </a:xfrm>
          <a:prstGeom prst="rect">
            <a:avLst/>
          </a:prstGeom>
          <a:noFill/>
        </p:spPr>
        <p:txBody>
          <a:bodyPr wrap="square" rtlCol="0">
            <a:spAutoFit/>
          </a:bodyPr>
          <a:lstStyle/>
          <a:p>
            <a:pPr marL="177800" lvl="4" indent="-177800"/>
            <a:r>
              <a:rPr lang="fr-FR" sz="2800" dirty="0">
                <a:latin typeface="Times New Roman" pitchFamily="18" charset="0"/>
                <a:cs typeface="Times New Roman" pitchFamily="18" charset="0"/>
                <a:sym typeface="Wingdings" pitchFamily="2" charset="2"/>
              </a:rPr>
              <a:t>S</a:t>
            </a:r>
            <a:r>
              <a:rPr lang="fr-FR" sz="2800" dirty="0" smtClean="0">
                <a:latin typeface="Times New Roman" pitchFamily="18" charset="0"/>
                <a:cs typeface="Times New Roman" pitchFamily="18" charset="0"/>
                <a:sym typeface="Wingdings" pitchFamily="2" charset="2"/>
              </a:rPr>
              <a:t>ubdivisés en 4 groupes :</a:t>
            </a:r>
          </a:p>
          <a:p>
            <a:pPr marL="177800" lvl="4" indent="-177800" algn="ctr"/>
            <a:r>
              <a:rPr lang="fr-FR" sz="2800" dirty="0" smtClean="0">
                <a:latin typeface="Times New Roman" pitchFamily="18" charset="0"/>
                <a:cs typeface="Times New Roman" pitchFamily="18" charset="0"/>
                <a:sym typeface="Wingdings" pitchFamily="2" charset="2"/>
              </a:rPr>
              <a:t> </a:t>
            </a:r>
          </a:p>
          <a:p>
            <a:pPr marL="514350" lvl="4" indent="-514350">
              <a:buFontTx/>
              <a:buAutoNum type="alphaUcPeriod"/>
            </a:pPr>
            <a:r>
              <a:rPr lang="fr-FR" sz="2800" dirty="0" smtClean="0">
                <a:latin typeface="Times New Roman" pitchFamily="18" charset="0"/>
                <a:cs typeface="Times New Roman" pitchFamily="18" charset="0"/>
                <a:sym typeface="Wingdings" pitchFamily="2" charset="2"/>
              </a:rPr>
              <a:t>SCID T-B-NK-</a:t>
            </a:r>
          </a:p>
          <a:p>
            <a:pPr marL="514350" lvl="4" indent="-514350">
              <a:buFontTx/>
              <a:buAutoNum type="alphaUcPeriod"/>
            </a:pPr>
            <a:endParaRPr lang="fr-FR" sz="2800" dirty="0" smtClean="0">
              <a:latin typeface="Times New Roman" pitchFamily="18" charset="0"/>
              <a:cs typeface="Times New Roman" pitchFamily="18" charset="0"/>
              <a:sym typeface="Wingdings" pitchFamily="2" charset="2"/>
            </a:endParaRPr>
          </a:p>
          <a:p>
            <a:pPr marL="514350" lvl="4" indent="-514350">
              <a:buFontTx/>
              <a:buAutoNum type="alphaUcPeriod"/>
            </a:pPr>
            <a:r>
              <a:rPr lang="fr-FR" sz="2800" dirty="0" smtClean="0">
                <a:latin typeface="Times New Roman" pitchFamily="18" charset="0"/>
                <a:cs typeface="Times New Roman" pitchFamily="18" charset="0"/>
                <a:sym typeface="Wingdings" pitchFamily="2" charset="2"/>
              </a:rPr>
              <a:t>SCID T-B-NK+</a:t>
            </a:r>
          </a:p>
          <a:p>
            <a:pPr marL="514350" lvl="4" indent="-514350">
              <a:buFontTx/>
              <a:buAutoNum type="alphaUcPeriod"/>
            </a:pPr>
            <a:endParaRPr lang="fr-FR" sz="2800" dirty="0" smtClean="0">
              <a:latin typeface="Times New Roman" pitchFamily="18" charset="0"/>
              <a:cs typeface="Times New Roman" pitchFamily="18" charset="0"/>
              <a:sym typeface="Wingdings" pitchFamily="2" charset="2"/>
            </a:endParaRPr>
          </a:p>
          <a:p>
            <a:pPr marL="514350" lvl="4" indent="-514350">
              <a:buFontTx/>
              <a:buAutoNum type="alphaUcPeriod"/>
            </a:pPr>
            <a:r>
              <a:rPr lang="fr-FR" sz="2800" dirty="0" smtClean="0">
                <a:latin typeface="Times New Roman" pitchFamily="18" charset="0"/>
                <a:cs typeface="Times New Roman" pitchFamily="18" charset="0"/>
                <a:sym typeface="Wingdings" pitchFamily="2" charset="2"/>
              </a:rPr>
              <a:t>SCID T-B+NK+</a:t>
            </a:r>
          </a:p>
          <a:p>
            <a:pPr marL="514350" lvl="4" indent="-514350">
              <a:buFontTx/>
              <a:buAutoNum type="alphaUcPeriod"/>
            </a:pPr>
            <a:endParaRPr lang="fr-FR" sz="2800" dirty="0" smtClean="0">
              <a:latin typeface="Times New Roman" pitchFamily="18" charset="0"/>
              <a:cs typeface="Times New Roman" pitchFamily="18" charset="0"/>
              <a:sym typeface="Wingdings" pitchFamily="2" charset="2"/>
            </a:endParaRPr>
          </a:p>
          <a:p>
            <a:pPr marL="514350" lvl="4" indent="-514350">
              <a:buFontTx/>
              <a:buAutoNum type="alphaUcPeriod"/>
            </a:pPr>
            <a:r>
              <a:rPr lang="fr-FR" sz="2800" dirty="0" smtClean="0">
                <a:latin typeface="Times New Roman" pitchFamily="18" charset="0"/>
                <a:cs typeface="Times New Roman" pitchFamily="18" charset="0"/>
                <a:sym typeface="Wingdings" pitchFamily="2" charset="2"/>
              </a:rPr>
              <a:t>SCID T-B+NK-</a:t>
            </a:r>
          </a:p>
        </p:txBody>
      </p:sp>
    </p:spTree>
    <p:extLst>
      <p:ext uri="{BB962C8B-B14F-4D97-AF65-F5344CB8AC3E}">
        <p14:creationId xmlns:p14="http://schemas.microsoft.com/office/powerpoint/2010/main" xmlns="" val="1042717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99392"/>
            <a:ext cx="11521280" cy="6480720"/>
          </a:xfrm>
        </p:spPr>
        <p:txBody>
          <a:bodyPr>
            <a:normAutofit/>
          </a:bodyPr>
          <a:lstStyle/>
          <a:p>
            <a:pPr marL="0" indent="0" algn="ctr">
              <a:buNone/>
            </a:pPr>
            <a:endParaRPr lang="fr-FR" u="sng" dirty="0" smtClean="0">
              <a:solidFill>
                <a:schemeClr val="tx1"/>
              </a:solidFill>
              <a:latin typeface="Times New Roman" pitchFamily="18" charset="0"/>
              <a:cs typeface="Times New Roman" pitchFamily="18" charset="0"/>
            </a:endParaRPr>
          </a:p>
          <a:p>
            <a:pPr marL="0" indent="0" algn="ctr">
              <a:buNone/>
            </a:pPr>
            <a:endParaRPr lang="fr-FR" u="sng" dirty="0">
              <a:solidFill>
                <a:schemeClr val="tx1"/>
              </a:solidFill>
              <a:latin typeface="Times New Roman" pitchFamily="18" charset="0"/>
              <a:cs typeface="Times New Roman" pitchFamily="18" charset="0"/>
            </a:endParaRPr>
          </a:p>
          <a:p>
            <a:pPr marL="0" indent="0" algn="ctr">
              <a:buNone/>
            </a:pPr>
            <a:r>
              <a:rPr lang="fr-FR" sz="3200" u="sng" dirty="0" smtClean="0">
                <a:solidFill>
                  <a:schemeClr val="tx1"/>
                </a:solidFill>
                <a:latin typeface="Times New Roman" pitchFamily="18" charset="0"/>
                <a:cs typeface="Times New Roman" pitchFamily="18" charset="0"/>
              </a:rPr>
              <a:t>SCID T-  B- NK- :</a:t>
            </a:r>
          </a:p>
          <a:p>
            <a:pPr marL="0" indent="0">
              <a:buNone/>
            </a:pPr>
            <a:endParaRPr lang="fr-FR" u="sng" dirty="0">
              <a:solidFill>
                <a:schemeClr val="tx1"/>
              </a:solidFill>
              <a:latin typeface="Times New Roman" pitchFamily="18" charset="0"/>
              <a:cs typeface="Times New Roman" pitchFamily="18" charset="0"/>
            </a:endParaRPr>
          </a:p>
          <a:p>
            <a:pPr>
              <a:buFontTx/>
              <a:buChar char="-"/>
            </a:pPr>
            <a:r>
              <a:rPr lang="fr-FR" dirty="0" smtClean="0">
                <a:solidFill>
                  <a:schemeClr val="tx1"/>
                </a:solidFill>
                <a:latin typeface="Times New Roman" pitchFamily="18" charset="0"/>
                <a:cs typeface="Times New Roman" pitchFamily="18" charset="0"/>
              </a:rPr>
              <a:t>AR</a:t>
            </a:r>
          </a:p>
          <a:p>
            <a:pPr>
              <a:buFontTx/>
              <a:buChar char="-"/>
            </a:pPr>
            <a:endParaRPr lang="fr-FR" dirty="0" smtClean="0">
              <a:solidFill>
                <a:schemeClr val="tx1"/>
              </a:solidFill>
              <a:latin typeface="Times New Roman" pitchFamily="18" charset="0"/>
              <a:cs typeface="Times New Roman" pitchFamily="18" charset="0"/>
            </a:endParaRPr>
          </a:p>
          <a:p>
            <a:pPr>
              <a:buFontTx/>
              <a:buChar char="-"/>
            </a:pPr>
            <a:r>
              <a:rPr lang="fr-FR" dirty="0" smtClean="0">
                <a:solidFill>
                  <a:schemeClr val="tx1"/>
                </a:solidFill>
                <a:latin typeface="Times New Roman" pitchFamily="18" charset="0"/>
                <a:cs typeface="Times New Roman" pitchFamily="18" charset="0"/>
              </a:rPr>
              <a:t>Infections récurrentes à tout type de pathogènes, ( infections opportunistes) dès les premières semaines de vie. </a:t>
            </a:r>
          </a:p>
          <a:p>
            <a:pPr>
              <a:buFontTx/>
              <a:buChar char="-"/>
            </a:pPr>
            <a:endParaRPr lang="fr-FR" dirty="0" smtClean="0">
              <a:solidFill>
                <a:schemeClr val="tx1"/>
              </a:solidFill>
              <a:latin typeface="Times New Roman" pitchFamily="18" charset="0"/>
              <a:cs typeface="Times New Roman" pitchFamily="18" charset="0"/>
            </a:endParaRPr>
          </a:p>
          <a:p>
            <a:pPr>
              <a:buFontTx/>
              <a:buChar char="-"/>
            </a:pPr>
            <a:r>
              <a:rPr lang="fr-FR" dirty="0" smtClean="0">
                <a:solidFill>
                  <a:schemeClr val="tx1"/>
                </a:solidFill>
                <a:latin typeface="Times New Roman" pitchFamily="18" charset="0"/>
                <a:cs typeface="Times New Roman" pitchFamily="18" charset="0"/>
              </a:rPr>
              <a:t>Les taux des Ig sériques sont diminuées.</a:t>
            </a:r>
          </a:p>
          <a:p>
            <a:pPr>
              <a:buFontTx/>
              <a:buChar char="-"/>
            </a:pPr>
            <a:endParaRPr lang="fr-FR" dirty="0" smtClean="0">
              <a:solidFill>
                <a:schemeClr val="tx1"/>
              </a:solidFill>
              <a:latin typeface="Times New Roman" pitchFamily="18" charset="0"/>
              <a:cs typeface="Times New Roman" pitchFamily="18" charset="0"/>
            </a:endParaRPr>
          </a:p>
          <a:p>
            <a:pPr>
              <a:buFontTx/>
              <a:buChar char="-"/>
            </a:pPr>
            <a:r>
              <a:rPr lang="fr-FR" dirty="0" smtClean="0">
                <a:solidFill>
                  <a:schemeClr val="tx1"/>
                </a:solidFill>
                <a:latin typeface="Times New Roman" pitchFamily="18" charset="0"/>
                <a:cs typeface="Times New Roman" pitchFamily="18" charset="0"/>
              </a:rPr>
              <a:t>la recherche d’une mutation responsable de ce déficit, oriente vers différents gènes responsables:</a:t>
            </a:r>
          </a:p>
          <a:p>
            <a:pPr marL="0" indent="0">
              <a:buNone/>
            </a:pPr>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75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80"/>
          <p:cNvGrpSpPr>
            <a:grpSpLocks noChangeAspect="1"/>
          </p:cNvGrpSpPr>
          <p:nvPr/>
        </p:nvGrpSpPr>
        <p:grpSpPr>
          <a:xfrm>
            <a:off x="849084" y="2148787"/>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5" name="Ellipse 4"/>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6" name="Ellipse 5"/>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 name="Groupe 280"/>
          <p:cNvGrpSpPr>
            <a:grpSpLocks noChangeAspect="1"/>
          </p:cNvGrpSpPr>
          <p:nvPr/>
        </p:nvGrpSpPr>
        <p:grpSpPr>
          <a:xfrm>
            <a:off x="2130687" y="2146067"/>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8" name="Ellipse 7"/>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9" name="Ellipse 8"/>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4" name="Groupe 280"/>
          <p:cNvGrpSpPr>
            <a:grpSpLocks noChangeAspect="1"/>
          </p:cNvGrpSpPr>
          <p:nvPr/>
        </p:nvGrpSpPr>
        <p:grpSpPr>
          <a:xfrm>
            <a:off x="3007457" y="1494415"/>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1" name="Ellipse 10"/>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12" name="Ellipse 11"/>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7" name="Groupe 280"/>
          <p:cNvGrpSpPr>
            <a:grpSpLocks noChangeAspect="1"/>
          </p:cNvGrpSpPr>
          <p:nvPr/>
        </p:nvGrpSpPr>
        <p:grpSpPr>
          <a:xfrm>
            <a:off x="3879953" y="2141643"/>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4" name="Ellipse 16"/>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15" name="Ellipse 17"/>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0" name="Groupe 280"/>
          <p:cNvGrpSpPr>
            <a:grpSpLocks noChangeAspect="1"/>
          </p:cNvGrpSpPr>
          <p:nvPr/>
        </p:nvGrpSpPr>
        <p:grpSpPr>
          <a:xfrm>
            <a:off x="5150597" y="1491695"/>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7" name="Ellipse 110"/>
            <p:cNvSpPr/>
            <p:nvPr/>
          </p:nvSpPr>
          <p:spPr>
            <a:xfrm>
              <a:off x="5214942" y="3385272"/>
              <a:ext cx="1571636" cy="1500198"/>
            </a:xfrm>
            <a:prstGeom prst="ellipse">
              <a:avLst/>
            </a:prstGeom>
            <a:solidFill>
              <a:srgbClr val="00B0F0"/>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18" name="Ellipse 111"/>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3" name="Groupe 280"/>
          <p:cNvGrpSpPr>
            <a:grpSpLocks noChangeAspect="1"/>
          </p:cNvGrpSpPr>
          <p:nvPr/>
        </p:nvGrpSpPr>
        <p:grpSpPr>
          <a:xfrm>
            <a:off x="5150597" y="2803159"/>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0" name="Ellipse 108"/>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21" name="Ellipse 109"/>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6" name="Groupe 280"/>
          <p:cNvGrpSpPr>
            <a:grpSpLocks noChangeAspect="1"/>
          </p:cNvGrpSpPr>
          <p:nvPr/>
        </p:nvGrpSpPr>
        <p:grpSpPr>
          <a:xfrm>
            <a:off x="6880349" y="2800439"/>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3" name="Ellipse 106"/>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24" name="Ellipse 107"/>
            <p:cNvSpPr/>
            <p:nvPr/>
          </p:nvSpPr>
          <p:spPr>
            <a:xfrm>
              <a:off x="5472984" y="3601749"/>
              <a:ext cx="1071570" cy="1071570"/>
            </a:xfrm>
            <a:prstGeom prst="ellipse">
              <a:avLst/>
            </a:prstGeom>
            <a:solidFill>
              <a:srgbClr val="FF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19" name="Groupe 280"/>
          <p:cNvGrpSpPr>
            <a:grpSpLocks noChangeAspect="1"/>
          </p:cNvGrpSpPr>
          <p:nvPr/>
        </p:nvGrpSpPr>
        <p:grpSpPr>
          <a:xfrm>
            <a:off x="8181473" y="2146067"/>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6" name="Ellipse 104"/>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27" name="Ellipse 105"/>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2" name="Groupe 280"/>
          <p:cNvGrpSpPr>
            <a:grpSpLocks noChangeAspect="1"/>
          </p:cNvGrpSpPr>
          <p:nvPr/>
        </p:nvGrpSpPr>
        <p:grpSpPr>
          <a:xfrm>
            <a:off x="8186724" y="3434671"/>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9" name="Ellipse 102"/>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30" name="Ellipse 103"/>
            <p:cNvSpPr/>
            <p:nvPr/>
          </p:nvSpPr>
          <p:spPr>
            <a:xfrm>
              <a:off x="5472984" y="3601749"/>
              <a:ext cx="1071570" cy="1071570"/>
            </a:xfrm>
            <a:prstGeom prst="ellipse">
              <a:avLst/>
            </a:prstGeom>
            <a:solidFill>
              <a:schemeClr val="accent3">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5" name="Groupe 280"/>
          <p:cNvGrpSpPr>
            <a:grpSpLocks noChangeAspect="1"/>
          </p:cNvGrpSpPr>
          <p:nvPr/>
        </p:nvGrpSpPr>
        <p:grpSpPr>
          <a:xfrm>
            <a:off x="9911225" y="3434671"/>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2" name="Ellipse 37"/>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33" name="Ellipse 38"/>
            <p:cNvSpPr/>
            <p:nvPr/>
          </p:nvSpPr>
          <p:spPr>
            <a:xfrm>
              <a:off x="5472984" y="3601749"/>
              <a:ext cx="1071570" cy="1071570"/>
            </a:xfrm>
            <a:prstGeom prst="ellipse">
              <a:avLst/>
            </a:prstGeom>
            <a:solidFill>
              <a:schemeClr val="accent3">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8" name="Groupe 280"/>
          <p:cNvGrpSpPr>
            <a:grpSpLocks noChangeAspect="1"/>
          </p:cNvGrpSpPr>
          <p:nvPr/>
        </p:nvGrpSpPr>
        <p:grpSpPr>
          <a:xfrm>
            <a:off x="3864713" y="4743415"/>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5" name="Ellipse 46"/>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36" name="Ellipse 99"/>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1" name="Groupe 280"/>
          <p:cNvGrpSpPr>
            <a:grpSpLocks noChangeAspect="1"/>
          </p:cNvGrpSpPr>
          <p:nvPr/>
        </p:nvGrpSpPr>
        <p:grpSpPr>
          <a:xfrm>
            <a:off x="6018819" y="4743415"/>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8" name="Ellipse 96"/>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39" name="Ellipse 97"/>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34" name="Groupe 280"/>
          <p:cNvGrpSpPr>
            <a:grpSpLocks noChangeAspect="1"/>
          </p:cNvGrpSpPr>
          <p:nvPr/>
        </p:nvGrpSpPr>
        <p:grpSpPr>
          <a:xfrm>
            <a:off x="8186724" y="4747839"/>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41" name="Ellipse 40"/>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42" name="Ellipse 95"/>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cxnSp>
        <p:nvCxnSpPr>
          <p:cNvPr id="43" name="Connecteur droit 15"/>
          <p:cNvCxnSpPr/>
          <p:nvPr/>
        </p:nvCxnSpPr>
        <p:spPr>
          <a:xfrm flipV="1">
            <a:off x="1483919" y="2373309"/>
            <a:ext cx="646768" cy="2720"/>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4" name="Connecteur droit 16"/>
          <p:cNvCxnSpPr/>
          <p:nvPr/>
        </p:nvCxnSpPr>
        <p:spPr>
          <a:xfrm rot="5400000" flipH="1" flipV="1">
            <a:off x="2721347" y="1833545"/>
            <a:ext cx="330284" cy="427875"/>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5" name="Connecteur droit 17"/>
          <p:cNvCxnSpPr/>
          <p:nvPr/>
        </p:nvCxnSpPr>
        <p:spPr>
          <a:xfrm rot="5400000" flipH="1" flipV="1">
            <a:off x="3598976" y="1187027"/>
            <a:ext cx="324293" cy="423601"/>
          </a:xfrm>
          <a:prstGeom prst="line">
            <a:avLst/>
          </a:prstGeom>
          <a:ln w="38100">
            <a:solidFill>
              <a:srgbClr val="FFC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6" name="Connecteur droit 18"/>
          <p:cNvCxnSpPr/>
          <p:nvPr/>
        </p:nvCxnSpPr>
        <p:spPr>
          <a:xfrm>
            <a:off x="4514790" y="1075995"/>
            <a:ext cx="5396437" cy="4286"/>
          </a:xfrm>
          <a:prstGeom prst="line">
            <a:avLst/>
          </a:prstGeom>
          <a:ln w="38100">
            <a:solidFill>
              <a:srgbClr val="FFC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7" name="Connecteur droit 19"/>
          <p:cNvCxnSpPr/>
          <p:nvPr/>
        </p:nvCxnSpPr>
        <p:spPr>
          <a:xfrm rot="16200000" flipH="1">
            <a:off x="3598193" y="1833471"/>
            <a:ext cx="325859" cy="423601"/>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8" name="Connecteur droit 20"/>
          <p:cNvCxnSpPr/>
          <p:nvPr/>
        </p:nvCxnSpPr>
        <p:spPr>
          <a:xfrm rot="5400000" flipH="1" flipV="1">
            <a:off x="4668404" y="1633036"/>
            <a:ext cx="328579" cy="821749"/>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9" name="Connecteur droit 21"/>
          <p:cNvCxnSpPr/>
          <p:nvPr/>
        </p:nvCxnSpPr>
        <p:spPr>
          <a:xfrm rot="16200000" flipH="1">
            <a:off x="4662619" y="2288768"/>
            <a:ext cx="340148" cy="821749"/>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0" name="Connecteur droit 22"/>
          <p:cNvCxnSpPr/>
          <p:nvPr/>
        </p:nvCxnSpPr>
        <p:spPr>
          <a:xfrm flipV="1">
            <a:off x="5785434" y="3027681"/>
            <a:ext cx="1094917" cy="2720"/>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1" name="Connecteur droit 23"/>
          <p:cNvCxnSpPr/>
          <p:nvPr/>
        </p:nvCxnSpPr>
        <p:spPr>
          <a:xfrm rot="5400000" flipH="1" flipV="1">
            <a:off x="7681827" y="2274381"/>
            <a:ext cx="333004" cy="852229"/>
          </a:xfrm>
          <a:prstGeom prst="line">
            <a:avLst/>
          </a:prstGeom>
          <a:ln w="38100">
            <a:solidFill>
              <a:srgbClr val="FF0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2" name="Connecteur droit 24"/>
          <p:cNvCxnSpPr/>
          <p:nvPr/>
        </p:nvCxnSpPr>
        <p:spPr>
          <a:xfrm rot="16200000" flipH="1">
            <a:off x="7694523" y="2916058"/>
            <a:ext cx="312863" cy="857479"/>
          </a:xfrm>
          <a:prstGeom prst="line">
            <a:avLst/>
          </a:prstGeom>
          <a:ln w="38100">
            <a:solidFill>
              <a:srgbClr val="00B05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3" name="Connecteur droit 25"/>
          <p:cNvCxnSpPr/>
          <p:nvPr/>
        </p:nvCxnSpPr>
        <p:spPr>
          <a:xfrm>
            <a:off x="8816310" y="2373310"/>
            <a:ext cx="1084927" cy="1429"/>
          </a:xfrm>
          <a:prstGeom prst="line">
            <a:avLst/>
          </a:prstGeom>
          <a:ln w="38100">
            <a:solidFill>
              <a:srgbClr val="FF0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4" name="Connecteur droit 26"/>
          <p:cNvCxnSpPr/>
          <p:nvPr/>
        </p:nvCxnSpPr>
        <p:spPr>
          <a:xfrm>
            <a:off x="8821559" y="3661914"/>
            <a:ext cx="1089667" cy="1429"/>
          </a:xfrm>
          <a:prstGeom prst="line">
            <a:avLst/>
          </a:prstGeom>
          <a:ln w="38100">
            <a:solidFill>
              <a:srgbClr val="00B05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5" name="Connecteur droit 27"/>
          <p:cNvCxnSpPr/>
          <p:nvPr/>
        </p:nvCxnSpPr>
        <p:spPr>
          <a:xfrm>
            <a:off x="5785433" y="1718937"/>
            <a:ext cx="4115803" cy="4286"/>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6" name="Connecteur droit 28"/>
          <p:cNvCxnSpPr/>
          <p:nvPr/>
        </p:nvCxnSpPr>
        <p:spPr>
          <a:xfrm rot="16200000" flipH="1">
            <a:off x="2177128" y="3029417"/>
            <a:ext cx="2275979" cy="1285133"/>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7" name="Connecteur droit 29"/>
          <p:cNvCxnSpPr/>
          <p:nvPr/>
        </p:nvCxnSpPr>
        <p:spPr>
          <a:xfrm>
            <a:off x="4499550" y="4970658"/>
            <a:ext cx="1519269" cy="1429"/>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8" name="Connecteur droit 30"/>
          <p:cNvCxnSpPr/>
          <p:nvPr/>
        </p:nvCxnSpPr>
        <p:spPr>
          <a:xfrm>
            <a:off x="6653654" y="4970657"/>
            <a:ext cx="1533071" cy="4424"/>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8821559" y="4967937"/>
            <a:ext cx="1094917" cy="7144"/>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5400000">
            <a:off x="10137823" y="5408398"/>
            <a:ext cx="186892" cy="5249"/>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nvGrpSpPr>
          <p:cNvPr id="37" name="Groupe 80"/>
          <p:cNvGrpSpPr>
            <a:grpSpLocks noChangeAspect="1"/>
          </p:cNvGrpSpPr>
          <p:nvPr/>
        </p:nvGrpSpPr>
        <p:grpSpPr>
          <a:xfrm>
            <a:off x="9952299" y="743978"/>
            <a:ext cx="697559" cy="673405"/>
            <a:chOff x="3132979" y="1767669"/>
            <a:chExt cx="2028825" cy="2611438"/>
          </a:xfrm>
        </p:grpSpPr>
        <p:sp>
          <p:nvSpPr>
            <p:cNvPr id="62" name="Oval 536"/>
            <p:cNvSpPr>
              <a:spLocks noChangeAspect="1" noChangeArrowheads="1"/>
            </p:cNvSpPr>
            <p:nvPr/>
          </p:nvSpPr>
          <p:spPr bwMode="auto">
            <a:xfrm rot="20400000" flipH="1">
              <a:off x="3132979" y="1767669"/>
              <a:ext cx="2028825" cy="2611438"/>
            </a:xfrm>
            <a:prstGeom prst="ellipse">
              <a:avLst/>
            </a:prstGeom>
            <a:gradFill rotWithShape="0">
              <a:gsLst>
                <a:gs pos="0">
                  <a:srgbClr val="FFDAA2"/>
                </a:gs>
                <a:gs pos="100000">
                  <a:srgbClr val="FF99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C000"/>
              </a:contourClr>
            </a:sp3d>
          </p:spPr>
          <p:txBody>
            <a:bodyPr anchor="ctr"/>
            <a:lstStyle/>
            <a:p>
              <a:endParaRPr lang="fr-FR" dirty="0">
                <a:latin typeface="Times New Roman" pitchFamily="18" charset="0"/>
                <a:cs typeface="Times New Roman" pitchFamily="18" charset="0"/>
              </a:endParaRPr>
            </a:p>
          </p:txBody>
        </p:sp>
        <p:sp>
          <p:nvSpPr>
            <p:cNvPr id="63" name="Freeform 537"/>
            <p:cNvSpPr>
              <a:spLocks noChangeAspect="1"/>
            </p:cNvSpPr>
            <p:nvPr/>
          </p:nvSpPr>
          <p:spPr bwMode="auto">
            <a:xfrm>
              <a:off x="3667967" y="2191532"/>
              <a:ext cx="1181100" cy="1428750"/>
            </a:xfrm>
            <a:custGeom>
              <a:avLst/>
              <a:gdLst>
                <a:gd name="T0" fmla="*/ 69 w 771"/>
                <a:gd name="T1" fmla="*/ 418 h 612"/>
                <a:gd name="T2" fmla="*/ 453 w 771"/>
                <a:gd name="T3" fmla="*/ 60 h 612"/>
                <a:gd name="T4" fmla="*/ 717 w 771"/>
                <a:gd name="T5" fmla="*/ 776 h 612"/>
                <a:gd name="T6" fmla="*/ 460 w 771"/>
                <a:gd name="T7" fmla="*/ 1306 h 612"/>
                <a:gd name="T8" fmla="*/ 69 w 771"/>
                <a:gd name="T9" fmla="*/ 878 h 612"/>
                <a:gd name="T10" fmla="*/ 69 w 771"/>
                <a:gd name="T11" fmla="*/ 418 h 612"/>
                <a:gd name="T12" fmla="*/ 0 60000 65536"/>
                <a:gd name="T13" fmla="*/ 0 60000 65536"/>
                <a:gd name="T14" fmla="*/ 0 60000 65536"/>
                <a:gd name="T15" fmla="*/ 0 60000 65536"/>
                <a:gd name="T16" fmla="*/ 0 60000 65536"/>
                <a:gd name="T17" fmla="*/ 0 60000 65536"/>
                <a:gd name="T18" fmla="*/ 0 w 771"/>
                <a:gd name="T19" fmla="*/ 0 h 612"/>
                <a:gd name="T20" fmla="*/ 771 w 771"/>
                <a:gd name="T21" fmla="*/ 612 h 612"/>
              </a:gdLst>
              <a:ahLst/>
              <a:cxnLst>
                <a:cxn ang="T12">
                  <a:pos x="T0" y="T1"/>
                </a:cxn>
                <a:cxn ang="T13">
                  <a:pos x="T2" y="T3"/>
                </a:cxn>
                <a:cxn ang="T14">
                  <a:pos x="T4" y="T5"/>
                </a:cxn>
                <a:cxn ang="T15">
                  <a:pos x="T6" y="T7"/>
                </a:cxn>
                <a:cxn ang="T16">
                  <a:pos x="T8" y="T9"/>
                </a:cxn>
                <a:cxn ang="T17">
                  <a:pos x="T10" y="T11"/>
                </a:cxn>
              </a:cxnLst>
              <a:rect l="T18" t="T19" r="T20" b="T21"/>
              <a:pathLst>
                <a:path w="771" h="612">
                  <a:moveTo>
                    <a:pt x="75" y="193"/>
                  </a:moveTo>
                  <a:cubicBezTo>
                    <a:pt x="143" y="130"/>
                    <a:pt x="370" y="0"/>
                    <a:pt x="486" y="28"/>
                  </a:cubicBezTo>
                  <a:cubicBezTo>
                    <a:pt x="602" y="56"/>
                    <a:pt x="769" y="263"/>
                    <a:pt x="770" y="359"/>
                  </a:cubicBezTo>
                  <a:cubicBezTo>
                    <a:pt x="771" y="455"/>
                    <a:pt x="610" y="596"/>
                    <a:pt x="494" y="604"/>
                  </a:cubicBezTo>
                  <a:cubicBezTo>
                    <a:pt x="378" y="612"/>
                    <a:pt x="150" y="470"/>
                    <a:pt x="75" y="406"/>
                  </a:cubicBezTo>
                  <a:cubicBezTo>
                    <a:pt x="0" y="342"/>
                    <a:pt x="7" y="256"/>
                    <a:pt x="75" y="193"/>
                  </a:cubicBezTo>
                  <a:close/>
                </a:path>
              </a:pathLst>
            </a:custGeom>
            <a:solidFill>
              <a:srgbClr val="CC0066"/>
            </a:soli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64" name="Oval 538"/>
            <p:cNvSpPr>
              <a:spLocks noChangeAspect="1" noChangeArrowheads="1"/>
            </p:cNvSpPr>
            <p:nvPr/>
          </p:nvSpPr>
          <p:spPr bwMode="auto">
            <a:xfrm>
              <a:off x="3672729" y="3647269"/>
              <a:ext cx="104775"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65" name="Oval 539"/>
            <p:cNvSpPr>
              <a:spLocks noChangeAspect="1" noChangeArrowheads="1"/>
            </p:cNvSpPr>
            <p:nvPr/>
          </p:nvSpPr>
          <p:spPr bwMode="auto">
            <a:xfrm>
              <a:off x="4014042" y="3899682"/>
              <a:ext cx="104775"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66" name="Oval 540"/>
            <p:cNvSpPr>
              <a:spLocks noChangeAspect="1" noChangeArrowheads="1"/>
            </p:cNvSpPr>
            <p:nvPr/>
          </p:nvSpPr>
          <p:spPr bwMode="auto">
            <a:xfrm>
              <a:off x="4633167" y="3501219"/>
              <a:ext cx="106363" cy="152400"/>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67" name="Oval 541"/>
            <p:cNvSpPr>
              <a:spLocks noChangeAspect="1" noChangeArrowheads="1"/>
            </p:cNvSpPr>
            <p:nvPr/>
          </p:nvSpPr>
          <p:spPr bwMode="auto">
            <a:xfrm>
              <a:off x="3640979" y="3186894"/>
              <a:ext cx="104775" cy="152400"/>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68" name="Oval 542"/>
            <p:cNvSpPr>
              <a:spLocks noChangeAspect="1" noChangeArrowheads="1"/>
            </p:cNvSpPr>
            <p:nvPr/>
          </p:nvSpPr>
          <p:spPr bwMode="auto">
            <a:xfrm>
              <a:off x="4322017" y="3674257"/>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69" name="Oval 543"/>
            <p:cNvSpPr>
              <a:spLocks noChangeAspect="1" noChangeArrowheads="1"/>
            </p:cNvSpPr>
            <p:nvPr/>
          </p:nvSpPr>
          <p:spPr bwMode="auto">
            <a:xfrm>
              <a:off x="3923554" y="3537732"/>
              <a:ext cx="107950" cy="14763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0" name="Oval 544"/>
            <p:cNvSpPr>
              <a:spLocks noChangeAspect="1" noChangeArrowheads="1"/>
            </p:cNvSpPr>
            <p:nvPr/>
          </p:nvSpPr>
          <p:spPr bwMode="auto">
            <a:xfrm>
              <a:off x="4763342" y="3836182"/>
              <a:ext cx="106363" cy="15398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1" name="Oval 545"/>
            <p:cNvSpPr>
              <a:spLocks noChangeAspect="1" noChangeArrowheads="1"/>
            </p:cNvSpPr>
            <p:nvPr/>
          </p:nvSpPr>
          <p:spPr bwMode="auto">
            <a:xfrm>
              <a:off x="4937967" y="3107519"/>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2" name="Oval 546"/>
            <p:cNvSpPr>
              <a:spLocks noChangeAspect="1" noChangeArrowheads="1"/>
            </p:cNvSpPr>
            <p:nvPr/>
          </p:nvSpPr>
          <p:spPr bwMode="auto">
            <a:xfrm>
              <a:off x="4863354" y="2817007"/>
              <a:ext cx="104775" cy="14763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3" name="Oval 547"/>
            <p:cNvSpPr>
              <a:spLocks noChangeAspect="1" noChangeArrowheads="1"/>
            </p:cNvSpPr>
            <p:nvPr/>
          </p:nvSpPr>
          <p:spPr bwMode="auto">
            <a:xfrm>
              <a:off x="4561729" y="3996519"/>
              <a:ext cx="106363"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4" name="Oval 542"/>
            <p:cNvSpPr>
              <a:spLocks noChangeAspect="1" noChangeArrowheads="1"/>
            </p:cNvSpPr>
            <p:nvPr/>
          </p:nvSpPr>
          <p:spPr bwMode="auto">
            <a:xfrm>
              <a:off x="4274440" y="3913985"/>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5" name="Oval 542"/>
            <p:cNvSpPr>
              <a:spLocks noChangeAspect="1" noChangeArrowheads="1"/>
            </p:cNvSpPr>
            <p:nvPr/>
          </p:nvSpPr>
          <p:spPr bwMode="auto">
            <a:xfrm>
              <a:off x="4560192" y="3779046"/>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6" name="Oval 542"/>
            <p:cNvSpPr>
              <a:spLocks noChangeAspect="1" noChangeArrowheads="1"/>
            </p:cNvSpPr>
            <p:nvPr/>
          </p:nvSpPr>
          <p:spPr bwMode="auto">
            <a:xfrm>
              <a:off x="4957070" y="3421856"/>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7" name="Oval 542"/>
            <p:cNvSpPr>
              <a:spLocks noChangeAspect="1" noChangeArrowheads="1"/>
            </p:cNvSpPr>
            <p:nvPr/>
          </p:nvSpPr>
          <p:spPr bwMode="auto">
            <a:xfrm>
              <a:off x="4774506" y="3625772"/>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8" name="Oval 542"/>
            <p:cNvSpPr>
              <a:spLocks noChangeAspect="1" noChangeArrowheads="1"/>
            </p:cNvSpPr>
            <p:nvPr/>
          </p:nvSpPr>
          <p:spPr bwMode="auto">
            <a:xfrm>
              <a:off x="4814194"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79" name="Oval 542"/>
            <p:cNvSpPr>
              <a:spLocks noChangeAspect="1" noChangeArrowheads="1"/>
            </p:cNvSpPr>
            <p:nvPr/>
          </p:nvSpPr>
          <p:spPr bwMode="auto">
            <a:xfrm>
              <a:off x="4099814" y="37076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80" name="Oval 542"/>
            <p:cNvSpPr>
              <a:spLocks noChangeAspect="1" noChangeArrowheads="1"/>
            </p:cNvSpPr>
            <p:nvPr/>
          </p:nvSpPr>
          <p:spPr bwMode="auto">
            <a:xfrm>
              <a:off x="3845812" y="38600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81" name="Oval 542"/>
            <p:cNvSpPr>
              <a:spLocks noChangeAspect="1" noChangeArrowheads="1"/>
            </p:cNvSpPr>
            <p:nvPr/>
          </p:nvSpPr>
          <p:spPr bwMode="auto">
            <a:xfrm>
              <a:off x="3774374"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82" name="Oval 542"/>
            <p:cNvSpPr>
              <a:spLocks noChangeAspect="1" noChangeArrowheads="1"/>
            </p:cNvSpPr>
            <p:nvPr/>
          </p:nvSpPr>
          <p:spPr bwMode="auto">
            <a:xfrm>
              <a:off x="3560060"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83" name="Oval 542"/>
            <p:cNvSpPr>
              <a:spLocks noChangeAspect="1" noChangeArrowheads="1"/>
            </p:cNvSpPr>
            <p:nvPr/>
          </p:nvSpPr>
          <p:spPr bwMode="auto">
            <a:xfrm>
              <a:off x="3885500" y="37076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84" name="Oval 542"/>
            <p:cNvSpPr>
              <a:spLocks noChangeAspect="1" noChangeArrowheads="1"/>
            </p:cNvSpPr>
            <p:nvPr/>
          </p:nvSpPr>
          <p:spPr bwMode="auto">
            <a:xfrm>
              <a:off x="4131564" y="4056861"/>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85" name="Oval 542"/>
            <p:cNvSpPr>
              <a:spLocks noChangeAspect="1" noChangeArrowheads="1"/>
            </p:cNvSpPr>
            <p:nvPr/>
          </p:nvSpPr>
          <p:spPr bwMode="auto">
            <a:xfrm>
              <a:off x="4417316" y="406479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86" name="Oval 542"/>
            <p:cNvSpPr>
              <a:spLocks noChangeAspect="1" noChangeArrowheads="1"/>
            </p:cNvSpPr>
            <p:nvPr/>
          </p:nvSpPr>
          <p:spPr bwMode="auto">
            <a:xfrm>
              <a:off x="4917382" y="3629127"/>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sp>
          <p:nvSpPr>
            <p:cNvPr id="87" name="Oval 542"/>
            <p:cNvSpPr>
              <a:spLocks noChangeAspect="1" noChangeArrowheads="1"/>
            </p:cNvSpPr>
            <p:nvPr/>
          </p:nvSpPr>
          <p:spPr bwMode="auto">
            <a:xfrm>
              <a:off x="3456872" y="299322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latin typeface="Times New Roman" pitchFamily="18" charset="0"/>
                <a:cs typeface="Times New Roman" pitchFamily="18" charset="0"/>
              </a:endParaRPr>
            </a:p>
          </p:txBody>
        </p:sp>
      </p:grpSp>
      <p:grpSp>
        <p:nvGrpSpPr>
          <p:cNvPr id="40" name="Groupe 280"/>
          <p:cNvGrpSpPr>
            <a:grpSpLocks noChangeAspect="1"/>
          </p:cNvGrpSpPr>
          <p:nvPr/>
        </p:nvGrpSpPr>
        <p:grpSpPr>
          <a:xfrm>
            <a:off x="9960927" y="1495981"/>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89" name="Ellipse 88"/>
            <p:cNvSpPr/>
            <p:nvPr/>
          </p:nvSpPr>
          <p:spPr>
            <a:xfrm>
              <a:off x="5214942" y="3385272"/>
              <a:ext cx="1571636" cy="1500198"/>
            </a:xfrm>
            <a:prstGeom prst="ellipse">
              <a:avLst/>
            </a:prstGeom>
            <a:solidFill>
              <a:srgbClr val="00B0F0"/>
            </a:solidFill>
            <a:ln>
              <a:solidFill>
                <a:srgbClr val="00B0F0"/>
              </a:solidFill>
            </a:ln>
            <a:sp3d extrusionH="76200" contourW="12700" prstMaterial="metal">
              <a:bevelT w="152400" h="50800" prst="softRound"/>
              <a:bevelB w="152400" h="50800" prst="softRound"/>
              <a:extrusionClr>
                <a:srgbClr val="00B0F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90" name="Ellipse 89"/>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61" name="Groupe 280"/>
          <p:cNvGrpSpPr>
            <a:grpSpLocks noChangeAspect="1"/>
          </p:cNvGrpSpPr>
          <p:nvPr/>
        </p:nvGrpSpPr>
        <p:grpSpPr>
          <a:xfrm>
            <a:off x="9960927" y="2146067"/>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2" name="Ellipse 91"/>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93" name="Ellipse 92"/>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88" name="Groupe 280"/>
          <p:cNvGrpSpPr>
            <a:grpSpLocks noChangeAspect="1"/>
          </p:cNvGrpSpPr>
          <p:nvPr/>
        </p:nvGrpSpPr>
        <p:grpSpPr>
          <a:xfrm>
            <a:off x="9977860" y="4740695"/>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5" name="Ellipse 94"/>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96" name="Ellipse 95"/>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91" name="Groupe 280"/>
          <p:cNvGrpSpPr>
            <a:grpSpLocks noChangeAspect="1"/>
          </p:cNvGrpSpPr>
          <p:nvPr/>
        </p:nvGrpSpPr>
        <p:grpSpPr>
          <a:xfrm>
            <a:off x="9996740" y="5512405"/>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8" name="Ellipse 97"/>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99" name="Ellipse 98"/>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94" name="Groupe 280"/>
          <p:cNvGrpSpPr>
            <a:grpSpLocks noChangeAspect="1"/>
          </p:cNvGrpSpPr>
          <p:nvPr/>
        </p:nvGrpSpPr>
        <p:grpSpPr>
          <a:xfrm>
            <a:off x="3879953" y="848753"/>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01" name="Ellipse 100"/>
            <p:cNvSpPr/>
            <p:nvPr/>
          </p:nvSpPr>
          <p:spPr>
            <a:xfrm>
              <a:off x="5214942" y="3385272"/>
              <a:ext cx="1571636" cy="1500198"/>
            </a:xfrm>
            <a:prstGeom prst="ellipse">
              <a:avLst/>
            </a:prstGeom>
            <a:solidFill>
              <a:srgbClr val="FFC000"/>
            </a:solidFill>
            <a:ln>
              <a:solidFill>
                <a:schemeClr val="accent2">
                  <a:lumMod val="60000"/>
                  <a:lumOff val="40000"/>
                </a:schemeClr>
              </a:solidFill>
            </a:ln>
            <a:sp3d extrusionH="76200" contourW="12700" prstMaterial="metal">
              <a:bevelT w="152400" h="50800" prst="softRound"/>
              <a:bevelB w="152400" h="50800" prst="softRound"/>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102" name="Ellipse 101"/>
            <p:cNvSpPr/>
            <p:nvPr/>
          </p:nvSpPr>
          <p:spPr>
            <a:xfrm>
              <a:off x="5472984" y="3601749"/>
              <a:ext cx="1071570" cy="1071570"/>
            </a:xfrm>
            <a:prstGeom prst="ellipse">
              <a:avLst/>
            </a:prstGeom>
            <a:solidFill>
              <a:srgbClr val="FF0066"/>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03" name="ZoneTexte 39"/>
          <p:cNvSpPr txBox="1"/>
          <p:nvPr/>
        </p:nvSpPr>
        <p:spPr>
          <a:xfrm>
            <a:off x="10578040" y="918805"/>
            <a:ext cx="605371" cy="276999"/>
          </a:xfrm>
          <a:prstGeom prst="rect">
            <a:avLst/>
          </a:prstGeom>
          <a:noFill/>
        </p:spPr>
        <p:txBody>
          <a:bodyPr wrap="square" rtlCol="0">
            <a:spAutoFit/>
          </a:bodyPr>
          <a:lstStyle/>
          <a:p>
            <a:pPr algn="r"/>
            <a:r>
              <a:rPr lang="fr-FR" sz="1200" b="1" dirty="0" smtClean="0">
                <a:latin typeface="Times New Roman" pitchFamily="18" charset="0"/>
                <a:cs typeface="Times New Roman" pitchFamily="18" charset="0"/>
              </a:rPr>
              <a:t>NK</a:t>
            </a:r>
            <a:endParaRPr lang="fr-FR" sz="1200" b="1" dirty="0">
              <a:latin typeface="Times New Roman" pitchFamily="18" charset="0"/>
              <a:cs typeface="Times New Roman" pitchFamily="18" charset="0"/>
            </a:endParaRPr>
          </a:p>
        </p:txBody>
      </p:sp>
      <p:sp>
        <p:nvSpPr>
          <p:cNvPr id="104" name="ZoneTexte 40"/>
          <p:cNvSpPr txBox="1"/>
          <p:nvPr/>
        </p:nvSpPr>
        <p:spPr>
          <a:xfrm>
            <a:off x="10578040" y="1575834"/>
            <a:ext cx="605371" cy="276999"/>
          </a:xfrm>
          <a:prstGeom prst="rect">
            <a:avLst/>
          </a:prstGeom>
          <a:noFill/>
        </p:spPr>
        <p:txBody>
          <a:bodyPr wrap="square" rtlCol="0">
            <a:spAutoFit/>
          </a:bodyPr>
          <a:lstStyle/>
          <a:p>
            <a:pPr algn="r"/>
            <a:r>
              <a:rPr lang="el-GR" sz="1200" b="1" dirty="0" smtClean="0">
                <a:latin typeface="Times New Roman" pitchFamily="18" charset="0"/>
                <a:cs typeface="Times New Roman" pitchFamily="18" charset="0"/>
              </a:rPr>
              <a:t>γδ</a:t>
            </a:r>
            <a:endParaRPr lang="fr-FR" sz="1200" b="1" dirty="0">
              <a:latin typeface="Times New Roman" pitchFamily="18" charset="0"/>
              <a:cs typeface="Times New Roman" pitchFamily="18" charset="0"/>
            </a:endParaRPr>
          </a:p>
        </p:txBody>
      </p:sp>
      <p:sp>
        <p:nvSpPr>
          <p:cNvPr id="105" name="ZoneTexte 41"/>
          <p:cNvSpPr txBox="1"/>
          <p:nvPr/>
        </p:nvSpPr>
        <p:spPr>
          <a:xfrm>
            <a:off x="10295192" y="2218776"/>
            <a:ext cx="894569" cy="276999"/>
          </a:xfrm>
          <a:prstGeom prst="rect">
            <a:avLst/>
          </a:prstGeom>
          <a:noFill/>
        </p:spPr>
        <p:txBody>
          <a:bodyPr wrap="square" rtlCol="0">
            <a:spAutoFit/>
          </a:bodyPr>
          <a:lstStyle/>
          <a:p>
            <a:pPr algn="r"/>
            <a:r>
              <a:rPr lang="fr-FR" sz="1200" b="1" dirty="0" smtClean="0">
                <a:latin typeface="Times New Roman" pitchFamily="18" charset="0"/>
                <a:cs typeface="Times New Roman" pitchFamily="18" charset="0"/>
              </a:rPr>
              <a:t>CD8</a:t>
            </a:r>
            <a:endParaRPr lang="fr-FR" sz="1200" b="1" dirty="0">
              <a:latin typeface="Times New Roman" pitchFamily="18" charset="0"/>
              <a:cs typeface="Times New Roman" pitchFamily="18" charset="0"/>
            </a:endParaRPr>
          </a:p>
        </p:txBody>
      </p:sp>
      <p:sp>
        <p:nvSpPr>
          <p:cNvPr id="106" name="ZoneTexte 42"/>
          <p:cNvSpPr txBox="1"/>
          <p:nvPr/>
        </p:nvSpPr>
        <p:spPr>
          <a:xfrm>
            <a:off x="10288842" y="3504659"/>
            <a:ext cx="894569" cy="276999"/>
          </a:xfrm>
          <a:prstGeom prst="rect">
            <a:avLst/>
          </a:prstGeom>
          <a:noFill/>
        </p:spPr>
        <p:txBody>
          <a:bodyPr wrap="square" rtlCol="0">
            <a:spAutoFit/>
          </a:bodyPr>
          <a:lstStyle/>
          <a:p>
            <a:pPr algn="r"/>
            <a:r>
              <a:rPr lang="fr-FR" sz="1200" b="1" dirty="0" smtClean="0">
                <a:latin typeface="Times New Roman" pitchFamily="18" charset="0"/>
                <a:cs typeface="Times New Roman" pitchFamily="18" charset="0"/>
              </a:rPr>
              <a:t>CD4</a:t>
            </a:r>
            <a:endParaRPr lang="fr-FR" sz="1200" b="1" dirty="0">
              <a:latin typeface="Times New Roman" pitchFamily="18" charset="0"/>
              <a:cs typeface="Times New Roman" pitchFamily="18" charset="0"/>
            </a:endParaRPr>
          </a:p>
        </p:txBody>
      </p:sp>
      <p:sp>
        <p:nvSpPr>
          <p:cNvPr id="107" name="ZoneTexte 106"/>
          <p:cNvSpPr txBox="1"/>
          <p:nvPr/>
        </p:nvSpPr>
        <p:spPr>
          <a:xfrm>
            <a:off x="10282493" y="4827257"/>
            <a:ext cx="894569" cy="276999"/>
          </a:xfrm>
          <a:prstGeom prst="rect">
            <a:avLst/>
          </a:prstGeom>
          <a:noFill/>
        </p:spPr>
        <p:txBody>
          <a:bodyPr wrap="square" rtlCol="0">
            <a:spAutoFit/>
          </a:bodyPr>
          <a:lstStyle/>
          <a:p>
            <a:pPr algn="r"/>
            <a:r>
              <a:rPr lang="fr-FR" sz="1200" b="1" dirty="0" smtClean="0">
                <a:latin typeface="Times New Roman" pitchFamily="18" charset="0"/>
                <a:cs typeface="Times New Roman" pitchFamily="18" charset="0"/>
              </a:rPr>
              <a:t>B</a:t>
            </a:r>
            <a:endParaRPr lang="fr-FR" sz="1200" b="1" dirty="0">
              <a:latin typeface="Times New Roman" pitchFamily="18" charset="0"/>
              <a:cs typeface="Times New Roman" pitchFamily="18" charset="0"/>
            </a:endParaRPr>
          </a:p>
        </p:txBody>
      </p:sp>
      <p:sp>
        <p:nvSpPr>
          <p:cNvPr id="108" name="ZoneTexte 107"/>
          <p:cNvSpPr txBox="1"/>
          <p:nvPr/>
        </p:nvSpPr>
        <p:spPr>
          <a:xfrm>
            <a:off x="7187905" y="5290610"/>
            <a:ext cx="2635267" cy="461665"/>
          </a:xfrm>
          <a:prstGeom prst="rect">
            <a:avLst/>
          </a:prstGeom>
          <a:noFill/>
        </p:spPr>
        <p:txBody>
          <a:bodyPr wrap="square" rtlCol="0">
            <a:spAutoFit/>
          </a:bodyPr>
          <a:lstStyle/>
          <a:p>
            <a:pPr algn="ctr"/>
            <a:r>
              <a:rPr lang="fr-FR" sz="1200" b="1" dirty="0" smtClean="0">
                <a:latin typeface="Times New Roman" pitchFamily="18" charset="0"/>
                <a:cs typeface="Times New Roman" pitchFamily="18" charset="0"/>
              </a:rPr>
              <a:t>Immature </a:t>
            </a:r>
          </a:p>
          <a:p>
            <a:pPr algn="ctr"/>
            <a:r>
              <a:rPr lang="fr-FR" sz="1200" b="1" dirty="0" smtClean="0">
                <a:latin typeface="Times New Roman" pitchFamily="18" charset="0"/>
                <a:cs typeface="Times New Roman" pitchFamily="18" charset="0"/>
              </a:rPr>
              <a:t>B cells</a:t>
            </a:r>
            <a:endParaRPr lang="fr-FR" sz="1200" b="1" dirty="0">
              <a:latin typeface="Times New Roman" pitchFamily="18" charset="0"/>
              <a:cs typeface="Times New Roman" pitchFamily="18" charset="0"/>
            </a:endParaRPr>
          </a:p>
        </p:txBody>
      </p:sp>
      <p:sp>
        <p:nvSpPr>
          <p:cNvPr id="109" name="ZoneTexte 108"/>
          <p:cNvSpPr txBox="1"/>
          <p:nvPr/>
        </p:nvSpPr>
        <p:spPr>
          <a:xfrm>
            <a:off x="5016188" y="5290610"/>
            <a:ext cx="2635267" cy="276999"/>
          </a:xfrm>
          <a:prstGeom prst="rect">
            <a:avLst/>
          </a:prstGeom>
          <a:noFill/>
        </p:spPr>
        <p:txBody>
          <a:bodyPr wrap="square" rtlCol="0">
            <a:spAutoFit/>
          </a:bodyPr>
          <a:lstStyle/>
          <a:p>
            <a:pPr algn="ctr"/>
            <a:r>
              <a:rPr lang="fr-FR" sz="1200" b="1" dirty="0" smtClean="0">
                <a:latin typeface="Times New Roman" pitchFamily="18" charset="0"/>
                <a:cs typeface="Times New Roman" pitchFamily="18" charset="0"/>
              </a:rPr>
              <a:t>Pré B</a:t>
            </a:r>
            <a:endParaRPr lang="fr-FR" sz="1200" b="1" dirty="0">
              <a:latin typeface="Times New Roman" pitchFamily="18" charset="0"/>
              <a:cs typeface="Times New Roman" pitchFamily="18" charset="0"/>
            </a:endParaRPr>
          </a:p>
        </p:txBody>
      </p:sp>
      <p:grpSp>
        <p:nvGrpSpPr>
          <p:cNvPr id="97" name="Groupe 280"/>
          <p:cNvGrpSpPr>
            <a:grpSpLocks noChangeAspect="1"/>
          </p:cNvGrpSpPr>
          <p:nvPr/>
        </p:nvGrpSpPr>
        <p:grpSpPr>
          <a:xfrm>
            <a:off x="1536364" y="3134313"/>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11" name="Ellipse 110"/>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latin typeface="Times New Roman" pitchFamily="18" charset="0"/>
                <a:cs typeface="Times New Roman" pitchFamily="18" charset="0"/>
              </a:endParaRPr>
            </a:p>
          </p:txBody>
        </p:sp>
        <p:sp>
          <p:nvSpPr>
            <p:cNvPr id="112" name="Ellipse 111"/>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cxnSp>
        <p:nvCxnSpPr>
          <p:cNvPr id="113" name="Connecteur droit 112"/>
          <p:cNvCxnSpPr>
            <a:endCxn id="111" idx="1"/>
          </p:cNvCxnSpPr>
          <p:nvPr/>
        </p:nvCxnSpPr>
        <p:spPr>
          <a:xfrm rot="16200000" flipH="1">
            <a:off x="1178062" y="2749600"/>
            <a:ext cx="664158" cy="238384"/>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sp>
        <p:nvSpPr>
          <p:cNvPr id="114" name="ZoneTexte 113"/>
          <p:cNvSpPr txBox="1"/>
          <p:nvPr/>
        </p:nvSpPr>
        <p:spPr>
          <a:xfrm>
            <a:off x="124537" y="2248167"/>
            <a:ext cx="825504" cy="276999"/>
          </a:xfrm>
          <a:prstGeom prst="rect">
            <a:avLst/>
          </a:prstGeom>
          <a:noFill/>
        </p:spPr>
        <p:txBody>
          <a:bodyPr wrap="square" rtlCol="0">
            <a:spAutoFit/>
          </a:bodyPr>
          <a:lstStyle/>
          <a:p>
            <a:pPr algn="ctr"/>
            <a:r>
              <a:rPr lang="fr-FR" sz="1200" b="1" dirty="0" smtClean="0">
                <a:latin typeface="Times New Roman" pitchFamily="18" charset="0"/>
                <a:cs typeface="Times New Roman" pitchFamily="18" charset="0"/>
              </a:rPr>
              <a:t>HSC</a:t>
            </a:r>
            <a:endParaRPr lang="fr-FR" sz="1200" b="1" dirty="0">
              <a:latin typeface="Times New Roman" pitchFamily="18" charset="0"/>
              <a:cs typeface="Times New Roman" pitchFamily="18" charset="0"/>
            </a:endParaRPr>
          </a:p>
        </p:txBody>
      </p:sp>
      <p:sp>
        <p:nvSpPr>
          <p:cNvPr id="115" name="ZoneTexte 114"/>
          <p:cNvSpPr txBox="1"/>
          <p:nvPr/>
        </p:nvSpPr>
        <p:spPr>
          <a:xfrm>
            <a:off x="2010503" y="1870339"/>
            <a:ext cx="825504" cy="276999"/>
          </a:xfrm>
          <a:prstGeom prst="rect">
            <a:avLst/>
          </a:prstGeom>
          <a:noFill/>
        </p:spPr>
        <p:txBody>
          <a:bodyPr wrap="square" rtlCol="0">
            <a:spAutoFit/>
          </a:bodyPr>
          <a:lstStyle/>
          <a:p>
            <a:pPr algn="ctr"/>
            <a:r>
              <a:rPr lang="fr-FR" sz="1200" b="1" dirty="0" smtClean="0">
                <a:latin typeface="Times New Roman" pitchFamily="18" charset="0"/>
                <a:cs typeface="Times New Roman" pitchFamily="18" charset="0"/>
              </a:rPr>
              <a:t>CLP</a:t>
            </a:r>
            <a:endParaRPr lang="fr-FR" sz="1200" b="1" dirty="0">
              <a:latin typeface="Times New Roman" pitchFamily="18" charset="0"/>
              <a:cs typeface="Times New Roman" pitchFamily="18" charset="0"/>
            </a:endParaRPr>
          </a:p>
        </p:txBody>
      </p:sp>
      <p:sp>
        <p:nvSpPr>
          <p:cNvPr id="116" name="ZoneTexte 50"/>
          <p:cNvSpPr txBox="1"/>
          <p:nvPr/>
        </p:nvSpPr>
        <p:spPr>
          <a:xfrm>
            <a:off x="1441113" y="3650712"/>
            <a:ext cx="825504" cy="276999"/>
          </a:xfrm>
          <a:prstGeom prst="rect">
            <a:avLst/>
          </a:prstGeom>
          <a:noFill/>
        </p:spPr>
        <p:txBody>
          <a:bodyPr wrap="square" rtlCol="0">
            <a:spAutoFit/>
          </a:bodyPr>
          <a:lstStyle/>
          <a:p>
            <a:pPr algn="ctr"/>
            <a:r>
              <a:rPr lang="fr-FR" sz="1200" b="1" dirty="0" smtClean="0">
                <a:latin typeface="Times New Roman" pitchFamily="18" charset="0"/>
                <a:cs typeface="Times New Roman" pitchFamily="18" charset="0"/>
              </a:rPr>
              <a:t>MLP</a:t>
            </a:r>
            <a:endParaRPr lang="fr-FR" sz="1200" b="1" dirty="0">
              <a:latin typeface="Times New Roman" pitchFamily="18" charset="0"/>
              <a:cs typeface="Times New Roman" pitchFamily="18" charset="0"/>
            </a:endParaRPr>
          </a:p>
        </p:txBody>
      </p:sp>
      <p:sp>
        <p:nvSpPr>
          <p:cNvPr id="117" name="ZoneTexte 116"/>
          <p:cNvSpPr txBox="1"/>
          <p:nvPr/>
        </p:nvSpPr>
        <p:spPr>
          <a:xfrm>
            <a:off x="3794863" y="579693"/>
            <a:ext cx="1058341" cy="276999"/>
          </a:xfrm>
          <a:prstGeom prst="rect">
            <a:avLst/>
          </a:prstGeom>
          <a:noFill/>
        </p:spPr>
        <p:txBody>
          <a:bodyPr wrap="square" rtlCol="0">
            <a:spAutoFit/>
          </a:bodyPr>
          <a:lstStyle/>
          <a:p>
            <a:r>
              <a:rPr lang="fr-FR" sz="1200" b="1" dirty="0" smtClean="0">
                <a:latin typeface="Times New Roman" pitchFamily="18" charset="0"/>
                <a:cs typeface="Times New Roman" pitchFamily="18" charset="0"/>
              </a:rPr>
              <a:t>Pro NK</a:t>
            </a:r>
            <a:endParaRPr lang="fr-FR" sz="1200" b="1" dirty="0">
              <a:latin typeface="Times New Roman" pitchFamily="18" charset="0"/>
              <a:cs typeface="Times New Roman" pitchFamily="18" charset="0"/>
            </a:endParaRPr>
          </a:p>
        </p:txBody>
      </p:sp>
      <p:sp>
        <p:nvSpPr>
          <p:cNvPr id="118" name="ZoneTexte 117"/>
          <p:cNvSpPr txBox="1"/>
          <p:nvPr/>
        </p:nvSpPr>
        <p:spPr>
          <a:xfrm>
            <a:off x="3794863" y="2735533"/>
            <a:ext cx="1058341" cy="276999"/>
          </a:xfrm>
          <a:prstGeom prst="rect">
            <a:avLst/>
          </a:prstGeom>
          <a:noFill/>
        </p:spPr>
        <p:txBody>
          <a:bodyPr wrap="square" rtlCol="0">
            <a:spAutoFit/>
          </a:bodyPr>
          <a:lstStyle/>
          <a:p>
            <a:r>
              <a:rPr lang="fr-FR" sz="1200" b="1" dirty="0" smtClean="0">
                <a:latin typeface="Times New Roman" pitchFamily="18" charset="0"/>
                <a:cs typeface="Times New Roman" pitchFamily="18" charset="0"/>
              </a:rPr>
              <a:t>Pro T</a:t>
            </a:r>
            <a:endParaRPr lang="fr-FR" sz="1200" b="1" dirty="0">
              <a:latin typeface="Times New Roman" pitchFamily="18" charset="0"/>
              <a:cs typeface="Times New Roman" pitchFamily="18" charset="0"/>
            </a:endParaRPr>
          </a:p>
        </p:txBody>
      </p:sp>
      <p:sp>
        <p:nvSpPr>
          <p:cNvPr id="119" name="ZoneTexte 118"/>
          <p:cNvSpPr txBox="1"/>
          <p:nvPr/>
        </p:nvSpPr>
        <p:spPr>
          <a:xfrm>
            <a:off x="5172823" y="1213882"/>
            <a:ext cx="762005" cy="276999"/>
          </a:xfrm>
          <a:prstGeom prst="rect">
            <a:avLst/>
          </a:prstGeom>
          <a:noFill/>
        </p:spPr>
        <p:txBody>
          <a:bodyPr wrap="square" rtlCol="0">
            <a:spAutoFit/>
          </a:bodyPr>
          <a:lstStyle/>
          <a:p>
            <a:r>
              <a:rPr lang="el-GR" sz="1200" b="1" dirty="0" smtClean="0">
                <a:latin typeface="Times New Roman" pitchFamily="18" charset="0"/>
                <a:cs typeface="Times New Roman" pitchFamily="18" charset="0"/>
              </a:rPr>
              <a:t>γδ</a:t>
            </a:r>
            <a:endParaRPr lang="fr-FR" sz="1200" b="1" dirty="0">
              <a:latin typeface="Times New Roman" pitchFamily="18" charset="0"/>
              <a:cs typeface="Times New Roman" pitchFamily="18" charset="0"/>
            </a:endParaRPr>
          </a:p>
        </p:txBody>
      </p:sp>
      <p:sp>
        <p:nvSpPr>
          <p:cNvPr id="120" name="ZoneTexte 119"/>
          <p:cNvSpPr txBox="1"/>
          <p:nvPr/>
        </p:nvSpPr>
        <p:spPr>
          <a:xfrm>
            <a:off x="5094506" y="3332437"/>
            <a:ext cx="762005" cy="276999"/>
          </a:xfrm>
          <a:prstGeom prst="rect">
            <a:avLst/>
          </a:prstGeom>
          <a:noFill/>
        </p:spPr>
        <p:txBody>
          <a:bodyPr wrap="square" rtlCol="0">
            <a:spAutoFit/>
          </a:bodyPr>
          <a:lstStyle/>
          <a:p>
            <a:r>
              <a:rPr lang="el-GR" sz="1200" b="1" dirty="0" smtClean="0">
                <a:latin typeface="Times New Roman" pitchFamily="18" charset="0"/>
                <a:cs typeface="Times New Roman" pitchFamily="18" charset="0"/>
              </a:rPr>
              <a:t>αβ</a:t>
            </a:r>
            <a:endParaRPr lang="fr-FR" sz="1200" b="1" dirty="0">
              <a:latin typeface="Times New Roman" pitchFamily="18" charset="0"/>
              <a:cs typeface="Times New Roman" pitchFamily="18" charset="0"/>
            </a:endParaRPr>
          </a:p>
        </p:txBody>
      </p:sp>
      <p:sp>
        <p:nvSpPr>
          <p:cNvPr id="121" name="ZoneTexte 120"/>
          <p:cNvSpPr txBox="1"/>
          <p:nvPr/>
        </p:nvSpPr>
        <p:spPr>
          <a:xfrm>
            <a:off x="6802668" y="2529928"/>
            <a:ext cx="762005" cy="276999"/>
          </a:xfrm>
          <a:prstGeom prst="rect">
            <a:avLst/>
          </a:prstGeom>
          <a:noFill/>
        </p:spPr>
        <p:txBody>
          <a:bodyPr wrap="square" rtlCol="0">
            <a:spAutoFit/>
          </a:bodyPr>
          <a:lstStyle/>
          <a:p>
            <a:pPr algn="ctr"/>
            <a:r>
              <a:rPr lang="fr-FR" sz="1200" b="1" dirty="0" smtClean="0">
                <a:latin typeface="Times New Roman" pitchFamily="18" charset="0"/>
                <a:cs typeface="Times New Roman" pitchFamily="18" charset="0"/>
              </a:rPr>
              <a:t>HLA </a:t>
            </a:r>
            <a:endParaRPr lang="fr-FR" sz="1200" b="1" dirty="0">
              <a:latin typeface="Times New Roman" pitchFamily="18" charset="0"/>
              <a:cs typeface="Times New Roman" pitchFamily="18" charset="0"/>
            </a:endParaRPr>
          </a:p>
        </p:txBody>
      </p:sp>
      <p:sp>
        <p:nvSpPr>
          <p:cNvPr id="122" name="ZoneTexte 121"/>
          <p:cNvSpPr txBox="1"/>
          <p:nvPr/>
        </p:nvSpPr>
        <p:spPr>
          <a:xfrm>
            <a:off x="8946868" y="6062957"/>
            <a:ext cx="2635267" cy="276999"/>
          </a:xfrm>
          <a:prstGeom prst="rect">
            <a:avLst/>
          </a:prstGeom>
          <a:noFill/>
        </p:spPr>
        <p:txBody>
          <a:bodyPr wrap="square" rtlCol="0">
            <a:spAutoFit/>
          </a:bodyPr>
          <a:lstStyle/>
          <a:p>
            <a:pPr algn="ctr"/>
            <a:r>
              <a:rPr lang="fr-FR" sz="1200" b="1" dirty="0" smtClean="0">
                <a:latin typeface="Times New Roman" pitchFamily="18" charset="0"/>
                <a:cs typeface="Times New Roman" pitchFamily="18" charset="0"/>
              </a:rPr>
              <a:t>Ig switched B</a:t>
            </a:r>
            <a:endParaRPr lang="fr-FR" sz="1200" b="1" dirty="0">
              <a:latin typeface="Times New Roman" pitchFamily="18" charset="0"/>
              <a:cs typeface="Times New Roman" pitchFamily="18" charset="0"/>
            </a:endParaRPr>
          </a:p>
        </p:txBody>
      </p:sp>
      <p:grpSp>
        <p:nvGrpSpPr>
          <p:cNvPr id="100" name="Groupe 123"/>
          <p:cNvGrpSpPr/>
          <p:nvPr/>
        </p:nvGrpSpPr>
        <p:grpSpPr>
          <a:xfrm>
            <a:off x="2685721" y="858610"/>
            <a:ext cx="1238259" cy="485435"/>
            <a:chOff x="2193908" y="1297302"/>
            <a:chExt cx="928694" cy="485435"/>
          </a:xfrm>
        </p:grpSpPr>
        <p:grpSp>
          <p:nvGrpSpPr>
            <p:cNvPr id="110" name="Groupe 287"/>
            <p:cNvGrpSpPr>
              <a:grpSpLocks/>
            </p:cNvGrpSpPr>
            <p:nvPr/>
          </p:nvGrpSpPr>
          <p:grpSpPr>
            <a:xfrm rot="8046913">
              <a:off x="2698606" y="1538671"/>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26" name="Rectangle 125"/>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Times New Roman" pitchFamily="18" charset="0"/>
                  <a:cs typeface="Times New Roman" pitchFamily="18" charset="0"/>
                </a:endParaRPr>
              </a:p>
            </p:txBody>
          </p:sp>
          <p:cxnSp>
            <p:nvCxnSpPr>
              <p:cNvPr id="127" name="Connecteur droit 126"/>
              <p:cNvCxnSpPr>
                <a:stCxn id="126"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25" name="ZoneTexte 124"/>
            <p:cNvSpPr txBox="1"/>
            <p:nvPr/>
          </p:nvSpPr>
          <p:spPr>
            <a:xfrm>
              <a:off x="2193908" y="1297302"/>
              <a:ext cx="928694" cy="261610"/>
            </a:xfrm>
            <a:prstGeom prst="rect">
              <a:avLst/>
            </a:prstGeom>
            <a:noFill/>
            <a:ln w="12700">
              <a:noFill/>
            </a:ln>
            <a:effectLst/>
          </p:spPr>
          <p:txBody>
            <a:bodyPr wrap="square" rtlCol="0">
              <a:spAutoFit/>
            </a:bodyPr>
            <a:lstStyle/>
            <a:p>
              <a:pPr algn="ctr"/>
              <a:r>
                <a:rPr lang="el-GR" sz="1050" b="1" u="sng" dirty="0" smtClean="0">
                  <a:solidFill>
                    <a:srgbClr val="FF0000"/>
                  </a:solidFill>
                  <a:latin typeface="Times New Roman" pitchFamily="18" charset="0"/>
                  <a:cs typeface="Times New Roman" pitchFamily="18" charset="0"/>
                </a:rPr>
                <a:t>γ</a:t>
              </a:r>
              <a:r>
                <a:rPr lang="fr-FR" sz="1050" b="1" u="sng" dirty="0" smtClean="0">
                  <a:solidFill>
                    <a:srgbClr val="FF0000"/>
                  </a:solidFill>
                  <a:latin typeface="Times New Roman" pitchFamily="18" charset="0"/>
                  <a:cs typeface="Times New Roman" pitchFamily="18" charset="0"/>
                </a:rPr>
                <a:t>c, Jak3</a:t>
              </a:r>
              <a:endParaRPr lang="fr-FR" sz="1050" b="1" u="sng" dirty="0">
                <a:solidFill>
                  <a:srgbClr val="FF0000"/>
                </a:solidFill>
                <a:latin typeface="Times New Roman" pitchFamily="18" charset="0"/>
                <a:cs typeface="Times New Roman" pitchFamily="18" charset="0"/>
              </a:endParaRPr>
            </a:p>
          </p:txBody>
        </p:sp>
      </p:grpSp>
      <p:grpSp>
        <p:nvGrpSpPr>
          <p:cNvPr id="123" name="Groupe 128"/>
          <p:cNvGrpSpPr/>
          <p:nvPr/>
        </p:nvGrpSpPr>
        <p:grpSpPr>
          <a:xfrm>
            <a:off x="2876223" y="2070875"/>
            <a:ext cx="1047757" cy="632648"/>
            <a:chOff x="2336784" y="2509568"/>
            <a:chExt cx="785818" cy="632648"/>
          </a:xfrm>
        </p:grpSpPr>
        <p:grpSp>
          <p:nvGrpSpPr>
            <p:cNvPr id="124" name="Groupe 269"/>
            <p:cNvGrpSpPr>
              <a:grpSpLocks/>
            </p:cNvGrpSpPr>
            <p:nvPr/>
          </p:nvGrpSpPr>
          <p:grpSpPr>
            <a:xfrm rot="2602271">
              <a:off x="2707097" y="2509568"/>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31" name="Rectangle 130"/>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32" name="Connecteur droit 131"/>
              <p:cNvCxnSpPr>
                <a:stCxn id="131"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0" name="ZoneTexte 129"/>
            <p:cNvSpPr txBox="1"/>
            <p:nvPr/>
          </p:nvSpPr>
          <p:spPr>
            <a:xfrm>
              <a:off x="2336784" y="2726718"/>
              <a:ext cx="785818" cy="415498"/>
            </a:xfrm>
            <a:prstGeom prst="rect">
              <a:avLst/>
            </a:prstGeom>
            <a:noFill/>
            <a:ln w="12700">
              <a:noFill/>
            </a:ln>
            <a:effectLst/>
          </p:spPr>
          <p:txBody>
            <a:bodyPr wrap="square" rtlCol="0">
              <a:spAutoFit/>
            </a:bodyPr>
            <a:lstStyle/>
            <a:p>
              <a:r>
                <a:rPr lang="el-GR" sz="1050" b="1" u="sng" dirty="0" smtClean="0">
                  <a:solidFill>
                    <a:srgbClr val="FF0000"/>
                  </a:solidFill>
                  <a:latin typeface="Times New Roman" pitchFamily="18" charset="0"/>
                  <a:cs typeface="Times New Roman" pitchFamily="18" charset="0"/>
                </a:rPr>
                <a:t>γ</a:t>
              </a:r>
              <a:r>
                <a:rPr lang="fr-FR" sz="1050" b="1" u="sng" dirty="0" smtClean="0">
                  <a:solidFill>
                    <a:srgbClr val="FF0000"/>
                  </a:solidFill>
                  <a:latin typeface="Times New Roman" pitchFamily="18" charset="0"/>
                  <a:cs typeface="Times New Roman" pitchFamily="18" charset="0"/>
                </a:rPr>
                <a:t>c, Jak3</a:t>
              </a:r>
              <a:endParaRPr lang="fr-FR" sz="1050" b="1" u="sng" dirty="0">
                <a:solidFill>
                  <a:srgbClr val="FF0000"/>
                </a:solidFill>
                <a:latin typeface="Times New Roman" pitchFamily="18" charset="0"/>
                <a:cs typeface="Times New Roman" pitchFamily="18" charset="0"/>
              </a:endParaRPr>
            </a:p>
            <a:p>
              <a:r>
                <a:rPr lang="fr-FR" sz="1050" b="1" u="sng" dirty="0" smtClean="0">
                  <a:solidFill>
                    <a:srgbClr val="FF0000"/>
                  </a:solidFill>
                  <a:latin typeface="Times New Roman" pitchFamily="18" charset="0"/>
                  <a:cs typeface="Times New Roman" pitchFamily="18" charset="0"/>
                </a:rPr>
                <a:t>IL7Ra</a:t>
              </a:r>
              <a:endParaRPr lang="fr-FR" sz="1050" b="1" u="sng" dirty="0">
                <a:solidFill>
                  <a:srgbClr val="FF0000"/>
                </a:solidFill>
                <a:latin typeface="Times New Roman" pitchFamily="18" charset="0"/>
                <a:cs typeface="Times New Roman" pitchFamily="18" charset="0"/>
              </a:endParaRPr>
            </a:p>
          </p:txBody>
        </p:sp>
      </p:grpSp>
      <p:grpSp>
        <p:nvGrpSpPr>
          <p:cNvPr id="128" name="Groupe 284"/>
          <p:cNvGrpSpPr>
            <a:grpSpLocks/>
          </p:cNvGrpSpPr>
          <p:nvPr/>
        </p:nvGrpSpPr>
        <p:grpSpPr>
          <a:xfrm rot="4009469">
            <a:off x="3177403" y="4106331"/>
            <a:ext cx="217736" cy="360545"/>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34" name="Rectangle 133"/>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35" name="Connecteur droit 134"/>
            <p:cNvCxnSpPr>
              <a:stCxn id="134"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6" name="ZoneTexte 135"/>
          <p:cNvSpPr txBox="1"/>
          <p:nvPr/>
        </p:nvSpPr>
        <p:spPr>
          <a:xfrm>
            <a:off x="2188477" y="4262693"/>
            <a:ext cx="1054859" cy="369332"/>
          </a:xfrm>
          <a:prstGeom prst="rect">
            <a:avLst/>
          </a:prstGeom>
          <a:noFill/>
          <a:ln w="12700">
            <a:noFill/>
          </a:ln>
          <a:effectLst/>
        </p:spPr>
        <p:txBody>
          <a:bodyPr wrap="square" rtlCol="0">
            <a:spAutoFit/>
          </a:bodyPr>
          <a:lstStyle/>
          <a:p>
            <a:pPr algn="ctr"/>
            <a:r>
              <a:rPr lang="fr-FR" b="1" u="sng" dirty="0" smtClean="0">
                <a:solidFill>
                  <a:srgbClr val="FF0000"/>
                </a:solidFill>
                <a:latin typeface="Times New Roman" pitchFamily="18" charset="0"/>
                <a:cs typeface="Times New Roman" pitchFamily="18" charset="0"/>
              </a:rPr>
              <a:t>ADA</a:t>
            </a:r>
            <a:endParaRPr lang="fr-FR" b="1" u="sng" dirty="0">
              <a:solidFill>
                <a:srgbClr val="FF0000"/>
              </a:solidFill>
              <a:latin typeface="Times New Roman" pitchFamily="18" charset="0"/>
              <a:cs typeface="Times New Roman" pitchFamily="18" charset="0"/>
            </a:endParaRPr>
          </a:p>
        </p:txBody>
      </p:sp>
      <p:grpSp>
        <p:nvGrpSpPr>
          <p:cNvPr id="129" name="Groupe 138"/>
          <p:cNvGrpSpPr/>
          <p:nvPr/>
        </p:nvGrpSpPr>
        <p:grpSpPr>
          <a:xfrm>
            <a:off x="4366367" y="5042846"/>
            <a:ext cx="857256" cy="831196"/>
            <a:chOff x="3454392" y="5481539"/>
            <a:chExt cx="642942" cy="831196"/>
          </a:xfrm>
        </p:grpSpPr>
        <p:grpSp>
          <p:nvGrpSpPr>
            <p:cNvPr id="133" name="Groupe 281"/>
            <p:cNvGrpSpPr>
              <a:grpSpLocks/>
            </p:cNvGrpSpPr>
            <p:nvPr/>
          </p:nvGrpSpPr>
          <p:grpSpPr>
            <a:xfrm>
              <a:off x="3680241" y="548152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40" name="Rectangle 139"/>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41" name="Connecteur droit 140"/>
              <p:cNvCxnSpPr>
                <a:stCxn id="140"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9" name="ZoneTexte 138"/>
            <p:cNvSpPr txBox="1"/>
            <p:nvPr/>
          </p:nvSpPr>
          <p:spPr>
            <a:xfrm>
              <a:off x="3454392" y="5735654"/>
              <a:ext cx="642942" cy="577081"/>
            </a:xfrm>
            <a:prstGeom prst="rect">
              <a:avLst/>
            </a:prstGeom>
            <a:noFill/>
            <a:ln w="12700">
              <a:noFill/>
            </a:ln>
            <a:effectLst/>
          </p:spPr>
          <p:txBody>
            <a:bodyPr wrap="square" rtlCol="0">
              <a:spAutoFit/>
            </a:bodyPr>
            <a:lstStyle/>
            <a:p>
              <a:r>
                <a:rPr lang="el-GR" sz="1050" b="1" u="sng" dirty="0" smtClean="0">
                  <a:solidFill>
                    <a:srgbClr val="FF0000"/>
                  </a:solidFill>
                  <a:latin typeface="Times New Roman" pitchFamily="18" charset="0"/>
                  <a:cs typeface="Times New Roman" pitchFamily="18" charset="0"/>
                </a:rPr>
                <a:t>μ</a:t>
              </a:r>
              <a:endParaRPr lang="fr-FR" sz="1050" b="1" u="sng" dirty="0" smtClean="0">
                <a:solidFill>
                  <a:srgbClr val="FF0000"/>
                </a:solidFill>
                <a:latin typeface="Times New Roman" pitchFamily="18" charset="0"/>
                <a:cs typeface="Times New Roman" pitchFamily="18" charset="0"/>
              </a:endParaRPr>
            </a:p>
            <a:p>
              <a:r>
                <a:rPr lang="fr-FR" sz="1050" b="1" u="sng" dirty="0" smtClean="0">
                  <a:solidFill>
                    <a:srgbClr val="FF0000"/>
                  </a:solidFill>
                  <a:latin typeface="Times New Roman" pitchFamily="18" charset="0"/>
                  <a:cs typeface="Times New Roman" pitchFamily="18" charset="0"/>
                </a:rPr>
                <a:t>Ig</a:t>
              </a:r>
              <a:r>
                <a:rPr lang="el-GR" sz="1050" b="1" u="sng" dirty="0" smtClean="0">
                  <a:solidFill>
                    <a:srgbClr val="FF0000"/>
                  </a:solidFill>
                  <a:latin typeface="Times New Roman" pitchFamily="18" charset="0"/>
                  <a:cs typeface="Times New Roman" pitchFamily="18" charset="0"/>
                </a:rPr>
                <a:t>α</a:t>
              </a:r>
              <a:r>
                <a:rPr lang="fr-FR" sz="1050" b="1" u="sng" dirty="0" smtClean="0">
                  <a:solidFill>
                    <a:srgbClr val="FF0000"/>
                  </a:solidFill>
                  <a:latin typeface="Times New Roman" pitchFamily="18" charset="0"/>
                  <a:cs typeface="Times New Roman" pitchFamily="18" charset="0"/>
                </a:rPr>
                <a:t> </a:t>
              </a:r>
              <a:r>
                <a:rPr lang="el-GR" sz="1050" b="1" u="sng" dirty="0" smtClean="0">
                  <a:solidFill>
                    <a:srgbClr val="FF0000"/>
                  </a:solidFill>
                  <a:latin typeface="Times New Roman" pitchFamily="18" charset="0"/>
                  <a:cs typeface="Times New Roman" pitchFamily="18" charset="0"/>
                </a:rPr>
                <a:t>λ</a:t>
              </a:r>
              <a:r>
                <a:rPr lang="fr-FR" sz="1050" b="1" u="sng" dirty="0" smtClean="0">
                  <a:solidFill>
                    <a:srgbClr val="FF0000"/>
                  </a:solidFill>
                  <a:latin typeface="Times New Roman" pitchFamily="18" charset="0"/>
                  <a:cs typeface="Times New Roman" pitchFamily="18" charset="0"/>
                </a:rPr>
                <a:t>5</a:t>
              </a:r>
            </a:p>
            <a:p>
              <a:r>
                <a:rPr lang="fr-FR" sz="1050" b="1" u="sng" dirty="0" smtClean="0">
                  <a:solidFill>
                    <a:srgbClr val="FF0000"/>
                  </a:solidFill>
                  <a:latin typeface="Times New Roman" pitchFamily="18" charset="0"/>
                  <a:cs typeface="Times New Roman" pitchFamily="18" charset="0"/>
                </a:rPr>
                <a:t>BLNK</a:t>
              </a:r>
              <a:endParaRPr lang="fr-FR" sz="1050" b="1" u="sng" dirty="0">
                <a:solidFill>
                  <a:srgbClr val="FF0000"/>
                </a:solidFill>
                <a:latin typeface="Times New Roman" pitchFamily="18" charset="0"/>
                <a:cs typeface="Times New Roman" pitchFamily="18" charset="0"/>
              </a:endParaRPr>
            </a:p>
          </p:txBody>
        </p:sp>
      </p:grpSp>
      <p:grpSp>
        <p:nvGrpSpPr>
          <p:cNvPr id="137" name="Groupe 143"/>
          <p:cNvGrpSpPr/>
          <p:nvPr/>
        </p:nvGrpSpPr>
        <p:grpSpPr>
          <a:xfrm>
            <a:off x="10368487" y="5015971"/>
            <a:ext cx="1550157" cy="738664"/>
            <a:chOff x="7955982" y="5454664"/>
            <a:chExt cx="1162618" cy="738664"/>
          </a:xfrm>
        </p:grpSpPr>
        <p:grpSp>
          <p:nvGrpSpPr>
            <p:cNvPr id="138" name="Groupe 308"/>
            <p:cNvGrpSpPr>
              <a:grpSpLocks/>
            </p:cNvGrpSpPr>
            <p:nvPr/>
          </p:nvGrpSpPr>
          <p:grpSpPr>
            <a:xfrm rot="16200000">
              <a:off x="7982309" y="5705934"/>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45" name="Rectangle 144"/>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Times New Roman" pitchFamily="18" charset="0"/>
                  <a:cs typeface="Times New Roman" pitchFamily="18" charset="0"/>
                </a:endParaRPr>
              </a:p>
            </p:txBody>
          </p:sp>
          <p:cxnSp>
            <p:nvCxnSpPr>
              <p:cNvPr id="146" name="Connecteur droit 145"/>
              <p:cNvCxnSpPr>
                <a:stCxn id="145"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44" name="ZoneTexte 143"/>
            <p:cNvSpPr txBox="1"/>
            <p:nvPr/>
          </p:nvSpPr>
          <p:spPr>
            <a:xfrm>
              <a:off x="8189906" y="5454664"/>
              <a:ext cx="928694" cy="738664"/>
            </a:xfrm>
            <a:prstGeom prst="rect">
              <a:avLst/>
            </a:prstGeom>
            <a:noFill/>
            <a:ln w="12700">
              <a:noFill/>
            </a:ln>
            <a:effectLst/>
          </p:spPr>
          <p:txBody>
            <a:bodyPr wrap="square" rtlCol="0">
              <a:spAutoFit/>
            </a:bodyPr>
            <a:lstStyle/>
            <a:p>
              <a:r>
                <a:rPr lang="fr-FR" sz="1050" b="1" u="sng" dirty="0" smtClean="0">
                  <a:solidFill>
                    <a:srgbClr val="FF0000"/>
                  </a:solidFill>
                  <a:latin typeface="Times New Roman" pitchFamily="18" charset="0"/>
                  <a:cs typeface="Times New Roman" pitchFamily="18" charset="0"/>
                </a:rPr>
                <a:t>CD40L</a:t>
              </a:r>
            </a:p>
            <a:p>
              <a:r>
                <a:rPr lang="fr-FR" sz="1050" b="1" u="sng" dirty="0" smtClean="0">
                  <a:solidFill>
                    <a:srgbClr val="FF0000"/>
                  </a:solidFill>
                  <a:latin typeface="Times New Roman" pitchFamily="18" charset="0"/>
                  <a:cs typeface="Times New Roman" pitchFamily="18" charset="0"/>
                </a:rPr>
                <a:t>CD40</a:t>
              </a:r>
            </a:p>
            <a:p>
              <a:r>
                <a:rPr lang="fr-FR" sz="1050" b="1" u="sng" dirty="0" smtClean="0">
                  <a:solidFill>
                    <a:srgbClr val="FF0000"/>
                  </a:solidFill>
                  <a:latin typeface="Times New Roman" pitchFamily="18" charset="0"/>
                  <a:cs typeface="Times New Roman" pitchFamily="18" charset="0"/>
                </a:rPr>
                <a:t>AID</a:t>
              </a:r>
            </a:p>
            <a:p>
              <a:r>
                <a:rPr lang="fr-FR" sz="1050" b="1" u="sng" dirty="0" smtClean="0">
                  <a:solidFill>
                    <a:srgbClr val="FF0000"/>
                  </a:solidFill>
                  <a:latin typeface="Times New Roman" pitchFamily="18" charset="0"/>
                  <a:cs typeface="Times New Roman" pitchFamily="18" charset="0"/>
                </a:rPr>
                <a:t>NEMO</a:t>
              </a:r>
              <a:endParaRPr lang="fr-FR" sz="1050" b="1" u="sng" dirty="0">
                <a:solidFill>
                  <a:srgbClr val="FF0000"/>
                </a:solidFill>
                <a:latin typeface="Times New Roman" pitchFamily="18" charset="0"/>
                <a:cs typeface="Times New Roman" pitchFamily="18" charset="0"/>
              </a:endParaRPr>
            </a:p>
          </p:txBody>
        </p:sp>
      </p:grpSp>
      <p:grpSp>
        <p:nvGrpSpPr>
          <p:cNvPr id="142" name="Groupe 148"/>
          <p:cNvGrpSpPr/>
          <p:nvPr/>
        </p:nvGrpSpPr>
        <p:grpSpPr>
          <a:xfrm>
            <a:off x="6988935" y="2150514"/>
            <a:ext cx="1238259" cy="490711"/>
            <a:chOff x="5421318" y="2589206"/>
            <a:chExt cx="928694" cy="490711"/>
          </a:xfrm>
        </p:grpSpPr>
        <p:grpSp>
          <p:nvGrpSpPr>
            <p:cNvPr id="143" name="Groupe 293"/>
            <p:cNvGrpSpPr>
              <a:grpSpLocks/>
            </p:cNvGrpSpPr>
            <p:nvPr/>
          </p:nvGrpSpPr>
          <p:grpSpPr>
            <a:xfrm rot="9050369">
              <a:off x="5853355" y="2809516"/>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50" name="Rectangle 149"/>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51" name="Connecteur droit 150"/>
              <p:cNvCxnSpPr>
                <a:stCxn id="150"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49" name="ZoneTexte 148"/>
            <p:cNvSpPr txBox="1"/>
            <p:nvPr/>
          </p:nvSpPr>
          <p:spPr>
            <a:xfrm>
              <a:off x="5421318" y="2589206"/>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Times New Roman" pitchFamily="18" charset="0"/>
                  <a:cs typeface="Times New Roman" pitchFamily="18" charset="0"/>
                </a:rPr>
                <a:t>ZAP 70</a:t>
              </a:r>
              <a:endParaRPr lang="fr-FR" sz="1050" b="1" u="sng" dirty="0">
                <a:solidFill>
                  <a:srgbClr val="FF0000"/>
                </a:solidFill>
                <a:latin typeface="Times New Roman" pitchFamily="18" charset="0"/>
                <a:cs typeface="Times New Roman" pitchFamily="18" charset="0"/>
              </a:endParaRPr>
            </a:p>
          </p:txBody>
        </p:sp>
      </p:grpSp>
      <p:grpSp>
        <p:nvGrpSpPr>
          <p:cNvPr id="147" name="Groupe 153"/>
          <p:cNvGrpSpPr/>
          <p:nvPr/>
        </p:nvGrpSpPr>
        <p:grpSpPr>
          <a:xfrm>
            <a:off x="7475772" y="2756355"/>
            <a:ext cx="1238259" cy="482863"/>
            <a:chOff x="5761046" y="3195047"/>
            <a:chExt cx="928694" cy="482863"/>
          </a:xfrm>
        </p:grpSpPr>
        <p:grpSp>
          <p:nvGrpSpPr>
            <p:cNvPr id="148" name="Groupe 278"/>
            <p:cNvGrpSpPr>
              <a:grpSpLocks/>
            </p:cNvGrpSpPr>
            <p:nvPr/>
          </p:nvGrpSpPr>
          <p:grpSpPr>
            <a:xfrm rot="19951380">
              <a:off x="6050857" y="3195038"/>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55" name="Rectangle 154"/>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56" name="Connecteur droit 155"/>
              <p:cNvCxnSpPr>
                <a:stCxn id="155"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4" name="ZoneTexte 153"/>
            <p:cNvSpPr txBox="1"/>
            <p:nvPr/>
          </p:nvSpPr>
          <p:spPr>
            <a:xfrm>
              <a:off x="5761046" y="3416300"/>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Times New Roman" pitchFamily="18" charset="0"/>
                  <a:cs typeface="Times New Roman" pitchFamily="18" charset="0"/>
                </a:rPr>
                <a:t>TAP1, 2</a:t>
              </a:r>
              <a:endParaRPr lang="fr-FR" sz="1050" b="1" u="sng" dirty="0">
                <a:solidFill>
                  <a:srgbClr val="FF0000"/>
                </a:solidFill>
                <a:latin typeface="Times New Roman" pitchFamily="18" charset="0"/>
                <a:cs typeface="Times New Roman" pitchFamily="18" charset="0"/>
              </a:endParaRPr>
            </a:p>
          </p:txBody>
        </p:sp>
      </p:grpSp>
      <p:grpSp>
        <p:nvGrpSpPr>
          <p:cNvPr id="152" name="Groupe 158"/>
          <p:cNvGrpSpPr/>
          <p:nvPr/>
        </p:nvGrpSpPr>
        <p:grpSpPr>
          <a:xfrm>
            <a:off x="3801212" y="1515510"/>
            <a:ext cx="1238259" cy="509927"/>
            <a:chOff x="3084502" y="1954202"/>
            <a:chExt cx="928694" cy="509927"/>
          </a:xfrm>
        </p:grpSpPr>
        <p:grpSp>
          <p:nvGrpSpPr>
            <p:cNvPr id="153" name="Groupe 290"/>
            <p:cNvGrpSpPr>
              <a:grpSpLocks/>
            </p:cNvGrpSpPr>
            <p:nvPr/>
          </p:nvGrpSpPr>
          <p:grpSpPr>
            <a:xfrm rot="9065664">
              <a:off x="3499036" y="219372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60" name="Rectangle 159"/>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61" name="Connecteur droit 160"/>
              <p:cNvCxnSpPr>
                <a:stCxn id="160"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9" name="ZoneTexte 158"/>
            <p:cNvSpPr txBox="1"/>
            <p:nvPr/>
          </p:nvSpPr>
          <p:spPr>
            <a:xfrm>
              <a:off x="3084502" y="1954202"/>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Times New Roman" pitchFamily="18" charset="0"/>
                  <a:cs typeface="Times New Roman" pitchFamily="18" charset="0"/>
                </a:rPr>
                <a:t>Rag1, 2</a:t>
              </a:r>
              <a:endParaRPr lang="fr-FR" sz="1050" b="1" u="sng" dirty="0">
                <a:solidFill>
                  <a:srgbClr val="FF0000"/>
                </a:solidFill>
                <a:latin typeface="Times New Roman" pitchFamily="18" charset="0"/>
                <a:cs typeface="Times New Roman" pitchFamily="18" charset="0"/>
              </a:endParaRPr>
            </a:p>
          </p:txBody>
        </p:sp>
      </p:grpSp>
      <p:grpSp>
        <p:nvGrpSpPr>
          <p:cNvPr id="157" name="Groupe 163"/>
          <p:cNvGrpSpPr/>
          <p:nvPr/>
        </p:nvGrpSpPr>
        <p:grpSpPr>
          <a:xfrm>
            <a:off x="5592440" y="4203496"/>
            <a:ext cx="3636913" cy="691671"/>
            <a:chOff x="4373946" y="4642188"/>
            <a:chExt cx="2727685" cy="691671"/>
          </a:xfrm>
        </p:grpSpPr>
        <p:sp>
          <p:nvSpPr>
            <p:cNvPr id="163" name="Rectangle 162"/>
            <p:cNvSpPr/>
            <p:nvPr/>
          </p:nvSpPr>
          <p:spPr>
            <a:xfrm rot="10800000">
              <a:off x="4373946" y="5269897"/>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sp>
          <p:nvSpPr>
            <p:cNvPr id="164" name="Rectangle 163"/>
            <p:cNvSpPr/>
            <p:nvPr/>
          </p:nvSpPr>
          <p:spPr>
            <a:xfrm rot="10800000">
              <a:off x="5634945" y="5279041"/>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sp>
          <p:nvSpPr>
            <p:cNvPr id="165" name="Rectangle 164"/>
            <p:cNvSpPr/>
            <p:nvPr/>
          </p:nvSpPr>
          <p:spPr>
            <a:xfrm rot="10800000">
              <a:off x="6883895" y="5280953"/>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66" name="Connecteur en arc 165"/>
            <p:cNvCxnSpPr>
              <a:endCxn id="163" idx="2"/>
            </p:cNvCxnSpPr>
            <p:nvPr/>
          </p:nvCxnSpPr>
          <p:spPr>
            <a:xfrm rot="5400000">
              <a:off x="4904982" y="4424151"/>
              <a:ext cx="423579" cy="1267913"/>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onnecteur droit 166"/>
            <p:cNvCxnSpPr>
              <a:endCxn id="164" idx="2"/>
            </p:cNvCxnSpPr>
            <p:nvPr/>
          </p:nvCxnSpPr>
          <p:spPr>
            <a:xfrm rot="5400000">
              <a:off x="5530909" y="5059222"/>
              <a:ext cx="432723" cy="69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Connecteur en arc 167"/>
            <p:cNvCxnSpPr>
              <a:endCxn id="165" idx="2"/>
            </p:cNvCxnSpPr>
            <p:nvPr/>
          </p:nvCxnSpPr>
          <p:spPr>
            <a:xfrm rot="16200000" flipH="1">
              <a:off x="6154428" y="4442617"/>
              <a:ext cx="434635" cy="1242036"/>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9" name="ZoneTexte 168"/>
            <p:cNvSpPr txBox="1"/>
            <p:nvPr/>
          </p:nvSpPr>
          <p:spPr>
            <a:xfrm>
              <a:off x="5286380" y="4642188"/>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Times New Roman" pitchFamily="18" charset="0"/>
                  <a:cs typeface="Times New Roman" pitchFamily="18" charset="0"/>
                </a:rPr>
                <a:t>BTK</a:t>
              </a:r>
              <a:endParaRPr lang="fr-FR" sz="1050" b="1" u="sng" dirty="0">
                <a:solidFill>
                  <a:srgbClr val="FF0000"/>
                </a:solidFill>
                <a:latin typeface="Times New Roman" pitchFamily="18" charset="0"/>
                <a:cs typeface="Times New Roman" pitchFamily="18" charset="0"/>
              </a:endParaRPr>
            </a:p>
          </p:txBody>
        </p:sp>
      </p:grpSp>
      <p:grpSp>
        <p:nvGrpSpPr>
          <p:cNvPr id="158" name="Groupe 171"/>
          <p:cNvGrpSpPr/>
          <p:nvPr/>
        </p:nvGrpSpPr>
        <p:grpSpPr>
          <a:xfrm>
            <a:off x="7016452" y="3389488"/>
            <a:ext cx="1238259" cy="500609"/>
            <a:chOff x="5441956" y="3828181"/>
            <a:chExt cx="928694" cy="500609"/>
          </a:xfrm>
        </p:grpSpPr>
        <p:grpSp>
          <p:nvGrpSpPr>
            <p:cNvPr id="162" name="Groupe 275"/>
            <p:cNvGrpSpPr>
              <a:grpSpLocks/>
            </p:cNvGrpSpPr>
            <p:nvPr/>
          </p:nvGrpSpPr>
          <p:grpSpPr>
            <a:xfrm rot="1501966">
              <a:off x="5850688" y="3828172"/>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73" name="Rectangle 172"/>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74" name="Connecteur droit 173"/>
              <p:cNvCxnSpPr>
                <a:stCxn id="173"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2" name="ZoneTexte 171"/>
            <p:cNvSpPr txBox="1"/>
            <p:nvPr/>
          </p:nvSpPr>
          <p:spPr>
            <a:xfrm>
              <a:off x="5441956" y="4067180"/>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Times New Roman" pitchFamily="18" charset="0"/>
                  <a:cs typeface="Times New Roman" pitchFamily="18" charset="0"/>
                </a:rPr>
                <a:t>ZAP 70</a:t>
              </a:r>
              <a:endParaRPr lang="fr-FR" sz="1050" b="1" u="sng" dirty="0">
                <a:solidFill>
                  <a:srgbClr val="FF0000"/>
                </a:solidFill>
                <a:latin typeface="Times New Roman" pitchFamily="18" charset="0"/>
                <a:cs typeface="Times New Roman" pitchFamily="18" charset="0"/>
              </a:endParaRPr>
            </a:p>
          </p:txBody>
        </p:sp>
      </p:grpSp>
      <p:grpSp>
        <p:nvGrpSpPr>
          <p:cNvPr id="170" name="Groupe 176"/>
          <p:cNvGrpSpPr/>
          <p:nvPr/>
        </p:nvGrpSpPr>
        <p:grpSpPr>
          <a:xfrm>
            <a:off x="3885879" y="2750636"/>
            <a:ext cx="1238259" cy="665797"/>
            <a:chOff x="3148002" y="3189328"/>
            <a:chExt cx="928694" cy="665797"/>
          </a:xfrm>
        </p:grpSpPr>
        <p:grpSp>
          <p:nvGrpSpPr>
            <p:cNvPr id="171" name="Groupe 272"/>
            <p:cNvGrpSpPr>
              <a:grpSpLocks/>
            </p:cNvGrpSpPr>
            <p:nvPr/>
          </p:nvGrpSpPr>
          <p:grpSpPr>
            <a:xfrm rot="1800377">
              <a:off x="3582304" y="318931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78" name="Rectangle 177"/>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79" name="Connecteur droit 178"/>
              <p:cNvCxnSpPr>
                <a:stCxn id="178"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7" name="ZoneTexte 176"/>
            <p:cNvSpPr txBox="1"/>
            <p:nvPr/>
          </p:nvSpPr>
          <p:spPr>
            <a:xfrm>
              <a:off x="3148002" y="3424238"/>
              <a:ext cx="928694" cy="430887"/>
            </a:xfrm>
            <a:prstGeom prst="rect">
              <a:avLst/>
            </a:prstGeom>
            <a:noFill/>
            <a:ln w="12700">
              <a:noFill/>
            </a:ln>
            <a:effectLst/>
          </p:spPr>
          <p:txBody>
            <a:bodyPr wrap="square" rtlCol="0">
              <a:spAutoFit/>
            </a:bodyPr>
            <a:lstStyle/>
            <a:p>
              <a:r>
                <a:rPr lang="fr-FR" sz="1050" b="1" u="sng" dirty="0" smtClean="0">
                  <a:solidFill>
                    <a:srgbClr val="FF0000"/>
                  </a:solidFill>
                  <a:latin typeface="Times New Roman" pitchFamily="18" charset="0"/>
                  <a:cs typeface="Times New Roman" pitchFamily="18" charset="0"/>
                </a:rPr>
                <a:t>Rag 1,2</a:t>
              </a:r>
            </a:p>
            <a:p>
              <a:r>
                <a:rPr lang="fr-FR" sz="1050" b="1" u="sng" dirty="0" smtClean="0">
                  <a:solidFill>
                    <a:srgbClr val="FF0000"/>
                  </a:solidFill>
                  <a:latin typeface="Times New Roman" pitchFamily="18" charset="0"/>
                  <a:cs typeface="Times New Roman" pitchFamily="18" charset="0"/>
                </a:rPr>
                <a:t>Artemis </a:t>
              </a:r>
              <a:endParaRPr lang="fr-FR" sz="1050" b="1" u="sng" dirty="0">
                <a:solidFill>
                  <a:srgbClr val="FF0000"/>
                </a:solidFill>
                <a:latin typeface="Times New Roman" pitchFamily="18" charset="0"/>
                <a:cs typeface="Times New Roman" pitchFamily="18" charset="0"/>
              </a:endParaRPr>
            </a:p>
          </p:txBody>
        </p:sp>
      </p:grpSp>
      <p:grpSp>
        <p:nvGrpSpPr>
          <p:cNvPr id="175" name="Groupe 181"/>
          <p:cNvGrpSpPr/>
          <p:nvPr/>
        </p:nvGrpSpPr>
        <p:grpSpPr>
          <a:xfrm>
            <a:off x="4237249" y="4222216"/>
            <a:ext cx="1238259" cy="664325"/>
            <a:chOff x="3411530" y="4660908"/>
            <a:chExt cx="928694" cy="664325"/>
          </a:xfrm>
        </p:grpSpPr>
        <p:grpSp>
          <p:nvGrpSpPr>
            <p:cNvPr id="176" name="Groupe 296"/>
            <p:cNvGrpSpPr>
              <a:grpSpLocks/>
            </p:cNvGrpSpPr>
            <p:nvPr/>
          </p:nvGrpSpPr>
          <p:grpSpPr>
            <a:xfrm rot="10800000">
              <a:off x="3680241" y="5054834"/>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83" name="Rectangle 182"/>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latin typeface="Times New Roman" pitchFamily="18" charset="0"/>
                  <a:cs typeface="Times New Roman" pitchFamily="18" charset="0"/>
                </a:endParaRPr>
              </a:p>
            </p:txBody>
          </p:sp>
          <p:cxnSp>
            <p:nvCxnSpPr>
              <p:cNvPr id="184" name="Connecteur droit 183"/>
              <p:cNvCxnSpPr>
                <a:stCxn id="183"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82" name="ZoneTexte 181"/>
            <p:cNvSpPr txBox="1"/>
            <p:nvPr/>
          </p:nvSpPr>
          <p:spPr>
            <a:xfrm>
              <a:off x="3411530" y="4660908"/>
              <a:ext cx="928694" cy="430887"/>
            </a:xfrm>
            <a:prstGeom prst="rect">
              <a:avLst/>
            </a:prstGeom>
            <a:noFill/>
            <a:ln w="12700">
              <a:noFill/>
            </a:ln>
            <a:effectLst/>
          </p:spPr>
          <p:txBody>
            <a:bodyPr wrap="square" rtlCol="0">
              <a:spAutoFit/>
            </a:bodyPr>
            <a:lstStyle/>
            <a:p>
              <a:r>
                <a:rPr lang="fr-FR" sz="1050" b="1" u="sng" dirty="0" smtClean="0">
                  <a:solidFill>
                    <a:srgbClr val="FF0000"/>
                  </a:solidFill>
                  <a:latin typeface="Times New Roman" pitchFamily="18" charset="0"/>
                  <a:cs typeface="Times New Roman" pitchFamily="18" charset="0"/>
                </a:rPr>
                <a:t>Rag 1,2</a:t>
              </a:r>
            </a:p>
            <a:p>
              <a:r>
                <a:rPr lang="fr-FR" sz="1050" b="1" u="sng" dirty="0" smtClean="0">
                  <a:solidFill>
                    <a:srgbClr val="FF0000"/>
                  </a:solidFill>
                  <a:latin typeface="Times New Roman" pitchFamily="18" charset="0"/>
                  <a:cs typeface="Times New Roman" pitchFamily="18" charset="0"/>
                </a:rPr>
                <a:t>Artemis </a:t>
              </a:r>
              <a:endParaRPr lang="fr-FR" sz="1050" b="1" u="sng" dirty="0">
                <a:solidFill>
                  <a:srgbClr val="FF0000"/>
                </a:solidFill>
                <a:latin typeface="Times New Roman" pitchFamily="18" charset="0"/>
                <a:cs typeface="Times New Roman" pitchFamily="18" charset="0"/>
              </a:endParaRPr>
            </a:p>
          </p:txBody>
        </p:sp>
      </p:grpSp>
      <p:sp>
        <p:nvSpPr>
          <p:cNvPr id="185" name="ZoneTexte 184"/>
          <p:cNvSpPr txBox="1"/>
          <p:nvPr/>
        </p:nvSpPr>
        <p:spPr>
          <a:xfrm>
            <a:off x="2423255" y="1085623"/>
            <a:ext cx="1147240" cy="369332"/>
          </a:xfrm>
          <a:prstGeom prst="rect">
            <a:avLst/>
          </a:prstGeom>
          <a:noFill/>
          <a:ln w="12700">
            <a:noFill/>
          </a:ln>
          <a:effectLst/>
        </p:spPr>
        <p:txBody>
          <a:bodyPr wrap="square" rtlCol="0">
            <a:spAutoFit/>
          </a:bodyPr>
          <a:lstStyle/>
          <a:p>
            <a:pPr algn="ctr"/>
            <a:r>
              <a:rPr lang="fr-FR" b="1" u="sng" dirty="0" smtClean="0">
                <a:solidFill>
                  <a:srgbClr val="FF0000"/>
                </a:solidFill>
                <a:latin typeface="Times New Roman" pitchFamily="18" charset="0"/>
                <a:cs typeface="Times New Roman" pitchFamily="18" charset="0"/>
              </a:rPr>
              <a:t>ADA</a:t>
            </a:r>
            <a:endParaRPr lang="fr-FR" b="1" u="sng" dirty="0">
              <a:solidFill>
                <a:srgbClr val="FF0000"/>
              </a:solidFill>
              <a:latin typeface="Times New Roman" pitchFamily="18" charset="0"/>
              <a:cs typeface="Times New Roman" pitchFamily="18" charset="0"/>
            </a:endParaRPr>
          </a:p>
        </p:txBody>
      </p:sp>
      <p:sp>
        <p:nvSpPr>
          <p:cNvPr id="186" name="ZoneTexte 185"/>
          <p:cNvSpPr txBox="1"/>
          <p:nvPr/>
        </p:nvSpPr>
        <p:spPr>
          <a:xfrm>
            <a:off x="2690700" y="2598345"/>
            <a:ext cx="1127813" cy="369332"/>
          </a:xfrm>
          <a:prstGeom prst="rect">
            <a:avLst/>
          </a:prstGeom>
          <a:noFill/>
          <a:ln w="12700">
            <a:noFill/>
          </a:ln>
          <a:effectLst/>
        </p:spPr>
        <p:txBody>
          <a:bodyPr wrap="square" rtlCol="0">
            <a:spAutoFit/>
          </a:bodyPr>
          <a:lstStyle/>
          <a:p>
            <a:pPr algn="ctr"/>
            <a:r>
              <a:rPr lang="fr-FR" b="1" u="sng" dirty="0" smtClean="0">
                <a:solidFill>
                  <a:srgbClr val="FF0000"/>
                </a:solidFill>
                <a:latin typeface="Times New Roman" pitchFamily="18" charset="0"/>
                <a:cs typeface="Times New Roman" pitchFamily="18" charset="0"/>
              </a:rPr>
              <a:t>ADA</a:t>
            </a:r>
            <a:endParaRPr lang="fr-FR"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3667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13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18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18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85" grpId="0"/>
      <p:bldP spid="1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392" y="476672"/>
            <a:ext cx="10972800" cy="6264696"/>
          </a:xfrm>
        </p:spPr>
        <p:txBody>
          <a:bodyPr>
            <a:normAutofit fontScale="77500" lnSpcReduction="20000"/>
          </a:bodyPr>
          <a:lstStyle/>
          <a:p>
            <a:pPr marL="0" indent="0" algn="ctr">
              <a:buNone/>
            </a:pPr>
            <a:endParaRPr lang="fr-FR" sz="4200" u="sng" dirty="0" smtClean="0">
              <a:solidFill>
                <a:schemeClr val="tx1"/>
              </a:solidFill>
              <a:latin typeface="Times New Roman" pitchFamily="18" charset="0"/>
              <a:cs typeface="Times New Roman" pitchFamily="18" charset="0"/>
            </a:endParaRPr>
          </a:p>
          <a:p>
            <a:pPr marL="0" indent="0" algn="ctr">
              <a:buNone/>
            </a:pPr>
            <a:r>
              <a:rPr lang="fr-FR" sz="4200" u="sng" dirty="0" smtClean="0">
                <a:solidFill>
                  <a:schemeClr val="tx1"/>
                </a:solidFill>
                <a:latin typeface="Times New Roman" pitchFamily="18" charset="0"/>
                <a:cs typeface="Times New Roman" pitchFamily="18" charset="0"/>
              </a:rPr>
              <a:t>Déficit en ADA (adénosine désaminase)</a:t>
            </a:r>
          </a:p>
          <a:p>
            <a:pPr marL="0" indent="0" algn="ctr">
              <a:buNone/>
            </a:pPr>
            <a:endParaRPr lang="fr-FR" sz="4200" dirty="0" smtClean="0">
              <a:solidFill>
                <a:schemeClr val="tx1"/>
              </a:solidFill>
              <a:latin typeface="Times New Roman" pitchFamily="18" charset="0"/>
              <a:cs typeface="Times New Roman" pitchFamily="18" charset="0"/>
            </a:endParaRPr>
          </a:p>
          <a:p>
            <a:pPr>
              <a:buFontTx/>
              <a:buChar char="-"/>
            </a:pPr>
            <a:r>
              <a:rPr lang="fr-FR" sz="2900" dirty="0" smtClean="0">
                <a:solidFill>
                  <a:schemeClr val="tx1"/>
                </a:solidFill>
                <a:latin typeface="Times New Roman" pitchFamily="18" charset="0"/>
                <a:cs typeface="Times New Roman" pitchFamily="18" charset="0"/>
              </a:rPr>
              <a:t>20% des SCID</a:t>
            </a:r>
          </a:p>
          <a:p>
            <a:pPr>
              <a:buFontTx/>
              <a:buChar char="-"/>
            </a:pPr>
            <a:r>
              <a:rPr lang="fr-FR" sz="2900" dirty="0" smtClean="0">
                <a:solidFill>
                  <a:schemeClr val="tx1"/>
                </a:solidFill>
                <a:latin typeface="Times New Roman" pitchFamily="18" charset="0"/>
                <a:cs typeface="Times New Roman" pitchFamily="18" charset="0"/>
              </a:rPr>
              <a:t> Intervient dans la voie de récupération des purines</a:t>
            </a:r>
          </a:p>
          <a:p>
            <a:pPr>
              <a:buFontTx/>
              <a:buChar char="-"/>
            </a:pPr>
            <a:r>
              <a:rPr lang="fr-FR" sz="2900" dirty="0" smtClean="0">
                <a:solidFill>
                  <a:schemeClr val="tx1"/>
                </a:solidFill>
                <a:latin typeface="Times New Roman" pitchFamily="18" charset="0"/>
                <a:cs typeface="Times New Roman" pitchFamily="18" charset="0"/>
              </a:rPr>
              <a:t>Mutations différentes au niveau du gène codant ADA sur le chromosome 20q13-ter. </a:t>
            </a:r>
          </a:p>
          <a:p>
            <a:pPr>
              <a:buFontTx/>
              <a:buChar char="-"/>
            </a:pPr>
            <a:endParaRPr lang="fr-FR" sz="1500" dirty="0" smtClean="0">
              <a:solidFill>
                <a:schemeClr val="tx1"/>
              </a:solidFill>
              <a:latin typeface="Times New Roman" pitchFamily="18" charset="0"/>
              <a:cs typeface="Times New Roman" pitchFamily="18" charset="0"/>
            </a:endParaRPr>
          </a:p>
          <a:p>
            <a:pPr marL="0" indent="0" algn="ctr">
              <a:buNone/>
            </a:pPr>
            <a:r>
              <a:rPr lang="fr-FR" sz="3600" u="sng" dirty="0" smtClean="0">
                <a:solidFill>
                  <a:schemeClr val="tx1"/>
                </a:solidFill>
                <a:latin typeface="Times New Roman" pitchFamily="18" charset="0"/>
                <a:cs typeface="Times New Roman" pitchFamily="18" charset="0"/>
              </a:rPr>
              <a:t>Sur le plan physiopathologique </a:t>
            </a:r>
          </a:p>
          <a:p>
            <a:endParaRPr lang="fr-FR" sz="2300" dirty="0" smtClean="0">
              <a:solidFill>
                <a:schemeClr val="tx1"/>
              </a:solidFill>
              <a:latin typeface="Times New Roman" pitchFamily="18" charset="0"/>
              <a:cs typeface="Times New Roman" pitchFamily="18" charset="0"/>
            </a:endParaRPr>
          </a:p>
          <a:p>
            <a:pPr>
              <a:buFontTx/>
              <a:buChar char="-"/>
            </a:pPr>
            <a:r>
              <a:rPr lang="fr-FR" sz="2900" dirty="0" smtClean="0">
                <a:solidFill>
                  <a:schemeClr val="tx1"/>
                </a:solidFill>
                <a:latin typeface="Times New Roman" pitchFamily="18" charset="0"/>
                <a:cs typeface="Times New Roman" pitchFamily="18" charset="0"/>
              </a:rPr>
              <a:t>Inhibition de la </a:t>
            </a:r>
            <a:r>
              <a:rPr lang="fr-FR" sz="2900" dirty="0" err="1" smtClean="0">
                <a:solidFill>
                  <a:schemeClr val="tx1"/>
                </a:solidFill>
                <a:latin typeface="Times New Roman" pitchFamily="18" charset="0"/>
                <a:cs typeface="Times New Roman" pitchFamily="18" charset="0"/>
              </a:rPr>
              <a:t>ribonucléotide</a:t>
            </a:r>
            <a:r>
              <a:rPr lang="fr-FR" sz="2900" dirty="0" smtClean="0">
                <a:solidFill>
                  <a:schemeClr val="tx1"/>
                </a:solidFill>
                <a:latin typeface="Times New Roman" pitchFamily="18" charset="0"/>
                <a:cs typeface="Times New Roman" pitchFamily="18" charset="0"/>
              </a:rPr>
              <a:t> réductase nécessaire pour la synthèse d'ADN par accumulation de la </a:t>
            </a:r>
            <a:r>
              <a:rPr lang="fr-FR" sz="2900" dirty="0" err="1" smtClean="0">
                <a:solidFill>
                  <a:schemeClr val="tx1"/>
                </a:solidFill>
                <a:latin typeface="Times New Roman" pitchFamily="18" charset="0"/>
                <a:cs typeface="Times New Roman" pitchFamily="18" charset="0"/>
              </a:rPr>
              <a:t>désoxy</a:t>
            </a:r>
            <a:r>
              <a:rPr lang="fr-FR" sz="2900" dirty="0" smtClean="0">
                <a:solidFill>
                  <a:schemeClr val="tx1"/>
                </a:solidFill>
                <a:latin typeface="Times New Roman" pitchFamily="18" charset="0"/>
                <a:cs typeface="Times New Roman" pitchFamily="18" charset="0"/>
              </a:rPr>
              <a:t>-ATP de la voie des purines et la S-</a:t>
            </a:r>
            <a:r>
              <a:rPr lang="fr-FR" sz="2900" dirty="0" err="1" smtClean="0">
                <a:solidFill>
                  <a:schemeClr val="tx1"/>
                </a:solidFill>
                <a:latin typeface="Times New Roman" pitchFamily="18" charset="0"/>
                <a:cs typeface="Times New Roman" pitchFamily="18" charset="0"/>
              </a:rPr>
              <a:t>adénosyl</a:t>
            </a:r>
            <a:r>
              <a:rPr lang="fr-FR" sz="2900" dirty="0" smtClean="0">
                <a:solidFill>
                  <a:schemeClr val="tx1"/>
                </a:solidFill>
                <a:latin typeface="Times New Roman" pitchFamily="18" charset="0"/>
                <a:cs typeface="Times New Roman" pitchFamily="18" charset="0"/>
              </a:rPr>
              <a:t> </a:t>
            </a:r>
            <a:r>
              <a:rPr lang="fr-FR" sz="2900" dirty="0" err="1" smtClean="0">
                <a:solidFill>
                  <a:schemeClr val="tx1"/>
                </a:solidFill>
                <a:latin typeface="Times New Roman" pitchFamily="18" charset="0"/>
                <a:cs typeface="Times New Roman" pitchFamily="18" charset="0"/>
              </a:rPr>
              <a:t>homocystéine</a:t>
            </a:r>
            <a:r>
              <a:rPr lang="fr-FR" sz="2900" dirty="0" smtClean="0">
                <a:solidFill>
                  <a:schemeClr val="tx1"/>
                </a:solidFill>
                <a:latin typeface="Times New Roman" pitchFamily="18" charset="0"/>
                <a:cs typeface="Times New Roman" pitchFamily="18" charset="0"/>
              </a:rPr>
              <a:t> de la voie de </a:t>
            </a:r>
            <a:r>
              <a:rPr lang="fr-FR" sz="2900" dirty="0" err="1" smtClean="0">
                <a:solidFill>
                  <a:schemeClr val="tx1"/>
                </a:solidFill>
                <a:latin typeface="Times New Roman" pitchFamily="18" charset="0"/>
                <a:cs typeface="Times New Roman" pitchFamily="18" charset="0"/>
              </a:rPr>
              <a:t>méthylation</a:t>
            </a:r>
            <a:r>
              <a:rPr lang="fr-FR" sz="2900" dirty="0" smtClean="0">
                <a:solidFill>
                  <a:schemeClr val="tx1"/>
                </a:solidFill>
                <a:latin typeface="Times New Roman" pitchFamily="18" charset="0"/>
                <a:cs typeface="Times New Roman" pitchFamily="18" charset="0"/>
              </a:rPr>
              <a:t>.</a:t>
            </a:r>
          </a:p>
          <a:p>
            <a:pPr>
              <a:buFontTx/>
              <a:buChar char="-"/>
            </a:pPr>
            <a:endParaRPr lang="fr-FR" sz="2900" dirty="0" smtClean="0">
              <a:solidFill>
                <a:schemeClr val="tx1"/>
              </a:solidFill>
              <a:latin typeface="Times New Roman" pitchFamily="18" charset="0"/>
              <a:cs typeface="Times New Roman" pitchFamily="18" charset="0"/>
            </a:endParaRPr>
          </a:p>
          <a:p>
            <a:pPr>
              <a:buFontTx/>
              <a:buChar char="-"/>
            </a:pPr>
            <a:r>
              <a:rPr lang="fr-FR" sz="2900" dirty="0" smtClean="0">
                <a:solidFill>
                  <a:schemeClr val="tx1"/>
                </a:solidFill>
                <a:latin typeface="Times New Roman" pitchFamily="18" charset="0"/>
                <a:cs typeface="Times New Roman" pitchFamily="18" charset="0"/>
              </a:rPr>
              <a:t> Ces métabolites sont hautement toxique pour les LB et LT et provoquent des cassures chromosomiques conduisant à  l’</a:t>
            </a:r>
            <a:r>
              <a:rPr lang="fr-FR" sz="2900" dirty="0" err="1" smtClean="0">
                <a:solidFill>
                  <a:schemeClr val="tx1"/>
                </a:solidFill>
                <a:latin typeface="Times New Roman" pitchFamily="18" charset="0"/>
                <a:cs typeface="Times New Roman" pitchFamily="18" charset="0"/>
              </a:rPr>
              <a:t>apoptose</a:t>
            </a:r>
            <a:r>
              <a:rPr lang="fr-FR" sz="2900" dirty="0" smtClean="0">
                <a:solidFill>
                  <a:schemeClr val="tx1"/>
                </a:solidFill>
                <a:latin typeface="Times New Roman" pitchFamily="18" charset="0"/>
                <a:cs typeface="Times New Roman" pitchFamily="18" charset="0"/>
              </a:rPr>
              <a:t>.</a:t>
            </a:r>
          </a:p>
          <a:p>
            <a:pPr>
              <a:buFontTx/>
              <a:buChar char="-"/>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sp>
        <p:nvSpPr>
          <p:cNvPr id="32" name="ZoneTexte 31"/>
          <p:cNvSpPr txBox="1">
            <a:spLocks/>
          </p:cNvSpPr>
          <p:nvPr/>
        </p:nvSpPr>
        <p:spPr>
          <a:xfrm>
            <a:off x="3918857" y="239005"/>
            <a:ext cx="3446261" cy="307777"/>
          </a:xfrm>
          <a:prstGeom prst="rect">
            <a:avLst/>
          </a:prstGeom>
          <a:solidFill>
            <a:schemeClr val="bg1">
              <a:lumMod val="8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4" algn="ctr">
              <a:tabLst>
                <a:tab pos="177800" algn="l"/>
              </a:tabLst>
            </a:pPr>
            <a:r>
              <a:rPr lang="fr-FR" sz="1400" dirty="0" smtClean="0">
                <a:solidFill>
                  <a:schemeClr val="tx1"/>
                </a:solidFill>
                <a:latin typeface="Times New Roman" pitchFamily="18" charset="0"/>
                <a:cs typeface="Times New Roman" pitchFamily="18" charset="0"/>
                <a:sym typeface="Wingdings" pitchFamily="2" charset="2"/>
              </a:rPr>
              <a:t>SCID T-B-NK-</a:t>
            </a:r>
          </a:p>
        </p:txBody>
      </p:sp>
    </p:spTree>
    <p:extLst>
      <p:ext uri="{BB962C8B-B14F-4D97-AF65-F5344CB8AC3E}">
        <p14:creationId xmlns:p14="http://schemas.microsoft.com/office/powerpoint/2010/main" xmlns="" val="273882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97577"/>
          </a:xfrm>
          <a:prstGeom prst="rect">
            <a:avLst/>
          </a:prstGeom>
          <a:solidFill>
            <a:schemeClr val="accent5">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4"/>
          <p:cNvSpPr txBox="1"/>
          <p:nvPr/>
        </p:nvSpPr>
        <p:spPr>
          <a:xfrm>
            <a:off x="0" y="-25643"/>
            <a:ext cx="12192000" cy="523220"/>
          </a:xfrm>
          <a:prstGeom prst="rect">
            <a:avLst/>
          </a:prstGeom>
          <a:solidFill>
            <a:schemeClr val="accent3">
              <a:lumMod val="20000"/>
              <a:lumOff val="80000"/>
            </a:schemeClr>
          </a:solidFill>
        </p:spPr>
        <p:txBody>
          <a:bodyPr wrap="square" rtlCol="0">
            <a:spAutoFit/>
          </a:bodyPr>
          <a:lstStyle/>
          <a:p>
            <a:r>
              <a:rPr lang="fr-FR" sz="2800" dirty="0" smtClean="0">
                <a:solidFill>
                  <a:srgbClr val="002060"/>
                </a:solidFill>
                <a:latin typeface="Candara" panose="020E0502030303020204" pitchFamily="34" charset="0"/>
              </a:rPr>
              <a:t>  </a:t>
            </a:r>
            <a:r>
              <a:rPr lang="fr-FR" sz="2800" dirty="0" smtClean="0">
                <a:solidFill>
                  <a:schemeClr val="tx2"/>
                </a:solidFill>
                <a:latin typeface="Candara" panose="020E0502030303020204" pitchFamily="34" charset="0"/>
              </a:rPr>
              <a:t>Introduction</a:t>
            </a:r>
            <a:endParaRPr lang="fr-FR" sz="2800" dirty="0">
              <a:solidFill>
                <a:schemeClr val="tx2"/>
              </a:solidFill>
              <a:latin typeface="Candara" panose="020E0502030303020204" pitchFamily="34" charset="0"/>
            </a:endParaRPr>
          </a:p>
        </p:txBody>
      </p:sp>
      <p:cxnSp>
        <p:nvCxnSpPr>
          <p:cNvPr id="4" name="Connecteur droit 5"/>
          <p:cNvCxnSpPr/>
          <p:nvPr/>
        </p:nvCxnSpPr>
        <p:spPr>
          <a:xfrm>
            <a:off x="0" y="504777"/>
            <a:ext cx="12192000"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cxnSp>
        <p:nvCxnSpPr>
          <p:cNvPr id="5" name="Connecteur droit 6"/>
          <p:cNvCxnSpPr/>
          <p:nvPr/>
        </p:nvCxnSpPr>
        <p:spPr>
          <a:xfrm flipV="1">
            <a:off x="51738" y="546981"/>
            <a:ext cx="12140262"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cxnSp>
        <p:nvCxnSpPr>
          <p:cNvPr id="6" name="Connecteur droit 6"/>
          <p:cNvCxnSpPr/>
          <p:nvPr/>
        </p:nvCxnSpPr>
        <p:spPr>
          <a:xfrm flipV="1">
            <a:off x="204138" y="577495"/>
            <a:ext cx="11987862"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sp>
        <p:nvSpPr>
          <p:cNvPr id="7" name="Rectangle 6"/>
          <p:cNvSpPr/>
          <p:nvPr/>
        </p:nvSpPr>
        <p:spPr>
          <a:xfrm>
            <a:off x="-18757" y="589185"/>
            <a:ext cx="12210757" cy="4247317"/>
          </a:xfrm>
          <a:prstGeom prst="rect">
            <a:avLst/>
          </a:prstGeom>
        </p:spPr>
        <p:txBody>
          <a:bodyPr wrap="square">
            <a:spAutoFit/>
          </a:bodyPr>
          <a:lstStyle/>
          <a:p>
            <a:pPr>
              <a:lnSpc>
                <a:spcPct val="150000"/>
              </a:lnSpc>
            </a:pPr>
            <a:r>
              <a:rPr lang="fr-FR" sz="2000" u="sng" dirty="0" smtClean="0">
                <a:solidFill>
                  <a:srgbClr val="FF0000"/>
                </a:solidFill>
                <a:latin typeface="Candara" panose="020E0502030303020204" pitchFamily="34" charset="0"/>
              </a:rPr>
              <a:t>Les déficits immunitaires primitifs (DIP) </a:t>
            </a:r>
            <a:r>
              <a:rPr lang="fr-FR" sz="2000" dirty="0" smtClean="0">
                <a:solidFill>
                  <a:srgbClr val="FF0000"/>
                </a:solidFill>
                <a:latin typeface="Candara" panose="020E0502030303020204" pitchFamily="34" charset="0"/>
              </a:rPr>
              <a:t>:</a:t>
            </a:r>
          </a:p>
          <a:p>
            <a:pPr marL="285750" indent="-285750">
              <a:lnSpc>
                <a:spcPct val="150000"/>
              </a:lnSpc>
              <a:buClr>
                <a:srgbClr val="C00000"/>
              </a:buClr>
              <a:buFont typeface="Wingdings" panose="05000000000000000000" pitchFamily="2" charset="2"/>
              <a:buChar char="v"/>
            </a:pPr>
            <a:r>
              <a:rPr lang="fr-FR" sz="2000" dirty="0" smtClean="0">
                <a:latin typeface="Candara" panose="020E0502030303020204" pitchFamily="34" charset="0"/>
              </a:rPr>
              <a:t>Des maladies rares ( </a:t>
            </a:r>
            <a:r>
              <a:rPr lang="fr-FR" sz="2000" b="1" dirty="0" smtClean="0">
                <a:solidFill>
                  <a:srgbClr val="C00000"/>
                </a:solidFill>
                <a:latin typeface="Candara" panose="020E0502030303020204" pitchFamily="34" charset="0"/>
              </a:rPr>
              <a:t>&lt; 1/5000 </a:t>
            </a:r>
            <a:r>
              <a:rPr lang="fr-FR" sz="2000" dirty="0" smtClean="0">
                <a:latin typeface="Candara" panose="020E0502030303020204" pitchFamily="34" charset="0"/>
              </a:rPr>
              <a:t>naissances),</a:t>
            </a:r>
          </a:p>
          <a:p>
            <a:pPr marL="285750" indent="-285750">
              <a:lnSpc>
                <a:spcPct val="150000"/>
              </a:lnSpc>
              <a:buClr>
                <a:srgbClr val="C00000"/>
              </a:buClr>
              <a:buFont typeface="Wingdings" panose="05000000000000000000" pitchFamily="2" charset="2"/>
              <a:buChar char="v"/>
            </a:pPr>
            <a:r>
              <a:rPr lang="fr-FR" sz="2000" b="1" dirty="0">
                <a:latin typeface="Candara" panose="020E0502030303020204" pitchFamily="34" charset="0"/>
              </a:rPr>
              <a:t>&gt;</a:t>
            </a:r>
            <a:r>
              <a:rPr lang="fr-FR" sz="2000" dirty="0" smtClean="0">
                <a:latin typeface="Candara" panose="020E0502030303020204" pitchFamily="34" charset="0"/>
              </a:rPr>
              <a:t> </a:t>
            </a:r>
            <a:r>
              <a:rPr lang="fr-FR" sz="2000" b="1" dirty="0">
                <a:solidFill>
                  <a:srgbClr val="C00000"/>
                </a:solidFill>
                <a:latin typeface="Candara" panose="020E0502030303020204" pitchFamily="34" charset="0"/>
              </a:rPr>
              <a:t>200</a:t>
            </a:r>
            <a:r>
              <a:rPr lang="fr-FR" sz="2000" dirty="0">
                <a:latin typeface="Candara" panose="020E0502030303020204" pitchFamily="34" charset="0"/>
              </a:rPr>
              <a:t> </a:t>
            </a:r>
            <a:r>
              <a:rPr lang="fr-FR" sz="2000" dirty="0" smtClean="0">
                <a:latin typeface="Candara" panose="020E0502030303020204" pitchFamily="34" charset="0"/>
              </a:rPr>
              <a:t>DIP différents,</a:t>
            </a:r>
          </a:p>
          <a:p>
            <a:pPr marL="285750" indent="-285750">
              <a:lnSpc>
                <a:spcPct val="150000"/>
              </a:lnSpc>
              <a:buClr>
                <a:srgbClr val="C00000"/>
              </a:buClr>
              <a:buFont typeface="Wingdings" panose="05000000000000000000" pitchFamily="2" charset="2"/>
              <a:buChar char="v"/>
            </a:pPr>
            <a:r>
              <a:rPr lang="fr-FR" sz="2000" dirty="0" smtClean="0">
                <a:latin typeface="Candara" panose="020E0502030303020204" pitchFamily="34" charset="0"/>
              </a:rPr>
              <a:t>La </a:t>
            </a:r>
            <a:r>
              <a:rPr lang="fr-FR" sz="2000" dirty="0">
                <a:latin typeface="Candara" panose="020E0502030303020204" pitchFamily="34" charset="0"/>
              </a:rPr>
              <a:t>diversité des atteintes </a:t>
            </a:r>
            <a:r>
              <a:rPr lang="fr-FR" sz="2000" dirty="0" smtClean="0">
                <a:latin typeface="Candara" panose="020E0502030303020204" pitchFamily="34" charset="0"/>
              </a:rPr>
              <a:t>génétique </a:t>
            </a:r>
            <a:r>
              <a:rPr lang="fr-FR" sz="2000" dirty="0" smtClean="0">
                <a:latin typeface="Candara" panose="020E0502030303020204" pitchFamily="34" charset="0"/>
                <a:sym typeface="Wingdings" panose="05000000000000000000" pitchFamily="2" charset="2"/>
              </a:rPr>
              <a:t> </a:t>
            </a:r>
            <a:r>
              <a:rPr lang="fr-FR" sz="2000" b="1" dirty="0">
                <a:solidFill>
                  <a:srgbClr val="FF0000"/>
                </a:solidFill>
                <a:latin typeface="Candara" panose="020E0502030303020204" pitchFamily="34" charset="0"/>
              </a:rPr>
              <a:t>Phénotypes variables </a:t>
            </a:r>
            <a:r>
              <a:rPr lang="fr-FR" sz="2000" dirty="0">
                <a:latin typeface="Candara" panose="020E0502030303020204" pitchFamily="34" charset="0"/>
              </a:rPr>
              <a:t>!!</a:t>
            </a:r>
          </a:p>
          <a:p>
            <a:pPr marL="285750" indent="-285750">
              <a:lnSpc>
                <a:spcPct val="150000"/>
              </a:lnSpc>
              <a:buClr>
                <a:srgbClr val="C00000"/>
              </a:buClr>
              <a:buFont typeface="Wingdings" panose="05000000000000000000" pitchFamily="2" charset="2"/>
              <a:buChar char="v"/>
            </a:pPr>
            <a:endParaRPr lang="fr-FR" sz="2000" dirty="0">
              <a:latin typeface="Candara" panose="020E0502030303020204" pitchFamily="34" charset="0"/>
            </a:endParaRPr>
          </a:p>
          <a:p>
            <a:pPr>
              <a:lnSpc>
                <a:spcPct val="150000"/>
              </a:lnSpc>
              <a:buClr>
                <a:srgbClr val="C00000"/>
              </a:buClr>
            </a:pPr>
            <a:endParaRPr lang="fr-FR" sz="2000" dirty="0" smtClean="0">
              <a:latin typeface="Candara" panose="020E0502030303020204" pitchFamily="34" charset="0"/>
            </a:endParaRPr>
          </a:p>
          <a:p>
            <a:pPr marL="285750" indent="-285750">
              <a:lnSpc>
                <a:spcPct val="150000"/>
              </a:lnSpc>
              <a:buClr>
                <a:srgbClr val="C00000"/>
              </a:buClr>
              <a:buFont typeface="Wingdings" panose="05000000000000000000" pitchFamily="2" charset="2"/>
              <a:buChar char="v"/>
            </a:pPr>
            <a:r>
              <a:rPr lang="fr-FR" sz="2000" dirty="0" smtClean="0">
                <a:latin typeface="Candara" panose="020E0502030303020204" pitchFamily="34" charset="0"/>
              </a:rPr>
              <a:t>Les symptômes apparaissent dès les </a:t>
            </a:r>
            <a:r>
              <a:rPr lang="fr-FR" sz="2000" b="1" dirty="0" smtClean="0">
                <a:latin typeface="Candara" panose="020E0502030303020204" pitchFamily="34" charset="0"/>
              </a:rPr>
              <a:t>1</a:t>
            </a:r>
            <a:r>
              <a:rPr lang="fr-FR" sz="2000" b="1" baseline="30000" dirty="0" smtClean="0">
                <a:latin typeface="Candara" panose="020E0502030303020204" pitchFamily="34" charset="0"/>
              </a:rPr>
              <a:t>ères</a:t>
            </a:r>
            <a:r>
              <a:rPr lang="fr-FR" sz="2000" b="1" dirty="0" smtClean="0">
                <a:latin typeface="Candara" panose="020E0502030303020204" pitchFamily="34" charset="0"/>
              </a:rPr>
              <a:t> années </a:t>
            </a:r>
            <a:r>
              <a:rPr lang="fr-FR" sz="2000" dirty="0" smtClean="0">
                <a:latin typeface="Candara" panose="020E0502030303020204" pitchFamily="34" charset="0"/>
              </a:rPr>
              <a:t>de vie parfois plus </a:t>
            </a:r>
            <a:r>
              <a:rPr lang="fr-FR" sz="2000" b="1" dirty="0" smtClean="0">
                <a:latin typeface="Candara" panose="020E0502030303020204" pitchFamily="34" charset="0"/>
              </a:rPr>
              <a:t>tardivement</a:t>
            </a:r>
            <a:r>
              <a:rPr lang="fr-FR" sz="2000" dirty="0" smtClean="0">
                <a:latin typeface="Candara" panose="020E0502030303020204" pitchFamily="34" charset="0"/>
              </a:rPr>
              <a:t> ex: DICV …etc.</a:t>
            </a:r>
          </a:p>
          <a:p>
            <a:pPr>
              <a:lnSpc>
                <a:spcPct val="150000"/>
              </a:lnSpc>
              <a:buClr>
                <a:srgbClr val="C00000"/>
              </a:buClr>
            </a:pPr>
            <a:endParaRPr lang="fr-FR" sz="2000" dirty="0" smtClean="0">
              <a:latin typeface="Candara" panose="020E0502030303020204" pitchFamily="34" charset="0"/>
            </a:endParaRPr>
          </a:p>
          <a:p>
            <a:pPr marL="285750" indent="-285750">
              <a:lnSpc>
                <a:spcPct val="150000"/>
              </a:lnSpc>
              <a:buClr>
                <a:srgbClr val="C00000"/>
              </a:buClr>
              <a:buFont typeface="Wingdings" panose="05000000000000000000" pitchFamily="2" charset="2"/>
              <a:buChar char="v"/>
            </a:pPr>
            <a:r>
              <a:rPr lang="fr-FR" sz="2000" dirty="0" smtClean="0">
                <a:latin typeface="Candara" panose="020E0502030303020204" pitchFamily="34" charset="0"/>
              </a:rPr>
              <a:t>Un </a:t>
            </a:r>
            <a:r>
              <a:rPr lang="fr-FR" sz="2000" dirty="0">
                <a:latin typeface="Candara" panose="020E0502030303020204" pitchFamily="34" charset="0"/>
              </a:rPr>
              <a:t>diagnostic </a:t>
            </a:r>
            <a:r>
              <a:rPr lang="fr-FR" sz="2000" dirty="0" smtClean="0">
                <a:latin typeface="Candara" panose="020E0502030303020204" pitchFamily="34" charset="0"/>
              </a:rPr>
              <a:t>précoce est primordial </a:t>
            </a:r>
            <a:r>
              <a:rPr lang="fr-FR" sz="2000" dirty="0">
                <a:latin typeface="Candara" panose="020E0502030303020204" pitchFamily="34" charset="0"/>
              </a:rPr>
              <a:t>(</a:t>
            </a:r>
            <a:r>
              <a:rPr lang="fr-FR" sz="2000" b="1" dirty="0">
                <a:latin typeface="Candara" panose="020E0502030303020204" pitchFamily="34" charset="0"/>
              </a:rPr>
              <a:t>pronostic vital </a:t>
            </a:r>
            <a:r>
              <a:rPr lang="fr-FR" sz="2000" b="1" dirty="0" smtClean="0">
                <a:latin typeface="Candara" panose="020E0502030303020204" pitchFamily="34" charset="0"/>
              </a:rPr>
              <a:t>!!!): </a:t>
            </a:r>
            <a:r>
              <a:rPr lang="fr-FR" sz="2000" dirty="0">
                <a:latin typeface="Candara" panose="020E0502030303020204" pitchFamily="34" charset="0"/>
              </a:rPr>
              <a:t> </a:t>
            </a:r>
            <a:endParaRPr lang="fr-FR" sz="2000" dirty="0" smtClean="0">
              <a:latin typeface="Candara" panose="020E0502030303020204" pitchFamily="34" charset="0"/>
            </a:endParaRPr>
          </a:p>
        </p:txBody>
      </p:sp>
      <p:sp>
        <p:nvSpPr>
          <p:cNvPr id="9" name="Rectangle 8"/>
          <p:cNvSpPr/>
          <p:nvPr/>
        </p:nvSpPr>
        <p:spPr>
          <a:xfrm>
            <a:off x="845711" y="2503122"/>
            <a:ext cx="8465713" cy="464871"/>
          </a:xfrm>
          <a:prstGeom prst="rect">
            <a:avLst/>
          </a:prstGeom>
        </p:spPr>
        <p:txBody>
          <a:bodyPr wrap="square">
            <a:spAutoFit/>
          </a:bodyPr>
          <a:lstStyle/>
          <a:p>
            <a:pPr marL="285750" indent="-285750">
              <a:lnSpc>
                <a:spcPct val="150000"/>
              </a:lnSpc>
              <a:buFont typeface="Wingdings" panose="05000000000000000000" pitchFamily="2" charset="2"/>
              <a:buChar char="ü"/>
            </a:pPr>
            <a:r>
              <a:rPr lang="fr-FR" dirty="0" smtClean="0">
                <a:solidFill>
                  <a:srgbClr val="C00000"/>
                </a:solidFill>
                <a:latin typeface="Candara" panose="020E0502030303020204" pitchFamily="34" charset="0"/>
              </a:rPr>
              <a:t>Une </a:t>
            </a:r>
            <a:r>
              <a:rPr lang="fr-FR" dirty="0">
                <a:solidFill>
                  <a:srgbClr val="C00000"/>
                </a:solidFill>
                <a:latin typeface="Candara" panose="020E0502030303020204" pitchFamily="34" charset="0"/>
              </a:rPr>
              <a:t>susceptibilité accrue aux infections </a:t>
            </a:r>
            <a:r>
              <a:rPr lang="fr-FR" b="1" dirty="0" smtClean="0">
                <a:solidFill>
                  <a:srgbClr val="C00000"/>
                </a:solidFill>
                <a:latin typeface="Candara" panose="020E0502030303020204" pitchFamily="34" charset="0"/>
              </a:rPr>
              <a:t>++++</a:t>
            </a:r>
            <a:r>
              <a:rPr lang="fr-FR" dirty="0" smtClean="0">
                <a:solidFill>
                  <a:srgbClr val="C00000"/>
                </a:solidFill>
                <a:latin typeface="Candara" panose="020E0502030303020204" pitchFamily="34" charset="0"/>
              </a:rPr>
              <a:t> </a:t>
            </a:r>
            <a:endParaRPr lang="fr-FR" dirty="0">
              <a:solidFill>
                <a:srgbClr val="C00000"/>
              </a:solidFill>
              <a:latin typeface="Candara" panose="020E0502030303020204" pitchFamily="34" charset="0"/>
            </a:endParaRPr>
          </a:p>
        </p:txBody>
      </p:sp>
      <p:sp>
        <p:nvSpPr>
          <p:cNvPr id="10" name="Rectangle 9"/>
          <p:cNvSpPr/>
          <p:nvPr/>
        </p:nvSpPr>
        <p:spPr>
          <a:xfrm>
            <a:off x="845711" y="3039417"/>
            <a:ext cx="7911921" cy="369332"/>
          </a:xfrm>
          <a:prstGeom prst="rect">
            <a:avLst/>
          </a:prstGeom>
        </p:spPr>
        <p:txBody>
          <a:bodyPr wrap="square">
            <a:spAutoFit/>
          </a:bodyPr>
          <a:lstStyle/>
          <a:p>
            <a:pPr marL="285750" indent="-285750">
              <a:buFont typeface="Wingdings" panose="05000000000000000000" pitchFamily="2" charset="2"/>
              <a:buChar char="ü"/>
            </a:pPr>
            <a:r>
              <a:rPr lang="fr-FR" dirty="0" smtClean="0">
                <a:solidFill>
                  <a:srgbClr val="C00000"/>
                </a:solidFill>
                <a:latin typeface="Candara" panose="020E0502030303020204" pitchFamily="34" charset="0"/>
              </a:rPr>
              <a:t>Pathologies </a:t>
            </a:r>
            <a:r>
              <a:rPr lang="fr-FR" dirty="0">
                <a:solidFill>
                  <a:srgbClr val="C00000"/>
                </a:solidFill>
                <a:latin typeface="Candara" panose="020E0502030303020204" pitchFamily="34" charset="0"/>
              </a:rPr>
              <a:t>malignes, auto-immunes ou auto-inflammatoires…etc.</a:t>
            </a:r>
            <a:endParaRPr lang="fr-FR" dirty="0">
              <a:solidFill>
                <a:srgbClr val="C00000"/>
              </a:solidFill>
            </a:endParaRPr>
          </a:p>
        </p:txBody>
      </p:sp>
      <p:sp>
        <p:nvSpPr>
          <p:cNvPr id="11" name="Rectangle 10"/>
          <p:cNvSpPr/>
          <p:nvPr/>
        </p:nvSpPr>
        <p:spPr>
          <a:xfrm>
            <a:off x="845711" y="3810487"/>
            <a:ext cx="4490332" cy="507831"/>
          </a:xfrm>
          <a:prstGeom prst="rect">
            <a:avLst/>
          </a:prstGeom>
        </p:spPr>
        <p:txBody>
          <a:bodyPr wrap="none">
            <a:spAutoFit/>
          </a:bodyPr>
          <a:lstStyle/>
          <a:p>
            <a:pPr marL="285750" indent="-285750">
              <a:lnSpc>
                <a:spcPct val="150000"/>
              </a:lnSpc>
              <a:buFont typeface="Wingdings" panose="05000000000000000000" pitchFamily="2" charset="2"/>
              <a:buChar char="ü"/>
            </a:pPr>
            <a:r>
              <a:rPr lang="fr-FR" dirty="0" smtClean="0">
                <a:solidFill>
                  <a:srgbClr val="C00000"/>
                </a:solidFill>
                <a:latin typeface="Candara" panose="020E0502030303020204" pitchFamily="34" charset="0"/>
              </a:rPr>
              <a:t>La </a:t>
            </a:r>
            <a:r>
              <a:rPr lang="fr-FR" dirty="0">
                <a:solidFill>
                  <a:srgbClr val="C00000"/>
                </a:solidFill>
                <a:latin typeface="Candara" panose="020E0502030303020204" pitchFamily="34" charset="0"/>
              </a:rPr>
              <a:t>nécessité d’évoquer un </a:t>
            </a:r>
            <a:r>
              <a:rPr lang="fr-FR" dirty="0" smtClean="0">
                <a:solidFill>
                  <a:srgbClr val="C00000"/>
                </a:solidFill>
                <a:latin typeface="Candara" panose="020E0502030303020204" pitchFamily="34" charset="0"/>
              </a:rPr>
              <a:t>DIP </a:t>
            </a:r>
            <a:r>
              <a:rPr lang="fr-FR" dirty="0">
                <a:solidFill>
                  <a:srgbClr val="C00000"/>
                </a:solidFill>
                <a:latin typeface="Candara" panose="020E0502030303020204" pitchFamily="34" charset="0"/>
              </a:rPr>
              <a:t>à tout âge.</a:t>
            </a:r>
          </a:p>
        </p:txBody>
      </p:sp>
      <p:sp>
        <p:nvSpPr>
          <p:cNvPr id="13" name="Rectangle 12"/>
          <p:cNvSpPr/>
          <p:nvPr/>
        </p:nvSpPr>
        <p:spPr>
          <a:xfrm>
            <a:off x="831122" y="4730409"/>
            <a:ext cx="5812665" cy="464871"/>
          </a:xfrm>
          <a:prstGeom prst="rect">
            <a:avLst/>
          </a:prstGeom>
        </p:spPr>
        <p:txBody>
          <a:bodyPr wrap="square">
            <a:spAutoFit/>
          </a:bodyPr>
          <a:lstStyle/>
          <a:p>
            <a:pPr marL="285750" indent="-285750">
              <a:lnSpc>
                <a:spcPct val="150000"/>
              </a:lnSpc>
              <a:buFont typeface="Wingdings" panose="05000000000000000000" pitchFamily="2" charset="2"/>
              <a:buChar char="ü"/>
            </a:pPr>
            <a:r>
              <a:rPr lang="fr-FR" dirty="0" smtClean="0">
                <a:solidFill>
                  <a:srgbClr val="C00000"/>
                </a:solidFill>
                <a:latin typeface="Candara" panose="020E0502030303020204" pitchFamily="34" charset="0"/>
              </a:rPr>
              <a:t>Antibiothérapie </a:t>
            </a:r>
            <a:r>
              <a:rPr lang="fr-FR" dirty="0">
                <a:solidFill>
                  <a:srgbClr val="C00000"/>
                </a:solidFill>
                <a:latin typeface="Candara" panose="020E0502030303020204" pitchFamily="34" charset="0"/>
              </a:rPr>
              <a:t>prophylactique, traitement substitutif, </a:t>
            </a:r>
            <a:endParaRPr lang="fr-FR" dirty="0" smtClean="0">
              <a:solidFill>
                <a:srgbClr val="C00000"/>
              </a:solidFill>
              <a:latin typeface="Candara" panose="020E0502030303020204" pitchFamily="34" charset="0"/>
            </a:endParaRPr>
          </a:p>
        </p:txBody>
      </p:sp>
      <p:sp>
        <p:nvSpPr>
          <p:cNvPr id="14" name="Rectangle 13"/>
          <p:cNvSpPr/>
          <p:nvPr/>
        </p:nvSpPr>
        <p:spPr>
          <a:xfrm>
            <a:off x="856879" y="5180168"/>
            <a:ext cx="6250547" cy="507831"/>
          </a:xfrm>
          <a:prstGeom prst="rect">
            <a:avLst/>
          </a:prstGeom>
        </p:spPr>
        <p:txBody>
          <a:bodyPr wrap="square">
            <a:spAutoFit/>
          </a:bodyPr>
          <a:lstStyle/>
          <a:p>
            <a:pPr marL="285750" indent="-285750">
              <a:lnSpc>
                <a:spcPct val="150000"/>
              </a:lnSpc>
              <a:buFont typeface="Wingdings" panose="05000000000000000000" pitchFamily="2" charset="2"/>
              <a:buChar char="ü"/>
            </a:pPr>
            <a:r>
              <a:rPr lang="fr-FR" dirty="0">
                <a:solidFill>
                  <a:srgbClr val="C00000"/>
                </a:solidFill>
                <a:latin typeface="Candara" panose="020E0502030303020204" pitchFamily="34" charset="0"/>
              </a:rPr>
              <a:t>Greffe  de CSH ou thérapie génique  et Conseils génétiques </a:t>
            </a:r>
          </a:p>
        </p:txBody>
      </p:sp>
      <p:cxnSp>
        <p:nvCxnSpPr>
          <p:cNvPr id="16" name="Connecteur droit 6"/>
          <p:cNvCxnSpPr/>
          <p:nvPr/>
        </p:nvCxnSpPr>
        <p:spPr>
          <a:xfrm flipV="1">
            <a:off x="-16947" y="6396608"/>
            <a:ext cx="12204000"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39350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7381" y="306853"/>
            <a:ext cx="10972800" cy="6120680"/>
          </a:xfrm>
        </p:spPr>
        <p:txBody>
          <a:bodyPr>
            <a:normAutofit lnSpcReduction="10000"/>
          </a:bodyPr>
          <a:lstStyle/>
          <a:p>
            <a:pPr marL="0" indent="0" algn="ctr">
              <a:buNone/>
            </a:pPr>
            <a:endParaRPr lang="fr-FR" sz="4600" u="sng" dirty="0" smtClean="0">
              <a:solidFill>
                <a:schemeClr val="tx1"/>
              </a:solidFill>
              <a:latin typeface="Times New Roman" pitchFamily="18" charset="0"/>
              <a:cs typeface="Times New Roman" pitchFamily="18" charset="0"/>
            </a:endParaRPr>
          </a:p>
          <a:p>
            <a:pPr marL="0" indent="0" algn="ctr">
              <a:buNone/>
            </a:pPr>
            <a:r>
              <a:rPr lang="fr-FR" sz="4400" u="sng" dirty="0" smtClean="0">
                <a:solidFill>
                  <a:schemeClr val="tx1"/>
                </a:solidFill>
                <a:latin typeface="Times New Roman" pitchFamily="18" charset="0"/>
                <a:cs typeface="Times New Roman" pitchFamily="18" charset="0"/>
              </a:rPr>
              <a:t>Dysgénésie réticulaire </a:t>
            </a:r>
          </a:p>
          <a:p>
            <a:pPr marL="0" indent="0" algn="ctr">
              <a:buNone/>
            </a:pPr>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Forme rare , AR.</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Mutation du gène AK2 (Adenylate kinase 2) codant pour une enzyme mitochondriale qui régule le taux de l’adénosine diphosphate. </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Maladie létale chez le nouveau-né.</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Augmentation de l’apoptose des précurseurs lymphoïdes et myéloïdes par absence de maturation.</a:t>
            </a:r>
          </a:p>
          <a:p>
            <a:pPr marL="0" indent="0">
              <a:buNone/>
            </a:pPr>
            <a:r>
              <a:rPr lang="fr-FR" dirty="0" smtClean="0">
                <a:solidFill>
                  <a:schemeClr val="tx1"/>
                </a:solidFill>
                <a:latin typeface="Times New Roman" pitchFamily="18" charset="0"/>
                <a:cs typeface="Times New Roman" pitchFamily="18" charset="0"/>
              </a:rPr>
              <a:t> </a:t>
            </a:r>
            <a:endParaRPr lang="fr-FR" dirty="0">
              <a:solidFill>
                <a:schemeClr val="tx1"/>
              </a:solidFill>
              <a:latin typeface="Times New Roman" pitchFamily="18" charset="0"/>
              <a:cs typeface="Times New Roman" pitchFamily="18" charset="0"/>
            </a:endParaRPr>
          </a:p>
          <a:p>
            <a:r>
              <a:rPr lang="fr-FR" dirty="0">
                <a:solidFill>
                  <a:schemeClr val="tx1"/>
                </a:solidFill>
                <a:latin typeface="Times New Roman" pitchFamily="18" charset="0"/>
                <a:cs typeface="Times New Roman" pitchFamily="18" charset="0"/>
              </a:rPr>
              <a:t>G</a:t>
            </a:r>
            <a:r>
              <a:rPr lang="fr-FR" dirty="0" smtClean="0">
                <a:solidFill>
                  <a:schemeClr val="tx1"/>
                </a:solidFill>
                <a:latin typeface="Times New Roman" pitchFamily="18" charset="0"/>
                <a:cs typeface="Times New Roman" pitchFamily="18" charset="0"/>
              </a:rPr>
              <a:t>ranulocytopénie s’associant à une surdité</a:t>
            </a:r>
          </a:p>
          <a:p>
            <a:endParaRPr lang="fr-FR" dirty="0">
              <a:solidFill>
                <a:schemeClr val="tx1"/>
              </a:solidFill>
              <a:latin typeface="Times New Roman" pitchFamily="18" charset="0"/>
              <a:cs typeface="Times New Roman" pitchFamily="18" charset="0"/>
            </a:endParaRPr>
          </a:p>
        </p:txBody>
      </p:sp>
      <p:sp>
        <p:nvSpPr>
          <p:cNvPr id="6" name="ZoneTexte 5"/>
          <p:cNvSpPr txBox="1">
            <a:spLocks/>
          </p:cNvSpPr>
          <p:nvPr/>
        </p:nvSpPr>
        <p:spPr>
          <a:xfrm>
            <a:off x="4175787" y="134501"/>
            <a:ext cx="3228520" cy="307777"/>
          </a:xfrm>
          <a:prstGeom prst="rect">
            <a:avLst/>
          </a:prstGeom>
          <a:solidFill>
            <a:schemeClr val="bg1">
              <a:lumMod val="8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4" algn="ctr">
              <a:tabLst>
                <a:tab pos="177800" algn="l"/>
              </a:tabLst>
            </a:pPr>
            <a:r>
              <a:rPr lang="fr-FR" sz="1400" dirty="0" smtClean="0">
                <a:solidFill>
                  <a:schemeClr val="tx1"/>
                </a:solidFill>
                <a:latin typeface="Times New Roman" pitchFamily="18" charset="0"/>
                <a:cs typeface="Times New Roman" pitchFamily="18" charset="0"/>
                <a:sym typeface="Wingdings" pitchFamily="2" charset="2"/>
              </a:rPr>
              <a:t>T-B-NK-SCID</a:t>
            </a:r>
          </a:p>
        </p:txBody>
      </p:sp>
    </p:spTree>
    <p:extLst>
      <p:ext uri="{BB962C8B-B14F-4D97-AF65-F5344CB8AC3E}">
        <p14:creationId xmlns:p14="http://schemas.microsoft.com/office/powerpoint/2010/main" xmlns="" val="172023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80"/>
          <p:cNvGrpSpPr>
            <a:grpSpLocks noChangeAspect="1"/>
          </p:cNvGrpSpPr>
          <p:nvPr/>
        </p:nvGrpSpPr>
        <p:grpSpPr>
          <a:xfrm>
            <a:off x="1088573" y="258748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5" name="Ellipse 4"/>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6" name="Ellipse 5"/>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3" name="Groupe 280"/>
          <p:cNvGrpSpPr>
            <a:grpSpLocks noChangeAspect="1"/>
          </p:cNvGrpSpPr>
          <p:nvPr/>
        </p:nvGrpSpPr>
        <p:grpSpPr>
          <a:xfrm>
            <a:off x="2370176"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8" name="Ellipse 7"/>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 name="Ellipse 8"/>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4" name="Groupe 280"/>
          <p:cNvGrpSpPr>
            <a:grpSpLocks noChangeAspect="1"/>
          </p:cNvGrpSpPr>
          <p:nvPr/>
        </p:nvGrpSpPr>
        <p:grpSpPr>
          <a:xfrm>
            <a:off x="3246947" y="1933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1" name="Ellipse 10"/>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2" name="Ellipse 11"/>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7" name="Groupe 280"/>
          <p:cNvGrpSpPr>
            <a:grpSpLocks noChangeAspect="1"/>
          </p:cNvGrpSpPr>
          <p:nvPr/>
        </p:nvGrpSpPr>
        <p:grpSpPr>
          <a:xfrm>
            <a:off x="4119443" y="258033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4" name="Ellipse 16"/>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5" name="Ellipse 17"/>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0" name="Groupe 280"/>
          <p:cNvGrpSpPr>
            <a:grpSpLocks noChangeAspect="1"/>
          </p:cNvGrpSpPr>
          <p:nvPr/>
        </p:nvGrpSpPr>
        <p:grpSpPr>
          <a:xfrm>
            <a:off x="5390087" y="193038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7" name="Ellipse 110"/>
            <p:cNvSpPr/>
            <p:nvPr/>
          </p:nvSpPr>
          <p:spPr>
            <a:xfrm>
              <a:off x="5214942" y="3385272"/>
              <a:ext cx="1571636" cy="1500198"/>
            </a:xfrm>
            <a:prstGeom prst="ellipse">
              <a:avLst/>
            </a:prstGeom>
            <a:solidFill>
              <a:srgbClr val="00B0F0"/>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8" name="Ellipse 111"/>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3" name="Groupe 280"/>
          <p:cNvGrpSpPr>
            <a:grpSpLocks noChangeAspect="1"/>
          </p:cNvGrpSpPr>
          <p:nvPr/>
        </p:nvGrpSpPr>
        <p:grpSpPr>
          <a:xfrm>
            <a:off x="5390087" y="324185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0" name="Ellipse 108"/>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1" name="Ellipse 109"/>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6" name="Groupe 280"/>
          <p:cNvGrpSpPr>
            <a:grpSpLocks noChangeAspect="1"/>
          </p:cNvGrpSpPr>
          <p:nvPr/>
        </p:nvGrpSpPr>
        <p:grpSpPr>
          <a:xfrm>
            <a:off x="7119839" y="323913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3" name="Ellipse 106"/>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4" name="Ellipse 107"/>
            <p:cNvSpPr/>
            <p:nvPr/>
          </p:nvSpPr>
          <p:spPr>
            <a:xfrm>
              <a:off x="5472984" y="3601749"/>
              <a:ext cx="1071570" cy="1071570"/>
            </a:xfrm>
            <a:prstGeom prst="ellipse">
              <a:avLst/>
            </a:prstGeom>
            <a:solidFill>
              <a:srgbClr val="FF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9" name="Groupe 280"/>
          <p:cNvGrpSpPr>
            <a:grpSpLocks noChangeAspect="1"/>
          </p:cNvGrpSpPr>
          <p:nvPr/>
        </p:nvGrpSpPr>
        <p:grpSpPr>
          <a:xfrm>
            <a:off x="8420963"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6" name="Ellipse 104"/>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7" name="Ellipse 105"/>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2" name="Groupe 280"/>
          <p:cNvGrpSpPr>
            <a:grpSpLocks noChangeAspect="1"/>
          </p:cNvGrpSpPr>
          <p:nvPr/>
        </p:nvGrpSpPr>
        <p:grpSpPr>
          <a:xfrm>
            <a:off x="8426213" y="387336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9" name="Ellipse 102"/>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0" name="Ellipse 103"/>
            <p:cNvSpPr/>
            <p:nvPr/>
          </p:nvSpPr>
          <p:spPr>
            <a:xfrm>
              <a:off x="5472984" y="3601749"/>
              <a:ext cx="1071570" cy="1071570"/>
            </a:xfrm>
            <a:prstGeom prst="ellipse">
              <a:avLst/>
            </a:prstGeom>
            <a:solidFill>
              <a:schemeClr val="accent3">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5" name="Groupe 280"/>
          <p:cNvGrpSpPr>
            <a:grpSpLocks noChangeAspect="1"/>
          </p:cNvGrpSpPr>
          <p:nvPr/>
        </p:nvGrpSpPr>
        <p:grpSpPr>
          <a:xfrm>
            <a:off x="10150715" y="387336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2" name="Ellipse 37"/>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3" name="Ellipse 38"/>
            <p:cNvSpPr/>
            <p:nvPr/>
          </p:nvSpPr>
          <p:spPr>
            <a:xfrm>
              <a:off x="5472984" y="3601749"/>
              <a:ext cx="1071570" cy="1071570"/>
            </a:xfrm>
            <a:prstGeom prst="ellipse">
              <a:avLst/>
            </a:prstGeom>
            <a:solidFill>
              <a:schemeClr val="accent3">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8" name="Groupe 280"/>
          <p:cNvGrpSpPr>
            <a:grpSpLocks noChangeAspect="1"/>
          </p:cNvGrpSpPr>
          <p:nvPr/>
        </p:nvGrpSpPr>
        <p:grpSpPr>
          <a:xfrm>
            <a:off x="4104203" y="5182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5" name="Ellipse 46"/>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6" name="Ellipse 99"/>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31" name="Groupe 280"/>
          <p:cNvGrpSpPr>
            <a:grpSpLocks noChangeAspect="1"/>
          </p:cNvGrpSpPr>
          <p:nvPr/>
        </p:nvGrpSpPr>
        <p:grpSpPr>
          <a:xfrm>
            <a:off x="6258308" y="5182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8" name="Ellipse 96"/>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9" name="Ellipse 97"/>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34" name="Groupe 280"/>
          <p:cNvGrpSpPr>
            <a:grpSpLocks noChangeAspect="1"/>
          </p:cNvGrpSpPr>
          <p:nvPr/>
        </p:nvGrpSpPr>
        <p:grpSpPr>
          <a:xfrm>
            <a:off x="8426213" y="518653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41" name="Ellipse 40"/>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2" name="Ellipse 95"/>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43" name="Connecteur droit 15"/>
          <p:cNvCxnSpPr/>
          <p:nvPr/>
        </p:nvCxnSpPr>
        <p:spPr>
          <a:xfrm flipV="1">
            <a:off x="1723408" y="2812002"/>
            <a:ext cx="646768" cy="2720"/>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4" name="Connecteur droit 16"/>
          <p:cNvCxnSpPr/>
          <p:nvPr/>
        </p:nvCxnSpPr>
        <p:spPr>
          <a:xfrm rot="5400000" flipH="1" flipV="1">
            <a:off x="2960837" y="2272239"/>
            <a:ext cx="330284" cy="427875"/>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5" name="Connecteur droit 17"/>
          <p:cNvCxnSpPr/>
          <p:nvPr/>
        </p:nvCxnSpPr>
        <p:spPr>
          <a:xfrm rot="5400000" flipH="1" flipV="1">
            <a:off x="3838466" y="1625720"/>
            <a:ext cx="324293" cy="423601"/>
          </a:xfrm>
          <a:prstGeom prst="line">
            <a:avLst/>
          </a:prstGeom>
          <a:ln w="38100">
            <a:solidFill>
              <a:srgbClr val="FFC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6" name="Connecteur droit 18"/>
          <p:cNvCxnSpPr/>
          <p:nvPr/>
        </p:nvCxnSpPr>
        <p:spPr>
          <a:xfrm>
            <a:off x="4754279" y="1514688"/>
            <a:ext cx="5396437" cy="4286"/>
          </a:xfrm>
          <a:prstGeom prst="line">
            <a:avLst/>
          </a:prstGeom>
          <a:ln w="38100">
            <a:solidFill>
              <a:srgbClr val="FFC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7" name="Connecteur droit 19"/>
          <p:cNvCxnSpPr/>
          <p:nvPr/>
        </p:nvCxnSpPr>
        <p:spPr>
          <a:xfrm rot="16200000" flipH="1">
            <a:off x="3837683" y="2272164"/>
            <a:ext cx="325859" cy="423601"/>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8" name="Connecteur droit 20"/>
          <p:cNvCxnSpPr/>
          <p:nvPr/>
        </p:nvCxnSpPr>
        <p:spPr>
          <a:xfrm rot="5400000" flipH="1" flipV="1">
            <a:off x="4907893" y="2071730"/>
            <a:ext cx="328579" cy="821749"/>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9" name="Connecteur droit 21"/>
          <p:cNvCxnSpPr/>
          <p:nvPr/>
        </p:nvCxnSpPr>
        <p:spPr>
          <a:xfrm rot="16200000" flipH="1">
            <a:off x="4902109" y="2727461"/>
            <a:ext cx="340148" cy="821749"/>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0" name="Connecteur droit 22"/>
          <p:cNvCxnSpPr/>
          <p:nvPr/>
        </p:nvCxnSpPr>
        <p:spPr>
          <a:xfrm flipV="1">
            <a:off x="6024923" y="3466374"/>
            <a:ext cx="1094917" cy="2720"/>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1" name="Connecteur droit 23"/>
          <p:cNvCxnSpPr/>
          <p:nvPr/>
        </p:nvCxnSpPr>
        <p:spPr>
          <a:xfrm rot="5400000" flipH="1" flipV="1">
            <a:off x="7921317" y="2713074"/>
            <a:ext cx="333004" cy="852229"/>
          </a:xfrm>
          <a:prstGeom prst="line">
            <a:avLst/>
          </a:prstGeom>
          <a:ln w="38100">
            <a:solidFill>
              <a:srgbClr val="FF0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2" name="Connecteur droit 24"/>
          <p:cNvCxnSpPr/>
          <p:nvPr/>
        </p:nvCxnSpPr>
        <p:spPr>
          <a:xfrm rot="16200000" flipH="1">
            <a:off x="7934013" y="3354751"/>
            <a:ext cx="312863" cy="857479"/>
          </a:xfrm>
          <a:prstGeom prst="line">
            <a:avLst/>
          </a:prstGeom>
          <a:ln w="38100">
            <a:solidFill>
              <a:srgbClr val="00B05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3" name="Connecteur droit 25"/>
          <p:cNvCxnSpPr/>
          <p:nvPr/>
        </p:nvCxnSpPr>
        <p:spPr>
          <a:xfrm>
            <a:off x="9055799" y="2812003"/>
            <a:ext cx="1084927" cy="1429"/>
          </a:xfrm>
          <a:prstGeom prst="line">
            <a:avLst/>
          </a:prstGeom>
          <a:ln w="38100">
            <a:solidFill>
              <a:srgbClr val="FF0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4" name="Connecteur droit 26"/>
          <p:cNvCxnSpPr/>
          <p:nvPr/>
        </p:nvCxnSpPr>
        <p:spPr>
          <a:xfrm>
            <a:off x="9061048" y="4100607"/>
            <a:ext cx="1089667" cy="1429"/>
          </a:xfrm>
          <a:prstGeom prst="line">
            <a:avLst/>
          </a:prstGeom>
          <a:ln w="38100">
            <a:solidFill>
              <a:srgbClr val="00B05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5" name="Connecteur droit 27"/>
          <p:cNvCxnSpPr/>
          <p:nvPr/>
        </p:nvCxnSpPr>
        <p:spPr>
          <a:xfrm>
            <a:off x="6024923" y="2157630"/>
            <a:ext cx="4115803" cy="4286"/>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6" name="Connecteur droit 28"/>
          <p:cNvCxnSpPr/>
          <p:nvPr/>
        </p:nvCxnSpPr>
        <p:spPr>
          <a:xfrm rot="16200000" flipH="1">
            <a:off x="2416617" y="3468110"/>
            <a:ext cx="2275979" cy="1285133"/>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7" name="Connecteur droit 29"/>
          <p:cNvCxnSpPr/>
          <p:nvPr/>
        </p:nvCxnSpPr>
        <p:spPr>
          <a:xfrm>
            <a:off x="4739039" y="5409351"/>
            <a:ext cx="1519269" cy="1429"/>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8" name="Connecteur droit 30"/>
          <p:cNvCxnSpPr/>
          <p:nvPr/>
        </p:nvCxnSpPr>
        <p:spPr>
          <a:xfrm>
            <a:off x="6893143" y="5409350"/>
            <a:ext cx="1533071" cy="4424"/>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flipV="1">
            <a:off x="9061048" y="5406630"/>
            <a:ext cx="1094917" cy="7144"/>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rot="5400000">
            <a:off x="10377313" y="5847091"/>
            <a:ext cx="186892" cy="5249"/>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nvGrpSpPr>
          <p:cNvPr id="37" name="Groupe 80"/>
          <p:cNvGrpSpPr>
            <a:grpSpLocks noChangeAspect="1"/>
          </p:cNvGrpSpPr>
          <p:nvPr/>
        </p:nvGrpSpPr>
        <p:grpSpPr>
          <a:xfrm>
            <a:off x="10191789" y="1182671"/>
            <a:ext cx="697559" cy="673405"/>
            <a:chOff x="3132979" y="1767669"/>
            <a:chExt cx="2028825" cy="2611438"/>
          </a:xfrm>
        </p:grpSpPr>
        <p:sp>
          <p:nvSpPr>
            <p:cNvPr id="62" name="Oval 536"/>
            <p:cNvSpPr>
              <a:spLocks noChangeAspect="1" noChangeArrowheads="1"/>
            </p:cNvSpPr>
            <p:nvPr/>
          </p:nvSpPr>
          <p:spPr bwMode="auto">
            <a:xfrm rot="20400000" flipH="1">
              <a:off x="3132979" y="1767669"/>
              <a:ext cx="2028825" cy="2611438"/>
            </a:xfrm>
            <a:prstGeom prst="ellipse">
              <a:avLst/>
            </a:prstGeom>
            <a:gradFill rotWithShape="0">
              <a:gsLst>
                <a:gs pos="0">
                  <a:srgbClr val="FFDAA2"/>
                </a:gs>
                <a:gs pos="100000">
                  <a:srgbClr val="FF99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C000"/>
              </a:contourClr>
            </a:sp3d>
          </p:spPr>
          <p:txBody>
            <a:bodyPr anchor="ctr"/>
            <a:lstStyle/>
            <a:p>
              <a:endParaRPr lang="fr-FR" dirty="0"/>
            </a:p>
          </p:txBody>
        </p:sp>
        <p:sp>
          <p:nvSpPr>
            <p:cNvPr id="63" name="Freeform 537"/>
            <p:cNvSpPr>
              <a:spLocks noChangeAspect="1"/>
            </p:cNvSpPr>
            <p:nvPr/>
          </p:nvSpPr>
          <p:spPr bwMode="auto">
            <a:xfrm>
              <a:off x="3667967" y="2191532"/>
              <a:ext cx="1181100" cy="1428750"/>
            </a:xfrm>
            <a:custGeom>
              <a:avLst/>
              <a:gdLst>
                <a:gd name="T0" fmla="*/ 69 w 771"/>
                <a:gd name="T1" fmla="*/ 418 h 612"/>
                <a:gd name="T2" fmla="*/ 453 w 771"/>
                <a:gd name="T3" fmla="*/ 60 h 612"/>
                <a:gd name="T4" fmla="*/ 717 w 771"/>
                <a:gd name="T5" fmla="*/ 776 h 612"/>
                <a:gd name="T6" fmla="*/ 460 w 771"/>
                <a:gd name="T7" fmla="*/ 1306 h 612"/>
                <a:gd name="T8" fmla="*/ 69 w 771"/>
                <a:gd name="T9" fmla="*/ 878 h 612"/>
                <a:gd name="T10" fmla="*/ 69 w 771"/>
                <a:gd name="T11" fmla="*/ 418 h 612"/>
                <a:gd name="T12" fmla="*/ 0 60000 65536"/>
                <a:gd name="T13" fmla="*/ 0 60000 65536"/>
                <a:gd name="T14" fmla="*/ 0 60000 65536"/>
                <a:gd name="T15" fmla="*/ 0 60000 65536"/>
                <a:gd name="T16" fmla="*/ 0 60000 65536"/>
                <a:gd name="T17" fmla="*/ 0 60000 65536"/>
                <a:gd name="T18" fmla="*/ 0 w 771"/>
                <a:gd name="T19" fmla="*/ 0 h 612"/>
                <a:gd name="T20" fmla="*/ 771 w 771"/>
                <a:gd name="T21" fmla="*/ 612 h 612"/>
              </a:gdLst>
              <a:ahLst/>
              <a:cxnLst>
                <a:cxn ang="T12">
                  <a:pos x="T0" y="T1"/>
                </a:cxn>
                <a:cxn ang="T13">
                  <a:pos x="T2" y="T3"/>
                </a:cxn>
                <a:cxn ang="T14">
                  <a:pos x="T4" y="T5"/>
                </a:cxn>
                <a:cxn ang="T15">
                  <a:pos x="T6" y="T7"/>
                </a:cxn>
                <a:cxn ang="T16">
                  <a:pos x="T8" y="T9"/>
                </a:cxn>
                <a:cxn ang="T17">
                  <a:pos x="T10" y="T11"/>
                </a:cxn>
              </a:cxnLst>
              <a:rect l="T18" t="T19" r="T20" b="T21"/>
              <a:pathLst>
                <a:path w="771" h="612">
                  <a:moveTo>
                    <a:pt x="75" y="193"/>
                  </a:moveTo>
                  <a:cubicBezTo>
                    <a:pt x="143" y="130"/>
                    <a:pt x="370" y="0"/>
                    <a:pt x="486" y="28"/>
                  </a:cubicBezTo>
                  <a:cubicBezTo>
                    <a:pt x="602" y="56"/>
                    <a:pt x="769" y="263"/>
                    <a:pt x="770" y="359"/>
                  </a:cubicBezTo>
                  <a:cubicBezTo>
                    <a:pt x="771" y="455"/>
                    <a:pt x="610" y="596"/>
                    <a:pt x="494" y="604"/>
                  </a:cubicBezTo>
                  <a:cubicBezTo>
                    <a:pt x="378" y="612"/>
                    <a:pt x="150" y="470"/>
                    <a:pt x="75" y="406"/>
                  </a:cubicBezTo>
                  <a:cubicBezTo>
                    <a:pt x="0" y="342"/>
                    <a:pt x="7" y="256"/>
                    <a:pt x="75" y="193"/>
                  </a:cubicBezTo>
                  <a:close/>
                </a:path>
              </a:pathLst>
            </a:custGeom>
            <a:solidFill>
              <a:srgbClr val="CC0066"/>
            </a:soli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a:bevelT w="381000"/>
              <a:contourClr>
                <a:srgbClr val="FF0000"/>
              </a:contourClr>
            </a:sp3d>
          </p:spPr>
          <p:txBody>
            <a:bodyPr anchor="ctr"/>
            <a:lstStyle/>
            <a:p>
              <a:endParaRPr lang="fr-FR" dirty="0"/>
            </a:p>
          </p:txBody>
        </p:sp>
        <p:sp>
          <p:nvSpPr>
            <p:cNvPr id="64" name="Oval 538"/>
            <p:cNvSpPr>
              <a:spLocks noChangeAspect="1" noChangeArrowheads="1"/>
            </p:cNvSpPr>
            <p:nvPr/>
          </p:nvSpPr>
          <p:spPr bwMode="auto">
            <a:xfrm>
              <a:off x="3672729" y="3647269"/>
              <a:ext cx="104775"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5" name="Oval 539"/>
            <p:cNvSpPr>
              <a:spLocks noChangeAspect="1" noChangeArrowheads="1"/>
            </p:cNvSpPr>
            <p:nvPr/>
          </p:nvSpPr>
          <p:spPr bwMode="auto">
            <a:xfrm>
              <a:off x="4014042" y="3899682"/>
              <a:ext cx="104775"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6" name="Oval 540"/>
            <p:cNvSpPr>
              <a:spLocks noChangeAspect="1" noChangeArrowheads="1"/>
            </p:cNvSpPr>
            <p:nvPr/>
          </p:nvSpPr>
          <p:spPr bwMode="auto">
            <a:xfrm>
              <a:off x="4633167" y="3501219"/>
              <a:ext cx="106363" cy="152400"/>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7" name="Oval 541"/>
            <p:cNvSpPr>
              <a:spLocks noChangeAspect="1" noChangeArrowheads="1"/>
            </p:cNvSpPr>
            <p:nvPr/>
          </p:nvSpPr>
          <p:spPr bwMode="auto">
            <a:xfrm>
              <a:off x="3640979" y="3186894"/>
              <a:ext cx="104775" cy="152400"/>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8" name="Oval 542"/>
            <p:cNvSpPr>
              <a:spLocks noChangeAspect="1" noChangeArrowheads="1"/>
            </p:cNvSpPr>
            <p:nvPr/>
          </p:nvSpPr>
          <p:spPr bwMode="auto">
            <a:xfrm>
              <a:off x="4322017" y="3674257"/>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9" name="Oval 543"/>
            <p:cNvSpPr>
              <a:spLocks noChangeAspect="1" noChangeArrowheads="1"/>
            </p:cNvSpPr>
            <p:nvPr/>
          </p:nvSpPr>
          <p:spPr bwMode="auto">
            <a:xfrm>
              <a:off x="3923554" y="3537732"/>
              <a:ext cx="107950" cy="14763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0" name="Oval 544"/>
            <p:cNvSpPr>
              <a:spLocks noChangeAspect="1" noChangeArrowheads="1"/>
            </p:cNvSpPr>
            <p:nvPr/>
          </p:nvSpPr>
          <p:spPr bwMode="auto">
            <a:xfrm>
              <a:off x="4763342" y="3836182"/>
              <a:ext cx="106363" cy="15398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1" name="Oval 545"/>
            <p:cNvSpPr>
              <a:spLocks noChangeAspect="1" noChangeArrowheads="1"/>
            </p:cNvSpPr>
            <p:nvPr/>
          </p:nvSpPr>
          <p:spPr bwMode="auto">
            <a:xfrm>
              <a:off x="4937967" y="3107519"/>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2" name="Oval 546"/>
            <p:cNvSpPr>
              <a:spLocks noChangeAspect="1" noChangeArrowheads="1"/>
            </p:cNvSpPr>
            <p:nvPr/>
          </p:nvSpPr>
          <p:spPr bwMode="auto">
            <a:xfrm>
              <a:off x="4863354" y="2817007"/>
              <a:ext cx="104775" cy="14763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3" name="Oval 547"/>
            <p:cNvSpPr>
              <a:spLocks noChangeAspect="1" noChangeArrowheads="1"/>
            </p:cNvSpPr>
            <p:nvPr/>
          </p:nvSpPr>
          <p:spPr bwMode="auto">
            <a:xfrm>
              <a:off x="4561729" y="3996519"/>
              <a:ext cx="106363"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4" name="Oval 542"/>
            <p:cNvSpPr>
              <a:spLocks noChangeAspect="1" noChangeArrowheads="1"/>
            </p:cNvSpPr>
            <p:nvPr/>
          </p:nvSpPr>
          <p:spPr bwMode="auto">
            <a:xfrm>
              <a:off x="4274440" y="3913985"/>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5" name="Oval 542"/>
            <p:cNvSpPr>
              <a:spLocks noChangeAspect="1" noChangeArrowheads="1"/>
            </p:cNvSpPr>
            <p:nvPr/>
          </p:nvSpPr>
          <p:spPr bwMode="auto">
            <a:xfrm>
              <a:off x="4560192" y="3779046"/>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6" name="Oval 542"/>
            <p:cNvSpPr>
              <a:spLocks noChangeAspect="1" noChangeArrowheads="1"/>
            </p:cNvSpPr>
            <p:nvPr/>
          </p:nvSpPr>
          <p:spPr bwMode="auto">
            <a:xfrm>
              <a:off x="4957070" y="3421856"/>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7" name="Oval 542"/>
            <p:cNvSpPr>
              <a:spLocks noChangeAspect="1" noChangeArrowheads="1"/>
            </p:cNvSpPr>
            <p:nvPr/>
          </p:nvSpPr>
          <p:spPr bwMode="auto">
            <a:xfrm>
              <a:off x="4774506" y="3625772"/>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8" name="Oval 542"/>
            <p:cNvSpPr>
              <a:spLocks noChangeAspect="1" noChangeArrowheads="1"/>
            </p:cNvSpPr>
            <p:nvPr/>
          </p:nvSpPr>
          <p:spPr bwMode="auto">
            <a:xfrm>
              <a:off x="4814194"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9" name="Oval 542"/>
            <p:cNvSpPr>
              <a:spLocks noChangeAspect="1" noChangeArrowheads="1"/>
            </p:cNvSpPr>
            <p:nvPr/>
          </p:nvSpPr>
          <p:spPr bwMode="auto">
            <a:xfrm>
              <a:off x="4099814" y="37076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0" name="Oval 542"/>
            <p:cNvSpPr>
              <a:spLocks noChangeAspect="1" noChangeArrowheads="1"/>
            </p:cNvSpPr>
            <p:nvPr/>
          </p:nvSpPr>
          <p:spPr bwMode="auto">
            <a:xfrm>
              <a:off x="3845812" y="38600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1" name="Oval 542"/>
            <p:cNvSpPr>
              <a:spLocks noChangeAspect="1" noChangeArrowheads="1"/>
            </p:cNvSpPr>
            <p:nvPr/>
          </p:nvSpPr>
          <p:spPr bwMode="auto">
            <a:xfrm>
              <a:off x="3774374"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2" name="Oval 542"/>
            <p:cNvSpPr>
              <a:spLocks noChangeAspect="1" noChangeArrowheads="1"/>
            </p:cNvSpPr>
            <p:nvPr/>
          </p:nvSpPr>
          <p:spPr bwMode="auto">
            <a:xfrm>
              <a:off x="3560060"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3" name="Oval 542"/>
            <p:cNvSpPr>
              <a:spLocks noChangeAspect="1" noChangeArrowheads="1"/>
            </p:cNvSpPr>
            <p:nvPr/>
          </p:nvSpPr>
          <p:spPr bwMode="auto">
            <a:xfrm>
              <a:off x="3885500" y="37076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4" name="Oval 542"/>
            <p:cNvSpPr>
              <a:spLocks noChangeAspect="1" noChangeArrowheads="1"/>
            </p:cNvSpPr>
            <p:nvPr/>
          </p:nvSpPr>
          <p:spPr bwMode="auto">
            <a:xfrm>
              <a:off x="4131564" y="4056861"/>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5" name="Oval 542"/>
            <p:cNvSpPr>
              <a:spLocks noChangeAspect="1" noChangeArrowheads="1"/>
            </p:cNvSpPr>
            <p:nvPr/>
          </p:nvSpPr>
          <p:spPr bwMode="auto">
            <a:xfrm>
              <a:off x="4417316" y="406479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6" name="Oval 542"/>
            <p:cNvSpPr>
              <a:spLocks noChangeAspect="1" noChangeArrowheads="1"/>
            </p:cNvSpPr>
            <p:nvPr/>
          </p:nvSpPr>
          <p:spPr bwMode="auto">
            <a:xfrm>
              <a:off x="4917382" y="3629127"/>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7" name="Oval 542"/>
            <p:cNvSpPr>
              <a:spLocks noChangeAspect="1" noChangeArrowheads="1"/>
            </p:cNvSpPr>
            <p:nvPr/>
          </p:nvSpPr>
          <p:spPr bwMode="auto">
            <a:xfrm>
              <a:off x="3456872" y="299322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grpSp>
      <p:grpSp>
        <p:nvGrpSpPr>
          <p:cNvPr id="40" name="Groupe 280"/>
          <p:cNvGrpSpPr>
            <a:grpSpLocks noChangeAspect="1"/>
          </p:cNvGrpSpPr>
          <p:nvPr/>
        </p:nvGrpSpPr>
        <p:grpSpPr>
          <a:xfrm>
            <a:off x="10200416" y="193467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89" name="Ellipse 88"/>
            <p:cNvSpPr/>
            <p:nvPr/>
          </p:nvSpPr>
          <p:spPr>
            <a:xfrm>
              <a:off x="5214942" y="3385272"/>
              <a:ext cx="1571636" cy="1500198"/>
            </a:xfrm>
            <a:prstGeom prst="ellipse">
              <a:avLst/>
            </a:prstGeom>
            <a:solidFill>
              <a:srgbClr val="00B0F0"/>
            </a:solidFill>
            <a:ln>
              <a:solidFill>
                <a:srgbClr val="00B0F0"/>
              </a:solidFill>
            </a:ln>
            <a:sp3d extrusionH="76200" contourW="12700" prstMaterial="metal">
              <a:bevelT w="152400" h="50800" prst="softRound"/>
              <a:bevelB w="152400" h="50800" prst="softRound"/>
              <a:extrusionClr>
                <a:srgbClr val="00B0F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0" name="Ellipse 89"/>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61" name="Groupe 280"/>
          <p:cNvGrpSpPr>
            <a:grpSpLocks noChangeAspect="1"/>
          </p:cNvGrpSpPr>
          <p:nvPr/>
        </p:nvGrpSpPr>
        <p:grpSpPr>
          <a:xfrm>
            <a:off x="10200416"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2" name="Ellipse 91"/>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3" name="Ellipse 92"/>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88" name="Groupe 280"/>
          <p:cNvGrpSpPr>
            <a:grpSpLocks noChangeAspect="1"/>
          </p:cNvGrpSpPr>
          <p:nvPr/>
        </p:nvGrpSpPr>
        <p:grpSpPr>
          <a:xfrm>
            <a:off x="10217349" y="517938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5" name="Ellipse 94"/>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6" name="Ellipse 95"/>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91" name="Groupe 280"/>
          <p:cNvGrpSpPr>
            <a:grpSpLocks noChangeAspect="1"/>
          </p:cNvGrpSpPr>
          <p:nvPr/>
        </p:nvGrpSpPr>
        <p:grpSpPr>
          <a:xfrm>
            <a:off x="10236229" y="595109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8" name="Ellipse 97"/>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9" name="Ellipse 98"/>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94" name="Groupe 280"/>
          <p:cNvGrpSpPr>
            <a:grpSpLocks noChangeAspect="1"/>
          </p:cNvGrpSpPr>
          <p:nvPr/>
        </p:nvGrpSpPr>
        <p:grpSpPr>
          <a:xfrm>
            <a:off x="4119443" y="128744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01" name="Ellipse 100"/>
            <p:cNvSpPr/>
            <p:nvPr/>
          </p:nvSpPr>
          <p:spPr>
            <a:xfrm>
              <a:off x="5214942" y="3385272"/>
              <a:ext cx="1571636" cy="1500198"/>
            </a:xfrm>
            <a:prstGeom prst="ellipse">
              <a:avLst/>
            </a:prstGeom>
            <a:solidFill>
              <a:srgbClr val="FFC000"/>
            </a:solidFill>
            <a:ln>
              <a:solidFill>
                <a:schemeClr val="accent2">
                  <a:lumMod val="60000"/>
                  <a:lumOff val="40000"/>
                </a:schemeClr>
              </a:solidFill>
            </a:ln>
            <a:sp3d extrusionH="76200" contourW="12700" prstMaterial="metal">
              <a:bevelT w="152400" h="50800" prst="softRound"/>
              <a:bevelB w="152400" h="50800" prst="softRound"/>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02" name="Ellipse 101"/>
            <p:cNvSpPr/>
            <p:nvPr/>
          </p:nvSpPr>
          <p:spPr>
            <a:xfrm>
              <a:off x="5472984" y="3601749"/>
              <a:ext cx="1071570" cy="1071570"/>
            </a:xfrm>
            <a:prstGeom prst="ellipse">
              <a:avLst/>
            </a:prstGeom>
            <a:solidFill>
              <a:srgbClr val="FF0066"/>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103" name="ZoneTexte 39"/>
          <p:cNvSpPr txBox="1"/>
          <p:nvPr/>
        </p:nvSpPr>
        <p:spPr>
          <a:xfrm>
            <a:off x="10817529" y="1357498"/>
            <a:ext cx="605371" cy="276999"/>
          </a:xfrm>
          <a:prstGeom prst="rect">
            <a:avLst/>
          </a:prstGeom>
          <a:noFill/>
        </p:spPr>
        <p:txBody>
          <a:bodyPr wrap="square" rtlCol="0">
            <a:spAutoFit/>
          </a:bodyPr>
          <a:lstStyle/>
          <a:p>
            <a:pPr algn="r"/>
            <a:r>
              <a:rPr lang="fr-FR" sz="1200" b="1" dirty="0" smtClean="0">
                <a:latin typeface="Comic Sans MS" pitchFamily="66" charset="0"/>
              </a:rPr>
              <a:t>NK</a:t>
            </a:r>
            <a:endParaRPr lang="fr-FR" sz="1200" b="1" dirty="0">
              <a:latin typeface="Comic Sans MS" pitchFamily="66" charset="0"/>
            </a:endParaRPr>
          </a:p>
        </p:txBody>
      </p:sp>
      <p:sp>
        <p:nvSpPr>
          <p:cNvPr id="104" name="ZoneTexte 40"/>
          <p:cNvSpPr txBox="1"/>
          <p:nvPr/>
        </p:nvSpPr>
        <p:spPr>
          <a:xfrm>
            <a:off x="10817529" y="2014527"/>
            <a:ext cx="605371" cy="276999"/>
          </a:xfrm>
          <a:prstGeom prst="rect">
            <a:avLst/>
          </a:prstGeom>
          <a:noFill/>
        </p:spPr>
        <p:txBody>
          <a:bodyPr wrap="square" rtlCol="0">
            <a:spAutoFit/>
          </a:bodyPr>
          <a:lstStyle/>
          <a:p>
            <a:pPr algn="r"/>
            <a:r>
              <a:rPr lang="el-GR" sz="1200" b="1" dirty="0" smtClean="0">
                <a:latin typeface="Comic Sans MS" pitchFamily="66" charset="0"/>
              </a:rPr>
              <a:t>γδ</a:t>
            </a:r>
            <a:endParaRPr lang="fr-FR" sz="1200" b="1" dirty="0">
              <a:latin typeface="Comic Sans MS" pitchFamily="66" charset="0"/>
            </a:endParaRPr>
          </a:p>
        </p:txBody>
      </p:sp>
      <p:sp>
        <p:nvSpPr>
          <p:cNvPr id="105" name="ZoneTexte 41"/>
          <p:cNvSpPr txBox="1"/>
          <p:nvPr/>
        </p:nvSpPr>
        <p:spPr>
          <a:xfrm>
            <a:off x="10534681" y="2657469"/>
            <a:ext cx="894569" cy="276999"/>
          </a:xfrm>
          <a:prstGeom prst="rect">
            <a:avLst/>
          </a:prstGeom>
          <a:noFill/>
        </p:spPr>
        <p:txBody>
          <a:bodyPr wrap="square" rtlCol="0">
            <a:spAutoFit/>
          </a:bodyPr>
          <a:lstStyle/>
          <a:p>
            <a:pPr algn="r"/>
            <a:r>
              <a:rPr lang="fr-FR" sz="1200" b="1" dirty="0" smtClean="0">
                <a:latin typeface="Comic Sans MS" pitchFamily="66" charset="0"/>
              </a:rPr>
              <a:t>CD8</a:t>
            </a:r>
            <a:endParaRPr lang="fr-FR" sz="1200" b="1" dirty="0">
              <a:latin typeface="Comic Sans MS" pitchFamily="66" charset="0"/>
            </a:endParaRPr>
          </a:p>
        </p:txBody>
      </p:sp>
      <p:sp>
        <p:nvSpPr>
          <p:cNvPr id="106" name="ZoneTexte 42"/>
          <p:cNvSpPr txBox="1"/>
          <p:nvPr/>
        </p:nvSpPr>
        <p:spPr>
          <a:xfrm>
            <a:off x="10528332" y="3943353"/>
            <a:ext cx="894569" cy="276999"/>
          </a:xfrm>
          <a:prstGeom prst="rect">
            <a:avLst/>
          </a:prstGeom>
          <a:noFill/>
        </p:spPr>
        <p:txBody>
          <a:bodyPr wrap="square" rtlCol="0">
            <a:spAutoFit/>
          </a:bodyPr>
          <a:lstStyle/>
          <a:p>
            <a:pPr algn="r"/>
            <a:r>
              <a:rPr lang="fr-FR" sz="1200" b="1" dirty="0" smtClean="0">
                <a:latin typeface="Comic Sans MS" pitchFamily="66" charset="0"/>
              </a:rPr>
              <a:t>CD4</a:t>
            </a:r>
            <a:endParaRPr lang="fr-FR" sz="1200" b="1" dirty="0">
              <a:latin typeface="Comic Sans MS" pitchFamily="66" charset="0"/>
            </a:endParaRPr>
          </a:p>
        </p:txBody>
      </p:sp>
      <p:sp>
        <p:nvSpPr>
          <p:cNvPr id="107" name="ZoneTexte 106"/>
          <p:cNvSpPr txBox="1"/>
          <p:nvPr/>
        </p:nvSpPr>
        <p:spPr>
          <a:xfrm>
            <a:off x="10521982" y="5265950"/>
            <a:ext cx="894569" cy="276999"/>
          </a:xfrm>
          <a:prstGeom prst="rect">
            <a:avLst/>
          </a:prstGeom>
          <a:noFill/>
        </p:spPr>
        <p:txBody>
          <a:bodyPr wrap="square" rtlCol="0">
            <a:spAutoFit/>
          </a:bodyPr>
          <a:lstStyle/>
          <a:p>
            <a:pPr algn="r"/>
            <a:r>
              <a:rPr lang="fr-FR" sz="1200" b="1" dirty="0" smtClean="0">
                <a:latin typeface="Comic Sans MS" pitchFamily="66" charset="0"/>
              </a:rPr>
              <a:t>B</a:t>
            </a:r>
            <a:endParaRPr lang="fr-FR" sz="1200" b="1" dirty="0">
              <a:latin typeface="Comic Sans MS" pitchFamily="66" charset="0"/>
            </a:endParaRPr>
          </a:p>
        </p:txBody>
      </p:sp>
      <p:sp>
        <p:nvSpPr>
          <p:cNvPr id="108" name="ZoneTexte 107"/>
          <p:cNvSpPr txBox="1"/>
          <p:nvPr/>
        </p:nvSpPr>
        <p:spPr>
          <a:xfrm>
            <a:off x="7427395" y="5729303"/>
            <a:ext cx="2635267" cy="461665"/>
          </a:xfrm>
          <a:prstGeom prst="rect">
            <a:avLst/>
          </a:prstGeom>
          <a:noFill/>
        </p:spPr>
        <p:txBody>
          <a:bodyPr wrap="square" rtlCol="0">
            <a:spAutoFit/>
          </a:bodyPr>
          <a:lstStyle/>
          <a:p>
            <a:pPr algn="ctr"/>
            <a:r>
              <a:rPr lang="fr-FR" sz="1200" b="1" dirty="0" smtClean="0">
                <a:latin typeface="Comic Sans MS" pitchFamily="66" charset="0"/>
              </a:rPr>
              <a:t>Immature </a:t>
            </a:r>
          </a:p>
          <a:p>
            <a:pPr algn="ctr"/>
            <a:r>
              <a:rPr lang="fr-FR" sz="1200" b="1" dirty="0" smtClean="0">
                <a:latin typeface="Comic Sans MS" pitchFamily="66" charset="0"/>
              </a:rPr>
              <a:t>B cells</a:t>
            </a:r>
            <a:endParaRPr lang="fr-FR" sz="1200" b="1" dirty="0">
              <a:latin typeface="Comic Sans MS" pitchFamily="66" charset="0"/>
            </a:endParaRPr>
          </a:p>
        </p:txBody>
      </p:sp>
      <p:sp>
        <p:nvSpPr>
          <p:cNvPr id="109" name="ZoneTexte 108"/>
          <p:cNvSpPr txBox="1"/>
          <p:nvPr/>
        </p:nvSpPr>
        <p:spPr>
          <a:xfrm>
            <a:off x="5255677" y="5729303"/>
            <a:ext cx="2635267" cy="276999"/>
          </a:xfrm>
          <a:prstGeom prst="rect">
            <a:avLst/>
          </a:prstGeom>
          <a:noFill/>
        </p:spPr>
        <p:txBody>
          <a:bodyPr wrap="square" rtlCol="0">
            <a:spAutoFit/>
          </a:bodyPr>
          <a:lstStyle/>
          <a:p>
            <a:pPr algn="ctr"/>
            <a:r>
              <a:rPr lang="fr-FR" sz="1200" b="1" dirty="0" smtClean="0">
                <a:latin typeface="Comic Sans MS" pitchFamily="66" charset="0"/>
              </a:rPr>
              <a:t>Pré B</a:t>
            </a:r>
            <a:endParaRPr lang="fr-FR" sz="1200" b="1" dirty="0">
              <a:latin typeface="Comic Sans MS" pitchFamily="66" charset="0"/>
            </a:endParaRPr>
          </a:p>
        </p:txBody>
      </p:sp>
      <p:grpSp>
        <p:nvGrpSpPr>
          <p:cNvPr id="97" name="Groupe 280"/>
          <p:cNvGrpSpPr>
            <a:grpSpLocks noChangeAspect="1"/>
          </p:cNvGrpSpPr>
          <p:nvPr/>
        </p:nvGrpSpPr>
        <p:grpSpPr>
          <a:xfrm>
            <a:off x="1775853" y="357300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11" name="Ellipse 110"/>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12" name="Ellipse 111"/>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113" name="Connecteur droit 112"/>
          <p:cNvCxnSpPr>
            <a:endCxn id="111" idx="1"/>
          </p:cNvCxnSpPr>
          <p:nvPr/>
        </p:nvCxnSpPr>
        <p:spPr>
          <a:xfrm rot="16200000" flipH="1">
            <a:off x="1417552" y="3188293"/>
            <a:ext cx="664158" cy="238384"/>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sp>
        <p:nvSpPr>
          <p:cNvPr id="114" name="ZoneTexte 113"/>
          <p:cNvSpPr txBox="1"/>
          <p:nvPr/>
        </p:nvSpPr>
        <p:spPr>
          <a:xfrm>
            <a:off x="364027" y="2686860"/>
            <a:ext cx="825504" cy="276999"/>
          </a:xfrm>
          <a:prstGeom prst="rect">
            <a:avLst/>
          </a:prstGeom>
          <a:noFill/>
        </p:spPr>
        <p:txBody>
          <a:bodyPr wrap="square" rtlCol="0">
            <a:spAutoFit/>
          </a:bodyPr>
          <a:lstStyle/>
          <a:p>
            <a:pPr algn="ctr"/>
            <a:r>
              <a:rPr lang="fr-FR" sz="1200" b="1" dirty="0" smtClean="0">
                <a:latin typeface="Comic Sans MS" pitchFamily="66" charset="0"/>
              </a:rPr>
              <a:t>HSC</a:t>
            </a:r>
            <a:endParaRPr lang="fr-FR" sz="1200" b="1" dirty="0">
              <a:latin typeface="Comic Sans MS" pitchFamily="66" charset="0"/>
            </a:endParaRPr>
          </a:p>
        </p:txBody>
      </p:sp>
      <p:sp>
        <p:nvSpPr>
          <p:cNvPr id="115" name="ZoneTexte 114"/>
          <p:cNvSpPr txBox="1"/>
          <p:nvPr/>
        </p:nvSpPr>
        <p:spPr>
          <a:xfrm>
            <a:off x="2249992" y="2309032"/>
            <a:ext cx="825504" cy="276999"/>
          </a:xfrm>
          <a:prstGeom prst="rect">
            <a:avLst/>
          </a:prstGeom>
          <a:noFill/>
        </p:spPr>
        <p:txBody>
          <a:bodyPr wrap="square" rtlCol="0">
            <a:spAutoFit/>
          </a:bodyPr>
          <a:lstStyle/>
          <a:p>
            <a:pPr algn="ctr"/>
            <a:r>
              <a:rPr lang="fr-FR" sz="1200" b="1" dirty="0" smtClean="0">
                <a:latin typeface="Comic Sans MS" pitchFamily="66" charset="0"/>
              </a:rPr>
              <a:t>CLP</a:t>
            </a:r>
            <a:endParaRPr lang="fr-FR" sz="1200" b="1" dirty="0">
              <a:latin typeface="Comic Sans MS" pitchFamily="66" charset="0"/>
            </a:endParaRPr>
          </a:p>
        </p:txBody>
      </p:sp>
      <p:sp>
        <p:nvSpPr>
          <p:cNvPr id="116" name="ZoneTexte 50"/>
          <p:cNvSpPr txBox="1"/>
          <p:nvPr/>
        </p:nvSpPr>
        <p:spPr>
          <a:xfrm>
            <a:off x="1680603" y="4089405"/>
            <a:ext cx="825504" cy="276999"/>
          </a:xfrm>
          <a:prstGeom prst="rect">
            <a:avLst/>
          </a:prstGeom>
          <a:noFill/>
        </p:spPr>
        <p:txBody>
          <a:bodyPr wrap="square" rtlCol="0">
            <a:spAutoFit/>
          </a:bodyPr>
          <a:lstStyle/>
          <a:p>
            <a:pPr algn="ctr"/>
            <a:r>
              <a:rPr lang="fr-FR" sz="1200" b="1" dirty="0" smtClean="0">
                <a:latin typeface="Comic Sans MS" pitchFamily="66" charset="0"/>
              </a:rPr>
              <a:t>MLP</a:t>
            </a:r>
            <a:endParaRPr lang="fr-FR" sz="1200" b="1" dirty="0">
              <a:latin typeface="Comic Sans MS" pitchFamily="66" charset="0"/>
            </a:endParaRPr>
          </a:p>
        </p:txBody>
      </p:sp>
      <p:sp>
        <p:nvSpPr>
          <p:cNvPr id="117" name="ZoneTexte 116"/>
          <p:cNvSpPr txBox="1"/>
          <p:nvPr/>
        </p:nvSpPr>
        <p:spPr>
          <a:xfrm>
            <a:off x="4034352" y="1018386"/>
            <a:ext cx="1058341" cy="276999"/>
          </a:xfrm>
          <a:prstGeom prst="rect">
            <a:avLst/>
          </a:prstGeom>
          <a:noFill/>
        </p:spPr>
        <p:txBody>
          <a:bodyPr wrap="square" rtlCol="0">
            <a:spAutoFit/>
          </a:bodyPr>
          <a:lstStyle/>
          <a:p>
            <a:r>
              <a:rPr lang="fr-FR" sz="1200" b="1" dirty="0" smtClean="0">
                <a:latin typeface="Comic Sans MS" pitchFamily="66" charset="0"/>
              </a:rPr>
              <a:t>Pro NK</a:t>
            </a:r>
            <a:endParaRPr lang="fr-FR" sz="1200" b="1" dirty="0">
              <a:latin typeface="Comic Sans MS" pitchFamily="66" charset="0"/>
            </a:endParaRPr>
          </a:p>
        </p:txBody>
      </p:sp>
      <p:sp>
        <p:nvSpPr>
          <p:cNvPr id="118" name="ZoneTexte 117"/>
          <p:cNvSpPr txBox="1"/>
          <p:nvPr/>
        </p:nvSpPr>
        <p:spPr>
          <a:xfrm>
            <a:off x="4034352" y="3174226"/>
            <a:ext cx="1058341" cy="276999"/>
          </a:xfrm>
          <a:prstGeom prst="rect">
            <a:avLst/>
          </a:prstGeom>
          <a:noFill/>
        </p:spPr>
        <p:txBody>
          <a:bodyPr wrap="square" rtlCol="0">
            <a:spAutoFit/>
          </a:bodyPr>
          <a:lstStyle/>
          <a:p>
            <a:r>
              <a:rPr lang="fr-FR" sz="1200" b="1" dirty="0" smtClean="0">
                <a:latin typeface="Comic Sans MS" pitchFamily="66" charset="0"/>
              </a:rPr>
              <a:t>Pro T</a:t>
            </a:r>
            <a:endParaRPr lang="fr-FR" sz="1200" b="1" dirty="0">
              <a:latin typeface="Comic Sans MS" pitchFamily="66" charset="0"/>
            </a:endParaRPr>
          </a:p>
        </p:txBody>
      </p:sp>
      <p:sp>
        <p:nvSpPr>
          <p:cNvPr id="119" name="ZoneTexte 118"/>
          <p:cNvSpPr txBox="1"/>
          <p:nvPr/>
        </p:nvSpPr>
        <p:spPr>
          <a:xfrm>
            <a:off x="5412312" y="1652575"/>
            <a:ext cx="762005" cy="276999"/>
          </a:xfrm>
          <a:prstGeom prst="rect">
            <a:avLst/>
          </a:prstGeom>
          <a:noFill/>
        </p:spPr>
        <p:txBody>
          <a:bodyPr wrap="square" rtlCol="0">
            <a:spAutoFit/>
          </a:bodyPr>
          <a:lstStyle/>
          <a:p>
            <a:r>
              <a:rPr lang="el-GR" sz="1200" b="1" dirty="0" smtClean="0">
                <a:latin typeface="Comic Sans MS" pitchFamily="66" charset="0"/>
              </a:rPr>
              <a:t>γδ</a:t>
            </a:r>
            <a:endParaRPr lang="fr-FR" sz="1200" b="1" dirty="0">
              <a:latin typeface="Comic Sans MS" pitchFamily="66" charset="0"/>
            </a:endParaRPr>
          </a:p>
        </p:txBody>
      </p:sp>
      <p:sp>
        <p:nvSpPr>
          <p:cNvPr id="120" name="ZoneTexte 119"/>
          <p:cNvSpPr txBox="1"/>
          <p:nvPr/>
        </p:nvSpPr>
        <p:spPr>
          <a:xfrm>
            <a:off x="5333995" y="3771130"/>
            <a:ext cx="762005" cy="276999"/>
          </a:xfrm>
          <a:prstGeom prst="rect">
            <a:avLst/>
          </a:prstGeom>
          <a:noFill/>
        </p:spPr>
        <p:txBody>
          <a:bodyPr wrap="square" rtlCol="0">
            <a:spAutoFit/>
          </a:bodyPr>
          <a:lstStyle/>
          <a:p>
            <a:r>
              <a:rPr lang="el-GR" sz="1200" b="1" dirty="0" smtClean="0">
                <a:latin typeface="Comic Sans MS" pitchFamily="66" charset="0"/>
              </a:rPr>
              <a:t>αβ</a:t>
            </a:r>
            <a:endParaRPr lang="fr-FR" sz="1200" b="1" dirty="0">
              <a:latin typeface="Comic Sans MS" pitchFamily="66" charset="0"/>
            </a:endParaRPr>
          </a:p>
        </p:txBody>
      </p:sp>
      <p:sp>
        <p:nvSpPr>
          <p:cNvPr id="121" name="ZoneTexte 120"/>
          <p:cNvSpPr txBox="1"/>
          <p:nvPr/>
        </p:nvSpPr>
        <p:spPr>
          <a:xfrm>
            <a:off x="7042158" y="2968621"/>
            <a:ext cx="762005" cy="276999"/>
          </a:xfrm>
          <a:prstGeom prst="rect">
            <a:avLst/>
          </a:prstGeom>
          <a:noFill/>
        </p:spPr>
        <p:txBody>
          <a:bodyPr wrap="square" rtlCol="0">
            <a:spAutoFit/>
          </a:bodyPr>
          <a:lstStyle/>
          <a:p>
            <a:pPr algn="ctr"/>
            <a:r>
              <a:rPr lang="fr-FR" sz="1200" b="1" dirty="0" smtClean="0">
                <a:latin typeface="Comic Sans MS" pitchFamily="66" charset="0"/>
              </a:rPr>
              <a:t>HLA </a:t>
            </a:r>
            <a:endParaRPr lang="fr-FR" sz="1200" b="1" dirty="0">
              <a:latin typeface="Comic Sans MS" pitchFamily="66" charset="0"/>
            </a:endParaRPr>
          </a:p>
        </p:txBody>
      </p:sp>
      <p:sp>
        <p:nvSpPr>
          <p:cNvPr id="122" name="ZoneTexte 121"/>
          <p:cNvSpPr txBox="1"/>
          <p:nvPr/>
        </p:nvSpPr>
        <p:spPr>
          <a:xfrm>
            <a:off x="9186357" y="6501650"/>
            <a:ext cx="2635267" cy="276999"/>
          </a:xfrm>
          <a:prstGeom prst="rect">
            <a:avLst/>
          </a:prstGeom>
          <a:noFill/>
        </p:spPr>
        <p:txBody>
          <a:bodyPr wrap="square" rtlCol="0">
            <a:spAutoFit/>
          </a:bodyPr>
          <a:lstStyle/>
          <a:p>
            <a:pPr algn="ctr"/>
            <a:r>
              <a:rPr lang="fr-FR" sz="1200" b="1" dirty="0" smtClean="0">
                <a:latin typeface="Comic Sans MS" pitchFamily="66" charset="0"/>
              </a:rPr>
              <a:t>Ig switched B</a:t>
            </a:r>
            <a:endParaRPr lang="fr-FR" sz="1200" b="1" dirty="0">
              <a:latin typeface="Comic Sans MS" pitchFamily="66" charset="0"/>
            </a:endParaRPr>
          </a:p>
        </p:txBody>
      </p:sp>
      <p:grpSp>
        <p:nvGrpSpPr>
          <p:cNvPr id="100" name="Groupe 123"/>
          <p:cNvGrpSpPr/>
          <p:nvPr/>
        </p:nvGrpSpPr>
        <p:grpSpPr>
          <a:xfrm>
            <a:off x="2925211" y="1297303"/>
            <a:ext cx="1238259" cy="485435"/>
            <a:chOff x="2193908" y="1297302"/>
            <a:chExt cx="928694" cy="485435"/>
          </a:xfrm>
        </p:grpSpPr>
        <p:grpSp>
          <p:nvGrpSpPr>
            <p:cNvPr id="110" name="Groupe 287"/>
            <p:cNvGrpSpPr>
              <a:grpSpLocks/>
            </p:cNvGrpSpPr>
            <p:nvPr/>
          </p:nvGrpSpPr>
          <p:grpSpPr>
            <a:xfrm rot="8046913">
              <a:off x="2698606" y="1538671"/>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26" name="Rectangle 125"/>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cxnSp>
            <p:nvCxnSpPr>
              <p:cNvPr id="127" name="Connecteur droit 126"/>
              <p:cNvCxnSpPr>
                <a:stCxn id="126"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25" name="ZoneTexte 124"/>
            <p:cNvSpPr txBox="1"/>
            <p:nvPr/>
          </p:nvSpPr>
          <p:spPr>
            <a:xfrm>
              <a:off x="2193908" y="1297302"/>
              <a:ext cx="928694" cy="261610"/>
            </a:xfrm>
            <a:prstGeom prst="rect">
              <a:avLst/>
            </a:prstGeom>
            <a:noFill/>
            <a:ln w="12700">
              <a:noFill/>
            </a:ln>
            <a:effectLst/>
          </p:spPr>
          <p:txBody>
            <a:bodyPr wrap="square" rtlCol="0">
              <a:spAutoFit/>
            </a:bodyPr>
            <a:lstStyle/>
            <a:p>
              <a:pPr algn="ctr"/>
              <a:r>
                <a:rPr lang="el-GR" sz="1050" b="1" u="sng" dirty="0" smtClean="0">
                  <a:solidFill>
                    <a:srgbClr val="FF0000"/>
                  </a:solidFill>
                  <a:latin typeface="Comic Sans MS" pitchFamily="66" charset="0"/>
                </a:rPr>
                <a:t>γ</a:t>
              </a:r>
              <a:r>
                <a:rPr lang="fr-FR" sz="1050" b="1" u="sng" dirty="0" smtClean="0">
                  <a:solidFill>
                    <a:srgbClr val="FF0000"/>
                  </a:solidFill>
                  <a:latin typeface="Comic Sans MS" pitchFamily="66" charset="0"/>
                </a:rPr>
                <a:t>c, Jak3</a:t>
              </a:r>
              <a:endParaRPr lang="fr-FR" sz="1050" b="1" u="sng" dirty="0">
                <a:solidFill>
                  <a:srgbClr val="FF0000"/>
                </a:solidFill>
                <a:latin typeface="Comic Sans MS" pitchFamily="66" charset="0"/>
              </a:endParaRPr>
            </a:p>
          </p:txBody>
        </p:sp>
      </p:grpSp>
      <p:grpSp>
        <p:nvGrpSpPr>
          <p:cNvPr id="123" name="Groupe 128"/>
          <p:cNvGrpSpPr/>
          <p:nvPr/>
        </p:nvGrpSpPr>
        <p:grpSpPr>
          <a:xfrm>
            <a:off x="3115712" y="2509569"/>
            <a:ext cx="1047757" cy="794833"/>
            <a:chOff x="2336784" y="2509568"/>
            <a:chExt cx="785818" cy="794833"/>
          </a:xfrm>
        </p:grpSpPr>
        <p:grpSp>
          <p:nvGrpSpPr>
            <p:cNvPr id="124" name="Groupe 269"/>
            <p:cNvGrpSpPr>
              <a:grpSpLocks/>
            </p:cNvGrpSpPr>
            <p:nvPr/>
          </p:nvGrpSpPr>
          <p:grpSpPr>
            <a:xfrm rot="2602271">
              <a:off x="2707097" y="2509568"/>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31" name="Rectangle 130"/>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32" name="Connecteur droit 131"/>
              <p:cNvCxnSpPr>
                <a:stCxn id="131"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0" name="ZoneTexte 129"/>
            <p:cNvSpPr txBox="1"/>
            <p:nvPr/>
          </p:nvSpPr>
          <p:spPr>
            <a:xfrm>
              <a:off x="2336784" y="2727320"/>
              <a:ext cx="785818" cy="577081"/>
            </a:xfrm>
            <a:prstGeom prst="rect">
              <a:avLst/>
            </a:prstGeom>
            <a:noFill/>
            <a:ln w="12700">
              <a:noFill/>
            </a:ln>
            <a:effectLst/>
          </p:spPr>
          <p:txBody>
            <a:bodyPr wrap="square" rtlCol="0">
              <a:spAutoFit/>
            </a:bodyPr>
            <a:lstStyle/>
            <a:p>
              <a:r>
                <a:rPr lang="el-GR" sz="1050" b="1" u="sng" dirty="0" smtClean="0">
                  <a:solidFill>
                    <a:srgbClr val="FF0000"/>
                  </a:solidFill>
                  <a:latin typeface="Comic Sans MS" pitchFamily="66" charset="0"/>
                </a:rPr>
                <a:t>γ</a:t>
              </a:r>
              <a:r>
                <a:rPr lang="fr-FR" sz="1050" b="1" u="sng" dirty="0" smtClean="0">
                  <a:solidFill>
                    <a:srgbClr val="FF0000"/>
                  </a:solidFill>
                  <a:latin typeface="Comic Sans MS" pitchFamily="66" charset="0"/>
                </a:rPr>
                <a:t>c, Jak3</a:t>
              </a:r>
            </a:p>
            <a:p>
              <a:endParaRPr lang="fr-FR" sz="1050" b="1" u="sng" dirty="0">
                <a:solidFill>
                  <a:srgbClr val="FF0000"/>
                </a:solidFill>
                <a:latin typeface="Comic Sans MS" pitchFamily="66" charset="0"/>
              </a:endParaRPr>
            </a:p>
            <a:p>
              <a:r>
                <a:rPr lang="fr-FR" sz="1050" b="1" u="sng" dirty="0" smtClean="0">
                  <a:solidFill>
                    <a:srgbClr val="FF0000"/>
                  </a:solidFill>
                  <a:latin typeface="Comic Sans MS" pitchFamily="66" charset="0"/>
                </a:rPr>
                <a:t>IL7Ra</a:t>
              </a:r>
              <a:endParaRPr lang="fr-FR" sz="1050" b="1" u="sng" dirty="0">
                <a:solidFill>
                  <a:srgbClr val="FF0000"/>
                </a:solidFill>
                <a:latin typeface="Comic Sans MS" pitchFamily="66" charset="0"/>
              </a:endParaRPr>
            </a:p>
          </p:txBody>
        </p:sp>
      </p:grpSp>
      <p:grpSp>
        <p:nvGrpSpPr>
          <p:cNvPr id="128" name="Groupe 284"/>
          <p:cNvGrpSpPr>
            <a:grpSpLocks/>
          </p:cNvGrpSpPr>
          <p:nvPr/>
        </p:nvGrpSpPr>
        <p:grpSpPr>
          <a:xfrm rot="4009469">
            <a:off x="3416892" y="4545024"/>
            <a:ext cx="217736" cy="360545"/>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34" name="Rectangle 133"/>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35" name="Connecteur droit 134"/>
            <p:cNvCxnSpPr>
              <a:stCxn id="134"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6" name="ZoneTexte 135"/>
          <p:cNvSpPr txBox="1"/>
          <p:nvPr/>
        </p:nvSpPr>
        <p:spPr>
          <a:xfrm>
            <a:off x="2666976" y="4705688"/>
            <a:ext cx="857256"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ADA</a:t>
            </a:r>
            <a:endParaRPr lang="fr-FR" sz="1050" b="1" u="sng" dirty="0">
              <a:solidFill>
                <a:srgbClr val="FF0000"/>
              </a:solidFill>
              <a:latin typeface="Comic Sans MS" pitchFamily="66" charset="0"/>
            </a:endParaRPr>
          </a:p>
        </p:txBody>
      </p:sp>
      <p:grpSp>
        <p:nvGrpSpPr>
          <p:cNvPr id="129" name="Groupe 138"/>
          <p:cNvGrpSpPr/>
          <p:nvPr/>
        </p:nvGrpSpPr>
        <p:grpSpPr>
          <a:xfrm>
            <a:off x="4605856" y="5481539"/>
            <a:ext cx="857256" cy="831196"/>
            <a:chOff x="3454392" y="5481539"/>
            <a:chExt cx="642942" cy="831196"/>
          </a:xfrm>
        </p:grpSpPr>
        <p:grpSp>
          <p:nvGrpSpPr>
            <p:cNvPr id="133" name="Groupe 281"/>
            <p:cNvGrpSpPr>
              <a:grpSpLocks/>
            </p:cNvGrpSpPr>
            <p:nvPr/>
          </p:nvGrpSpPr>
          <p:grpSpPr>
            <a:xfrm>
              <a:off x="3680241" y="548152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40" name="Rectangle 139"/>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41" name="Connecteur droit 140"/>
              <p:cNvCxnSpPr>
                <a:stCxn id="140"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9" name="ZoneTexte 138"/>
            <p:cNvSpPr txBox="1"/>
            <p:nvPr/>
          </p:nvSpPr>
          <p:spPr>
            <a:xfrm>
              <a:off x="3454392" y="5735654"/>
              <a:ext cx="642942" cy="577081"/>
            </a:xfrm>
            <a:prstGeom prst="rect">
              <a:avLst/>
            </a:prstGeom>
            <a:noFill/>
            <a:ln w="12700">
              <a:noFill/>
            </a:ln>
            <a:effectLst/>
          </p:spPr>
          <p:txBody>
            <a:bodyPr wrap="square" rtlCol="0">
              <a:spAutoFit/>
            </a:bodyPr>
            <a:lstStyle/>
            <a:p>
              <a:r>
                <a:rPr lang="el-GR" sz="1050" b="1" u="sng" dirty="0" smtClean="0">
                  <a:solidFill>
                    <a:srgbClr val="FF0000"/>
                  </a:solidFill>
                  <a:latin typeface="Comic Sans MS" pitchFamily="66" charset="0"/>
                </a:rPr>
                <a:t>μ</a:t>
              </a:r>
              <a:endParaRPr lang="fr-FR" sz="1050" b="1" u="sng" dirty="0" smtClean="0">
                <a:solidFill>
                  <a:srgbClr val="FF0000"/>
                </a:solidFill>
                <a:latin typeface="Comic Sans MS" pitchFamily="66" charset="0"/>
              </a:endParaRPr>
            </a:p>
            <a:p>
              <a:r>
                <a:rPr lang="fr-FR" sz="1050" b="1" u="sng" dirty="0" smtClean="0">
                  <a:solidFill>
                    <a:srgbClr val="FF0000"/>
                  </a:solidFill>
                  <a:latin typeface="Comic Sans MS" pitchFamily="66" charset="0"/>
                </a:rPr>
                <a:t>Ig</a:t>
              </a:r>
              <a:r>
                <a:rPr lang="el-GR" sz="1050" b="1" u="sng" dirty="0" smtClean="0">
                  <a:solidFill>
                    <a:srgbClr val="FF0000"/>
                  </a:solidFill>
                  <a:latin typeface="Comic Sans MS" pitchFamily="66" charset="0"/>
                </a:rPr>
                <a:t>α</a:t>
              </a:r>
              <a:r>
                <a:rPr lang="fr-FR" sz="1050" b="1" u="sng" dirty="0" smtClean="0">
                  <a:solidFill>
                    <a:srgbClr val="FF0000"/>
                  </a:solidFill>
                  <a:latin typeface="Comic Sans MS" pitchFamily="66" charset="0"/>
                </a:rPr>
                <a:t> </a:t>
              </a:r>
              <a:r>
                <a:rPr lang="el-GR" sz="1050" b="1" u="sng" dirty="0" smtClean="0">
                  <a:solidFill>
                    <a:srgbClr val="FF0000"/>
                  </a:solidFill>
                  <a:latin typeface="Comic Sans MS" pitchFamily="66" charset="0"/>
                </a:rPr>
                <a:t>λ</a:t>
              </a:r>
              <a:r>
                <a:rPr lang="fr-FR" sz="1050" b="1" u="sng" dirty="0" smtClean="0">
                  <a:solidFill>
                    <a:srgbClr val="FF0000"/>
                  </a:solidFill>
                  <a:latin typeface="Comic Sans MS" pitchFamily="66" charset="0"/>
                </a:rPr>
                <a:t>5</a:t>
              </a:r>
            </a:p>
            <a:p>
              <a:r>
                <a:rPr lang="fr-FR" sz="1050" b="1" u="sng" dirty="0" smtClean="0">
                  <a:solidFill>
                    <a:srgbClr val="FF0000"/>
                  </a:solidFill>
                  <a:latin typeface="Comic Sans MS" pitchFamily="66" charset="0"/>
                </a:rPr>
                <a:t>BLNK</a:t>
              </a:r>
              <a:endParaRPr lang="fr-FR" sz="1050" b="1" u="sng" dirty="0">
                <a:solidFill>
                  <a:srgbClr val="FF0000"/>
                </a:solidFill>
                <a:latin typeface="Comic Sans MS" pitchFamily="66" charset="0"/>
              </a:endParaRPr>
            </a:p>
          </p:txBody>
        </p:sp>
      </p:grpSp>
      <p:grpSp>
        <p:nvGrpSpPr>
          <p:cNvPr id="137" name="Groupe 143"/>
          <p:cNvGrpSpPr/>
          <p:nvPr/>
        </p:nvGrpSpPr>
        <p:grpSpPr>
          <a:xfrm>
            <a:off x="10607976" y="5454664"/>
            <a:ext cx="1550157" cy="738664"/>
            <a:chOff x="7955982" y="5454664"/>
            <a:chExt cx="1162618" cy="738664"/>
          </a:xfrm>
        </p:grpSpPr>
        <p:grpSp>
          <p:nvGrpSpPr>
            <p:cNvPr id="138" name="Groupe 308"/>
            <p:cNvGrpSpPr>
              <a:grpSpLocks/>
            </p:cNvGrpSpPr>
            <p:nvPr/>
          </p:nvGrpSpPr>
          <p:grpSpPr>
            <a:xfrm rot="16200000">
              <a:off x="7982309" y="5705934"/>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45" name="Rectangle 144"/>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cxnSp>
            <p:nvCxnSpPr>
              <p:cNvPr id="146" name="Connecteur droit 145"/>
              <p:cNvCxnSpPr>
                <a:stCxn id="145"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44" name="ZoneTexte 143"/>
            <p:cNvSpPr txBox="1"/>
            <p:nvPr/>
          </p:nvSpPr>
          <p:spPr>
            <a:xfrm>
              <a:off x="8189906" y="5454664"/>
              <a:ext cx="928694" cy="738664"/>
            </a:xfrm>
            <a:prstGeom prst="rect">
              <a:avLst/>
            </a:prstGeom>
            <a:noFill/>
            <a:ln w="12700">
              <a:noFill/>
            </a:ln>
            <a:effectLst/>
          </p:spPr>
          <p:txBody>
            <a:bodyPr wrap="square" rtlCol="0">
              <a:spAutoFit/>
            </a:bodyPr>
            <a:lstStyle/>
            <a:p>
              <a:r>
                <a:rPr lang="fr-FR" sz="1050" b="1" u="sng" dirty="0" smtClean="0">
                  <a:solidFill>
                    <a:srgbClr val="FF0000"/>
                  </a:solidFill>
                  <a:latin typeface="Comic Sans MS" pitchFamily="66" charset="0"/>
                </a:rPr>
                <a:t>CD40L</a:t>
              </a:r>
            </a:p>
            <a:p>
              <a:r>
                <a:rPr lang="fr-FR" sz="1050" b="1" u="sng" dirty="0" smtClean="0">
                  <a:solidFill>
                    <a:srgbClr val="FF0000"/>
                  </a:solidFill>
                  <a:latin typeface="Comic Sans MS" pitchFamily="66" charset="0"/>
                </a:rPr>
                <a:t>CD40</a:t>
              </a:r>
            </a:p>
            <a:p>
              <a:r>
                <a:rPr lang="fr-FR" sz="1050" b="1" u="sng" dirty="0" smtClean="0">
                  <a:solidFill>
                    <a:srgbClr val="FF0000"/>
                  </a:solidFill>
                  <a:latin typeface="Comic Sans MS" pitchFamily="66" charset="0"/>
                </a:rPr>
                <a:t>AID</a:t>
              </a:r>
            </a:p>
            <a:p>
              <a:r>
                <a:rPr lang="fr-FR" sz="1050" b="1" u="sng" dirty="0" smtClean="0">
                  <a:solidFill>
                    <a:srgbClr val="FF0000"/>
                  </a:solidFill>
                  <a:latin typeface="Comic Sans MS" pitchFamily="66" charset="0"/>
                </a:rPr>
                <a:t>NEMO</a:t>
              </a:r>
              <a:endParaRPr lang="fr-FR" sz="1050" b="1" u="sng" dirty="0">
                <a:solidFill>
                  <a:srgbClr val="FF0000"/>
                </a:solidFill>
                <a:latin typeface="Comic Sans MS" pitchFamily="66" charset="0"/>
              </a:endParaRPr>
            </a:p>
          </p:txBody>
        </p:sp>
      </p:grpSp>
      <p:grpSp>
        <p:nvGrpSpPr>
          <p:cNvPr id="142" name="Groupe 148"/>
          <p:cNvGrpSpPr/>
          <p:nvPr/>
        </p:nvGrpSpPr>
        <p:grpSpPr>
          <a:xfrm>
            <a:off x="7228424" y="2589207"/>
            <a:ext cx="1238259" cy="490711"/>
            <a:chOff x="5421318" y="2589206"/>
            <a:chExt cx="928694" cy="490711"/>
          </a:xfrm>
        </p:grpSpPr>
        <p:grpSp>
          <p:nvGrpSpPr>
            <p:cNvPr id="143" name="Groupe 293"/>
            <p:cNvGrpSpPr>
              <a:grpSpLocks/>
            </p:cNvGrpSpPr>
            <p:nvPr/>
          </p:nvGrpSpPr>
          <p:grpSpPr>
            <a:xfrm rot="9050369">
              <a:off x="5853355" y="2809516"/>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50" name="Rectangle 149"/>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51" name="Connecteur droit 150"/>
              <p:cNvCxnSpPr>
                <a:stCxn id="150"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49" name="ZoneTexte 148"/>
            <p:cNvSpPr txBox="1"/>
            <p:nvPr/>
          </p:nvSpPr>
          <p:spPr>
            <a:xfrm>
              <a:off x="5421318" y="2589206"/>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ZAP 70</a:t>
              </a:r>
              <a:endParaRPr lang="fr-FR" sz="1050" b="1" u="sng" dirty="0">
                <a:solidFill>
                  <a:srgbClr val="FF0000"/>
                </a:solidFill>
                <a:latin typeface="Comic Sans MS" pitchFamily="66" charset="0"/>
              </a:endParaRPr>
            </a:p>
          </p:txBody>
        </p:sp>
      </p:grpSp>
      <p:grpSp>
        <p:nvGrpSpPr>
          <p:cNvPr id="147" name="Groupe 153"/>
          <p:cNvGrpSpPr/>
          <p:nvPr/>
        </p:nvGrpSpPr>
        <p:grpSpPr>
          <a:xfrm>
            <a:off x="7715261" y="3195048"/>
            <a:ext cx="1238259" cy="482863"/>
            <a:chOff x="5761046" y="3195047"/>
            <a:chExt cx="928694" cy="482863"/>
          </a:xfrm>
        </p:grpSpPr>
        <p:grpSp>
          <p:nvGrpSpPr>
            <p:cNvPr id="148" name="Groupe 278"/>
            <p:cNvGrpSpPr>
              <a:grpSpLocks/>
            </p:cNvGrpSpPr>
            <p:nvPr/>
          </p:nvGrpSpPr>
          <p:grpSpPr>
            <a:xfrm rot="19951380">
              <a:off x="6050857" y="3195038"/>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55" name="Rectangle 154"/>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56" name="Connecteur droit 155"/>
              <p:cNvCxnSpPr>
                <a:stCxn id="155"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4" name="ZoneTexte 153"/>
            <p:cNvSpPr txBox="1"/>
            <p:nvPr/>
          </p:nvSpPr>
          <p:spPr>
            <a:xfrm>
              <a:off x="5761046" y="3416300"/>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TAP1, 2</a:t>
              </a:r>
              <a:endParaRPr lang="fr-FR" sz="1050" b="1" u="sng" dirty="0">
                <a:solidFill>
                  <a:srgbClr val="FF0000"/>
                </a:solidFill>
                <a:latin typeface="Comic Sans MS" pitchFamily="66" charset="0"/>
              </a:endParaRPr>
            </a:p>
          </p:txBody>
        </p:sp>
      </p:grpSp>
      <p:grpSp>
        <p:nvGrpSpPr>
          <p:cNvPr id="152" name="Groupe 158"/>
          <p:cNvGrpSpPr/>
          <p:nvPr/>
        </p:nvGrpSpPr>
        <p:grpSpPr>
          <a:xfrm>
            <a:off x="3905235" y="1954202"/>
            <a:ext cx="1373725" cy="509936"/>
            <a:chOff x="2982902" y="1954202"/>
            <a:chExt cx="1030294" cy="509936"/>
          </a:xfrm>
        </p:grpSpPr>
        <p:grpSp>
          <p:nvGrpSpPr>
            <p:cNvPr id="153" name="Groupe 290"/>
            <p:cNvGrpSpPr>
              <a:grpSpLocks/>
            </p:cNvGrpSpPr>
            <p:nvPr/>
          </p:nvGrpSpPr>
          <p:grpSpPr>
            <a:xfrm rot="9065664">
              <a:off x="3499036" y="219372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60" name="Rectangle 159"/>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u="sng" dirty="0"/>
              </a:p>
            </p:txBody>
          </p:sp>
          <p:cxnSp>
            <p:nvCxnSpPr>
              <p:cNvPr id="161" name="Connecteur droit 160"/>
              <p:cNvCxnSpPr>
                <a:stCxn id="160"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9" name="ZoneTexte 158"/>
            <p:cNvSpPr txBox="1"/>
            <p:nvPr/>
          </p:nvSpPr>
          <p:spPr>
            <a:xfrm>
              <a:off x="2982902" y="1954202"/>
              <a:ext cx="1030294" cy="338554"/>
            </a:xfrm>
            <a:prstGeom prst="rect">
              <a:avLst/>
            </a:prstGeom>
            <a:noFill/>
            <a:ln w="12700">
              <a:noFill/>
            </a:ln>
            <a:effectLst/>
          </p:spPr>
          <p:txBody>
            <a:bodyPr wrap="square" rtlCol="0">
              <a:spAutoFit/>
            </a:bodyPr>
            <a:lstStyle/>
            <a:p>
              <a:pPr algn="ctr"/>
              <a:r>
                <a:rPr lang="fr-FR" sz="1600" b="1" u="sng" dirty="0" smtClean="0">
                  <a:solidFill>
                    <a:srgbClr val="0070C0"/>
                  </a:solidFill>
                  <a:latin typeface="Comic Sans MS" pitchFamily="66" charset="0"/>
                </a:rPr>
                <a:t>Rag1,2</a:t>
              </a:r>
              <a:endParaRPr lang="fr-FR" sz="1600" b="1" u="sng" dirty="0">
                <a:solidFill>
                  <a:srgbClr val="0070C0"/>
                </a:solidFill>
                <a:latin typeface="Comic Sans MS" pitchFamily="66" charset="0"/>
              </a:endParaRPr>
            </a:p>
          </p:txBody>
        </p:sp>
      </p:grpSp>
      <p:grpSp>
        <p:nvGrpSpPr>
          <p:cNvPr id="157" name="Groupe 163"/>
          <p:cNvGrpSpPr/>
          <p:nvPr/>
        </p:nvGrpSpPr>
        <p:grpSpPr>
          <a:xfrm>
            <a:off x="5831929" y="4642189"/>
            <a:ext cx="3636913" cy="691671"/>
            <a:chOff x="4373946" y="4642188"/>
            <a:chExt cx="2727685" cy="691671"/>
          </a:xfrm>
        </p:grpSpPr>
        <p:sp>
          <p:nvSpPr>
            <p:cNvPr id="163" name="Rectangle 162"/>
            <p:cNvSpPr/>
            <p:nvPr/>
          </p:nvSpPr>
          <p:spPr>
            <a:xfrm rot="10800000">
              <a:off x="4373946" y="5269897"/>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sp>
          <p:nvSpPr>
            <p:cNvPr id="164" name="Rectangle 163"/>
            <p:cNvSpPr/>
            <p:nvPr/>
          </p:nvSpPr>
          <p:spPr>
            <a:xfrm rot="10800000">
              <a:off x="5634945" y="5279041"/>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sp>
          <p:nvSpPr>
            <p:cNvPr id="165" name="Rectangle 164"/>
            <p:cNvSpPr/>
            <p:nvPr/>
          </p:nvSpPr>
          <p:spPr>
            <a:xfrm rot="10800000">
              <a:off x="6883895" y="5280953"/>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66" name="Connecteur en arc 165"/>
            <p:cNvCxnSpPr>
              <a:endCxn id="163" idx="2"/>
            </p:cNvCxnSpPr>
            <p:nvPr/>
          </p:nvCxnSpPr>
          <p:spPr>
            <a:xfrm rot="5400000">
              <a:off x="4904982" y="4424151"/>
              <a:ext cx="423579" cy="1267913"/>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onnecteur droit 166"/>
            <p:cNvCxnSpPr>
              <a:endCxn id="164" idx="2"/>
            </p:cNvCxnSpPr>
            <p:nvPr/>
          </p:nvCxnSpPr>
          <p:spPr>
            <a:xfrm rot="5400000">
              <a:off x="5530909" y="5059222"/>
              <a:ext cx="432723" cy="69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Connecteur en arc 167"/>
            <p:cNvCxnSpPr>
              <a:endCxn id="165" idx="2"/>
            </p:cNvCxnSpPr>
            <p:nvPr/>
          </p:nvCxnSpPr>
          <p:spPr>
            <a:xfrm rot="16200000" flipH="1">
              <a:off x="6154428" y="4442617"/>
              <a:ext cx="434635" cy="1242036"/>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9" name="ZoneTexte 168"/>
            <p:cNvSpPr txBox="1"/>
            <p:nvPr/>
          </p:nvSpPr>
          <p:spPr>
            <a:xfrm>
              <a:off x="5286380" y="4642188"/>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BTK</a:t>
              </a:r>
              <a:endParaRPr lang="fr-FR" sz="1050" b="1" u="sng" dirty="0">
                <a:solidFill>
                  <a:srgbClr val="FF0000"/>
                </a:solidFill>
                <a:latin typeface="Comic Sans MS" pitchFamily="66" charset="0"/>
              </a:endParaRPr>
            </a:p>
          </p:txBody>
        </p:sp>
      </p:grpSp>
      <p:grpSp>
        <p:nvGrpSpPr>
          <p:cNvPr id="158" name="Groupe 171"/>
          <p:cNvGrpSpPr/>
          <p:nvPr/>
        </p:nvGrpSpPr>
        <p:grpSpPr>
          <a:xfrm>
            <a:off x="7255941" y="3828182"/>
            <a:ext cx="1238259" cy="500609"/>
            <a:chOff x="5441956" y="3828181"/>
            <a:chExt cx="928694" cy="500609"/>
          </a:xfrm>
        </p:grpSpPr>
        <p:grpSp>
          <p:nvGrpSpPr>
            <p:cNvPr id="162" name="Groupe 275"/>
            <p:cNvGrpSpPr>
              <a:grpSpLocks/>
            </p:cNvGrpSpPr>
            <p:nvPr/>
          </p:nvGrpSpPr>
          <p:grpSpPr>
            <a:xfrm rot="1501966">
              <a:off x="5850688" y="3828172"/>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73" name="Rectangle 172"/>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74" name="Connecteur droit 173"/>
              <p:cNvCxnSpPr>
                <a:stCxn id="173"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2" name="ZoneTexte 171"/>
            <p:cNvSpPr txBox="1"/>
            <p:nvPr/>
          </p:nvSpPr>
          <p:spPr>
            <a:xfrm>
              <a:off x="5441956" y="4067180"/>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ZAP 70</a:t>
              </a:r>
              <a:endParaRPr lang="fr-FR" sz="1050" b="1" u="sng" dirty="0">
                <a:solidFill>
                  <a:srgbClr val="FF0000"/>
                </a:solidFill>
                <a:latin typeface="Comic Sans MS" pitchFamily="66" charset="0"/>
              </a:endParaRPr>
            </a:p>
          </p:txBody>
        </p:sp>
      </p:grpSp>
      <p:grpSp>
        <p:nvGrpSpPr>
          <p:cNvPr id="170" name="Groupe 176"/>
          <p:cNvGrpSpPr/>
          <p:nvPr/>
        </p:nvGrpSpPr>
        <p:grpSpPr>
          <a:xfrm>
            <a:off x="4125368" y="3189319"/>
            <a:ext cx="1238259" cy="758139"/>
            <a:chOff x="3148002" y="3189319"/>
            <a:chExt cx="928694" cy="758139"/>
          </a:xfrm>
        </p:grpSpPr>
        <p:grpSp>
          <p:nvGrpSpPr>
            <p:cNvPr id="171" name="Groupe 272"/>
            <p:cNvGrpSpPr>
              <a:grpSpLocks/>
            </p:cNvGrpSpPr>
            <p:nvPr/>
          </p:nvGrpSpPr>
          <p:grpSpPr>
            <a:xfrm rot="1800377">
              <a:off x="3582304" y="318931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78" name="Rectangle 177"/>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79" name="Connecteur droit 178"/>
              <p:cNvCxnSpPr>
                <a:stCxn id="178"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7" name="ZoneTexte 176"/>
            <p:cNvSpPr txBox="1"/>
            <p:nvPr/>
          </p:nvSpPr>
          <p:spPr>
            <a:xfrm>
              <a:off x="3148002" y="3424238"/>
              <a:ext cx="928694" cy="523220"/>
            </a:xfrm>
            <a:prstGeom prst="rect">
              <a:avLst/>
            </a:prstGeom>
            <a:noFill/>
            <a:ln w="12700">
              <a:noFill/>
            </a:ln>
            <a:effectLst/>
          </p:spPr>
          <p:txBody>
            <a:bodyPr wrap="square" rtlCol="0">
              <a:spAutoFit/>
            </a:bodyPr>
            <a:lstStyle/>
            <a:p>
              <a:r>
                <a:rPr lang="fr-FR" sz="1400" b="1" u="sng" dirty="0" smtClean="0">
                  <a:solidFill>
                    <a:srgbClr val="0070C0"/>
                  </a:solidFill>
                  <a:latin typeface="Comic Sans MS" pitchFamily="66" charset="0"/>
                </a:rPr>
                <a:t>Rag 1,2</a:t>
              </a:r>
            </a:p>
            <a:p>
              <a:r>
                <a:rPr lang="fr-FR" sz="1400" b="1" u="sng" dirty="0" smtClean="0">
                  <a:solidFill>
                    <a:srgbClr val="0070C0"/>
                  </a:solidFill>
                  <a:latin typeface="Comic Sans MS" pitchFamily="66" charset="0"/>
                </a:rPr>
                <a:t>Artemis </a:t>
              </a:r>
              <a:endParaRPr lang="fr-FR" sz="1400" b="1" u="sng" dirty="0">
                <a:solidFill>
                  <a:srgbClr val="0070C0"/>
                </a:solidFill>
                <a:latin typeface="Comic Sans MS" pitchFamily="66" charset="0"/>
              </a:endParaRPr>
            </a:p>
          </p:txBody>
        </p:sp>
      </p:grpSp>
      <p:grpSp>
        <p:nvGrpSpPr>
          <p:cNvPr id="175" name="Groupe 181"/>
          <p:cNvGrpSpPr/>
          <p:nvPr/>
        </p:nvGrpSpPr>
        <p:grpSpPr>
          <a:xfrm>
            <a:off x="4476739" y="4572003"/>
            <a:ext cx="1238259" cy="753241"/>
            <a:chOff x="3411530" y="4572002"/>
            <a:chExt cx="928694" cy="753241"/>
          </a:xfrm>
        </p:grpSpPr>
        <p:grpSp>
          <p:nvGrpSpPr>
            <p:cNvPr id="176" name="Groupe 296"/>
            <p:cNvGrpSpPr>
              <a:grpSpLocks/>
            </p:cNvGrpSpPr>
            <p:nvPr/>
          </p:nvGrpSpPr>
          <p:grpSpPr>
            <a:xfrm rot="10800000">
              <a:off x="3680241" y="5054834"/>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83" name="Rectangle 182"/>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84" name="Connecteur droit 183"/>
              <p:cNvCxnSpPr>
                <a:stCxn id="183"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82" name="ZoneTexte 181"/>
            <p:cNvSpPr txBox="1"/>
            <p:nvPr/>
          </p:nvSpPr>
          <p:spPr>
            <a:xfrm>
              <a:off x="3411530" y="4572002"/>
              <a:ext cx="928694" cy="523220"/>
            </a:xfrm>
            <a:prstGeom prst="rect">
              <a:avLst/>
            </a:prstGeom>
            <a:noFill/>
            <a:ln w="12700">
              <a:noFill/>
            </a:ln>
            <a:effectLst/>
          </p:spPr>
          <p:txBody>
            <a:bodyPr wrap="square" rtlCol="0">
              <a:spAutoFit/>
            </a:bodyPr>
            <a:lstStyle/>
            <a:p>
              <a:r>
                <a:rPr lang="fr-FR" sz="1400" b="1" u="sng" dirty="0" smtClean="0">
                  <a:solidFill>
                    <a:srgbClr val="0070C0"/>
                  </a:solidFill>
                  <a:latin typeface="Comic Sans MS" pitchFamily="66" charset="0"/>
                </a:rPr>
                <a:t>Rag 1,2</a:t>
              </a:r>
            </a:p>
            <a:p>
              <a:r>
                <a:rPr lang="fr-FR" sz="1400" b="1" u="sng" dirty="0" smtClean="0">
                  <a:solidFill>
                    <a:srgbClr val="0070C0"/>
                  </a:solidFill>
                  <a:latin typeface="Comic Sans MS" pitchFamily="66" charset="0"/>
                </a:rPr>
                <a:t>Artemis </a:t>
              </a:r>
              <a:endParaRPr lang="fr-FR" sz="1400" b="1" u="sng" dirty="0">
                <a:solidFill>
                  <a:srgbClr val="0070C0"/>
                </a:solidFill>
                <a:latin typeface="Comic Sans MS" pitchFamily="66" charset="0"/>
              </a:endParaRPr>
            </a:p>
          </p:txBody>
        </p:sp>
      </p:grpSp>
      <p:sp>
        <p:nvSpPr>
          <p:cNvPr id="185" name="ZoneTexte 184"/>
          <p:cNvSpPr txBox="1"/>
          <p:nvPr/>
        </p:nvSpPr>
        <p:spPr>
          <a:xfrm>
            <a:off x="2952728" y="1524316"/>
            <a:ext cx="857256"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ADA</a:t>
            </a:r>
            <a:endParaRPr lang="fr-FR" sz="1050" b="1" u="sng" dirty="0">
              <a:solidFill>
                <a:srgbClr val="FF0000"/>
              </a:solidFill>
              <a:latin typeface="Comic Sans MS" pitchFamily="66" charset="0"/>
            </a:endParaRPr>
          </a:p>
        </p:txBody>
      </p:sp>
      <p:sp>
        <p:nvSpPr>
          <p:cNvPr id="186" name="ZoneTexte 185"/>
          <p:cNvSpPr txBox="1"/>
          <p:nvPr/>
        </p:nvSpPr>
        <p:spPr>
          <a:xfrm>
            <a:off x="3047979" y="2881638"/>
            <a:ext cx="857256"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ADA</a:t>
            </a:r>
            <a:endParaRPr lang="fr-FR" sz="1050" b="1" u="sng" dirty="0">
              <a:solidFill>
                <a:srgbClr val="FF0000"/>
              </a:solidFill>
              <a:latin typeface="Comic Sans MS" pitchFamily="66" charset="0"/>
            </a:endParaRPr>
          </a:p>
        </p:txBody>
      </p:sp>
      <p:sp>
        <p:nvSpPr>
          <p:cNvPr id="187" name="Titre 1"/>
          <p:cNvSpPr>
            <a:spLocks noGrp="1"/>
          </p:cNvSpPr>
          <p:nvPr>
            <p:ph idx="1"/>
          </p:nvPr>
        </p:nvSpPr>
        <p:spPr>
          <a:xfrm>
            <a:off x="609600" y="263042"/>
            <a:ext cx="10972800" cy="958060"/>
          </a:xfrm>
        </p:spPr>
        <p:txBody>
          <a:bodyPr/>
          <a:lstStyle/>
          <a:p>
            <a:pPr marL="0" indent="0" algn="ctr">
              <a:buNone/>
            </a:pPr>
            <a:r>
              <a:rPr lang="fr-FR" sz="3200" u="sng" dirty="0" smtClean="0">
                <a:solidFill>
                  <a:schemeClr val="tx1"/>
                </a:solidFill>
                <a:effectLst/>
                <a:latin typeface="Times New Roman" pitchFamily="18" charset="0"/>
                <a:cs typeface="Times New Roman" pitchFamily="18" charset="0"/>
              </a:rPr>
              <a:t>SCID T-  B- NK+ :</a:t>
            </a:r>
            <a:endParaRPr lang="fr-FR" sz="3200" u="sng" dirty="0">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54865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1000" tmFilter="0, 0; .2, .5; .8, .5; 1, 0"/>
                                        <p:tgtEl>
                                          <p:spTgt spid="175"/>
                                        </p:tgtEl>
                                      </p:cBhvr>
                                    </p:animEffect>
                                    <p:animScale>
                                      <p:cBhvr>
                                        <p:cTn id="7" dur="500" autoRev="1" fill="hold"/>
                                        <p:tgtEl>
                                          <p:spTgt spid="175"/>
                                        </p:tgtEl>
                                      </p:cBhvr>
                                      <p:by x="105000" y="105000"/>
                                    </p:animScale>
                                  </p:childTnLst>
                                </p:cTn>
                              </p:par>
                              <p:par>
                                <p:cTn id="8" presetID="26" presetClass="emph" presetSubtype="0" repeatCount="indefinite" fill="hold" nodeType="withEffect">
                                  <p:stCondLst>
                                    <p:cond delay="0"/>
                                  </p:stCondLst>
                                  <p:childTnLst>
                                    <p:animEffect transition="out" filter="fade">
                                      <p:cBhvr>
                                        <p:cTn id="9" dur="1000" tmFilter="0, 0; .2, .5; .8, .5; 1, 0"/>
                                        <p:tgtEl>
                                          <p:spTgt spid="170"/>
                                        </p:tgtEl>
                                      </p:cBhvr>
                                    </p:animEffect>
                                    <p:animScale>
                                      <p:cBhvr>
                                        <p:cTn id="10" dur="500" autoRev="1" fill="hold"/>
                                        <p:tgtEl>
                                          <p:spTgt spid="170"/>
                                        </p:tgtEl>
                                      </p:cBhvr>
                                      <p:by x="105000" y="105000"/>
                                    </p:animScale>
                                  </p:childTnLst>
                                </p:cTn>
                              </p:par>
                              <p:par>
                                <p:cTn id="11" presetID="26" presetClass="emph" presetSubtype="0" repeatCount="indefinite" fill="hold" nodeType="withEffect">
                                  <p:stCondLst>
                                    <p:cond delay="0"/>
                                  </p:stCondLst>
                                  <p:endCondLst>
                                    <p:cond evt="onNext" delay="0">
                                      <p:tgtEl>
                                        <p:sldTgt/>
                                      </p:tgtEl>
                                    </p:cond>
                                  </p:endCondLst>
                                  <p:childTnLst>
                                    <p:animEffect transition="out" filter="fade">
                                      <p:cBhvr>
                                        <p:cTn id="12" dur="1000" tmFilter="0, 0; .2, .5; .8, .5; 1, 0"/>
                                        <p:tgtEl>
                                          <p:spTgt spid="152"/>
                                        </p:tgtEl>
                                      </p:cBhvr>
                                    </p:animEffect>
                                    <p:animScale>
                                      <p:cBhvr>
                                        <p:cTn id="13" dur="500" autoRev="1" fill="hold"/>
                                        <p:tgtEl>
                                          <p:spTgt spid="1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vers le bas 3"/>
          <p:cNvSpPr/>
          <p:nvPr/>
        </p:nvSpPr>
        <p:spPr>
          <a:xfrm>
            <a:off x="8605968" y="3985630"/>
            <a:ext cx="480053"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imes New Roman" pitchFamily="18" charset="0"/>
              <a:cs typeface="Times New Roman" pitchFamily="18" charset="0"/>
            </a:endParaRPr>
          </a:p>
        </p:txBody>
      </p:sp>
      <p:sp>
        <p:nvSpPr>
          <p:cNvPr id="6" name="ZoneTexte 5"/>
          <p:cNvSpPr txBox="1"/>
          <p:nvPr/>
        </p:nvSpPr>
        <p:spPr>
          <a:xfrm>
            <a:off x="154399" y="1124744"/>
            <a:ext cx="5871899" cy="2123658"/>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rtlCol="0">
            <a:spAutoFit/>
          </a:bodyPr>
          <a:lstStyle/>
          <a:p>
            <a:pPr algn="ctr"/>
            <a:r>
              <a:rPr lang="fr-FR" sz="2400" u="sng" dirty="0" smtClean="0">
                <a:solidFill>
                  <a:srgbClr val="0070C0"/>
                </a:solidFill>
                <a:latin typeface="Times New Roman" pitchFamily="18" charset="0"/>
                <a:cs typeface="Times New Roman" pitchFamily="18" charset="0"/>
              </a:rPr>
              <a:t>Déficit </a:t>
            </a:r>
            <a:r>
              <a:rPr lang="fr-FR" sz="2400" u="sng" dirty="0">
                <a:solidFill>
                  <a:srgbClr val="0070C0"/>
                </a:solidFill>
                <a:latin typeface="Times New Roman" pitchFamily="18" charset="0"/>
                <a:cs typeface="Times New Roman" pitchFamily="18" charset="0"/>
              </a:rPr>
              <a:t>en RAG 1 et RAG2 (Recombination Activating Gene):  </a:t>
            </a:r>
          </a:p>
          <a:p>
            <a:endParaRPr lang="fr-FR" sz="1200" u="sng" dirty="0">
              <a:latin typeface="Times New Roman" pitchFamily="18" charset="0"/>
              <a:cs typeface="Times New Roman" pitchFamily="18" charset="0"/>
            </a:endParaRPr>
          </a:p>
          <a:p>
            <a:pPr>
              <a:buFont typeface="Arial" charset="0"/>
              <a:buChar char="•"/>
            </a:pP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RAG 1 et RAG 2: Sont des enzymes restreintes pour le développement des </a:t>
            </a:r>
            <a:r>
              <a:rPr lang="fr-FR" dirty="0" smtClean="0">
                <a:latin typeface="Times New Roman" pitchFamily="18" charset="0"/>
                <a:cs typeface="Times New Roman" pitchFamily="18" charset="0"/>
              </a:rPr>
              <a:t>LT/LB</a:t>
            </a:r>
          </a:p>
          <a:p>
            <a:pPr>
              <a:buFont typeface="Arial" charset="0"/>
              <a:buChar char="•"/>
            </a:pPr>
            <a:endParaRPr lang="fr-FR" dirty="0" smtClean="0">
              <a:latin typeface="Times New Roman" pitchFamily="18" charset="0"/>
              <a:cs typeface="Times New Roman" pitchFamily="18" charset="0"/>
            </a:endParaRPr>
          </a:p>
          <a:p>
            <a:pPr>
              <a:buFont typeface="Arial" charset="0"/>
              <a:buChar char="•"/>
            </a:pPr>
            <a:r>
              <a:rPr lang="fr-FR" dirty="0" smtClean="0">
                <a:latin typeface="Times New Roman" pitchFamily="18" charset="0"/>
                <a:cs typeface="Times New Roman" pitchFamily="18" charset="0"/>
              </a:rPr>
              <a:t>   Des </a:t>
            </a:r>
            <a:r>
              <a:rPr lang="fr-FR" dirty="0">
                <a:latin typeface="Times New Roman" pitchFamily="18" charset="0"/>
                <a:cs typeface="Times New Roman" pitchFamily="18" charset="0"/>
              </a:rPr>
              <a:t>mutations des gènes RAG1 et RAG 2 </a:t>
            </a:r>
            <a:endParaRPr lang="fr-FR" dirty="0" smtClean="0">
              <a:latin typeface="Times New Roman" pitchFamily="18" charset="0"/>
              <a:cs typeface="Times New Roman" pitchFamily="18" charset="0"/>
            </a:endParaRPr>
          </a:p>
        </p:txBody>
      </p:sp>
      <p:sp>
        <p:nvSpPr>
          <p:cNvPr id="7" name="ZoneTexte 6"/>
          <p:cNvSpPr txBox="1"/>
          <p:nvPr/>
        </p:nvSpPr>
        <p:spPr>
          <a:xfrm>
            <a:off x="815413" y="4653136"/>
            <a:ext cx="10753195" cy="1754326"/>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endParaRPr lang="fr-FR" dirty="0">
              <a:latin typeface="Times New Roman" pitchFamily="18" charset="0"/>
              <a:cs typeface="Times New Roman" pitchFamily="18" charset="0"/>
            </a:endParaRPr>
          </a:p>
          <a:p>
            <a:pPr algn="ctr"/>
            <a:r>
              <a:rPr lang="fr-FR" dirty="0" smtClean="0">
                <a:latin typeface="Times New Roman" pitchFamily="18" charset="0"/>
                <a:cs typeface="Times New Roman" pitchFamily="18" charset="0"/>
              </a:rPr>
              <a:t>Défaut </a:t>
            </a:r>
            <a:r>
              <a:rPr lang="fr-FR" dirty="0">
                <a:latin typeface="Times New Roman" pitchFamily="18" charset="0"/>
                <a:cs typeface="Times New Roman" pitchFamily="18" charset="0"/>
              </a:rPr>
              <a:t>de réarrangement somatique des gènes du TCR et du BCR </a:t>
            </a:r>
            <a:r>
              <a:rPr lang="fr-FR" dirty="0" smtClean="0">
                <a:latin typeface="Times New Roman" pitchFamily="18" charset="0"/>
                <a:cs typeface="Times New Roman" pitchFamily="18" charset="0"/>
              </a:rPr>
              <a:t>                              Etape </a:t>
            </a:r>
            <a:r>
              <a:rPr lang="fr-FR" dirty="0">
                <a:latin typeface="Times New Roman" pitchFamily="18" charset="0"/>
                <a:cs typeface="Times New Roman" pitchFamily="18" charset="0"/>
              </a:rPr>
              <a:t>indispensable à la différenciation des lymphocytes T et </a:t>
            </a:r>
            <a:r>
              <a:rPr lang="fr-FR" dirty="0" smtClean="0">
                <a:latin typeface="Times New Roman" pitchFamily="18" charset="0"/>
                <a:cs typeface="Times New Roman" pitchFamily="18" charset="0"/>
              </a:rPr>
              <a:t>B</a:t>
            </a:r>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a:p>
            <a:pPr algn="ctr"/>
            <a:r>
              <a:rPr lang="fr-FR" dirty="0">
                <a:latin typeface="Times New Roman" pitchFamily="18" charset="0"/>
                <a:cs typeface="Times New Roman" pitchFamily="18" charset="0"/>
              </a:rPr>
              <a:t>Absence des LT associée à l’absence de LB avec la présence normale de cellules Nk. </a:t>
            </a:r>
          </a:p>
          <a:p>
            <a:endParaRPr lang="fr-FR" dirty="0"/>
          </a:p>
        </p:txBody>
      </p:sp>
      <p:sp>
        <p:nvSpPr>
          <p:cNvPr id="9" name="Flèche vers le bas 8"/>
          <p:cNvSpPr/>
          <p:nvPr/>
        </p:nvSpPr>
        <p:spPr>
          <a:xfrm>
            <a:off x="2850322" y="3985630"/>
            <a:ext cx="480053"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imes New Roman" pitchFamily="18" charset="0"/>
              <a:cs typeface="Times New Roman" pitchFamily="18" charset="0"/>
            </a:endParaRPr>
          </a:p>
        </p:txBody>
      </p:sp>
      <p:sp>
        <p:nvSpPr>
          <p:cNvPr id="10" name="ZoneTexte 9"/>
          <p:cNvSpPr txBox="1"/>
          <p:nvPr/>
        </p:nvSpPr>
        <p:spPr>
          <a:xfrm>
            <a:off x="6192011" y="955467"/>
            <a:ext cx="5746949" cy="2185214"/>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rtlCol="0">
            <a:spAutoFit/>
          </a:bodyPr>
          <a:lstStyle/>
          <a:p>
            <a:pPr lvl="0" algn="ctr">
              <a:defRPr/>
            </a:pPr>
            <a:r>
              <a:rPr lang="fr-FR" sz="2800" i="1" u="sng" dirty="0" smtClean="0">
                <a:solidFill>
                  <a:srgbClr val="0070C0"/>
                </a:solidFill>
                <a:latin typeface="Times New Roman" pitchFamily="18" charset="0"/>
                <a:cs typeface="Times New Roman" pitchFamily="18" charset="0"/>
              </a:rPr>
              <a:t>Déficit </a:t>
            </a:r>
            <a:r>
              <a:rPr lang="fr-FR" sz="2800" i="1" u="sng" dirty="0">
                <a:solidFill>
                  <a:srgbClr val="0070C0"/>
                </a:solidFill>
                <a:latin typeface="Times New Roman" pitchFamily="18" charset="0"/>
                <a:cs typeface="Times New Roman" pitchFamily="18" charset="0"/>
              </a:rPr>
              <a:t>en ARTEMIS: </a:t>
            </a:r>
          </a:p>
          <a:p>
            <a:pPr marL="177800" lvl="0" indent="-177800" algn="just">
              <a:defRPr/>
            </a:pPr>
            <a:endParaRPr lang="fr-FR" i="1" u="sng" dirty="0" smtClean="0">
              <a:latin typeface="Times New Roman" pitchFamily="18" charset="0"/>
              <a:cs typeface="Times New Roman" pitchFamily="18" charset="0"/>
              <a:sym typeface="Wingdings" pitchFamily="2" charset="2"/>
            </a:endParaRPr>
          </a:p>
          <a:p>
            <a:pPr marL="285750" lvl="0" indent="-285750" algn="just">
              <a:buFont typeface="Arial" charset="0"/>
              <a:buChar char="•"/>
              <a:defRPr/>
            </a:pPr>
            <a:r>
              <a:rPr lang="fr-FR" dirty="0" smtClean="0">
                <a:latin typeface="Times New Roman" pitchFamily="18" charset="0"/>
                <a:cs typeface="Times New Roman" pitchFamily="18" charset="0"/>
                <a:sym typeface="Wingdings" pitchFamily="2" charset="2"/>
              </a:rPr>
              <a:t>Artémis </a:t>
            </a:r>
            <a:r>
              <a:rPr lang="fr-FR" dirty="0">
                <a:latin typeface="Times New Roman" pitchFamily="18" charset="0"/>
                <a:cs typeface="Times New Roman" pitchFamily="18" charset="0"/>
                <a:sym typeface="Wingdings" pitchFamily="2" charset="2"/>
              </a:rPr>
              <a:t>est une enzyme qui se complexe avec DNA-PKcs : rôle dans l’ouverture de l’épingle à cheveux </a:t>
            </a:r>
          </a:p>
          <a:p>
            <a:pPr marL="285750" lvl="0" indent="-285750" algn="just">
              <a:buFont typeface="Arial" charset="0"/>
              <a:buChar char="•"/>
              <a:defRPr/>
            </a:pPr>
            <a:endParaRPr lang="fr-FR" dirty="0" smtClean="0">
              <a:latin typeface="Times New Roman" pitchFamily="18" charset="0"/>
              <a:cs typeface="Times New Roman" pitchFamily="18" charset="0"/>
              <a:sym typeface="Wingdings" pitchFamily="2" charset="2"/>
            </a:endParaRPr>
          </a:p>
          <a:p>
            <a:pPr marL="285750" lvl="0" indent="-285750">
              <a:buFont typeface="Arial" charset="0"/>
              <a:buChar char="•"/>
              <a:defRPr/>
            </a:pPr>
            <a:r>
              <a:rPr lang="fr-FR" dirty="0" smtClean="0">
                <a:latin typeface="Times New Roman" pitchFamily="18" charset="0"/>
                <a:cs typeface="Times New Roman" pitchFamily="18" charset="0"/>
                <a:sym typeface="Wingdings" pitchFamily="2" charset="2"/>
              </a:rPr>
              <a:t>Les </a:t>
            </a:r>
            <a:r>
              <a:rPr lang="fr-FR" dirty="0">
                <a:latin typeface="Times New Roman" pitchFamily="18" charset="0"/>
                <a:cs typeface="Times New Roman" pitchFamily="18" charset="0"/>
                <a:sym typeface="Wingdings" pitchFamily="2" charset="2"/>
              </a:rPr>
              <a:t>malades présentent un </a:t>
            </a:r>
            <a:r>
              <a:rPr lang="fr-FR" dirty="0" smtClean="0">
                <a:latin typeface="Times New Roman" pitchFamily="18" charset="0"/>
                <a:cs typeface="Times New Roman" pitchFamily="18" charset="0"/>
                <a:sym typeface="Wingdings" pitchFamily="2" charset="2"/>
              </a:rPr>
              <a:t>phénotype SCID T-B- associé </a:t>
            </a:r>
            <a:r>
              <a:rPr lang="fr-FR" dirty="0">
                <a:latin typeface="Times New Roman" pitchFamily="18" charset="0"/>
                <a:cs typeface="Times New Roman" pitchFamily="18" charset="0"/>
                <a:sym typeface="Wingdings" pitchFamily="2" charset="2"/>
              </a:rPr>
              <a:t>à </a:t>
            </a:r>
            <a:r>
              <a:rPr lang="fr-FR" dirty="0" smtClean="0">
                <a:latin typeface="Times New Roman" pitchFamily="18" charset="0"/>
                <a:cs typeface="Times New Roman" pitchFamily="18" charset="0"/>
                <a:sym typeface="Wingdings" pitchFamily="2" charset="2"/>
              </a:rPr>
              <a:t>une </a:t>
            </a:r>
            <a:r>
              <a:rPr lang="fr-FR" b="1" i="1" u="sng" dirty="0" smtClean="0">
                <a:latin typeface="Times New Roman" pitchFamily="18" charset="0"/>
                <a:cs typeface="Times New Roman" pitchFamily="18" charset="0"/>
                <a:sym typeface="Wingdings" pitchFamily="2" charset="2"/>
              </a:rPr>
              <a:t>radiosensibilité.</a:t>
            </a:r>
            <a:endParaRPr lang="fr-FR" b="1" i="1" u="sng" dirty="0">
              <a:latin typeface="Times New Roman" pitchFamily="18" charset="0"/>
              <a:cs typeface="Times New Roman" pitchFamily="18" charset="0"/>
              <a:sym typeface="Wingdings" pitchFamily="2" charset="2"/>
            </a:endParaRPr>
          </a:p>
        </p:txBody>
      </p:sp>
      <p:sp>
        <p:nvSpPr>
          <p:cNvPr id="12" name="ZoneTexte 11"/>
          <p:cNvSpPr txBox="1">
            <a:spLocks/>
          </p:cNvSpPr>
          <p:nvPr/>
        </p:nvSpPr>
        <p:spPr>
          <a:xfrm>
            <a:off x="4175787" y="16934"/>
            <a:ext cx="3228520" cy="307777"/>
          </a:xfrm>
          <a:prstGeom prst="rect">
            <a:avLst/>
          </a:prstGeom>
          <a:solidFill>
            <a:schemeClr val="bg1">
              <a:lumMod val="8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4" algn="ctr">
              <a:tabLst>
                <a:tab pos="177800" algn="l"/>
              </a:tabLst>
            </a:pPr>
            <a:r>
              <a:rPr lang="fr-FR" sz="1400" dirty="0" smtClean="0">
                <a:solidFill>
                  <a:schemeClr val="tx1"/>
                </a:solidFill>
                <a:latin typeface="Times New Roman" pitchFamily="18" charset="0"/>
                <a:cs typeface="Times New Roman" pitchFamily="18" charset="0"/>
                <a:sym typeface="Wingdings" pitchFamily="2" charset="2"/>
              </a:rPr>
              <a:t>SCID T-B-NK+ </a:t>
            </a:r>
          </a:p>
        </p:txBody>
      </p:sp>
    </p:spTree>
    <p:extLst>
      <p:ext uri="{BB962C8B-B14F-4D97-AF65-F5344CB8AC3E}">
        <p14:creationId xmlns:p14="http://schemas.microsoft.com/office/powerpoint/2010/main" xmlns="" val="46722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t="49582" r="48935"/>
          <a:stretch>
            <a:fillRect/>
          </a:stretch>
        </p:blipFill>
        <p:spPr bwMode="auto">
          <a:xfrm>
            <a:off x="538560" y="4064400"/>
            <a:ext cx="7440149" cy="278137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2"/>
          <p:cNvPicPr>
            <a:picLocks noChangeAspect="1" noChangeArrowheads="1"/>
          </p:cNvPicPr>
          <p:nvPr/>
        </p:nvPicPr>
        <p:blipFill>
          <a:blip r:embed="rId3" cstate="print"/>
          <a:srcRect l="26520" t="1377" r="23597" b="50418"/>
          <a:stretch>
            <a:fillRect/>
          </a:stretch>
        </p:blipFill>
        <p:spPr bwMode="auto">
          <a:xfrm>
            <a:off x="610229" y="1556792"/>
            <a:ext cx="7296811" cy="237146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2"/>
          <p:cNvPicPr>
            <a:picLocks noChangeAspect="1" noChangeArrowheads="1"/>
          </p:cNvPicPr>
          <p:nvPr/>
        </p:nvPicPr>
        <p:blipFill>
          <a:blip r:embed="rId3" cstate="print"/>
          <a:srcRect l="76403" t="13773" b="42154"/>
          <a:stretch>
            <a:fillRect/>
          </a:stretch>
        </p:blipFill>
        <p:spPr bwMode="auto">
          <a:xfrm>
            <a:off x="7978709" y="2369610"/>
            <a:ext cx="3599723" cy="273630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ectangle 6"/>
          <p:cNvSpPr/>
          <p:nvPr/>
        </p:nvSpPr>
        <p:spPr>
          <a:xfrm>
            <a:off x="1685896" y="188640"/>
            <a:ext cx="5444375" cy="523220"/>
          </a:xfrm>
          <a:prstGeom prst="rect">
            <a:avLst/>
          </a:prstGeom>
        </p:spPr>
        <p:txBody>
          <a:bodyPr wrap="none">
            <a:spAutoFit/>
          </a:bodyPr>
          <a:lstStyle/>
          <a:p>
            <a:pPr algn="ctr"/>
            <a:r>
              <a:rPr lang="fr-FR" sz="2800" u="sng" dirty="0" smtClean="0"/>
              <a:t>SCID T-B-NK+ (RAG1,RAG2,Artémis) </a:t>
            </a:r>
            <a:endParaRPr lang="fr-FR" sz="2800" u="sng" dirty="0"/>
          </a:p>
        </p:txBody>
      </p:sp>
      <p:sp>
        <p:nvSpPr>
          <p:cNvPr id="8" name="Rectangle 7"/>
          <p:cNvSpPr/>
          <p:nvPr/>
        </p:nvSpPr>
        <p:spPr>
          <a:xfrm>
            <a:off x="2879656" y="767409"/>
            <a:ext cx="6096000" cy="646331"/>
          </a:xfrm>
          <a:prstGeom prst="rect">
            <a:avLst/>
          </a:prstGeom>
        </p:spPr>
        <p:txBody>
          <a:bodyPr>
            <a:spAutoFit/>
          </a:bodyPr>
          <a:lstStyle/>
          <a:p>
            <a:pPr algn="ctr"/>
            <a:r>
              <a:rPr lang="fr-FR" dirty="0" smtClean="0"/>
              <a:t>• Absence de LB et T,</a:t>
            </a:r>
          </a:p>
          <a:p>
            <a:pPr algn="ctr"/>
            <a:r>
              <a:rPr lang="fr-FR" dirty="0" smtClean="0"/>
              <a:t>• Présence de cellules NK</a:t>
            </a:r>
            <a:endParaRPr lang="fr-FR" dirty="0"/>
          </a:p>
        </p:txBody>
      </p:sp>
      <p:sp>
        <p:nvSpPr>
          <p:cNvPr id="9" name="ZoneTexte 8"/>
          <p:cNvSpPr txBox="1"/>
          <p:nvPr/>
        </p:nvSpPr>
        <p:spPr>
          <a:xfrm>
            <a:off x="8170013" y="5132729"/>
            <a:ext cx="2138727" cy="1508105"/>
          </a:xfrm>
          <a:prstGeom prst="rect">
            <a:avLst/>
          </a:prstGeom>
          <a:noFill/>
        </p:spPr>
        <p:txBody>
          <a:bodyPr wrap="none" rtlCol="0">
            <a:spAutoFit/>
          </a:bodyPr>
          <a:lstStyle/>
          <a:p>
            <a:pPr algn="ctr"/>
            <a:r>
              <a:rPr lang="fr-FR" sz="2000" b="1" u="sng" dirty="0" smtClean="0">
                <a:effectLst>
                  <a:outerShdw blurRad="38100" dist="38100" dir="2700000" algn="tl">
                    <a:srgbClr val="000000">
                      <a:alpha val="43137"/>
                    </a:srgbClr>
                  </a:outerShdw>
                </a:effectLst>
              </a:rPr>
              <a:t>Normes :</a:t>
            </a:r>
          </a:p>
          <a:p>
            <a:pPr algn="ctr"/>
            <a:r>
              <a:rPr lang="fr-FR" b="1" dirty="0" smtClean="0"/>
              <a:t>NK CD16/CD56: 10%</a:t>
            </a:r>
          </a:p>
          <a:p>
            <a:pPr algn="ctr"/>
            <a:r>
              <a:rPr lang="fr-FR" b="1" dirty="0" smtClean="0"/>
              <a:t>TCD4/CD3: 50%</a:t>
            </a:r>
          </a:p>
          <a:p>
            <a:pPr algn="ctr"/>
            <a:r>
              <a:rPr lang="fr-FR" b="1" dirty="0" smtClean="0"/>
              <a:t>TCD8/CD3:25%</a:t>
            </a:r>
          </a:p>
          <a:p>
            <a:pPr algn="ctr"/>
            <a:r>
              <a:rPr lang="fr-FR" b="1" dirty="0" smtClean="0"/>
              <a:t>LB CD19: 15</a:t>
            </a:r>
            <a:endParaRPr lang="fr-FR" b="1" dirty="0"/>
          </a:p>
        </p:txBody>
      </p:sp>
    </p:spTree>
    <p:extLst>
      <p:ext uri="{BB962C8B-B14F-4D97-AF65-F5344CB8AC3E}">
        <p14:creationId xmlns:p14="http://schemas.microsoft.com/office/powerpoint/2010/main" xmlns="" val="1386232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260649"/>
            <a:ext cx="10972800" cy="5865515"/>
          </a:xfrm>
        </p:spPr>
        <p:txBody>
          <a:bodyPr>
            <a:normAutofit/>
          </a:bodyPr>
          <a:lstStyle/>
          <a:p>
            <a:pPr marL="0" indent="0" algn="ctr">
              <a:buNone/>
            </a:pPr>
            <a:r>
              <a:rPr lang="fr-FR" sz="3200" u="sng" dirty="0">
                <a:solidFill>
                  <a:schemeClr val="tx1"/>
                </a:solidFill>
                <a:latin typeface="Times New Roman" pitchFamily="18" charset="0"/>
                <a:cs typeface="Times New Roman" pitchFamily="18" charset="0"/>
              </a:rPr>
              <a:t>SCID T-  </a:t>
            </a:r>
            <a:r>
              <a:rPr lang="fr-FR" sz="3200" u="sng" dirty="0" smtClean="0">
                <a:solidFill>
                  <a:schemeClr val="tx1"/>
                </a:solidFill>
                <a:latin typeface="Times New Roman" pitchFamily="18" charset="0"/>
                <a:cs typeface="Times New Roman" pitchFamily="18" charset="0"/>
              </a:rPr>
              <a:t>B+ </a:t>
            </a:r>
            <a:r>
              <a:rPr lang="fr-FR" sz="3200" u="sng" dirty="0">
                <a:solidFill>
                  <a:schemeClr val="tx1"/>
                </a:solidFill>
                <a:latin typeface="Times New Roman" pitchFamily="18" charset="0"/>
                <a:cs typeface="Times New Roman" pitchFamily="18" charset="0"/>
              </a:rPr>
              <a:t>NK+</a:t>
            </a:r>
            <a:endParaRPr lang="fr-FR" sz="3200" dirty="0"/>
          </a:p>
        </p:txBody>
      </p:sp>
      <p:grpSp>
        <p:nvGrpSpPr>
          <p:cNvPr id="2" name="Groupe 280"/>
          <p:cNvGrpSpPr>
            <a:grpSpLocks noChangeAspect="1"/>
          </p:cNvGrpSpPr>
          <p:nvPr/>
        </p:nvGrpSpPr>
        <p:grpSpPr>
          <a:xfrm>
            <a:off x="1088573" y="258748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6" name="Ellipse 4"/>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7" name="Ellipse 5"/>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4" name="Groupe 280"/>
          <p:cNvGrpSpPr>
            <a:grpSpLocks noChangeAspect="1"/>
          </p:cNvGrpSpPr>
          <p:nvPr/>
        </p:nvGrpSpPr>
        <p:grpSpPr>
          <a:xfrm>
            <a:off x="2370176"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 name="Ellipse 7"/>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0" name="Ellipse 8"/>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5" name="Groupe 280"/>
          <p:cNvGrpSpPr>
            <a:grpSpLocks noChangeAspect="1"/>
          </p:cNvGrpSpPr>
          <p:nvPr/>
        </p:nvGrpSpPr>
        <p:grpSpPr>
          <a:xfrm>
            <a:off x="3246947" y="1933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2" name="Ellipse 10"/>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3" name="Ellipse 11"/>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8" name="Groupe 280"/>
          <p:cNvGrpSpPr>
            <a:grpSpLocks noChangeAspect="1"/>
          </p:cNvGrpSpPr>
          <p:nvPr/>
        </p:nvGrpSpPr>
        <p:grpSpPr>
          <a:xfrm>
            <a:off x="4119443" y="258033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5" name="Ellipse 16"/>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6" name="Ellipse 17"/>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1" name="Groupe 280"/>
          <p:cNvGrpSpPr>
            <a:grpSpLocks noChangeAspect="1"/>
          </p:cNvGrpSpPr>
          <p:nvPr/>
        </p:nvGrpSpPr>
        <p:grpSpPr>
          <a:xfrm>
            <a:off x="5390087" y="193038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8" name="Ellipse 110"/>
            <p:cNvSpPr/>
            <p:nvPr/>
          </p:nvSpPr>
          <p:spPr>
            <a:xfrm>
              <a:off x="5214942" y="3385272"/>
              <a:ext cx="1571636" cy="1500198"/>
            </a:xfrm>
            <a:prstGeom prst="ellipse">
              <a:avLst/>
            </a:prstGeom>
            <a:solidFill>
              <a:srgbClr val="00B0F0"/>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9" name="Ellipse 111"/>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4" name="Groupe 280"/>
          <p:cNvGrpSpPr>
            <a:grpSpLocks noChangeAspect="1"/>
          </p:cNvGrpSpPr>
          <p:nvPr/>
        </p:nvGrpSpPr>
        <p:grpSpPr>
          <a:xfrm>
            <a:off x="5390087" y="324185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1" name="Ellipse 108"/>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2" name="Ellipse 109"/>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7" name="Groupe 280"/>
          <p:cNvGrpSpPr>
            <a:grpSpLocks noChangeAspect="1"/>
          </p:cNvGrpSpPr>
          <p:nvPr/>
        </p:nvGrpSpPr>
        <p:grpSpPr>
          <a:xfrm>
            <a:off x="7119839" y="323913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4" name="Ellipse 106"/>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5" name="Ellipse 107"/>
            <p:cNvSpPr/>
            <p:nvPr/>
          </p:nvSpPr>
          <p:spPr>
            <a:xfrm>
              <a:off x="5472984" y="3601749"/>
              <a:ext cx="1071570" cy="1071570"/>
            </a:xfrm>
            <a:prstGeom prst="ellipse">
              <a:avLst/>
            </a:prstGeom>
            <a:solidFill>
              <a:srgbClr val="FF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0" name="Groupe 280"/>
          <p:cNvGrpSpPr>
            <a:grpSpLocks noChangeAspect="1"/>
          </p:cNvGrpSpPr>
          <p:nvPr/>
        </p:nvGrpSpPr>
        <p:grpSpPr>
          <a:xfrm>
            <a:off x="8420963"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7" name="Ellipse 104"/>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8" name="Ellipse 105"/>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3" name="Groupe 280"/>
          <p:cNvGrpSpPr>
            <a:grpSpLocks noChangeAspect="1"/>
          </p:cNvGrpSpPr>
          <p:nvPr/>
        </p:nvGrpSpPr>
        <p:grpSpPr>
          <a:xfrm>
            <a:off x="8426213" y="387336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0" name="Ellipse 102"/>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1" name="Ellipse 103"/>
            <p:cNvSpPr/>
            <p:nvPr/>
          </p:nvSpPr>
          <p:spPr>
            <a:xfrm>
              <a:off x="5472984" y="3601749"/>
              <a:ext cx="1071570" cy="1071570"/>
            </a:xfrm>
            <a:prstGeom prst="ellipse">
              <a:avLst/>
            </a:prstGeom>
            <a:solidFill>
              <a:schemeClr val="accent3">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6" name="Groupe 280"/>
          <p:cNvGrpSpPr>
            <a:grpSpLocks noChangeAspect="1"/>
          </p:cNvGrpSpPr>
          <p:nvPr/>
        </p:nvGrpSpPr>
        <p:grpSpPr>
          <a:xfrm>
            <a:off x="10150715" y="387336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3" name="Ellipse 37"/>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4" name="Ellipse 38"/>
            <p:cNvSpPr/>
            <p:nvPr/>
          </p:nvSpPr>
          <p:spPr>
            <a:xfrm>
              <a:off x="5472984" y="3601749"/>
              <a:ext cx="1071570" cy="1071570"/>
            </a:xfrm>
            <a:prstGeom prst="ellipse">
              <a:avLst/>
            </a:prstGeom>
            <a:solidFill>
              <a:schemeClr val="accent3">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9" name="Groupe 280"/>
          <p:cNvGrpSpPr>
            <a:grpSpLocks noChangeAspect="1"/>
          </p:cNvGrpSpPr>
          <p:nvPr/>
        </p:nvGrpSpPr>
        <p:grpSpPr>
          <a:xfrm>
            <a:off x="4104203" y="5182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6" name="Ellipse 46"/>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7" name="Ellipse 99"/>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32" name="Groupe 280"/>
          <p:cNvGrpSpPr>
            <a:grpSpLocks noChangeAspect="1"/>
          </p:cNvGrpSpPr>
          <p:nvPr/>
        </p:nvGrpSpPr>
        <p:grpSpPr>
          <a:xfrm>
            <a:off x="6258308" y="5182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9" name="Ellipse 96"/>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0" name="Ellipse 97"/>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35" name="Groupe 280"/>
          <p:cNvGrpSpPr>
            <a:grpSpLocks noChangeAspect="1"/>
          </p:cNvGrpSpPr>
          <p:nvPr/>
        </p:nvGrpSpPr>
        <p:grpSpPr>
          <a:xfrm>
            <a:off x="8426213" y="518653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42" name="Ellipse 41"/>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3" name="Ellipse 95"/>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44" name="Connecteur droit 15"/>
          <p:cNvCxnSpPr/>
          <p:nvPr/>
        </p:nvCxnSpPr>
        <p:spPr>
          <a:xfrm flipV="1">
            <a:off x="1723408" y="2812002"/>
            <a:ext cx="646768" cy="2720"/>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5" name="Connecteur droit 16"/>
          <p:cNvCxnSpPr/>
          <p:nvPr/>
        </p:nvCxnSpPr>
        <p:spPr>
          <a:xfrm rot="5400000" flipH="1" flipV="1">
            <a:off x="2960837" y="2272239"/>
            <a:ext cx="330284" cy="427875"/>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6" name="Connecteur droit 17"/>
          <p:cNvCxnSpPr/>
          <p:nvPr/>
        </p:nvCxnSpPr>
        <p:spPr>
          <a:xfrm rot="5400000" flipH="1" flipV="1">
            <a:off x="3838466" y="1625720"/>
            <a:ext cx="324293" cy="423601"/>
          </a:xfrm>
          <a:prstGeom prst="line">
            <a:avLst/>
          </a:prstGeom>
          <a:ln w="38100">
            <a:solidFill>
              <a:srgbClr val="FFC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7" name="Connecteur droit 18"/>
          <p:cNvCxnSpPr/>
          <p:nvPr/>
        </p:nvCxnSpPr>
        <p:spPr>
          <a:xfrm>
            <a:off x="4754279" y="1514688"/>
            <a:ext cx="5396437" cy="4286"/>
          </a:xfrm>
          <a:prstGeom prst="line">
            <a:avLst/>
          </a:prstGeom>
          <a:ln w="38100">
            <a:solidFill>
              <a:srgbClr val="FFC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8" name="Connecteur droit 19"/>
          <p:cNvCxnSpPr/>
          <p:nvPr/>
        </p:nvCxnSpPr>
        <p:spPr>
          <a:xfrm rot="16200000" flipH="1">
            <a:off x="3837683" y="2272164"/>
            <a:ext cx="325859" cy="423601"/>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9" name="Connecteur droit 20"/>
          <p:cNvCxnSpPr/>
          <p:nvPr/>
        </p:nvCxnSpPr>
        <p:spPr>
          <a:xfrm rot="5400000" flipH="1" flipV="1">
            <a:off x="4907893" y="2071730"/>
            <a:ext cx="328579" cy="821749"/>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0" name="Connecteur droit 21"/>
          <p:cNvCxnSpPr/>
          <p:nvPr/>
        </p:nvCxnSpPr>
        <p:spPr>
          <a:xfrm rot="16200000" flipH="1">
            <a:off x="4902109" y="2727461"/>
            <a:ext cx="340148" cy="821749"/>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1" name="Connecteur droit 22"/>
          <p:cNvCxnSpPr/>
          <p:nvPr/>
        </p:nvCxnSpPr>
        <p:spPr>
          <a:xfrm flipV="1">
            <a:off x="6024923" y="3466374"/>
            <a:ext cx="1094917" cy="2720"/>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2" name="Connecteur droit 23"/>
          <p:cNvCxnSpPr/>
          <p:nvPr/>
        </p:nvCxnSpPr>
        <p:spPr>
          <a:xfrm rot="5400000" flipH="1" flipV="1">
            <a:off x="7921317" y="2713074"/>
            <a:ext cx="333004" cy="852229"/>
          </a:xfrm>
          <a:prstGeom prst="line">
            <a:avLst/>
          </a:prstGeom>
          <a:ln w="38100">
            <a:solidFill>
              <a:srgbClr val="FF0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3" name="Connecteur droit 24"/>
          <p:cNvCxnSpPr/>
          <p:nvPr/>
        </p:nvCxnSpPr>
        <p:spPr>
          <a:xfrm rot="16200000" flipH="1">
            <a:off x="7934013" y="3354751"/>
            <a:ext cx="312863" cy="857479"/>
          </a:xfrm>
          <a:prstGeom prst="line">
            <a:avLst/>
          </a:prstGeom>
          <a:ln w="38100">
            <a:solidFill>
              <a:srgbClr val="00B05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4" name="Connecteur droit 25"/>
          <p:cNvCxnSpPr/>
          <p:nvPr/>
        </p:nvCxnSpPr>
        <p:spPr>
          <a:xfrm>
            <a:off x="9055799" y="2812003"/>
            <a:ext cx="1084927" cy="1429"/>
          </a:xfrm>
          <a:prstGeom prst="line">
            <a:avLst/>
          </a:prstGeom>
          <a:ln w="38100">
            <a:solidFill>
              <a:srgbClr val="FF0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5" name="Connecteur droit 26"/>
          <p:cNvCxnSpPr/>
          <p:nvPr/>
        </p:nvCxnSpPr>
        <p:spPr>
          <a:xfrm>
            <a:off x="9061048" y="4100607"/>
            <a:ext cx="1089667" cy="1429"/>
          </a:xfrm>
          <a:prstGeom prst="line">
            <a:avLst/>
          </a:prstGeom>
          <a:ln w="38100">
            <a:solidFill>
              <a:srgbClr val="00B05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6" name="Connecteur droit 27"/>
          <p:cNvCxnSpPr/>
          <p:nvPr/>
        </p:nvCxnSpPr>
        <p:spPr>
          <a:xfrm>
            <a:off x="6024923" y="2157630"/>
            <a:ext cx="4115803" cy="4286"/>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7" name="Connecteur droit 28"/>
          <p:cNvCxnSpPr/>
          <p:nvPr/>
        </p:nvCxnSpPr>
        <p:spPr>
          <a:xfrm rot="16200000" flipH="1">
            <a:off x="2416617" y="3468110"/>
            <a:ext cx="2275979" cy="1285133"/>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8" name="Connecteur droit 29"/>
          <p:cNvCxnSpPr/>
          <p:nvPr/>
        </p:nvCxnSpPr>
        <p:spPr>
          <a:xfrm>
            <a:off x="4739039" y="5409351"/>
            <a:ext cx="1519269" cy="1429"/>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9" name="Connecteur droit 30"/>
          <p:cNvCxnSpPr/>
          <p:nvPr/>
        </p:nvCxnSpPr>
        <p:spPr>
          <a:xfrm>
            <a:off x="6893143" y="5409350"/>
            <a:ext cx="1533071" cy="4424"/>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9061048" y="5406630"/>
            <a:ext cx="1094917" cy="7144"/>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5400000">
            <a:off x="10377313" y="5847091"/>
            <a:ext cx="186892" cy="5249"/>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nvGrpSpPr>
          <p:cNvPr id="38" name="Groupe 80"/>
          <p:cNvGrpSpPr>
            <a:grpSpLocks noChangeAspect="1"/>
          </p:cNvGrpSpPr>
          <p:nvPr/>
        </p:nvGrpSpPr>
        <p:grpSpPr>
          <a:xfrm>
            <a:off x="10191789" y="1182671"/>
            <a:ext cx="697559" cy="673405"/>
            <a:chOff x="3132979" y="1767669"/>
            <a:chExt cx="2028825" cy="2611438"/>
          </a:xfrm>
        </p:grpSpPr>
        <p:sp>
          <p:nvSpPr>
            <p:cNvPr id="63" name="Oval 536"/>
            <p:cNvSpPr>
              <a:spLocks noChangeAspect="1" noChangeArrowheads="1"/>
            </p:cNvSpPr>
            <p:nvPr/>
          </p:nvSpPr>
          <p:spPr bwMode="auto">
            <a:xfrm rot="20400000" flipH="1">
              <a:off x="3132979" y="1767669"/>
              <a:ext cx="2028825" cy="2611438"/>
            </a:xfrm>
            <a:prstGeom prst="ellipse">
              <a:avLst/>
            </a:prstGeom>
            <a:gradFill rotWithShape="0">
              <a:gsLst>
                <a:gs pos="0">
                  <a:srgbClr val="FFDAA2"/>
                </a:gs>
                <a:gs pos="100000">
                  <a:srgbClr val="FF99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C000"/>
              </a:contourClr>
            </a:sp3d>
          </p:spPr>
          <p:txBody>
            <a:bodyPr anchor="ctr"/>
            <a:lstStyle/>
            <a:p>
              <a:endParaRPr lang="fr-FR" dirty="0"/>
            </a:p>
          </p:txBody>
        </p:sp>
        <p:sp>
          <p:nvSpPr>
            <p:cNvPr id="64" name="Freeform 537"/>
            <p:cNvSpPr>
              <a:spLocks noChangeAspect="1"/>
            </p:cNvSpPr>
            <p:nvPr/>
          </p:nvSpPr>
          <p:spPr bwMode="auto">
            <a:xfrm>
              <a:off x="3667967" y="2191532"/>
              <a:ext cx="1181100" cy="1428750"/>
            </a:xfrm>
            <a:custGeom>
              <a:avLst/>
              <a:gdLst>
                <a:gd name="T0" fmla="*/ 69 w 771"/>
                <a:gd name="T1" fmla="*/ 418 h 612"/>
                <a:gd name="T2" fmla="*/ 453 w 771"/>
                <a:gd name="T3" fmla="*/ 60 h 612"/>
                <a:gd name="T4" fmla="*/ 717 w 771"/>
                <a:gd name="T5" fmla="*/ 776 h 612"/>
                <a:gd name="T6" fmla="*/ 460 w 771"/>
                <a:gd name="T7" fmla="*/ 1306 h 612"/>
                <a:gd name="T8" fmla="*/ 69 w 771"/>
                <a:gd name="T9" fmla="*/ 878 h 612"/>
                <a:gd name="T10" fmla="*/ 69 w 771"/>
                <a:gd name="T11" fmla="*/ 418 h 612"/>
                <a:gd name="T12" fmla="*/ 0 60000 65536"/>
                <a:gd name="T13" fmla="*/ 0 60000 65536"/>
                <a:gd name="T14" fmla="*/ 0 60000 65536"/>
                <a:gd name="T15" fmla="*/ 0 60000 65536"/>
                <a:gd name="T16" fmla="*/ 0 60000 65536"/>
                <a:gd name="T17" fmla="*/ 0 60000 65536"/>
                <a:gd name="T18" fmla="*/ 0 w 771"/>
                <a:gd name="T19" fmla="*/ 0 h 612"/>
                <a:gd name="T20" fmla="*/ 771 w 771"/>
                <a:gd name="T21" fmla="*/ 612 h 612"/>
              </a:gdLst>
              <a:ahLst/>
              <a:cxnLst>
                <a:cxn ang="T12">
                  <a:pos x="T0" y="T1"/>
                </a:cxn>
                <a:cxn ang="T13">
                  <a:pos x="T2" y="T3"/>
                </a:cxn>
                <a:cxn ang="T14">
                  <a:pos x="T4" y="T5"/>
                </a:cxn>
                <a:cxn ang="T15">
                  <a:pos x="T6" y="T7"/>
                </a:cxn>
                <a:cxn ang="T16">
                  <a:pos x="T8" y="T9"/>
                </a:cxn>
                <a:cxn ang="T17">
                  <a:pos x="T10" y="T11"/>
                </a:cxn>
              </a:cxnLst>
              <a:rect l="T18" t="T19" r="T20" b="T21"/>
              <a:pathLst>
                <a:path w="771" h="612">
                  <a:moveTo>
                    <a:pt x="75" y="193"/>
                  </a:moveTo>
                  <a:cubicBezTo>
                    <a:pt x="143" y="130"/>
                    <a:pt x="370" y="0"/>
                    <a:pt x="486" y="28"/>
                  </a:cubicBezTo>
                  <a:cubicBezTo>
                    <a:pt x="602" y="56"/>
                    <a:pt x="769" y="263"/>
                    <a:pt x="770" y="359"/>
                  </a:cubicBezTo>
                  <a:cubicBezTo>
                    <a:pt x="771" y="455"/>
                    <a:pt x="610" y="596"/>
                    <a:pt x="494" y="604"/>
                  </a:cubicBezTo>
                  <a:cubicBezTo>
                    <a:pt x="378" y="612"/>
                    <a:pt x="150" y="470"/>
                    <a:pt x="75" y="406"/>
                  </a:cubicBezTo>
                  <a:cubicBezTo>
                    <a:pt x="0" y="342"/>
                    <a:pt x="7" y="256"/>
                    <a:pt x="75" y="193"/>
                  </a:cubicBezTo>
                  <a:close/>
                </a:path>
              </a:pathLst>
            </a:custGeom>
            <a:solidFill>
              <a:srgbClr val="CC0066"/>
            </a:soli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a:bevelT w="381000"/>
              <a:contourClr>
                <a:srgbClr val="FF0000"/>
              </a:contourClr>
            </a:sp3d>
          </p:spPr>
          <p:txBody>
            <a:bodyPr anchor="ctr"/>
            <a:lstStyle/>
            <a:p>
              <a:endParaRPr lang="fr-FR" dirty="0"/>
            </a:p>
          </p:txBody>
        </p:sp>
        <p:sp>
          <p:nvSpPr>
            <p:cNvPr id="65" name="Oval 538"/>
            <p:cNvSpPr>
              <a:spLocks noChangeAspect="1" noChangeArrowheads="1"/>
            </p:cNvSpPr>
            <p:nvPr/>
          </p:nvSpPr>
          <p:spPr bwMode="auto">
            <a:xfrm>
              <a:off x="3672729" y="3647269"/>
              <a:ext cx="104775"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6" name="Oval 539"/>
            <p:cNvSpPr>
              <a:spLocks noChangeAspect="1" noChangeArrowheads="1"/>
            </p:cNvSpPr>
            <p:nvPr/>
          </p:nvSpPr>
          <p:spPr bwMode="auto">
            <a:xfrm>
              <a:off x="4014042" y="3899682"/>
              <a:ext cx="104775"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7" name="Oval 540"/>
            <p:cNvSpPr>
              <a:spLocks noChangeAspect="1" noChangeArrowheads="1"/>
            </p:cNvSpPr>
            <p:nvPr/>
          </p:nvSpPr>
          <p:spPr bwMode="auto">
            <a:xfrm>
              <a:off x="4633167" y="3501219"/>
              <a:ext cx="106363" cy="152400"/>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8" name="Oval 541"/>
            <p:cNvSpPr>
              <a:spLocks noChangeAspect="1" noChangeArrowheads="1"/>
            </p:cNvSpPr>
            <p:nvPr/>
          </p:nvSpPr>
          <p:spPr bwMode="auto">
            <a:xfrm>
              <a:off x="3640979" y="3186894"/>
              <a:ext cx="104775" cy="152400"/>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9" name="Oval 542"/>
            <p:cNvSpPr>
              <a:spLocks noChangeAspect="1" noChangeArrowheads="1"/>
            </p:cNvSpPr>
            <p:nvPr/>
          </p:nvSpPr>
          <p:spPr bwMode="auto">
            <a:xfrm>
              <a:off x="4322017" y="3674257"/>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0" name="Oval 543"/>
            <p:cNvSpPr>
              <a:spLocks noChangeAspect="1" noChangeArrowheads="1"/>
            </p:cNvSpPr>
            <p:nvPr/>
          </p:nvSpPr>
          <p:spPr bwMode="auto">
            <a:xfrm>
              <a:off x="3923554" y="3537732"/>
              <a:ext cx="107950" cy="14763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1" name="Oval 544"/>
            <p:cNvSpPr>
              <a:spLocks noChangeAspect="1" noChangeArrowheads="1"/>
            </p:cNvSpPr>
            <p:nvPr/>
          </p:nvSpPr>
          <p:spPr bwMode="auto">
            <a:xfrm>
              <a:off x="4763342" y="3836182"/>
              <a:ext cx="106363" cy="15398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2" name="Oval 545"/>
            <p:cNvSpPr>
              <a:spLocks noChangeAspect="1" noChangeArrowheads="1"/>
            </p:cNvSpPr>
            <p:nvPr/>
          </p:nvSpPr>
          <p:spPr bwMode="auto">
            <a:xfrm>
              <a:off x="4937967" y="3107519"/>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3" name="Oval 546"/>
            <p:cNvSpPr>
              <a:spLocks noChangeAspect="1" noChangeArrowheads="1"/>
            </p:cNvSpPr>
            <p:nvPr/>
          </p:nvSpPr>
          <p:spPr bwMode="auto">
            <a:xfrm>
              <a:off x="4863354" y="2817007"/>
              <a:ext cx="104775" cy="14763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4" name="Oval 547"/>
            <p:cNvSpPr>
              <a:spLocks noChangeAspect="1" noChangeArrowheads="1"/>
            </p:cNvSpPr>
            <p:nvPr/>
          </p:nvSpPr>
          <p:spPr bwMode="auto">
            <a:xfrm>
              <a:off x="4561729" y="3996519"/>
              <a:ext cx="106363"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5" name="Oval 542"/>
            <p:cNvSpPr>
              <a:spLocks noChangeAspect="1" noChangeArrowheads="1"/>
            </p:cNvSpPr>
            <p:nvPr/>
          </p:nvSpPr>
          <p:spPr bwMode="auto">
            <a:xfrm>
              <a:off x="4274440" y="3913985"/>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6" name="Oval 542"/>
            <p:cNvSpPr>
              <a:spLocks noChangeAspect="1" noChangeArrowheads="1"/>
            </p:cNvSpPr>
            <p:nvPr/>
          </p:nvSpPr>
          <p:spPr bwMode="auto">
            <a:xfrm>
              <a:off x="4560192" y="3779046"/>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7" name="Oval 542"/>
            <p:cNvSpPr>
              <a:spLocks noChangeAspect="1" noChangeArrowheads="1"/>
            </p:cNvSpPr>
            <p:nvPr/>
          </p:nvSpPr>
          <p:spPr bwMode="auto">
            <a:xfrm>
              <a:off x="4957070" y="3421856"/>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8" name="Oval 542"/>
            <p:cNvSpPr>
              <a:spLocks noChangeAspect="1" noChangeArrowheads="1"/>
            </p:cNvSpPr>
            <p:nvPr/>
          </p:nvSpPr>
          <p:spPr bwMode="auto">
            <a:xfrm>
              <a:off x="4774506" y="3625772"/>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9" name="Oval 542"/>
            <p:cNvSpPr>
              <a:spLocks noChangeAspect="1" noChangeArrowheads="1"/>
            </p:cNvSpPr>
            <p:nvPr/>
          </p:nvSpPr>
          <p:spPr bwMode="auto">
            <a:xfrm>
              <a:off x="4814194"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0" name="Oval 542"/>
            <p:cNvSpPr>
              <a:spLocks noChangeAspect="1" noChangeArrowheads="1"/>
            </p:cNvSpPr>
            <p:nvPr/>
          </p:nvSpPr>
          <p:spPr bwMode="auto">
            <a:xfrm>
              <a:off x="4099814" y="37076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1" name="Oval 542"/>
            <p:cNvSpPr>
              <a:spLocks noChangeAspect="1" noChangeArrowheads="1"/>
            </p:cNvSpPr>
            <p:nvPr/>
          </p:nvSpPr>
          <p:spPr bwMode="auto">
            <a:xfrm>
              <a:off x="3845812" y="38600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2" name="Oval 542"/>
            <p:cNvSpPr>
              <a:spLocks noChangeAspect="1" noChangeArrowheads="1"/>
            </p:cNvSpPr>
            <p:nvPr/>
          </p:nvSpPr>
          <p:spPr bwMode="auto">
            <a:xfrm>
              <a:off x="3774374"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3" name="Oval 542"/>
            <p:cNvSpPr>
              <a:spLocks noChangeAspect="1" noChangeArrowheads="1"/>
            </p:cNvSpPr>
            <p:nvPr/>
          </p:nvSpPr>
          <p:spPr bwMode="auto">
            <a:xfrm>
              <a:off x="3560060"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4" name="Oval 542"/>
            <p:cNvSpPr>
              <a:spLocks noChangeAspect="1" noChangeArrowheads="1"/>
            </p:cNvSpPr>
            <p:nvPr/>
          </p:nvSpPr>
          <p:spPr bwMode="auto">
            <a:xfrm>
              <a:off x="3885500" y="37076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5" name="Oval 542"/>
            <p:cNvSpPr>
              <a:spLocks noChangeAspect="1" noChangeArrowheads="1"/>
            </p:cNvSpPr>
            <p:nvPr/>
          </p:nvSpPr>
          <p:spPr bwMode="auto">
            <a:xfrm>
              <a:off x="4131564" y="4056861"/>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6" name="Oval 542"/>
            <p:cNvSpPr>
              <a:spLocks noChangeAspect="1" noChangeArrowheads="1"/>
            </p:cNvSpPr>
            <p:nvPr/>
          </p:nvSpPr>
          <p:spPr bwMode="auto">
            <a:xfrm>
              <a:off x="4417316" y="406479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7" name="Oval 542"/>
            <p:cNvSpPr>
              <a:spLocks noChangeAspect="1" noChangeArrowheads="1"/>
            </p:cNvSpPr>
            <p:nvPr/>
          </p:nvSpPr>
          <p:spPr bwMode="auto">
            <a:xfrm>
              <a:off x="4917382" y="3629127"/>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8" name="Oval 542"/>
            <p:cNvSpPr>
              <a:spLocks noChangeAspect="1" noChangeArrowheads="1"/>
            </p:cNvSpPr>
            <p:nvPr/>
          </p:nvSpPr>
          <p:spPr bwMode="auto">
            <a:xfrm>
              <a:off x="3456872" y="299322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grpSp>
      <p:grpSp>
        <p:nvGrpSpPr>
          <p:cNvPr id="41" name="Groupe 280"/>
          <p:cNvGrpSpPr>
            <a:grpSpLocks noChangeAspect="1"/>
          </p:cNvGrpSpPr>
          <p:nvPr/>
        </p:nvGrpSpPr>
        <p:grpSpPr>
          <a:xfrm>
            <a:off x="10200416" y="193467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0" name="Ellipse 89"/>
            <p:cNvSpPr/>
            <p:nvPr/>
          </p:nvSpPr>
          <p:spPr>
            <a:xfrm>
              <a:off x="5214942" y="3385272"/>
              <a:ext cx="1571636" cy="1500198"/>
            </a:xfrm>
            <a:prstGeom prst="ellipse">
              <a:avLst/>
            </a:prstGeom>
            <a:solidFill>
              <a:srgbClr val="00B0F0"/>
            </a:solidFill>
            <a:ln>
              <a:solidFill>
                <a:srgbClr val="00B0F0"/>
              </a:solidFill>
            </a:ln>
            <a:sp3d extrusionH="76200" contourW="12700" prstMaterial="metal">
              <a:bevelT w="152400" h="50800" prst="softRound"/>
              <a:bevelB w="152400" h="50800" prst="softRound"/>
              <a:extrusionClr>
                <a:srgbClr val="00B0F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1" name="Ellipse 90"/>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62" name="Groupe 280"/>
          <p:cNvGrpSpPr>
            <a:grpSpLocks noChangeAspect="1"/>
          </p:cNvGrpSpPr>
          <p:nvPr/>
        </p:nvGrpSpPr>
        <p:grpSpPr>
          <a:xfrm>
            <a:off x="10200416"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3" name="Ellipse 92"/>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4" name="Ellipse 93"/>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89" name="Groupe 280"/>
          <p:cNvGrpSpPr>
            <a:grpSpLocks noChangeAspect="1"/>
          </p:cNvGrpSpPr>
          <p:nvPr/>
        </p:nvGrpSpPr>
        <p:grpSpPr>
          <a:xfrm>
            <a:off x="10217349" y="517938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6" name="Ellipse 95"/>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7" name="Ellipse 96"/>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92" name="Groupe 280"/>
          <p:cNvGrpSpPr>
            <a:grpSpLocks noChangeAspect="1"/>
          </p:cNvGrpSpPr>
          <p:nvPr/>
        </p:nvGrpSpPr>
        <p:grpSpPr>
          <a:xfrm>
            <a:off x="10236229" y="595109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9" name="Ellipse 98"/>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00" name="Ellipse 99"/>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95" name="Groupe 280"/>
          <p:cNvGrpSpPr>
            <a:grpSpLocks noChangeAspect="1"/>
          </p:cNvGrpSpPr>
          <p:nvPr/>
        </p:nvGrpSpPr>
        <p:grpSpPr>
          <a:xfrm>
            <a:off x="4119443" y="128744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02" name="Ellipse 101"/>
            <p:cNvSpPr/>
            <p:nvPr/>
          </p:nvSpPr>
          <p:spPr>
            <a:xfrm>
              <a:off x="5214942" y="3385272"/>
              <a:ext cx="1571636" cy="1500198"/>
            </a:xfrm>
            <a:prstGeom prst="ellipse">
              <a:avLst/>
            </a:prstGeom>
            <a:solidFill>
              <a:srgbClr val="FFC000"/>
            </a:solidFill>
            <a:ln>
              <a:solidFill>
                <a:schemeClr val="accent2">
                  <a:lumMod val="60000"/>
                  <a:lumOff val="40000"/>
                </a:schemeClr>
              </a:solidFill>
            </a:ln>
            <a:sp3d extrusionH="76200" contourW="12700" prstMaterial="metal">
              <a:bevelT w="152400" h="50800" prst="softRound"/>
              <a:bevelB w="152400" h="50800" prst="softRound"/>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03" name="Ellipse 102"/>
            <p:cNvSpPr/>
            <p:nvPr/>
          </p:nvSpPr>
          <p:spPr>
            <a:xfrm>
              <a:off x="5472984" y="3601749"/>
              <a:ext cx="1071570" cy="1071570"/>
            </a:xfrm>
            <a:prstGeom prst="ellipse">
              <a:avLst/>
            </a:prstGeom>
            <a:solidFill>
              <a:srgbClr val="FF0066"/>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104" name="ZoneTexte 39"/>
          <p:cNvSpPr txBox="1"/>
          <p:nvPr/>
        </p:nvSpPr>
        <p:spPr>
          <a:xfrm>
            <a:off x="10817529" y="1357498"/>
            <a:ext cx="605371" cy="276999"/>
          </a:xfrm>
          <a:prstGeom prst="rect">
            <a:avLst/>
          </a:prstGeom>
          <a:noFill/>
        </p:spPr>
        <p:txBody>
          <a:bodyPr wrap="square" rtlCol="0">
            <a:spAutoFit/>
          </a:bodyPr>
          <a:lstStyle/>
          <a:p>
            <a:pPr algn="r"/>
            <a:r>
              <a:rPr lang="fr-FR" sz="1200" b="1" dirty="0" smtClean="0">
                <a:latin typeface="Comic Sans MS" pitchFamily="66" charset="0"/>
              </a:rPr>
              <a:t>NK</a:t>
            </a:r>
            <a:endParaRPr lang="fr-FR" sz="1200" b="1" dirty="0">
              <a:latin typeface="Comic Sans MS" pitchFamily="66" charset="0"/>
            </a:endParaRPr>
          </a:p>
        </p:txBody>
      </p:sp>
      <p:sp>
        <p:nvSpPr>
          <p:cNvPr id="105" name="ZoneTexte 40"/>
          <p:cNvSpPr txBox="1"/>
          <p:nvPr/>
        </p:nvSpPr>
        <p:spPr>
          <a:xfrm>
            <a:off x="10817529" y="2014527"/>
            <a:ext cx="605371" cy="276999"/>
          </a:xfrm>
          <a:prstGeom prst="rect">
            <a:avLst/>
          </a:prstGeom>
          <a:noFill/>
        </p:spPr>
        <p:txBody>
          <a:bodyPr wrap="square" rtlCol="0">
            <a:spAutoFit/>
          </a:bodyPr>
          <a:lstStyle/>
          <a:p>
            <a:pPr algn="r"/>
            <a:r>
              <a:rPr lang="el-GR" sz="1200" b="1" dirty="0" smtClean="0">
                <a:latin typeface="Comic Sans MS" pitchFamily="66" charset="0"/>
              </a:rPr>
              <a:t>γδ</a:t>
            </a:r>
            <a:endParaRPr lang="fr-FR" sz="1200" b="1" dirty="0">
              <a:latin typeface="Comic Sans MS" pitchFamily="66" charset="0"/>
            </a:endParaRPr>
          </a:p>
        </p:txBody>
      </p:sp>
      <p:sp>
        <p:nvSpPr>
          <p:cNvPr id="106" name="ZoneTexte 41"/>
          <p:cNvSpPr txBox="1"/>
          <p:nvPr/>
        </p:nvSpPr>
        <p:spPr>
          <a:xfrm>
            <a:off x="10534681" y="2657469"/>
            <a:ext cx="894569" cy="276999"/>
          </a:xfrm>
          <a:prstGeom prst="rect">
            <a:avLst/>
          </a:prstGeom>
          <a:noFill/>
        </p:spPr>
        <p:txBody>
          <a:bodyPr wrap="square" rtlCol="0">
            <a:spAutoFit/>
          </a:bodyPr>
          <a:lstStyle/>
          <a:p>
            <a:pPr algn="r"/>
            <a:r>
              <a:rPr lang="fr-FR" sz="1200" b="1" dirty="0" smtClean="0">
                <a:latin typeface="Comic Sans MS" pitchFamily="66" charset="0"/>
              </a:rPr>
              <a:t>CD8</a:t>
            </a:r>
            <a:endParaRPr lang="fr-FR" sz="1200" b="1" dirty="0">
              <a:latin typeface="Comic Sans MS" pitchFamily="66" charset="0"/>
            </a:endParaRPr>
          </a:p>
        </p:txBody>
      </p:sp>
      <p:sp>
        <p:nvSpPr>
          <p:cNvPr id="107" name="ZoneTexte 42"/>
          <p:cNvSpPr txBox="1"/>
          <p:nvPr/>
        </p:nvSpPr>
        <p:spPr>
          <a:xfrm>
            <a:off x="10528332" y="3943353"/>
            <a:ext cx="894569" cy="276999"/>
          </a:xfrm>
          <a:prstGeom prst="rect">
            <a:avLst/>
          </a:prstGeom>
          <a:noFill/>
        </p:spPr>
        <p:txBody>
          <a:bodyPr wrap="square" rtlCol="0">
            <a:spAutoFit/>
          </a:bodyPr>
          <a:lstStyle/>
          <a:p>
            <a:pPr algn="r"/>
            <a:r>
              <a:rPr lang="fr-FR" sz="1200" b="1" dirty="0" smtClean="0">
                <a:latin typeface="Comic Sans MS" pitchFamily="66" charset="0"/>
              </a:rPr>
              <a:t>CD4</a:t>
            </a:r>
            <a:endParaRPr lang="fr-FR" sz="1200" b="1" dirty="0">
              <a:latin typeface="Comic Sans MS" pitchFamily="66" charset="0"/>
            </a:endParaRPr>
          </a:p>
        </p:txBody>
      </p:sp>
      <p:sp>
        <p:nvSpPr>
          <p:cNvPr id="108" name="ZoneTexte 107"/>
          <p:cNvSpPr txBox="1"/>
          <p:nvPr/>
        </p:nvSpPr>
        <p:spPr>
          <a:xfrm>
            <a:off x="10521982" y="5265950"/>
            <a:ext cx="894569" cy="276999"/>
          </a:xfrm>
          <a:prstGeom prst="rect">
            <a:avLst/>
          </a:prstGeom>
          <a:noFill/>
        </p:spPr>
        <p:txBody>
          <a:bodyPr wrap="square" rtlCol="0">
            <a:spAutoFit/>
          </a:bodyPr>
          <a:lstStyle/>
          <a:p>
            <a:pPr algn="r"/>
            <a:r>
              <a:rPr lang="fr-FR" sz="1200" b="1" dirty="0" smtClean="0">
                <a:latin typeface="Comic Sans MS" pitchFamily="66" charset="0"/>
              </a:rPr>
              <a:t>B</a:t>
            </a:r>
            <a:endParaRPr lang="fr-FR" sz="1200" b="1" dirty="0">
              <a:latin typeface="Comic Sans MS" pitchFamily="66" charset="0"/>
            </a:endParaRPr>
          </a:p>
        </p:txBody>
      </p:sp>
      <p:sp>
        <p:nvSpPr>
          <p:cNvPr id="109" name="ZoneTexte 108"/>
          <p:cNvSpPr txBox="1"/>
          <p:nvPr/>
        </p:nvSpPr>
        <p:spPr>
          <a:xfrm>
            <a:off x="7427395" y="5729303"/>
            <a:ext cx="2635267" cy="461665"/>
          </a:xfrm>
          <a:prstGeom prst="rect">
            <a:avLst/>
          </a:prstGeom>
          <a:noFill/>
        </p:spPr>
        <p:txBody>
          <a:bodyPr wrap="square" rtlCol="0">
            <a:spAutoFit/>
          </a:bodyPr>
          <a:lstStyle/>
          <a:p>
            <a:pPr algn="ctr"/>
            <a:r>
              <a:rPr lang="fr-FR" sz="1200" b="1" dirty="0" smtClean="0">
                <a:latin typeface="Comic Sans MS" pitchFamily="66" charset="0"/>
              </a:rPr>
              <a:t>Immature </a:t>
            </a:r>
          </a:p>
          <a:p>
            <a:pPr algn="ctr"/>
            <a:r>
              <a:rPr lang="fr-FR" sz="1200" b="1" dirty="0" smtClean="0">
                <a:latin typeface="Comic Sans MS" pitchFamily="66" charset="0"/>
              </a:rPr>
              <a:t>B cells</a:t>
            </a:r>
            <a:endParaRPr lang="fr-FR" sz="1200" b="1" dirty="0">
              <a:latin typeface="Comic Sans MS" pitchFamily="66" charset="0"/>
            </a:endParaRPr>
          </a:p>
        </p:txBody>
      </p:sp>
      <p:sp>
        <p:nvSpPr>
          <p:cNvPr id="110" name="ZoneTexte 109"/>
          <p:cNvSpPr txBox="1"/>
          <p:nvPr/>
        </p:nvSpPr>
        <p:spPr>
          <a:xfrm>
            <a:off x="5255677" y="5729303"/>
            <a:ext cx="2635267" cy="276999"/>
          </a:xfrm>
          <a:prstGeom prst="rect">
            <a:avLst/>
          </a:prstGeom>
          <a:noFill/>
        </p:spPr>
        <p:txBody>
          <a:bodyPr wrap="square" rtlCol="0">
            <a:spAutoFit/>
          </a:bodyPr>
          <a:lstStyle/>
          <a:p>
            <a:pPr algn="ctr"/>
            <a:r>
              <a:rPr lang="fr-FR" sz="1200" b="1" dirty="0" smtClean="0">
                <a:latin typeface="Comic Sans MS" pitchFamily="66" charset="0"/>
              </a:rPr>
              <a:t>Pré B</a:t>
            </a:r>
            <a:endParaRPr lang="fr-FR" sz="1200" b="1" dirty="0">
              <a:latin typeface="Comic Sans MS" pitchFamily="66" charset="0"/>
            </a:endParaRPr>
          </a:p>
        </p:txBody>
      </p:sp>
      <p:grpSp>
        <p:nvGrpSpPr>
          <p:cNvPr id="98" name="Groupe 280"/>
          <p:cNvGrpSpPr>
            <a:grpSpLocks noChangeAspect="1"/>
          </p:cNvGrpSpPr>
          <p:nvPr/>
        </p:nvGrpSpPr>
        <p:grpSpPr>
          <a:xfrm>
            <a:off x="1775853" y="357300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12" name="Ellipse 111"/>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13" name="Ellipse 112"/>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114" name="Connecteur droit 113"/>
          <p:cNvCxnSpPr>
            <a:endCxn id="112" idx="1"/>
          </p:cNvCxnSpPr>
          <p:nvPr/>
        </p:nvCxnSpPr>
        <p:spPr>
          <a:xfrm rot="16200000" flipH="1">
            <a:off x="1417552" y="3188293"/>
            <a:ext cx="664158" cy="238384"/>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364027" y="2686860"/>
            <a:ext cx="825504" cy="276999"/>
          </a:xfrm>
          <a:prstGeom prst="rect">
            <a:avLst/>
          </a:prstGeom>
          <a:noFill/>
        </p:spPr>
        <p:txBody>
          <a:bodyPr wrap="square" rtlCol="0">
            <a:spAutoFit/>
          </a:bodyPr>
          <a:lstStyle/>
          <a:p>
            <a:pPr algn="ctr"/>
            <a:r>
              <a:rPr lang="fr-FR" sz="1200" b="1" dirty="0" smtClean="0">
                <a:latin typeface="Comic Sans MS" pitchFamily="66" charset="0"/>
              </a:rPr>
              <a:t>HSC</a:t>
            </a:r>
            <a:endParaRPr lang="fr-FR" sz="1200" b="1" dirty="0">
              <a:latin typeface="Comic Sans MS" pitchFamily="66" charset="0"/>
            </a:endParaRPr>
          </a:p>
        </p:txBody>
      </p:sp>
      <p:sp>
        <p:nvSpPr>
          <p:cNvPr id="116" name="ZoneTexte 115"/>
          <p:cNvSpPr txBox="1"/>
          <p:nvPr/>
        </p:nvSpPr>
        <p:spPr>
          <a:xfrm>
            <a:off x="2249992" y="2309032"/>
            <a:ext cx="825504" cy="276999"/>
          </a:xfrm>
          <a:prstGeom prst="rect">
            <a:avLst/>
          </a:prstGeom>
          <a:noFill/>
        </p:spPr>
        <p:txBody>
          <a:bodyPr wrap="square" rtlCol="0">
            <a:spAutoFit/>
          </a:bodyPr>
          <a:lstStyle/>
          <a:p>
            <a:pPr algn="ctr"/>
            <a:r>
              <a:rPr lang="fr-FR" sz="1200" b="1" dirty="0" smtClean="0">
                <a:latin typeface="Comic Sans MS" pitchFamily="66" charset="0"/>
              </a:rPr>
              <a:t>CLP</a:t>
            </a:r>
            <a:endParaRPr lang="fr-FR" sz="1200" b="1" dirty="0">
              <a:latin typeface="Comic Sans MS" pitchFamily="66" charset="0"/>
            </a:endParaRPr>
          </a:p>
        </p:txBody>
      </p:sp>
      <p:sp>
        <p:nvSpPr>
          <p:cNvPr id="117" name="ZoneTexte 50"/>
          <p:cNvSpPr txBox="1"/>
          <p:nvPr/>
        </p:nvSpPr>
        <p:spPr>
          <a:xfrm>
            <a:off x="1680603" y="4089405"/>
            <a:ext cx="825504" cy="276999"/>
          </a:xfrm>
          <a:prstGeom prst="rect">
            <a:avLst/>
          </a:prstGeom>
          <a:noFill/>
        </p:spPr>
        <p:txBody>
          <a:bodyPr wrap="square" rtlCol="0">
            <a:spAutoFit/>
          </a:bodyPr>
          <a:lstStyle/>
          <a:p>
            <a:pPr algn="ctr"/>
            <a:r>
              <a:rPr lang="fr-FR" sz="1200" b="1" dirty="0" smtClean="0">
                <a:latin typeface="Comic Sans MS" pitchFamily="66" charset="0"/>
              </a:rPr>
              <a:t>MLP</a:t>
            </a:r>
            <a:endParaRPr lang="fr-FR" sz="1200" b="1" dirty="0">
              <a:latin typeface="Comic Sans MS" pitchFamily="66" charset="0"/>
            </a:endParaRPr>
          </a:p>
        </p:txBody>
      </p:sp>
      <p:sp>
        <p:nvSpPr>
          <p:cNvPr id="118" name="ZoneTexte 117"/>
          <p:cNvSpPr txBox="1"/>
          <p:nvPr/>
        </p:nvSpPr>
        <p:spPr>
          <a:xfrm>
            <a:off x="4034352" y="1018386"/>
            <a:ext cx="1058341" cy="276999"/>
          </a:xfrm>
          <a:prstGeom prst="rect">
            <a:avLst/>
          </a:prstGeom>
          <a:noFill/>
        </p:spPr>
        <p:txBody>
          <a:bodyPr wrap="square" rtlCol="0">
            <a:spAutoFit/>
          </a:bodyPr>
          <a:lstStyle/>
          <a:p>
            <a:r>
              <a:rPr lang="fr-FR" sz="1200" b="1" dirty="0" smtClean="0">
                <a:latin typeface="Comic Sans MS" pitchFamily="66" charset="0"/>
              </a:rPr>
              <a:t>Pro NK</a:t>
            </a:r>
            <a:endParaRPr lang="fr-FR" sz="1200" b="1" dirty="0">
              <a:latin typeface="Comic Sans MS" pitchFamily="66" charset="0"/>
            </a:endParaRPr>
          </a:p>
        </p:txBody>
      </p:sp>
      <p:sp>
        <p:nvSpPr>
          <p:cNvPr id="119" name="ZoneTexte 118"/>
          <p:cNvSpPr txBox="1"/>
          <p:nvPr/>
        </p:nvSpPr>
        <p:spPr>
          <a:xfrm>
            <a:off x="4034352" y="3174226"/>
            <a:ext cx="1058341" cy="276999"/>
          </a:xfrm>
          <a:prstGeom prst="rect">
            <a:avLst/>
          </a:prstGeom>
          <a:noFill/>
        </p:spPr>
        <p:txBody>
          <a:bodyPr wrap="square" rtlCol="0">
            <a:spAutoFit/>
          </a:bodyPr>
          <a:lstStyle/>
          <a:p>
            <a:r>
              <a:rPr lang="fr-FR" sz="1200" b="1" dirty="0" smtClean="0">
                <a:latin typeface="Comic Sans MS" pitchFamily="66" charset="0"/>
              </a:rPr>
              <a:t>Pro T</a:t>
            </a:r>
            <a:endParaRPr lang="fr-FR" sz="1200" b="1" dirty="0">
              <a:latin typeface="Comic Sans MS" pitchFamily="66" charset="0"/>
            </a:endParaRPr>
          </a:p>
        </p:txBody>
      </p:sp>
      <p:sp>
        <p:nvSpPr>
          <p:cNvPr id="120" name="ZoneTexte 119"/>
          <p:cNvSpPr txBox="1"/>
          <p:nvPr/>
        </p:nvSpPr>
        <p:spPr>
          <a:xfrm>
            <a:off x="5412312" y="1652575"/>
            <a:ext cx="762005" cy="276999"/>
          </a:xfrm>
          <a:prstGeom prst="rect">
            <a:avLst/>
          </a:prstGeom>
          <a:noFill/>
        </p:spPr>
        <p:txBody>
          <a:bodyPr wrap="square" rtlCol="0">
            <a:spAutoFit/>
          </a:bodyPr>
          <a:lstStyle/>
          <a:p>
            <a:r>
              <a:rPr lang="el-GR" sz="1200" b="1" dirty="0" smtClean="0">
                <a:latin typeface="Comic Sans MS" pitchFamily="66" charset="0"/>
              </a:rPr>
              <a:t>γδ</a:t>
            </a:r>
            <a:endParaRPr lang="fr-FR" sz="1200" b="1" dirty="0">
              <a:latin typeface="Comic Sans MS" pitchFamily="66" charset="0"/>
            </a:endParaRPr>
          </a:p>
        </p:txBody>
      </p:sp>
      <p:sp>
        <p:nvSpPr>
          <p:cNvPr id="121" name="ZoneTexte 120"/>
          <p:cNvSpPr txBox="1"/>
          <p:nvPr/>
        </p:nvSpPr>
        <p:spPr>
          <a:xfrm>
            <a:off x="5333995" y="3771130"/>
            <a:ext cx="762005" cy="276999"/>
          </a:xfrm>
          <a:prstGeom prst="rect">
            <a:avLst/>
          </a:prstGeom>
          <a:noFill/>
        </p:spPr>
        <p:txBody>
          <a:bodyPr wrap="square" rtlCol="0">
            <a:spAutoFit/>
          </a:bodyPr>
          <a:lstStyle/>
          <a:p>
            <a:r>
              <a:rPr lang="el-GR" sz="1200" b="1" dirty="0" smtClean="0">
                <a:latin typeface="Comic Sans MS" pitchFamily="66" charset="0"/>
              </a:rPr>
              <a:t>αβ</a:t>
            </a:r>
            <a:endParaRPr lang="fr-FR" sz="1200" b="1" dirty="0">
              <a:latin typeface="Comic Sans MS" pitchFamily="66" charset="0"/>
            </a:endParaRPr>
          </a:p>
        </p:txBody>
      </p:sp>
      <p:sp>
        <p:nvSpPr>
          <p:cNvPr id="122" name="ZoneTexte 121"/>
          <p:cNvSpPr txBox="1"/>
          <p:nvPr/>
        </p:nvSpPr>
        <p:spPr>
          <a:xfrm>
            <a:off x="7042158" y="2968621"/>
            <a:ext cx="762005" cy="276999"/>
          </a:xfrm>
          <a:prstGeom prst="rect">
            <a:avLst/>
          </a:prstGeom>
          <a:noFill/>
        </p:spPr>
        <p:txBody>
          <a:bodyPr wrap="square" rtlCol="0">
            <a:spAutoFit/>
          </a:bodyPr>
          <a:lstStyle/>
          <a:p>
            <a:pPr algn="ctr"/>
            <a:r>
              <a:rPr lang="fr-FR" sz="1200" b="1" dirty="0" smtClean="0">
                <a:latin typeface="Comic Sans MS" pitchFamily="66" charset="0"/>
              </a:rPr>
              <a:t>HLA </a:t>
            </a:r>
            <a:endParaRPr lang="fr-FR" sz="1200" b="1" dirty="0">
              <a:latin typeface="Comic Sans MS" pitchFamily="66" charset="0"/>
            </a:endParaRPr>
          </a:p>
        </p:txBody>
      </p:sp>
      <p:sp>
        <p:nvSpPr>
          <p:cNvPr id="123" name="ZoneTexte 122"/>
          <p:cNvSpPr txBox="1"/>
          <p:nvPr/>
        </p:nvSpPr>
        <p:spPr>
          <a:xfrm>
            <a:off x="9186357" y="6501650"/>
            <a:ext cx="2635267" cy="276999"/>
          </a:xfrm>
          <a:prstGeom prst="rect">
            <a:avLst/>
          </a:prstGeom>
          <a:noFill/>
        </p:spPr>
        <p:txBody>
          <a:bodyPr wrap="square" rtlCol="0">
            <a:spAutoFit/>
          </a:bodyPr>
          <a:lstStyle/>
          <a:p>
            <a:pPr algn="ctr"/>
            <a:r>
              <a:rPr lang="fr-FR" sz="1200" b="1" dirty="0" smtClean="0">
                <a:latin typeface="Comic Sans MS" pitchFamily="66" charset="0"/>
              </a:rPr>
              <a:t>Ig switched B</a:t>
            </a:r>
            <a:endParaRPr lang="fr-FR" sz="1200" b="1" dirty="0">
              <a:latin typeface="Comic Sans MS" pitchFamily="66" charset="0"/>
            </a:endParaRPr>
          </a:p>
        </p:txBody>
      </p:sp>
      <p:grpSp>
        <p:nvGrpSpPr>
          <p:cNvPr id="101" name="Groupe 123"/>
          <p:cNvGrpSpPr/>
          <p:nvPr/>
        </p:nvGrpSpPr>
        <p:grpSpPr>
          <a:xfrm>
            <a:off x="2925211" y="1297303"/>
            <a:ext cx="1238259" cy="485435"/>
            <a:chOff x="2193908" y="1297302"/>
            <a:chExt cx="928694" cy="485435"/>
          </a:xfrm>
        </p:grpSpPr>
        <p:grpSp>
          <p:nvGrpSpPr>
            <p:cNvPr id="111" name="Groupe 287"/>
            <p:cNvGrpSpPr>
              <a:grpSpLocks/>
            </p:cNvGrpSpPr>
            <p:nvPr/>
          </p:nvGrpSpPr>
          <p:grpSpPr>
            <a:xfrm rot="8046913">
              <a:off x="2698606" y="1538671"/>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27" name="Rectangle 126"/>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cxnSp>
            <p:nvCxnSpPr>
              <p:cNvPr id="128" name="Connecteur droit 127"/>
              <p:cNvCxnSpPr>
                <a:stCxn id="127"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26" name="ZoneTexte 125"/>
            <p:cNvSpPr txBox="1"/>
            <p:nvPr/>
          </p:nvSpPr>
          <p:spPr>
            <a:xfrm>
              <a:off x="2193908" y="1297302"/>
              <a:ext cx="928694" cy="261610"/>
            </a:xfrm>
            <a:prstGeom prst="rect">
              <a:avLst/>
            </a:prstGeom>
            <a:noFill/>
            <a:ln w="12700">
              <a:noFill/>
            </a:ln>
            <a:effectLst/>
          </p:spPr>
          <p:txBody>
            <a:bodyPr wrap="square" rtlCol="0">
              <a:spAutoFit/>
            </a:bodyPr>
            <a:lstStyle/>
            <a:p>
              <a:pPr algn="ctr"/>
              <a:r>
                <a:rPr lang="el-GR" sz="1050" b="1" u="sng" dirty="0" smtClean="0">
                  <a:solidFill>
                    <a:srgbClr val="FF0000"/>
                  </a:solidFill>
                  <a:latin typeface="Comic Sans MS" pitchFamily="66" charset="0"/>
                </a:rPr>
                <a:t>γ</a:t>
              </a:r>
              <a:r>
                <a:rPr lang="fr-FR" sz="1050" b="1" u="sng" dirty="0" smtClean="0">
                  <a:solidFill>
                    <a:srgbClr val="FF0000"/>
                  </a:solidFill>
                  <a:latin typeface="Comic Sans MS" pitchFamily="66" charset="0"/>
                </a:rPr>
                <a:t>c, Jak3</a:t>
              </a:r>
              <a:endParaRPr lang="fr-FR" sz="1050" b="1" u="sng" dirty="0">
                <a:solidFill>
                  <a:srgbClr val="FF0000"/>
                </a:solidFill>
                <a:latin typeface="Comic Sans MS" pitchFamily="66" charset="0"/>
              </a:endParaRPr>
            </a:p>
          </p:txBody>
        </p:sp>
      </p:grpSp>
      <p:grpSp>
        <p:nvGrpSpPr>
          <p:cNvPr id="124" name="Groupe 128"/>
          <p:cNvGrpSpPr/>
          <p:nvPr/>
        </p:nvGrpSpPr>
        <p:grpSpPr>
          <a:xfrm>
            <a:off x="3030951" y="2509568"/>
            <a:ext cx="1256220" cy="633250"/>
            <a:chOff x="2273213" y="2509568"/>
            <a:chExt cx="942165" cy="633250"/>
          </a:xfrm>
        </p:grpSpPr>
        <p:grpSp>
          <p:nvGrpSpPr>
            <p:cNvPr id="125" name="Groupe 269"/>
            <p:cNvGrpSpPr>
              <a:grpSpLocks/>
            </p:cNvGrpSpPr>
            <p:nvPr/>
          </p:nvGrpSpPr>
          <p:grpSpPr>
            <a:xfrm rot="2602271">
              <a:off x="2707097" y="2509568"/>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32" name="Rectangle 131"/>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33" name="Connecteur droit 132"/>
              <p:cNvCxnSpPr>
                <a:stCxn id="132"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1" name="ZoneTexte 130"/>
            <p:cNvSpPr txBox="1"/>
            <p:nvPr/>
          </p:nvSpPr>
          <p:spPr>
            <a:xfrm>
              <a:off x="2273213" y="2727320"/>
              <a:ext cx="942165" cy="415498"/>
            </a:xfrm>
            <a:prstGeom prst="rect">
              <a:avLst/>
            </a:prstGeom>
            <a:noFill/>
            <a:ln w="12700">
              <a:noFill/>
            </a:ln>
            <a:effectLst/>
          </p:spPr>
          <p:txBody>
            <a:bodyPr wrap="square" rtlCol="0">
              <a:spAutoFit/>
            </a:bodyPr>
            <a:lstStyle/>
            <a:p>
              <a:r>
                <a:rPr lang="el-GR" sz="1050" b="1" u="sng" dirty="0" smtClean="0">
                  <a:solidFill>
                    <a:srgbClr val="FF0000"/>
                  </a:solidFill>
                  <a:latin typeface="Comic Sans MS" pitchFamily="66" charset="0"/>
                </a:rPr>
                <a:t>γ</a:t>
              </a:r>
              <a:r>
                <a:rPr lang="fr-FR" sz="1050" b="1" u="sng" dirty="0" smtClean="0">
                  <a:solidFill>
                    <a:srgbClr val="FF0000"/>
                  </a:solidFill>
                  <a:latin typeface="Comic Sans MS" pitchFamily="66" charset="0"/>
                </a:rPr>
                <a:t>c, Jak3</a:t>
              </a:r>
            </a:p>
            <a:p>
              <a:endParaRPr lang="fr-FR" sz="1050" b="1" u="sng" dirty="0">
                <a:solidFill>
                  <a:srgbClr val="FF0000"/>
                </a:solidFill>
                <a:latin typeface="Comic Sans MS" pitchFamily="66" charset="0"/>
              </a:endParaRPr>
            </a:p>
          </p:txBody>
        </p:sp>
      </p:grpSp>
      <p:grpSp>
        <p:nvGrpSpPr>
          <p:cNvPr id="129" name="Groupe 284"/>
          <p:cNvGrpSpPr>
            <a:grpSpLocks/>
          </p:cNvGrpSpPr>
          <p:nvPr/>
        </p:nvGrpSpPr>
        <p:grpSpPr>
          <a:xfrm rot="4009469">
            <a:off x="3416892" y="4545024"/>
            <a:ext cx="217736" cy="360545"/>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35" name="Rectangle 134"/>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36" name="Connecteur droit 135"/>
            <p:cNvCxnSpPr>
              <a:stCxn id="135"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7" name="ZoneTexte 136"/>
          <p:cNvSpPr txBox="1"/>
          <p:nvPr/>
        </p:nvSpPr>
        <p:spPr>
          <a:xfrm>
            <a:off x="2666976" y="4705688"/>
            <a:ext cx="857256"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ADA</a:t>
            </a:r>
            <a:endParaRPr lang="fr-FR" sz="1050" b="1" u="sng" dirty="0">
              <a:solidFill>
                <a:srgbClr val="FF0000"/>
              </a:solidFill>
              <a:latin typeface="Comic Sans MS" pitchFamily="66" charset="0"/>
            </a:endParaRPr>
          </a:p>
        </p:txBody>
      </p:sp>
      <p:grpSp>
        <p:nvGrpSpPr>
          <p:cNvPr id="130" name="Groupe 138"/>
          <p:cNvGrpSpPr/>
          <p:nvPr/>
        </p:nvGrpSpPr>
        <p:grpSpPr>
          <a:xfrm>
            <a:off x="4605856" y="5481539"/>
            <a:ext cx="857256" cy="831196"/>
            <a:chOff x="3454392" y="5481539"/>
            <a:chExt cx="642942" cy="831196"/>
          </a:xfrm>
        </p:grpSpPr>
        <p:grpSp>
          <p:nvGrpSpPr>
            <p:cNvPr id="134" name="Groupe 281"/>
            <p:cNvGrpSpPr>
              <a:grpSpLocks/>
            </p:cNvGrpSpPr>
            <p:nvPr/>
          </p:nvGrpSpPr>
          <p:grpSpPr>
            <a:xfrm>
              <a:off x="3680241" y="548152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41" name="Rectangle 140"/>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42" name="Connecteur droit 141"/>
              <p:cNvCxnSpPr>
                <a:stCxn id="141"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40" name="ZoneTexte 139"/>
            <p:cNvSpPr txBox="1"/>
            <p:nvPr/>
          </p:nvSpPr>
          <p:spPr>
            <a:xfrm>
              <a:off x="3454392" y="5735654"/>
              <a:ext cx="642942" cy="577081"/>
            </a:xfrm>
            <a:prstGeom prst="rect">
              <a:avLst/>
            </a:prstGeom>
            <a:noFill/>
            <a:ln w="12700">
              <a:noFill/>
            </a:ln>
            <a:effectLst/>
          </p:spPr>
          <p:txBody>
            <a:bodyPr wrap="square" rtlCol="0">
              <a:spAutoFit/>
            </a:bodyPr>
            <a:lstStyle/>
            <a:p>
              <a:r>
                <a:rPr lang="el-GR" sz="1050" b="1" u="sng" dirty="0" smtClean="0">
                  <a:solidFill>
                    <a:srgbClr val="FF0000"/>
                  </a:solidFill>
                  <a:latin typeface="Comic Sans MS" pitchFamily="66" charset="0"/>
                </a:rPr>
                <a:t>μ</a:t>
              </a:r>
              <a:endParaRPr lang="fr-FR" sz="1050" b="1" u="sng" dirty="0" smtClean="0">
                <a:solidFill>
                  <a:srgbClr val="FF0000"/>
                </a:solidFill>
                <a:latin typeface="Comic Sans MS" pitchFamily="66" charset="0"/>
              </a:endParaRPr>
            </a:p>
            <a:p>
              <a:r>
                <a:rPr lang="fr-FR" sz="1050" b="1" u="sng" dirty="0" smtClean="0">
                  <a:solidFill>
                    <a:srgbClr val="FF0000"/>
                  </a:solidFill>
                  <a:latin typeface="Comic Sans MS" pitchFamily="66" charset="0"/>
                </a:rPr>
                <a:t>Ig</a:t>
              </a:r>
              <a:r>
                <a:rPr lang="el-GR" sz="1050" b="1" u="sng" dirty="0" smtClean="0">
                  <a:solidFill>
                    <a:srgbClr val="FF0000"/>
                  </a:solidFill>
                  <a:latin typeface="Comic Sans MS" pitchFamily="66" charset="0"/>
                </a:rPr>
                <a:t>α</a:t>
              </a:r>
              <a:r>
                <a:rPr lang="fr-FR" sz="1050" b="1" u="sng" dirty="0" smtClean="0">
                  <a:solidFill>
                    <a:srgbClr val="FF0000"/>
                  </a:solidFill>
                  <a:latin typeface="Comic Sans MS" pitchFamily="66" charset="0"/>
                </a:rPr>
                <a:t> </a:t>
              </a:r>
              <a:r>
                <a:rPr lang="el-GR" sz="1050" b="1" u="sng" dirty="0" smtClean="0">
                  <a:solidFill>
                    <a:srgbClr val="FF0000"/>
                  </a:solidFill>
                  <a:latin typeface="Comic Sans MS" pitchFamily="66" charset="0"/>
                </a:rPr>
                <a:t>λ</a:t>
              </a:r>
              <a:r>
                <a:rPr lang="fr-FR" sz="1050" b="1" u="sng" dirty="0" smtClean="0">
                  <a:solidFill>
                    <a:srgbClr val="FF0000"/>
                  </a:solidFill>
                  <a:latin typeface="Comic Sans MS" pitchFamily="66" charset="0"/>
                </a:rPr>
                <a:t>5</a:t>
              </a:r>
            </a:p>
            <a:p>
              <a:r>
                <a:rPr lang="fr-FR" sz="1050" b="1" u="sng" dirty="0" smtClean="0">
                  <a:solidFill>
                    <a:srgbClr val="FF0000"/>
                  </a:solidFill>
                  <a:latin typeface="Comic Sans MS" pitchFamily="66" charset="0"/>
                </a:rPr>
                <a:t>BLNK</a:t>
              </a:r>
              <a:endParaRPr lang="fr-FR" sz="1050" b="1" u="sng" dirty="0">
                <a:solidFill>
                  <a:srgbClr val="FF0000"/>
                </a:solidFill>
                <a:latin typeface="Comic Sans MS" pitchFamily="66" charset="0"/>
              </a:endParaRPr>
            </a:p>
          </p:txBody>
        </p:sp>
      </p:grpSp>
      <p:grpSp>
        <p:nvGrpSpPr>
          <p:cNvPr id="138" name="Groupe 143"/>
          <p:cNvGrpSpPr/>
          <p:nvPr/>
        </p:nvGrpSpPr>
        <p:grpSpPr>
          <a:xfrm>
            <a:off x="10607976" y="5454664"/>
            <a:ext cx="1550157" cy="738664"/>
            <a:chOff x="7955982" y="5454664"/>
            <a:chExt cx="1162618" cy="738664"/>
          </a:xfrm>
        </p:grpSpPr>
        <p:grpSp>
          <p:nvGrpSpPr>
            <p:cNvPr id="139" name="Groupe 308"/>
            <p:cNvGrpSpPr>
              <a:grpSpLocks/>
            </p:cNvGrpSpPr>
            <p:nvPr/>
          </p:nvGrpSpPr>
          <p:grpSpPr>
            <a:xfrm rot="16200000">
              <a:off x="7982309" y="5705934"/>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46" name="Rectangle 145"/>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cxnSp>
            <p:nvCxnSpPr>
              <p:cNvPr id="147" name="Connecteur droit 146"/>
              <p:cNvCxnSpPr>
                <a:stCxn id="146"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45" name="ZoneTexte 144"/>
            <p:cNvSpPr txBox="1"/>
            <p:nvPr/>
          </p:nvSpPr>
          <p:spPr>
            <a:xfrm>
              <a:off x="8189906" y="5454664"/>
              <a:ext cx="928694" cy="738664"/>
            </a:xfrm>
            <a:prstGeom prst="rect">
              <a:avLst/>
            </a:prstGeom>
            <a:noFill/>
            <a:ln w="12700">
              <a:noFill/>
            </a:ln>
            <a:effectLst/>
          </p:spPr>
          <p:txBody>
            <a:bodyPr wrap="square" rtlCol="0">
              <a:spAutoFit/>
            </a:bodyPr>
            <a:lstStyle/>
            <a:p>
              <a:r>
                <a:rPr lang="fr-FR" sz="1050" b="1" u="sng" dirty="0" smtClean="0">
                  <a:solidFill>
                    <a:srgbClr val="FF0000"/>
                  </a:solidFill>
                  <a:latin typeface="Comic Sans MS" pitchFamily="66" charset="0"/>
                </a:rPr>
                <a:t>CD40L</a:t>
              </a:r>
            </a:p>
            <a:p>
              <a:r>
                <a:rPr lang="fr-FR" sz="1050" b="1" u="sng" dirty="0" smtClean="0">
                  <a:solidFill>
                    <a:srgbClr val="FF0000"/>
                  </a:solidFill>
                  <a:latin typeface="Comic Sans MS" pitchFamily="66" charset="0"/>
                </a:rPr>
                <a:t>CD40</a:t>
              </a:r>
            </a:p>
            <a:p>
              <a:r>
                <a:rPr lang="fr-FR" sz="1050" b="1" u="sng" dirty="0" smtClean="0">
                  <a:solidFill>
                    <a:srgbClr val="FF0000"/>
                  </a:solidFill>
                  <a:latin typeface="Comic Sans MS" pitchFamily="66" charset="0"/>
                </a:rPr>
                <a:t>AID</a:t>
              </a:r>
            </a:p>
            <a:p>
              <a:r>
                <a:rPr lang="fr-FR" sz="1050" b="1" u="sng" dirty="0" smtClean="0">
                  <a:solidFill>
                    <a:srgbClr val="FF0000"/>
                  </a:solidFill>
                  <a:latin typeface="Comic Sans MS" pitchFamily="66" charset="0"/>
                </a:rPr>
                <a:t>NEMO</a:t>
              </a:r>
              <a:endParaRPr lang="fr-FR" sz="1050" b="1" u="sng" dirty="0">
                <a:solidFill>
                  <a:srgbClr val="FF0000"/>
                </a:solidFill>
                <a:latin typeface="Comic Sans MS" pitchFamily="66" charset="0"/>
              </a:endParaRPr>
            </a:p>
          </p:txBody>
        </p:sp>
      </p:grpSp>
      <p:grpSp>
        <p:nvGrpSpPr>
          <p:cNvPr id="143" name="Groupe 148"/>
          <p:cNvGrpSpPr/>
          <p:nvPr/>
        </p:nvGrpSpPr>
        <p:grpSpPr>
          <a:xfrm>
            <a:off x="7228424" y="2589207"/>
            <a:ext cx="1238259" cy="490711"/>
            <a:chOff x="5421318" y="2589206"/>
            <a:chExt cx="928694" cy="490711"/>
          </a:xfrm>
        </p:grpSpPr>
        <p:grpSp>
          <p:nvGrpSpPr>
            <p:cNvPr id="144" name="Groupe 293"/>
            <p:cNvGrpSpPr>
              <a:grpSpLocks/>
            </p:cNvGrpSpPr>
            <p:nvPr/>
          </p:nvGrpSpPr>
          <p:grpSpPr>
            <a:xfrm rot="9050369">
              <a:off x="5853355" y="2809516"/>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51" name="Rectangle 150"/>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52" name="Connecteur droit 151"/>
              <p:cNvCxnSpPr>
                <a:stCxn id="151"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0" name="ZoneTexte 149"/>
            <p:cNvSpPr txBox="1"/>
            <p:nvPr/>
          </p:nvSpPr>
          <p:spPr>
            <a:xfrm>
              <a:off x="5421318" y="2589206"/>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ZAP 70</a:t>
              </a:r>
              <a:endParaRPr lang="fr-FR" sz="1050" b="1" u="sng" dirty="0">
                <a:solidFill>
                  <a:srgbClr val="FF0000"/>
                </a:solidFill>
                <a:latin typeface="Comic Sans MS" pitchFamily="66" charset="0"/>
              </a:endParaRPr>
            </a:p>
          </p:txBody>
        </p:sp>
      </p:grpSp>
      <p:grpSp>
        <p:nvGrpSpPr>
          <p:cNvPr id="148" name="Groupe 153"/>
          <p:cNvGrpSpPr/>
          <p:nvPr/>
        </p:nvGrpSpPr>
        <p:grpSpPr>
          <a:xfrm>
            <a:off x="7715261" y="3195048"/>
            <a:ext cx="1238259" cy="482863"/>
            <a:chOff x="5761046" y="3195047"/>
            <a:chExt cx="928694" cy="482863"/>
          </a:xfrm>
        </p:grpSpPr>
        <p:grpSp>
          <p:nvGrpSpPr>
            <p:cNvPr id="149" name="Groupe 278"/>
            <p:cNvGrpSpPr>
              <a:grpSpLocks/>
            </p:cNvGrpSpPr>
            <p:nvPr/>
          </p:nvGrpSpPr>
          <p:grpSpPr>
            <a:xfrm rot="19951380">
              <a:off x="6050857" y="3195038"/>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56" name="Rectangle 155"/>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57" name="Connecteur droit 156"/>
              <p:cNvCxnSpPr>
                <a:stCxn id="156"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5" name="ZoneTexte 154"/>
            <p:cNvSpPr txBox="1"/>
            <p:nvPr/>
          </p:nvSpPr>
          <p:spPr>
            <a:xfrm>
              <a:off x="5761046" y="3416300"/>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TAP1, 2</a:t>
              </a:r>
              <a:endParaRPr lang="fr-FR" sz="1050" b="1" u="sng" dirty="0">
                <a:solidFill>
                  <a:srgbClr val="FF0000"/>
                </a:solidFill>
                <a:latin typeface="Comic Sans MS" pitchFamily="66" charset="0"/>
              </a:endParaRPr>
            </a:p>
          </p:txBody>
        </p:sp>
      </p:grpSp>
      <p:grpSp>
        <p:nvGrpSpPr>
          <p:cNvPr id="153" name="Groupe 158"/>
          <p:cNvGrpSpPr/>
          <p:nvPr/>
        </p:nvGrpSpPr>
        <p:grpSpPr>
          <a:xfrm>
            <a:off x="4040701" y="1954203"/>
            <a:ext cx="1238259" cy="509927"/>
            <a:chOff x="3084502" y="1954202"/>
            <a:chExt cx="928694" cy="509927"/>
          </a:xfrm>
        </p:grpSpPr>
        <p:grpSp>
          <p:nvGrpSpPr>
            <p:cNvPr id="154" name="Groupe 290"/>
            <p:cNvGrpSpPr>
              <a:grpSpLocks/>
            </p:cNvGrpSpPr>
            <p:nvPr/>
          </p:nvGrpSpPr>
          <p:grpSpPr>
            <a:xfrm rot="9065664">
              <a:off x="3499036" y="219372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61" name="Rectangle 160"/>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62" name="Connecteur droit 161"/>
              <p:cNvCxnSpPr>
                <a:stCxn id="161"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60" name="ZoneTexte 159"/>
            <p:cNvSpPr txBox="1"/>
            <p:nvPr/>
          </p:nvSpPr>
          <p:spPr>
            <a:xfrm>
              <a:off x="3084502" y="1954202"/>
              <a:ext cx="928694" cy="261610"/>
            </a:xfrm>
            <a:prstGeom prst="rect">
              <a:avLst/>
            </a:prstGeom>
            <a:noFill/>
            <a:ln w="12700">
              <a:noFill/>
            </a:ln>
            <a:effectLst/>
          </p:spPr>
          <p:txBody>
            <a:bodyPr wrap="square" rtlCol="0">
              <a:spAutoFit/>
            </a:bodyPr>
            <a:lstStyle/>
            <a:p>
              <a:pPr algn="ctr"/>
              <a:r>
                <a:rPr lang="fr-FR" sz="1050" b="1" u="sng" dirty="0" smtClean="0">
                  <a:solidFill>
                    <a:srgbClr val="0070C0"/>
                  </a:solidFill>
                  <a:latin typeface="Comic Sans MS" pitchFamily="66" charset="0"/>
                </a:rPr>
                <a:t>Rag1, 2</a:t>
              </a:r>
              <a:endParaRPr lang="fr-FR" sz="1050" b="1" u="sng" dirty="0">
                <a:solidFill>
                  <a:srgbClr val="0070C0"/>
                </a:solidFill>
                <a:latin typeface="Comic Sans MS" pitchFamily="66" charset="0"/>
              </a:endParaRPr>
            </a:p>
          </p:txBody>
        </p:sp>
      </p:grpSp>
      <p:grpSp>
        <p:nvGrpSpPr>
          <p:cNvPr id="158" name="Groupe 163"/>
          <p:cNvGrpSpPr/>
          <p:nvPr/>
        </p:nvGrpSpPr>
        <p:grpSpPr>
          <a:xfrm>
            <a:off x="5831929" y="4642189"/>
            <a:ext cx="3636913" cy="691671"/>
            <a:chOff x="4373946" y="4642188"/>
            <a:chExt cx="2727685" cy="691671"/>
          </a:xfrm>
        </p:grpSpPr>
        <p:sp>
          <p:nvSpPr>
            <p:cNvPr id="164" name="Rectangle 163"/>
            <p:cNvSpPr/>
            <p:nvPr/>
          </p:nvSpPr>
          <p:spPr>
            <a:xfrm rot="10800000">
              <a:off x="4373946" y="5269897"/>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sp>
          <p:nvSpPr>
            <p:cNvPr id="165" name="Rectangle 164"/>
            <p:cNvSpPr/>
            <p:nvPr/>
          </p:nvSpPr>
          <p:spPr>
            <a:xfrm rot="10800000">
              <a:off x="5634945" y="5279041"/>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sp>
          <p:nvSpPr>
            <p:cNvPr id="166" name="Rectangle 165"/>
            <p:cNvSpPr/>
            <p:nvPr/>
          </p:nvSpPr>
          <p:spPr>
            <a:xfrm rot="10800000">
              <a:off x="6883895" y="5280953"/>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67" name="Connecteur en arc 166"/>
            <p:cNvCxnSpPr>
              <a:endCxn id="164" idx="2"/>
            </p:cNvCxnSpPr>
            <p:nvPr/>
          </p:nvCxnSpPr>
          <p:spPr>
            <a:xfrm rot="5400000">
              <a:off x="4904982" y="4424151"/>
              <a:ext cx="423579" cy="1267913"/>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a:endCxn id="165" idx="2"/>
            </p:cNvCxnSpPr>
            <p:nvPr/>
          </p:nvCxnSpPr>
          <p:spPr>
            <a:xfrm rot="5400000">
              <a:off x="5530909" y="5059222"/>
              <a:ext cx="432723" cy="69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Connecteur en arc 168"/>
            <p:cNvCxnSpPr>
              <a:endCxn id="166" idx="2"/>
            </p:cNvCxnSpPr>
            <p:nvPr/>
          </p:nvCxnSpPr>
          <p:spPr>
            <a:xfrm rot="16200000" flipH="1">
              <a:off x="6154428" y="4442617"/>
              <a:ext cx="434635" cy="1242036"/>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ZoneTexte 169"/>
            <p:cNvSpPr txBox="1"/>
            <p:nvPr/>
          </p:nvSpPr>
          <p:spPr>
            <a:xfrm>
              <a:off x="5286380" y="4642188"/>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BTK</a:t>
              </a:r>
              <a:endParaRPr lang="fr-FR" sz="1050" b="1" u="sng" dirty="0">
                <a:solidFill>
                  <a:srgbClr val="FF0000"/>
                </a:solidFill>
                <a:latin typeface="Comic Sans MS" pitchFamily="66" charset="0"/>
              </a:endParaRPr>
            </a:p>
          </p:txBody>
        </p:sp>
      </p:grpSp>
      <p:grpSp>
        <p:nvGrpSpPr>
          <p:cNvPr id="159" name="Groupe 171"/>
          <p:cNvGrpSpPr/>
          <p:nvPr/>
        </p:nvGrpSpPr>
        <p:grpSpPr>
          <a:xfrm>
            <a:off x="7255941" y="3828182"/>
            <a:ext cx="1238259" cy="500609"/>
            <a:chOff x="5441956" y="3828181"/>
            <a:chExt cx="928694" cy="500609"/>
          </a:xfrm>
        </p:grpSpPr>
        <p:grpSp>
          <p:nvGrpSpPr>
            <p:cNvPr id="163" name="Groupe 275"/>
            <p:cNvGrpSpPr>
              <a:grpSpLocks/>
            </p:cNvGrpSpPr>
            <p:nvPr/>
          </p:nvGrpSpPr>
          <p:grpSpPr>
            <a:xfrm rot="1501966">
              <a:off x="5850688" y="3828172"/>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74" name="Rectangle 173"/>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75" name="Connecteur droit 174"/>
              <p:cNvCxnSpPr>
                <a:stCxn id="174"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3" name="ZoneTexte 172"/>
            <p:cNvSpPr txBox="1"/>
            <p:nvPr/>
          </p:nvSpPr>
          <p:spPr>
            <a:xfrm>
              <a:off x="5441956" y="4067180"/>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ZAP 70</a:t>
              </a:r>
              <a:endParaRPr lang="fr-FR" sz="1050" b="1" u="sng" dirty="0">
                <a:solidFill>
                  <a:srgbClr val="FF0000"/>
                </a:solidFill>
                <a:latin typeface="Comic Sans MS" pitchFamily="66" charset="0"/>
              </a:endParaRPr>
            </a:p>
          </p:txBody>
        </p:sp>
      </p:grpSp>
      <p:grpSp>
        <p:nvGrpSpPr>
          <p:cNvPr id="171" name="Groupe 176"/>
          <p:cNvGrpSpPr/>
          <p:nvPr/>
        </p:nvGrpSpPr>
        <p:grpSpPr>
          <a:xfrm>
            <a:off x="4125368" y="3189329"/>
            <a:ext cx="1238259" cy="665797"/>
            <a:chOff x="3148002" y="3189328"/>
            <a:chExt cx="928694" cy="665797"/>
          </a:xfrm>
        </p:grpSpPr>
        <p:grpSp>
          <p:nvGrpSpPr>
            <p:cNvPr id="172" name="Groupe 272"/>
            <p:cNvGrpSpPr>
              <a:grpSpLocks/>
            </p:cNvGrpSpPr>
            <p:nvPr/>
          </p:nvGrpSpPr>
          <p:grpSpPr>
            <a:xfrm rot="1800377">
              <a:off x="3582304" y="318931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79" name="Rectangle 178"/>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80" name="Connecteur droit 179"/>
              <p:cNvCxnSpPr>
                <a:stCxn id="179"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8" name="ZoneTexte 177"/>
            <p:cNvSpPr txBox="1"/>
            <p:nvPr/>
          </p:nvSpPr>
          <p:spPr>
            <a:xfrm>
              <a:off x="3148002" y="3424238"/>
              <a:ext cx="928694" cy="430887"/>
            </a:xfrm>
            <a:prstGeom prst="rect">
              <a:avLst/>
            </a:prstGeom>
            <a:noFill/>
            <a:ln w="12700">
              <a:noFill/>
            </a:ln>
            <a:effectLst/>
          </p:spPr>
          <p:txBody>
            <a:bodyPr wrap="square" rtlCol="0">
              <a:spAutoFit/>
            </a:bodyPr>
            <a:lstStyle/>
            <a:p>
              <a:r>
                <a:rPr lang="fr-FR" sz="1050" b="1" u="sng" dirty="0" smtClean="0">
                  <a:solidFill>
                    <a:srgbClr val="0070C0"/>
                  </a:solidFill>
                  <a:latin typeface="Comic Sans MS" pitchFamily="66" charset="0"/>
                </a:rPr>
                <a:t>Rag 1,2</a:t>
              </a:r>
            </a:p>
            <a:p>
              <a:r>
                <a:rPr lang="fr-FR" sz="1050" b="1" u="sng" dirty="0" smtClean="0">
                  <a:solidFill>
                    <a:srgbClr val="0070C0"/>
                  </a:solidFill>
                  <a:latin typeface="Comic Sans MS" pitchFamily="66" charset="0"/>
                </a:rPr>
                <a:t>Artemis </a:t>
              </a:r>
              <a:endParaRPr lang="fr-FR" sz="1050" b="1" u="sng" dirty="0">
                <a:solidFill>
                  <a:srgbClr val="0070C0"/>
                </a:solidFill>
                <a:latin typeface="Comic Sans MS" pitchFamily="66" charset="0"/>
              </a:endParaRPr>
            </a:p>
          </p:txBody>
        </p:sp>
      </p:grpSp>
      <p:grpSp>
        <p:nvGrpSpPr>
          <p:cNvPr id="176" name="Groupe 181"/>
          <p:cNvGrpSpPr/>
          <p:nvPr/>
        </p:nvGrpSpPr>
        <p:grpSpPr>
          <a:xfrm>
            <a:off x="4476739" y="4660909"/>
            <a:ext cx="1238259" cy="664325"/>
            <a:chOff x="3411530" y="4660908"/>
            <a:chExt cx="928694" cy="664325"/>
          </a:xfrm>
        </p:grpSpPr>
        <p:grpSp>
          <p:nvGrpSpPr>
            <p:cNvPr id="177" name="Groupe 296"/>
            <p:cNvGrpSpPr>
              <a:grpSpLocks/>
            </p:cNvGrpSpPr>
            <p:nvPr/>
          </p:nvGrpSpPr>
          <p:grpSpPr>
            <a:xfrm rot="10800000">
              <a:off x="3680241" y="5054834"/>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84" name="Rectangle 183"/>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85" name="Connecteur droit 184"/>
              <p:cNvCxnSpPr>
                <a:stCxn id="184"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83" name="ZoneTexte 182"/>
            <p:cNvSpPr txBox="1"/>
            <p:nvPr/>
          </p:nvSpPr>
          <p:spPr>
            <a:xfrm>
              <a:off x="3411530" y="4660908"/>
              <a:ext cx="928694" cy="430887"/>
            </a:xfrm>
            <a:prstGeom prst="rect">
              <a:avLst/>
            </a:prstGeom>
            <a:noFill/>
            <a:ln w="12700">
              <a:noFill/>
            </a:ln>
            <a:effectLst/>
          </p:spPr>
          <p:txBody>
            <a:bodyPr wrap="square" rtlCol="0">
              <a:spAutoFit/>
            </a:bodyPr>
            <a:lstStyle/>
            <a:p>
              <a:r>
                <a:rPr lang="fr-FR" sz="1050" b="1" u="sng" dirty="0" smtClean="0">
                  <a:solidFill>
                    <a:srgbClr val="0070C0"/>
                  </a:solidFill>
                  <a:latin typeface="Comic Sans MS" pitchFamily="66" charset="0"/>
                </a:rPr>
                <a:t>Rag 1,2</a:t>
              </a:r>
            </a:p>
            <a:p>
              <a:r>
                <a:rPr lang="fr-FR" sz="1050" b="1" u="sng" dirty="0" smtClean="0">
                  <a:solidFill>
                    <a:srgbClr val="0070C0"/>
                  </a:solidFill>
                  <a:latin typeface="Comic Sans MS" pitchFamily="66" charset="0"/>
                </a:rPr>
                <a:t>Artemis </a:t>
              </a:r>
              <a:endParaRPr lang="fr-FR" sz="1050" b="1" u="sng" dirty="0">
                <a:solidFill>
                  <a:srgbClr val="0070C0"/>
                </a:solidFill>
                <a:latin typeface="Comic Sans MS" pitchFamily="66" charset="0"/>
              </a:endParaRPr>
            </a:p>
          </p:txBody>
        </p:sp>
      </p:grpSp>
      <p:sp>
        <p:nvSpPr>
          <p:cNvPr id="186" name="ZoneTexte 185"/>
          <p:cNvSpPr txBox="1"/>
          <p:nvPr/>
        </p:nvSpPr>
        <p:spPr>
          <a:xfrm>
            <a:off x="2952728" y="1524316"/>
            <a:ext cx="857256"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ADA</a:t>
            </a:r>
            <a:endParaRPr lang="fr-FR" sz="1050" b="1" u="sng" dirty="0">
              <a:solidFill>
                <a:srgbClr val="FF0000"/>
              </a:solidFill>
              <a:latin typeface="Comic Sans MS" pitchFamily="66" charset="0"/>
            </a:endParaRPr>
          </a:p>
        </p:txBody>
      </p:sp>
      <p:sp>
        <p:nvSpPr>
          <p:cNvPr id="187" name="ZoneTexte 186"/>
          <p:cNvSpPr txBox="1"/>
          <p:nvPr/>
        </p:nvSpPr>
        <p:spPr>
          <a:xfrm>
            <a:off x="3047979" y="2881638"/>
            <a:ext cx="857256"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ADA</a:t>
            </a:r>
            <a:endParaRPr lang="fr-FR" sz="1050" b="1" u="sng" dirty="0">
              <a:solidFill>
                <a:srgbClr val="FF0000"/>
              </a:solidFill>
              <a:latin typeface="Comic Sans MS" pitchFamily="66" charset="0"/>
            </a:endParaRPr>
          </a:p>
        </p:txBody>
      </p:sp>
      <p:sp>
        <p:nvSpPr>
          <p:cNvPr id="188" name="ZoneTexte 187"/>
          <p:cNvSpPr txBox="1"/>
          <p:nvPr/>
        </p:nvSpPr>
        <p:spPr>
          <a:xfrm>
            <a:off x="3030951" y="3011753"/>
            <a:ext cx="854721" cy="646331"/>
          </a:xfrm>
          <a:prstGeom prst="rect">
            <a:avLst/>
          </a:prstGeom>
          <a:noFill/>
        </p:spPr>
        <p:txBody>
          <a:bodyPr wrap="none" rtlCol="0">
            <a:spAutoFit/>
          </a:bodyPr>
          <a:lstStyle/>
          <a:p>
            <a:r>
              <a:rPr lang="fr-FR" b="1" u="sng" dirty="0" smtClean="0">
                <a:solidFill>
                  <a:srgbClr val="00E266"/>
                </a:solidFill>
                <a:latin typeface="Comic Sans MS" pitchFamily="66" charset="0"/>
              </a:rPr>
              <a:t>IL7Ra</a:t>
            </a:r>
            <a:endParaRPr lang="fr-FR" b="1" u="sng" dirty="0">
              <a:solidFill>
                <a:srgbClr val="00E266"/>
              </a:solidFill>
              <a:latin typeface="Comic Sans MS" pitchFamily="66" charset="0"/>
            </a:endParaRPr>
          </a:p>
          <a:p>
            <a:endParaRPr lang="fr-FR" dirty="0"/>
          </a:p>
        </p:txBody>
      </p:sp>
    </p:spTree>
    <p:extLst>
      <p:ext uri="{BB962C8B-B14F-4D97-AF65-F5344CB8AC3E}">
        <p14:creationId xmlns:p14="http://schemas.microsoft.com/office/powerpoint/2010/main" xmlns="" val="210435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8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339" y="1"/>
            <a:ext cx="11809312" cy="6858001"/>
          </a:xfrm>
        </p:spPr>
        <p:txBody>
          <a:bodyPr>
            <a:normAutofit fontScale="92500" lnSpcReduction="10000"/>
          </a:bodyPr>
          <a:lstStyle/>
          <a:p>
            <a:pPr marL="0" indent="0" algn="ctr">
              <a:buNone/>
            </a:pPr>
            <a:endParaRPr lang="fr-FR" u="sng" dirty="0" smtClean="0">
              <a:solidFill>
                <a:schemeClr val="tx1"/>
              </a:solidFill>
              <a:latin typeface="Times New Roman" pitchFamily="18" charset="0"/>
              <a:cs typeface="Times New Roman" pitchFamily="18" charset="0"/>
            </a:endParaRPr>
          </a:p>
          <a:p>
            <a:pPr marL="0" indent="0" algn="ctr">
              <a:buNone/>
            </a:pPr>
            <a:r>
              <a:rPr lang="fr-FR" u="sng" dirty="0" smtClean="0">
                <a:solidFill>
                  <a:schemeClr val="tx1"/>
                </a:solidFill>
                <a:latin typeface="Times New Roman" pitchFamily="18" charset="0"/>
                <a:cs typeface="Times New Roman" pitchFamily="18" charset="0"/>
              </a:rPr>
              <a:t>Déficit de la chaine alpha du récepteur de l’IL7</a:t>
            </a:r>
            <a:endParaRPr lang="fr-FR" sz="1800" dirty="0">
              <a:solidFill>
                <a:schemeClr val="tx1"/>
              </a:solidFill>
              <a:latin typeface="Times New Roman" pitchFamily="18" charset="0"/>
              <a:cs typeface="Times New Roman" pitchFamily="18" charset="0"/>
            </a:endParaRPr>
          </a:p>
          <a:p>
            <a:pPr>
              <a:buFontTx/>
              <a:buChar char="-"/>
            </a:pPr>
            <a:r>
              <a:rPr lang="fr-FR" sz="1800" dirty="0" smtClean="0">
                <a:solidFill>
                  <a:schemeClr val="tx1"/>
                </a:solidFill>
                <a:latin typeface="Times New Roman" pitchFamily="18" charset="0"/>
                <a:cs typeface="Times New Roman" pitchFamily="18" charset="0"/>
              </a:rPr>
              <a:t>AR</a:t>
            </a:r>
          </a:p>
          <a:p>
            <a:pPr>
              <a:buFontTx/>
              <a:buChar char="-"/>
            </a:pPr>
            <a:endParaRPr lang="fr-FR" sz="1800" dirty="0">
              <a:solidFill>
                <a:schemeClr val="tx1"/>
              </a:solidFill>
              <a:latin typeface="Times New Roman" pitchFamily="18" charset="0"/>
              <a:cs typeface="Times New Roman" pitchFamily="18" charset="0"/>
            </a:endParaRPr>
          </a:p>
          <a:p>
            <a:pPr>
              <a:buFontTx/>
              <a:buChar char="-"/>
            </a:pPr>
            <a:endParaRPr lang="fr-FR" sz="1800" dirty="0" smtClean="0">
              <a:solidFill>
                <a:schemeClr val="tx1"/>
              </a:solidFill>
              <a:latin typeface="Times New Roman" pitchFamily="18" charset="0"/>
              <a:cs typeface="Times New Roman" pitchFamily="18" charset="0"/>
            </a:endParaRPr>
          </a:p>
          <a:p>
            <a:pPr>
              <a:buFontTx/>
              <a:buChar char="-"/>
            </a:pPr>
            <a:endParaRPr lang="fr-FR" sz="1800" dirty="0">
              <a:solidFill>
                <a:schemeClr val="tx1"/>
              </a:solidFill>
              <a:latin typeface="Times New Roman" pitchFamily="18" charset="0"/>
              <a:cs typeface="Times New Roman" pitchFamily="18" charset="0"/>
            </a:endParaRPr>
          </a:p>
          <a:p>
            <a:pPr>
              <a:buFontTx/>
              <a:buChar char="-"/>
            </a:pPr>
            <a:endParaRPr lang="fr-FR" sz="1800" dirty="0" smtClean="0">
              <a:solidFill>
                <a:schemeClr val="tx1"/>
              </a:solidFill>
              <a:latin typeface="Times New Roman" pitchFamily="18" charset="0"/>
              <a:cs typeface="Times New Roman" pitchFamily="18" charset="0"/>
            </a:endParaRPr>
          </a:p>
          <a:p>
            <a:pPr>
              <a:buFontTx/>
              <a:buChar char="-"/>
            </a:pPr>
            <a:endParaRPr lang="fr-FR" sz="1800" dirty="0">
              <a:solidFill>
                <a:schemeClr val="tx1"/>
              </a:solidFill>
              <a:latin typeface="Times New Roman" pitchFamily="18" charset="0"/>
              <a:cs typeface="Times New Roman" pitchFamily="18" charset="0"/>
            </a:endParaRPr>
          </a:p>
          <a:p>
            <a:pPr>
              <a:buFontTx/>
              <a:buChar char="-"/>
            </a:pPr>
            <a:endParaRPr lang="fr-FR" sz="1800" dirty="0" smtClean="0">
              <a:solidFill>
                <a:schemeClr val="tx1"/>
              </a:solidFill>
              <a:latin typeface="Times New Roman" pitchFamily="18" charset="0"/>
              <a:cs typeface="Times New Roman" pitchFamily="18" charset="0"/>
            </a:endParaRPr>
          </a:p>
          <a:p>
            <a:pPr>
              <a:buFontTx/>
              <a:buChar char="-"/>
            </a:pPr>
            <a:endParaRPr lang="fr-FR" sz="1800" dirty="0">
              <a:solidFill>
                <a:schemeClr val="tx1"/>
              </a:solidFill>
              <a:latin typeface="Times New Roman" pitchFamily="18" charset="0"/>
              <a:cs typeface="Times New Roman" pitchFamily="18" charset="0"/>
            </a:endParaRPr>
          </a:p>
          <a:p>
            <a:pPr algn="ctr">
              <a:buFontTx/>
              <a:buChar char="-"/>
            </a:pPr>
            <a:endParaRPr lang="fr-FR" dirty="0" smtClean="0">
              <a:solidFill>
                <a:schemeClr val="tx1"/>
              </a:solidFill>
              <a:latin typeface="Times New Roman" pitchFamily="18" charset="0"/>
              <a:cs typeface="Times New Roman" pitchFamily="18" charset="0"/>
            </a:endParaRPr>
          </a:p>
          <a:p>
            <a:pPr algn="ctr">
              <a:buFontTx/>
              <a:buChar char="-"/>
            </a:pPr>
            <a:endParaRPr lang="fr-FR" dirty="0" smtClean="0">
              <a:solidFill>
                <a:schemeClr val="tx1"/>
              </a:solidFill>
              <a:latin typeface="Times New Roman" pitchFamily="18" charset="0"/>
              <a:cs typeface="Times New Roman" pitchFamily="18" charset="0"/>
            </a:endParaRPr>
          </a:p>
          <a:p>
            <a:pPr algn="ctr">
              <a:buFontTx/>
              <a:buChar char="-"/>
            </a:pPr>
            <a:endParaRPr lang="fr-FR" dirty="0">
              <a:solidFill>
                <a:schemeClr val="tx1"/>
              </a:solidFill>
              <a:latin typeface="Times New Roman" pitchFamily="18" charset="0"/>
              <a:cs typeface="Times New Roman" pitchFamily="18" charset="0"/>
            </a:endParaRPr>
          </a:p>
          <a:p>
            <a:pPr marL="0" indent="0" algn="ctr">
              <a:buNone/>
            </a:pPr>
            <a:endParaRPr lang="fr-FR" u="sng" dirty="0" smtClean="0">
              <a:solidFill>
                <a:schemeClr val="tx1"/>
              </a:solidFill>
              <a:latin typeface="Times New Roman" pitchFamily="18" charset="0"/>
              <a:cs typeface="Times New Roman" pitchFamily="18" charset="0"/>
            </a:endParaRPr>
          </a:p>
          <a:p>
            <a:pPr marL="0" indent="0" algn="ctr">
              <a:buNone/>
            </a:pPr>
            <a:r>
              <a:rPr lang="fr-FR" u="sng" dirty="0" smtClean="0">
                <a:solidFill>
                  <a:schemeClr val="tx1"/>
                </a:solidFill>
                <a:latin typeface="Times New Roman" pitchFamily="18" charset="0"/>
                <a:cs typeface="Times New Roman" pitchFamily="18" charset="0"/>
              </a:rPr>
              <a:t>Sur le plan immunologique</a:t>
            </a:r>
          </a:p>
          <a:p>
            <a:pPr marL="0" indent="0" algn="ctr">
              <a:buNone/>
            </a:pPr>
            <a:r>
              <a:rPr lang="fr-FR" dirty="0">
                <a:solidFill>
                  <a:schemeClr val="tx1"/>
                </a:solidFill>
                <a:latin typeface="Times New Roman" pitchFamily="18" charset="0"/>
                <a:cs typeface="Times New Roman" pitchFamily="18" charset="0"/>
              </a:rPr>
              <a:t>D</a:t>
            </a:r>
            <a:r>
              <a:rPr lang="fr-FR" dirty="0" smtClean="0">
                <a:solidFill>
                  <a:schemeClr val="tx1"/>
                </a:solidFill>
                <a:latin typeface="Times New Roman" pitchFamily="18" charset="0"/>
                <a:cs typeface="Times New Roman" pitchFamily="18" charset="0"/>
              </a:rPr>
              <a:t>éficit isolé en  Lymphocytes T </a:t>
            </a:r>
          </a:p>
          <a:p>
            <a:pPr marL="0" indent="0" algn="ctr">
              <a:buNone/>
            </a:pPr>
            <a:r>
              <a:rPr lang="fr-FR" dirty="0">
                <a:solidFill>
                  <a:schemeClr val="tx1"/>
                </a:solidFill>
                <a:latin typeface="Times New Roman" pitchFamily="18" charset="0"/>
                <a:cs typeface="Times New Roman" pitchFamily="18" charset="0"/>
              </a:rPr>
              <a:t>D</a:t>
            </a:r>
            <a:r>
              <a:rPr lang="fr-FR" dirty="0" smtClean="0">
                <a:solidFill>
                  <a:schemeClr val="tx1"/>
                </a:solidFill>
                <a:latin typeface="Times New Roman" pitchFamily="18" charset="0"/>
                <a:cs typeface="Times New Roman" pitchFamily="18" charset="0"/>
              </a:rPr>
              <a:t>es taux  effondrés  en immunoglobulines</a:t>
            </a:r>
          </a:p>
          <a:p>
            <a:pPr marL="0" indent="0" algn="ctr">
              <a:buNone/>
            </a:pPr>
            <a:endParaRPr lang="fr-FR" dirty="0" smtClean="0">
              <a:solidFill>
                <a:schemeClr val="tx1"/>
              </a:solidFill>
              <a:latin typeface="Times New Roman" pitchFamily="18" charset="0"/>
              <a:cs typeface="Times New Roman" pitchFamily="18" charset="0"/>
            </a:endParaRPr>
          </a:p>
          <a:p>
            <a:endParaRPr lang="fr-FR" sz="1800" dirty="0">
              <a:solidFill>
                <a:schemeClr val="tx1"/>
              </a:solidFill>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srcRect l="6280" t="2551" r="6635" b="1462"/>
          <a:stretch>
            <a:fillRect/>
          </a:stretch>
        </p:blipFill>
        <p:spPr bwMode="auto">
          <a:xfrm>
            <a:off x="6500833" y="1196753"/>
            <a:ext cx="4433919" cy="3728873"/>
          </a:xfrm>
          <a:prstGeom prst="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3"/>
          <p:cNvPicPr>
            <a:picLocks noChangeAspect="1" noChangeArrowheads="1"/>
          </p:cNvPicPr>
          <p:nvPr/>
        </p:nvPicPr>
        <p:blipFill rotWithShape="1">
          <a:blip r:embed="rId4"/>
          <a:srcRect l="50000" r="-4242"/>
          <a:stretch/>
        </p:blipFill>
        <p:spPr bwMode="auto">
          <a:xfrm>
            <a:off x="1103446" y="1196753"/>
            <a:ext cx="3342005" cy="3728481"/>
          </a:xfrm>
          <a:prstGeom prst="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ZoneTexte 10"/>
          <p:cNvSpPr txBox="1">
            <a:spLocks/>
          </p:cNvSpPr>
          <p:nvPr/>
        </p:nvSpPr>
        <p:spPr>
          <a:xfrm>
            <a:off x="4175787" y="16934"/>
            <a:ext cx="3228520" cy="307777"/>
          </a:xfrm>
          <a:prstGeom prst="rect">
            <a:avLst/>
          </a:prstGeom>
          <a:solidFill>
            <a:schemeClr val="bg1">
              <a:lumMod val="85000"/>
            </a:schemeClr>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marL="0" lvl="4" algn="ctr">
              <a:tabLst>
                <a:tab pos="177800" algn="l"/>
              </a:tabLst>
            </a:pPr>
            <a:r>
              <a:rPr lang="fr-FR" sz="1400" dirty="0" smtClean="0">
                <a:solidFill>
                  <a:schemeClr val="tx1"/>
                </a:solidFill>
                <a:latin typeface="Times New Roman" pitchFamily="18" charset="0"/>
                <a:cs typeface="Times New Roman" pitchFamily="18" charset="0"/>
                <a:sym typeface="Wingdings" pitchFamily="2" charset="2"/>
              </a:rPr>
              <a:t>SCID T-B+NK+</a:t>
            </a:r>
          </a:p>
        </p:txBody>
      </p:sp>
    </p:spTree>
    <p:extLst>
      <p:ext uri="{BB962C8B-B14F-4D97-AF65-F5344CB8AC3E}">
        <p14:creationId xmlns:p14="http://schemas.microsoft.com/office/powerpoint/2010/main" xmlns="" val="10000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anim calcmode="lin" valueType="num">
                                      <p:cBhvr additive="base">
                                        <p:cTn id="1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anim calcmode="lin" valueType="num">
                                      <p:cBhvr additive="base">
                                        <p:cTn id="1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anim calcmode="lin" valueType="num">
                                      <p:cBhvr additive="base">
                                        <p:cTn id="2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350" y="188640"/>
            <a:ext cx="11713301" cy="6408712"/>
          </a:xfrm>
        </p:spPr>
        <p:txBody>
          <a:bodyPr/>
          <a:lstStyle/>
          <a:p>
            <a:pPr marL="0" indent="0" algn="ctr">
              <a:buNone/>
            </a:pPr>
            <a:r>
              <a:rPr lang="fr-FR" sz="3200" u="sng" dirty="0">
                <a:solidFill>
                  <a:schemeClr val="tx1"/>
                </a:solidFill>
                <a:latin typeface="Times New Roman" pitchFamily="18" charset="0"/>
                <a:cs typeface="Times New Roman" pitchFamily="18" charset="0"/>
              </a:rPr>
              <a:t>SCID </a:t>
            </a:r>
            <a:r>
              <a:rPr lang="fr-FR" sz="3200" u="sng" dirty="0" smtClean="0">
                <a:solidFill>
                  <a:schemeClr val="tx1"/>
                </a:solidFill>
                <a:latin typeface="Times New Roman" pitchFamily="18" charset="0"/>
                <a:cs typeface="Times New Roman" pitchFamily="18" charset="0"/>
              </a:rPr>
              <a:t>T-B+NK-</a:t>
            </a:r>
            <a:endParaRPr lang="fr-FR" sz="3200" u="sng" dirty="0">
              <a:solidFill>
                <a:schemeClr val="tx1"/>
              </a:solidFill>
              <a:latin typeface="Times New Roman" pitchFamily="18" charset="0"/>
              <a:cs typeface="Times New Roman" pitchFamily="18" charset="0"/>
            </a:endParaRPr>
          </a:p>
        </p:txBody>
      </p:sp>
      <p:grpSp>
        <p:nvGrpSpPr>
          <p:cNvPr id="2" name="Groupe 280"/>
          <p:cNvGrpSpPr>
            <a:grpSpLocks noChangeAspect="1"/>
          </p:cNvGrpSpPr>
          <p:nvPr/>
        </p:nvGrpSpPr>
        <p:grpSpPr>
          <a:xfrm>
            <a:off x="1088573" y="258748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6" name="Ellipse 4"/>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7" name="Ellipse 5"/>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4" name="Groupe 280"/>
          <p:cNvGrpSpPr>
            <a:grpSpLocks noChangeAspect="1"/>
          </p:cNvGrpSpPr>
          <p:nvPr/>
        </p:nvGrpSpPr>
        <p:grpSpPr>
          <a:xfrm>
            <a:off x="2370176"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 name="Ellipse 7"/>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0" name="Ellipse 8"/>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5" name="Groupe 280"/>
          <p:cNvGrpSpPr>
            <a:grpSpLocks noChangeAspect="1"/>
          </p:cNvGrpSpPr>
          <p:nvPr/>
        </p:nvGrpSpPr>
        <p:grpSpPr>
          <a:xfrm>
            <a:off x="3246947" y="1933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2" name="Ellipse 10"/>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3" name="Ellipse 11"/>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8" name="Groupe 280"/>
          <p:cNvGrpSpPr>
            <a:grpSpLocks noChangeAspect="1"/>
          </p:cNvGrpSpPr>
          <p:nvPr/>
        </p:nvGrpSpPr>
        <p:grpSpPr>
          <a:xfrm>
            <a:off x="4119443" y="258033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5" name="Ellipse 16"/>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6" name="Ellipse 17"/>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1" name="Groupe 280"/>
          <p:cNvGrpSpPr>
            <a:grpSpLocks noChangeAspect="1"/>
          </p:cNvGrpSpPr>
          <p:nvPr/>
        </p:nvGrpSpPr>
        <p:grpSpPr>
          <a:xfrm>
            <a:off x="5390087" y="193038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8" name="Ellipse 110"/>
            <p:cNvSpPr/>
            <p:nvPr/>
          </p:nvSpPr>
          <p:spPr>
            <a:xfrm>
              <a:off x="5214942" y="3385272"/>
              <a:ext cx="1571636" cy="1500198"/>
            </a:xfrm>
            <a:prstGeom prst="ellipse">
              <a:avLst/>
            </a:prstGeom>
            <a:solidFill>
              <a:srgbClr val="00B0F0"/>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9" name="Ellipse 111"/>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4" name="Groupe 280"/>
          <p:cNvGrpSpPr>
            <a:grpSpLocks noChangeAspect="1"/>
          </p:cNvGrpSpPr>
          <p:nvPr/>
        </p:nvGrpSpPr>
        <p:grpSpPr>
          <a:xfrm>
            <a:off x="5390087" y="324185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1" name="Ellipse 108"/>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2" name="Ellipse 109"/>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7" name="Groupe 280"/>
          <p:cNvGrpSpPr>
            <a:grpSpLocks noChangeAspect="1"/>
          </p:cNvGrpSpPr>
          <p:nvPr/>
        </p:nvGrpSpPr>
        <p:grpSpPr>
          <a:xfrm>
            <a:off x="7119839" y="323913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4" name="Ellipse 106"/>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5" name="Ellipse 107"/>
            <p:cNvSpPr/>
            <p:nvPr/>
          </p:nvSpPr>
          <p:spPr>
            <a:xfrm>
              <a:off x="5472984" y="3601749"/>
              <a:ext cx="1071570" cy="1071570"/>
            </a:xfrm>
            <a:prstGeom prst="ellipse">
              <a:avLst/>
            </a:prstGeom>
            <a:solidFill>
              <a:srgbClr val="FF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0" name="Groupe 280"/>
          <p:cNvGrpSpPr>
            <a:grpSpLocks noChangeAspect="1"/>
          </p:cNvGrpSpPr>
          <p:nvPr/>
        </p:nvGrpSpPr>
        <p:grpSpPr>
          <a:xfrm>
            <a:off x="8420963"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27" name="Ellipse 104"/>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28" name="Ellipse 105"/>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3" name="Groupe 280"/>
          <p:cNvGrpSpPr>
            <a:grpSpLocks noChangeAspect="1"/>
          </p:cNvGrpSpPr>
          <p:nvPr/>
        </p:nvGrpSpPr>
        <p:grpSpPr>
          <a:xfrm>
            <a:off x="8426213" y="387336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0" name="Ellipse 102"/>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1" name="Ellipse 103"/>
            <p:cNvSpPr/>
            <p:nvPr/>
          </p:nvSpPr>
          <p:spPr>
            <a:xfrm>
              <a:off x="5472984" y="3601749"/>
              <a:ext cx="1071570" cy="1071570"/>
            </a:xfrm>
            <a:prstGeom prst="ellipse">
              <a:avLst/>
            </a:prstGeom>
            <a:solidFill>
              <a:schemeClr val="accent3">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6" name="Groupe 280"/>
          <p:cNvGrpSpPr>
            <a:grpSpLocks noChangeAspect="1"/>
          </p:cNvGrpSpPr>
          <p:nvPr/>
        </p:nvGrpSpPr>
        <p:grpSpPr>
          <a:xfrm>
            <a:off x="10150715" y="387336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3" name="Ellipse 37"/>
            <p:cNvSpPr/>
            <p:nvPr/>
          </p:nvSpPr>
          <p:spPr>
            <a:xfrm>
              <a:off x="5214942" y="3385272"/>
              <a:ext cx="1571636" cy="1500198"/>
            </a:xfrm>
            <a:prstGeom prst="ellipse">
              <a:avLst/>
            </a:prstGeom>
            <a:solidFill>
              <a:srgbClr val="92D050"/>
            </a:solidFill>
            <a:ln>
              <a:solidFill>
                <a:srgbClr val="92D050"/>
              </a:solidFill>
            </a:ln>
            <a:sp3d extrusionH="76200" contourW="12700" prstMaterial="metal">
              <a:bevelT w="152400" h="50800" prst="softRound"/>
              <a:bevelB w="152400" h="50800" prst="softRound"/>
              <a:extrusionClr>
                <a:srgbClr val="92D050"/>
              </a:extrusionClr>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4" name="Ellipse 38"/>
            <p:cNvSpPr/>
            <p:nvPr/>
          </p:nvSpPr>
          <p:spPr>
            <a:xfrm>
              <a:off x="5472984" y="3601749"/>
              <a:ext cx="1071570" cy="1071570"/>
            </a:xfrm>
            <a:prstGeom prst="ellipse">
              <a:avLst/>
            </a:prstGeom>
            <a:solidFill>
              <a:schemeClr val="accent3">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29" name="Groupe 280"/>
          <p:cNvGrpSpPr>
            <a:grpSpLocks noChangeAspect="1"/>
          </p:cNvGrpSpPr>
          <p:nvPr/>
        </p:nvGrpSpPr>
        <p:grpSpPr>
          <a:xfrm>
            <a:off x="4104203" y="5182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6" name="Ellipse 46"/>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37" name="Ellipse 99"/>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32" name="Groupe 280"/>
          <p:cNvGrpSpPr>
            <a:grpSpLocks noChangeAspect="1"/>
          </p:cNvGrpSpPr>
          <p:nvPr/>
        </p:nvGrpSpPr>
        <p:grpSpPr>
          <a:xfrm>
            <a:off x="6258308" y="518210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39" name="Ellipse 96"/>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0" name="Ellipse 97"/>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35" name="Groupe 280"/>
          <p:cNvGrpSpPr>
            <a:grpSpLocks noChangeAspect="1"/>
          </p:cNvGrpSpPr>
          <p:nvPr/>
        </p:nvGrpSpPr>
        <p:grpSpPr>
          <a:xfrm>
            <a:off x="8426213" y="5186532"/>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42" name="Ellipse 41"/>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3" name="Ellipse 95"/>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44" name="Connecteur droit 15"/>
          <p:cNvCxnSpPr/>
          <p:nvPr/>
        </p:nvCxnSpPr>
        <p:spPr>
          <a:xfrm flipV="1">
            <a:off x="1723408" y="2812002"/>
            <a:ext cx="646768" cy="2720"/>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5" name="Connecteur droit 16"/>
          <p:cNvCxnSpPr/>
          <p:nvPr/>
        </p:nvCxnSpPr>
        <p:spPr>
          <a:xfrm rot="5400000" flipH="1" flipV="1">
            <a:off x="2960837" y="2272239"/>
            <a:ext cx="330284" cy="427875"/>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6" name="Connecteur droit 17"/>
          <p:cNvCxnSpPr/>
          <p:nvPr/>
        </p:nvCxnSpPr>
        <p:spPr>
          <a:xfrm rot="5400000" flipH="1" flipV="1">
            <a:off x="3838466" y="1625720"/>
            <a:ext cx="324293" cy="423601"/>
          </a:xfrm>
          <a:prstGeom prst="line">
            <a:avLst/>
          </a:prstGeom>
          <a:ln w="38100">
            <a:solidFill>
              <a:srgbClr val="FFC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7" name="Connecteur droit 18"/>
          <p:cNvCxnSpPr/>
          <p:nvPr/>
        </p:nvCxnSpPr>
        <p:spPr>
          <a:xfrm>
            <a:off x="4754279" y="1514688"/>
            <a:ext cx="5396437" cy="4286"/>
          </a:xfrm>
          <a:prstGeom prst="line">
            <a:avLst/>
          </a:prstGeom>
          <a:ln w="38100">
            <a:solidFill>
              <a:srgbClr val="FFC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8" name="Connecteur droit 19"/>
          <p:cNvCxnSpPr/>
          <p:nvPr/>
        </p:nvCxnSpPr>
        <p:spPr>
          <a:xfrm rot="16200000" flipH="1">
            <a:off x="3837683" y="2272164"/>
            <a:ext cx="325859" cy="423601"/>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49" name="Connecteur droit 20"/>
          <p:cNvCxnSpPr/>
          <p:nvPr/>
        </p:nvCxnSpPr>
        <p:spPr>
          <a:xfrm rot="5400000" flipH="1" flipV="1">
            <a:off x="4907893" y="2071730"/>
            <a:ext cx="328579" cy="821749"/>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0" name="Connecteur droit 21"/>
          <p:cNvCxnSpPr/>
          <p:nvPr/>
        </p:nvCxnSpPr>
        <p:spPr>
          <a:xfrm rot="16200000" flipH="1">
            <a:off x="4902109" y="2727461"/>
            <a:ext cx="340148" cy="821749"/>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1" name="Connecteur droit 22"/>
          <p:cNvCxnSpPr/>
          <p:nvPr/>
        </p:nvCxnSpPr>
        <p:spPr>
          <a:xfrm flipV="1">
            <a:off x="6024923" y="3466374"/>
            <a:ext cx="1094917" cy="2720"/>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2" name="Connecteur droit 23"/>
          <p:cNvCxnSpPr/>
          <p:nvPr/>
        </p:nvCxnSpPr>
        <p:spPr>
          <a:xfrm rot="5400000" flipH="1" flipV="1">
            <a:off x="7921317" y="2713074"/>
            <a:ext cx="333004" cy="852229"/>
          </a:xfrm>
          <a:prstGeom prst="line">
            <a:avLst/>
          </a:prstGeom>
          <a:ln w="38100">
            <a:solidFill>
              <a:srgbClr val="FF0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3" name="Connecteur droit 24"/>
          <p:cNvCxnSpPr/>
          <p:nvPr/>
        </p:nvCxnSpPr>
        <p:spPr>
          <a:xfrm rot="16200000" flipH="1">
            <a:off x="7934013" y="3354751"/>
            <a:ext cx="312863" cy="857479"/>
          </a:xfrm>
          <a:prstGeom prst="line">
            <a:avLst/>
          </a:prstGeom>
          <a:ln w="38100">
            <a:solidFill>
              <a:srgbClr val="00B05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4" name="Connecteur droit 25"/>
          <p:cNvCxnSpPr/>
          <p:nvPr/>
        </p:nvCxnSpPr>
        <p:spPr>
          <a:xfrm>
            <a:off x="9055799" y="2812003"/>
            <a:ext cx="1084927" cy="1429"/>
          </a:xfrm>
          <a:prstGeom prst="line">
            <a:avLst/>
          </a:prstGeom>
          <a:ln w="38100">
            <a:solidFill>
              <a:srgbClr val="FF000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5" name="Connecteur droit 26"/>
          <p:cNvCxnSpPr/>
          <p:nvPr/>
        </p:nvCxnSpPr>
        <p:spPr>
          <a:xfrm>
            <a:off x="9061048" y="4100607"/>
            <a:ext cx="1089667" cy="1429"/>
          </a:xfrm>
          <a:prstGeom prst="line">
            <a:avLst/>
          </a:prstGeom>
          <a:ln w="38100">
            <a:solidFill>
              <a:srgbClr val="00B05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6" name="Connecteur droit 27"/>
          <p:cNvCxnSpPr/>
          <p:nvPr/>
        </p:nvCxnSpPr>
        <p:spPr>
          <a:xfrm>
            <a:off x="6024923" y="2157630"/>
            <a:ext cx="4115803" cy="4286"/>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7" name="Connecteur droit 28"/>
          <p:cNvCxnSpPr/>
          <p:nvPr/>
        </p:nvCxnSpPr>
        <p:spPr>
          <a:xfrm rot="16200000" flipH="1">
            <a:off x="2416617" y="3468110"/>
            <a:ext cx="2275979" cy="1285133"/>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8" name="Connecteur droit 29"/>
          <p:cNvCxnSpPr/>
          <p:nvPr/>
        </p:nvCxnSpPr>
        <p:spPr>
          <a:xfrm>
            <a:off x="4739039" y="5409351"/>
            <a:ext cx="1519269" cy="1429"/>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59" name="Connecteur droit 30"/>
          <p:cNvCxnSpPr/>
          <p:nvPr/>
        </p:nvCxnSpPr>
        <p:spPr>
          <a:xfrm>
            <a:off x="6893143" y="5409350"/>
            <a:ext cx="1533071" cy="4424"/>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9061048" y="5406630"/>
            <a:ext cx="1094917" cy="7144"/>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5400000">
            <a:off x="10377313" y="5847091"/>
            <a:ext cx="186892" cy="5249"/>
          </a:xfrm>
          <a:prstGeom prst="line">
            <a:avLst/>
          </a:prstGeom>
          <a:ln w="38100">
            <a:solidFill>
              <a:srgbClr val="7030A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nvGrpSpPr>
          <p:cNvPr id="38" name="Groupe 80"/>
          <p:cNvGrpSpPr>
            <a:grpSpLocks noChangeAspect="1"/>
          </p:cNvGrpSpPr>
          <p:nvPr/>
        </p:nvGrpSpPr>
        <p:grpSpPr>
          <a:xfrm>
            <a:off x="10191789" y="1182671"/>
            <a:ext cx="697559" cy="673405"/>
            <a:chOff x="3132979" y="1767669"/>
            <a:chExt cx="2028825" cy="2611438"/>
          </a:xfrm>
        </p:grpSpPr>
        <p:sp>
          <p:nvSpPr>
            <p:cNvPr id="63" name="Oval 536"/>
            <p:cNvSpPr>
              <a:spLocks noChangeAspect="1" noChangeArrowheads="1"/>
            </p:cNvSpPr>
            <p:nvPr/>
          </p:nvSpPr>
          <p:spPr bwMode="auto">
            <a:xfrm rot="20400000" flipH="1">
              <a:off x="3132979" y="1767669"/>
              <a:ext cx="2028825" cy="2611438"/>
            </a:xfrm>
            <a:prstGeom prst="ellipse">
              <a:avLst/>
            </a:prstGeom>
            <a:gradFill rotWithShape="0">
              <a:gsLst>
                <a:gs pos="0">
                  <a:srgbClr val="FFDAA2"/>
                </a:gs>
                <a:gs pos="100000">
                  <a:srgbClr val="FF9900"/>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C000"/>
              </a:contourClr>
            </a:sp3d>
          </p:spPr>
          <p:txBody>
            <a:bodyPr anchor="ctr"/>
            <a:lstStyle/>
            <a:p>
              <a:endParaRPr lang="fr-FR" dirty="0"/>
            </a:p>
          </p:txBody>
        </p:sp>
        <p:sp>
          <p:nvSpPr>
            <p:cNvPr id="64" name="Freeform 537"/>
            <p:cNvSpPr>
              <a:spLocks noChangeAspect="1"/>
            </p:cNvSpPr>
            <p:nvPr/>
          </p:nvSpPr>
          <p:spPr bwMode="auto">
            <a:xfrm>
              <a:off x="3667967" y="2191532"/>
              <a:ext cx="1181100" cy="1428750"/>
            </a:xfrm>
            <a:custGeom>
              <a:avLst/>
              <a:gdLst>
                <a:gd name="T0" fmla="*/ 69 w 771"/>
                <a:gd name="T1" fmla="*/ 418 h 612"/>
                <a:gd name="T2" fmla="*/ 453 w 771"/>
                <a:gd name="T3" fmla="*/ 60 h 612"/>
                <a:gd name="T4" fmla="*/ 717 w 771"/>
                <a:gd name="T5" fmla="*/ 776 h 612"/>
                <a:gd name="T6" fmla="*/ 460 w 771"/>
                <a:gd name="T7" fmla="*/ 1306 h 612"/>
                <a:gd name="T8" fmla="*/ 69 w 771"/>
                <a:gd name="T9" fmla="*/ 878 h 612"/>
                <a:gd name="T10" fmla="*/ 69 w 771"/>
                <a:gd name="T11" fmla="*/ 418 h 612"/>
                <a:gd name="T12" fmla="*/ 0 60000 65536"/>
                <a:gd name="T13" fmla="*/ 0 60000 65536"/>
                <a:gd name="T14" fmla="*/ 0 60000 65536"/>
                <a:gd name="T15" fmla="*/ 0 60000 65536"/>
                <a:gd name="T16" fmla="*/ 0 60000 65536"/>
                <a:gd name="T17" fmla="*/ 0 60000 65536"/>
                <a:gd name="T18" fmla="*/ 0 w 771"/>
                <a:gd name="T19" fmla="*/ 0 h 612"/>
                <a:gd name="T20" fmla="*/ 771 w 771"/>
                <a:gd name="T21" fmla="*/ 612 h 612"/>
              </a:gdLst>
              <a:ahLst/>
              <a:cxnLst>
                <a:cxn ang="T12">
                  <a:pos x="T0" y="T1"/>
                </a:cxn>
                <a:cxn ang="T13">
                  <a:pos x="T2" y="T3"/>
                </a:cxn>
                <a:cxn ang="T14">
                  <a:pos x="T4" y="T5"/>
                </a:cxn>
                <a:cxn ang="T15">
                  <a:pos x="T6" y="T7"/>
                </a:cxn>
                <a:cxn ang="T16">
                  <a:pos x="T8" y="T9"/>
                </a:cxn>
                <a:cxn ang="T17">
                  <a:pos x="T10" y="T11"/>
                </a:cxn>
              </a:cxnLst>
              <a:rect l="T18" t="T19" r="T20" b="T21"/>
              <a:pathLst>
                <a:path w="771" h="612">
                  <a:moveTo>
                    <a:pt x="75" y="193"/>
                  </a:moveTo>
                  <a:cubicBezTo>
                    <a:pt x="143" y="130"/>
                    <a:pt x="370" y="0"/>
                    <a:pt x="486" y="28"/>
                  </a:cubicBezTo>
                  <a:cubicBezTo>
                    <a:pt x="602" y="56"/>
                    <a:pt x="769" y="263"/>
                    <a:pt x="770" y="359"/>
                  </a:cubicBezTo>
                  <a:cubicBezTo>
                    <a:pt x="771" y="455"/>
                    <a:pt x="610" y="596"/>
                    <a:pt x="494" y="604"/>
                  </a:cubicBezTo>
                  <a:cubicBezTo>
                    <a:pt x="378" y="612"/>
                    <a:pt x="150" y="470"/>
                    <a:pt x="75" y="406"/>
                  </a:cubicBezTo>
                  <a:cubicBezTo>
                    <a:pt x="0" y="342"/>
                    <a:pt x="7" y="256"/>
                    <a:pt x="75" y="193"/>
                  </a:cubicBezTo>
                  <a:close/>
                </a:path>
              </a:pathLst>
            </a:custGeom>
            <a:solidFill>
              <a:srgbClr val="CC0066"/>
            </a:soli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a:bevelT w="381000"/>
              <a:contourClr>
                <a:srgbClr val="FF0000"/>
              </a:contourClr>
            </a:sp3d>
          </p:spPr>
          <p:txBody>
            <a:bodyPr anchor="ctr"/>
            <a:lstStyle/>
            <a:p>
              <a:endParaRPr lang="fr-FR" dirty="0"/>
            </a:p>
          </p:txBody>
        </p:sp>
        <p:sp>
          <p:nvSpPr>
            <p:cNvPr id="65" name="Oval 538"/>
            <p:cNvSpPr>
              <a:spLocks noChangeAspect="1" noChangeArrowheads="1"/>
            </p:cNvSpPr>
            <p:nvPr/>
          </p:nvSpPr>
          <p:spPr bwMode="auto">
            <a:xfrm>
              <a:off x="3672729" y="3647269"/>
              <a:ext cx="104775"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6" name="Oval 539"/>
            <p:cNvSpPr>
              <a:spLocks noChangeAspect="1" noChangeArrowheads="1"/>
            </p:cNvSpPr>
            <p:nvPr/>
          </p:nvSpPr>
          <p:spPr bwMode="auto">
            <a:xfrm>
              <a:off x="4014042" y="3899682"/>
              <a:ext cx="104775"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7" name="Oval 540"/>
            <p:cNvSpPr>
              <a:spLocks noChangeAspect="1" noChangeArrowheads="1"/>
            </p:cNvSpPr>
            <p:nvPr/>
          </p:nvSpPr>
          <p:spPr bwMode="auto">
            <a:xfrm>
              <a:off x="4633167" y="3501219"/>
              <a:ext cx="106363" cy="152400"/>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8" name="Oval 541"/>
            <p:cNvSpPr>
              <a:spLocks noChangeAspect="1" noChangeArrowheads="1"/>
            </p:cNvSpPr>
            <p:nvPr/>
          </p:nvSpPr>
          <p:spPr bwMode="auto">
            <a:xfrm>
              <a:off x="3640979" y="3186894"/>
              <a:ext cx="104775" cy="152400"/>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69" name="Oval 542"/>
            <p:cNvSpPr>
              <a:spLocks noChangeAspect="1" noChangeArrowheads="1"/>
            </p:cNvSpPr>
            <p:nvPr/>
          </p:nvSpPr>
          <p:spPr bwMode="auto">
            <a:xfrm>
              <a:off x="4322017" y="3674257"/>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0" name="Oval 543"/>
            <p:cNvSpPr>
              <a:spLocks noChangeAspect="1" noChangeArrowheads="1"/>
            </p:cNvSpPr>
            <p:nvPr/>
          </p:nvSpPr>
          <p:spPr bwMode="auto">
            <a:xfrm>
              <a:off x="3923554" y="3537732"/>
              <a:ext cx="107950" cy="14763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1" name="Oval 544"/>
            <p:cNvSpPr>
              <a:spLocks noChangeAspect="1" noChangeArrowheads="1"/>
            </p:cNvSpPr>
            <p:nvPr/>
          </p:nvSpPr>
          <p:spPr bwMode="auto">
            <a:xfrm>
              <a:off x="4763342" y="3836182"/>
              <a:ext cx="106363" cy="15398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2" name="Oval 545"/>
            <p:cNvSpPr>
              <a:spLocks noChangeAspect="1" noChangeArrowheads="1"/>
            </p:cNvSpPr>
            <p:nvPr/>
          </p:nvSpPr>
          <p:spPr bwMode="auto">
            <a:xfrm>
              <a:off x="4937967" y="3107519"/>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3" name="Oval 546"/>
            <p:cNvSpPr>
              <a:spLocks noChangeAspect="1" noChangeArrowheads="1"/>
            </p:cNvSpPr>
            <p:nvPr/>
          </p:nvSpPr>
          <p:spPr bwMode="auto">
            <a:xfrm>
              <a:off x="4863354" y="2817007"/>
              <a:ext cx="104775" cy="147638"/>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4" name="Oval 547"/>
            <p:cNvSpPr>
              <a:spLocks noChangeAspect="1" noChangeArrowheads="1"/>
            </p:cNvSpPr>
            <p:nvPr/>
          </p:nvSpPr>
          <p:spPr bwMode="auto">
            <a:xfrm>
              <a:off x="4561729" y="3996519"/>
              <a:ext cx="106363"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5" name="Oval 542"/>
            <p:cNvSpPr>
              <a:spLocks noChangeAspect="1" noChangeArrowheads="1"/>
            </p:cNvSpPr>
            <p:nvPr/>
          </p:nvSpPr>
          <p:spPr bwMode="auto">
            <a:xfrm>
              <a:off x="4274440" y="3913985"/>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6" name="Oval 542"/>
            <p:cNvSpPr>
              <a:spLocks noChangeAspect="1" noChangeArrowheads="1"/>
            </p:cNvSpPr>
            <p:nvPr/>
          </p:nvSpPr>
          <p:spPr bwMode="auto">
            <a:xfrm>
              <a:off x="4560192" y="3779046"/>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7" name="Oval 542"/>
            <p:cNvSpPr>
              <a:spLocks noChangeAspect="1" noChangeArrowheads="1"/>
            </p:cNvSpPr>
            <p:nvPr/>
          </p:nvSpPr>
          <p:spPr bwMode="auto">
            <a:xfrm>
              <a:off x="4957070" y="3421856"/>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8" name="Oval 542"/>
            <p:cNvSpPr>
              <a:spLocks noChangeAspect="1" noChangeArrowheads="1"/>
            </p:cNvSpPr>
            <p:nvPr/>
          </p:nvSpPr>
          <p:spPr bwMode="auto">
            <a:xfrm>
              <a:off x="4774506" y="3625772"/>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79" name="Oval 542"/>
            <p:cNvSpPr>
              <a:spLocks noChangeAspect="1" noChangeArrowheads="1"/>
            </p:cNvSpPr>
            <p:nvPr/>
          </p:nvSpPr>
          <p:spPr bwMode="auto">
            <a:xfrm>
              <a:off x="4814194"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0" name="Oval 542"/>
            <p:cNvSpPr>
              <a:spLocks noChangeAspect="1" noChangeArrowheads="1"/>
            </p:cNvSpPr>
            <p:nvPr/>
          </p:nvSpPr>
          <p:spPr bwMode="auto">
            <a:xfrm>
              <a:off x="4099814" y="37076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1" name="Oval 542"/>
            <p:cNvSpPr>
              <a:spLocks noChangeAspect="1" noChangeArrowheads="1"/>
            </p:cNvSpPr>
            <p:nvPr/>
          </p:nvSpPr>
          <p:spPr bwMode="auto">
            <a:xfrm>
              <a:off x="3845812" y="38600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2" name="Oval 542"/>
            <p:cNvSpPr>
              <a:spLocks noChangeAspect="1" noChangeArrowheads="1"/>
            </p:cNvSpPr>
            <p:nvPr/>
          </p:nvSpPr>
          <p:spPr bwMode="auto">
            <a:xfrm>
              <a:off x="3774374"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3" name="Oval 542"/>
            <p:cNvSpPr>
              <a:spLocks noChangeAspect="1" noChangeArrowheads="1"/>
            </p:cNvSpPr>
            <p:nvPr/>
          </p:nvSpPr>
          <p:spPr bwMode="auto">
            <a:xfrm>
              <a:off x="3560060" y="335041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4" name="Oval 542"/>
            <p:cNvSpPr>
              <a:spLocks noChangeAspect="1" noChangeArrowheads="1"/>
            </p:cNvSpPr>
            <p:nvPr/>
          </p:nvSpPr>
          <p:spPr bwMode="auto">
            <a:xfrm>
              <a:off x="3885500" y="370760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5" name="Oval 542"/>
            <p:cNvSpPr>
              <a:spLocks noChangeAspect="1" noChangeArrowheads="1"/>
            </p:cNvSpPr>
            <p:nvPr/>
          </p:nvSpPr>
          <p:spPr bwMode="auto">
            <a:xfrm>
              <a:off x="4131564" y="4056861"/>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6" name="Oval 542"/>
            <p:cNvSpPr>
              <a:spLocks noChangeAspect="1" noChangeArrowheads="1"/>
            </p:cNvSpPr>
            <p:nvPr/>
          </p:nvSpPr>
          <p:spPr bwMode="auto">
            <a:xfrm>
              <a:off x="4417316" y="406479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7" name="Oval 542"/>
            <p:cNvSpPr>
              <a:spLocks noChangeAspect="1" noChangeArrowheads="1"/>
            </p:cNvSpPr>
            <p:nvPr/>
          </p:nvSpPr>
          <p:spPr bwMode="auto">
            <a:xfrm>
              <a:off x="4917382" y="3629127"/>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sp>
          <p:nvSpPr>
            <p:cNvPr id="88" name="Oval 542"/>
            <p:cNvSpPr>
              <a:spLocks noChangeAspect="1" noChangeArrowheads="1"/>
            </p:cNvSpPr>
            <p:nvPr/>
          </p:nvSpPr>
          <p:spPr bwMode="auto">
            <a:xfrm>
              <a:off x="3456872" y="2993228"/>
              <a:ext cx="103188" cy="150813"/>
            </a:xfrm>
            <a:prstGeom prst="ellipse">
              <a:avLst/>
            </a:prstGeom>
            <a:gradFill rotWithShape="0">
              <a:gsLst>
                <a:gs pos="0">
                  <a:srgbClr val="F0B2D1"/>
                </a:gs>
                <a:gs pos="100000">
                  <a:srgbClr val="CC0066"/>
                </a:gs>
              </a:gsLst>
              <a:path path="shape">
                <a:fillToRect l="50000" t="50000" r="50000" b="50000"/>
              </a:path>
            </a:gradFill>
            <a:ln w="9525">
              <a:noFill/>
              <a:round/>
              <a:headEnd/>
              <a:tailEnd/>
            </a:ln>
            <a:effectLst>
              <a:outerShdw blurRad="50800" dist="38100" dir="2700000" algn="tl" rotWithShape="0">
                <a:prstClr val="black">
                  <a:alpha val="40000"/>
                </a:prstClr>
              </a:outerShdw>
            </a:effectLst>
            <a:scene3d>
              <a:camera prst="orthographicFront"/>
              <a:lightRig rig="threePt" dir="t"/>
            </a:scene3d>
            <a:sp3d contourW="12700" prstMaterial="dkEdge">
              <a:bevelT w="381000"/>
              <a:contourClr>
                <a:srgbClr val="FF0000"/>
              </a:contourClr>
            </a:sp3d>
          </p:spPr>
          <p:txBody>
            <a:bodyPr anchor="ctr"/>
            <a:lstStyle/>
            <a:p>
              <a:endParaRPr lang="fr-FR" dirty="0"/>
            </a:p>
          </p:txBody>
        </p:sp>
      </p:grpSp>
      <p:grpSp>
        <p:nvGrpSpPr>
          <p:cNvPr id="41" name="Groupe 280"/>
          <p:cNvGrpSpPr>
            <a:grpSpLocks noChangeAspect="1"/>
          </p:cNvGrpSpPr>
          <p:nvPr/>
        </p:nvGrpSpPr>
        <p:grpSpPr>
          <a:xfrm>
            <a:off x="10200416" y="1934674"/>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0" name="Ellipse 89"/>
            <p:cNvSpPr/>
            <p:nvPr/>
          </p:nvSpPr>
          <p:spPr>
            <a:xfrm>
              <a:off x="5214942" y="3385272"/>
              <a:ext cx="1571636" cy="1500198"/>
            </a:xfrm>
            <a:prstGeom prst="ellipse">
              <a:avLst/>
            </a:prstGeom>
            <a:solidFill>
              <a:srgbClr val="00B0F0"/>
            </a:solidFill>
            <a:ln>
              <a:solidFill>
                <a:srgbClr val="00B0F0"/>
              </a:solidFill>
            </a:ln>
            <a:sp3d extrusionH="76200" contourW="12700" prstMaterial="metal">
              <a:bevelT w="152400" h="50800" prst="softRound"/>
              <a:bevelB w="152400" h="50800" prst="softRound"/>
              <a:extrusionClr>
                <a:srgbClr val="00B0F0"/>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1" name="Ellipse 90"/>
            <p:cNvSpPr/>
            <p:nvPr/>
          </p:nvSpPr>
          <p:spPr>
            <a:xfrm>
              <a:off x="5472984" y="3601749"/>
              <a:ext cx="1071570" cy="1071570"/>
            </a:xfrm>
            <a:prstGeom prst="ellipse">
              <a:avLst/>
            </a:prstGeom>
            <a:solidFill>
              <a:srgbClr val="00206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62" name="Groupe 280"/>
          <p:cNvGrpSpPr>
            <a:grpSpLocks noChangeAspect="1"/>
          </p:cNvGrpSpPr>
          <p:nvPr/>
        </p:nvGrpSpPr>
        <p:grpSpPr>
          <a:xfrm>
            <a:off x="10200416" y="2584760"/>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3" name="Ellipse 92"/>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4" name="Ellipse 93"/>
            <p:cNvSpPr/>
            <p:nvPr/>
          </p:nvSpPr>
          <p:spPr>
            <a:xfrm>
              <a:off x="5472984" y="3601749"/>
              <a:ext cx="1071570" cy="1071570"/>
            </a:xfrm>
            <a:prstGeom prst="ellipse">
              <a:avLst/>
            </a:prstGeom>
            <a:solidFill>
              <a:srgbClr val="C0000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89" name="Groupe 280"/>
          <p:cNvGrpSpPr>
            <a:grpSpLocks noChangeAspect="1"/>
          </p:cNvGrpSpPr>
          <p:nvPr/>
        </p:nvGrpSpPr>
        <p:grpSpPr>
          <a:xfrm>
            <a:off x="10217349" y="517938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6" name="Ellipse 95"/>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97" name="Ellipse 96"/>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92" name="Groupe 280"/>
          <p:cNvGrpSpPr>
            <a:grpSpLocks noChangeAspect="1"/>
          </p:cNvGrpSpPr>
          <p:nvPr/>
        </p:nvGrpSpPr>
        <p:grpSpPr>
          <a:xfrm>
            <a:off x="10236229" y="5951098"/>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99" name="Ellipse 98"/>
            <p:cNvSpPr/>
            <p:nvPr/>
          </p:nvSpPr>
          <p:spPr>
            <a:xfrm>
              <a:off x="5214942" y="3385272"/>
              <a:ext cx="1571636" cy="1500198"/>
            </a:xfrm>
            <a:prstGeom prst="ellipse">
              <a:avLst/>
            </a:prstGeom>
            <a:solidFill>
              <a:schemeClr val="accent4">
                <a:lumMod val="60000"/>
                <a:lumOff val="40000"/>
              </a:schemeClr>
            </a:solidFill>
            <a:ln>
              <a:solidFill>
                <a:schemeClr val="accent4">
                  <a:lumMod val="60000"/>
                  <a:lumOff val="40000"/>
                </a:schemeClr>
              </a:solidFill>
            </a:ln>
            <a:sp3d extrusionH="76200" contourW="12700" prstMaterial="metal">
              <a:bevelT w="152400" h="50800" prst="softRound"/>
              <a:bevelB w="152400" h="50800" prst="softRound"/>
              <a:extrusionClr>
                <a:schemeClr val="accent4">
                  <a:lumMod val="60000"/>
                  <a:lumOff val="40000"/>
                </a:schemeClr>
              </a:extrusionClr>
              <a:contourClr>
                <a:schemeClr val="accent4">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00" name="Ellipse 99"/>
            <p:cNvSpPr/>
            <p:nvPr/>
          </p:nvSpPr>
          <p:spPr>
            <a:xfrm>
              <a:off x="5472984" y="3601749"/>
              <a:ext cx="1071570" cy="1071570"/>
            </a:xfrm>
            <a:prstGeom prst="ellipse">
              <a:avLst/>
            </a:prstGeom>
            <a:solidFill>
              <a:srgbClr val="7030A0"/>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95" name="Groupe 280"/>
          <p:cNvGrpSpPr>
            <a:grpSpLocks noChangeAspect="1"/>
          </p:cNvGrpSpPr>
          <p:nvPr/>
        </p:nvGrpSpPr>
        <p:grpSpPr>
          <a:xfrm>
            <a:off x="4119443" y="128744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02" name="Ellipse 101"/>
            <p:cNvSpPr/>
            <p:nvPr/>
          </p:nvSpPr>
          <p:spPr>
            <a:xfrm>
              <a:off x="5214942" y="3385272"/>
              <a:ext cx="1571636" cy="1500198"/>
            </a:xfrm>
            <a:prstGeom prst="ellipse">
              <a:avLst/>
            </a:prstGeom>
            <a:solidFill>
              <a:srgbClr val="FFC000"/>
            </a:solidFill>
            <a:ln>
              <a:solidFill>
                <a:schemeClr val="accent2">
                  <a:lumMod val="60000"/>
                  <a:lumOff val="40000"/>
                </a:schemeClr>
              </a:solidFill>
            </a:ln>
            <a:sp3d extrusionH="76200" contourW="12700" prstMaterial="metal">
              <a:bevelT w="152400" h="50800" prst="softRound"/>
              <a:bevelB w="152400" h="50800" prst="softRound"/>
              <a:extrusionClr>
                <a:srgbClr val="FFC000"/>
              </a:extrusionClr>
              <a:contourClr>
                <a:srgbClr val="FFC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03" name="Ellipse 102"/>
            <p:cNvSpPr/>
            <p:nvPr/>
          </p:nvSpPr>
          <p:spPr>
            <a:xfrm>
              <a:off x="5472984" y="3601749"/>
              <a:ext cx="1071570" cy="1071570"/>
            </a:xfrm>
            <a:prstGeom prst="ellipse">
              <a:avLst/>
            </a:prstGeom>
            <a:solidFill>
              <a:srgbClr val="FF0066"/>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104" name="ZoneTexte 39"/>
          <p:cNvSpPr txBox="1"/>
          <p:nvPr/>
        </p:nvSpPr>
        <p:spPr>
          <a:xfrm>
            <a:off x="10817529" y="1357498"/>
            <a:ext cx="605371" cy="276999"/>
          </a:xfrm>
          <a:prstGeom prst="rect">
            <a:avLst/>
          </a:prstGeom>
          <a:noFill/>
        </p:spPr>
        <p:txBody>
          <a:bodyPr wrap="square" rtlCol="0">
            <a:spAutoFit/>
          </a:bodyPr>
          <a:lstStyle/>
          <a:p>
            <a:pPr algn="r"/>
            <a:r>
              <a:rPr lang="fr-FR" sz="1200" b="1" dirty="0" smtClean="0">
                <a:latin typeface="Comic Sans MS" pitchFamily="66" charset="0"/>
              </a:rPr>
              <a:t>NK</a:t>
            </a:r>
            <a:endParaRPr lang="fr-FR" sz="1200" b="1" dirty="0">
              <a:latin typeface="Comic Sans MS" pitchFamily="66" charset="0"/>
            </a:endParaRPr>
          </a:p>
        </p:txBody>
      </p:sp>
      <p:sp>
        <p:nvSpPr>
          <p:cNvPr id="105" name="ZoneTexte 40"/>
          <p:cNvSpPr txBox="1"/>
          <p:nvPr/>
        </p:nvSpPr>
        <p:spPr>
          <a:xfrm>
            <a:off x="10817529" y="2014527"/>
            <a:ext cx="605371" cy="276999"/>
          </a:xfrm>
          <a:prstGeom prst="rect">
            <a:avLst/>
          </a:prstGeom>
          <a:noFill/>
        </p:spPr>
        <p:txBody>
          <a:bodyPr wrap="square" rtlCol="0">
            <a:spAutoFit/>
          </a:bodyPr>
          <a:lstStyle/>
          <a:p>
            <a:pPr algn="r"/>
            <a:r>
              <a:rPr lang="el-GR" sz="1200" b="1" dirty="0" smtClean="0">
                <a:latin typeface="Comic Sans MS" pitchFamily="66" charset="0"/>
              </a:rPr>
              <a:t>γδ</a:t>
            </a:r>
            <a:endParaRPr lang="fr-FR" sz="1200" b="1" dirty="0">
              <a:latin typeface="Comic Sans MS" pitchFamily="66" charset="0"/>
            </a:endParaRPr>
          </a:p>
        </p:txBody>
      </p:sp>
      <p:sp>
        <p:nvSpPr>
          <p:cNvPr id="106" name="ZoneTexte 41"/>
          <p:cNvSpPr txBox="1"/>
          <p:nvPr/>
        </p:nvSpPr>
        <p:spPr>
          <a:xfrm>
            <a:off x="10534681" y="2657469"/>
            <a:ext cx="894569" cy="276999"/>
          </a:xfrm>
          <a:prstGeom prst="rect">
            <a:avLst/>
          </a:prstGeom>
          <a:noFill/>
        </p:spPr>
        <p:txBody>
          <a:bodyPr wrap="square" rtlCol="0">
            <a:spAutoFit/>
          </a:bodyPr>
          <a:lstStyle/>
          <a:p>
            <a:pPr algn="r"/>
            <a:r>
              <a:rPr lang="fr-FR" sz="1200" b="1" dirty="0" smtClean="0">
                <a:latin typeface="Comic Sans MS" pitchFamily="66" charset="0"/>
              </a:rPr>
              <a:t>CD8</a:t>
            </a:r>
            <a:endParaRPr lang="fr-FR" sz="1200" b="1" dirty="0">
              <a:latin typeface="Comic Sans MS" pitchFamily="66" charset="0"/>
            </a:endParaRPr>
          </a:p>
        </p:txBody>
      </p:sp>
      <p:sp>
        <p:nvSpPr>
          <p:cNvPr id="107" name="ZoneTexte 42"/>
          <p:cNvSpPr txBox="1"/>
          <p:nvPr/>
        </p:nvSpPr>
        <p:spPr>
          <a:xfrm>
            <a:off x="10528332" y="3943353"/>
            <a:ext cx="894569" cy="276999"/>
          </a:xfrm>
          <a:prstGeom prst="rect">
            <a:avLst/>
          </a:prstGeom>
          <a:noFill/>
        </p:spPr>
        <p:txBody>
          <a:bodyPr wrap="square" rtlCol="0">
            <a:spAutoFit/>
          </a:bodyPr>
          <a:lstStyle/>
          <a:p>
            <a:pPr algn="r"/>
            <a:r>
              <a:rPr lang="fr-FR" sz="1200" b="1" dirty="0" smtClean="0">
                <a:latin typeface="Comic Sans MS" pitchFamily="66" charset="0"/>
              </a:rPr>
              <a:t>CD4</a:t>
            </a:r>
            <a:endParaRPr lang="fr-FR" sz="1200" b="1" dirty="0">
              <a:latin typeface="Comic Sans MS" pitchFamily="66" charset="0"/>
            </a:endParaRPr>
          </a:p>
        </p:txBody>
      </p:sp>
      <p:sp>
        <p:nvSpPr>
          <p:cNvPr id="108" name="ZoneTexte 107"/>
          <p:cNvSpPr txBox="1"/>
          <p:nvPr/>
        </p:nvSpPr>
        <p:spPr>
          <a:xfrm>
            <a:off x="10521982" y="5265950"/>
            <a:ext cx="894569" cy="276999"/>
          </a:xfrm>
          <a:prstGeom prst="rect">
            <a:avLst/>
          </a:prstGeom>
          <a:noFill/>
        </p:spPr>
        <p:txBody>
          <a:bodyPr wrap="square" rtlCol="0">
            <a:spAutoFit/>
          </a:bodyPr>
          <a:lstStyle/>
          <a:p>
            <a:pPr algn="r"/>
            <a:r>
              <a:rPr lang="fr-FR" sz="1200" b="1" dirty="0" smtClean="0">
                <a:latin typeface="Comic Sans MS" pitchFamily="66" charset="0"/>
              </a:rPr>
              <a:t>B</a:t>
            </a:r>
            <a:endParaRPr lang="fr-FR" sz="1200" b="1" dirty="0">
              <a:latin typeface="Comic Sans MS" pitchFamily="66" charset="0"/>
            </a:endParaRPr>
          </a:p>
        </p:txBody>
      </p:sp>
      <p:sp>
        <p:nvSpPr>
          <p:cNvPr id="109" name="ZoneTexte 108"/>
          <p:cNvSpPr txBox="1"/>
          <p:nvPr/>
        </p:nvSpPr>
        <p:spPr>
          <a:xfrm>
            <a:off x="7427395" y="5729303"/>
            <a:ext cx="2635267" cy="461665"/>
          </a:xfrm>
          <a:prstGeom prst="rect">
            <a:avLst/>
          </a:prstGeom>
          <a:noFill/>
        </p:spPr>
        <p:txBody>
          <a:bodyPr wrap="square" rtlCol="0">
            <a:spAutoFit/>
          </a:bodyPr>
          <a:lstStyle/>
          <a:p>
            <a:pPr algn="ctr"/>
            <a:r>
              <a:rPr lang="fr-FR" sz="1200" b="1" dirty="0" smtClean="0">
                <a:latin typeface="Comic Sans MS" pitchFamily="66" charset="0"/>
              </a:rPr>
              <a:t>Immature </a:t>
            </a:r>
          </a:p>
          <a:p>
            <a:pPr algn="ctr"/>
            <a:r>
              <a:rPr lang="fr-FR" sz="1200" b="1" dirty="0" smtClean="0">
                <a:latin typeface="Comic Sans MS" pitchFamily="66" charset="0"/>
              </a:rPr>
              <a:t>B cells</a:t>
            </a:r>
            <a:endParaRPr lang="fr-FR" sz="1200" b="1" dirty="0">
              <a:latin typeface="Comic Sans MS" pitchFamily="66" charset="0"/>
            </a:endParaRPr>
          </a:p>
        </p:txBody>
      </p:sp>
      <p:sp>
        <p:nvSpPr>
          <p:cNvPr id="110" name="ZoneTexte 109"/>
          <p:cNvSpPr txBox="1"/>
          <p:nvPr/>
        </p:nvSpPr>
        <p:spPr>
          <a:xfrm>
            <a:off x="5255677" y="5729303"/>
            <a:ext cx="2635267" cy="276999"/>
          </a:xfrm>
          <a:prstGeom prst="rect">
            <a:avLst/>
          </a:prstGeom>
          <a:noFill/>
        </p:spPr>
        <p:txBody>
          <a:bodyPr wrap="square" rtlCol="0">
            <a:spAutoFit/>
          </a:bodyPr>
          <a:lstStyle/>
          <a:p>
            <a:pPr algn="ctr"/>
            <a:r>
              <a:rPr lang="fr-FR" sz="1200" b="1" dirty="0" smtClean="0">
                <a:latin typeface="Comic Sans MS" pitchFamily="66" charset="0"/>
              </a:rPr>
              <a:t>Pré B</a:t>
            </a:r>
            <a:endParaRPr lang="fr-FR" sz="1200" b="1" dirty="0">
              <a:latin typeface="Comic Sans MS" pitchFamily="66" charset="0"/>
            </a:endParaRPr>
          </a:p>
        </p:txBody>
      </p:sp>
      <p:grpSp>
        <p:nvGrpSpPr>
          <p:cNvPr id="98" name="Groupe 280"/>
          <p:cNvGrpSpPr>
            <a:grpSpLocks noChangeAspect="1"/>
          </p:cNvGrpSpPr>
          <p:nvPr/>
        </p:nvGrpSpPr>
        <p:grpSpPr>
          <a:xfrm>
            <a:off x="1775853" y="3573006"/>
            <a:ext cx="634835" cy="454484"/>
            <a:chOff x="5214942" y="3385272"/>
            <a:chExt cx="1571636" cy="1500198"/>
          </a:xfrm>
          <a:solidFill>
            <a:schemeClr val="accent4">
              <a:lumMod val="60000"/>
              <a:lumOff val="40000"/>
            </a:schemeClr>
          </a:solidFill>
          <a:effectLst>
            <a:glow rad="63500">
              <a:schemeClr val="accent4">
                <a:satMod val="175000"/>
                <a:alpha val="40000"/>
              </a:schemeClr>
            </a:glow>
            <a:outerShdw blurRad="50800" dist="38100" dir="5400000" algn="t" rotWithShape="0">
              <a:prstClr val="black">
                <a:alpha val="40000"/>
              </a:prstClr>
            </a:outerShdw>
          </a:effectLst>
          <a:scene3d>
            <a:camera prst="perspectiveAbove"/>
            <a:lightRig rig="threePt" dir="t"/>
          </a:scene3d>
        </p:grpSpPr>
        <p:sp>
          <p:nvSpPr>
            <p:cNvPr id="112" name="Ellipse 111"/>
            <p:cNvSpPr/>
            <p:nvPr/>
          </p:nvSpPr>
          <p:spPr>
            <a:xfrm>
              <a:off x="5214942" y="3385272"/>
              <a:ext cx="1571636" cy="1500198"/>
            </a:xfrm>
            <a:prstGeom prst="ellipse">
              <a:avLst/>
            </a:prstGeom>
            <a:solidFill>
              <a:schemeClr val="accent2">
                <a:lumMod val="60000"/>
                <a:lumOff val="40000"/>
              </a:schemeClr>
            </a:solidFill>
            <a:ln>
              <a:solidFill>
                <a:schemeClr val="accent2">
                  <a:lumMod val="60000"/>
                  <a:lumOff val="40000"/>
                </a:schemeClr>
              </a:solidFill>
            </a:ln>
            <a:sp3d extrusionH="76200" contourW="12700" prstMaterial="metal">
              <a:bevelT w="152400" h="50800" prst="softRound"/>
              <a:bevelB w="152400" h="50800" prst="softRound"/>
              <a:extrusionClr>
                <a:schemeClr val="accent2">
                  <a:lumMod val="60000"/>
                  <a:lumOff val="40000"/>
                </a:schemeClr>
              </a:extrusionClr>
              <a:contourClr>
                <a:schemeClr val="accent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113" name="Ellipse 112"/>
            <p:cNvSpPr/>
            <p:nvPr/>
          </p:nvSpPr>
          <p:spPr>
            <a:xfrm>
              <a:off x="5472984" y="3601749"/>
              <a:ext cx="1071570" cy="1071570"/>
            </a:xfrm>
            <a:prstGeom prst="ellipse">
              <a:avLst/>
            </a:prstGeom>
            <a:solidFill>
              <a:schemeClr val="accent2">
                <a:lumMod val="50000"/>
              </a:schemeClr>
            </a:solidFill>
            <a:ln>
              <a:solidFill>
                <a:schemeClr val="accent2">
                  <a:lumMod val="50000"/>
                </a:schemeClr>
              </a:solidFill>
            </a:ln>
            <a:effectLst>
              <a:innerShdw blurRad="114300">
                <a:prstClr val="black"/>
              </a:innerShdw>
            </a:effectLst>
            <a:sp3d extrusionH="76200" contourW="12700" prstMaterial="metal">
              <a:bevelT w="165100" prst="coolSlant"/>
              <a:bevelB w="152400" h="50800" prst="softRound"/>
              <a:extrusionClr>
                <a:schemeClr val="accent2">
                  <a:lumMod val="50000"/>
                </a:schemeClr>
              </a:extrusionClr>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114" name="Connecteur droit 113"/>
          <p:cNvCxnSpPr>
            <a:endCxn id="112" idx="1"/>
          </p:cNvCxnSpPr>
          <p:nvPr/>
        </p:nvCxnSpPr>
        <p:spPr>
          <a:xfrm rot="16200000" flipH="1">
            <a:off x="1417552" y="3188293"/>
            <a:ext cx="664158" cy="238384"/>
          </a:xfrm>
          <a:prstGeom prst="line">
            <a:avLst/>
          </a:prstGeom>
          <a:ln w="38100">
            <a:solidFill>
              <a:srgbClr val="00B0F0"/>
            </a:solidFill>
          </a:ln>
          <a:scene3d>
            <a:camera prst="orthographicFront"/>
            <a:lightRig rig="flood" dir="t"/>
          </a:scene3d>
          <a:sp3d prstMaterial="metal">
            <a:bevelT w="152400" h="50800" prst="softRound"/>
          </a:sp3d>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364027" y="2686860"/>
            <a:ext cx="825504" cy="276999"/>
          </a:xfrm>
          <a:prstGeom prst="rect">
            <a:avLst/>
          </a:prstGeom>
          <a:noFill/>
        </p:spPr>
        <p:txBody>
          <a:bodyPr wrap="square" rtlCol="0">
            <a:spAutoFit/>
          </a:bodyPr>
          <a:lstStyle/>
          <a:p>
            <a:pPr algn="ctr"/>
            <a:r>
              <a:rPr lang="fr-FR" sz="1200" b="1" dirty="0" smtClean="0">
                <a:latin typeface="Comic Sans MS" pitchFamily="66" charset="0"/>
              </a:rPr>
              <a:t>HSC</a:t>
            </a:r>
            <a:endParaRPr lang="fr-FR" sz="1200" b="1" dirty="0">
              <a:latin typeface="Comic Sans MS" pitchFamily="66" charset="0"/>
            </a:endParaRPr>
          </a:p>
        </p:txBody>
      </p:sp>
      <p:sp>
        <p:nvSpPr>
          <p:cNvPr id="116" name="ZoneTexte 115"/>
          <p:cNvSpPr txBox="1"/>
          <p:nvPr/>
        </p:nvSpPr>
        <p:spPr>
          <a:xfrm>
            <a:off x="2249992" y="2309032"/>
            <a:ext cx="825504" cy="276999"/>
          </a:xfrm>
          <a:prstGeom prst="rect">
            <a:avLst/>
          </a:prstGeom>
          <a:noFill/>
        </p:spPr>
        <p:txBody>
          <a:bodyPr wrap="square" rtlCol="0">
            <a:spAutoFit/>
          </a:bodyPr>
          <a:lstStyle/>
          <a:p>
            <a:pPr algn="ctr"/>
            <a:r>
              <a:rPr lang="fr-FR" sz="1200" b="1" dirty="0" smtClean="0">
                <a:latin typeface="Comic Sans MS" pitchFamily="66" charset="0"/>
              </a:rPr>
              <a:t>CLP</a:t>
            </a:r>
            <a:endParaRPr lang="fr-FR" sz="1200" b="1" dirty="0">
              <a:latin typeface="Comic Sans MS" pitchFamily="66" charset="0"/>
            </a:endParaRPr>
          </a:p>
        </p:txBody>
      </p:sp>
      <p:sp>
        <p:nvSpPr>
          <p:cNvPr id="117" name="ZoneTexte 50"/>
          <p:cNvSpPr txBox="1"/>
          <p:nvPr/>
        </p:nvSpPr>
        <p:spPr>
          <a:xfrm>
            <a:off x="1680603" y="4089405"/>
            <a:ext cx="825504" cy="276999"/>
          </a:xfrm>
          <a:prstGeom prst="rect">
            <a:avLst/>
          </a:prstGeom>
          <a:noFill/>
        </p:spPr>
        <p:txBody>
          <a:bodyPr wrap="square" rtlCol="0">
            <a:spAutoFit/>
          </a:bodyPr>
          <a:lstStyle/>
          <a:p>
            <a:pPr algn="ctr"/>
            <a:r>
              <a:rPr lang="fr-FR" sz="1200" b="1" dirty="0" smtClean="0">
                <a:latin typeface="Comic Sans MS" pitchFamily="66" charset="0"/>
              </a:rPr>
              <a:t>MLP</a:t>
            </a:r>
            <a:endParaRPr lang="fr-FR" sz="1200" b="1" dirty="0">
              <a:latin typeface="Comic Sans MS" pitchFamily="66" charset="0"/>
            </a:endParaRPr>
          </a:p>
        </p:txBody>
      </p:sp>
      <p:sp>
        <p:nvSpPr>
          <p:cNvPr id="118" name="ZoneTexte 117"/>
          <p:cNvSpPr txBox="1"/>
          <p:nvPr/>
        </p:nvSpPr>
        <p:spPr>
          <a:xfrm>
            <a:off x="4034352" y="1018386"/>
            <a:ext cx="1058341" cy="276999"/>
          </a:xfrm>
          <a:prstGeom prst="rect">
            <a:avLst/>
          </a:prstGeom>
          <a:noFill/>
        </p:spPr>
        <p:txBody>
          <a:bodyPr wrap="square" rtlCol="0">
            <a:spAutoFit/>
          </a:bodyPr>
          <a:lstStyle/>
          <a:p>
            <a:r>
              <a:rPr lang="fr-FR" sz="1200" b="1" dirty="0" smtClean="0">
                <a:latin typeface="Comic Sans MS" pitchFamily="66" charset="0"/>
              </a:rPr>
              <a:t>Pro NK</a:t>
            </a:r>
            <a:endParaRPr lang="fr-FR" sz="1200" b="1" dirty="0">
              <a:latin typeface="Comic Sans MS" pitchFamily="66" charset="0"/>
            </a:endParaRPr>
          </a:p>
        </p:txBody>
      </p:sp>
      <p:sp>
        <p:nvSpPr>
          <p:cNvPr id="119" name="ZoneTexte 118"/>
          <p:cNvSpPr txBox="1"/>
          <p:nvPr/>
        </p:nvSpPr>
        <p:spPr>
          <a:xfrm>
            <a:off x="4034352" y="3174226"/>
            <a:ext cx="1058341" cy="276999"/>
          </a:xfrm>
          <a:prstGeom prst="rect">
            <a:avLst/>
          </a:prstGeom>
          <a:noFill/>
        </p:spPr>
        <p:txBody>
          <a:bodyPr wrap="square" rtlCol="0">
            <a:spAutoFit/>
          </a:bodyPr>
          <a:lstStyle/>
          <a:p>
            <a:r>
              <a:rPr lang="fr-FR" sz="1200" b="1" dirty="0" smtClean="0">
                <a:latin typeface="Comic Sans MS" pitchFamily="66" charset="0"/>
              </a:rPr>
              <a:t>Pro T</a:t>
            </a:r>
            <a:endParaRPr lang="fr-FR" sz="1200" b="1" dirty="0">
              <a:latin typeface="Comic Sans MS" pitchFamily="66" charset="0"/>
            </a:endParaRPr>
          </a:p>
        </p:txBody>
      </p:sp>
      <p:sp>
        <p:nvSpPr>
          <p:cNvPr id="120" name="ZoneTexte 119"/>
          <p:cNvSpPr txBox="1"/>
          <p:nvPr/>
        </p:nvSpPr>
        <p:spPr>
          <a:xfrm>
            <a:off x="5412312" y="1652575"/>
            <a:ext cx="762005" cy="276999"/>
          </a:xfrm>
          <a:prstGeom prst="rect">
            <a:avLst/>
          </a:prstGeom>
          <a:noFill/>
        </p:spPr>
        <p:txBody>
          <a:bodyPr wrap="square" rtlCol="0">
            <a:spAutoFit/>
          </a:bodyPr>
          <a:lstStyle/>
          <a:p>
            <a:r>
              <a:rPr lang="el-GR" sz="1200" b="1" dirty="0" smtClean="0">
                <a:latin typeface="Comic Sans MS" pitchFamily="66" charset="0"/>
              </a:rPr>
              <a:t>γδ</a:t>
            </a:r>
            <a:endParaRPr lang="fr-FR" sz="1200" b="1" dirty="0">
              <a:latin typeface="Comic Sans MS" pitchFamily="66" charset="0"/>
            </a:endParaRPr>
          </a:p>
        </p:txBody>
      </p:sp>
      <p:sp>
        <p:nvSpPr>
          <p:cNvPr id="121" name="ZoneTexte 120"/>
          <p:cNvSpPr txBox="1"/>
          <p:nvPr/>
        </p:nvSpPr>
        <p:spPr>
          <a:xfrm>
            <a:off x="5333995" y="3771130"/>
            <a:ext cx="762005" cy="276999"/>
          </a:xfrm>
          <a:prstGeom prst="rect">
            <a:avLst/>
          </a:prstGeom>
          <a:noFill/>
        </p:spPr>
        <p:txBody>
          <a:bodyPr wrap="square" rtlCol="0">
            <a:spAutoFit/>
          </a:bodyPr>
          <a:lstStyle/>
          <a:p>
            <a:r>
              <a:rPr lang="el-GR" sz="1200" b="1" dirty="0" smtClean="0">
                <a:latin typeface="Comic Sans MS" pitchFamily="66" charset="0"/>
              </a:rPr>
              <a:t>αβ</a:t>
            </a:r>
            <a:endParaRPr lang="fr-FR" sz="1200" b="1" dirty="0">
              <a:latin typeface="Comic Sans MS" pitchFamily="66" charset="0"/>
            </a:endParaRPr>
          </a:p>
        </p:txBody>
      </p:sp>
      <p:sp>
        <p:nvSpPr>
          <p:cNvPr id="122" name="ZoneTexte 121"/>
          <p:cNvSpPr txBox="1"/>
          <p:nvPr/>
        </p:nvSpPr>
        <p:spPr>
          <a:xfrm>
            <a:off x="7042158" y="2968621"/>
            <a:ext cx="762005" cy="276999"/>
          </a:xfrm>
          <a:prstGeom prst="rect">
            <a:avLst/>
          </a:prstGeom>
          <a:noFill/>
        </p:spPr>
        <p:txBody>
          <a:bodyPr wrap="square" rtlCol="0">
            <a:spAutoFit/>
          </a:bodyPr>
          <a:lstStyle/>
          <a:p>
            <a:pPr algn="ctr"/>
            <a:r>
              <a:rPr lang="fr-FR" sz="1200" b="1" dirty="0" smtClean="0">
                <a:latin typeface="Comic Sans MS" pitchFamily="66" charset="0"/>
              </a:rPr>
              <a:t>HLA </a:t>
            </a:r>
            <a:endParaRPr lang="fr-FR" sz="1200" b="1" dirty="0">
              <a:latin typeface="Comic Sans MS" pitchFamily="66" charset="0"/>
            </a:endParaRPr>
          </a:p>
        </p:txBody>
      </p:sp>
      <p:sp>
        <p:nvSpPr>
          <p:cNvPr id="123" name="ZoneTexte 122"/>
          <p:cNvSpPr txBox="1"/>
          <p:nvPr/>
        </p:nvSpPr>
        <p:spPr>
          <a:xfrm>
            <a:off x="9186357" y="6501650"/>
            <a:ext cx="2635267" cy="276999"/>
          </a:xfrm>
          <a:prstGeom prst="rect">
            <a:avLst/>
          </a:prstGeom>
          <a:noFill/>
        </p:spPr>
        <p:txBody>
          <a:bodyPr wrap="square" rtlCol="0">
            <a:spAutoFit/>
          </a:bodyPr>
          <a:lstStyle/>
          <a:p>
            <a:pPr algn="ctr"/>
            <a:r>
              <a:rPr lang="fr-FR" sz="1200" b="1" dirty="0" smtClean="0">
                <a:latin typeface="Comic Sans MS" pitchFamily="66" charset="0"/>
              </a:rPr>
              <a:t>Ig switched B</a:t>
            </a:r>
            <a:endParaRPr lang="fr-FR" sz="1200" b="1" dirty="0">
              <a:latin typeface="Comic Sans MS" pitchFamily="66" charset="0"/>
            </a:endParaRPr>
          </a:p>
        </p:txBody>
      </p:sp>
      <p:grpSp>
        <p:nvGrpSpPr>
          <p:cNvPr id="101" name="Groupe 123"/>
          <p:cNvGrpSpPr/>
          <p:nvPr/>
        </p:nvGrpSpPr>
        <p:grpSpPr>
          <a:xfrm>
            <a:off x="2249992" y="1086773"/>
            <a:ext cx="1915915" cy="575989"/>
            <a:chOff x="2193908" y="1206755"/>
            <a:chExt cx="928694" cy="575989"/>
          </a:xfrm>
        </p:grpSpPr>
        <p:grpSp>
          <p:nvGrpSpPr>
            <p:cNvPr id="111" name="Groupe 287"/>
            <p:cNvGrpSpPr>
              <a:grpSpLocks/>
            </p:cNvGrpSpPr>
            <p:nvPr/>
          </p:nvGrpSpPr>
          <p:grpSpPr>
            <a:xfrm rot="8046913">
              <a:off x="2698606" y="1538671"/>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27" name="Rectangle 126"/>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cxnSp>
            <p:nvCxnSpPr>
              <p:cNvPr id="128" name="Connecteur droit 127"/>
              <p:cNvCxnSpPr>
                <a:stCxn id="127"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26" name="ZoneTexte 125"/>
            <p:cNvSpPr txBox="1"/>
            <p:nvPr/>
          </p:nvSpPr>
          <p:spPr>
            <a:xfrm>
              <a:off x="2193908" y="1206755"/>
              <a:ext cx="928694" cy="338554"/>
            </a:xfrm>
            <a:prstGeom prst="rect">
              <a:avLst/>
            </a:prstGeom>
            <a:noFill/>
            <a:ln w="12700">
              <a:noFill/>
            </a:ln>
            <a:effectLst/>
          </p:spPr>
          <p:txBody>
            <a:bodyPr wrap="square" rtlCol="0">
              <a:spAutoFit/>
            </a:bodyPr>
            <a:lstStyle/>
            <a:p>
              <a:pPr algn="ctr"/>
              <a:r>
                <a:rPr lang="el-GR" sz="1600" b="1" u="sng" dirty="0" smtClean="0">
                  <a:solidFill>
                    <a:schemeClr val="accent5">
                      <a:lumMod val="60000"/>
                      <a:lumOff val="40000"/>
                    </a:schemeClr>
                  </a:solidFill>
                  <a:latin typeface="Comic Sans MS" pitchFamily="66" charset="0"/>
                </a:rPr>
                <a:t>γ</a:t>
              </a:r>
              <a:r>
                <a:rPr lang="fr-FR" sz="1600" b="1" u="sng" dirty="0" smtClean="0">
                  <a:solidFill>
                    <a:schemeClr val="accent5">
                      <a:lumMod val="60000"/>
                      <a:lumOff val="40000"/>
                    </a:schemeClr>
                  </a:solidFill>
                  <a:latin typeface="Comic Sans MS" pitchFamily="66" charset="0"/>
                </a:rPr>
                <a:t>c, Jak3</a:t>
              </a:r>
              <a:endParaRPr lang="fr-FR" sz="1600" b="1" u="sng" dirty="0">
                <a:solidFill>
                  <a:schemeClr val="accent5">
                    <a:lumMod val="60000"/>
                    <a:lumOff val="40000"/>
                  </a:schemeClr>
                </a:solidFill>
                <a:latin typeface="Comic Sans MS" pitchFamily="66" charset="0"/>
              </a:endParaRPr>
            </a:p>
          </p:txBody>
        </p:sp>
      </p:grpSp>
      <p:grpSp>
        <p:nvGrpSpPr>
          <p:cNvPr id="124" name="Groupe 269"/>
          <p:cNvGrpSpPr>
            <a:grpSpLocks/>
          </p:cNvGrpSpPr>
          <p:nvPr/>
        </p:nvGrpSpPr>
        <p:grpSpPr>
          <a:xfrm rot="2602271">
            <a:off x="3636980" y="2509569"/>
            <a:ext cx="290315"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30" name="Rectangle 129"/>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31" name="Connecteur droit 130"/>
            <p:cNvCxnSpPr>
              <a:stCxn id="130"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2" name="ZoneTexte 131"/>
          <p:cNvSpPr txBox="1"/>
          <p:nvPr/>
        </p:nvSpPr>
        <p:spPr>
          <a:xfrm>
            <a:off x="2907250" y="2669917"/>
            <a:ext cx="1641457" cy="307777"/>
          </a:xfrm>
          <a:prstGeom prst="rect">
            <a:avLst/>
          </a:prstGeom>
          <a:noFill/>
          <a:ln w="12700">
            <a:noFill/>
          </a:ln>
          <a:effectLst/>
        </p:spPr>
        <p:txBody>
          <a:bodyPr wrap="square" rtlCol="0">
            <a:spAutoFit/>
          </a:bodyPr>
          <a:lstStyle/>
          <a:p>
            <a:r>
              <a:rPr lang="el-GR" sz="1400" b="1" u="sng" dirty="0" smtClean="0">
                <a:solidFill>
                  <a:schemeClr val="accent5">
                    <a:lumMod val="60000"/>
                    <a:lumOff val="40000"/>
                  </a:schemeClr>
                </a:solidFill>
                <a:latin typeface="Comic Sans MS" pitchFamily="66" charset="0"/>
              </a:rPr>
              <a:t>γ</a:t>
            </a:r>
            <a:r>
              <a:rPr lang="fr-FR" sz="1400" b="1" u="sng" dirty="0" smtClean="0">
                <a:solidFill>
                  <a:schemeClr val="accent5">
                    <a:lumMod val="60000"/>
                    <a:lumOff val="40000"/>
                  </a:schemeClr>
                </a:solidFill>
                <a:latin typeface="Comic Sans MS" pitchFamily="66" charset="0"/>
              </a:rPr>
              <a:t>c, Jak3</a:t>
            </a:r>
          </a:p>
        </p:txBody>
      </p:sp>
      <p:grpSp>
        <p:nvGrpSpPr>
          <p:cNvPr id="125" name="Groupe 133"/>
          <p:cNvGrpSpPr/>
          <p:nvPr/>
        </p:nvGrpSpPr>
        <p:grpSpPr>
          <a:xfrm>
            <a:off x="2666977" y="4616432"/>
            <a:ext cx="1039044" cy="350866"/>
            <a:chOff x="2000232" y="4616432"/>
            <a:chExt cx="779283" cy="350866"/>
          </a:xfrm>
        </p:grpSpPr>
        <p:grpSp>
          <p:nvGrpSpPr>
            <p:cNvPr id="129" name="Groupe 284"/>
            <p:cNvGrpSpPr>
              <a:grpSpLocks/>
            </p:cNvGrpSpPr>
            <p:nvPr/>
          </p:nvGrpSpPr>
          <p:grpSpPr>
            <a:xfrm rot="4009469">
              <a:off x="2535452" y="4590091"/>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36" name="Rectangle 135"/>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37" name="Connecteur droit 136"/>
              <p:cNvCxnSpPr>
                <a:stCxn id="136"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35" name="ZoneTexte 134"/>
            <p:cNvSpPr txBox="1"/>
            <p:nvPr/>
          </p:nvSpPr>
          <p:spPr>
            <a:xfrm>
              <a:off x="2000232" y="4705688"/>
              <a:ext cx="642942"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ADA</a:t>
              </a:r>
              <a:endParaRPr lang="fr-FR" sz="1050" b="1" u="sng" dirty="0">
                <a:solidFill>
                  <a:srgbClr val="FF0000"/>
                </a:solidFill>
                <a:latin typeface="Comic Sans MS" pitchFamily="66" charset="0"/>
              </a:endParaRPr>
            </a:p>
          </p:txBody>
        </p:sp>
      </p:grpSp>
      <p:grpSp>
        <p:nvGrpSpPr>
          <p:cNvPr id="133" name="Groupe 138"/>
          <p:cNvGrpSpPr/>
          <p:nvPr/>
        </p:nvGrpSpPr>
        <p:grpSpPr>
          <a:xfrm>
            <a:off x="4605856" y="5481539"/>
            <a:ext cx="857256" cy="831196"/>
            <a:chOff x="3454392" y="5481539"/>
            <a:chExt cx="642942" cy="831196"/>
          </a:xfrm>
        </p:grpSpPr>
        <p:grpSp>
          <p:nvGrpSpPr>
            <p:cNvPr id="134" name="Groupe 281"/>
            <p:cNvGrpSpPr>
              <a:grpSpLocks/>
            </p:cNvGrpSpPr>
            <p:nvPr/>
          </p:nvGrpSpPr>
          <p:grpSpPr>
            <a:xfrm>
              <a:off x="3680241" y="548152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41" name="Rectangle 140"/>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42" name="Connecteur droit 141"/>
              <p:cNvCxnSpPr>
                <a:stCxn id="141"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40" name="ZoneTexte 139"/>
            <p:cNvSpPr txBox="1"/>
            <p:nvPr/>
          </p:nvSpPr>
          <p:spPr>
            <a:xfrm>
              <a:off x="3454392" y="5735654"/>
              <a:ext cx="642942" cy="577081"/>
            </a:xfrm>
            <a:prstGeom prst="rect">
              <a:avLst/>
            </a:prstGeom>
            <a:noFill/>
            <a:ln w="12700">
              <a:noFill/>
            </a:ln>
            <a:effectLst/>
          </p:spPr>
          <p:txBody>
            <a:bodyPr wrap="square" rtlCol="0">
              <a:spAutoFit/>
            </a:bodyPr>
            <a:lstStyle/>
            <a:p>
              <a:r>
                <a:rPr lang="el-GR" sz="1050" b="1" u="sng" dirty="0" smtClean="0">
                  <a:solidFill>
                    <a:srgbClr val="FF0000"/>
                  </a:solidFill>
                  <a:latin typeface="Comic Sans MS" pitchFamily="66" charset="0"/>
                </a:rPr>
                <a:t>μ</a:t>
              </a:r>
              <a:endParaRPr lang="fr-FR" sz="1050" b="1" u="sng" dirty="0" smtClean="0">
                <a:solidFill>
                  <a:srgbClr val="FF0000"/>
                </a:solidFill>
                <a:latin typeface="Comic Sans MS" pitchFamily="66" charset="0"/>
              </a:endParaRPr>
            </a:p>
            <a:p>
              <a:r>
                <a:rPr lang="fr-FR" sz="1050" b="1" u="sng" dirty="0" smtClean="0">
                  <a:solidFill>
                    <a:srgbClr val="FF0000"/>
                  </a:solidFill>
                  <a:latin typeface="Comic Sans MS" pitchFamily="66" charset="0"/>
                </a:rPr>
                <a:t>Ig</a:t>
              </a:r>
              <a:r>
                <a:rPr lang="el-GR" sz="1050" b="1" u="sng" dirty="0" smtClean="0">
                  <a:solidFill>
                    <a:srgbClr val="FF0000"/>
                  </a:solidFill>
                  <a:latin typeface="Comic Sans MS" pitchFamily="66" charset="0"/>
                </a:rPr>
                <a:t>α</a:t>
              </a:r>
              <a:r>
                <a:rPr lang="fr-FR" sz="1050" b="1" u="sng" dirty="0" smtClean="0">
                  <a:solidFill>
                    <a:srgbClr val="FF0000"/>
                  </a:solidFill>
                  <a:latin typeface="Comic Sans MS" pitchFamily="66" charset="0"/>
                </a:rPr>
                <a:t> </a:t>
              </a:r>
              <a:r>
                <a:rPr lang="el-GR" sz="1050" b="1" u="sng" dirty="0" smtClean="0">
                  <a:solidFill>
                    <a:srgbClr val="FF0000"/>
                  </a:solidFill>
                  <a:latin typeface="Comic Sans MS" pitchFamily="66" charset="0"/>
                </a:rPr>
                <a:t>λ</a:t>
              </a:r>
              <a:r>
                <a:rPr lang="fr-FR" sz="1050" b="1" u="sng" dirty="0" smtClean="0">
                  <a:solidFill>
                    <a:srgbClr val="FF0000"/>
                  </a:solidFill>
                  <a:latin typeface="Comic Sans MS" pitchFamily="66" charset="0"/>
                </a:rPr>
                <a:t>5</a:t>
              </a:r>
            </a:p>
            <a:p>
              <a:r>
                <a:rPr lang="fr-FR" sz="1050" b="1" u="sng" dirty="0" smtClean="0">
                  <a:solidFill>
                    <a:srgbClr val="FF0000"/>
                  </a:solidFill>
                  <a:latin typeface="Comic Sans MS" pitchFamily="66" charset="0"/>
                </a:rPr>
                <a:t>BLNK</a:t>
              </a:r>
              <a:endParaRPr lang="fr-FR" sz="1050" b="1" u="sng" dirty="0">
                <a:solidFill>
                  <a:srgbClr val="FF0000"/>
                </a:solidFill>
                <a:latin typeface="Comic Sans MS" pitchFamily="66" charset="0"/>
              </a:endParaRPr>
            </a:p>
          </p:txBody>
        </p:sp>
      </p:grpSp>
      <p:grpSp>
        <p:nvGrpSpPr>
          <p:cNvPr id="138" name="Groupe 143"/>
          <p:cNvGrpSpPr/>
          <p:nvPr/>
        </p:nvGrpSpPr>
        <p:grpSpPr>
          <a:xfrm>
            <a:off x="10607976" y="5454664"/>
            <a:ext cx="1550157" cy="738664"/>
            <a:chOff x="7955982" y="5454664"/>
            <a:chExt cx="1162618" cy="738664"/>
          </a:xfrm>
        </p:grpSpPr>
        <p:grpSp>
          <p:nvGrpSpPr>
            <p:cNvPr id="139" name="Groupe 308"/>
            <p:cNvGrpSpPr>
              <a:grpSpLocks/>
            </p:cNvGrpSpPr>
            <p:nvPr/>
          </p:nvGrpSpPr>
          <p:grpSpPr>
            <a:xfrm rot="16200000">
              <a:off x="7982309" y="5705934"/>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46" name="Rectangle 145"/>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cxnSp>
            <p:nvCxnSpPr>
              <p:cNvPr id="147" name="Connecteur droit 146"/>
              <p:cNvCxnSpPr>
                <a:stCxn id="146"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45" name="ZoneTexte 144"/>
            <p:cNvSpPr txBox="1"/>
            <p:nvPr/>
          </p:nvSpPr>
          <p:spPr>
            <a:xfrm>
              <a:off x="8189906" y="5454664"/>
              <a:ext cx="928694" cy="738664"/>
            </a:xfrm>
            <a:prstGeom prst="rect">
              <a:avLst/>
            </a:prstGeom>
            <a:noFill/>
            <a:ln w="12700">
              <a:noFill/>
            </a:ln>
            <a:effectLst/>
          </p:spPr>
          <p:txBody>
            <a:bodyPr wrap="square" rtlCol="0">
              <a:spAutoFit/>
            </a:bodyPr>
            <a:lstStyle/>
            <a:p>
              <a:r>
                <a:rPr lang="fr-FR" sz="1050" b="1" u="sng" dirty="0" smtClean="0">
                  <a:solidFill>
                    <a:srgbClr val="FF0000"/>
                  </a:solidFill>
                  <a:latin typeface="Comic Sans MS" pitchFamily="66" charset="0"/>
                </a:rPr>
                <a:t>CD40L</a:t>
              </a:r>
            </a:p>
            <a:p>
              <a:r>
                <a:rPr lang="fr-FR" sz="1050" b="1" u="sng" dirty="0" smtClean="0">
                  <a:solidFill>
                    <a:srgbClr val="FF0000"/>
                  </a:solidFill>
                  <a:latin typeface="Comic Sans MS" pitchFamily="66" charset="0"/>
                </a:rPr>
                <a:t>CD40</a:t>
              </a:r>
            </a:p>
            <a:p>
              <a:r>
                <a:rPr lang="fr-FR" sz="1050" b="1" u="sng" dirty="0" smtClean="0">
                  <a:solidFill>
                    <a:srgbClr val="FF0000"/>
                  </a:solidFill>
                  <a:latin typeface="Comic Sans MS" pitchFamily="66" charset="0"/>
                </a:rPr>
                <a:t>AID</a:t>
              </a:r>
            </a:p>
            <a:p>
              <a:r>
                <a:rPr lang="fr-FR" sz="1050" b="1" u="sng" dirty="0" smtClean="0">
                  <a:solidFill>
                    <a:srgbClr val="FF0000"/>
                  </a:solidFill>
                  <a:latin typeface="Comic Sans MS" pitchFamily="66" charset="0"/>
                </a:rPr>
                <a:t>NEMO</a:t>
              </a:r>
              <a:endParaRPr lang="fr-FR" sz="1050" b="1" u="sng" dirty="0">
                <a:solidFill>
                  <a:srgbClr val="FF0000"/>
                </a:solidFill>
                <a:latin typeface="Comic Sans MS" pitchFamily="66" charset="0"/>
              </a:endParaRPr>
            </a:p>
          </p:txBody>
        </p:sp>
      </p:grpSp>
      <p:grpSp>
        <p:nvGrpSpPr>
          <p:cNvPr id="143" name="Groupe 148"/>
          <p:cNvGrpSpPr/>
          <p:nvPr/>
        </p:nvGrpSpPr>
        <p:grpSpPr>
          <a:xfrm>
            <a:off x="7228424" y="2589207"/>
            <a:ext cx="1238259" cy="490711"/>
            <a:chOff x="5421318" y="2589206"/>
            <a:chExt cx="928694" cy="490711"/>
          </a:xfrm>
        </p:grpSpPr>
        <p:grpSp>
          <p:nvGrpSpPr>
            <p:cNvPr id="144" name="Groupe 293"/>
            <p:cNvGrpSpPr>
              <a:grpSpLocks/>
            </p:cNvGrpSpPr>
            <p:nvPr/>
          </p:nvGrpSpPr>
          <p:grpSpPr>
            <a:xfrm rot="9050369">
              <a:off x="5853355" y="2809516"/>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51" name="Rectangle 150"/>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52" name="Connecteur droit 151"/>
              <p:cNvCxnSpPr>
                <a:stCxn id="151"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0" name="ZoneTexte 149"/>
            <p:cNvSpPr txBox="1"/>
            <p:nvPr/>
          </p:nvSpPr>
          <p:spPr>
            <a:xfrm>
              <a:off x="5421318" y="2589206"/>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ZAP 70</a:t>
              </a:r>
              <a:endParaRPr lang="fr-FR" sz="1050" b="1" u="sng" dirty="0">
                <a:solidFill>
                  <a:srgbClr val="FF0000"/>
                </a:solidFill>
                <a:latin typeface="Comic Sans MS" pitchFamily="66" charset="0"/>
              </a:endParaRPr>
            </a:p>
          </p:txBody>
        </p:sp>
      </p:grpSp>
      <p:grpSp>
        <p:nvGrpSpPr>
          <p:cNvPr id="148" name="Groupe 153"/>
          <p:cNvGrpSpPr/>
          <p:nvPr/>
        </p:nvGrpSpPr>
        <p:grpSpPr>
          <a:xfrm>
            <a:off x="7715261" y="3195048"/>
            <a:ext cx="1238259" cy="482863"/>
            <a:chOff x="5761046" y="3195047"/>
            <a:chExt cx="928694" cy="482863"/>
          </a:xfrm>
        </p:grpSpPr>
        <p:grpSp>
          <p:nvGrpSpPr>
            <p:cNvPr id="149" name="Groupe 278"/>
            <p:cNvGrpSpPr>
              <a:grpSpLocks/>
            </p:cNvGrpSpPr>
            <p:nvPr/>
          </p:nvGrpSpPr>
          <p:grpSpPr>
            <a:xfrm rot="19951380">
              <a:off x="6050857" y="3195038"/>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56" name="Rectangle 155"/>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57" name="Connecteur droit 156"/>
              <p:cNvCxnSpPr>
                <a:stCxn id="156"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5" name="ZoneTexte 154"/>
            <p:cNvSpPr txBox="1"/>
            <p:nvPr/>
          </p:nvSpPr>
          <p:spPr>
            <a:xfrm>
              <a:off x="5761046" y="3416300"/>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TAP1, 2</a:t>
              </a:r>
              <a:endParaRPr lang="fr-FR" sz="1050" b="1" u="sng" dirty="0">
                <a:solidFill>
                  <a:srgbClr val="FF0000"/>
                </a:solidFill>
                <a:latin typeface="Comic Sans MS" pitchFamily="66" charset="0"/>
              </a:endParaRPr>
            </a:p>
          </p:txBody>
        </p:sp>
      </p:grpSp>
      <p:grpSp>
        <p:nvGrpSpPr>
          <p:cNvPr id="153" name="Groupe 158"/>
          <p:cNvGrpSpPr/>
          <p:nvPr/>
        </p:nvGrpSpPr>
        <p:grpSpPr>
          <a:xfrm>
            <a:off x="4112669" y="1954203"/>
            <a:ext cx="1238259" cy="509927"/>
            <a:chOff x="3084502" y="1954202"/>
            <a:chExt cx="928694" cy="509927"/>
          </a:xfrm>
        </p:grpSpPr>
        <p:grpSp>
          <p:nvGrpSpPr>
            <p:cNvPr id="154" name="Groupe 290"/>
            <p:cNvGrpSpPr>
              <a:grpSpLocks/>
            </p:cNvGrpSpPr>
            <p:nvPr/>
          </p:nvGrpSpPr>
          <p:grpSpPr>
            <a:xfrm rot="9065664">
              <a:off x="3499036" y="219372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61" name="Rectangle 160"/>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62" name="Connecteur droit 161"/>
              <p:cNvCxnSpPr>
                <a:stCxn id="161"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60" name="ZoneTexte 159"/>
            <p:cNvSpPr txBox="1"/>
            <p:nvPr/>
          </p:nvSpPr>
          <p:spPr>
            <a:xfrm>
              <a:off x="3084502" y="1954202"/>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Rag1, 2</a:t>
              </a:r>
              <a:endParaRPr lang="fr-FR" sz="1050" b="1" u="sng" dirty="0">
                <a:solidFill>
                  <a:srgbClr val="FF0000"/>
                </a:solidFill>
                <a:latin typeface="Comic Sans MS" pitchFamily="66" charset="0"/>
              </a:endParaRPr>
            </a:p>
          </p:txBody>
        </p:sp>
      </p:grpSp>
      <p:grpSp>
        <p:nvGrpSpPr>
          <p:cNvPr id="158" name="Groupe 163"/>
          <p:cNvGrpSpPr/>
          <p:nvPr/>
        </p:nvGrpSpPr>
        <p:grpSpPr>
          <a:xfrm>
            <a:off x="5831929" y="4642189"/>
            <a:ext cx="3636913" cy="691671"/>
            <a:chOff x="4373946" y="4642188"/>
            <a:chExt cx="2727685" cy="691671"/>
          </a:xfrm>
        </p:grpSpPr>
        <p:sp>
          <p:nvSpPr>
            <p:cNvPr id="164" name="Rectangle 163"/>
            <p:cNvSpPr/>
            <p:nvPr/>
          </p:nvSpPr>
          <p:spPr>
            <a:xfrm rot="10800000">
              <a:off x="4373946" y="5269897"/>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sp>
          <p:nvSpPr>
            <p:cNvPr id="165" name="Rectangle 164"/>
            <p:cNvSpPr/>
            <p:nvPr/>
          </p:nvSpPr>
          <p:spPr>
            <a:xfrm rot="10800000">
              <a:off x="5634945" y="5279041"/>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sp>
          <p:nvSpPr>
            <p:cNvPr id="166" name="Rectangle 165"/>
            <p:cNvSpPr/>
            <p:nvPr/>
          </p:nvSpPr>
          <p:spPr>
            <a:xfrm rot="10800000">
              <a:off x="6883895" y="5280953"/>
              <a:ext cx="217736" cy="52906"/>
            </a:xfrm>
            <a:prstGeom prst="rect">
              <a:avLst/>
            </a:prstGeom>
            <a:solidFill>
              <a:srgbClr val="C00000"/>
            </a:solidFill>
            <a:ln>
              <a:solidFill>
                <a:srgbClr val="FF0066"/>
              </a:solidFill>
            </a:ln>
            <a:scene3d>
              <a:camera prst="orthographicFront"/>
              <a:lightRig rig="threePt" dir="t"/>
            </a:scene3d>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67" name="Connecteur en arc 166"/>
            <p:cNvCxnSpPr>
              <a:endCxn id="164" idx="2"/>
            </p:cNvCxnSpPr>
            <p:nvPr/>
          </p:nvCxnSpPr>
          <p:spPr>
            <a:xfrm rot="5400000">
              <a:off x="4904982" y="4424151"/>
              <a:ext cx="423579" cy="1267913"/>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a:endCxn id="165" idx="2"/>
            </p:cNvCxnSpPr>
            <p:nvPr/>
          </p:nvCxnSpPr>
          <p:spPr>
            <a:xfrm rot="5400000">
              <a:off x="5530909" y="5059222"/>
              <a:ext cx="432723" cy="69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Connecteur en arc 168"/>
            <p:cNvCxnSpPr>
              <a:endCxn id="166" idx="2"/>
            </p:cNvCxnSpPr>
            <p:nvPr/>
          </p:nvCxnSpPr>
          <p:spPr>
            <a:xfrm rot="16200000" flipH="1">
              <a:off x="6154428" y="4442617"/>
              <a:ext cx="434635" cy="1242036"/>
            </a:xfrm>
            <a:prstGeom prst="curved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0" name="ZoneTexte 169"/>
            <p:cNvSpPr txBox="1"/>
            <p:nvPr/>
          </p:nvSpPr>
          <p:spPr>
            <a:xfrm>
              <a:off x="5286380" y="4642188"/>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BTK</a:t>
              </a:r>
              <a:endParaRPr lang="fr-FR" sz="1050" b="1" u="sng" dirty="0">
                <a:solidFill>
                  <a:srgbClr val="FF0000"/>
                </a:solidFill>
                <a:latin typeface="Comic Sans MS" pitchFamily="66" charset="0"/>
              </a:endParaRPr>
            </a:p>
          </p:txBody>
        </p:sp>
      </p:grpSp>
      <p:grpSp>
        <p:nvGrpSpPr>
          <p:cNvPr id="159" name="Groupe 171"/>
          <p:cNvGrpSpPr/>
          <p:nvPr/>
        </p:nvGrpSpPr>
        <p:grpSpPr>
          <a:xfrm>
            <a:off x="7255941" y="3828182"/>
            <a:ext cx="1238259" cy="500609"/>
            <a:chOff x="5441956" y="3828181"/>
            <a:chExt cx="928694" cy="500609"/>
          </a:xfrm>
        </p:grpSpPr>
        <p:grpSp>
          <p:nvGrpSpPr>
            <p:cNvPr id="163" name="Groupe 275"/>
            <p:cNvGrpSpPr>
              <a:grpSpLocks/>
            </p:cNvGrpSpPr>
            <p:nvPr/>
          </p:nvGrpSpPr>
          <p:grpSpPr>
            <a:xfrm rot="1501966">
              <a:off x="5850688" y="3828172"/>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74" name="Rectangle 173"/>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75" name="Connecteur droit 174"/>
              <p:cNvCxnSpPr>
                <a:stCxn id="174"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3" name="ZoneTexte 172"/>
            <p:cNvSpPr txBox="1"/>
            <p:nvPr/>
          </p:nvSpPr>
          <p:spPr>
            <a:xfrm>
              <a:off x="5441956" y="4067180"/>
              <a:ext cx="928694" cy="261610"/>
            </a:xfrm>
            <a:prstGeom prst="rect">
              <a:avLst/>
            </a:prstGeom>
            <a:noFill/>
            <a:ln w="12700">
              <a:noFill/>
            </a:ln>
            <a:effectLst/>
          </p:spPr>
          <p:txBody>
            <a:bodyPr wrap="square" rtlCol="0">
              <a:spAutoFit/>
            </a:bodyPr>
            <a:lstStyle/>
            <a:p>
              <a:pPr algn="ctr"/>
              <a:r>
                <a:rPr lang="fr-FR" sz="1050" b="1" u="sng" dirty="0" smtClean="0">
                  <a:solidFill>
                    <a:srgbClr val="FF0000"/>
                  </a:solidFill>
                  <a:latin typeface="Comic Sans MS" pitchFamily="66" charset="0"/>
                </a:rPr>
                <a:t>ZAP 70</a:t>
              </a:r>
              <a:endParaRPr lang="fr-FR" sz="1050" b="1" u="sng" dirty="0">
                <a:solidFill>
                  <a:srgbClr val="FF0000"/>
                </a:solidFill>
                <a:latin typeface="Comic Sans MS" pitchFamily="66" charset="0"/>
              </a:endParaRPr>
            </a:p>
          </p:txBody>
        </p:sp>
      </p:grpSp>
      <p:grpSp>
        <p:nvGrpSpPr>
          <p:cNvPr id="171" name="Groupe 176"/>
          <p:cNvGrpSpPr/>
          <p:nvPr/>
        </p:nvGrpSpPr>
        <p:grpSpPr>
          <a:xfrm>
            <a:off x="4197336" y="3189329"/>
            <a:ext cx="1238259" cy="665797"/>
            <a:chOff x="3148002" y="3189328"/>
            <a:chExt cx="928694" cy="665797"/>
          </a:xfrm>
        </p:grpSpPr>
        <p:grpSp>
          <p:nvGrpSpPr>
            <p:cNvPr id="172" name="Groupe 272"/>
            <p:cNvGrpSpPr>
              <a:grpSpLocks/>
            </p:cNvGrpSpPr>
            <p:nvPr/>
          </p:nvGrpSpPr>
          <p:grpSpPr>
            <a:xfrm rot="1800377">
              <a:off x="3582304" y="3189319"/>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79" name="Rectangle 178"/>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80" name="Connecteur droit 179"/>
              <p:cNvCxnSpPr>
                <a:stCxn id="179"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8" name="ZoneTexte 177"/>
            <p:cNvSpPr txBox="1"/>
            <p:nvPr/>
          </p:nvSpPr>
          <p:spPr>
            <a:xfrm>
              <a:off x="3148002" y="3424238"/>
              <a:ext cx="928694" cy="430887"/>
            </a:xfrm>
            <a:prstGeom prst="rect">
              <a:avLst/>
            </a:prstGeom>
            <a:noFill/>
            <a:ln w="12700">
              <a:noFill/>
            </a:ln>
            <a:effectLst/>
          </p:spPr>
          <p:txBody>
            <a:bodyPr wrap="square" rtlCol="0">
              <a:spAutoFit/>
            </a:bodyPr>
            <a:lstStyle/>
            <a:p>
              <a:r>
                <a:rPr lang="fr-FR" sz="1050" b="1" u="sng" dirty="0" smtClean="0">
                  <a:solidFill>
                    <a:srgbClr val="FF0000"/>
                  </a:solidFill>
                  <a:latin typeface="Comic Sans MS" pitchFamily="66" charset="0"/>
                </a:rPr>
                <a:t>Rag 1,2</a:t>
              </a:r>
            </a:p>
            <a:p>
              <a:r>
                <a:rPr lang="fr-FR" sz="1050" b="1" u="sng" dirty="0" smtClean="0">
                  <a:solidFill>
                    <a:srgbClr val="FF0000"/>
                  </a:solidFill>
                  <a:latin typeface="Comic Sans MS" pitchFamily="66" charset="0"/>
                </a:rPr>
                <a:t>Artemis </a:t>
              </a:r>
              <a:endParaRPr lang="fr-FR" sz="1050" b="1" u="sng" dirty="0">
                <a:solidFill>
                  <a:srgbClr val="FF0000"/>
                </a:solidFill>
                <a:latin typeface="Comic Sans MS" pitchFamily="66" charset="0"/>
              </a:endParaRPr>
            </a:p>
          </p:txBody>
        </p:sp>
      </p:grpSp>
      <p:grpSp>
        <p:nvGrpSpPr>
          <p:cNvPr id="176" name="Groupe 181"/>
          <p:cNvGrpSpPr/>
          <p:nvPr/>
        </p:nvGrpSpPr>
        <p:grpSpPr>
          <a:xfrm>
            <a:off x="4548707" y="4660909"/>
            <a:ext cx="1238259" cy="664325"/>
            <a:chOff x="3411530" y="4660908"/>
            <a:chExt cx="928694" cy="664325"/>
          </a:xfrm>
        </p:grpSpPr>
        <p:grpSp>
          <p:nvGrpSpPr>
            <p:cNvPr id="177" name="Groupe 296"/>
            <p:cNvGrpSpPr>
              <a:grpSpLocks/>
            </p:cNvGrpSpPr>
            <p:nvPr/>
          </p:nvGrpSpPr>
          <p:grpSpPr>
            <a:xfrm rot="10800000">
              <a:off x="3680241" y="5054834"/>
              <a:ext cx="217736" cy="270409"/>
              <a:chOff x="781024" y="1857364"/>
              <a:chExt cx="357190" cy="365128"/>
            </a:xfrm>
            <a:solidFill>
              <a:srgbClr val="C00000"/>
            </a:solidFill>
            <a:effectLst>
              <a:outerShdw blurRad="50800" dist="38100" dir="2700000" algn="tl" rotWithShape="0">
                <a:srgbClr val="FF0000">
                  <a:alpha val="40000"/>
                </a:srgbClr>
              </a:outerShdw>
            </a:effectLst>
            <a:scene3d>
              <a:camera prst="orthographicFront"/>
              <a:lightRig rig="threePt" dir="t"/>
            </a:scene3d>
          </p:grpSpPr>
          <p:sp>
            <p:nvSpPr>
              <p:cNvPr id="184" name="Rectangle 183"/>
              <p:cNvSpPr/>
              <p:nvPr/>
            </p:nvSpPr>
            <p:spPr>
              <a:xfrm>
                <a:off x="781024" y="1857364"/>
                <a:ext cx="357190" cy="71438"/>
              </a:xfrm>
              <a:prstGeom prst="rect">
                <a:avLst/>
              </a:prstGeom>
              <a:grpFill/>
              <a:ln>
                <a:solidFill>
                  <a:srgbClr val="FF0066"/>
                </a:solidFill>
              </a:ln>
              <a:sp3d prstMaterial="metal">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u="sng" dirty="0"/>
              </a:p>
            </p:txBody>
          </p:sp>
          <p:cxnSp>
            <p:nvCxnSpPr>
              <p:cNvPr id="185" name="Connecteur droit 184"/>
              <p:cNvCxnSpPr>
                <a:stCxn id="184" idx="2"/>
              </p:cNvCxnSpPr>
              <p:nvPr/>
            </p:nvCxnSpPr>
            <p:spPr>
              <a:xfrm rot="16200000" flipH="1">
                <a:off x="815155" y="2073266"/>
                <a:ext cx="293690" cy="4762"/>
              </a:xfrm>
              <a:prstGeom prst="line">
                <a:avLst/>
              </a:prstGeom>
              <a:grpFill/>
              <a:ln w="38100">
                <a:solidFill>
                  <a:srgbClr val="FF0066"/>
                </a:solidFill>
              </a:ln>
              <a:sp3d prstMaterial="metal">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83" name="ZoneTexte 182"/>
            <p:cNvSpPr txBox="1"/>
            <p:nvPr/>
          </p:nvSpPr>
          <p:spPr>
            <a:xfrm>
              <a:off x="3411530" y="4660908"/>
              <a:ext cx="928694" cy="430887"/>
            </a:xfrm>
            <a:prstGeom prst="rect">
              <a:avLst/>
            </a:prstGeom>
            <a:noFill/>
            <a:ln w="12700">
              <a:noFill/>
            </a:ln>
            <a:effectLst/>
          </p:spPr>
          <p:txBody>
            <a:bodyPr wrap="square" rtlCol="0">
              <a:spAutoFit/>
            </a:bodyPr>
            <a:lstStyle/>
            <a:p>
              <a:r>
                <a:rPr lang="fr-FR" sz="1050" b="1" u="sng" dirty="0" smtClean="0">
                  <a:solidFill>
                    <a:srgbClr val="FF0000"/>
                  </a:solidFill>
                  <a:latin typeface="Comic Sans MS" pitchFamily="66" charset="0"/>
                </a:rPr>
                <a:t>Rag 1,2</a:t>
              </a:r>
            </a:p>
            <a:p>
              <a:r>
                <a:rPr lang="fr-FR" sz="1050" b="1" u="sng" dirty="0" smtClean="0">
                  <a:solidFill>
                    <a:srgbClr val="FF0000"/>
                  </a:solidFill>
                  <a:latin typeface="Comic Sans MS" pitchFamily="66" charset="0"/>
                </a:rPr>
                <a:t>Artemis </a:t>
              </a:r>
              <a:endParaRPr lang="fr-FR" sz="1050" b="1" u="sng" dirty="0">
                <a:solidFill>
                  <a:srgbClr val="FF0000"/>
                </a:solidFill>
                <a:latin typeface="Comic Sans MS" pitchFamily="66" charset="0"/>
              </a:endParaRPr>
            </a:p>
          </p:txBody>
        </p:sp>
      </p:grpSp>
      <p:sp>
        <p:nvSpPr>
          <p:cNvPr id="186" name="ZoneTexte 185"/>
          <p:cNvSpPr txBox="1"/>
          <p:nvPr/>
        </p:nvSpPr>
        <p:spPr>
          <a:xfrm>
            <a:off x="3143230" y="2942064"/>
            <a:ext cx="1047757" cy="415498"/>
          </a:xfrm>
          <a:prstGeom prst="rect">
            <a:avLst/>
          </a:prstGeom>
          <a:noFill/>
          <a:ln w="12700">
            <a:noFill/>
          </a:ln>
          <a:effectLst/>
        </p:spPr>
        <p:txBody>
          <a:bodyPr wrap="square" rtlCol="0">
            <a:spAutoFit/>
          </a:bodyPr>
          <a:lstStyle/>
          <a:p>
            <a:r>
              <a:rPr lang="fr-FR" sz="1050" b="1" u="sng" dirty="0" smtClean="0">
                <a:solidFill>
                  <a:srgbClr val="FF0000"/>
                </a:solidFill>
                <a:latin typeface="Comic Sans MS" pitchFamily="66" charset="0"/>
              </a:rPr>
              <a:t>ADA</a:t>
            </a:r>
          </a:p>
          <a:p>
            <a:r>
              <a:rPr lang="fr-FR" sz="1050" b="1" u="sng" dirty="0" smtClean="0">
                <a:solidFill>
                  <a:srgbClr val="FF0000"/>
                </a:solidFill>
                <a:latin typeface="Comic Sans MS" pitchFamily="66" charset="0"/>
              </a:rPr>
              <a:t>IL7Ra</a:t>
            </a:r>
            <a:endParaRPr lang="fr-FR" sz="1050" b="1" u="sng" dirty="0">
              <a:solidFill>
                <a:srgbClr val="FF0000"/>
              </a:solidFill>
              <a:latin typeface="Comic Sans MS" pitchFamily="66" charset="0"/>
            </a:endParaRPr>
          </a:p>
        </p:txBody>
      </p:sp>
    </p:spTree>
    <p:extLst>
      <p:ext uri="{BB962C8B-B14F-4D97-AF65-F5344CB8AC3E}">
        <p14:creationId xmlns:p14="http://schemas.microsoft.com/office/powerpoint/2010/main" xmlns="" val="222581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grpId="0" nodeType="clickEffect">
                                  <p:stCondLst>
                                    <p:cond delay="0"/>
                                  </p:stCondLst>
                                  <p:endCondLst>
                                    <p:cond evt="onNext" delay="0">
                                      <p:tgtEl>
                                        <p:sldTgt/>
                                      </p:tgtEl>
                                    </p:cond>
                                  </p:endCondLst>
                                  <p:childTnLst>
                                    <p:animScale>
                                      <p:cBhvr>
                                        <p:cTn id="6" dur="2000" fill="hold"/>
                                        <p:tgtEl>
                                          <p:spTgt spid="132"/>
                                        </p:tgtEl>
                                      </p:cBhvr>
                                      <p:by x="150000" y="150000"/>
                                    </p:animScale>
                                  </p:childTnLst>
                                </p:cTn>
                              </p:par>
                              <p:par>
                                <p:cTn id="7" presetID="6" presetClass="emph" presetSubtype="0" repeatCount="indefinite" fill="hold" nodeType="withEffect">
                                  <p:stCondLst>
                                    <p:cond delay="0"/>
                                  </p:stCondLst>
                                  <p:endCondLst>
                                    <p:cond evt="onNext" delay="0">
                                      <p:tgtEl>
                                        <p:sldTgt/>
                                      </p:tgtEl>
                                    </p:cond>
                                  </p:endCondLst>
                                  <p:childTnLst>
                                    <p:animScale>
                                      <p:cBhvr>
                                        <p:cTn id="8" dur="2000" fill="hold"/>
                                        <p:tgtEl>
                                          <p:spTgt spid="10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srcRect r="50000"/>
          <a:stretch/>
        </p:blipFill>
        <p:spPr bwMode="auto">
          <a:xfrm>
            <a:off x="3928239" y="2564904"/>
            <a:ext cx="4229100" cy="3168352"/>
          </a:xfrm>
          <a:prstGeom prst="rect">
            <a:avLst/>
          </a:prstGeom>
          <a:solidFill>
            <a:srgbClr val="FFFFFF">
              <a:shade val="85000"/>
            </a:srgbClr>
          </a:solidFill>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Titre 1"/>
          <p:cNvSpPr>
            <a:spLocks noGrp="1"/>
          </p:cNvSpPr>
          <p:nvPr>
            <p:ph type="title"/>
          </p:nvPr>
        </p:nvSpPr>
        <p:spPr>
          <a:xfrm>
            <a:off x="556388" y="-30048"/>
            <a:ext cx="10972800" cy="1600200"/>
          </a:xfrm>
        </p:spPr>
        <p:txBody>
          <a:bodyPr>
            <a:normAutofit/>
          </a:bodyPr>
          <a:lstStyle/>
          <a:p>
            <a:r>
              <a:rPr lang="fr-FR" sz="3200" u="sng" dirty="0" smtClean="0">
                <a:latin typeface="Times New Roman" pitchFamily="18" charset="0"/>
                <a:cs typeface="Times New Roman" pitchFamily="18" charset="0"/>
              </a:rPr>
              <a:t>T-  B+ NK- de transmission liée à X (SCID X1): </a:t>
            </a:r>
            <a:br>
              <a:rPr lang="fr-FR" sz="3200" u="sng" dirty="0" smtClean="0">
                <a:latin typeface="Times New Roman" pitchFamily="18" charset="0"/>
                <a:cs typeface="Times New Roman" pitchFamily="18" charset="0"/>
              </a:rPr>
            </a:br>
            <a:endParaRPr lang="fr-FR" sz="3200" u="sng" dirty="0">
              <a:latin typeface="Times New Roman" pitchFamily="18" charset="0"/>
              <a:cs typeface="Times New Roman" pitchFamily="18" charset="0"/>
            </a:endParaRPr>
          </a:p>
        </p:txBody>
      </p:sp>
      <p:sp>
        <p:nvSpPr>
          <p:cNvPr id="3" name="Espace réservé du contenu 2"/>
          <p:cNvSpPr>
            <a:spLocks noGrp="1"/>
          </p:cNvSpPr>
          <p:nvPr>
            <p:ph idx="1"/>
          </p:nvPr>
        </p:nvSpPr>
        <p:spPr>
          <a:xfrm>
            <a:off x="236516" y="663067"/>
            <a:ext cx="11856640" cy="5967104"/>
          </a:xfrm>
        </p:spPr>
        <p:txBody>
          <a:bodyPr>
            <a:normAutofit fontScale="92500" lnSpcReduction="20000"/>
          </a:bodyPr>
          <a:lstStyle/>
          <a:p>
            <a:pPr>
              <a:buFont typeface="Arial" charset="0"/>
              <a:buChar char="•"/>
            </a:pPr>
            <a:endParaRPr lang="fr-FR" dirty="0" smtClean="0">
              <a:solidFill>
                <a:schemeClr val="tx1"/>
              </a:solidFill>
              <a:latin typeface="Times New Roman" pitchFamily="18" charset="0"/>
              <a:cs typeface="Times New Roman" pitchFamily="18" charset="0"/>
            </a:endParaRPr>
          </a:p>
          <a:p>
            <a:pPr>
              <a:buFont typeface="Arial" charset="0"/>
              <a:buChar char="•"/>
            </a:pPr>
            <a:endParaRPr lang="fr-FR" dirty="0" smtClean="0">
              <a:solidFill>
                <a:schemeClr val="tx1"/>
              </a:solidFill>
              <a:latin typeface="Times New Roman" pitchFamily="18" charset="0"/>
              <a:cs typeface="Times New Roman" pitchFamily="18" charset="0"/>
            </a:endParaRPr>
          </a:p>
          <a:p>
            <a:pPr>
              <a:buFont typeface="Arial" charset="0"/>
              <a:buChar char="•"/>
            </a:pPr>
            <a:endParaRPr lang="fr-FR" dirty="0" smtClean="0">
              <a:solidFill>
                <a:schemeClr val="tx1"/>
              </a:solidFill>
              <a:latin typeface="Times New Roman" pitchFamily="18" charset="0"/>
              <a:cs typeface="Times New Roman" pitchFamily="18" charset="0"/>
            </a:endParaRPr>
          </a:p>
          <a:p>
            <a:pPr>
              <a:buFont typeface="Arial" charset="0"/>
              <a:buChar char="•"/>
            </a:pPr>
            <a:r>
              <a:rPr lang="fr-FR" dirty="0" smtClean="0">
                <a:solidFill>
                  <a:schemeClr val="tx1"/>
                </a:solidFill>
                <a:latin typeface="Times New Roman" pitchFamily="18" charset="0"/>
                <a:cs typeface="Times New Roman" pitchFamily="18" charset="0"/>
              </a:rPr>
              <a:t>   50 % des SCID</a:t>
            </a:r>
            <a:endParaRPr lang="fr-FR" sz="2600" u="sng" dirty="0" smtClean="0">
              <a:solidFill>
                <a:schemeClr val="tx1"/>
              </a:solidFill>
              <a:latin typeface="Times New Roman" pitchFamily="18" charset="0"/>
              <a:cs typeface="Times New Roman" pitchFamily="18" charset="0"/>
            </a:endParaRPr>
          </a:p>
          <a:p>
            <a:pPr marL="0" indent="0" algn="ctr">
              <a:buNone/>
            </a:pPr>
            <a:r>
              <a:rPr lang="fr-FR" dirty="0" smtClean="0">
                <a:solidFill>
                  <a:schemeClr val="tx1"/>
                </a:solidFill>
                <a:latin typeface="Times New Roman" pitchFamily="18" charset="0"/>
                <a:cs typeface="Times New Roman" pitchFamily="18" charset="0"/>
              </a:rPr>
              <a:t>Mutation du gène codant pour la chaine </a:t>
            </a:r>
            <a:r>
              <a:rPr lang="fr-FR" dirty="0" err="1" smtClean="0">
                <a:solidFill>
                  <a:schemeClr val="tx1"/>
                </a:solidFill>
                <a:latin typeface="Times New Roman" pitchFamily="18" charset="0"/>
                <a:cs typeface="Times New Roman" pitchFamily="18" charset="0"/>
              </a:rPr>
              <a:t>yc</a:t>
            </a:r>
            <a:r>
              <a:rPr lang="fr-FR" dirty="0" smtClean="0">
                <a:solidFill>
                  <a:schemeClr val="tx1"/>
                </a:solidFill>
                <a:latin typeface="Times New Roman" pitchFamily="18" charset="0"/>
                <a:cs typeface="Times New Roman" pitchFamily="18" charset="0"/>
              </a:rPr>
              <a:t> rentre dans la composition de plusieurs récepteurs d’interleukine; lL2, IL4, IL7, IL9, IL15 et IL21).</a:t>
            </a:r>
          </a:p>
          <a:p>
            <a:pPr marL="0" indent="0" algn="ctr">
              <a:buNone/>
            </a:pPr>
            <a:endParaRPr lang="fr-FR" dirty="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endParaRPr lang="fr-FR" dirty="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r>
              <a:rPr lang="fr-FR" dirty="0" smtClean="0">
                <a:solidFill>
                  <a:schemeClr val="tx1"/>
                </a:solidFill>
                <a:latin typeface="Times New Roman" pitchFamily="18" charset="0"/>
                <a:cs typeface="Times New Roman" pitchFamily="18" charset="0"/>
              </a:rPr>
              <a:t> </a:t>
            </a:r>
          </a:p>
          <a:p>
            <a:pPr marL="0" indent="0" algn="ctr">
              <a:buNone/>
            </a:pPr>
            <a:endParaRPr lang="fr-FR" dirty="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marL="0" indent="0">
              <a:buNone/>
            </a:pPr>
            <a:r>
              <a:rPr lang="fr-FR" dirty="0">
                <a:solidFill>
                  <a:schemeClr val="tx1"/>
                </a:solidFill>
                <a:latin typeface="Times New Roman" pitchFamily="18" charset="0"/>
                <a:cs typeface="Times New Roman" pitchFamily="18" charset="0"/>
              </a:rPr>
              <a:t>D</a:t>
            </a:r>
            <a:r>
              <a:rPr lang="fr-FR" dirty="0" smtClean="0">
                <a:solidFill>
                  <a:schemeClr val="tx1"/>
                </a:solidFill>
                <a:latin typeface="Times New Roman" pitchFamily="18" charset="0"/>
                <a:cs typeface="Times New Roman" pitchFamily="18" charset="0"/>
              </a:rPr>
              <a:t>éfaut d’interaction IL7-R IL7           absence de lymphocytes T</a:t>
            </a:r>
          </a:p>
          <a:p>
            <a:pPr marL="0" indent="0">
              <a:buNone/>
            </a:pPr>
            <a:r>
              <a:rPr lang="fr-FR" dirty="0" smtClean="0">
                <a:solidFill>
                  <a:schemeClr val="tx1"/>
                </a:solidFill>
                <a:latin typeface="Times New Roman" pitchFamily="18" charset="0"/>
                <a:cs typeface="Times New Roman" pitchFamily="18" charset="0"/>
              </a:rPr>
              <a:t>Défaut d’interaction IL15-R IL15          absence de NK </a:t>
            </a:r>
            <a:endParaRPr lang="fr-FR" dirty="0">
              <a:solidFill>
                <a:schemeClr val="tx1"/>
              </a:solidFill>
              <a:latin typeface="Times New Roman" pitchFamily="18" charset="0"/>
              <a:cs typeface="Times New Roman" pitchFamily="18" charset="0"/>
            </a:endParaRPr>
          </a:p>
        </p:txBody>
      </p:sp>
      <p:cxnSp>
        <p:nvCxnSpPr>
          <p:cNvPr id="8" name="Connecteur droit avec flèche 7"/>
          <p:cNvCxnSpPr/>
          <p:nvPr/>
        </p:nvCxnSpPr>
        <p:spPr>
          <a:xfrm>
            <a:off x="3216959" y="5983587"/>
            <a:ext cx="6096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Accolade ouvrante 8"/>
          <p:cNvSpPr/>
          <p:nvPr/>
        </p:nvSpPr>
        <p:spPr>
          <a:xfrm>
            <a:off x="138315" y="5759640"/>
            <a:ext cx="167680" cy="93065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dirty="0">
              <a:latin typeface="Times New Roman" pitchFamily="18" charset="0"/>
              <a:cs typeface="Times New Roman" pitchFamily="18" charset="0"/>
            </a:endParaRPr>
          </a:p>
        </p:txBody>
      </p:sp>
      <p:cxnSp>
        <p:nvCxnSpPr>
          <p:cNvPr id="10" name="Connecteur droit avec flèche 9"/>
          <p:cNvCxnSpPr/>
          <p:nvPr/>
        </p:nvCxnSpPr>
        <p:spPr>
          <a:xfrm>
            <a:off x="3493350" y="6279800"/>
            <a:ext cx="6096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7460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anim calcmode="lin" valueType="num">
                                      <p:cBhvr additive="base">
                                        <p:cTn id="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 calcmode="lin" valueType="num">
                                      <p:cBhvr>
                                        <p:cTn id="19"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3" end="1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anim calcmode="lin" valueType="num">
                                      <p:cBhvr>
                                        <p:cTn id="25" dur="10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4" end="1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4" end="1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4" end="1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90901" y="1361356"/>
            <a:ext cx="9025003" cy="5496644"/>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5" name="Rectangle 4"/>
          <p:cNvSpPr/>
          <p:nvPr/>
        </p:nvSpPr>
        <p:spPr>
          <a:xfrm>
            <a:off x="2476770" y="0"/>
            <a:ext cx="5439951" cy="523220"/>
          </a:xfrm>
          <a:prstGeom prst="rect">
            <a:avLst/>
          </a:prstGeom>
        </p:spPr>
        <p:txBody>
          <a:bodyPr wrap="none">
            <a:spAutoFit/>
          </a:bodyPr>
          <a:lstStyle/>
          <a:p>
            <a:pPr algn="ctr"/>
            <a:r>
              <a:rPr lang="fr-FR" sz="2800" u="sng" dirty="0" smtClean="0">
                <a:latin typeface="Times New Roman" pitchFamily="18" charset="0"/>
                <a:cs typeface="Times New Roman" pitchFamily="18" charset="0"/>
              </a:rPr>
              <a:t>SCID T-B+NK- (IL2RG=</a:t>
            </a:r>
            <a:r>
              <a:rPr lang="el-GR" sz="2800" u="sng" dirty="0" smtClean="0">
                <a:latin typeface="Times New Roman" pitchFamily="18" charset="0"/>
                <a:cs typeface="Times New Roman" pitchFamily="18" charset="0"/>
              </a:rPr>
              <a:t>γ</a:t>
            </a:r>
            <a:r>
              <a:rPr lang="fr-FR" sz="2800" u="sng" dirty="0" smtClean="0">
                <a:latin typeface="Times New Roman" pitchFamily="18" charset="0"/>
                <a:cs typeface="Times New Roman" pitchFamily="18" charset="0"/>
              </a:rPr>
              <a:t>C, JAK3)</a:t>
            </a:r>
            <a:endParaRPr lang="fr-FR" sz="2800" u="sng" dirty="0">
              <a:latin typeface="Times New Roman" pitchFamily="18" charset="0"/>
              <a:cs typeface="Times New Roman" pitchFamily="18" charset="0"/>
            </a:endParaRPr>
          </a:p>
        </p:txBody>
      </p:sp>
      <p:sp>
        <p:nvSpPr>
          <p:cNvPr id="6" name="Rectangle 5"/>
          <p:cNvSpPr/>
          <p:nvPr/>
        </p:nvSpPr>
        <p:spPr>
          <a:xfrm>
            <a:off x="3336032" y="548721"/>
            <a:ext cx="6096000" cy="646331"/>
          </a:xfrm>
          <a:prstGeom prst="rect">
            <a:avLst/>
          </a:prstGeom>
        </p:spPr>
        <p:txBody>
          <a:bodyPr>
            <a:spAutoFit/>
          </a:bodyPr>
          <a:lstStyle/>
          <a:p>
            <a:pPr algn="ctr"/>
            <a:r>
              <a:rPr lang="fr-FR" dirty="0" smtClean="0">
                <a:latin typeface="Times New Roman" pitchFamily="18" charset="0"/>
                <a:cs typeface="Times New Roman" pitchFamily="18" charset="0"/>
              </a:rPr>
              <a:t>• Absence de NK et T,</a:t>
            </a:r>
          </a:p>
          <a:p>
            <a:pPr algn="ctr"/>
            <a:r>
              <a:rPr lang="fr-FR" dirty="0" smtClean="0">
                <a:latin typeface="Times New Roman" pitchFamily="18" charset="0"/>
                <a:cs typeface="Times New Roman" pitchFamily="18" charset="0"/>
              </a:rPr>
              <a:t>• Présence de cellules B</a:t>
            </a:r>
            <a:endParaRPr lang="fr-FR" dirty="0">
              <a:latin typeface="Times New Roman" pitchFamily="18" charset="0"/>
              <a:cs typeface="Times New Roman" pitchFamily="18" charset="0"/>
            </a:endParaRPr>
          </a:p>
        </p:txBody>
      </p:sp>
      <p:sp>
        <p:nvSpPr>
          <p:cNvPr id="7" name="Rectangle 6"/>
          <p:cNvSpPr/>
          <p:nvPr/>
        </p:nvSpPr>
        <p:spPr>
          <a:xfrm>
            <a:off x="9178091" y="1609500"/>
            <a:ext cx="864096" cy="792088"/>
          </a:xfrm>
          <a:prstGeom prst="rect">
            <a:avLst/>
          </a:prstGeom>
          <a:solidFill>
            <a:schemeClr val="bg1">
              <a:lumMod val="95000"/>
            </a:schemeClr>
          </a:solidFill>
          <a:ln>
            <a:solidFill>
              <a:schemeClr val="bg1">
                <a:lumMod val="9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Times New Roman" pitchFamily="18" charset="0"/>
              <a:cs typeface="Times New Roman" pitchFamily="18" charset="0"/>
            </a:endParaRPr>
          </a:p>
        </p:txBody>
      </p:sp>
      <p:sp>
        <p:nvSpPr>
          <p:cNvPr id="9" name="Rectangle 8"/>
          <p:cNvSpPr/>
          <p:nvPr/>
        </p:nvSpPr>
        <p:spPr>
          <a:xfrm>
            <a:off x="4655840" y="1609500"/>
            <a:ext cx="864096" cy="792088"/>
          </a:xfrm>
          <a:prstGeom prst="rect">
            <a:avLst/>
          </a:prstGeom>
          <a:solidFill>
            <a:schemeClr val="bg1">
              <a:lumMod val="95000"/>
            </a:schemeClr>
          </a:solidFill>
          <a:ln>
            <a:solidFill>
              <a:schemeClr val="bg1">
                <a:lumMod val="9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Times New Roman" pitchFamily="18" charset="0"/>
              <a:cs typeface="Times New Roman" pitchFamily="18" charset="0"/>
            </a:endParaRPr>
          </a:p>
        </p:txBody>
      </p:sp>
      <p:sp>
        <p:nvSpPr>
          <p:cNvPr id="11" name="Rectangle 10"/>
          <p:cNvSpPr/>
          <p:nvPr/>
        </p:nvSpPr>
        <p:spPr>
          <a:xfrm>
            <a:off x="1590901" y="2060848"/>
            <a:ext cx="384043" cy="1080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Times New Roman" pitchFamily="18" charset="0"/>
              <a:cs typeface="Times New Roman" pitchFamily="18" charset="0"/>
            </a:endParaRPr>
          </a:p>
        </p:txBody>
      </p:sp>
      <p:sp>
        <p:nvSpPr>
          <p:cNvPr id="12" name="Rectangle 11"/>
          <p:cNvSpPr/>
          <p:nvPr/>
        </p:nvSpPr>
        <p:spPr>
          <a:xfrm>
            <a:off x="5911382" y="1916832"/>
            <a:ext cx="768085" cy="108012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Times New Roman" pitchFamily="18" charset="0"/>
              <a:cs typeface="Times New Roman" pitchFamily="18" charset="0"/>
            </a:endParaRPr>
          </a:p>
        </p:txBody>
      </p:sp>
      <p:sp>
        <p:nvSpPr>
          <p:cNvPr id="13" name="Rectangle 12"/>
          <p:cNvSpPr/>
          <p:nvPr/>
        </p:nvSpPr>
        <p:spPr>
          <a:xfrm rot="16200000">
            <a:off x="1294499" y="2454385"/>
            <a:ext cx="1236236" cy="338554"/>
          </a:xfrm>
          <a:prstGeom prst="rect">
            <a:avLst/>
          </a:prstGeom>
        </p:spPr>
        <p:txBody>
          <a:bodyPr wrap="none">
            <a:spAutoFit/>
          </a:bodyPr>
          <a:lstStyle/>
          <a:p>
            <a:r>
              <a:rPr lang="fr-FR" sz="1600" b="1" dirty="0" smtClean="0">
                <a:latin typeface="Times New Roman" pitchFamily="18" charset="0"/>
                <a:cs typeface="Times New Roman" pitchFamily="18" charset="0"/>
              </a:rPr>
              <a:t>CD56 CD16</a:t>
            </a:r>
            <a:endParaRPr lang="fr-FR" sz="1600" dirty="0">
              <a:latin typeface="Times New Roman" pitchFamily="18" charset="0"/>
              <a:cs typeface="Times New Roman" pitchFamily="18" charset="0"/>
            </a:endParaRPr>
          </a:p>
        </p:txBody>
      </p:sp>
      <p:sp>
        <p:nvSpPr>
          <p:cNvPr id="14" name="Rectangle 13"/>
          <p:cNvSpPr/>
          <p:nvPr/>
        </p:nvSpPr>
        <p:spPr>
          <a:xfrm rot="16200000">
            <a:off x="5958312" y="2259267"/>
            <a:ext cx="1125629" cy="584775"/>
          </a:xfrm>
          <a:prstGeom prst="rect">
            <a:avLst/>
          </a:prstGeom>
        </p:spPr>
        <p:txBody>
          <a:bodyPr wrap="square">
            <a:spAutoFit/>
          </a:bodyPr>
          <a:lstStyle/>
          <a:p>
            <a:r>
              <a:rPr lang="fr-FR" sz="1600" b="1" dirty="0" smtClean="0">
                <a:latin typeface="Times New Roman" pitchFamily="18" charset="0"/>
                <a:cs typeface="Times New Roman" pitchFamily="18" charset="0"/>
              </a:rPr>
              <a:t>CD56 CD16</a:t>
            </a:r>
            <a:endParaRPr lang="fr-FR" sz="1600" dirty="0">
              <a:latin typeface="Times New Roman" pitchFamily="18" charset="0"/>
              <a:cs typeface="Times New Roman" pitchFamily="18" charset="0"/>
            </a:endParaRPr>
          </a:p>
        </p:txBody>
      </p:sp>
      <p:cxnSp>
        <p:nvCxnSpPr>
          <p:cNvPr id="3" name="Connecteur droit avec flèche 2"/>
          <p:cNvCxnSpPr/>
          <p:nvPr/>
        </p:nvCxnSpPr>
        <p:spPr>
          <a:xfrm flipH="1">
            <a:off x="3336032" y="4437112"/>
            <a:ext cx="13198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8016213" y="4437112"/>
            <a:ext cx="1415819"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2831637" y="1845608"/>
            <a:ext cx="960107" cy="850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650779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9235" y="260648"/>
            <a:ext cx="10972800" cy="1143000"/>
          </a:xfrm>
        </p:spPr>
        <p:txBody>
          <a:bodyPr>
            <a:noAutofit/>
          </a:bodyPr>
          <a:lstStyle/>
          <a:p>
            <a:r>
              <a:rPr lang="fr-FR" sz="4000" u="sng" dirty="0" smtClean="0">
                <a:solidFill>
                  <a:srgbClr val="371DA3"/>
                </a:solidFill>
                <a:effectLst>
                  <a:outerShdw blurRad="38100" dist="38100" dir="2700000" algn="tl">
                    <a:srgbClr val="000000">
                      <a:alpha val="43137"/>
                    </a:srgbClr>
                  </a:outerShdw>
                </a:effectLst>
                <a:latin typeface="Times New Roman" pitchFamily="18" charset="0"/>
                <a:cs typeface="Times New Roman" pitchFamily="18" charset="0"/>
              </a:rPr>
              <a:t>2- Déficit en HLA de classe II</a:t>
            </a:r>
            <a:br>
              <a:rPr lang="fr-FR" sz="4000" u="sng" dirty="0" smtClean="0">
                <a:solidFill>
                  <a:srgbClr val="371DA3"/>
                </a:solidFill>
                <a:effectLst>
                  <a:outerShdw blurRad="38100" dist="38100" dir="2700000" algn="tl">
                    <a:srgbClr val="000000">
                      <a:alpha val="43137"/>
                    </a:srgbClr>
                  </a:outerShdw>
                </a:effectLst>
                <a:latin typeface="Times New Roman" pitchFamily="18" charset="0"/>
                <a:cs typeface="Times New Roman" pitchFamily="18" charset="0"/>
              </a:rPr>
            </a:br>
            <a:endParaRPr lang="fr-FR" sz="4000" u="sng" dirty="0">
              <a:solidFill>
                <a:srgbClr val="371DA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609600" y="917394"/>
            <a:ext cx="10972800" cy="6021288"/>
          </a:xfrm>
        </p:spPr>
        <p:txBody>
          <a:bodyPr>
            <a:normAutofit fontScale="47500" lnSpcReduction="20000"/>
          </a:bodyPr>
          <a:lstStyle/>
          <a:p>
            <a:pPr lvl="0" algn="just">
              <a:buFont typeface="Arial" charset="0"/>
              <a:buChar char="•"/>
              <a:defRPr/>
            </a:pPr>
            <a:r>
              <a:rPr lang="fr-FR" sz="4400" dirty="0" smtClean="0">
                <a:solidFill>
                  <a:schemeClr val="tx1"/>
                </a:solidFill>
                <a:latin typeface="Times New Roman" pitchFamily="18" charset="0"/>
                <a:cs typeface="Times New Roman" pitchFamily="18" charset="0"/>
                <a:sym typeface="Wingdings" pitchFamily="2" charset="2"/>
              </a:rPr>
              <a:t>AR</a:t>
            </a:r>
          </a:p>
          <a:p>
            <a:pPr lvl="0" algn="just">
              <a:buFont typeface="Arial" charset="0"/>
              <a:buChar char="•"/>
              <a:defRPr/>
            </a:pPr>
            <a:r>
              <a:rPr lang="fr-FR" sz="4400" dirty="0" smtClean="0">
                <a:solidFill>
                  <a:schemeClr val="tx1"/>
                </a:solidFill>
                <a:latin typeface="Times New Roman" pitchFamily="18" charset="0"/>
                <a:cs typeface="Times New Roman" pitchFamily="18" charset="0"/>
                <a:sym typeface="Wingdings" pitchFamily="2" charset="2"/>
              </a:rPr>
              <a:t> Surtout </a:t>
            </a:r>
            <a:r>
              <a:rPr lang="fr-FR" sz="4400" dirty="0">
                <a:solidFill>
                  <a:schemeClr val="tx1"/>
                </a:solidFill>
                <a:latin typeface="Times New Roman" pitchFamily="18" charset="0"/>
                <a:cs typeface="Times New Roman" pitchFamily="18" charset="0"/>
                <a:sym typeface="Wingdings" pitchFamily="2" charset="2"/>
              </a:rPr>
              <a:t>le bassin méditerranéen </a:t>
            </a:r>
            <a:endParaRPr lang="fr-FR" sz="4400" dirty="0" smtClean="0">
              <a:solidFill>
                <a:schemeClr val="tx1"/>
              </a:solidFill>
              <a:latin typeface="Times New Roman" pitchFamily="18" charset="0"/>
              <a:cs typeface="Times New Roman" pitchFamily="18" charset="0"/>
              <a:sym typeface="Wingdings" pitchFamily="2" charset="2"/>
            </a:endParaRPr>
          </a:p>
          <a:p>
            <a:pPr lvl="0" algn="just">
              <a:buFont typeface="Arial" charset="0"/>
              <a:buChar char="•"/>
              <a:defRPr/>
            </a:pPr>
            <a:endParaRPr lang="fr-FR" sz="4400" dirty="0">
              <a:solidFill>
                <a:schemeClr val="tx1"/>
              </a:solidFill>
              <a:latin typeface="Times New Roman" pitchFamily="18" charset="0"/>
              <a:cs typeface="Times New Roman" pitchFamily="18" charset="0"/>
              <a:sym typeface="Wingdings" pitchFamily="2" charset="2"/>
            </a:endParaRPr>
          </a:p>
          <a:p>
            <a:pPr marL="0" lvl="0" indent="0" algn="ctr" fontAlgn="base">
              <a:spcAft>
                <a:spcPct val="0"/>
              </a:spcAft>
              <a:buNone/>
              <a:defRPr/>
            </a:pPr>
            <a:r>
              <a:rPr lang="fr-FR" sz="5100" u="sng" dirty="0" smtClean="0">
                <a:solidFill>
                  <a:schemeClr val="tx1"/>
                </a:solidFill>
                <a:latin typeface="Times New Roman" pitchFamily="18" charset="0"/>
                <a:cs typeface="Times New Roman" pitchFamily="18" charset="0"/>
              </a:rPr>
              <a:t>Sur </a:t>
            </a:r>
            <a:r>
              <a:rPr lang="fr-FR" sz="5100" u="sng" dirty="0">
                <a:solidFill>
                  <a:schemeClr val="tx1"/>
                </a:solidFill>
                <a:latin typeface="Times New Roman" pitchFamily="18" charset="0"/>
                <a:cs typeface="Times New Roman" pitchFamily="18" charset="0"/>
              </a:rPr>
              <a:t>le plan clinique </a:t>
            </a:r>
            <a:endParaRPr lang="fr-FR" sz="5100" u="sng" dirty="0" smtClean="0">
              <a:solidFill>
                <a:schemeClr val="tx1"/>
              </a:solidFill>
              <a:latin typeface="Times New Roman" pitchFamily="18" charset="0"/>
              <a:cs typeface="Times New Roman" pitchFamily="18" charset="0"/>
            </a:endParaRPr>
          </a:p>
          <a:p>
            <a:pPr marL="177800" lvl="0" indent="-177800" algn="just" fontAlgn="base">
              <a:spcAft>
                <a:spcPct val="0"/>
              </a:spcAft>
              <a:defRPr/>
            </a:pPr>
            <a:endParaRPr lang="fr-FR" sz="4400" b="1" u="sng" dirty="0">
              <a:solidFill>
                <a:schemeClr val="tx1"/>
              </a:solidFill>
              <a:latin typeface="Times New Roman" pitchFamily="18" charset="0"/>
              <a:cs typeface="Times New Roman" pitchFamily="18" charset="0"/>
              <a:sym typeface="Wingdings" pitchFamily="2" charset="2"/>
            </a:endParaRPr>
          </a:p>
          <a:p>
            <a:pPr lvl="0" algn="just" fontAlgn="base">
              <a:spcAft>
                <a:spcPct val="0"/>
              </a:spcAft>
              <a:buFont typeface="Arial" charset="0"/>
              <a:buChar char="•"/>
              <a:defRPr/>
            </a:pPr>
            <a:r>
              <a:rPr lang="fr-FR" sz="4400" dirty="0">
                <a:solidFill>
                  <a:schemeClr val="tx1"/>
                </a:solidFill>
                <a:latin typeface="Times New Roman" pitchFamily="18" charset="0"/>
                <a:cs typeface="Times New Roman" pitchFamily="18" charset="0"/>
                <a:sym typeface="Wingdings" pitchFamily="2" charset="2"/>
              </a:rPr>
              <a:t>D</a:t>
            </a:r>
            <a:r>
              <a:rPr lang="fr-FR" sz="4400" dirty="0" smtClean="0">
                <a:solidFill>
                  <a:schemeClr val="tx1"/>
                </a:solidFill>
                <a:latin typeface="Times New Roman" pitchFamily="18" charset="0"/>
                <a:cs typeface="Times New Roman" pitchFamily="18" charset="0"/>
                <a:sym typeface="Wingdings" pitchFamily="2" charset="2"/>
              </a:rPr>
              <a:t>ès </a:t>
            </a:r>
            <a:r>
              <a:rPr lang="fr-FR" sz="4400" dirty="0">
                <a:solidFill>
                  <a:schemeClr val="tx1"/>
                </a:solidFill>
                <a:latin typeface="Times New Roman" pitchFamily="18" charset="0"/>
                <a:cs typeface="Times New Roman" pitchFamily="18" charset="0"/>
                <a:sym typeface="Wingdings" pitchFamily="2" charset="2"/>
              </a:rPr>
              <a:t>la 1</a:t>
            </a:r>
            <a:r>
              <a:rPr lang="fr-FR" sz="4400" baseline="30000" dirty="0">
                <a:solidFill>
                  <a:schemeClr val="tx1"/>
                </a:solidFill>
                <a:latin typeface="Times New Roman" pitchFamily="18" charset="0"/>
                <a:cs typeface="Times New Roman" pitchFamily="18" charset="0"/>
                <a:sym typeface="Wingdings" pitchFamily="2" charset="2"/>
              </a:rPr>
              <a:t>ère</a:t>
            </a:r>
            <a:r>
              <a:rPr lang="fr-FR" sz="4400" dirty="0">
                <a:solidFill>
                  <a:schemeClr val="tx1"/>
                </a:solidFill>
                <a:latin typeface="Times New Roman" pitchFamily="18" charset="0"/>
                <a:cs typeface="Times New Roman" pitchFamily="18" charset="0"/>
                <a:sym typeface="Wingdings" pitchFamily="2" charset="2"/>
              </a:rPr>
              <a:t> année de </a:t>
            </a:r>
            <a:r>
              <a:rPr lang="fr-FR" sz="4400" dirty="0" smtClean="0">
                <a:solidFill>
                  <a:schemeClr val="tx1"/>
                </a:solidFill>
                <a:latin typeface="Times New Roman" pitchFamily="18" charset="0"/>
                <a:cs typeface="Times New Roman" pitchFamily="18" charset="0"/>
                <a:sym typeface="Wingdings" pitchFamily="2" charset="2"/>
              </a:rPr>
              <a:t>la vie :</a:t>
            </a:r>
            <a:r>
              <a:rPr lang="fr-FR" sz="4400" dirty="0">
                <a:solidFill>
                  <a:schemeClr val="tx1"/>
                </a:solidFill>
                <a:latin typeface="Times New Roman" pitchFamily="18" charset="0"/>
                <a:cs typeface="Times New Roman" pitchFamily="18" charset="0"/>
                <a:sym typeface="Wingdings" pitchFamily="2" charset="2"/>
              </a:rPr>
              <a:t> des infections broncho-pulmonaires à répétition, diarrhée </a:t>
            </a:r>
            <a:r>
              <a:rPr lang="fr-FR" sz="4400" dirty="0" smtClean="0">
                <a:solidFill>
                  <a:schemeClr val="tx1"/>
                </a:solidFill>
                <a:latin typeface="Times New Roman" pitchFamily="18" charset="0"/>
                <a:cs typeface="Times New Roman" pitchFamily="18" charset="0"/>
                <a:sym typeface="Wingdings" pitchFamily="2" charset="2"/>
              </a:rPr>
              <a:t>chronique.</a:t>
            </a:r>
          </a:p>
          <a:p>
            <a:pPr lvl="0" algn="just" fontAlgn="base">
              <a:spcAft>
                <a:spcPct val="0"/>
              </a:spcAft>
              <a:buFont typeface="Arial" charset="0"/>
              <a:buChar char="•"/>
              <a:defRPr/>
            </a:pPr>
            <a:endParaRPr lang="fr-FR" sz="4400" dirty="0" smtClean="0">
              <a:solidFill>
                <a:schemeClr val="tx1"/>
              </a:solidFill>
              <a:latin typeface="Times New Roman" pitchFamily="18" charset="0"/>
              <a:cs typeface="Times New Roman" pitchFamily="18" charset="0"/>
              <a:sym typeface="Wingdings" pitchFamily="2" charset="2"/>
            </a:endParaRPr>
          </a:p>
          <a:p>
            <a:pPr lvl="0" algn="just" fontAlgn="base">
              <a:spcAft>
                <a:spcPct val="0"/>
              </a:spcAft>
              <a:buFont typeface="Arial" charset="0"/>
              <a:buChar char="•"/>
              <a:defRPr/>
            </a:pPr>
            <a:r>
              <a:rPr lang="fr-FR" sz="4400" dirty="0" smtClean="0">
                <a:solidFill>
                  <a:schemeClr val="tx1"/>
                </a:solidFill>
                <a:latin typeface="Times New Roman" pitchFamily="18" charset="0"/>
                <a:cs typeface="Times New Roman" pitchFamily="18" charset="0"/>
                <a:sym typeface="Wingdings" pitchFamily="2" charset="2"/>
              </a:rPr>
              <a:t>L’évolution </a:t>
            </a:r>
            <a:r>
              <a:rPr lang="fr-FR" sz="4400" dirty="0">
                <a:solidFill>
                  <a:schemeClr val="tx1"/>
                </a:solidFill>
                <a:latin typeface="Times New Roman" pitchFamily="18" charset="0"/>
                <a:cs typeface="Times New Roman" pitchFamily="18" charset="0"/>
                <a:sym typeface="Wingdings" pitchFamily="2" charset="2"/>
              </a:rPr>
              <a:t>clinique est marquée par </a:t>
            </a:r>
            <a:endParaRPr lang="fr-FR" sz="4400" dirty="0" smtClean="0">
              <a:solidFill>
                <a:schemeClr val="tx1"/>
              </a:solidFill>
              <a:latin typeface="Times New Roman" pitchFamily="18" charset="0"/>
              <a:cs typeface="Times New Roman" pitchFamily="18" charset="0"/>
              <a:sym typeface="Wingdings" pitchFamily="2" charset="2"/>
            </a:endParaRPr>
          </a:p>
          <a:p>
            <a:pPr lvl="0" algn="just" fontAlgn="base">
              <a:spcAft>
                <a:spcPct val="0"/>
              </a:spcAft>
              <a:buFontTx/>
              <a:buChar char="-"/>
              <a:defRPr/>
            </a:pPr>
            <a:r>
              <a:rPr lang="fr-FR" sz="4400" dirty="0">
                <a:solidFill>
                  <a:schemeClr val="tx1"/>
                </a:solidFill>
                <a:latin typeface="Times New Roman" pitchFamily="18" charset="0"/>
                <a:cs typeface="Times New Roman" pitchFamily="18" charset="0"/>
                <a:sym typeface="Wingdings" pitchFamily="2" charset="2"/>
              </a:rPr>
              <a:t>U</a:t>
            </a:r>
            <a:r>
              <a:rPr lang="fr-FR" sz="4400" dirty="0" smtClean="0">
                <a:solidFill>
                  <a:schemeClr val="tx1"/>
                </a:solidFill>
                <a:latin typeface="Times New Roman" pitchFamily="18" charset="0"/>
                <a:cs typeface="Times New Roman" pitchFamily="18" charset="0"/>
                <a:sym typeface="Wingdings" pitchFamily="2" charset="2"/>
              </a:rPr>
              <a:t>ne </a:t>
            </a:r>
            <a:r>
              <a:rPr lang="fr-FR" sz="4400" dirty="0">
                <a:solidFill>
                  <a:schemeClr val="tx1"/>
                </a:solidFill>
                <a:latin typeface="Times New Roman" pitchFamily="18" charset="0"/>
                <a:cs typeface="Times New Roman" pitchFamily="18" charset="0"/>
                <a:sym typeface="Wingdings" pitchFamily="2" charset="2"/>
              </a:rPr>
              <a:t>dénutrition </a:t>
            </a:r>
          </a:p>
          <a:p>
            <a:pPr lvl="0" algn="just" fontAlgn="base">
              <a:spcAft>
                <a:spcPct val="0"/>
              </a:spcAft>
              <a:buFontTx/>
              <a:buChar char="-"/>
              <a:defRPr/>
            </a:pPr>
            <a:r>
              <a:rPr lang="fr-FR" sz="4400" dirty="0">
                <a:solidFill>
                  <a:schemeClr val="tx1"/>
                </a:solidFill>
                <a:latin typeface="Times New Roman" pitchFamily="18" charset="0"/>
                <a:cs typeface="Times New Roman" pitchFamily="18" charset="0"/>
                <a:sym typeface="Wingdings" pitchFamily="2" charset="2"/>
              </a:rPr>
              <a:t>U</a:t>
            </a:r>
            <a:r>
              <a:rPr lang="fr-FR" sz="4400" dirty="0" smtClean="0">
                <a:solidFill>
                  <a:schemeClr val="tx1"/>
                </a:solidFill>
                <a:latin typeface="Times New Roman" pitchFamily="18" charset="0"/>
                <a:cs typeface="Times New Roman" pitchFamily="18" charset="0"/>
                <a:sym typeface="Wingdings" pitchFamily="2" charset="2"/>
              </a:rPr>
              <a:t>ne </a:t>
            </a:r>
            <a:r>
              <a:rPr lang="fr-FR" sz="4400" dirty="0">
                <a:solidFill>
                  <a:schemeClr val="tx1"/>
                </a:solidFill>
                <a:latin typeface="Times New Roman" pitchFamily="18" charset="0"/>
                <a:cs typeface="Times New Roman" pitchFamily="18" charset="0"/>
                <a:sym typeface="Wingdings" pitchFamily="2" charset="2"/>
              </a:rPr>
              <a:t>déshydratation secondaire à la diarrhée </a:t>
            </a:r>
            <a:r>
              <a:rPr lang="fr-FR" sz="4400" dirty="0" smtClean="0">
                <a:solidFill>
                  <a:schemeClr val="tx1"/>
                </a:solidFill>
                <a:latin typeface="Times New Roman" pitchFamily="18" charset="0"/>
                <a:cs typeface="Times New Roman" pitchFamily="18" charset="0"/>
                <a:sym typeface="Wingdings" pitchFamily="2" charset="2"/>
              </a:rPr>
              <a:t>chronique</a:t>
            </a:r>
          </a:p>
          <a:p>
            <a:pPr lvl="0" algn="just" fontAlgn="base">
              <a:spcAft>
                <a:spcPct val="0"/>
              </a:spcAft>
              <a:buFontTx/>
              <a:buChar char="-"/>
              <a:defRPr/>
            </a:pPr>
            <a:r>
              <a:rPr lang="fr-FR" sz="4400" dirty="0">
                <a:solidFill>
                  <a:schemeClr val="tx1"/>
                </a:solidFill>
                <a:latin typeface="Times New Roman" pitchFamily="18" charset="0"/>
                <a:cs typeface="Times New Roman" pitchFamily="18" charset="0"/>
                <a:sym typeface="Wingdings" pitchFamily="2" charset="2"/>
              </a:rPr>
              <a:t>S</a:t>
            </a:r>
            <a:r>
              <a:rPr lang="fr-FR" sz="4400" dirty="0" smtClean="0">
                <a:solidFill>
                  <a:schemeClr val="tx1"/>
                </a:solidFill>
                <a:latin typeface="Times New Roman" pitchFamily="18" charset="0"/>
                <a:cs typeface="Times New Roman" pitchFamily="18" charset="0"/>
                <a:sym typeface="Wingdings" pitchFamily="2" charset="2"/>
              </a:rPr>
              <a:t>urvenue </a:t>
            </a:r>
            <a:r>
              <a:rPr lang="fr-FR" sz="4400" dirty="0">
                <a:solidFill>
                  <a:schemeClr val="tx1"/>
                </a:solidFill>
                <a:latin typeface="Times New Roman" pitchFamily="18" charset="0"/>
                <a:cs typeface="Times New Roman" pitchFamily="18" charset="0"/>
                <a:sym typeface="Wingdings" pitchFamily="2" charset="2"/>
              </a:rPr>
              <a:t>fréquente d’hépatite et de cholangite souvent secondaire à une infection à </a:t>
            </a:r>
            <a:r>
              <a:rPr lang="fr-FR" sz="4400" dirty="0" smtClean="0">
                <a:solidFill>
                  <a:schemeClr val="tx1"/>
                </a:solidFill>
                <a:latin typeface="Times New Roman" pitchFamily="18" charset="0"/>
                <a:cs typeface="Times New Roman" pitchFamily="18" charset="0"/>
                <a:sym typeface="Wingdings" pitchFamily="2" charset="2"/>
              </a:rPr>
              <a:t>cryptosporidies</a:t>
            </a:r>
          </a:p>
          <a:p>
            <a:pPr lvl="0" algn="just" fontAlgn="base">
              <a:spcAft>
                <a:spcPct val="0"/>
              </a:spcAft>
              <a:buFontTx/>
              <a:buChar char="-"/>
              <a:defRPr/>
            </a:pPr>
            <a:r>
              <a:rPr lang="fr-FR" sz="4400" dirty="0">
                <a:solidFill>
                  <a:schemeClr val="tx1"/>
                </a:solidFill>
                <a:latin typeface="Times New Roman" pitchFamily="18" charset="0"/>
                <a:cs typeface="Times New Roman" pitchFamily="18" charset="0"/>
                <a:sym typeface="Wingdings" pitchFamily="2" charset="2"/>
              </a:rPr>
              <a:t>M</a:t>
            </a:r>
            <a:r>
              <a:rPr lang="fr-FR" sz="4400" dirty="0" smtClean="0">
                <a:solidFill>
                  <a:schemeClr val="tx1"/>
                </a:solidFill>
                <a:latin typeface="Times New Roman" pitchFamily="18" charset="0"/>
                <a:cs typeface="Times New Roman" pitchFamily="18" charset="0"/>
                <a:sym typeface="Wingdings" pitchFamily="2" charset="2"/>
              </a:rPr>
              <a:t>éningo-encéphalites </a:t>
            </a:r>
            <a:r>
              <a:rPr lang="fr-FR" sz="4400" dirty="0">
                <a:solidFill>
                  <a:schemeClr val="tx1"/>
                </a:solidFill>
                <a:latin typeface="Times New Roman" pitchFamily="18" charset="0"/>
                <a:cs typeface="Times New Roman" pitchFamily="18" charset="0"/>
                <a:sym typeface="Wingdings" pitchFamily="2" charset="2"/>
              </a:rPr>
              <a:t>virales </a:t>
            </a:r>
          </a:p>
          <a:p>
            <a:pPr lvl="0" algn="just" fontAlgn="base">
              <a:spcAft>
                <a:spcPct val="0"/>
              </a:spcAft>
              <a:buFontTx/>
              <a:buChar char="-"/>
              <a:defRPr/>
            </a:pPr>
            <a:r>
              <a:rPr lang="fr-FR" sz="4400" dirty="0">
                <a:solidFill>
                  <a:schemeClr val="tx1"/>
                </a:solidFill>
                <a:latin typeface="Times New Roman" pitchFamily="18" charset="0"/>
                <a:cs typeface="Times New Roman" pitchFamily="18" charset="0"/>
                <a:sym typeface="Wingdings" pitchFamily="2" charset="2"/>
              </a:rPr>
              <a:t>D</a:t>
            </a:r>
            <a:r>
              <a:rPr lang="fr-FR" sz="4400" dirty="0" smtClean="0">
                <a:solidFill>
                  <a:schemeClr val="tx1"/>
                </a:solidFill>
                <a:latin typeface="Times New Roman" pitchFamily="18" charset="0"/>
                <a:cs typeface="Times New Roman" pitchFamily="18" charset="0"/>
                <a:sym typeface="Wingdings" pitchFamily="2" charset="2"/>
              </a:rPr>
              <a:t>es </a:t>
            </a:r>
            <a:r>
              <a:rPr lang="fr-FR" sz="4400" dirty="0">
                <a:solidFill>
                  <a:schemeClr val="tx1"/>
                </a:solidFill>
                <a:latin typeface="Times New Roman" pitchFamily="18" charset="0"/>
                <a:cs typeface="Times New Roman" pitchFamily="18" charset="0"/>
                <a:sym typeface="Wingdings" pitchFamily="2" charset="2"/>
              </a:rPr>
              <a:t>manifestations auto-immunes</a:t>
            </a:r>
            <a:endParaRPr lang="fr-FR" sz="4400" b="1" u="sng" dirty="0">
              <a:solidFill>
                <a:schemeClr val="tx1"/>
              </a:solidFill>
              <a:latin typeface="Times New Roman" pitchFamily="18" charset="0"/>
              <a:cs typeface="Times New Roman" pitchFamily="18" charset="0"/>
            </a:endParaRPr>
          </a:p>
          <a:p>
            <a:pPr algn="just">
              <a:buNone/>
              <a:defRPr/>
            </a:pPr>
            <a:r>
              <a:rPr lang="fr-FR" sz="3800" dirty="0" smtClean="0">
                <a:solidFill>
                  <a:schemeClr val="tx1"/>
                </a:solidFill>
                <a:latin typeface="Times New Roman" pitchFamily="18" charset="0"/>
                <a:cs typeface="Times New Roman" pitchFamily="18" charset="0"/>
                <a:sym typeface="Wingdings" pitchFamily="2" charset="2"/>
              </a:rPr>
              <a:t> </a:t>
            </a:r>
            <a:endParaRPr lang="fr-FR" sz="3800" dirty="0">
              <a:solidFill>
                <a:schemeClr val="tx1"/>
              </a:solidFill>
              <a:latin typeface="Times New Roman" pitchFamily="18" charset="0"/>
              <a:cs typeface="Times New Roman" pitchFamily="18" charset="0"/>
              <a:sym typeface="Wingdings" pitchFamily="2" charset="2"/>
            </a:endParaRPr>
          </a:p>
          <a:p>
            <a:endParaRPr lang="fr-FR" dirty="0">
              <a:solidFill>
                <a:schemeClr val="tx1"/>
              </a:solidFill>
              <a:latin typeface="Times New Roman" pitchFamily="18" charset="0"/>
              <a:cs typeface="Times New Roman" pitchFamily="18" charset="0"/>
            </a:endParaRPr>
          </a:p>
        </p:txBody>
      </p:sp>
      <p:sp>
        <p:nvSpPr>
          <p:cNvPr id="7" name="ZoneTexte 6"/>
          <p:cNvSpPr txBox="1"/>
          <p:nvPr/>
        </p:nvSpPr>
        <p:spPr>
          <a:xfrm>
            <a:off x="-5137248" y="4048843"/>
            <a:ext cx="11525331" cy="307777"/>
          </a:xfrm>
          <a:prstGeom prst="rect">
            <a:avLst/>
          </a:prstGeom>
          <a:noFill/>
          <a:ln>
            <a:noFill/>
          </a:ln>
        </p:spPr>
        <p:txBody>
          <a:bodyPr wrap="square" rtlCol="0">
            <a:spAutoFit/>
          </a:bodyPr>
          <a:lstStyle/>
          <a:p>
            <a:pPr marL="177800" lvl="0" indent="-177800" algn="just" fontAlgn="base">
              <a:spcBef>
                <a:spcPct val="20000"/>
              </a:spcBef>
              <a:spcAft>
                <a:spcPct val="0"/>
              </a:spcAft>
              <a:defRPr/>
            </a:pPr>
            <a:r>
              <a:rPr lang="fr-FR" sz="1400" dirty="0" smtClean="0">
                <a:latin typeface="Comic Sans MS" pitchFamily="66" charset="0"/>
                <a:sym typeface="Wingdings" pitchFamily="2" charset="2"/>
              </a:rPr>
              <a:t>.</a:t>
            </a:r>
          </a:p>
        </p:txBody>
      </p:sp>
    </p:spTree>
    <p:extLst>
      <p:ext uri="{BB962C8B-B14F-4D97-AF65-F5344CB8AC3E}">
        <p14:creationId xmlns:p14="http://schemas.microsoft.com/office/powerpoint/2010/main" xmlns="" val="1184561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97577"/>
          </a:xfrm>
          <a:prstGeom prst="rect">
            <a:avLst/>
          </a:prstGeom>
          <a:solidFill>
            <a:schemeClr val="accent5">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ZoneTexte 4"/>
          <p:cNvSpPr txBox="1"/>
          <p:nvPr/>
        </p:nvSpPr>
        <p:spPr>
          <a:xfrm>
            <a:off x="0" y="-25643"/>
            <a:ext cx="12192000" cy="523220"/>
          </a:xfrm>
          <a:prstGeom prst="rect">
            <a:avLst/>
          </a:prstGeom>
          <a:solidFill>
            <a:schemeClr val="accent3">
              <a:lumMod val="20000"/>
              <a:lumOff val="80000"/>
            </a:schemeClr>
          </a:solidFill>
        </p:spPr>
        <p:txBody>
          <a:bodyPr wrap="square" rtlCol="0">
            <a:spAutoFit/>
          </a:bodyPr>
          <a:lstStyle/>
          <a:p>
            <a:r>
              <a:rPr lang="fr-FR" sz="2800" dirty="0" smtClean="0">
                <a:solidFill>
                  <a:srgbClr val="002060"/>
                </a:solidFill>
                <a:latin typeface="Candara" panose="020E0502030303020204" pitchFamily="34" charset="0"/>
              </a:rPr>
              <a:t>  </a:t>
            </a:r>
            <a:r>
              <a:rPr lang="fr-FR" sz="2800" dirty="0" smtClean="0">
                <a:solidFill>
                  <a:schemeClr val="tx2"/>
                </a:solidFill>
                <a:latin typeface="Candara" panose="020E0502030303020204" pitchFamily="34" charset="0"/>
              </a:rPr>
              <a:t>Classification des DIP (2014)</a:t>
            </a:r>
            <a:endParaRPr lang="fr-FR" sz="2800" dirty="0">
              <a:solidFill>
                <a:schemeClr val="tx2"/>
              </a:solidFill>
              <a:latin typeface="Candara" panose="020E0502030303020204" pitchFamily="34" charset="0"/>
            </a:endParaRPr>
          </a:p>
        </p:txBody>
      </p:sp>
      <p:cxnSp>
        <p:nvCxnSpPr>
          <p:cNvPr id="4" name="Connecteur droit 5"/>
          <p:cNvCxnSpPr/>
          <p:nvPr/>
        </p:nvCxnSpPr>
        <p:spPr>
          <a:xfrm>
            <a:off x="0" y="504777"/>
            <a:ext cx="12192000"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cxnSp>
        <p:nvCxnSpPr>
          <p:cNvPr id="5" name="Connecteur droit 6"/>
          <p:cNvCxnSpPr/>
          <p:nvPr/>
        </p:nvCxnSpPr>
        <p:spPr>
          <a:xfrm flipV="1">
            <a:off x="51738" y="546981"/>
            <a:ext cx="12140262"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cxnSp>
        <p:nvCxnSpPr>
          <p:cNvPr id="6" name="Connecteur droit 6"/>
          <p:cNvCxnSpPr/>
          <p:nvPr/>
        </p:nvCxnSpPr>
        <p:spPr>
          <a:xfrm flipV="1">
            <a:off x="204138" y="577495"/>
            <a:ext cx="11987862"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cxnSp>
        <p:nvCxnSpPr>
          <p:cNvPr id="16" name="Connecteur droit 6"/>
          <p:cNvCxnSpPr/>
          <p:nvPr/>
        </p:nvCxnSpPr>
        <p:spPr>
          <a:xfrm flipV="1">
            <a:off x="-16947" y="6396608"/>
            <a:ext cx="12204000"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sp>
        <p:nvSpPr>
          <p:cNvPr id="15" name="Espace réservé du contenu 2"/>
          <p:cNvSpPr txBox="1">
            <a:spLocks/>
          </p:cNvSpPr>
          <p:nvPr/>
        </p:nvSpPr>
        <p:spPr>
          <a:xfrm>
            <a:off x="656822" y="1389413"/>
            <a:ext cx="9515351" cy="452596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Font typeface="Arial" pitchFamily="34" charset="0"/>
              <a:buBlip>
                <a:blip r:embed="rId3"/>
              </a:buBlip>
            </a:pPr>
            <a:r>
              <a:rPr lang="fr-FR" sz="2400" dirty="0" smtClean="0">
                <a:latin typeface="Candara" panose="020E0502030303020204" pitchFamily="34" charset="0"/>
                <a:cs typeface="Arial" pitchFamily="34" charset="0"/>
              </a:rPr>
              <a:t>  Déficits immunitaires combinés </a:t>
            </a:r>
          </a:p>
          <a:p>
            <a:pPr>
              <a:lnSpc>
                <a:spcPct val="100000"/>
              </a:lnSpc>
              <a:buFont typeface="Calibri" panose="020F0502020204030204" pitchFamily="34" charset="0"/>
              <a:buBlip>
                <a:blip r:embed="rId3"/>
              </a:buBlip>
            </a:pPr>
            <a:r>
              <a:rPr lang="fr-FR" sz="2400" dirty="0" smtClean="0">
                <a:latin typeface="Candara" panose="020E0502030303020204" pitchFamily="34" charset="0"/>
                <a:cs typeface="Arial" pitchFamily="34" charset="0"/>
              </a:rPr>
              <a:t>  Déficits immunitaires combinés syndromiques</a:t>
            </a:r>
          </a:p>
          <a:p>
            <a:pPr>
              <a:lnSpc>
                <a:spcPct val="100000"/>
              </a:lnSpc>
              <a:buFont typeface="Arial" pitchFamily="34" charset="0"/>
              <a:buBlip>
                <a:blip r:embed="rId3"/>
              </a:buBlip>
            </a:pPr>
            <a:r>
              <a:rPr lang="fr-FR" sz="2400" dirty="0" smtClean="0">
                <a:latin typeface="Candara" panose="020E0502030303020204" pitchFamily="34" charset="0"/>
                <a:cs typeface="Arial" pitchFamily="34" charset="0"/>
              </a:rPr>
              <a:t>  Déficits immunitaires  à prédominance humorale</a:t>
            </a:r>
          </a:p>
          <a:p>
            <a:pPr>
              <a:lnSpc>
                <a:spcPct val="100000"/>
              </a:lnSpc>
              <a:buFont typeface="Calibri" panose="020F0502020204030204" pitchFamily="34" charset="0"/>
              <a:buBlip>
                <a:blip r:embed="rId3"/>
              </a:buBlip>
            </a:pPr>
            <a:r>
              <a:rPr lang="fr-FR" sz="2400" dirty="0" smtClean="0">
                <a:latin typeface="Candara" panose="020E0502030303020204" pitchFamily="34" charset="0"/>
                <a:cs typeface="Arial" pitchFamily="34" charset="0"/>
              </a:rPr>
              <a:t>  Déficits de l’homéostasie du système immunitaire</a:t>
            </a:r>
          </a:p>
          <a:p>
            <a:pPr>
              <a:lnSpc>
                <a:spcPct val="100000"/>
              </a:lnSpc>
              <a:buFont typeface="Arial" pitchFamily="34" charset="0"/>
              <a:buBlip>
                <a:blip r:embed="rId3"/>
              </a:buBlip>
            </a:pPr>
            <a:r>
              <a:rPr lang="fr-FR" sz="2400" dirty="0" smtClean="0">
                <a:latin typeface="Candara" panose="020E0502030303020204" pitchFamily="34" charset="0"/>
                <a:cs typeface="Arial" pitchFamily="34" charset="0"/>
              </a:rPr>
              <a:t>  Déficits de la phagocytose et de l’</a:t>
            </a:r>
            <a:r>
              <a:rPr lang="fr-FR" sz="2400" dirty="0" err="1" smtClean="0">
                <a:latin typeface="Candara" panose="020E0502030303020204" pitchFamily="34" charset="0"/>
                <a:cs typeface="Arial" pitchFamily="34" charset="0"/>
              </a:rPr>
              <a:t>opsonisation</a:t>
            </a:r>
            <a:endParaRPr lang="fr-FR" sz="2400" dirty="0" smtClean="0">
              <a:latin typeface="Candara" panose="020E0502030303020204" pitchFamily="34" charset="0"/>
              <a:cs typeface="Arial" pitchFamily="34" charset="0"/>
            </a:endParaRPr>
          </a:p>
          <a:p>
            <a:pPr>
              <a:lnSpc>
                <a:spcPct val="100000"/>
              </a:lnSpc>
              <a:buFont typeface="Arial" pitchFamily="34" charset="0"/>
              <a:buBlip>
                <a:blip r:embed="rId3"/>
              </a:buBlip>
            </a:pPr>
            <a:r>
              <a:rPr lang="fr-FR" sz="2400" dirty="0" smtClean="0">
                <a:latin typeface="Candara" panose="020E0502030303020204" pitchFamily="34" charset="0"/>
                <a:cs typeface="Arial" pitchFamily="34" charset="0"/>
              </a:rPr>
              <a:t>  Déficits de l’immunité innée </a:t>
            </a:r>
          </a:p>
          <a:p>
            <a:pPr>
              <a:lnSpc>
                <a:spcPct val="100000"/>
              </a:lnSpc>
              <a:buFont typeface="Arial" pitchFamily="34" charset="0"/>
              <a:buBlip>
                <a:blip r:embed="rId3"/>
              </a:buBlip>
            </a:pPr>
            <a:r>
              <a:rPr lang="fr-FR" sz="2400" dirty="0" smtClean="0">
                <a:latin typeface="Candara" panose="020E0502030303020204" pitchFamily="34" charset="0"/>
                <a:cs typeface="Arial" pitchFamily="34" charset="0"/>
              </a:rPr>
              <a:t>  Pathologies auto inflammatoires</a:t>
            </a:r>
          </a:p>
          <a:p>
            <a:pPr>
              <a:lnSpc>
                <a:spcPct val="100000"/>
              </a:lnSpc>
              <a:buFont typeface="Arial" pitchFamily="34" charset="0"/>
              <a:buBlip>
                <a:blip r:embed="rId3"/>
              </a:buBlip>
            </a:pPr>
            <a:r>
              <a:rPr lang="fr-FR" sz="2400" dirty="0" smtClean="0">
                <a:latin typeface="Candara" panose="020E0502030303020204" pitchFamily="34" charset="0"/>
                <a:cs typeface="Arial" pitchFamily="34" charset="0"/>
              </a:rPr>
              <a:t>  Déficits en compléments</a:t>
            </a:r>
          </a:p>
          <a:p>
            <a:pPr>
              <a:lnSpc>
                <a:spcPct val="100000"/>
              </a:lnSpc>
              <a:buFont typeface="Arial" pitchFamily="34" charset="0"/>
              <a:buBlip>
                <a:blip r:embed="rId3"/>
              </a:buBlip>
            </a:pPr>
            <a:r>
              <a:rPr lang="fr-FR" sz="2400" dirty="0" smtClean="0">
                <a:latin typeface="Candara" panose="020E0502030303020204" pitchFamily="34" charset="0"/>
                <a:cs typeface="Arial" pitchFamily="34" charset="0"/>
              </a:rPr>
              <a:t>  Phénocopies de DIP</a:t>
            </a:r>
            <a:r>
              <a:rPr lang="en-US" sz="2400" dirty="0" smtClean="0">
                <a:latin typeface="Candara" panose="020E0502030303020204" pitchFamily="34" charset="0"/>
              </a:rPr>
              <a:t/>
            </a:r>
            <a:br>
              <a:rPr lang="en-US" sz="2400" dirty="0" smtClean="0">
                <a:latin typeface="Candara" panose="020E0502030303020204" pitchFamily="34" charset="0"/>
              </a:rPr>
            </a:br>
            <a:endParaRPr lang="fr-FR" sz="2400" dirty="0" smtClean="0">
              <a:latin typeface="Candara" panose="020E0502030303020204" pitchFamily="34" charset="0"/>
            </a:endParaRPr>
          </a:p>
          <a:p>
            <a:pPr>
              <a:lnSpc>
                <a:spcPct val="100000"/>
              </a:lnSpc>
              <a:buFont typeface="Arial" pitchFamily="34" charset="0"/>
              <a:buNone/>
            </a:pPr>
            <a:endParaRPr lang="fr-FR" sz="2400" dirty="0" smtClean="0">
              <a:latin typeface="Candara" panose="020E0502030303020204" pitchFamily="34" charset="0"/>
            </a:endParaRPr>
          </a:p>
        </p:txBody>
      </p:sp>
      <p:sp>
        <p:nvSpPr>
          <p:cNvPr id="18" name="Rectangle 10"/>
          <p:cNvSpPr>
            <a:spLocks noChangeArrowheads="1"/>
          </p:cNvSpPr>
          <p:nvPr/>
        </p:nvSpPr>
        <p:spPr bwMode="auto">
          <a:xfrm>
            <a:off x="656822" y="7407990"/>
            <a:ext cx="9144000" cy="415925"/>
          </a:xfrm>
          <a:prstGeom prst="rect">
            <a:avLst/>
          </a:prstGeom>
          <a:solidFill>
            <a:srgbClr val="7E705E"/>
          </a:solidFill>
          <a:ln w="9525">
            <a:noFill/>
            <a:miter lim="800000"/>
            <a:headEnd/>
            <a:tailEnd/>
          </a:ln>
        </p:spPr>
        <p:txBody>
          <a:bodyPr wrap="none" anchor="ctr"/>
          <a:lstStyle/>
          <a:p>
            <a:endParaRPr lang="fr-FR" dirty="0">
              <a:latin typeface="Calibri" pitchFamily="34" charset="0"/>
            </a:endParaRPr>
          </a:p>
        </p:txBody>
      </p:sp>
      <p:sp>
        <p:nvSpPr>
          <p:cNvPr id="19" name="Rectangle 9"/>
          <p:cNvSpPr>
            <a:spLocks noChangeArrowheads="1"/>
          </p:cNvSpPr>
          <p:nvPr/>
        </p:nvSpPr>
        <p:spPr bwMode="auto">
          <a:xfrm>
            <a:off x="785604" y="1074506"/>
            <a:ext cx="9180512" cy="14401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t="100000" r="100000"/>
            </a:path>
            <a:tileRect l="-100000" b="-100000"/>
          </a:gradFill>
          <a:ln w="9525">
            <a:noFill/>
            <a:miter lim="800000"/>
            <a:headEnd/>
            <a:tailEnd/>
          </a:ln>
          <a:effectLst/>
        </p:spPr>
        <p:txBody>
          <a:bodyPr wrap="none" anchor="ctr"/>
          <a:lstStyle/>
          <a:p>
            <a:pPr fontAlgn="auto">
              <a:spcBef>
                <a:spcPts val="0"/>
              </a:spcBef>
              <a:spcAft>
                <a:spcPts val="0"/>
              </a:spcAft>
              <a:defRPr/>
            </a:pPr>
            <a:endParaRPr lang="fr-FR" dirty="0">
              <a:latin typeface="+mn-lt"/>
              <a:cs typeface="+mn-cs"/>
            </a:endParaRPr>
          </a:p>
        </p:txBody>
      </p:sp>
      <p:sp>
        <p:nvSpPr>
          <p:cNvPr id="20" name="Text Box 7"/>
          <p:cNvSpPr txBox="1">
            <a:spLocks noChangeArrowheads="1"/>
          </p:cNvSpPr>
          <p:nvPr/>
        </p:nvSpPr>
        <p:spPr bwMode="auto">
          <a:xfrm>
            <a:off x="4048717" y="7453551"/>
            <a:ext cx="5616575" cy="246221"/>
          </a:xfrm>
          <a:prstGeom prst="rect">
            <a:avLst/>
          </a:prstGeom>
          <a:noFill/>
          <a:ln w="9525">
            <a:noFill/>
            <a:miter lim="800000"/>
            <a:headEnd/>
            <a:tailEnd/>
          </a:ln>
        </p:spPr>
        <p:txBody>
          <a:bodyPr>
            <a:spAutoFit/>
          </a:bodyPr>
          <a:lstStyle/>
          <a:p>
            <a:pPr algn="r" rtl="1"/>
            <a:endParaRPr lang="fr-FR" sz="1000" b="1" dirty="0"/>
          </a:p>
        </p:txBody>
      </p:sp>
      <p:sp>
        <p:nvSpPr>
          <p:cNvPr id="22" name="Text Box 6"/>
          <p:cNvSpPr txBox="1">
            <a:spLocks noChangeArrowheads="1"/>
          </p:cNvSpPr>
          <p:nvPr/>
        </p:nvSpPr>
        <p:spPr bwMode="auto">
          <a:xfrm>
            <a:off x="980672" y="7506415"/>
            <a:ext cx="5256213" cy="276225"/>
          </a:xfrm>
          <a:prstGeom prst="rect">
            <a:avLst/>
          </a:prstGeom>
          <a:noFill/>
          <a:ln w="9525" algn="ctr">
            <a:noFill/>
            <a:miter lim="800000"/>
            <a:headEnd/>
            <a:tailEnd/>
          </a:ln>
        </p:spPr>
        <p:txBody>
          <a:bodyPr>
            <a:spAutoFit/>
          </a:bodyPr>
          <a:lstStyle/>
          <a:p>
            <a:r>
              <a:rPr lang="de-DE" sz="1200">
                <a:solidFill>
                  <a:srgbClr val="FFFF00"/>
                </a:solidFill>
                <a:latin typeface="Century Gothic" pitchFamily="34" charset="0"/>
              </a:rPr>
              <a:t>Déficits de l‘immunité innée: données actuelles</a:t>
            </a:r>
          </a:p>
        </p:txBody>
      </p:sp>
      <p:sp>
        <p:nvSpPr>
          <p:cNvPr id="23" name="ZoneTexte 22"/>
          <p:cNvSpPr txBox="1"/>
          <p:nvPr/>
        </p:nvSpPr>
        <p:spPr>
          <a:xfrm>
            <a:off x="1096583" y="601687"/>
            <a:ext cx="8229600" cy="461665"/>
          </a:xfrm>
          <a:prstGeom prst="rect">
            <a:avLst/>
          </a:prstGeom>
          <a:noFill/>
        </p:spPr>
        <p:txBody>
          <a:bodyPr wrap="square" rtlCol="0">
            <a:spAutoFit/>
          </a:bodyPr>
          <a:lstStyle/>
          <a:p>
            <a:pPr algn="ctr"/>
            <a:r>
              <a:rPr lang="fr-FR" sz="2400" dirty="0" smtClean="0">
                <a:ln w="57150"/>
                <a:solidFill>
                  <a:srgbClr val="FF0000"/>
                </a:solidFill>
                <a:effectLst>
                  <a:outerShdw blurRad="38100" dist="19050" dir="2700000" algn="tl" rotWithShape="0">
                    <a:schemeClr val="dk1">
                      <a:alpha val="40000"/>
                    </a:schemeClr>
                  </a:outerShdw>
                  <a:reflection blurRad="6350" stA="60000" endA="900" endPos="58000" dir="5400000" sy="-100000" algn="bl" rotWithShape="0"/>
                </a:effectLst>
                <a:latin typeface="Candara" panose="020E0502030303020204" pitchFamily="34" charset="0"/>
              </a:rPr>
              <a:t>UNION INTERNATIONAL DES SOCIETES D’IMMUNOLOGIE</a:t>
            </a:r>
            <a:endParaRPr lang="fr-FR" sz="2400" dirty="0">
              <a:ln w="57150"/>
              <a:solidFill>
                <a:srgbClr val="FF0000"/>
              </a:solidFill>
              <a:effectLst>
                <a:outerShdw blurRad="38100" dist="19050" dir="2700000" algn="tl" rotWithShape="0">
                  <a:schemeClr val="dk1">
                    <a:alpha val="40000"/>
                  </a:schemeClr>
                </a:outerShdw>
                <a:reflection blurRad="6350" stA="60000" endA="900" endPos="58000" dir="5400000" sy="-100000" algn="bl" rotWithShape="0"/>
              </a:effectLst>
              <a:latin typeface="Candara" panose="020E0502030303020204" pitchFamily="34" charset="0"/>
            </a:endParaRPr>
          </a:p>
        </p:txBody>
      </p:sp>
      <p:sp>
        <p:nvSpPr>
          <p:cNvPr id="24" name="ZoneTexte 23"/>
          <p:cNvSpPr txBox="1"/>
          <p:nvPr/>
        </p:nvSpPr>
        <p:spPr>
          <a:xfrm>
            <a:off x="5940779" y="7445856"/>
            <a:ext cx="3688001" cy="507831"/>
          </a:xfrm>
          <a:prstGeom prst="rect">
            <a:avLst/>
          </a:prstGeom>
          <a:noFill/>
        </p:spPr>
        <p:txBody>
          <a:bodyPr wrap="square" rtlCol="0">
            <a:spAutoFit/>
          </a:bodyPr>
          <a:lstStyle/>
          <a:p>
            <a:r>
              <a:rPr lang="en-US" sz="900" dirty="0">
                <a:solidFill>
                  <a:srgbClr val="FFFF00"/>
                </a:solidFill>
              </a:rPr>
              <a:t>Primary immunodeficiency diseases: an update on the classification from the </a:t>
            </a:r>
            <a:r>
              <a:rPr lang="en-US" sz="900" dirty="0" smtClean="0">
                <a:solidFill>
                  <a:srgbClr val="FFFF00"/>
                </a:solidFill>
              </a:rPr>
              <a:t>,</a:t>
            </a:r>
            <a:r>
              <a:rPr lang="en-US" sz="900" dirty="0" err="1" smtClean="0">
                <a:solidFill>
                  <a:srgbClr val="FFFF00"/>
                </a:solidFill>
              </a:rPr>
              <a:t>waleed</a:t>
            </a:r>
            <a:r>
              <a:rPr lang="en-US" sz="900" dirty="0" smtClean="0">
                <a:solidFill>
                  <a:srgbClr val="FFFF00"/>
                </a:solidFill>
              </a:rPr>
              <a:t> el </a:t>
            </a:r>
            <a:r>
              <a:rPr lang="en-US" sz="900" dirty="0" err="1" smtClean="0">
                <a:solidFill>
                  <a:srgbClr val="FFFF00"/>
                </a:solidFill>
              </a:rPr>
              <a:t>herz</a:t>
            </a:r>
            <a:r>
              <a:rPr lang="en-US" sz="900" dirty="0" smtClean="0">
                <a:solidFill>
                  <a:srgbClr val="FFFF00"/>
                </a:solidFill>
              </a:rPr>
              <a:t> et al, 2014 </a:t>
            </a:r>
            <a:r>
              <a:rPr lang="en-US" sz="900" dirty="0">
                <a:solidFill>
                  <a:srgbClr val="FFFF00"/>
                </a:solidFill>
              </a:rPr>
              <a:t/>
            </a:r>
            <a:br>
              <a:rPr lang="en-US" sz="900" dirty="0">
                <a:solidFill>
                  <a:srgbClr val="FFFF00"/>
                </a:solidFill>
              </a:rPr>
            </a:br>
            <a:r>
              <a:rPr lang="en-US" sz="900" dirty="0" smtClean="0">
                <a:solidFill>
                  <a:srgbClr val="FFFF00"/>
                </a:solidFill>
              </a:rPr>
              <a:t> </a:t>
            </a:r>
            <a:endParaRPr lang="fr-FR" sz="900" dirty="0">
              <a:solidFill>
                <a:srgbClr val="FFFF00"/>
              </a:solidFill>
            </a:endParaRPr>
          </a:p>
        </p:txBody>
      </p:sp>
    </p:spTree>
    <p:extLst>
      <p:ext uri="{BB962C8B-B14F-4D97-AF65-F5344CB8AC3E}">
        <p14:creationId xmlns:p14="http://schemas.microsoft.com/office/powerpoint/2010/main" xmlns="" val="2706827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63691" y="2653945"/>
            <a:ext cx="3936437" cy="3583367"/>
          </a:xfr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0" indent="0" algn="ctr">
              <a:buNone/>
            </a:pPr>
            <a:r>
              <a:rPr lang="fr-FR" sz="1800" dirty="0" smtClean="0">
                <a:solidFill>
                  <a:schemeClr val="tx1"/>
                </a:solidFill>
                <a:latin typeface="Times New Roman" pitchFamily="18" charset="0"/>
                <a:cs typeface="Times New Roman" pitchFamily="18" charset="0"/>
              </a:rPr>
              <a:t>Une mutation d’un de ces facteurs</a:t>
            </a:r>
          </a:p>
          <a:p>
            <a:pPr marL="0" indent="0" algn="ctr">
              <a:buNone/>
            </a:pPr>
            <a:r>
              <a:rPr lang="fr-FR" sz="1800" dirty="0" smtClean="0">
                <a:solidFill>
                  <a:schemeClr val="tx1"/>
                </a:solidFill>
                <a:latin typeface="Times New Roman" pitchFamily="18" charset="0"/>
                <a:cs typeface="Times New Roman" pitchFamily="18" charset="0"/>
              </a:rPr>
              <a:t> </a:t>
            </a:r>
          </a:p>
          <a:p>
            <a:pPr marL="0" indent="0" algn="ctr">
              <a:buNone/>
            </a:pPr>
            <a:r>
              <a:rPr lang="fr-FR" sz="1800" dirty="0" smtClean="0">
                <a:solidFill>
                  <a:schemeClr val="tx1"/>
                </a:solidFill>
                <a:latin typeface="Times New Roman" pitchFamily="18" charset="0"/>
                <a:cs typeface="Times New Roman" pitchFamily="18" charset="0"/>
              </a:rPr>
              <a:t> </a:t>
            </a:r>
            <a:r>
              <a:rPr lang="fr-FR" sz="1800" dirty="0">
                <a:solidFill>
                  <a:schemeClr val="tx1"/>
                </a:solidFill>
                <a:latin typeface="Times New Roman" pitchFamily="18" charset="0"/>
                <a:cs typeface="Times New Roman" pitchFamily="18" charset="0"/>
              </a:rPr>
              <a:t>E</a:t>
            </a:r>
            <a:r>
              <a:rPr lang="fr-FR" sz="1800" dirty="0" smtClean="0">
                <a:solidFill>
                  <a:schemeClr val="tx1"/>
                </a:solidFill>
                <a:latin typeface="Times New Roman" pitchFamily="18" charset="0"/>
                <a:cs typeface="Times New Roman" pitchFamily="18" charset="0"/>
              </a:rPr>
              <a:t>mpêche la fixation de RFX (Régulatory Factor) à la région X1</a:t>
            </a:r>
          </a:p>
          <a:p>
            <a:pPr marL="0" indent="0" algn="ctr">
              <a:buNone/>
            </a:pPr>
            <a:endParaRPr lang="fr-FR" sz="1800" dirty="0" smtClean="0">
              <a:solidFill>
                <a:schemeClr val="tx1"/>
              </a:solidFill>
              <a:latin typeface="Times New Roman" pitchFamily="18" charset="0"/>
              <a:cs typeface="Times New Roman" pitchFamily="18" charset="0"/>
            </a:endParaRPr>
          </a:p>
          <a:p>
            <a:pPr marL="0" indent="0" algn="ctr">
              <a:buNone/>
            </a:pPr>
            <a:r>
              <a:rPr lang="fr-FR" sz="1800" dirty="0">
                <a:solidFill>
                  <a:schemeClr val="tx1"/>
                </a:solidFill>
                <a:latin typeface="Times New Roman" pitchFamily="18" charset="0"/>
                <a:cs typeface="Times New Roman" pitchFamily="18" charset="0"/>
              </a:rPr>
              <a:t>P</a:t>
            </a:r>
            <a:r>
              <a:rPr lang="fr-FR" sz="1800" dirty="0" smtClean="0">
                <a:solidFill>
                  <a:schemeClr val="tx1"/>
                </a:solidFill>
                <a:latin typeface="Times New Roman" pitchFamily="18" charset="0"/>
                <a:cs typeface="Times New Roman" pitchFamily="18" charset="0"/>
              </a:rPr>
              <a:t>romoteur inactif </a:t>
            </a:r>
          </a:p>
          <a:p>
            <a:pPr marL="0" indent="0" algn="ctr">
              <a:buNone/>
            </a:pPr>
            <a:endParaRPr lang="fr-FR" sz="1800" dirty="0" smtClean="0">
              <a:solidFill>
                <a:schemeClr val="tx1"/>
              </a:solidFill>
              <a:latin typeface="Times New Roman" pitchFamily="18" charset="0"/>
              <a:cs typeface="Times New Roman" pitchFamily="18" charset="0"/>
            </a:endParaRPr>
          </a:p>
          <a:p>
            <a:pPr marL="0" indent="0" algn="ctr">
              <a:buNone/>
            </a:pPr>
            <a:r>
              <a:rPr lang="fr-FR" sz="1800" dirty="0" smtClean="0">
                <a:solidFill>
                  <a:schemeClr val="tx1"/>
                </a:solidFill>
                <a:latin typeface="Times New Roman" pitchFamily="18" charset="0"/>
                <a:cs typeface="Times New Roman" pitchFamily="18" charset="0"/>
              </a:rPr>
              <a:t>la transcription des molécules HLA II sera impossible.</a:t>
            </a:r>
          </a:p>
          <a:p>
            <a:endParaRPr lang="fr-FR" sz="1800" dirty="0" smtClean="0">
              <a:solidFill>
                <a:schemeClr val="tx1"/>
              </a:solidFill>
              <a:latin typeface="Times New Roman" pitchFamily="18" charset="0"/>
              <a:cs typeface="Times New Roman" pitchFamily="18" charset="0"/>
            </a:endParaRPr>
          </a:p>
          <a:p>
            <a:endParaRPr lang="fr-FR" sz="1800" dirty="0">
              <a:solidFill>
                <a:schemeClr val="tx1"/>
              </a:solidFill>
              <a:latin typeface="Times New Roman" pitchFamily="18" charset="0"/>
              <a:cs typeface="Times New Roman" pitchFamily="18" charset="0"/>
            </a:endParaRPr>
          </a:p>
          <a:p>
            <a:endParaRPr lang="fr-FR" sz="1800" dirty="0" smtClean="0">
              <a:solidFill>
                <a:schemeClr val="tx1"/>
              </a:solidFill>
              <a:latin typeface="Times New Roman" pitchFamily="18" charset="0"/>
              <a:cs typeface="Times New Roman" pitchFamily="18" charset="0"/>
            </a:endParaRPr>
          </a:p>
          <a:p>
            <a:endParaRPr lang="fr-FR" sz="1800" dirty="0">
              <a:solidFill>
                <a:schemeClr val="tx1"/>
              </a:solidFill>
              <a:latin typeface="Times New Roman" pitchFamily="18" charset="0"/>
              <a:cs typeface="Times New Roman" pitchFamily="18" charset="0"/>
            </a:endParaRPr>
          </a:p>
          <a:p>
            <a:endParaRPr lang="fr-FR" sz="1800" dirty="0" smtClean="0">
              <a:solidFill>
                <a:schemeClr val="tx1"/>
              </a:solidFill>
              <a:latin typeface="Times New Roman" pitchFamily="18" charset="0"/>
              <a:cs typeface="Times New Roman" pitchFamily="18" charset="0"/>
            </a:endParaRPr>
          </a:p>
          <a:p>
            <a:endParaRPr lang="fr-FR" sz="1800" dirty="0">
              <a:solidFill>
                <a:schemeClr val="tx1"/>
              </a:solidFill>
              <a:latin typeface="Times New Roman" pitchFamily="18" charset="0"/>
              <a:cs typeface="Times New Roman" pitchFamily="18" charset="0"/>
            </a:endParaRPr>
          </a:p>
          <a:p>
            <a:endParaRPr lang="fr-FR" sz="1800" dirty="0" smtClean="0">
              <a:solidFill>
                <a:schemeClr val="tx1"/>
              </a:solidFill>
              <a:latin typeface="Times New Roman" pitchFamily="18" charset="0"/>
              <a:cs typeface="Times New Roman" pitchFamily="18" charset="0"/>
            </a:endParaRPr>
          </a:p>
          <a:p>
            <a:endParaRPr lang="fr-FR" sz="1800" dirty="0">
              <a:solidFill>
                <a:schemeClr val="tx1"/>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srcRect/>
          <a:stretch>
            <a:fillRect/>
          </a:stretch>
        </p:blipFill>
        <p:spPr bwMode="auto">
          <a:xfrm>
            <a:off x="1103445" y="2101632"/>
            <a:ext cx="6226240" cy="44890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210411" y="404665"/>
            <a:ext cx="11233248" cy="1107996"/>
          </a:xfrm>
          <a:prstGeom prst="rect">
            <a:avLst/>
          </a:prstGeom>
        </p:spPr>
        <p:txBody>
          <a:bodyPr wrap="square">
            <a:spAutoFit/>
          </a:bodyPr>
          <a:lstStyle/>
          <a:p>
            <a:pPr algn="ctr"/>
            <a:r>
              <a:rPr lang="fr-FR" sz="2400" u="sng" dirty="0">
                <a:latin typeface="Times New Roman" pitchFamily="18" charset="0"/>
                <a:cs typeface="Times New Roman" pitchFamily="18" charset="0"/>
              </a:rPr>
              <a:t>Sur le plan </a:t>
            </a:r>
            <a:r>
              <a:rPr lang="fr-FR" sz="2400" u="sng" dirty="0" smtClean="0">
                <a:latin typeface="Times New Roman" pitchFamily="18" charset="0"/>
                <a:cs typeface="Times New Roman" pitchFamily="18" charset="0"/>
              </a:rPr>
              <a:t>physiopathologique</a:t>
            </a:r>
          </a:p>
          <a:p>
            <a:pPr algn="ctr"/>
            <a:endParaRPr lang="fr-FR" sz="2400" u="sng" dirty="0" smtClean="0">
              <a:latin typeface="Times New Roman" pitchFamily="18" charset="0"/>
              <a:cs typeface="Times New Roman" pitchFamily="18" charset="0"/>
            </a:endParaRPr>
          </a:p>
          <a:p>
            <a:pPr algn="ctr"/>
            <a:r>
              <a:rPr lang="fr-FR" dirty="0">
                <a:latin typeface="Times New Roman" pitchFamily="18" charset="0"/>
                <a:cs typeface="Times New Roman" pitchFamily="18" charset="0"/>
              </a:rPr>
              <a:t>D</a:t>
            </a:r>
            <a:r>
              <a:rPr lang="fr-FR" dirty="0" smtClean="0">
                <a:latin typeface="Times New Roman" pitchFamily="18" charset="0"/>
                <a:cs typeface="Times New Roman" pitchFamily="18" charset="0"/>
              </a:rPr>
              <a:t>éficit de régulation transcriptionnelle des gènes codant les molécules HLA II (RFXANK, CIITA, RFX5, RFXAP)</a:t>
            </a:r>
            <a:endParaRPr lang="fr-FR" dirty="0">
              <a:latin typeface="Times New Roman" pitchFamily="18" charset="0"/>
              <a:cs typeface="Times New Roman" pitchFamily="18" charset="0"/>
            </a:endParaRPr>
          </a:p>
        </p:txBody>
      </p:sp>
      <p:sp>
        <p:nvSpPr>
          <p:cNvPr id="7" name="Flèche vers le bas 6"/>
          <p:cNvSpPr/>
          <p:nvPr/>
        </p:nvSpPr>
        <p:spPr>
          <a:xfrm>
            <a:off x="9168342" y="3284984"/>
            <a:ext cx="192021" cy="216024"/>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vers le bas 7"/>
          <p:cNvSpPr/>
          <p:nvPr/>
        </p:nvSpPr>
        <p:spPr>
          <a:xfrm>
            <a:off x="9168342" y="4562157"/>
            <a:ext cx="192021" cy="216024"/>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lèche vers le bas 8"/>
          <p:cNvSpPr/>
          <p:nvPr/>
        </p:nvSpPr>
        <p:spPr>
          <a:xfrm>
            <a:off x="9187094" y="5157192"/>
            <a:ext cx="192021" cy="216024"/>
          </a:xfrm>
          <a:prstGeom prst="down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371898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350" y="188640"/>
            <a:ext cx="11713301" cy="1143000"/>
          </a:xfrm>
        </p:spPr>
        <p:txBody>
          <a:bodyPr>
            <a:noAutofit/>
          </a:bodyPr>
          <a:lstStyle/>
          <a:p>
            <a:r>
              <a:rPr lang="fr-FR" sz="2800" u="sng" dirty="0" smtClean="0">
                <a:solidFill>
                  <a:schemeClr val="tx1"/>
                </a:solidFill>
                <a:effectLst/>
                <a:latin typeface="Times New Roman" pitchFamily="18" charset="0"/>
                <a:cs typeface="Times New Roman" pitchFamily="18" charset="0"/>
              </a:rPr>
              <a:t>Sur le plan immunologique </a:t>
            </a:r>
            <a:br>
              <a:rPr lang="fr-FR" sz="2800" u="sng" dirty="0" smtClean="0">
                <a:solidFill>
                  <a:schemeClr val="tx1"/>
                </a:solidFill>
                <a:effectLst/>
                <a:latin typeface="Times New Roman" pitchFamily="18" charset="0"/>
                <a:cs typeface="Times New Roman" pitchFamily="18" charset="0"/>
              </a:rPr>
            </a:br>
            <a:endParaRPr lang="fr-FR" sz="2800" u="sng" dirty="0">
              <a:solidFill>
                <a:schemeClr val="tx1"/>
              </a:solidFill>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239350" y="921137"/>
            <a:ext cx="11713301" cy="5904656"/>
          </a:xfrm>
        </p:spPr>
        <p:txBody>
          <a:bodyPr>
            <a:normAutofit/>
          </a:bodyPr>
          <a:lstStyle/>
          <a:p>
            <a:pPr lvl="1">
              <a:buFont typeface="Arial" charset="0"/>
              <a:buChar char="•"/>
            </a:pPr>
            <a:r>
              <a:rPr lang="fr-FR" dirty="0" smtClean="0">
                <a:solidFill>
                  <a:schemeClr val="tx1"/>
                </a:solidFill>
                <a:latin typeface="Times New Roman" pitchFamily="18" charset="0"/>
                <a:cs typeface="Times New Roman" pitchFamily="18" charset="0"/>
              </a:rPr>
              <a:t>L’absence </a:t>
            </a:r>
            <a:r>
              <a:rPr lang="fr-FR" dirty="0">
                <a:solidFill>
                  <a:schemeClr val="tx1"/>
                </a:solidFill>
                <a:latin typeface="Times New Roman" pitchFamily="18" charset="0"/>
                <a:cs typeface="Times New Roman" pitchFamily="18" charset="0"/>
              </a:rPr>
              <a:t>de présentation </a:t>
            </a:r>
            <a:r>
              <a:rPr lang="fr-FR" dirty="0" smtClean="0">
                <a:solidFill>
                  <a:schemeClr val="tx1"/>
                </a:solidFill>
                <a:latin typeface="Times New Roman" pitchFamily="18" charset="0"/>
                <a:cs typeface="Times New Roman" pitchFamily="18" charset="0"/>
              </a:rPr>
              <a:t> liée </a:t>
            </a:r>
            <a:r>
              <a:rPr lang="fr-FR" dirty="0">
                <a:solidFill>
                  <a:schemeClr val="tx1"/>
                </a:solidFill>
                <a:latin typeface="Times New Roman" pitchFamily="18" charset="0"/>
                <a:cs typeface="Times New Roman" pitchFamily="18" charset="0"/>
              </a:rPr>
              <a:t>au défaut d'expression des molécules HLA classe II </a:t>
            </a:r>
            <a:r>
              <a:rPr lang="fr-FR" dirty="0" smtClean="0">
                <a:solidFill>
                  <a:schemeClr val="tx1"/>
                </a:solidFill>
                <a:latin typeface="Times New Roman" pitchFamily="18" charset="0"/>
                <a:cs typeface="Times New Roman" pitchFamily="18" charset="0"/>
              </a:rPr>
              <a:t>a </a:t>
            </a:r>
            <a:r>
              <a:rPr lang="fr-FR" dirty="0">
                <a:solidFill>
                  <a:schemeClr val="tx1"/>
                </a:solidFill>
                <a:latin typeface="Times New Roman" pitchFamily="18" charset="0"/>
                <a:cs typeface="Times New Roman" pitchFamily="18" charset="0"/>
              </a:rPr>
              <a:t>deux conséquences : </a:t>
            </a:r>
            <a:endParaRPr lang="fr-FR" dirty="0" smtClean="0">
              <a:solidFill>
                <a:schemeClr val="tx1"/>
              </a:solidFill>
              <a:latin typeface="Times New Roman" pitchFamily="18" charset="0"/>
              <a:cs typeface="Times New Roman" pitchFamily="18" charset="0"/>
            </a:endParaRPr>
          </a:p>
          <a:p>
            <a:pPr lvl="1">
              <a:buFont typeface="Arial" charset="0"/>
              <a:buChar char="•"/>
            </a:pPr>
            <a:endParaRPr lang="fr-FR" dirty="0">
              <a:solidFill>
                <a:schemeClr val="tx1"/>
              </a:solidFill>
              <a:latin typeface="Times New Roman" pitchFamily="18" charset="0"/>
              <a:cs typeface="Times New Roman" pitchFamily="18" charset="0"/>
            </a:endParaRPr>
          </a:p>
          <a:p>
            <a:pPr lvl="1"/>
            <a:endParaRPr lang="fr-FR" dirty="0" smtClean="0">
              <a:solidFill>
                <a:schemeClr val="tx1"/>
              </a:solidFill>
              <a:latin typeface="Times New Roman" pitchFamily="18" charset="0"/>
              <a:cs typeface="Times New Roman" pitchFamily="18" charset="0"/>
            </a:endParaRPr>
          </a:p>
          <a:p>
            <a:pPr lvl="1"/>
            <a:endParaRPr lang="fr-FR" dirty="0">
              <a:solidFill>
                <a:schemeClr val="tx1"/>
              </a:solidFill>
              <a:latin typeface="Times New Roman" pitchFamily="18" charset="0"/>
              <a:cs typeface="Times New Roman" pitchFamily="18" charset="0"/>
            </a:endParaRPr>
          </a:p>
          <a:p>
            <a:pPr lvl="1"/>
            <a:endParaRPr lang="fr-FR" dirty="0" smtClean="0">
              <a:solidFill>
                <a:schemeClr val="tx1"/>
              </a:solidFill>
              <a:latin typeface="Times New Roman" pitchFamily="18" charset="0"/>
              <a:cs typeface="Times New Roman" pitchFamily="18" charset="0"/>
            </a:endParaRPr>
          </a:p>
          <a:p>
            <a:pPr lvl="1"/>
            <a:endParaRPr lang="fr-FR" dirty="0">
              <a:solidFill>
                <a:schemeClr val="tx1"/>
              </a:solidFill>
              <a:latin typeface="Times New Roman" pitchFamily="18" charset="0"/>
              <a:cs typeface="Times New Roman" pitchFamily="18" charset="0"/>
            </a:endParaRPr>
          </a:p>
          <a:p>
            <a:pPr lvl="1"/>
            <a:endParaRPr lang="fr-FR" dirty="0" smtClean="0">
              <a:solidFill>
                <a:schemeClr val="tx1"/>
              </a:solidFill>
              <a:latin typeface="Times New Roman" pitchFamily="18" charset="0"/>
              <a:cs typeface="Times New Roman" pitchFamily="18" charset="0"/>
            </a:endParaRPr>
          </a:p>
          <a:p>
            <a:pPr marL="457200" lvl="1" indent="0">
              <a:buNone/>
            </a:pPr>
            <a:endParaRPr lang="fr-FR" dirty="0">
              <a:solidFill>
                <a:schemeClr val="tx1"/>
              </a:solidFill>
              <a:latin typeface="Times New Roman" pitchFamily="18" charset="0"/>
              <a:cs typeface="Times New Roman" pitchFamily="18" charset="0"/>
            </a:endParaRPr>
          </a:p>
          <a:p>
            <a:pPr lvl="1">
              <a:buFont typeface="Arial" charset="0"/>
              <a:buChar char="•"/>
            </a:pPr>
            <a:r>
              <a:rPr lang="fr-FR" dirty="0" smtClean="0">
                <a:solidFill>
                  <a:schemeClr val="tx1"/>
                </a:solidFill>
                <a:latin typeface="Times New Roman" pitchFamily="18" charset="0"/>
                <a:cs typeface="Times New Roman" pitchFamily="18" charset="0"/>
              </a:rPr>
              <a:t>Le nombre de LyT est normal mais il existe une profonde lymphopénie TCD4+.</a:t>
            </a:r>
          </a:p>
          <a:p>
            <a:pPr lvl="1">
              <a:buFont typeface="Arial" charset="0"/>
              <a:buChar char="•"/>
            </a:pPr>
            <a:endParaRPr lang="fr-FR" dirty="0" smtClean="0">
              <a:solidFill>
                <a:schemeClr val="tx1"/>
              </a:solidFill>
              <a:latin typeface="Times New Roman" pitchFamily="18" charset="0"/>
              <a:cs typeface="Times New Roman" pitchFamily="18" charset="0"/>
            </a:endParaRPr>
          </a:p>
          <a:p>
            <a:pPr marL="457200" lvl="1" indent="0">
              <a:buNone/>
            </a:pPr>
            <a:endParaRPr lang="fr-FR" dirty="0">
              <a:solidFill>
                <a:schemeClr val="tx1"/>
              </a:solidFill>
              <a:latin typeface="Times New Roman" pitchFamily="18" charset="0"/>
              <a:cs typeface="Times New Roman" pitchFamily="18" charset="0"/>
            </a:endParaRPr>
          </a:p>
        </p:txBody>
      </p:sp>
      <p:sp>
        <p:nvSpPr>
          <p:cNvPr id="4" name="ZoneTexte 3"/>
          <p:cNvSpPr txBox="1"/>
          <p:nvPr/>
        </p:nvSpPr>
        <p:spPr>
          <a:xfrm>
            <a:off x="1295467" y="1658997"/>
            <a:ext cx="4292587" cy="1323439"/>
          </a:xfrm>
          <a:prstGeom prst="rect">
            <a:avLst/>
          </a:prstGeom>
          <a:solidFill>
            <a:schemeClr val="bg1">
              <a:lumMod val="95000"/>
            </a:schemeClr>
          </a:solidFill>
        </p:spPr>
        <p:txBody>
          <a:bodyPr wrap="square" rtlCol="0">
            <a:spAutoFit/>
          </a:bodyPr>
          <a:lstStyle/>
          <a:p>
            <a:pPr marL="0" lvl="1" algn="ctr"/>
            <a:r>
              <a:rPr lang="fr-FR" sz="1600" dirty="0" smtClean="0">
                <a:latin typeface="Times New Roman" pitchFamily="18" charset="0"/>
                <a:cs typeface="Times New Roman" pitchFamily="18" charset="0"/>
              </a:rPr>
              <a:t> </a:t>
            </a:r>
            <a:r>
              <a:rPr lang="fr-FR" sz="1600" dirty="0">
                <a:latin typeface="Times New Roman" pitchFamily="18" charset="0"/>
                <a:cs typeface="Times New Roman" pitchFamily="18" charset="0"/>
              </a:rPr>
              <a:t>un déficit de L’immunité cellulaire: des </a:t>
            </a:r>
            <a:r>
              <a:rPr lang="fr-FR" sz="1600" dirty="0" smtClean="0">
                <a:latin typeface="Times New Roman" pitchFamily="18" charset="0"/>
                <a:cs typeface="Times New Roman" pitchFamily="18" charset="0"/>
              </a:rPr>
              <a:t> LT </a:t>
            </a:r>
            <a:r>
              <a:rPr lang="fr-FR" sz="1600" dirty="0">
                <a:latin typeface="Times New Roman" pitchFamily="18" charset="0"/>
                <a:cs typeface="Times New Roman" pitchFamily="18" charset="0"/>
              </a:rPr>
              <a:t>qui sont  capables de proliférer en présence de mitogènes, mais incapables en présence d'un antigène vaccinal .</a:t>
            </a:r>
          </a:p>
          <a:p>
            <a:endParaRPr lang="fr-FR" sz="1600" dirty="0"/>
          </a:p>
        </p:txBody>
      </p:sp>
      <p:sp>
        <p:nvSpPr>
          <p:cNvPr id="5" name="ZoneTexte 4"/>
          <p:cNvSpPr txBox="1"/>
          <p:nvPr/>
        </p:nvSpPr>
        <p:spPr>
          <a:xfrm>
            <a:off x="6192011" y="1658997"/>
            <a:ext cx="4896544" cy="1077218"/>
          </a:xfrm>
          <a:prstGeom prst="rect">
            <a:avLst/>
          </a:prstGeom>
          <a:solidFill>
            <a:schemeClr val="bg1">
              <a:lumMod val="95000"/>
            </a:schemeClr>
          </a:solidFill>
        </p:spPr>
        <p:txBody>
          <a:bodyPr wrap="square" rtlCol="0">
            <a:spAutoFit/>
          </a:bodyPr>
          <a:lstStyle/>
          <a:p>
            <a:pPr lvl="1" algn="ctr"/>
            <a:r>
              <a:rPr lang="fr-FR" sz="1600" dirty="0" smtClean="0">
                <a:latin typeface="Times New Roman" pitchFamily="18" charset="0"/>
                <a:cs typeface="Times New Roman" pitchFamily="18" charset="0"/>
              </a:rPr>
              <a:t>un </a:t>
            </a:r>
            <a:r>
              <a:rPr lang="fr-FR" sz="1600" dirty="0">
                <a:latin typeface="Times New Roman" pitchFamily="18" charset="0"/>
                <a:cs typeface="Times New Roman" pitchFamily="18" charset="0"/>
              </a:rPr>
              <a:t>déficit de L’immunité humorale: le dosage pondéral </a:t>
            </a:r>
            <a:r>
              <a:rPr lang="fr-FR" sz="1600" dirty="0" smtClean="0">
                <a:latin typeface="Times New Roman" pitchFamily="18" charset="0"/>
                <a:cs typeface="Times New Roman" pitchFamily="18" charset="0"/>
              </a:rPr>
              <a:t> montre </a:t>
            </a:r>
            <a:r>
              <a:rPr lang="fr-FR" sz="1600" dirty="0">
                <a:latin typeface="Times New Roman" pitchFamily="18" charset="0"/>
                <a:cs typeface="Times New Roman" pitchFamily="18" charset="0"/>
              </a:rPr>
              <a:t>dans certains </a:t>
            </a:r>
            <a:r>
              <a:rPr lang="fr-FR" sz="1600" dirty="0" smtClean="0">
                <a:latin typeface="Times New Roman" pitchFamily="18" charset="0"/>
                <a:cs typeface="Times New Roman" pitchFamily="18" charset="0"/>
              </a:rPr>
              <a:t>cas </a:t>
            </a:r>
          </a:p>
          <a:p>
            <a:pPr lvl="1" algn="ctr"/>
            <a:r>
              <a:rPr lang="fr-FR" sz="1600" dirty="0" smtClean="0">
                <a:latin typeface="Times New Roman" pitchFamily="18" charset="0"/>
                <a:cs typeface="Times New Roman" pitchFamily="18" charset="0"/>
              </a:rPr>
              <a:t> Hypogammaglobulinémie </a:t>
            </a:r>
            <a:r>
              <a:rPr lang="fr-FR" sz="1600" dirty="0">
                <a:latin typeface="Times New Roman" pitchFamily="18" charset="0"/>
                <a:cs typeface="Times New Roman" pitchFamily="18" charset="0"/>
              </a:rPr>
              <a:t>touchant les IgG2 et les IgA mais les taux des Ig peuvent être normaux</a:t>
            </a:r>
            <a:r>
              <a:rPr lang="fr-FR" sz="1600" dirty="0" smtClean="0">
                <a:latin typeface="Times New Roman" pitchFamily="18" charset="0"/>
                <a:cs typeface="Times New Roman" pitchFamily="18" charset="0"/>
              </a:rPr>
              <a:t>.</a:t>
            </a:r>
            <a:endParaRPr lang="fr-FR" sz="16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2639617" y="4260265"/>
            <a:ext cx="3552395" cy="216023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3"/>
          <p:cNvPicPr>
            <a:picLocks noChangeAspect="1" noChangeArrowheads="1"/>
          </p:cNvPicPr>
          <p:nvPr/>
        </p:nvPicPr>
        <p:blipFill>
          <a:blip r:embed="rId4" cstate="print"/>
          <a:srcRect/>
          <a:stretch>
            <a:fillRect/>
          </a:stretch>
        </p:blipFill>
        <p:spPr bwMode="auto">
          <a:xfrm>
            <a:off x="6384033" y="4260264"/>
            <a:ext cx="3360372" cy="216024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Rectangle 7"/>
          <p:cNvSpPr/>
          <p:nvPr/>
        </p:nvSpPr>
        <p:spPr>
          <a:xfrm>
            <a:off x="4463821" y="6582225"/>
            <a:ext cx="766557" cy="276999"/>
          </a:xfrm>
          <a:prstGeom prst="rect">
            <a:avLst/>
          </a:prstGeom>
        </p:spPr>
        <p:txBody>
          <a:bodyPr wrap="none">
            <a:spAutoFit/>
          </a:bodyPr>
          <a:lstStyle/>
          <a:p>
            <a:r>
              <a:rPr lang="fr-FR" sz="1200" b="1" dirty="0" smtClean="0">
                <a:latin typeface="Times New Roman" pitchFamily="18" charset="0"/>
                <a:cs typeface="Times New Roman" pitchFamily="18" charset="0"/>
              </a:rPr>
              <a:t>Contrôle</a:t>
            </a:r>
            <a:endParaRPr lang="fr-FR" sz="1200" dirty="0">
              <a:latin typeface="Times New Roman" pitchFamily="18" charset="0"/>
              <a:cs typeface="Times New Roman" pitchFamily="18" charset="0"/>
            </a:endParaRPr>
          </a:p>
        </p:txBody>
      </p:sp>
      <p:sp>
        <p:nvSpPr>
          <p:cNvPr id="9" name="Rectangle 8"/>
          <p:cNvSpPr/>
          <p:nvPr/>
        </p:nvSpPr>
        <p:spPr>
          <a:xfrm>
            <a:off x="7491461" y="6564520"/>
            <a:ext cx="655949" cy="276999"/>
          </a:xfrm>
          <a:prstGeom prst="rect">
            <a:avLst/>
          </a:prstGeom>
        </p:spPr>
        <p:txBody>
          <a:bodyPr wrap="none">
            <a:spAutoFit/>
          </a:bodyPr>
          <a:lstStyle/>
          <a:p>
            <a:r>
              <a:rPr lang="fr-FR" sz="1200" b="1" dirty="0" smtClean="0">
                <a:latin typeface="Times New Roman" pitchFamily="18" charset="0"/>
                <a:cs typeface="Times New Roman" pitchFamily="18" charset="0"/>
              </a:rPr>
              <a:t>Patient</a:t>
            </a:r>
            <a:endParaRPr lang="fr-FR" sz="1200" dirty="0">
              <a:latin typeface="Times New Roman" pitchFamily="18" charset="0"/>
              <a:cs typeface="Times New Roman" pitchFamily="18" charset="0"/>
            </a:endParaRPr>
          </a:p>
        </p:txBody>
      </p:sp>
      <p:sp>
        <p:nvSpPr>
          <p:cNvPr id="11" name="ZoneTexte 10"/>
          <p:cNvSpPr txBox="1"/>
          <p:nvPr/>
        </p:nvSpPr>
        <p:spPr>
          <a:xfrm>
            <a:off x="973638" y="3869921"/>
            <a:ext cx="5776005" cy="646331"/>
          </a:xfrm>
          <a:prstGeom prst="rect">
            <a:avLst/>
          </a:prstGeom>
          <a:noFill/>
        </p:spPr>
        <p:txBody>
          <a:bodyPr wrap="none" rtlCol="0">
            <a:spAutoFit/>
          </a:bodyPr>
          <a:lstStyle/>
          <a:p>
            <a:pPr marL="285750" indent="-285750">
              <a:buFont typeface="Arial" charset="0"/>
              <a:buChar char="•"/>
            </a:pPr>
            <a:r>
              <a:rPr lang="fr-FR" dirty="0" smtClean="0">
                <a:latin typeface="Times New Roman" pitchFamily="18" charset="0"/>
                <a:cs typeface="Times New Roman" pitchFamily="18" charset="0"/>
              </a:rPr>
              <a:t>Exemples d’expression des molécules HLA II sur  les LB</a:t>
            </a:r>
          </a:p>
          <a:p>
            <a:pPr marL="285750" indent="-285750">
              <a:buFont typeface="Arial" charset="0"/>
              <a:buChar char="•"/>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xmlns="" val="34944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6" presetClass="entr" presetSubtype="21"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arn(inVertical)">
                                      <p:cBhvr>
                                        <p:cTn id="9" dur="500"/>
                                        <p:tgtEl>
                                          <p:spTgt spid="4"/>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43408"/>
            <a:ext cx="10972800" cy="1600200"/>
          </a:xfrm>
        </p:spPr>
        <p:txBody>
          <a:bodyPr>
            <a:normAutofit/>
          </a:bodyPr>
          <a:lstStyle/>
          <a:p>
            <a:r>
              <a:rPr lang="fr-FR" sz="3600" u="sng" dirty="0" smtClean="0">
                <a:solidFill>
                  <a:srgbClr val="371DA3"/>
                </a:solidFill>
                <a:latin typeface="Times New Roman" pitchFamily="18" charset="0"/>
                <a:cs typeface="Times New Roman" pitchFamily="18" charset="0"/>
              </a:rPr>
              <a:t>3-  Déficit en HLA classe I : </a:t>
            </a:r>
            <a:br>
              <a:rPr lang="fr-FR" sz="3600" u="sng" dirty="0" smtClean="0">
                <a:solidFill>
                  <a:srgbClr val="371DA3"/>
                </a:solidFill>
                <a:latin typeface="Times New Roman" pitchFamily="18" charset="0"/>
                <a:cs typeface="Times New Roman" pitchFamily="18" charset="0"/>
              </a:rPr>
            </a:br>
            <a:endParaRPr lang="fr-FR" sz="3600" u="sng" dirty="0">
              <a:solidFill>
                <a:srgbClr val="371DA3"/>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76771" y="836712"/>
            <a:ext cx="10972800" cy="5544616"/>
          </a:xfrm>
        </p:spPr>
        <p:txBody>
          <a:bodyPr>
            <a:normAutofit fontScale="70000" lnSpcReduction="20000"/>
          </a:bodyPr>
          <a:lstStyle/>
          <a:p>
            <a:r>
              <a:rPr lang="fr-FR" dirty="0" smtClean="0">
                <a:solidFill>
                  <a:schemeClr val="tx1"/>
                </a:solidFill>
                <a:latin typeface="Times New Roman" pitchFamily="18" charset="0"/>
                <a:cs typeface="Times New Roman" pitchFamily="18" charset="0"/>
              </a:rPr>
              <a:t> </a:t>
            </a:r>
          </a:p>
          <a:p>
            <a:endParaRPr lang="fr-FR" u="sng" dirty="0" smtClean="0">
              <a:solidFill>
                <a:schemeClr val="tx1"/>
              </a:solidFill>
              <a:latin typeface="Times New Roman" pitchFamily="18" charset="0"/>
              <a:cs typeface="Times New Roman" pitchFamily="18" charset="0"/>
            </a:endParaRPr>
          </a:p>
          <a:p>
            <a:pPr marL="0" indent="0" algn="ctr">
              <a:buNone/>
            </a:pPr>
            <a:r>
              <a:rPr lang="fr-FR" sz="2600" u="sng" dirty="0" smtClean="0">
                <a:solidFill>
                  <a:schemeClr val="tx1"/>
                </a:solidFill>
                <a:latin typeface="Times New Roman" pitchFamily="18" charset="0"/>
                <a:cs typeface="Times New Roman" pitchFamily="18" charset="0"/>
              </a:rPr>
              <a:t>Sur le plan Physiopathologique</a:t>
            </a: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r>
              <a:rPr lang="fr-FR" dirty="0" smtClean="0">
                <a:solidFill>
                  <a:schemeClr val="tx1"/>
                </a:solidFill>
                <a:latin typeface="Times New Roman" pitchFamily="18" charset="0"/>
                <a:cs typeface="Times New Roman" pitchFamily="18" charset="0"/>
              </a:rPr>
              <a:t>Mutation des gènes qui codent pour TAPI/TAPII ou TAPBP (Tapasine)</a:t>
            </a: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r>
              <a:rPr lang="fr-FR" dirty="0" smtClean="0">
                <a:solidFill>
                  <a:schemeClr val="tx1"/>
                </a:solidFill>
                <a:latin typeface="Times New Roman" pitchFamily="18" charset="0"/>
                <a:cs typeface="Times New Roman" pitchFamily="18" charset="0"/>
              </a:rPr>
              <a:t> Diminution des molécules HLA I</a:t>
            </a: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r>
              <a:rPr lang="fr-FR" dirty="0">
                <a:solidFill>
                  <a:schemeClr val="tx1"/>
                </a:solidFill>
                <a:latin typeface="Times New Roman" pitchFamily="18" charset="0"/>
                <a:cs typeface="Times New Roman" pitchFamily="18" charset="0"/>
              </a:rPr>
              <a:t>D</a:t>
            </a:r>
            <a:r>
              <a:rPr lang="fr-FR" dirty="0" smtClean="0">
                <a:solidFill>
                  <a:schemeClr val="tx1"/>
                </a:solidFill>
                <a:latin typeface="Times New Roman" pitchFamily="18" charset="0"/>
                <a:cs typeface="Times New Roman" pitchFamily="18" charset="0"/>
              </a:rPr>
              <a:t>éficit de la cytotoxicité des LT CD8. </a:t>
            </a: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r>
              <a:rPr lang="fr-FR" sz="2600" u="sng" dirty="0" smtClean="0">
                <a:solidFill>
                  <a:schemeClr val="tx1"/>
                </a:solidFill>
                <a:latin typeface="Times New Roman" pitchFamily="18" charset="0"/>
                <a:cs typeface="Times New Roman" pitchFamily="18" charset="0"/>
              </a:rPr>
              <a:t>sur le plan clinique</a:t>
            </a:r>
          </a:p>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r>
              <a:rPr lang="fr-FR" dirty="0" smtClean="0">
                <a:solidFill>
                  <a:schemeClr val="tx1"/>
                </a:solidFill>
                <a:latin typeface="Times New Roman" pitchFamily="18" charset="0"/>
                <a:cs typeface="Times New Roman" pitchFamily="18" charset="0"/>
              </a:rPr>
              <a:t>Vascularite, pyoderma gangrenosum</a:t>
            </a:r>
          </a:p>
          <a:p>
            <a:endParaRPr lang="fr-FR" dirty="0">
              <a:solidFill>
                <a:schemeClr val="tx1"/>
              </a:solidFill>
              <a:latin typeface="Times New Roman" pitchFamily="18" charset="0"/>
              <a:cs typeface="Times New Roman" pitchFamily="18" charset="0"/>
            </a:endParaRPr>
          </a:p>
        </p:txBody>
      </p:sp>
      <p:sp>
        <p:nvSpPr>
          <p:cNvPr id="4" name="Flèche vers le bas 3"/>
          <p:cNvSpPr/>
          <p:nvPr/>
        </p:nvSpPr>
        <p:spPr>
          <a:xfrm>
            <a:off x="5733654" y="2844766"/>
            <a:ext cx="192021"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imes New Roman" pitchFamily="18" charset="0"/>
              <a:cs typeface="Times New Roman" pitchFamily="18" charset="0"/>
            </a:endParaRPr>
          </a:p>
        </p:txBody>
      </p:sp>
      <p:sp>
        <p:nvSpPr>
          <p:cNvPr id="5" name="Flèche vers le bas 4"/>
          <p:cNvSpPr/>
          <p:nvPr/>
        </p:nvSpPr>
        <p:spPr>
          <a:xfrm>
            <a:off x="5771150" y="3839024"/>
            <a:ext cx="192021"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880310" y="5680544"/>
            <a:ext cx="1920213" cy="988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67" y="5680543"/>
            <a:ext cx="1726773" cy="988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743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 calcmode="lin" valueType="num">
                                      <p:cBhvr additive="base">
                                        <p:cTn id="3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170"/>
                                        </p:tgtEl>
                                        <p:attrNameLst>
                                          <p:attrName>style.visibility</p:attrName>
                                        </p:attrNameLst>
                                      </p:cBhvr>
                                      <p:to>
                                        <p:strVal val="visible"/>
                                      </p:to>
                                    </p:set>
                                    <p:anim calcmode="lin" valueType="num">
                                      <p:cBhvr additive="base">
                                        <p:cTn id="41" dur="500" fill="hold"/>
                                        <p:tgtEl>
                                          <p:spTgt spid="7170"/>
                                        </p:tgtEl>
                                        <p:attrNameLst>
                                          <p:attrName>ppt_x</p:attrName>
                                        </p:attrNameLst>
                                      </p:cBhvr>
                                      <p:tavLst>
                                        <p:tav tm="0">
                                          <p:val>
                                            <p:strVal val="#ppt_x"/>
                                          </p:val>
                                        </p:tav>
                                        <p:tav tm="100000">
                                          <p:val>
                                            <p:strVal val="#ppt_x"/>
                                          </p:val>
                                        </p:tav>
                                      </p:tavLst>
                                    </p:anim>
                                    <p:anim calcmode="lin" valueType="num">
                                      <p:cBhvr additive="base">
                                        <p:cTn id="42" dur="500" fill="hold"/>
                                        <p:tgtEl>
                                          <p:spTgt spid="717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171"/>
                                        </p:tgtEl>
                                        <p:attrNameLst>
                                          <p:attrName>style.visibility</p:attrName>
                                        </p:attrNameLst>
                                      </p:cBhvr>
                                      <p:to>
                                        <p:strVal val="visible"/>
                                      </p:to>
                                    </p:set>
                                    <p:anim calcmode="lin" valueType="num">
                                      <p:cBhvr additive="base">
                                        <p:cTn id="45" dur="500" fill="hold"/>
                                        <p:tgtEl>
                                          <p:spTgt spid="7171"/>
                                        </p:tgtEl>
                                        <p:attrNameLst>
                                          <p:attrName>ppt_x</p:attrName>
                                        </p:attrNameLst>
                                      </p:cBhvr>
                                      <p:tavLst>
                                        <p:tav tm="0">
                                          <p:val>
                                            <p:strVal val="#ppt_x"/>
                                          </p:val>
                                        </p:tav>
                                        <p:tav tm="100000">
                                          <p:val>
                                            <p:strVal val="#ppt_x"/>
                                          </p:val>
                                        </p:tav>
                                      </p:tavLst>
                                    </p:anim>
                                    <p:anim calcmode="lin" valueType="num">
                                      <p:cBhvr additive="base">
                                        <p:cTn id="46"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332656"/>
            <a:ext cx="10972800" cy="1143000"/>
          </a:xfrm>
        </p:spPr>
        <p:txBody>
          <a:bodyPr>
            <a:noAutofit/>
          </a:bodyPr>
          <a:lstStyle/>
          <a:p>
            <a:r>
              <a:rPr lang="fr-FR" sz="3600" u="sng" dirty="0" smtClean="0">
                <a:latin typeface="Times New Roman" pitchFamily="18" charset="0"/>
                <a:cs typeface="Times New Roman" pitchFamily="18" charset="0"/>
              </a:rPr>
              <a:t>5.  Syndrome d’Hyper IgM.</a:t>
            </a:r>
            <a:br>
              <a:rPr lang="fr-FR" sz="3600" u="sng" dirty="0" smtClean="0">
                <a:latin typeface="Times New Roman" pitchFamily="18" charset="0"/>
                <a:cs typeface="Times New Roman" pitchFamily="18" charset="0"/>
              </a:rPr>
            </a:br>
            <a:endParaRPr lang="fr-FR" sz="3600" u="sng" dirty="0">
              <a:latin typeface="Times New Roman" pitchFamily="18" charset="0"/>
              <a:cs typeface="Times New Roman" pitchFamily="18" charset="0"/>
            </a:endParaRPr>
          </a:p>
        </p:txBody>
      </p:sp>
      <p:sp>
        <p:nvSpPr>
          <p:cNvPr id="3" name="Espace réservé du contenu 2"/>
          <p:cNvSpPr>
            <a:spLocks noGrp="1"/>
          </p:cNvSpPr>
          <p:nvPr>
            <p:ph idx="1"/>
          </p:nvPr>
        </p:nvSpPr>
        <p:spPr>
          <a:xfrm>
            <a:off x="335360" y="1234972"/>
            <a:ext cx="11425269" cy="5544616"/>
          </a:xfrm>
        </p:spPr>
        <p:txBody>
          <a:bodyPr>
            <a:noAutofit/>
          </a:bodyPr>
          <a:lstStyle/>
          <a:p>
            <a:r>
              <a:rPr lang="fr-FR" sz="2400" dirty="0" smtClean="0">
                <a:solidFill>
                  <a:schemeClr val="tx1"/>
                </a:solidFill>
                <a:latin typeface="Times New Roman" pitchFamily="18" charset="0"/>
                <a:cs typeface="Times New Roman" pitchFamily="18" charset="0"/>
              </a:rPr>
              <a:t>70% sont à transmission liée à l’X .</a:t>
            </a:r>
          </a:p>
          <a:p>
            <a:r>
              <a:rPr lang="fr-FR" sz="2400" dirty="0" smtClean="0">
                <a:solidFill>
                  <a:schemeClr val="tx1"/>
                </a:solidFill>
                <a:latin typeface="Times New Roman" pitchFamily="18" charset="0"/>
                <a:cs typeface="Times New Roman" pitchFamily="18" charset="0"/>
              </a:rPr>
              <a:t>30% </a:t>
            </a:r>
            <a:r>
              <a:rPr lang="fr-FR" dirty="0" smtClean="0">
                <a:solidFill>
                  <a:schemeClr val="tx1"/>
                </a:solidFill>
                <a:latin typeface="Times New Roman" pitchFamily="18" charset="0"/>
                <a:cs typeface="Times New Roman" pitchFamily="18" charset="0"/>
              </a:rPr>
              <a:t>AR</a:t>
            </a:r>
            <a:r>
              <a:rPr lang="fr-FR" sz="2400" dirty="0" smtClean="0">
                <a:solidFill>
                  <a:schemeClr val="tx1"/>
                </a:solidFill>
                <a:latin typeface="Times New Roman" pitchFamily="18" charset="0"/>
                <a:cs typeface="Times New Roman" pitchFamily="18" charset="0"/>
              </a:rPr>
              <a:t>.</a:t>
            </a:r>
            <a:endParaRPr lang="fr-FR" sz="2400" dirty="0">
              <a:solidFill>
                <a:schemeClr val="tx1"/>
              </a:solidFill>
              <a:latin typeface="Times New Roman" pitchFamily="18" charset="0"/>
              <a:cs typeface="Times New Roman" pitchFamily="18" charset="0"/>
            </a:endParaRPr>
          </a:p>
          <a:p>
            <a:pPr>
              <a:buFont typeface="Arial" charset="0"/>
              <a:buChar char="•"/>
            </a:pPr>
            <a:endParaRPr lang="fr-FR" sz="1600" dirty="0" smtClean="0">
              <a:solidFill>
                <a:schemeClr val="tx1"/>
              </a:solidFill>
              <a:latin typeface="Times New Roman" pitchFamily="18" charset="0"/>
              <a:cs typeface="Times New Roman" pitchFamily="18" charset="0"/>
            </a:endParaRPr>
          </a:p>
        </p:txBody>
      </p:sp>
      <p:sp>
        <p:nvSpPr>
          <p:cNvPr id="4" name="Espace réservé du contenu 4"/>
          <p:cNvSpPr txBox="1">
            <a:spLocks/>
          </p:cNvSpPr>
          <p:nvPr/>
        </p:nvSpPr>
        <p:spPr>
          <a:xfrm>
            <a:off x="335360" y="1628800"/>
            <a:ext cx="11653440"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fr-FR" dirty="0" smtClean="0">
              <a:solidFill>
                <a:schemeClr val="tx1"/>
              </a:solidFill>
            </a:endParaRPr>
          </a:p>
        </p:txBody>
      </p:sp>
      <p:sp>
        <p:nvSpPr>
          <p:cNvPr id="5" name="Rectangle à coins arrondis 4"/>
          <p:cNvSpPr/>
          <p:nvPr/>
        </p:nvSpPr>
        <p:spPr>
          <a:xfrm>
            <a:off x="911424" y="2241024"/>
            <a:ext cx="2688299" cy="1104994"/>
          </a:xfrm>
          <a:prstGeom prst="roundRect">
            <a:avLst/>
          </a:prstGeom>
          <a:noFill/>
          <a:ln/>
        </p:spPr>
        <p:style>
          <a:lnRef idx="2">
            <a:schemeClr val="accent1"/>
          </a:lnRef>
          <a:fillRef idx="1">
            <a:schemeClr val="lt1"/>
          </a:fillRef>
          <a:effectRef idx="0">
            <a:schemeClr val="accent1"/>
          </a:effectRef>
          <a:fontRef idx="minor">
            <a:schemeClr val="dk1"/>
          </a:fontRef>
        </p:style>
        <p:txBody>
          <a:bodyPr rtlCol="1" anchor="ctr"/>
          <a:lstStyle/>
          <a:p>
            <a:pPr algn="ctr" rtl="0"/>
            <a:r>
              <a:rPr lang="fr-FR" b="1" u="sng" dirty="0" smtClean="0">
                <a:solidFill>
                  <a:schemeClr val="tx1"/>
                </a:solidFill>
                <a:latin typeface="Times New Roman" pitchFamily="18" charset="0"/>
                <a:cs typeface="Times New Roman" pitchFamily="18" charset="0"/>
              </a:rPr>
              <a:t>FNS</a:t>
            </a:r>
          </a:p>
          <a:p>
            <a:pPr algn="ctr" rtl="0"/>
            <a:r>
              <a:rPr lang="fr-FR" b="1" dirty="0" smtClean="0">
                <a:solidFill>
                  <a:schemeClr val="tx1"/>
                </a:solidFill>
                <a:latin typeface="Times New Roman" pitchFamily="18" charset="0"/>
                <a:cs typeface="Times New Roman" pitchFamily="18" charset="0"/>
              </a:rPr>
              <a:t>Lymphocytes :N</a:t>
            </a:r>
          </a:p>
        </p:txBody>
      </p:sp>
      <p:sp>
        <p:nvSpPr>
          <p:cNvPr id="6" name="Rectangle à coins arrondis 5"/>
          <p:cNvSpPr/>
          <p:nvPr/>
        </p:nvSpPr>
        <p:spPr>
          <a:xfrm>
            <a:off x="4012704" y="1933311"/>
            <a:ext cx="3360373" cy="1440160"/>
          </a:xfrm>
          <a:prstGeom prst="roundRect">
            <a:avLst/>
          </a:prstGeom>
          <a:noFill/>
          <a:ln/>
        </p:spPr>
        <p:style>
          <a:lnRef idx="2">
            <a:schemeClr val="accent1"/>
          </a:lnRef>
          <a:fillRef idx="1">
            <a:schemeClr val="lt1"/>
          </a:fillRef>
          <a:effectRef idx="0">
            <a:schemeClr val="accent1"/>
          </a:effectRef>
          <a:fontRef idx="minor">
            <a:schemeClr val="dk1"/>
          </a:fontRef>
        </p:style>
        <p:txBody>
          <a:bodyPr rtlCol="1" anchor="ctr"/>
          <a:lstStyle/>
          <a:p>
            <a:pPr algn="ctr" rtl="0"/>
            <a:endParaRPr lang="fr-FR" u="sng" dirty="0" smtClean="0">
              <a:solidFill>
                <a:schemeClr val="tx1"/>
              </a:solidFill>
              <a:latin typeface="Times New Roman" pitchFamily="18" charset="0"/>
              <a:cs typeface="Times New Roman" pitchFamily="18" charset="0"/>
            </a:endParaRPr>
          </a:p>
          <a:p>
            <a:pPr algn="ctr" rtl="0"/>
            <a:r>
              <a:rPr lang="fr-FR" b="1" u="sng" dirty="0" smtClean="0">
                <a:solidFill>
                  <a:schemeClr val="tx1"/>
                </a:solidFill>
                <a:latin typeface="Times New Roman" pitchFamily="18" charset="0"/>
                <a:cs typeface="Times New Roman" pitchFamily="18" charset="0"/>
              </a:rPr>
              <a:t>Dosage GAM</a:t>
            </a:r>
          </a:p>
          <a:p>
            <a:pPr algn="ctr" rtl="0"/>
            <a:r>
              <a:rPr lang="fr-FR" b="1" dirty="0" smtClean="0">
                <a:solidFill>
                  <a:schemeClr val="tx1"/>
                </a:solidFill>
                <a:latin typeface="Times New Roman" pitchFamily="18" charset="0"/>
                <a:cs typeface="Times New Roman" pitchFamily="18" charset="0"/>
              </a:rPr>
              <a:t>IgG</a:t>
            </a:r>
            <a:r>
              <a:rPr lang="fr-FR" b="1" dirty="0">
                <a:solidFill>
                  <a:schemeClr val="tx1"/>
                </a:solidFill>
                <a:latin typeface="Times New Roman" pitchFamily="18" charset="0"/>
                <a:cs typeface="Times New Roman" pitchFamily="18" charset="0"/>
              </a:rPr>
              <a:t> e</a:t>
            </a:r>
            <a:r>
              <a:rPr lang="fr-FR" b="1" dirty="0" smtClean="0">
                <a:solidFill>
                  <a:schemeClr val="tx1"/>
                </a:solidFill>
                <a:latin typeface="Times New Roman" pitchFamily="18" charset="0"/>
                <a:cs typeface="Times New Roman" pitchFamily="18" charset="0"/>
              </a:rPr>
              <a:t>ffondré</a:t>
            </a:r>
          </a:p>
          <a:p>
            <a:pPr algn="ctr" rtl="0"/>
            <a:r>
              <a:rPr lang="fr-FR" b="1" dirty="0" smtClean="0">
                <a:solidFill>
                  <a:schemeClr val="tx1"/>
                </a:solidFill>
                <a:latin typeface="Times New Roman" pitchFamily="18" charset="0"/>
                <a:cs typeface="Times New Roman" pitchFamily="18" charset="0"/>
              </a:rPr>
              <a:t>IgA</a:t>
            </a:r>
            <a:r>
              <a:rPr lang="fr-FR" b="1" dirty="0">
                <a:solidFill>
                  <a:schemeClr val="tx1"/>
                </a:solidFill>
                <a:latin typeface="Times New Roman" pitchFamily="18" charset="0"/>
                <a:cs typeface="Times New Roman" pitchFamily="18" charset="0"/>
              </a:rPr>
              <a:t> </a:t>
            </a:r>
            <a:r>
              <a:rPr lang="fr-FR" b="1" dirty="0" smtClean="0">
                <a:solidFill>
                  <a:schemeClr val="tx1"/>
                </a:solidFill>
                <a:latin typeface="Times New Roman" pitchFamily="18" charset="0"/>
                <a:cs typeface="Times New Roman" pitchFamily="18" charset="0"/>
              </a:rPr>
              <a:t>effondré</a:t>
            </a:r>
          </a:p>
          <a:p>
            <a:pPr algn="ctr" rtl="0"/>
            <a:r>
              <a:rPr lang="fr-FR" b="1" dirty="0" smtClean="0">
                <a:solidFill>
                  <a:schemeClr val="tx1"/>
                </a:solidFill>
                <a:latin typeface="Times New Roman" pitchFamily="18" charset="0"/>
                <a:cs typeface="Times New Roman" pitchFamily="18" charset="0"/>
              </a:rPr>
              <a:t>IgM  </a:t>
            </a:r>
            <a:r>
              <a:rPr lang="fr-FR" b="1" i="1" dirty="0" smtClean="0">
                <a:solidFill>
                  <a:schemeClr val="tx1"/>
                </a:solidFill>
                <a:latin typeface="Times New Roman" pitchFamily="18" charset="0"/>
                <a:cs typeface="Times New Roman" pitchFamily="18" charset="0"/>
              </a:rPr>
              <a:t>N ou↑</a:t>
            </a:r>
          </a:p>
          <a:p>
            <a:pPr algn="ctr" rtl="0"/>
            <a:endParaRPr lang="fr-FR" dirty="0" smtClean="0">
              <a:solidFill>
                <a:schemeClr val="tx1"/>
              </a:solidFill>
              <a:latin typeface="Times New Roman" pitchFamily="18" charset="0"/>
              <a:cs typeface="Times New Roman" pitchFamily="18" charset="0"/>
            </a:endParaRPr>
          </a:p>
          <a:p>
            <a:pPr algn="ctr"/>
            <a:endParaRPr lang="ar-DZ" dirty="0">
              <a:solidFill>
                <a:schemeClr val="tx1"/>
              </a:solidFill>
              <a:latin typeface="Times New Roman" pitchFamily="18" charset="0"/>
              <a:cs typeface="Times New Roman" pitchFamily="18" charset="0"/>
            </a:endParaRPr>
          </a:p>
        </p:txBody>
      </p:sp>
      <p:sp>
        <p:nvSpPr>
          <p:cNvPr id="7" name="Rectangle à coins arrondis 6"/>
          <p:cNvSpPr/>
          <p:nvPr/>
        </p:nvSpPr>
        <p:spPr>
          <a:xfrm>
            <a:off x="7728181" y="2193890"/>
            <a:ext cx="3264363" cy="1152128"/>
          </a:xfrm>
          <a:prstGeom prst="round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rtl="0"/>
            <a:r>
              <a:rPr lang="fr-FR" b="1" u="sng" dirty="0" smtClean="0">
                <a:solidFill>
                  <a:schemeClr val="tx1"/>
                </a:solidFill>
                <a:latin typeface="Times New Roman" pitchFamily="18" charset="0"/>
                <a:cs typeface="Times New Roman" pitchFamily="18" charset="0"/>
              </a:rPr>
              <a:t>Sérologie post vaccinale (</a:t>
            </a:r>
            <a:r>
              <a:rPr lang="fr-FR" b="1" u="sng" dirty="0" err="1" smtClean="0">
                <a:solidFill>
                  <a:schemeClr val="tx1"/>
                </a:solidFill>
                <a:latin typeface="Times New Roman" pitchFamily="18" charset="0"/>
                <a:cs typeface="Times New Roman" pitchFamily="18" charset="0"/>
              </a:rPr>
              <a:t>Ac</a:t>
            </a:r>
            <a:r>
              <a:rPr lang="fr-FR" b="1" u="sng" dirty="0" smtClean="0">
                <a:solidFill>
                  <a:schemeClr val="tx1"/>
                </a:solidFill>
                <a:latin typeface="Times New Roman" pitchFamily="18" charset="0"/>
                <a:cs typeface="Times New Roman" pitchFamily="18" charset="0"/>
              </a:rPr>
              <a:t> anti-protéiques)</a:t>
            </a:r>
            <a:r>
              <a:rPr lang="fr-FR" b="1" dirty="0" smtClean="0">
                <a:solidFill>
                  <a:schemeClr val="tx1"/>
                </a:solidFill>
                <a:latin typeface="Times New Roman" pitchFamily="18" charset="0"/>
                <a:cs typeface="Times New Roman" pitchFamily="18" charset="0"/>
              </a:rPr>
              <a:t> :</a:t>
            </a:r>
          </a:p>
          <a:p>
            <a:pPr algn="ctr" rtl="0"/>
            <a:r>
              <a:rPr lang="fr-FR" b="1" dirty="0" smtClean="0">
                <a:solidFill>
                  <a:schemeClr val="tx1"/>
                </a:solidFill>
                <a:latin typeface="Times New Roman" pitchFamily="18" charset="0"/>
                <a:cs typeface="Times New Roman" pitchFamily="18" charset="0"/>
              </a:rPr>
              <a:t>diminuée</a:t>
            </a:r>
            <a:endParaRPr lang="ar-DZ" b="1" dirty="0">
              <a:solidFill>
                <a:schemeClr val="tx1"/>
              </a:solidFill>
              <a:latin typeface="Times New Roman" pitchFamily="18" charset="0"/>
              <a:cs typeface="Times New Roman" pitchFamily="18" charset="0"/>
            </a:endParaRPr>
          </a:p>
        </p:txBody>
      </p:sp>
      <p:sp>
        <p:nvSpPr>
          <p:cNvPr id="8" name="ZoneTexte 7"/>
          <p:cNvSpPr txBox="1"/>
          <p:nvPr/>
        </p:nvSpPr>
        <p:spPr>
          <a:xfrm>
            <a:off x="1295467" y="3373472"/>
            <a:ext cx="9217024" cy="2587943"/>
          </a:xfrm>
          <a:prstGeom prst="roundRect">
            <a:avLst/>
          </a:prstGeom>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0"/>
            <a:r>
              <a:rPr lang="fr-FR" b="1" u="sng" dirty="0" smtClean="0">
                <a:solidFill>
                  <a:schemeClr val="tx1"/>
                </a:solidFill>
                <a:latin typeface="Times New Roman" pitchFamily="18" charset="0"/>
                <a:cs typeface="Times New Roman" pitchFamily="18" charset="0"/>
              </a:rPr>
              <a:t>Immuno-</a:t>
            </a:r>
            <a:r>
              <a:rPr lang="fr-FR" b="1" u="sng" dirty="0" err="1" smtClean="0">
                <a:solidFill>
                  <a:schemeClr val="tx1"/>
                </a:solidFill>
                <a:latin typeface="Times New Roman" pitchFamily="18" charset="0"/>
                <a:cs typeface="Times New Roman" pitchFamily="18" charset="0"/>
              </a:rPr>
              <a:t>phénotypge</a:t>
            </a:r>
            <a:endParaRPr lang="fr-FR" b="1" u="sng" dirty="0" smtClean="0">
              <a:solidFill>
                <a:schemeClr val="tx1"/>
              </a:solidFill>
              <a:latin typeface="Times New Roman" pitchFamily="18" charset="0"/>
              <a:cs typeface="Times New Roman" pitchFamily="18" charset="0"/>
            </a:endParaRPr>
          </a:p>
          <a:p>
            <a:pPr algn="ctr" rtl="0"/>
            <a:r>
              <a:rPr lang="fr-FR" sz="1600" b="1" dirty="0" smtClean="0">
                <a:solidFill>
                  <a:schemeClr val="tx1"/>
                </a:solidFill>
                <a:latin typeface="Times New Roman" pitchFamily="18" charset="0"/>
                <a:cs typeface="Times New Roman" pitchFamily="18" charset="0"/>
              </a:rPr>
              <a:t>LT :N</a:t>
            </a:r>
          </a:p>
          <a:p>
            <a:pPr algn="ctr" rtl="0"/>
            <a:r>
              <a:rPr lang="fr-FR" sz="1600" b="1" dirty="0" smtClean="0">
                <a:solidFill>
                  <a:schemeClr val="tx1"/>
                </a:solidFill>
                <a:latin typeface="Times New Roman" pitchFamily="18" charset="0"/>
                <a:cs typeface="Times New Roman" pitchFamily="18" charset="0"/>
              </a:rPr>
              <a:t>LB : N</a:t>
            </a:r>
          </a:p>
          <a:p>
            <a:pPr algn="ctr" rtl="0"/>
            <a:r>
              <a:rPr lang="fr-FR" sz="1600" b="1" dirty="0" smtClean="0">
                <a:solidFill>
                  <a:schemeClr val="tx1"/>
                </a:solidFill>
                <a:latin typeface="Times New Roman" pitchFamily="18" charset="0"/>
                <a:cs typeface="Times New Roman" pitchFamily="18" charset="0"/>
              </a:rPr>
              <a:t>NK:N</a:t>
            </a:r>
          </a:p>
          <a:p>
            <a:pPr algn="ctr" rtl="0"/>
            <a:r>
              <a:rPr lang="fr-FR" sz="1600" b="1" dirty="0" smtClean="0">
                <a:solidFill>
                  <a:schemeClr val="tx1"/>
                </a:solidFill>
                <a:latin typeface="Times New Roman" pitchFamily="18" charset="0"/>
                <a:cs typeface="Times New Roman" pitchFamily="18" charset="0"/>
              </a:rPr>
              <a:t>Expression de CD40 sur LB :  diminuée(AR)</a:t>
            </a:r>
          </a:p>
          <a:p>
            <a:pPr algn="ctr" rtl="0"/>
            <a:endParaRPr lang="fr-FR" sz="1600" b="1" dirty="0" smtClean="0">
              <a:solidFill>
                <a:schemeClr val="tx1"/>
              </a:solidFill>
              <a:latin typeface="Times New Roman" pitchFamily="18" charset="0"/>
              <a:cs typeface="Times New Roman" pitchFamily="18" charset="0"/>
            </a:endParaRPr>
          </a:p>
          <a:p>
            <a:pPr algn="ctr" rtl="0"/>
            <a:r>
              <a:rPr lang="fr-FR" sz="1600" b="1" u="sng" dirty="0" smtClean="0">
                <a:solidFill>
                  <a:schemeClr val="tx1"/>
                </a:solidFill>
                <a:latin typeface="Times New Roman" pitchFamily="18" charset="0"/>
                <a:cs typeface="Times New Roman" pitchFamily="18" charset="0"/>
              </a:rPr>
              <a:t>Test d’activation des LT</a:t>
            </a:r>
          </a:p>
          <a:p>
            <a:pPr algn="ctr" rtl="0"/>
            <a:r>
              <a:rPr lang="fr-FR" sz="1600" b="1" dirty="0" smtClean="0">
                <a:solidFill>
                  <a:schemeClr val="tx1"/>
                </a:solidFill>
                <a:latin typeface="Times New Roman" pitchFamily="18" charset="0"/>
                <a:cs typeface="Times New Roman" pitchFamily="18" charset="0"/>
              </a:rPr>
              <a:t>(expression  de CD40L diminuée : liée X)</a:t>
            </a:r>
          </a:p>
          <a:p>
            <a:pPr algn="ctr" rtl="0"/>
            <a:r>
              <a:rPr lang="fr-FR" sz="1600" b="1" dirty="0" smtClean="0">
                <a:solidFill>
                  <a:schemeClr val="tx1"/>
                </a:solidFill>
                <a:latin typeface="Times New Roman" pitchFamily="18" charset="0"/>
                <a:cs typeface="Times New Roman" pitchFamily="18" charset="0"/>
              </a:rPr>
              <a:t>NB: si un garçon on cherche directement le défaut d’expression du CD40L</a:t>
            </a:r>
          </a:p>
        </p:txBody>
      </p:sp>
      <p:sp>
        <p:nvSpPr>
          <p:cNvPr id="9" name="ZoneTexte 8"/>
          <p:cNvSpPr txBox="1"/>
          <p:nvPr/>
        </p:nvSpPr>
        <p:spPr>
          <a:xfrm>
            <a:off x="3348823" y="5959142"/>
            <a:ext cx="5626515" cy="646986"/>
          </a:xfrm>
          <a:prstGeom prst="roundRect">
            <a:avLst/>
          </a:prstGeom>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0"/>
            <a:r>
              <a:rPr lang="fr-FR" sz="1600" b="1" dirty="0" smtClean="0">
                <a:solidFill>
                  <a:schemeClr val="tx1"/>
                </a:solidFill>
                <a:latin typeface="Times New Roman" pitchFamily="18" charset="0"/>
                <a:cs typeface="Times New Roman" pitchFamily="18" charset="0"/>
              </a:rPr>
              <a:t>Etude génétique: Séquençage</a:t>
            </a:r>
          </a:p>
          <a:p>
            <a:pPr algn="ctr" rtl="0"/>
            <a:r>
              <a:rPr lang="fr-FR" sz="1600" b="1" dirty="0" smtClean="0">
                <a:solidFill>
                  <a:schemeClr val="tx1"/>
                </a:solidFill>
                <a:latin typeface="Times New Roman" pitchFamily="18" charset="0"/>
                <a:cs typeface="Times New Roman" pitchFamily="18" charset="0"/>
              </a:rPr>
              <a:t>CD40L,CD40,AID,UNG</a:t>
            </a:r>
            <a:endParaRPr lang="ar-DZ" sz="16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9228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par>
                          <p:cTn id="23" fill="hold">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ox(i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3392" y="184612"/>
            <a:ext cx="10972800" cy="6497488"/>
          </a:xfrm>
        </p:spPr>
        <p:txBody>
          <a:bodyPr>
            <a:normAutofit/>
          </a:bodyPr>
          <a:lstStyle/>
          <a:p>
            <a:pPr marL="0" indent="0" algn="ctr">
              <a:buNone/>
            </a:pPr>
            <a:endParaRPr lang="fr-FR" sz="2800" u="sng" dirty="0" smtClean="0">
              <a:solidFill>
                <a:schemeClr val="tx1"/>
              </a:solidFill>
              <a:latin typeface="Times New Roman" pitchFamily="18" charset="0"/>
              <a:cs typeface="Times New Roman" pitchFamily="18" charset="0"/>
            </a:endParaRPr>
          </a:p>
          <a:p>
            <a:pPr marL="0" indent="0" algn="ctr">
              <a:buNone/>
            </a:pPr>
            <a:r>
              <a:rPr lang="fr-FR" sz="2800" u="sng" dirty="0" smtClean="0">
                <a:solidFill>
                  <a:schemeClr val="tx1"/>
                </a:solidFill>
                <a:latin typeface="Times New Roman" pitchFamily="18" charset="0"/>
                <a:cs typeface="Times New Roman" pitchFamily="18" charset="0"/>
              </a:rPr>
              <a:t>Physiopathologie</a:t>
            </a:r>
          </a:p>
          <a:p>
            <a:pPr marL="0" indent="0" algn="ctr">
              <a:buNone/>
            </a:pPr>
            <a:r>
              <a:rPr lang="fr-FR" u="sng" dirty="0" smtClean="0">
                <a:solidFill>
                  <a:schemeClr val="tx1"/>
                </a:solidFill>
                <a:latin typeface="Times New Roman" pitchFamily="18" charset="0"/>
                <a:cs typeface="Times New Roman" pitchFamily="18" charset="0"/>
              </a:rPr>
              <a:t>Forme </a:t>
            </a:r>
            <a:r>
              <a:rPr lang="fr-FR" u="sng" dirty="0">
                <a:solidFill>
                  <a:schemeClr val="tx1"/>
                </a:solidFill>
                <a:latin typeface="Times New Roman" pitchFamily="18" charset="0"/>
                <a:cs typeface="Times New Roman" pitchFamily="18" charset="0"/>
              </a:rPr>
              <a:t>liée au sexe: </a:t>
            </a:r>
            <a:endParaRPr lang="fr-FR" u="sng" dirty="0" smtClean="0">
              <a:solidFill>
                <a:schemeClr val="tx1"/>
              </a:solidFill>
              <a:latin typeface="Times New Roman" pitchFamily="18" charset="0"/>
              <a:cs typeface="Times New Roman" pitchFamily="18" charset="0"/>
            </a:endParaRPr>
          </a:p>
          <a:p>
            <a:pPr>
              <a:buFontTx/>
              <a:buChar char="-"/>
            </a:pPr>
            <a:r>
              <a:rPr lang="fr-FR" sz="1800" dirty="0">
                <a:solidFill>
                  <a:schemeClr val="tx1"/>
                </a:solidFill>
                <a:latin typeface="Times New Roman" pitchFamily="18" charset="0"/>
                <a:cs typeface="Times New Roman" pitchFamily="18" charset="0"/>
              </a:rPr>
              <a:t>Mutation du gène CD40L exprimé sur les LT activés</a:t>
            </a:r>
          </a:p>
          <a:p>
            <a:pPr>
              <a:buFontTx/>
              <a:buChar char="-"/>
            </a:pPr>
            <a:r>
              <a:rPr lang="fr-FR" sz="1800" dirty="0">
                <a:solidFill>
                  <a:schemeClr val="tx1"/>
                </a:solidFill>
                <a:latin typeface="Times New Roman" pitchFamily="18" charset="0"/>
                <a:cs typeface="Times New Roman" pitchFamily="18" charset="0"/>
              </a:rPr>
              <a:t> Gène porté par le chromosome X (Xq26)</a:t>
            </a:r>
          </a:p>
          <a:p>
            <a:pPr>
              <a:buFontTx/>
              <a:buChar char="-"/>
            </a:pPr>
            <a:r>
              <a:rPr lang="fr-FR" sz="1800" dirty="0">
                <a:solidFill>
                  <a:schemeClr val="tx1"/>
                </a:solidFill>
                <a:latin typeface="Times New Roman" pitchFamily="18" charset="0"/>
                <a:cs typeface="Times New Roman" pitchFamily="18" charset="0"/>
              </a:rPr>
              <a:t>Absence de commutation isotypique : La liaison du CD40L au CD40 sur les LyB est nécessaire pour le </a:t>
            </a:r>
            <a:r>
              <a:rPr lang="fr-FR" sz="1800" dirty="0" smtClean="0">
                <a:solidFill>
                  <a:schemeClr val="tx1"/>
                </a:solidFill>
                <a:latin typeface="Times New Roman" pitchFamily="18" charset="0"/>
                <a:cs typeface="Times New Roman" pitchFamily="18" charset="0"/>
              </a:rPr>
              <a:t>Switch</a:t>
            </a:r>
          </a:p>
          <a:p>
            <a:pPr marL="0" indent="0" algn="ctr">
              <a:buNone/>
            </a:pPr>
            <a:r>
              <a:rPr lang="fr-FR" u="sng" dirty="0" smtClean="0">
                <a:solidFill>
                  <a:schemeClr val="tx1"/>
                </a:solidFill>
                <a:latin typeface="Times New Roman" pitchFamily="18" charset="0"/>
                <a:cs typeface="Times New Roman" pitchFamily="18" charset="0"/>
              </a:rPr>
              <a:t>Formes  AR</a:t>
            </a:r>
            <a:r>
              <a:rPr lang="fr-FR" u="sng" dirty="0">
                <a:solidFill>
                  <a:schemeClr val="tx1"/>
                </a:solidFill>
                <a:latin typeface="Times New Roman" pitchFamily="18" charset="0"/>
                <a:cs typeface="Times New Roman" pitchFamily="18" charset="0"/>
              </a:rPr>
              <a:t>:</a:t>
            </a:r>
          </a:p>
          <a:p>
            <a:pPr>
              <a:buFontTx/>
              <a:buChar char="-"/>
            </a:pPr>
            <a:r>
              <a:rPr lang="fr-FR" sz="1800" dirty="0">
                <a:solidFill>
                  <a:schemeClr val="tx1"/>
                </a:solidFill>
                <a:latin typeface="Times New Roman" pitchFamily="18" charset="0"/>
                <a:cs typeface="Times New Roman" pitchFamily="18" charset="0"/>
              </a:rPr>
              <a:t>Phénotype moins sévère.</a:t>
            </a:r>
          </a:p>
          <a:p>
            <a:pPr>
              <a:buFontTx/>
              <a:buChar char="-"/>
            </a:pPr>
            <a:r>
              <a:rPr lang="fr-FR" sz="1800" dirty="0">
                <a:solidFill>
                  <a:schemeClr val="tx1"/>
                </a:solidFill>
                <a:latin typeface="Times New Roman" pitchFamily="18" charset="0"/>
                <a:cs typeface="Times New Roman" pitchFamily="18" charset="0"/>
              </a:rPr>
              <a:t>Mutation du gène codant pour le </a:t>
            </a:r>
            <a:r>
              <a:rPr lang="fr-FR" sz="1800" b="1" dirty="0">
                <a:solidFill>
                  <a:schemeClr val="tx1"/>
                </a:solidFill>
                <a:latin typeface="Times New Roman" pitchFamily="18" charset="0"/>
                <a:cs typeface="Times New Roman" pitchFamily="18" charset="0"/>
              </a:rPr>
              <a:t>CD40</a:t>
            </a:r>
            <a:r>
              <a:rPr lang="fr-FR" sz="1800" dirty="0">
                <a:solidFill>
                  <a:schemeClr val="tx1"/>
                </a:solidFill>
                <a:latin typeface="Times New Roman" pitchFamily="18" charset="0"/>
                <a:cs typeface="Times New Roman" pitchFamily="18" charset="0"/>
              </a:rPr>
              <a:t>.</a:t>
            </a:r>
          </a:p>
          <a:p>
            <a:pPr>
              <a:buFontTx/>
              <a:buChar char="-"/>
            </a:pPr>
            <a:r>
              <a:rPr lang="fr-FR" sz="1800" dirty="0">
                <a:solidFill>
                  <a:schemeClr val="tx1"/>
                </a:solidFill>
                <a:latin typeface="Times New Roman" pitchFamily="18" charset="0"/>
                <a:cs typeface="Times New Roman" pitchFamily="18" charset="0"/>
              </a:rPr>
              <a:t>Mutation de </a:t>
            </a:r>
            <a:r>
              <a:rPr lang="fr-FR" sz="1800" b="1" dirty="0">
                <a:solidFill>
                  <a:schemeClr val="tx1"/>
                </a:solidFill>
                <a:latin typeface="Times New Roman" pitchFamily="18" charset="0"/>
                <a:cs typeface="Times New Roman" pitchFamily="18" charset="0"/>
              </a:rPr>
              <a:t>yc</a:t>
            </a:r>
            <a:r>
              <a:rPr lang="fr-FR" sz="1800" dirty="0">
                <a:solidFill>
                  <a:schemeClr val="tx1"/>
                </a:solidFill>
                <a:latin typeface="Times New Roman" pitchFamily="18" charset="0"/>
                <a:cs typeface="Times New Roman" pitchFamily="18" charset="0"/>
              </a:rPr>
              <a:t> du complexe IKK: altération du signal </a:t>
            </a:r>
            <a:r>
              <a:rPr lang="fr-FR" sz="1800" dirty="0" smtClean="0">
                <a:solidFill>
                  <a:schemeClr val="tx1"/>
                </a:solidFill>
                <a:latin typeface="Times New Roman" pitchFamily="18" charset="0"/>
                <a:cs typeface="Times New Roman" pitchFamily="18" charset="0"/>
              </a:rPr>
              <a:t>NFKB.</a:t>
            </a:r>
          </a:p>
          <a:p>
            <a:pPr>
              <a:buFontTx/>
              <a:buChar char="-"/>
            </a:pPr>
            <a:r>
              <a:rPr lang="fr-FR" sz="1800" dirty="0" smtClean="0">
                <a:solidFill>
                  <a:schemeClr val="tx1"/>
                </a:solidFill>
                <a:latin typeface="Times New Roman" pitchFamily="18" charset="0"/>
                <a:cs typeface="Times New Roman" pitchFamily="18" charset="0"/>
              </a:rPr>
              <a:t>Autres </a:t>
            </a:r>
            <a:r>
              <a:rPr lang="fr-FR" sz="1800" dirty="0">
                <a:solidFill>
                  <a:schemeClr val="tx1"/>
                </a:solidFill>
                <a:latin typeface="Times New Roman" pitchFamily="18" charset="0"/>
                <a:cs typeface="Times New Roman" pitchFamily="18" charset="0"/>
              </a:rPr>
              <a:t>formes à </a:t>
            </a:r>
            <a:r>
              <a:rPr lang="fr-FR" sz="1800" dirty="0" smtClean="0">
                <a:solidFill>
                  <a:schemeClr val="tx1"/>
                </a:solidFill>
                <a:latin typeface="Times New Roman" pitchFamily="18" charset="0"/>
                <a:cs typeface="Times New Roman" pitchFamily="18" charset="0"/>
              </a:rPr>
              <a:t>AR :</a:t>
            </a:r>
          </a:p>
          <a:p>
            <a:pPr>
              <a:buFont typeface="Arial" charset="0"/>
              <a:buChar char="•"/>
            </a:pPr>
            <a:r>
              <a:rPr lang="fr-FR" sz="1800" dirty="0" smtClean="0">
                <a:solidFill>
                  <a:schemeClr val="tx1"/>
                </a:solidFill>
                <a:latin typeface="Times New Roman" pitchFamily="18" charset="0"/>
                <a:cs typeface="Times New Roman" pitchFamily="18" charset="0"/>
              </a:rPr>
              <a:t>,Mutation du AID, </a:t>
            </a:r>
            <a:r>
              <a:rPr lang="fr-FR" sz="1800" dirty="0">
                <a:solidFill>
                  <a:schemeClr val="tx1"/>
                </a:solidFill>
                <a:latin typeface="Times New Roman" pitchFamily="18" charset="0"/>
                <a:cs typeface="Times New Roman" pitchFamily="18" charset="0"/>
              </a:rPr>
              <a:t>enzyme nécessaire pour le </a:t>
            </a:r>
            <a:r>
              <a:rPr lang="fr-FR" sz="1800" dirty="0" smtClean="0">
                <a:solidFill>
                  <a:schemeClr val="tx1"/>
                </a:solidFill>
                <a:latin typeface="Times New Roman" pitchFamily="18" charset="0"/>
                <a:cs typeface="Times New Roman" pitchFamily="18" charset="0"/>
              </a:rPr>
              <a:t>Switch </a:t>
            </a:r>
            <a:r>
              <a:rPr lang="fr-FR" sz="1800" dirty="0">
                <a:solidFill>
                  <a:schemeClr val="tx1"/>
                </a:solidFill>
                <a:latin typeface="Times New Roman" pitchFamily="18" charset="0"/>
                <a:cs typeface="Times New Roman" pitchFamily="18" charset="0"/>
              </a:rPr>
              <a:t>et les </a:t>
            </a:r>
            <a:r>
              <a:rPr lang="fr-FR" sz="1800" dirty="0" smtClean="0">
                <a:solidFill>
                  <a:schemeClr val="tx1"/>
                </a:solidFill>
                <a:latin typeface="Times New Roman" pitchFamily="18" charset="0"/>
                <a:cs typeface="Times New Roman" pitchFamily="18" charset="0"/>
              </a:rPr>
              <a:t>hyper mutations somatiques. exprimée </a:t>
            </a:r>
            <a:r>
              <a:rPr lang="fr-FR" sz="1800" dirty="0">
                <a:solidFill>
                  <a:schemeClr val="tx1"/>
                </a:solidFill>
                <a:latin typeface="Times New Roman" pitchFamily="18" charset="0"/>
                <a:cs typeface="Times New Roman" pitchFamily="18" charset="0"/>
              </a:rPr>
              <a:t>électivement dans les centres germinatifs </a:t>
            </a:r>
            <a:r>
              <a:rPr lang="fr-FR" sz="1800" dirty="0" smtClean="0">
                <a:solidFill>
                  <a:schemeClr val="tx1"/>
                </a:solidFill>
                <a:latin typeface="Times New Roman" pitchFamily="18" charset="0"/>
                <a:cs typeface="Times New Roman" pitchFamily="18" charset="0"/>
              </a:rPr>
              <a:t>et </a:t>
            </a:r>
            <a:r>
              <a:rPr lang="fr-FR" sz="1800" dirty="0">
                <a:solidFill>
                  <a:schemeClr val="tx1"/>
                </a:solidFill>
                <a:latin typeface="Times New Roman" pitchFamily="18" charset="0"/>
                <a:cs typeface="Times New Roman" pitchFamily="18" charset="0"/>
              </a:rPr>
              <a:t>induite dans les LyB par stimulation avec LPS, CD40L et les cytokines </a:t>
            </a:r>
            <a:r>
              <a:rPr lang="fr-FR" sz="1800" dirty="0" smtClean="0">
                <a:solidFill>
                  <a:schemeClr val="tx1"/>
                </a:solidFill>
                <a:latin typeface="Times New Roman" pitchFamily="18" charset="0"/>
                <a:cs typeface="Times New Roman" pitchFamily="18" charset="0"/>
              </a:rPr>
              <a:t>appropriées</a:t>
            </a:r>
          </a:p>
          <a:p>
            <a:pPr>
              <a:buFont typeface="Arial" charset="0"/>
              <a:buChar char="•"/>
            </a:pPr>
            <a:r>
              <a:rPr lang="fr-FR" sz="1800" dirty="0" smtClean="0">
                <a:solidFill>
                  <a:schemeClr val="tx1"/>
                </a:solidFill>
                <a:latin typeface="Times New Roman" pitchFamily="18" charset="0"/>
                <a:cs typeface="Times New Roman" pitchFamily="18" charset="0"/>
              </a:rPr>
              <a:t>Mutation </a:t>
            </a:r>
            <a:r>
              <a:rPr lang="fr-FR" sz="1800" dirty="0">
                <a:solidFill>
                  <a:schemeClr val="tx1"/>
                </a:solidFill>
                <a:latin typeface="Times New Roman" pitchFamily="18" charset="0"/>
                <a:cs typeface="Times New Roman" pitchFamily="18" charset="0"/>
              </a:rPr>
              <a:t>de l’UNG.</a:t>
            </a:r>
          </a:p>
          <a:p>
            <a:pPr algn="ctr">
              <a:buFontTx/>
              <a:buChar char="-"/>
            </a:pPr>
            <a:endParaRPr lang="fr-FR" sz="1800"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531569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12192000" cy="6858000"/>
          </a:xfrm>
        </p:spPr>
        <p:txBody>
          <a:bodyPr>
            <a:normAutofit/>
          </a:bodyPr>
          <a:lstStyle/>
          <a:p>
            <a:pPr marL="0" indent="0" algn="ctr">
              <a:buNone/>
            </a:pPr>
            <a:endParaRPr lang="fr-FR" dirty="0" smtClean="0">
              <a:solidFill>
                <a:schemeClr val="tx1"/>
              </a:solidFill>
              <a:latin typeface="Times New Roman" pitchFamily="18" charset="0"/>
              <a:cs typeface="Times New Roman" pitchFamily="18" charset="0"/>
            </a:endParaRPr>
          </a:p>
          <a:p>
            <a:pPr marL="0" indent="0" algn="ctr">
              <a:buNone/>
            </a:pPr>
            <a:r>
              <a:rPr lang="fr-FR" sz="2800" u="sng" dirty="0" smtClean="0">
                <a:solidFill>
                  <a:schemeClr val="tx1"/>
                </a:solidFill>
                <a:latin typeface="Times New Roman" pitchFamily="18" charset="0"/>
                <a:cs typeface="Times New Roman" pitchFamily="18" charset="0"/>
              </a:rPr>
              <a:t>Syndrome </a:t>
            </a:r>
            <a:r>
              <a:rPr lang="fr-FR" sz="2800" u="sng" dirty="0">
                <a:solidFill>
                  <a:schemeClr val="tx1"/>
                </a:solidFill>
                <a:latin typeface="Times New Roman" pitchFamily="18" charset="0"/>
                <a:cs typeface="Times New Roman" pitchFamily="18" charset="0"/>
              </a:rPr>
              <a:t>d’Hyper </a:t>
            </a:r>
            <a:r>
              <a:rPr lang="fr-FR" sz="2800" u="sng" dirty="0" smtClean="0">
                <a:solidFill>
                  <a:schemeClr val="tx1"/>
                </a:solidFill>
                <a:latin typeface="Times New Roman" pitchFamily="18" charset="0"/>
                <a:cs typeface="Times New Roman" pitchFamily="18" charset="0"/>
              </a:rPr>
              <a:t>IgM</a:t>
            </a:r>
            <a:r>
              <a:rPr lang="fr-FR" dirty="0">
                <a:solidFill>
                  <a:schemeClr val="tx1"/>
                </a:solidFill>
                <a:latin typeface="Times New Roman" pitchFamily="18" charset="0"/>
                <a:cs typeface="Times New Roman" pitchFamily="18" charset="0"/>
              </a:rPr>
              <a:t/>
            </a:r>
            <a:br>
              <a:rPr lang="fr-FR" dirty="0">
                <a:solidFill>
                  <a:schemeClr val="tx1"/>
                </a:solidFill>
                <a:latin typeface="Times New Roman" pitchFamily="18" charset="0"/>
                <a:cs typeface="Times New Roman" pitchFamily="18" charset="0"/>
              </a:rPr>
            </a:br>
            <a:endParaRPr lang="fr-FR" dirty="0" smtClean="0">
              <a:solidFill>
                <a:schemeClr val="tx1"/>
              </a:solidFill>
              <a:latin typeface="Times New Roman" pitchFamily="18" charset="0"/>
              <a:cs typeface="Times New Roman" pitchFamily="18" charset="0"/>
            </a:endParaRPr>
          </a:p>
          <a:p>
            <a:pPr marL="0" indent="0" algn="ctr">
              <a:buNone/>
            </a:pPr>
            <a:endParaRPr lang="fr-FR" dirty="0">
              <a:solidFill>
                <a:schemeClr val="tx1"/>
              </a:solidFill>
              <a:latin typeface="Times New Roman" pitchFamily="18" charset="0"/>
              <a:cs typeface="Times New Roman" pitchFamily="18" charset="0"/>
            </a:endParaRPr>
          </a:p>
          <a:p>
            <a:pPr marL="0" indent="0" algn="ctr">
              <a:buNone/>
            </a:pPr>
            <a:endParaRPr lang="fr-FR" dirty="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a:buFontTx/>
              <a:buChar char="-"/>
            </a:pPr>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l="57075" r="14613" b="54210"/>
          <a:stretch>
            <a:fillRect/>
          </a:stretch>
        </p:blipFill>
        <p:spPr bwMode="auto">
          <a:xfrm>
            <a:off x="815415" y="2204864"/>
            <a:ext cx="4816243" cy="324243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2"/>
          <p:cNvPicPr>
            <a:picLocks noChangeAspect="1" noChangeArrowheads="1"/>
          </p:cNvPicPr>
          <p:nvPr/>
        </p:nvPicPr>
        <p:blipFill>
          <a:blip r:embed="rId3" cstate="print"/>
          <a:srcRect l="57988" t="48334" r="12786" b="3332"/>
          <a:stretch>
            <a:fillRect/>
          </a:stretch>
        </p:blipFill>
        <p:spPr bwMode="auto">
          <a:xfrm>
            <a:off x="5631658" y="2204864"/>
            <a:ext cx="4743183" cy="322443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2"/>
          <p:cNvPicPr>
            <a:picLocks noChangeAspect="1" noChangeArrowheads="1"/>
          </p:cNvPicPr>
          <p:nvPr/>
        </p:nvPicPr>
        <p:blipFill>
          <a:blip r:embed="rId3" cstate="print"/>
          <a:srcRect l="85387" t="15263" b="75833"/>
          <a:stretch>
            <a:fillRect/>
          </a:stretch>
        </p:blipFill>
        <p:spPr bwMode="auto">
          <a:xfrm>
            <a:off x="2479017" y="5429298"/>
            <a:ext cx="996411" cy="25202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86300" t="67413" b="24955"/>
          <a:stretch>
            <a:fillRect/>
          </a:stretch>
        </p:blipFill>
        <p:spPr bwMode="auto">
          <a:xfrm>
            <a:off x="7935045" y="5447300"/>
            <a:ext cx="720080" cy="216024"/>
          </a:xfrm>
          <a:prstGeom prst="rect">
            <a:avLst/>
          </a:prstGeom>
          <a:noFill/>
          <a:ln w="9525">
            <a:noFill/>
            <a:miter lim="800000"/>
            <a:headEnd/>
            <a:tailEnd/>
          </a:ln>
        </p:spPr>
      </p:pic>
      <p:sp>
        <p:nvSpPr>
          <p:cNvPr id="9" name="Rectangle 8"/>
          <p:cNvSpPr/>
          <p:nvPr/>
        </p:nvSpPr>
        <p:spPr>
          <a:xfrm>
            <a:off x="2479016" y="1418978"/>
            <a:ext cx="6305283" cy="307777"/>
          </a:xfrm>
          <a:prstGeom prst="rect">
            <a:avLst/>
          </a:prstGeom>
        </p:spPr>
        <p:txBody>
          <a:bodyPr wrap="square">
            <a:spAutoFit/>
          </a:bodyPr>
          <a:lstStyle/>
          <a:p>
            <a:pPr algn="ctr"/>
            <a:r>
              <a:rPr lang="fr-FR" sz="1400" dirty="0" smtClean="0">
                <a:latin typeface="Times New Roman" pitchFamily="18" charset="0"/>
                <a:cs typeface="Times New Roman" pitchFamily="18" charset="0"/>
              </a:rPr>
              <a:t>Absence d’expression de  CD40L sur les  LT  stimulés  par la PMA+Ionomycine</a:t>
            </a:r>
            <a:endParaRPr lang="fr-FR"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1143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latin typeface="Times New Roman" pitchFamily="18" charset="0"/>
                <a:cs typeface="Times New Roman" pitchFamily="18" charset="0"/>
              </a:rPr>
              <a:t>II- les </a:t>
            </a:r>
            <a:r>
              <a:rPr lang="fr-FR" sz="3600" dirty="0">
                <a:latin typeface="Times New Roman" pitchFamily="18" charset="0"/>
                <a:cs typeface="Times New Roman" pitchFamily="18" charset="0"/>
              </a:rPr>
              <a:t>DIP à prédominance humorale.</a:t>
            </a:r>
            <a:br>
              <a:rPr lang="fr-FR" sz="3600" dirty="0">
                <a:latin typeface="Times New Roman" pitchFamily="18" charset="0"/>
                <a:cs typeface="Times New Roman" pitchFamily="18" charset="0"/>
              </a:rPr>
            </a:br>
            <a:endParaRPr lang="fr-FR" sz="3600" dirty="0">
              <a:latin typeface="Times New Roman" pitchFamily="18" charset="0"/>
              <a:cs typeface="Times New Roman" pitchFamily="18" charset="0"/>
            </a:endParaRPr>
          </a:p>
        </p:txBody>
      </p:sp>
      <p:sp>
        <p:nvSpPr>
          <p:cNvPr id="4" name="ZoneTexte 3"/>
          <p:cNvSpPr txBox="1"/>
          <p:nvPr/>
        </p:nvSpPr>
        <p:spPr>
          <a:xfrm>
            <a:off x="313656" y="1048790"/>
            <a:ext cx="11525331" cy="5189113"/>
          </a:xfrm>
          <a:prstGeom prst="rect">
            <a:avLst/>
          </a:prstGeom>
          <a:noFill/>
          <a:ln>
            <a:noFill/>
          </a:ln>
        </p:spPr>
        <p:txBody>
          <a:bodyPr wrap="square" rtlCol="0">
            <a:spAutoFit/>
          </a:bodyPr>
          <a:lstStyle/>
          <a:p>
            <a:pPr algn="ctr" fontAlgn="base">
              <a:spcBef>
                <a:spcPct val="20000"/>
              </a:spcBef>
              <a:spcAft>
                <a:spcPct val="0"/>
              </a:spcAft>
              <a:tabLst>
                <a:tab pos="457200" algn="l"/>
              </a:tabLst>
              <a:defRPr/>
            </a:pPr>
            <a:r>
              <a:rPr lang="fr-FR" sz="2800" u="sng" dirty="0" smtClean="0">
                <a:latin typeface="Times New Roman" pitchFamily="18" charset="0"/>
                <a:cs typeface="Times New Roman" pitchFamily="18" charset="0"/>
                <a:sym typeface="Wingdings" pitchFamily="2" charset="2"/>
              </a:rPr>
              <a:t>Sur le plan clinique</a:t>
            </a:r>
          </a:p>
          <a:p>
            <a:pPr algn="ctr" fontAlgn="base">
              <a:spcBef>
                <a:spcPct val="20000"/>
              </a:spcBef>
              <a:spcAft>
                <a:spcPct val="0"/>
              </a:spcAft>
              <a:tabLst>
                <a:tab pos="457200" algn="l"/>
              </a:tabLst>
              <a:defRPr/>
            </a:pPr>
            <a:endParaRPr lang="fr-FR" sz="2800" u="sng" dirty="0" smtClean="0">
              <a:latin typeface="Times New Roman" pitchFamily="18" charset="0"/>
              <a:cs typeface="Times New Roman" pitchFamily="18" charset="0"/>
              <a:sym typeface="Wingdings" pitchFamily="2" charset="2"/>
            </a:endParaRPr>
          </a:p>
          <a:p>
            <a:pPr marL="285750" indent="-285750" algn="just" fontAlgn="base">
              <a:spcBef>
                <a:spcPct val="20000"/>
              </a:spcBef>
              <a:spcAft>
                <a:spcPct val="0"/>
              </a:spcAft>
              <a:buFont typeface="Arial" charset="0"/>
              <a:buChar char="•"/>
              <a:tabLst>
                <a:tab pos="457200" algn="l"/>
              </a:tabLst>
              <a:defRPr/>
            </a:pPr>
            <a:r>
              <a:rPr lang="fr-FR" sz="2000" dirty="0">
                <a:latin typeface="Times New Roman" pitchFamily="18" charset="0"/>
                <a:cs typeface="Times New Roman" pitchFamily="18" charset="0"/>
                <a:sym typeface="Wingdings" pitchFamily="2" charset="2"/>
              </a:rPr>
              <a:t>I</a:t>
            </a:r>
            <a:r>
              <a:rPr lang="fr-FR" sz="2000" dirty="0" smtClean="0">
                <a:latin typeface="Times New Roman" pitchFamily="18" charset="0"/>
                <a:cs typeface="Times New Roman" pitchFamily="18" charset="0"/>
                <a:sym typeface="Wingdings" pitchFamily="2" charset="2"/>
              </a:rPr>
              <a:t>nfections récurrentes à germes à parasitisme extracellulaire obligatoire, essentiellement pyogènes </a:t>
            </a:r>
            <a:r>
              <a:rPr lang="fr-FR" sz="2000" dirty="0">
                <a:latin typeface="Times New Roman" pitchFamily="18" charset="0"/>
                <a:cs typeface="Times New Roman" pitchFamily="18" charset="0"/>
                <a:sym typeface="Wingdings" pitchFamily="2" charset="2"/>
              </a:rPr>
              <a:t> </a:t>
            </a:r>
            <a:r>
              <a:rPr lang="fr-FR" sz="2000" dirty="0" smtClean="0">
                <a:latin typeface="Times New Roman" pitchFamily="18" charset="0"/>
                <a:cs typeface="Times New Roman" pitchFamily="18" charset="0"/>
                <a:sym typeface="Wingdings" pitchFamily="2" charset="2"/>
              </a:rPr>
              <a:t>(</a:t>
            </a:r>
            <a:r>
              <a:rPr lang="fr-FR" sz="2000" dirty="0">
                <a:latin typeface="Times New Roman" pitchFamily="18" charset="0"/>
                <a:cs typeface="Times New Roman" pitchFamily="18" charset="0"/>
                <a:sym typeface="Wingdings" pitchFamily="2" charset="2"/>
              </a:rPr>
              <a:t>S</a:t>
            </a:r>
            <a:r>
              <a:rPr lang="fr-FR" sz="2000" dirty="0" smtClean="0">
                <a:latin typeface="Times New Roman" pitchFamily="18" charset="0"/>
                <a:cs typeface="Times New Roman" pitchFamily="18" charset="0"/>
                <a:sym typeface="Wingdings" pitchFamily="2" charset="2"/>
              </a:rPr>
              <a:t>treptocoques, Méningocoques, Pseudomonas).</a:t>
            </a:r>
          </a:p>
          <a:p>
            <a:pPr algn="just" fontAlgn="base">
              <a:spcBef>
                <a:spcPct val="20000"/>
              </a:spcBef>
              <a:spcAft>
                <a:spcPct val="0"/>
              </a:spcAft>
              <a:tabLst>
                <a:tab pos="457200" algn="l"/>
              </a:tabLst>
              <a:defRPr/>
            </a:pPr>
            <a:endParaRPr lang="fr-FR" sz="2000" dirty="0" smtClean="0">
              <a:latin typeface="Times New Roman" pitchFamily="18" charset="0"/>
              <a:cs typeface="Times New Roman" pitchFamily="18" charset="0"/>
              <a:sym typeface="Wingdings" pitchFamily="2" charset="2"/>
            </a:endParaRPr>
          </a:p>
          <a:p>
            <a:pPr marL="285750" indent="-285750" algn="just" fontAlgn="base">
              <a:spcBef>
                <a:spcPct val="20000"/>
              </a:spcBef>
              <a:spcAft>
                <a:spcPct val="0"/>
              </a:spcAft>
              <a:buFont typeface="Arial" charset="0"/>
              <a:buChar char="•"/>
              <a:tabLst>
                <a:tab pos="457200" algn="l"/>
              </a:tabLst>
              <a:defRPr/>
            </a:pPr>
            <a:r>
              <a:rPr lang="fr-FR" sz="2000" dirty="0" smtClean="0">
                <a:latin typeface="Times New Roman" pitchFamily="18" charset="0"/>
                <a:cs typeface="Times New Roman" pitchFamily="18" charset="0"/>
                <a:sym typeface="Wingdings" pitchFamily="2" charset="2"/>
              </a:rPr>
              <a:t>Il y a une fréquence élevée de septicémie et de gastroentérites (giardiase, lambliase).</a:t>
            </a:r>
          </a:p>
          <a:p>
            <a:pPr marL="285750" indent="-285750" algn="just" fontAlgn="base">
              <a:spcBef>
                <a:spcPct val="20000"/>
              </a:spcBef>
              <a:spcAft>
                <a:spcPct val="0"/>
              </a:spcAft>
              <a:buFont typeface="Arial" charset="0"/>
              <a:buChar char="•"/>
              <a:tabLst>
                <a:tab pos="457200" algn="l"/>
              </a:tabLst>
              <a:defRPr/>
            </a:pPr>
            <a:endParaRPr lang="fr-FR" sz="2000" dirty="0">
              <a:latin typeface="Times New Roman" pitchFamily="18" charset="0"/>
              <a:cs typeface="Times New Roman" pitchFamily="18" charset="0"/>
              <a:sym typeface="Wingdings" pitchFamily="2" charset="2"/>
            </a:endParaRPr>
          </a:p>
          <a:p>
            <a:pPr algn="ctr" fontAlgn="base">
              <a:spcBef>
                <a:spcPct val="20000"/>
              </a:spcBef>
              <a:spcAft>
                <a:spcPct val="0"/>
              </a:spcAft>
              <a:buNone/>
              <a:tabLst>
                <a:tab pos="457200" algn="l"/>
              </a:tabLst>
              <a:defRPr/>
            </a:pPr>
            <a:r>
              <a:rPr lang="fr-FR" sz="2800" u="sng" dirty="0" smtClean="0">
                <a:latin typeface="Times New Roman" pitchFamily="18" charset="0"/>
                <a:cs typeface="Times New Roman" pitchFamily="18" charset="0"/>
                <a:sym typeface="Wingdings" pitchFamily="2" charset="2"/>
              </a:rPr>
              <a:t>Sur le </a:t>
            </a:r>
            <a:r>
              <a:rPr lang="fr-FR" sz="2800" u="sng" dirty="0">
                <a:latin typeface="Times New Roman" pitchFamily="18" charset="0"/>
                <a:cs typeface="Times New Roman" pitchFamily="18" charset="0"/>
                <a:sym typeface="Wingdings" pitchFamily="2" charset="2"/>
              </a:rPr>
              <a:t>plan </a:t>
            </a:r>
            <a:r>
              <a:rPr lang="fr-FR" sz="2800" u="sng" dirty="0" smtClean="0">
                <a:latin typeface="Times New Roman" pitchFamily="18" charset="0"/>
                <a:cs typeface="Times New Roman" pitchFamily="18" charset="0"/>
                <a:sym typeface="Wingdings" pitchFamily="2" charset="2"/>
              </a:rPr>
              <a:t>immunologique</a:t>
            </a:r>
          </a:p>
          <a:p>
            <a:pPr algn="ctr" fontAlgn="base">
              <a:spcBef>
                <a:spcPct val="20000"/>
              </a:spcBef>
              <a:spcAft>
                <a:spcPct val="0"/>
              </a:spcAft>
              <a:buNone/>
              <a:tabLst>
                <a:tab pos="457200" algn="l"/>
              </a:tabLst>
              <a:defRPr/>
            </a:pPr>
            <a:endParaRPr lang="fr-FR" sz="2000" dirty="0" smtClean="0">
              <a:latin typeface="Times New Roman" pitchFamily="18" charset="0"/>
              <a:cs typeface="Times New Roman" pitchFamily="18" charset="0"/>
              <a:sym typeface="Wingdings" pitchFamily="2" charset="2"/>
            </a:endParaRPr>
          </a:p>
          <a:p>
            <a:pPr marL="285750" indent="-285750" algn="just" fontAlgn="base">
              <a:spcBef>
                <a:spcPct val="20000"/>
              </a:spcBef>
              <a:spcAft>
                <a:spcPct val="0"/>
              </a:spcAft>
              <a:buFont typeface="Arial" charset="0"/>
              <a:buChar char="•"/>
              <a:tabLst>
                <a:tab pos="457200" algn="l"/>
              </a:tabLst>
              <a:defRPr/>
            </a:pPr>
            <a:r>
              <a:rPr lang="fr-FR" sz="2000" dirty="0" smtClean="0">
                <a:latin typeface="Times New Roman" pitchFamily="18" charset="0"/>
                <a:cs typeface="Times New Roman" pitchFamily="18" charset="0"/>
                <a:sym typeface="Wingdings" pitchFamily="2" charset="2"/>
              </a:rPr>
              <a:t>Atteinte </a:t>
            </a:r>
            <a:r>
              <a:rPr lang="fr-FR" sz="2000" dirty="0">
                <a:latin typeface="Times New Roman" pitchFamily="18" charset="0"/>
                <a:cs typeface="Times New Roman" pitchFamily="18" charset="0"/>
                <a:sym typeface="Wingdings" pitchFamily="2" charset="2"/>
              </a:rPr>
              <a:t>du développement des </a:t>
            </a:r>
            <a:r>
              <a:rPr lang="fr-FR" sz="2000" dirty="0" smtClean="0">
                <a:latin typeface="Times New Roman" pitchFamily="18" charset="0"/>
                <a:cs typeface="Times New Roman" pitchFamily="18" charset="0"/>
                <a:sym typeface="Wingdings" pitchFamily="2" charset="2"/>
              </a:rPr>
              <a:t>LyB.</a:t>
            </a:r>
          </a:p>
          <a:p>
            <a:pPr marL="285750" indent="-285750" algn="just" fontAlgn="base">
              <a:spcBef>
                <a:spcPct val="20000"/>
              </a:spcBef>
              <a:spcAft>
                <a:spcPct val="0"/>
              </a:spcAft>
              <a:buFont typeface="Arial" charset="0"/>
              <a:buChar char="•"/>
              <a:tabLst>
                <a:tab pos="457200" algn="l"/>
              </a:tabLst>
              <a:defRPr/>
            </a:pPr>
            <a:r>
              <a:rPr lang="fr-FR" sz="2000" dirty="0" smtClean="0">
                <a:latin typeface="Times New Roman" pitchFamily="18" charset="0"/>
                <a:cs typeface="Times New Roman" pitchFamily="18" charset="0"/>
                <a:sym typeface="Wingdings" pitchFamily="2" charset="2"/>
              </a:rPr>
              <a:t>Absence </a:t>
            </a:r>
            <a:r>
              <a:rPr lang="fr-FR" sz="2000" dirty="0">
                <a:latin typeface="Times New Roman" pitchFamily="18" charset="0"/>
                <a:cs typeface="Times New Roman" pitchFamily="18" charset="0"/>
                <a:sym typeface="Wingdings" pitchFamily="2" charset="2"/>
              </a:rPr>
              <a:t>de réponse B aux LyT.</a:t>
            </a:r>
          </a:p>
          <a:p>
            <a:pPr algn="ctr" fontAlgn="base">
              <a:spcBef>
                <a:spcPct val="20000"/>
              </a:spcBef>
              <a:spcAft>
                <a:spcPct val="0"/>
              </a:spcAft>
              <a:tabLst>
                <a:tab pos="457200" algn="l"/>
              </a:tabLst>
              <a:defRPr/>
            </a:pPr>
            <a:endParaRPr lang="fr-FR" sz="2000" dirty="0" smtClean="0">
              <a:latin typeface="Times New Roman" pitchFamily="18" charset="0"/>
              <a:cs typeface="Times New Roman" pitchFamily="18" charset="0"/>
              <a:sym typeface="Wingdings" pitchFamily="2" charset="2"/>
            </a:endParaRPr>
          </a:p>
          <a:p>
            <a:pPr algn="just" fontAlgn="base">
              <a:spcBef>
                <a:spcPct val="20000"/>
              </a:spcBef>
              <a:spcAft>
                <a:spcPct val="0"/>
              </a:spcAft>
              <a:buNone/>
              <a:tabLst>
                <a:tab pos="457200" algn="l"/>
              </a:tabLst>
              <a:defRPr/>
            </a:pPr>
            <a:endParaRPr lang="fr-FR" sz="2000" dirty="0" smtClean="0">
              <a:latin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xmlns="" val="23186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 calcmode="lin" valueType="num">
                                      <p:cBhvr additive="base">
                                        <p:cTn id="2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25191"/>
            <a:ext cx="11521280" cy="6552728"/>
          </a:xfrm>
        </p:spPr>
        <p:txBody>
          <a:bodyPr>
            <a:normAutofit fontScale="85000" lnSpcReduction="20000"/>
          </a:bodyPr>
          <a:lstStyle/>
          <a:p>
            <a:pPr marL="0" lvl="0" indent="0">
              <a:buNone/>
            </a:pPr>
            <a:endParaRPr lang="fr-FR" sz="36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marL="0" lvl="0" indent="0">
              <a:buNone/>
            </a:pPr>
            <a:r>
              <a:rPr lang="fr-FR" sz="36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1- Agammaglobulinémie :   </a:t>
            </a:r>
          </a:p>
          <a:p>
            <a:pPr marL="0" lvl="0" indent="0">
              <a:buNone/>
            </a:pPr>
            <a:r>
              <a:rPr lang="fr-FR" sz="36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 Liée </a:t>
            </a:r>
            <a:r>
              <a:rPr lang="fr-FR" sz="3600" u="sng"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à l’X </a:t>
            </a:r>
            <a:r>
              <a:rPr lang="fr-FR" sz="36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«Maladie </a:t>
            </a:r>
            <a:r>
              <a:rPr lang="fr-FR" sz="3600" u="sng"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de Bruton» : </a:t>
            </a:r>
            <a:endParaRPr lang="fr-FR" sz="36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marL="0" lvl="0" indent="0" algn="ctr">
              <a:buNone/>
            </a:pPr>
            <a:endParaRPr lang="fr-FR" sz="2000" dirty="0">
              <a:solidFill>
                <a:schemeClr val="tx1"/>
              </a:solidFill>
              <a:latin typeface="Times New Roman" pitchFamily="18" charset="0"/>
              <a:cs typeface="Times New Roman" pitchFamily="18" charset="0"/>
            </a:endParaRPr>
          </a:p>
          <a:p>
            <a:r>
              <a:rPr lang="fr-FR" sz="2000" dirty="0" smtClean="0">
                <a:solidFill>
                  <a:schemeClr val="tx1"/>
                </a:solidFill>
                <a:latin typeface="Times New Roman" pitchFamily="18" charset="0"/>
                <a:cs typeface="Times New Roman" pitchFamily="18" charset="0"/>
              </a:rPr>
              <a:t>C’est </a:t>
            </a:r>
            <a:r>
              <a:rPr lang="fr-FR" sz="2000" dirty="0">
                <a:solidFill>
                  <a:schemeClr val="tx1"/>
                </a:solidFill>
                <a:latin typeface="Times New Roman" pitchFamily="18" charset="0"/>
                <a:cs typeface="Times New Roman" pitchFamily="18" charset="0"/>
              </a:rPr>
              <a:t>un déficit </a:t>
            </a:r>
            <a:r>
              <a:rPr lang="fr-FR" sz="2000" b="1" dirty="0">
                <a:solidFill>
                  <a:schemeClr val="tx1"/>
                </a:solidFill>
                <a:latin typeface="Times New Roman" pitchFamily="18" charset="0"/>
                <a:cs typeface="Times New Roman" pitchFamily="18" charset="0"/>
              </a:rPr>
              <a:t>pur</a:t>
            </a:r>
            <a:r>
              <a:rPr lang="fr-FR" sz="2000" dirty="0">
                <a:solidFill>
                  <a:schemeClr val="tx1"/>
                </a:solidFill>
                <a:latin typeface="Times New Roman" pitchFamily="18" charset="0"/>
                <a:cs typeface="Times New Roman" pitchFamily="18" charset="0"/>
              </a:rPr>
              <a:t> de l’immunité humorale</a:t>
            </a:r>
            <a:r>
              <a:rPr lang="fr-FR" sz="2000" dirty="0" smtClean="0">
                <a:solidFill>
                  <a:schemeClr val="tx1"/>
                </a:solidFill>
                <a:latin typeface="Times New Roman" pitchFamily="18" charset="0"/>
                <a:cs typeface="Times New Roman" pitchFamily="18" charset="0"/>
              </a:rPr>
              <a:t>  (le </a:t>
            </a:r>
            <a:r>
              <a:rPr lang="fr-FR" sz="2000" dirty="0">
                <a:solidFill>
                  <a:schemeClr val="tx1"/>
                </a:solidFill>
                <a:latin typeface="Times New Roman" pitchFamily="18" charset="0"/>
                <a:cs typeface="Times New Roman" pitchFamily="18" charset="0"/>
              </a:rPr>
              <a:t>premier déficit immunitaire primitif décrit par </a:t>
            </a:r>
            <a:r>
              <a:rPr lang="fr-FR" sz="2000" dirty="0" smtClean="0">
                <a:solidFill>
                  <a:schemeClr val="tx1"/>
                </a:solidFill>
                <a:latin typeface="Times New Roman" pitchFamily="18" charset="0"/>
                <a:cs typeface="Times New Roman" pitchFamily="18" charset="0"/>
              </a:rPr>
              <a:t>Bruton).</a:t>
            </a:r>
          </a:p>
          <a:p>
            <a:pPr marL="342900" lvl="1" indent="-342900">
              <a:buFont typeface="Arial" pitchFamily="34" charset="0"/>
              <a:buChar char="•"/>
            </a:pPr>
            <a:r>
              <a:rPr lang="fr-FR" sz="2000" dirty="0">
                <a:solidFill>
                  <a:schemeClr val="tx1"/>
                </a:solidFill>
                <a:latin typeface="Times New Roman" pitchFamily="18" charset="0"/>
                <a:cs typeface="Times New Roman" pitchFamily="18" charset="0"/>
              </a:rPr>
              <a:t>90%  </a:t>
            </a:r>
            <a:r>
              <a:rPr lang="fr-FR" sz="2000" dirty="0" smtClean="0">
                <a:solidFill>
                  <a:schemeClr val="tx1"/>
                </a:solidFill>
                <a:latin typeface="Times New Roman" pitchFamily="18" charset="0"/>
                <a:cs typeface="Times New Roman" pitchFamily="18" charset="0"/>
              </a:rPr>
              <a:t>Agammaglobulinémies.</a:t>
            </a:r>
          </a:p>
          <a:p>
            <a:pPr marL="0" lvl="1" indent="0">
              <a:buNone/>
            </a:pPr>
            <a:endParaRPr lang="fr-FR" dirty="0">
              <a:solidFill>
                <a:schemeClr val="tx1"/>
              </a:solidFill>
              <a:latin typeface="Times New Roman" pitchFamily="18" charset="0"/>
              <a:cs typeface="Times New Roman" pitchFamily="18" charset="0"/>
            </a:endParaRPr>
          </a:p>
          <a:p>
            <a:pPr marL="0" indent="0" algn="ctr">
              <a:buNone/>
            </a:pPr>
            <a:r>
              <a:rPr lang="fr-FR" sz="2800" u="sng" dirty="0" smtClean="0">
                <a:solidFill>
                  <a:schemeClr val="tx1"/>
                </a:solidFill>
                <a:latin typeface="Times New Roman" pitchFamily="18" charset="0"/>
                <a:cs typeface="Times New Roman" pitchFamily="18" charset="0"/>
              </a:rPr>
              <a:t>Sur le plan clinique:</a:t>
            </a:r>
          </a:p>
          <a:p>
            <a:r>
              <a:rPr lang="fr-FR" sz="2000" dirty="0" smtClean="0">
                <a:solidFill>
                  <a:schemeClr val="tx1"/>
                </a:solidFill>
                <a:latin typeface="Times New Roman" pitchFamily="18" charset="0"/>
                <a:cs typeface="Times New Roman" pitchFamily="18" charset="0"/>
              </a:rPr>
              <a:t>&gt; </a:t>
            </a:r>
            <a:r>
              <a:rPr lang="fr-FR" sz="2000" dirty="0">
                <a:solidFill>
                  <a:schemeClr val="tx1"/>
                </a:solidFill>
                <a:latin typeface="Times New Roman" pitchFamily="18" charset="0"/>
                <a:cs typeface="Times New Roman" pitchFamily="18" charset="0"/>
              </a:rPr>
              <a:t>6 mois : infections bactériennes sévères et récidivantes +++respiratoires qui se compliquent par des bronchiectasies</a:t>
            </a:r>
            <a:r>
              <a:rPr lang="fr-FR" sz="2000" dirty="0" smtClean="0">
                <a:solidFill>
                  <a:schemeClr val="tx1"/>
                </a:solidFill>
                <a:latin typeface="Times New Roman" pitchFamily="18" charset="0"/>
                <a:cs typeface="Times New Roman" pitchFamily="18" charset="0"/>
              </a:rPr>
              <a:t>.</a:t>
            </a:r>
            <a:endParaRPr lang="fr-FR" sz="2000" dirty="0">
              <a:solidFill>
                <a:schemeClr val="tx1"/>
              </a:solidFill>
              <a:latin typeface="Times New Roman" pitchFamily="18" charset="0"/>
              <a:cs typeface="Times New Roman" pitchFamily="18" charset="0"/>
            </a:endParaRPr>
          </a:p>
          <a:p>
            <a:r>
              <a:rPr lang="fr-FR" sz="2000" dirty="0">
                <a:solidFill>
                  <a:schemeClr val="tx1"/>
                </a:solidFill>
                <a:latin typeface="Times New Roman" pitchFamily="18" charset="0"/>
                <a:cs typeface="Times New Roman" pitchFamily="18" charset="0"/>
              </a:rPr>
              <a:t>Gastroentérites; affections auto-immunes</a:t>
            </a:r>
            <a:r>
              <a:rPr lang="fr-FR" sz="2000" dirty="0" smtClean="0">
                <a:solidFill>
                  <a:schemeClr val="tx1"/>
                </a:solidFill>
                <a:latin typeface="Times New Roman" pitchFamily="18" charset="0"/>
                <a:cs typeface="Times New Roman" pitchFamily="18" charset="0"/>
              </a:rPr>
              <a:t>.</a:t>
            </a:r>
            <a:endParaRPr lang="fr-FR" sz="2000" dirty="0">
              <a:solidFill>
                <a:schemeClr val="tx1"/>
              </a:solidFill>
              <a:latin typeface="Times New Roman" pitchFamily="18" charset="0"/>
              <a:cs typeface="Times New Roman" pitchFamily="18" charset="0"/>
            </a:endParaRPr>
          </a:p>
          <a:p>
            <a:r>
              <a:rPr lang="fr-FR" sz="2000" dirty="0">
                <a:solidFill>
                  <a:schemeClr val="tx1"/>
                </a:solidFill>
                <a:latin typeface="Times New Roman" pitchFamily="18" charset="0"/>
                <a:cs typeface="Times New Roman" pitchFamily="18" charset="0"/>
              </a:rPr>
              <a:t>Amygdales atrophiées. </a:t>
            </a:r>
            <a:endParaRPr lang="fr-FR" sz="2000" dirty="0" smtClean="0">
              <a:solidFill>
                <a:schemeClr val="tx1"/>
              </a:solidFill>
              <a:latin typeface="Times New Roman" pitchFamily="18" charset="0"/>
              <a:cs typeface="Times New Roman" pitchFamily="18" charset="0"/>
            </a:endParaRPr>
          </a:p>
          <a:p>
            <a:pPr marL="0" indent="0" algn="ctr">
              <a:buNone/>
            </a:pPr>
            <a:r>
              <a:rPr lang="fr-FR" sz="2800" u="sng" dirty="0" smtClean="0">
                <a:solidFill>
                  <a:schemeClr val="tx1"/>
                </a:solidFill>
                <a:latin typeface="Times New Roman" pitchFamily="18" charset="0"/>
                <a:cs typeface="Times New Roman" pitchFamily="18" charset="0"/>
              </a:rPr>
              <a:t>Sur </a:t>
            </a:r>
            <a:r>
              <a:rPr lang="fr-FR" sz="2800" u="sng" dirty="0">
                <a:solidFill>
                  <a:schemeClr val="tx1"/>
                </a:solidFill>
                <a:latin typeface="Times New Roman" pitchFamily="18" charset="0"/>
                <a:cs typeface="Times New Roman" pitchFamily="18" charset="0"/>
              </a:rPr>
              <a:t>le plan </a:t>
            </a:r>
            <a:r>
              <a:rPr lang="fr-FR" sz="2800" u="sng" dirty="0" smtClean="0">
                <a:solidFill>
                  <a:schemeClr val="tx1"/>
                </a:solidFill>
                <a:latin typeface="Times New Roman" pitchFamily="18" charset="0"/>
                <a:cs typeface="Times New Roman" pitchFamily="18" charset="0"/>
              </a:rPr>
              <a:t>immunologique</a:t>
            </a:r>
          </a:p>
          <a:p>
            <a:pPr marL="0" indent="0" algn="ctr">
              <a:buNone/>
            </a:pPr>
            <a:endParaRPr lang="fr-FR" sz="2000" u="sng" dirty="0">
              <a:solidFill>
                <a:schemeClr val="tx1"/>
              </a:solidFill>
              <a:latin typeface="Times New Roman" pitchFamily="18" charset="0"/>
              <a:cs typeface="Times New Roman" pitchFamily="18" charset="0"/>
            </a:endParaRPr>
          </a:p>
          <a:p>
            <a:pPr>
              <a:buFont typeface="Arial" charset="0"/>
              <a:buChar char="•"/>
            </a:pPr>
            <a:r>
              <a:rPr lang="fr-FR" sz="2000" dirty="0">
                <a:solidFill>
                  <a:schemeClr val="tx1"/>
                </a:solidFill>
                <a:latin typeface="Times New Roman" pitchFamily="18" charset="0"/>
                <a:cs typeface="Times New Roman" pitchFamily="18" charset="0"/>
              </a:rPr>
              <a:t>Taux de lymphocytes B &lt; 2 %.</a:t>
            </a:r>
          </a:p>
          <a:p>
            <a:pPr>
              <a:buFont typeface="Arial" charset="0"/>
              <a:buChar char="•"/>
            </a:pPr>
            <a:r>
              <a:rPr lang="fr-FR" sz="2000" dirty="0">
                <a:solidFill>
                  <a:schemeClr val="tx1"/>
                </a:solidFill>
                <a:latin typeface="Times New Roman" pitchFamily="18" charset="0"/>
                <a:cs typeface="Times New Roman" pitchFamily="18" charset="0"/>
              </a:rPr>
              <a:t>La fonction lymphocytaire T, est préservée.</a:t>
            </a:r>
          </a:p>
          <a:p>
            <a:pPr>
              <a:buFont typeface="Arial" charset="0"/>
              <a:buChar char="•"/>
            </a:pPr>
            <a:r>
              <a:rPr lang="fr-FR" sz="2000" dirty="0">
                <a:solidFill>
                  <a:schemeClr val="tx1"/>
                </a:solidFill>
                <a:latin typeface="Times New Roman" pitchFamily="18" charset="0"/>
                <a:cs typeface="Times New Roman" pitchFamily="18" charset="0"/>
              </a:rPr>
              <a:t>Taux effondré des Ig ( prédisposant aux infections bactériennes, qui sont alors fréquentes et sévères) .</a:t>
            </a:r>
          </a:p>
          <a:p>
            <a:pPr>
              <a:buFont typeface="Arial" charset="0"/>
              <a:buChar char="•"/>
            </a:pPr>
            <a:r>
              <a:rPr lang="fr-FR" sz="2000" dirty="0">
                <a:solidFill>
                  <a:schemeClr val="tx1"/>
                </a:solidFill>
                <a:latin typeface="Times New Roman" pitchFamily="18" charset="0"/>
                <a:cs typeface="Times New Roman" pitchFamily="18" charset="0"/>
              </a:rPr>
              <a:t>Réponse en Ac faible ou nulle.</a:t>
            </a:r>
            <a:r>
              <a:rPr lang="fr-FR" sz="2000" u="sng" dirty="0">
                <a:solidFill>
                  <a:schemeClr val="tx1"/>
                </a:solidFill>
                <a:latin typeface="Times New Roman" pitchFamily="18" charset="0"/>
                <a:cs typeface="Times New Roman" pitchFamily="18" charset="0"/>
              </a:rPr>
              <a:t> </a:t>
            </a:r>
          </a:p>
          <a:p>
            <a:endParaRPr lang="fr-FR" sz="2000" dirty="0" smtClean="0">
              <a:solidFill>
                <a:schemeClr val="tx1"/>
              </a:solidFill>
              <a:latin typeface="Times New Roman" pitchFamily="18" charset="0"/>
              <a:cs typeface="Times New Roman" pitchFamily="18" charset="0"/>
            </a:endParaRPr>
          </a:p>
          <a:p>
            <a:endParaRPr lang="fr-FR" sz="2000" dirty="0">
              <a:solidFill>
                <a:schemeClr val="tx1"/>
              </a:solidFill>
              <a:latin typeface="Times New Roman" pitchFamily="18" charset="0"/>
              <a:cs typeface="Times New Roman" pitchFamily="18" charset="0"/>
            </a:endParaRPr>
          </a:p>
          <a:p>
            <a:pPr marL="0" indent="0" algn="ctr">
              <a:buNone/>
            </a:pPr>
            <a:endParaRPr lang="fr-FR" sz="2000" dirty="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00896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 calcmode="lin" valueType="num">
                                      <p:cBhvr additive="base">
                                        <p:cTn id="4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 calcmode="lin" valueType="num">
                                      <p:cBhvr additive="base">
                                        <p:cTn id="4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6" end="16"/>
                                            </p:txEl>
                                          </p:spTgt>
                                        </p:tgtEl>
                                        <p:attrNameLst>
                                          <p:attrName>style.visibility</p:attrName>
                                        </p:attrNameLst>
                                      </p:cBhvr>
                                      <p:to>
                                        <p:strVal val="visible"/>
                                      </p:to>
                                    </p:set>
                                    <p:anim calcmode="lin" valueType="num">
                                      <p:cBhvr additive="base">
                                        <p:cTn id="5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12192000" cy="6858000"/>
          </a:xfrm>
        </p:spPr>
        <p:txBody>
          <a:bodyPr>
            <a:normAutofit/>
          </a:bodyPr>
          <a:lstStyle/>
          <a:p>
            <a:pPr marL="0" indent="0" algn="ctr">
              <a:buNone/>
            </a:pPr>
            <a:r>
              <a:rPr lang="fr-FR" u="sng" dirty="0" smtClean="0">
                <a:solidFill>
                  <a:schemeClr val="tx1"/>
                </a:solidFill>
                <a:latin typeface="Times New Roman" pitchFamily="18" charset="0"/>
                <a:cs typeface="Times New Roman" pitchFamily="18" charset="0"/>
              </a:rPr>
              <a:t>Sur </a:t>
            </a:r>
            <a:r>
              <a:rPr lang="fr-FR" u="sng" dirty="0">
                <a:solidFill>
                  <a:schemeClr val="tx1"/>
                </a:solidFill>
                <a:latin typeface="Times New Roman" pitchFamily="18" charset="0"/>
                <a:cs typeface="Times New Roman" pitchFamily="18" charset="0"/>
              </a:rPr>
              <a:t>le plan </a:t>
            </a:r>
            <a:r>
              <a:rPr lang="fr-FR" u="sng" dirty="0" smtClean="0">
                <a:solidFill>
                  <a:schemeClr val="tx1"/>
                </a:solidFill>
                <a:latin typeface="Times New Roman" pitchFamily="18" charset="0"/>
                <a:cs typeface="Times New Roman" pitchFamily="18" charset="0"/>
              </a:rPr>
              <a:t>physiopathologique</a:t>
            </a:r>
          </a:p>
          <a:p>
            <a:pPr marL="0" indent="0" algn="ctr">
              <a:buNone/>
            </a:pPr>
            <a:endParaRPr lang="fr-FR" u="sng" dirty="0">
              <a:solidFill>
                <a:schemeClr val="tx1"/>
              </a:solidFill>
              <a:latin typeface="Times New Roman" pitchFamily="18" charset="0"/>
              <a:cs typeface="Times New Roman" pitchFamily="18" charset="0"/>
            </a:endParaRPr>
          </a:p>
          <a:p>
            <a:r>
              <a:rPr lang="fr-FR" sz="1800" dirty="0" smtClean="0">
                <a:solidFill>
                  <a:schemeClr val="tx1"/>
                </a:solidFill>
                <a:latin typeface="Times New Roman" pitchFamily="18" charset="0"/>
                <a:cs typeface="Times New Roman" pitchFamily="18" charset="0"/>
              </a:rPr>
              <a:t>Mutation du gène codant </a:t>
            </a:r>
            <a:r>
              <a:rPr lang="fr-FR" sz="1800" dirty="0">
                <a:solidFill>
                  <a:schemeClr val="tx1"/>
                </a:solidFill>
                <a:latin typeface="Times New Roman" pitchFamily="18" charset="0"/>
                <a:cs typeface="Times New Roman" pitchFamily="18" charset="0"/>
              </a:rPr>
              <a:t>pour une tyrosine kinase cytoplasmique impliquée dans la maturation des lymphocytes </a:t>
            </a:r>
            <a:r>
              <a:rPr lang="fr-FR" sz="1800" dirty="0" smtClean="0">
                <a:solidFill>
                  <a:schemeClr val="tx1"/>
                </a:solidFill>
                <a:latin typeface="Times New Roman" pitchFamily="18" charset="0"/>
                <a:cs typeface="Times New Roman" pitchFamily="18" charset="0"/>
              </a:rPr>
              <a:t>B, </a:t>
            </a:r>
            <a:r>
              <a:rPr lang="fr-FR" sz="1800" b="1" dirty="0" smtClean="0">
                <a:solidFill>
                  <a:schemeClr val="tx1"/>
                </a:solidFill>
                <a:latin typeface="Times New Roman" pitchFamily="18" charset="0"/>
                <a:cs typeface="Times New Roman" pitchFamily="18" charset="0"/>
              </a:rPr>
              <a:t>BTK </a:t>
            </a:r>
            <a:r>
              <a:rPr lang="fr-FR" sz="1800" dirty="0">
                <a:solidFill>
                  <a:schemeClr val="tx1"/>
                </a:solidFill>
                <a:latin typeface="Times New Roman" pitchFamily="18" charset="0"/>
                <a:cs typeface="Times New Roman" pitchFamily="18" charset="0"/>
              </a:rPr>
              <a:t>(Bruton’s tyrosine kinase) </a:t>
            </a:r>
            <a:r>
              <a:rPr lang="fr-FR" sz="1800" dirty="0" smtClean="0">
                <a:solidFill>
                  <a:schemeClr val="tx1"/>
                </a:solidFill>
                <a:latin typeface="Times New Roman" pitchFamily="18" charset="0"/>
                <a:cs typeface="Times New Roman" pitchFamily="18" charset="0"/>
              </a:rPr>
              <a:t>.</a:t>
            </a:r>
            <a:endParaRPr lang="fr-FR" sz="1800" dirty="0">
              <a:solidFill>
                <a:schemeClr val="tx1"/>
              </a:solidFill>
              <a:latin typeface="Times New Roman" pitchFamily="18" charset="0"/>
              <a:cs typeface="Times New Roman" pitchFamily="18" charset="0"/>
            </a:endParaRPr>
          </a:p>
          <a:p>
            <a:pPr marL="0" indent="0">
              <a:buNone/>
            </a:pPr>
            <a:r>
              <a:rPr lang="fr-FR" dirty="0">
                <a:solidFill>
                  <a:schemeClr val="tx1"/>
                </a:solidFill>
                <a:latin typeface="Times New Roman" pitchFamily="18" charset="0"/>
                <a:cs typeface="Times New Roman" pitchFamily="18" charset="0"/>
              </a:rPr>
              <a:t> </a:t>
            </a:r>
          </a:p>
          <a:p>
            <a:endParaRPr lang="fr-FR" dirty="0">
              <a:solidFill>
                <a:schemeClr val="tx1"/>
              </a:solidFill>
              <a:latin typeface="Times New Roman" pitchFamily="18" charset="0"/>
              <a:cs typeface="Times New Roman" pitchFamily="18" charset="0"/>
            </a:endParaRPr>
          </a:p>
        </p:txBody>
      </p:sp>
      <p:pic>
        <p:nvPicPr>
          <p:cNvPr id="13314" name="Picture 2" descr="http://www.jle.com/e-docs/00/04/26/6C/texte_alt_jleabc00246_gr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2747" y="3429001"/>
            <a:ext cx="11273312" cy="214076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00885" y="5577940"/>
            <a:ext cx="11317035" cy="461665"/>
          </a:xfrm>
          <a:prstGeom prst="rect">
            <a:avLst/>
          </a:prstGeom>
        </p:spPr>
        <p:txBody>
          <a:bodyPr wrap="square">
            <a:spAutoFit/>
          </a:bodyPr>
          <a:lstStyle/>
          <a:p>
            <a:pPr algn="ctr"/>
            <a:r>
              <a:rPr lang="fr-FR" sz="1200" b="1" dirty="0"/>
              <a:t>Figure </a:t>
            </a:r>
            <a:r>
              <a:rPr lang="fr-FR" sz="1200" b="1" dirty="0" smtClean="0"/>
              <a:t>:</a:t>
            </a:r>
            <a:r>
              <a:rPr lang="fr-FR" sz="1200" dirty="0"/>
              <a:t> L’implication de la Btk dans la régulation de l’expression des gènes, les phénomènes </a:t>
            </a:r>
            <a:r>
              <a:rPr lang="fr-FR" sz="1200" dirty="0" smtClean="0"/>
              <a:t> d’apoptose/survie</a:t>
            </a:r>
            <a:r>
              <a:rPr lang="fr-FR" sz="1200" dirty="0"/>
              <a:t>, de prolifération/différenciation contribue à la maturation cellulaire de la lignée B </a:t>
            </a:r>
          </a:p>
        </p:txBody>
      </p:sp>
      <p:sp>
        <p:nvSpPr>
          <p:cNvPr id="6" name="Rectangle 5"/>
          <p:cNvSpPr/>
          <p:nvPr/>
        </p:nvSpPr>
        <p:spPr>
          <a:xfrm>
            <a:off x="335360" y="6576754"/>
            <a:ext cx="11521280" cy="246221"/>
          </a:xfrm>
          <a:prstGeom prst="rect">
            <a:avLst/>
          </a:prstGeom>
        </p:spPr>
        <p:txBody>
          <a:bodyPr wrap="square">
            <a:spAutoFit/>
          </a:bodyPr>
          <a:lstStyle/>
          <a:p>
            <a:r>
              <a:rPr lang="fr-FR" sz="1000" b="1" dirty="0"/>
              <a:t>Déficits immunitaires primitifs et analyse génétique de la maladie de Bruton : quelles perspectives offre ce diagnostic génétique </a:t>
            </a:r>
            <a:r>
              <a:rPr lang="fr-FR" sz="1000" dirty="0"/>
              <a:t> </a:t>
            </a:r>
            <a:r>
              <a:rPr lang="fr-FR" sz="1000" dirty="0" smtClean="0">
                <a:hlinkClick r:id="rId3" tooltip="Voir le sommaire de cette parution"/>
              </a:rPr>
              <a:t> </a:t>
            </a:r>
            <a:r>
              <a:rPr lang="fr-FR" sz="1000" dirty="0">
                <a:hlinkClick r:id="rId3" tooltip="Voir le sommaire de cette parution"/>
              </a:rPr>
              <a:t>Septembre 2006</a:t>
            </a:r>
            <a:endParaRPr lang="fr-FR" sz="1000" b="1" dirty="0"/>
          </a:p>
        </p:txBody>
      </p:sp>
      <p:pic>
        <p:nvPicPr>
          <p:cNvPr id="8" name="Picture 2" descr="http://www.jle.com/e-docs/00/04/26/6C/texte_alt_jleabc00246_gr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27824" y="1772816"/>
            <a:ext cx="6720747" cy="16561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5703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548681"/>
            <a:ext cx="11521280" cy="5793507"/>
          </a:xfrm>
        </p:spPr>
        <p:txBody>
          <a:bodyPr>
            <a:normAutofit fontScale="70000" lnSpcReduction="20000"/>
          </a:bodyPr>
          <a:lstStyle/>
          <a:p>
            <a:pPr marL="0" lvl="0" indent="0" algn="ctr">
              <a:buNone/>
            </a:pPr>
            <a:r>
              <a:rPr lang="fr-FR" sz="38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B- Agammaglobulinémies </a:t>
            </a:r>
            <a:r>
              <a:rPr lang="fr-FR" sz="3800" u="sng"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autosomique récessive </a:t>
            </a:r>
            <a:r>
              <a:rPr lang="fr-FR" sz="38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p>
          <a:p>
            <a:pPr marL="0" lvl="0" indent="0" algn="ctr">
              <a:buNone/>
            </a:pPr>
            <a:r>
              <a:rPr lang="fr-FR" b="1"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10 </a:t>
            </a:r>
            <a:r>
              <a:rPr lang="fr-FR" dirty="0">
                <a:solidFill>
                  <a:schemeClr val="tx1"/>
                </a:solidFill>
                <a:latin typeface="Times New Roman" pitchFamily="18" charset="0"/>
                <a:cs typeface="Times New Roman" pitchFamily="18" charset="0"/>
              </a:rPr>
              <a:t>% des </a:t>
            </a:r>
            <a:r>
              <a:rPr lang="fr-FR" dirty="0" smtClean="0">
                <a:solidFill>
                  <a:schemeClr val="tx1"/>
                </a:solidFill>
                <a:latin typeface="Times New Roman" pitchFamily="18" charset="0"/>
                <a:cs typeface="Times New Roman" pitchFamily="18" charset="0"/>
              </a:rPr>
              <a:t>agammaglobulinémies.</a:t>
            </a:r>
          </a:p>
          <a:p>
            <a:pPr marL="0" indent="0">
              <a:buNone/>
            </a:pPr>
            <a:r>
              <a:rPr lang="fr-FR" dirty="0" smtClean="0">
                <a:solidFill>
                  <a:schemeClr val="tx1"/>
                </a:solidFill>
                <a:latin typeface="Times New Roman" pitchFamily="18" charset="0"/>
                <a:cs typeface="Times New Roman" pitchFamily="18" charset="0"/>
              </a:rPr>
              <a:t> </a:t>
            </a:r>
          </a:p>
          <a:p>
            <a:r>
              <a:rPr lang="fr-FR" dirty="0" smtClean="0">
                <a:solidFill>
                  <a:schemeClr val="tx1"/>
                </a:solidFill>
                <a:latin typeface="Times New Roman" pitchFamily="18" charset="0"/>
                <a:cs typeface="Times New Roman" pitchFamily="18" charset="0"/>
              </a:rPr>
              <a:t>Dues </a:t>
            </a:r>
            <a:r>
              <a:rPr lang="fr-FR" dirty="0">
                <a:solidFill>
                  <a:schemeClr val="tx1"/>
                </a:solidFill>
                <a:latin typeface="Times New Roman" pitchFamily="18" charset="0"/>
                <a:cs typeface="Times New Roman" pitchFamily="18" charset="0"/>
              </a:rPr>
              <a:t>a différentes mutations : </a:t>
            </a: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lvl="0">
              <a:buFontTx/>
              <a:buChar char="-"/>
            </a:pPr>
            <a:r>
              <a:rPr lang="fr-FR" sz="2800" dirty="0" smtClean="0">
                <a:solidFill>
                  <a:schemeClr val="tx1"/>
                </a:solidFill>
                <a:latin typeface="Times New Roman" pitchFamily="18" charset="0"/>
                <a:cs typeface="Times New Roman" pitchFamily="18" charset="0"/>
              </a:rPr>
              <a:t>Mutation </a:t>
            </a:r>
            <a:r>
              <a:rPr lang="fr-FR" sz="2800" dirty="0">
                <a:solidFill>
                  <a:schemeClr val="tx1"/>
                </a:solidFill>
                <a:latin typeface="Times New Roman" pitchFamily="18" charset="0"/>
                <a:cs typeface="Times New Roman" pitchFamily="18" charset="0"/>
              </a:rPr>
              <a:t>chaine </a:t>
            </a:r>
            <a:r>
              <a:rPr lang="fr-FR" sz="2800" dirty="0" smtClean="0">
                <a:solidFill>
                  <a:schemeClr val="tx1"/>
                </a:solidFill>
                <a:latin typeface="Times New Roman" pitchFamily="18" charset="0"/>
                <a:cs typeface="Times New Roman" pitchFamily="18" charset="0"/>
              </a:rPr>
              <a:t>µ</a:t>
            </a:r>
          </a:p>
          <a:p>
            <a:pPr lvl="0">
              <a:buFontTx/>
              <a:buChar char="-"/>
            </a:pPr>
            <a:r>
              <a:rPr lang="fr-FR" sz="2800" dirty="0" smtClean="0">
                <a:solidFill>
                  <a:schemeClr val="tx1"/>
                </a:solidFill>
                <a:latin typeface="Times New Roman" pitchFamily="18" charset="0"/>
                <a:cs typeface="Times New Roman" pitchFamily="18" charset="0"/>
              </a:rPr>
              <a:t>Mutation </a:t>
            </a:r>
            <a:r>
              <a:rPr lang="fr-FR" sz="2800" dirty="0">
                <a:solidFill>
                  <a:schemeClr val="tx1"/>
                </a:solidFill>
                <a:latin typeface="Times New Roman" pitchFamily="18" charset="0"/>
                <a:cs typeface="Times New Roman" pitchFamily="18" charset="0"/>
              </a:rPr>
              <a:t>gène </a:t>
            </a:r>
            <a:r>
              <a:rPr lang="fr-FR" sz="2800" dirty="0" smtClean="0">
                <a:solidFill>
                  <a:schemeClr val="tx1"/>
                </a:solidFill>
                <a:latin typeface="Times New Roman" pitchFamily="18" charset="0"/>
                <a:cs typeface="Times New Roman" pitchFamily="18" charset="0"/>
              </a:rPr>
              <a:t>Igα(CD79A)</a:t>
            </a:r>
          </a:p>
          <a:p>
            <a:pPr lvl="0">
              <a:buFontTx/>
              <a:buChar char="-"/>
            </a:pPr>
            <a:r>
              <a:rPr lang="fr-FR" sz="2800" dirty="0" smtClean="0">
                <a:solidFill>
                  <a:schemeClr val="tx1"/>
                </a:solidFill>
                <a:latin typeface="Times New Roman" pitchFamily="18" charset="0"/>
                <a:cs typeface="Times New Roman" pitchFamily="18" charset="0"/>
              </a:rPr>
              <a:t>Mutation </a:t>
            </a:r>
            <a:r>
              <a:rPr lang="fr-FR" sz="2800" dirty="0">
                <a:solidFill>
                  <a:schemeClr val="tx1"/>
                </a:solidFill>
                <a:latin typeface="Times New Roman" pitchFamily="18" charset="0"/>
                <a:cs typeface="Times New Roman" pitchFamily="18" charset="0"/>
              </a:rPr>
              <a:t>gène Igβ (CD79B) </a:t>
            </a:r>
            <a:endParaRPr lang="fr-FR" sz="2800" dirty="0" smtClean="0">
              <a:solidFill>
                <a:schemeClr val="tx1"/>
              </a:solidFill>
              <a:latin typeface="Times New Roman" pitchFamily="18" charset="0"/>
              <a:cs typeface="Times New Roman" pitchFamily="18" charset="0"/>
            </a:endParaRPr>
          </a:p>
          <a:p>
            <a:pPr lvl="0">
              <a:buFontTx/>
              <a:buChar char="-"/>
            </a:pPr>
            <a:r>
              <a:rPr lang="fr-FR" sz="2800" dirty="0" smtClean="0">
                <a:solidFill>
                  <a:schemeClr val="tx1"/>
                </a:solidFill>
                <a:latin typeface="Times New Roman" pitchFamily="18" charset="0"/>
                <a:cs typeface="Times New Roman" pitchFamily="18" charset="0"/>
              </a:rPr>
              <a:t>Mutation </a:t>
            </a:r>
            <a:r>
              <a:rPr lang="fr-FR" sz="2800" dirty="0">
                <a:solidFill>
                  <a:schemeClr val="tx1"/>
                </a:solidFill>
                <a:latin typeface="Times New Roman" pitchFamily="18" charset="0"/>
                <a:cs typeface="Times New Roman" pitchFamily="18" charset="0"/>
              </a:rPr>
              <a:t>gène </a:t>
            </a:r>
            <a:r>
              <a:rPr lang="fr-FR" sz="2800" dirty="0" smtClean="0">
                <a:solidFill>
                  <a:schemeClr val="tx1"/>
                </a:solidFill>
                <a:latin typeface="Times New Roman" pitchFamily="18" charset="0"/>
                <a:cs typeface="Times New Roman" pitchFamily="18" charset="0"/>
              </a:rPr>
              <a:t>λ5</a:t>
            </a:r>
          </a:p>
          <a:p>
            <a:pPr lvl="0">
              <a:buFontTx/>
              <a:buChar char="-"/>
            </a:pPr>
            <a:r>
              <a:rPr lang="fr-FR" sz="2800" dirty="0" smtClean="0">
                <a:solidFill>
                  <a:schemeClr val="tx1"/>
                </a:solidFill>
                <a:latin typeface="Times New Roman" pitchFamily="18" charset="0"/>
                <a:cs typeface="Times New Roman" pitchFamily="18" charset="0"/>
              </a:rPr>
              <a:t>Mutation BLNK</a:t>
            </a:r>
          </a:p>
          <a:p>
            <a:pPr lvl="0">
              <a:buFontTx/>
              <a:buChar char="-"/>
            </a:pPr>
            <a:r>
              <a:rPr lang="fr-FR" sz="2800" dirty="0" smtClean="0">
                <a:solidFill>
                  <a:schemeClr val="tx1"/>
                </a:solidFill>
                <a:latin typeface="Times New Roman" pitchFamily="18" charset="0"/>
                <a:cs typeface="Times New Roman" pitchFamily="18" charset="0"/>
              </a:rPr>
              <a:t>Mutation V pré β</a:t>
            </a:r>
          </a:p>
          <a:p>
            <a:pPr lvl="0">
              <a:buFontTx/>
              <a:buChar char="-"/>
            </a:pPr>
            <a:r>
              <a:rPr lang="fr-FR" sz="2800" dirty="0" smtClean="0">
                <a:solidFill>
                  <a:schemeClr val="tx1"/>
                </a:solidFill>
                <a:latin typeface="Times New Roman" pitchFamily="18" charset="0"/>
                <a:cs typeface="Times New Roman" pitchFamily="18" charset="0"/>
              </a:rPr>
              <a:t>Mutation PI3k</a:t>
            </a:r>
          </a:p>
          <a:p>
            <a:pPr lvl="0">
              <a:buFontTx/>
              <a:buChar char="-"/>
            </a:pPr>
            <a:endParaRPr lang="fr-FR" dirty="0">
              <a:solidFill>
                <a:schemeClr val="tx1"/>
              </a:solidFill>
              <a:latin typeface="Times New Roman" pitchFamily="18" charset="0"/>
              <a:cs typeface="Times New Roman" pitchFamily="18" charset="0"/>
            </a:endParaRPr>
          </a:p>
          <a:p>
            <a:pPr lvl="0">
              <a:buFontTx/>
              <a:buChar char="-"/>
            </a:pPr>
            <a:endParaRPr lang="fr-FR" dirty="0">
              <a:solidFill>
                <a:schemeClr val="tx1"/>
              </a:solidFill>
              <a:latin typeface="Times New Roman" pitchFamily="18" charset="0"/>
              <a:cs typeface="Times New Roman" pitchFamily="18" charset="0"/>
            </a:endParaRPr>
          </a:p>
          <a:p>
            <a:r>
              <a:rPr lang="fr-FR" dirty="0">
                <a:solidFill>
                  <a:schemeClr val="tx1"/>
                </a:solidFill>
                <a:latin typeface="Times New Roman" pitchFamily="18" charset="0"/>
                <a:cs typeface="Times New Roman" pitchFamily="18" charset="0"/>
              </a:rPr>
              <a:t>L’Exploration de l’agammaglobulinémie congénitale se fait par séquençage.</a:t>
            </a:r>
          </a:p>
          <a:p>
            <a:pPr marL="0" indent="0">
              <a:buNone/>
            </a:pPr>
            <a:endParaRPr lang="fr-FR" dirty="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xmlns="" val="344964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additive="base">
                                        <p:cTn id="4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Rectangle 3"/>
          <p:cNvSpPr/>
          <p:nvPr/>
        </p:nvSpPr>
        <p:spPr>
          <a:xfrm>
            <a:off x="9701199" y="2538308"/>
            <a:ext cx="335999" cy="17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687" tIns="54844" rIns="109687" bIns="54844" rtlCol="0" anchor="ctr"/>
          <a:lstStyle/>
          <a:p>
            <a:pPr algn="ctr"/>
            <a:endParaRPr lang="fr-FR" sz="2160"/>
          </a:p>
        </p:txBody>
      </p:sp>
      <p:sp>
        <p:nvSpPr>
          <p:cNvPr id="5" name="Rectangle 4"/>
          <p:cNvSpPr/>
          <p:nvPr/>
        </p:nvSpPr>
        <p:spPr>
          <a:xfrm>
            <a:off x="10100704" y="2538308"/>
            <a:ext cx="83999" cy="17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687" tIns="54844" rIns="109687" bIns="54844" rtlCol="0" anchor="ctr"/>
          <a:lstStyle/>
          <a:p>
            <a:pPr algn="ctr"/>
            <a:endParaRPr lang="fr-FR" sz="2160"/>
          </a:p>
        </p:txBody>
      </p:sp>
      <p:sp>
        <p:nvSpPr>
          <p:cNvPr id="6" name="Rectangle 5"/>
          <p:cNvSpPr/>
          <p:nvPr/>
        </p:nvSpPr>
        <p:spPr>
          <a:xfrm>
            <a:off x="10227653" y="2538308"/>
            <a:ext cx="54863" cy="17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687" tIns="54844" rIns="109687" bIns="54844" rtlCol="0" anchor="ctr"/>
          <a:lstStyle/>
          <a:p>
            <a:pPr algn="ctr"/>
            <a:endParaRPr lang="fr-FR" sz="2160"/>
          </a:p>
        </p:txBody>
      </p:sp>
      <p:sp>
        <p:nvSpPr>
          <p:cNvPr id="2" name="Rectangle 1"/>
          <p:cNvSpPr/>
          <p:nvPr/>
        </p:nvSpPr>
        <p:spPr>
          <a:xfrm>
            <a:off x="2086036" y="2358465"/>
            <a:ext cx="7375673" cy="1938992"/>
          </a:xfrm>
          <a:prstGeom prst="rect">
            <a:avLst/>
          </a:prstGeom>
        </p:spPr>
        <p:txBody>
          <a:bodyPr wrap="none">
            <a:spAutoFit/>
          </a:bodyPr>
          <a:lstStyle/>
          <a:p>
            <a:r>
              <a:rPr lang="fr-FR" sz="6000" dirty="0">
                <a:solidFill>
                  <a:schemeClr val="accent3">
                    <a:lumMod val="75000"/>
                  </a:schemeClr>
                </a:solidFill>
                <a:latin typeface="Candara" panose="020E0502030303020204" pitchFamily="34" charset="0"/>
              </a:rPr>
              <a:t>Signes</a:t>
            </a:r>
            <a:r>
              <a:rPr lang="fr-FR" sz="6000" dirty="0">
                <a:solidFill>
                  <a:schemeClr val="accent3">
                    <a:lumMod val="75000"/>
                  </a:schemeClr>
                </a:solidFill>
              </a:rPr>
              <a:t> d’alerte devant </a:t>
            </a:r>
            <a:endParaRPr lang="fr-FR" sz="6000" dirty="0" smtClean="0">
              <a:solidFill>
                <a:schemeClr val="accent3">
                  <a:lumMod val="75000"/>
                </a:schemeClr>
              </a:solidFill>
            </a:endParaRPr>
          </a:p>
          <a:p>
            <a:r>
              <a:rPr lang="fr-FR" sz="6000" dirty="0" smtClean="0">
                <a:solidFill>
                  <a:schemeClr val="accent3">
                    <a:lumMod val="75000"/>
                  </a:schemeClr>
                </a:solidFill>
              </a:rPr>
              <a:t>faire </a:t>
            </a:r>
            <a:r>
              <a:rPr lang="fr-FR" sz="6000" dirty="0">
                <a:solidFill>
                  <a:schemeClr val="accent3">
                    <a:lumMod val="75000"/>
                  </a:schemeClr>
                </a:solidFill>
              </a:rPr>
              <a:t>rechercher un DIP</a:t>
            </a:r>
          </a:p>
        </p:txBody>
      </p:sp>
      <p:cxnSp>
        <p:nvCxnSpPr>
          <p:cNvPr id="8" name="Straight Connector 7"/>
          <p:cNvCxnSpPr/>
          <p:nvPr/>
        </p:nvCxnSpPr>
        <p:spPr>
          <a:xfrm rot="-120000" flipH="1">
            <a:off x="10323727" y="2538199"/>
            <a:ext cx="46359" cy="1728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descr="http://www.oxibi.ch/fr/wp-content/uploads/2012/08/question.jpg"/>
          <p:cNvPicPr>
            <a:picLocks noChangeAspect="1" noChangeArrowheads="1"/>
          </p:cNvPicPr>
          <p:nvPr/>
        </p:nvPicPr>
        <p:blipFill rotWithShape="1">
          <a:blip r:embed="rId3"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xmlns="" val="0"/>
              </a:ext>
            </a:extLst>
          </a:blip>
          <a:srcRect l="26262" r="27576"/>
          <a:stretch/>
        </p:blipFill>
        <p:spPr bwMode="auto">
          <a:xfrm>
            <a:off x="373486" y="1810060"/>
            <a:ext cx="1669599" cy="242061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 name="Connecteur droit 6"/>
          <p:cNvCxnSpPr/>
          <p:nvPr/>
        </p:nvCxnSpPr>
        <p:spPr>
          <a:xfrm flipV="1">
            <a:off x="-16947" y="6396608"/>
            <a:ext cx="12204000" cy="0"/>
          </a:xfrm>
          <a:prstGeom prst="line">
            <a:avLst/>
          </a:prstGeom>
          <a:ln>
            <a:solidFill>
              <a:srgbClr val="C0000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xmlns="" val="2671734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74281" t="35074" b="35473"/>
          <a:stretch/>
        </p:blipFill>
        <p:spPr bwMode="auto">
          <a:xfrm>
            <a:off x="4943873" y="5788618"/>
            <a:ext cx="2304256" cy="664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1199456" y="188640"/>
            <a:ext cx="9601067" cy="1077218"/>
          </a:xfrm>
          <a:prstGeom prst="rect">
            <a:avLst/>
          </a:prstGeom>
        </p:spPr>
        <p:txBody>
          <a:bodyPr wrap="square">
            <a:spAutoFit/>
          </a:bodyPr>
          <a:lstStyle/>
          <a:p>
            <a:pPr algn="ctr"/>
            <a:r>
              <a:rPr lang="fr-FR" sz="3200" dirty="0" smtClean="0">
                <a:solidFill>
                  <a:srgbClr val="0070C0"/>
                </a:solidFill>
                <a:uFill>
                  <a:solidFill>
                    <a:schemeClr val="tx2">
                      <a:lumMod val="60000"/>
                      <a:lumOff val="40000"/>
                    </a:schemeClr>
                  </a:solidFill>
                </a:uFill>
              </a:rPr>
              <a:t>Agammaglobulinémie</a:t>
            </a:r>
          </a:p>
          <a:p>
            <a:pPr algn="ctr"/>
            <a:r>
              <a:rPr lang="fr-FR" sz="3200" u="sng" dirty="0" smtClean="0">
                <a:solidFill>
                  <a:srgbClr val="0070C0"/>
                </a:solidFill>
                <a:uFill>
                  <a:solidFill>
                    <a:schemeClr val="tx2">
                      <a:lumMod val="60000"/>
                      <a:lumOff val="40000"/>
                    </a:schemeClr>
                  </a:solidFill>
                </a:uFill>
              </a:rPr>
              <a:t>(Absence de LB)                                                                                             </a:t>
            </a:r>
          </a:p>
        </p:txBody>
      </p:sp>
      <p:pic>
        <p:nvPicPr>
          <p:cNvPr id="16388" name="Picture 4" descr="http://images.slideplayer.fr/6/1670852/slides/slide_3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99456" y="1265859"/>
            <a:ext cx="9409045" cy="448173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97187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371" y="90506"/>
            <a:ext cx="11329259" cy="6741368"/>
          </a:xfrm>
        </p:spPr>
        <p:txBody>
          <a:bodyPr>
            <a:normAutofit fontScale="62500" lnSpcReduction="20000"/>
          </a:bodyPr>
          <a:lstStyle/>
          <a:p>
            <a:pPr marL="0" indent="0" algn="ctr">
              <a:buNone/>
            </a:pPr>
            <a:r>
              <a:rPr lang="fr-FR" sz="58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 Déficit </a:t>
            </a:r>
            <a:r>
              <a:rPr lang="fr-FR" sz="5800" u="sng"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sélectif en IgA </a:t>
            </a:r>
            <a:r>
              <a:rPr lang="fr-FR" sz="4600" u="sng" dirty="0">
                <a:effectLst>
                  <a:outerShdw blurRad="38100" dist="38100" dir="2700000" algn="tl">
                    <a:srgbClr val="000000">
                      <a:alpha val="43137"/>
                    </a:srgbClr>
                  </a:outerShdw>
                </a:effectLst>
                <a:latin typeface="Times New Roman" pitchFamily="18" charset="0"/>
                <a:cs typeface="Times New Roman" pitchFamily="18" charset="0"/>
              </a:rPr>
              <a:t>: </a:t>
            </a:r>
            <a:endParaRPr lang="fr-FR" sz="4600" u="sng" dirty="0" smtClean="0">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endParaRPr lang="fr-FR" sz="3400" u="sng" dirty="0" smtClean="0">
              <a:solidFill>
                <a:schemeClr val="tx1"/>
              </a:solidFill>
              <a:latin typeface="Times New Roman" pitchFamily="18" charset="0"/>
              <a:cs typeface="Times New Roman" pitchFamily="18" charset="0"/>
            </a:endParaRPr>
          </a:p>
          <a:p>
            <a:pPr marL="0" indent="0" algn="ctr">
              <a:buNone/>
            </a:pPr>
            <a:r>
              <a:rPr lang="fr-FR" sz="4400" u="sng" dirty="0" smtClean="0">
                <a:solidFill>
                  <a:schemeClr val="tx1"/>
                </a:solidFill>
                <a:latin typeface="Times New Roman" pitchFamily="18" charset="0"/>
                <a:cs typeface="Times New Roman" pitchFamily="18" charset="0"/>
              </a:rPr>
              <a:t>Sur le plan clinique</a:t>
            </a:r>
            <a:endParaRPr lang="fr-FR" sz="4400" u="sng" dirty="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 </a:t>
            </a:r>
            <a:r>
              <a:rPr lang="fr-FR" sz="2900" dirty="0">
                <a:solidFill>
                  <a:schemeClr val="tx1"/>
                </a:solidFill>
                <a:latin typeface="Times New Roman" pitchFamily="18" charset="0"/>
                <a:cs typeface="Times New Roman" pitchFamily="18" charset="0"/>
              </a:rPr>
              <a:t>L</a:t>
            </a:r>
            <a:r>
              <a:rPr lang="fr-FR" sz="2900" dirty="0" smtClean="0">
                <a:solidFill>
                  <a:schemeClr val="tx1"/>
                </a:solidFill>
                <a:latin typeface="Times New Roman" pitchFamily="18" charset="0"/>
                <a:cs typeface="Times New Roman" pitchFamily="18" charset="0"/>
              </a:rPr>
              <a:t>e </a:t>
            </a:r>
            <a:r>
              <a:rPr lang="fr-FR" sz="2900" dirty="0">
                <a:solidFill>
                  <a:schemeClr val="tx1"/>
                </a:solidFill>
                <a:latin typeface="Times New Roman" pitchFamily="18" charset="0"/>
                <a:cs typeface="Times New Roman" pitchFamily="18" charset="0"/>
              </a:rPr>
              <a:t>plus souvent  asymptomatique </a:t>
            </a:r>
            <a:endParaRPr lang="fr-FR" sz="2900" dirty="0" smtClean="0">
              <a:solidFill>
                <a:schemeClr val="tx1"/>
              </a:solidFill>
              <a:latin typeface="Times New Roman" pitchFamily="18" charset="0"/>
              <a:cs typeface="Times New Roman" pitchFamily="18" charset="0"/>
            </a:endParaRPr>
          </a:p>
          <a:p>
            <a:r>
              <a:rPr lang="fr-FR" sz="2900" dirty="0" smtClean="0">
                <a:solidFill>
                  <a:schemeClr val="tx1"/>
                </a:solidFill>
                <a:latin typeface="Times New Roman" pitchFamily="18" charset="0"/>
                <a:cs typeface="Times New Roman" pitchFamily="18" charset="0"/>
              </a:rPr>
              <a:t>Infections </a:t>
            </a:r>
            <a:r>
              <a:rPr lang="fr-FR" sz="2900" dirty="0">
                <a:solidFill>
                  <a:schemeClr val="tx1"/>
                </a:solidFill>
                <a:latin typeface="Times New Roman" pitchFamily="18" charset="0"/>
                <a:cs typeface="Times New Roman" pitchFamily="18" charset="0"/>
              </a:rPr>
              <a:t>chroniques ou récidivantes, essentiellement </a:t>
            </a:r>
            <a:r>
              <a:rPr lang="fr-FR" sz="2900" dirty="0" smtClean="0">
                <a:solidFill>
                  <a:schemeClr val="tx1"/>
                </a:solidFill>
                <a:latin typeface="Times New Roman" pitchFamily="18" charset="0"/>
                <a:cs typeface="Times New Roman" pitchFamily="18" charset="0"/>
              </a:rPr>
              <a:t>ORL </a:t>
            </a:r>
            <a:r>
              <a:rPr lang="fr-FR" sz="2900" dirty="0">
                <a:solidFill>
                  <a:schemeClr val="tx1"/>
                </a:solidFill>
                <a:latin typeface="Times New Roman" pitchFamily="18" charset="0"/>
                <a:cs typeface="Times New Roman" pitchFamily="18" charset="0"/>
              </a:rPr>
              <a:t>et </a:t>
            </a:r>
            <a:r>
              <a:rPr lang="fr-FR" sz="2900" dirty="0" smtClean="0">
                <a:solidFill>
                  <a:schemeClr val="tx1"/>
                </a:solidFill>
                <a:latin typeface="Times New Roman" pitchFamily="18" charset="0"/>
                <a:cs typeface="Times New Roman" pitchFamily="18" charset="0"/>
              </a:rPr>
              <a:t>pulmonaires (des  muqueuses). </a:t>
            </a:r>
            <a:endParaRPr lang="fr-FR" sz="2900" dirty="0">
              <a:solidFill>
                <a:schemeClr val="tx1"/>
              </a:solidFill>
              <a:latin typeface="Times New Roman" pitchFamily="18" charset="0"/>
              <a:cs typeface="Times New Roman" pitchFamily="18" charset="0"/>
            </a:endParaRPr>
          </a:p>
          <a:p>
            <a:r>
              <a:rPr lang="fr-FR" sz="2900" dirty="0" smtClean="0">
                <a:solidFill>
                  <a:schemeClr val="tx1"/>
                </a:solidFill>
                <a:latin typeface="Times New Roman" pitchFamily="18" charset="0"/>
                <a:cs typeface="Times New Roman" pitchFamily="18" charset="0"/>
              </a:rPr>
              <a:t>Pathologies </a:t>
            </a:r>
            <a:r>
              <a:rPr lang="fr-FR" sz="2900" dirty="0">
                <a:solidFill>
                  <a:schemeClr val="tx1"/>
                </a:solidFill>
                <a:latin typeface="Times New Roman" pitchFamily="18" charset="0"/>
                <a:cs typeface="Times New Roman" pitchFamily="18" charset="0"/>
              </a:rPr>
              <a:t>digestives peuvent être associées </a:t>
            </a:r>
            <a:r>
              <a:rPr lang="fr-FR" sz="2900" dirty="0" smtClean="0">
                <a:solidFill>
                  <a:schemeClr val="tx1"/>
                </a:solidFill>
                <a:latin typeface="Times New Roman" pitchFamily="18" charset="0"/>
                <a:cs typeface="Times New Roman" pitchFamily="18" charset="0"/>
              </a:rPr>
              <a:t>(maladie cœliaque, </a:t>
            </a:r>
            <a:r>
              <a:rPr lang="fr-FR" sz="2900" dirty="0">
                <a:solidFill>
                  <a:schemeClr val="tx1"/>
                </a:solidFill>
                <a:latin typeface="Times New Roman" pitchFamily="18" charset="0"/>
                <a:cs typeface="Times New Roman" pitchFamily="18" charset="0"/>
              </a:rPr>
              <a:t>diarrhées chroniques d’étiologies </a:t>
            </a:r>
            <a:r>
              <a:rPr lang="fr-FR" sz="2900" dirty="0" smtClean="0">
                <a:solidFill>
                  <a:schemeClr val="tx1"/>
                </a:solidFill>
                <a:latin typeface="Times New Roman" pitchFamily="18" charset="0"/>
                <a:cs typeface="Times New Roman" pitchFamily="18" charset="0"/>
              </a:rPr>
              <a:t>diverses). </a:t>
            </a:r>
          </a:p>
          <a:p>
            <a:r>
              <a:rPr lang="fr-FR" sz="2900" dirty="0" smtClean="0">
                <a:solidFill>
                  <a:schemeClr val="tx1"/>
                </a:solidFill>
                <a:latin typeface="Times New Roman" pitchFamily="18" charset="0"/>
                <a:cs typeface="Times New Roman" pitchFamily="18" charset="0"/>
              </a:rPr>
              <a:t>Les allergies sont  fréquentes chez les </a:t>
            </a:r>
            <a:r>
              <a:rPr lang="fr-FR" sz="2900" dirty="0">
                <a:solidFill>
                  <a:schemeClr val="tx1"/>
                </a:solidFill>
                <a:latin typeface="Times New Roman" pitchFamily="18" charset="0"/>
                <a:cs typeface="Times New Roman" pitchFamily="18" charset="0"/>
              </a:rPr>
              <a:t>s</a:t>
            </a:r>
            <a:r>
              <a:rPr lang="fr-FR" sz="2900" dirty="0" smtClean="0">
                <a:solidFill>
                  <a:schemeClr val="tx1"/>
                </a:solidFill>
                <a:latin typeface="Times New Roman" pitchFamily="18" charset="0"/>
                <a:cs typeface="Times New Roman" pitchFamily="18" charset="0"/>
              </a:rPr>
              <a:t>ujets qui présentent  un déficit en IgA. </a:t>
            </a:r>
          </a:p>
          <a:p>
            <a:pPr marL="0" indent="0" algn="ctr">
              <a:buNone/>
            </a:pPr>
            <a:r>
              <a:rPr lang="fr-FR" sz="4400" u="sng" dirty="0" smtClean="0">
                <a:solidFill>
                  <a:schemeClr val="tx1"/>
                </a:solidFill>
                <a:latin typeface="Times New Roman" pitchFamily="18" charset="0"/>
                <a:cs typeface="Times New Roman" pitchFamily="18" charset="0"/>
              </a:rPr>
              <a:t>Sur le plan immunologique</a:t>
            </a:r>
            <a:endParaRPr lang="fr-FR" sz="4400" u="sng" dirty="0">
              <a:solidFill>
                <a:schemeClr val="tx1"/>
              </a:solidFill>
              <a:latin typeface="Times New Roman" pitchFamily="18" charset="0"/>
              <a:cs typeface="Times New Roman" pitchFamily="18" charset="0"/>
            </a:endParaRPr>
          </a:p>
          <a:p>
            <a:pPr marL="0" indent="0">
              <a:buNone/>
            </a:pPr>
            <a:r>
              <a:rPr lang="fr-FR" dirty="0" smtClean="0">
                <a:solidFill>
                  <a:schemeClr val="tx1"/>
                </a:solidFill>
                <a:latin typeface="Times New Roman" pitchFamily="18" charset="0"/>
                <a:cs typeface="Times New Roman" pitchFamily="18" charset="0"/>
              </a:rPr>
              <a:t> </a:t>
            </a:r>
            <a:endParaRPr lang="fr-FR" dirty="0">
              <a:solidFill>
                <a:schemeClr val="tx1"/>
              </a:solidFill>
              <a:latin typeface="Times New Roman" pitchFamily="18" charset="0"/>
              <a:cs typeface="Times New Roman" pitchFamily="18" charset="0"/>
            </a:endParaRPr>
          </a:p>
          <a:p>
            <a:r>
              <a:rPr lang="fr-FR" sz="2900" dirty="0">
                <a:solidFill>
                  <a:schemeClr val="tx1"/>
                </a:solidFill>
                <a:latin typeface="Times New Roman" pitchFamily="18" charset="0"/>
                <a:cs typeface="Times New Roman" pitchFamily="18" charset="0"/>
              </a:rPr>
              <a:t>Diagnostic retenu si taux  IgA &lt;0.05g/L (  après l’âge de 4ans </a:t>
            </a:r>
            <a:r>
              <a:rPr lang="fr-FR" sz="2900" dirty="0" smtClean="0">
                <a:solidFill>
                  <a:schemeClr val="tx1"/>
                </a:solidFill>
                <a:latin typeface="Times New Roman" pitchFamily="18" charset="0"/>
                <a:cs typeface="Times New Roman" pitchFamily="18" charset="0"/>
              </a:rPr>
              <a:t>).</a:t>
            </a:r>
          </a:p>
          <a:p>
            <a:r>
              <a:rPr lang="fr-FR" sz="2900" dirty="0" smtClean="0">
                <a:solidFill>
                  <a:schemeClr val="tx1"/>
                </a:solidFill>
                <a:latin typeface="Times New Roman" pitchFamily="18" charset="0"/>
                <a:cs typeface="Times New Roman" pitchFamily="18" charset="0"/>
              </a:rPr>
              <a:t>Associé </a:t>
            </a:r>
            <a:r>
              <a:rPr lang="fr-FR" sz="2900" dirty="0">
                <a:solidFill>
                  <a:schemeClr val="tx1"/>
                </a:solidFill>
                <a:latin typeface="Times New Roman" pitchFamily="18" charset="0"/>
                <a:cs typeface="Times New Roman" pitchFamily="18" charset="0"/>
              </a:rPr>
              <a:t>le plus  souvent à un déficit quantitatif en IgG2, parfois en IgG4  associé. </a:t>
            </a:r>
            <a:endParaRPr lang="fr-FR" sz="2900" dirty="0" smtClean="0">
              <a:solidFill>
                <a:schemeClr val="tx1"/>
              </a:solidFill>
              <a:latin typeface="Times New Roman" pitchFamily="18" charset="0"/>
              <a:cs typeface="Times New Roman" pitchFamily="18" charset="0"/>
            </a:endParaRPr>
          </a:p>
          <a:p>
            <a:r>
              <a:rPr lang="fr-FR" sz="2900" dirty="0" smtClean="0">
                <a:solidFill>
                  <a:schemeClr val="tx1"/>
                </a:solidFill>
                <a:latin typeface="Times New Roman" pitchFamily="18" charset="0"/>
                <a:cs typeface="Times New Roman" pitchFamily="18" charset="0"/>
              </a:rPr>
              <a:t>30</a:t>
            </a:r>
            <a:r>
              <a:rPr lang="fr-FR" sz="2900" dirty="0">
                <a:solidFill>
                  <a:schemeClr val="tx1"/>
                </a:solidFill>
                <a:latin typeface="Times New Roman" pitchFamily="18" charset="0"/>
                <a:cs typeface="Times New Roman" pitchFamily="18" charset="0"/>
              </a:rPr>
              <a:t>% des sujets porteurs d’un déficit en IgA ont des anticorps </a:t>
            </a:r>
            <a:r>
              <a:rPr lang="fr-FR" sz="2900" dirty="0" smtClean="0">
                <a:solidFill>
                  <a:schemeClr val="tx1"/>
                </a:solidFill>
                <a:latin typeface="Times New Roman" pitchFamily="18" charset="0"/>
                <a:cs typeface="Times New Roman" pitchFamily="18" charset="0"/>
              </a:rPr>
              <a:t>anti-IgA (dans ce cas la Perfusion </a:t>
            </a:r>
            <a:r>
              <a:rPr lang="fr-FR" sz="2900" dirty="0">
                <a:solidFill>
                  <a:schemeClr val="tx1"/>
                </a:solidFill>
                <a:latin typeface="Times New Roman" pitchFamily="18" charset="0"/>
                <a:cs typeface="Times New Roman" pitchFamily="18" charset="0"/>
              </a:rPr>
              <a:t>d’IgA est contre indiquée car  </a:t>
            </a:r>
            <a:r>
              <a:rPr lang="fr-FR" sz="2900" dirty="0" smtClean="0">
                <a:solidFill>
                  <a:schemeClr val="tx1"/>
                </a:solidFill>
                <a:latin typeface="Times New Roman" pitchFamily="18" charset="0"/>
                <a:cs typeface="Times New Roman" pitchFamily="18" charset="0"/>
              </a:rPr>
              <a:t>il ya un risque </a:t>
            </a:r>
            <a:r>
              <a:rPr lang="fr-FR" sz="2900" dirty="0">
                <a:solidFill>
                  <a:schemeClr val="tx1"/>
                </a:solidFill>
                <a:latin typeface="Times New Roman" pitchFamily="18" charset="0"/>
                <a:cs typeface="Times New Roman" pitchFamily="18" charset="0"/>
              </a:rPr>
              <a:t>de choc </a:t>
            </a:r>
            <a:r>
              <a:rPr lang="fr-FR" sz="2900" dirty="0" smtClean="0">
                <a:solidFill>
                  <a:schemeClr val="tx1"/>
                </a:solidFill>
                <a:latin typeface="Times New Roman" pitchFamily="18" charset="0"/>
                <a:cs typeface="Times New Roman" pitchFamily="18" charset="0"/>
              </a:rPr>
              <a:t>anaphylactique).</a:t>
            </a:r>
          </a:p>
          <a:p>
            <a:endParaRPr lang="fr-FR" dirty="0">
              <a:solidFill>
                <a:schemeClr val="tx1"/>
              </a:solidFill>
              <a:latin typeface="Times New Roman" pitchFamily="18" charset="0"/>
              <a:cs typeface="Times New Roman" pitchFamily="18" charset="0"/>
            </a:endParaRPr>
          </a:p>
          <a:p>
            <a:pPr marL="0" indent="0" algn="ctr">
              <a:buNone/>
            </a:pPr>
            <a:r>
              <a:rPr lang="fr-FR" sz="4400" u="sng" dirty="0" smtClean="0">
                <a:solidFill>
                  <a:schemeClr val="tx1"/>
                </a:solidFill>
                <a:latin typeface="Times New Roman" pitchFamily="18" charset="0"/>
                <a:cs typeface="Times New Roman" pitchFamily="18" charset="0"/>
              </a:rPr>
              <a:t>Sur le plan physiopathologique</a:t>
            </a:r>
            <a:endParaRPr lang="fr-FR" sz="4400" u="sng" dirty="0">
              <a:solidFill>
                <a:schemeClr val="tx1"/>
              </a:solidFill>
              <a:latin typeface="Times New Roman" pitchFamily="18" charset="0"/>
              <a:cs typeface="Times New Roman" pitchFamily="18" charset="0"/>
            </a:endParaRPr>
          </a:p>
          <a:p>
            <a:r>
              <a:rPr lang="fr-FR" dirty="0">
                <a:solidFill>
                  <a:schemeClr val="tx1"/>
                </a:solidFill>
                <a:latin typeface="Times New Roman" pitchFamily="18" charset="0"/>
                <a:cs typeface="Times New Roman" pitchFamily="18" charset="0"/>
              </a:rPr>
              <a:t>  </a:t>
            </a:r>
            <a:r>
              <a:rPr lang="fr-FR" sz="2900" dirty="0" smtClean="0">
                <a:solidFill>
                  <a:schemeClr val="tx1"/>
                </a:solidFill>
                <a:latin typeface="Times New Roman" pitchFamily="18" charset="0"/>
                <a:cs typeface="Times New Roman" pitchFamily="18" charset="0"/>
              </a:rPr>
              <a:t>Défaut </a:t>
            </a:r>
            <a:r>
              <a:rPr lang="fr-FR" sz="2900" dirty="0">
                <a:solidFill>
                  <a:schemeClr val="tx1"/>
                </a:solidFill>
                <a:latin typeface="Times New Roman" pitchFamily="18" charset="0"/>
                <a:cs typeface="Times New Roman" pitchFamily="18" charset="0"/>
              </a:rPr>
              <a:t>de </a:t>
            </a:r>
            <a:r>
              <a:rPr lang="fr-FR" sz="2900" dirty="0" smtClean="0">
                <a:solidFill>
                  <a:schemeClr val="tx1"/>
                </a:solidFill>
                <a:latin typeface="Times New Roman" pitchFamily="18" charset="0"/>
                <a:cs typeface="Times New Roman" pitchFamily="18" charset="0"/>
              </a:rPr>
              <a:t>Switch </a:t>
            </a:r>
            <a:r>
              <a:rPr lang="fr-FR" sz="2900" dirty="0">
                <a:solidFill>
                  <a:schemeClr val="tx1"/>
                </a:solidFill>
                <a:latin typeface="Times New Roman" pitchFamily="18" charset="0"/>
                <a:cs typeface="Times New Roman" pitchFamily="18" charset="0"/>
              </a:rPr>
              <a:t>ou échec de différenciation terminale en plasmocytes producteurs </a:t>
            </a:r>
            <a:r>
              <a:rPr lang="fr-FR" sz="2900" dirty="0" smtClean="0">
                <a:solidFill>
                  <a:schemeClr val="tx1"/>
                </a:solidFill>
                <a:latin typeface="Times New Roman" pitchFamily="18" charset="0"/>
                <a:cs typeface="Times New Roman" pitchFamily="18" charset="0"/>
              </a:rPr>
              <a:t>d’IgA</a:t>
            </a:r>
          </a:p>
          <a:p>
            <a:r>
              <a:rPr lang="fr-FR" sz="2900" dirty="0" smtClean="0">
                <a:solidFill>
                  <a:schemeClr val="tx1"/>
                </a:solidFill>
                <a:latin typeface="Times New Roman" pitchFamily="18" charset="0"/>
                <a:cs typeface="Times New Roman" pitchFamily="18" charset="0"/>
              </a:rPr>
              <a:t> </a:t>
            </a:r>
            <a:r>
              <a:rPr lang="fr-FR" sz="2900" dirty="0">
                <a:solidFill>
                  <a:schemeClr val="tx1"/>
                </a:solidFill>
                <a:latin typeface="Times New Roman" pitchFamily="18" charset="0"/>
                <a:cs typeface="Times New Roman" pitchFamily="18" charset="0"/>
              </a:rPr>
              <a:t>A</a:t>
            </a:r>
            <a:r>
              <a:rPr lang="fr-FR" sz="2900" dirty="0" smtClean="0">
                <a:solidFill>
                  <a:schemeClr val="tx1"/>
                </a:solidFill>
                <a:latin typeface="Times New Roman" pitchFamily="18" charset="0"/>
                <a:cs typeface="Times New Roman" pitchFamily="18" charset="0"/>
              </a:rPr>
              <a:t>ssociée </a:t>
            </a:r>
            <a:r>
              <a:rPr lang="fr-FR" sz="2900" dirty="0">
                <a:solidFill>
                  <a:schemeClr val="tx1"/>
                </a:solidFill>
                <a:latin typeface="Times New Roman" pitchFamily="18" charset="0"/>
                <a:cs typeface="Times New Roman" pitchFamily="18" charset="0"/>
              </a:rPr>
              <a:t>à certains haplotypes du complexe </a:t>
            </a:r>
            <a:r>
              <a:rPr lang="fr-FR" sz="2900" dirty="0" smtClean="0">
                <a:solidFill>
                  <a:schemeClr val="tx1"/>
                </a:solidFill>
                <a:latin typeface="Times New Roman" pitchFamily="18" charset="0"/>
                <a:cs typeface="Times New Roman" pitchFamily="18" charset="0"/>
              </a:rPr>
              <a:t>majeur d’histocompatibilité </a:t>
            </a:r>
            <a:r>
              <a:rPr lang="fr-FR" sz="2900" dirty="0">
                <a:solidFill>
                  <a:schemeClr val="tx1"/>
                </a:solidFill>
                <a:latin typeface="Times New Roman" pitchFamily="18" charset="0"/>
                <a:cs typeface="Times New Roman" pitchFamily="18" charset="0"/>
              </a:rPr>
              <a:t>comme : HLA-B8 et DR3 </a:t>
            </a:r>
            <a:r>
              <a:rPr lang="fr-FR" dirty="0" smtClean="0">
                <a:solidFill>
                  <a:schemeClr val="tx1"/>
                </a:solidFill>
                <a:latin typeface="Times New Roman" pitchFamily="18" charset="0"/>
                <a:cs typeface="Times New Roman" pitchFamily="18" charset="0"/>
              </a:rPr>
              <a:t>.</a:t>
            </a:r>
          </a:p>
          <a:p>
            <a:pPr marL="0" indent="0" algn="ctr">
              <a:buNone/>
            </a:pPr>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7408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349" y="0"/>
            <a:ext cx="11617291" cy="7173416"/>
          </a:xfrm>
        </p:spPr>
        <p:txBody>
          <a:bodyPr>
            <a:normAutofit fontScale="47500" lnSpcReduction="20000"/>
          </a:bodyPr>
          <a:lstStyle/>
          <a:p>
            <a:pPr marL="0" lvl="0" indent="0" algn="ctr">
              <a:buNone/>
            </a:pPr>
            <a:r>
              <a:rPr lang="fr-FR" sz="51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4- Déficit </a:t>
            </a:r>
            <a:r>
              <a:rPr lang="fr-FR" sz="5100" u="sng"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en sous classes d’IgG </a:t>
            </a:r>
            <a:r>
              <a:rPr lang="fr-FR" sz="5100"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p>
          <a:p>
            <a:r>
              <a:rPr lang="fr-FR" sz="2900" dirty="0" smtClean="0">
                <a:solidFill>
                  <a:schemeClr val="tx1"/>
                </a:solidFill>
                <a:latin typeface="Times New Roman" pitchFamily="18" charset="0"/>
                <a:cs typeface="Times New Roman" pitchFamily="18" charset="0"/>
              </a:rPr>
              <a:t>Taux  </a:t>
            </a:r>
            <a:r>
              <a:rPr lang="fr-FR" sz="2900" dirty="0">
                <a:solidFill>
                  <a:schemeClr val="tx1"/>
                </a:solidFill>
                <a:latin typeface="Times New Roman" pitchFamily="18" charset="0"/>
                <a:cs typeface="Times New Roman" pitchFamily="18" charset="0"/>
              </a:rPr>
              <a:t>IgG Normal ou légèrement diminué  avec déficit en sous –classe</a:t>
            </a:r>
            <a:r>
              <a:rPr lang="fr-FR" sz="2900" dirty="0" smtClean="0">
                <a:solidFill>
                  <a:schemeClr val="tx1"/>
                </a:solidFill>
                <a:latin typeface="Times New Roman" pitchFamily="18" charset="0"/>
                <a:cs typeface="Times New Roman" pitchFamily="18" charset="0"/>
              </a:rPr>
              <a:t>.</a:t>
            </a:r>
          </a:p>
          <a:p>
            <a:r>
              <a:rPr lang="fr-FR" sz="2900" dirty="0" smtClean="0">
                <a:solidFill>
                  <a:schemeClr val="tx1"/>
                </a:solidFill>
                <a:latin typeface="Times New Roman" pitchFamily="18" charset="0"/>
                <a:cs typeface="Times New Roman" pitchFamily="18" charset="0"/>
              </a:rPr>
              <a:t>Pas de transmission héréditaire</a:t>
            </a:r>
            <a:endParaRPr lang="fr-FR" dirty="0">
              <a:solidFill>
                <a:schemeClr val="tx1"/>
              </a:solidFill>
              <a:latin typeface="Times New Roman" pitchFamily="18" charset="0"/>
              <a:cs typeface="Times New Roman" pitchFamily="18" charset="0"/>
            </a:endParaRPr>
          </a:p>
          <a:p>
            <a:pPr marL="0" indent="0" algn="ctr">
              <a:buNone/>
            </a:pPr>
            <a:r>
              <a:rPr lang="fr-FR" sz="2900" b="1" u="sng" dirty="0">
                <a:solidFill>
                  <a:schemeClr val="tx1"/>
                </a:solidFill>
                <a:latin typeface="Times New Roman" pitchFamily="18" charset="0"/>
                <a:cs typeface="Times New Roman" pitchFamily="18" charset="0"/>
              </a:rPr>
              <a:t>Déficit en IgG1 :</a:t>
            </a:r>
            <a:endParaRPr lang="fr-FR" sz="2900" dirty="0">
              <a:solidFill>
                <a:schemeClr val="tx1"/>
              </a:solidFill>
              <a:latin typeface="Times New Roman" pitchFamily="18" charset="0"/>
              <a:cs typeface="Times New Roman" pitchFamily="18" charset="0"/>
            </a:endParaRPr>
          </a:p>
          <a:p>
            <a:pPr>
              <a:buFontTx/>
              <a:buChar char="-"/>
            </a:pPr>
            <a:r>
              <a:rPr lang="fr-FR" sz="2900" dirty="0" smtClean="0">
                <a:solidFill>
                  <a:schemeClr val="tx1"/>
                </a:solidFill>
                <a:latin typeface="Times New Roman" pitchFamily="18" charset="0"/>
                <a:cs typeface="Times New Roman" pitchFamily="18" charset="0"/>
              </a:rPr>
              <a:t>S’accompagne </a:t>
            </a:r>
            <a:r>
              <a:rPr lang="fr-FR" sz="2900" dirty="0">
                <a:solidFill>
                  <a:schemeClr val="tx1"/>
                </a:solidFill>
                <a:latin typeface="Times New Roman" pitchFamily="18" charset="0"/>
                <a:cs typeface="Times New Roman" pitchFamily="18" charset="0"/>
              </a:rPr>
              <a:t>généralement, d’une diminution du taux des IgG.  </a:t>
            </a:r>
            <a:endParaRPr lang="fr-FR" sz="2900" dirty="0" smtClean="0">
              <a:solidFill>
                <a:schemeClr val="tx1"/>
              </a:solidFill>
              <a:latin typeface="Times New Roman" pitchFamily="18" charset="0"/>
              <a:cs typeface="Times New Roman" pitchFamily="18" charset="0"/>
            </a:endParaRPr>
          </a:p>
          <a:p>
            <a:pPr>
              <a:buFontTx/>
              <a:buChar char="-"/>
            </a:pPr>
            <a:r>
              <a:rPr lang="fr-FR" sz="2900" dirty="0" smtClean="0">
                <a:solidFill>
                  <a:schemeClr val="tx1"/>
                </a:solidFill>
                <a:latin typeface="Times New Roman" pitchFamily="18" charset="0"/>
                <a:cs typeface="Times New Roman" pitchFamily="18" charset="0"/>
              </a:rPr>
              <a:t>Absence </a:t>
            </a:r>
            <a:r>
              <a:rPr lang="fr-FR" sz="2900" dirty="0">
                <a:solidFill>
                  <a:schemeClr val="tx1"/>
                </a:solidFill>
                <a:latin typeface="Times New Roman" pitchFamily="18" charset="0"/>
                <a:cs typeface="Times New Roman" pitchFamily="18" charset="0"/>
              </a:rPr>
              <a:t>de réponse  post vaccinale aux  </a:t>
            </a:r>
            <a:r>
              <a:rPr lang="fr-FR" sz="2900" b="1" dirty="0">
                <a:solidFill>
                  <a:schemeClr val="tx1"/>
                </a:solidFill>
                <a:latin typeface="Times New Roman" pitchFamily="18" charset="0"/>
                <a:cs typeface="Times New Roman" pitchFamily="18" charset="0"/>
              </a:rPr>
              <a:t>Ag protéique</a:t>
            </a:r>
            <a:r>
              <a:rPr lang="fr-FR" sz="2600" dirty="0" smtClean="0">
                <a:solidFill>
                  <a:schemeClr val="tx1"/>
                </a:solidFill>
                <a:latin typeface="Times New Roman" pitchFamily="18" charset="0"/>
                <a:cs typeface="Times New Roman" pitchFamily="18" charset="0"/>
              </a:rPr>
              <a:t>.</a:t>
            </a:r>
          </a:p>
          <a:p>
            <a:pPr marL="0" indent="0" algn="ctr">
              <a:buNone/>
            </a:pPr>
            <a:r>
              <a:rPr lang="fr-FR" sz="2900" b="1" u="sng" dirty="0" smtClean="0">
                <a:solidFill>
                  <a:schemeClr val="tx1"/>
                </a:solidFill>
                <a:latin typeface="Times New Roman" pitchFamily="18" charset="0"/>
                <a:cs typeface="Times New Roman" pitchFamily="18" charset="0"/>
              </a:rPr>
              <a:t>Déficit  </a:t>
            </a:r>
            <a:r>
              <a:rPr lang="fr-FR" sz="2900" b="1" u="sng" dirty="0">
                <a:solidFill>
                  <a:schemeClr val="tx1"/>
                </a:solidFill>
                <a:latin typeface="Times New Roman" pitchFamily="18" charset="0"/>
                <a:cs typeface="Times New Roman" pitchFamily="18" charset="0"/>
              </a:rPr>
              <a:t>en IgG2 : </a:t>
            </a:r>
            <a:endParaRPr lang="fr-FR" sz="2900" dirty="0">
              <a:solidFill>
                <a:schemeClr val="tx1"/>
              </a:solidFill>
              <a:latin typeface="Times New Roman" pitchFamily="18" charset="0"/>
              <a:cs typeface="Times New Roman" pitchFamily="18" charset="0"/>
            </a:endParaRPr>
          </a:p>
          <a:p>
            <a:pPr marL="0" indent="0">
              <a:buNone/>
            </a:pPr>
            <a:r>
              <a:rPr lang="fr-FR" sz="2900" dirty="0" smtClean="0">
                <a:solidFill>
                  <a:schemeClr val="tx1"/>
                </a:solidFill>
                <a:latin typeface="Times New Roman" pitchFamily="18" charset="0"/>
                <a:cs typeface="Times New Roman" pitchFamily="18" charset="0"/>
              </a:rPr>
              <a:t>− Plus </a:t>
            </a:r>
            <a:r>
              <a:rPr lang="fr-FR" sz="2900" dirty="0">
                <a:solidFill>
                  <a:schemeClr val="tx1"/>
                </a:solidFill>
                <a:latin typeface="Times New Roman" pitchFamily="18" charset="0"/>
                <a:cs typeface="Times New Roman" pitchFamily="18" charset="0"/>
              </a:rPr>
              <a:t>souvent retrouvé chez l’enfant.</a:t>
            </a:r>
          </a:p>
          <a:p>
            <a:pPr marL="0" indent="0">
              <a:buNone/>
            </a:pPr>
            <a:r>
              <a:rPr lang="fr-FR" sz="2900" dirty="0" smtClean="0">
                <a:solidFill>
                  <a:schemeClr val="tx1"/>
                </a:solidFill>
                <a:latin typeface="Times New Roman" pitchFamily="18" charset="0"/>
                <a:cs typeface="Times New Roman" pitchFamily="18" charset="0"/>
              </a:rPr>
              <a:t>− Absence </a:t>
            </a:r>
            <a:r>
              <a:rPr lang="fr-FR" sz="2900" dirty="0">
                <a:solidFill>
                  <a:schemeClr val="tx1"/>
                </a:solidFill>
                <a:latin typeface="Times New Roman" pitchFamily="18" charset="0"/>
                <a:cs typeface="Times New Roman" pitchFamily="18" charset="0"/>
              </a:rPr>
              <a:t>de réponse post vaccinale aux </a:t>
            </a:r>
            <a:r>
              <a:rPr lang="fr-FR" sz="2900" b="1" dirty="0">
                <a:solidFill>
                  <a:schemeClr val="tx1"/>
                </a:solidFill>
                <a:latin typeface="Times New Roman" pitchFamily="18" charset="0"/>
                <a:cs typeface="Times New Roman" pitchFamily="18" charset="0"/>
              </a:rPr>
              <a:t>Ag polysaccharidique .</a:t>
            </a:r>
            <a:endParaRPr lang="fr-FR" sz="2900" dirty="0">
              <a:solidFill>
                <a:schemeClr val="tx1"/>
              </a:solidFill>
              <a:latin typeface="Times New Roman" pitchFamily="18" charset="0"/>
              <a:cs typeface="Times New Roman" pitchFamily="18" charset="0"/>
            </a:endParaRPr>
          </a:p>
          <a:p>
            <a:pPr marL="0" indent="0">
              <a:buNone/>
            </a:pPr>
            <a:r>
              <a:rPr lang="fr-FR" sz="2900" dirty="0" smtClean="0">
                <a:solidFill>
                  <a:schemeClr val="tx1"/>
                </a:solidFill>
                <a:latin typeface="Times New Roman" pitchFamily="18" charset="0"/>
                <a:cs typeface="Times New Roman" pitchFamily="18" charset="0"/>
              </a:rPr>
              <a:t>− </a:t>
            </a:r>
            <a:r>
              <a:rPr lang="fr-FR" sz="2900" dirty="0">
                <a:solidFill>
                  <a:schemeClr val="tx1"/>
                </a:solidFill>
                <a:latin typeface="Times New Roman" pitchFamily="18" charset="0"/>
                <a:cs typeface="Times New Roman" pitchFamily="18" charset="0"/>
              </a:rPr>
              <a:t> L’association à un déficit en IgG4 et/ou en IgA est </a:t>
            </a:r>
            <a:r>
              <a:rPr lang="fr-FR" sz="2900" dirty="0" smtClean="0">
                <a:solidFill>
                  <a:schemeClr val="tx1"/>
                </a:solidFill>
                <a:latin typeface="Times New Roman" pitchFamily="18" charset="0"/>
                <a:cs typeface="Times New Roman" pitchFamily="18" charset="0"/>
              </a:rPr>
              <a:t>fréquente.</a:t>
            </a:r>
            <a:endParaRPr lang="fr-FR" sz="2900" dirty="0">
              <a:solidFill>
                <a:schemeClr val="tx1"/>
              </a:solidFill>
              <a:latin typeface="Times New Roman" pitchFamily="18" charset="0"/>
              <a:cs typeface="Times New Roman" pitchFamily="18" charset="0"/>
            </a:endParaRPr>
          </a:p>
          <a:p>
            <a:pPr marL="0" indent="0">
              <a:buNone/>
            </a:pPr>
            <a:r>
              <a:rPr lang="fr-FR" sz="2900" dirty="0" smtClean="0">
                <a:solidFill>
                  <a:schemeClr val="tx1"/>
                </a:solidFill>
                <a:latin typeface="Times New Roman" pitchFamily="18" charset="0"/>
                <a:cs typeface="Times New Roman" pitchFamily="18" charset="0"/>
              </a:rPr>
              <a:t>− Infections </a:t>
            </a:r>
            <a:r>
              <a:rPr lang="fr-FR" sz="2900" dirty="0">
                <a:solidFill>
                  <a:schemeClr val="tx1"/>
                </a:solidFill>
                <a:latin typeface="Times New Roman" pitchFamily="18" charset="0"/>
                <a:cs typeface="Times New Roman" pitchFamily="18" charset="0"/>
              </a:rPr>
              <a:t>respiratoires </a:t>
            </a:r>
            <a:r>
              <a:rPr lang="fr-FR" sz="2900" dirty="0" smtClean="0">
                <a:solidFill>
                  <a:schemeClr val="tx1"/>
                </a:solidFill>
                <a:latin typeface="Times New Roman" pitchFamily="18" charset="0"/>
                <a:cs typeface="Times New Roman" pitchFamily="18" charset="0"/>
              </a:rPr>
              <a:t> (</a:t>
            </a:r>
            <a:r>
              <a:rPr lang="fr-FR" sz="2900" dirty="0">
                <a:solidFill>
                  <a:schemeClr val="tx1"/>
                </a:solidFill>
                <a:latin typeface="Times New Roman" pitchFamily="18" charset="0"/>
                <a:cs typeface="Times New Roman" pitchFamily="18" charset="0"/>
              </a:rPr>
              <a:t>Haemophilus influenzae, </a:t>
            </a:r>
            <a:r>
              <a:rPr lang="fr-FR" sz="2900" dirty="0" smtClean="0">
                <a:solidFill>
                  <a:schemeClr val="tx1"/>
                </a:solidFill>
                <a:latin typeface="Times New Roman" pitchFamily="18" charset="0"/>
                <a:cs typeface="Times New Roman" pitchFamily="18" charset="0"/>
              </a:rPr>
              <a:t>pneumocoque).</a:t>
            </a:r>
          </a:p>
          <a:p>
            <a:pPr marL="0" indent="0" algn="ctr">
              <a:buNone/>
            </a:pPr>
            <a:r>
              <a:rPr lang="fr-FR" sz="2900" b="1" u="sng" dirty="0" smtClean="0">
                <a:solidFill>
                  <a:schemeClr val="tx1"/>
                </a:solidFill>
                <a:latin typeface="Times New Roman" pitchFamily="18" charset="0"/>
                <a:cs typeface="Times New Roman" pitchFamily="18" charset="0"/>
              </a:rPr>
              <a:t>Déficit  </a:t>
            </a:r>
            <a:r>
              <a:rPr lang="fr-FR" sz="2900" b="1" u="sng" dirty="0">
                <a:solidFill>
                  <a:schemeClr val="tx1"/>
                </a:solidFill>
                <a:latin typeface="Times New Roman" pitchFamily="18" charset="0"/>
                <a:cs typeface="Times New Roman" pitchFamily="18" charset="0"/>
              </a:rPr>
              <a:t>en IgG3 : </a:t>
            </a:r>
            <a:endParaRPr lang="fr-FR" sz="2900" dirty="0">
              <a:solidFill>
                <a:schemeClr val="tx1"/>
              </a:solidFill>
              <a:latin typeface="Times New Roman" pitchFamily="18" charset="0"/>
              <a:cs typeface="Times New Roman" pitchFamily="18" charset="0"/>
            </a:endParaRPr>
          </a:p>
          <a:p>
            <a:pPr marL="0" indent="0">
              <a:buNone/>
            </a:pPr>
            <a:r>
              <a:rPr lang="fr-FR" sz="2900" dirty="0" smtClean="0">
                <a:solidFill>
                  <a:schemeClr val="tx1"/>
                </a:solidFill>
                <a:latin typeface="Times New Roman" pitchFamily="18" charset="0"/>
                <a:cs typeface="Times New Roman" pitchFamily="18" charset="0"/>
              </a:rPr>
              <a:t>− Plus </a:t>
            </a:r>
            <a:r>
              <a:rPr lang="fr-FR" sz="2900" dirty="0">
                <a:solidFill>
                  <a:schemeClr val="tx1"/>
                </a:solidFill>
                <a:latin typeface="Times New Roman" pitchFamily="18" charset="0"/>
                <a:cs typeface="Times New Roman" pitchFamily="18" charset="0"/>
              </a:rPr>
              <a:t>souvent retrouvé chez l’adulte, </a:t>
            </a:r>
          </a:p>
          <a:p>
            <a:pPr marL="0" indent="0">
              <a:buNone/>
            </a:pPr>
            <a:r>
              <a:rPr lang="fr-FR" sz="2900" dirty="0" smtClean="0">
                <a:solidFill>
                  <a:schemeClr val="tx1"/>
                </a:solidFill>
                <a:latin typeface="Times New Roman" pitchFamily="18" charset="0"/>
                <a:cs typeface="Times New Roman" pitchFamily="18" charset="0"/>
              </a:rPr>
              <a:t>− Infections </a:t>
            </a:r>
            <a:r>
              <a:rPr lang="fr-FR" sz="2900" dirty="0">
                <a:solidFill>
                  <a:schemeClr val="tx1"/>
                </a:solidFill>
                <a:latin typeface="Times New Roman" pitchFamily="18" charset="0"/>
                <a:cs typeface="Times New Roman" pitchFamily="18" charset="0"/>
              </a:rPr>
              <a:t>entérales. </a:t>
            </a:r>
          </a:p>
          <a:p>
            <a:pPr marL="0" indent="0">
              <a:buNone/>
            </a:pPr>
            <a:r>
              <a:rPr lang="fr-FR" sz="2900" dirty="0" smtClean="0">
                <a:solidFill>
                  <a:schemeClr val="tx1"/>
                </a:solidFill>
                <a:latin typeface="Times New Roman" pitchFamily="18" charset="0"/>
                <a:cs typeface="Times New Roman" pitchFamily="18" charset="0"/>
              </a:rPr>
              <a:t>− Parfois </a:t>
            </a:r>
            <a:r>
              <a:rPr lang="fr-FR" sz="2900" dirty="0">
                <a:solidFill>
                  <a:schemeClr val="tx1"/>
                </a:solidFill>
                <a:latin typeface="Times New Roman" pitchFamily="18" charset="0"/>
                <a:cs typeface="Times New Roman" pitchFamily="18" charset="0"/>
              </a:rPr>
              <a:t>il est associé un déficit en IgG1.</a:t>
            </a:r>
          </a:p>
          <a:p>
            <a:pPr marL="0" indent="0">
              <a:buNone/>
            </a:pPr>
            <a:r>
              <a:rPr lang="fr-FR" sz="2900" dirty="0" smtClean="0">
                <a:solidFill>
                  <a:schemeClr val="tx1"/>
                </a:solidFill>
                <a:latin typeface="Times New Roman" pitchFamily="18" charset="0"/>
                <a:cs typeface="Times New Roman" pitchFamily="18" charset="0"/>
              </a:rPr>
              <a:t>− Absence </a:t>
            </a:r>
            <a:r>
              <a:rPr lang="fr-FR" sz="2900" dirty="0">
                <a:solidFill>
                  <a:schemeClr val="tx1"/>
                </a:solidFill>
                <a:latin typeface="Times New Roman" pitchFamily="18" charset="0"/>
                <a:cs typeface="Times New Roman" pitchFamily="18" charset="0"/>
              </a:rPr>
              <a:t>de réponse  post vaccinale aux  </a:t>
            </a:r>
            <a:r>
              <a:rPr lang="fr-FR" sz="2900" b="1" dirty="0">
                <a:solidFill>
                  <a:schemeClr val="tx1"/>
                </a:solidFill>
                <a:latin typeface="Times New Roman" pitchFamily="18" charset="0"/>
                <a:cs typeface="Times New Roman" pitchFamily="18" charset="0"/>
              </a:rPr>
              <a:t>Ag protéique</a:t>
            </a:r>
            <a:r>
              <a:rPr lang="fr-FR" sz="2900" dirty="0" smtClean="0">
                <a:solidFill>
                  <a:schemeClr val="tx1"/>
                </a:solidFill>
                <a:latin typeface="Times New Roman" pitchFamily="18" charset="0"/>
                <a:cs typeface="Times New Roman" pitchFamily="18" charset="0"/>
              </a:rPr>
              <a:t>.</a:t>
            </a:r>
          </a:p>
          <a:p>
            <a:pPr marL="0" indent="0">
              <a:buNone/>
            </a:pPr>
            <a:endParaRPr lang="fr-FR" sz="2900" dirty="0">
              <a:solidFill>
                <a:schemeClr val="tx1"/>
              </a:solidFill>
              <a:latin typeface="Times New Roman" pitchFamily="18" charset="0"/>
              <a:cs typeface="Times New Roman" pitchFamily="18" charset="0"/>
            </a:endParaRPr>
          </a:p>
          <a:p>
            <a:pPr marL="0" indent="0" algn="ctr">
              <a:buNone/>
            </a:pPr>
            <a:r>
              <a:rPr lang="fr-FR" sz="2900" b="1" u="sng" dirty="0" smtClean="0">
                <a:solidFill>
                  <a:schemeClr val="tx1"/>
                </a:solidFill>
                <a:latin typeface="Times New Roman" pitchFamily="18" charset="0"/>
                <a:cs typeface="Times New Roman" pitchFamily="18" charset="0"/>
              </a:rPr>
              <a:t>Déficit </a:t>
            </a:r>
            <a:r>
              <a:rPr lang="fr-FR" sz="2900" b="1" u="sng" dirty="0">
                <a:solidFill>
                  <a:schemeClr val="tx1"/>
                </a:solidFill>
                <a:latin typeface="Times New Roman" pitchFamily="18" charset="0"/>
                <a:cs typeface="Times New Roman" pitchFamily="18" charset="0"/>
              </a:rPr>
              <a:t>en IgG4 : </a:t>
            </a:r>
            <a:endParaRPr lang="fr-FR" sz="2900" dirty="0">
              <a:solidFill>
                <a:schemeClr val="tx1"/>
              </a:solidFill>
              <a:latin typeface="Times New Roman" pitchFamily="18" charset="0"/>
              <a:cs typeface="Times New Roman" pitchFamily="18" charset="0"/>
            </a:endParaRPr>
          </a:p>
          <a:p>
            <a:pPr marL="0" indent="0">
              <a:buNone/>
            </a:pPr>
            <a:r>
              <a:rPr lang="fr-FR" sz="2900" dirty="0" smtClean="0">
                <a:solidFill>
                  <a:schemeClr val="tx1"/>
                </a:solidFill>
                <a:latin typeface="Times New Roman" pitchFamily="18" charset="0"/>
                <a:cs typeface="Times New Roman" pitchFamily="18" charset="0"/>
              </a:rPr>
              <a:t>− Son </a:t>
            </a:r>
            <a:r>
              <a:rPr lang="fr-FR" sz="2900" dirty="0">
                <a:solidFill>
                  <a:schemeClr val="tx1"/>
                </a:solidFill>
                <a:latin typeface="Times New Roman" pitchFamily="18" charset="0"/>
                <a:cs typeface="Times New Roman" pitchFamily="18" charset="0"/>
              </a:rPr>
              <a:t>diagnostic est souvent controversé car les concentrations sériques </a:t>
            </a:r>
            <a:r>
              <a:rPr lang="fr-FR" sz="2900" dirty="0" smtClean="0">
                <a:solidFill>
                  <a:schemeClr val="tx1"/>
                </a:solidFill>
                <a:latin typeface="Times New Roman" pitchFamily="18" charset="0"/>
                <a:cs typeface="Times New Roman" pitchFamily="18" charset="0"/>
              </a:rPr>
              <a:t>d’IgG4 </a:t>
            </a:r>
            <a:r>
              <a:rPr lang="fr-FR" sz="2900" dirty="0">
                <a:solidFill>
                  <a:schemeClr val="tx1"/>
                </a:solidFill>
                <a:latin typeface="Times New Roman" pitchFamily="18" charset="0"/>
                <a:cs typeface="Times New Roman" pitchFamily="18" charset="0"/>
              </a:rPr>
              <a:t>sont faibles.</a:t>
            </a:r>
          </a:p>
          <a:p>
            <a:pPr marL="0" indent="0">
              <a:buNone/>
            </a:pPr>
            <a:r>
              <a:rPr lang="fr-FR" sz="2900" dirty="0" smtClean="0">
                <a:solidFill>
                  <a:schemeClr val="tx1"/>
                </a:solidFill>
                <a:latin typeface="Times New Roman" pitchFamily="18" charset="0"/>
                <a:cs typeface="Times New Roman" pitchFamily="18" charset="0"/>
              </a:rPr>
              <a:t>− L’association </a:t>
            </a:r>
            <a:r>
              <a:rPr lang="fr-FR" sz="2900" dirty="0">
                <a:solidFill>
                  <a:schemeClr val="tx1"/>
                </a:solidFill>
                <a:latin typeface="Times New Roman" pitchFamily="18" charset="0"/>
                <a:cs typeface="Times New Roman" pitchFamily="18" charset="0"/>
              </a:rPr>
              <a:t>à un déficit en IgG2 et en IgA est fréquente.</a:t>
            </a:r>
          </a:p>
          <a:p>
            <a:pPr marL="0" indent="0">
              <a:buNone/>
            </a:pPr>
            <a:r>
              <a:rPr lang="fr-FR" dirty="0">
                <a:solidFill>
                  <a:schemeClr val="tx1"/>
                </a:solidFill>
                <a:latin typeface="Times New Roman" pitchFamily="18" charset="0"/>
                <a:cs typeface="Times New Roman" pitchFamily="18" charset="0"/>
              </a:rPr>
              <a:t> </a:t>
            </a:r>
          </a:p>
          <a:p>
            <a:endParaRPr lang="fr-FR" dirty="0"/>
          </a:p>
        </p:txBody>
      </p:sp>
    </p:spTree>
    <p:extLst>
      <p:ext uri="{BB962C8B-B14F-4D97-AF65-F5344CB8AC3E}">
        <p14:creationId xmlns:p14="http://schemas.microsoft.com/office/powerpoint/2010/main" xmlns="" val="1539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 calcmode="lin" valueType="num">
                                      <p:cBhvr additive="base">
                                        <p:cTn id="7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anim calcmode="lin" valueType="num">
                                      <p:cBhvr additive="base">
                                        <p:cTn id="7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anim calcmode="lin" valueType="num">
                                      <p:cBhvr additive="base">
                                        <p:cTn id="83"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7381" y="-315416"/>
            <a:ext cx="10972800" cy="1143000"/>
          </a:xfrm>
        </p:spPr>
        <p:txBody>
          <a:bodyPr>
            <a:normAutofit/>
          </a:bodyPr>
          <a:lstStyle/>
          <a:p>
            <a:r>
              <a:rPr lang="fr-FR" sz="3600" dirty="0" smtClean="0">
                <a:solidFill>
                  <a:srgbClr val="0070C0"/>
                </a:solidFill>
                <a:latin typeface="Times New Roman" pitchFamily="18" charset="0"/>
                <a:cs typeface="Times New Roman" pitchFamily="18" charset="0"/>
              </a:rPr>
              <a:t>III- Déficits  </a:t>
            </a:r>
            <a:r>
              <a:rPr lang="fr-FR" sz="3600" dirty="0">
                <a:solidFill>
                  <a:srgbClr val="0070C0"/>
                </a:solidFill>
                <a:latin typeface="Times New Roman" pitchFamily="18" charset="0"/>
                <a:cs typeface="Times New Roman" pitchFamily="18" charset="0"/>
              </a:rPr>
              <a:t>en  cellules  phagocytaires</a:t>
            </a:r>
          </a:p>
        </p:txBody>
      </p:sp>
      <p:sp>
        <p:nvSpPr>
          <p:cNvPr id="5" name="Espace réservé du contenu 2"/>
          <p:cNvSpPr txBox="1">
            <a:spLocks/>
          </p:cNvSpPr>
          <p:nvPr/>
        </p:nvSpPr>
        <p:spPr>
          <a:xfrm>
            <a:off x="0" y="764704"/>
            <a:ext cx="12192000" cy="60483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514350" indent="-514350" algn="ctr">
              <a:buFont typeface="Arial" pitchFamily="34" charset="0"/>
              <a:buAutoNum type="arabicParenR"/>
            </a:pPr>
            <a:r>
              <a:rPr lang="fr-FR" sz="2800" b="1" u="sng" dirty="0" smtClean="0">
                <a:solidFill>
                  <a:srgbClr val="0070C0"/>
                </a:solidFill>
                <a:latin typeface="Times New Roman" pitchFamily="18" charset="0"/>
                <a:cs typeface="Times New Roman" pitchFamily="18" charset="0"/>
              </a:rPr>
              <a:t>Déficit quantitatif : </a:t>
            </a:r>
            <a:endParaRPr lang="fr-FR" sz="2800" dirty="0" smtClean="0">
              <a:solidFill>
                <a:schemeClr val="tx1"/>
              </a:solidFill>
              <a:latin typeface="Times New Roman" pitchFamily="18" charset="0"/>
              <a:cs typeface="Times New Roman" pitchFamily="18" charset="0"/>
            </a:endParaRPr>
          </a:p>
          <a:p>
            <a:pPr marL="0" indent="0">
              <a:buNone/>
            </a:pPr>
            <a:endParaRPr lang="fr-FR" dirty="0"/>
          </a:p>
        </p:txBody>
      </p:sp>
      <p:grpSp>
        <p:nvGrpSpPr>
          <p:cNvPr id="3" name="Groupe 44"/>
          <p:cNvGrpSpPr/>
          <p:nvPr/>
        </p:nvGrpSpPr>
        <p:grpSpPr>
          <a:xfrm>
            <a:off x="1379548" y="1516192"/>
            <a:ext cx="9136000" cy="4604488"/>
            <a:chOff x="-253852" y="384427"/>
            <a:chExt cx="5062163" cy="3648418"/>
          </a:xfrm>
        </p:grpSpPr>
        <p:sp>
          <p:nvSpPr>
            <p:cNvPr id="7" name="ZoneTexte 6"/>
            <p:cNvSpPr txBox="1"/>
            <p:nvPr/>
          </p:nvSpPr>
          <p:spPr>
            <a:xfrm>
              <a:off x="-72976" y="1437489"/>
              <a:ext cx="1143300" cy="36580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myélogramme</a:t>
              </a:r>
              <a:endParaRPr lang="fr-FR" sz="2400" b="1" dirty="0">
                <a:solidFill>
                  <a:schemeClr val="tx1"/>
                </a:solidFill>
                <a:latin typeface="Times New Roman" pitchFamily="18" charset="0"/>
                <a:cs typeface="Times New Roman" pitchFamily="18" charset="0"/>
              </a:endParaRPr>
            </a:p>
          </p:txBody>
        </p:sp>
        <p:sp>
          <p:nvSpPr>
            <p:cNvPr id="8" name="ZoneTexte 7"/>
            <p:cNvSpPr txBox="1"/>
            <p:nvPr/>
          </p:nvSpPr>
          <p:spPr>
            <a:xfrm>
              <a:off x="1643363" y="2398662"/>
              <a:ext cx="1068691" cy="1243738"/>
            </a:xfrm>
            <a:prstGeom prst="rect">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N. Centrale</a:t>
              </a:r>
            </a:p>
            <a:p>
              <a:pPr algn="ctr"/>
              <a:r>
                <a:rPr lang="fr-FR" sz="2400" b="1" dirty="0" smtClean="0">
                  <a:solidFill>
                    <a:schemeClr val="tx1"/>
                  </a:solidFill>
                  <a:latin typeface="Times New Roman" pitchFamily="18" charset="0"/>
                  <a:cs typeface="Times New Roman" pitchFamily="18" charset="0"/>
                </a:rPr>
                <a:t>* Dysgénésie </a:t>
              </a:r>
            </a:p>
            <a:p>
              <a:pPr algn="ctr"/>
              <a:r>
                <a:rPr lang="fr-FR" sz="2400" b="1" dirty="0" smtClean="0">
                  <a:solidFill>
                    <a:schemeClr val="tx1"/>
                  </a:solidFill>
                  <a:latin typeface="Times New Roman" pitchFamily="18" charset="0"/>
                  <a:cs typeface="Times New Roman" pitchFamily="18" charset="0"/>
                </a:rPr>
                <a:t>Réticulaire</a:t>
              </a:r>
            </a:p>
            <a:p>
              <a:pPr algn="ctr"/>
              <a:r>
                <a:rPr lang="fr-FR" sz="2400" b="1" dirty="0" smtClean="0">
                  <a:solidFill>
                    <a:schemeClr val="tx1"/>
                  </a:solidFill>
                  <a:latin typeface="Times New Roman" pitchFamily="18" charset="0"/>
                  <a:cs typeface="Times New Roman" pitchFamily="18" charset="0"/>
                </a:rPr>
                <a:t>* Kostmann</a:t>
              </a:r>
              <a:endParaRPr lang="fr-FR" sz="2400" b="1" dirty="0">
                <a:solidFill>
                  <a:schemeClr val="tx1"/>
                </a:solidFill>
                <a:latin typeface="Times New Roman" pitchFamily="18" charset="0"/>
                <a:cs typeface="Times New Roman" pitchFamily="18" charset="0"/>
              </a:endParaRPr>
            </a:p>
          </p:txBody>
        </p:sp>
        <p:sp>
          <p:nvSpPr>
            <p:cNvPr id="9" name="ZoneTexte 8"/>
            <p:cNvSpPr txBox="1"/>
            <p:nvPr/>
          </p:nvSpPr>
          <p:spPr>
            <a:xfrm>
              <a:off x="-253852" y="3667040"/>
              <a:ext cx="1358247" cy="365805"/>
            </a:xfrm>
            <a:prstGeom prst="rect">
              <a:avLst/>
            </a:prstGeom>
            <a:ln/>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N auto immune ?</a:t>
              </a:r>
              <a:endParaRPr lang="fr-FR" sz="2400" b="1" dirty="0">
                <a:solidFill>
                  <a:schemeClr val="tx1"/>
                </a:solidFill>
                <a:latin typeface="Times New Roman" pitchFamily="18" charset="0"/>
                <a:cs typeface="Times New Roman" pitchFamily="18" charset="0"/>
              </a:endParaRPr>
            </a:p>
          </p:txBody>
        </p:sp>
        <p:grpSp>
          <p:nvGrpSpPr>
            <p:cNvPr id="4" name="Groupe 43"/>
            <p:cNvGrpSpPr/>
            <p:nvPr/>
          </p:nvGrpSpPr>
          <p:grpSpPr>
            <a:xfrm>
              <a:off x="-156689" y="384427"/>
              <a:ext cx="4965000" cy="3202422"/>
              <a:chOff x="-156689" y="83702"/>
              <a:chExt cx="4965000" cy="3202422"/>
            </a:xfrm>
          </p:grpSpPr>
          <p:sp>
            <p:nvSpPr>
              <p:cNvPr id="11" name="ZoneTexte 10"/>
              <p:cNvSpPr txBox="1"/>
              <p:nvPr/>
            </p:nvSpPr>
            <p:spPr>
              <a:xfrm>
                <a:off x="1975739" y="83702"/>
                <a:ext cx="424741" cy="365806"/>
              </a:xfrm>
              <a:prstGeom prst="rect">
                <a:avLst/>
              </a:prstGeom>
              <a:ln/>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FNS</a:t>
                </a:r>
                <a:endParaRPr lang="fr-FR" sz="2400" b="1" dirty="0">
                  <a:solidFill>
                    <a:schemeClr val="tx1"/>
                  </a:solidFill>
                  <a:latin typeface="Times New Roman" pitchFamily="18" charset="0"/>
                  <a:cs typeface="Times New Roman" pitchFamily="18" charset="0"/>
                </a:endParaRPr>
              </a:p>
            </p:txBody>
          </p:sp>
          <p:sp>
            <p:nvSpPr>
              <p:cNvPr id="12" name="ZoneTexte 11"/>
              <p:cNvSpPr txBox="1"/>
              <p:nvPr/>
            </p:nvSpPr>
            <p:spPr>
              <a:xfrm>
                <a:off x="1667161" y="600879"/>
                <a:ext cx="970562" cy="36580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neutropénie</a:t>
                </a:r>
                <a:endParaRPr lang="fr-FR" sz="2400" b="1" dirty="0">
                  <a:solidFill>
                    <a:schemeClr val="tx1"/>
                  </a:solidFill>
                  <a:latin typeface="Times New Roman" pitchFamily="18" charset="0"/>
                  <a:cs typeface="Times New Roman" pitchFamily="18" charset="0"/>
                </a:endParaRPr>
              </a:p>
            </p:txBody>
          </p:sp>
          <p:sp>
            <p:nvSpPr>
              <p:cNvPr id="13" name="ZoneTexte 12"/>
              <p:cNvSpPr txBox="1"/>
              <p:nvPr/>
            </p:nvSpPr>
            <p:spPr>
              <a:xfrm>
                <a:off x="3766692" y="1142984"/>
                <a:ext cx="1041619" cy="65845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Répéter FNS</a:t>
                </a:r>
              </a:p>
              <a:p>
                <a:pPr algn="ctr"/>
                <a:r>
                  <a:rPr lang="fr-FR" sz="2400" b="1" dirty="0" smtClean="0">
                    <a:solidFill>
                      <a:schemeClr val="tx1"/>
                    </a:solidFill>
                    <a:latin typeface="Times New Roman" pitchFamily="18" charset="0"/>
                    <a:cs typeface="Times New Roman" pitchFamily="18" charset="0"/>
                  </a:rPr>
                  <a:t>1/semaine</a:t>
                </a:r>
              </a:p>
            </p:txBody>
          </p:sp>
          <p:sp>
            <p:nvSpPr>
              <p:cNvPr id="14" name="ZoneTexte 13"/>
              <p:cNvSpPr txBox="1"/>
              <p:nvPr/>
            </p:nvSpPr>
            <p:spPr>
              <a:xfrm>
                <a:off x="-156689" y="2071678"/>
                <a:ext cx="1049150" cy="658450"/>
              </a:xfrm>
              <a:prstGeom prst="rect">
                <a:avLst/>
              </a:prstGeom>
              <a:ln/>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N.</a:t>
                </a:r>
              </a:p>
              <a:p>
                <a:pPr algn="ctr"/>
                <a:r>
                  <a:rPr lang="fr-FR" sz="2400" b="1" dirty="0" smtClean="0">
                    <a:solidFill>
                      <a:schemeClr val="tx1"/>
                    </a:solidFill>
                    <a:latin typeface="Times New Roman" pitchFamily="18" charset="0"/>
                    <a:cs typeface="Times New Roman" pitchFamily="18" charset="0"/>
                  </a:rPr>
                  <a:t>périphérique</a:t>
                </a:r>
                <a:endParaRPr lang="fr-FR" sz="2400" b="1" dirty="0">
                  <a:solidFill>
                    <a:schemeClr val="tx1"/>
                  </a:solidFill>
                  <a:latin typeface="Times New Roman" pitchFamily="18" charset="0"/>
                  <a:cs typeface="Times New Roman" pitchFamily="18" charset="0"/>
                </a:endParaRPr>
              </a:p>
            </p:txBody>
          </p:sp>
          <p:sp>
            <p:nvSpPr>
              <p:cNvPr id="15" name="ZoneTexte 14"/>
              <p:cNvSpPr txBox="1"/>
              <p:nvPr/>
            </p:nvSpPr>
            <p:spPr>
              <a:xfrm>
                <a:off x="3497369" y="2238696"/>
                <a:ext cx="1275466" cy="514391"/>
              </a:xfrm>
              <a:prstGeom prst="ellipse">
                <a:avLst/>
              </a:prstGeom>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N. cyclique</a:t>
                </a:r>
              </a:p>
            </p:txBody>
          </p:sp>
          <p:cxnSp>
            <p:nvCxnSpPr>
              <p:cNvPr id="16" name="Connecteur droit avec flèche 15"/>
              <p:cNvCxnSpPr/>
              <p:nvPr/>
            </p:nvCxnSpPr>
            <p:spPr>
              <a:xfrm rot="10800000" flipV="1">
                <a:off x="951361" y="832525"/>
                <a:ext cx="500064" cy="274739"/>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055446" y="796806"/>
                <a:ext cx="659298" cy="34617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Connecteur droit avec flèche 17"/>
              <p:cNvCxnSpPr/>
              <p:nvPr/>
            </p:nvCxnSpPr>
            <p:spPr>
              <a:xfrm rot="5400000">
                <a:off x="321439" y="1535893"/>
                <a:ext cx="428628" cy="357190"/>
              </a:xfrm>
              <a:prstGeom prst="straightConnector1">
                <a:avLst/>
              </a:prstGeom>
              <a:ln>
                <a:solidFill>
                  <a:schemeClr val="accent2"/>
                </a:solidFill>
                <a:tailEnd type="arrow"/>
              </a:ln>
            </p:spPr>
            <p:style>
              <a:lnRef idx="2">
                <a:schemeClr val="accent5"/>
              </a:lnRef>
              <a:fillRef idx="0">
                <a:schemeClr val="accent5"/>
              </a:fillRef>
              <a:effectRef idx="1">
                <a:schemeClr val="accent5"/>
              </a:effectRef>
              <a:fontRef idx="minor">
                <a:schemeClr val="tx1"/>
              </a:fontRef>
            </p:style>
          </p:cxnSp>
          <p:cxnSp>
            <p:nvCxnSpPr>
              <p:cNvPr id="19" name="Connecteur droit avec flèche 18"/>
              <p:cNvCxnSpPr/>
              <p:nvPr/>
            </p:nvCxnSpPr>
            <p:spPr>
              <a:xfrm rot="16200000" flipH="1">
                <a:off x="1285852" y="1500175"/>
                <a:ext cx="500066" cy="500066"/>
              </a:xfrm>
              <a:prstGeom prst="straightConnector1">
                <a:avLst/>
              </a:prstGeom>
              <a:ln>
                <a:solidFill>
                  <a:schemeClr val="accent2"/>
                </a:solidFill>
                <a:tailEnd type="arrow"/>
              </a:ln>
            </p:spPr>
            <p:style>
              <a:lnRef idx="2">
                <a:schemeClr val="accent5"/>
              </a:lnRef>
              <a:fillRef idx="0">
                <a:schemeClr val="accent5"/>
              </a:fillRef>
              <a:effectRef idx="1">
                <a:schemeClr val="accent5"/>
              </a:effectRef>
              <a:fontRef idx="minor">
                <a:schemeClr val="tx1"/>
              </a:fontRef>
            </p:style>
          </p:cxnSp>
          <p:cxnSp>
            <p:nvCxnSpPr>
              <p:cNvPr id="20" name="Connecteur droit avec flèche 19"/>
              <p:cNvCxnSpPr/>
              <p:nvPr/>
            </p:nvCxnSpPr>
            <p:spPr>
              <a:xfrm>
                <a:off x="4433459" y="1704228"/>
                <a:ext cx="0" cy="5760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Connecteur droit avec flèche 20"/>
              <p:cNvCxnSpPr/>
              <p:nvPr/>
            </p:nvCxnSpPr>
            <p:spPr>
              <a:xfrm>
                <a:off x="428596" y="2928932"/>
                <a:ext cx="1" cy="357192"/>
              </a:xfrm>
              <a:prstGeom prst="straightConnector1">
                <a:avLst/>
              </a:prstGeom>
              <a:ln>
                <a:solidFill>
                  <a:schemeClr val="accent2"/>
                </a:solidFill>
                <a:tailEnd type="arrow"/>
              </a:ln>
            </p:spPr>
            <p:style>
              <a:lnRef idx="2">
                <a:schemeClr val="accent5"/>
              </a:lnRef>
              <a:fillRef idx="0">
                <a:schemeClr val="accent5"/>
              </a:fillRef>
              <a:effectRef idx="1">
                <a:schemeClr val="accent5"/>
              </a:effectRef>
              <a:fontRef idx="minor">
                <a:schemeClr val="tx1"/>
              </a:fontRef>
            </p:style>
          </p:cxnSp>
          <p:cxnSp>
            <p:nvCxnSpPr>
              <p:cNvPr id="22" name="Connecteur droit avec flèche 21"/>
              <p:cNvCxnSpPr/>
              <p:nvPr/>
            </p:nvCxnSpPr>
            <p:spPr>
              <a:xfrm rot="16200000" flipH="1">
                <a:off x="2168028" y="510879"/>
                <a:ext cx="1800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8714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350" y="260648"/>
            <a:ext cx="11713301" cy="6480720"/>
          </a:xfrm>
        </p:spPr>
        <p:txBody>
          <a:bodyPr>
            <a:normAutofit fontScale="77500" lnSpcReduction="20000"/>
          </a:bodyPr>
          <a:lstStyle/>
          <a:p>
            <a:pPr marL="0" indent="0" algn="ctr">
              <a:buNone/>
            </a:pPr>
            <a:endParaRPr lang="fr-FR" sz="3800" u="sng" dirty="0" smtClean="0">
              <a:solidFill>
                <a:srgbClr val="0070C0"/>
              </a:solidFill>
              <a:latin typeface="Times New Roman" pitchFamily="18" charset="0"/>
              <a:cs typeface="Times New Roman" pitchFamily="18" charset="0"/>
            </a:endParaRPr>
          </a:p>
          <a:p>
            <a:pPr marL="0" indent="0" algn="ctr">
              <a:buNone/>
            </a:pPr>
            <a:r>
              <a:rPr lang="fr-FR" sz="3800" u="sng" dirty="0" smtClean="0">
                <a:solidFill>
                  <a:srgbClr val="0070C0"/>
                </a:solidFill>
                <a:latin typeface="Times New Roman" pitchFamily="18" charset="0"/>
                <a:cs typeface="Times New Roman" pitchFamily="18" charset="0"/>
              </a:rPr>
              <a:t>A- La neutropénie chronique  congénitale  sévère «Maladie </a:t>
            </a:r>
            <a:r>
              <a:rPr lang="fr-FR" sz="3800" u="sng" dirty="0">
                <a:solidFill>
                  <a:srgbClr val="0070C0"/>
                </a:solidFill>
                <a:latin typeface="Times New Roman" pitchFamily="18" charset="0"/>
                <a:cs typeface="Times New Roman" pitchFamily="18" charset="0"/>
              </a:rPr>
              <a:t>de </a:t>
            </a:r>
            <a:r>
              <a:rPr lang="fr-FR" sz="3800" u="sng" dirty="0" smtClean="0">
                <a:solidFill>
                  <a:srgbClr val="0070C0"/>
                </a:solidFill>
                <a:latin typeface="Times New Roman" pitchFamily="18" charset="0"/>
                <a:cs typeface="Times New Roman" pitchFamily="18" charset="0"/>
              </a:rPr>
              <a:t>Kostmann»: </a:t>
            </a:r>
            <a:endParaRPr lang="fr-FR" sz="3800" u="sng" dirty="0">
              <a:solidFill>
                <a:srgbClr val="0070C0"/>
              </a:solidFill>
              <a:latin typeface="Times New Roman" pitchFamily="18" charset="0"/>
              <a:cs typeface="Times New Roman" pitchFamily="18" charset="0"/>
            </a:endParaRPr>
          </a:p>
          <a:p>
            <a:pPr>
              <a:buFont typeface="Arial" charset="0"/>
              <a:buChar char="•"/>
            </a:pPr>
            <a:endParaRPr lang="fr-FR" dirty="0" smtClean="0">
              <a:solidFill>
                <a:schemeClr val="tx1"/>
              </a:solidFill>
              <a:latin typeface="Times New Roman" pitchFamily="18" charset="0"/>
              <a:cs typeface="Times New Roman" pitchFamily="18" charset="0"/>
            </a:endParaRPr>
          </a:p>
          <a:p>
            <a:pPr>
              <a:buFont typeface="Arial" charset="0"/>
              <a:buChar char="•"/>
            </a:pPr>
            <a:endParaRPr lang="fr-FR" dirty="0" smtClean="0">
              <a:solidFill>
                <a:schemeClr val="tx1"/>
              </a:solidFill>
              <a:latin typeface="Times New Roman" pitchFamily="18" charset="0"/>
              <a:cs typeface="Times New Roman" pitchFamily="18" charset="0"/>
            </a:endParaRPr>
          </a:p>
          <a:p>
            <a:pPr>
              <a:buFont typeface="Arial" charset="0"/>
              <a:buChar char="•"/>
            </a:pPr>
            <a:r>
              <a:rPr lang="fr-FR" dirty="0">
                <a:solidFill>
                  <a:schemeClr val="tx1"/>
                </a:solidFill>
                <a:latin typeface="Times New Roman" pitchFamily="18" charset="0"/>
                <a:cs typeface="Times New Roman" pitchFamily="18" charset="0"/>
              </a:rPr>
              <a:t>R</a:t>
            </a:r>
            <a:r>
              <a:rPr lang="fr-FR" dirty="0" smtClean="0">
                <a:solidFill>
                  <a:schemeClr val="tx1"/>
                </a:solidFill>
                <a:latin typeface="Times New Roman" pitchFamily="18" charset="0"/>
                <a:cs typeface="Times New Roman" pitchFamily="18" charset="0"/>
              </a:rPr>
              <a:t>are </a:t>
            </a:r>
            <a:r>
              <a:rPr lang="fr-FR" dirty="0">
                <a:solidFill>
                  <a:schemeClr val="tx1"/>
                </a:solidFill>
                <a:latin typeface="Times New Roman" pitchFamily="18" charset="0"/>
                <a:cs typeface="Times New Roman" pitchFamily="18" charset="0"/>
              </a:rPr>
              <a:t>(incidence 1/250 000 naissances par an).</a:t>
            </a:r>
          </a:p>
          <a:p>
            <a:pPr>
              <a:buFont typeface="Arial" charset="0"/>
              <a:buChar char="•"/>
            </a:pPr>
            <a:r>
              <a:rPr lang="fr-FR" dirty="0">
                <a:solidFill>
                  <a:schemeClr val="tx1"/>
                </a:solidFill>
                <a:latin typeface="Times New Roman" pitchFamily="18" charset="0"/>
                <a:cs typeface="Times New Roman" pitchFamily="18" charset="0"/>
              </a:rPr>
              <a:t>Plusieurs gènes sont impliqués  selon les cas : gène </a:t>
            </a:r>
            <a:r>
              <a:rPr lang="fr-FR" dirty="0" smtClean="0">
                <a:solidFill>
                  <a:schemeClr val="tx1"/>
                </a:solidFill>
                <a:latin typeface="Times New Roman" pitchFamily="18" charset="0"/>
                <a:cs typeface="Times New Roman" pitchFamily="18" charset="0"/>
              </a:rPr>
              <a:t>ELANE</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(élastase, neutrophile expressed </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AD</a:t>
            </a:r>
            <a:r>
              <a:rPr lang="fr-FR" dirty="0">
                <a:solidFill>
                  <a:schemeClr val="tx1"/>
                </a:solidFill>
                <a:latin typeface="Times New Roman" pitchFamily="18" charset="0"/>
                <a:cs typeface="Times New Roman" pitchFamily="18" charset="0"/>
              </a:rPr>
              <a:t>), HAX1(HCLS1 associated protein </a:t>
            </a:r>
            <a:r>
              <a:rPr lang="fr-FR" dirty="0" smtClean="0">
                <a:solidFill>
                  <a:schemeClr val="tx1"/>
                </a:solidFill>
                <a:latin typeface="Times New Roman" pitchFamily="18" charset="0"/>
                <a:cs typeface="Times New Roman" pitchFamily="18" charset="0"/>
              </a:rPr>
              <a:t>X-1 à AR</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GFI1(growth </a:t>
            </a:r>
            <a:r>
              <a:rPr lang="fr-FR" dirty="0">
                <a:solidFill>
                  <a:schemeClr val="tx1"/>
                </a:solidFill>
                <a:latin typeface="Times New Roman" pitchFamily="18" charset="0"/>
                <a:cs typeface="Times New Roman" pitchFamily="18" charset="0"/>
              </a:rPr>
              <a:t>factor </a:t>
            </a:r>
            <a:r>
              <a:rPr lang="fr-FR" dirty="0" smtClean="0">
                <a:solidFill>
                  <a:schemeClr val="tx1"/>
                </a:solidFill>
                <a:latin typeface="Times New Roman" pitchFamily="18" charset="0"/>
                <a:cs typeface="Times New Roman" pitchFamily="18" charset="0"/>
              </a:rPr>
              <a:t>Independent </a:t>
            </a:r>
            <a:r>
              <a:rPr lang="fr-FR" dirty="0">
                <a:solidFill>
                  <a:schemeClr val="tx1"/>
                </a:solidFill>
                <a:latin typeface="Times New Roman" pitchFamily="18" charset="0"/>
                <a:cs typeface="Times New Roman" pitchFamily="18" charset="0"/>
              </a:rPr>
              <a:t>1 transcription </a:t>
            </a:r>
            <a:r>
              <a:rPr lang="fr-FR" dirty="0" smtClean="0">
                <a:solidFill>
                  <a:schemeClr val="tx1"/>
                </a:solidFill>
                <a:latin typeface="Times New Roman" pitchFamily="18" charset="0"/>
                <a:cs typeface="Times New Roman" pitchFamily="18" charset="0"/>
              </a:rPr>
              <a:t>répression à </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AD</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GCSFR (</a:t>
            </a:r>
            <a:r>
              <a:rPr lang="en-US" dirty="0">
                <a:solidFill>
                  <a:schemeClr val="tx1"/>
                </a:solidFill>
                <a:latin typeface="Times New Roman" pitchFamily="18" charset="0"/>
                <a:cs typeface="Times New Roman" pitchFamily="18" charset="0"/>
              </a:rPr>
              <a:t>colony stimulating factor 3 </a:t>
            </a:r>
            <a:r>
              <a:rPr lang="en-US" dirty="0" smtClean="0">
                <a:solidFill>
                  <a:schemeClr val="tx1"/>
                </a:solidFill>
                <a:latin typeface="Times New Roman" pitchFamily="18" charset="0"/>
                <a:cs typeface="Times New Roman" pitchFamily="18" charset="0"/>
              </a:rPr>
              <a:t>receptor à </a:t>
            </a: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AD</a:t>
            </a:r>
            <a:r>
              <a:rPr lang="fr-FR" dirty="0">
                <a:solidFill>
                  <a:schemeClr val="tx1"/>
                </a:solidFill>
                <a:latin typeface="Times New Roman" pitchFamily="18" charset="0"/>
                <a:cs typeface="Times New Roman" pitchFamily="18" charset="0"/>
              </a:rPr>
              <a:t>)</a:t>
            </a:r>
          </a:p>
          <a:p>
            <a:pPr marL="0" indent="0" algn="ctr">
              <a:buNone/>
            </a:pPr>
            <a:r>
              <a:rPr lang="fr-FR" sz="2800" u="sng" dirty="0" smtClean="0">
                <a:solidFill>
                  <a:schemeClr val="tx1"/>
                </a:solidFill>
                <a:latin typeface="Times New Roman" pitchFamily="18" charset="0"/>
                <a:cs typeface="Times New Roman" pitchFamily="18" charset="0"/>
              </a:rPr>
              <a:t>Sur </a:t>
            </a:r>
            <a:r>
              <a:rPr lang="fr-FR" sz="2800" u="sng" dirty="0">
                <a:solidFill>
                  <a:schemeClr val="tx1"/>
                </a:solidFill>
                <a:latin typeface="Times New Roman" pitchFamily="18" charset="0"/>
                <a:cs typeface="Times New Roman" pitchFamily="18" charset="0"/>
              </a:rPr>
              <a:t>le plan clinique</a:t>
            </a:r>
          </a:p>
          <a:p>
            <a:pPr>
              <a:buFont typeface="Arial" charset="0"/>
              <a:buChar char="•"/>
            </a:pPr>
            <a:r>
              <a:rPr lang="fr-FR" dirty="0">
                <a:solidFill>
                  <a:schemeClr val="tx1"/>
                </a:solidFill>
                <a:latin typeface="Times New Roman" pitchFamily="18" charset="0"/>
                <a:cs typeface="Times New Roman" pitchFamily="18" charset="0"/>
              </a:rPr>
              <a:t> Les infections sont très sévères voire létales.</a:t>
            </a:r>
          </a:p>
          <a:p>
            <a:pPr>
              <a:buFont typeface="Arial" charset="0"/>
              <a:buChar char="•"/>
            </a:pPr>
            <a:r>
              <a:rPr lang="fr-FR"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Manifestations </a:t>
            </a:r>
            <a:r>
              <a:rPr lang="fr-FR" dirty="0">
                <a:solidFill>
                  <a:schemeClr val="tx1"/>
                </a:solidFill>
                <a:latin typeface="Times New Roman" pitchFamily="18" charset="0"/>
                <a:cs typeface="Times New Roman" pitchFamily="18" charset="0"/>
              </a:rPr>
              <a:t>cutanéo-muqueuses, ORL et pulmonaires. </a:t>
            </a:r>
          </a:p>
          <a:p>
            <a:pPr>
              <a:buFont typeface="Arial" charset="0"/>
              <a:buChar char="•"/>
            </a:pPr>
            <a:r>
              <a:rPr lang="fr-FR" dirty="0">
                <a:solidFill>
                  <a:schemeClr val="tx1"/>
                </a:solidFill>
                <a:latin typeface="Times New Roman" pitchFamily="18" charset="0"/>
                <a:cs typeface="Times New Roman" pitchFamily="18" charset="0"/>
              </a:rPr>
              <a:t>Le plus souvent des manifestations stomatologiques (quasi constantes après l'âge de deux ans).</a:t>
            </a:r>
          </a:p>
          <a:p>
            <a:pPr>
              <a:buFontTx/>
              <a:buChar char="-"/>
            </a:pPr>
            <a:endParaRPr lang="fr-FR" dirty="0">
              <a:solidFill>
                <a:schemeClr val="tx1"/>
              </a:solidFill>
              <a:latin typeface="Times New Roman" pitchFamily="18" charset="0"/>
              <a:cs typeface="Times New Roman" pitchFamily="18" charset="0"/>
            </a:endParaRPr>
          </a:p>
          <a:p>
            <a:pPr marL="0" indent="0" algn="ctr">
              <a:buNone/>
            </a:pPr>
            <a:r>
              <a:rPr lang="fr-FR" sz="2800" u="sng" dirty="0">
                <a:solidFill>
                  <a:schemeClr val="tx1"/>
                </a:solidFill>
                <a:latin typeface="Times New Roman" pitchFamily="18" charset="0"/>
                <a:cs typeface="Times New Roman" pitchFamily="18" charset="0"/>
              </a:rPr>
              <a:t>Sur le plan biologique</a:t>
            </a:r>
          </a:p>
          <a:p>
            <a:pPr>
              <a:buFont typeface="Arial" charset="0"/>
              <a:buChar char="•"/>
            </a:pPr>
            <a:r>
              <a:rPr lang="fr-FR" dirty="0">
                <a:solidFill>
                  <a:schemeClr val="tx1"/>
                </a:solidFill>
                <a:latin typeface="Times New Roman" pitchFamily="18" charset="0"/>
                <a:cs typeface="Times New Roman" pitchFamily="18" charset="0"/>
              </a:rPr>
              <a:t>N</a:t>
            </a:r>
            <a:r>
              <a:rPr lang="fr-FR" dirty="0" smtClean="0">
                <a:solidFill>
                  <a:schemeClr val="tx1"/>
                </a:solidFill>
                <a:latin typeface="Times New Roman" pitchFamily="18" charset="0"/>
                <a:cs typeface="Times New Roman" pitchFamily="18" charset="0"/>
              </a:rPr>
              <a:t>eutropénie </a:t>
            </a:r>
            <a:r>
              <a:rPr lang="fr-FR" dirty="0">
                <a:solidFill>
                  <a:schemeClr val="tx1"/>
                </a:solidFill>
                <a:latin typeface="Times New Roman" pitchFamily="18" charset="0"/>
                <a:cs typeface="Times New Roman" pitchFamily="18" charset="0"/>
              </a:rPr>
              <a:t>profonde (&lt;200/mm3) </a:t>
            </a:r>
          </a:p>
          <a:p>
            <a:pPr>
              <a:buFont typeface="Arial" charset="0"/>
              <a:buChar char="•"/>
            </a:pPr>
            <a:r>
              <a:rPr lang="fr-FR" dirty="0">
                <a:solidFill>
                  <a:schemeClr val="tx1"/>
                </a:solidFill>
                <a:latin typeface="Times New Roman" pitchFamily="18" charset="0"/>
                <a:cs typeface="Times New Roman" pitchFamily="18" charset="0"/>
              </a:rPr>
              <a:t>U</a:t>
            </a:r>
            <a:r>
              <a:rPr lang="fr-FR" dirty="0" smtClean="0">
                <a:solidFill>
                  <a:schemeClr val="tx1"/>
                </a:solidFill>
                <a:latin typeface="Times New Roman" pitchFamily="18" charset="0"/>
                <a:cs typeface="Times New Roman" pitchFamily="18" charset="0"/>
              </a:rPr>
              <a:t>ne </a:t>
            </a:r>
            <a:r>
              <a:rPr lang="fr-FR" dirty="0">
                <a:solidFill>
                  <a:schemeClr val="tx1"/>
                </a:solidFill>
                <a:latin typeface="Times New Roman" pitchFamily="18" charset="0"/>
                <a:cs typeface="Times New Roman" pitchFamily="18" charset="0"/>
              </a:rPr>
              <a:t>monocytose sanguine. </a:t>
            </a:r>
          </a:p>
          <a:p>
            <a:pPr>
              <a:buFont typeface="Arial" charset="0"/>
              <a:buChar char="•"/>
            </a:pPr>
            <a:r>
              <a:rPr lang="fr-FR" dirty="0">
                <a:solidFill>
                  <a:schemeClr val="tx1"/>
                </a:solidFill>
                <a:latin typeface="Times New Roman" pitchFamily="18" charset="0"/>
                <a:cs typeface="Times New Roman" pitchFamily="18" charset="0"/>
              </a:rPr>
              <a:t>Sans déficit lymphocytaire.</a:t>
            </a:r>
          </a:p>
          <a:p>
            <a:endParaRPr lang="fr-FR" dirty="0"/>
          </a:p>
        </p:txBody>
      </p:sp>
    </p:spTree>
    <p:extLst>
      <p:ext uri="{BB962C8B-B14F-4D97-AF65-F5344CB8AC3E}">
        <p14:creationId xmlns:p14="http://schemas.microsoft.com/office/powerpoint/2010/main" xmlns="" val="101643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 calcmode="lin" valueType="num">
                                      <p:cBhvr additive="base">
                                        <p:cTn id="4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764705"/>
            <a:ext cx="10972800" cy="5361459"/>
          </a:xfrm>
        </p:spPr>
        <p:txBody>
          <a:bodyPr>
            <a:normAutofit/>
          </a:bodyPr>
          <a:lstStyle/>
          <a:p>
            <a:pPr marL="0" indent="0" algn="ctr">
              <a:buNone/>
            </a:pPr>
            <a:r>
              <a:rPr lang="fr-FR" sz="3200" u="sng" dirty="0" smtClean="0">
                <a:solidFill>
                  <a:srgbClr val="0070C0"/>
                </a:solidFill>
                <a:latin typeface="Times New Roman" pitchFamily="18" charset="0"/>
                <a:cs typeface="Times New Roman" pitchFamily="18" charset="0"/>
              </a:rPr>
              <a:t>B- La </a:t>
            </a:r>
            <a:r>
              <a:rPr lang="fr-FR" sz="3200" u="sng" dirty="0">
                <a:solidFill>
                  <a:srgbClr val="0070C0"/>
                </a:solidFill>
                <a:latin typeface="Times New Roman" pitchFamily="18" charset="0"/>
                <a:cs typeface="Times New Roman" pitchFamily="18" charset="0"/>
              </a:rPr>
              <a:t>neutropénie cyclique : </a:t>
            </a:r>
            <a:endParaRPr lang="fr-FR" sz="3200" u="sng" dirty="0" smtClean="0">
              <a:solidFill>
                <a:srgbClr val="0070C0"/>
              </a:solidFill>
              <a:latin typeface="Times New Roman" pitchFamily="18" charset="0"/>
              <a:cs typeface="Times New Roman" pitchFamily="18" charset="0"/>
            </a:endParaRPr>
          </a:p>
          <a:p>
            <a:pPr marL="0" indent="0" algn="ctr">
              <a:buNone/>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Des </a:t>
            </a:r>
            <a:r>
              <a:rPr lang="fr-FR" dirty="0">
                <a:solidFill>
                  <a:schemeClr val="tx1"/>
                </a:solidFill>
                <a:latin typeface="Times New Roman" pitchFamily="18" charset="0"/>
                <a:cs typeface="Times New Roman" pitchFamily="18" charset="0"/>
              </a:rPr>
              <a:t>épisodes de neutropénie marquée, pendant 3 à 6 jours qui se reproduisent toutes les 3 semaines. </a:t>
            </a:r>
            <a:endParaRPr lang="fr-FR" dirty="0" smtClean="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Des </a:t>
            </a:r>
            <a:r>
              <a:rPr lang="fr-FR" dirty="0">
                <a:solidFill>
                  <a:schemeClr val="tx1"/>
                </a:solidFill>
                <a:latin typeface="Times New Roman" pitchFamily="18" charset="0"/>
                <a:cs typeface="Times New Roman" pitchFamily="18" charset="0"/>
              </a:rPr>
              <a:t>mutations autosomiques dominantes du gène </a:t>
            </a:r>
            <a:r>
              <a:rPr lang="fr-FR" dirty="0" smtClean="0">
                <a:solidFill>
                  <a:schemeClr val="tx1"/>
                </a:solidFill>
                <a:latin typeface="Times New Roman" pitchFamily="18" charset="0"/>
                <a:cs typeface="Times New Roman" pitchFamily="18" charset="0"/>
              </a:rPr>
              <a:t>ELANE.</a:t>
            </a:r>
            <a:endParaRPr lang="fr-FR" dirty="0"/>
          </a:p>
        </p:txBody>
      </p:sp>
    </p:spTree>
    <p:extLst>
      <p:ext uri="{BB962C8B-B14F-4D97-AF65-F5344CB8AC3E}">
        <p14:creationId xmlns:p14="http://schemas.microsoft.com/office/powerpoint/2010/main" xmlns="" val="258562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332657"/>
            <a:ext cx="10972800" cy="5793507"/>
          </a:xfrm>
        </p:spPr>
        <p:txBody>
          <a:bodyPr/>
          <a:lstStyle/>
          <a:p>
            <a:pPr marL="0" indent="0">
              <a:buNone/>
            </a:pPr>
            <a:r>
              <a:rPr lang="fr-FR" b="1" u="sng" dirty="0">
                <a:solidFill>
                  <a:srgbClr val="0070C0"/>
                </a:solidFill>
                <a:latin typeface="Times New Roman" pitchFamily="18" charset="0"/>
                <a:cs typeface="Times New Roman" pitchFamily="18" charset="0"/>
              </a:rPr>
              <a:t>2)   Déficit qualitatif =fonctionnel</a:t>
            </a:r>
            <a:endParaRPr lang="fr-FR" sz="2800" b="1" u="sng" dirty="0">
              <a:solidFill>
                <a:srgbClr val="0070C0"/>
              </a:solidFill>
              <a:latin typeface="Times New Roman" pitchFamily="18" charset="0"/>
              <a:cs typeface="Times New Roman" pitchFamily="18" charset="0"/>
            </a:endParaRPr>
          </a:p>
          <a:p>
            <a:pPr algn="ctr"/>
            <a:endParaRPr lang="fr-FR" dirty="0"/>
          </a:p>
        </p:txBody>
      </p:sp>
      <p:grpSp>
        <p:nvGrpSpPr>
          <p:cNvPr id="2" name="Groupe 43"/>
          <p:cNvGrpSpPr/>
          <p:nvPr/>
        </p:nvGrpSpPr>
        <p:grpSpPr>
          <a:xfrm>
            <a:off x="2412235" y="1216927"/>
            <a:ext cx="6337845" cy="5282279"/>
            <a:chOff x="3595489" y="246827"/>
            <a:chExt cx="4753384" cy="5282279"/>
          </a:xfrm>
        </p:grpSpPr>
        <p:sp>
          <p:nvSpPr>
            <p:cNvPr id="10" name="ZoneTexte 9"/>
            <p:cNvSpPr txBox="1"/>
            <p:nvPr/>
          </p:nvSpPr>
          <p:spPr>
            <a:xfrm>
              <a:off x="6022541" y="246827"/>
              <a:ext cx="574918" cy="461665"/>
            </a:xfrm>
            <a:prstGeom prst="rect">
              <a:avLst/>
            </a:prstGeom>
            <a:ln/>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FNS</a:t>
              </a:r>
              <a:endParaRPr lang="fr-FR" sz="2400" b="1" dirty="0">
                <a:solidFill>
                  <a:schemeClr val="tx1"/>
                </a:solidFill>
                <a:latin typeface="Times New Roman" pitchFamily="18" charset="0"/>
                <a:cs typeface="Times New Roman" pitchFamily="18" charset="0"/>
              </a:endParaRPr>
            </a:p>
          </p:txBody>
        </p:sp>
        <p:sp>
          <p:nvSpPr>
            <p:cNvPr id="12" name="ZoneTexte 11"/>
            <p:cNvSpPr txBox="1"/>
            <p:nvPr/>
          </p:nvSpPr>
          <p:spPr>
            <a:xfrm>
              <a:off x="5435640" y="1723509"/>
              <a:ext cx="19511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2400" b="1" dirty="0" smtClean="0">
                  <a:solidFill>
                    <a:schemeClr val="tx1"/>
                  </a:solidFill>
                  <a:latin typeface="Times New Roman" pitchFamily="18" charset="0"/>
                  <a:cs typeface="Times New Roman" pitchFamily="18" charset="0"/>
                </a:rPr>
                <a:t>Normale/  Polynucléose </a:t>
              </a:r>
              <a:endParaRPr lang="fr-FR" sz="2400" b="1" dirty="0">
                <a:solidFill>
                  <a:schemeClr val="tx1"/>
                </a:solidFill>
                <a:latin typeface="Times New Roman" pitchFamily="18" charset="0"/>
                <a:cs typeface="Times New Roman" pitchFamily="18" charset="0"/>
              </a:endParaRPr>
            </a:p>
          </p:txBody>
        </p:sp>
        <p:sp>
          <p:nvSpPr>
            <p:cNvPr id="16" name="ZoneTexte 15"/>
            <p:cNvSpPr txBox="1"/>
            <p:nvPr/>
          </p:nvSpPr>
          <p:spPr>
            <a:xfrm>
              <a:off x="5231972" y="2817415"/>
              <a:ext cx="1825260" cy="46166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fr-FR" sz="2400" b="1" dirty="0" smtClean="0">
                  <a:solidFill>
                    <a:schemeClr val="tx1"/>
                  </a:solidFill>
                  <a:latin typeface="Times New Roman" pitchFamily="18" charset="0"/>
                  <a:cs typeface="Times New Roman" pitchFamily="18" charset="0"/>
                </a:rPr>
                <a:t>tests fonctionnels</a:t>
              </a:r>
            </a:p>
          </p:txBody>
        </p:sp>
        <p:sp>
          <p:nvSpPr>
            <p:cNvPr id="17" name="ZoneTexte 16"/>
            <p:cNvSpPr txBox="1"/>
            <p:nvPr/>
          </p:nvSpPr>
          <p:spPr>
            <a:xfrm>
              <a:off x="3595489" y="3792460"/>
              <a:ext cx="2700631" cy="1736646"/>
            </a:xfrm>
            <a:prstGeom prst="roundRect">
              <a:avLst/>
            </a:prstGeom>
            <a:solidFill>
              <a:schemeClr val="accent5">
                <a:lumMod val="40000"/>
                <a:lumOff val="60000"/>
              </a:schemeClr>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buFont typeface="Arial" charset="0"/>
                <a:buChar char="•"/>
              </a:pPr>
              <a:r>
                <a:rPr lang="fr-FR" sz="2400" b="1" dirty="0" smtClean="0">
                  <a:solidFill>
                    <a:schemeClr val="tx1"/>
                  </a:solidFill>
                  <a:latin typeface="Times New Roman" pitchFamily="18" charset="0"/>
                  <a:cs typeface="Times New Roman" pitchFamily="18" charset="0"/>
                </a:rPr>
                <a:t> Chimiotactisme</a:t>
              </a:r>
              <a:endParaRPr lang="fr-FR" sz="2400" b="1" dirty="0">
                <a:solidFill>
                  <a:schemeClr val="tx1"/>
                </a:solidFill>
                <a:latin typeface="Times New Roman" pitchFamily="18" charset="0"/>
                <a:cs typeface="Times New Roman" pitchFamily="18" charset="0"/>
              </a:endParaRPr>
            </a:p>
            <a:p>
              <a:pPr algn="ctr">
                <a:buFont typeface="Arial" charset="0"/>
                <a:buChar char="•"/>
              </a:pPr>
              <a:r>
                <a:rPr lang="fr-FR" sz="2400" b="1" dirty="0" smtClean="0">
                  <a:solidFill>
                    <a:schemeClr val="tx1"/>
                  </a:solidFill>
                  <a:latin typeface="Times New Roman" pitchFamily="18" charset="0"/>
                  <a:cs typeface="Times New Roman" pitchFamily="18" charset="0"/>
                </a:rPr>
                <a:t> Expression des molécules </a:t>
              </a:r>
            </a:p>
            <a:p>
              <a:pPr algn="ctr"/>
              <a:r>
                <a:rPr lang="fr-FR" sz="2400" b="1" dirty="0" smtClean="0">
                  <a:solidFill>
                    <a:schemeClr val="tx1"/>
                  </a:solidFill>
                  <a:latin typeface="Times New Roman" pitchFamily="18" charset="0"/>
                  <a:cs typeface="Times New Roman" pitchFamily="18" charset="0"/>
                </a:rPr>
                <a:t>d’adhésion</a:t>
              </a:r>
            </a:p>
          </p:txBody>
        </p:sp>
        <p:sp>
          <p:nvSpPr>
            <p:cNvPr id="18" name="ZoneTexte 17"/>
            <p:cNvSpPr txBox="1"/>
            <p:nvPr/>
          </p:nvSpPr>
          <p:spPr>
            <a:xfrm>
              <a:off x="7234348" y="3792460"/>
              <a:ext cx="1114525" cy="510778"/>
            </a:xfrm>
            <a:prstGeom prst="round2DiagRect">
              <a:avLst/>
            </a:prstGeom>
            <a:solidFill>
              <a:schemeClr val="accent5">
                <a:lumMod val="40000"/>
                <a:lumOff val="60000"/>
              </a:schemeClr>
            </a:solidFill>
            <a:ln w="28575">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400" b="1" dirty="0" smtClean="0">
                  <a:solidFill>
                    <a:schemeClr val="tx1"/>
                  </a:solidFill>
                  <a:latin typeface="Times New Roman" pitchFamily="18" charset="0"/>
                  <a:cs typeface="Times New Roman" pitchFamily="18" charset="0"/>
                </a:rPr>
                <a:t>GCS</a:t>
              </a:r>
            </a:p>
          </p:txBody>
        </p:sp>
        <p:cxnSp>
          <p:nvCxnSpPr>
            <p:cNvPr id="25" name="Connecteur droit avec flèche 24"/>
            <p:cNvCxnSpPr/>
            <p:nvPr/>
          </p:nvCxnSpPr>
          <p:spPr>
            <a:xfrm rot="16200000" flipH="1">
              <a:off x="6232595" y="2638819"/>
              <a:ext cx="357191" cy="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7" name="Connecteur droit avec flèche 26"/>
            <p:cNvCxnSpPr/>
            <p:nvPr/>
          </p:nvCxnSpPr>
          <p:spPr>
            <a:xfrm rot="5400000">
              <a:off x="6212958" y="1237599"/>
              <a:ext cx="394876"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Connecteur droit avec flèche 28"/>
          <p:cNvCxnSpPr/>
          <p:nvPr/>
        </p:nvCxnSpPr>
        <p:spPr>
          <a:xfrm flipH="1">
            <a:off x="4751851" y="4249166"/>
            <a:ext cx="576064" cy="33196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7248129" y="4249166"/>
            <a:ext cx="626564" cy="33196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9291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350" y="202784"/>
            <a:ext cx="11713301" cy="6624736"/>
          </a:xfrm>
        </p:spPr>
        <p:txBody>
          <a:bodyPr>
            <a:normAutofit/>
          </a:bodyPr>
          <a:lstStyle/>
          <a:p>
            <a:pPr marL="0" indent="0" algn="ctr">
              <a:buNone/>
            </a:pPr>
            <a:r>
              <a:rPr lang="fr-FR" sz="3800" u="sng" dirty="0" smtClean="0">
                <a:solidFill>
                  <a:srgbClr val="0070C0"/>
                </a:solidFill>
                <a:latin typeface="Times New Roman" pitchFamily="18" charset="0"/>
                <a:cs typeface="Times New Roman" pitchFamily="18" charset="0"/>
              </a:rPr>
              <a:t>A- Bactéricidie </a:t>
            </a:r>
            <a:r>
              <a:rPr lang="fr-FR" sz="3800" u="sng" dirty="0">
                <a:solidFill>
                  <a:srgbClr val="0070C0"/>
                </a:solidFill>
                <a:latin typeface="Times New Roman" pitchFamily="18" charset="0"/>
                <a:cs typeface="Times New Roman" pitchFamily="18" charset="0"/>
              </a:rPr>
              <a:t>: Granulomatose Septique Chronique </a:t>
            </a:r>
          </a:p>
          <a:p>
            <a:pPr marL="0" indent="0" algn="ctr">
              <a:buNone/>
            </a:pPr>
            <a:r>
              <a:rPr lang="fr-FR" sz="3400" u="sng" dirty="0" smtClean="0">
                <a:solidFill>
                  <a:schemeClr val="tx1"/>
                </a:solidFill>
                <a:latin typeface="Times New Roman" pitchFamily="18" charset="0"/>
                <a:cs typeface="Times New Roman" pitchFamily="18" charset="0"/>
              </a:rPr>
              <a:t>Sur </a:t>
            </a:r>
            <a:r>
              <a:rPr lang="fr-FR" sz="3400" u="sng" dirty="0">
                <a:solidFill>
                  <a:schemeClr val="tx1"/>
                </a:solidFill>
                <a:latin typeface="Times New Roman" pitchFamily="18" charset="0"/>
                <a:cs typeface="Times New Roman" pitchFamily="18" charset="0"/>
              </a:rPr>
              <a:t>le plan clinique</a:t>
            </a:r>
          </a:p>
          <a:p>
            <a:pPr>
              <a:buFont typeface="Arial" charset="0"/>
              <a:buChar char="•"/>
            </a:pPr>
            <a:r>
              <a:rPr lang="fr-FR" dirty="0">
                <a:solidFill>
                  <a:schemeClr val="tx1"/>
                </a:solidFill>
                <a:latin typeface="Times New Roman" pitchFamily="18" charset="0"/>
                <a:cs typeface="Times New Roman" pitchFamily="18" charset="0"/>
              </a:rPr>
              <a:t>Extrêmement rare 1 / 200 000.</a:t>
            </a:r>
          </a:p>
          <a:p>
            <a:pPr>
              <a:buFont typeface="Arial" charset="0"/>
              <a:buChar char="•"/>
            </a:pPr>
            <a:r>
              <a:rPr lang="fr-FR" dirty="0" smtClean="0">
                <a:solidFill>
                  <a:schemeClr val="tx1"/>
                </a:solidFill>
                <a:latin typeface="Times New Roman" pitchFamily="18" charset="0"/>
                <a:cs typeface="Times New Roman" pitchFamily="18" charset="0"/>
              </a:rPr>
              <a:t>Infections à répétition tissulaires </a:t>
            </a:r>
            <a:r>
              <a:rPr lang="fr-FR" dirty="0">
                <a:solidFill>
                  <a:schemeClr val="tx1"/>
                </a:solidFill>
                <a:latin typeface="Times New Roman" pitchFamily="18" charset="0"/>
                <a:cs typeface="Times New Roman" pitchFamily="18" charset="0"/>
              </a:rPr>
              <a:t>et cutanées bactériennes (staphylocoques et entérobactéries) ou fongiques (aspergillose). </a:t>
            </a:r>
            <a:endParaRPr lang="fr-FR" dirty="0" smtClean="0">
              <a:solidFill>
                <a:schemeClr val="tx1"/>
              </a:solidFill>
              <a:latin typeface="Times New Roman" pitchFamily="18" charset="0"/>
              <a:cs typeface="Times New Roman" pitchFamily="18" charset="0"/>
            </a:endParaRPr>
          </a:p>
          <a:p>
            <a:pPr>
              <a:buFont typeface="Arial" charset="0"/>
              <a:buChar char="•"/>
            </a:pPr>
            <a:r>
              <a:rPr lang="fr-FR" dirty="0" smtClean="0">
                <a:solidFill>
                  <a:schemeClr val="tx1"/>
                </a:solidFill>
                <a:latin typeface="Times New Roman" pitchFamily="18" charset="0"/>
                <a:cs typeface="Times New Roman" pitchFamily="18" charset="0"/>
              </a:rPr>
              <a:t>Abcès et  granulomes au niveau des organes lymphoïdes, des poumons et du foie.</a:t>
            </a:r>
          </a:p>
          <a:p>
            <a:pPr>
              <a:buFont typeface="Arial" charset="0"/>
              <a:buChar char="•"/>
            </a:pPr>
            <a:r>
              <a:rPr lang="fr-FR" dirty="0" smtClean="0">
                <a:solidFill>
                  <a:schemeClr val="tx1"/>
                </a:solidFill>
                <a:latin typeface="Times New Roman" pitchFamily="18" charset="0"/>
                <a:cs typeface="Times New Roman" pitchFamily="18" charset="0"/>
              </a:rPr>
              <a:t>Hépato splénomégalie </a:t>
            </a:r>
            <a:r>
              <a:rPr lang="fr-FR" dirty="0">
                <a:solidFill>
                  <a:schemeClr val="tx1"/>
                </a:solidFill>
                <a:latin typeface="Times New Roman" pitchFamily="18" charset="0"/>
                <a:cs typeface="Times New Roman" pitchFamily="18" charset="0"/>
              </a:rPr>
              <a:t>habituelle</a:t>
            </a:r>
            <a:r>
              <a:rPr lang="fr-FR" dirty="0" smtClean="0">
                <a:solidFill>
                  <a:schemeClr val="tx1"/>
                </a:solidFill>
                <a:latin typeface="Times New Roman" pitchFamily="18" charset="0"/>
                <a:cs typeface="Times New Roman" pitchFamily="18" charset="0"/>
              </a:rPr>
              <a:t>.</a:t>
            </a:r>
            <a:endParaRPr lang="fr-FR" dirty="0">
              <a:solidFill>
                <a:schemeClr val="tx1"/>
              </a:solidFill>
              <a:latin typeface="Times New Roman" pitchFamily="18" charset="0"/>
              <a:cs typeface="Times New Roman" pitchFamily="18" charset="0"/>
            </a:endParaRPr>
          </a:p>
          <a:p>
            <a:pPr algn="ctr">
              <a:buFont typeface="Arial" charset="0"/>
              <a:buChar char="•"/>
            </a:pPr>
            <a:endParaRPr lang="fr-FR" dirty="0">
              <a:solidFill>
                <a:schemeClr val="tx1"/>
              </a:solidFill>
              <a:latin typeface="Times New Roman" pitchFamily="18" charset="0"/>
              <a:cs typeface="Times New Roman" pitchFamily="18" charset="0"/>
            </a:endParaRPr>
          </a:p>
          <a:p>
            <a:pPr marL="0" indent="0" algn="ctr">
              <a:buNone/>
            </a:pPr>
            <a:r>
              <a:rPr lang="fr-FR" sz="3400" u="sng" dirty="0">
                <a:solidFill>
                  <a:schemeClr val="tx1"/>
                </a:solidFill>
                <a:latin typeface="Times New Roman" pitchFamily="18" charset="0"/>
                <a:cs typeface="Times New Roman" pitchFamily="18" charset="0"/>
              </a:rPr>
              <a:t>Sur le plan immunologique </a:t>
            </a:r>
            <a:endParaRPr lang="fr-FR" sz="3400" u="sng" dirty="0" smtClean="0">
              <a:solidFill>
                <a:schemeClr val="tx1"/>
              </a:solidFill>
              <a:latin typeface="Times New Roman" pitchFamily="18" charset="0"/>
              <a:cs typeface="Times New Roman" pitchFamily="18" charset="0"/>
            </a:endParaRPr>
          </a:p>
          <a:p>
            <a:pPr>
              <a:buFont typeface="Arial" charset="0"/>
              <a:buChar char="•"/>
            </a:pPr>
            <a:r>
              <a:rPr lang="fr-FR" dirty="0" smtClean="0">
                <a:solidFill>
                  <a:schemeClr val="tx1"/>
                </a:solidFill>
                <a:latin typeface="Times New Roman" pitchFamily="18" charset="0"/>
                <a:cs typeface="Times New Roman" pitchFamily="18" charset="0"/>
              </a:rPr>
              <a:t>Immunité </a:t>
            </a:r>
            <a:r>
              <a:rPr lang="fr-FR" dirty="0">
                <a:solidFill>
                  <a:schemeClr val="tx1"/>
                </a:solidFill>
                <a:latin typeface="Times New Roman" pitchFamily="18" charset="0"/>
                <a:cs typeface="Times New Roman" pitchFamily="18" charset="0"/>
              </a:rPr>
              <a:t>cellulaire et humorale </a:t>
            </a:r>
            <a:r>
              <a:rPr lang="fr-FR" dirty="0" smtClean="0">
                <a:solidFill>
                  <a:schemeClr val="tx1"/>
                </a:solidFill>
                <a:latin typeface="Times New Roman" pitchFamily="18" charset="0"/>
                <a:cs typeface="Times New Roman" pitchFamily="18" charset="0"/>
              </a:rPr>
              <a:t>normale.</a:t>
            </a:r>
          </a:p>
          <a:p>
            <a:pPr>
              <a:buFont typeface="Arial" charset="0"/>
              <a:buChar char="•"/>
            </a:pPr>
            <a:r>
              <a:rPr lang="fr-FR" dirty="0" smtClean="0">
                <a:solidFill>
                  <a:schemeClr val="tx1"/>
                </a:solidFill>
                <a:latin typeface="Times New Roman" pitchFamily="18" charset="0"/>
                <a:cs typeface="Times New Roman" pitchFamily="18" charset="0"/>
              </a:rPr>
              <a:t>Parfois </a:t>
            </a:r>
            <a:r>
              <a:rPr lang="fr-FR" dirty="0">
                <a:solidFill>
                  <a:schemeClr val="tx1"/>
                </a:solidFill>
                <a:latin typeface="Times New Roman" pitchFamily="18" charset="0"/>
                <a:cs typeface="Times New Roman" pitchFamily="18" charset="0"/>
              </a:rPr>
              <a:t>hypergammaglobulinémie et hyperleucocytose. </a:t>
            </a:r>
            <a:endParaRPr lang="fr-FR" dirty="0" smtClean="0">
              <a:solidFill>
                <a:schemeClr val="tx1"/>
              </a:solidFill>
              <a:latin typeface="Times New Roman" pitchFamily="18" charset="0"/>
              <a:cs typeface="Times New Roman" pitchFamily="18" charset="0"/>
            </a:endParaRPr>
          </a:p>
          <a:p>
            <a:pPr>
              <a:buFont typeface="Arial" charset="0"/>
              <a:buChar char="•"/>
            </a:pPr>
            <a:r>
              <a:rPr lang="fr-FR" dirty="0" smtClean="0">
                <a:solidFill>
                  <a:schemeClr val="tx1"/>
                </a:solidFill>
                <a:latin typeface="Times New Roman" pitchFamily="18" charset="0"/>
                <a:cs typeface="Times New Roman" pitchFamily="18" charset="0"/>
              </a:rPr>
              <a:t>PNN</a:t>
            </a:r>
            <a:r>
              <a:rPr lang="fr-FR" dirty="0">
                <a:solidFill>
                  <a:schemeClr val="tx1"/>
                </a:solidFill>
                <a:latin typeface="Times New Roman" pitchFamily="18" charset="0"/>
                <a:cs typeface="Times New Roman" pitchFamily="18" charset="0"/>
              </a:rPr>
              <a:t> : activité phagocytaire pratiquement normale, activité bactéricide </a:t>
            </a:r>
            <a:r>
              <a:rPr lang="fr-FR" dirty="0" smtClean="0">
                <a:solidFill>
                  <a:schemeClr val="tx1"/>
                </a:solidFill>
                <a:latin typeface="Times New Roman" pitchFamily="18" charset="0"/>
                <a:cs typeface="Times New Roman" pitchFamily="18" charset="0"/>
              </a:rPr>
              <a:t>diminuée.</a:t>
            </a:r>
            <a:r>
              <a:rPr lang="fr-FR" dirty="0">
                <a:solidFill>
                  <a:schemeClr val="tx1"/>
                </a:solidFill>
                <a:latin typeface="Times New Roman" pitchFamily="18" charset="0"/>
                <a:cs typeface="Times New Roman" pitchFamily="18" charset="0"/>
              </a:rPr>
              <a:t> </a:t>
            </a:r>
            <a:endParaRPr lang="fr-FR" dirty="0" smtClean="0">
              <a:solidFill>
                <a:schemeClr val="tx1"/>
              </a:solidFill>
              <a:latin typeface="Times New Roman" pitchFamily="18" charset="0"/>
              <a:cs typeface="Times New Roman" pitchFamily="18" charset="0"/>
            </a:endParaRPr>
          </a:p>
          <a:p>
            <a:pPr>
              <a:buFont typeface="Arial" charset="0"/>
              <a:buChar char="•"/>
            </a:pPr>
            <a:r>
              <a:rPr lang="fr-FR" dirty="0" smtClean="0">
                <a:solidFill>
                  <a:schemeClr val="tx1"/>
                </a:solidFill>
                <a:latin typeface="Times New Roman" pitchFamily="18" charset="0"/>
                <a:cs typeface="Times New Roman" pitchFamily="18" charset="0"/>
              </a:rPr>
              <a:t>Incapacité </a:t>
            </a:r>
            <a:r>
              <a:rPr lang="fr-FR" dirty="0">
                <a:solidFill>
                  <a:schemeClr val="tx1"/>
                </a:solidFill>
                <a:latin typeface="Times New Roman" pitchFamily="18" charset="0"/>
                <a:cs typeface="Times New Roman" pitchFamily="18" charset="0"/>
              </a:rPr>
              <a:t>des cellules phagocytaires à générer les anions </a:t>
            </a:r>
            <a:r>
              <a:rPr lang="fr-FR" dirty="0" smtClean="0">
                <a:solidFill>
                  <a:schemeClr val="tx1"/>
                </a:solidFill>
                <a:latin typeface="Times New Roman" pitchFamily="18" charset="0"/>
                <a:cs typeface="Times New Roman" pitchFamily="18" charset="0"/>
              </a:rPr>
              <a:t>superoxyde </a:t>
            </a:r>
            <a:r>
              <a:rPr lang="fr-FR" dirty="0">
                <a:solidFill>
                  <a:schemeClr val="tx1"/>
                </a:solidFill>
                <a:latin typeface="Times New Roman" pitchFamily="18" charset="0"/>
                <a:cs typeface="Times New Roman" pitchFamily="18" charset="0"/>
              </a:rPr>
              <a:t>O2- et le peroxyde d’hydrogène H2O2.</a:t>
            </a:r>
          </a:p>
          <a:p>
            <a:pPr marL="0" indent="0" algn="ctr">
              <a:buNone/>
            </a:pPr>
            <a:endParaRPr lang="fr-FR" dirty="0">
              <a:solidFill>
                <a:schemeClr val="tx1"/>
              </a:solidFill>
              <a:latin typeface="Times New Roman" pitchFamily="18" charset="0"/>
              <a:cs typeface="Times New Roman" pitchFamily="18" charset="0"/>
            </a:endParaRPr>
          </a:p>
          <a:p>
            <a:pPr marL="0" indent="0" algn="ctr">
              <a:buNone/>
            </a:pPr>
            <a:endParaRPr lang="fr-FR" dirty="0" smtClean="0">
              <a:solidFill>
                <a:schemeClr val="tx1"/>
              </a:solidFill>
              <a:latin typeface="Times New Roman" pitchFamily="18" charset="0"/>
              <a:cs typeface="Times New Roman" pitchFamily="18" charset="0"/>
            </a:endParaRPr>
          </a:p>
          <a:p>
            <a:pPr>
              <a:buFont typeface="Arial" charset="0"/>
              <a:buChar char="•"/>
            </a:pPr>
            <a:endParaRPr lang="fr-FR" dirty="0" smtClean="0">
              <a:solidFill>
                <a:schemeClr val="tx1"/>
              </a:solidFill>
              <a:latin typeface="Times New Roman" pitchFamily="18" charset="0"/>
              <a:cs typeface="Times New Roman" pitchFamily="18" charset="0"/>
            </a:endParaRPr>
          </a:p>
          <a:p>
            <a:pPr>
              <a:buFont typeface="Arial" charset="0"/>
              <a:buChar char="•"/>
            </a:pPr>
            <a:endParaRPr lang="fr-FR" dirty="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768914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9467" y="0"/>
            <a:ext cx="11713301" cy="6957392"/>
          </a:xfrm>
        </p:spPr>
        <p:txBody>
          <a:bodyPr>
            <a:normAutofit fontScale="92500" lnSpcReduction="10000"/>
          </a:bodyPr>
          <a:lstStyle/>
          <a:p>
            <a:pPr marL="0" indent="0" algn="ctr">
              <a:buNone/>
            </a:pPr>
            <a:endParaRPr lang="fr-FR" u="sng" dirty="0" smtClean="0">
              <a:solidFill>
                <a:schemeClr val="tx1"/>
              </a:solidFill>
              <a:latin typeface="Times New Roman" pitchFamily="18" charset="0"/>
              <a:cs typeface="Times New Roman" pitchFamily="18" charset="0"/>
            </a:endParaRPr>
          </a:p>
          <a:p>
            <a:pPr marL="0" indent="0" algn="ctr">
              <a:buNone/>
            </a:pPr>
            <a:r>
              <a:rPr lang="fr-FR" u="sng" dirty="0" smtClean="0">
                <a:solidFill>
                  <a:schemeClr val="tx1"/>
                </a:solidFill>
                <a:latin typeface="Times New Roman" pitchFamily="18" charset="0"/>
                <a:cs typeface="Times New Roman" pitchFamily="18" charset="0"/>
              </a:rPr>
              <a:t>Sur le plan physiopathologique</a:t>
            </a:r>
          </a:p>
          <a:p>
            <a:pPr>
              <a:buFont typeface="Arial" charset="0"/>
              <a:buChar char="•"/>
            </a:pPr>
            <a:r>
              <a:rPr lang="fr-FR" sz="2000" dirty="0" smtClean="0">
                <a:solidFill>
                  <a:schemeClr val="tx1"/>
                </a:solidFill>
                <a:latin typeface="Times New Roman" pitchFamily="18" charset="0"/>
                <a:cs typeface="Times New Roman" pitchFamily="18" charset="0"/>
              </a:rPr>
              <a:t>Anomalie fonctionnelle de la </a:t>
            </a:r>
            <a:r>
              <a:rPr lang="fr-FR" sz="2000" b="1" dirty="0" smtClean="0">
                <a:solidFill>
                  <a:schemeClr val="tx1"/>
                </a:solidFill>
                <a:latin typeface="Times New Roman" pitchFamily="18" charset="0"/>
                <a:cs typeface="Times New Roman" pitchFamily="18" charset="0"/>
              </a:rPr>
              <a:t>NADPH oxydase  </a:t>
            </a:r>
            <a:r>
              <a:rPr lang="fr-FR" sz="2000" dirty="0" smtClean="0">
                <a:solidFill>
                  <a:schemeClr val="tx1"/>
                </a:solidFill>
                <a:latin typeface="Times New Roman" pitchFamily="18" charset="0"/>
                <a:cs typeface="Times New Roman" pitchFamily="18" charset="0"/>
              </a:rPr>
              <a:t>par mutations des gènes codant pour ses sous unités.</a:t>
            </a:r>
          </a:p>
          <a:p>
            <a:pPr>
              <a:buFont typeface="Arial" charset="0"/>
              <a:buChar char="•"/>
            </a:pPr>
            <a:endParaRPr lang="fr-FR" sz="2000" dirty="0" smtClean="0">
              <a:solidFill>
                <a:schemeClr val="tx1"/>
              </a:solidFill>
              <a:latin typeface="Times New Roman" pitchFamily="18" charset="0"/>
              <a:cs typeface="Times New Roman" pitchFamily="18" charset="0"/>
            </a:endParaRPr>
          </a:p>
          <a:p>
            <a:pPr>
              <a:buFont typeface="Arial" charset="0"/>
              <a:buChar char="•"/>
            </a:pPr>
            <a:endParaRPr lang="fr-FR" sz="2000" dirty="0" smtClean="0">
              <a:solidFill>
                <a:schemeClr val="tx1"/>
              </a:solidFill>
              <a:latin typeface="Times New Roman" pitchFamily="18" charset="0"/>
              <a:cs typeface="Times New Roman" pitchFamily="18" charset="0"/>
            </a:endParaRPr>
          </a:p>
          <a:p>
            <a:pPr>
              <a:buFont typeface="Arial" charset="0"/>
              <a:buChar char="•"/>
            </a:pPr>
            <a:endParaRPr lang="fr-FR" sz="2000" dirty="0" smtClean="0">
              <a:solidFill>
                <a:schemeClr val="tx1"/>
              </a:solidFill>
              <a:latin typeface="Times New Roman" pitchFamily="18" charset="0"/>
              <a:cs typeface="Times New Roman" pitchFamily="18" charset="0"/>
            </a:endParaRPr>
          </a:p>
          <a:p>
            <a:pPr marL="0" indent="0">
              <a:buNone/>
            </a:pPr>
            <a:endParaRPr lang="fr-FR" sz="2000" dirty="0" smtClean="0">
              <a:solidFill>
                <a:schemeClr val="tx1"/>
              </a:solidFill>
              <a:latin typeface="Times New Roman" pitchFamily="18" charset="0"/>
              <a:cs typeface="Times New Roman" pitchFamily="18" charset="0"/>
            </a:endParaRPr>
          </a:p>
          <a:p>
            <a:pPr>
              <a:buFont typeface="Arial" charset="0"/>
              <a:buChar char="•"/>
            </a:pPr>
            <a:r>
              <a:rPr lang="fr-FR" sz="2000" dirty="0" smtClean="0">
                <a:solidFill>
                  <a:schemeClr val="tx1"/>
                </a:solidFill>
                <a:latin typeface="Times New Roman" pitchFamily="18" charset="0"/>
                <a:cs typeface="Times New Roman" pitchFamily="18" charset="0"/>
              </a:rPr>
              <a:t>Selon </a:t>
            </a:r>
            <a:r>
              <a:rPr lang="fr-FR" sz="2000" dirty="0">
                <a:solidFill>
                  <a:schemeClr val="tx1"/>
                </a:solidFill>
                <a:latin typeface="Times New Roman" pitchFamily="18" charset="0"/>
                <a:cs typeface="Times New Roman" pitchFamily="18" charset="0"/>
              </a:rPr>
              <a:t>les </a:t>
            </a:r>
            <a:r>
              <a:rPr lang="fr-FR" sz="2000" dirty="0" smtClean="0">
                <a:solidFill>
                  <a:schemeClr val="tx1"/>
                </a:solidFill>
                <a:latin typeface="Times New Roman" pitchFamily="18" charset="0"/>
                <a:cs typeface="Times New Roman" pitchFamily="18" charset="0"/>
              </a:rPr>
              <a:t>sous-unités, les mutations sont soit à AR ou liée </a:t>
            </a:r>
            <a:r>
              <a:rPr lang="fr-FR" sz="2000" dirty="0">
                <a:solidFill>
                  <a:schemeClr val="tx1"/>
                </a:solidFill>
                <a:latin typeface="Times New Roman" pitchFamily="18" charset="0"/>
                <a:cs typeface="Times New Roman" pitchFamily="18" charset="0"/>
              </a:rPr>
              <a:t>à l’X </a:t>
            </a:r>
            <a:r>
              <a:rPr lang="fr-FR" sz="2000" dirty="0" smtClean="0">
                <a:solidFill>
                  <a:schemeClr val="tx1"/>
                </a:solidFill>
                <a:latin typeface="Times New Roman" pitchFamily="18" charset="0"/>
                <a:cs typeface="Times New Roman" pitchFamily="18" charset="0"/>
              </a:rPr>
              <a:t>: </a:t>
            </a:r>
          </a:p>
          <a:p>
            <a:pPr marL="0" indent="0">
              <a:buNone/>
            </a:pPr>
            <a:endParaRPr lang="fr-FR" sz="2000" dirty="0" smtClean="0">
              <a:solidFill>
                <a:schemeClr val="tx1"/>
              </a:solidFill>
              <a:latin typeface="Times New Roman" pitchFamily="18" charset="0"/>
              <a:cs typeface="Times New Roman" pitchFamily="18" charset="0"/>
            </a:endParaRPr>
          </a:p>
          <a:p>
            <a:pPr marL="0" indent="0">
              <a:buNone/>
            </a:pPr>
            <a:endParaRPr lang="fr-FR" sz="2000"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a:buFont typeface="Arial" charset="0"/>
              <a:buChar char="•"/>
            </a:pPr>
            <a:r>
              <a:rPr lang="fr-FR" sz="2000" dirty="0" smtClean="0">
                <a:solidFill>
                  <a:schemeClr val="tx1"/>
                </a:solidFill>
                <a:latin typeface="Times New Roman" pitchFamily="18" charset="0"/>
                <a:cs typeface="Times New Roman" pitchFamily="18" charset="0"/>
              </a:rPr>
              <a:t>Ces mutations son responsables d’un défaut  de production de FRO nécessaires à la fonction de phagocytose</a:t>
            </a:r>
          </a:p>
          <a:p>
            <a:pPr>
              <a:buFont typeface="Arial" charset="0"/>
              <a:buChar char="•"/>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a:buFont typeface="Arial" charset="0"/>
              <a:buChar char="•"/>
            </a:pPr>
            <a:endParaRPr lang="fr-FR" dirty="0" smtClean="0">
              <a:solidFill>
                <a:schemeClr val="tx1"/>
              </a:solidFill>
              <a:latin typeface="Times New Roman" pitchFamily="18" charset="0"/>
              <a:cs typeface="Times New Roman" pitchFamily="18" charset="0"/>
            </a:endParaRPr>
          </a:p>
          <a:p>
            <a:pPr>
              <a:buFont typeface="Arial" charset="0"/>
              <a:buChar char="•"/>
            </a:pPr>
            <a:endParaRPr lang="fr-FR" dirty="0">
              <a:solidFill>
                <a:schemeClr val="tx1"/>
              </a:solidFill>
              <a:latin typeface="Times New Roman" pitchFamily="18" charset="0"/>
              <a:cs typeface="Times New Roman" pitchFamily="18" charset="0"/>
            </a:endParaRPr>
          </a:p>
          <a:p>
            <a:pPr>
              <a:buFont typeface="Arial" charset="0"/>
              <a:buChar char="•"/>
            </a:pPr>
            <a:endParaRPr lang="fr-FR" dirty="0">
              <a:solidFill>
                <a:schemeClr val="tx1"/>
              </a:solidFill>
              <a:latin typeface="Times New Roman" pitchFamily="18" charset="0"/>
              <a:cs typeface="Times New Roman" pitchFamily="18" charset="0"/>
            </a:endParaRPr>
          </a:p>
          <a:p>
            <a:endParaRPr lang="fr-FR"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40048" y="3192897"/>
            <a:ext cx="7929264"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3161"/>
          <a:stretch/>
        </p:blipFill>
        <p:spPr bwMode="auto">
          <a:xfrm>
            <a:off x="757646" y="1104988"/>
            <a:ext cx="10411097" cy="165618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Connecteur droit avec flèche 3"/>
          <p:cNvCxnSpPr/>
          <p:nvPr/>
        </p:nvCxnSpPr>
        <p:spPr>
          <a:xfrm flipH="1">
            <a:off x="6864086" y="4918288"/>
            <a:ext cx="192021"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ZoneTexte 5"/>
          <p:cNvSpPr txBox="1"/>
          <p:nvPr/>
        </p:nvSpPr>
        <p:spPr>
          <a:xfrm>
            <a:off x="6288021" y="5059993"/>
            <a:ext cx="960107" cy="276999"/>
          </a:xfrm>
          <a:prstGeom prst="rect">
            <a:avLst/>
          </a:prstGeom>
          <a:noFill/>
          <a:ln w="28575">
            <a:solidFill>
              <a:srgbClr val="0070C0"/>
            </a:solidFill>
          </a:ln>
        </p:spPr>
        <p:txBody>
          <a:bodyPr wrap="square" rtlCol="0">
            <a:spAutoFit/>
          </a:bodyPr>
          <a:lstStyle/>
          <a:p>
            <a:pPr algn="ctr"/>
            <a:r>
              <a:rPr lang="fr-FR" sz="1200" b="1" dirty="0" smtClean="0">
                <a:effectLst>
                  <a:outerShdw blurRad="38100" dist="38100" dir="2700000" algn="tl">
                    <a:srgbClr val="000000">
                      <a:alpha val="43137"/>
                    </a:srgbClr>
                  </a:outerShdw>
                </a:effectLst>
                <a:latin typeface="Times New Roman" pitchFamily="18" charset="0"/>
                <a:cs typeface="Times New Roman" pitchFamily="18" charset="0"/>
              </a:rPr>
              <a:t>CGD AR</a:t>
            </a:r>
            <a:endParaRPr lang="fr-FR"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3887755" y="3284984"/>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400256" y="3509392"/>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8580107" y="5127852"/>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378987" y="5147284"/>
            <a:ext cx="57606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0296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116632"/>
            <a:ext cx="11521280" cy="6552728"/>
          </a:xfrm>
        </p:spPr>
        <p:txBody>
          <a:bodyPr>
            <a:normAutofit/>
          </a:bodyPr>
          <a:lstStyle/>
          <a:p>
            <a:pPr marL="0" indent="0" algn="ctr">
              <a:buNone/>
            </a:pPr>
            <a:r>
              <a:rPr lang="fr-FR" sz="2800" u="sng" dirty="0" smtClean="0">
                <a:solidFill>
                  <a:schemeClr val="tx1"/>
                </a:solidFill>
                <a:latin typeface="Times New Roman" pitchFamily="18" charset="0"/>
                <a:cs typeface="Times New Roman" pitchFamily="18" charset="0"/>
              </a:rPr>
              <a:t>Le diagnostic s’appui sur l’exploration </a:t>
            </a:r>
            <a:r>
              <a:rPr lang="fr-FR" sz="2800" u="sng" dirty="0">
                <a:solidFill>
                  <a:schemeClr val="tx1"/>
                </a:solidFill>
                <a:latin typeface="Times New Roman" pitchFamily="18" charset="0"/>
                <a:cs typeface="Times New Roman" pitchFamily="18" charset="0"/>
              </a:rPr>
              <a:t>du métabolisme </a:t>
            </a:r>
            <a:r>
              <a:rPr lang="fr-FR" sz="2800" u="sng" dirty="0" smtClean="0">
                <a:solidFill>
                  <a:schemeClr val="tx1"/>
                </a:solidFill>
                <a:latin typeface="Times New Roman" pitchFamily="18" charset="0"/>
                <a:cs typeface="Times New Roman" pitchFamily="18" charset="0"/>
              </a:rPr>
              <a:t>oxydatif:</a:t>
            </a:r>
          </a:p>
          <a:p>
            <a:pPr marL="0" indent="0" algn="ctr">
              <a:buNone/>
            </a:pPr>
            <a:r>
              <a:rPr lang="fr-FR" sz="2800" u="sng" dirty="0">
                <a:solidFill>
                  <a:srgbClr val="0070C0"/>
                </a:solidFill>
                <a:latin typeface="Times New Roman" pitchFamily="18" charset="0"/>
                <a:cs typeface="Times New Roman" pitchFamily="18" charset="0"/>
              </a:rPr>
              <a:t/>
            </a:r>
            <a:br>
              <a:rPr lang="fr-FR" sz="2800" u="sng" dirty="0">
                <a:solidFill>
                  <a:srgbClr val="0070C0"/>
                </a:solidFill>
                <a:latin typeface="Times New Roman" pitchFamily="18" charset="0"/>
                <a:cs typeface="Times New Roman" pitchFamily="18" charset="0"/>
              </a:rPr>
            </a:br>
            <a:r>
              <a:rPr lang="fr-FR" u="sng" dirty="0" smtClean="0">
                <a:solidFill>
                  <a:srgbClr val="0070C0"/>
                </a:solidFill>
                <a:latin typeface="Times New Roman" pitchFamily="18" charset="0"/>
                <a:cs typeface="Times New Roman" pitchFamily="18" charset="0"/>
              </a:rPr>
              <a:t>a- Test </a:t>
            </a:r>
            <a:r>
              <a:rPr lang="fr-FR" u="sng" dirty="0">
                <a:solidFill>
                  <a:srgbClr val="0070C0"/>
                </a:solidFill>
                <a:latin typeface="Times New Roman" pitchFamily="18" charset="0"/>
                <a:cs typeface="Times New Roman" pitchFamily="18" charset="0"/>
              </a:rPr>
              <a:t>au Nitrobleu de </a:t>
            </a:r>
            <a:r>
              <a:rPr lang="fr-FR" u="sng" dirty="0" smtClean="0">
                <a:solidFill>
                  <a:srgbClr val="0070C0"/>
                </a:solidFill>
                <a:latin typeface="Times New Roman" pitchFamily="18" charset="0"/>
                <a:cs typeface="Times New Roman" pitchFamily="18" charset="0"/>
              </a:rPr>
              <a:t>Tétrazolium (</a:t>
            </a:r>
            <a:r>
              <a:rPr lang="fr-FR" u="sng" dirty="0">
                <a:solidFill>
                  <a:srgbClr val="0070C0"/>
                </a:solidFill>
                <a:latin typeface="Times New Roman" pitchFamily="18" charset="0"/>
                <a:cs typeface="Times New Roman" pitchFamily="18" charset="0"/>
              </a:rPr>
              <a:t>NBT)</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endParaRPr lang="fr-FR" dirty="0" smtClean="0">
              <a:latin typeface="Times New Roman" pitchFamily="18" charset="0"/>
              <a:cs typeface="Times New Roman" pitchFamily="18" charset="0"/>
            </a:endParaRPr>
          </a:p>
          <a:p>
            <a:pPr marL="0" indent="0" algn="ctr">
              <a:buNone/>
            </a:pPr>
            <a:endParaRPr lang="fr-FR" dirty="0">
              <a:latin typeface="Times New Roman" pitchFamily="18" charset="0"/>
              <a:cs typeface="Times New Roman" pitchFamily="18" charset="0"/>
            </a:endParaRPr>
          </a:p>
          <a:p>
            <a:pPr marL="0" indent="0" algn="ctr">
              <a:buNone/>
            </a:pPr>
            <a:endParaRPr lang="fr-FR" dirty="0" smtClean="0">
              <a:latin typeface="Times New Roman" pitchFamily="18" charset="0"/>
              <a:cs typeface="Times New Roman" pitchFamily="18" charset="0"/>
            </a:endParaRPr>
          </a:p>
          <a:p>
            <a:pPr marL="0" indent="0" algn="ctr">
              <a:buNone/>
            </a:pPr>
            <a:endParaRPr lang="fr-FR" dirty="0">
              <a:latin typeface="Times New Roman" pitchFamily="18" charset="0"/>
              <a:cs typeface="Times New Roman" pitchFamily="18" charset="0"/>
            </a:endParaRPr>
          </a:p>
          <a:p>
            <a:pPr marL="0" indent="0" algn="ctr">
              <a:buNone/>
            </a:pPr>
            <a:endParaRPr lang="fr-FR" dirty="0" smtClean="0">
              <a:latin typeface="Times New Roman" pitchFamily="18" charset="0"/>
              <a:cs typeface="Times New Roman" pitchFamily="18" charset="0"/>
            </a:endParaRPr>
          </a:p>
          <a:p>
            <a:pPr marL="0" indent="0" algn="ctr">
              <a:buNone/>
            </a:pPr>
            <a:endParaRPr lang="fr-FR" dirty="0">
              <a:latin typeface="Times New Roman" pitchFamily="18" charset="0"/>
              <a:cs typeface="Times New Roman" pitchFamily="18" charset="0"/>
            </a:endParaRPr>
          </a:p>
          <a:p>
            <a:pPr marL="0" indent="0" algn="ctr">
              <a:buNone/>
            </a:pPr>
            <a:endParaRPr lang="fr-FR" dirty="0" smtClean="0">
              <a:solidFill>
                <a:srgbClr val="0070C0"/>
              </a:solidFill>
              <a:latin typeface="Times New Roman" pitchFamily="18" charset="0"/>
              <a:cs typeface="Times New Roman" pitchFamily="18" charset="0"/>
            </a:endParaRPr>
          </a:p>
          <a:p>
            <a:pPr marL="0" indent="0" algn="ctr">
              <a:buNone/>
            </a:pPr>
            <a:endParaRPr lang="fr-FR" dirty="0">
              <a:solidFill>
                <a:srgbClr val="0070C0"/>
              </a:solidFill>
              <a:latin typeface="Times New Roman" pitchFamily="18" charset="0"/>
              <a:cs typeface="Times New Roman" pitchFamily="18" charset="0"/>
            </a:endParaRPr>
          </a:p>
          <a:p>
            <a:pPr marL="0" indent="0" algn="ctr">
              <a:buNone/>
            </a:pPr>
            <a:r>
              <a:rPr lang="fr-FR" dirty="0" smtClean="0">
                <a:solidFill>
                  <a:srgbClr val="0070C0"/>
                </a:solidFill>
                <a:latin typeface="Times New Roman" pitchFamily="18" charset="0"/>
                <a:cs typeface="Times New Roman" pitchFamily="18" charset="0"/>
              </a:rPr>
              <a:t>b- </a:t>
            </a:r>
            <a:r>
              <a:rPr lang="fr-FR" u="sng" dirty="0" smtClean="0">
                <a:solidFill>
                  <a:srgbClr val="0070C0"/>
                </a:solidFill>
                <a:latin typeface="Times New Roman" pitchFamily="18" charset="0"/>
                <a:cs typeface="Times New Roman" pitchFamily="18" charset="0"/>
              </a:rPr>
              <a:t>Test </a:t>
            </a:r>
            <a:r>
              <a:rPr lang="fr-FR" u="sng" dirty="0">
                <a:solidFill>
                  <a:srgbClr val="0070C0"/>
                </a:solidFill>
                <a:latin typeface="Times New Roman" pitchFamily="18" charset="0"/>
                <a:cs typeface="Times New Roman" pitchFamily="18" charset="0"/>
              </a:rPr>
              <a:t>à la dihydrorhodamine (DHR) en </a:t>
            </a:r>
            <a:r>
              <a:rPr lang="fr-FR" u="sng" dirty="0" smtClean="0">
                <a:solidFill>
                  <a:srgbClr val="0070C0"/>
                </a:solidFill>
                <a:latin typeface="Times New Roman" pitchFamily="18" charset="0"/>
                <a:cs typeface="Times New Roman" pitchFamily="18" charset="0"/>
              </a:rPr>
              <a:t>Cytométrie </a:t>
            </a:r>
            <a:r>
              <a:rPr lang="fr-FR" u="sng" dirty="0">
                <a:solidFill>
                  <a:srgbClr val="0070C0"/>
                </a:solidFill>
                <a:latin typeface="Times New Roman" pitchFamily="18" charset="0"/>
                <a:cs typeface="Times New Roman" pitchFamily="18" charset="0"/>
              </a:rPr>
              <a:t>de flux </a:t>
            </a:r>
            <a:endParaRPr lang="fr-FR" u="sng" dirty="0" smtClean="0">
              <a:solidFill>
                <a:srgbClr val="0070C0"/>
              </a:solidFill>
              <a:latin typeface="Times New Roman" pitchFamily="18" charset="0"/>
              <a:cs typeface="Times New Roman" pitchFamily="18" charset="0"/>
            </a:endParaRPr>
          </a:p>
          <a:p>
            <a:pPr marL="0" indent="0" algn="ctr">
              <a:buNone/>
            </a:pPr>
            <a:endParaRPr lang="fr-FR" u="sng" dirty="0">
              <a:solidFill>
                <a:srgbClr val="0070C0"/>
              </a:solidFill>
              <a:latin typeface="Times New Roman" pitchFamily="18" charset="0"/>
              <a:cs typeface="Times New Roman" pitchFamily="18" charset="0"/>
            </a:endParaRPr>
          </a:p>
          <a:p>
            <a:pPr marL="0" indent="0" algn="ctr">
              <a:buNone/>
            </a:pPr>
            <a:r>
              <a:rPr lang="fr-FR" u="sng" dirty="0" smtClean="0">
                <a:solidFill>
                  <a:srgbClr val="0070C0"/>
                </a:solidFill>
                <a:latin typeface="Times New Roman" pitchFamily="18" charset="0"/>
                <a:cs typeface="Times New Roman" pitchFamily="18" charset="0"/>
              </a:rPr>
              <a:t>c- Etude </a:t>
            </a:r>
            <a:r>
              <a:rPr lang="fr-FR" u="sng" dirty="0">
                <a:solidFill>
                  <a:srgbClr val="0070C0"/>
                </a:solidFill>
                <a:latin typeface="Times New Roman" pitchFamily="18" charset="0"/>
                <a:cs typeface="Times New Roman" pitchFamily="18" charset="0"/>
              </a:rPr>
              <a:t>génétique à la  recherche des mutations dans les gènes codant les sous-unités de la NADPH oxydase</a:t>
            </a:r>
            <a:r>
              <a:rPr lang="fr-FR" u="sng" dirty="0">
                <a:latin typeface="Times New Roman" pitchFamily="18" charset="0"/>
                <a:cs typeface="Times New Roman" pitchFamily="18" charset="0"/>
              </a:rPr>
              <a:t>.</a:t>
            </a:r>
          </a:p>
          <a:p>
            <a:pPr marL="0" indent="0" algn="ctr">
              <a:buNone/>
            </a:pPr>
            <a:endParaRPr lang="fr-FR" dirty="0">
              <a:latin typeface="Times New Roman" pitchFamily="18" charset="0"/>
              <a:cs typeface="Times New Roman" pitchFamily="18" charset="0"/>
            </a:endParaRPr>
          </a:p>
          <a:p>
            <a:endParaRPr lang="fr-FR"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8885" y="1916832"/>
            <a:ext cx="873697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370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additive="base">
                                        <p:cTn id="11" dur="500" fill="hold"/>
                                        <p:tgtEl>
                                          <p:spTgt spid="19458"/>
                                        </p:tgtEl>
                                        <p:attrNameLst>
                                          <p:attrName>ppt_x</p:attrName>
                                        </p:attrNameLst>
                                      </p:cBhvr>
                                      <p:tavLst>
                                        <p:tav tm="0">
                                          <p:val>
                                            <p:strVal val="#ppt_x"/>
                                          </p:val>
                                        </p:tav>
                                        <p:tav tm="100000">
                                          <p:val>
                                            <p:strVal val="#ppt_x"/>
                                          </p:val>
                                        </p:tav>
                                      </p:tavLst>
                                    </p:anim>
                                    <p:anim calcmode="lin" valueType="num">
                                      <p:cBhvr additive="base">
                                        <p:cTn id="12"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additive="base">
                                        <p:cTn id="1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6650" y="587052"/>
            <a:ext cx="10058400" cy="1450757"/>
          </a:xfrm>
        </p:spPr>
        <p:txBody>
          <a:bodyPr>
            <a:normAutofit/>
          </a:bodyPr>
          <a:lstStyle/>
          <a:p>
            <a:r>
              <a:rPr lang="fr-FR" sz="4400" dirty="0" smtClean="0">
                <a:latin typeface="Times New Roman" pitchFamily="18" charset="0"/>
                <a:cs typeface="Times New Roman" pitchFamily="18" charset="0"/>
              </a:rPr>
              <a:t>Signes cliniques d’alerte</a:t>
            </a:r>
            <a:br>
              <a:rPr lang="fr-FR" sz="4400" dirty="0" smtClean="0">
                <a:latin typeface="Times New Roman" pitchFamily="18" charset="0"/>
                <a:cs typeface="Times New Roman" pitchFamily="18" charset="0"/>
              </a:rPr>
            </a:br>
            <a:endParaRPr lang="fr-FR" sz="4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561703" y="1854926"/>
            <a:ext cx="11034489" cy="4670418"/>
          </a:xfrm>
        </p:spPr>
        <p:txBody>
          <a:bodyPr>
            <a:normAutofit lnSpcReduction="10000"/>
          </a:bodyPr>
          <a:lstStyle/>
          <a:p>
            <a:pPr marL="514350" indent="-514350">
              <a:buFont typeface="Arial" pitchFamily="34" charset="0"/>
              <a:buAutoNum type="arabicParenR"/>
            </a:pPr>
            <a:r>
              <a:rPr lang="fr-FR" dirty="0" smtClean="0">
                <a:solidFill>
                  <a:schemeClr val="tx1"/>
                </a:solidFill>
                <a:latin typeface="Times New Roman" pitchFamily="18" charset="0"/>
                <a:cs typeface="Times New Roman" pitchFamily="18" charset="0"/>
              </a:rPr>
              <a:t>Antécédents familiaux de DIP: L’interrogatoire </a:t>
            </a:r>
            <a:r>
              <a:rPr lang="fr-FR" dirty="0">
                <a:solidFill>
                  <a:schemeClr val="tx1"/>
                </a:solidFill>
                <a:latin typeface="Times New Roman" pitchFamily="18" charset="0"/>
                <a:cs typeface="Times New Roman" pitchFamily="18" charset="0"/>
              </a:rPr>
              <a:t>du patient ou de sa famille cherchera </a:t>
            </a:r>
            <a:r>
              <a:rPr lang="fr-FR" dirty="0" smtClean="0">
                <a:solidFill>
                  <a:schemeClr val="tx1"/>
                </a:solidFill>
                <a:latin typeface="Times New Roman" pitchFamily="18" charset="0"/>
                <a:cs typeface="Times New Roman" pitchFamily="18" charset="0"/>
              </a:rPr>
              <a:t>la survenu de DIP dans la famille en bas âge.</a:t>
            </a:r>
          </a:p>
          <a:p>
            <a:pPr marL="514350" indent="-514350">
              <a:buFont typeface="Arial" pitchFamily="34" charset="0"/>
              <a:buAutoNum type="arabicParenR"/>
            </a:pPr>
            <a:endParaRPr lang="fr-FR" dirty="0" smtClean="0">
              <a:solidFill>
                <a:schemeClr val="tx1"/>
              </a:solidFill>
              <a:latin typeface="Times New Roman" pitchFamily="18" charset="0"/>
              <a:cs typeface="Times New Roman" pitchFamily="18" charset="0"/>
            </a:endParaRPr>
          </a:p>
          <a:p>
            <a:pPr marL="514350" indent="-514350">
              <a:buFont typeface="Arial" pitchFamily="34" charset="0"/>
              <a:buAutoNum type="arabicParenR"/>
            </a:pPr>
            <a:r>
              <a:rPr lang="fr-FR" dirty="0" smtClean="0">
                <a:solidFill>
                  <a:schemeClr val="tx1"/>
                </a:solidFill>
                <a:latin typeface="Times New Roman" pitchFamily="18" charset="0"/>
                <a:cs typeface="Times New Roman" pitchFamily="18" charset="0"/>
              </a:rPr>
              <a:t>La notion de consanguinité</a:t>
            </a:r>
          </a:p>
          <a:p>
            <a:pPr marL="514350" indent="-514350">
              <a:buFont typeface="Arial" pitchFamily="34" charset="0"/>
              <a:buAutoNum type="arabicParenR"/>
            </a:pPr>
            <a:endParaRPr lang="fr-FR" dirty="0" smtClean="0">
              <a:solidFill>
                <a:schemeClr val="tx1"/>
              </a:solidFill>
              <a:latin typeface="Times New Roman" pitchFamily="18" charset="0"/>
              <a:cs typeface="Times New Roman" pitchFamily="18" charset="0"/>
            </a:endParaRPr>
          </a:p>
          <a:p>
            <a:pPr marL="514350" indent="-514350">
              <a:buFont typeface="Arial" pitchFamily="34" charset="0"/>
              <a:buAutoNum type="arabicParenR"/>
            </a:pPr>
            <a:r>
              <a:rPr lang="fr-FR" dirty="0" smtClean="0">
                <a:solidFill>
                  <a:schemeClr val="tx1"/>
                </a:solidFill>
                <a:latin typeface="Times New Roman" pitchFamily="18" charset="0"/>
                <a:cs typeface="Times New Roman" pitchFamily="18" charset="0"/>
              </a:rPr>
              <a:t>Une cassure de la courbe staturo-pondérale</a:t>
            </a:r>
          </a:p>
          <a:p>
            <a:pPr marL="514350" indent="-514350">
              <a:buFont typeface="Arial" pitchFamily="34" charset="0"/>
              <a:buAutoNum type="arabicParenR"/>
            </a:pPr>
            <a:endParaRPr lang="fr-FR" dirty="0" smtClean="0">
              <a:solidFill>
                <a:schemeClr val="tx1"/>
              </a:solidFill>
              <a:latin typeface="Times New Roman" pitchFamily="18" charset="0"/>
              <a:cs typeface="Times New Roman" pitchFamily="18" charset="0"/>
            </a:endParaRPr>
          </a:p>
          <a:p>
            <a:pPr marL="514350" indent="-514350">
              <a:buFont typeface="Arial" pitchFamily="34" charset="0"/>
              <a:buAutoNum type="arabicParenR"/>
            </a:pPr>
            <a:r>
              <a:rPr lang="fr-FR" dirty="0" smtClean="0">
                <a:solidFill>
                  <a:schemeClr val="tx1"/>
                </a:solidFill>
                <a:latin typeface="Times New Roman" pitchFamily="18" charset="0"/>
                <a:cs typeface="Times New Roman" pitchFamily="18" charset="0"/>
              </a:rPr>
              <a:t>Infections:</a:t>
            </a:r>
          </a:p>
          <a:p>
            <a:pPr>
              <a:buFontTx/>
              <a:buChar char="-"/>
            </a:pPr>
            <a:r>
              <a:rPr lang="fr-FR" dirty="0" smtClean="0">
                <a:solidFill>
                  <a:schemeClr val="tx1"/>
                </a:solidFill>
                <a:latin typeface="Times New Roman" pitchFamily="18" charset="0"/>
                <a:cs typeface="Times New Roman" pitchFamily="18" charset="0"/>
              </a:rPr>
              <a:t>infections récurrentes des voies respiratoires hautes et basses.</a:t>
            </a:r>
          </a:p>
          <a:p>
            <a:pPr>
              <a:buFontTx/>
              <a:buChar char="-"/>
            </a:pPr>
            <a:r>
              <a:rPr lang="fr-FR" dirty="0" smtClean="0">
                <a:solidFill>
                  <a:schemeClr val="tx1"/>
                </a:solidFill>
                <a:latin typeface="Times New Roman" pitchFamily="18" charset="0"/>
                <a:cs typeface="Times New Roman" pitchFamily="18" charset="0"/>
              </a:rPr>
              <a:t>infections bactériennes sévères </a:t>
            </a:r>
            <a:r>
              <a:rPr lang="fr-FR" dirty="0">
                <a:solidFill>
                  <a:schemeClr val="tx1"/>
                </a:solidFill>
                <a:latin typeface="Times New Roman" pitchFamily="18" charset="0"/>
                <a:cs typeface="Times New Roman" pitchFamily="18" charset="0"/>
              </a:rPr>
              <a:t>ou fongiques récurrentes</a:t>
            </a:r>
            <a:r>
              <a:rPr lang="fr-FR" dirty="0" smtClean="0">
                <a:solidFill>
                  <a:schemeClr val="tx1"/>
                </a:solidFill>
                <a:latin typeface="Times New Roman" pitchFamily="18" charset="0"/>
                <a:cs typeface="Times New Roman" pitchFamily="18" charset="0"/>
              </a:rPr>
              <a:t>.</a:t>
            </a:r>
          </a:p>
          <a:p>
            <a:pPr>
              <a:buFontTx/>
              <a:buChar char="-"/>
            </a:pPr>
            <a:r>
              <a:rPr lang="fr-FR" dirty="0" smtClean="0">
                <a:solidFill>
                  <a:schemeClr val="tx1"/>
                </a:solidFill>
                <a:latin typeface="Times New Roman" pitchFamily="18" charset="0"/>
                <a:cs typeface="Times New Roman" pitchFamily="18" charset="0"/>
              </a:rPr>
              <a:t>infections inhabituelles et/ou d’évolution inhabituelle.</a:t>
            </a:r>
          </a:p>
          <a:p>
            <a:pPr>
              <a:buFontTx/>
              <a:buChar char="-"/>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a:buFont typeface="Arial" charset="0"/>
              <a:buChar char="•"/>
            </a:pPr>
            <a:endParaRPr lang="fr-FR"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3909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349" y="188640"/>
            <a:ext cx="11521280" cy="6408712"/>
          </a:xfrm>
        </p:spPr>
        <p:txBody>
          <a:bodyPr>
            <a:normAutofit/>
          </a:bodyPr>
          <a:lstStyle/>
          <a:p>
            <a:pPr marL="0" indent="0" algn="ctr">
              <a:buNone/>
            </a:pPr>
            <a:endParaRPr lang="fr-FR" sz="2800" u="sng" dirty="0" smtClean="0">
              <a:solidFill>
                <a:srgbClr val="0070C0"/>
              </a:solidFill>
              <a:latin typeface="Times New Roman" pitchFamily="18" charset="0"/>
              <a:cs typeface="Times New Roman" pitchFamily="18" charset="0"/>
            </a:endParaRPr>
          </a:p>
          <a:p>
            <a:pPr marL="0" indent="0" algn="ctr">
              <a:buNone/>
            </a:pPr>
            <a:r>
              <a:rPr lang="fr-FR" sz="2800" u="sng" dirty="0" smtClean="0">
                <a:solidFill>
                  <a:srgbClr val="0070C0"/>
                </a:solidFill>
                <a:latin typeface="Times New Roman" pitchFamily="18" charset="0"/>
                <a:cs typeface="Times New Roman" pitchFamily="18" charset="0"/>
              </a:rPr>
              <a:t>B- Déficit </a:t>
            </a:r>
            <a:r>
              <a:rPr lang="fr-FR" sz="2800" u="sng" dirty="0">
                <a:solidFill>
                  <a:srgbClr val="0070C0"/>
                </a:solidFill>
                <a:latin typeface="Times New Roman" pitchFamily="18" charset="0"/>
                <a:cs typeface="Times New Roman" pitchFamily="18" charset="0"/>
              </a:rPr>
              <a:t>en mobilité: molécules d’adhésion </a:t>
            </a:r>
            <a:endParaRPr lang="fr-FR" sz="2800" u="sng" dirty="0" smtClean="0">
              <a:solidFill>
                <a:srgbClr val="0070C0"/>
              </a:solidFill>
              <a:latin typeface="Times New Roman" pitchFamily="18" charset="0"/>
              <a:cs typeface="Times New Roman" pitchFamily="18" charset="0"/>
            </a:endParaRPr>
          </a:p>
          <a:p>
            <a:pPr marL="0" indent="0" algn="ctr">
              <a:buNone/>
            </a:pPr>
            <a:endParaRPr lang="fr-FR" dirty="0">
              <a:solidFill>
                <a:schemeClr val="tx1"/>
              </a:solidFill>
              <a:latin typeface="Times New Roman" pitchFamily="18" charset="0"/>
              <a:cs typeface="Times New Roman" pitchFamily="18" charset="0"/>
            </a:endParaRPr>
          </a:p>
          <a:p>
            <a:pPr marL="0" indent="0" algn="ctr">
              <a:buNone/>
            </a:pPr>
            <a:r>
              <a:rPr lang="fr-FR" u="sng" dirty="0" smtClean="0">
                <a:solidFill>
                  <a:schemeClr val="tx1"/>
                </a:solidFill>
                <a:latin typeface="Times New Roman" pitchFamily="18" charset="0"/>
                <a:cs typeface="Times New Roman" pitchFamily="18" charset="0"/>
              </a:rPr>
              <a:t>Sur le plan clinique</a:t>
            </a:r>
          </a:p>
          <a:p>
            <a:r>
              <a:rPr lang="fr-FR" dirty="0">
                <a:solidFill>
                  <a:schemeClr val="tx1"/>
                </a:solidFill>
                <a:latin typeface="Times New Roman" pitchFamily="18" charset="0"/>
                <a:cs typeface="Times New Roman" pitchFamily="18" charset="0"/>
              </a:rPr>
              <a:t>C</a:t>
            </a:r>
            <a:r>
              <a:rPr lang="fr-FR" dirty="0" smtClean="0">
                <a:solidFill>
                  <a:schemeClr val="tx1"/>
                </a:solidFill>
                <a:latin typeface="Times New Roman" pitchFamily="18" charset="0"/>
                <a:cs typeface="Times New Roman" pitchFamily="18" charset="0"/>
              </a:rPr>
              <a:t>hute </a:t>
            </a:r>
            <a:r>
              <a:rPr lang="fr-FR" dirty="0">
                <a:solidFill>
                  <a:schemeClr val="tx1"/>
                </a:solidFill>
                <a:latin typeface="Times New Roman" pitchFamily="18" charset="0"/>
                <a:cs typeface="Times New Roman" pitchFamily="18" charset="0"/>
              </a:rPr>
              <a:t>tardive du cordon </a:t>
            </a:r>
            <a:r>
              <a:rPr lang="fr-FR" dirty="0" smtClean="0">
                <a:solidFill>
                  <a:schemeClr val="tx1"/>
                </a:solidFill>
                <a:latin typeface="Times New Roman" pitchFamily="18" charset="0"/>
                <a:cs typeface="Times New Roman" pitchFamily="18" charset="0"/>
              </a:rPr>
              <a:t>ombilical: </a:t>
            </a:r>
            <a:r>
              <a:rPr lang="fr-FR" dirty="0">
                <a:solidFill>
                  <a:schemeClr val="tx1"/>
                </a:solidFill>
                <a:latin typeface="Times New Roman" pitchFamily="18" charset="0"/>
                <a:cs typeface="Times New Roman" pitchFamily="18" charset="0"/>
              </a:rPr>
              <a:t>très évocatrice chez le nouveau-né.  </a:t>
            </a:r>
          </a:p>
          <a:p>
            <a:r>
              <a:rPr lang="fr-FR" dirty="0">
                <a:solidFill>
                  <a:schemeClr val="tx1"/>
                </a:solidFill>
                <a:latin typeface="Times New Roman" pitchFamily="18" charset="0"/>
                <a:cs typeface="Times New Roman" pitchFamily="18" charset="0"/>
              </a:rPr>
              <a:t>I</a:t>
            </a:r>
            <a:r>
              <a:rPr lang="fr-FR" dirty="0" smtClean="0">
                <a:solidFill>
                  <a:schemeClr val="tx1"/>
                </a:solidFill>
                <a:latin typeface="Times New Roman" pitchFamily="18" charset="0"/>
                <a:cs typeface="Times New Roman" pitchFamily="18" charset="0"/>
              </a:rPr>
              <a:t>nfections </a:t>
            </a:r>
            <a:r>
              <a:rPr lang="fr-FR" dirty="0">
                <a:solidFill>
                  <a:schemeClr val="tx1"/>
                </a:solidFill>
                <a:latin typeface="Times New Roman" pitchFamily="18" charset="0"/>
                <a:cs typeface="Times New Roman" pitchFamily="18" charset="0"/>
              </a:rPr>
              <a:t>sans pus (Streptococcus aureus, Escherichia coli et autres BGN) récidivantes cutanées, </a:t>
            </a:r>
            <a:r>
              <a:rPr lang="fr-FR" dirty="0" smtClean="0">
                <a:solidFill>
                  <a:schemeClr val="tx1"/>
                </a:solidFill>
                <a:latin typeface="Times New Roman" pitchFamily="18" charset="0"/>
                <a:cs typeface="Times New Roman" pitchFamily="18" charset="0"/>
              </a:rPr>
              <a:t>péri anales, </a:t>
            </a:r>
            <a:r>
              <a:rPr lang="fr-FR" dirty="0">
                <a:solidFill>
                  <a:schemeClr val="tx1"/>
                </a:solidFill>
                <a:latin typeface="Times New Roman" pitchFamily="18" charset="0"/>
                <a:cs typeface="Times New Roman" pitchFamily="18" charset="0"/>
              </a:rPr>
              <a:t>pulmonaires, stomatologiques </a:t>
            </a:r>
            <a:r>
              <a:rPr lang="fr-FR" dirty="0" smtClean="0">
                <a:solidFill>
                  <a:schemeClr val="tx1"/>
                </a:solidFill>
                <a:latin typeface="Times New Roman" pitchFamily="18" charset="0"/>
                <a:cs typeface="Times New Roman" pitchFamily="18" charset="0"/>
              </a:rPr>
              <a:t>chroniques</a:t>
            </a:r>
          </a:p>
          <a:p>
            <a:endParaRPr lang="fr-FR" dirty="0" smtClean="0">
              <a:solidFill>
                <a:schemeClr val="tx1"/>
              </a:solidFill>
              <a:latin typeface="Times New Roman" pitchFamily="18" charset="0"/>
              <a:cs typeface="Times New Roman" pitchFamily="18" charset="0"/>
            </a:endParaRPr>
          </a:p>
          <a:p>
            <a:pPr marL="0" indent="0" algn="ctr">
              <a:buNone/>
            </a:pPr>
            <a:r>
              <a:rPr lang="fr-FR" u="sng" dirty="0" smtClean="0">
                <a:solidFill>
                  <a:schemeClr val="tx1"/>
                </a:solidFill>
                <a:latin typeface="Times New Roman" pitchFamily="18" charset="0"/>
                <a:cs typeface="Times New Roman" pitchFamily="18" charset="0"/>
              </a:rPr>
              <a:t>Sur le plan biologique et immunologique</a:t>
            </a:r>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Polynucléose : </a:t>
            </a:r>
            <a:r>
              <a:rPr lang="fr-FR" dirty="0">
                <a:solidFill>
                  <a:schemeClr val="tx1"/>
                </a:solidFill>
                <a:latin typeface="Times New Roman" pitchFamily="18" charset="0"/>
                <a:cs typeface="Times New Roman" pitchFamily="18" charset="0"/>
              </a:rPr>
              <a:t>50000 à 100000 /ml.</a:t>
            </a:r>
          </a:p>
          <a:p>
            <a:r>
              <a:rPr lang="fr-FR" dirty="0" smtClean="0">
                <a:solidFill>
                  <a:schemeClr val="tx1"/>
                </a:solidFill>
                <a:latin typeface="Times New Roman" pitchFamily="18" charset="0"/>
                <a:cs typeface="Times New Roman" pitchFamily="18" charset="0"/>
              </a:rPr>
              <a:t>Défaut </a:t>
            </a:r>
            <a:r>
              <a:rPr lang="fr-FR" dirty="0">
                <a:solidFill>
                  <a:schemeClr val="tx1"/>
                </a:solidFill>
                <a:latin typeface="Times New Roman" pitchFamily="18" charset="0"/>
                <a:cs typeface="Times New Roman" pitchFamily="18" charset="0"/>
              </a:rPr>
              <a:t>d’adhésion : incapacité des cellules de se lier in vitro à une couche de cellules endothéliales</a:t>
            </a:r>
          </a:p>
          <a:p>
            <a:r>
              <a:rPr lang="fr-FR" dirty="0">
                <a:solidFill>
                  <a:schemeClr val="tx1"/>
                </a:solidFill>
                <a:latin typeface="Times New Roman" pitchFamily="18" charset="0"/>
                <a:cs typeface="Times New Roman" pitchFamily="18" charset="0"/>
              </a:rPr>
              <a:t>Déficit d'expression membranaire des intégrines de la famille β2  .</a:t>
            </a:r>
          </a:p>
          <a:p>
            <a:endParaRPr lang="fr-FR" dirty="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4188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6105" y="-235136"/>
            <a:ext cx="11086146" cy="5774708"/>
          </a:xfrm>
        </p:spPr>
        <p:txBody>
          <a:bodyPr>
            <a:noAutofit/>
          </a:bodyPr>
          <a:lstStyle/>
          <a:p>
            <a:pPr marL="0" indent="0" algn="ctr">
              <a:buNone/>
            </a:pPr>
            <a:endParaRPr lang="fr-FR" sz="1600" b="1" u="sng" dirty="0" smtClean="0">
              <a:solidFill>
                <a:schemeClr val="tx1"/>
              </a:solidFill>
              <a:latin typeface="Times New Roman" pitchFamily="18" charset="0"/>
              <a:cs typeface="Times New Roman" pitchFamily="18" charset="0"/>
            </a:endParaRPr>
          </a:p>
          <a:p>
            <a:pPr marL="0" indent="0" algn="ctr">
              <a:buNone/>
            </a:pPr>
            <a:r>
              <a:rPr lang="fr-FR" sz="1600" b="1" u="sng" dirty="0" smtClean="0">
                <a:solidFill>
                  <a:schemeClr val="tx1"/>
                </a:solidFill>
                <a:latin typeface="Times New Roman" pitchFamily="18" charset="0"/>
                <a:cs typeface="Times New Roman" pitchFamily="18" charset="0"/>
              </a:rPr>
              <a:t>LAD </a:t>
            </a:r>
            <a:r>
              <a:rPr lang="fr-FR" sz="1600" b="1" u="sng" dirty="0">
                <a:solidFill>
                  <a:schemeClr val="tx1"/>
                </a:solidFill>
                <a:latin typeface="Times New Roman" pitchFamily="18" charset="0"/>
                <a:cs typeface="Times New Roman" pitchFamily="18" charset="0"/>
              </a:rPr>
              <a:t>type I</a:t>
            </a:r>
            <a:r>
              <a:rPr lang="fr-FR" sz="1600" dirty="0">
                <a:solidFill>
                  <a:schemeClr val="tx1"/>
                </a:solidFill>
                <a:latin typeface="Times New Roman" pitchFamily="18" charset="0"/>
                <a:cs typeface="Times New Roman" pitchFamily="18" charset="0"/>
              </a:rPr>
              <a:t> : </a:t>
            </a:r>
          </a:p>
          <a:p>
            <a:pPr>
              <a:buFontTx/>
              <a:buChar char="-"/>
            </a:pPr>
            <a:r>
              <a:rPr lang="fr-FR" sz="1600" dirty="0" smtClean="0">
                <a:solidFill>
                  <a:schemeClr val="tx1"/>
                </a:solidFill>
                <a:latin typeface="Times New Roman" pitchFamily="18" charset="0"/>
                <a:cs typeface="Times New Roman" pitchFamily="18" charset="0"/>
              </a:rPr>
              <a:t>Rare</a:t>
            </a:r>
            <a:r>
              <a:rPr lang="fr-FR" sz="1600" dirty="0">
                <a:solidFill>
                  <a:schemeClr val="tx1"/>
                </a:solidFill>
                <a:latin typeface="Times New Roman" pitchFamily="18" charset="0"/>
                <a:cs typeface="Times New Roman" pitchFamily="18" charset="0"/>
              </a:rPr>
              <a:t>, </a:t>
            </a:r>
            <a:r>
              <a:rPr lang="fr-FR" sz="1600" dirty="0" smtClean="0">
                <a:solidFill>
                  <a:schemeClr val="tx1"/>
                </a:solidFill>
                <a:latin typeface="Times New Roman" pitchFamily="18" charset="0"/>
                <a:cs typeface="Times New Roman" pitchFamily="18" charset="0"/>
              </a:rPr>
              <a:t>AR</a:t>
            </a:r>
            <a:endParaRPr lang="fr-FR" sz="1600" dirty="0">
              <a:solidFill>
                <a:schemeClr val="tx1"/>
              </a:solidFill>
              <a:latin typeface="Times New Roman" pitchFamily="18" charset="0"/>
              <a:cs typeface="Times New Roman" pitchFamily="18" charset="0"/>
            </a:endParaRPr>
          </a:p>
          <a:p>
            <a:pPr>
              <a:buFontTx/>
              <a:buChar char="-"/>
            </a:pPr>
            <a:r>
              <a:rPr lang="fr-FR" sz="1600" dirty="0" smtClean="0">
                <a:solidFill>
                  <a:schemeClr val="tx1"/>
                </a:solidFill>
                <a:latin typeface="Times New Roman" pitchFamily="18" charset="0"/>
                <a:cs typeface="Times New Roman" pitchFamily="18" charset="0"/>
              </a:rPr>
              <a:t> </a:t>
            </a:r>
            <a:r>
              <a:rPr lang="fr-FR" sz="1600" dirty="0">
                <a:solidFill>
                  <a:schemeClr val="tx1"/>
                </a:solidFill>
                <a:latin typeface="Times New Roman" pitchFamily="18" charset="0"/>
                <a:cs typeface="Times New Roman" pitchFamily="18" charset="0"/>
              </a:rPr>
              <a:t>M</a:t>
            </a:r>
            <a:r>
              <a:rPr lang="fr-FR" sz="1600" dirty="0" smtClean="0">
                <a:solidFill>
                  <a:schemeClr val="tx1"/>
                </a:solidFill>
                <a:latin typeface="Times New Roman" pitchFamily="18" charset="0"/>
                <a:cs typeface="Times New Roman" pitchFamily="18" charset="0"/>
              </a:rPr>
              <a:t>utations </a:t>
            </a:r>
            <a:r>
              <a:rPr lang="fr-FR" sz="1600" dirty="0">
                <a:solidFill>
                  <a:schemeClr val="tx1"/>
                </a:solidFill>
                <a:latin typeface="Times New Roman" pitchFamily="18" charset="0"/>
                <a:cs typeface="Times New Roman" pitchFamily="18" charset="0"/>
              </a:rPr>
              <a:t>du gène </a:t>
            </a:r>
            <a:r>
              <a:rPr lang="fr-FR" sz="1600" dirty="0" smtClean="0">
                <a:solidFill>
                  <a:schemeClr val="tx1"/>
                </a:solidFill>
                <a:latin typeface="Times New Roman" pitchFamily="18" charset="0"/>
                <a:cs typeface="Times New Roman" pitchFamily="18" charset="0"/>
              </a:rPr>
              <a:t>ITGB2 (Integrin B2) </a:t>
            </a:r>
            <a:r>
              <a:rPr lang="fr-FR" sz="1600" dirty="0">
                <a:solidFill>
                  <a:schemeClr val="tx1"/>
                </a:solidFill>
                <a:latin typeface="Times New Roman" pitchFamily="18" charset="0"/>
                <a:cs typeface="Times New Roman" pitchFamily="18" charset="0"/>
              </a:rPr>
              <a:t>codant pour la chaîne </a:t>
            </a:r>
            <a:r>
              <a:rPr lang="fr-FR" sz="1600" dirty="0" smtClean="0">
                <a:solidFill>
                  <a:schemeClr val="tx1"/>
                </a:solidFill>
                <a:latin typeface="Times New Roman" pitchFamily="18" charset="0"/>
                <a:cs typeface="Times New Roman" pitchFamily="18" charset="0"/>
              </a:rPr>
              <a:t>β2 </a:t>
            </a:r>
            <a:r>
              <a:rPr lang="fr-FR" sz="1600" dirty="0">
                <a:solidFill>
                  <a:schemeClr val="tx1"/>
                </a:solidFill>
                <a:latin typeface="Times New Roman" pitchFamily="18" charset="0"/>
                <a:cs typeface="Times New Roman" pitchFamily="18" charset="0"/>
              </a:rPr>
              <a:t>(CD18</a:t>
            </a:r>
            <a:r>
              <a:rPr lang="fr-FR" sz="1600" dirty="0" smtClean="0">
                <a:solidFill>
                  <a:schemeClr val="tx1"/>
                </a:solidFill>
                <a:latin typeface="Times New Roman" pitchFamily="18" charset="0"/>
                <a:cs typeface="Times New Roman" pitchFamily="18" charset="0"/>
              </a:rPr>
              <a:t>)</a:t>
            </a:r>
          </a:p>
          <a:p>
            <a:pPr>
              <a:buFontTx/>
              <a:buChar char="-"/>
            </a:pPr>
            <a:r>
              <a:rPr lang="fr-FR" sz="1600" dirty="0">
                <a:solidFill>
                  <a:schemeClr val="tx1"/>
                </a:solidFill>
                <a:latin typeface="Times New Roman" pitchFamily="18" charset="0"/>
                <a:cs typeface="Times New Roman" pitchFamily="18" charset="0"/>
              </a:rPr>
              <a:t>FNS : hyperleucocytose &gt; 100 000/mm³</a:t>
            </a:r>
          </a:p>
          <a:p>
            <a:pPr marL="0" indent="0" algn="ctr">
              <a:buNone/>
            </a:pPr>
            <a:r>
              <a:rPr lang="fr-FR" sz="1600" u="sng" dirty="0" smtClean="0">
                <a:solidFill>
                  <a:schemeClr val="tx1"/>
                </a:solidFill>
                <a:latin typeface="Times New Roman" pitchFamily="18" charset="0"/>
                <a:cs typeface="Times New Roman" pitchFamily="18" charset="0"/>
              </a:rPr>
              <a:t>Sur le plan clinique: </a:t>
            </a:r>
          </a:p>
          <a:p>
            <a:pPr>
              <a:buFont typeface="Arial" charset="0"/>
              <a:buChar char="•"/>
            </a:pPr>
            <a:r>
              <a:rPr lang="fr-FR" sz="1600" dirty="0" smtClean="0">
                <a:solidFill>
                  <a:schemeClr val="tx1"/>
                </a:solidFill>
                <a:latin typeface="Times New Roman" pitchFamily="18" charset="0"/>
                <a:cs typeface="Times New Roman" pitchFamily="18" charset="0"/>
              </a:rPr>
              <a:t>Infections récidivantes </a:t>
            </a:r>
            <a:r>
              <a:rPr lang="fr-FR" sz="1600" dirty="0">
                <a:solidFill>
                  <a:schemeClr val="tx1"/>
                </a:solidFill>
                <a:latin typeface="Times New Roman" pitchFamily="18" charset="0"/>
                <a:cs typeface="Times New Roman" pitchFamily="18" charset="0"/>
              </a:rPr>
              <a:t>cutanées, intestinales et </a:t>
            </a:r>
            <a:r>
              <a:rPr lang="fr-FR" sz="1600" dirty="0" smtClean="0">
                <a:solidFill>
                  <a:schemeClr val="tx1"/>
                </a:solidFill>
                <a:latin typeface="Times New Roman" pitchFamily="18" charset="0"/>
                <a:cs typeface="Times New Roman" pitchFamily="18" charset="0"/>
              </a:rPr>
              <a:t>péri anales</a:t>
            </a:r>
          </a:p>
          <a:p>
            <a:pPr>
              <a:buFont typeface="Arial" charset="0"/>
              <a:buChar char="•"/>
            </a:pPr>
            <a:r>
              <a:rPr lang="fr-FR" sz="1600" dirty="0" smtClean="0">
                <a:solidFill>
                  <a:schemeClr val="tx1"/>
                </a:solidFill>
                <a:latin typeface="Times New Roman" pitchFamily="18" charset="0"/>
                <a:cs typeface="Times New Roman" pitchFamily="18" charset="0"/>
              </a:rPr>
              <a:t>Dans </a:t>
            </a:r>
            <a:r>
              <a:rPr lang="fr-FR" sz="1600" dirty="0">
                <a:solidFill>
                  <a:schemeClr val="tx1"/>
                </a:solidFill>
                <a:latin typeface="Times New Roman" pitchFamily="18" charset="0"/>
                <a:cs typeface="Times New Roman" pitchFamily="18" charset="0"/>
              </a:rPr>
              <a:t>les formes les plus sévères : omphalite, chute du cordon ombilical </a:t>
            </a:r>
            <a:r>
              <a:rPr lang="fr-FR" sz="1600" dirty="0" smtClean="0">
                <a:solidFill>
                  <a:schemeClr val="tx1"/>
                </a:solidFill>
                <a:latin typeface="Times New Roman" pitchFamily="18" charset="0"/>
                <a:cs typeface="Times New Roman" pitchFamily="18" charset="0"/>
              </a:rPr>
              <a:t>retardée, septicémie.</a:t>
            </a:r>
          </a:p>
          <a:p>
            <a:pPr marL="0" indent="0" algn="ctr">
              <a:buNone/>
            </a:pPr>
            <a:r>
              <a:rPr lang="fr-FR" sz="1600" b="1" u="sng" dirty="0" smtClean="0">
                <a:solidFill>
                  <a:schemeClr val="tx1"/>
                </a:solidFill>
                <a:latin typeface="Times New Roman" pitchFamily="18" charset="0"/>
                <a:cs typeface="Times New Roman" pitchFamily="18" charset="0"/>
              </a:rPr>
              <a:t>LAD </a:t>
            </a:r>
            <a:r>
              <a:rPr lang="fr-FR" sz="1600" b="1" u="sng" dirty="0">
                <a:solidFill>
                  <a:schemeClr val="tx1"/>
                </a:solidFill>
                <a:latin typeface="Times New Roman" pitchFamily="18" charset="0"/>
                <a:cs typeface="Times New Roman" pitchFamily="18" charset="0"/>
              </a:rPr>
              <a:t>type II </a:t>
            </a:r>
            <a:endParaRPr lang="fr-FR" sz="1600" dirty="0">
              <a:solidFill>
                <a:schemeClr val="tx1"/>
              </a:solidFill>
              <a:latin typeface="Times New Roman" pitchFamily="18" charset="0"/>
              <a:cs typeface="Times New Roman" pitchFamily="18" charset="0"/>
            </a:endParaRPr>
          </a:p>
          <a:p>
            <a:pPr>
              <a:buFontTx/>
              <a:buChar char="-"/>
            </a:pPr>
            <a:r>
              <a:rPr lang="fr-FR" sz="1600" dirty="0" smtClean="0">
                <a:solidFill>
                  <a:schemeClr val="tx1"/>
                </a:solidFill>
                <a:latin typeface="Times New Roman" pitchFamily="18" charset="0"/>
                <a:cs typeface="Times New Roman" pitchFamily="18" charset="0"/>
              </a:rPr>
              <a:t>AR</a:t>
            </a:r>
          </a:p>
          <a:p>
            <a:pPr>
              <a:buFontTx/>
              <a:buChar char="-"/>
            </a:pPr>
            <a:r>
              <a:rPr lang="fr-FR" sz="1600" dirty="0" smtClean="0">
                <a:solidFill>
                  <a:schemeClr val="tx1"/>
                </a:solidFill>
                <a:latin typeface="Times New Roman" pitchFamily="18" charset="0"/>
                <a:cs typeface="Times New Roman" pitchFamily="18" charset="0"/>
              </a:rPr>
              <a:t>Sur </a:t>
            </a:r>
            <a:r>
              <a:rPr lang="fr-FR" sz="1600" dirty="0">
                <a:solidFill>
                  <a:schemeClr val="tx1"/>
                </a:solidFill>
                <a:latin typeface="Times New Roman" pitchFamily="18" charset="0"/>
                <a:cs typeface="Times New Roman" pitchFamily="18" charset="0"/>
              </a:rPr>
              <a:t>le plan clinique: La même symptomatologie de LAD I  avec retard mental et retard de croissance. </a:t>
            </a:r>
            <a:endParaRPr lang="fr-FR" sz="1600" dirty="0" smtClean="0">
              <a:solidFill>
                <a:schemeClr val="tx1"/>
              </a:solidFill>
              <a:latin typeface="Times New Roman" pitchFamily="18" charset="0"/>
              <a:cs typeface="Times New Roman" pitchFamily="18" charset="0"/>
            </a:endParaRPr>
          </a:p>
          <a:p>
            <a:pPr>
              <a:buFontTx/>
              <a:buChar char="-"/>
            </a:pPr>
            <a:r>
              <a:rPr lang="fr-FR" sz="1600" dirty="0">
                <a:solidFill>
                  <a:schemeClr val="tx1"/>
                </a:solidFill>
                <a:latin typeface="Times New Roman" pitchFamily="18" charset="0"/>
                <a:cs typeface="Times New Roman" pitchFamily="18" charset="0"/>
              </a:rPr>
              <a:t>M</a:t>
            </a:r>
            <a:r>
              <a:rPr lang="fr-FR" sz="1600" dirty="0" smtClean="0">
                <a:solidFill>
                  <a:schemeClr val="tx1"/>
                </a:solidFill>
                <a:latin typeface="Times New Roman" pitchFamily="18" charset="0"/>
                <a:cs typeface="Times New Roman" pitchFamily="18" charset="0"/>
              </a:rPr>
              <a:t>utations </a:t>
            </a:r>
            <a:r>
              <a:rPr lang="fr-FR" sz="1600" dirty="0">
                <a:solidFill>
                  <a:schemeClr val="tx1"/>
                </a:solidFill>
                <a:latin typeface="Times New Roman" pitchFamily="18" charset="0"/>
                <a:cs typeface="Times New Roman" pitchFamily="18" charset="0"/>
              </a:rPr>
              <a:t>du gène </a:t>
            </a:r>
            <a:r>
              <a:rPr lang="fr-FR" sz="1600" dirty="0" smtClean="0">
                <a:solidFill>
                  <a:schemeClr val="tx1"/>
                </a:solidFill>
                <a:latin typeface="Times New Roman" pitchFamily="18" charset="0"/>
                <a:cs typeface="Times New Roman" pitchFamily="18" charset="0"/>
              </a:rPr>
              <a:t>SLC35C1(Solute </a:t>
            </a:r>
            <a:r>
              <a:rPr lang="fr-FR" sz="1600" dirty="0">
                <a:solidFill>
                  <a:schemeClr val="tx1"/>
                </a:solidFill>
                <a:latin typeface="Times New Roman" pitchFamily="18" charset="0"/>
                <a:cs typeface="Times New Roman" pitchFamily="18" charset="0"/>
              </a:rPr>
              <a:t>Carrier Family 35 </a:t>
            </a:r>
            <a:r>
              <a:rPr lang="fr-FR" sz="1600" dirty="0" smtClean="0">
                <a:solidFill>
                  <a:schemeClr val="tx1"/>
                </a:solidFill>
                <a:latin typeface="Times New Roman" pitchFamily="18" charset="0"/>
                <a:cs typeface="Times New Roman" pitchFamily="18" charset="0"/>
              </a:rPr>
              <a:t>.11p11.2</a:t>
            </a:r>
            <a:r>
              <a:rPr lang="fr-FR" sz="1600" dirty="0">
                <a:solidFill>
                  <a:schemeClr val="tx1"/>
                </a:solidFill>
                <a:latin typeface="Times New Roman" pitchFamily="18" charset="0"/>
                <a:cs typeface="Times New Roman" pitchFamily="18" charset="0"/>
              </a:rPr>
              <a:t>) codant pour un transporteur </a:t>
            </a:r>
            <a:r>
              <a:rPr lang="fr-FR" sz="1600" dirty="0" smtClean="0">
                <a:solidFill>
                  <a:schemeClr val="tx1"/>
                </a:solidFill>
                <a:latin typeface="Times New Roman" pitchFamily="18" charset="0"/>
                <a:cs typeface="Times New Roman" pitchFamily="18" charset="0"/>
              </a:rPr>
              <a:t>Guanosine </a:t>
            </a:r>
            <a:r>
              <a:rPr lang="fr-FR" sz="1600" dirty="0">
                <a:solidFill>
                  <a:schemeClr val="tx1"/>
                </a:solidFill>
                <a:latin typeface="Times New Roman" pitchFamily="18" charset="0"/>
                <a:cs typeface="Times New Roman" pitchFamily="18" charset="0"/>
              </a:rPr>
              <a:t>5'-diphosphate fucose localisé dans l'appareil de Golgi</a:t>
            </a:r>
            <a:r>
              <a:rPr lang="fr-FR" sz="1600" dirty="0" smtClean="0">
                <a:solidFill>
                  <a:schemeClr val="tx1"/>
                </a:solidFill>
                <a:latin typeface="Times New Roman" pitchFamily="18" charset="0"/>
                <a:cs typeface="Times New Roman" pitchFamily="18" charset="0"/>
              </a:rPr>
              <a:t>..</a:t>
            </a:r>
          </a:p>
          <a:p>
            <a:pPr>
              <a:buFontTx/>
              <a:buChar char="-"/>
            </a:pPr>
            <a:r>
              <a:rPr lang="fr-FR" sz="1600" dirty="0">
                <a:solidFill>
                  <a:schemeClr val="tx1"/>
                </a:solidFill>
                <a:latin typeface="Times New Roman" pitchFamily="18" charset="0"/>
                <a:cs typeface="Times New Roman" pitchFamily="18" charset="0"/>
              </a:rPr>
              <a:t> Dc: défaut d’expréssion CD15.</a:t>
            </a:r>
          </a:p>
          <a:p>
            <a:pPr marL="0" indent="0" algn="ctr">
              <a:buNone/>
            </a:pPr>
            <a:r>
              <a:rPr lang="fr-FR" sz="1600" b="1" u="sng" dirty="0" smtClean="0">
                <a:solidFill>
                  <a:schemeClr val="tx1"/>
                </a:solidFill>
                <a:latin typeface="Times New Roman" pitchFamily="18" charset="0"/>
                <a:cs typeface="Times New Roman" pitchFamily="18" charset="0"/>
              </a:rPr>
              <a:t>LAD </a:t>
            </a:r>
            <a:r>
              <a:rPr lang="fr-FR" sz="1600" b="1" u="sng" dirty="0">
                <a:solidFill>
                  <a:schemeClr val="tx1"/>
                </a:solidFill>
                <a:latin typeface="Times New Roman" pitchFamily="18" charset="0"/>
                <a:cs typeface="Times New Roman" pitchFamily="18" charset="0"/>
              </a:rPr>
              <a:t>type III</a:t>
            </a:r>
            <a:r>
              <a:rPr lang="fr-FR" sz="1600" dirty="0">
                <a:solidFill>
                  <a:schemeClr val="tx1"/>
                </a:solidFill>
                <a:latin typeface="Times New Roman" pitchFamily="18" charset="0"/>
                <a:cs typeface="Times New Roman" pitchFamily="18" charset="0"/>
              </a:rPr>
              <a:t> </a:t>
            </a:r>
          </a:p>
          <a:p>
            <a:pPr>
              <a:buFontTx/>
              <a:buChar char="-"/>
            </a:pPr>
            <a:r>
              <a:rPr lang="fr-FR" sz="1600" dirty="0" smtClean="0">
                <a:solidFill>
                  <a:schemeClr val="tx1"/>
                </a:solidFill>
                <a:latin typeface="Times New Roman" pitchFamily="18" charset="0"/>
                <a:cs typeface="Times New Roman" pitchFamily="18" charset="0"/>
              </a:rPr>
              <a:t>Très </a:t>
            </a:r>
            <a:r>
              <a:rPr lang="fr-FR" sz="1600" dirty="0">
                <a:solidFill>
                  <a:schemeClr val="tx1"/>
                </a:solidFill>
                <a:latin typeface="Times New Roman" pitchFamily="18" charset="0"/>
                <a:cs typeface="Times New Roman" pitchFamily="18" charset="0"/>
              </a:rPr>
              <a:t>rare, </a:t>
            </a:r>
            <a:r>
              <a:rPr lang="fr-FR" sz="1600" dirty="0" smtClean="0">
                <a:solidFill>
                  <a:schemeClr val="tx1"/>
                </a:solidFill>
                <a:latin typeface="Times New Roman" pitchFamily="18" charset="0"/>
                <a:cs typeface="Times New Roman" pitchFamily="18" charset="0"/>
              </a:rPr>
              <a:t>AR</a:t>
            </a:r>
            <a:r>
              <a:rPr lang="fr-FR" sz="1600" dirty="0">
                <a:solidFill>
                  <a:schemeClr val="tx1"/>
                </a:solidFill>
                <a:latin typeface="Times New Roman" pitchFamily="18" charset="0"/>
                <a:cs typeface="Times New Roman" pitchFamily="18" charset="0"/>
              </a:rPr>
              <a:t>, </a:t>
            </a:r>
            <a:endParaRPr lang="fr-FR" sz="1600" dirty="0" smtClean="0">
              <a:solidFill>
                <a:schemeClr val="tx1"/>
              </a:solidFill>
              <a:latin typeface="Times New Roman" pitchFamily="18" charset="0"/>
              <a:cs typeface="Times New Roman" pitchFamily="18" charset="0"/>
            </a:endParaRPr>
          </a:p>
          <a:p>
            <a:pPr>
              <a:buFontTx/>
              <a:buChar char="-"/>
            </a:pPr>
            <a:r>
              <a:rPr lang="fr-FR" sz="1600" dirty="0">
                <a:solidFill>
                  <a:schemeClr val="tx1"/>
                </a:solidFill>
                <a:latin typeface="Times New Roman" pitchFamily="18" charset="0"/>
                <a:cs typeface="Times New Roman" pitchFamily="18" charset="0"/>
              </a:rPr>
              <a:t>M</a:t>
            </a:r>
            <a:r>
              <a:rPr lang="fr-FR" sz="1600" dirty="0" smtClean="0">
                <a:solidFill>
                  <a:schemeClr val="tx1"/>
                </a:solidFill>
                <a:latin typeface="Times New Roman" pitchFamily="18" charset="0"/>
                <a:cs typeface="Times New Roman" pitchFamily="18" charset="0"/>
              </a:rPr>
              <a:t>utation </a:t>
            </a:r>
            <a:r>
              <a:rPr lang="fr-FR" sz="1600" dirty="0">
                <a:solidFill>
                  <a:schemeClr val="tx1"/>
                </a:solidFill>
                <a:latin typeface="Times New Roman" pitchFamily="18" charset="0"/>
                <a:cs typeface="Times New Roman" pitchFamily="18" charset="0"/>
              </a:rPr>
              <a:t>du gène </a:t>
            </a:r>
            <a:r>
              <a:rPr lang="fr-FR" sz="1600" dirty="0" smtClean="0">
                <a:solidFill>
                  <a:schemeClr val="tx1"/>
                </a:solidFill>
                <a:latin typeface="Times New Roman" pitchFamily="18" charset="0"/>
                <a:cs typeface="Times New Roman" pitchFamily="18" charset="0"/>
              </a:rPr>
              <a:t>KINDLIN3(Fermitin Family3) codant pour Rap activateur de la B1-B2 intégrine, responsable de l’adhésion des cellules hématopoïétique.</a:t>
            </a:r>
            <a:endParaRPr lang="fr-FR" sz="1600" dirty="0">
              <a:solidFill>
                <a:schemeClr val="tx1"/>
              </a:solidFill>
              <a:latin typeface="Times New Roman" pitchFamily="18" charset="0"/>
              <a:cs typeface="Times New Roman" pitchFamily="18" charset="0"/>
            </a:endParaRPr>
          </a:p>
          <a:p>
            <a:pPr>
              <a:buFontTx/>
              <a:buChar char="-"/>
            </a:pPr>
            <a:r>
              <a:rPr lang="fr-FR" sz="1600" dirty="0" smtClean="0">
                <a:solidFill>
                  <a:schemeClr val="tx1"/>
                </a:solidFill>
                <a:latin typeface="Times New Roman" pitchFamily="18" charset="0"/>
                <a:cs typeface="Times New Roman" pitchFamily="18" charset="0"/>
              </a:rPr>
              <a:t>Sur le plan clinique: La </a:t>
            </a:r>
            <a:r>
              <a:rPr lang="fr-FR" sz="1600" dirty="0">
                <a:solidFill>
                  <a:schemeClr val="tx1"/>
                </a:solidFill>
                <a:latin typeface="Times New Roman" pitchFamily="18" charset="0"/>
                <a:cs typeface="Times New Roman" pitchFamily="18" charset="0"/>
              </a:rPr>
              <a:t>même symptomatologie </a:t>
            </a:r>
            <a:r>
              <a:rPr lang="fr-FR" sz="1600" dirty="0" smtClean="0">
                <a:solidFill>
                  <a:schemeClr val="tx1"/>
                </a:solidFill>
                <a:latin typeface="Times New Roman" pitchFamily="18" charset="0"/>
                <a:cs typeface="Times New Roman" pitchFamily="18" charset="0"/>
              </a:rPr>
              <a:t>du </a:t>
            </a:r>
            <a:r>
              <a:rPr lang="fr-FR" sz="1600" dirty="0">
                <a:solidFill>
                  <a:schemeClr val="tx1"/>
                </a:solidFill>
                <a:latin typeface="Times New Roman" pitchFamily="18" charset="0"/>
                <a:cs typeface="Times New Roman" pitchFamily="18" charset="0"/>
              </a:rPr>
              <a:t>LAD 1 avec des  hémorragies.</a:t>
            </a:r>
          </a:p>
          <a:p>
            <a:pPr marL="0" indent="0">
              <a:buNone/>
            </a:pPr>
            <a:endParaRPr lang="fr-FR" sz="1600" dirty="0">
              <a:solidFill>
                <a:schemeClr val="tx1"/>
              </a:solidFill>
              <a:latin typeface="Times New Roman" pitchFamily="18" charset="0"/>
              <a:cs typeface="Times New Roman" pitchFamily="18" charset="0"/>
            </a:endParaRPr>
          </a:p>
          <a:p>
            <a:endParaRPr lang="fr-FR"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48520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additive="base">
                                        <p:cTn id="71"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3md5dngttnvbj.cloudfront.net/content/bloodjournal/113/19/4485/F1.lar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8600"/>
            <a:ext cx="12048661" cy="65687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447595" y="6578323"/>
            <a:ext cx="9144000" cy="276999"/>
          </a:xfrm>
          <a:prstGeom prst="rect">
            <a:avLst/>
          </a:prstGeom>
        </p:spPr>
        <p:txBody>
          <a:bodyPr wrap="square">
            <a:spAutoFit/>
          </a:bodyPr>
          <a:lstStyle/>
          <a:p>
            <a:r>
              <a:rPr lang="en-US" sz="1200" dirty="0">
                <a:latin typeface="Times New Roman" pitchFamily="18" charset="0"/>
                <a:cs typeface="Times New Roman" pitchFamily="18" charset="0"/>
              </a:rPr>
              <a:t>LAD syndromes: </a:t>
            </a:r>
            <a:r>
              <a:rPr lang="en-US" sz="1200" i="1" dirty="0">
                <a:latin typeface="Times New Roman" pitchFamily="18" charset="0"/>
                <a:cs typeface="Times New Roman" pitchFamily="18" charset="0"/>
              </a:rPr>
              <a:t>FERMT3</a:t>
            </a:r>
            <a:r>
              <a:rPr lang="en-US" sz="1200" dirty="0">
                <a:latin typeface="Times New Roman" pitchFamily="18" charset="0"/>
                <a:cs typeface="Times New Roman" pitchFamily="18" charset="0"/>
              </a:rPr>
              <a:t> kindles the </a:t>
            </a:r>
            <a:r>
              <a:rPr lang="en-US" sz="1200" dirty="0" smtClean="0">
                <a:latin typeface="Times New Roman" pitchFamily="18" charset="0"/>
                <a:cs typeface="Times New Roman" pitchFamily="18" charset="0"/>
              </a:rPr>
              <a:t>signal © </a:t>
            </a:r>
            <a:r>
              <a:rPr lang="en-US" sz="1200" dirty="0">
                <a:latin typeface="Times New Roman" pitchFamily="18" charset="0"/>
                <a:cs typeface="Times New Roman" pitchFamily="18" charset="0"/>
              </a:rPr>
              <a:t>2009 by The American Society of Hematology</a:t>
            </a:r>
            <a:endParaRPr lang="fr-FR"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402217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413" y="594063"/>
            <a:ext cx="10081120" cy="400110"/>
          </a:xfrm>
          <a:prstGeom prst="rect">
            <a:avLst/>
          </a:prstGeom>
        </p:spPr>
        <p:txBody>
          <a:bodyPr wrap="square">
            <a:spAutoFit/>
          </a:bodyPr>
          <a:lstStyle/>
          <a:p>
            <a:pPr algn="ctr"/>
            <a:r>
              <a:rPr lang="fr-FR" sz="2000" b="1" u="sng" dirty="0" smtClean="0">
                <a:solidFill>
                  <a:srgbClr val="0070C0"/>
                </a:solidFill>
              </a:rPr>
              <a:t>Absence d’expression  CD18/CD11a : Lymphocytes, monocytes et PN : LAD 1     </a:t>
            </a:r>
            <a:endParaRPr lang="fr-FR" sz="2000" u="sng" dirty="0">
              <a:solidFill>
                <a:srgbClr val="0070C0"/>
              </a:solidFill>
            </a:endParaRPr>
          </a:p>
        </p:txBody>
      </p:sp>
      <p:pic>
        <p:nvPicPr>
          <p:cNvPr id="5" name="Picture 2"/>
          <p:cNvPicPr>
            <a:picLocks noChangeAspect="1" noChangeArrowheads="1"/>
          </p:cNvPicPr>
          <p:nvPr/>
        </p:nvPicPr>
        <p:blipFill>
          <a:blip r:embed="rId3" cstate="print"/>
          <a:srcRect/>
          <a:stretch>
            <a:fillRect/>
          </a:stretch>
        </p:blipFill>
        <p:spPr bwMode="auto">
          <a:xfrm>
            <a:off x="612025" y="1506488"/>
            <a:ext cx="5557396" cy="352839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3"/>
          <p:cNvPicPr>
            <a:picLocks noChangeAspect="1" noChangeArrowheads="1"/>
          </p:cNvPicPr>
          <p:nvPr/>
        </p:nvPicPr>
        <p:blipFill>
          <a:blip r:embed="rId4" cstate="print"/>
          <a:srcRect/>
          <a:stretch>
            <a:fillRect/>
          </a:stretch>
        </p:blipFill>
        <p:spPr bwMode="auto">
          <a:xfrm>
            <a:off x="6192012" y="1482865"/>
            <a:ext cx="5054753" cy="352839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ectangle 6"/>
          <p:cNvSpPr/>
          <p:nvPr/>
        </p:nvSpPr>
        <p:spPr>
          <a:xfrm>
            <a:off x="10228351" y="1484784"/>
            <a:ext cx="181365" cy="211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4948351" y="1484784"/>
            <a:ext cx="181365" cy="211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28481986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71400"/>
            <a:ext cx="10972800" cy="1600200"/>
          </a:xfrm>
        </p:spPr>
        <p:txBody>
          <a:bodyPr>
            <a:normAutofit/>
          </a:bodyPr>
          <a:lstStyle/>
          <a:p>
            <a:r>
              <a:rPr lang="fr-FR" sz="3600" dirty="0" smtClean="0">
                <a:latin typeface="Times New Roman" pitchFamily="18" charset="0"/>
                <a:cs typeface="Times New Roman" pitchFamily="18" charset="0"/>
              </a:rPr>
              <a:t>IV- les DIP combinés syndromiques.</a:t>
            </a:r>
            <a:br>
              <a:rPr lang="fr-FR" sz="3600" dirty="0" smtClean="0">
                <a:latin typeface="Times New Roman" pitchFamily="18" charset="0"/>
                <a:cs typeface="Times New Roman" pitchFamily="18" charset="0"/>
              </a:rPr>
            </a:b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335360" y="1013044"/>
            <a:ext cx="11617291" cy="6148064"/>
          </a:xfrm>
        </p:spPr>
        <p:txBody>
          <a:bodyPr>
            <a:normAutofit/>
          </a:bodyPr>
          <a:lstStyle/>
          <a:p>
            <a:pPr marL="514350" indent="-514350" algn="ctr">
              <a:buAutoNum type="arabicParenR"/>
            </a:pPr>
            <a:r>
              <a:rPr lang="fr-FR" sz="3200" u="sng" dirty="0" smtClean="0">
                <a:solidFill>
                  <a:srgbClr val="0070C0"/>
                </a:solidFill>
                <a:latin typeface="Times New Roman" pitchFamily="18" charset="0"/>
                <a:cs typeface="Times New Roman" pitchFamily="18" charset="0"/>
              </a:rPr>
              <a:t>Syndrome de Wiskott-Aldrich (WAS): </a:t>
            </a:r>
            <a:endParaRPr lang="fr-FR" sz="3200" u="sng" dirty="0" smtClean="0">
              <a:solidFill>
                <a:schemeClr val="tx1"/>
              </a:solidFill>
              <a:latin typeface="Times New Roman" pitchFamily="18" charset="0"/>
              <a:cs typeface="Times New Roman" pitchFamily="18" charset="0"/>
            </a:endParaRPr>
          </a:p>
          <a:p>
            <a:pPr marL="0" indent="0" algn="ctr">
              <a:buNone/>
            </a:pPr>
            <a:r>
              <a:rPr lang="fr-FR" u="sng" dirty="0" smtClean="0">
                <a:solidFill>
                  <a:schemeClr val="tx1"/>
                </a:solidFill>
                <a:latin typeface="Times New Roman" pitchFamily="18" charset="0"/>
                <a:cs typeface="Times New Roman" pitchFamily="18" charset="0"/>
              </a:rPr>
              <a:t>Sur le plan clinique</a:t>
            </a:r>
          </a:p>
          <a:p>
            <a:r>
              <a:rPr lang="fr-FR" sz="1800" dirty="0">
                <a:solidFill>
                  <a:schemeClr val="tx1"/>
                </a:solidFill>
                <a:latin typeface="Times New Roman" pitchFamily="18" charset="0"/>
                <a:cs typeface="Times New Roman" pitchFamily="18" charset="0"/>
              </a:rPr>
              <a:t>A</a:t>
            </a:r>
            <a:r>
              <a:rPr lang="fr-FR" sz="1800" dirty="0" smtClean="0">
                <a:solidFill>
                  <a:schemeClr val="tx1"/>
                </a:solidFill>
                <a:latin typeface="Times New Roman" pitchFamily="18" charset="0"/>
                <a:cs typeface="Times New Roman" pitchFamily="18" charset="0"/>
              </a:rPr>
              <a:t>ssocie chez le garçon à </a:t>
            </a:r>
          </a:p>
          <a:p>
            <a:pPr>
              <a:buFontTx/>
              <a:buChar char="-"/>
            </a:pPr>
            <a:r>
              <a:rPr lang="fr-FR" sz="1800" dirty="0" smtClean="0">
                <a:solidFill>
                  <a:schemeClr val="tx1"/>
                </a:solidFill>
                <a:latin typeface="Times New Roman" pitchFamily="18" charset="0"/>
                <a:cs typeface="Times New Roman" pitchFamily="18" charset="0"/>
              </a:rPr>
              <a:t>un eczéma</a:t>
            </a:r>
          </a:p>
          <a:p>
            <a:pPr>
              <a:buFontTx/>
              <a:buChar char="-"/>
            </a:pPr>
            <a:r>
              <a:rPr lang="fr-FR" sz="1800" dirty="0" smtClean="0">
                <a:solidFill>
                  <a:schemeClr val="tx1"/>
                </a:solidFill>
                <a:latin typeface="Times New Roman" pitchFamily="18" charset="0"/>
                <a:cs typeface="Times New Roman" pitchFamily="18" charset="0"/>
              </a:rPr>
              <a:t>une thrombopénie (microplaquettes) </a:t>
            </a:r>
            <a:endParaRPr lang="fr-FR" sz="1800" dirty="0">
              <a:solidFill>
                <a:schemeClr val="tx1"/>
              </a:solidFill>
              <a:latin typeface="Times New Roman" pitchFamily="18" charset="0"/>
              <a:cs typeface="Times New Roman" pitchFamily="18" charset="0"/>
            </a:endParaRPr>
          </a:p>
          <a:p>
            <a:pPr>
              <a:buFontTx/>
              <a:buChar char="-"/>
            </a:pPr>
            <a:r>
              <a:rPr lang="fr-FR" sz="1800" dirty="0" smtClean="0">
                <a:solidFill>
                  <a:schemeClr val="tx1"/>
                </a:solidFill>
                <a:latin typeface="Times New Roman" pitchFamily="18" charset="0"/>
                <a:cs typeface="Times New Roman" pitchFamily="18" charset="0"/>
              </a:rPr>
              <a:t>des infections bactériennes et/ou virales répétées. </a:t>
            </a:r>
          </a:p>
          <a:p>
            <a:pPr>
              <a:buFontTx/>
              <a:buChar char="-"/>
            </a:pPr>
            <a:r>
              <a:rPr lang="fr-FR" sz="1800" dirty="0" smtClean="0">
                <a:solidFill>
                  <a:schemeClr val="tx1"/>
                </a:solidFill>
                <a:latin typeface="Times New Roman" pitchFamily="18" charset="0"/>
                <a:cs typeface="Times New Roman" pitchFamily="18" charset="0"/>
              </a:rPr>
              <a:t>Sd hétérogène, qui peut se compliquer de manifestations auto-immunes et lymphoprolifératives</a:t>
            </a:r>
            <a:r>
              <a:rPr lang="fr-FR" sz="2200" dirty="0" smtClean="0">
                <a:solidFill>
                  <a:schemeClr val="tx1"/>
                </a:solidFill>
                <a:latin typeface="Times New Roman" pitchFamily="18" charset="0"/>
                <a:cs typeface="Times New Roman" pitchFamily="18" charset="0"/>
              </a:rPr>
              <a:t>.</a:t>
            </a:r>
          </a:p>
          <a:p>
            <a:pPr marL="0" indent="0">
              <a:buNone/>
            </a:pPr>
            <a:r>
              <a:rPr lang="fr-FR" sz="2200" dirty="0" smtClean="0">
                <a:solidFill>
                  <a:schemeClr val="tx1"/>
                </a:solidFill>
                <a:latin typeface="Times New Roman" pitchFamily="18" charset="0"/>
                <a:cs typeface="Times New Roman" pitchFamily="18" charset="0"/>
              </a:rPr>
              <a:t>	</a:t>
            </a:r>
          </a:p>
          <a:p>
            <a:pPr marL="0" indent="0">
              <a:buNone/>
            </a:pPr>
            <a:endParaRPr lang="fr-FR" sz="2200" dirty="0">
              <a:solidFill>
                <a:schemeClr val="tx1"/>
              </a:solidFill>
              <a:latin typeface="Times New Roman" pitchFamily="18" charset="0"/>
              <a:cs typeface="Times New Roman" pitchFamily="18" charset="0"/>
            </a:endParaRPr>
          </a:p>
          <a:p>
            <a:pPr marL="0" indent="0">
              <a:buNone/>
            </a:pPr>
            <a:endParaRPr lang="fr-FR" sz="2200" dirty="0" smtClean="0">
              <a:solidFill>
                <a:schemeClr val="tx1"/>
              </a:solidFill>
              <a:latin typeface="Times New Roman" pitchFamily="18" charset="0"/>
              <a:cs typeface="Times New Roman" pitchFamily="18" charset="0"/>
            </a:endParaRPr>
          </a:p>
          <a:p>
            <a:pPr marL="0" indent="0">
              <a:buNone/>
            </a:pPr>
            <a:endParaRPr lang="fr-FR" sz="2200" dirty="0">
              <a:solidFill>
                <a:schemeClr val="tx1"/>
              </a:solidFill>
              <a:latin typeface="Times New Roman" pitchFamily="18" charset="0"/>
              <a:cs typeface="Times New Roman" pitchFamily="18" charset="0"/>
            </a:endParaRPr>
          </a:p>
          <a:p>
            <a:pPr marL="0" indent="0">
              <a:buNone/>
            </a:pPr>
            <a:endParaRPr lang="fr-FR" sz="2200" dirty="0" smtClean="0">
              <a:solidFill>
                <a:schemeClr val="tx1"/>
              </a:solidFill>
              <a:latin typeface="Times New Roman" pitchFamily="18" charset="0"/>
              <a:cs typeface="Times New Roman" pitchFamily="18" charset="0"/>
            </a:endParaRPr>
          </a:p>
          <a:p>
            <a:pPr marL="0" indent="0">
              <a:buNone/>
            </a:pPr>
            <a:endParaRPr lang="fr-FR" sz="2200" dirty="0">
              <a:solidFill>
                <a:schemeClr val="tx1"/>
              </a:solidFill>
              <a:latin typeface="Times New Roman" pitchFamily="18" charset="0"/>
              <a:cs typeface="Times New Roman" pitchFamily="18" charset="0"/>
            </a:endParaRPr>
          </a:p>
          <a:p>
            <a:pPr marL="0" indent="0">
              <a:buNone/>
            </a:pPr>
            <a:endParaRPr lang="fr-FR" sz="2200" dirty="0" smtClean="0">
              <a:solidFill>
                <a:schemeClr val="tx1"/>
              </a:solidFill>
              <a:latin typeface="Times New Roman" pitchFamily="18" charset="0"/>
              <a:cs typeface="Times New Roman" pitchFamily="18" charset="0"/>
            </a:endParaRPr>
          </a:p>
          <a:p>
            <a:pPr marL="0" indent="0">
              <a:buNone/>
            </a:pPr>
            <a:endParaRPr lang="fr-FR" sz="2200" dirty="0">
              <a:solidFill>
                <a:schemeClr val="tx1"/>
              </a:solidFill>
              <a:latin typeface="Times New Roman" pitchFamily="18" charset="0"/>
              <a:cs typeface="Times New Roman" pitchFamily="18" charset="0"/>
            </a:endParaRPr>
          </a:p>
          <a:p>
            <a:pPr marL="0" indent="0">
              <a:buNone/>
            </a:pPr>
            <a:endParaRPr lang="fr-FR" sz="2200" dirty="0" smtClean="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40180"/>
          <a:stretch/>
        </p:blipFill>
        <p:spPr bwMode="auto">
          <a:xfrm>
            <a:off x="822960" y="4078316"/>
            <a:ext cx="10745648" cy="26630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390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1371" y="188641"/>
            <a:ext cx="11329259" cy="3785652"/>
          </a:xfrm>
          <a:prstGeom prst="rect">
            <a:avLst/>
          </a:prstGeom>
        </p:spPr>
        <p:txBody>
          <a:bodyPr wrap="square">
            <a:spAutoFit/>
          </a:bodyPr>
          <a:lstStyle/>
          <a:p>
            <a:pPr algn="ctr"/>
            <a:r>
              <a:rPr lang="fr-FR" sz="2400" u="sng" dirty="0">
                <a:latin typeface="Times New Roman" pitchFamily="18" charset="0"/>
                <a:cs typeface="Times New Roman" pitchFamily="18" charset="0"/>
              </a:rPr>
              <a:t>Sur le plan </a:t>
            </a:r>
            <a:r>
              <a:rPr lang="fr-FR" sz="2400" u="sng" dirty="0" smtClean="0">
                <a:latin typeface="Times New Roman" pitchFamily="18" charset="0"/>
                <a:cs typeface="Times New Roman" pitchFamily="18" charset="0"/>
              </a:rPr>
              <a:t>immunologique</a:t>
            </a:r>
          </a:p>
          <a:p>
            <a:pPr algn="ctr"/>
            <a:endParaRPr lang="fr-FR" sz="2400" u="sng" dirty="0">
              <a:latin typeface="Times New Roman" pitchFamily="18" charset="0"/>
              <a:cs typeface="Times New Roman" pitchFamily="18" charset="0"/>
            </a:endParaRPr>
          </a:p>
          <a:p>
            <a:pPr>
              <a:buFont typeface="Arial" charset="0"/>
              <a:buChar char="•"/>
            </a:pPr>
            <a:r>
              <a:rPr lang="fr-FR" sz="2400" dirty="0" smtClean="0">
                <a:latin typeface="Times New Roman" pitchFamily="18" charset="0"/>
                <a:cs typeface="Times New Roman" pitchFamily="18" charset="0"/>
              </a:rPr>
              <a:t> Déficit </a:t>
            </a:r>
            <a:r>
              <a:rPr lang="fr-FR" sz="2400" dirty="0">
                <a:latin typeface="Times New Roman" pitchFamily="18" charset="0"/>
                <a:cs typeface="Times New Roman" pitchFamily="18" charset="0"/>
              </a:rPr>
              <a:t>essentiellement cellulaire marqué par une lymphopénie T </a:t>
            </a:r>
            <a:r>
              <a:rPr lang="fr-FR" sz="2400" dirty="0" smtClean="0">
                <a:latin typeface="Times New Roman" pitchFamily="18" charset="0"/>
                <a:cs typeface="Times New Roman" pitchFamily="18" charset="0"/>
              </a:rPr>
              <a:t>progressive.</a:t>
            </a:r>
            <a:endParaRPr lang="fr-FR" sz="2400" dirty="0">
              <a:latin typeface="Times New Roman" pitchFamily="18" charset="0"/>
              <a:cs typeface="Times New Roman" pitchFamily="18" charset="0"/>
            </a:endParaRPr>
          </a:p>
          <a:p>
            <a:pPr>
              <a:buFont typeface="Arial" charset="0"/>
              <a:buChar char="•"/>
            </a:pPr>
            <a:r>
              <a:rPr lang="fr-FR" sz="2400" dirty="0" smtClean="0">
                <a:latin typeface="Times New Roman" pitchFamily="18" charset="0"/>
                <a:cs typeface="Times New Roman" pitchFamily="18" charset="0"/>
              </a:rPr>
              <a:t> IgM </a:t>
            </a:r>
            <a:r>
              <a:rPr lang="fr-FR" sz="2400" dirty="0">
                <a:latin typeface="Times New Roman" pitchFamily="18" charset="0"/>
                <a:cs typeface="Times New Roman" pitchFamily="18" charset="0"/>
              </a:rPr>
              <a:t>diminués, IgA/IgE élevés</a:t>
            </a:r>
          </a:p>
          <a:p>
            <a:pPr algn="ctr"/>
            <a:endParaRPr lang="fr-FR" sz="2400" dirty="0">
              <a:latin typeface="Times New Roman" pitchFamily="18" charset="0"/>
              <a:cs typeface="Times New Roman" pitchFamily="18" charset="0"/>
            </a:endParaRPr>
          </a:p>
          <a:p>
            <a:pPr algn="ctr"/>
            <a:endParaRPr lang="fr-FR" sz="2400" dirty="0">
              <a:latin typeface="Times New Roman" pitchFamily="18" charset="0"/>
              <a:cs typeface="Times New Roman" pitchFamily="18" charset="0"/>
            </a:endParaRPr>
          </a:p>
          <a:p>
            <a:pPr algn="ctr"/>
            <a:r>
              <a:rPr lang="fr-FR" sz="2400" u="sng" dirty="0">
                <a:latin typeface="Times New Roman" pitchFamily="18" charset="0"/>
                <a:cs typeface="Times New Roman" pitchFamily="18" charset="0"/>
              </a:rPr>
              <a:t>Sur le plan physiopathologique</a:t>
            </a:r>
          </a:p>
          <a:p>
            <a:r>
              <a:rPr lang="fr-FR" sz="2400" dirty="0">
                <a:latin typeface="Times New Roman" pitchFamily="18" charset="0"/>
                <a:cs typeface="Times New Roman" pitchFamily="18" charset="0"/>
              </a:rPr>
              <a:t>	Mutation du  gène WASP (Wiskott Aldrich Syndrome Protein) localisé sur le chromosome X. </a:t>
            </a:r>
          </a:p>
          <a:p>
            <a:r>
              <a:rPr lang="fr-FR" sz="2400" dirty="0">
                <a:latin typeface="Times New Roman" pitchFamily="18" charset="0"/>
                <a:cs typeface="Times New Roman" pitchFamily="18" charset="0"/>
              </a:rPr>
              <a:t>La protéine codée par ce gène intervient dans la polymérisation de l’actine.</a:t>
            </a:r>
          </a:p>
        </p:txBody>
      </p:sp>
      <p:pic>
        <p:nvPicPr>
          <p:cNvPr id="3074" name="Picture 2" descr="http://genetics4medics.com/uploads/3/0/8/0/3080157/4236288_orig.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76053" y="4743734"/>
            <a:ext cx="4896544" cy="199763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57191"/>
          <a:stretch/>
        </p:blipFill>
        <p:spPr bwMode="auto">
          <a:xfrm>
            <a:off x="719403" y="4743733"/>
            <a:ext cx="5664629" cy="185361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98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 calcmode="lin" valueType="num">
                                      <p:cBhvr additive="base">
                                        <p:cTn id="2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additive="base">
                                        <p:cTn id="29" dur="500" fill="hold"/>
                                        <p:tgtEl>
                                          <p:spTgt spid="3075"/>
                                        </p:tgtEl>
                                        <p:attrNameLst>
                                          <p:attrName>ppt_x</p:attrName>
                                        </p:attrNameLst>
                                      </p:cBhvr>
                                      <p:tavLst>
                                        <p:tav tm="0">
                                          <p:val>
                                            <p:strVal val="#ppt_x"/>
                                          </p:val>
                                        </p:tav>
                                        <p:tav tm="100000">
                                          <p:val>
                                            <p:strVal val="#ppt_x"/>
                                          </p:val>
                                        </p:tav>
                                      </p:tavLst>
                                    </p:anim>
                                    <p:anim calcmode="lin" valueType="num">
                                      <p:cBhvr additive="base">
                                        <p:cTn id="30" dur="500" fill="hold"/>
                                        <p:tgtEl>
                                          <p:spTgt spid="307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additive="base">
                                        <p:cTn id="33" dur="500" fill="hold"/>
                                        <p:tgtEl>
                                          <p:spTgt spid="3074"/>
                                        </p:tgtEl>
                                        <p:attrNameLst>
                                          <p:attrName>ppt_x</p:attrName>
                                        </p:attrNameLst>
                                      </p:cBhvr>
                                      <p:tavLst>
                                        <p:tav tm="0">
                                          <p:val>
                                            <p:strVal val="#ppt_x"/>
                                          </p:val>
                                        </p:tav>
                                        <p:tav tm="100000">
                                          <p:val>
                                            <p:strVal val="#ppt_x"/>
                                          </p:val>
                                        </p:tav>
                                      </p:tavLst>
                                    </p:anim>
                                    <p:anim calcmode="lin" valueType="num">
                                      <p:cBhvr additive="base">
                                        <p:cTn id="3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339" y="0"/>
            <a:ext cx="11809312" cy="7029400"/>
          </a:xfrm>
        </p:spPr>
        <p:txBody>
          <a:bodyPr>
            <a:normAutofit fontScale="77500" lnSpcReduction="20000"/>
          </a:bodyPr>
          <a:lstStyle/>
          <a:p>
            <a:pPr marL="0" indent="0" algn="ctr">
              <a:buNone/>
            </a:pPr>
            <a:endParaRPr lang="fr-FR" sz="3500" u="sng" dirty="0" smtClean="0">
              <a:solidFill>
                <a:srgbClr val="0070C0"/>
              </a:solidFill>
              <a:latin typeface="Times New Roman" pitchFamily="18" charset="0"/>
              <a:cs typeface="Times New Roman" pitchFamily="18" charset="0"/>
            </a:endParaRPr>
          </a:p>
          <a:p>
            <a:pPr marL="0" indent="0" algn="ctr">
              <a:buNone/>
            </a:pPr>
            <a:endParaRPr lang="fr-FR" sz="3500" u="sng" dirty="0" smtClean="0">
              <a:solidFill>
                <a:srgbClr val="0070C0"/>
              </a:solidFill>
              <a:latin typeface="Times New Roman" pitchFamily="18" charset="0"/>
              <a:cs typeface="Times New Roman" pitchFamily="18" charset="0"/>
            </a:endParaRPr>
          </a:p>
          <a:p>
            <a:pPr marL="0" indent="0" algn="ctr">
              <a:buNone/>
            </a:pPr>
            <a:r>
              <a:rPr lang="fr-FR" sz="3500" u="sng" dirty="0" smtClean="0">
                <a:solidFill>
                  <a:srgbClr val="0070C0"/>
                </a:solidFill>
                <a:latin typeface="Times New Roman" pitchFamily="18" charset="0"/>
                <a:cs typeface="Times New Roman" pitchFamily="18" charset="0"/>
              </a:rPr>
              <a:t>2) Syndrome de Di George :</a:t>
            </a:r>
          </a:p>
          <a:p>
            <a:pPr marL="0" indent="0" algn="ctr">
              <a:buNone/>
            </a:pPr>
            <a:endParaRPr lang="fr-FR" sz="3500" u="sng" dirty="0" smtClean="0">
              <a:solidFill>
                <a:srgbClr val="0070C0"/>
              </a:solidFill>
              <a:latin typeface="Times New Roman" pitchFamily="18" charset="0"/>
              <a:cs typeface="Times New Roman" pitchFamily="18" charset="0"/>
            </a:endParaRPr>
          </a:p>
          <a:p>
            <a:pPr>
              <a:buFont typeface="Arial" charset="0"/>
              <a:buChar char="•"/>
            </a:pPr>
            <a:r>
              <a:rPr lang="fr-FR" sz="2300" dirty="0" smtClean="0">
                <a:solidFill>
                  <a:schemeClr val="tx1"/>
                </a:solidFill>
                <a:latin typeface="Times New Roman" pitchFamily="18" charset="0"/>
                <a:cs typeface="Times New Roman" pitchFamily="18" charset="0"/>
              </a:rPr>
              <a:t>À transmission autosomique dominante.</a:t>
            </a:r>
          </a:p>
          <a:p>
            <a:pPr>
              <a:buFont typeface="Arial" charset="0"/>
              <a:buChar char="•"/>
            </a:pPr>
            <a:r>
              <a:rPr lang="fr-FR" sz="2300" dirty="0" smtClean="0">
                <a:solidFill>
                  <a:schemeClr val="tx1"/>
                </a:solidFill>
                <a:latin typeface="Times New Roman" pitchFamily="18" charset="0"/>
                <a:cs typeface="Times New Roman" pitchFamily="18" charset="0"/>
              </a:rPr>
              <a:t>La </a:t>
            </a:r>
            <a:r>
              <a:rPr lang="fr-FR" sz="2300" dirty="0">
                <a:solidFill>
                  <a:schemeClr val="tx1"/>
                </a:solidFill>
                <a:latin typeface="Times New Roman" pitchFamily="18" charset="0"/>
                <a:cs typeface="Times New Roman" pitchFamily="18" charset="0"/>
              </a:rPr>
              <a:t>plupart des patients présentent  une délétion au niveau du chromosome 22 (22q11,2</a:t>
            </a:r>
            <a:r>
              <a:rPr lang="fr-FR" sz="2300" dirty="0" smtClean="0">
                <a:solidFill>
                  <a:schemeClr val="tx1"/>
                </a:solidFill>
                <a:latin typeface="Times New Roman" pitchFamily="18" charset="0"/>
                <a:cs typeface="Times New Roman" pitchFamily="18" charset="0"/>
              </a:rPr>
              <a:t>), </a:t>
            </a:r>
            <a:r>
              <a:rPr lang="fr-FR" sz="2300" dirty="0">
                <a:solidFill>
                  <a:schemeClr val="tx1"/>
                </a:solidFill>
                <a:latin typeface="Times New Roman" pitchFamily="18" charset="0"/>
                <a:cs typeface="Times New Roman" pitchFamily="18" charset="0"/>
              </a:rPr>
              <a:t>On appelle donc aussi cette maladie « syndrome de délétion 22q11,2 »</a:t>
            </a:r>
          </a:p>
          <a:p>
            <a:pPr marL="0" indent="0" algn="ctr">
              <a:buNone/>
            </a:pPr>
            <a:r>
              <a:rPr lang="fr-FR" sz="2600" u="sng" dirty="0" smtClean="0">
                <a:solidFill>
                  <a:schemeClr val="tx1"/>
                </a:solidFill>
                <a:latin typeface="Times New Roman" pitchFamily="18" charset="0"/>
                <a:cs typeface="Times New Roman" pitchFamily="18" charset="0"/>
              </a:rPr>
              <a:t>Sur le plan clinique</a:t>
            </a:r>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Embryopathie ( 3ème et 4ème arcs pharyngé), responsable:</a:t>
            </a:r>
          </a:p>
          <a:p>
            <a:pPr>
              <a:buFontTx/>
              <a:buChar char="-"/>
            </a:pPr>
            <a:r>
              <a:rPr lang="fr-FR" dirty="0" smtClean="0">
                <a:solidFill>
                  <a:schemeClr val="tx1"/>
                </a:solidFill>
                <a:latin typeface="Times New Roman" pitchFamily="18" charset="0"/>
                <a:cs typeface="Times New Roman" pitchFamily="18" charset="0"/>
              </a:rPr>
              <a:t>d'anomalies thymique</a:t>
            </a:r>
          </a:p>
          <a:p>
            <a:pPr>
              <a:buFontTx/>
              <a:buChar char="-"/>
            </a:pPr>
            <a:r>
              <a:rPr lang="fr-FR" dirty="0" smtClean="0">
                <a:solidFill>
                  <a:schemeClr val="tx1"/>
                </a:solidFill>
                <a:latin typeface="Times New Roman" pitchFamily="18" charset="0"/>
                <a:cs typeface="Times New Roman" pitchFamily="18" charset="0"/>
              </a:rPr>
              <a:t>Parathyroïdienne</a:t>
            </a:r>
          </a:p>
          <a:p>
            <a:pPr>
              <a:buFontTx/>
              <a:buChar char="-"/>
            </a:pPr>
            <a:r>
              <a:rPr lang="fr-FR" dirty="0" smtClean="0">
                <a:solidFill>
                  <a:schemeClr val="tx1"/>
                </a:solidFill>
                <a:latin typeface="Times New Roman" pitchFamily="18" charset="0"/>
                <a:cs typeface="Times New Roman" pitchFamily="18" charset="0"/>
              </a:rPr>
              <a:t>cardiotronculaire </a:t>
            </a:r>
          </a:p>
          <a:p>
            <a:pPr>
              <a:buFontTx/>
              <a:buChar char="-"/>
            </a:pPr>
            <a:r>
              <a:rPr lang="fr-FR" dirty="0" smtClean="0">
                <a:solidFill>
                  <a:schemeClr val="tx1"/>
                </a:solidFill>
                <a:latin typeface="Times New Roman" pitchFamily="18" charset="0"/>
                <a:cs typeface="Times New Roman" pitchFamily="18" charset="0"/>
              </a:rPr>
              <a:t>une dysmorphie faciale </a:t>
            </a:r>
          </a:p>
          <a:p>
            <a:r>
              <a:rPr lang="fr-FR" dirty="0" smtClean="0">
                <a:solidFill>
                  <a:schemeClr val="tx1"/>
                </a:solidFill>
                <a:latin typeface="Times New Roman" pitchFamily="18" charset="0"/>
                <a:cs typeface="Times New Roman" pitchFamily="18" charset="0"/>
              </a:rPr>
              <a:t>Un hypertélorisme et des oreilles mal ourlées. </a:t>
            </a:r>
          </a:p>
          <a:p>
            <a:pPr marL="0" indent="0" algn="ctr">
              <a:buNone/>
            </a:pPr>
            <a:r>
              <a:rPr lang="fr-FR" sz="2600" u="sng" dirty="0" smtClean="0">
                <a:solidFill>
                  <a:schemeClr val="tx1"/>
                </a:solidFill>
                <a:latin typeface="Times New Roman" pitchFamily="18" charset="0"/>
                <a:cs typeface="Times New Roman" pitchFamily="18" charset="0"/>
              </a:rPr>
              <a:t>Sur le plan immunologique</a:t>
            </a:r>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 Forme complète: aplasie thymique totale qui entraine une lymphopénie T sévère  mimant un diagnostic de SCID T-B+. </a:t>
            </a:r>
          </a:p>
          <a:p>
            <a:r>
              <a:rPr lang="fr-FR" dirty="0">
                <a:solidFill>
                  <a:schemeClr val="tx1"/>
                </a:solidFill>
                <a:latin typeface="Times New Roman" pitchFamily="18" charset="0"/>
                <a:cs typeface="Times New Roman" pitchFamily="18" charset="0"/>
              </a:rPr>
              <a:t>F</a:t>
            </a:r>
            <a:r>
              <a:rPr lang="fr-FR" dirty="0" smtClean="0">
                <a:solidFill>
                  <a:schemeClr val="tx1"/>
                </a:solidFill>
                <a:latin typeface="Times New Roman" pitchFamily="18" charset="0"/>
                <a:cs typeface="Times New Roman" pitchFamily="18" charset="0"/>
              </a:rPr>
              <a:t>orme partielle: la lymphopénie T est variable d'un patient à un autre et se corrige au cours du temps (par expansion pour maintenir l’homéostasie du système immunitaire).</a:t>
            </a:r>
          </a:p>
          <a:p>
            <a:r>
              <a:rPr lang="fr-FR" dirty="0" smtClean="0">
                <a:solidFill>
                  <a:schemeClr val="tx1"/>
                </a:solidFill>
                <a:latin typeface="Times New Roman" pitchFamily="18" charset="0"/>
                <a:cs typeface="Times New Roman" pitchFamily="18" charset="0"/>
              </a:rPr>
              <a:t> Un déficit immunitaire parlant n'est observé que lorsque le nombre de  LT circulants est inférieur à 500/mm3.</a:t>
            </a:r>
          </a:p>
          <a:p>
            <a:endParaRPr lang="fr-FR" dirty="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23553" y="2668403"/>
            <a:ext cx="3178043"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03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221136"/>
            <a:ext cx="11521280" cy="6552728"/>
          </a:xfrm>
        </p:spPr>
        <p:txBody>
          <a:bodyPr>
            <a:normAutofit fontScale="92500" lnSpcReduction="10000"/>
          </a:bodyPr>
          <a:lstStyle/>
          <a:p>
            <a:pPr marL="514350" lvl="0" indent="-514350" algn="ctr">
              <a:buAutoNum type="arabicParenR" startAt="2"/>
            </a:pPr>
            <a:endParaRPr lang="fr-FR" sz="3200" u="sng" dirty="0" smtClean="0">
              <a:solidFill>
                <a:srgbClr val="0070C0"/>
              </a:solidFill>
              <a:latin typeface="Times New Roman" pitchFamily="18" charset="0"/>
              <a:cs typeface="Times New Roman" pitchFamily="18" charset="0"/>
            </a:endParaRPr>
          </a:p>
          <a:p>
            <a:pPr marL="514350" lvl="0" indent="-514350" algn="ctr">
              <a:buNone/>
            </a:pPr>
            <a:r>
              <a:rPr lang="fr-FR" sz="3200" u="sng" dirty="0" smtClean="0">
                <a:solidFill>
                  <a:srgbClr val="0070C0"/>
                </a:solidFill>
                <a:latin typeface="Times New Roman" pitchFamily="18" charset="0"/>
                <a:cs typeface="Times New Roman" pitchFamily="18" charset="0"/>
              </a:rPr>
              <a:t>Syndrome  </a:t>
            </a:r>
            <a:r>
              <a:rPr lang="fr-FR" sz="3200" u="sng" dirty="0">
                <a:solidFill>
                  <a:srgbClr val="0070C0"/>
                </a:solidFill>
                <a:latin typeface="Times New Roman" pitchFamily="18" charset="0"/>
                <a:cs typeface="Times New Roman" pitchFamily="18" charset="0"/>
              </a:rPr>
              <a:t>APECED </a:t>
            </a:r>
            <a:r>
              <a:rPr lang="fr-FR" sz="3200" u="sng" dirty="0" smtClean="0">
                <a:solidFill>
                  <a:srgbClr val="0070C0"/>
                </a:solidFill>
                <a:latin typeface="Times New Roman" pitchFamily="18" charset="0"/>
                <a:cs typeface="Times New Roman" pitchFamily="18" charset="0"/>
              </a:rPr>
              <a:t>:</a:t>
            </a:r>
          </a:p>
          <a:p>
            <a:pPr marL="0" lvl="0" indent="0" algn="ctr">
              <a:buNone/>
            </a:pPr>
            <a:r>
              <a:rPr lang="fr-FR" sz="3200" u="sng" dirty="0">
                <a:solidFill>
                  <a:srgbClr val="0070C0"/>
                </a:solidFill>
                <a:latin typeface="Times New Roman" pitchFamily="18" charset="0"/>
                <a:cs typeface="Times New Roman" pitchFamily="18" charset="0"/>
              </a:rPr>
              <a:t> </a:t>
            </a:r>
            <a:r>
              <a:rPr lang="fr-FR" sz="2200" u="sng" dirty="0" smtClean="0">
                <a:solidFill>
                  <a:srgbClr val="0070C0"/>
                </a:solidFill>
                <a:latin typeface="Times New Roman" pitchFamily="18" charset="0"/>
                <a:cs typeface="Times New Roman" pitchFamily="18" charset="0"/>
              </a:rPr>
              <a:t>Auto-immune </a:t>
            </a:r>
            <a:r>
              <a:rPr lang="fr-FR" sz="2200" u="sng" dirty="0">
                <a:solidFill>
                  <a:srgbClr val="0070C0"/>
                </a:solidFill>
                <a:latin typeface="Times New Roman" pitchFamily="18" charset="0"/>
                <a:cs typeface="Times New Roman" pitchFamily="18" charset="0"/>
              </a:rPr>
              <a:t>polyendocrinopathy with candidiasis and ectodermal dystrophy</a:t>
            </a:r>
            <a:endParaRPr lang="fr-FR" sz="2200" u="sng" dirty="0" smtClean="0">
              <a:solidFill>
                <a:srgbClr val="0070C0"/>
              </a:solidFill>
              <a:latin typeface="Times New Roman" pitchFamily="18" charset="0"/>
              <a:cs typeface="Times New Roman" pitchFamily="18" charset="0"/>
            </a:endParaRPr>
          </a:p>
          <a:p>
            <a:pPr marL="0" indent="0" algn="ctr">
              <a:buNone/>
            </a:pPr>
            <a:r>
              <a:rPr lang="fr-FR" u="sng" dirty="0" smtClean="0">
                <a:solidFill>
                  <a:schemeClr val="tx1"/>
                </a:solidFill>
                <a:latin typeface="Times New Roman" pitchFamily="18" charset="0"/>
                <a:cs typeface="Times New Roman" pitchFamily="18" charset="0"/>
              </a:rPr>
              <a:t>Sur le plan clinique: </a:t>
            </a:r>
            <a:endParaRPr lang="fr-FR" u="sng" dirty="0">
              <a:solidFill>
                <a:schemeClr val="tx1"/>
              </a:solidFill>
              <a:latin typeface="Times New Roman" pitchFamily="18" charset="0"/>
              <a:cs typeface="Times New Roman" pitchFamily="18" charset="0"/>
            </a:endParaRPr>
          </a:p>
          <a:p>
            <a:pPr>
              <a:buFont typeface="Arial" charset="0"/>
              <a:buChar char="•"/>
            </a:pPr>
            <a:r>
              <a:rPr lang="fr-FR" dirty="0" smtClean="0">
                <a:solidFill>
                  <a:schemeClr val="tx1"/>
                </a:solidFill>
                <a:latin typeface="Times New Roman" pitchFamily="18" charset="0"/>
                <a:cs typeface="Times New Roman" pitchFamily="18" charset="0"/>
              </a:rPr>
              <a:t>Une </a:t>
            </a:r>
            <a:r>
              <a:rPr lang="fr-FR" dirty="0">
                <a:solidFill>
                  <a:schemeClr val="tx1"/>
                </a:solidFill>
                <a:latin typeface="Times New Roman" pitchFamily="18" charset="0"/>
                <a:cs typeface="Times New Roman" pitchFamily="18" charset="0"/>
              </a:rPr>
              <a:t>auto-immunité des organes </a:t>
            </a:r>
            <a:r>
              <a:rPr lang="fr-FR" dirty="0" smtClean="0">
                <a:solidFill>
                  <a:schemeClr val="tx1"/>
                </a:solidFill>
                <a:latin typeface="Times New Roman" pitchFamily="18" charset="0"/>
                <a:cs typeface="Times New Roman" pitchFamily="18" charset="0"/>
              </a:rPr>
              <a:t>endocrines</a:t>
            </a:r>
            <a:r>
              <a:rPr lang="fr-FR" dirty="0">
                <a:solidFill>
                  <a:schemeClr val="tx1"/>
                </a:solidFill>
                <a:latin typeface="Times New Roman" pitchFamily="18" charset="0"/>
                <a:cs typeface="Times New Roman" pitchFamily="18" charset="0"/>
              </a:rPr>
              <a:t>.</a:t>
            </a:r>
            <a:endParaRPr lang="fr-FR" dirty="0" smtClean="0">
              <a:solidFill>
                <a:schemeClr val="tx1"/>
              </a:solidFill>
              <a:latin typeface="Times New Roman" pitchFamily="18" charset="0"/>
              <a:cs typeface="Times New Roman" pitchFamily="18" charset="0"/>
            </a:endParaRPr>
          </a:p>
          <a:p>
            <a:r>
              <a:rPr lang="fr-FR" dirty="0">
                <a:solidFill>
                  <a:schemeClr val="tx1"/>
                </a:solidFill>
                <a:latin typeface="Times New Roman" pitchFamily="18" charset="0"/>
                <a:cs typeface="Times New Roman" pitchFamily="18" charset="0"/>
              </a:rPr>
              <a:t>U</a:t>
            </a:r>
            <a:r>
              <a:rPr lang="fr-FR" dirty="0" smtClean="0">
                <a:solidFill>
                  <a:schemeClr val="tx1"/>
                </a:solidFill>
                <a:latin typeface="Times New Roman" pitchFamily="18" charset="0"/>
                <a:cs typeface="Times New Roman" pitchFamily="18" charset="0"/>
              </a:rPr>
              <a:t>ne </a:t>
            </a:r>
            <a:r>
              <a:rPr lang="fr-FR" dirty="0">
                <a:solidFill>
                  <a:schemeClr val="tx1"/>
                </a:solidFill>
                <a:latin typeface="Times New Roman" pitchFamily="18" charset="0"/>
                <a:cs typeface="Times New Roman" pitchFamily="18" charset="0"/>
              </a:rPr>
              <a:t>candidose cutanéomuqueuse </a:t>
            </a:r>
            <a:r>
              <a:rPr lang="fr-FR" dirty="0" smtClean="0">
                <a:solidFill>
                  <a:schemeClr val="tx1"/>
                </a:solidFill>
                <a:latin typeface="Times New Roman" pitchFamily="18" charset="0"/>
                <a:cs typeface="Times New Roman" pitchFamily="18" charset="0"/>
              </a:rPr>
              <a:t>chronique</a:t>
            </a:r>
          </a:p>
          <a:p>
            <a:r>
              <a:rPr lang="fr-FR" dirty="0" smtClean="0">
                <a:solidFill>
                  <a:schemeClr val="tx1"/>
                </a:solidFill>
                <a:latin typeface="Times New Roman" pitchFamily="18" charset="0"/>
                <a:cs typeface="Times New Roman" pitchFamily="18" charset="0"/>
              </a:rPr>
              <a:t>Hypoplasie </a:t>
            </a:r>
            <a:r>
              <a:rPr lang="fr-FR" dirty="0">
                <a:solidFill>
                  <a:schemeClr val="tx1"/>
                </a:solidFill>
                <a:latin typeface="Times New Roman" pitchFamily="18" charset="0"/>
                <a:cs typeface="Times New Roman" pitchFamily="18" charset="0"/>
              </a:rPr>
              <a:t>de l’émail dentaire, associées à </a:t>
            </a:r>
            <a:r>
              <a:rPr lang="fr-FR" dirty="0" smtClean="0">
                <a:solidFill>
                  <a:schemeClr val="tx1"/>
                </a:solidFill>
                <a:latin typeface="Times New Roman" pitchFamily="18" charset="0"/>
                <a:cs typeface="Times New Roman" pitchFamily="18" charset="0"/>
              </a:rPr>
              <a:t>d’autres anomalies.</a:t>
            </a:r>
          </a:p>
          <a:p>
            <a:endParaRPr lang="fr-FR" dirty="0" smtClean="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pPr marL="0" indent="0" algn="ctr">
              <a:buNone/>
            </a:pPr>
            <a:r>
              <a:rPr lang="fr-FR" u="sng" dirty="0">
                <a:solidFill>
                  <a:schemeClr val="tx1"/>
                </a:solidFill>
                <a:latin typeface="Times New Roman" pitchFamily="18" charset="0"/>
                <a:cs typeface="Times New Roman" pitchFamily="18" charset="0"/>
              </a:rPr>
              <a:t>P</a:t>
            </a:r>
            <a:r>
              <a:rPr lang="fr-FR" u="sng" dirty="0" smtClean="0">
                <a:solidFill>
                  <a:schemeClr val="tx1"/>
                </a:solidFill>
                <a:latin typeface="Times New Roman" pitchFamily="18" charset="0"/>
                <a:cs typeface="Times New Roman" pitchFamily="18" charset="0"/>
              </a:rPr>
              <a:t>hysiopathologie</a:t>
            </a:r>
          </a:p>
          <a:p>
            <a:r>
              <a:rPr lang="fr-FR" dirty="0" smtClean="0">
                <a:solidFill>
                  <a:schemeClr val="tx1"/>
                </a:solidFill>
                <a:latin typeface="Times New Roman" pitchFamily="18" charset="0"/>
                <a:cs typeface="Times New Roman" pitchFamily="18" charset="0"/>
              </a:rPr>
              <a:t> </a:t>
            </a:r>
            <a:r>
              <a:rPr lang="fr-FR" dirty="0">
                <a:solidFill>
                  <a:schemeClr val="tx1"/>
                </a:solidFill>
                <a:latin typeface="Times New Roman" pitchFamily="18" charset="0"/>
                <a:cs typeface="Times New Roman" pitchFamily="18" charset="0"/>
              </a:rPr>
              <a:t>Le gène impliqué est </a:t>
            </a:r>
            <a:r>
              <a:rPr lang="fr-FR" b="1" dirty="0" smtClean="0">
                <a:solidFill>
                  <a:schemeClr val="tx1"/>
                </a:solidFill>
                <a:latin typeface="Times New Roman" pitchFamily="18" charset="0"/>
                <a:cs typeface="Times New Roman" pitchFamily="18" charset="0"/>
              </a:rPr>
              <a:t>AIRE</a:t>
            </a:r>
            <a:r>
              <a:rPr lang="fr-FR" b="1" dirty="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qui</a:t>
            </a:r>
            <a:r>
              <a:rPr lang="fr-FR" b="1" dirty="0" smtClean="0">
                <a:solidFill>
                  <a:schemeClr val="tx1"/>
                </a:solidFill>
                <a:latin typeface="Times New Roman" pitchFamily="18" charset="0"/>
                <a:cs typeface="Times New Roman" pitchFamily="18" charset="0"/>
              </a:rPr>
              <a:t> </a:t>
            </a:r>
            <a:r>
              <a:rPr lang="fr-FR" dirty="0" smtClean="0">
                <a:solidFill>
                  <a:schemeClr val="tx1"/>
                </a:solidFill>
                <a:latin typeface="Times New Roman" pitchFamily="18" charset="0"/>
                <a:cs typeface="Times New Roman" pitchFamily="18" charset="0"/>
              </a:rPr>
              <a:t> </a:t>
            </a:r>
            <a:r>
              <a:rPr lang="fr-FR" dirty="0">
                <a:solidFill>
                  <a:schemeClr val="tx1"/>
                </a:solidFill>
                <a:latin typeface="Times New Roman" pitchFamily="18" charset="0"/>
                <a:cs typeface="Times New Roman" pitchFamily="18" charset="0"/>
              </a:rPr>
              <a:t>code pour un facteur de transcription exprimé par les cellules épithéliales médullaires thymiques permettant </a:t>
            </a:r>
            <a:r>
              <a:rPr lang="fr-FR" dirty="0" smtClean="0">
                <a:solidFill>
                  <a:schemeClr val="tx1"/>
                </a:solidFill>
                <a:latin typeface="Times New Roman" pitchFamily="18" charset="0"/>
                <a:cs typeface="Times New Roman" pitchFamily="18" charset="0"/>
              </a:rPr>
              <a:t>l’expression des </a:t>
            </a:r>
            <a:r>
              <a:rPr lang="fr-FR" dirty="0">
                <a:solidFill>
                  <a:schemeClr val="tx1"/>
                </a:solidFill>
                <a:latin typeface="Times New Roman" pitchFamily="18" charset="0"/>
                <a:cs typeface="Times New Roman" pitchFamily="18" charset="0"/>
              </a:rPr>
              <a:t>antigènes du soi </a:t>
            </a:r>
            <a:r>
              <a:rPr lang="fr-FR" dirty="0" smtClean="0">
                <a:solidFill>
                  <a:schemeClr val="tx1"/>
                </a:solidFill>
                <a:latin typeface="Times New Roman" pitchFamily="18" charset="0"/>
                <a:cs typeface="Times New Roman" pitchFamily="18" charset="0"/>
              </a:rPr>
              <a:t>(tolérance centrale) et contribuant </a:t>
            </a:r>
            <a:r>
              <a:rPr lang="fr-FR" dirty="0">
                <a:solidFill>
                  <a:schemeClr val="tx1"/>
                </a:solidFill>
                <a:latin typeface="Times New Roman" pitchFamily="18" charset="0"/>
                <a:cs typeface="Times New Roman" pitchFamily="18" charset="0"/>
              </a:rPr>
              <a:t>à la sélection négative des lymphocytes T auto-réactifs au niveau du thymus, des ganglions lymphatiques et de la rate.</a:t>
            </a:r>
          </a:p>
          <a:p>
            <a:pPr algn="ctr"/>
            <a:endParaRPr lang="fr-FR" u="sng" dirty="0" smtClean="0">
              <a:solidFill>
                <a:schemeClr val="tx1"/>
              </a:solidFill>
              <a:latin typeface="Times New Roman" pitchFamily="18" charset="0"/>
              <a:cs typeface="Times New Roman" pitchFamily="18" charset="0"/>
            </a:endParaRPr>
          </a:p>
          <a:p>
            <a:pPr marL="0" indent="0" algn="ctr">
              <a:buNone/>
            </a:pPr>
            <a:r>
              <a:rPr lang="fr-FR" u="sng" dirty="0" smtClean="0">
                <a:solidFill>
                  <a:schemeClr val="tx1"/>
                </a:solidFill>
                <a:latin typeface="Times New Roman" pitchFamily="18" charset="0"/>
                <a:cs typeface="Times New Roman" pitchFamily="18" charset="0"/>
              </a:rPr>
              <a:t>Sur le plan immunologique:</a:t>
            </a:r>
          </a:p>
          <a:p>
            <a:r>
              <a:rPr lang="fr-FR" dirty="0" smtClean="0">
                <a:solidFill>
                  <a:schemeClr val="tx1"/>
                </a:solidFill>
                <a:latin typeface="Times New Roman" pitchFamily="18" charset="0"/>
                <a:cs typeface="Times New Roman" pitchFamily="18" charset="0"/>
              </a:rPr>
              <a:t> De nombreux </a:t>
            </a:r>
            <a:r>
              <a:rPr lang="fr-FR" dirty="0">
                <a:solidFill>
                  <a:schemeClr val="tx1"/>
                </a:solidFill>
                <a:latin typeface="Times New Roman" pitchFamily="18" charset="0"/>
                <a:cs typeface="Times New Roman" pitchFamily="18" charset="0"/>
              </a:rPr>
              <a:t>lymphocytes T circulants </a:t>
            </a:r>
            <a:r>
              <a:rPr lang="fr-FR" dirty="0" smtClean="0">
                <a:solidFill>
                  <a:schemeClr val="tx1"/>
                </a:solidFill>
                <a:latin typeface="Times New Roman" pitchFamily="18" charset="0"/>
                <a:cs typeface="Times New Roman" pitchFamily="18" charset="0"/>
              </a:rPr>
              <a:t>auto réactifs</a:t>
            </a:r>
            <a:endParaRPr lang="fr-FR" dirty="0">
              <a:solidFill>
                <a:schemeClr val="tx1"/>
              </a:solidFill>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08235" y="1700808"/>
            <a:ext cx="2208245"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re 1"/>
          <p:cNvSpPr>
            <a:spLocks noGrp="1"/>
          </p:cNvSpPr>
          <p:nvPr>
            <p:ph type="title"/>
          </p:nvPr>
        </p:nvSpPr>
        <p:spPr>
          <a:xfrm>
            <a:off x="431371" y="-387424"/>
            <a:ext cx="10972800" cy="1143000"/>
          </a:xfrm>
        </p:spPr>
        <p:txBody>
          <a:bodyPr>
            <a:normAutofit/>
          </a:bodyPr>
          <a:lstStyle/>
          <a:p>
            <a:r>
              <a:rPr lang="fr-FR" sz="3600" dirty="0">
                <a:latin typeface="Times New Roman" pitchFamily="18" charset="0"/>
                <a:cs typeface="Times New Roman" pitchFamily="18" charset="0"/>
              </a:rPr>
              <a:t> </a:t>
            </a:r>
            <a:r>
              <a:rPr lang="fr-FR" sz="3600" dirty="0" smtClean="0">
                <a:latin typeface="Times New Roman" pitchFamily="18" charset="0"/>
                <a:cs typeface="Times New Roman" pitchFamily="18" charset="0"/>
              </a:rPr>
              <a:t>V- les </a:t>
            </a:r>
            <a:r>
              <a:rPr lang="fr-FR" sz="3600" dirty="0">
                <a:latin typeface="Times New Roman" pitchFamily="18" charset="0"/>
                <a:cs typeface="Times New Roman" pitchFamily="18" charset="0"/>
              </a:rPr>
              <a:t>DIP par </a:t>
            </a:r>
            <a:r>
              <a:rPr lang="fr-FR" sz="3600" dirty="0" err="1" smtClean="0">
                <a:latin typeface="Times New Roman" pitchFamily="18" charset="0"/>
                <a:cs typeface="Times New Roman" pitchFamily="18" charset="0"/>
              </a:rPr>
              <a:t>dysrégulation</a:t>
            </a:r>
            <a:r>
              <a:rPr lang="fr-FR" sz="3600" dirty="0" smtClean="0">
                <a:latin typeface="Times New Roman" pitchFamily="18" charset="0"/>
                <a:cs typeface="Times New Roman" pitchFamily="18" charset="0"/>
              </a:rPr>
              <a:t> </a:t>
            </a:r>
            <a:r>
              <a:rPr lang="fr-FR" sz="3600" dirty="0">
                <a:latin typeface="Times New Roman" pitchFamily="18" charset="0"/>
                <a:cs typeface="Times New Roman" pitchFamily="18" charset="0"/>
              </a:rPr>
              <a:t>immune.</a:t>
            </a:r>
          </a:p>
        </p:txBody>
      </p:sp>
    </p:spTree>
    <p:extLst>
      <p:ext uri="{BB962C8B-B14F-4D97-AF65-F5344CB8AC3E}">
        <p14:creationId xmlns:p14="http://schemas.microsoft.com/office/powerpoint/2010/main" xmlns="" val="20844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additive="base">
                                        <p:cTn id="23" dur="500" fill="hold"/>
                                        <p:tgtEl>
                                          <p:spTgt spid="10242"/>
                                        </p:tgtEl>
                                        <p:attrNameLst>
                                          <p:attrName>ppt_x</p:attrName>
                                        </p:attrNameLst>
                                      </p:cBhvr>
                                      <p:tavLst>
                                        <p:tav tm="0">
                                          <p:val>
                                            <p:strVal val="#ppt_x"/>
                                          </p:val>
                                        </p:tav>
                                        <p:tav tm="100000">
                                          <p:val>
                                            <p:strVal val="#ppt_x"/>
                                          </p:val>
                                        </p:tav>
                                      </p:tavLst>
                                    </p:anim>
                                    <p:anim calcmode="lin" valueType="num">
                                      <p:cBhvr additive="base">
                                        <p:cTn id="2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additive="base">
                                        <p:cTn id="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116632"/>
            <a:ext cx="11521280" cy="6552728"/>
          </a:xfrm>
        </p:spPr>
        <p:txBody>
          <a:bodyPr>
            <a:normAutofit fontScale="85000" lnSpcReduction="20000"/>
          </a:bodyPr>
          <a:lstStyle/>
          <a:p>
            <a:pPr marL="0" lvl="0" indent="0" algn="ctr">
              <a:buNone/>
            </a:pPr>
            <a:endParaRPr lang="fr-FR" sz="3200" u="sng" dirty="0" smtClean="0">
              <a:solidFill>
                <a:srgbClr val="0070C0"/>
              </a:solidFill>
              <a:latin typeface="Times New Roman" pitchFamily="18" charset="0"/>
              <a:cs typeface="Times New Roman" pitchFamily="18" charset="0"/>
            </a:endParaRPr>
          </a:p>
          <a:p>
            <a:pPr marL="0" lvl="0" indent="0" algn="ctr">
              <a:buNone/>
            </a:pPr>
            <a:r>
              <a:rPr lang="fr-FR" sz="3800" u="sng" dirty="0" smtClean="0">
                <a:solidFill>
                  <a:srgbClr val="0070C0"/>
                </a:solidFill>
                <a:latin typeface="Times New Roman" pitchFamily="18" charset="0"/>
                <a:cs typeface="Times New Roman" pitchFamily="18" charset="0"/>
              </a:rPr>
              <a:t>Syndrome  </a:t>
            </a:r>
            <a:r>
              <a:rPr lang="fr-FR" sz="3800" u="sng" dirty="0">
                <a:solidFill>
                  <a:srgbClr val="0070C0"/>
                </a:solidFill>
                <a:latin typeface="Times New Roman" pitchFamily="18" charset="0"/>
                <a:cs typeface="Times New Roman" pitchFamily="18" charset="0"/>
              </a:rPr>
              <a:t>d’IPEX </a:t>
            </a:r>
            <a:r>
              <a:rPr lang="fr-FR" sz="3800" u="sng" dirty="0" smtClean="0">
                <a:solidFill>
                  <a:srgbClr val="0070C0"/>
                </a:solidFill>
                <a:latin typeface="Times New Roman" pitchFamily="18" charset="0"/>
                <a:cs typeface="Times New Roman" pitchFamily="18" charset="0"/>
              </a:rPr>
              <a:t>:</a:t>
            </a:r>
          </a:p>
          <a:p>
            <a:pPr marL="0" lvl="0" indent="0" algn="ctr">
              <a:buNone/>
            </a:pPr>
            <a:r>
              <a:rPr lang="fr-FR" sz="2400" u="sng" dirty="0">
                <a:solidFill>
                  <a:srgbClr val="0070C0"/>
                </a:solidFill>
                <a:latin typeface="Times New Roman" pitchFamily="18" charset="0"/>
                <a:cs typeface="Times New Roman" pitchFamily="18" charset="0"/>
              </a:rPr>
              <a:t>immune </a:t>
            </a:r>
            <a:r>
              <a:rPr lang="fr-FR" sz="2400" u="sng" dirty="0" smtClean="0">
                <a:solidFill>
                  <a:srgbClr val="0070C0"/>
                </a:solidFill>
                <a:latin typeface="Times New Roman" pitchFamily="18" charset="0"/>
                <a:cs typeface="Times New Roman" pitchFamily="18" charset="0"/>
              </a:rPr>
              <a:t>dysrégulation </a:t>
            </a:r>
            <a:r>
              <a:rPr lang="fr-FR" sz="2400" u="sng" dirty="0">
                <a:solidFill>
                  <a:srgbClr val="0070C0"/>
                </a:solidFill>
                <a:latin typeface="Times New Roman" pitchFamily="18" charset="0"/>
                <a:cs typeface="Times New Roman" pitchFamily="18" charset="0"/>
              </a:rPr>
              <a:t>polyendocrinopathy enteropathy </a:t>
            </a:r>
            <a:r>
              <a:rPr lang="fr-FR" sz="2400" u="sng" dirty="0" smtClean="0">
                <a:solidFill>
                  <a:srgbClr val="0070C0"/>
                </a:solidFill>
                <a:latin typeface="Times New Roman" pitchFamily="18" charset="0"/>
                <a:cs typeface="Times New Roman" pitchFamily="18" charset="0"/>
              </a:rPr>
              <a:t>X-linked</a:t>
            </a:r>
          </a:p>
          <a:p>
            <a:pPr lvl="0">
              <a:buFont typeface="Arial" charset="0"/>
              <a:buChar char="•"/>
            </a:pPr>
            <a:endParaRPr lang="fr-FR" dirty="0" smtClean="0">
              <a:solidFill>
                <a:schemeClr val="tx1"/>
              </a:solidFill>
              <a:latin typeface="Times New Roman" pitchFamily="18" charset="0"/>
              <a:cs typeface="Times New Roman" pitchFamily="18" charset="0"/>
            </a:endParaRPr>
          </a:p>
          <a:p>
            <a:pPr lvl="0">
              <a:buFont typeface="Arial" charset="0"/>
              <a:buChar char="•"/>
            </a:pPr>
            <a:r>
              <a:rPr lang="fr-FR" dirty="0" smtClean="0">
                <a:solidFill>
                  <a:schemeClr val="tx1"/>
                </a:solidFill>
                <a:latin typeface="Times New Roman" pitchFamily="18" charset="0"/>
                <a:cs typeface="Times New Roman" pitchFamily="18" charset="0"/>
              </a:rPr>
              <a:t>Mutation </a:t>
            </a:r>
            <a:r>
              <a:rPr lang="fr-FR" dirty="0">
                <a:solidFill>
                  <a:schemeClr val="tx1"/>
                </a:solidFill>
                <a:latin typeface="Times New Roman" pitchFamily="18" charset="0"/>
                <a:cs typeface="Times New Roman" pitchFamily="18" charset="0"/>
              </a:rPr>
              <a:t>du gène foxp3 situé sur le chromosome </a:t>
            </a:r>
            <a:r>
              <a:rPr lang="fr-FR" dirty="0" smtClean="0">
                <a:solidFill>
                  <a:schemeClr val="tx1"/>
                </a:solidFill>
                <a:latin typeface="Times New Roman" pitchFamily="18" charset="0"/>
                <a:cs typeface="Times New Roman" pitchFamily="18" charset="0"/>
              </a:rPr>
              <a:t>X</a:t>
            </a:r>
          </a:p>
          <a:p>
            <a:pPr marL="0" lvl="0" indent="0" algn="ctr">
              <a:buNone/>
            </a:pPr>
            <a:r>
              <a:rPr lang="fr-FR" sz="2800" u="sng" dirty="0" smtClean="0">
                <a:solidFill>
                  <a:schemeClr val="tx1"/>
                </a:solidFill>
                <a:latin typeface="Times New Roman" pitchFamily="18" charset="0"/>
                <a:cs typeface="Times New Roman" pitchFamily="18" charset="0"/>
              </a:rPr>
              <a:t>Sur le plan clinique :</a:t>
            </a:r>
            <a:r>
              <a:rPr lang="fr-FR" sz="2800" u="sng" dirty="0" smtClean="0">
                <a:solidFill>
                  <a:srgbClr val="0070C0"/>
                </a:solidFill>
                <a:latin typeface="Times New Roman" pitchFamily="18" charset="0"/>
                <a:cs typeface="Times New Roman" pitchFamily="18" charset="0"/>
              </a:rPr>
              <a:t> </a:t>
            </a:r>
            <a:endParaRPr lang="fr-FR" sz="2800" u="sng" dirty="0">
              <a:solidFill>
                <a:srgbClr val="0070C0"/>
              </a:solidFill>
              <a:latin typeface="Times New Roman" pitchFamily="18" charset="0"/>
              <a:cs typeface="Times New Roman" pitchFamily="18" charset="0"/>
            </a:endParaRPr>
          </a:p>
          <a:p>
            <a:r>
              <a:rPr lang="fr-FR" dirty="0">
                <a:solidFill>
                  <a:schemeClr val="tx1"/>
                </a:solidFill>
                <a:latin typeface="Times New Roman" pitchFamily="18" charset="0"/>
                <a:cs typeface="Times New Roman" pitchFamily="18" charset="0"/>
              </a:rPr>
              <a:t>A</a:t>
            </a:r>
            <a:r>
              <a:rPr lang="fr-FR" dirty="0" smtClean="0">
                <a:solidFill>
                  <a:schemeClr val="tx1"/>
                </a:solidFill>
                <a:latin typeface="Times New Roman" pitchFamily="18" charset="0"/>
                <a:cs typeface="Times New Roman" pitchFamily="18" charset="0"/>
              </a:rPr>
              <a:t>ssociation de: </a:t>
            </a:r>
          </a:p>
          <a:p>
            <a:pPr>
              <a:buFontTx/>
              <a:buChar char="-"/>
            </a:pPr>
            <a:r>
              <a:rPr lang="fr-FR" dirty="0" smtClean="0">
                <a:solidFill>
                  <a:schemeClr val="tx1"/>
                </a:solidFill>
                <a:latin typeface="Times New Roman" pitchFamily="18" charset="0"/>
                <a:cs typeface="Times New Roman" pitchFamily="18" charset="0"/>
              </a:rPr>
              <a:t>Déficit immunitaire</a:t>
            </a:r>
          </a:p>
          <a:p>
            <a:pPr>
              <a:buFontTx/>
              <a:buChar char="-"/>
            </a:pPr>
            <a:r>
              <a:rPr lang="fr-FR" dirty="0" smtClean="0">
                <a:solidFill>
                  <a:schemeClr val="tx1"/>
                </a:solidFill>
                <a:latin typeface="Times New Roman" pitchFamily="18" charset="0"/>
                <a:cs typeface="Times New Roman" pitchFamily="18" charset="0"/>
              </a:rPr>
              <a:t>Polyendocrinopathie </a:t>
            </a:r>
          </a:p>
          <a:p>
            <a:pPr>
              <a:buFontTx/>
              <a:buChar char="-"/>
            </a:pPr>
            <a:r>
              <a:rPr lang="fr-FR" dirty="0" smtClean="0">
                <a:solidFill>
                  <a:schemeClr val="tx1"/>
                </a:solidFill>
                <a:latin typeface="Times New Roman" pitchFamily="18" charset="0"/>
                <a:cs typeface="Times New Roman" pitchFamily="18" charset="0"/>
              </a:rPr>
              <a:t>Entéropathie auto-immune</a:t>
            </a:r>
          </a:p>
          <a:p>
            <a:pPr>
              <a:buFontTx/>
              <a:buChar char="-"/>
            </a:pPr>
            <a:r>
              <a:rPr lang="fr-FR" dirty="0">
                <a:solidFill>
                  <a:schemeClr val="tx1"/>
                </a:solidFill>
                <a:latin typeface="Times New Roman" pitchFamily="18" charset="0"/>
                <a:cs typeface="Times New Roman" pitchFamily="18" charset="0"/>
              </a:rPr>
              <a:t>D</a:t>
            </a:r>
            <a:r>
              <a:rPr lang="fr-FR" dirty="0" smtClean="0">
                <a:solidFill>
                  <a:schemeClr val="tx1"/>
                </a:solidFill>
                <a:latin typeface="Times New Roman" pitchFamily="18" charset="0"/>
                <a:cs typeface="Times New Roman" pitchFamily="18" charset="0"/>
              </a:rPr>
              <a:t>iabète </a:t>
            </a:r>
            <a:r>
              <a:rPr lang="fr-FR" dirty="0">
                <a:solidFill>
                  <a:schemeClr val="tx1"/>
                </a:solidFill>
                <a:latin typeface="Times New Roman" pitchFamily="18" charset="0"/>
                <a:cs typeface="Times New Roman" pitchFamily="18" charset="0"/>
              </a:rPr>
              <a:t>à</a:t>
            </a:r>
            <a:r>
              <a:rPr lang="fr-FR" dirty="0" smtClean="0">
                <a:solidFill>
                  <a:schemeClr val="tx1"/>
                </a:solidFill>
                <a:latin typeface="Times New Roman" pitchFamily="18" charset="0"/>
                <a:cs typeface="Times New Roman" pitchFamily="18" charset="0"/>
              </a:rPr>
              <a:t> </a:t>
            </a:r>
            <a:r>
              <a:rPr lang="fr-FR" dirty="0">
                <a:solidFill>
                  <a:schemeClr val="tx1"/>
                </a:solidFill>
                <a:latin typeface="Times New Roman" pitchFamily="18" charset="0"/>
                <a:cs typeface="Times New Roman" pitchFamily="18" charset="0"/>
              </a:rPr>
              <a:t>début </a:t>
            </a:r>
            <a:r>
              <a:rPr lang="fr-FR" dirty="0" smtClean="0">
                <a:solidFill>
                  <a:schemeClr val="tx1"/>
                </a:solidFill>
                <a:latin typeface="Times New Roman" pitchFamily="18" charset="0"/>
                <a:cs typeface="Times New Roman" pitchFamily="18" charset="0"/>
              </a:rPr>
              <a:t>précoce</a:t>
            </a:r>
          </a:p>
          <a:p>
            <a:pPr>
              <a:buFontTx/>
              <a:buChar char="-"/>
            </a:pPr>
            <a:r>
              <a:rPr lang="fr-FR" dirty="0" smtClean="0">
                <a:solidFill>
                  <a:schemeClr val="tx1"/>
                </a:solidFill>
                <a:latin typeface="Times New Roman" pitchFamily="18" charset="0"/>
                <a:cs typeface="Times New Roman" pitchFamily="18" charset="0"/>
              </a:rPr>
              <a:t>Eczéma</a:t>
            </a:r>
          </a:p>
          <a:p>
            <a:pPr>
              <a:buFontTx/>
              <a:buChar char="-"/>
            </a:pPr>
            <a:r>
              <a:rPr lang="fr-FR" dirty="0">
                <a:solidFill>
                  <a:schemeClr val="tx1"/>
                </a:solidFill>
                <a:latin typeface="Times New Roman" pitchFamily="18" charset="0"/>
                <a:cs typeface="Times New Roman" pitchFamily="18" charset="0"/>
              </a:rPr>
              <a:t>T</a:t>
            </a:r>
            <a:r>
              <a:rPr lang="fr-FR" dirty="0" smtClean="0">
                <a:solidFill>
                  <a:schemeClr val="tx1"/>
                </a:solidFill>
                <a:latin typeface="Times New Roman" pitchFamily="18" charset="0"/>
                <a:cs typeface="Times New Roman" pitchFamily="18" charset="0"/>
              </a:rPr>
              <a:t>hyroïdite </a:t>
            </a:r>
          </a:p>
          <a:p>
            <a:pPr>
              <a:buFontTx/>
              <a:buChar char="-"/>
            </a:pPr>
            <a:r>
              <a:rPr lang="fr-FR" dirty="0">
                <a:solidFill>
                  <a:schemeClr val="tx1"/>
                </a:solidFill>
                <a:latin typeface="Times New Roman" pitchFamily="18" charset="0"/>
                <a:cs typeface="Times New Roman" pitchFamily="18" charset="0"/>
              </a:rPr>
              <a:t>C</a:t>
            </a:r>
            <a:r>
              <a:rPr lang="fr-FR" dirty="0" smtClean="0">
                <a:solidFill>
                  <a:schemeClr val="tx1"/>
                </a:solidFill>
                <a:latin typeface="Times New Roman" pitchFamily="18" charset="0"/>
                <a:cs typeface="Times New Roman" pitchFamily="18" charset="0"/>
              </a:rPr>
              <a:t>ytopénies auto-immunes </a:t>
            </a:r>
            <a:r>
              <a:rPr lang="fr-FR" dirty="0">
                <a:solidFill>
                  <a:schemeClr val="tx1"/>
                </a:solidFill>
                <a:latin typeface="Times New Roman" pitchFamily="18" charset="0"/>
                <a:cs typeface="Times New Roman" pitchFamily="18" charset="0"/>
              </a:rPr>
              <a:t>(anémie hémolytique, thrombopénie). </a:t>
            </a:r>
            <a:endParaRPr lang="fr-FR" dirty="0" smtClean="0">
              <a:solidFill>
                <a:schemeClr val="tx1"/>
              </a:solidFill>
              <a:latin typeface="Times New Roman" pitchFamily="18" charset="0"/>
              <a:cs typeface="Times New Roman" pitchFamily="18" charset="0"/>
            </a:endParaRPr>
          </a:p>
          <a:p>
            <a:pPr marL="0" indent="0" algn="ctr">
              <a:buNone/>
            </a:pPr>
            <a:r>
              <a:rPr lang="fr-FR" sz="2800" u="sng" dirty="0" smtClean="0">
                <a:solidFill>
                  <a:schemeClr val="tx1"/>
                </a:solidFill>
                <a:latin typeface="Times New Roman" pitchFamily="18" charset="0"/>
                <a:cs typeface="Times New Roman" pitchFamily="18" charset="0"/>
              </a:rPr>
              <a:t>Sur le plan immunologique</a:t>
            </a:r>
          </a:p>
          <a:p>
            <a:pPr>
              <a:buFont typeface="Arial" charset="0"/>
              <a:buChar char="•"/>
            </a:pPr>
            <a:r>
              <a:rPr lang="fr-FR" sz="2600" dirty="0" smtClean="0">
                <a:solidFill>
                  <a:schemeClr val="tx1"/>
                </a:solidFill>
                <a:latin typeface="Times New Roman" pitchFamily="18" charset="0"/>
                <a:cs typeface="Times New Roman" pitchFamily="18" charset="0"/>
              </a:rPr>
              <a:t>La mutation </a:t>
            </a:r>
            <a:r>
              <a:rPr lang="fr-FR" sz="2600" dirty="0">
                <a:solidFill>
                  <a:schemeClr val="tx1"/>
                </a:solidFill>
                <a:latin typeface="Times New Roman" pitchFamily="18" charset="0"/>
                <a:cs typeface="Times New Roman" pitchFamily="18" charset="0"/>
              </a:rPr>
              <a:t>provoque un défaut de régulation </a:t>
            </a:r>
            <a:r>
              <a:rPr lang="fr-FR" sz="2600" dirty="0" smtClean="0">
                <a:solidFill>
                  <a:schemeClr val="tx1"/>
                </a:solidFill>
                <a:latin typeface="Times New Roman" pitchFamily="18" charset="0"/>
                <a:cs typeface="Times New Roman" pitchFamily="18" charset="0"/>
              </a:rPr>
              <a:t>par l'absence </a:t>
            </a:r>
            <a:r>
              <a:rPr lang="fr-FR" sz="2600" dirty="0">
                <a:solidFill>
                  <a:schemeClr val="tx1"/>
                </a:solidFill>
                <a:latin typeface="Times New Roman" pitchFamily="18" charset="0"/>
                <a:cs typeface="Times New Roman" pitchFamily="18" charset="0"/>
              </a:rPr>
              <a:t>d</a:t>
            </a:r>
            <a:r>
              <a:rPr lang="fr-FR" sz="2600" dirty="0" smtClean="0">
                <a:solidFill>
                  <a:schemeClr val="tx1"/>
                </a:solidFill>
                <a:latin typeface="Times New Roman" pitchFamily="18" charset="0"/>
                <a:cs typeface="Times New Roman" pitchFamily="18" charset="0"/>
              </a:rPr>
              <a:t>es </a:t>
            </a:r>
            <a:r>
              <a:rPr lang="fr-FR" sz="2600" dirty="0">
                <a:solidFill>
                  <a:schemeClr val="tx1"/>
                </a:solidFill>
                <a:latin typeface="Times New Roman" pitchFamily="18" charset="0"/>
                <a:cs typeface="Times New Roman" pitchFamily="18" charset="0"/>
              </a:rPr>
              <a:t>lymphocytes T </a:t>
            </a:r>
            <a:r>
              <a:rPr lang="fr-FR" sz="2600" dirty="0" smtClean="0">
                <a:solidFill>
                  <a:schemeClr val="tx1"/>
                </a:solidFill>
                <a:latin typeface="Times New Roman" pitchFamily="18" charset="0"/>
                <a:cs typeface="Times New Roman" pitchFamily="18" charset="0"/>
              </a:rPr>
              <a:t>régulateurs </a:t>
            </a:r>
            <a:r>
              <a:rPr lang="fr-FR" b="1" dirty="0" smtClean="0">
                <a:solidFill>
                  <a:schemeClr val="tx1"/>
                </a:solidFill>
                <a:latin typeface="Times New Roman" pitchFamily="18" charset="0"/>
                <a:cs typeface="Times New Roman" pitchFamily="18" charset="0"/>
              </a:rPr>
              <a:t>CD4+CD25+FOXP3</a:t>
            </a:r>
            <a:r>
              <a:rPr lang="fr-FR" b="1" dirty="0">
                <a:solidFill>
                  <a:schemeClr val="tx1"/>
                </a:solidFill>
                <a:latin typeface="Times New Roman" pitchFamily="18" charset="0"/>
                <a:cs typeface="Times New Roman" pitchFamily="18" charset="0"/>
              </a:rPr>
              <a:t>+</a:t>
            </a:r>
            <a:r>
              <a:rPr lang="fr-FR" sz="2600" dirty="0" smtClean="0">
                <a:solidFill>
                  <a:schemeClr val="tx1"/>
                </a:solidFill>
                <a:latin typeface="Times New Roman" pitchFamily="18" charset="0"/>
                <a:cs typeface="Times New Roman" pitchFamily="18" charset="0"/>
              </a:rPr>
              <a:t>.</a:t>
            </a:r>
          </a:p>
          <a:p>
            <a:pPr marL="0" indent="0">
              <a:buNone/>
            </a:pPr>
            <a:endParaRPr lang="fr-FR" sz="2600"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85529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 calcmode="lin" valueType="num">
                                      <p:cBhvr additive="base">
                                        <p:cTn id="4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339" y="116632"/>
            <a:ext cx="12048661" cy="6624736"/>
          </a:xfrm>
        </p:spPr>
        <p:txBody>
          <a:bodyPr>
            <a:normAutofit/>
          </a:bodyPr>
          <a:lstStyle/>
          <a:p>
            <a:pPr marL="0" lvl="0" indent="0" algn="ctr">
              <a:buNone/>
            </a:pPr>
            <a:r>
              <a:rPr lang="fr-FR" sz="3200" u="sng" dirty="0" smtClean="0">
                <a:solidFill>
                  <a:srgbClr val="0070C0"/>
                </a:solidFill>
                <a:latin typeface="Times New Roman" pitchFamily="18" charset="0"/>
                <a:cs typeface="Times New Roman" pitchFamily="18" charset="0"/>
              </a:rPr>
              <a:t>4) Syndrome  </a:t>
            </a:r>
            <a:r>
              <a:rPr lang="fr-FR" sz="3200" u="sng" dirty="0">
                <a:solidFill>
                  <a:srgbClr val="0070C0"/>
                </a:solidFill>
                <a:latin typeface="Times New Roman" pitchFamily="18" charset="0"/>
                <a:cs typeface="Times New Roman" pitchFamily="18" charset="0"/>
              </a:rPr>
              <a:t>lymphoprolifératif auto-immun ALPS </a:t>
            </a:r>
            <a:r>
              <a:rPr lang="fr-FR" sz="3200" u="sng" dirty="0" smtClean="0">
                <a:solidFill>
                  <a:srgbClr val="0070C0"/>
                </a:solidFill>
                <a:latin typeface="Times New Roman" pitchFamily="18" charset="0"/>
                <a:cs typeface="Times New Roman" pitchFamily="18" charset="0"/>
              </a:rPr>
              <a:t>:</a:t>
            </a:r>
            <a:endParaRPr lang="fr-FR" b="1" dirty="0" smtClean="0">
              <a:solidFill>
                <a:schemeClr val="tx1"/>
              </a:solidFill>
              <a:latin typeface="Times New Roman" pitchFamily="18" charset="0"/>
              <a:cs typeface="Times New Roman" pitchFamily="18" charset="0"/>
            </a:endParaRPr>
          </a:p>
          <a:p>
            <a:pPr marL="0" lvl="0" indent="0" algn="ctr">
              <a:buNone/>
            </a:pPr>
            <a:r>
              <a:rPr lang="fr-FR" u="sng" dirty="0" smtClean="0">
                <a:solidFill>
                  <a:schemeClr val="tx1"/>
                </a:solidFill>
                <a:latin typeface="Times New Roman" pitchFamily="18" charset="0"/>
                <a:cs typeface="Times New Roman" pitchFamily="18" charset="0"/>
              </a:rPr>
              <a:t>Sur le plan clinique </a:t>
            </a:r>
          </a:p>
          <a:p>
            <a:r>
              <a:rPr lang="fr-FR" sz="1800" dirty="0" smtClean="0">
                <a:solidFill>
                  <a:schemeClr val="tx1"/>
                </a:solidFill>
                <a:latin typeface="Times New Roman" pitchFamily="18" charset="0"/>
                <a:cs typeface="Times New Roman" pitchFamily="18" charset="0"/>
              </a:rPr>
              <a:t>Splénomégalie (voire une hépatomégalie)</a:t>
            </a:r>
          </a:p>
          <a:p>
            <a:r>
              <a:rPr lang="fr-FR" sz="1800" dirty="0" smtClean="0">
                <a:solidFill>
                  <a:schemeClr val="tx1"/>
                </a:solidFill>
                <a:latin typeface="Times New Roman" pitchFamily="18" charset="0"/>
                <a:cs typeface="Times New Roman" pitchFamily="18" charset="0"/>
              </a:rPr>
              <a:t>Adénopathies</a:t>
            </a:r>
          </a:p>
          <a:p>
            <a:r>
              <a:rPr lang="fr-FR" sz="1800" dirty="0">
                <a:solidFill>
                  <a:schemeClr val="tx1"/>
                </a:solidFill>
                <a:latin typeface="Times New Roman" pitchFamily="18" charset="0"/>
                <a:cs typeface="Times New Roman" pitchFamily="18" charset="0"/>
              </a:rPr>
              <a:t>A</a:t>
            </a:r>
            <a:r>
              <a:rPr lang="fr-FR" sz="1800" dirty="0" smtClean="0">
                <a:solidFill>
                  <a:schemeClr val="tx1"/>
                </a:solidFill>
                <a:latin typeface="Times New Roman" pitchFamily="18" charset="0"/>
                <a:cs typeface="Times New Roman" pitchFamily="18" charset="0"/>
              </a:rPr>
              <a:t>uto immunité variable (cytopénies auto-immunes fréquentes)</a:t>
            </a:r>
          </a:p>
          <a:p>
            <a:r>
              <a:rPr lang="fr-FR" sz="1800" dirty="0">
                <a:solidFill>
                  <a:schemeClr val="tx1"/>
                </a:solidFill>
                <a:latin typeface="Times New Roman" pitchFamily="18" charset="0"/>
                <a:cs typeface="Times New Roman" pitchFamily="18" charset="0"/>
              </a:rPr>
              <a:t>U</a:t>
            </a:r>
            <a:r>
              <a:rPr lang="fr-FR" sz="1800" dirty="0" smtClean="0">
                <a:solidFill>
                  <a:schemeClr val="tx1"/>
                </a:solidFill>
                <a:latin typeface="Times New Roman" pitchFamily="18" charset="0"/>
                <a:cs typeface="Times New Roman" pitchFamily="18" charset="0"/>
              </a:rPr>
              <a:t>ne hypergammaglobulinémie.</a:t>
            </a:r>
          </a:p>
          <a:p>
            <a:pPr marL="0" indent="0" algn="ctr">
              <a:buNone/>
            </a:pPr>
            <a:r>
              <a:rPr lang="fr-FR" u="sng" dirty="0" smtClean="0">
                <a:solidFill>
                  <a:schemeClr val="tx1"/>
                </a:solidFill>
                <a:latin typeface="Times New Roman" pitchFamily="18" charset="0"/>
                <a:cs typeface="Times New Roman" pitchFamily="18" charset="0"/>
              </a:rPr>
              <a:t>Physiopathologie</a:t>
            </a:r>
            <a:endParaRPr lang="fr-FR" u="sng" dirty="0">
              <a:solidFill>
                <a:schemeClr val="tx1"/>
              </a:solidFill>
              <a:latin typeface="Times New Roman" pitchFamily="18" charset="0"/>
              <a:cs typeface="Times New Roman" pitchFamily="18" charset="0"/>
            </a:endParaRPr>
          </a:p>
          <a:p>
            <a:r>
              <a:rPr lang="fr-FR" sz="1800" dirty="0">
                <a:solidFill>
                  <a:schemeClr val="tx1"/>
                </a:solidFill>
                <a:latin typeface="Times New Roman" pitchFamily="18" charset="0"/>
                <a:cs typeface="Times New Roman" pitchFamily="18" charset="0"/>
              </a:rPr>
              <a:t>Les mutations </a:t>
            </a:r>
            <a:r>
              <a:rPr lang="fr-FR" sz="1800" dirty="0" smtClean="0">
                <a:solidFill>
                  <a:schemeClr val="tx1"/>
                </a:solidFill>
                <a:latin typeface="Times New Roman" pitchFamily="18" charset="0"/>
                <a:cs typeface="Times New Roman" pitchFamily="18" charset="0"/>
              </a:rPr>
              <a:t>retrouvées </a:t>
            </a:r>
            <a:r>
              <a:rPr lang="fr-FR" sz="1800" dirty="0">
                <a:solidFill>
                  <a:schemeClr val="tx1"/>
                </a:solidFill>
                <a:latin typeface="Times New Roman" pitchFamily="18" charset="0"/>
                <a:cs typeface="Times New Roman" pitchFamily="18" charset="0"/>
              </a:rPr>
              <a:t>dans le gène codant pour </a:t>
            </a:r>
            <a:r>
              <a:rPr lang="fr-FR" sz="1800" b="1" dirty="0">
                <a:solidFill>
                  <a:schemeClr val="tx1"/>
                </a:solidFill>
                <a:latin typeface="Times New Roman" pitchFamily="18" charset="0"/>
                <a:cs typeface="Times New Roman" pitchFamily="18" charset="0"/>
              </a:rPr>
              <a:t>FAS</a:t>
            </a:r>
            <a:r>
              <a:rPr lang="fr-FR" sz="1800" dirty="0">
                <a:solidFill>
                  <a:schemeClr val="tx1"/>
                </a:solidFill>
                <a:latin typeface="Times New Roman" pitchFamily="18" charset="0"/>
                <a:cs typeface="Times New Roman" pitchFamily="18" charset="0"/>
              </a:rPr>
              <a:t> , </a:t>
            </a:r>
            <a:r>
              <a:rPr lang="fr-FR" sz="1800" b="1" dirty="0" err="1" smtClean="0">
                <a:solidFill>
                  <a:schemeClr val="tx1"/>
                </a:solidFill>
                <a:latin typeface="Times New Roman" pitchFamily="18" charset="0"/>
                <a:cs typeface="Times New Roman" pitchFamily="18" charset="0"/>
              </a:rPr>
              <a:t>Fas</a:t>
            </a:r>
            <a:r>
              <a:rPr lang="fr-FR" sz="1800" b="1" dirty="0" smtClean="0">
                <a:solidFill>
                  <a:schemeClr val="tx1"/>
                </a:solidFill>
                <a:latin typeface="Times New Roman" pitchFamily="18" charset="0"/>
                <a:cs typeface="Times New Roman" pitchFamily="18" charset="0"/>
              </a:rPr>
              <a:t> ligand</a:t>
            </a:r>
            <a:r>
              <a:rPr lang="fr-FR" sz="1800" dirty="0">
                <a:solidFill>
                  <a:schemeClr val="tx1"/>
                </a:solidFill>
                <a:latin typeface="Times New Roman" pitchFamily="18" charset="0"/>
                <a:cs typeface="Times New Roman" pitchFamily="18" charset="0"/>
              </a:rPr>
              <a:t>.</a:t>
            </a:r>
            <a:r>
              <a:rPr lang="fr-FR" sz="1800" dirty="0" smtClean="0">
                <a:solidFill>
                  <a:schemeClr val="tx1"/>
                </a:solidFill>
                <a:latin typeface="Times New Roman" pitchFamily="18" charset="0"/>
                <a:cs typeface="Times New Roman" pitchFamily="18" charset="0"/>
              </a:rPr>
              <a:t>  </a:t>
            </a:r>
          </a:p>
          <a:p>
            <a:pPr marL="0" indent="0">
              <a:buNone/>
            </a:pPr>
            <a:endParaRPr lang="fr-FR" sz="1800" dirty="0">
              <a:solidFill>
                <a:schemeClr val="tx1"/>
              </a:solidFill>
              <a:latin typeface="Times New Roman" pitchFamily="18" charset="0"/>
              <a:cs typeface="Times New Roman" pitchFamily="18" charset="0"/>
            </a:endParaRPr>
          </a:p>
          <a:p>
            <a:pPr marL="0" indent="0">
              <a:buNone/>
            </a:pPr>
            <a:endParaRPr lang="fr-FR" sz="1800" dirty="0" smtClean="0">
              <a:solidFill>
                <a:schemeClr val="tx1"/>
              </a:solidFill>
              <a:latin typeface="Times New Roman" pitchFamily="18" charset="0"/>
              <a:cs typeface="Times New Roman" pitchFamily="18" charset="0"/>
            </a:endParaRPr>
          </a:p>
          <a:p>
            <a:pPr marL="0" indent="0">
              <a:buNone/>
            </a:pPr>
            <a:endParaRPr lang="fr-FR" sz="1800" dirty="0">
              <a:solidFill>
                <a:schemeClr val="tx1"/>
              </a:solidFill>
              <a:latin typeface="Times New Roman" pitchFamily="18" charset="0"/>
              <a:cs typeface="Times New Roman" pitchFamily="18" charset="0"/>
            </a:endParaRPr>
          </a:p>
          <a:p>
            <a:pPr marL="0" indent="0">
              <a:buNone/>
            </a:pPr>
            <a:r>
              <a:rPr lang="fr-FR" sz="1800" dirty="0" smtClean="0">
                <a:solidFill>
                  <a:schemeClr val="tx1"/>
                </a:solidFill>
                <a:latin typeface="Times New Roman" pitchFamily="18" charset="0"/>
                <a:cs typeface="Times New Roman" pitchFamily="18" charset="0"/>
              </a:rPr>
              <a:t>ou </a:t>
            </a:r>
            <a:r>
              <a:rPr lang="fr-FR" sz="1800" dirty="0">
                <a:solidFill>
                  <a:schemeClr val="tx1"/>
                </a:solidFill>
                <a:latin typeface="Times New Roman" pitchFamily="18" charset="0"/>
                <a:cs typeface="Times New Roman" pitchFamily="18" charset="0"/>
              </a:rPr>
              <a:t>pour les </a:t>
            </a:r>
            <a:r>
              <a:rPr lang="fr-FR" sz="1800" b="1" dirty="0">
                <a:solidFill>
                  <a:schemeClr val="tx1"/>
                </a:solidFill>
                <a:latin typeface="Times New Roman" pitchFamily="18" charset="0"/>
                <a:cs typeface="Times New Roman" pitchFamily="18" charset="0"/>
              </a:rPr>
              <a:t>caspases 8</a:t>
            </a:r>
            <a:r>
              <a:rPr lang="fr-FR" sz="1800" dirty="0">
                <a:solidFill>
                  <a:schemeClr val="tx1"/>
                </a:solidFill>
                <a:latin typeface="Times New Roman" pitchFamily="18" charset="0"/>
                <a:cs typeface="Times New Roman" pitchFamily="18" charset="0"/>
              </a:rPr>
              <a:t> </a:t>
            </a:r>
            <a:r>
              <a:rPr lang="fr-FR" sz="1800" dirty="0" smtClean="0">
                <a:solidFill>
                  <a:schemeClr val="tx1"/>
                </a:solidFill>
                <a:latin typeface="Times New Roman" pitchFamily="18" charset="0"/>
                <a:cs typeface="Times New Roman" pitchFamily="18" charset="0"/>
              </a:rPr>
              <a:t>                                                                                                                    (</a:t>
            </a:r>
            <a:r>
              <a:rPr lang="fr-FR" sz="1800" dirty="0">
                <a:solidFill>
                  <a:schemeClr val="tx1"/>
                </a:solidFill>
                <a:latin typeface="Times New Roman" pitchFamily="18" charset="0"/>
                <a:cs typeface="Times New Roman" pitchFamily="18" charset="0"/>
              </a:rPr>
              <a:t>CASP8) </a:t>
            </a:r>
            <a:r>
              <a:rPr lang="fr-FR" sz="1800" dirty="0" smtClean="0">
                <a:solidFill>
                  <a:schemeClr val="tx1"/>
                </a:solidFill>
                <a:latin typeface="Times New Roman" pitchFamily="18" charset="0"/>
                <a:cs typeface="Times New Roman" pitchFamily="18" charset="0"/>
              </a:rPr>
              <a:t>                                                                                                                                                                                          ou </a:t>
            </a:r>
            <a:r>
              <a:rPr lang="fr-FR" sz="1800" b="1" dirty="0">
                <a:solidFill>
                  <a:schemeClr val="tx1"/>
                </a:solidFill>
                <a:latin typeface="Times New Roman" pitchFamily="18" charset="0"/>
                <a:cs typeface="Times New Roman" pitchFamily="18" charset="0"/>
              </a:rPr>
              <a:t>10</a:t>
            </a:r>
            <a:r>
              <a:rPr lang="fr-FR" sz="1800" dirty="0">
                <a:solidFill>
                  <a:schemeClr val="tx1"/>
                </a:solidFill>
                <a:latin typeface="Times New Roman" pitchFamily="18" charset="0"/>
                <a:cs typeface="Times New Roman" pitchFamily="18" charset="0"/>
              </a:rPr>
              <a:t> (</a:t>
            </a:r>
            <a:r>
              <a:rPr lang="fr-FR" sz="1800" dirty="0" smtClean="0">
                <a:solidFill>
                  <a:schemeClr val="tx1"/>
                </a:solidFill>
                <a:latin typeface="Times New Roman" pitchFamily="18" charset="0"/>
                <a:cs typeface="Times New Roman" pitchFamily="18" charset="0"/>
              </a:rPr>
              <a:t>CASP10)</a:t>
            </a:r>
          </a:p>
          <a:p>
            <a:endParaRPr lang="fr-FR" dirty="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56373" y="4005064"/>
            <a:ext cx="2592288"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13512" y="4004741"/>
            <a:ext cx="5732693" cy="2732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215680" y="6562740"/>
            <a:ext cx="5856651" cy="230832"/>
          </a:xfrm>
          <a:prstGeom prst="rect">
            <a:avLst/>
          </a:prstGeom>
        </p:spPr>
        <p:txBody>
          <a:bodyPr wrap="square">
            <a:spAutoFit/>
          </a:bodyPr>
          <a:lstStyle/>
          <a:p>
            <a:r>
              <a:rPr lang="fr-FR" sz="900" dirty="0" smtClean="0"/>
              <a:t>Défective </a:t>
            </a:r>
            <a:r>
              <a:rPr lang="fr-FR" sz="900" dirty="0"/>
              <a:t>Fas </a:t>
            </a:r>
            <a:r>
              <a:rPr lang="fr-FR" sz="900" dirty="0" smtClean="0"/>
              <a:t>signaling </a:t>
            </a:r>
            <a:r>
              <a:rPr lang="fr-FR" sz="900" dirty="0"/>
              <a:t>pathways underlie </a:t>
            </a:r>
            <a:r>
              <a:rPr lang="fr-FR" sz="900" dirty="0" smtClean="0"/>
              <a:t>auto-immune lymphoprolifératives </a:t>
            </a:r>
            <a:r>
              <a:rPr lang="fr-FR" sz="900" dirty="0"/>
              <a:t>syndrome </a:t>
            </a:r>
            <a:r>
              <a:rPr lang="fr-FR" sz="900" dirty="0" smtClean="0"/>
              <a:t>1990</a:t>
            </a:r>
            <a:endParaRPr lang="fr-FR" sz="900" dirty="0"/>
          </a:p>
        </p:txBody>
      </p:sp>
    </p:spTree>
    <p:extLst>
      <p:ext uri="{BB962C8B-B14F-4D97-AF65-F5344CB8AC3E}">
        <p14:creationId xmlns:p14="http://schemas.microsoft.com/office/powerpoint/2010/main" xmlns="" val="70591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267"/>
                                        </p:tgtEl>
                                        <p:attrNameLst>
                                          <p:attrName>style.visibility</p:attrName>
                                        </p:attrNameLst>
                                      </p:cBhvr>
                                      <p:to>
                                        <p:strVal val="visible"/>
                                      </p:to>
                                    </p:set>
                                    <p:anim calcmode="lin" valueType="num">
                                      <p:cBhvr additive="base">
                                        <p:cTn id="41" dur="500" fill="hold"/>
                                        <p:tgtEl>
                                          <p:spTgt spid="11267"/>
                                        </p:tgtEl>
                                        <p:attrNameLst>
                                          <p:attrName>ppt_x</p:attrName>
                                        </p:attrNameLst>
                                      </p:cBhvr>
                                      <p:tavLst>
                                        <p:tav tm="0">
                                          <p:val>
                                            <p:strVal val="#ppt_x"/>
                                          </p:val>
                                        </p:tav>
                                        <p:tav tm="100000">
                                          <p:val>
                                            <p:strVal val="#ppt_x"/>
                                          </p:val>
                                        </p:tav>
                                      </p:tavLst>
                                    </p:anim>
                                    <p:anim calcmode="lin" valueType="num">
                                      <p:cBhvr additive="base">
                                        <p:cTn id="42" dur="500" fill="hold"/>
                                        <p:tgtEl>
                                          <p:spTgt spid="1126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nodeType="afterEffect">
                                  <p:stCondLst>
                                    <p:cond delay="0"/>
                                  </p:stCondLst>
                                  <p:childTnLst>
                                    <p:set>
                                      <p:cBhvr>
                                        <p:cTn id="49" dur="1" fill="hold">
                                          <p:stCondLst>
                                            <p:cond delay="0"/>
                                          </p:stCondLst>
                                        </p:cTn>
                                        <p:tgtEl>
                                          <p:spTgt spid="11266"/>
                                        </p:tgtEl>
                                        <p:attrNameLst>
                                          <p:attrName>style.visibility</p:attrName>
                                        </p:attrNameLst>
                                      </p:cBhvr>
                                      <p:to>
                                        <p:strVal val="visible"/>
                                      </p:to>
                                    </p:set>
                                    <p:anim calcmode="lin" valueType="num">
                                      <p:cBhvr additive="base">
                                        <p:cTn id="50" dur="500" fill="hold"/>
                                        <p:tgtEl>
                                          <p:spTgt spid="11266"/>
                                        </p:tgtEl>
                                        <p:attrNameLst>
                                          <p:attrName>ppt_x</p:attrName>
                                        </p:attrNameLst>
                                      </p:cBhvr>
                                      <p:tavLst>
                                        <p:tav tm="0">
                                          <p:val>
                                            <p:strVal val="#ppt_x"/>
                                          </p:val>
                                        </p:tav>
                                        <p:tav tm="100000">
                                          <p:val>
                                            <p:strVal val="#ppt_x"/>
                                          </p:val>
                                        </p:tav>
                                      </p:tavLst>
                                    </p:anim>
                                    <p:anim calcmode="lin" valueType="num">
                                      <p:cBhvr additive="base">
                                        <p:cTn id="51"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5413" y="324994"/>
            <a:ext cx="10972800" cy="1143000"/>
          </a:xfrm>
        </p:spPr>
        <p:txBody>
          <a:bodyPr>
            <a:normAutofit/>
          </a:bodyPr>
          <a:lstStyle/>
          <a:p>
            <a:r>
              <a:rPr lang="fr-FR" sz="4000" dirty="0" smtClean="0">
                <a:latin typeface="Times New Roman" pitchFamily="18" charset="0"/>
                <a:cs typeface="Times New Roman" pitchFamily="18" charset="0"/>
              </a:rPr>
              <a:t>Signes cliniques d’alerte</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509449" y="1436912"/>
            <a:ext cx="10969175" cy="4963236"/>
          </a:xfrm>
        </p:spPr>
        <p:txBody>
          <a:bodyPr>
            <a:noAutofit/>
          </a:bodyPr>
          <a:lstStyle/>
          <a:p>
            <a:pPr marL="0" indent="0">
              <a:buNone/>
            </a:pPr>
            <a:endParaRPr lang="fr-FR" dirty="0">
              <a:solidFill>
                <a:schemeClr val="tx1"/>
              </a:solidFill>
              <a:latin typeface="Times New Roman" pitchFamily="18" charset="0"/>
              <a:cs typeface="Times New Roman" pitchFamily="18" charset="0"/>
            </a:endParaRPr>
          </a:p>
          <a:p>
            <a:pPr marL="0" indent="0">
              <a:buNone/>
            </a:pPr>
            <a:r>
              <a:rPr lang="fr-FR" dirty="0" smtClean="0">
                <a:solidFill>
                  <a:schemeClr val="tx1"/>
                </a:solidFill>
                <a:latin typeface="Times New Roman" pitchFamily="18" charset="0"/>
                <a:cs typeface="Times New Roman" pitchFamily="18" charset="0"/>
              </a:rPr>
              <a:t>5) D’autres signes cliniques s’associent :</a:t>
            </a:r>
          </a:p>
          <a:p>
            <a:pPr>
              <a:buFontTx/>
              <a:buChar char="-"/>
            </a:pPr>
            <a:r>
              <a:rPr lang="fr-FR" dirty="0" smtClean="0">
                <a:solidFill>
                  <a:schemeClr val="tx1"/>
                </a:solidFill>
                <a:latin typeface="Times New Roman" pitchFamily="18" charset="0"/>
                <a:cs typeface="Times New Roman" pitchFamily="18" charset="0"/>
              </a:rPr>
              <a:t>Retard </a:t>
            </a:r>
            <a:r>
              <a:rPr lang="fr-FR" dirty="0">
                <a:solidFill>
                  <a:schemeClr val="tx1"/>
                </a:solidFill>
                <a:latin typeface="Times New Roman" pitchFamily="18" charset="0"/>
                <a:cs typeface="Times New Roman" pitchFamily="18" charset="0"/>
              </a:rPr>
              <a:t>à la chute du </a:t>
            </a:r>
            <a:r>
              <a:rPr lang="fr-FR" dirty="0" smtClean="0">
                <a:solidFill>
                  <a:schemeClr val="tx1"/>
                </a:solidFill>
                <a:latin typeface="Times New Roman" pitchFamily="18" charset="0"/>
                <a:cs typeface="Times New Roman" pitchFamily="18" charset="0"/>
              </a:rPr>
              <a:t>cordon ombilicale  </a:t>
            </a:r>
            <a:r>
              <a:rPr lang="fr-FR" dirty="0">
                <a:solidFill>
                  <a:schemeClr val="tx1"/>
                </a:solidFill>
                <a:latin typeface="Times New Roman" pitchFamily="18" charset="0"/>
                <a:cs typeface="Times New Roman" pitchFamily="18" charset="0"/>
              </a:rPr>
              <a:t>(&gt; 4 semaines</a:t>
            </a:r>
            <a:r>
              <a:rPr lang="fr-FR" dirty="0" smtClean="0">
                <a:solidFill>
                  <a:schemeClr val="tx1"/>
                </a:solidFill>
                <a:latin typeface="Times New Roman" pitchFamily="18" charset="0"/>
                <a:cs typeface="Times New Roman" pitchFamily="18" charset="0"/>
              </a:rPr>
              <a:t>)</a:t>
            </a:r>
          </a:p>
          <a:p>
            <a:pPr>
              <a:buFontTx/>
              <a:buChar char="-"/>
            </a:pPr>
            <a:r>
              <a:rPr lang="fr-FR" dirty="0" smtClean="0">
                <a:solidFill>
                  <a:schemeClr val="tx1"/>
                </a:solidFill>
                <a:latin typeface="Times New Roman" pitchFamily="18" charset="0"/>
                <a:cs typeface="Times New Roman" pitchFamily="18" charset="0"/>
              </a:rPr>
              <a:t>Manifestations </a:t>
            </a:r>
            <a:r>
              <a:rPr lang="fr-FR" dirty="0">
                <a:solidFill>
                  <a:schemeClr val="tx1"/>
                </a:solidFill>
                <a:latin typeface="Times New Roman" pitchFamily="18" charset="0"/>
                <a:cs typeface="Times New Roman" pitchFamily="18" charset="0"/>
              </a:rPr>
              <a:t>auto-immunes </a:t>
            </a:r>
          </a:p>
          <a:p>
            <a:pPr>
              <a:buFontTx/>
              <a:buChar char="-"/>
            </a:pPr>
            <a:r>
              <a:rPr lang="fr-FR" dirty="0" smtClean="0">
                <a:solidFill>
                  <a:schemeClr val="tx1"/>
                </a:solidFill>
                <a:latin typeface="Times New Roman" pitchFamily="18" charset="0"/>
                <a:cs typeface="Times New Roman" pitchFamily="18" charset="0"/>
              </a:rPr>
              <a:t>Anomalies de la peau et des muqueuses </a:t>
            </a:r>
            <a:r>
              <a:rPr lang="fr-FR" dirty="0">
                <a:solidFill>
                  <a:schemeClr val="tx1"/>
                </a:solidFill>
                <a:latin typeface="Times New Roman" pitchFamily="18" charset="0"/>
                <a:cs typeface="Times New Roman" pitchFamily="18" charset="0"/>
              </a:rPr>
              <a:t>(Eczéma, télangiectasies</a:t>
            </a:r>
            <a:r>
              <a:rPr lang="fr-FR" dirty="0" smtClean="0">
                <a:solidFill>
                  <a:schemeClr val="tx1"/>
                </a:solidFill>
                <a:latin typeface="Times New Roman" pitchFamily="18" charset="0"/>
                <a:cs typeface="Times New Roman" pitchFamily="18" charset="0"/>
              </a:rPr>
              <a:t>, albinisme…)</a:t>
            </a:r>
          </a:p>
          <a:p>
            <a:pPr>
              <a:buFontTx/>
              <a:buChar char="-"/>
            </a:pPr>
            <a:r>
              <a:rPr lang="fr-FR" dirty="0" smtClean="0">
                <a:solidFill>
                  <a:schemeClr val="tx1"/>
                </a:solidFill>
                <a:latin typeface="Times New Roman" pitchFamily="18" charset="0"/>
                <a:cs typeface="Times New Roman" pitchFamily="18" charset="0"/>
              </a:rPr>
              <a:t>Complications pulmonaires et sinusiennes </a:t>
            </a:r>
          </a:p>
          <a:p>
            <a:pPr>
              <a:buFontTx/>
              <a:buChar char="-"/>
            </a:pPr>
            <a:r>
              <a:rPr lang="fr-FR" dirty="0" smtClean="0">
                <a:solidFill>
                  <a:schemeClr val="tx1"/>
                </a:solidFill>
                <a:latin typeface="Times New Roman" pitchFamily="18" charset="0"/>
                <a:cs typeface="Times New Roman" pitchFamily="18" charset="0"/>
              </a:rPr>
              <a:t>Conjonctivites chroniques, uvéites.</a:t>
            </a:r>
          </a:p>
          <a:p>
            <a:pPr>
              <a:buFontTx/>
              <a:buChar char="-"/>
            </a:pPr>
            <a:r>
              <a:rPr lang="fr-FR" dirty="0" smtClean="0">
                <a:solidFill>
                  <a:schemeClr val="tx1"/>
                </a:solidFill>
                <a:latin typeface="Times New Roman" pitchFamily="18" charset="0"/>
                <a:cs typeface="Times New Roman" pitchFamily="18" charset="0"/>
              </a:rPr>
              <a:t>Lympho-proliférations et Tumeurs.</a:t>
            </a:r>
          </a:p>
          <a:p>
            <a:pPr>
              <a:buFontTx/>
              <a:buChar char="-"/>
            </a:pPr>
            <a:r>
              <a:rPr lang="fr-FR" dirty="0" smtClean="0">
                <a:solidFill>
                  <a:schemeClr val="tx1"/>
                </a:solidFill>
                <a:latin typeface="Times New Roman" pitchFamily="18" charset="0"/>
                <a:cs typeface="Times New Roman" pitchFamily="18" charset="0"/>
              </a:rPr>
              <a:t>Atteintes neurologiques (ataxie, retard mental, microcéphalie)</a:t>
            </a:r>
          </a:p>
          <a:p>
            <a:pPr>
              <a:buFontTx/>
              <a:buChar char="-"/>
            </a:pPr>
            <a:r>
              <a:rPr lang="fr-FR" dirty="0" smtClean="0">
                <a:solidFill>
                  <a:schemeClr val="tx1"/>
                </a:solidFill>
                <a:latin typeface="Times New Roman" pitchFamily="18" charset="0"/>
                <a:cs typeface="Times New Roman" pitchFamily="18" charset="0"/>
              </a:rPr>
              <a:t>Cardiopathie congénitale et hypocalcémie </a:t>
            </a:r>
          </a:p>
          <a:p>
            <a:pPr>
              <a:buFontTx/>
              <a:buChar char="-"/>
            </a:pPr>
            <a:r>
              <a:rPr lang="fr-FR" dirty="0" smtClean="0">
                <a:solidFill>
                  <a:schemeClr val="tx1"/>
                </a:solidFill>
                <a:latin typeface="Times New Roman" pitchFamily="18" charset="0"/>
                <a:cs typeface="Times New Roman" pitchFamily="18" charset="0"/>
              </a:rPr>
              <a:t> Syndrome dysmorphique.</a:t>
            </a:r>
          </a:p>
          <a:p>
            <a:pPr>
              <a:buFontTx/>
              <a:buChar char="-"/>
            </a:pPr>
            <a:endParaRPr lang="fr-FR"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806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590848" y="1778625"/>
            <a:ext cx="10945216" cy="4602704"/>
          </a:xfrm>
          <a:prstGeom prst="rect">
            <a:avLst/>
          </a:prstGeom>
          <a:ln w="38100" cap="sq">
            <a:solidFill>
              <a:schemeClr val="tx1">
                <a:lumMod val="60000"/>
                <a:lumOff val="40000"/>
              </a:schemeClr>
            </a:solidFill>
            <a:prstDash val="solid"/>
            <a:miter lim="800000"/>
          </a:ln>
          <a:effectLst>
            <a:outerShdw blurRad="50800" dist="38100" dir="2700000" algn="tl" rotWithShape="0">
              <a:srgbClr val="000000">
                <a:alpha val="43000"/>
              </a:srgbClr>
            </a:outerShdw>
          </a:effectLst>
        </p:spPr>
      </p:pic>
      <p:sp>
        <p:nvSpPr>
          <p:cNvPr id="2" name="ZoneTexte 1"/>
          <p:cNvSpPr txBox="1"/>
          <p:nvPr/>
        </p:nvSpPr>
        <p:spPr>
          <a:xfrm>
            <a:off x="623392" y="116633"/>
            <a:ext cx="10801877" cy="1661993"/>
          </a:xfrm>
          <a:prstGeom prst="rect">
            <a:avLst/>
          </a:prstGeom>
          <a:noFill/>
        </p:spPr>
        <p:txBody>
          <a:bodyPr wrap="square" rtlCol="0">
            <a:spAutoFit/>
          </a:bodyPr>
          <a:lstStyle/>
          <a:p>
            <a:pPr algn="ctr"/>
            <a:r>
              <a:rPr lang="fr-FR" sz="2400" u="sng" dirty="0" smtClean="0">
                <a:latin typeface="Times New Roman" pitchFamily="18" charset="0"/>
                <a:cs typeface="Times New Roman" pitchFamily="18" charset="0"/>
              </a:rPr>
              <a:t>Sur </a:t>
            </a:r>
            <a:r>
              <a:rPr lang="fr-FR" sz="2400" u="sng" dirty="0">
                <a:latin typeface="Times New Roman" pitchFamily="18" charset="0"/>
                <a:cs typeface="Times New Roman" pitchFamily="18" charset="0"/>
              </a:rPr>
              <a:t>le plan </a:t>
            </a:r>
            <a:r>
              <a:rPr lang="fr-FR" sz="2400" u="sng" dirty="0" smtClean="0">
                <a:latin typeface="Times New Roman" pitchFamily="18" charset="0"/>
                <a:cs typeface="Times New Roman" pitchFamily="18" charset="0"/>
              </a:rPr>
              <a:t>immunologique</a:t>
            </a:r>
          </a:p>
          <a:p>
            <a:pPr algn="ctr"/>
            <a:endParaRPr lang="fr-FR" sz="2400" u="sng" dirty="0">
              <a:latin typeface="Times New Roman" pitchFamily="18" charset="0"/>
              <a:cs typeface="Times New Roman" pitchFamily="18" charset="0"/>
            </a:endParaRPr>
          </a:p>
          <a:p>
            <a:pPr>
              <a:buFont typeface="Arial" charset="0"/>
              <a:buChar char="•"/>
            </a:pPr>
            <a:r>
              <a:rPr lang="fr-FR" dirty="0">
                <a:latin typeface="Times New Roman" pitchFamily="18" charset="0"/>
                <a:cs typeface="Times New Roman" pitchFamily="18" charset="0"/>
              </a:rPr>
              <a:t>Le Phénotypage  lymphocytaire: un excès de lymphocytes T double-négatifs </a:t>
            </a:r>
            <a:r>
              <a:rPr lang="fr-FR" dirty="0" smtClean="0">
                <a:latin typeface="Times New Roman" pitchFamily="18" charset="0"/>
                <a:cs typeface="Times New Roman" pitchFamily="18" charset="0"/>
              </a:rPr>
              <a:t>             (</a:t>
            </a:r>
            <a:r>
              <a:rPr lang="fr-FR" dirty="0">
                <a:latin typeface="Times New Roman" pitchFamily="18" charset="0"/>
                <a:cs typeface="Times New Roman" pitchFamily="18" charset="0"/>
              </a:rPr>
              <a:t>CD4--- CD8--- sur les TCRαβ). </a:t>
            </a:r>
          </a:p>
          <a:p>
            <a:endParaRPr lang="fr-FR" dirty="0"/>
          </a:p>
        </p:txBody>
      </p:sp>
      <p:sp>
        <p:nvSpPr>
          <p:cNvPr id="3" name="ZoneTexte 2"/>
          <p:cNvSpPr txBox="1"/>
          <p:nvPr/>
        </p:nvSpPr>
        <p:spPr>
          <a:xfrm>
            <a:off x="6768075" y="5965831"/>
            <a:ext cx="2541786" cy="830997"/>
          </a:xfrm>
          <a:prstGeom prst="rect">
            <a:avLst/>
          </a:prstGeom>
          <a:solidFill>
            <a:schemeClr val="bg1"/>
          </a:solidFill>
        </p:spPr>
        <p:txBody>
          <a:bodyPr wrap="none" rtlCol="0">
            <a:spAutoFit/>
          </a:bodyPr>
          <a:lstStyle/>
          <a:p>
            <a:r>
              <a:rPr lang="fr-FR" sz="2000" b="1" dirty="0" smtClean="0">
                <a:latin typeface="Times New Roman" pitchFamily="18" charset="0"/>
                <a:cs typeface="Times New Roman" pitchFamily="18" charset="0"/>
              </a:rPr>
              <a:t>LT CD8-,CD4-</a:t>
            </a:r>
            <a:r>
              <a:rPr lang="fr-FR" sz="4800" b="1" dirty="0" smtClean="0">
                <a:latin typeface="Times New Roman" pitchFamily="18" charset="0"/>
                <a:cs typeface="Times New Roman" pitchFamily="18" charset="0"/>
              </a:rPr>
              <a:t>›</a:t>
            </a:r>
            <a:r>
              <a:rPr lang="fr-FR" sz="2800" b="1" dirty="0" smtClean="0">
                <a:latin typeface="Times New Roman" pitchFamily="18" charset="0"/>
                <a:cs typeface="Times New Roman" pitchFamily="18" charset="0"/>
              </a:rPr>
              <a:t>5%</a:t>
            </a:r>
            <a:endParaRPr lang="fr-F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3738193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19403" y="-603448"/>
            <a:ext cx="10972800" cy="1600200"/>
          </a:xfrm>
        </p:spPr>
        <p:txBody>
          <a:bodyPr>
            <a:normAutofit/>
          </a:bodyPr>
          <a:lstStyle/>
          <a:p>
            <a:r>
              <a:rPr lang="fr-FR" sz="4000" dirty="0" smtClean="0">
                <a:latin typeface="Times New Roman" pitchFamily="18" charset="0"/>
                <a:cs typeface="Times New Roman" pitchFamily="18" charset="0"/>
              </a:rPr>
              <a:t>Conclusion</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335360" y="1268114"/>
            <a:ext cx="11247040" cy="5544616"/>
          </a:xfrm>
        </p:spPr>
        <p:txBody>
          <a:bodyPr>
            <a:normAutofit/>
          </a:bodyPr>
          <a:lstStyle/>
          <a:p>
            <a:r>
              <a:rPr lang="fr-FR" dirty="0">
                <a:solidFill>
                  <a:schemeClr val="tx1"/>
                </a:solidFill>
                <a:latin typeface="Times New Roman" pitchFamily="18" charset="0"/>
                <a:cs typeface="Times New Roman" pitchFamily="18" charset="0"/>
              </a:rPr>
              <a:t>Les déficits immunitaires primitifs (DIP) de </a:t>
            </a:r>
            <a:r>
              <a:rPr lang="fr-FR" dirty="0" smtClean="0">
                <a:solidFill>
                  <a:schemeClr val="tx1"/>
                </a:solidFill>
                <a:latin typeface="Times New Roman" pitchFamily="18" charset="0"/>
                <a:cs typeface="Times New Roman" pitchFamily="18" charset="0"/>
              </a:rPr>
              <a:t>révélation tardive</a:t>
            </a:r>
            <a:r>
              <a:rPr lang="fr-FR" dirty="0">
                <a:solidFill>
                  <a:schemeClr val="tx1"/>
                </a:solidFill>
                <a:latin typeface="Times New Roman" pitchFamily="18" charset="0"/>
                <a:cs typeface="Times New Roman" pitchFamily="18" charset="0"/>
              </a:rPr>
              <a:t>, chez l’adulte sont </a:t>
            </a:r>
            <a:r>
              <a:rPr lang="fr-FR" dirty="0" smtClean="0">
                <a:solidFill>
                  <a:schemeClr val="tx1"/>
                </a:solidFill>
                <a:latin typeface="Times New Roman" pitchFamily="18" charset="0"/>
                <a:cs typeface="Times New Roman" pitchFamily="18" charset="0"/>
              </a:rPr>
              <a:t>rares, Les infections parfois sévères et à répétition, </a:t>
            </a:r>
            <a:r>
              <a:rPr lang="fr-FR" dirty="0">
                <a:solidFill>
                  <a:schemeClr val="tx1"/>
                </a:solidFill>
                <a:latin typeface="Times New Roman" pitchFamily="18" charset="0"/>
                <a:cs typeface="Times New Roman" pitchFamily="18" charset="0"/>
              </a:rPr>
              <a:t>sont le mode de révélation le plus fréquent de ces DIP</a:t>
            </a:r>
            <a:r>
              <a:rPr lang="fr-FR" dirty="0" smtClean="0">
                <a:solidFill>
                  <a:schemeClr val="tx1"/>
                </a:solidFill>
                <a:latin typeface="Times New Roman" pitchFamily="18" charset="0"/>
                <a:cs typeface="Times New Roman" pitchFamily="18" charset="0"/>
              </a:rPr>
              <a:t>.</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Le diagnostic </a:t>
            </a:r>
            <a:r>
              <a:rPr lang="fr-FR" dirty="0">
                <a:solidFill>
                  <a:schemeClr val="tx1"/>
                </a:solidFill>
                <a:latin typeface="Times New Roman" pitchFamily="18" charset="0"/>
                <a:cs typeface="Times New Roman" pitchFamily="18" charset="0"/>
              </a:rPr>
              <a:t>précoce </a:t>
            </a:r>
            <a:r>
              <a:rPr lang="fr-FR" dirty="0" smtClean="0">
                <a:solidFill>
                  <a:schemeClr val="tx1"/>
                </a:solidFill>
                <a:latin typeface="Times New Roman" pitchFamily="18" charset="0"/>
                <a:cs typeface="Times New Roman" pitchFamily="18" charset="0"/>
              </a:rPr>
              <a:t>permet </a:t>
            </a:r>
            <a:r>
              <a:rPr lang="fr-FR" dirty="0">
                <a:solidFill>
                  <a:schemeClr val="tx1"/>
                </a:solidFill>
                <a:latin typeface="Times New Roman" pitchFamily="18" charset="0"/>
                <a:cs typeface="Times New Roman" pitchFamily="18" charset="0"/>
              </a:rPr>
              <a:t>une prise en charge efficace </a:t>
            </a:r>
            <a:r>
              <a:rPr lang="fr-FR" dirty="0" smtClean="0">
                <a:solidFill>
                  <a:schemeClr val="tx1"/>
                </a:solidFill>
                <a:latin typeface="Times New Roman" pitchFamily="18" charset="0"/>
                <a:cs typeface="Times New Roman" pitchFamily="18" charset="0"/>
              </a:rPr>
              <a:t>du patient </a:t>
            </a:r>
            <a:r>
              <a:rPr lang="fr-FR" dirty="0">
                <a:solidFill>
                  <a:schemeClr val="tx1"/>
                </a:solidFill>
                <a:latin typeface="Times New Roman" pitchFamily="18" charset="0"/>
                <a:cs typeface="Times New Roman" pitchFamily="18" charset="0"/>
              </a:rPr>
              <a:t>afin de diminuer la morbidité et la </a:t>
            </a:r>
            <a:r>
              <a:rPr lang="fr-FR" dirty="0" smtClean="0">
                <a:solidFill>
                  <a:schemeClr val="tx1"/>
                </a:solidFill>
                <a:latin typeface="Times New Roman" pitchFamily="18" charset="0"/>
                <a:cs typeface="Times New Roman" pitchFamily="18" charset="0"/>
              </a:rPr>
              <a:t>mortalité.</a:t>
            </a:r>
          </a:p>
          <a:p>
            <a:endParaRPr lang="fr-FR" dirty="0" smtClean="0">
              <a:solidFill>
                <a:schemeClr val="tx1"/>
              </a:solidFill>
              <a:latin typeface="Times New Roman" pitchFamily="18" charset="0"/>
              <a:cs typeface="Times New Roman" pitchFamily="18" charset="0"/>
            </a:endParaRPr>
          </a:p>
          <a:p>
            <a:r>
              <a:rPr lang="fr-FR" dirty="0" smtClean="0">
                <a:solidFill>
                  <a:schemeClr val="tx1"/>
                </a:solidFill>
                <a:latin typeface="Times New Roman" pitchFamily="18" charset="0"/>
                <a:cs typeface="Times New Roman" pitchFamily="18" charset="0"/>
              </a:rPr>
              <a:t>l’identification </a:t>
            </a:r>
            <a:r>
              <a:rPr lang="fr-FR" dirty="0">
                <a:solidFill>
                  <a:schemeClr val="tx1"/>
                </a:solidFill>
                <a:latin typeface="Times New Roman" pitchFamily="18" charset="0"/>
                <a:cs typeface="Times New Roman" pitchFamily="18" charset="0"/>
              </a:rPr>
              <a:t>génétique du déficit immunitaire permet le conseil génétique aux patients et à leur famille</a:t>
            </a:r>
            <a:r>
              <a:rPr lang="fr-FR" dirty="0" smtClean="0">
                <a:solidFill>
                  <a:schemeClr val="tx1"/>
                </a:solidFill>
                <a:latin typeface="Times New Roman" pitchFamily="18" charset="0"/>
                <a:cs typeface="Times New Roman" pitchFamily="18" charset="0"/>
              </a:rPr>
              <a:t>.</a:t>
            </a:r>
          </a:p>
          <a:p>
            <a:endParaRPr lang="fr-FR" dirty="0" smtClean="0">
              <a:solidFill>
                <a:schemeClr val="tx1"/>
              </a:solidFill>
              <a:latin typeface="Times New Roman" pitchFamily="18" charset="0"/>
              <a:cs typeface="Times New Roman" pitchFamily="18" charset="0"/>
            </a:endParaRPr>
          </a:p>
          <a:p>
            <a:r>
              <a:rPr lang="fr-FR" dirty="0">
                <a:solidFill>
                  <a:schemeClr val="tx1"/>
                </a:solidFill>
                <a:latin typeface="Times New Roman" pitchFamily="18" charset="0"/>
                <a:cs typeface="Times New Roman" pitchFamily="18" charset="0"/>
              </a:rPr>
              <a:t>Le suivi  immunologique des patients  , </a:t>
            </a:r>
            <a:r>
              <a:rPr lang="fr-FR" dirty="0" smtClean="0">
                <a:solidFill>
                  <a:schemeClr val="tx1"/>
                </a:solidFill>
                <a:latin typeface="Times New Roman" pitchFamily="18" charset="0"/>
                <a:cs typeface="Times New Roman" pitchFamily="18" charset="0"/>
              </a:rPr>
              <a:t>devra </a:t>
            </a:r>
            <a:r>
              <a:rPr lang="fr-FR" dirty="0">
                <a:solidFill>
                  <a:schemeClr val="tx1"/>
                </a:solidFill>
                <a:latin typeface="Times New Roman" pitchFamily="18" charset="0"/>
                <a:cs typeface="Times New Roman" pitchFamily="18" charset="0"/>
              </a:rPr>
              <a:t>évaluer le retentissement du DIP en recherchant des stigmates d’auto-immunité (cytopénies, etc.), ainsi que la survenue de maladies malignes, notamment  lymphomateuses</a:t>
            </a:r>
          </a:p>
          <a:p>
            <a:endParaRPr lang="fr-FR" dirty="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3688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0" y="260648"/>
            <a:ext cx="11617291" cy="5832648"/>
          </a:xfrm>
        </p:spPr>
        <p:txBody>
          <a:bodyPr>
            <a:normAutofit/>
          </a:bodyPr>
          <a:lstStyle/>
          <a:p>
            <a:pPr marL="0" indent="0" algn="ctr">
              <a:buNone/>
            </a:pPr>
            <a:endParaRPr lang="fr-FR" sz="3200" u="sng" dirty="0" smtClean="0">
              <a:solidFill>
                <a:schemeClr val="tx1"/>
              </a:solidFill>
              <a:latin typeface="Times New Roman" pitchFamily="18" charset="0"/>
              <a:cs typeface="Times New Roman" pitchFamily="18" charset="0"/>
            </a:endParaRPr>
          </a:p>
          <a:p>
            <a:pPr marL="0" indent="0" algn="ctr">
              <a:buNone/>
            </a:pPr>
            <a:r>
              <a:rPr lang="fr-FR" sz="3200" u="sng" dirty="0" smtClean="0">
                <a:solidFill>
                  <a:schemeClr val="tx1"/>
                </a:solidFill>
                <a:latin typeface="Times New Roman" pitchFamily="18" charset="0"/>
                <a:cs typeface="Times New Roman" pitchFamily="18" charset="0"/>
              </a:rPr>
              <a:t>Examens de première intention :</a:t>
            </a:r>
          </a:p>
          <a:p>
            <a:pPr marL="514350" indent="-514350">
              <a:buAutoNum type="arabicParenR"/>
            </a:pPr>
            <a:endParaRPr lang="fr-FR" dirty="0" smtClean="0">
              <a:solidFill>
                <a:schemeClr val="tx1"/>
              </a:solidFill>
              <a:latin typeface="Times New Roman" pitchFamily="18" charset="0"/>
              <a:cs typeface="Times New Roman" pitchFamily="18" charset="0"/>
            </a:endParaRPr>
          </a:p>
          <a:p>
            <a:pPr marL="0" indent="0">
              <a:buNone/>
            </a:pPr>
            <a:r>
              <a:rPr lang="fr-FR" sz="2000" dirty="0" smtClean="0">
                <a:solidFill>
                  <a:schemeClr val="tx1"/>
                </a:solidFill>
                <a:latin typeface="Times New Roman" pitchFamily="18" charset="0"/>
                <a:cs typeface="Times New Roman" pitchFamily="18" charset="0"/>
              </a:rPr>
              <a:t>A- </a:t>
            </a:r>
            <a:r>
              <a:rPr lang="fr-FR" sz="2000" dirty="0">
                <a:solidFill>
                  <a:schemeClr val="tx1"/>
                </a:solidFill>
                <a:latin typeface="Times New Roman" pitchFamily="18" charset="0"/>
                <a:cs typeface="Times New Roman" pitchFamily="18" charset="0"/>
              </a:rPr>
              <a:t>E</a:t>
            </a:r>
            <a:r>
              <a:rPr lang="fr-FR" sz="2000" dirty="0" smtClean="0">
                <a:solidFill>
                  <a:schemeClr val="tx1"/>
                </a:solidFill>
                <a:latin typeface="Times New Roman" pitchFamily="18" charset="0"/>
                <a:cs typeface="Times New Roman" pitchFamily="18" charset="0"/>
              </a:rPr>
              <a:t>xclure une origine secondaire ( VIH et/ou HTLV :Human T lymphotropic virus).</a:t>
            </a:r>
          </a:p>
          <a:p>
            <a:pPr marL="0" indent="0">
              <a:buNone/>
            </a:pPr>
            <a:endParaRPr lang="fr-FR" sz="2000" dirty="0" smtClean="0">
              <a:solidFill>
                <a:schemeClr val="tx1"/>
              </a:solidFill>
              <a:latin typeface="Times New Roman" pitchFamily="18" charset="0"/>
              <a:cs typeface="Times New Roman" pitchFamily="18" charset="0"/>
            </a:endParaRPr>
          </a:p>
          <a:p>
            <a:pPr marL="0" indent="0">
              <a:buNone/>
            </a:pPr>
            <a:r>
              <a:rPr lang="fr-FR" sz="2000" dirty="0" smtClean="0">
                <a:solidFill>
                  <a:schemeClr val="tx1"/>
                </a:solidFill>
                <a:latin typeface="Times New Roman" pitchFamily="18" charset="0"/>
                <a:cs typeface="Times New Roman" pitchFamily="18" charset="0"/>
              </a:rPr>
              <a:t>B-  FNS : doit être interprétée en valeur absolue, et selon l’âge du patient</a:t>
            </a:r>
            <a:r>
              <a:rPr lang="fr-FR" sz="2000" dirty="0">
                <a:solidFill>
                  <a:schemeClr val="tx1"/>
                </a:solidFill>
                <a:latin typeface="Times New Roman" pitchFamily="18" charset="0"/>
                <a:cs typeface="Times New Roman" pitchFamily="18" charset="0"/>
              </a:rPr>
              <a:t>.</a:t>
            </a:r>
            <a:r>
              <a:rPr lang="fr-FR" sz="2000" dirty="0" smtClean="0">
                <a:solidFill>
                  <a:schemeClr val="tx1"/>
                </a:solidFill>
                <a:latin typeface="Times New Roman" pitchFamily="18" charset="0"/>
                <a:cs typeface="Times New Roman" pitchFamily="18" charset="0"/>
              </a:rPr>
              <a:t>                   On </a:t>
            </a:r>
            <a:r>
              <a:rPr lang="fr-FR" sz="2000" dirty="0">
                <a:solidFill>
                  <a:schemeClr val="tx1"/>
                </a:solidFill>
                <a:latin typeface="Times New Roman" pitchFamily="18" charset="0"/>
                <a:cs typeface="Times New Roman" pitchFamily="18" charset="0"/>
              </a:rPr>
              <a:t>doit rechercher:</a:t>
            </a: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pPr marL="0" indent="0">
              <a:buNone/>
            </a:pPr>
            <a:endParaRPr lang="fr-FR" dirty="0" smtClean="0">
              <a:solidFill>
                <a:schemeClr val="tx1"/>
              </a:solidFill>
              <a:latin typeface="Times New Roman" pitchFamily="18" charset="0"/>
              <a:cs typeface="Times New Roman" pitchFamily="18" charset="0"/>
            </a:endParaRPr>
          </a:p>
          <a:p>
            <a:endParaRPr lang="fr-FR" dirty="0">
              <a:solidFill>
                <a:schemeClr val="tx1"/>
              </a:solidFill>
              <a:latin typeface="Times New Roman" pitchFamily="18" charset="0"/>
              <a:cs typeface="Times New Roman"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xmlns="" val="3441911221"/>
              </p:ext>
            </p:extLst>
          </p:nvPr>
        </p:nvGraphicFramePr>
        <p:xfrm>
          <a:off x="431371" y="3861048"/>
          <a:ext cx="11521281" cy="2529840"/>
        </p:xfrm>
        <a:graphic>
          <a:graphicData uri="http://schemas.openxmlformats.org/drawingml/2006/table">
            <a:tbl>
              <a:tblPr firstRow="1" bandRow="1">
                <a:tableStyleId>{5C22544A-7EE6-4342-B048-85BDC9FD1C3A}</a:tableStyleId>
              </a:tblPr>
              <a:tblGrid>
                <a:gridCol w="1923171"/>
                <a:gridCol w="1824644"/>
                <a:gridCol w="1820804"/>
                <a:gridCol w="1997592"/>
                <a:gridCol w="1977535"/>
                <a:gridCol w="1977535"/>
              </a:tblGrid>
              <a:tr h="404016">
                <a:tc>
                  <a:txBody>
                    <a:bodyPr/>
                    <a:lstStyle/>
                    <a:p>
                      <a:pPr algn="ctr"/>
                      <a:r>
                        <a:rPr lang="fr-FR" sz="1400" dirty="0" smtClean="0">
                          <a:solidFill>
                            <a:schemeClr val="tx1"/>
                          </a:solidFill>
                          <a:latin typeface="Times New Roman" pitchFamily="18" charset="0"/>
                          <a:cs typeface="Times New Roman" pitchFamily="18" charset="0"/>
                        </a:rPr>
                        <a:t>Lymphopénie</a:t>
                      </a: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r>
                        <a:rPr lang="fr-FR" sz="1400" dirty="0" smtClean="0">
                          <a:solidFill>
                            <a:schemeClr val="tx1"/>
                          </a:solidFill>
                          <a:latin typeface="Times New Roman" pitchFamily="18" charset="0"/>
                          <a:cs typeface="Times New Roman" pitchFamily="18" charset="0"/>
                        </a:rPr>
                        <a:t>neutropénie</a:t>
                      </a: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r>
                        <a:rPr lang="fr-FR" sz="1400" dirty="0" smtClean="0">
                          <a:solidFill>
                            <a:schemeClr val="tx1"/>
                          </a:solidFill>
                          <a:latin typeface="Times New Roman" pitchFamily="18" charset="0"/>
                          <a:cs typeface="Times New Roman" pitchFamily="18" charset="0"/>
                        </a:rPr>
                        <a:t>Thrombopénie: </a:t>
                      </a: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r>
                        <a:rPr lang="fr-FR" sz="1400" dirty="0" smtClean="0">
                          <a:solidFill>
                            <a:schemeClr val="tx1"/>
                          </a:solidFill>
                          <a:latin typeface="Times New Roman" pitchFamily="18" charset="0"/>
                          <a:cs typeface="Times New Roman" pitchFamily="18" charset="0"/>
                        </a:rPr>
                        <a:t>Plq de petites tailles</a:t>
                      </a: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r>
                        <a:rPr lang="fr-FR" sz="1400" dirty="0" smtClean="0">
                          <a:solidFill>
                            <a:schemeClr val="tx1"/>
                          </a:solidFill>
                          <a:latin typeface="Times New Roman" pitchFamily="18" charset="0"/>
                          <a:cs typeface="Times New Roman" pitchFamily="18" charset="0"/>
                        </a:rPr>
                        <a:t>Corps de Jolly: </a:t>
                      </a: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r>
                        <a:rPr lang="fr-FR" sz="1400" dirty="0" smtClean="0">
                          <a:solidFill>
                            <a:schemeClr val="tx1"/>
                          </a:solidFill>
                          <a:latin typeface="Times New Roman" pitchFamily="18" charset="0"/>
                          <a:cs typeface="Times New Roman" pitchFamily="18" charset="0"/>
                        </a:rPr>
                        <a:t>Anémie:</a:t>
                      </a:r>
                    </a:p>
                    <a:p>
                      <a:pPr algn="ct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r>
              <a:tr h="1900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smtClean="0">
                        <a:solidFill>
                          <a:schemeClr val="tx1"/>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Times New Roman" pitchFamily="18" charset="0"/>
                          <a:cs typeface="Times New Roman" pitchFamily="18" charset="0"/>
                        </a:rPr>
                        <a:t>Déficit de l’IC</a:t>
                      </a:r>
                    </a:p>
                    <a:p>
                      <a:pPr algn="ct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Times New Roman" pitchFamily="18" charset="0"/>
                          <a:cs typeface="Times New Roman" pitchFamily="18" charset="0"/>
                        </a:rPr>
                        <a:t>- Isolée &lt;500/mm³ : manifestations infectieuses</a:t>
                      </a:r>
                    </a:p>
                    <a:p>
                      <a:pPr algn="l"/>
                      <a:endParaRPr lang="fr-FR" sz="140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solidFill>
                            <a:schemeClr val="tx1"/>
                          </a:solidFill>
                          <a:latin typeface="Times New Roman" pitchFamily="18" charset="0"/>
                          <a:cs typeface="Times New Roman" pitchFamily="18" charset="0"/>
                        </a:rPr>
                        <a:t>- Chronique :                                neutropénie congénitale</a:t>
                      </a:r>
                    </a:p>
                    <a:p>
                      <a:pPr algn="ctr"/>
                      <a:endParaRPr lang="fr-FR" sz="1400" dirty="0" smtClean="0">
                        <a:solidFill>
                          <a:schemeClr val="tx1"/>
                        </a:solidFill>
                        <a:latin typeface="Times New Roman" pitchFamily="18" charset="0"/>
                        <a:cs typeface="Times New Roman" pitchFamily="18" charset="0"/>
                      </a:endParaRPr>
                    </a:p>
                    <a:p>
                      <a:pPr algn="ct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endParaRPr lang="fr-FR" sz="1400" dirty="0" smtClean="0">
                        <a:solidFill>
                          <a:schemeClr val="tx1"/>
                        </a:solidFill>
                        <a:latin typeface="Times New Roman" pitchFamily="18" charset="0"/>
                        <a:cs typeface="Times New Roman" pitchFamily="18" charset="0"/>
                      </a:endParaRPr>
                    </a:p>
                    <a:p>
                      <a:pPr algn="ctr"/>
                      <a:r>
                        <a:rPr lang="fr-FR" sz="1400" dirty="0" smtClean="0">
                          <a:solidFill>
                            <a:schemeClr val="tx1"/>
                          </a:solidFill>
                          <a:latin typeface="Times New Roman" pitchFamily="18" charset="0"/>
                          <a:cs typeface="Times New Roman" pitchFamily="18" charset="0"/>
                        </a:rPr>
                        <a:t>Complication auto-immune. </a:t>
                      </a:r>
                    </a:p>
                    <a:p>
                      <a:pPr algn="ct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r>
                        <a:rPr lang="fr-FR" sz="1400" dirty="0" smtClean="0">
                          <a:solidFill>
                            <a:schemeClr val="tx1"/>
                          </a:solidFill>
                          <a:latin typeface="Times New Roman" pitchFamily="18" charset="0"/>
                          <a:cs typeface="Times New Roman" pitchFamily="18" charset="0"/>
                        </a:rPr>
                        <a:t>:</a:t>
                      </a:r>
                    </a:p>
                    <a:p>
                      <a:pPr algn="ctr"/>
                      <a:r>
                        <a:rPr lang="fr-FR" sz="1400" dirty="0" smtClean="0">
                          <a:solidFill>
                            <a:schemeClr val="tx1"/>
                          </a:solidFill>
                          <a:latin typeface="Times New Roman" pitchFamily="18" charset="0"/>
                          <a:cs typeface="Times New Roman" pitchFamily="18" charset="0"/>
                        </a:rPr>
                        <a:t> Sd de Wiskott-Aldrich.</a:t>
                      </a:r>
                    </a:p>
                    <a:p>
                      <a:pPr algn="ct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endParaRPr lang="fr-FR" sz="1400" dirty="0" smtClean="0">
                        <a:solidFill>
                          <a:schemeClr val="tx1"/>
                        </a:solidFill>
                        <a:latin typeface="Times New Roman" pitchFamily="18" charset="0"/>
                        <a:cs typeface="Times New Roman" pitchFamily="18" charset="0"/>
                      </a:endParaRPr>
                    </a:p>
                    <a:p>
                      <a:pPr algn="ctr"/>
                      <a:r>
                        <a:rPr lang="fr-FR" sz="1400" dirty="0" smtClean="0">
                          <a:solidFill>
                            <a:schemeClr val="tx1"/>
                          </a:solidFill>
                          <a:latin typeface="Times New Roman" pitchFamily="18" charset="0"/>
                          <a:cs typeface="Times New Roman" pitchFamily="18" charset="0"/>
                        </a:rPr>
                        <a:t>asplénie.</a:t>
                      </a:r>
                    </a:p>
                    <a:p>
                      <a:pPr algn="ct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c>
                  <a:txBody>
                    <a:bodyPr/>
                    <a:lstStyle/>
                    <a:p>
                      <a:pPr algn="ctr"/>
                      <a:endParaRPr lang="fr-FR" sz="1400" dirty="0" smtClean="0">
                        <a:solidFill>
                          <a:schemeClr val="tx1"/>
                        </a:solidFill>
                        <a:latin typeface="Times New Roman" pitchFamily="18" charset="0"/>
                        <a:cs typeface="Times New Roman" pitchFamily="18" charset="0"/>
                      </a:endParaRPr>
                    </a:p>
                    <a:p>
                      <a:pPr algn="ctr"/>
                      <a:r>
                        <a:rPr lang="fr-FR" sz="1400" dirty="0" smtClean="0">
                          <a:solidFill>
                            <a:schemeClr val="tx1"/>
                          </a:solidFill>
                          <a:latin typeface="Times New Roman" pitchFamily="18" charset="0"/>
                          <a:cs typeface="Times New Roman" pitchFamily="18" charset="0"/>
                        </a:rPr>
                        <a:t>complication auto-immune</a:t>
                      </a:r>
                      <a:endParaRPr lang="fr-FR" sz="1400" dirty="0">
                        <a:solidFill>
                          <a:schemeClr val="tx1"/>
                        </a:solidFill>
                        <a:latin typeface="Times New Roman" pitchFamily="18" charset="0"/>
                        <a:cs typeface="Times New Roman" pitchFamily="18" charset="0"/>
                      </a:endParaRPr>
                    </a:p>
                  </a:txBody>
                  <a:tcPr marL="121920" marR="121920">
                    <a:cell3D prstMaterial="dkEdge">
                      <a:bevel w="25400" h="25400" prst="angle"/>
                      <a:lightRig rig="flood" dir="t"/>
                    </a:cell3D>
                  </a:tcPr>
                </a:tc>
              </a:tr>
            </a:tbl>
          </a:graphicData>
        </a:graphic>
      </p:graphicFrame>
      <p:sp>
        <p:nvSpPr>
          <p:cNvPr id="2" name="Titre 1"/>
          <p:cNvSpPr>
            <a:spLocks noGrp="1"/>
          </p:cNvSpPr>
          <p:nvPr>
            <p:ph type="title"/>
          </p:nvPr>
        </p:nvSpPr>
        <p:spPr>
          <a:xfrm>
            <a:off x="719403" y="-315416"/>
            <a:ext cx="10972800" cy="1143000"/>
          </a:xfrm>
        </p:spPr>
        <p:txBody>
          <a:bodyPr/>
          <a:lstStyle/>
          <a:p>
            <a:r>
              <a:rPr lang="fr-FR" sz="4400" dirty="0" smtClean="0">
                <a:latin typeface="Times New Roman" pitchFamily="18" charset="0"/>
                <a:cs typeface="Times New Roman" pitchFamily="18" charset="0"/>
              </a:rPr>
              <a:t>Exploration des DIP</a:t>
            </a:r>
            <a:endParaRPr lang="fr-FR"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555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623392" y="1740320"/>
            <a:ext cx="11233248" cy="259228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contenu 2"/>
          <p:cNvSpPr>
            <a:spLocks noGrp="1"/>
          </p:cNvSpPr>
          <p:nvPr>
            <p:ph idx="1"/>
          </p:nvPr>
        </p:nvSpPr>
        <p:spPr>
          <a:xfrm>
            <a:off x="-240704" y="809902"/>
            <a:ext cx="12097344" cy="6198773"/>
          </a:xfrm>
        </p:spPr>
        <p:txBody>
          <a:bodyPr>
            <a:noAutofit/>
          </a:bodyPr>
          <a:lstStyle/>
          <a:p>
            <a:pPr marL="800100" lvl="2" indent="0">
              <a:buNone/>
            </a:pPr>
            <a:r>
              <a:rPr lang="fr-FR" sz="2400" dirty="0">
                <a:solidFill>
                  <a:schemeClr val="tx1"/>
                </a:solidFill>
                <a:latin typeface="Times New Roman" pitchFamily="18" charset="0"/>
                <a:cs typeface="Times New Roman" pitchFamily="18" charset="0"/>
              </a:rPr>
              <a:t>C-  Dosage pondéral des immunoglobulines sériques (IgG, IgA, IgM) et des sous-classes des IgG (IgG1, 2, 3 et 4):</a:t>
            </a:r>
          </a:p>
          <a:p>
            <a:pPr marL="800100" lvl="2" indent="0">
              <a:buNone/>
            </a:pPr>
            <a:endParaRPr lang="fr-FR" sz="2400" dirty="0">
              <a:solidFill>
                <a:schemeClr val="tx1"/>
              </a:solidFill>
              <a:latin typeface="Times New Roman" pitchFamily="18" charset="0"/>
              <a:cs typeface="Times New Roman" pitchFamily="18" charset="0"/>
            </a:endParaRPr>
          </a:p>
          <a:p>
            <a:pPr marL="800100" lvl="2" indent="0" algn="ctr">
              <a:buNone/>
            </a:pPr>
            <a:r>
              <a:rPr lang="fr-FR" sz="2800" u="sng" dirty="0">
                <a:solidFill>
                  <a:srgbClr val="00B0F0"/>
                </a:solidFill>
                <a:latin typeface="Times New Roman" pitchFamily="18" charset="0"/>
                <a:cs typeface="Times New Roman" pitchFamily="18" charset="0"/>
              </a:rPr>
              <a:t>Intérêt du dosage </a:t>
            </a:r>
          </a:p>
          <a:p>
            <a:pPr marL="800100" lvl="2" indent="0" algn="ctr">
              <a:buNone/>
            </a:pPr>
            <a:r>
              <a:rPr lang="fr-FR" sz="2400" dirty="0">
                <a:solidFill>
                  <a:schemeClr val="tx1"/>
                </a:solidFill>
                <a:latin typeface="Times New Roman" pitchFamily="18" charset="0"/>
                <a:cs typeface="Times New Roman" pitchFamily="18" charset="0"/>
              </a:rPr>
              <a:t>Apprécier la production globale d’anticorps, indépendamment de leur </a:t>
            </a:r>
            <a:r>
              <a:rPr lang="fr-FR" sz="2400" dirty="0" smtClean="0">
                <a:solidFill>
                  <a:schemeClr val="tx1"/>
                </a:solidFill>
                <a:latin typeface="Times New Roman" pitchFamily="18" charset="0"/>
                <a:cs typeface="Times New Roman" pitchFamily="18" charset="0"/>
              </a:rPr>
              <a:t>spécificité;</a:t>
            </a:r>
          </a:p>
          <a:p>
            <a:pPr marL="800100" lvl="2" indent="0" algn="ctr">
              <a:buNone/>
            </a:pPr>
            <a:r>
              <a:rPr lang="fr-FR" sz="2400" dirty="0" smtClean="0">
                <a:solidFill>
                  <a:schemeClr val="tx1"/>
                </a:solidFill>
                <a:latin typeface="Times New Roman" pitchFamily="18" charset="0"/>
                <a:cs typeface="Times New Roman" pitchFamily="18" charset="0"/>
              </a:rPr>
              <a:t>Apporter </a:t>
            </a:r>
            <a:r>
              <a:rPr lang="fr-FR" sz="2400" dirty="0">
                <a:solidFill>
                  <a:schemeClr val="tx1"/>
                </a:solidFill>
                <a:latin typeface="Times New Roman" pitchFamily="18" charset="0"/>
                <a:cs typeface="Times New Roman" pitchFamily="18" charset="0"/>
              </a:rPr>
              <a:t>des arguments pour le diagnostic des déficits immunitaires humoraux touchant les </a:t>
            </a:r>
            <a:r>
              <a:rPr lang="fr-FR" sz="2400" dirty="0" smtClean="0">
                <a:solidFill>
                  <a:schemeClr val="tx1"/>
                </a:solidFill>
                <a:latin typeface="Times New Roman" pitchFamily="18" charset="0"/>
                <a:cs typeface="Times New Roman" pitchFamily="18" charset="0"/>
              </a:rPr>
              <a:t>LB</a:t>
            </a:r>
            <a:r>
              <a:rPr lang="fr-FR" sz="2400" dirty="0">
                <a:solidFill>
                  <a:schemeClr val="tx1"/>
                </a:solidFill>
                <a:latin typeface="Times New Roman" pitchFamily="18" charset="0"/>
                <a:cs typeface="Times New Roman" pitchFamily="18" charset="0"/>
              </a:rPr>
              <a:t>, et des déficits immunitaires combinés touchant les </a:t>
            </a:r>
            <a:r>
              <a:rPr lang="fr-FR" sz="2400" dirty="0" smtClean="0">
                <a:solidFill>
                  <a:schemeClr val="tx1"/>
                </a:solidFill>
                <a:latin typeface="Times New Roman" pitchFamily="18" charset="0"/>
                <a:cs typeface="Times New Roman" pitchFamily="18" charset="0"/>
              </a:rPr>
              <a:t>LB </a:t>
            </a:r>
            <a:r>
              <a:rPr lang="fr-FR" sz="2400" dirty="0">
                <a:solidFill>
                  <a:schemeClr val="tx1"/>
                </a:solidFill>
                <a:latin typeface="Times New Roman" pitchFamily="18" charset="0"/>
                <a:cs typeface="Times New Roman" pitchFamily="18" charset="0"/>
              </a:rPr>
              <a:t>et </a:t>
            </a:r>
            <a:r>
              <a:rPr lang="fr-FR" sz="2400" dirty="0" smtClean="0">
                <a:solidFill>
                  <a:schemeClr val="tx1"/>
                </a:solidFill>
                <a:latin typeface="Times New Roman" pitchFamily="18" charset="0"/>
                <a:cs typeface="Times New Roman" pitchFamily="18" charset="0"/>
              </a:rPr>
              <a:t>LT</a:t>
            </a:r>
            <a:r>
              <a:rPr lang="fr-FR" sz="2400" dirty="0">
                <a:solidFill>
                  <a:schemeClr val="tx1"/>
                </a:solidFill>
                <a:latin typeface="Times New Roman" pitchFamily="18" charset="0"/>
                <a:cs typeface="Times New Roman" pitchFamily="18" charset="0"/>
              </a:rPr>
              <a:t>.</a:t>
            </a:r>
          </a:p>
          <a:p>
            <a:pPr marL="800100" lvl="2" indent="0">
              <a:buNone/>
            </a:pPr>
            <a:endParaRPr lang="fr-FR" sz="2400" dirty="0" smtClean="0">
              <a:solidFill>
                <a:schemeClr val="tx1"/>
              </a:solidFill>
              <a:latin typeface="Times New Roman" pitchFamily="18" charset="0"/>
              <a:cs typeface="Times New Roman" pitchFamily="18" charset="0"/>
            </a:endParaRPr>
          </a:p>
          <a:p>
            <a:pPr marL="800100" lvl="2" indent="0">
              <a:buNone/>
            </a:pPr>
            <a:endParaRPr lang="fr-FR" sz="2400" dirty="0">
              <a:solidFill>
                <a:schemeClr val="tx1"/>
              </a:solidFill>
              <a:latin typeface="Times New Roman" pitchFamily="18" charset="0"/>
              <a:cs typeface="Times New Roman" pitchFamily="18" charset="0"/>
            </a:endParaRPr>
          </a:p>
          <a:p>
            <a:pPr marL="857250" lvl="2" indent="0">
              <a:buNone/>
            </a:pPr>
            <a:endParaRPr lang="fr-FR" sz="2400" dirty="0">
              <a:solidFill>
                <a:schemeClr val="tx1"/>
              </a:solidFill>
              <a:latin typeface="Times New Roman" pitchFamily="18" charset="0"/>
              <a:cs typeface="Times New Roman" pitchFamily="18" charset="0"/>
            </a:endParaRPr>
          </a:p>
          <a:p>
            <a:pPr marL="400050" lvl="1" indent="0">
              <a:buNone/>
            </a:pPr>
            <a:r>
              <a:rPr lang="fr-FR" sz="2400" dirty="0" smtClean="0">
                <a:solidFill>
                  <a:schemeClr val="tx1"/>
                </a:solidFill>
                <a:latin typeface="Times New Roman" pitchFamily="18" charset="0"/>
                <a:cs typeface="Times New Roman" pitchFamily="18" charset="0"/>
              </a:rPr>
              <a:t> </a:t>
            </a:r>
            <a:endParaRPr lang="fr-FR" sz="2400" dirty="0">
              <a:solidFill>
                <a:schemeClr val="tx1"/>
              </a:solidFill>
              <a:latin typeface="Times New Roman" pitchFamily="18" charset="0"/>
              <a:cs typeface="Times New Roman" pitchFamily="18" charset="0"/>
            </a:endParaRPr>
          </a:p>
        </p:txBody>
      </p:sp>
      <p:sp>
        <p:nvSpPr>
          <p:cNvPr id="4" name="ZoneTexte 3"/>
          <p:cNvSpPr txBox="1"/>
          <p:nvPr/>
        </p:nvSpPr>
        <p:spPr>
          <a:xfrm>
            <a:off x="815414" y="5157192"/>
            <a:ext cx="10561173" cy="738664"/>
          </a:xfrm>
          <a:prstGeom prst="rect">
            <a:avLst/>
          </a:prstGeom>
          <a:noFill/>
          <a:ln>
            <a:solidFill>
              <a:srgbClr val="00B0F0"/>
            </a:solidFill>
          </a:ln>
        </p:spPr>
        <p:txBody>
          <a:bodyPr wrap="square" rtlCol="0">
            <a:spAutoFit/>
          </a:bodyPr>
          <a:lstStyle/>
          <a:p>
            <a:pPr marL="0" lvl="2" algn="ctr"/>
            <a:r>
              <a:rPr lang="fr-FR" sz="2400" dirty="0" smtClean="0">
                <a:latin typeface="Times New Roman" pitchFamily="18" charset="0"/>
                <a:cs typeface="Times New Roman" pitchFamily="18" charset="0"/>
              </a:rPr>
              <a:t> le dosage des sous-classes d’IgG est ininterprétable avant l’âge </a:t>
            </a:r>
            <a:r>
              <a:rPr lang="fr-FR" sz="2400" dirty="0">
                <a:latin typeface="Times New Roman" pitchFamily="18" charset="0"/>
                <a:cs typeface="Times New Roman" pitchFamily="18" charset="0"/>
              </a:rPr>
              <a:t>de 18 à 24 mois</a:t>
            </a:r>
          </a:p>
          <a:p>
            <a:pPr algn="ctr"/>
            <a:endParaRPr lang="fr-FR" dirty="0"/>
          </a:p>
        </p:txBody>
      </p:sp>
    </p:spTree>
    <p:extLst>
      <p:ext uri="{BB962C8B-B14F-4D97-AF65-F5344CB8AC3E}">
        <p14:creationId xmlns:p14="http://schemas.microsoft.com/office/powerpoint/2010/main" xmlns="" val="33537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7688</TotalTime>
  <Words>5528</Words>
  <Application>Microsoft Office PowerPoint</Application>
  <PresentationFormat>Personnalisé</PresentationFormat>
  <Paragraphs>1130</Paragraphs>
  <Slides>71</Slides>
  <Notes>37</Notes>
  <HiddenSlides>0</HiddenSlides>
  <MMClips>0</MMClips>
  <ScaleCrop>false</ScaleCrop>
  <HeadingPairs>
    <vt:vector size="4" baseType="variant">
      <vt:variant>
        <vt:lpstr>Thème</vt:lpstr>
      </vt:variant>
      <vt:variant>
        <vt:i4>1</vt:i4>
      </vt:variant>
      <vt:variant>
        <vt:lpstr>Titres des diapositives</vt:lpstr>
      </vt:variant>
      <vt:variant>
        <vt:i4>71</vt:i4>
      </vt:variant>
    </vt:vector>
  </HeadingPairs>
  <TitlesOfParts>
    <vt:vector size="72" baseType="lpstr">
      <vt:lpstr>Retrospect</vt:lpstr>
      <vt:lpstr>Faculté des Sciences Médicales </vt:lpstr>
      <vt:lpstr>Diapositive 2</vt:lpstr>
      <vt:lpstr>Diapositive 3</vt:lpstr>
      <vt:lpstr>Diapositive 4</vt:lpstr>
      <vt:lpstr>Diapositive 5</vt:lpstr>
      <vt:lpstr>Signes cliniques d’alerte </vt:lpstr>
      <vt:lpstr>Signes cliniques d’alerte</vt:lpstr>
      <vt:lpstr>Exploration des DIP</vt:lpstr>
      <vt:lpstr>Diapositive 9</vt:lpstr>
      <vt:lpstr>Diapositive 10</vt:lpstr>
      <vt:lpstr>Diapositive 11</vt:lpstr>
      <vt:lpstr> E- Autres examens : </vt:lpstr>
      <vt:lpstr>Examens de seconde intention : </vt:lpstr>
      <vt:lpstr>Diapositive 14</vt:lpstr>
      <vt:lpstr>Diapositive 15</vt:lpstr>
      <vt:lpstr>Diapositive 16</vt:lpstr>
      <vt:lpstr>Diapositive 17</vt:lpstr>
      <vt:lpstr>Diapositive 18</vt:lpstr>
      <vt:lpstr>Diapositive 19</vt:lpstr>
      <vt:lpstr>Diapositive 20</vt:lpstr>
      <vt:lpstr>Diapositive 21</vt:lpstr>
      <vt:lpstr>Diapositive 22</vt:lpstr>
      <vt:lpstr>I- Déficits immunitaires combinés </vt:lpstr>
      <vt:lpstr>Immunologie : </vt:lpstr>
      <vt:lpstr>classification des DIC :  </vt:lpstr>
      <vt:lpstr>1- Déficits immunitaires combiné sévères</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T-  B+ NK- de transmission liée à X (SCID X1):  </vt:lpstr>
      <vt:lpstr>Diapositive 38</vt:lpstr>
      <vt:lpstr>2- Déficit en HLA de classe II </vt:lpstr>
      <vt:lpstr>Diapositive 40</vt:lpstr>
      <vt:lpstr>Sur le plan immunologique  </vt:lpstr>
      <vt:lpstr>3-  Déficit en HLA classe I :  </vt:lpstr>
      <vt:lpstr>5.  Syndrome d’Hyper IgM. </vt:lpstr>
      <vt:lpstr>Diapositive 44</vt:lpstr>
      <vt:lpstr>Diapositive 45</vt:lpstr>
      <vt:lpstr>II- les DIP à prédominance humorale. </vt:lpstr>
      <vt:lpstr>Diapositive 47</vt:lpstr>
      <vt:lpstr>Diapositive 48</vt:lpstr>
      <vt:lpstr>Diapositive 49</vt:lpstr>
      <vt:lpstr>Diapositive 50</vt:lpstr>
      <vt:lpstr>Diapositive 51</vt:lpstr>
      <vt:lpstr>Diapositive 52</vt:lpstr>
      <vt:lpstr>III- Déficits  en  cellules  phagocytaires</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IV- les DIP combinés syndromiques. </vt:lpstr>
      <vt:lpstr>Diapositive 65</vt:lpstr>
      <vt:lpstr>Diapositive 66</vt:lpstr>
      <vt:lpstr> V- les DIP par dysrégulation immune.</vt:lpstr>
      <vt:lpstr>Diapositive 68</vt:lpstr>
      <vt:lpstr>Diapositive 69</vt:lpstr>
      <vt:lpstr>Diapositive 70</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immuno access</dc:creator>
  <cp:lastModifiedBy>elkima</cp:lastModifiedBy>
  <cp:revision>397</cp:revision>
  <dcterms:created xsi:type="dcterms:W3CDTF">2014-12-21T17:29:38Z</dcterms:created>
  <dcterms:modified xsi:type="dcterms:W3CDTF">2020-05-22T00:59:41Z</dcterms:modified>
</cp:coreProperties>
</file>