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453" r:id="rId2"/>
    <p:sldId id="454" r:id="rId3"/>
    <p:sldId id="432" r:id="rId4"/>
    <p:sldId id="455" r:id="rId5"/>
    <p:sldId id="558" r:id="rId6"/>
    <p:sldId id="463" r:id="rId7"/>
    <p:sldId id="479" r:id="rId8"/>
    <p:sldId id="456" r:id="rId9"/>
    <p:sldId id="458" r:id="rId10"/>
    <p:sldId id="459" r:id="rId11"/>
    <p:sldId id="460" r:id="rId12"/>
    <p:sldId id="461" r:id="rId13"/>
    <p:sldId id="462" r:id="rId14"/>
    <p:sldId id="464" r:id="rId15"/>
    <p:sldId id="466" r:id="rId16"/>
    <p:sldId id="467" r:id="rId17"/>
    <p:sldId id="444" r:id="rId18"/>
    <p:sldId id="559" r:id="rId19"/>
    <p:sldId id="446" r:id="rId20"/>
    <p:sldId id="539" r:id="rId21"/>
    <p:sldId id="585" r:id="rId22"/>
    <p:sldId id="584" r:id="rId23"/>
    <p:sldId id="540" r:id="rId24"/>
    <p:sldId id="541" r:id="rId25"/>
    <p:sldId id="471" r:id="rId26"/>
    <p:sldId id="571" r:id="rId27"/>
    <p:sldId id="535" r:id="rId28"/>
    <p:sldId id="472" r:id="rId29"/>
    <p:sldId id="473" r:id="rId30"/>
    <p:sldId id="583" r:id="rId31"/>
    <p:sldId id="474" r:id="rId32"/>
    <p:sldId id="475" r:id="rId33"/>
    <p:sldId id="590" r:id="rId34"/>
    <p:sldId id="476" r:id="rId35"/>
    <p:sldId id="560" r:id="rId36"/>
    <p:sldId id="478" r:id="rId37"/>
    <p:sldId id="586" r:id="rId38"/>
    <p:sldId id="588" r:id="rId39"/>
    <p:sldId id="589" r:id="rId40"/>
    <p:sldId id="566" r:id="rId41"/>
    <p:sldId id="567" r:id="rId42"/>
    <p:sldId id="570" r:id="rId43"/>
    <p:sldId id="574" r:id="rId44"/>
    <p:sldId id="575" r:id="rId45"/>
    <p:sldId id="576" r:id="rId46"/>
    <p:sldId id="578" r:id="rId47"/>
    <p:sldId id="579" r:id="rId48"/>
    <p:sldId id="580" r:id="rId49"/>
    <p:sldId id="581" r:id="rId50"/>
    <p:sldId id="582" r:id="rId51"/>
    <p:sldId id="480" r:id="rId52"/>
    <p:sldId id="482" r:id="rId53"/>
    <p:sldId id="483" r:id="rId54"/>
    <p:sldId id="484" r:id="rId55"/>
    <p:sldId id="485" r:id="rId56"/>
    <p:sldId id="486" r:id="rId57"/>
    <p:sldId id="488" r:id="rId58"/>
    <p:sldId id="489" r:id="rId59"/>
    <p:sldId id="561" r:id="rId60"/>
    <p:sldId id="490" r:id="rId61"/>
    <p:sldId id="491" r:id="rId62"/>
    <p:sldId id="492" r:id="rId63"/>
    <p:sldId id="493" r:id="rId64"/>
    <p:sldId id="494" r:id="rId65"/>
    <p:sldId id="495" r:id="rId66"/>
    <p:sldId id="496" r:id="rId67"/>
    <p:sldId id="497" r:id="rId68"/>
    <p:sldId id="498" r:id="rId69"/>
    <p:sldId id="499" r:id="rId70"/>
    <p:sldId id="502" r:id="rId71"/>
    <p:sldId id="504" r:id="rId72"/>
    <p:sldId id="507" r:id="rId73"/>
    <p:sldId id="508" r:id="rId74"/>
    <p:sldId id="509" r:id="rId75"/>
    <p:sldId id="510" r:id="rId76"/>
    <p:sldId id="511" r:id="rId77"/>
    <p:sldId id="513" r:id="rId78"/>
    <p:sldId id="562" r:id="rId79"/>
    <p:sldId id="564" r:id="rId80"/>
    <p:sldId id="565" r:id="rId81"/>
    <p:sldId id="515" r:id="rId82"/>
    <p:sldId id="516" r:id="rId83"/>
    <p:sldId id="517" r:id="rId84"/>
    <p:sldId id="518" r:id="rId85"/>
    <p:sldId id="520" r:id="rId86"/>
    <p:sldId id="521" r:id="rId87"/>
    <p:sldId id="519" r:id="rId88"/>
    <p:sldId id="522" r:id="rId89"/>
    <p:sldId id="524" r:id="rId90"/>
    <p:sldId id="525" r:id="rId91"/>
    <p:sldId id="526" r:id="rId92"/>
    <p:sldId id="528" r:id="rId93"/>
    <p:sldId id="529" r:id="rId94"/>
    <p:sldId id="531" r:id="rId95"/>
    <p:sldId id="532" r:id="rId96"/>
    <p:sldId id="534" r:id="rId97"/>
    <p:sldId id="542" r:id="rId98"/>
    <p:sldId id="543" r:id="rId99"/>
    <p:sldId id="556" r:id="rId100"/>
    <p:sldId id="557" r:id="rId101"/>
    <p:sldId id="544" r:id="rId102"/>
    <p:sldId id="545" r:id="rId103"/>
    <p:sldId id="546" r:id="rId104"/>
    <p:sldId id="547" r:id="rId105"/>
    <p:sldId id="548" r:id="rId106"/>
    <p:sldId id="549" r:id="rId107"/>
    <p:sldId id="550" r:id="rId108"/>
    <p:sldId id="568" r:id="rId109"/>
    <p:sldId id="569" r:id="rId110"/>
    <p:sldId id="551" r:id="rId111"/>
    <p:sldId id="552" r:id="rId112"/>
    <p:sldId id="553" r:id="rId113"/>
    <p:sldId id="554" r:id="rId114"/>
    <p:sldId id="555" r:id="rId115"/>
    <p:sldId id="592" r:id="rId116"/>
    <p:sldId id="593" r:id="rId1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4C0"/>
    <a:srgbClr val="F5F2C7"/>
    <a:srgbClr val="FEF2D2"/>
    <a:srgbClr val="EEE89C"/>
    <a:srgbClr val="FAF5CE"/>
    <a:srgbClr val="000000"/>
    <a:srgbClr val="FFFF99"/>
    <a:srgbClr val="FFFF66"/>
    <a:srgbClr val="FFFFCC"/>
    <a:srgbClr val="C763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33733" autoAdjust="0"/>
    <p:restoredTop sz="99160" autoAdjust="0"/>
  </p:normalViewPr>
  <p:slideViewPr>
    <p:cSldViewPr>
      <p:cViewPr varScale="1">
        <p:scale>
          <a:sx n="54" d="100"/>
          <a:sy n="54" d="100"/>
        </p:scale>
        <p:origin x="-77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0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25A96-4FC8-4742-ADFD-2FC43B6374FD}" type="doc">
      <dgm:prSet loTypeId="urn:microsoft.com/office/officeart/2005/8/layout/arrow2" loCatId="process" qsTypeId="urn:microsoft.com/office/officeart/2005/8/quickstyle/simple2" qsCatId="simple" csTypeId="urn:microsoft.com/office/officeart/2005/8/colors/accent3_2" csCatId="accent3" phldr="1"/>
      <dgm:spPr/>
    </dgm:pt>
    <dgm:pt modelId="{48044FA1-ABFB-4AD6-B6B1-431E5AD62BDC}">
      <dgm:prSet phldrT="[Texte]" custT="1"/>
      <dgm:spPr/>
      <dgm:t>
        <a:bodyPr/>
        <a:lstStyle/>
        <a:p>
          <a:r>
            <a:rPr lang="fr-FR" sz="1600" dirty="0" smtClean="0">
              <a:solidFill>
                <a:srgbClr val="FF0000"/>
              </a:solidFill>
            </a:rPr>
            <a:t>Murins</a:t>
          </a:r>
        </a:p>
        <a:p>
          <a:r>
            <a:rPr lang="fr-FR" sz="1400" dirty="0" err="1" smtClean="0"/>
            <a:t>Kohler</a:t>
          </a:r>
          <a:r>
            <a:rPr lang="fr-FR" sz="1400" dirty="0" smtClean="0"/>
            <a:t> et </a:t>
          </a:r>
          <a:r>
            <a:rPr lang="fr-FR" sz="1400" dirty="0" err="1" smtClean="0"/>
            <a:t>Milstein</a:t>
          </a:r>
          <a:r>
            <a:rPr lang="fr-FR" sz="1400" dirty="0" smtClean="0"/>
            <a:t> 1975</a:t>
          </a:r>
          <a:endParaRPr lang="fr-FR" sz="1400" dirty="0"/>
        </a:p>
      </dgm:t>
    </dgm:pt>
    <dgm:pt modelId="{E77C030C-DAFD-4A69-A5D6-31417298034C}" type="parTrans" cxnId="{02548591-CB36-4324-AB61-AC6E32AC4756}">
      <dgm:prSet/>
      <dgm:spPr/>
      <dgm:t>
        <a:bodyPr/>
        <a:lstStyle/>
        <a:p>
          <a:endParaRPr lang="fr-FR"/>
        </a:p>
      </dgm:t>
    </dgm:pt>
    <dgm:pt modelId="{8F042334-CC7D-4D4D-8A00-667F210CAEA2}" type="sibTrans" cxnId="{02548591-CB36-4324-AB61-AC6E32AC4756}">
      <dgm:prSet/>
      <dgm:spPr/>
      <dgm:t>
        <a:bodyPr/>
        <a:lstStyle/>
        <a:p>
          <a:endParaRPr lang="fr-FR"/>
        </a:p>
      </dgm:t>
    </dgm:pt>
    <dgm:pt modelId="{E29AA0DA-C9E4-431B-AE02-E516BBA7A224}">
      <dgm:prSet phldrT="[Texte]" custT="1"/>
      <dgm:spPr/>
      <dgm:t>
        <a:bodyPr/>
        <a:lstStyle/>
        <a:p>
          <a:r>
            <a:rPr lang="fr-FR" sz="1600" dirty="0" smtClean="0">
              <a:solidFill>
                <a:srgbClr val="FF0000"/>
              </a:solidFill>
            </a:rPr>
            <a:t>Humanisés</a:t>
          </a:r>
        </a:p>
        <a:p>
          <a:r>
            <a:rPr lang="fr-FR" sz="1400" dirty="0" smtClean="0"/>
            <a:t>Jones et al. 1986</a:t>
          </a:r>
        </a:p>
        <a:p>
          <a:endParaRPr lang="fr-FR" sz="1400" dirty="0"/>
        </a:p>
      </dgm:t>
    </dgm:pt>
    <dgm:pt modelId="{4AFA5C73-CE72-45F3-ADD6-AC2574A4E68B}" type="parTrans" cxnId="{E1EE2A92-D344-4A4E-B9E1-35A3C4802E8E}">
      <dgm:prSet/>
      <dgm:spPr/>
      <dgm:t>
        <a:bodyPr/>
        <a:lstStyle/>
        <a:p>
          <a:endParaRPr lang="fr-FR"/>
        </a:p>
      </dgm:t>
    </dgm:pt>
    <dgm:pt modelId="{9EB0D38F-BDAD-4360-974B-ECC221EAD9B2}" type="sibTrans" cxnId="{E1EE2A92-D344-4A4E-B9E1-35A3C4802E8E}">
      <dgm:prSet/>
      <dgm:spPr/>
      <dgm:t>
        <a:bodyPr/>
        <a:lstStyle/>
        <a:p>
          <a:endParaRPr lang="fr-FR"/>
        </a:p>
      </dgm:t>
    </dgm:pt>
    <dgm:pt modelId="{DE2932E8-6D23-4B70-8DC7-DF5C4F9578B9}">
      <dgm:prSet phldrT="[Texte]" custT="1"/>
      <dgm:spPr/>
      <dgm:t>
        <a:bodyPr/>
        <a:lstStyle/>
        <a:p>
          <a:r>
            <a:rPr lang="fr-FR" sz="1600" dirty="0" smtClean="0">
              <a:solidFill>
                <a:srgbClr val="FF0000"/>
              </a:solidFill>
            </a:rPr>
            <a:t>Humains</a:t>
          </a:r>
        </a:p>
        <a:p>
          <a:r>
            <a:rPr lang="fr-FR" sz="1400" dirty="0" smtClean="0"/>
            <a:t>(Phage display)</a:t>
          </a:r>
        </a:p>
        <a:p>
          <a:r>
            <a:rPr lang="fr-FR" sz="1400" dirty="0" err="1" smtClean="0"/>
            <a:t>McCafferty</a:t>
          </a:r>
          <a:r>
            <a:rPr lang="fr-FR" sz="1400" dirty="0" smtClean="0"/>
            <a:t> et al. 1990 </a:t>
          </a:r>
          <a:endParaRPr lang="fr-FR" sz="1400" dirty="0"/>
        </a:p>
      </dgm:t>
    </dgm:pt>
    <dgm:pt modelId="{61FAD7A4-2D1F-4D9E-8BAD-13897480E076}" type="parTrans" cxnId="{B399BEED-18D0-4DA9-A07F-ACD793A887F8}">
      <dgm:prSet/>
      <dgm:spPr/>
      <dgm:t>
        <a:bodyPr/>
        <a:lstStyle/>
        <a:p>
          <a:endParaRPr lang="fr-FR"/>
        </a:p>
      </dgm:t>
    </dgm:pt>
    <dgm:pt modelId="{9E59C164-DFCD-4F3D-9036-BE040F496B90}" type="sibTrans" cxnId="{B399BEED-18D0-4DA9-A07F-ACD793A887F8}">
      <dgm:prSet/>
      <dgm:spPr/>
      <dgm:t>
        <a:bodyPr/>
        <a:lstStyle/>
        <a:p>
          <a:endParaRPr lang="fr-FR"/>
        </a:p>
      </dgm:t>
    </dgm:pt>
    <dgm:pt modelId="{5A8302DD-E50E-40A3-ACBF-836E45FD840D}">
      <dgm:prSet phldrT="[Texte]" custT="1"/>
      <dgm:spPr/>
      <dgm:t>
        <a:bodyPr/>
        <a:lstStyle/>
        <a:p>
          <a:r>
            <a:rPr lang="fr-FR" sz="1600" dirty="0" smtClean="0">
              <a:solidFill>
                <a:srgbClr val="FF0000"/>
              </a:solidFill>
            </a:rPr>
            <a:t>Chimériques</a:t>
          </a:r>
        </a:p>
        <a:p>
          <a:r>
            <a:rPr lang="fr-FR" sz="1400" dirty="0" smtClean="0"/>
            <a:t>Morrison et al. 1984</a:t>
          </a:r>
          <a:endParaRPr lang="fr-FR" sz="1400" dirty="0"/>
        </a:p>
      </dgm:t>
    </dgm:pt>
    <dgm:pt modelId="{0AEA8AAF-DF84-480B-8CB2-1BD7FC003AA0}" type="parTrans" cxnId="{CA9B4051-8EB7-4B1D-AF32-B5E04A83A2E7}">
      <dgm:prSet/>
      <dgm:spPr/>
      <dgm:t>
        <a:bodyPr/>
        <a:lstStyle/>
        <a:p>
          <a:endParaRPr lang="fr-FR"/>
        </a:p>
      </dgm:t>
    </dgm:pt>
    <dgm:pt modelId="{563E629A-A51B-4DCF-969B-FD68D1426671}" type="sibTrans" cxnId="{CA9B4051-8EB7-4B1D-AF32-B5E04A83A2E7}">
      <dgm:prSet/>
      <dgm:spPr/>
      <dgm:t>
        <a:bodyPr/>
        <a:lstStyle/>
        <a:p>
          <a:endParaRPr lang="fr-FR"/>
        </a:p>
      </dgm:t>
    </dgm:pt>
    <dgm:pt modelId="{1CB4C36C-38D0-4E65-BBAD-08D1984B1D06}">
      <dgm:prSet phldrT="[Texte]" custT="1"/>
      <dgm:spPr/>
      <dgm:t>
        <a:bodyPr/>
        <a:lstStyle/>
        <a:p>
          <a:r>
            <a:rPr lang="fr-FR" sz="1600" dirty="0" smtClean="0">
              <a:solidFill>
                <a:srgbClr val="FF0000"/>
              </a:solidFill>
            </a:rPr>
            <a:t>Humains</a:t>
          </a:r>
        </a:p>
        <a:p>
          <a:r>
            <a:rPr lang="fr-FR" sz="1400" dirty="0" smtClean="0"/>
            <a:t>(souris transgéniques)</a:t>
          </a:r>
        </a:p>
        <a:p>
          <a:r>
            <a:rPr lang="fr-FR" sz="1400" dirty="0" err="1" smtClean="0"/>
            <a:t>Lonberg</a:t>
          </a:r>
          <a:r>
            <a:rPr lang="fr-FR" sz="1400" dirty="0" smtClean="0"/>
            <a:t> et al. 1994</a:t>
          </a:r>
        </a:p>
        <a:p>
          <a:endParaRPr lang="fr-FR" sz="1400" dirty="0"/>
        </a:p>
      </dgm:t>
    </dgm:pt>
    <dgm:pt modelId="{FC39AF0F-2705-45E5-855A-1D445DC40E0D}" type="parTrans" cxnId="{3DEC3107-0DB8-43AC-A8E6-C7163C07138C}">
      <dgm:prSet/>
      <dgm:spPr/>
      <dgm:t>
        <a:bodyPr/>
        <a:lstStyle/>
        <a:p>
          <a:endParaRPr lang="fr-FR"/>
        </a:p>
      </dgm:t>
    </dgm:pt>
    <dgm:pt modelId="{E223D358-0C89-4BED-909C-A214B9226FA9}" type="sibTrans" cxnId="{3DEC3107-0DB8-43AC-A8E6-C7163C07138C}">
      <dgm:prSet/>
      <dgm:spPr/>
      <dgm:t>
        <a:bodyPr/>
        <a:lstStyle/>
        <a:p>
          <a:endParaRPr lang="fr-FR"/>
        </a:p>
      </dgm:t>
    </dgm:pt>
    <dgm:pt modelId="{1490698B-235C-4F27-BA17-3427233291BC}" type="pres">
      <dgm:prSet presAssocID="{58625A96-4FC8-4742-ADFD-2FC43B6374FD}" presName="arrowDiagram" presStyleCnt="0">
        <dgm:presLayoutVars>
          <dgm:chMax val="5"/>
          <dgm:dir/>
          <dgm:resizeHandles val="exact"/>
        </dgm:presLayoutVars>
      </dgm:prSet>
      <dgm:spPr/>
    </dgm:pt>
    <dgm:pt modelId="{D875131D-F74C-4134-8528-99D3ACC21020}" type="pres">
      <dgm:prSet presAssocID="{58625A96-4FC8-4742-ADFD-2FC43B6374FD}" presName="arrow" presStyleLbl="bgShp" presStyleIdx="0" presStyleCnt="1"/>
      <dgm:spPr/>
    </dgm:pt>
    <dgm:pt modelId="{6008A0AE-6DEF-43F2-86AA-B646E4D16D7A}" type="pres">
      <dgm:prSet presAssocID="{58625A96-4FC8-4742-ADFD-2FC43B6374FD}" presName="arrowDiagram5" presStyleCnt="0"/>
      <dgm:spPr/>
    </dgm:pt>
    <dgm:pt modelId="{139D0B3F-C629-4278-9C12-91BFF5CBFD48}" type="pres">
      <dgm:prSet presAssocID="{48044FA1-ABFB-4AD6-B6B1-431E5AD62BDC}" presName="bullet5a" presStyleLbl="node1" presStyleIdx="0" presStyleCnt="5"/>
      <dgm:spPr>
        <a:solidFill>
          <a:srgbClr val="FF0000"/>
        </a:solidFill>
      </dgm:spPr>
    </dgm:pt>
    <dgm:pt modelId="{56554FD2-875B-482F-9832-F7D51EE27045}" type="pres">
      <dgm:prSet presAssocID="{48044FA1-ABFB-4AD6-B6B1-431E5AD62BDC}" presName="textBox5a" presStyleLbl="revTx" presStyleIdx="0" presStyleCnt="5" custScaleX="104118" custLinFactNeighborX="6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7D2F4E-3784-4B6E-BDBF-587E52BF1F92}" type="pres">
      <dgm:prSet presAssocID="{5A8302DD-E50E-40A3-ACBF-836E45FD840D}" presName="bullet5b" presStyleLbl="node1" presStyleIdx="1" presStyleCnt="5"/>
      <dgm:spPr>
        <a:solidFill>
          <a:srgbClr val="FF0000"/>
        </a:solidFill>
      </dgm:spPr>
    </dgm:pt>
    <dgm:pt modelId="{E9CC0C41-DAE4-465D-A883-3DBBE9CEA357}" type="pres">
      <dgm:prSet presAssocID="{5A8302DD-E50E-40A3-ACBF-836E45FD840D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33C6CD-B353-433A-8442-AE104462CFF2}" type="pres">
      <dgm:prSet presAssocID="{E29AA0DA-C9E4-431B-AE02-E516BBA7A224}" presName="bullet5c" presStyleLbl="node1" presStyleIdx="2" presStyleCnt="5"/>
      <dgm:spPr>
        <a:solidFill>
          <a:srgbClr val="FF0000"/>
        </a:solidFill>
      </dgm:spPr>
    </dgm:pt>
    <dgm:pt modelId="{61CF335C-29BD-4161-A353-929A27448C09}" type="pres">
      <dgm:prSet presAssocID="{E29AA0DA-C9E4-431B-AE02-E516BBA7A224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920748-2149-48FD-BCBB-7C4F89559369}" type="pres">
      <dgm:prSet presAssocID="{DE2932E8-6D23-4B70-8DC7-DF5C4F9578B9}" presName="bullet5d" presStyleLbl="node1" presStyleIdx="3" presStyleCnt="5"/>
      <dgm:spPr>
        <a:solidFill>
          <a:srgbClr val="FF0000"/>
        </a:solidFill>
      </dgm:spPr>
    </dgm:pt>
    <dgm:pt modelId="{0BBCD6CA-041D-47FE-8962-E32405450740}" type="pres">
      <dgm:prSet presAssocID="{DE2932E8-6D23-4B70-8DC7-DF5C4F9578B9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6C0572-482E-44D3-AAD0-2A5DD4948536}" type="pres">
      <dgm:prSet presAssocID="{1CB4C36C-38D0-4E65-BBAD-08D1984B1D06}" presName="bullet5e" presStyleLbl="node1" presStyleIdx="4" presStyleCnt="5"/>
      <dgm:spPr>
        <a:solidFill>
          <a:srgbClr val="FF0000"/>
        </a:solidFill>
      </dgm:spPr>
    </dgm:pt>
    <dgm:pt modelId="{9C82CB02-499D-458A-BBFB-5A9D17F4CC63}" type="pres">
      <dgm:prSet presAssocID="{1CB4C36C-38D0-4E65-BBAD-08D1984B1D06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DE49D7-1343-4E6F-AE5E-B0AA83C85E37}" type="presOf" srcId="{58625A96-4FC8-4742-ADFD-2FC43B6374FD}" destId="{1490698B-235C-4F27-BA17-3427233291BC}" srcOrd="0" destOrd="0" presId="urn:microsoft.com/office/officeart/2005/8/layout/arrow2"/>
    <dgm:cxn modelId="{E1EE2A92-D344-4A4E-B9E1-35A3C4802E8E}" srcId="{58625A96-4FC8-4742-ADFD-2FC43B6374FD}" destId="{E29AA0DA-C9E4-431B-AE02-E516BBA7A224}" srcOrd="2" destOrd="0" parTransId="{4AFA5C73-CE72-45F3-ADD6-AC2574A4E68B}" sibTransId="{9EB0D38F-BDAD-4360-974B-ECC221EAD9B2}"/>
    <dgm:cxn modelId="{B399BEED-18D0-4DA9-A07F-ACD793A887F8}" srcId="{58625A96-4FC8-4742-ADFD-2FC43B6374FD}" destId="{DE2932E8-6D23-4B70-8DC7-DF5C4F9578B9}" srcOrd="3" destOrd="0" parTransId="{61FAD7A4-2D1F-4D9E-8BAD-13897480E076}" sibTransId="{9E59C164-DFCD-4F3D-9036-BE040F496B90}"/>
    <dgm:cxn modelId="{04AFA791-7BD3-4209-83E1-AB9EE1725CDD}" type="presOf" srcId="{DE2932E8-6D23-4B70-8DC7-DF5C4F9578B9}" destId="{0BBCD6CA-041D-47FE-8962-E32405450740}" srcOrd="0" destOrd="0" presId="urn:microsoft.com/office/officeart/2005/8/layout/arrow2"/>
    <dgm:cxn modelId="{C375F6C6-24B4-449B-B733-2DE7D535FB79}" type="presOf" srcId="{48044FA1-ABFB-4AD6-B6B1-431E5AD62BDC}" destId="{56554FD2-875B-482F-9832-F7D51EE27045}" srcOrd="0" destOrd="0" presId="urn:microsoft.com/office/officeart/2005/8/layout/arrow2"/>
    <dgm:cxn modelId="{ADDFB551-A870-4DD8-992A-5E35C3A2032B}" type="presOf" srcId="{1CB4C36C-38D0-4E65-BBAD-08D1984B1D06}" destId="{9C82CB02-499D-458A-BBFB-5A9D17F4CC63}" srcOrd="0" destOrd="0" presId="urn:microsoft.com/office/officeart/2005/8/layout/arrow2"/>
    <dgm:cxn modelId="{0DCF8D2B-25D3-4F88-9E9E-3AA6183A3B97}" type="presOf" srcId="{5A8302DD-E50E-40A3-ACBF-836E45FD840D}" destId="{E9CC0C41-DAE4-465D-A883-3DBBE9CEA357}" srcOrd="0" destOrd="0" presId="urn:microsoft.com/office/officeart/2005/8/layout/arrow2"/>
    <dgm:cxn modelId="{3DEC3107-0DB8-43AC-A8E6-C7163C07138C}" srcId="{58625A96-4FC8-4742-ADFD-2FC43B6374FD}" destId="{1CB4C36C-38D0-4E65-BBAD-08D1984B1D06}" srcOrd="4" destOrd="0" parTransId="{FC39AF0F-2705-45E5-855A-1D445DC40E0D}" sibTransId="{E223D358-0C89-4BED-909C-A214B9226FA9}"/>
    <dgm:cxn modelId="{CA9B4051-8EB7-4B1D-AF32-B5E04A83A2E7}" srcId="{58625A96-4FC8-4742-ADFD-2FC43B6374FD}" destId="{5A8302DD-E50E-40A3-ACBF-836E45FD840D}" srcOrd="1" destOrd="0" parTransId="{0AEA8AAF-DF84-480B-8CB2-1BD7FC003AA0}" sibTransId="{563E629A-A51B-4DCF-969B-FD68D1426671}"/>
    <dgm:cxn modelId="{02548591-CB36-4324-AB61-AC6E32AC4756}" srcId="{58625A96-4FC8-4742-ADFD-2FC43B6374FD}" destId="{48044FA1-ABFB-4AD6-B6B1-431E5AD62BDC}" srcOrd="0" destOrd="0" parTransId="{E77C030C-DAFD-4A69-A5D6-31417298034C}" sibTransId="{8F042334-CC7D-4D4D-8A00-667F210CAEA2}"/>
    <dgm:cxn modelId="{A3921A8C-4C9A-45B2-8C74-5CCB4A72440C}" type="presOf" srcId="{E29AA0DA-C9E4-431B-AE02-E516BBA7A224}" destId="{61CF335C-29BD-4161-A353-929A27448C09}" srcOrd="0" destOrd="0" presId="urn:microsoft.com/office/officeart/2005/8/layout/arrow2"/>
    <dgm:cxn modelId="{72F2F920-66A5-4F79-9D3A-C6AA2FD4CB41}" type="presParOf" srcId="{1490698B-235C-4F27-BA17-3427233291BC}" destId="{D875131D-F74C-4134-8528-99D3ACC21020}" srcOrd="0" destOrd="0" presId="urn:microsoft.com/office/officeart/2005/8/layout/arrow2"/>
    <dgm:cxn modelId="{C7431B02-E03C-4945-B0C7-8536EA38AAF6}" type="presParOf" srcId="{1490698B-235C-4F27-BA17-3427233291BC}" destId="{6008A0AE-6DEF-43F2-86AA-B646E4D16D7A}" srcOrd="1" destOrd="0" presId="urn:microsoft.com/office/officeart/2005/8/layout/arrow2"/>
    <dgm:cxn modelId="{D62A888C-1AFA-44F7-8F02-C509D708A0CE}" type="presParOf" srcId="{6008A0AE-6DEF-43F2-86AA-B646E4D16D7A}" destId="{139D0B3F-C629-4278-9C12-91BFF5CBFD48}" srcOrd="0" destOrd="0" presId="urn:microsoft.com/office/officeart/2005/8/layout/arrow2"/>
    <dgm:cxn modelId="{A3FD0BD0-0EAB-4C9A-9252-2FB5F201E0C9}" type="presParOf" srcId="{6008A0AE-6DEF-43F2-86AA-B646E4D16D7A}" destId="{56554FD2-875B-482F-9832-F7D51EE27045}" srcOrd="1" destOrd="0" presId="urn:microsoft.com/office/officeart/2005/8/layout/arrow2"/>
    <dgm:cxn modelId="{608C1A2C-BC21-4AAE-9416-AA00FD133101}" type="presParOf" srcId="{6008A0AE-6DEF-43F2-86AA-B646E4D16D7A}" destId="{EA7D2F4E-3784-4B6E-BDBF-587E52BF1F92}" srcOrd="2" destOrd="0" presId="urn:microsoft.com/office/officeart/2005/8/layout/arrow2"/>
    <dgm:cxn modelId="{78AC3C64-6D31-4F5D-AB0A-593DC0FD26E1}" type="presParOf" srcId="{6008A0AE-6DEF-43F2-86AA-B646E4D16D7A}" destId="{E9CC0C41-DAE4-465D-A883-3DBBE9CEA357}" srcOrd="3" destOrd="0" presId="urn:microsoft.com/office/officeart/2005/8/layout/arrow2"/>
    <dgm:cxn modelId="{A8B1FA7F-3F70-4AF1-89D8-67E79B319396}" type="presParOf" srcId="{6008A0AE-6DEF-43F2-86AA-B646E4D16D7A}" destId="{A333C6CD-B353-433A-8442-AE104462CFF2}" srcOrd="4" destOrd="0" presId="urn:microsoft.com/office/officeart/2005/8/layout/arrow2"/>
    <dgm:cxn modelId="{E29A210D-ED2E-45E4-95E4-4D7E891E39EA}" type="presParOf" srcId="{6008A0AE-6DEF-43F2-86AA-B646E4D16D7A}" destId="{61CF335C-29BD-4161-A353-929A27448C09}" srcOrd="5" destOrd="0" presId="urn:microsoft.com/office/officeart/2005/8/layout/arrow2"/>
    <dgm:cxn modelId="{2AEDA31D-C938-40C4-B4E5-15BC5DF9045B}" type="presParOf" srcId="{6008A0AE-6DEF-43F2-86AA-B646E4D16D7A}" destId="{31920748-2149-48FD-BCBB-7C4F89559369}" srcOrd="6" destOrd="0" presId="urn:microsoft.com/office/officeart/2005/8/layout/arrow2"/>
    <dgm:cxn modelId="{9C78187C-DE07-4D45-BC42-F450EF201529}" type="presParOf" srcId="{6008A0AE-6DEF-43F2-86AA-B646E4D16D7A}" destId="{0BBCD6CA-041D-47FE-8962-E32405450740}" srcOrd="7" destOrd="0" presId="urn:microsoft.com/office/officeart/2005/8/layout/arrow2"/>
    <dgm:cxn modelId="{A5C45C17-3217-441D-BC1D-5C859AB62AC0}" type="presParOf" srcId="{6008A0AE-6DEF-43F2-86AA-B646E4D16D7A}" destId="{506C0572-482E-44D3-AAD0-2A5DD4948536}" srcOrd="8" destOrd="0" presId="urn:microsoft.com/office/officeart/2005/8/layout/arrow2"/>
    <dgm:cxn modelId="{0C1043E3-3948-439B-A47D-F766B8A6A564}" type="presParOf" srcId="{6008A0AE-6DEF-43F2-86AA-B646E4D16D7A}" destId="{9C82CB02-499D-458A-BBFB-5A9D17F4CC63}" srcOrd="9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2E1A798-1F8A-464E-B949-B32C87380A48}" type="datetimeFigureOut">
              <a:rPr lang="fr-FR" smtClean="0"/>
              <a:pPr/>
              <a:t>01/05/2020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EE5F616-10C7-45C2-AC0A-73E3C75823E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11465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D0A0F0B-2632-44A7-8F7C-2C69398D9CAD}" type="datetimeFigureOut">
              <a:rPr lang="fr-FR" smtClean="0"/>
              <a:pPr/>
              <a:t>01/05/2020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A73EDDE-ADE7-4B44-9F33-D6558A420B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8357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93867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86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64463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88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13278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90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87358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92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51320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93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3257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110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5373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2828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0449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3990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68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417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77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8725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78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1997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79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8287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EDDE-ADE7-4B44-9F33-D6558A420B78}" type="slidenum">
              <a:rPr lang="fr-FR" smtClean="0"/>
              <a:pPr/>
              <a:t>80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9474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F1C2-8AAB-40B7-B776-E77F08DBB763}" type="datetime1">
              <a:rPr lang="fr-FR" smtClean="0"/>
              <a:pPr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ADEC-C6EA-4B80-A21A-10D81AE6AF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9AE9-DA0C-4D9F-9E47-3ED9B5EDA55E}" type="datetime1">
              <a:rPr lang="fr-FR" smtClean="0"/>
              <a:pPr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ADEC-C6EA-4B80-A21A-10D81AE6AF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E67-5DFC-489F-9264-2745174EB82E}" type="datetime1">
              <a:rPr lang="fr-FR" smtClean="0"/>
              <a:pPr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ADEC-C6EA-4B80-A21A-10D81AE6AF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7ABAC-E168-4137-A38B-2CBEA28D09B4}" type="datetime1">
              <a:rPr lang="fr-FR" smtClean="0"/>
              <a:pPr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ADEC-C6EA-4B80-A21A-10D81AE6AF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711A-60C9-48EF-9002-9D899FEE35BF}" type="datetime1">
              <a:rPr lang="fr-FR" smtClean="0"/>
              <a:pPr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ADEC-C6EA-4B80-A21A-10D81AE6AF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40BB-E644-4A5E-B5E0-A3822799C7CB}" type="datetime1">
              <a:rPr lang="fr-FR" smtClean="0"/>
              <a:pPr/>
              <a:t>01/05/2020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ADEC-C6EA-4B80-A21A-10D81AE6AF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DDB0-85A6-4909-A63C-5474876C3549}" type="datetime1">
              <a:rPr lang="fr-FR" smtClean="0"/>
              <a:pPr/>
              <a:t>01/05/2020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ADEC-C6EA-4B80-A21A-10D81AE6AF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37B7-1D70-4F92-93CC-B2CEA22A2A77}" type="datetime1">
              <a:rPr lang="fr-FR" smtClean="0"/>
              <a:pPr/>
              <a:t>01/05/2020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ADEC-C6EA-4B80-A21A-10D81AE6AF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C963-F650-49F7-9C7B-B2BF8E9A681D}" type="datetime1">
              <a:rPr lang="fr-FR" smtClean="0"/>
              <a:pPr/>
              <a:t>01/05/2020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ADEC-C6EA-4B80-A21A-10D81AE6AF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056-5782-4C53-9EC2-31F25865C17B}" type="datetime1">
              <a:rPr lang="fr-FR" smtClean="0"/>
              <a:pPr/>
              <a:t>01/05/2020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ADEC-C6EA-4B80-A21A-10D81AE6AF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D9B64-AFF0-45E7-90DE-576EDEE537B6}" type="datetime1">
              <a:rPr lang="fr-FR" smtClean="0"/>
              <a:pPr/>
              <a:t>01/05/2020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ADEC-C6EA-4B80-A21A-10D81AE6AF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098A-39EF-490D-9F62-74BA226B9C93}" type="datetime1">
              <a:rPr lang="fr-FR" smtClean="0"/>
              <a:pPr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ADEC-C6EA-4B80-A21A-10D81AE6AF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icrosoftPills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71538" y="1000108"/>
            <a:ext cx="6786610" cy="830997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1142984"/>
            <a:ext cx="7889254" cy="52322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THERAPEUTIQUES IMMUNOLOGIQUES </a:t>
            </a:r>
            <a:endParaRPr lang="fr-FR" sz="28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1470" y="0"/>
            <a:ext cx="635798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a.2- Vaccins utilisant des germes inactivés (tués)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628651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42910" y="1152158"/>
            <a:ext cx="821537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  </a:t>
            </a:r>
            <a:r>
              <a:rPr lang="fr-FR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CARACTERISTIQUES : </a:t>
            </a:r>
          </a:p>
          <a:p>
            <a:pPr algn="just"/>
            <a:endParaRPr lang="fr-FR" sz="800" dirty="0" smtClean="0"/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/>
              <a:t>  </a:t>
            </a:r>
            <a:r>
              <a:rPr lang="fr-FR" sz="1500" dirty="0" smtClean="0"/>
              <a:t>Inactivation :</a:t>
            </a:r>
          </a:p>
          <a:p>
            <a:pPr lvl="2" algn="just">
              <a:buFont typeface="Wingdings" pitchFamily="2" charset="2"/>
              <a:buChar char="§"/>
            </a:pPr>
            <a:r>
              <a:rPr lang="fr-FR" sz="1500" dirty="0" smtClean="0"/>
              <a:t>  Obtenue par méthode physique (chaleur) ou chimique (formaldéhyde, agents </a:t>
            </a:r>
            <a:r>
              <a:rPr lang="fr-FR" sz="1500" dirty="0" err="1" smtClean="0"/>
              <a:t>alkylants</a:t>
            </a:r>
            <a:r>
              <a:rPr lang="fr-FR" sz="1500" dirty="0" smtClean="0"/>
              <a:t>) →    perte de capacité de multiplication chez l’hôte;</a:t>
            </a:r>
          </a:p>
          <a:p>
            <a:pPr lvl="2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500" dirty="0" smtClean="0"/>
              <a:t>  Conservation de l’</a:t>
            </a:r>
            <a:r>
              <a:rPr lang="fr-FR" sz="1500" dirty="0" err="1" smtClean="0"/>
              <a:t>immunogénicité</a:t>
            </a:r>
            <a:r>
              <a:rPr lang="fr-FR" sz="1500" dirty="0" smtClean="0"/>
              <a:t>  ( éviter la dénaturation en maintenant la structure des</a:t>
            </a:r>
          </a:p>
          <a:p>
            <a:pPr lvl="2" algn="just">
              <a:buClr>
                <a:schemeClr val="tx1"/>
              </a:buClr>
            </a:pPr>
            <a:r>
              <a:rPr lang="fr-FR" sz="1500" dirty="0" smtClean="0"/>
              <a:t>     </a:t>
            </a:r>
            <a:r>
              <a:rPr lang="fr-FR" sz="1500" dirty="0" err="1" smtClean="0"/>
              <a:t>épitopes</a:t>
            </a:r>
            <a:r>
              <a:rPr lang="fr-FR" sz="1500" dirty="0" smtClean="0"/>
              <a:t> des antigènes de surface).</a:t>
            </a:r>
          </a:p>
          <a:p>
            <a:pPr lvl="2" algn="just">
              <a:buClr>
                <a:schemeClr val="tx1"/>
              </a:buClr>
            </a:pPr>
            <a:endParaRPr lang="fr-FR" sz="500" dirty="0" smtClean="0"/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1400" dirty="0" smtClean="0">
                <a:sym typeface="Symbol"/>
              </a:rPr>
              <a:t>  </a:t>
            </a:r>
            <a:r>
              <a:rPr lang="fr-FR" sz="1500" dirty="0" smtClean="0">
                <a:sym typeface="Symbol"/>
              </a:rPr>
              <a:t>Vaccins utilisés contre les germes nécessitant une réponse de type humorale  (bactéries à</a:t>
            </a:r>
          </a:p>
          <a:p>
            <a:pPr lvl="1" algn="just">
              <a:buClr>
                <a:schemeClr val="tx1"/>
              </a:buClr>
            </a:pPr>
            <a:r>
              <a:rPr lang="fr-FR" sz="1500" dirty="0" smtClean="0">
                <a:sym typeface="Symbol"/>
              </a:rPr>
              <a:t>     multiplication  </a:t>
            </a:r>
            <a:r>
              <a:rPr lang="fr-FR" sz="1500" dirty="0" err="1" smtClean="0">
                <a:sym typeface="Symbol"/>
              </a:rPr>
              <a:t>extra-cellulaire</a:t>
            </a:r>
            <a:r>
              <a:rPr lang="fr-FR" sz="1500" dirty="0" smtClean="0">
                <a:sym typeface="Symbol"/>
              </a:rPr>
              <a:t> et virus avec une phase de virémie). </a:t>
            </a:r>
          </a:p>
          <a:p>
            <a:pPr lvl="1" algn="just">
              <a:buClr>
                <a:schemeClr val="tx1"/>
              </a:buClr>
            </a:pPr>
            <a:r>
              <a:rPr lang="fr-FR" sz="1500" dirty="0" smtClean="0">
                <a:sym typeface="Symbol"/>
              </a:rPr>
              <a:t>     </a:t>
            </a:r>
            <a:r>
              <a:rPr lang="fr-FR" sz="1500" i="1" dirty="0" smtClean="0">
                <a:sym typeface="Symbol"/>
              </a:rPr>
              <a:t>Exemples :</a:t>
            </a:r>
            <a:r>
              <a:rPr lang="fr-FR" sz="1500" dirty="0" smtClean="0">
                <a:sym typeface="Symbol"/>
              </a:rPr>
              <a:t> coqueluche, typhoïde, choléra, poliomyélite par voie injectable (vaccin </a:t>
            </a:r>
            <a:r>
              <a:rPr lang="fr-FR" sz="1500" dirty="0" err="1" smtClean="0">
                <a:sym typeface="Symbol"/>
              </a:rPr>
              <a:t>Salk</a:t>
            </a:r>
            <a:r>
              <a:rPr lang="fr-FR" sz="1500" dirty="0" smtClean="0">
                <a:sym typeface="Symbol"/>
              </a:rPr>
              <a:t>), Hépatite A, Influenza (grippe), rage…..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fr-FR" sz="1400" i="1" dirty="0" smtClean="0">
              <a:solidFill>
                <a:srgbClr val="FF0000"/>
              </a:solidFill>
            </a:endParaRPr>
          </a:p>
          <a:p>
            <a:pPr algn="just">
              <a:buClr>
                <a:schemeClr val="tx1"/>
              </a:buClr>
            </a:pPr>
            <a:r>
              <a:rPr lang="fr-FR" sz="1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AVANTAGES : </a:t>
            </a:r>
          </a:p>
          <a:p>
            <a:pPr algn="just">
              <a:buClr>
                <a:schemeClr val="tx1"/>
              </a:buClr>
            </a:pPr>
            <a:endParaRPr lang="fr-FR" sz="500" i="1" dirty="0" smtClean="0">
              <a:solidFill>
                <a:srgbClr val="FF0000"/>
              </a:solidFill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400" dirty="0" smtClean="0"/>
              <a:t>  </a:t>
            </a:r>
            <a:r>
              <a:rPr lang="fr-FR" sz="1500" dirty="0" smtClean="0"/>
              <a:t>Bon pouvoir immunogène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 </a:t>
            </a:r>
            <a:r>
              <a:rPr lang="fr-FR" sz="1500" dirty="0" smtClean="0"/>
              <a:t> </a:t>
            </a:r>
            <a:r>
              <a:rPr lang="fr-FR" sz="1500" b="1" dirty="0" smtClean="0">
                <a:solidFill>
                  <a:srgbClr val="FF0000"/>
                </a:solidFill>
              </a:rPr>
              <a:t>Ne nécessitent donc pas d’adjuvants. </a:t>
            </a:r>
            <a:endParaRPr lang="fr-FR" sz="1500" dirty="0" smtClean="0"/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500" dirty="0" smtClean="0"/>
              <a:t>  Induisent de fortes réponses humorales, de très faibles réponses cellulaires , et une mémoire </a:t>
            </a:r>
          </a:p>
          <a:p>
            <a:pPr lvl="1" algn="just">
              <a:buClr>
                <a:schemeClr val="tx1"/>
              </a:buClr>
            </a:pPr>
            <a:r>
              <a:rPr lang="fr-FR" sz="1500" dirty="0" smtClean="0"/>
              <a:t>    immunologique.</a:t>
            </a:r>
          </a:p>
          <a:p>
            <a:pPr algn="just">
              <a:buClr>
                <a:schemeClr val="tx1"/>
              </a:buClr>
            </a:pPr>
            <a:endParaRPr lang="fr-FR" sz="1400" dirty="0" smtClean="0">
              <a:sym typeface="Symbol"/>
            </a:endParaRPr>
          </a:p>
          <a:p>
            <a:pPr algn="just">
              <a:buClr>
                <a:schemeClr val="tx1"/>
              </a:buClr>
            </a:pPr>
            <a:r>
              <a:rPr lang="fr-FR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INCONVENIENTS :</a:t>
            </a:r>
            <a:endParaRPr lang="fr-FR" sz="1600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sym typeface="Symbol"/>
            </a:endParaRPr>
          </a:p>
          <a:p>
            <a:pPr algn="just">
              <a:buClr>
                <a:schemeClr val="tx1"/>
              </a:buClr>
            </a:pPr>
            <a:endParaRPr lang="fr-FR" sz="500" dirty="0" smtClean="0">
              <a:solidFill>
                <a:srgbClr val="FF0000"/>
              </a:solidFill>
              <a:sym typeface="Symbol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400" dirty="0" smtClean="0">
                <a:sym typeface="Symbol"/>
              </a:rPr>
              <a:t>   </a:t>
            </a:r>
            <a:r>
              <a:rPr lang="fr-FR" sz="1500" dirty="0" smtClean="0">
                <a:sym typeface="Symbol"/>
              </a:rPr>
              <a:t>Nécessité  de multiples  rappels pour obtenir une protection optimale.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Risque de virulence, si le micro-organisme n’est pas totalement inactivé. </a:t>
            </a:r>
          </a:p>
          <a:p>
            <a:pPr algn="just">
              <a:buClr>
                <a:schemeClr val="tx1"/>
              </a:buClr>
            </a:pPr>
            <a:endParaRPr lang="fr-FR" sz="1400" dirty="0" smtClean="0">
              <a:sym typeface="Symbol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285720" y="1237572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285720" y="3943354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285720" y="5171408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142984"/>
            <a:ext cx="77153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600" dirty="0" smtClean="0"/>
              <a:t> L’inhibition des cytokines se fait par  manipulation du réseau des cytokines qui peut se faire en utilisant :</a:t>
            </a:r>
          </a:p>
          <a:p>
            <a:pPr algn="just">
              <a:buFont typeface="Wingdings" pitchFamily="2" charset="2"/>
              <a:buChar char="Ø"/>
            </a:pPr>
            <a:endParaRPr lang="fr-FR" sz="500" dirty="0" smtClean="0"/>
          </a:p>
          <a:p>
            <a:pPr lvl="1" algn="just">
              <a:buFont typeface="Wingdings" pitchFamily="2" charset="2"/>
              <a:buChar char="§"/>
            </a:pPr>
            <a:r>
              <a:rPr lang="fr-FR" sz="1600" dirty="0" smtClean="0"/>
              <a:t>  Des Mab anti-cytokines;</a:t>
            </a:r>
            <a:endParaRPr lang="fr-FR" sz="800" dirty="0" smtClean="0"/>
          </a:p>
          <a:p>
            <a:pPr lvl="1" algn="just">
              <a:buFont typeface="Wingdings" pitchFamily="2" charset="2"/>
              <a:buChar char="§"/>
            </a:pPr>
            <a:r>
              <a:rPr lang="fr-FR" sz="1600" dirty="0" smtClean="0"/>
              <a:t>  Des Mab anti-récepteurs de cytokines;</a:t>
            </a:r>
            <a:endParaRPr lang="fr-FR" sz="800" dirty="0" smtClean="0"/>
          </a:p>
          <a:p>
            <a:pPr lvl="1" algn="just">
              <a:buFont typeface="Wingdings" pitchFamily="2" charset="2"/>
              <a:buChar char="§"/>
            </a:pPr>
            <a:r>
              <a:rPr lang="fr-FR" sz="1600" dirty="0" smtClean="0"/>
              <a:t>  Des Récepteurs recombinants solubles;</a:t>
            </a:r>
            <a:endParaRPr lang="fr-FR" sz="800" dirty="0" smtClean="0"/>
          </a:p>
          <a:p>
            <a:pPr lvl="1" algn="just">
              <a:buFont typeface="Wingdings" pitchFamily="2" charset="2"/>
              <a:buChar char="§"/>
            </a:pPr>
            <a:r>
              <a:rPr lang="fr-FR" sz="1600" dirty="0" smtClean="0"/>
              <a:t>  Des antagonistes des récepteurs (naturels ou synthétiques);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600" dirty="0" smtClean="0"/>
              <a:t>  Des molécules susceptibles de contrôler la signalisation induite par les récepteurs </a:t>
            </a:r>
          </a:p>
          <a:p>
            <a:pPr lvl="1" algn="just"/>
            <a:r>
              <a:rPr lang="fr-FR" sz="1600" dirty="0" smtClean="0"/>
              <a:t>    de cytokines;</a:t>
            </a:r>
            <a:endParaRPr lang="fr-FR" sz="800" dirty="0" smtClean="0"/>
          </a:p>
          <a:p>
            <a:pPr lvl="1" algn="just">
              <a:buFont typeface="Wingdings" pitchFamily="2" charset="2"/>
              <a:buChar char="§"/>
            </a:pPr>
            <a:r>
              <a:rPr lang="fr-FR" sz="1600" dirty="0" smtClean="0"/>
              <a:t>  Des molécules intervenant au niveau de la régulation post-</a:t>
            </a:r>
            <a:r>
              <a:rPr lang="fr-FR" sz="1600" dirty="0" err="1" smtClean="0"/>
              <a:t>transcriptionnelle</a:t>
            </a:r>
            <a:r>
              <a:rPr lang="fr-FR" sz="1600" dirty="0" smtClean="0"/>
              <a:t> de</a:t>
            </a:r>
          </a:p>
          <a:p>
            <a:pPr lvl="1" algn="just"/>
            <a:r>
              <a:rPr lang="fr-FR" sz="1600" dirty="0" smtClean="0"/>
              <a:t>    certaines cytokines (protéolyse nécessaire à la production de la forme mature de</a:t>
            </a:r>
          </a:p>
          <a:p>
            <a:pPr lvl="1" algn="just"/>
            <a:r>
              <a:rPr lang="fr-FR" sz="1600" dirty="0" smtClean="0"/>
              <a:t>    la cytokine. </a:t>
            </a:r>
          </a:p>
          <a:p>
            <a:pPr lvl="1" algn="just"/>
            <a:endParaRPr lang="fr-FR" sz="800" dirty="0" smtClean="0"/>
          </a:p>
          <a:p>
            <a:pPr lvl="1" indent="-193675" algn="just">
              <a:buFont typeface="Wingdings" pitchFamily="2" charset="2"/>
              <a:buChar char="Ø"/>
            </a:pPr>
            <a:r>
              <a:rPr lang="fr-FR" sz="1500" dirty="0" smtClean="0"/>
              <a:t>Les antagonistes.les plus utilisés sont : </a:t>
            </a:r>
          </a:p>
          <a:p>
            <a:pPr lvl="1" indent="-193675" algn="just">
              <a:buFont typeface="Wingdings" pitchFamily="2" charset="2"/>
              <a:buChar char="§"/>
            </a:pPr>
            <a:endParaRPr lang="fr-FR" sz="300" dirty="0" smtClean="0"/>
          </a:p>
          <a:p>
            <a:pPr lvl="2" indent="-193675" algn="just">
              <a:buFont typeface="Arial" pitchFamily="34" charset="0"/>
              <a:buChar char="•"/>
            </a:pPr>
            <a:r>
              <a:rPr lang="fr-FR" sz="1500" dirty="0" smtClean="0"/>
              <a:t>Les  Mab anti-cytokines</a:t>
            </a:r>
          </a:p>
          <a:p>
            <a:pPr lvl="2" indent="-193675" algn="just">
              <a:buFont typeface="Arial" pitchFamily="34" charset="0"/>
              <a:buChar char="•"/>
            </a:pPr>
            <a:r>
              <a:rPr lang="fr-FR" sz="1500" dirty="0" smtClean="0"/>
              <a:t>Les récepteurs solubles</a:t>
            </a:r>
          </a:p>
          <a:p>
            <a:pPr lvl="2" indent="-193675" algn="just">
              <a:buFont typeface="Arial" pitchFamily="34" charset="0"/>
              <a:buChar char="•"/>
            </a:pPr>
            <a:r>
              <a:rPr lang="fr-FR" sz="1500" dirty="0" smtClean="0"/>
              <a:t>Les antagonistes de récepteurs.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28596" y="34701"/>
            <a:ext cx="350046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inhibiteurs des cytokines 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471487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/>
          <p:nvPr/>
        </p:nvSpPr>
        <p:spPr>
          <a:xfrm>
            <a:off x="1071538" y="3672739"/>
            <a:ext cx="7340252" cy="327765"/>
          </a:xfrm>
          <a:custGeom>
            <a:avLst/>
            <a:gdLst>
              <a:gd name="connsiteX0" fmla="*/ 0 w 7340252"/>
              <a:gd name="connsiteY0" fmla="*/ 327765 h 327765"/>
              <a:gd name="connsiteX1" fmla="*/ 3507288 w 7340252"/>
              <a:gd name="connsiteY1" fmla="*/ 27140 h 327765"/>
              <a:gd name="connsiteX2" fmla="*/ 7340252 w 7340252"/>
              <a:gd name="connsiteY2" fmla="*/ 164927 h 3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0252" h="327765">
                <a:moveTo>
                  <a:pt x="0" y="327765"/>
                </a:moveTo>
                <a:cubicBezTo>
                  <a:pt x="1141956" y="191022"/>
                  <a:pt x="2283913" y="54280"/>
                  <a:pt x="3507288" y="27140"/>
                </a:cubicBezTo>
                <a:cubicBezTo>
                  <a:pt x="4730663" y="0"/>
                  <a:pt x="6035457" y="82463"/>
                  <a:pt x="7340252" y="164927"/>
                </a:cubicBezTo>
              </a:path>
            </a:pathLst>
          </a:custGeom>
          <a:ln w="60325" cmpd="dbl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1"/>
          <p:cNvGrpSpPr/>
          <p:nvPr/>
        </p:nvGrpSpPr>
        <p:grpSpPr>
          <a:xfrm rot="4939269">
            <a:off x="4184074" y="3251608"/>
            <a:ext cx="774538" cy="470919"/>
            <a:chOff x="3253911" y="3300902"/>
            <a:chExt cx="325343" cy="277053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 rot="11162388">
              <a:off x="3275571" y="3454440"/>
              <a:ext cx="287438" cy="123515"/>
            </a:xfrm>
            <a:custGeom>
              <a:avLst/>
              <a:gdLst/>
              <a:ahLst/>
              <a:cxnLst>
                <a:cxn ang="0">
                  <a:pos x="364" y="64"/>
                </a:cxn>
                <a:cxn ang="0">
                  <a:pos x="360" y="68"/>
                </a:cxn>
                <a:cxn ang="0">
                  <a:pos x="349" y="75"/>
                </a:cxn>
                <a:cxn ang="0">
                  <a:pos x="343" y="89"/>
                </a:cxn>
                <a:cxn ang="0">
                  <a:pos x="0" y="89"/>
                </a:cxn>
                <a:cxn ang="0">
                  <a:pos x="9" y="69"/>
                </a:cxn>
                <a:cxn ang="0">
                  <a:pos x="27" y="59"/>
                </a:cxn>
                <a:cxn ang="0">
                  <a:pos x="28" y="59"/>
                </a:cxn>
                <a:cxn ang="0">
                  <a:pos x="39" y="59"/>
                </a:cxn>
                <a:cxn ang="0">
                  <a:pos x="56" y="59"/>
                </a:cxn>
                <a:cxn ang="0">
                  <a:pos x="76" y="59"/>
                </a:cxn>
                <a:cxn ang="0">
                  <a:pos x="100" y="59"/>
                </a:cxn>
                <a:cxn ang="0">
                  <a:pos x="126" y="59"/>
                </a:cxn>
                <a:cxn ang="0">
                  <a:pos x="152" y="59"/>
                </a:cxn>
                <a:cxn ang="0">
                  <a:pos x="177" y="59"/>
                </a:cxn>
                <a:cxn ang="0">
                  <a:pos x="200" y="59"/>
                </a:cxn>
                <a:cxn ang="0">
                  <a:pos x="220" y="59"/>
                </a:cxn>
                <a:cxn ang="0">
                  <a:pos x="235" y="59"/>
                </a:cxn>
                <a:cxn ang="0">
                  <a:pos x="241" y="59"/>
                </a:cxn>
                <a:cxn ang="0">
                  <a:pos x="251" y="59"/>
                </a:cxn>
                <a:cxn ang="0">
                  <a:pos x="264" y="56"/>
                </a:cxn>
                <a:cxn ang="0">
                  <a:pos x="271" y="47"/>
                </a:cxn>
                <a:cxn ang="0">
                  <a:pos x="291" y="25"/>
                </a:cxn>
                <a:cxn ang="0">
                  <a:pos x="308" y="12"/>
                </a:cxn>
                <a:cxn ang="0">
                  <a:pos x="324" y="4"/>
                </a:cxn>
                <a:cxn ang="0">
                  <a:pos x="339" y="0"/>
                </a:cxn>
                <a:cxn ang="0">
                  <a:pos x="346" y="0"/>
                </a:cxn>
                <a:cxn ang="0">
                  <a:pos x="366" y="1"/>
                </a:cxn>
                <a:cxn ang="0">
                  <a:pos x="385" y="7"/>
                </a:cxn>
                <a:cxn ang="0">
                  <a:pos x="398" y="14"/>
                </a:cxn>
                <a:cxn ang="0">
                  <a:pos x="401" y="19"/>
                </a:cxn>
                <a:cxn ang="0">
                  <a:pos x="398" y="20"/>
                </a:cxn>
                <a:cxn ang="0">
                  <a:pos x="377" y="23"/>
                </a:cxn>
                <a:cxn ang="0">
                  <a:pos x="364" y="33"/>
                </a:cxn>
                <a:cxn ang="0">
                  <a:pos x="361" y="51"/>
                </a:cxn>
                <a:cxn ang="0">
                  <a:pos x="364" y="64"/>
                </a:cxn>
              </a:cxnLst>
              <a:rect l="0" t="0" r="r" b="b"/>
              <a:pathLst>
                <a:path w="401" h="90">
                  <a:moveTo>
                    <a:pt x="364" y="64"/>
                  </a:moveTo>
                  <a:lnTo>
                    <a:pt x="360" y="68"/>
                  </a:lnTo>
                  <a:lnTo>
                    <a:pt x="349" y="75"/>
                  </a:lnTo>
                  <a:lnTo>
                    <a:pt x="343" y="89"/>
                  </a:lnTo>
                  <a:lnTo>
                    <a:pt x="0" y="89"/>
                  </a:lnTo>
                  <a:lnTo>
                    <a:pt x="9" y="6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9" y="59"/>
                  </a:lnTo>
                  <a:lnTo>
                    <a:pt x="56" y="59"/>
                  </a:lnTo>
                  <a:lnTo>
                    <a:pt x="76" y="59"/>
                  </a:lnTo>
                  <a:lnTo>
                    <a:pt x="100" y="59"/>
                  </a:lnTo>
                  <a:lnTo>
                    <a:pt x="126" y="59"/>
                  </a:lnTo>
                  <a:lnTo>
                    <a:pt x="152" y="59"/>
                  </a:lnTo>
                  <a:lnTo>
                    <a:pt x="177" y="59"/>
                  </a:lnTo>
                  <a:lnTo>
                    <a:pt x="200" y="59"/>
                  </a:lnTo>
                  <a:lnTo>
                    <a:pt x="220" y="59"/>
                  </a:lnTo>
                  <a:lnTo>
                    <a:pt x="235" y="59"/>
                  </a:lnTo>
                  <a:lnTo>
                    <a:pt x="241" y="59"/>
                  </a:lnTo>
                  <a:lnTo>
                    <a:pt x="251" y="59"/>
                  </a:lnTo>
                  <a:lnTo>
                    <a:pt x="264" y="56"/>
                  </a:lnTo>
                  <a:lnTo>
                    <a:pt x="271" y="47"/>
                  </a:lnTo>
                  <a:lnTo>
                    <a:pt x="291" y="25"/>
                  </a:lnTo>
                  <a:lnTo>
                    <a:pt x="308" y="12"/>
                  </a:lnTo>
                  <a:lnTo>
                    <a:pt x="324" y="4"/>
                  </a:lnTo>
                  <a:lnTo>
                    <a:pt x="339" y="0"/>
                  </a:lnTo>
                  <a:lnTo>
                    <a:pt x="346" y="0"/>
                  </a:lnTo>
                  <a:lnTo>
                    <a:pt x="366" y="1"/>
                  </a:lnTo>
                  <a:lnTo>
                    <a:pt x="385" y="7"/>
                  </a:lnTo>
                  <a:lnTo>
                    <a:pt x="398" y="14"/>
                  </a:lnTo>
                  <a:lnTo>
                    <a:pt x="401" y="19"/>
                  </a:lnTo>
                  <a:lnTo>
                    <a:pt x="398" y="20"/>
                  </a:lnTo>
                  <a:lnTo>
                    <a:pt x="377" y="23"/>
                  </a:lnTo>
                  <a:lnTo>
                    <a:pt x="364" y="33"/>
                  </a:lnTo>
                  <a:lnTo>
                    <a:pt x="361" y="51"/>
                  </a:lnTo>
                  <a:lnTo>
                    <a:pt x="364" y="6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 rot="11162388">
              <a:off x="3291816" y="3300902"/>
              <a:ext cx="287438" cy="123515"/>
            </a:xfrm>
            <a:custGeom>
              <a:avLst/>
              <a:gdLst/>
              <a:ahLst/>
              <a:cxnLst>
                <a:cxn ang="0">
                  <a:pos x="364" y="25"/>
                </a:cxn>
                <a:cxn ang="0">
                  <a:pos x="360" y="20"/>
                </a:cxn>
                <a:cxn ang="0">
                  <a:pos x="349" y="14"/>
                </a:cxn>
                <a:cxn ang="0">
                  <a:pos x="343" y="0"/>
                </a:cxn>
                <a:cxn ang="0">
                  <a:pos x="0" y="0"/>
                </a:cxn>
                <a:cxn ang="0">
                  <a:pos x="9" y="19"/>
                </a:cxn>
                <a:cxn ang="0">
                  <a:pos x="27" y="29"/>
                </a:cxn>
                <a:cxn ang="0">
                  <a:pos x="28" y="29"/>
                </a:cxn>
                <a:cxn ang="0">
                  <a:pos x="39" y="29"/>
                </a:cxn>
                <a:cxn ang="0">
                  <a:pos x="56" y="29"/>
                </a:cxn>
                <a:cxn ang="0">
                  <a:pos x="76" y="29"/>
                </a:cxn>
                <a:cxn ang="0">
                  <a:pos x="100" y="29"/>
                </a:cxn>
                <a:cxn ang="0">
                  <a:pos x="126" y="29"/>
                </a:cxn>
                <a:cxn ang="0">
                  <a:pos x="152" y="29"/>
                </a:cxn>
                <a:cxn ang="0">
                  <a:pos x="177" y="29"/>
                </a:cxn>
                <a:cxn ang="0">
                  <a:pos x="200" y="29"/>
                </a:cxn>
                <a:cxn ang="0">
                  <a:pos x="220" y="29"/>
                </a:cxn>
                <a:cxn ang="0">
                  <a:pos x="235" y="29"/>
                </a:cxn>
                <a:cxn ang="0">
                  <a:pos x="241" y="29"/>
                </a:cxn>
                <a:cxn ang="0">
                  <a:pos x="251" y="29"/>
                </a:cxn>
                <a:cxn ang="0">
                  <a:pos x="264" y="32"/>
                </a:cxn>
                <a:cxn ang="0">
                  <a:pos x="271" y="42"/>
                </a:cxn>
                <a:cxn ang="0">
                  <a:pos x="291" y="63"/>
                </a:cxn>
                <a:cxn ang="0">
                  <a:pos x="308" y="77"/>
                </a:cxn>
                <a:cxn ang="0">
                  <a:pos x="324" y="84"/>
                </a:cxn>
                <a:cxn ang="0">
                  <a:pos x="339" y="88"/>
                </a:cxn>
                <a:cxn ang="0">
                  <a:pos x="346" y="89"/>
                </a:cxn>
                <a:cxn ang="0">
                  <a:pos x="366" y="87"/>
                </a:cxn>
                <a:cxn ang="0">
                  <a:pos x="385" y="81"/>
                </a:cxn>
                <a:cxn ang="0">
                  <a:pos x="398" y="74"/>
                </a:cxn>
                <a:cxn ang="0">
                  <a:pos x="401" y="69"/>
                </a:cxn>
                <a:cxn ang="0">
                  <a:pos x="398" y="68"/>
                </a:cxn>
                <a:cxn ang="0">
                  <a:pos x="377" y="65"/>
                </a:cxn>
                <a:cxn ang="0">
                  <a:pos x="364" y="55"/>
                </a:cxn>
                <a:cxn ang="0">
                  <a:pos x="361" y="37"/>
                </a:cxn>
                <a:cxn ang="0">
                  <a:pos x="364" y="25"/>
                </a:cxn>
              </a:cxnLst>
              <a:rect l="0" t="0" r="r" b="b"/>
              <a:pathLst>
                <a:path w="401" h="89">
                  <a:moveTo>
                    <a:pt x="364" y="25"/>
                  </a:moveTo>
                  <a:lnTo>
                    <a:pt x="360" y="20"/>
                  </a:lnTo>
                  <a:lnTo>
                    <a:pt x="349" y="14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9" y="19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39" y="29"/>
                  </a:lnTo>
                  <a:lnTo>
                    <a:pt x="56" y="29"/>
                  </a:lnTo>
                  <a:lnTo>
                    <a:pt x="76" y="29"/>
                  </a:lnTo>
                  <a:lnTo>
                    <a:pt x="100" y="29"/>
                  </a:lnTo>
                  <a:lnTo>
                    <a:pt x="126" y="29"/>
                  </a:lnTo>
                  <a:lnTo>
                    <a:pt x="152" y="29"/>
                  </a:lnTo>
                  <a:lnTo>
                    <a:pt x="177" y="29"/>
                  </a:lnTo>
                  <a:lnTo>
                    <a:pt x="200" y="29"/>
                  </a:lnTo>
                  <a:lnTo>
                    <a:pt x="220" y="29"/>
                  </a:lnTo>
                  <a:lnTo>
                    <a:pt x="235" y="29"/>
                  </a:lnTo>
                  <a:lnTo>
                    <a:pt x="241" y="29"/>
                  </a:lnTo>
                  <a:lnTo>
                    <a:pt x="251" y="29"/>
                  </a:lnTo>
                  <a:lnTo>
                    <a:pt x="264" y="32"/>
                  </a:lnTo>
                  <a:lnTo>
                    <a:pt x="271" y="42"/>
                  </a:lnTo>
                  <a:lnTo>
                    <a:pt x="291" y="63"/>
                  </a:lnTo>
                  <a:lnTo>
                    <a:pt x="308" y="77"/>
                  </a:lnTo>
                  <a:lnTo>
                    <a:pt x="324" y="84"/>
                  </a:lnTo>
                  <a:lnTo>
                    <a:pt x="339" y="88"/>
                  </a:lnTo>
                  <a:lnTo>
                    <a:pt x="346" y="89"/>
                  </a:lnTo>
                  <a:lnTo>
                    <a:pt x="366" y="87"/>
                  </a:lnTo>
                  <a:lnTo>
                    <a:pt x="385" y="81"/>
                  </a:lnTo>
                  <a:lnTo>
                    <a:pt x="398" y="74"/>
                  </a:lnTo>
                  <a:lnTo>
                    <a:pt x="401" y="69"/>
                  </a:lnTo>
                  <a:lnTo>
                    <a:pt x="398" y="68"/>
                  </a:lnTo>
                  <a:lnTo>
                    <a:pt x="377" y="65"/>
                  </a:lnTo>
                  <a:lnTo>
                    <a:pt x="364" y="55"/>
                  </a:lnTo>
                  <a:lnTo>
                    <a:pt x="361" y="37"/>
                  </a:lnTo>
                  <a:lnTo>
                    <a:pt x="364" y="2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 rot="11162388">
              <a:off x="3253911" y="3384318"/>
              <a:ext cx="62537" cy="7035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Forme libre 34"/>
          <p:cNvSpPr/>
          <p:nvPr/>
        </p:nvSpPr>
        <p:spPr>
          <a:xfrm>
            <a:off x="3096361" y="5429264"/>
            <a:ext cx="3603596" cy="849683"/>
          </a:xfrm>
          <a:custGeom>
            <a:avLst/>
            <a:gdLst>
              <a:gd name="connsiteX0" fmla="*/ 0 w 2354894"/>
              <a:gd name="connsiteY0" fmla="*/ 787053 h 849683"/>
              <a:gd name="connsiteX1" fmla="*/ 726510 w 2354894"/>
              <a:gd name="connsiteY1" fmla="*/ 185803 h 849683"/>
              <a:gd name="connsiteX2" fmla="*/ 1553228 w 2354894"/>
              <a:gd name="connsiteY2" fmla="*/ 110647 h 849683"/>
              <a:gd name="connsiteX3" fmla="*/ 2354894 w 2354894"/>
              <a:gd name="connsiteY3" fmla="*/ 849683 h 84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894" h="849683">
                <a:moveTo>
                  <a:pt x="0" y="787053"/>
                </a:moveTo>
                <a:cubicBezTo>
                  <a:pt x="233819" y="542795"/>
                  <a:pt x="467639" y="298537"/>
                  <a:pt x="726510" y="185803"/>
                </a:cubicBezTo>
                <a:cubicBezTo>
                  <a:pt x="985381" y="73069"/>
                  <a:pt x="1281831" y="0"/>
                  <a:pt x="1553228" y="110647"/>
                </a:cubicBezTo>
                <a:cubicBezTo>
                  <a:pt x="1824625" y="221294"/>
                  <a:pt x="2089759" y="535488"/>
                  <a:pt x="2354894" y="849683"/>
                </a:cubicBezTo>
              </a:path>
            </a:pathLst>
          </a:custGeom>
          <a:ln w="28575" cmpd="dbl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38"/>
          <p:cNvGrpSpPr/>
          <p:nvPr/>
        </p:nvGrpSpPr>
        <p:grpSpPr>
          <a:xfrm>
            <a:off x="3667865" y="6282802"/>
            <a:ext cx="2340631" cy="236339"/>
            <a:chOff x="5874707" y="4672208"/>
            <a:chExt cx="1653435" cy="325677"/>
          </a:xfrm>
        </p:grpSpPr>
        <p:sp>
          <p:nvSpPr>
            <p:cNvPr id="40" name="Forme libre 39"/>
            <p:cNvSpPr/>
            <p:nvPr/>
          </p:nvSpPr>
          <p:spPr>
            <a:xfrm>
              <a:off x="5874707" y="4684734"/>
              <a:ext cx="1653435" cy="300625"/>
            </a:xfrm>
            <a:custGeom>
              <a:avLst/>
              <a:gdLst>
                <a:gd name="connsiteX0" fmla="*/ 0 w 1653435"/>
                <a:gd name="connsiteY0" fmla="*/ 300625 h 300625"/>
                <a:gd name="connsiteX1" fmla="*/ 150312 w 1653435"/>
                <a:gd name="connsiteY1" fmla="*/ 75156 h 300625"/>
                <a:gd name="connsiteX2" fmla="*/ 375781 w 1653435"/>
                <a:gd name="connsiteY2" fmla="*/ 275573 h 300625"/>
                <a:gd name="connsiteX3" fmla="*/ 563671 w 1653435"/>
                <a:gd name="connsiteY3" fmla="*/ 62630 h 300625"/>
                <a:gd name="connsiteX4" fmla="*/ 751561 w 1653435"/>
                <a:gd name="connsiteY4" fmla="*/ 275573 h 300625"/>
                <a:gd name="connsiteX5" fmla="*/ 914400 w 1653435"/>
                <a:gd name="connsiteY5" fmla="*/ 75156 h 300625"/>
                <a:gd name="connsiteX6" fmla="*/ 1102290 w 1653435"/>
                <a:gd name="connsiteY6" fmla="*/ 250521 h 300625"/>
                <a:gd name="connsiteX7" fmla="*/ 1227551 w 1653435"/>
                <a:gd name="connsiteY7" fmla="*/ 162839 h 300625"/>
                <a:gd name="connsiteX8" fmla="*/ 1302707 w 1653435"/>
                <a:gd name="connsiteY8" fmla="*/ 12526 h 300625"/>
                <a:gd name="connsiteX9" fmla="*/ 1453019 w 1653435"/>
                <a:gd name="connsiteY9" fmla="*/ 237995 h 300625"/>
                <a:gd name="connsiteX10" fmla="*/ 1653435 w 1653435"/>
                <a:gd name="connsiteY10" fmla="*/ 12526 h 30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435" h="300625">
                  <a:moveTo>
                    <a:pt x="0" y="300625"/>
                  </a:moveTo>
                  <a:cubicBezTo>
                    <a:pt x="43841" y="189978"/>
                    <a:pt x="87682" y="79331"/>
                    <a:pt x="150312" y="75156"/>
                  </a:cubicBezTo>
                  <a:cubicBezTo>
                    <a:pt x="212942" y="70981"/>
                    <a:pt x="306888" y="277661"/>
                    <a:pt x="375781" y="275573"/>
                  </a:cubicBezTo>
                  <a:cubicBezTo>
                    <a:pt x="444674" y="273485"/>
                    <a:pt x="501041" y="62630"/>
                    <a:pt x="563671" y="62630"/>
                  </a:cubicBezTo>
                  <a:cubicBezTo>
                    <a:pt x="626301" y="62630"/>
                    <a:pt x="693106" y="273485"/>
                    <a:pt x="751561" y="275573"/>
                  </a:cubicBezTo>
                  <a:cubicBezTo>
                    <a:pt x="810016" y="277661"/>
                    <a:pt x="855945" y="79331"/>
                    <a:pt x="914400" y="75156"/>
                  </a:cubicBezTo>
                  <a:cubicBezTo>
                    <a:pt x="972855" y="70981"/>
                    <a:pt x="1050098" y="235907"/>
                    <a:pt x="1102290" y="250521"/>
                  </a:cubicBezTo>
                  <a:cubicBezTo>
                    <a:pt x="1154482" y="265135"/>
                    <a:pt x="1194148" y="202505"/>
                    <a:pt x="1227551" y="162839"/>
                  </a:cubicBezTo>
                  <a:cubicBezTo>
                    <a:pt x="1260954" y="123173"/>
                    <a:pt x="1265129" y="0"/>
                    <a:pt x="1302707" y="12526"/>
                  </a:cubicBezTo>
                  <a:cubicBezTo>
                    <a:pt x="1340285" y="25052"/>
                    <a:pt x="1394564" y="237995"/>
                    <a:pt x="1453019" y="237995"/>
                  </a:cubicBezTo>
                  <a:cubicBezTo>
                    <a:pt x="1511474" y="237995"/>
                    <a:pt x="1582454" y="125260"/>
                    <a:pt x="1653435" y="12526"/>
                  </a:cubicBezTo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5962389" y="4672208"/>
              <a:ext cx="1415441" cy="325677"/>
            </a:xfrm>
            <a:custGeom>
              <a:avLst/>
              <a:gdLst>
                <a:gd name="connsiteX0" fmla="*/ 0 w 1415441"/>
                <a:gd name="connsiteY0" fmla="*/ 325677 h 325677"/>
                <a:gd name="connsiteX1" fmla="*/ 162838 w 1415441"/>
                <a:gd name="connsiteY1" fmla="*/ 62630 h 325677"/>
                <a:gd name="connsiteX2" fmla="*/ 450937 w 1415441"/>
                <a:gd name="connsiteY2" fmla="*/ 300625 h 325677"/>
                <a:gd name="connsiteX3" fmla="*/ 638827 w 1415441"/>
                <a:gd name="connsiteY3" fmla="*/ 100208 h 325677"/>
                <a:gd name="connsiteX4" fmla="*/ 851770 w 1415441"/>
                <a:gd name="connsiteY4" fmla="*/ 288099 h 325677"/>
                <a:gd name="connsiteX5" fmla="*/ 1027134 w 1415441"/>
                <a:gd name="connsiteY5" fmla="*/ 87682 h 325677"/>
                <a:gd name="connsiteX6" fmla="*/ 1202499 w 1415441"/>
                <a:gd name="connsiteY6" fmla="*/ 275573 h 325677"/>
                <a:gd name="connsiteX7" fmla="*/ 1415441 w 1415441"/>
                <a:gd name="connsiteY7" fmla="*/ 0 h 32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5441" h="325677">
                  <a:moveTo>
                    <a:pt x="0" y="325677"/>
                  </a:moveTo>
                  <a:cubicBezTo>
                    <a:pt x="43841" y="196241"/>
                    <a:pt x="87682" y="66805"/>
                    <a:pt x="162838" y="62630"/>
                  </a:cubicBezTo>
                  <a:cubicBezTo>
                    <a:pt x="237994" y="58455"/>
                    <a:pt x="371606" y="294362"/>
                    <a:pt x="450937" y="300625"/>
                  </a:cubicBezTo>
                  <a:cubicBezTo>
                    <a:pt x="530268" y="306888"/>
                    <a:pt x="572022" y="102296"/>
                    <a:pt x="638827" y="100208"/>
                  </a:cubicBezTo>
                  <a:cubicBezTo>
                    <a:pt x="705632" y="98120"/>
                    <a:pt x="787052" y="290187"/>
                    <a:pt x="851770" y="288099"/>
                  </a:cubicBezTo>
                  <a:cubicBezTo>
                    <a:pt x="916488" y="286011"/>
                    <a:pt x="968679" y="89770"/>
                    <a:pt x="1027134" y="87682"/>
                  </a:cubicBezTo>
                  <a:cubicBezTo>
                    <a:pt x="1085589" y="85594"/>
                    <a:pt x="1137781" y="290187"/>
                    <a:pt x="1202499" y="275573"/>
                  </a:cubicBezTo>
                  <a:cubicBezTo>
                    <a:pt x="1267217" y="260959"/>
                    <a:pt x="1341329" y="130479"/>
                    <a:pt x="1415441" y="0"/>
                  </a:cubicBezTo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41"/>
          <p:cNvGrpSpPr/>
          <p:nvPr/>
        </p:nvGrpSpPr>
        <p:grpSpPr>
          <a:xfrm>
            <a:off x="5643570" y="6206274"/>
            <a:ext cx="357984" cy="80246"/>
            <a:chOff x="6642908" y="4277448"/>
            <a:chExt cx="500860" cy="223916"/>
          </a:xfrm>
        </p:grpSpPr>
        <p:cxnSp>
          <p:nvCxnSpPr>
            <p:cNvPr id="43" name="Connecteur droit 42"/>
            <p:cNvCxnSpPr/>
            <p:nvPr/>
          </p:nvCxnSpPr>
          <p:spPr>
            <a:xfrm rot="5400000" flipH="1" flipV="1">
              <a:off x="6536545" y="4393413"/>
              <a:ext cx="214314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>
              <a:off x="6643702" y="4277448"/>
              <a:ext cx="500066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ZoneTexte 44"/>
          <p:cNvSpPr txBox="1"/>
          <p:nvPr/>
        </p:nvSpPr>
        <p:spPr>
          <a:xfrm>
            <a:off x="5429256" y="6000768"/>
            <a:ext cx="939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transcription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739699" y="6094231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noyau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643438" y="3299254"/>
            <a:ext cx="9286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Récepteur de cytokine </a:t>
            </a:r>
            <a:endParaRPr lang="fr-FR" sz="1050" dirty="0"/>
          </a:p>
        </p:txBody>
      </p:sp>
      <p:sp>
        <p:nvSpPr>
          <p:cNvPr id="114" name="Forme libre 113"/>
          <p:cNvSpPr/>
          <p:nvPr/>
        </p:nvSpPr>
        <p:spPr>
          <a:xfrm>
            <a:off x="214282" y="928670"/>
            <a:ext cx="5143536" cy="1160745"/>
          </a:xfrm>
          <a:custGeom>
            <a:avLst/>
            <a:gdLst>
              <a:gd name="connsiteX0" fmla="*/ 0 w 3707705"/>
              <a:gd name="connsiteY0" fmla="*/ 125260 h 1160745"/>
              <a:gd name="connsiteX1" fmla="*/ 1878905 w 3707705"/>
              <a:gd name="connsiteY1" fmla="*/ 1139868 h 1160745"/>
              <a:gd name="connsiteX2" fmla="*/ 3707705 w 3707705"/>
              <a:gd name="connsiteY2" fmla="*/ 0 h 1160745"/>
              <a:gd name="connsiteX3" fmla="*/ 3707705 w 3707705"/>
              <a:gd name="connsiteY3" fmla="*/ 0 h 116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7705" h="1160745">
                <a:moveTo>
                  <a:pt x="0" y="125260"/>
                </a:moveTo>
                <a:cubicBezTo>
                  <a:pt x="630477" y="643002"/>
                  <a:pt x="1260954" y="1160745"/>
                  <a:pt x="1878905" y="1139868"/>
                </a:cubicBezTo>
                <a:cubicBezTo>
                  <a:pt x="2496856" y="1118991"/>
                  <a:pt x="3707705" y="0"/>
                  <a:pt x="3707705" y="0"/>
                </a:cubicBezTo>
                <a:lnTo>
                  <a:pt x="3707705" y="0"/>
                </a:lnTo>
              </a:path>
            </a:pathLst>
          </a:custGeom>
          <a:ln w="47625" cmpd="dbl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ZoneTexte 114"/>
          <p:cNvSpPr txBox="1"/>
          <p:nvPr/>
        </p:nvSpPr>
        <p:spPr>
          <a:xfrm>
            <a:off x="4572000" y="42860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Cellule productrice </a:t>
            </a:r>
            <a:endParaRPr lang="fr-FR" sz="1400" dirty="0"/>
          </a:p>
        </p:txBody>
      </p:sp>
      <p:sp>
        <p:nvSpPr>
          <p:cNvPr id="116" name="Ellipse 115"/>
          <p:cNvSpPr/>
          <p:nvPr/>
        </p:nvSpPr>
        <p:spPr>
          <a:xfrm rot="16101657">
            <a:off x="4845211" y="2373756"/>
            <a:ext cx="148881" cy="11958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 rot="16101657">
            <a:off x="4559458" y="2516632"/>
            <a:ext cx="148881" cy="11958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 rot="16101657">
            <a:off x="4273707" y="2445194"/>
            <a:ext cx="148881" cy="11958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 rot="16101657">
            <a:off x="1916253" y="1016433"/>
            <a:ext cx="148881" cy="11958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1966372" y="844706"/>
            <a:ext cx="45719" cy="1428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ZoneTexte 120"/>
          <p:cNvSpPr txBox="1"/>
          <p:nvPr/>
        </p:nvSpPr>
        <p:spPr>
          <a:xfrm>
            <a:off x="1071538" y="642918"/>
            <a:ext cx="857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Cytokine inactive </a:t>
            </a:r>
          </a:p>
        </p:txBody>
      </p:sp>
      <p:cxnSp>
        <p:nvCxnSpPr>
          <p:cNvPr id="123" name="Connecteur droit avec flèche 122"/>
          <p:cNvCxnSpPr/>
          <p:nvPr/>
        </p:nvCxnSpPr>
        <p:spPr>
          <a:xfrm rot="16200000" flipH="1">
            <a:off x="2071670" y="1142984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lipse 123"/>
          <p:cNvSpPr/>
          <p:nvPr/>
        </p:nvSpPr>
        <p:spPr>
          <a:xfrm rot="16101657">
            <a:off x="2559194" y="1587938"/>
            <a:ext cx="148881" cy="11958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2928926" y="1500174"/>
            <a:ext cx="45719" cy="1428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Forme libre 125"/>
          <p:cNvSpPr/>
          <p:nvPr/>
        </p:nvSpPr>
        <p:spPr>
          <a:xfrm>
            <a:off x="2786050" y="1778697"/>
            <a:ext cx="1285884" cy="578733"/>
          </a:xfrm>
          <a:custGeom>
            <a:avLst/>
            <a:gdLst>
              <a:gd name="connsiteX0" fmla="*/ 0 w 1215025"/>
              <a:gd name="connsiteY0" fmla="*/ 0 h 688931"/>
              <a:gd name="connsiteX1" fmla="*/ 438411 w 1215025"/>
              <a:gd name="connsiteY1" fmla="*/ 551145 h 688931"/>
              <a:gd name="connsiteX2" fmla="*/ 1215025 w 1215025"/>
              <a:gd name="connsiteY2" fmla="*/ 688931 h 6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5025" h="688931">
                <a:moveTo>
                  <a:pt x="0" y="0"/>
                </a:moveTo>
                <a:cubicBezTo>
                  <a:pt x="117953" y="218161"/>
                  <a:pt x="235907" y="436323"/>
                  <a:pt x="438411" y="551145"/>
                </a:cubicBezTo>
                <a:cubicBezTo>
                  <a:pt x="640915" y="665967"/>
                  <a:pt x="927970" y="677449"/>
                  <a:pt x="1215025" y="688931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ZoneTexte 126"/>
          <p:cNvSpPr txBox="1"/>
          <p:nvPr/>
        </p:nvSpPr>
        <p:spPr>
          <a:xfrm>
            <a:off x="4214810" y="1926543"/>
            <a:ext cx="857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Cytokine active</a:t>
            </a:r>
          </a:p>
        </p:txBody>
      </p:sp>
      <p:sp>
        <p:nvSpPr>
          <p:cNvPr id="129" name="Forme libre 128"/>
          <p:cNvSpPr/>
          <p:nvPr/>
        </p:nvSpPr>
        <p:spPr>
          <a:xfrm>
            <a:off x="4475967" y="3995803"/>
            <a:ext cx="822543" cy="2267211"/>
          </a:xfrm>
          <a:custGeom>
            <a:avLst/>
            <a:gdLst>
              <a:gd name="connsiteX0" fmla="*/ 96033 w 822543"/>
              <a:gd name="connsiteY0" fmla="*/ 0 h 2267211"/>
              <a:gd name="connsiteX1" fmla="*/ 121085 w 822543"/>
              <a:gd name="connsiteY1" fmla="*/ 651353 h 2267211"/>
              <a:gd name="connsiteX2" fmla="*/ 822543 w 822543"/>
              <a:gd name="connsiteY2" fmla="*/ 2267211 h 226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2543" h="2267211">
                <a:moveTo>
                  <a:pt x="96033" y="0"/>
                </a:moveTo>
                <a:cubicBezTo>
                  <a:pt x="48016" y="136742"/>
                  <a:pt x="0" y="273484"/>
                  <a:pt x="121085" y="651353"/>
                </a:cubicBezTo>
                <a:cubicBezTo>
                  <a:pt x="242170" y="1029222"/>
                  <a:pt x="822543" y="2267211"/>
                  <a:pt x="822543" y="2267211"/>
                </a:cubicBezTo>
              </a:path>
            </a:pathLst>
          </a:custGeom>
          <a:ln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ZoneTexte 129"/>
          <p:cNvSpPr txBox="1"/>
          <p:nvPr/>
        </p:nvSpPr>
        <p:spPr>
          <a:xfrm>
            <a:off x="2571736" y="428604"/>
            <a:ext cx="18573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Inhibiteurs de la régulation post </a:t>
            </a:r>
            <a:r>
              <a:rPr lang="fr-FR" sz="1200" b="1" dirty="0" err="1" smtClean="0">
                <a:solidFill>
                  <a:srgbClr val="FF0000"/>
                </a:solidFill>
              </a:rPr>
              <a:t>transductionnelle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1050" b="1" dirty="0" smtClean="0"/>
              <a:t>(Ex : inhibiteurs de la IL1 </a:t>
            </a:r>
            <a:r>
              <a:rPr lang="fr-FR" sz="1050" b="1" dirty="0" err="1" smtClean="0"/>
              <a:t>converting</a:t>
            </a:r>
            <a:r>
              <a:rPr lang="fr-FR" sz="1050" b="1" dirty="0" smtClean="0"/>
              <a:t> enzyme)</a:t>
            </a:r>
          </a:p>
          <a:p>
            <a:pPr algn="ctr"/>
            <a:endParaRPr lang="fr-FR" sz="1400" b="1" dirty="0" smtClean="0">
              <a:solidFill>
                <a:srgbClr val="FF0000"/>
              </a:solidFill>
            </a:endParaRPr>
          </a:p>
        </p:txBody>
      </p:sp>
      <p:cxnSp>
        <p:nvCxnSpPr>
          <p:cNvPr id="132" name="Connecteur droit 131"/>
          <p:cNvCxnSpPr/>
          <p:nvPr/>
        </p:nvCxnSpPr>
        <p:spPr>
          <a:xfrm rot="10800000" flipV="1">
            <a:off x="2285984" y="857232"/>
            <a:ext cx="428628" cy="357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rot="16200000" flipH="1">
            <a:off x="2214546" y="1142984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5072066" y="4500570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Inhibiteurs de la transduction du signal</a:t>
            </a:r>
          </a:p>
          <a:p>
            <a:pPr algn="ctr"/>
            <a:r>
              <a:rPr lang="fr-FR" sz="1000" b="1" dirty="0" smtClean="0"/>
              <a:t>(</a:t>
            </a:r>
            <a:r>
              <a:rPr lang="fr-FR" sz="1000" b="1" dirty="0" err="1" smtClean="0"/>
              <a:t>glucocorticoides</a:t>
            </a:r>
            <a:r>
              <a:rPr lang="fr-FR" sz="1000" b="1" dirty="0" smtClean="0"/>
              <a:t> et inhibiteurs de la voie </a:t>
            </a:r>
            <a:r>
              <a:rPr lang="fr-FR" sz="1000" b="1" dirty="0" err="1" smtClean="0"/>
              <a:t>Jak</a:t>
            </a:r>
            <a:r>
              <a:rPr lang="fr-FR" sz="1000" b="1" dirty="0" smtClean="0"/>
              <a:t>/STAT)</a:t>
            </a:r>
            <a:endParaRPr lang="fr-FR" sz="1100" b="1" dirty="0" smtClean="0"/>
          </a:p>
        </p:txBody>
      </p:sp>
      <p:cxnSp>
        <p:nvCxnSpPr>
          <p:cNvPr id="137" name="Connecteur droit 136"/>
          <p:cNvCxnSpPr/>
          <p:nvPr/>
        </p:nvCxnSpPr>
        <p:spPr>
          <a:xfrm rot="10800000">
            <a:off x="4714876" y="4714884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 rot="5400000">
            <a:off x="4643438" y="4714884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0" name="ZoneTexte 139"/>
          <p:cNvSpPr txBox="1"/>
          <p:nvPr/>
        </p:nvSpPr>
        <p:spPr>
          <a:xfrm>
            <a:off x="7572396" y="4071942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Cellule cible </a:t>
            </a:r>
            <a:endParaRPr lang="fr-FR" sz="1400" dirty="0"/>
          </a:p>
        </p:txBody>
      </p:sp>
      <p:grpSp>
        <p:nvGrpSpPr>
          <p:cNvPr id="6" name="Group 204"/>
          <p:cNvGrpSpPr>
            <a:grpSpLocks/>
          </p:cNvGrpSpPr>
          <p:nvPr/>
        </p:nvGrpSpPr>
        <p:grpSpPr bwMode="auto">
          <a:xfrm rot="18627767">
            <a:off x="1091024" y="2623614"/>
            <a:ext cx="313338" cy="383590"/>
            <a:chOff x="3833" y="890"/>
            <a:chExt cx="1134" cy="1225"/>
          </a:xfrm>
        </p:grpSpPr>
        <p:sp>
          <p:nvSpPr>
            <p:cNvPr id="142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3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4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5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6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7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8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9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50" name="Ellipse 149"/>
          <p:cNvSpPr/>
          <p:nvPr/>
        </p:nvSpPr>
        <p:spPr>
          <a:xfrm rot="16101657">
            <a:off x="987558" y="2588070"/>
            <a:ext cx="148881" cy="11958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204"/>
          <p:cNvGrpSpPr>
            <a:grpSpLocks/>
          </p:cNvGrpSpPr>
          <p:nvPr/>
        </p:nvGrpSpPr>
        <p:grpSpPr bwMode="auto">
          <a:xfrm rot="19377076">
            <a:off x="662396" y="2623614"/>
            <a:ext cx="313338" cy="383590"/>
            <a:chOff x="3833" y="890"/>
            <a:chExt cx="1134" cy="1225"/>
          </a:xfrm>
        </p:grpSpPr>
        <p:sp>
          <p:nvSpPr>
            <p:cNvPr id="152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3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4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5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6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7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8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9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204"/>
          <p:cNvGrpSpPr>
            <a:grpSpLocks/>
          </p:cNvGrpSpPr>
          <p:nvPr/>
        </p:nvGrpSpPr>
        <p:grpSpPr bwMode="auto">
          <a:xfrm rot="3530579">
            <a:off x="305206" y="2052109"/>
            <a:ext cx="313338" cy="383590"/>
            <a:chOff x="3833" y="890"/>
            <a:chExt cx="1134" cy="1225"/>
          </a:xfrm>
        </p:grpSpPr>
        <p:sp>
          <p:nvSpPr>
            <p:cNvPr id="161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2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3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4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5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6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7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8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69" name="Ellipse 168"/>
          <p:cNvSpPr/>
          <p:nvPr/>
        </p:nvSpPr>
        <p:spPr>
          <a:xfrm rot="16101657">
            <a:off x="558932" y="2516631"/>
            <a:ext cx="148881" cy="11958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/>
          <p:cNvSpPr/>
          <p:nvPr/>
        </p:nvSpPr>
        <p:spPr>
          <a:xfrm rot="16101657">
            <a:off x="558930" y="2016565"/>
            <a:ext cx="148881" cy="11958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ZoneTexte 170"/>
          <p:cNvSpPr txBox="1"/>
          <p:nvPr/>
        </p:nvSpPr>
        <p:spPr>
          <a:xfrm>
            <a:off x="0" y="305556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Mab anti-cytokine</a:t>
            </a:r>
          </a:p>
          <a:p>
            <a:pPr algn="ctr"/>
            <a:r>
              <a:rPr lang="fr-FR" sz="1100" b="1" dirty="0" smtClean="0"/>
              <a:t>Ex : anticorps anti-TNF</a:t>
            </a:r>
          </a:p>
        </p:txBody>
      </p:sp>
      <p:grpSp>
        <p:nvGrpSpPr>
          <p:cNvPr id="12" name="Groupe 171"/>
          <p:cNvGrpSpPr/>
          <p:nvPr/>
        </p:nvGrpSpPr>
        <p:grpSpPr>
          <a:xfrm rot="4939269">
            <a:off x="2563338" y="3368933"/>
            <a:ext cx="722972" cy="470919"/>
            <a:chOff x="3275571" y="3300902"/>
            <a:chExt cx="303683" cy="277053"/>
          </a:xfrm>
        </p:grpSpPr>
        <p:sp>
          <p:nvSpPr>
            <p:cNvPr id="173" name="Freeform 6"/>
            <p:cNvSpPr>
              <a:spLocks/>
            </p:cNvSpPr>
            <p:nvPr/>
          </p:nvSpPr>
          <p:spPr bwMode="auto">
            <a:xfrm rot="11162388">
              <a:off x="3275571" y="3454440"/>
              <a:ext cx="287438" cy="123515"/>
            </a:xfrm>
            <a:custGeom>
              <a:avLst/>
              <a:gdLst/>
              <a:ahLst/>
              <a:cxnLst>
                <a:cxn ang="0">
                  <a:pos x="364" y="64"/>
                </a:cxn>
                <a:cxn ang="0">
                  <a:pos x="360" y="68"/>
                </a:cxn>
                <a:cxn ang="0">
                  <a:pos x="349" y="75"/>
                </a:cxn>
                <a:cxn ang="0">
                  <a:pos x="343" y="89"/>
                </a:cxn>
                <a:cxn ang="0">
                  <a:pos x="0" y="89"/>
                </a:cxn>
                <a:cxn ang="0">
                  <a:pos x="9" y="69"/>
                </a:cxn>
                <a:cxn ang="0">
                  <a:pos x="27" y="59"/>
                </a:cxn>
                <a:cxn ang="0">
                  <a:pos x="28" y="59"/>
                </a:cxn>
                <a:cxn ang="0">
                  <a:pos x="39" y="59"/>
                </a:cxn>
                <a:cxn ang="0">
                  <a:pos x="56" y="59"/>
                </a:cxn>
                <a:cxn ang="0">
                  <a:pos x="76" y="59"/>
                </a:cxn>
                <a:cxn ang="0">
                  <a:pos x="100" y="59"/>
                </a:cxn>
                <a:cxn ang="0">
                  <a:pos x="126" y="59"/>
                </a:cxn>
                <a:cxn ang="0">
                  <a:pos x="152" y="59"/>
                </a:cxn>
                <a:cxn ang="0">
                  <a:pos x="177" y="59"/>
                </a:cxn>
                <a:cxn ang="0">
                  <a:pos x="200" y="59"/>
                </a:cxn>
                <a:cxn ang="0">
                  <a:pos x="220" y="59"/>
                </a:cxn>
                <a:cxn ang="0">
                  <a:pos x="235" y="59"/>
                </a:cxn>
                <a:cxn ang="0">
                  <a:pos x="241" y="59"/>
                </a:cxn>
                <a:cxn ang="0">
                  <a:pos x="251" y="59"/>
                </a:cxn>
                <a:cxn ang="0">
                  <a:pos x="264" y="56"/>
                </a:cxn>
                <a:cxn ang="0">
                  <a:pos x="271" y="47"/>
                </a:cxn>
                <a:cxn ang="0">
                  <a:pos x="291" y="25"/>
                </a:cxn>
                <a:cxn ang="0">
                  <a:pos x="308" y="12"/>
                </a:cxn>
                <a:cxn ang="0">
                  <a:pos x="324" y="4"/>
                </a:cxn>
                <a:cxn ang="0">
                  <a:pos x="339" y="0"/>
                </a:cxn>
                <a:cxn ang="0">
                  <a:pos x="346" y="0"/>
                </a:cxn>
                <a:cxn ang="0">
                  <a:pos x="366" y="1"/>
                </a:cxn>
                <a:cxn ang="0">
                  <a:pos x="385" y="7"/>
                </a:cxn>
                <a:cxn ang="0">
                  <a:pos x="398" y="14"/>
                </a:cxn>
                <a:cxn ang="0">
                  <a:pos x="401" y="19"/>
                </a:cxn>
                <a:cxn ang="0">
                  <a:pos x="398" y="20"/>
                </a:cxn>
                <a:cxn ang="0">
                  <a:pos x="377" y="23"/>
                </a:cxn>
                <a:cxn ang="0">
                  <a:pos x="364" y="33"/>
                </a:cxn>
                <a:cxn ang="0">
                  <a:pos x="361" y="51"/>
                </a:cxn>
                <a:cxn ang="0">
                  <a:pos x="364" y="64"/>
                </a:cxn>
              </a:cxnLst>
              <a:rect l="0" t="0" r="r" b="b"/>
              <a:pathLst>
                <a:path w="401" h="90">
                  <a:moveTo>
                    <a:pt x="364" y="64"/>
                  </a:moveTo>
                  <a:lnTo>
                    <a:pt x="360" y="68"/>
                  </a:lnTo>
                  <a:lnTo>
                    <a:pt x="349" y="75"/>
                  </a:lnTo>
                  <a:lnTo>
                    <a:pt x="343" y="89"/>
                  </a:lnTo>
                  <a:lnTo>
                    <a:pt x="0" y="89"/>
                  </a:lnTo>
                  <a:lnTo>
                    <a:pt x="9" y="6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9" y="59"/>
                  </a:lnTo>
                  <a:lnTo>
                    <a:pt x="56" y="59"/>
                  </a:lnTo>
                  <a:lnTo>
                    <a:pt x="76" y="59"/>
                  </a:lnTo>
                  <a:lnTo>
                    <a:pt x="100" y="59"/>
                  </a:lnTo>
                  <a:lnTo>
                    <a:pt x="126" y="59"/>
                  </a:lnTo>
                  <a:lnTo>
                    <a:pt x="152" y="59"/>
                  </a:lnTo>
                  <a:lnTo>
                    <a:pt x="177" y="59"/>
                  </a:lnTo>
                  <a:lnTo>
                    <a:pt x="200" y="59"/>
                  </a:lnTo>
                  <a:lnTo>
                    <a:pt x="220" y="59"/>
                  </a:lnTo>
                  <a:lnTo>
                    <a:pt x="235" y="59"/>
                  </a:lnTo>
                  <a:lnTo>
                    <a:pt x="241" y="59"/>
                  </a:lnTo>
                  <a:lnTo>
                    <a:pt x="251" y="59"/>
                  </a:lnTo>
                  <a:lnTo>
                    <a:pt x="264" y="56"/>
                  </a:lnTo>
                  <a:lnTo>
                    <a:pt x="271" y="47"/>
                  </a:lnTo>
                  <a:lnTo>
                    <a:pt x="291" y="25"/>
                  </a:lnTo>
                  <a:lnTo>
                    <a:pt x="308" y="12"/>
                  </a:lnTo>
                  <a:lnTo>
                    <a:pt x="324" y="4"/>
                  </a:lnTo>
                  <a:lnTo>
                    <a:pt x="339" y="0"/>
                  </a:lnTo>
                  <a:lnTo>
                    <a:pt x="346" y="0"/>
                  </a:lnTo>
                  <a:lnTo>
                    <a:pt x="366" y="1"/>
                  </a:lnTo>
                  <a:lnTo>
                    <a:pt x="385" y="7"/>
                  </a:lnTo>
                  <a:lnTo>
                    <a:pt x="398" y="14"/>
                  </a:lnTo>
                  <a:lnTo>
                    <a:pt x="401" y="19"/>
                  </a:lnTo>
                  <a:lnTo>
                    <a:pt x="398" y="20"/>
                  </a:lnTo>
                  <a:lnTo>
                    <a:pt x="377" y="23"/>
                  </a:lnTo>
                  <a:lnTo>
                    <a:pt x="364" y="33"/>
                  </a:lnTo>
                  <a:lnTo>
                    <a:pt x="361" y="51"/>
                  </a:lnTo>
                  <a:lnTo>
                    <a:pt x="364" y="6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7"/>
            <p:cNvSpPr>
              <a:spLocks/>
            </p:cNvSpPr>
            <p:nvPr/>
          </p:nvSpPr>
          <p:spPr bwMode="auto">
            <a:xfrm rot="11162388">
              <a:off x="3291816" y="3300902"/>
              <a:ext cx="287438" cy="123515"/>
            </a:xfrm>
            <a:custGeom>
              <a:avLst/>
              <a:gdLst/>
              <a:ahLst/>
              <a:cxnLst>
                <a:cxn ang="0">
                  <a:pos x="364" y="25"/>
                </a:cxn>
                <a:cxn ang="0">
                  <a:pos x="360" y="20"/>
                </a:cxn>
                <a:cxn ang="0">
                  <a:pos x="349" y="14"/>
                </a:cxn>
                <a:cxn ang="0">
                  <a:pos x="343" y="0"/>
                </a:cxn>
                <a:cxn ang="0">
                  <a:pos x="0" y="0"/>
                </a:cxn>
                <a:cxn ang="0">
                  <a:pos x="9" y="19"/>
                </a:cxn>
                <a:cxn ang="0">
                  <a:pos x="27" y="29"/>
                </a:cxn>
                <a:cxn ang="0">
                  <a:pos x="28" y="29"/>
                </a:cxn>
                <a:cxn ang="0">
                  <a:pos x="39" y="29"/>
                </a:cxn>
                <a:cxn ang="0">
                  <a:pos x="56" y="29"/>
                </a:cxn>
                <a:cxn ang="0">
                  <a:pos x="76" y="29"/>
                </a:cxn>
                <a:cxn ang="0">
                  <a:pos x="100" y="29"/>
                </a:cxn>
                <a:cxn ang="0">
                  <a:pos x="126" y="29"/>
                </a:cxn>
                <a:cxn ang="0">
                  <a:pos x="152" y="29"/>
                </a:cxn>
                <a:cxn ang="0">
                  <a:pos x="177" y="29"/>
                </a:cxn>
                <a:cxn ang="0">
                  <a:pos x="200" y="29"/>
                </a:cxn>
                <a:cxn ang="0">
                  <a:pos x="220" y="29"/>
                </a:cxn>
                <a:cxn ang="0">
                  <a:pos x="235" y="29"/>
                </a:cxn>
                <a:cxn ang="0">
                  <a:pos x="241" y="29"/>
                </a:cxn>
                <a:cxn ang="0">
                  <a:pos x="251" y="29"/>
                </a:cxn>
                <a:cxn ang="0">
                  <a:pos x="264" y="32"/>
                </a:cxn>
                <a:cxn ang="0">
                  <a:pos x="271" y="42"/>
                </a:cxn>
                <a:cxn ang="0">
                  <a:pos x="291" y="63"/>
                </a:cxn>
                <a:cxn ang="0">
                  <a:pos x="308" y="77"/>
                </a:cxn>
                <a:cxn ang="0">
                  <a:pos x="324" y="84"/>
                </a:cxn>
                <a:cxn ang="0">
                  <a:pos x="339" y="88"/>
                </a:cxn>
                <a:cxn ang="0">
                  <a:pos x="346" y="89"/>
                </a:cxn>
                <a:cxn ang="0">
                  <a:pos x="366" y="87"/>
                </a:cxn>
                <a:cxn ang="0">
                  <a:pos x="385" y="81"/>
                </a:cxn>
                <a:cxn ang="0">
                  <a:pos x="398" y="74"/>
                </a:cxn>
                <a:cxn ang="0">
                  <a:pos x="401" y="69"/>
                </a:cxn>
                <a:cxn ang="0">
                  <a:pos x="398" y="68"/>
                </a:cxn>
                <a:cxn ang="0">
                  <a:pos x="377" y="65"/>
                </a:cxn>
                <a:cxn ang="0">
                  <a:pos x="364" y="55"/>
                </a:cxn>
                <a:cxn ang="0">
                  <a:pos x="361" y="37"/>
                </a:cxn>
                <a:cxn ang="0">
                  <a:pos x="364" y="25"/>
                </a:cxn>
              </a:cxnLst>
              <a:rect l="0" t="0" r="r" b="b"/>
              <a:pathLst>
                <a:path w="401" h="89">
                  <a:moveTo>
                    <a:pt x="364" y="25"/>
                  </a:moveTo>
                  <a:lnTo>
                    <a:pt x="360" y="20"/>
                  </a:lnTo>
                  <a:lnTo>
                    <a:pt x="349" y="14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9" y="19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39" y="29"/>
                  </a:lnTo>
                  <a:lnTo>
                    <a:pt x="56" y="29"/>
                  </a:lnTo>
                  <a:lnTo>
                    <a:pt x="76" y="29"/>
                  </a:lnTo>
                  <a:lnTo>
                    <a:pt x="100" y="29"/>
                  </a:lnTo>
                  <a:lnTo>
                    <a:pt x="126" y="29"/>
                  </a:lnTo>
                  <a:lnTo>
                    <a:pt x="152" y="29"/>
                  </a:lnTo>
                  <a:lnTo>
                    <a:pt x="177" y="29"/>
                  </a:lnTo>
                  <a:lnTo>
                    <a:pt x="200" y="29"/>
                  </a:lnTo>
                  <a:lnTo>
                    <a:pt x="220" y="29"/>
                  </a:lnTo>
                  <a:lnTo>
                    <a:pt x="235" y="29"/>
                  </a:lnTo>
                  <a:lnTo>
                    <a:pt x="241" y="29"/>
                  </a:lnTo>
                  <a:lnTo>
                    <a:pt x="251" y="29"/>
                  </a:lnTo>
                  <a:lnTo>
                    <a:pt x="264" y="32"/>
                  </a:lnTo>
                  <a:lnTo>
                    <a:pt x="271" y="42"/>
                  </a:lnTo>
                  <a:lnTo>
                    <a:pt x="291" y="63"/>
                  </a:lnTo>
                  <a:lnTo>
                    <a:pt x="308" y="77"/>
                  </a:lnTo>
                  <a:lnTo>
                    <a:pt x="324" y="84"/>
                  </a:lnTo>
                  <a:lnTo>
                    <a:pt x="339" y="88"/>
                  </a:lnTo>
                  <a:lnTo>
                    <a:pt x="346" y="89"/>
                  </a:lnTo>
                  <a:lnTo>
                    <a:pt x="366" y="87"/>
                  </a:lnTo>
                  <a:lnTo>
                    <a:pt x="385" y="81"/>
                  </a:lnTo>
                  <a:lnTo>
                    <a:pt x="398" y="74"/>
                  </a:lnTo>
                  <a:lnTo>
                    <a:pt x="401" y="69"/>
                  </a:lnTo>
                  <a:lnTo>
                    <a:pt x="398" y="68"/>
                  </a:lnTo>
                  <a:lnTo>
                    <a:pt x="377" y="65"/>
                  </a:lnTo>
                  <a:lnTo>
                    <a:pt x="364" y="55"/>
                  </a:lnTo>
                  <a:lnTo>
                    <a:pt x="361" y="37"/>
                  </a:lnTo>
                  <a:lnTo>
                    <a:pt x="364" y="2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 204"/>
          <p:cNvGrpSpPr>
            <a:grpSpLocks/>
          </p:cNvGrpSpPr>
          <p:nvPr/>
        </p:nvGrpSpPr>
        <p:grpSpPr bwMode="auto">
          <a:xfrm rot="10212663">
            <a:off x="2730398" y="2711577"/>
            <a:ext cx="336759" cy="552592"/>
            <a:chOff x="3833" y="890"/>
            <a:chExt cx="1134" cy="1225"/>
          </a:xfrm>
        </p:grpSpPr>
        <p:sp>
          <p:nvSpPr>
            <p:cNvPr id="177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8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9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0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1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2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3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4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6" name="Group 204"/>
          <p:cNvGrpSpPr>
            <a:grpSpLocks/>
          </p:cNvGrpSpPr>
          <p:nvPr/>
        </p:nvGrpSpPr>
        <p:grpSpPr bwMode="auto">
          <a:xfrm rot="10623461">
            <a:off x="3106015" y="2793848"/>
            <a:ext cx="313338" cy="383590"/>
            <a:chOff x="3833" y="890"/>
            <a:chExt cx="1134" cy="1225"/>
          </a:xfrm>
        </p:grpSpPr>
        <p:sp>
          <p:nvSpPr>
            <p:cNvPr id="186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7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8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9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0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1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2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3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94" name="Ellipse 193"/>
          <p:cNvSpPr/>
          <p:nvPr/>
        </p:nvSpPr>
        <p:spPr>
          <a:xfrm rot="16101657">
            <a:off x="2916384" y="2373755"/>
            <a:ext cx="148881" cy="11958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ZoneTexte 194"/>
          <p:cNvSpPr txBox="1"/>
          <p:nvPr/>
        </p:nvSpPr>
        <p:spPr>
          <a:xfrm>
            <a:off x="1798444" y="2428868"/>
            <a:ext cx="11430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Mab anti-récepteurs</a:t>
            </a:r>
          </a:p>
          <a:p>
            <a:pPr algn="ctr"/>
            <a:r>
              <a:rPr lang="fr-FR" sz="1050" b="1" dirty="0" smtClean="0"/>
              <a:t>Ex: anticorps antiCD25</a:t>
            </a:r>
          </a:p>
        </p:txBody>
      </p:sp>
      <p:grpSp>
        <p:nvGrpSpPr>
          <p:cNvPr id="18" name="Groupe 195"/>
          <p:cNvGrpSpPr/>
          <p:nvPr/>
        </p:nvGrpSpPr>
        <p:grpSpPr>
          <a:xfrm rot="18877032">
            <a:off x="7267545" y="2062947"/>
            <a:ext cx="774538" cy="470919"/>
            <a:chOff x="3253911" y="3300902"/>
            <a:chExt cx="325343" cy="277053"/>
          </a:xfrm>
        </p:grpSpPr>
        <p:sp>
          <p:nvSpPr>
            <p:cNvPr id="197" name="Freeform 6"/>
            <p:cNvSpPr>
              <a:spLocks/>
            </p:cNvSpPr>
            <p:nvPr/>
          </p:nvSpPr>
          <p:spPr bwMode="auto">
            <a:xfrm rot="11162388">
              <a:off x="3275571" y="3454440"/>
              <a:ext cx="287438" cy="123515"/>
            </a:xfrm>
            <a:custGeom>
              <a:avLst/>
              <a:gdLst/>
              <a:ahLst/>
              <a:cxnLst>
                <a:cxn ang="0">
                  <a:pos x="364" y="64"/>
                </a:cxn>
                <a:cxn ang="0">
                  <a:pos x="360" y="68"/>
                </a:cxn>
                <a:cxn ang="0">
                  <a:pos x="349" y="75"/>
                </a:cxn>
                <a:cxn ang="0">
                  <a:pos x="343" y="89"/>
                </a:cxn>
                <a:cxn ang="0">
                  <a:pos x="0" y="89"/>
                </a:cxn>
                <a:cxn ang="0">
                  <a:pos x="9" y="69"/>
                </a:cxn>
                <a:cxn ang="0">
                  <a:pos x="27" y="59"/>
                </a:cxn>
                <a:cxn ang="0">
                  <a:pos x="28" y="59"/>
                </a:cxn>
                <a:cxn ang="0">
                  <a:pos x="39" y="59"/>
                </a:cxn>
                <a:cxn ang="0">
                  <a:pos x="56" y="59"/>
                </a:cxn>
                <a:cxn ang="0">
                  <a:pos x="76" y="59"/>
                </a:cxn>
                <a:cxn ang="0">
                  <a:pos x="100" y="59"/>
                </a:cxn>
                <a:cxn ang="0">
                  <a:pos x="126" y="59"/>
                </a:cxn>
                <a:cxn ang="0">
                  <a:pos x="152" y="59"/>
                </a:cxn>
                <a:cxn ang="0">
                  <a:pos x="177" y="59"/>
                </a:cxn>
                <a:cxn ang="0">
                  <a:pos x="200" y="59"/>
                </a:cxn>
                <a:cxn ang="0">
                  <a:pos x="220" y="59"/>
                </a:cxn>
                <a:cxn ang="0">
                  <a:pos x="235" y="59"/>
                </a:cxn>
                <a:cxn ang="0">
                  <a:pos x="241" y="59"/>
                </a:cxn>
                <a:cxn ang="0">
                  <a:pos x="251" y="59"/>
                </a:cxn>
                <a:cxn ang="0">
                  <a:pos x="264" y="56"/>
                </a:cxn>
                <a:cxn ang="0">
                  <a:pos x="271" y="47"/>
                </a:cxn>
                <a:cxn ang="0">
                  <a:pos x="291" y="25"/>
                </a:cxn>
                <a:cxn ang="0">
                  <a:pos x="308" y="12"/>
                </a:cxn>
                <a:cxn ang="0">
                  <a:pos x="324" y="4"/>
                </a:cxn>
                <a:cxn ang="0">
                  <a:pos x="339" y="0"/>
                </a:cxn>
                <a:cxn ang="0">
                  <a:pos x="346" y="0"/>
                </a:cxn>
                <a:cxn ang="0">
                  <a:pos x="366" y="1"/>
                </a:cxn>
                <a:cxn ang="0">
                  <a:pos x="385" y="7"/>
                </a:cxn>
                <a:cxn ang="0">
                  <a:pos x="398" y="14"/>
                </a:cxn>
                <a:cxn ang="0">
                  <a:pos x="401" y="19"/>
                </a:cxn>
                <a:cxn ang="0">
                  <a:pos x="398" y="20"/>
                </a:cxn>
                <a:cxn ang="0">
                  <a:pos x="377" y="23"/>
                </a:cxn>
                <a:cxn ang="0">
                  <a:pos x="364" y="33"/>
                </a:cxn>
                <a:cxn ang="0">
                  <a:pos x="361" y="51"/>
                </a:cxn>
                <a:cxn ang="0">
                  <a:pos x="364" y="64"/>
                </a:cxn>
              </a:cxnLst>
              <a:rect l="0" t="0" r="r" b="b"/>
              <a:pathLst>
                <a:path w="401" h="90">
                  <a:moveTo>
                    <a:pt x="364" y="64"/>
                  </a:moveTo>
                  <a:lnTo>
                    <a:pt x="360" y="68"/>
                  </a:lnTo>
                  <a:lnTo>
                    <a:pt x="349" y="75"/>
                  </a:lnTo>
                  <a:lnTo>
                    <a:pt x="343" y="89"/>
                  </a:lnTo>
                  <a:lnTo>
                    <a:pt x="0" y="89"/>
                  </a:lnTo>
                  <a:lnTo>
                    <a:pt x="9" y="6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9" y="59"/>
                  </a:lnTo>
                  <a:lnTo>
                    <a:pt x="56" y="59"/>
                  </a:lnTo>
                  <a:lnTo>
                    <a:pt x="76" y="59"/>
                  </a:lnTo>
                  <a:lnTo>
                    <a:pt x="100" y="59"/>
                  </a:lnTo>
                  <a:lnTo>
                    <a:pt x="126" y="59"/>
                  </a:lnTo>
                  <a:lnTo>
                    <a:pt x="152" y="59"/>
                  </a:lnTo>
                  <a:lnTo>
                    <a:pt x="177" y="59"/>
                  </a:lnTo>
                  <a:lnTo>
                    <a:pt x="200" y="59"/>
                  </a:lnTo>
                  <a:lnTo>
                    <a:pt x="220" y="59"/>
                  </a:lnTo>
                  <a:lnTo>
                    <a:pt x="235" y="59"/>
                  </a:lnTo>
                  <a:lnTo>
                    <a:pt x="241" y="59"/>
                  </a:lnTo>
                  <a:lnTo>
                    <a:pt x="251" y="59"/>
                  </a:lnTo>
                  <a:lnTo>
                    <a:pt x="264" y="56"/>
                  </a:lnTo>
                  <a:lnTo>
                    <a:pt x="271" y="47"/>
                  </a:lnTo>
                  <a:lnTo>
                    <a:pt x="291" y="25"/>
                  </a:lnTo>
                  <a:lnTo>
                    <a:pt x="308" y="12"/>
                  </a:lnTo>
                  <a:lnTo>
                    <a:pt x="324" y="4"/>
                  </a:lnTo>
                  <a:lnTo>
                    <a:pt x="339" y="0"/>
                  </a:lnTo>
                  <a:lnTo>
                    <a:pt x="346" y="0"/>
                  </a:lnTo>
                  <a:lnTo>
                    <a:pt x="366" y="1"/>
                  </a:lnTo>
                  <a:lnTo>
                    <a:pt x="385" y="7"/>
                  </a:lnTo>
                  <a:lnTo>
                    <a:pt x="398" y="14"/>
                  </a:lnTo>
                  <a:lnTo>
                    <a:pt x="401" y="19"/>
                  </a:lnTo>
                  <a:lnTo>
                    <a:pt x="398" y="20"/>
                  </a:lnTo>
                  <a:lnTo>
                    <a:pt x="377" y="23"/>
                  </a:lnTo>
                  <a:lnTo>
                    <a:pt x="364" y="33"/>
                  </a:lnTo>
                  <a:lnTo>
                    <a:pt x="361" y="51"/>
                  </a:lnTo>
                  <a:lnTo>
                    <a:pt x="364" y="6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7"/>
            <p:cNvSpPr>
              <a:spLocks/>
            </p:cNvSpPr>
            <p:nvPr/>
          </p:nvSpPr>
          <p:spPr bwMode="auto">
            <a:xfrm rot="11162388">
              <a:off x="3291816" y="3300902"/>
              <a:ext cx="287438" cy="123515"/>
            </a:xfrm>
            <a:custGeom>
              <a:avLst/>
              <a:gdLst/>
              <a:ahLst/>
              <a:cxnLst>
                <a:cxn ang="0">
                  <a:pos x="364" y="25"/>
                </a:cxn>
                <a:cxn ang="0">
                  <a:pos x="360" y="20"/>
                </a:cxn>
                <a:cxn ang="0">
                  <a:pos x="349" y="14"/>
                </a:cxn>
                <a:cxn ang="0">
                  <a:pos x="343" y="0"/>
                </a:cxn>
                <a:cxn ang="0">
                  <a:pos x="0" y="0"/>
                </a:cxn>
                <a:cxn ang="0">
                  <a:pos x="9" y="19"/>
                </a:cxn>
                <a:cxn ang="0">
                  <a:pos x="27" y="29"/>
                </a:cxn>
                <a:cxn ang="0">
                  <a:pos x="28" y="29"/>
                </a:cxn>
                <a:cxn ang="0">
                  <a:pos x="39" y="29"/>
                </a:cxn>
                <a:cxn ang="0">
                  <a:pos x="56" y="29"/>
                </a:cxn>
                <a:cxn ang="0">
                  <a:pos x="76" y="29"/>
                </a:cxn>
                <a:cxn ang="0">
                  <a:pos x="100" y="29"/>
                </a:cxn>
                <a:cxn ang="0">
                  <a:pos x="126" y="29"/>
                </a:cxn>
                <a:cxn ang="0">
                  <a:pos x="152" y="29"/>
                </a:cxn>
                <a:cxn ang="0">
                  <a:pos x="177" y="29"/>
                </a:cxn>
                <a:cxn ang="0">
                  <a:pos x="200" y="29"/>
                </a:cxn>
                <a:cxn ang="0">
                  <a:pos x="220" y="29"/>
                </a:cxn>
                <a:cxn ang="0">
                  <a:pos x="235" y="29"/>
                </a:cxn>
                <a:cxn ang="0">
                  <a:pos x="241" y="29"/>
                </a:cxn>
                <a:cxn ang="0">
                  <a:pos x="251" y="29"/>
                </a:cxn>
                <a:cxn ang="0">
                  <a:pos x="264" y="32"/>
                </a:cxn>
                <a:cxn ang="0">
                  <a:pos x="271" y="42"/>
                </a:cxn>
                <a:cxn ang="0">
                  <a:pos x="291" y="63"/>
                </a:cxn>
                <a:cxn ang="0">
                  <a:pos x="308" y="77"/>
                </a:cxn>
                <a:cxn ang="0">
                  <a:pos x="324" y="84"/>
                </a:cxn>
                <a:cxn ang="0">
                  <a:pos x="339" y="88"/>
                </a:cxn>
                <a:cxn ang="0">
                  <a:pos x="346" y="89"/>
                </a:cxn>
                <a:cxn ang="0">
                  <a:pos x="366" y="87"/>
                </a:cxn>
                <a:cxn ang="0">
                  <a:pos x="385" y="81"/>
                </a:cxn>
                <a:cxn ang="0">
                  <a:pos x="398" y="74"/>
                </a:cxn>
                <a:cxn ang="0">
                  <a:pos x="401" y="69"/>
                </a:cxn>
                <a:cxn ang="0">
                  <a:pos x="398" y="68"/>
                </a:cxn>
                <a:cxn ang="0">
                  <a:pos x="377" y="65"/>
                </a:cxn>
                <a:cxn ang="0">
                  <a:pos x="364" y="55"/>
                </a:cxn>
                <a:cxn ang="0">
                  <a:pos x="361" y="37"/>
                </a:cxn>
                <a:cxn ang="0">
                  <a:pos x="364" y="25"/>
                </a:cxn>
              </a:cxnLst>
              <a:rect l="0" t="0" r="r" b="b"/>
              <a:pathLst>
                <a:path w="401" h="89">
                  <a:moveTo>
                    <a:pt x="364" y="25"/>
                  </a:moveTo>
                  <a:lnTo>
                    <a:pt x="360" y="20"/>
                  </a:lnTo>
                  <a:lnTo>
                    <a:pt x="349" y="14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9" y="19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39" y="29"/>
                  </a:lnTo>
                  <a:lnTo>
                    <a:pt x="56" y="29"/>
                  </a:lnTo>
                  <a:lnTo>
                    <a:pt x="76" y="29"/>
                  </a:lnTo>
                  <a:lnTo>
                    <a:pt x="100" y="29"/>
                  </a:lnTo>
                  <a:lnTo>
                    <a:pt x="126" y="29"/>
                  </a:lnTo>
                  <a:lnTo>
                    <a:pt x="152" y="29"/>
                  </a:lnTo>
                  <a:lnTo>
                    <a:pt x="177" y="29"/>
                  </a:lnTo>
                  <a:lnTo>
                    <a:pt x="200" y="29"/>
                  </a:lnTo>
                  <a:lnTo>
                    <a:pt x="220" y="29"/>
                  </a:lnTo>
                  <a:lnTo>
                    <a:pt x="235" y="29"/>
                  </a:lnTo>
                  <a:lnTo>
                    <a:pt x="241" y="29"/>
                  </a:lnTo>
                  <a:lnTo>
                    <a:pt x="251" y="29"/>
                  </a:lnTo>
                  <a:lnTo>
                    <a:pt x="264" y="32"/>
                  </a:lnTo>
                  <a:lnTo>
                    <a:pt x="271" y="42"/>
                  </a:lnTo>
                  <a:lnTo>
                    <a:pt x="291" y="63"/>
                  </a:lnTo>
                  <a:lnTo>
                    <a:pt x="308" y="77"/>
                  </a:lnTo>
                  <a:lnTo>
                    <a:pt x="324" y="84"/>
                  </a:lnTo>
                  <a:lnTo>
                    <a:pt x="339" y="88"/>
                  </a:lnTo>
                  <a:lnTo>
                    <a:pt x="346" y="89"/>
                  </a:lnTo>
                  <a:lnTo>
                    <a:pt x="366" y="87"/>
                  </a:lnTo>
                  <a:lnTo>
                    <a:pt x="385" y="81"/>
                  </a:lnTo>
                  <a:lnTo>
                    <a:pt x="398" y="74"/>
                  </a:lnTo>
                  <a:lnTo>
                    <a:pt x="401" y="69"/>
                  </a:lnTo>
                  <a:lnTo>
                    <a:pt x="398" y="68"/>
                  </a:lnTo>
                  <a:lnTo>
                    <a:pt x="377" y="65"/>
                  </a:lnTo>
                  <a:lnTo>
                    <a:pt x="364" y="55"/>
                  </a:lnTo>
                  <a:lnTo>
                    <a:pt x="361" y="37"/>
                  </a:lnTo>
                  <a:lnTo>
                    <a:pt x="364" y="2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Ellipse 198"/>
            <p:cNvSpPr/>
            <p:nvPr/>
          </p:nvSpPr>
          <p:spPr>
            <a:xfrm rot="11162388">
              <a:off x="3253911" y="3384318"/>
              <a:ext cx="62537" cy="70357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0" name="ZoneTexte 199"/>
          <p:cNvSpPr txBox="1"/>
          <p:nvPr/>
        </p:nvSpPr>
        <p:spPr>
          <a:xfrm>
            <a:off x="7572396" y="1425347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Récepteur soluble recombinant </a:t>
            </a:r>
          </a:p>
          <a:p>
            <a:pPr algn="ctr"/>
            <a:r>
              <a:rPr lang="fr-FR" sz="1200" b="1" dirty="0" smtClean="0"/>
              <a:t>Ex: TNFR-</a:t>
            </a:r>
            <a:r>
              <a:rPr lang="fr-FR" sz="1200" b="1" dirty="0" err="1" smtClean="0"/>
              <a:t>Ig</a:t>
            </a:r>
            <a:endParaRPr lang="fr-FR" sz="1200" b="1" dirty="0" smtClean="0"/>
          </a:p>
        </p:txBody>
      </p:sp>
      <p:grpSp>
        <p:nvGrpSpPr>
          <p:cNvPr id="19" name="Groupe 200"/>
          <p:cNvGrpSpPr/>
          <p:nvPr/>
        </p:nvGrpSpPr>
        <p:grpSpPr>
          <a:xfrm rot="4939269">
            <a:off x="5684784" y="3323497"/>
            <a:ext cx="773636" cy="470919"/>
            <a:chOff x="3254290" y="3300902"/>
            <a:chExt cx="324964" cy="277053"/>
          </a:xfrm>
        </p:grpSpPr>
        <p:sp>
          <p:nvSpPr>
            <p:cNvPr id="202" name="Freeform 6"/>
            <p:cNvSpPr>
              <a:spLocks/>
            </p:cNvSpPr>
            <p:nvPr/>
          </p:nvSpPr>
          <p:spPr bwMode="auto">
            <a:xfrm rot="11162388">
              <a:off x="3275571" y="3454440"/>
              <a:ext cx="287438" cy="123515"/>
            </a:xfrm>
            <a:custGeom>
              <a:avLst/>
              <a:gdLst/>
              <a:ahLst/>
              <a:cxnLst>
                <a:cxn ang="0">
                  <a:pos x="364" y="64"/>
                </a:cxn>
                <a:cxn ang="0">
                  <a:pos x="360" y="68"/>
                </a:cxn>
                <a:cxn ang="0">
                  <a:pos x="349" y="75"/>
                </a:cxn>
                <a:cxn ang="0">
                  <a:pos x="343" y="89"/>
                </a:cxn>
                <a:cxn ang="0">
                  <a:pos x="0" y="89"/>
                </a:cxn>
                <a:cxn ang="0">
                  <a:pos x="9" y="69"/>
                </a:cxn>
                <a:cxn ang="0">
                  <a:pos x="27" y="59"/>
                </a:cxn>
                <a:cxn ang="0">
                  <a:pos x="28" y="59"/>
                </a:cxn>
                <a:cxn ang="0">
                  <a:pos x="39" y="59"/>
                </a:cxn>
                <a:cxn ang="0">
                  <a:pos x="56" y="59"/>
                </a:cxn>
                <a:cxn ang="0">
                  <a:pos x="76" y="59"/>
                </a:cxn>
                <a:cxn ang="0">
                  <a:pos x="100" y="59"/>
                </a:cxn>
                <a:cxn ang="0">
                  <a:pos x="126" y="59"/>
                </a:cxn>
                <a:cxn ang="0">
                  <a:pos x="152" y="59"/>
                </a:cxn>
                <a:cxn ang="0">
                  <a:pos x="177" y="59"/>
                </a:cxn>
                <a:cxn ang="0">
                  <a:pos x="200" y="59"/>
                </a:cxn>
                <a:cxn ang="0">
                  <a:pos x="220" y="59"/>
                </a:cxn>
                <a:cxn ang="0">
                  <a:pos x="235" y="59"/>
                </a:cxn>
                <a:cxn ang="0">
                  <a:pos x="241" y="59"/>
                </a:cxn>
                <a:cxn ang="0">
                  <a:pos x="251" y="59"/>
                </a:cxn>
                <a:cxn ang="0">
                  <a:pos x="264" y="56"/>
                </a:cxn>
                <a:cxn ang="0">
                  <a:pos x="271" y="47"/>
                </a:cxn>
                <a:cxn ang="0">
                  <a:pos x="291" y="25"/>
                </a:cxn>
                <a:cxn ang="0">
                  <a:pos x="308" y="12"/>
                </a:cxn>
                <a:cxn ang="0">
                  <a:pos x="324" y="4"/>
                </a:cxn>
                <a:cxn ang="0">
                  <a:pos x="339" y="0"/>
                </a:cxn>
                <a:cxn ang="0">
                  <a:pos x="346" y="0"/>
                </a:cxn>
                <a:cxn ang="0">
                  <a:pos x="366" y="1"/>
                </a:cxn>
                <a:cxn ang="0">
                  <a:pos x="385" y="7"/>
                </a:cxn>
                <a:cxn ang="0">
                  <a:pos x="398" y="14"/>
                </a:cxn>
                <a:cxn ang="0">
                  <a:pos x="401" y="19"/>
                </a:cxn>
                <a:cxn ang="0">
                  <a:pos x="398" y="20"/>
                </a:cxn>
                <a:cxn ang="0">
                  <a:pos x="377" y="23"/>
                </a:cxn>
                <a:cxn ang="0">
                  <a:pos x="364" y="33"/>
                </a:cxn>
                <a:cxn ang="0">
                  <a:pos x="361" y="51"/>
                </a:cxn>
                <a:cxn ang="0">
                  <a:pos x="364" y="64"/>
                </a:cxn>
              </a:cxnLst>
              <a:rect l="0" t="0" r="r" b="b"/>
              <a:pathLst>
                <a:path w="401" h="90">
                  <a:moveTo>
                    <a:pt x="364" y="64"/>
                  </a:moveTo>
                  <a:lnTo>
                    <a:pt x="360" y="68"/>
                  </a:lnTo>
                  <a:lnTo>
                    <a:pt x="349" y="75"/>
                  </a:lnTo>
                  <a:lnTo>
                    <a:pt x="343" y="89"/>
                  </a:lnTo>
                  <a:lnTo>
                    <a:pt x="0" y="89"/>
                  </a:lnTo>
                  <a:lnTo>
                    <a:pt x="9" y="6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9" y="59"/>
                  </a:lnTo>
                  <a:lnTo>
                    <a:pt x="56" y="59"/>
                  </a:lnTo>
                  <a:lnTo>
                    <a:pt x="76" y="59"/>
                  </a:lnTo>
                  <a:lnTo>
                    <a:pt x="100" y="59"/>
                  </a:lnTo>
                  <a:lnTo>
                    <a:pt x="126" y="59"/>
                  </a:lnTo>
                  <a:lnTo>
                    <a:pt x="152" y="59"/>
                  </a:lnTo>
                  <a:lnTo>
                    <a:pt x="177" y="59"/>
                  </a:lnTo>
                  <a:lnTo>
                    <a:pt x="200" y="59"/>
                  </a:lnTo>
                  <a:lnTo>
                    <a:pt x="220" y="59"/>
                  </a:lnTo>
                  <a:lnTo>
                    <a:pt x="235" y="59"/>
                  </a:lnTo>
                  <a:lnTo>
                    <a:pt x="241" y="59"/>
                  </a:lnTo>
                  <a:lnTo>
                    <a:pt x="251" y="59"/>
                  </a:lnTo>
                  <a:lnTo>
                    <a:pt x="264" y="56"/>
                  </a:lnTo>
                  <a:lnTo>
                    <a:pt x="271" y="47"/>
                  </a:lnTo>
                  <a:lnTo>
                    <a:pt x="291" y="25"/>
                  </a:lnTo>
                  <a:lnTo>
                    <a:pt x="308" y="12"/>
                  </a:lnTo>
                  <a:lnTo>
                    <a:pt x="324" y="4"/>
                  </a:lnTo>
                  <a:lnTo>
                    <a:pt x="339" y="0"/>
                  </a:lnTo>
                  <a:lnTo>
                    <a:pt x="346" y="0"/>
                  </a:lnTo>
                  <a:lnTo>
                    <a:pt x="366" y="1"/>
                  </a:lnTo>
                  <a:lnTo>
                    <a:pt x="385" y="7"/>
                  </a:lnTo>
                  <a:lnTo>
                    <a:pt x="398" y="14"/>
                  </a:lnTo>
                  <a:lnTo>
                    <a:pt x="401" y="19"/>
                  </a:lnTo>
                  <a:lnTo>
                    <a:pt x="398" y="20"/>
                  </a:lnTo>
                  <a:lnTo>
                    <a:pt x="377" y="23"/>
                  </a:lnTo>
                  <a:lnTo>
                    <a:pt x="364" y="33"/>
                  </a:lnTo>
                  <a:lnTo>
                    <a:pt x="361" y="51"/>
                  </a:lnTo>
                  <a:lnTo>
                    <a:pt x="364" y="6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Freeform 7"/>
            <p:cNvSpPr>
              <a:spLocks/>
            </p:cNvSpPr>
            <p:nvPr/>
          </p:nvSpPr>
          <p:spPr bwMode="auto">
            <a:xfrm rot="11162388">
              <a:off x="3291816" y="3300902"/>
              <a:ext cx="287438" cy="123515"/>
            </a:xfrm>
            <a:custGeom>
              <a:avLst/>
              <a:gdLst/>
              <a:ahLst/>
              <a:cxnLst>
                <a:cxn ang="0">
                  <a:pos x="364" y="25"/>
                </a:cxn>
                <a:cxn ang="0">
                  <a:pos x="360" y="20"/>
                </a:cxn>
                <a:cxn ang="0">
                  <a:pos x="349" y="14"/>
                </a:cxn>
                <a:cxn ang="0">
                  <a:pos x="343" y="0"/>
                </a:cxn>
                <a:cxn ang="0">
                  <a:pos x="0" y="0"/>
                </a:cxn>
                <a:cxn ang="0">
                  <a:pos x="9" y="19"/>
                </a:cxn>
                <a:cxn ang="0">
                  <a:pos x="27" y="29"/>
                </a:cxn>
                <a:cxn ang="0">
                  <a:pos x="28" y="29"/>
                </a:cxn>
                <a:cxn ang="0">
                  <a:pos x="39" y="29"/>
                </a:cxn>
                <a:cxn ang="0">
                  <a:pos x="56" y="29"/>
                </a:cxn>
                <a:cxn ang="0">
                  <a:pos x="76" y="29"/>
                </a:cxn>
                <a:cxn ang="0">
                  <a:pos x="100" y="29"/>
                </a:cxn>
                <a:cxn ang="0">
                  <a:pos x="126" y="29"/>
                </a:cxn>
                <a:cxn ang="0">
                  <a:pos x="152" y="29"/>
                </a:cxn>
                <a:cxn ang="0">
                  <a:pos x="177" y="29"/>
                </a:cxn>
                <a:cxn ang="0">
                  <a:pos x="200" y="29"/>
                </a:cxn>
                <a:cxn ang="0">
                  <a:pos x="220" y="29"/>
                </a:cxn>
                <a:cxn ang="0">
                  <a:pos x="235" y="29"/>
                </a:cxn>
                <a:cxn ang="0">
                  <a:pos x="241" y="29"/>
                </a:cxn>
                <a:cxn ang="0">
                  <a:pos x="251" y="29"/>
                </a:cxn>
                <a:cxn ang="0">
                  <a:pos x="264" y="32"/>
                </a:cxn>
                <a:cxn ang="0">
                  <a:pos x="271" y="42"/>
                </a:cxn>
                <a:cxn ang="0">
                  <a:pos x="291" y="63"/>
                </a:cxn>
                <a:cxn ang="0">
                  <a:pos x="308" y="77"/>
                </a:cxn>
                <a:cxn ang="0">
                  <a:pos x="324" y="84"/>
                </a:cxn>
                <a:cxn ang="0">
                  <a:pos x="339" y="88"/>
                </a:cxn>
                <a:cxn ang="0">
                  <a:pos x="346" y="89"/>
                </a:cxn>
                <a:cxn ang="0">
                  <a:pos x="366" y="87"/>
                </a:cxn>
                <a:cxn ang="0">
                  <a:pos x="385" y="81"/>
                </a:cxn>
                <a:cxn ang="0">
                  <a:pos x="398" y="74"/>
                </a:cxn>
                <a:cxn ang="0">
                  <a:pos x="401" y="69"/>
                </a:cxn>
                <a:cxn ang="0">
                  <a:pos x="398" y="68"/>
                </a:cxn>
                <a:cxn ang="0">
                  <a:pos x="377" y="65"/>
                </a:cxn>
                <a:cxn ang="0">
                  <a:pos x="364" y="55"/>
                </a:cxn>
                <a:cxn ang="0">
                  <a:pos x="361" y="37"/>
                </a:cxn>
                <a:cxn ang="0">
                  <a:pos x="364" y="25"/>
                </a:cxn>
              </a:cxnLst>
              <a:rect l="0" t="0" r="r" b="b"/>
              <a:pathLst>
                <a:path w="401" h="89">
                  <a:moveTo>
                    <a:pt x="364" y="25"/>
                  </a:moveTo>
                  <a:lnTo>
                    <a:pt x="360" y="20"/>
                  </a:lnTo>
                  <a:lnTo>
                    <a:pt x="349" y="14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9" y="19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39" y="29"/>
                  </a:lnTo>
                  <a:lnTo>
                    <a:pt x="56" y="29"/>
                  </a:lnTo>
                  <a:lnTo>
                    <a:pt x="76" y="29"/>
                  </a:lnTo>
                  <a:lnTo>
                    <a:pt x="100" y="29"/>
                  </a:lnTo>
                  <a:lnTo>
                    <a:pt x="126" y="29"/>
                  </a:lnTo>
                  <a:lnTo>
                    <a:pt x="152" y="29"/>
                  </a:lnTo>
                  <a:lnTo>
                    <a:pt x="177" y="29"/>
                  </a:lnTo>
                  <a:lnTo>
                    <a:pt x="200" y="29"/>
                  </a:lnTo>
                  <a:lnTo>
                    <a:pt x="220" y="29"/>
                  </a:lnTo>
                  <a:lnTo>
                    <a:pt x="235" y="29"/>
                  </a:lnTo>
                  <a:lnTo>
                    <a:pt x="241" y="29"/>
                  </a:lnTo>
                  <a:lnTo>
                    <a:pt x="251" y="29"/>
                  </a:lnTo>
                  <a:lnTo>
                    <a:pt x="264" y="32"/>
                  </a:lnTo>
                  <a:lnTo>
                    <a:pt x="271" y="42"/>
                  </a:lnTo>
                  <a:lnTo>
                    <a:pt x="291" y="63"/>
                  </a:lnTo>
                  <a:lnTo>
                    <a:pt x="308" y="77"/>
                  </a:lnTo>
                  <a:lnTo>
                    <a:pt x="324" y="84"/>
                  </a:lnTo>
                  <a:lnTo>
                    <a:pt x="339" y="88"/>
                  </a:lnTo>
                  <a:lnTo>
                    <a:pt x="346" y="89"/>
                  </a:lnTo>
                  <a:lnTo>
                    <a:pt x="366" y="87"/>
                  </a:lnTo>
                  <a:lnTo>
                    <a:pt x="385" y="81"/>
                  </a:lnTo>
                  <a:lnTo>
                    <a:pt x="398" y="74"/>
                  </a:lnTo>
                  <a:lnTo>
                    <a:pt x="401" y="69"/>
                  </a:lnTo>
                  <a:lnTo>
                    <a:pt x="398" y="68"/>
                  </a:lnTo>
                  <a:lnTo>
                    <a:pt x="377" y="65"/>
                  </a:lnTo>
                  <a:lnTo>
                    <a:pt x="364" y="55"/>
                  </a:lnTo>
                  <a:lnTo>
                    <a:pt x="361" y="37"/>
                  </a:lnTo>
                  <a:lnTo>
                    <a:pt x="364" y="2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Ellipse 203"/>
            <p:cNvSpPr/>
            <p:nvPr/>
          </p:nvSpPr>
          <p:spPr>
            <a:xfrm rot="11162388">
              <a:off x="3254290" y="3329867"/>
              <a:ext cx="47364" cy="16804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5" name="Ellipse 204"/>
          <p:cNvSpPr/>
          <p:nvPr/>
        </p:nvSpPr>
        <p:spPr>
          <a:xfrm rot="16101657">
            <a:off x="5945877" y="2775119"/>
            <a:ext cx="112758" cy="28563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Ellipse 205"/>
          <p:cNvSpPr/>
          <p:nvPr/>
        </p:nvSpPr>
        <p:spPr>
          <a:xfrm rot="16101657">
            <a:off x="6160191" y="2417930"/>
            <a:ext cx="112758" cy="28563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Ellipse 206"/>
          <p:cNvSpPr/>
          <p:nvPr/>
        </p:nvSpPr>
        <p:spPr>
          <a:xfrm rot="16101657">
            <a:off x="6345408" y="2945260"/>
            <a:ext cx="148881" cy="11958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Ellipse 207"/>
          <p:cNvSpPr/>
          <p:nvPr/>
        </p:nvSpPr>
        <p:spPr>
          <a:xfrm rot="16101657">
            <a:off x="6559722" y="2730945"/>
            <a:ext cx="148881" cy="11958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ZoneTexte 208"/>
          <p:cNvSpPr txBox="1"/>
          <p:nvPr/>
        </p:nvSpPr>
        <p:spPr>
          <a:xfrm>
            <a:off x="5572132" y="1597871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Antagoniste du récepteur</a:t>
            </a:r>
          </a:p>
          <a:p>
            <a:pPr algn="ctr"/>
            <a:r>
              <a:rPr lang="fr-FR" sz="1200" b="1" dirty="0" smtClean="0"/>
              <a:t>Ex: IL1Ra recombinant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5286380" y="2500306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antagoniste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28596" y="34701"/>
            <a:ext cx="350046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inhibiteurs des cytokines </a:t>
            </a:r>
          </a:p>
        </p:txBody>
      </p:sp>
      <p:cxnSp>
        <p:nvCxnSpPr>
          <p:cNvPr id="112" name="Connecteur droit 111"/>
          <p:cNvCxnSpPr/>
          <p:nvPr/>
        </p:nvCxnSpPr>
        <p:spPr>
          <a:xfrm>
            <a:off x="214314" y="426992"/>
            <a:ext cx="471487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1528551"/>
            <a:ext cx="76438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Il s’agit d’anticorps monoclonaux murins ou chimériques. </a:t>
            </a:r>
          </a:p>
          <a:p>
            <a:pPr algn="just">
              <a:buFont typeface="Wingdings" pitchFamily="2" charset="2"/>
              <a:buChar char="Ø"/>
            </a:pPr>
            <a:endParaRPr lang="fr-FR" sz="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Ils neutralisent l’effet de la cytokine, en empêchant son interaction avec son récepteur. </a:t>
            </a:r>
          </a:p>
          <a:p>
            <a:pPr algn="just">
              <a:buFont typeface="Wingdings" pitchFamily="2" charset="2"/>
              <a:buChar char="Ø"/>
            </a:pPr>
            <a:endParaRPr lang="fr-FR" sz="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En clinique humaine, les anticorps anti-TNF (</a:t>
            </a:r>
            <a:r>
              <a:rPr lang="fr-FR" sz="1500" dirty="0" err="1" smtClean="0"/>
              <a:t>Infliximab</a:t>
            </a:r>
            <a:r>
              <a:rPr lang="fr-FR" sz="1500" dirty="0" smtClean="0"/>
              <a:t>), qui sont des anticorps chimériques,</a:t>
            </a:r>
          </a:p>
          <a:p>
            <a:pPr algn="just"/>
            <a:r>
              <a:rPr lang="fr-FR" sz="1500" dirty="0" smtClean="0"/>
              <a:t>      sont utilisés dans le traitement de la maladie de </a:t>
            </a:r>
            <a:r>
              <a:rPr lang="fr-FR" sz="1500" dirty="0" err="1" smtClean="0"/>
              <a:t>Crohn</a:t>
            </a:r>
            <a:r>
              <a:rPr lang="fr-FR" sz="1500" dirty="0" smtClean="0"/>
              <a:t> et la polyarthrite rhumatoïde</a:t>
            </a:r>
          </a:p>
          <a:p>
            <a:pPr algn="just"/>
            <a:r>
              <a:rPr lang="fr-FR" sz="1500" dirty="0" smtClean="0"/>
              <a:t>      (maladies auto-immunes dont la majorité des symptômes est  due au TNF).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96" y="819819"/>
            <a:ext cx="77153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a.  Mab anti-cytokines. Exemple  de l’anti-TNF :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Infliximab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Remicade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sym typeface="Symbol"/>
              </a:rPr>
              <a:t>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720" y="2935286"/>
            <a:ext cx="48577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algn="just">
              <a:buFont typeface="Wingdings" pitchFamily="2" charset="2"/>
              <a:buChar char="Ø"/>
            </a:pPr>
            <a:r>
              <a:rPr lang="fr-FR" sz="1500" dirty="0" smtClean="0"/>
              <a:t>  </a:t>
            </a:r>
            <a:r>
              <a:rPr lang="fr-FR" sz="1500" dirty="0" err="1" smtClean="0"/>
              <a:t>Infliximab</a:t>
            </a:r>
            <a:r>
              <a:rPr lang="fr-FR" sz="1500" dirty="0" smtClean="0"/>
              <a:t> ( </a:t>
            </a:r>
            <a:r>
              <a:rPr lang="fr-FR" sz="1500" dirty="0" err="1" smtClean="0"/>
              <a:t>Remicade</a:t>
            </a:r>
            <a:r>
              <a:rPr lang="fr-FR" sz="1500" dirty="0" smtClean="0">
                <a:sym typeface="Symbol"/>
              </a:rPr>
              <a:t></a:t>
            </a:r>
            <a:r>
              <a:rPr lang="fr-FR" sz="1500" dirty="0" smtClean="0"/>
              <a:t>)  : </a:t>
            </a:r>
          </a:p>
          <a:p>
            <a:pPr algn="just"/>
            <a:endParaRPr lang="fr-FR" sz="500" dirty="0" smtClean="0"/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Neutralise l’effet du TNF soluble ou membranaire</a:t>
            </a:r>
          </a:p>
          <a:p>
            <a:pPr lvl="1" algn="just">
              <a:buFont typeface="Wingdings" pitchFamily="2" charset="2"/>
              <a:buChar char="§"/>
            </a:pPr>
            <a:endParaRPr lang="fr-FR" sz="500" dirty="0" smtClean="0"/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A une action sélective sur le TNF</a:t>
            </a:r>
            <a:r>
              <a:rPr lang="fr-FR" sz="1500" dirty="0" smtClean="0">
                <a:sym typeface="Symbol"/>
              </a:rPr>
              <a:t></a:t>
            </a:r>
            <a:r>
              <a:rPr lang="fr-FR" sz="1500" dirty="0" smtClean="0"/>
              <a:t> (il neutralise pas</a:t>
            </a:r>
          </a:p>
          <a:p>
            <a:pPr lvl="1" algn="just"/>
            <a:r>
              <a:rPr lang="fr-FR" sz="1500" dirty="0" smtClean="0"/>
              <a:t>    l’effet du TNF</a:t>
            </a:r>
            <a:r>
              <a:rPr lang="fr-FR" sz="1500" dirty="0" smtClean="0">
                <a:sym typeface="Symbol"/>
              </a:rPr>
              <a:t></a:t>
            </a:r>
            <a:r>
              <a:rPr lang="fr-FR" sz="1500" dirty="0" smtClean="0"/>
              <a:t> (lymphotoxine</a:t>
            </a:r>
            <a:r>
              <a:rPr lang="fr-FR" sz="1500" dirty="0" smtClean="0">
                <a:sym typeface="Symbol"/>
              </a:rPr>
              <a:t> </a:t>
            </a:r>
            <a:r>
              <a:rPr lang="fr-FR" sz="1500" dirty="0" smtClean="0"/>
              <a:t> )</a:t>
            </a:r>
          </a:p>
          <a:p>
            <a:pPr lvl="1" algn="just">
              <a:buFont typeface="Wingdings" pitchFamily="2" charset="2"/>
              <a:buChar char="§"/>
            </a:pPr>
            <a:endParaRPr lang="fr-FR" sz="500" dirty="0" smtClean="0"/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A une action cytotoxique (lyse) sur les cellules qui </a:t>
            </a:r>
          </a:p>
          <a:p>
            <a:pPr lvl="1" algn="just"/>
            <a:r>
              <a:rPr lang="fr-FR" sz="1500" dirty="0" smtClean="0"/>
              <a:t>   expriment un TNF membranaire. 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5857884" y="4126618"/>
            <a:ext cx="2857520" cy="659704"/>
          </a:xfrm>
          <a:custGeom>
            <a:avLst/>
            <a:gdLst>
              <a:gd name="connsiteX0" fmla="*/ 0 w 2016690"/>
              <a:gd name="connsiteY0" fmla="*/ 50104 h 659704"/>
              <a:gd name="connsiteX1" fmla="*/ 613775 w 2016690"/>
              <a:gd name="connsiteY1" fmla="*/ 576197 h 659704"/>
              <a:gd name="connsiteX2" fmla="*/ 1478071 w 2016690"/>
              <a:gd name="connsiteY2" fmla="*/ 551145 h 659704"/>
              <a:gd name="connsiteX3" fmla="*/ 2016690 w 2016690"/>
              <a:gd name="connsiteY3" fmla="*/ 0 h 65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690" h="659704">
                <a:moveTo>
                  <a:pt x="0" y="50104"/>
                </a:moveTo>
                <a:cubicBezTo>
                  <a:pt x="183715" y="271397"/>
                  <a:pt x="367430" y="492690"/>
                  <a:pt x="613775" y="576197"/>
                </a:cubicBezTo>
                <a:cubicBezTo>
                  <a:pt x="860120" y="659704"/>
                  <a:pt x="1244252" y="647178"/>
                  <a:pt x="1478071" y="551145"/>
                </a:cubicBezTo>
                <a:cubicBezTo>
                  <a:pt x="1711890" y="455112"/>
                  <a:pt x="1864290" y="227556"/>
                  <a:pt x="2016690" y="0"/>
                </a:cubicBezTo>
              </a:path>
            </a:pathLst>
          </a:custGeom>
          <a:ln w="349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10800000">
            <a:off x="5572132" y="6055443"/>
            <a:ext cx="3286148" cy="659704"/>
          </a:xfrm>
          <a:custGeom>
            <a:avLst/>
            <a:gdLst>
              <a:gd name="connsiteX0" fmla="*/ 0 w 2016690"/>
              <a:gd name="connsiteY0" fmla="*/ 50104 h 659704"/>
              <a:gd name="connsiteX1" fmla="*/ 613775 w 2016690"/>
              <a:gd name="connsiteY1" fmla="*/ 576197 h 659704"/>
              <a:gd name="connsiteX2" fmla="*/ 1478071 w 2016690"/>
              <a:gd name="connsiteY2" fmla="*/ 551145 h 659704"/>
              <a:gd name="connsiteX3" fmla="*/ 2016690 w 2016690"/>
              <a:gd name="connsiteY3" fmla="*/ 0 h 65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690" h="659704">
                <a:moveTo>
                  <a:pt x="0" y="50104"/>
                </a:moveTo>
                <a:cubicBezTo>
                  <a:pt x="183715" y="271397"/>
                  <a:pt x="367430" y="492690"/>
                  <a:pt x="613775" y="576197"/>
                </a:cubicBezTo>
                <a:cubicBezTo>
                  <a:pt x="860120" y="659704"/>
                  <a:pt x="1244252" y="647178"/>
                  <a:pt x="1478071" y="551145"/>
                </a:cubicBezTo>
                <a:cubicBezTo>
                  <a:pt x="1711890" y="455112"/>
                  <a:pt x="1864290" y="227556"/>
                  <a:pt x="2016690" y="0"/>
                </a:cubicBezTo>
              </a:path>
            </a:pathLst>
          </a:cu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7000892" y="4810580"/>
            <a:ext cx="14287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7098176" y="4844440"/>
            <a:ext cx="14287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7219718" y="4831914"/>
            <a:ext cx="14287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7000892" y="4857760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7106190" y="4891620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7215206" y="4857760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164970" y="5214950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6286512" y="5143512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286512" y="5286388"/>
            <a:ext cx="142876" cy="1428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429388" y="4071942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Macrophage, LT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858016" y="6500834"/>
            <a:ext cx="928694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Cellule cible </a:t>
            </a:r>
            <a:endParaRPr lang="fr-FR" sz="1200" dirty="0"/>
          </a:p>
        </p:txBody>
      </p:sp>
      <p:grpSp>
        <p:nvGrpSpPr>
          <p:cNvPr id="3" name="Group 204"/>
          <p:cNvGrpSpPr>
            <a:grpSpLocks/>
          </p:cNvGrpSpPr>
          <p:nvPr/>
        </p:nvGrpSpPr>
        <p:grpSpPr bwMode="auto">
          <a:xfrm rot="18627767">
            <a:off x="6377437" y="5338257"/>
            <a:ext cx="313338" cy="383590"/>
            <a:chOff x="3833" y="890"/>
            <a:chExt cx="1134" cy="1225"/>
          </a:xfrm>
        </p:grpSpPr>
        <p:sp>
          <p:nvSpPr>
            <p:cNvPr id="26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9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3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4929190" y="5572140"/>
            <a:ext cx="906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</a:rPr>
              <a:t>Infliximab</a:t>
            </a:r>
            <a:endParaRPr lang="fr-FR" sz="1400" dirty="0">
              <a:solidFill>
                <a:srgbClr val="FF0000"/>
              </a:solidFill>
            </a:endParaRPr>
          </a:p>
        </p:txBody>
      </p:sp>
      <p:grpSp>
        <p:nvGrpSpPr>
          <p:cNvPr id="5" name="Group 204"/>
          <p:cNvGrpSpPr>
            <a:grpSpLocks/>
          </p:cNvGrpSpPr>
          <p:nvPr/>
        </p:nvGrpSpPr>
        <p:grpSpPr bwMode="auto">
          <a:xfrm rot="18627767">
            <a:off x="5448743" y="5266819"/>
            <a:ext cx="313338" cy="383590"/>
            <a:chOff x="3833" y="890"/>
            <a:chExt cx="1134" cy="1225"/>
          </a:xfrm>
        </p:grpSpPr>
        <p:sp>
          <p:nvSpPr>
            <p:cNvPr id="36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7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8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9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0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1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2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3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e 56"/>
          <p:cNvGrpSpPr/>
          <p:nvPr/>
        </p:nvGrpSpPr>
        <p:grpSpPr>
          <a:xfrm>
            <a:off x="7050996" y="5689964"/>
            <a:ext cx="475014" cy="429422"/>
            <a:chOff x="2643174" y="5715016"/>
            <a:chExt cx="475014" cy="429422"/>
          </a:xfrm>
        </p:grpSpPr>
        <p:sp>
          <p:nvSpPr>
            <p:cNvPr id="51" name="Arc plein 50"/>
            <p:cNvSpPr/>
            <p:nvPr/>
          </p:nvSpPr>
          <p:spPr>
            <a:xfrm rot="10800000">
              <a:off x="2643174" y="5715016"/>
              <a:ext cx="214314" cy="285752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52" name="Connecteur droit 51"/>
            <p:cNvCxnSpPr/>
            <p:nvPr/>
          </p:nvCxnSpPr>
          <p:spPr>
            <a:xfrm rot="5400000">
              <a:off x="2676240" y="6072206"/>
              <a:ext cx="142876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3" name="Arc plein 52"/>
            <p:cNvSpPr/>
            <p:nvPr/>
          </p:nvSpPr>
          <p:spPr>
            <a:xfrm rot="10800000">
              <a:off x="2760998" y="5715016"/>
              <a:ext cx="214314" cy="285752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54" name="Connecteur droit 53"/>
            <p:cNvCxnSpPr/>
            <p:nvPr/>
          </p:nvCxnSpPr>
          <p:spPr>
            <a:xfrm rot="5400000">
              <a:off x="2794064" y="6072206"/>
              <a:ext cx="142876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5" name="Arc plein 54"/>
            <p:cNvSpPr/>
            <p:nvPr/>
          </p:nvSpPr>
          <p:spPr>
            <a:xfrm rot="10800000">
              <a:off x="2903874" y="5715016"/>
              <a:ext cx="214314" cy="285752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56" name="Connecteur droit 55"/>
            <p:cNvCxnSpPr/>
            <p:nvPr/>
          </p:nvCxnSpPr>
          <p:spPr>
            <a:xfrm rot="5400000">
              <a:off x="2936940" y="6072206"/>
              <a:ext cx="142876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8" name="ZoneTexte 57"/>
          <p:cNvSpPr txBox="1"/>
          <p:nvPr/>
        </p:nvSpPr>
        <p:spPr>
          <a:xfrm>
            <a:off x="5857884" y="4701448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TNF </a:t>
            </a:r>
            <a:r>
              <a:rPr lang="fr-FR" sz="1050" dirty="0" smtClean="0"/>
              <a:t>membranaire</a:t>
            </a:r>
            <a:endParaRPr lang="fr-FR" sz="1100" dirty="0"/>
          </a:p>
        </p:txBody>
      </p:sp>
      <p:sp>
        <p:nvSpPr>
          <p:cNvPr id="59" name="ZoneTexte 58"/>
          <p:cNvSpPr txBox="1"/>
          <p:nvPr/>
        </p:nvSpPr>
        <p:spPr>
          <a:xfrm>
            <a:off x="5723816" y="4937951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TNF soluble</a:t>
            </a:r>
            <a:endParaRPr lang="fr-FR" sz="1200" dirty="0"/>
          </a:p>
        </p:txBody>
      </p:sp>
      <p:grpSp>
        <p:nvGrpSpPr>
          <p:cNvPr id="14" name="Group 204"/>
          <p:cNvGrpSpPr>
            <a:grpSpLocks/>
          </p:cNvGrpSpPr>
          <p:nvPr/>
        </p:nvGrpSpPr>
        <p:grpSpPr bwMode="auto">
          <a:xfrm rot="18627767">
            <a:off x="7306130" y="4909629"/>
            <a:ext cx="313338" cy="383590"/>
            <a:chOff x="3833" y="890"/>
            <a:chExt cx="1134" cy="1225"/>
          </a:xfrm>
        </p:grpSpPr>
        <p:sp>
          <p:nvSpPr>
            <p:cNvPr id="61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2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3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4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5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6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7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68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5" name="Groupe 278"/>
          <p:cNvGrpSpPr/>
          <p:nvPr/>
        </p:nvGrpSpPr>
        <p:grpSpPr>
          <a:xfrm rot="17438160">
            <a:off x="7499956" y="4827410"/>
            <a:ext cx="216320" cy="300213"/>
            <a:chOff x="6684483" y="3755337"/>
            <a:chExt cx="387639" cy="411714"/>
          </a:xfrm>
        </p:grpSpPr>
        <p:sp>
          <p:nvSpPr>
            <p:cNvPr id="70" name="Secteurs 69"/>
            <p:cNvSpPr/>
            <p:nvPr/>
          </p:nvSpPr>
          <p:spPr>
            <a:xfrm rot="13878604">
              <a:off x="6659832" y="3902240"/>
              <a:ext cx="174392" cy="125090"/>
            </a:xfrm>
            <a:prstGeom prst="pi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1" name="Secteurs 70"/>
            <p:cNvSpPr/>
            <p:nvPr/>
          </p:nvSpPr>
          <p:spPr>
            <a:xfrm rot="1826887">
              <a:off x="6958889" y="3804745"/>
              <a:ext cx="113233" cy="146989"/>
            </a:xfrm>
            <a:prstGeom prst="pi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2" name="Secteurs 71"/>
            <p:cNvSpPr/>
            <p:nvPr/>
          </p:nvSpPr>
          <p:spPr>
            <a:xfrm rot="17260662">
              <a:off x="6755726" y="3730658"/>
              <a:ext cx="133144" cy="182501"/>
            </a:xfrm>
            <a:prstGeom prst="pi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3" name="Forme libre 72"/>
            <p:cNvSpPr/>
            <p:nvPr/>
          </p:nvSpPr>
          <p:spPr>
            <a:xfrm>
              <a:off x="6947263" y="3918857"/>
              <a:ext cx="28303" cy="248194"/>
            </a:xfrm>
            <a:custGeom>
              <a:avLst/>
              <a:gdLst>
                <a:gd name="connsiteX0" fmla="*/ 15240 w 28303"/>
                <a:gd name="connsiteY0" fmla="*/ 0 h 248194"/>
                <a:gd name="connsiteX1" fmla="*/ 2177 w 28303"/>
                <a:gd name="connsiteY1" fmla="*/ 104503 h 248194"/>
                <a:gd name="connsiteX2" fmla="*/ 28303 w 28303"/>
                <a:gd name="connsiteY2" fmla="*/ 248194 h 248194"/>
                <a:gd name="connsiteX3" fmla="*/ 28303 w 28303"/>
                <a:gd name="connsiteY3" fmla="*/ 248194 h 24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03" h="248194">
                  <a:moveTo>
                    <a:pt x="15240" y="0"/>
                  </a:moveTo>
                  <a:cubicBezTo>
                    <a:pt x="7620" y="31568"/>
                    <a:pt x="0" y="63137"/>
                    <a:pt x="2177" y="104503"/>
                  </a:cubicBezTo>
                  <a:cubicBezTo>
                    <a:pt x="4354" y="145869"/>
                    <a:pt x="28303" y="248194"/>
                    <a:pt x="28303" y="248194"/>
                  </a:cubicBezTo>
                  <a:lnTo>
                    <a:pt x="28303" y="248194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Forme libre 73"/>
            <p:cNvSpPr/>
            <p:nvPr/>
          </p:nvSpPr>
          <p:spPr>
            <a:xfrm>
              <a:off x="6831874" y="4010297"/>
              <a:ext cx="156755" cy="143692"/>
            </a:xfrm>
            <a:custGeom>
              <a:avLst/>
              <a:gdLst>
                <a:gd name="connsiteX0" fmla="*/ 0 w 156755"/>
                <a:gd name="connsiteY0" fmla="*/ 0 h 143692"/>
                <a:gd name="connsiteX1" fmla="*/ 91440 w 156755"/>
                <a:gd name="connsiteY1" fmla="*/ 39189 h 143692"/>
                <a:gd name="connsiteX2" fmla="*/ 91440 w 156755"/>
                <a:gd name="connsiteY2" fmla="*/ 39189 h 143692"/>
                <a:gd name="connsiteX3" fmla="*/ 156755 w 156755"/>
                <a:gd name="connsiteY3" fmla="*/ 143692 h 14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755" h="143692">
                  <a:moveTo>
                    <a:pt x="0" y="0"/>
                  </a:moveTo>
                  <a:lnTo>
                    <a:pt x="91440" y="39189"/>
                  </a:lnTo>
                  <a:lnTo>
                    <a:pt x="91440" y="39189"/>
                  </a:lnTo>
                  <a:lnTo>
                    <a:pt x="156755" y="143692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Forme libre 74"/>
            <p:cNvSpPr/>
            <p:nvPr/>
          </p:nvSpPr>
          <p:spPr>
            <a:xfrm>
              <a:off x="6871063" y="3892731"/>
              <a:ext cx="104503" cy="222069"/>
            </a:xfrm>
            <a:custGeom>
              <a:avLst/>
              <a:gdLst>
                <a:gd name="connsiteX0" fmla="*/ 0 w 104503"/>
                <a:gd name="connsiteY0" fmla="*/ 0 h 222069"/>
                <a:gd name="connsiteX1" fmla="*/ 104503 w 104503"/>
                <a:gd name="connsiteY1" fmla="*/ 222069 h 222069"/>
                <a:gd name="connsiteX2" fmla="*/ 104503 w 104503"/>
                <a:gd name="connsiteY2" fmla="*/ 222069 h 22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03" h="222069">
                  <a:moveTo>
                    <a:pt x="0" y="0"/>
                  </a:moveTo>
                  <a:lnTo>
                    <a:pt x="104503" y="222069"/>
                  </a:lnTo>
                  <a:lnTo>
                    <a:pt x="104503" y="222069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6" name="ZoneTexte 75"/>
          <p:cNvSpPr txBox="1"/>
          <p:nvPr/>
        </p:nvSpPr>
        <p:spPr>
          <a:xfrm>
            <a:off x="7643834" y="4953340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complément</a:t>
            </a:r>
            <a:endParaRPr lang="fr-FR" sz="1100" dirty="0"/>
          </a:p>
        </p:txBody>
      </p:sp>
      <p:sp>
        <p:nvSpPr>
          <p:cNvPr id="77" name="Forme libre 76"/>
          <p:cNvSpPr/>
          <p:nvPr/>
        </p:nvSpPr>
        <p:spPr>
          <a:xfrm>
            <a:off x="7816241" y="4421688"/>
            <a:ext cx="208768" cy="488515"/>
          </a:xfrm>
          <a:custGeom>
            <a:avLst/>
            <a:gdLst>
              <a:gd name="connsiteX0" fmla="*/ 50104 w 208768"/>
              <a:gd name="connsiteY0" fmla="*/ 488515 h 488515"/>
              <a:gd name="connsiteX1" fmla="*/ 200417 w 208768"/>
              <a:gd name="connsiteY1" fmla="*/ 250520 h 488515"/>
              <a:gd name="connsiteX2" fmla="*/ 0 w 208768"/>
              <a:gd name="connsiteY2" fmla="*/ 0 h 4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768" h="488515">
                <a:moveTo>
                  <a:pt x="50104" y="488515"/>
                </a:moveTo>
                <a:cubicBezTo>
                  <a:pt x="129436" y="410227"/>
                  <a:pt x="208768" y="331939"/>
                  <a:pt x="200417" y="250520"/>
                </a:cubicBezTo>
                <a:cubicBezTo>
                  <a:pt x="192066" y="169101"/>
                  <a:pt x="96033" y="84550"/>
                  <a:pt x="0" y="0"/>
                </a:cubicBezTo>
              </a:path>
            </a:pathLst>
          </a:custGeom>
          <a:ln>
            <a:tailEnd type="stealt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8001024" y="4500570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lyse</a:t>
            </a:r>
            <a:endParaRPr lang="fr-FR" sz="1100" dirty="0"/>
          </a:p>
        </p:txBody>
      </p:sp>
      <p:cxnSp>
        <p:nvCxnSpPr>
          <p:cNvPr id="80" name="Connecteur droit avec flèche 79"/>
          <p:cNvCxnSpPr/>
          <p:nvPr/>
        </p:nvCxnSpPr>
        <p:spPr>
          <a:xfrm flipV="1">
            <a:off x="6357950" y="5357826"/>
            <a:ext cx="1571636" cy="71438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7606256" y="5429264"/>
            <a:ext cx="1053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neutralisation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28596" y="34701"/>
            <a:ext cx="350046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inhibiteurs des cytokines </a:t>
            </a:r>
          </a:p>
        </p:txBody>
      </p:sp>
      <p:cxnSp>
        <p:nvCxnSpPr>
          <p:cNvPr id="82" name="Connecteur droit 81"/>
          <p:cNvCxnSpPr/>
          <p:nvPr/>
        </p:nvCxnSpPr>
        <p:spPr>
          <a:xfrm>
            <a:off x="214314" y="426992"/>
            <a:ext cx="471487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1555656"/>
            <a:ext cx="764386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Des récepteurs solubles peuvent être détectés à l’état  physiologique dans la circulation. Ces</a:t>
            </a:r>
          </a:p>
          <a:p>
            <a:pPr algn="just"/>
            <a:r>
              <a:rPr lang="fr-FR" sz="1500" dirty="0" smtClean="0"/>
              <a:t>     récepteurs peuvent jouer : </a:t>
            </a:r>
            <a:endParaRPr lang="fr-FR" sz="500" dirty="0" smtClean="0"/>
          </a:p>
          <a:p>
            <a:pPr marL="360363" lvl="1" indent="-180975" algn="just">
              <a:buFont typeface="Wingdings" pitchFamily="2" charset="2"/>
              <a:buChar char="§"/>
            </a:pPr>
            <a:r>
              <a:rPr lang="fr-FR" sz="1500" dirty="0" smtClean="0"/>
              <a:t>Un rôle antagoniste en neutralisant la cytokine libre dans la circulation),</a:t>
            </a:r>
          </a:p>
          <a:p>
            <a:pPr marL="360363" lvl="1" indent="-180975" algn="just">
              <a:buFont typeface="Wingdings" pitchFamily="2" charset="2"/>
              <a:buChar char="§"/>
            </a:pPr>
            <a:r>
              <a:rPr lang="fr-FR" sz="1500" dirty="0" smtClean="0"/>
              <a:t>Una rôle agoniste en augmentant la demi-vie de la cytokine et en la présentant au récepteur. </a:t>
            </a:r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Des récepteurs solubles recombinants peuvent être utilisés en thérapeutique, </a:t>
            </a:r>
          </a:p>
          <a:p>
            <a:pPr algn="just"/>
            <a:r>
              <a:rPr lang="fr-FR" sz="1500" dirty="0" smtClean="0"/>
              <a:t>     particulièrement  ceux ayant une action antagoniste . </a:t>
            </a:r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Exemples des récepteurs du TNF (TNFR) qui sont de 2 types : TNFR I (p55) et TNFRII (p75) :</a:t>
            </a:r>
            <a:endParaRPr lang="fr-FR" sz="500" dirty="0" smtClean="0"/>
          </a:p>
          <a:p>
            <a:pPr algn="just"/>
            <a:r>
              <a:rPr lang="fr-FR" sz="500" dirty="0" smtClean="0">
                <a:solidFill>
                  <a:srgbClr val="FF0000"/>
                </a:solidFill>
              </a:rPr>
              <a:t>     </a:t>
            </a:r>
          </a:p>
          <a:p>
            <a:pPr marL="179388" algn="just">
              <a:buFont typeface="Wingdings" pitchFamily="2" charset="2"/>
              <a:buChar char="§"/>
            </a:pP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err="1" smtClean="0">
                <a:solidFill>
                  <a:srgbClr val="FF0000"/>
                </a:solidFill>
              </a:rPr>
              <a:t>Lenercept</a:t>
            </a:r>
            <a:r>
              <a:rPr lang="fr-FR" sz="1500" dirty="0" smtClean="0">
                <a:solidFill>
                  <a:srgbClr val="FF0000"/>
                </a:solidFill>
              </a:rPr>
              <a:t> :</a:t>
            </a:r>
            <a:r>
              <a:rPr lang="fr-FR" sz="1400" dirty="0" smtClean="0"/>
              <a:t>  </a:t>
            </a:r>
            <a:r>
              <a:rPr lang="fr-FR" sz="1500" dirty="0" smtClean="0"/>
              <a:t>formé de deux récepteurs TNFRI (partie extracellulaire) liés au fragment </a:t>
            </a:r>
            <a:r>
              <a:rPr lang="fr-FR" sz="1500" dirty="0" err="1" smtClean="0"/>
              <a:t>Fc</a:t>
            </a:r>
            <a:endParaRPr lang="fr-FR" sz="1500" dirty="0" smtClean="0"/>
          </a:p>
          <a:p>
            <a:pPr marL="179388" algn="just"/>
            <a:r>
              <a:rPr lang="fr-FR" sz="1500" dirty="0" smtClean="0"/>
              <a:t>   d’une IgG1 humaine.</a:t>
            </a:r>
          </a:p>
          <a:p>
            <a:pPr marL="179388" algn="just">
              <a:buFont typeface="Wingdings" pitchFamily="2" charset="2"/>
              <a:buChar char="§"/>
            </a:pP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err="1" smtClean="0">
                <a:solidFill>
                  <a:srgbClr val="FF0000"/>
                </a:solidFill>
              </a:rPr>
              <a:t>Etanercept</a:t>
            </a:r>
            <a:r>
              <a:rPr lang="fr-FR" sz="1500" dirty="0" smtClean="0">
                <a:solidFill>
                  <a:srgbClr val="FF0000"/>
                </a:solidFill>
              </a:rPr>
              <a:t> : </a:t>
            </a:r>
            <a:r>
              <a:rPr lang="fr-FR" sz="1500" dirty="0" smtClean="0"/>
              <a:t>comprenant  la partie extracellulaire du TNFRII liée au fragment </a:t>
            </a:r>
            <a:r>
              <a:rPr lang="fr-FR" sz="1500" dirty="0" err="1" smtClean="0"/>
              <a:t>Fc</a:t>
            </a:r>
            <a:r>
              <a:rPr lang="fr-FR" sz="1500" dirty="0" smtClean="0"/>
              <a:t> d’une IgG1</a:t>
            </a:r>
          </a:p>
          <a:p>
            <a:pPr marL="179388" algn="just"/>
            <a:r>
              <a:rPr lang="fr-FR" sz="1500" dirty="0" smtClean="0"/>
              <a:t>    humaine.</a:t>
            </a:r>
          </a:p>
          <a:p>
            <a:pPr marL="179388" algn="just"/>
            <a:r>
              <a:rPr lang="fr-FR" sz="1500" dirty="0" smtClean="0"/>
              <a:t>NB: le fragment </a:t>
            </a:r>
            <a:r>
              <a:rPr lang="fr-FR" sz="1500" dirty="0" err="1" smtClean="0"/>
              <a:t>Fc</a:t>
            </a:r>
            <a:r>
              <a:rPr lang="fr-FR" sz="1500" dirty="0" smtClean="0"/>
              <a:t> des </a:t>
            </a:r>
            <a:r>
              <a:rPr lang="fr-FR" sz="1500" dirty="0" err="1" smtClean="0"/>
              <a:t>IgG</a:t>
            </a:r>
            <a:r>
              <a:rPr lang="fr-FR" sz="1500" dirty="0" smtClean="0"/>
              <a:t> permet la clearance du complexe TNF/TNFR via les </a:t>
            </a:r>
            <a:r>
              <a:rPr lang="fr-FR" sz="1500" dirty="0" err="1" smtClean="0"/>
              <a:t>Fc</a:t>
            </a:r>
            <a:r>
              <a:rPr lang="fr-FR" sz="1500" dirty="0" smtClean="0">
                <a:sym typeface="Symbol"/>
              </a:rPr>
              <a:t></a:t>
            </a:r>
            <a:r>
              <a:rPr lang="fr-FR" sz="1500" dirty="0" smtClean="0"/>
              <a:t>R sur les macrophages.</a:t>
            </a:r>
          </a:p>
          <a:p>
            <a:pPr marL="179388" algn="just"/>
            <a:r>
              <a:rPr lang="fr-FR" sz="1500" dirty="0" smtClean="0"/>
              <a:t> </a:t>
            </a:r>
          </a:p>
          <a:p>
            <a:pPr marL="179388" algn="just"/>
            <a:endParaRPr lang="fr-FR" sz="15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28596" y="34701"/>
            <a:ext cx="350046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inhibiteurs des cytokines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214314" y="426992"/>
            <a:ext cx="471487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8596" y="819819"/>
            <a:ext cx="77153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b.  Récepteurs recombinants solubles. Exemple : TNFR recombinant (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Lenercept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Etanercept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/>
          <p:nvPr/>
        </p:nvSpPr>
        <p:spPr>
          <a:xfrm rot="10800000">
            <a:off x="2000232" y="4915131"/>
            <a:ext cx="5786478" cy="804839"/>
          </a:xfrm>
          <a:custGeom>
            <a:avLst/>
            <a:gdLst>
              <a:gd name="connsiteX0" fmla="*/ 0 w 2016690"/>
              <a:gd name="connsiteY0" fmla="*/ 50104 h 659704"/>
              <a:gd name="connsiteX1" fmla="*/ 613775 w 2016690"/>
              <a:gd name="connsiteY1" fmla="*/ 576197 h 659704"/>
              <a:gd name="connsiteX2" fmla="*/ 1478071 w 2016690"/>
              <a:gd name="connsiteY2" fmla="*/ 551145 h 659704"/>
              <a:gd name="connsiteX3" fmla="*/ 2016690 w 2016690"/>
              <a:gd name="connsiteY3" fmla="*/ 0 h 65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6690" h="659704">
                <a:moveTo>
                  <a:pt x="0" y="50104"/>
                </a:moveTo>
                <a:cubicBezTo>
                  <a:pt x="183715" y="271397"/>
                  <a:pt x="367430" y="492690"/>
                  <a:pt x="613775" y="576197"/>
                </a:cubicBezTo>
                <a:cubicBezTo>
                  <a:pt x="860120" y="659704"/>
                  <a:pt x="1244252" y="647178"/>
                  <a:pt x="1478071" y="551145"/>
                </a:cubicBezTo>
                <a:cubicBezTo>
                  <a:pt x="1711890" y="455112"/>
                  <a:pt x="1864290" y="227556"/>
                  <a:pt x="2016690" y="0"/>
                </a:cubicBezTo>
              </a:path>
            </a:pathLst>
          </a:cu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000496" y="5280894"/>
            <a:ext cx="1635309" cy="34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Cellule cible </a:t>
            </a:r>
            <a:endParaRPr lang="fr-FR" sz="1200" dirty="0"/>
          </a:p>
        </p:txBody>
      </p:sp>
      <p:grpSp>
        <p:nvGrpSpPr>
          <p:cNvPr id="2" name="Groupe 56"/>
          <p:cNvGrpSpPr/>
          <p:nvPr/>
        </p:nvGrpSpPr>
        <p:grpSpPr>
          <a:xfrm>
            <a:off x="4696240" y="4486504"/>
            <a:ext cx="836438" cy="573902"/>
            <a:chOff x="2643174" y="5715016"/>
            <a:chExt cx="475014" cy="429422"/>
          </a:xfrm>
        </p:grpSpPr>
        <p:sp>
          <p:nvSpPr>
            <p:cNvPr id="63" name="Arc plein 4"/>
            <p:cNvSpPr/>
            <p:nvPr/>
          </p:nvSpPr>
          <p:spPr>
            <a:xfrm rot="10800000">
              <a:off x="2643174" y="5715016"/>
              <a:ext cx="214314" cy="285752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64" name="Connecteur droit 5"/>
            <p:cNvCxnSpPr/>
            <p:nvPr/>
          </p:nvCxnSpPr>
          <p:spPr>
            <a:xfrm rot="5400000">
              <a:off x="2676240" y="6072206"/>
              <a:ext cx="142876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Arc plein 6"/>
            <p:cNvSpPr/>
            <p:nvPr/>
          </p:nvSpPr>
          <p:spPr>
            <a:xfrm rot="10800000">
              <a:off x="2760998" y="5715016"/>
              <a:ext cx="214314" cy="285752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66" name="Connecteur droit 7"/>
            <p:cNvCxnSpPr/>
            <p:nvPr/>
          </p:nvCxnSpPr>
          <p:spPr>
            <a:xfrm rot="5400000">
              <a:off x="2794064" y="6072206"/>
              <a:ext cx="142876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7" name="Arc plein 8"/>
            <p:cNvSpPr/>
            <p:nvPr/>
          </p:nvSpPr>
          <p:spPr>
            <a:xfrm rot="10800000">
              <a:off x="2903874" y="5715016"/>
              <a:ext cx="214314" cy="285752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68" name="Connecteur droit 9"/>
            <p:cNvCxnSpPr/>
            <p:nvPr/>
          </p:nvCxnSpPr>
          <p:spPr>
            <a:xfrm rot="5400000">
              <a:off x="2936940" y="6072206"/>
              <a:ext cx="142876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" name="Groupe 56"/>
          <p:cNvGrpSpPr/>
          <p:nvPr/>
        </p:nvGrpSpPr>
        <p:grpSpPr>
          <a:xfrm>
            <a:off x="3356630" y="4415066"/>
            <a:ext cx="836438" cy="645340"/>
            <a:chOff x="2643174" y="5715016"/>
            <a:chExt cx="475014" cy="429422"/>
          </a:xfrm>
        </p:grpSpPr>
        <p:sp>
          <p:nvSpPr>
            <p:cNvPr id="57" name="Arc plein 56"/>
            <p:cNvSpPr/>
            <p:nvPr/>
          </p:nvSpPr>
          <p:spPr>
            <a:xfrm rot="10800000">
              <a:off x="2643174" y="5715016"/>
              <a:ext cx="214314" cy="285752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58" name="Connecteur droit 57"/>
            <p:cNvCxnSpPr/>
            <p:nvPr/>
          </p:nvCxnSpPr>
          <p:spPr>
            <a:xfrm rot="5400000">
              <a:off x="2676240" y="6072206"/>
              <a:ext cx="142876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59" name="Arc plein 58"/>
            <p:cNvSpPr/>
            <p:nvPr/>
          </p:nvSpPr>
          <p:spPr>
            <a:xfrm rot="10800000">
              <a:off x="2760998" y="5715016"/>
              <a:ext cx="214314" cy="285752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60" name="Connecteur droit 59"/>
            <p:cNvCxnSpPr/>
            <p:nvPr/>
          </p:nvCxnSpPr>
          <p:spPr>
            <a:xfrm rot="5400000">
              <a:off x="2794064" y="6072206"/>
              <a:ext cx="142876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61" name="Arc plein 60"/>
            <p:cNvSpPr/>
            <p:nvPr/>
          </p:nvSpPr>
          <p:spPr>
            <a:xfrm rot="10800000">
              <a:off x="2903874" y="5715016"/>
              <a:ext cx="214314" cy="285752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62" name="Connecteur droit 61"/>
            <p:cNvCxnSpPr/>
            <p:nvPr/>
          </p:nvCxnSpPr>
          <p:spPr>
            <a:xfrm rot="5400000">
              <a:off x="2936940" y="6072206"/>
              <a:ext cx="142876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5429256" y="4700817"/>
            <a:ext cx="1635309" cy="34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TNFRI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786050" y="4772255"/>
            <a:ext cx="1635309" cy="34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TNFRII</a:t>
            </a:r>
            <a:endParaRPr lang="fr-FR" sz="1200" dirty="0"/>
          </a:p>
        </p:txBody>
      </p:sp>
      <p:grpSp>
        <p:nvGrpSpPr>
          <p:cNvPr id="5" name="Groupe 19"/>
          <p:cNvGrpSpPr/>
          <p:nvPr/>
        </p:nvGrpSpPr>
        <p:grpSpPr>
          <a:xfrm>
            <a:off x="5562814" y="1357298"/>
            <a:ext cx="866574" cy="1275883"/>
            <a:chOff x="8001024" y="3214686"/>
            <a:chExt cx="571504" cy="928694"/>
          </a:xfrm>
        </p:grpSpPr>
        <p:sp>
          <p:nvSpPr>
            <p:cNvPr id="51" name="Arc plein 50"/>
            <p:cNvSpPr/>
            <p:nvPr/>
          </p:nvSpPr>
          <p:spPr>
            <a:xfrm rot="10800000">
              <a:off x="8001024" y="3214686"/>
              <a:ext cx="357190" cy="428628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358214" y="3643314"/>
              <a:ext cx="45719" cy="50006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215338" y="3643314"/>
              <a:ext cx="45719" cy="50006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Arc plein 53"/>
            <p:cNvSpPr/>
            <p:nvPr/>
          </p:nvSpPr>
          <p:spPr>
            <a:xfrm rot="10800000">
              <a:off x="8215338" y="3214686"/>
              <a:ext cx="357190" cy="428628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55" name="Connecteur droit 24"/>
            <p:cNvCxnSpPr/>
            <p:nvPr/>
          </p:nvCxnSpPr>
          <p:spPr>
            <a:xfrm>
              <a:off x="8269159" y="3748612"/>
              <a:ext cx="71438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8265441" y="3825856"/>
              <a:ext cx="71438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ZoneTexte 16"/>
          <p:cNvSpPr txBox="1"/>
          <p:nvPr/>
        </p:nvSpPr>
        <p:spPr>
          <a:xfrm>
            <a:off x="5722773" y="2643182"/>
            <a:ext cx="1635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</a:rPr>
              <a:t>Lenercept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endParaRPr lang="fr-FR" sz="1600" b="1" dirty="0">
              <a:solidFill>
                <a:srgbClr val="FF0000"/>
              </a:solidFill>
            </a:endParaRPr>
          </a:p>
        </p:txBody>
      </p:sp>
      <p:grpSp>
        <p:nvGrpSpPr>
          <p:cNvPr id="8" name="Groupe 27"/>
          <p:cNvGrpSpPr/>
          <p:nvPr/>
        </p:nvGrpSpPr>
        <p:grpSpPr>
          <a:xfrm>
            <a:off x="2494695" y="1214422"/>
            <a:ext cx="577107" cy="1347321"/>
            <a:chOff x="6177496" y="3214686"/>
            <a:chExt cx="357190" cy="928694"/>
          </a:xfrm>
        </p:grpSpPr>
        <p:sp>
          <p:nvSpPr>
            <p:cNvPr id="46" name="Arc plein 45"/>
            <p:cNvSpPr/>
            <p:nvPr/>
          </p:nvSpPr>
          <p:spPr>
            <a:xfrm rot="10800000">
              <a:off x="6177496" y="3214686"/>
              <a:ext cx="357190" cy="428628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91810" y="3643314"/>
              <a:ext cx="45719" cy="50006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99038" y="3643314"/>
              <a:ext cx="45719" cy="50006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6340333" y="3748612"/>
              <a:ext cx="71438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6336615" y="3825856"/>
              <a:ext cx="71438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2230076" y="2720335"/>
            <a:ext cx="1635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</a:rPr>
              <a:t>Etanercept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93683" y="1715792"/>
            <a:ext cx="714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TNFRII</a:t>
            </a:r>
            <a:endParaRPr lang="fr-FR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015762" y="2197409"/>
            <a:ext cx="1635309" cy="34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Fc</a:t>
            </a:r>
            <a:r>
              <a:rPr lang="fr-FR" sz="1200" dirty="0" smtClean="0"/>
              <a:t>-</a:t>
            </a:r>
            <a:r>
              <a:rPr lang="fr-FR" sz="1200" dirty="0" err="1" smtClean="0"/>
              <a:t>IgG</a:t>
            </a:r>
            <a:endParaRPr lang="fr-FR" sz="1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016158" y="1715792"/>
            <a:ext cx="1635309" cy="34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TNFRI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301910" y="2197409"/>
            <a:ext cx="1635309" cy="34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Fc</a:t>
            </a:r>
            <a:r>
              <a:rPr lang="fr-FR" sz="1200" dirty="0" smtClean="0"/>
              <a:t>-</a:t>
            </a:r>
            <a:r>
              <a:rPr lang="fr-FR" sz="1200" dirty="0" err="1" smtClean="0"/>
              <a:t>IgG</a:t>
            </a:r>
            <a:endParaRPr lang="fr-FR" sz="1200" dirty="0"/>
          </a:p>
        </p:txBody>
      </p:sp>
      <p:sp>
        <p:nvSpPr>
          <p:cNvPr id="24" name="Ellipse 23"/>
          <p:cNvSpPr/>
          <p:nvPr/>
        </p:nvSpPr>
        <p:spPr>
          <a:xfrm>
            <a:off x="4444654" y="3664966"/>
            <a:ext cx="251586" cy="1743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592504" y="3577812"/>
            <a:ext cx="251586" cy="1743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4652127" y="3752120"/>
            <a:ext cx="251586" cy="1743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41"/>
          <p:cNvGrpSpPr/>
          <p:nvPr/>
        </p:nvGrpSpPr>
        <p:grpSpPr>
          <a:xfrm rot="14941614">
            <a:off x="5055326" y="3076257"/>
            <a:ext cx="409255" cy="1026367"/>
            <a:chOff x="8001024" y="3214686"/>
            <a:chExt cx="571504" cy="928694"/>
          </a:xfrm>
        </p:grpSpPr>
        <p:sp>
          <p:nvSpPr>
            <p:cNvPr id="40" name="Arc plein 39"/>
            <p:cNvSpPr/>
            <p:nvPr/>
          </p:nvSpPr>
          <p:spPr>
            <a:xfrm rot="10800000">
              <a:off x="8001024" y="3214686"/>
              <a:ext cx="357190" cy="428628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358214" y="3643314"/>
              <a:ext cx="45719" cy="50006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15338" y="3643314"/>
              <a:ext cx="45719" cy="50006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Arc plein 42"/>
            <p:cNvSpPr/>
            <p:nvPr/>
          </p:nvSpPr>
          <p:spPr>
            <a:xfrm rot="10800000">
              <a:off x="8215338" y="3214686"/>
              <a:ext cx="357190" cy="428628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44" name="Connecteur droit 43"/>
            <p:cNvCxnSpPr/>
            <p:nvPr/>
          </p:nvCxnSpPr>
          <p:spPr>
            <a:xfrm>
              <a:off x="8269159" y="3748612"/>
              <a:ext cx="71438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8265441" y="3825856"/>
              <a:ext cx="71438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Ellipse 27"/>
          <p:cNvSpPr/>
          <p:nvPr/>
        </p:nvSpPr>
        <p:spPr>
          <a:xfrm>
            <a:off x="3186724" y="3839275"/>
            <a:ext cx="251586" cy="1743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3334574" y="3752120"/>
            <a:ext cx="251586" cy="1743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3394197" y="3926429"/>
            <a:ext cx="251586" cy="1743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4071934" y="3272057"/>
            <a:ext cx="754758" cy="34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TNF</a:t>
            </a:r>
            <a:endParaRPr lang="fr-FR" sz="1200" dirty="0"/>
          </a:p>
        </p:txBody>
      </p:sp>
      <p:grpSp>
        <p:nvGrpSpPr>
          <p:cNvPr id="13" name="Groupe 52"/>
          <p:cNvGrpSpPr/>
          <p:nvPr/>
        </p:nvGrpSpPr>
        <p:grpSpPr>
          <a:xfrm rot="6194036">
            <a:off x="2836566" y="3421676"/>
            <a:ext cx="342765" cy="770826"/>
            <a:chOff x="6177496" y="3214686"/>
            <a:chExt cx="357190" cy="928694"/>
          </a:xfrm>
        </p:grpSpPr>
        <p:sp>
          <p:nvSpPr>
            <p:cNvPr id="35" name="Arc plein 34"/>
            <p:cNvSpPr/>
            <p:nvPr/>
          </p:nvSpPr>
          <p:spPr>
            <a:xfrm rot="10800000">
              <a:off x="6177496" y="3214686"/>
              <a:ext cx="357190" cy="428628"/>
            </a:xfrm>
            <a:prstGeom prst="blockArc">
              <a:avLst>
                <a:gd name="adj1" fmla="val 10800000"/>
                <a:gd name="adj2" fmla="val 21290666"/>
                <a:gd name="adj3" fmla="val 4267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91810" y="3643314"/>
              <a:ext cx="45719" cy="50006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99038" y="3643314"/>
              <a:ext cx="45719" cy="50006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37"/>
            <p:cNvCxnSpPr/>
            <p:nvPr/>
          </p:nvCxnSpPr>
          <p:spPr>
            <a:xfrm>
              <a:off x="6340333" y="3748612"/>
              <a:ext cx="71438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6336615" y="3825856"/>
              <a:ext cx="71438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3" name="Connecteur droit avec flèche 32"/>
          <p:cNvCxnSpPr/>
          <p:nvPr/>
        </p:nvCxnSpPr>
        <p:spPr>
          <a:xfrm>
            <a:off x="2557759" y="4362201"/>
            <a:ext cx="3647997" cy="193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822033" y="3926429"/>
            <a:ext cx="1855066" cy="337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neutralisation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71406" y="6072206"/>
            <a:ext cx="89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NB: les thérapeutiques ciblant le TNF ou son récepteur  (</a:t>
            </a:r>
            <a:r>
              <a:rPr lang="fr-FR" sz="1400" dirty="0" err="1" smtClean="0">
                <a:solidFill>
                  <a:srgbClr val="FF0000"/>
                </a:solidFill>
              </a:rPr>
              <a:t>infliximab</a:t>
            </a:r>
            <a:r>
              <a:rPr lang="fr-FR" sz="1400" dirty="0" smtClean="0">
                <a:solidFill>
                  <a:srgbClr val="FF0000"/>
                </a:solidFill>
              </a:rPr>
              <a:t>, </a:t>
            </a:r>
            <a:r>
              <a:rPr lang="fr-FR" sz="1400" dirty="0" err="1" smtClean="0">
                <a:solidFill>
                  <a:srgbClr val="FF0000"/>
                </a:solidFill>
              </a:rPr>
              <a:t>etanercept</a:t>
            </a:r>
            <a:r>
              <a:rPr lang="fr-FR" sz="1400" dirty="0" smtClean="0">
                <a:solidFill>
                  <a:srgbClr val="FF0000"/>
                </a:solidFill>
              </a:rPr>
              <a:t>, </a:t>
            </a:r>
            <a:r>
              <a:rPr lang="fr-FR" sz="1400" dirty="0" err="1" smtClean="0">
                <a:solidFill>
                  <a:srgbClr val="FF0000"/>
                </a:solidFill>
              </a:rPr>
              <a:t>lenercept</a:t>
            </a:r>
            <a:r>
              <a:rPr lang="fr-FR" sz="1400" dirty="0" smtClean="0">
                <a:solidFill>
                  <a:srgbClr val="FF0000"/>
                </a:solidFill>
              </a:rPr>
              <a:t>) prédisposent à la tuberculose (réactivation d’une infection latente),  du faite de son rôle important dans l’immunité anti-</a:t>
            </a:r>
            <a:r>
              <a:rPr lang="fr-FR" sz="1400" dirty="0" err="1" smtClean="0">
                <a:solidFill>
                  <a:srgbClr val="FF0000"/>
                </a:solidFill>
              </a:rPr>
              <a:t>Mycobactérium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i="1" dirty="0" err="1" smtClean="0">
                <a:solidFill>
                  <a:srgbClr val="FF0000"/>
                </a:solidFill>
              </a:rPr>
              <a:t>tuberculosis</a:t>
            </a:r>
            <a:r>
              <a:rPr lang="fr-FR" sz="1400" dirty="0" smtClean="0">
                <a:solidFill>
                  <a:srgbClr val="FF0000"/>
                </a:solidFill>
              </a:rPr>
              <a:t>.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28596" y="34701"/>
            <a:ext cx="350046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inhibiteurs des cytokines </a:t>
            </a:r>
          </a:p>
        </p:txBody>
      </p:sp>
      <p:cxnSp>
        <p:nvCxnSpPr>
          <p:cNvPr id="71" name="Connecteur droit 70"/>
          <p:cNvCxnSpPr/>
          <p:nvPr/>
        </p:nvCxnSpPr>
        <p:spPr>
          <a:xfrm>
            <a:off x="214314" y="426992"/>
            <a:ext cx="471487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28596" y="819819"/>
            <a:ext cx="77153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b.  Récepteurs recombinants solubles. Exemple : TNFR recombinant (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Lenercept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Etanercept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1470242"/>
            <a:ext cx="76438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fr-FR" sz="14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L’IL1 est une cytokine pro-inflammatoire impliquée dans plusieurs états pathologiques </a:t>
            </a:r>
          </a:p>
          <a:p>
            <a:pPr algn="just"/>
            <a:r>
              <a:rPr lang="fr-FR" sz="1500" dirty="0" smtClean="0"/>
              <a:t>      inflammatoires et auto-immuns (polyarthrite rhumatoïde </a:t>
            </a:r>
            <a:r>
              <a:rPr lang="fr-FR" sz="1500" dirty="0" err="1" smtClean="0"/>
              <a:t>etc</a:t>
            </a:r>
            <a:r>
              <a:rPr lang="fr-FR" sz="1500" dirty="0" smtClean="0"/>
              <a:t>…)</a:t>
            </a:r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L’IL1 possède un antagoniste naturel qui est l’IL1Ra (IL1 </a:t>
            </a:r>
            <a:r>
              <a:rPr lang="fr-FR" sz="1500" dirty="0" err="1" smtClean="0"/>
              <a:t>receptor</a:t>
            </a:r>
            <a:r>
              <a:rPr lang="fr-FR" sz="1500" dirty="0" smtClean="0"/>
              <a:t> </a:t>
            </a:r>
            <a:r>
              <a:rPr lang="fr-FR" sz="1500" dirty="0" err="1" smtClean="0"/>
              <a:t>antagonist</a:t>
            </a:r>
            <a:r>
              <a:rPr lang="fr-FR" sz="1500" dirty="0" smtClean="0"/>
              <a:t>),  produit par les</a:t>
            </a:r>
          </a:p>
          <a:p>
            <a:pPr algn="just"/>
            <a:r>
              <a:rPr lang="fr-FR" sz="1500" dirty="0" smtClean="0"/>
              <a:t>      mêmes cellules que l’IL1, avec un décalage de quelques heures.</a:t>
            </a:r>
          </a:p>
          <a:p>
            <a:pPr algn="just">
              <a:buFont typeface="Wingdings" pitchFamily="2" charset="2"/>
              <a:buChar char="Ø"/>
            </a:pPr>
            <a:endParaRPr lang="fr-FR" sz="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L’IL1Ra  se fixe aux mêmes récepteurs que l’IL1, et bloque par compétition les actions de l’IL1. </a:t>
            </a:r>
          </a:p>
          <a:p>
            <a:pPr algn="just">
              <a:buFont typeface="Wingdings" pitchFamily="2" charset="2"/>
              <a:buChar char="Ø"/>
            </a:pPr>
            <a:endParaRPr lang="fr-FR" sz="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L’IL1Ra humain recombinant a été utilisé dans des essais cliniques dans le traitement de la</a:t>
            </a:r>
          </a:p>
          <a:p>
            <a:pPr algn="just"/>
            <a:r>
              <a:rPr lang="fr-FR" sz="1500" dirty="0" smtClean="0"/>
              <a:t>      polyarthrite rhumatoïde et la GVHD. </a:t>
            </a:r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Dans la PR, l’IL1Ra recombinant est moins efficace que les anti-TNF. </a:t>
            </a:r>
          </a:p>
        </p:txBody>
      </p:sp>
      <p:sp>
        <p:nvSpPr>
          <p:cNvPr id="8" name="Forme libre 7"/>
          <p:cNvSpPr/>
          <p:nvPr/>
        </p:nvSpPr>
        <p:spPr>
          <a:xfrm>
            <a:off x="5252581" y="5160723"/>
            <a:ext cx="321501" cy="1415441"/>
          </a:xfrm>
          <a:custGeom>
            <a:avLst/>
            <a:gdLst>
              <a:gd name="connsiteX0" fmla="*/ 208767 w 321501"/>
              <a:gd name="connsiteY0" fmla="*/ 0 h 1415441"/>
              <a:gd name="connsiteX1" fmla="*/ 20877 w 321501"/>
              <a:gd name="connsiteY1" fmla="*/ 463463 h 1415441"/>
              <a:gd name="connsiteX2" fmla="*/ 83507 w 321501"/>
              <a:gd name="connsiteY2" fmla="*/ 1014609 h 1415441"/>
              <a:gd name="connsiteX3" fmla="*/ 321501 w 321501"/>
              <a:gd name="connsiteY3" fmla="*/ 1415441 h 14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501" h="1415441">
                <a:moveTo>
                  <a:pt x="208767" y="0"/>
                </a:moveTo>
                <a:cubicBezTo>
                  <a:pt x="125260" y="147181"/>
                  <a:pt x="41754" y="294362"/>
                  <a:pt x="20877" y="463463"/>
                </a:cubicBezTo>
                <a:cubicBezTo>
                  <a:pt x="0" y="632564"/>
                  <a:pt x="33403" y="855946"/>
                  <a:pt x="83507" y="1014609"/>
                </a:cubicBezTo>
                <a:cubicBezTo>
                  <a:pt x="133611" y="1173272"/>
                  <a:pt x="227556" y="1294356"/>
                  <a:pt x="321501" y="1415441"/>
                </a:cubicBezTo>
              </a:path>
            </a:pathLst>
          </a:custGeom>
          <a:ln w="317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714744" y="5929330"/>
            <a:ext cx="500066" cy="28575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214810" y="5929330"/>
            <a:ext cx="500066" cy="28575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714876" y="5929330"/>
            <a:ext cx="500066" cy="28575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>
            <a:stCxn id="12" idx="3"/>
          </p:cNvCxnSpPr>
          <p:nvPr/>
        </p:nvCxnSpPr>
        <p:spPr>
          <a:xfrm>
            <a:off x="5214942" y="6072206"/>
            <a:ext cx="21431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3714744" y="5429264"/>
            <a:ext cx="500066" cy="28575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214810" y="5429264"/>
            <a:ext cx="500066" cy="28575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714876" y="5429264"/>
            <a:ext cx="500066" cy="28575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>
            <a:stCxn id="18" idx="3"/>
          </p:cNvCxnSpPr>
          <p:nvPr/>
        </p:nvCxnSpPr>
        <p:spPr>
          <a:xfrm>
            <a:off x="5214942" y="5572140"/>
            <a:ext cx="214314" cy="1588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21" name="Connecteur droit 20"/>
          <p:cNvCxnSpPr/>
          <p:nvPr/>
        </p:nvCxnSpPr>
        <p:spPr>
          <a:xfrm rot="16200000" flipH="1">
            <a:off x="5572132" y="5715016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5572132" y="5857892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715008" y="585789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286512" y="5723769"/>
            <a:ext cx="1635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Transduction du signal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857621" y="6215082"/>
            <a:ext cx="100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IL1 R type I</a:t>
            </a:r>
            <a:endParaRPr lang="fr-FR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3857620" y="5152265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IL1R </a:t>
            </a:r>
            <a:r>
              <a:rPr lang="fr-FR" sz="1200" dirty="0" err="1" smtClean="0"/>
              <a:t>AcP</a:t>
            </a:r>
            <a:r>
              <a:rPr lang="fr-FR" sz="1200" dirty="0" smtClean="0"/>
              <a:t> (</a:t>
            </a:r>
            <a:r>
              <a:rPr lang="fr-FR" sz="1200" dirty="0" err="1" smtClean="0"/>
              <a:t>typeIII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sp>
        <p:nvSpPr>
          <p:cNvPr id="29" name="Ellipse 28"/>
          <p:cNvSpPr/>
          <p:nvPr/>
        </p:nvSpPr>
        <p:spPr>
          <a:xfrm>
            <a:off x="1428728" y="5214950"/>
            <a:ext cx="571504" cy="2857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1428728" y="5715016"/>
            <a:ext cx="571504" cy="2857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1357290" y="6215082"/>
            <a:ext cx="642942" cy="2857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2000232" y="5429264"/>
            <a:ext cx="1571636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2000232" y="5929330"/>
            <a:ext cx="142876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2071670" y="6215082"/>
            <a:ext cx="1500198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16200000" flipH="1">
            <a:off x="3489763" y="6179363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00035" y="5072074"/>
            <a:ext cx="500065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IL1</a:t>
            </a:r>
            <a:r>
              <a:rPr lang="fr-FR" sz="1200" dirty="0" smtClean="0">
                <a:sym typeface="Symbol"/>
              </a:rPr>
              <a:t></a:t>
            </a:r>
            <a:endParaRPr lang="fr-FR" sz="1200" dirty="0"/>
          </a:p>
        </p:txBody>
      </p:sp>
      <p:sp>
        <p:nvSpPr>
          <p:cNvPr id="41" name="ZoneTexte 40"/>
          <p:cNvSpPr txBox="1"/>
          <p:nvPr/>
        </p:nvSpPr>
        <p:spPr>
          <a:xfrm>
            <a:off x="428596" y="557214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IL1</a:t>
            </a:r>
            <a:r>
              <a:rPr lang="fr-FR" sz="1200" dirty="0" smtClean="0">
                <a:sym typeface="Symbol"/>
              </a:rPr>
              <a:t> </a:t>
            </a:r>
          </a:p>
          <a:p>
            <a:r>
              <a:rPr lang="fr-FR" sz="1200" dirty="0" smtClean="0">
                <a:sym typeface="Symbol"/>
              </a:rPr>
              <a:t>(10-15%)</a:t>
            </a:r>
            <a:endParaRPr lang="fr-FR" sz="1200" dirty="0"/>
          </a:p>
        </p:txBody>
      </p:sp>
      <p:sp>
        <p:nvSpPr>
          <p:cNvPr id="42" name="ZoneTexte 41"/>
          <p:cNvSpPr txBox="1"/>
          <p:nvPr/>
        </p:nvSpPr>
        <p:spPr>
          <a:xfrm>
            <a:off x="642910" y="642939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IL1Ra </a:t>
            </a:r>
          </a:p>
          <a:p>
            <a:r>
              <a:rPr lang="fr-FR" sz="1200" dirty="0" smtClean="0"/>
              <a:t>IL1Ra recombinant</a:t>
            </a:r>
            <a:endParaRPr lang="fr-FR" sz="1200" dirty="0"/>
          </a:p>
        </p:txBody>
      </p:sp>
      <p:sp>
        <p:nvSpPr>
          <p:cNvPr id="32" name="Rectangle 31"/>
          <p:cNvSpPr/>
          <p:nvPr/>
        </p:nvSpPr>
        <p:spPr>
          <a:xfrm>
            <a:off x="428596" y="34701"/>
            <a:ext cx="350046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inhibiteurs des cytokines </a:t>
            </a:r>
          </a:p>
        </p:txBody>
      </p:sp>
      <p:cxnSp>
        <p:nvCxnSpPr>
          <p:cNvPr id="34" name="Connecteur droit 33"/>
          <p:cNvCxnSpPr/>
          <p:nvPr/>
        </p:nvCxnSpPr>
        <p:spPr>
          <a:xfrm>
            <a:off x="214314" y="426992"/>
            <a:ext cx="471487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28596" y="819819"/>
            <a:ext cx="82868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c. Antagonistes de Récepteurs  de cytokines recombinants. Exemple : IL1Ra humain recombinant.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icrosoftPillsV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2910" y="2857496"/>
            <a:ext cx="7929618" cy="156966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274" y="2857496"/>
            <a:ext cx="7889254" cy="156966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VIII- Immunothérapie antiallergique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(les extraits allergéniques et les allergènes recombinants)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928670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600" dirty="0" smtClean="0"/>
              <a:t>  La désensibilisation allergique  est un méthode = d’immunothérapie spécifique qui consiste à</a:t>
            </a:r>
          </a:p>
          <a:p>
            <a:pPr algn="just"/>
            <a:r>
              <a:rPr lang="fr-FR" sz="1600" dirty="0" smtClean="0"/>
              <a:t>     administrer un antigène (allergène) sous une forme qui permet d’inhiber la réponse Th2 et la</a:t>
            </a:r>
          </a:p>
          <a:p>
            <a:pPr algn="just"/>
            <a:r>
              <a:rPr lang="fr-FR" sz="1600" dirty="0" smtClean="0"/>
              <a:t>     production d’</a:t>
            </a:r>
            <a:r>
              <a:rPr lang="fr-FR" sz="1600" dirty="0" err="1" smtClean="0"/>
              <a:t>IgE</a:t>
            </a:r>
            <a:r>
              <a:rPr lang="fr-FR" sz="1600" dirty="0" smtClean="0"/>
              <a:t> contre cet allergène. </a:t>
            </a:r>
          </a:p>
          <a:p>
            <a:pPr algn="just">
              <a:buFont typeface="Wingdings" pitchFamily="2" charset="2"/>
              <a:buChar char="Ø"/>
            </a:pPr>
            <a:endParaRPr lang="fr-FR" sz="1600" dirty="0" smtClean="0"/>
          </a:p>
          <a:p>
            <a:pPr algn="just">
              <a:buFont typeface="Wingdings" pitchFamily="2" charset="2"/>
              <a:buChar char="Ø"/>
            </a:pPr>
            <a:endParaRPr lang="fr-FR" sz="1600" dirty="0"/>
          </a:p>
          <a:p>
            <a:pPr algn="just">
              <a:buFont typeface="Wingdings" pitchFamily="2" charset="2"/>
              <a:buChar char="Ø"/>
            </a:pPr>
            <a:endParaRPr lang="fr-FR" sz="1600" dirty="0" smtClean="0"/>
          </a:p>
          <a:p>
            <a:pPr algn="just">
              <a:buFont typeface="Wingdings" pitchFamily="2" charset="2"/>
              <a:buChar char="Ø"/>
            </a:pPr>
            <a:endParaRPr lang="fr-FR" sz="1600" dirty="0"/>
          </a:p>
          <a:p>
            <a:pPr algn="just">
              <a:buFont typeface="Wingdings" pitchFamily="2" charset="2"/>
              <a:buChar char="Ø"/>
            </a:pPr>
            <a:endParaRPr lang="fr-FR" sz="1600" dirty="0" smtClean="0"/>
          </a:p>
          <a:p>
            <a:pPr algn="just">
              <a:buFont typeface="Wingdings" pitchFamily="2" charset="2"/>
              <a:buChar char="Ø"/>
            </a:pPr>
            <a:endParaRPr lang="fr-FR" sz="1600" dirty="0"/>
          </a:p>
          <a:p>
            <a:pPr algn="just">
              <a:buFont typeface="Wingdings" pitchFamily="2" charset="2"/>
              <a:buChar char="Ø"/>
            </a:pPr>
            <a:endParaRPr lang="fr-FR" sz="1600" dirty="0" smtClean="0"/>
          </a:p>
          <a:p>
            <a:pPr algn="just">
              <a:buFont typeface="Wingdings" pitchFamily="2" charset="2"/>
              <a:buChar char="Ø"/>
            </a:pPr>
            <a:endParaRPr lang="fr-FR" sz="1600" dirty="0"/>
          </a:p>
          <a:p>
            <a:pPr algn="just">
              <a:buFont typeface="Wingdings" pitchFamily="2" charset="2"/>
              <a:buChar char="Ø"/>
            </a:pPr>
            <a:endParaRPr lang="fr-FR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8596" y="-24"/>
            <a:ext cx="4286280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 La désensibilisation allergique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471487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893581"/>
            <a:ext cx="38290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526028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600" dirty="0" smtClean="0"/>
              <a:t>  </a:t>
            </a:r>
            <a:r>
              <a:rPr lang="fr-FR" sz="1600" dirty="0"/>
              <a:t>L’administration de l’allergène se fait  en augmentant progressivement la dose de l’allergène.</a:t>
            </a:r>
          </a:p>
          <a:p>
            <a:pPr algn="just">
              <a:buFont typeface="Wingdings" pitchFamily="2" charset="2"/>
              <a:buChar char="Ø"/>
            </a:pPr>
            <a:endParaRPr lang="fr-FR" sz="16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600" dirty="0" smtClean="0"/>
              <a:t>  Voies d’administration existantes 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fr-FR" sz="1600" dirty="0" smtClean="0"/>
              <a:t>Peau : injection sous cutanée.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fr-FR" sz="1600" dirty="0" smtClean="0"/>
              <a:t>Muqueuse orale :</a:t>
            </a:r>
          </a:p>
          <a:p>
            <a:pPr marL="1200150" lvl="2" indent="-285750" algn="just">
              <a:buFont typeface="Courier New" pitchFamily="49" charset="0"/>
              <a:buChar char="o"/>
            </a:pPr>
            <a:r>
              <a:rPr lang="fr-FR" sz="1600" dirty="0" smtClean="0"/>
              <a:t>Comprimés voie orale</a:t>
            </a:r>
          </a:p>
          <a:p>
            <a:pPr marL="1200150" lvl="2" indent="-285750" algn="just">
              <a:buFont typeface="Courier New" pitchFamily="49" charset="0"/>
              <a:buChar char="o"/>
            </a:pPr>
            <a:r>
              <a:rPr lang="fr-FR" sz="1600" dirty="0" smtClean="0"/>
              <a:t>Solution </a:t>
            </a:r>
            <a:r>
              <a:rPr lang="fr-FR" sz="1600" dirty="0"/>
              <a:t>(gouttes) voie </a:t>
            </a:r>
            <a:r>
              <a:rPr lang="fr-FR" sz="1600" dirty="0" smtClean="0"/>
              <a:t>sublinguale</a:t>
            </a:r>
          </a:p>
          <a:p>
            <a:pPr marL="1200150" lvl="2" indent="-285750" algn="just">
              <a:buFont typeface="Courier New" pitchFamily="49" charset="0"/>
              <a:buChar char="o"/>
            </a:pPr>
            <a:r>
              <a:rPr lang="fr-FR" sz="1600" dirty="0" smtClean="0"/>
              <a:t>Comprimés </a:t>
            </a:r>
            <a:r>
              <a:rPr lang="fr-FR" sz="1600" dirty="0"/>
              <a:t>voie sublinguale </a:t>
            </a:r>
            <a:r>
              <a:rPr lang="fr-FR" sz="1600" dirty="0" smtClean="0"/>
              <a:t>:</a:t>
            </a:r>
          </a:p>
          <a:p>
            <a:pPr marL="1200150" lvl="2" indent="-285750" algn="just">
              <a:buFont typeface="Courier New" pitchFamily="49" charset="0"/>
              <a:buChar char="o"/>
            </a:pPr>
            <a:r>
              <a:rPr lang="fr-FR" sz="1600" dirty="0"/>
              <a:t>F</a:t>
            </a:r>
            <a:r>
              <a:rPr lang="fr-FR" sz="1600" dirty="0" smtClean="0"/>
              <a:t>orme </a:t>
            </a:r>
            <a:r>
              <a:rPr lang="fr-FR" sz="1600" dirty="0" err="1"/>
              <a:t>lyo</a:t>
            </a:r>
            <a:r>
              <a:rPr lang="fr-FR" sz="1600" dirty="0"/>
              <a:t> à dissolution </a:t>
            </a:r>
            <a:r>
              <a:rPr lang="fr-FR" sz="1600" dirty="0" smtClean="0"/>
              <a:t>flash</a:t>
            </a:r>
          </a:p>
          <a:p>
            <a:pPr marL="1200150" lvl="2" indent="-285750" algn="just">
              <a:buFont typeface="Courier New" pitchFamily="49" charset="0"/>
              <a:buChar char="o"/>
            </a:pPr>
            <a:r>
              <a:rPr lang="fr-FR" sz="1600" dirty="0" smtClean="0"/>
              <a:t>Forme </a:t>
            </a:r>
            <a:r>
              <a:rPr lang="fr-FR" sz="1600" dirty="0"/>
              <a:t>comprimés à dissolution </a:t>
            </a:r>
            <a:r>
              <a:rPr lang="fr-FR" sz="1600" dirty="0" smtClean="0"/>
              <a:t>progressive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fr-FR" sz="1600" dirty="0" smtClean="0"/>
              <a:t>Muqueuse nasale : Spray nasal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fr-FR" sz="1600" dirty="0" smtClean="0"/>
              <a:t>Autre vois : </a:t>
            </a:r>
            <a:r>
              <a:rPr lang="fr-FR" sz="1600" dirty="0" err="1" smtClean="0"/>
              <a:t>intralymphatique</a:t>
            </a:r>
            <a:r>
              <a:rPr lang="fr-FR" sz="1600" dirty="0"/>
              <a:t> </a:t>
            </a:r>
            <a:r>
              <a:rPr lang="fr-FR" sz="1600" dirty="0" smtClean="0"/>
              <a:t>(pas utilisée)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-24"/>
            <a:ext cx="4286280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 La désensibilisation allergique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471487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42910" y="3786190"/>
            <a:ext cx="292895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FF0000"/>
                </a:solidFill>
              </a:rPr>
              <a:t>Voie sous cutanée (VSC):</a:t>
            </a:r>
          </a:p>
          <a:p>
            <a:pPr algn="just"/>
            <a:endParaRPr lang="fr-FR" sz="5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/>
              <a:t>  Référence historique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/>
              <a:t>  Efficacité reconnue mais :</a:t>
            </a:r>
          </a:p>
          <a:p>
            <a:pPr lvl="1" algn="just">
              <a:buFont typeface="Courier New" pitchFamily="49" charset="0"/>
              <a:buChar char="o"/>
            </a:pPr>
            <a:r>
              <a:rPr lang="fr-FR" sz="1400" dirty="0" smtClean="0"/>
              <a:t> Tolérance insuffisante</a:t>
            </a:r>
          </a:p>
          <a:p>
            <a:pPr lvl="1" algn="just">
              <a:buFont typeface="Courier New" pitchFamily="49" charset="0"/>
              <a:buChar char="o"/>
            </a:pPr>
            <a:r>
              <a:rPr lang="fr-FR" sz="1400" dirty="0" smtClean="0"/>
              <a:t> Contraintes (piqures etc.)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1400" dirty="0" smtClean="0"/>
              <a:t>Risque du </a:t>
            </a:r>
            <a:r>
              <a:rPr lang="fr-FR" sz="1400" dirty="0"/>
              <a:t>c</a:t>
            </a:r>
            <a:r>
              <a:rPr lang="fr-FR" sz="1400" dirty="0" smtClean="0"/>
              <a:t>hoc anaphylactique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450669"/>
            <a:ext cx="1714512" cy="114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5000628" y="3786190"/>
            <a:ext cx="392905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rgbClr val="FF0000"/>
                </a:solidFill>
              </a:rPr>
              <a:t>Voie sublinguale et intra-nasale (depuis 1992):</a:t>
            </a:r>
          </a:p>
          <a:p>
            <a:pPr algn="just"/>
            <a:endParaRPr lang="fr-FR" sz="5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/>
              <a:t>  Efficacité clinique confirmée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/>
              <a:t>  Tolérance excellente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/>
              <a:t>  Contraintes équivalentes à celle d’un traitement </a:t>
            </a:r>
          </a:p>
          <a:p>
            <a:pPr algn="just"/>
            <a:r>
              <a:rPr lang="fr-FR" sz="1400" dirty="0" smtClean="0"/>
              <a:t>    symptomatique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1400" dirty="0" smtClean="0"/>
              <a:t>Amélioration rapport </a:t>
            </a:r>
            <a:r>
              <a:rPr lang="fr-FR" sz="1400" dirty="0" err="1" smtClean="0"/>
              <a:t>bénifice</a:t>
            </a:r>
            <a:r>
              <a:rPr lang="fr-FR" sz="1400" dirty="0" smtClean="0"/>
              <a:t>/risque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124" y="5286388"/>
            <a:ext cx="1042826" cy="126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286388"/>
            <a:ext cx="129155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39807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132" y="57666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600" dirty="0" smtClean="0"/>
              <a:t>   L’allergène </a:t>
            </a:r>
            <a:r>
              <a:rPr lang="fr-FR" sz="1600" dirty="0"/>
              <a:t>peut être administré sous forme :</a:t>
            </a:r>
          </a:p>
          <a:p>
            <a:pPr lvl="1" algn="just">
              <a:buFont typeface="Arial" pitchFamily="34" charset="0"/>
              <a:buChar char="•"/>
            </a:pPr>
            <a:endParaRPr lang="fr-FR" sz="800" dirty="0"/>
          </a:p>
          <a:p>
            <a:pPr lvl="1" algn="just"/>
            <a:endParaRPr lang="fr-FR" sz="1600" dirty="0"/>
          </a:p>
        </p:txBody>
      </p:sp>
      <p:sp>
        <p:nvSpPr>
          <p:cNvPr id="3" name="Rectangle 2"/>
          <p:cNvSpPr/>
          <p:nvPr/>
        </p:nvSpPr>
        <p:spPr>
          <a:xfrm>
            <a:off x="428596" y="-24"/>
            <a:ext cx="4286280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 La désensibilisation allergique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14314" y="426992"/>
            <a:ext cx="471487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5152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3292" y="1409760"/>
            <a:ext cx="2244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D’extrait allergénique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405911" y="1381962"/>
            <a:ext cx="2720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D’allergènes recombinants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892570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0"/>
            <a:ext cx="5357850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a.3- Vaccins sous-unitaires (Antigènes purifiés)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628651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500034" y="714356"/>
            <a:ext cx="821537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500" dirty="0" smtClean="0"/>
              <a:t>Certains risques associés aux vaccins à base d’organismes pathogènes entiers peuvent être évités en utilisant des  Antigènes purifiés. </a:t>
            </a:r>
          </a:p>
          <a:p>
            <a:pPr algn="just"/>
            <a:endParaRPr lang="fr-FR" sz="1500" dirty="0" smtClean="0"/>
          </a:p>
          <a:p>
            <a:pPr marL="342900" indent="-342900" algn="ctr">
              <a:buAutoNum type="arabicPeriod"/>
            </a:pP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POLYSACCHARIDES  CAPSULAIRES BACTERIENS  </a:t>
            </a:r>
          </a:p>
          <a:p>
            <a:pPr marL="342900" indent="-342900" algn="just"/>
            <a:endParaRPr lang="fr-FR" sz="1400" b="1" i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400" dirty="0" smtClean="0">
                <a:sym typeface="Symbol"/>
              </a:rPr>
              <a:t>  </a:t>
            </a:r>
            <a:r>
              <a:rPr lang="fr-FR" sz="1500" dirty="0" smtClean="0">
                <a:sym typeface="Symbol"/>
              </a:rPr>
              <a:t>La virulence de certaines bactéries pathogènes à multiplication extracellulaire dépend  surtout des</a:t>
            </a:r>
          </a:p>
          <a:p>
            <a:pPr algn="just"/>
            <a:r>
              <a:rPr lang="fr-FR" sz="1500" dirty="0" smtClean="0">
                <a:sym typeface="Symbol"/>
              </a:rPr>
              <a:t>     propriétés anti-phagocytaires des polysaccharides de leur capsule. Le recouvrement de leur capsule</a:t>
            </a:r>
          </a:p>
          <a:p>
            <a:pPr algn="just"/>
            <a:r>
              <a:rPr lang="fr-FR" sz="1500" dirty="0" smtClean="0">
                <a:sym typeface="Symbol"/>
              </a:rPr>
              <a:t>     par des anticorps et/ou des composants des complément augmente la capacité des macrophages et</a:t>
            </a:r>
          </a:p>
          <a:p>
            <a:pPr algn="just"/>
            <a:r>
              <a:rPr lang="fr-FR" sz="1500" dirty="0" smtClean="0">
                <a:sym typeface="Symbol"/>
              </a:rPr>
              <a:t>     neutrophiles à phagocyter de telles bactéries.</a:t>
            </a:r>
          </a:p>
          <a:p>
            <a:pPr algn="just"/>
            <a:endParaRPr lang="fr-FR" sz="500" dirty="0" smtClean="0"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>
                <a:sym typeface="Symbol"/>
              </a:rPr>
              <a:t>  Les vaccins de type polysaccharidique sont utilisés afin d’induire une réponse en anticorps dirigés</a:t>
            </a:r>
          </a:p>
          <a:p>
            <a:pPr algn="just"/>
            <a:r>
              <a:rPr lang="fr-FR" sz="1500" dirty="0" smtClean="0">
                <a:sym typeface="Symbol"/>
              </a:rPr>
              <a:t>     contre les   polysaccharides capsulaires des germes à multiplication </a:t>
            </a:r>
            <a:r>
              <a:rPr lang="fr-FR" sz="1500" dirty="0" err="1" smtClean="0">
                <a:sym typeface="Symbol"/>
              </a:rPr>
              <a:t>extra-cellulaire</a:t>
            </a:r>
            <a:r>
              <a:rPr lang="fr-FR" sz="1500" dirty="0" smtClean="0">
                <a:sym typeface="Symbol"/>
              </a:rPr>
              <a:t> ( </a:t>
            </a:r>
            <a:r>
              <a:rPr lang="fr-FR" sz="1500" i="1" dirty="0" err="1" smtClean="0">
                <a:sym typeface="Symbol"/>
              </a:rPr>
              <a:t>S.pneumoniae</a:t>
            </a:r>
            <a:r>
              <a:rPr lang="fr-FR" sz="1500" dirty="0" smtClean="0">
                <a:sym typeface="Symbol"/>
              </a:rPr>
              <a:t>,</a:t>
            </a:r>
          </a:p>
          <a:p>
            <a:pPr algn="just"/>
            <a:r>
              <a:rPr lang="fr-FR" sz="1500" dirty="0" smtClean="0">
                <a:sym typeface="Symbol"/>
              </a:rPr>
              <a:t>     </a:t>
            </a:r>
            <a:r>
              <a:rPr lang="fr-FR" sz="1500" i="1" dirty="0" smtClean="0">
                <a:sym typeface="Symbol"/>
              </a:rPr>
              <a:t>N. </a:t>
            </a:r>
            <a:r>
              <a:rPr lang="fr-FR" sz="1500" i="1" dirty="0" err="1" smtClean="0">
                <a:sym typeface="Symbol"/>
              </a:rPr>
              <a:t>meningitidis</a:t>
            </a:r>
            <a:r>
              <a:rPr lang="fr-FR" sz="1500" dirty="0" smtClean="0">
                <a:sym typeface="Symbol"/>
              </a:rPr>
              <a:t>,   </a:t>
            </a:r>
            <a:r>
              <a:rPr lang="fr-FR" sz="1500" i="1" dirty="0" err="1" smtClean="0">
                <a:sym typeface="Symbol"/>
              </a:rPr>
              <a:t>Haemophilus</a:t>
            </a:r>
            <a:r>
              <a:rPr lang="fr-FR" sz="1500" i="1" dirty="0" smtClean="0">
                <a:sym typeface="Symbol"/>
              </a:rPr>
              <a:t> </a:t>
            </a:r>
            <a:r>
              <a:rPr lang="fr-FR" sz="1500" i="1" dirty="0" err="1" smtClean="0">
                <a:sym typeface="Symbol"/>
              </a:rPr>
              <a:t>influenzae</a:t>
            </a:r>
            <a:r>
              <a:rPr lang="fr-FR" sz="1500" i="1" dirty="0" smtClean="0">
                <a:sym typeface="Symbol"/>
              </a:rPr>
              <a:t>, Salmonella </a:t>
            </a:r>
            <a:r>
              <a:rPr lang="fr-FR" sz="1500" i="1" dirty="0" err="1" smtClean="0">
                <a:sym typeface="Symbol"/>
              </a:rPr>
              <a:t>typhi</a:t>
            </a:r>
            <a:r>
              <a:rPr lang="fr-FR" sz="1500" i="1" dirty="0" smtClean="0">
                <a:sym typeface="Symbol"/>
              </a:rPr>
              <a:t> ) </a:t>
            </a:r>
            <a:r>
              <a:rPr lang="fr-FR" sz="1500" dirty="0" smtClean="0">
                <a:sym typeface="Symbol"/>
              </a:rPr>
              <a:t>: </a:t>
            </a:r>
          </a:p>
          <a:p>
            <a:pPr algn="just"/>
            <a:endParaRPr lang="fr-FR" sz="500" dirty="0" smtClean="0">
              <a:sym typeface="Symbol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 Ils induisent une réponse humorale, sans réponse cellulaire. 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 Du fait que ces antigènes sont </a:t>
            </a:r>
            <a:r>
              <a:rPr lang="fr-FR" sz="1500" b="1" dirty="0" err="1" smtClean="0">
                <a:solidFill>
                  <a:schemeClr val="accent6"/>
                </a:solidFill>
                <a:sym typeface="Symbol"/>
              </a:rPr>
              <a:t>thymo</a:t>
            </a:r>
            <a:r>
              <a:rPr lang="fr-FR" sz="1500" b="1" dirty="0" smtClean="0">
                <a:solidFill>
                  <a:schemeClr val="accent6"/>
                </a:solidFill>
                <a:sym typeface="Symbol"/>
              </a:rPr>
              <a:t>-indépendants</a:t>
            </a:r>
            <a:r>
              <a:rPr lang="fr-FR" sz="1500" dirty="0" smtClean="0">
                <a:sym typeface="Symbol"/>
              </a:rPr>
              <a:t>, ils induisent une réponse humorale de      </a:t>
            </a:r>
          </a:p>
          <a:p>
            <a:pPr lvl="1" algn="just"/>
            <a:r>
              <a:rPr lang="fr-FR" sz="1500" dirty="0" smtClean="0">
                <a:sym typeface="Symbol"/>
              </a:rPr>
              <a:t>     type </a:t>
            </a:r>
            <a:r>
              <a:rPr lang="fr-FR" sz="1500" dirty="0" err="1" smtClean="0">
                <a:sym typeface="Symbol"/>
              </a:rPr>
              <a:t>IgM</a:t>
            </a:r>
            <a:r>
              <a:rPr lang="fr-FR" sz="1500" dirty="0" smtClean="0">
                <a:sym typeface="Symbol"/>
              </a:rPr>
              <a:t> seulement, sans génération de mémoire.  </a:t>
            </a:r>
          </a:p>
          <a:p>
            <a:pPr lvl="1" algn="just"/>
            <a:endParaRPr lang="fr-FR" sz="500" dirty="0" smtClean="0"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>
                <a:sym typeface="Symbol"/>
              </a:rPr>
              <a:t>  L’adjonction d’un Carrier favorise la production des </a:t>
            </a:r>
            <a:r>
              <a:rPr lang="fr-FR" sz="1500" dirty="0" err="1" smtClean="0">
                <a:sym typeface="Symbol"/>
              </a:rPr>
              <a:t>IgG</a:t>
            </a:r>
            <a:r>
              <a:rPr lang="fr-FR" sz="1500" dirty="0" smtClean="0">
                <a:sym typeface="Symbol"/>
              </a:rPr>
              <a:t> anti-polysaccharides, ainsi que la génération</a:t>
            </a:r>
          </a:p>
          <a:p>
            <a:pPr algn="just"/>
            <a:r>
              <a:rPr lang="fr-FR" sz="1500" dirty="0" smtClean="0">
                <a:sym typeface="Symbol"/>
              </a:rPr>
              <a:t>     de mémoire. </a:t>
            </a:r>
          </a:p>
          <a:p>
            <a:pPr algn="just"/>
            <a:r>
              <a:rPr lang="fr-FR" sz="1500" dirty="0" smtClean="0">
                <a:sym typeface="Symbol"/>
              </a:rPr>
              <a:t>     Exemple : vaccin anti-</a:t>
            </a:r>
            <a:r>
              <a:rPr lang="fr-FR" sz="1500" i="1" dirty="0" err="1" smtClean="0">
                <a:sym typeface="Symbol"/>
              </a:rPr>
              <a:t>Haemophilus</a:t>
            </a:r>
            <a:r>
              <a:rPr lang="fr-FR" sz="1500" i="1" dirty="0" smtClean="0">
                <a:sym typeface="Symbol"/>
              </a:rPr>
              <a:t> </a:t>
            </a:r>
            <a:r>
              <a:rPr lang="fr-FR" sz="1500" i="1" dirty="0" err="1" smtClean="0">
                <a:sym typeface="Symbol"/>
              </a:rPr>
              <a:t>influenzae</a:t>
            </a:r>
            <a:r>
              <a:rPr lang="fr-FR" sz="1500" i="1" dirty="0" smtClean="0">
                <a:sym typeface="Symbol"/>
              </a:rPr>
              <a:t> </a:t>
            </a:r>
            <a:r>
              <a:rPr lang="fr-FR" sz="1500" dirty="0" smtClean="0">
                <a:sym typeface="Symbol"/>
              </a:rPr>
              <a:t>qui est constitué de polysaccharide capsulaire de </a:t>
            </a:r>
          </a:p>
          <a:p>
            <a:pPr algn="just"/>
            <a:r>
              <a:rPr lang="fr-FR" sz="1500" dirty="0" smtClean="0">
                <a:sym typeface="Symbol"/>
              </a:rPr>
              <a:t>     type B uni par covalence à l’anatoxine tétanique (protéine porteuse).</a:t>
            </a:r>
          </a:p>
          <a:p>
            <a:pPr algn="just"/>
            <a:r>
              <a:rPr lang="fr-FR" sz="1500" dirty="0" smtClean="0">
                <a:sym typeface="Symbol"/>
              </a:rPr>
              <a:t> </a:t>
            </a:r>
          </a:p>
          <a:p>
            <a:pPr marL="342900" indent="-342900" algn="just"/>
            <a:endParaRPr lang="fr-FR" sz="1400" b="1" i="1" dirty="0" smtClean="0">
              <a:solidFill>
                <a:srgbClr val="FF0000"/>
              </a:solidFill>
            </a:endParaRPr>
          </a:p>
          <a:p>
            <a:pPr algn="just"/>
            <a:endParaRPr lang="fr-FR" sz="1400" dirty="0" smtClean="0"/>
          </a:p>
          <a:p>
            <a:pPr algn="just"/>
            <a:r>
              <a:rPr lang="fr-FR" sz="1400" dirty="0" smtClean="0"/>
              <a:t>  </a:t>
            </a:r>
            <a:endParaRPr lang="fr-FR" sz="1400" dirty="0" smtClean="0">
              <a:sym typeface="Symbo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1071546"/>
            <a:ext cx="828680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 smtClean="0"/>
              <a:t>  Au cours de la désensibilisation,  on constate une augmentation de production des </a:t>
            </a:r>
            <a:r>
              <a:rPr lang="fr-FR" sz="1500" dirty="0" err="1" smtClean="0"/>
              <a:t>IgG</a:t>
            </a:r>
            <a:r>
              <a:rPr lang="fr-FR" sz="1500" dirty="0" smtClean="0"/>
              <a:t>, et en </a:t>
            </a:r>
          </a:p>
          <a:p>
            <a:r>
              <a:rPr lang="fr-FR" sz="1500" dirty="0" smtClean="0"/>
              <a:t>      particulier des IgG4 spécifiques d’allergènes, avec baisse progressive du titre des </a:t>
            </a:r>
            <a:r>
              <a:rPr lang="fr-FR" sz="1500" dirty="0" err="1" smtClean="0"/>
              <a:t>IgE</a:t>
            </a:r>
            <a:r>
              <a:rPr lang="fr-FR" sz="1500" dirty="0" smtClean="0"/>
              <a:t> spécifiques. </a:t>
            </a:r>
          </a:p>
          <a:p>
            <a:pPr>
              <a:buFont typeface="Wingdings" pitchFamily="2" charset="2"/>
              <a:buChar char="Ø"/>
            </a:pPr>
            <a:endParaRPr lang="fr-FR" sz="15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L’effet bloquant des anticorps de classe </a:t>
            </a:r>
            <a:r>
              <a:rPr lang="fr-FR" sz="1500" dirty="0" err="1" smtClean="0"/>
              <a:t>IgG</a:t>
            </a:r>
            <a:r>
              <a:rPr lang="fr-FR" sz="1500" dirty="0" smtClean="0"/>
              <a:t> demeure une explication mais certainement très partielle</a:t>
            </a:r>
          </a:p>
          <a:p>
            <a:r>
              <a:rPr lang="fr-FR" sz="1500" dirty="0" smtClean="0"/>
              <a:t>     des phénomènes observés.</a:t>
            </a:r>
          </a:p>
          <a:p>
            <a:pPr>
              <a:buFont typeface="Wingdings" pitchFamily="2" charset="2"/>
              <a:buChar char="Ø"/>
            </a:pPr>
            <a:endParaRPr lang="fr-FR" sz="15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Le Switch </a:t>
            </a:r>
            <a:r>
              <a:rPr lang="fr-FR" sz="1500" dirty="0" err="1" smtClean="0"/>
              <a:t>IgE</a:t>
            </a:r>
            <a:r>
              <a:rPr lang="fr-FR" sz="1500" dirty="0" smtClean="0"/>
              <a:t>/IgG4 interprété comme favorable est cependant très lent  à apparaître et  </a:t>
            </a:r>
          </a:p>
          <a:p>
            <a:r>
              <a:rPr lang="fr-FR" sz="1500" dirty="0" smtClean="0"/>
              <a:t>      l’amélioration clinique est obtenue indépendamment du taux  des IgG4. </a:t>
            </a:r>
          </a:p>
          <a:p>
            <a:pPr>
              <a:buFont typeface="Wingdings" pitchFamily="2" charset="2"/>
              <a:buChar char="Ø"/>
            </a:pPr>
            <a:endParaRPr lang="fr-FR" sz="15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Avec les dernières découvertes portant sur la régulation immunitaire avec les cellules régulatrices </a:t>
            </a:r>
          </a:p>
          <a:p>
            <a:r>
              <a:rPr lang="fr-FR" sz="1500" dirty="0" smtClean="0"/>
              <a:t>      Th3, Tr1 et les cellules CD4 + CD25 + des explications plausibles apparaissent :</a:t>
            </a:r>
          </a:p>
          <a:p>
            <a:endParaRPr lang="fr-FR" sz="1500" dirty="0" smtClean="0"/>
          </a:p>
          <a:p>
            <a:pPr lvl="1">
              <a:buFont typeface="Wingdings" pitchFamily="2" charset="2"/>
              <a:buChar char="§"/>
            </a:pPr>
            <a:r>
              <a:rPr lang="fr-FR" sz="1500" dirty="0" smtClean="0"/>
              <a:t>  Le rythme et l’augmentation progressive de la  concentration d’allergène, administré lors de la </a:t>
            </a:r>
          </a:p>
          <a:p>
            <a:pPr lvl="1"/>
            <a:r>
              <a:rPr lang="fr-FR" sz="1500" dirty="0" smtClean="0"/>
              <a:t>    désensibilisation, génèrent des cellules Tr1 régulatrices, spécifiques de l’allergène et </a:t>
            </a:r>
          </a:p>
          <a:p>
            <a:pPr lvl="1"/>
            <a:r>
              <a:rPr lang="fr-FR" sz="1500" dirty="0" smtClean="0"/>
              <a:t>    productrices d’IL10.</a:t>
            </a:r>
          </a:p>
          <a:p>
            <a:pPr lvl="1">
              <a:buFont typeface="Wingdings" pitchFamily="2" charset="2"/>
              <a:buChar char="§"/>
            </a:pPr>
            <a:endParaRPr lang="fr-FR" sz="500" dirty="0" smtClean="0"/>
          </a:p>
          <a:p>
            <a:pPr lvl="1">
              <a:buFont typeface="Wingdings" pitchFamily="2" charset="2"/>
              <a:buChar char="§"/>
            </a:pPr>
            <a:r>
              <a:rPr lang="fr-FR" sz="1500" dirty="0" smtClean="0"/>
              <a:t>  L’IL10 produite est à la fois un facteur de régulation mais aussi une cytokine responsable de la</a:t>
            </a:r>
          </a:p>
          <a:p>
            <a:pPr lvl="1"/>
            <a:r>
              <a:rPr lang="fr-FR" sz="1500" dirty="0" smtClean="0"/>
              <a:t>    production d’IgG4 (ce qui explique l’observation concernant le Switch </a:t>
            </a:r>
            <a:r>
              <a:rPr lang="fr-FR" sz="1500" dirty="0" err="1" smtClean="0"/>
              <a:t>IgE</a:t>
            </a:r>
            <a:r>
              <a:rPr lang="fr-FR" sz="1500" dirty="0" smtClean="0"/>
              <a:t>/IgG4).</a:t>
            </a:r>
          </a:p>
          <a:p>
            <a:pPr lvl="1">
              <a:buFont typeface="Wingdings" pitchFamily="2" charset="2"/>
              <a:buChar char="§"/>
            </a:pPr>
            <a:endParaRPr lang="fr-FR" sz="500" dirty="0" smtClean="0"/>
          </a:p>
          <a:p>
            <a:pPr lvl="1">
              <a:buFont typeface="Wingdings" pitchFamily="2" charset="2"/>
              <a:buChar char="§"/>
            </a:pPr>
            <a:r>
              <a:rPr lang="fr-FR" sz="1500" dirty="0" smtClean="0"/>
              <a:t>  Les cellules Tr1 pourraient être des inhibiteurs des Th2 spécifiques de l’allergène. </a:t>
            </a:r>
          </a:p>
          <a:p>
            <a:endParaRPr lang="fr-FR" sz="15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8596" y="28494"/>
            <a:ext cx="707236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Mécanismes impliqués dans la désensibilisation allergique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57158" y="428604"/>
            <a:ext cx="7143800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-24"/>
            <a:ext cx="350046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extraits allergéniques :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471487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166968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857232"/>
            <a:ext cx="1814514" cy="113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2179" y="1142984"/>
            <a:ext cx="1057275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857232"/>
            <a:ext cx="1530254" cy="102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Connecteur droit avec flèche 15"/>
          <p:cNvCxnSpPr/>
          <p:nvPr/>
        </p:nvCxnSpPr>
        <p:spPr>
          <a:xfrm rot="16200000" flipH="1">
            <a:off x="1428728" y="2214554"/>
            <a:ext cx="114300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5400000">
            <a:off x="6000760" y="2214554"/>
            <a:ext cx="107157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928926" y="3643314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Matière première d’origine naturelle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500826" y="2786058"/>
            <a:ext cx="85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/>
              <a:t>Récolte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214382" y="2714620"/>
            <a:ext cx="85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/>
              <a:t>culture 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 rot="5400000">
            <a:off x="4142578" y="421481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428992" y="4488044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rgbClr val="FF0000"/>
                </a:solidFill>
              </a:rPr>
              <a:t>Extraits allergéniques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429124" y="4071942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/>
              <a:t>Extraction aqueuse 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rot="5400000">
            <a:off x="4144166" y="507128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643042" y="5286388"/>
            <a:ext cx="65722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1400" dirty="0" smtClean="0"/>
              <a:t>  Dosage, caractérisation des allergènes majeurs</a:t>
            </a:r>
          </a:p>
          <a:p>
            <a:pPr algn="just">
              <a:buFont typeface="Arial" pitchFamily="34" charset="0"/>
              <a:buChar char="•"/>
            </a:pPr>
            <a:endParaRPr lang="fr-FR" sz="8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/>
              <a:t>  Activité biologique (</a:t>
            </a:r>
            <a:r>
              <a:rPr lang="fr-FR" sz="1400" dirty="0" err="1" smtClean="0"/>
              <a:t>immunoréactivité</a:t>
            </a:r>
            <a:r>
              <a:rPr lang="fr-FR" sz="1400" dirty="0" smtClean="0"/>
              <a:t> avec les sérums de patients allergiques)</a:t>
            </a:r>
          </a:p>
          <a:p>
            <a:pPr algn="just">
              <a:buFont typeface="Arial" pitchFamily="34" charset="0"/>
              <a:buChar char="•"/>
            </a:pPr>
            <a:endParaRPr lang="fr-FR" sz="8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/>
              <a:t>   Tests cutanés /traitement </a:t>
            </a:r>
            <a:r>
              <a:rPr lang="fr-FR" sz="1400" dirty="0" err="1" smtClean="0"/>
              <a:t>anti-allergique</a:t>
            </a:r>
            <a:endParaRPr lang="fr-FR" sz="1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-24"/>
            <a:ext cx="350046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extraits allergéniques :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471487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57158" y="1222608"/>
            <a:ext cx="39290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600" dirty="0" smtClean="0"/>
              <a:t>Un extrait allergique comporte : </a:t>
            </a:r>
          </a:p>
          <a:p>
            <a:pPr algn="just">
              <a:buFont typeface="Wingdings" pitchFamily="2" charset="2"/>
              <a:buChar char="Ø"/>
            </a:pPr>
            <a:endParaRPr lang="fr-FR" sz="800" dirty="0" smtClean="0"/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Des allergènes </a:t>
            </a:r>
          </a:p>
          <a:p>
            <a:pPr lvl="1" algn="just">
              <a:buFont typeface="Arial" pitchFamily="34" charset="0"/>
              <a:buChar char="•"/>
            </a:pPr>
            <a:endParaRPr lang="fr-FR" sz="800" dirty="0" smtClean="0"/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Des produits non allergéniques</a:t>
            </a:r>
          </a:p>
          <a:p>
            <a:pPr algn="just"/>
            <a:endParaRPr lang="fr-FR" sz="16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600" dirty="0" smtClean="0"/>
              <a:t>La composition moléculaire, et les concentration des différents constituants sont variables selon les lots (lieu ou année de récolte du pollen, méthode d’extraction etc.)</a:t>
            </a:r>
          </a:p>
          <a:p>
            <a:pPr algn="just"/>
            <a:r>
              <a:rPr lang="fr-FR" sz="1600" dirty="0" smtClean="0">
                <a:sym typeface="Symbol"/>
              </a:rPr>
              <a:t> nécessité d’extraits calibrés (standardisation). </a:t>
            </a:r>
          </a:p>
          <a:p>
            <a:pPr algn="just"/>
            <a:endParaRPr lang="fr-FR" sz="1600" dirty="0" smtClean="0">
              <a:sym typeface="Symbol"/>
            </a:endParaRPr>
          </a:p>
          <a:p>
            <a:pPr algn="just"/>
            <a:endParaRPr lang="fr-FR" sz="1600" dirty="0" smtClean="0"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600" dirty="0" smtClean="0">
                <a:sym typeface="Symbol"/>
              </a:rPr>
              <a:t> La standardisation : méthode permettant d’assurer la reproductibilité, lot après lot, de l’activité biologique des extraits allergéniques en les ajustant par rapport à un extrait de référence. </a:t>
            </a:r>
          </a:p>
          <a:p>
            <a:pPr algn="just"/>
            <a:endParaRPr lang="fr-FR" sz="1600" dirty="0" smtClean="0">
              <a:sym typeface="Symbol"/>
            </a:endParaRPr>
          </a:p>
        </p:txBody>
      </p:sp>
      <p:sp>
        <p:nvSpPr>
          <p:cNvPr id="33" name="Trapèze 32"/>
          <p:cNvSpPr/>
          <p:nvPr/>
        </p:nvSpPr>
        <p:spPr>
          <a:xfrm>
            <a:off x="6429388" y="1655576"/>
            <a:ext cx="1357322" cy="642942"/>
          </a:xfrm>
          <a:prstGeom prst="trapezoid">
            <a:avLst>
              <a:gd name="adj" fmla="val 5763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6774052" y="1357298"/>
            <a:ext cx="630416" cy="2982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Hexagone 34"/>
          <p:cNvSpPr/>
          <p:nvPr/>
        </p:nvSpPr>
        <p:spPr>
          <a:xfrm>
            <a:off x="6643702" y="2584270"/>
            <a:ext cx="214314" cy="214314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Hexagone 35"/>
          <p:cNvSpPr/>
          <p:nvPr/>
        </p:nvSpPr>
        <p:spPr>
          <a:xfrm>
            <a:off x="7143768" y="2441394"/>
            <a:ext cx="214314" cy="214314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Hexagone 36"/>
          <p:cNvSpPr/>
          <p:nvPr/>
        </p:nvSpPr>
        <p:spPr>
          <a:xfrm>
            <a:off x="7429520" y="3727278"/>
            <a:ext cx="214314" cy="214314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Hexagone 37"/>
          <p:cNvSpPr/>
          <p:nvPr/>
        </p:nvSpPr>
        <p:spPr>
          <a:xfrm>
            <a:off x="6643702" y="3584402"/>
            <a:ext cx="214314" cy="214314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isocèle 38"/>
          <p:cNvSpPr/>
          <p:nvPr/>
        </p:nvSpPr>
        <p:spPr>
          <a:xfrm>
            <a:off x="7000892" y="2798584"/>
            <a:ext cx="214314" cy="28575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/>
          <p:cNvSpPr/>
          <p:nvPr/>
        </p:nvSpPr>
        <p:spPr>
          <a:xfrm>
            <a:off x="7072330" y="3512964"/>
            <a:ext cx="214314" cy="28575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Organigramme : Décision 40"/>
          <p:cNvSpPr/>
          <p:nvPr/>
        </p:nvSpPr>
        <p:spPr>
          <a:xfrm>
            <a:off x="6500826" y="3227212"/>
            <a:ext cx="357190" cy="214314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rganigramme : Décision 41"/>
          <p:cNvSpPr/>
          <p:nvPr/>
        </p:nvSpPr>
        <p:spPr>
          <a:xfrm>
            <a:off x="7286644" y="2798584"/>
            <a:ext cx="357190" cy="214314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Hexagone 42"/>
          <p:cNvSpPr/>
          <p:nvPr/>
        </p:nvSpPr>
        <p:spPr>
          <a:xfrm>
            <a:off x="7000892" y="3227212"/>
            <a:ext cx="214314" cy="214314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Organigramme : Décision 43"/>
          <p:cNvSpPr/>
          <p:nvPr/>
        </p:nvSpPr>
        <p:spPr>
          <a:xfrm>
            <a:off x="7429520" y="2512832"/>
            <a:ext cx="357190" cy="214314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Arc plein 44"/>
          <p:cNvSpPr/>
          <p:nvPr/>
        </p:nvSpPr>
        <p:spPr>
          <a:xfrm>
            <a:off x="6572264" y="2870022"/>
            <a:ext cx="357190" cy="357190"/>
          </a:xfrm>
          <a:prstGeom prst="blockArc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Chevron 45"/>
          <p:cNvSpPr/>
          <p:nvPr/>
        </p:nvSpPr>
        <p:spPr>
          <a:xfrm>
            <a:off x="7429520" y="3298650"/>
            <a:ext cx="285752" cy="285752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286512" y="4155906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Extrait allergénique</a:t>
            </a:r>
            <a:endParaRPr lang="fr-FR" sz="1400" dirty="0" smtClean="0">
              <a:sym typeface="Symbol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929322" y="4655972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/>
              <a:t>Allergène majeur: allergène reconnu par plus de 50% des patients </a:t>
            </a:r>
            <a:r>
              <a:rPr lang="fr-FR" sz="1200" dirty="0" err="1" smtClean="0"/>
              <a:t>allergéiques</a:t>
            </a:r>
            <a:r>
              <a:rPr lang="fr-FR" sz="1200" dirty="0" smtClean="0"/>
              <a:t>. </a:t>
            </a:r>
          </a:p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Allergène 2 </a:t>
            </a:r>
          </a:p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Allergène 3</a:t>
            </a:r>
          </a:p>
          <a:p>
            <a:pPr algn="just"/>
            <a:endParaRPr lang="fr-FR" sz="1200" dirty="0" smtClean="0"/>
          </a:p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      Molécules non allergéniques </a:t>
            </a:r>
          </a:p>
          <a:p>
            <a:pPr algn="just"/>
            <a:r>
              <a:rPr lang="fr-FR" sz="1200" dirty="0" smtClean="0"/>
              <a:t> </a:t>
            </a:r>
          </a:p>
          <a:p>
            <a:pPr algn="just"/>
            <a:r>
              <a:rPr lang="fr-FR" sz="1200" dirty="0" smtClean="0"/>
              <a:t> </a:t>
            </a:r>
            <a:endParaRPr lang="fr-FR" sz="1200" dirty="0" smtClean="0">
              <a:sym typeface="Symbol"/>
            </a:endParaRPr>
          </a:p>
        </p:txBody>
      </p:sp>
      <p:sp>
        <p:nvSpPr>
          <p:cNvPr id="49" name="Hexagone 48"/>
          <p:cNvSpPr/>
          <p:nvPr/>
        </p:nvSpPr>
        <p:spPr>
          <a:xfrm>
            <a:off x="5500694" y="4693550"/>
            <a:ext cx="214314" cy="214314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Organigramme : Décision 49"/>
          <p:cNvSpPr/>
          <p:nvPr/>
        </p:nvSpPr>
        <p:spPr>
          <a:xfrm>
            <a:off x="5429256" y="5202424"/>
            <a:ext cx="357190" cy="214314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isocèle 50"/>
          <p:cNvSpPr/>
          <p:nvPr/>
        </p:nvSpPr>
        <p:spPr>
          <a:xfrm>
            <a:off x="5500694" y="5500702"/>
            <a:ext cx="214314" cy="28575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Arc plein 51"/>
          <p:cNvSpPr/>
          <p:nvPr/>
        </p:nvSpPr>
        <p:spPr>
          <a:xfrm>
            <a:off x="5429256" y="6000744"/>
            <a:ext cx="357190" cy="357190"/>
          </a:xfrm>
          <a:prstGeom prst="blockArc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5500694" y="6286496"/>
            <a:ext cx="285752" cy="285752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Accolade ouvrante 53"/>
          <p:cNvSpPr/>
          <p:nvPr/>
        </p:nvSpPr>
        <p:spPr>
          <a:xfrm rot="10800000">
            <a:off x="5786446" y="5929330"/>
            <a:ext cx="142876" cy="642942"/>
          </a:xfrm>
          <a:prstGeom prst="leftBrace">
            <a:avLst>
              <a:gd name="adj1" fmla="val 60936"/>
              <a:gd name="adj2" fmla="val 492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6429388" y="2298518"/>
            <a:ext cx="1357322" cy="178595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40000"/>
                  <a:lumOff val="60000"/>
                  <a:alpha val="54000"/>
                </a:schemeClr>
              </a:gs>
              <a:gs pos="35000">
                <a:schemeClr val="accent1">
                  <a:lumMod val="60000"/>
                  <a:lumOff val="40000"/>
                  <a:alpha val="53000"/>
                </a:schemeClr>
              </a:gs>
              <a:gs pos="100000">
                <a:schemeClr val="bg1">
                  <a:lumMod val="95000"/>
                  <a:alpha val="67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929374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Les problèmes liés aux extraits allergéniques (standardisation, différence de composition) peuvent</a:t>
            </a:r>
          </a:p>
          <a:p>
            <a:pPr algn="just"/>
            <a:r>
              <a:rPr lang="fr-FR" sz="1500" dirty="0" smtClean="0"/>
              <a:t>     être résolus par la préparation d’allergènes recombinants grâce à la caractérisation des </a:t>
            </a:r>
            <a:r>
              <a:rPr lang="fr-FR" sz="1500" dirty="0" err="1" smtClean="0"/>
              <a:t>épitopes</a:t>
            </a:r>
            <a:r>
              <a:rPr lang="fr-FR" sz="1500" dirty="0" smtClean="0"/>
              <a:t> T et</a:t>
            </a:r>
          </a:p>
          <a:p>
            <a:pPr algn="just"/>
            <a:r>
              <a:rPr lang="fr-FR" sz="1500" dirty="0" smtClean="0"/>
              <a:t>     B des fraction allergéniques.</a:t>
            </a:r>
          </a:p>
          <a:p>
            <a:pPr algn="just"/>
            <a:endParaRPr lang="fr-FR" sz="1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La production des allergènes recombinants se fait par un système de production :</a:t>
            </a:r>
          </a:p>
          <a:p>
            <a:pPr algn="just"/>
            <a:endParaRPr lang="fr-FR" sz="500" dirty="0" smtClean="0"/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Bactéries (E. coli)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Levures (</a:t>
            </a:r>
            <a:r>
              <a:rPr lang="fr-FR" sz="1500" dirty="0" err="1" smtClean="0"/>
              <a:t>Pichia</a:t>
            </a:r>
            <a:r>
              <a:rPr lang="fr-FR" sz="1500" dirty="0" smtClean="0"/>
              <a:t>, saccharomyces)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Cellules d’insectes (drosophile)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Plantes (tabac)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282" y="-24"/>
            <a:ext cx="350046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4.  Allergènes recombinants :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471487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0229" y="3214686"/>
            <a:ext cx="65021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sz="1500" dirty="0" smtClean="0">
                <a:effectLst>
                  <a:reflection blurRad="6350" stA="55000" endA="300" endPos="45500" dir="5400000" sy="-100000" algn="bl" rotWithShape="0"/>
                </a:effectLst>
              </a:rPr>
              <a:t>  Avantages des allergènes recombinants par rapport aux extraits allergéniques 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00100" y="3643314"/>
            <a:ext cx="814393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Plus homogènes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Mieux caractérisés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Dépourvues de molécules non allergéniques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Plus facilement </a:t>
            </a:r>
            <a:r>
              <a:rPr lang="fr-FR" sz="1500" dirty="0" err="1" smtClean="0"/>
              <a:t>standardisables</a:t>
            </a:r>
            <a:endParaRPr lang="fr-FR" sz="15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Plus spécifiques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Modifiables en molécules hypoallergéniques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Disponibles en très grandes quantités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Plus reproductibles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Couplés facilement à d’autres molécules (adjuvants).</a:t>
            </a:r>
          </a:p>
          <a:p>
            <a:pPr algn="just">
              <a:buFont typeface="Wingdings" pitchFamily="2" charset="2"/>
              <a:buChar char="§"/>
            </a:pPr>
            <a:endParaRPr lang="fr-FR" sz="1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-24"/>
            <a:ext cx="592935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5.  Adjuvants utilisés en désensibilisation allergique: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578644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14348" y="928670"/>
            <a:ext cx="81439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Les extraits allergéniques utilisables par voie injectable contiennent les adjuvants minéraux</a:t>
            </a:r>
          </a:p>
          <a:p>
            <a:pPr algn="just"/>
            <a:r>
              <a:rPr lang="fr-FR" sz="1500" dirty="0" smtClean="0"/>
              <a:t>     classiques .</a:t>
            </a:r>
          </a:p>
          <a:p>
            <a:pPr algn="just">
              <a:buFont typeface="Wingdings" pitchFamily="2" charset="2"/>
              <a:buChar char="Ø"/>
            </a:pPr>
            <a:endParaRPr lang="fr-FR" sz="14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D’autres adjuvants et plus précisément des immunostimulants et </a:t>
            </a:r>
            <a:r>
              <a:rPr lang="fr-FR" sz="1500" dirty="0" err="1" smtClean="0"/>
              <a:t>immunomodulateurs</a:t>
            </a:r>
            <a:r>
              <a:rPr lang="fr-FR" sz="1500" dirty="0" smtClean="0"/>
              <a:t> sont utilisés</a:t>
            </a:r>
          </a:p>
          <a:p>
            <a:pPr algn="just"/>
            <a:r>
              <a:rPr lang="fr-FR" sz="1500" dirty="0" smtClean="0"/>
              <a:t>     dans des essais cliniques de désensibilisation, parmi lesquels on retrouve :</a:t>
            </a:r>
          </a:p>
          <a:p>
            <a:pPr algn="just"/>
            <a:endParaRPr lang="fr-FR" sz="500" dirty="0" smtClean="0"/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Les ligands du TLR4, ex : MPL (</a:t>
            </a:r>
            <a:r>
              <a:rPr lang="fr-FR" sz="1500" dirty="0" err="1" smtClean="0"/>
              <a:t>monophosphate</a:t>
            </a:r>
            <a:r>
              <a:rPr lang="fr-FR" sz="1500" dirty="0" smtClean="0"/>
              <a:t> lipide A)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Les ligands du TLR9 (motifs </a:t>
            </a:r>
            <a:r>
              <a:rPr lang="fr-FR" sz="1500" dirty="0" err="1" smtClean="0"/>
              <a:t>CpG</a:t>
            </a:r>
            <a:r>
              <a:rPr lang="fr-FR" sz="1500" dirty="0" smtClean="0"/>
              <a:t>): </a:t>
            </a:r>
            <a:r>
              <a:rPr lang="fr-FR" sz="1500" dirty="0" err="1" smtClean="0"/>
              <a:t>ODNs</a:t>
            </a:r>
            <a:r>
              <a:rPr lang="fr-FR" sz="1500" dirty="0" smtClean="0"/>
              <a:t> (</a:t>
            </a:r>
            <a:r>
              <a:rPr lang="fr-FR" sz="1500" dirty="0" err="1" smtClean="0"/>
              <a:t>oligodéoxynucleotides</a:t>
            </a:r>
            <a:r>
              <a:rPr lang="fr-FR" sz="1500" dirty="0" smtClean="0"/>
              <a:t>) de synthèse. </a:t>
            </a:r>
          </a:p>
          <a:p>
            <a:pPr algn="just">
              <a:buFont typeface="Wingdings" pitchFamily="2" charset="2"/>
              <a:buChar char="Ø"/>
            </a:pPr>
            <a:endParaRPr lang="fr-FR" sz="1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Ces </a:t>
            </a:r>
            <a:r>
              <a:rPr lang="fr-FR" sz="1500" dirty="0" err="1" smtClean="0"/>
              <a:t>immunomodulateurs</a:t>
            </a:r>
            <a:r>
              <a:rPr lang="fr-FR" sz="1500" dirty="0" smtClean="0"/>
              <a:t> ont la capacité d’orienter la réponse immunitaire vers le profil Th1</a:t>
            </a:r>
          </a:p>
          <a:p>
            <a:pPr algn="just"/>
            <a:r>
              <a:rPr lang="fr-FR" sz="1500" dirty="0" smtClean="0"/>
              <a:t>      vis-à-vis de l’antigène administré avec eux  (même si une réponse Th2 anti-antigène est présente)</a:t>
            </a:r>
          </a:p>
          <a:p>
            <a:pPr algn="just">
              <a:buFont typeface="Wingdings" pitchFamily="2" charset="2"/>
              <a:buChar char="Ø"/>
            </a:pPr>
            <a:endParaRPr lang="fr-FR" sz="1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Avantages des adjuvant en désensibilisation allergique</a:t>
            </a:r>
            <a:r>
              <a:rPr lang="fr-FR" sz="1400" dirty="0" smtClean="0"/>
              <a:t> :</a:t>
            </a:r>
          </a:p>
          <a:p>
            <a:pPr algn="just">
              <a:buFont typeface="Wingdings" pitchFamily="2" charset="2"/>
              <a:buChar char="Ø"/>
            </a:pPr>
            <a:endParaRPr lang="fr-FR" sz="1400" dirty="0" smtClean="0">
              <a:solidFill>
                <a:srgbClr val="FF0000"/>
              </a:solidFill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Diminuer la quantité d’allergène recombinant, ou d’extrait allergénique utilisés (éviter des</a:t>
            </a:r>
          </a:p>
          <a:p>
            <a:pPr lvl="1" algn="just"/>
            <a:r>
              <a:rPr lang="fr-FR" sz="1500" dirty="0" smtClean="0"/>
              <a:t>    réactions allergiques).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Diminuer la fréquence d’administration d’allergène (quelques injections suffisent)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Diminuer la sensibilisation allergique contre les autres constituants présent </a:t>
            </a:r>
            <a:r>
              <a:rPr lang="fr-FR" sz="1500" dirty="0" err="1" smtClean="0"/>
              <a:t>savec</a:t>
            </a:r>
            <a:r>
              <a:rPr lang="fr-FR" sz="1500" dirty="0" smtClean="0"/>
              <a:t> l’allergène</a:t>
            </a:r>
          </a:p>
          <a:p>
            <a:pPr lvl="1" algn="just"/>
            <a:r>
              <a:rPr lang="fr-FR" sz="1500" dirty="0" smtClean="0"/>
              <a:t>    (puisque les adjuvants  orientent toutes les réponses vers le profil Th1). </a:t>
            </a:r>
          </a:p>
          <a:p>
            <a:pPr lvl="1" algn="just">
              <a:buFont typeface="Wingdings" pitchFamily="2" charset="2"/>
              <a:buChar char="§"/>
            </a:pPr>
            <a:endParaRPr lang="fr-FR" sz="1500" dirty="0" smtClean="0"/>
          </a:p>
          <a:p>
            <a:pPr algn="just"/>
            <a:endParaRPr lang="fr-FR" sz="1400" dirty="0" smtClean="0"/>
          </a:p>
          <a:p>
            <a:pPr algn="just"/>
            <a:endParaRPr lang="fr-FR" sz="1400" dirty="0" smtClean="0"/>
          </a:p>
          <a:p>
            <a:pPr algn="just">
              <a:buFont typeface="Arial" pitchFamily="34" charset="0"/>
              <a:buChar char="•"/>
            </a:pPr>
            <a:endParaRPr lang="fr-FR" sz="1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-24"/>
            <a:ext cx="709402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6.  Stratégie de l’utilisation de la biothérapie dans l’allergie: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214314" y="404664"/>
            <a:ext cx="6589934" cy="2232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-106750" y="673365"/>
            <a:ext cx="9250750" cy="6184635"/>
            <a:chOff x="-106750" y="673365"/>
            <a:chExt cx="9250750" cy="61846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6750" y="673365"/>
              <a:ext cx="9250750" cy="6184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3217150" y="1017167"/>
              <a:ext cx="1088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Eosinophile</a:t>
              </a:r>
              <a:endParaRPr lang="fr-FR" sz="12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799568" y="1185719"/>
              <a:ext cx="1088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mastocytes</a:t>
              </a:r>
              <a:endParaRPr lang="fr-FR" sz="12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418145" y="2924944"/>
              <a:ext cx="648072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IL-4/R</a:t>
              </a:r>
              <a:endParaRPr lang="fr-FR" sz="12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480575" y="3284984"/>
              <a:ext cx="648072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IL-13/R</a:t>
              </a:r>
              <a:endParaRPr lang="fr-FR" sz="12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480575" y="3605664"/>
              <a:ext cx="648072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IL-5/R</a:t>
              </a:r>
              <a:endParaRPr lang="fr-FR" sz="12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387943" y="3898328"/>
              <a:ext cx="648072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IL-9</a:t>
              </a:r>
              <a:endParaRPr lang="fr-FR" sz="12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122167" y="6309320"/>
              <a:ext cx="648072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IgE</a:t>
              </a:r>
              <a:endParaRPr lang="fr-FR" sz="12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28596" y="2967335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Agonistes de</a:t>
              </a:r>
              <a:endParaRPr lang="fr-FR" sz="1200" dirty="0"/>
            </a:p>
            <a:p>
              <a:r>
                <a:rPr lang="fr-FR" sz="1200" dirty="0" smtClean="0"/>
                <a:t>TLR-4,8;9</a:t>
              </a:r>
              <a:endParaRPr lang="fr-FR" sz="12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353389" y="1171329"/>
              <a:ext cx="1080120" cy="1085637"/>
            </a:xfrm>
            <a:prstGeom prst="rect">
              <a:avLst/>
            </a:prstGeom>
            <a:solidFill>
              <a:srgbClr val="3D84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Inhibition des cellules effectrices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87854" y="2967335"/>
              <a:ext cx="1080120" cy="1085637"/>
            </a:xfrm>
            <a:prstGeom prst="rect">
              <a:avLst/>
            </a:prstGeom>
            <a:solidFill>
              <a:srgbClr val="3D84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Blocage des cytokines</a:t>
              </a:r>
            </a:p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Th2 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00192" y="5158786"/>
              <a:ext cx="1127722" cy="1150534"/>
            </a:xfrm>
            <a:prstGeom prst="rect">
              <a:avLst/>
            </a:prstGeom>
            <a:solidFill>
              <a:srgbClr val="3D84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ARN </a:t>
              </a:r>
              <a:r>
                <a:rPr lang="fr-FR" sz="1400" b="1" dirty="0" smtClean="0">
                  <a:solidFill>
                    <a:schemeClr val="bg1"/>
                  </a:solidFill>
                </a:rPr>
                <a:t>interférence</a:t>
              </a:r>
              <a:r>
                <a:rPr lang="fr-FR" sz="1600" b="1" dirty="0" smtClean="0">
                  <a:solidFill>
                    <a:schemeClr val="bg1"/>
                  </a:solidFill>
                </a:rPr>
                <a:t>  avec cytokines</a:t>
              </a:r>
            </a:p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Th2 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30895" y="2278466"/>
              <a:ext cx="1186118" cy="1150534"/>
            </a:xfrm>
            <a:prstGeom prst="rect">
              <a:avLst/>
            </a:prstGeom>
            <a:solidFill>
              <a:srgbClr val="3D84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stimulation des réponses Th1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42653" y="3470829"/>
              <a:ext cx="1406392" cy="1150534"/>
            </a:xfrm>
            <a:prstGeom prst="rect">
              <a:avLst/>
            </a:prstGeom>
            <a:solidFill>
              <a:srgbClr val="3D84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Diminution des réponses Th2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31618" y="4898138"/>
              <a:ext cx="985395" cy="1150534"/>
            </a:xfrm>
            <a:prstGeom prst="rect">
              <a:avLst/>
            </a:prstGeom>
            <a:solidFill>
              <a:srgbClr val="3D84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Blocage de l’</a:t>
              </a:r>
              <a:r>
                <a:rPr lang="fr-FR" sz="1600" b="1" dirty="0" err="1" smtClean="0">
                  <a:solidFill>
                    <a:schemeClr val="bg1"/>
                  </a:solidFill>
                </a:rPr>
                <a:t>IgE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-24"/>
            <a:ext cx="615791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7.  Les biothérapies en cours d’essais dans l’allergie: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214314" y="404664"/>
            <a:ext cx="5941862" cy="2232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0660633"/>
              </p:ext>
            </p:extLst>
          </p:nvPr>
        </p:nvGraphicFramePr>
        <p:xfrm>
          <a:off x="683567" y="620688"/>
          <a:ext cx="7704857" cy="576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8360"/>
                <a:gridCol w="3148236"/>
                <a:gridCol w="2568261"/>
              </a:tblGrid>
              <a:tr h="18859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biothérapie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Cible/</a:t>
                      </a:r>
                      <a:r>
                        <a:rPr lang="fr-FR" sz="1200" dirty="0" err="1" smtClean="0"/>
                        <a:t>mecanisme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Phase de développement</a:t>
                      </a:r>
                      <a:endParaRPr lang="fr-FR" sz="1200" dirty="0"/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Pascolizumab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Anti-IL-4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mAb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II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Altrakincept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IL-4 récepteur antagoniste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II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QAX576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AcMo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Anti-IL-13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II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Anrukinzumab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AcMo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Anti-IL-13 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II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IMA-026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AcMo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Anti-IL-13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Tralokinumab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AcMo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Anti-IL-13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I/II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Lebrikizumab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AcMo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Anti-IL-13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II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AMG 317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AcMo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Anti-IL-4Ra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II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AIR 645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OGN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antisense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Anti-IL-4Ra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I/II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Pitrakinra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IL-4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mutein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II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MEDI-528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AcMo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Anti-IL-9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II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AVP-13358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Inhibiteur de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la synthèse des cytokines Th2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Suplatast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Inhibiteur de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la synthèse des cytokines Th2</a:t>
                      </a: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Approuvé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1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R0498991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AcMo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Anti-OX40L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I/II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Omalizumab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AcMo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Anti-IgE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Approuvé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Lumiliximab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AcMo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Anti-CD23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TPI-ASM8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OGN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antisense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Anti-CCR3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Mepolizumab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AcMo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Anti-IL-5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fr-F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Reslizumab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AcMo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Anti-IL-5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II</a:t>
                      </a:r>
                    </a:p>
                  </a:txBody>
                  <a:tcPr/>
                </a:tc>
              </a:tr>
              <a:tr h="1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Benralizumab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AcMo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Anti-IL-5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 I/II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214314" y="426992"/>
            <a:ext cx="628651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500034" y="1086368"/>
            <a:ext cx="821537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400" dirty="0" smtClean="0">
              <a:sym typeface="Symbol"/>
            </a:endParaRPr>
          </a:p>
          <a:p>
            <a:pPr algn="just"/>
            <a:endParaRPr lang="fr-FR" sz="1400" dirty="0" smtClean="0">
              <a:sym typeface="Symbol"/>
            </a:endParaRPr>
          </a:p>
          <a:p>
            <a:pPr algn="just"/>
            <a:r>
              <a:rPr lang="fr-FR" sz="1500" dirty="0" smtClean="0">
                <a:sym typeface="Symbol"/>
              </a:rPr>
              <a:t>La virulence de certaines bactéries pathogènes à multiplication </a:t>
            </a:r>
            <a:r>
              <a:rPr lang="fr-FR" sz="1500" dirty="0" err="1" smtClean="0">
                <a:sym typeface="Symbol"/>
              </a:rPr>
              <a:t>extra-cellulaire</a:t>
            </a:r>
            <a:r>
              <a:rPr lang="fr-FR" sz="1500" dirty="0" smtClean="0">
                <a:sym typeface="Symbol"/>
              </a:rPr>
              <a:t> dépend essentiellement des </a:t>
            </a:r>
            <a:r>
              <a:rPr lang="fr-FR" sz="1500" dirty="0" err="1" smtClean="0">
                <a:sym typeface="Symbol"/>
              </a:rPr>
              <a:t>éxotoxines</a:t>
            </a:r>
            <a:r>
              <a:rPr lang="fr-FR" sz="1500" dirty="0" smtClean="0">
                <a:sym typeface="Symbol"/>
              </a:rPr>
              <a:t>  qu’elles libèrent.  </a:t>
            </a:r>
          </a:p>
          <a:p>
            <a:pPr algn="just"/>
            <a:endParaRPr lang="fr-FR" sz="1500" dirty="0" smtClean="0">
              <a:sym typeface="Symbol"/>
            </a:endParaRPr>
          </a:p>
          <a:p>
            <a:pPr>
              <a:buFont typeface="Wingdings" pitchFamily="2" charset="2"/>
              <a:buChar char="Ø"/>
            </a:pPr>
            <a:r>
              <a:rPr lang="fr-FR" sz="1500" dirty="0" smtClean="0">
                <a:sym typeface="Symbol"/>
              </a:rPr>
              <a:t>  Il s’agit de puissants immunogènes qui peuvent être </a:t>
            </a:r>
            <a:r>
              <a:rPr lang="fr-FR" sz="1500" dirty="0" err="1" smtClean="0">
                <a:sym typeface="Symbol"/>
              </a:rPr>
              <a:t>détoxifiées</a:t>
            </a:r>
            <a:r>
              <a:rPr lang="fr-FR" sz="1500" dirty="0" smtClean="0">
                <a:sym typeface="Symbol"/>
              </a:rPr>
              <a:t>  par action conjuguée  de la chaleur</a:t>
            </a:r>
          </a:p>
          <a:p>
            <a:r>
              <a:rPr lang="fr-FR" sz="1500" dirty="0" smtClean="0">
                <a:sym typeface="Symbol"/>
              </a:rPr>
              <a:t>     et le formol → anatoxines : substances non toxiques mais </a:t>
            </a:r>
            <a:r>
              <a:rPr lang="fr-FR" sz="1500" dirty="0" err="1" smtClean="0">
                <a:sym typeface="Symbol"/>
              </a:rPr>
              <a:t>immunogéniques</a:t>
            </a:r>
            <a:r>
              <a:rPr lang="fr-FR" sz="1500" dirty="0" smtClean="0">
                <a:sym typeface="Symbol"/>
              </a:rPr>
              <a:t>.</a:t>
            </a:r>
          </a:p>
          <a:p>
            <a:pPr algn="just"/>
            <a:r>
              <a:rPr lang="fr-FR" sz="1500" dirty="0" smtClean="0">
                <a:sym typeface="Symbol"/>
              </a:rPr>
              <a:t>     Exemples  : anatoxines tétanique, diphtérique et botulique.  </a:t>
            </a:r>
          </a:p>
          <a:p>
            <a:pPr algn="just"/>
            <a:endParaRPr lang="fr-FR" sz="1500" dirty="0" smtClean="0"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>
                <a:sym typeface="Symbol"/>
              </a:rPr>
              <a:t>  Caractéristiques : </a:t>
            </a:r>
          </a:p>
          <a:p>
            <a:pPr algn="just"/>
            <a:endParaRPr lang="fr-FR" sz="800" dirty="0" smtClean="0">
              <a:sym typeface="Symbol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 Ils induisent une réponse humorale sans réponse cellulaire. 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 La réponse est faible d’où  la nécessité d’adjonction d’adjuvants : </a:t>
            </a:r>
          </a:p>
          <a:p>
            <a:pPr lvl="1" algn="just"/>
            <a:r>
              <a:rPr lang="fr-FR" sz="1500" dirty="0" smtClean="0">
                <a:sym typeface="Symbol"/>
              </a:rPr>
              <a:t>            -  minéraux,</a:t>
            </a:r>
          </a:p>
          <a:p>
            <a:pPr lvl="1" algn="just"/>
            <a:r>
              <a:rPr lang="fr-FR" sz="1500" dirty="0" smtClean="0">
                <a:sym typeface="Symbol"/>
              </a:rPr>
              <a:t>            -  corps bactériens ( </a:t>
            </a:r>
            <a:r>
              <a:rPr lang="fr-FR" sz="1500" dirty="0" err="1" smtClean="0">
                <a:sym typeface="Symbol"/>
              </a:rPr>
              <a:t>DTCoq</a:t>
            </a:r>
            <a:r>
              <a:rPr lang="fr-FR" sz="1500" dirty="0" smtClean="0">
                <a:sym typeface="Symbol"/>
              </a:rPr>
              <a:t>)</a:t>
            </a:r>
          </a:p>
          <a:p>
            <a:pPr lvl="1" algn="just">
              <a:buFont typeface="Arial" pitchFamily="34" charset="0"/>
              <a:buChar char="•"/>
            </a:pPr>
            <a:endParaRPr lang="fr-FR" sz="1500" dirty="0" smtClean="0">
              <a:sym typeface="Symbol"/>
            </a:endParaRPr>
          </a:p>
          <a:p>
            <a:pPr lvl="1" algn="just"/>
            <a:r>
              <a:rPr lang="fr-FR" sz="1500" dirty="0" smtClean="0">
                <a:sym typeface="Symbol"/>
              </a:rPr>
              <a:t>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596" y="0"/>
            <a:ext cx="442915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a.3- vaccins sous-unitaires  (Ag purifiés)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4612" y="714357"/>
            <a:ext cx="3143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2.   ANATOXINES</a:t>
            </a:r>
            <a:endParaRPr lang="fr-FR" sz="16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0034" y="0"/>
            <a:ext cx="585791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a.3- Les vaccins sous unitaires (Ag recombinants)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628651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42910" y="1071546"/>
            <a:ext cx="821537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500" dirty="0" smtClean="0">
                <a:sym typeface="Symbol"/>
              </a:rPr>
              <a:t>   Un des problèmes posés par les vaccins à base d’Ag purifiés est la difficulté d’obtenir des quantités</a:t>
            </a:r>
          </a:p>
          <a:p>
            <a:pPr algn="just"/>
            <a:r>
              <a:rPr lang="fr-FR" sz="1500" dirty="0" smtClean="0">
                <a:sym typeface="Symbol"/>
              </a:rPr>
              <a:t>      importantes de matériels antigénique, d’où → vaccins recombinants.</a:t>
            </a:r>
          </a:p>
          <a:p>
            <a:pPr algn="just"/>
            <a:endParaRPr lang="fr-FR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400" dirty="0" smtClean="0">
                <a:sym typeface="Symbol"/>
              </a:rPr>
              <a:t>  </a:t>
            </a:r>
            <a:r>
              <a:rPr lang="fr-FR" sz="1500" dirty="0" smtClean="0">
                <a:sym typeface="Symbol"/>
              </a:rPr>
              <a:t>Théoriquement, le gène codant pour une protéine immunogène peut être cloné et exprimé dans des</a:t>
            </a:r>
          </a:p>
          <a:p>
            <a:pPr algn="just"/>
            <a:r>
              <a:rPr lang="fr-FR" sz="1500" dirty="0" smtClean="0">
                <a:sym typeface="Symbol"/>
              </a:rPr>
              <a:t>      bactéries, des levures et des cellules de mammifères, permettant d’obtenir de grandes quantités </a:t>
            </a:r>
          </a:p>
          <a:p>
            <a:pPr algn="just"/>
            <a:r>
              <a:rPr lang="fr-FR" sz="1500" dirty="0" smtClean="0">
                <a:sym typeface="Symbol"/>
              </a:rPr>
              <a:t>      d’Ag libres pouvant être utilisés pour la production de vaccins.</a:t>
            </a:r>
          </a:p>
          <a:p>
            <a:pPr algn="just"/>
            <a:endParaRPr lang="fr-FR" sz="800" dirty="0" smtClean="0"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400" dirty="0" smtClean="0">
                <a:sym typeface="Symbol"/>
              </a:rPr>
              <a:t>  </a:t>
            </a:r>
            <a:r>
              <a:rPr lang="fr-FR" sz="1500" dirty="0" smtClean="0">
                <a:sym typeface="Symbol"/>
              </a:rPr>
              <a:t>Le premier vaccin utilisant un antigène recombinant, et approuvé pour son utilisation chez l’Homme,</a:t>
            </a:r>
          </a:p>
          <a:p>
            <a:pPr algn="just"/>
            <a:r>
              <a:rPr lang="fr-FR" sz="1500" dirty="0" smtClean="0">
                <a:sym typeface="Symbol"/>
              </a:rPr>
              <a:t>     est le vaccin contre l’hépatite B, utilisant l’antigène de surface du virus (</a:t>
            </a:r>
            <a:r>
              <a:rPr lang="fr-FR" sz="1500" dirty="0" err="1" smtClean="0">
                <a:sym typeface="Symbol"/>
              </a:rPr>
              <a:t>HBsAg</a:t>
            </a:r>
            <a:r>
              <a:rPr lang="fr-FR" sz="1500" dirty="0" smtClean="0">
                <a:sym typeface="Symbol"/>
              </a:rPr>
              <a:t>). </a:t>
            </a:r>
          </a:p>
          <a:p>
            <a:pPr algn="just"/>
            <a:endParaRPr lang="fr-FR" sz="800" dirty="0" smtClean="0"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400" dirty="0" smtClean="0">
                <a:sym typeface="Symbol"/>
              </a:rPr>
              <a:t>  </a:t>
            </a:r>
            <a:r>
              <a:rPr lang="fr-FR" sz="1500" dirty="0" smtClean="0">
                <a:sym typeface="Symbol"/>
              </a:rPr>
              <a:t>Caractéristiques : </a:t>
            </a:r>
          </a:p>
          <a:p>
            <a:pPr algn="just"/>
            <a:endParaRPr lang="fr-FR" sz="500" dirty="0" smtClean="0">
              <a:sym typeface="Symbol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Ces vaccins, comme les vaccins à base d’Antigènes purifiés , induisent une réponse humorale, 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La réponse n’est pas importante, d’où nécessité d’adjuvants. 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Les réponses cellulaires ne sont pas induites. </a:t>
            </a:r>
          </a:p>
          <a:p>
            <a:pPr algn="just"/>
            <a:endParaRPr lang="fr-FR" sz="800" dirty="0" smtClean="0"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400" dirty="0" smtClean="0">
                <a:sym typeface="Symbol"/>
              </a:rPr>
              <a:t> </a:t>
            </a:r>
            <a:r>
              <a:rPr lang="fr-FR" sz="1500" dirty="0" smtClean="0">
                <a:sym typeface="Symbol"/>
              </a:rPr>
              <a:t>Avantages :</a:t>
            </a:r>
          </a:p>
          <a:p>
            <a:pPr algn="just"/>
            <a:endParaRPr lang="fr-FR" sz="600" dirty="0" smtClean="0">
              <a:sym typeface="Symbol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1400" dirty="0" smtClean="0">
                <a:sym typeface="Symbol"/>
              </a:rPr>
              <a:t>  </a:t>
            </a:r>
            <a:r>
              <a:rPr lang="fr-FR" sz="1500" dirty="0" err="1" smtClean="0">
                <a:sym typeface="Symbol"/>
              </a:rPr>
              <a:t>Antigénicité</a:t>
            </a:r>
            <a:r>
              <a:rPr lang="fr-FR" sz="1500" dirty="0" smtClean="0">
                <a:sym typeface="Symbol"/>
              </a:rPr>
              <a:t> bien définie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Bonne </a:t>
            </a:r>
            <a:r>
              <a:rPr lang="fr-FR" sz="1500" dirty="0" err="1" smtClean="0">
                <a:sym typeface="Symbol"/>
              </a:rPr>
              <a:t>immunogénicité</a:t>
            </a:r>
            <a:r>
              <a:rPr lang="fr-FR" sz="1500" dirty="0" smtClean="0">
                <a:sym typeface="Symbol"/>
              </a:rPr>
              <a:t> 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Très grande innocuité (pas de risque de toxicité)</a:t>
            </a:r>
          </a:p>
          <a:p>
            <a:pPr lvl="1" algn="just"/>
            <a:endParaRPr lang="fr-FR" sz="800" dirty="0" smtClean="0"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400" dirty="0" smtClean="0">
                <a:sym typeface="Symbol"/>
              </a:rPr>
              <a:t> </a:t>
            </a:r>
            <a:r>
              <a:rPr lang="fr-FR" sz="1500" dirty="0" smtClean="0">
                <a:sym typeface="Symbol"/>
              </a:rPr>
              <a:t>Inconvénient :</a:t>
            </a:r>
          </a:p>
          <a:p>
            <a:pPr algn="just"/>
            <a:endParaRPr lang="fr-FR" sz="500" dirty="0" smtClean="0">
              <a:sym typeface="Symbol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1400" dirty="0" smtClean="0">
                <a:sym typeface="Symbol"/>
              </a:rPr>
              <a:t>  </a:t>
            </a:r>
            <a:r>
              <a:rPr lang="fr-FR" sz="1500" dirty="0" smtClean="0">
                <a:sym typeface="Symbol"/>
              </a:rPr>
              <a:t>Coût de production élevé</a:t>
            </a:r>
          </a:p>
          <a:p>
            <a:pPr algn="just"/>
            <a:endParaRPr lang="fr-FR" sz="800" dirty="0" smtClean="0">
              <a:sym typeface="Symbol"/>
            </a:endParaRPr>
          </a:p>
          <a:p>
            <a:pPr algn="just"/>
            <a:r>
              <a:rPr lang="fr-FR" sz="1400" b="1" dirty="0" smtClean="0">
                <a:solidFill>
                  <a:srgbClr val="FF0000"/>
                </a:solidFill>
                <a:sym typeface="Symbol"/>
              </a:rPr>
              <a:t>NB : Ce type de vaccins, ne s’applique que pour des antigènes protéiques, les polysaccharides ne pouvant pas être exprimés dans les systèmes de clonage</a:t>
            </a:r>
            <a:r>
              <a:rPr lang="fr-FR" sz="1200" b="1" dirty="0" smtClean="0">
                <a:solidFill>
                  <a:schemeClr val="accent6"/>
                </a:solidFill>
                <a:sym typeface="Symbol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00298" y="714357"/>
            <a:ext cx="4143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3.   ANTIGENES  DE  SURFACE  RECOMBINANTS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28494"/>
            <a:ext cx="507209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a.4- Les vaccins utilisant un vecteur 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628651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500034" y="660141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500" dirty="0" smtClean="0"/>
              <a:t>  Deux inconvénients  majeurs  dans l’utilisation des vaccins à base d’antigènes purifiés :</a:t>
            </a:r>
            <a:endParaRPr lang="fr-FR" sz="800" dirty="0" smtClean="0"/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Induction d’une faible réponse, 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Incapacité d’induire des réponse cellulaires, surtout dans le cas des Ag viraux).</a:t>
            </a:r>
          </a:p>
          <a:p>
            <a:pPr algn="just"/>
            <a:endParaRPr lang="fr-FR" sz="800" dirty="0" smtClean="0">
              <a:sym typeface="Symbol"/>
            </a:endParaRPr>
          </a:p>
          <a:p>
            <a:pPr algn="just"/>
            <a:r>
              <a:rPr lang="fr-FR" sz="1500" dirty="0" smtClean="0">
                <a:sym typeface="Symbol"/>
              </a:rPr>
              <a:t>  Deux palliatifs sont préconisés :</a:t>
            </a:r>
            <a:r>
              <a:rPr lang="fr-F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fr-FR" sz="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lvl="3" algn="just">
              <a:buFont typeface="Wingdings" pitchFamily="2" charset="2"/>
              <a:buChar char="§"/>
            </a:pPr>
            <a:r>
              <a:rPr lang="fr-FR" sz="1500" dirty="0" smtClean="0"/>
              <a:t>  Vaccins recombinants utilisant des vecteurs,</a:t>
            </a:r>
          </a:p>
          <a:p>
            <a:pPr marL="457200" lvl="3" algn="just">
              <a:buFont typeface="Wingdings" pitchFamily="2" charset="2"/>
              <a:buChar char="§"/>
            </a:pPr>
            <a:r>
              <a:rPr lang="fr-FR" sz="1500" dirty="0" smtClean="0"/>
              <a:t>  Vaccins  à ADN.</a:t>
            </a:r>
          </a:p>
          <a:p>
            <a:pPr marL="0" lvl="2" algn="just"/>
            <a:endParaRPr lang="fr-FR" sz="1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2" algn="just"/>
            <a:endParaRPr lang="fr-FR" sz="1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lvl="2" algn="just"/>
            <a:endParaRPr lang="fr-FR" sz="1500" i="1" dirty="0" smtClean="0">
              <a:sym typeface="Symbol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00034" y="2285992"/>
            <a:ext cx="8143932" cy="4143404"/>
            <a:chOff x="214282" y="714356"/>
            <a:chExt cx="8143932" cy="6000792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86116" y="5000636"/>
              <a:ext cx="829439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Ellipse 11"/>
            <p:cNvSpPr/>
            <p:nvPr/>
          </p:nvSpPr>
          <p:spPr>
            <a:xfrm>
              <a:off x="2214546" y="1214422"/>
              <a:ext cx="714380" cy="714380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12"/>
            <p:cNvCxnSpPr/>
            <p:nvPr/>
          </p:nvCxnSpPr>
          <p:spPr>
            <a:xfrm rot="5400000">
              <a:off x="2464579" y="1212563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857620" y="1500174"/>
              <a:ext cx="357190" cy="7143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928794" y="714356"/>
              <a:ext cx="1285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ym typeface="Symbol"/>
                </a:rPr>
                <a:t>Site de restriction</a:t>
              </a:r>
              <a:endParaRPr lang="fr-FR" sz="12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357686" y="1366051"/>
              <a:ext cx="2428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FF0000"/>
                  </a:solidFill>
                  <a:sym typeface="Symbol"/>
                </a:rPr>
                <a:t>DNA codant le l’Ag du pathogène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928794" y="1428736"/>
              <a:ext cx="1285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ym typeface="Symbol"/>
                </a:rPr>
                <a:t>plasmide</a:t>
              </a:r>
              <a:endParaRPr lang="fr-FR" sz="1200" dirty="0"/>
            </a:p>
          </p:txBody>
        </p:sp>
        <p:sp>
          <p:nvSpPr>
            <p:cNvPr id="18" name="Accolade fermante 17"/>
            <p:cNvSpPr/>
            <p:nvPr/>
          </p:nvSpPr>
          <p:spPr>
            <a:xfrm rot="5400000">
              <a:off x="3214678" y="1000108"/>
              <a:ext cx="214314" cy="2214578"/>
            </a:xfrm>
            <a:prstGeom prst="rightBrace">
              <a:avLst>
                <a:gd name="adj1" fmla="val 43401"/>
                <a:gd name="adj2" fmla="val 4886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571736" y="2285992"/>
              <a:ext cx="1571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ym typeface="Symbol"/>
                </a:rPr>
                <a:t>Clivage et </a:t>
              </a:r>
              <a:r>
                <a:rPr lang="fr-FR" sz="1400" dirty="0" err="1" smtClean="0">
                  <a:sym typeface="Symbol"/>
                </a:rPr>
                <a:t>ligation</a:t>
              </a:r>
              <a:endParaRPr lang="fr-FR" sz="1400" dirty="0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rot="5400000">
              <a:off x="3175376" y="2825360"/>
              <a:ext cx="36594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3000364" y="3071810"/>
              <a:ext cx="714380" cy="714380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68292" y="3059284"/>
              <a:ext cx="357190" cy="7143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571868" y="3214686"/>
              <a:ext cx="1285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ym typeface="Symbol"/>
                </a:rPr>
                <a:t>Plasmide recombinant </a:t>
              </a:r>
              <a:endParaRPr lang="fr-FR" sz="1200" dirty="0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4278" y="4644626"/>
              <a:ext cx="567590" cy="85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Forme libre 24"/>
            <p:cNvSpPr/>
            <p:nvPr/>
          </p:nvSpPr>
          <p:spPr>
            <a:xfrm>
              <a:off x="1933960" y="3507288"/>
              <a:ext cx="929014" cy="2192054"/>
            </a:xfrm>
            <a:custGeom>
              <a:avLst/>
              <a:gdLst>
                <a:gd name="connsiteX0" fmla="*/ 841332 w 929014"/>
                <a:gd name="connsiteY0" fmla="*/ 0 h 2192054"/>
                <a:gd name="connsiteX1" fmla="*/ 14614 w 929014"/>
                <a:gd name="connsiteY1" fmla="*/ 864296 h 2192054"/>
                <a:gd name="connsiteX2" fmla="*/ 929014 w 929014"/>
                <a:gd name="connsiteY2" fmla="*/ 2192054 h 219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9014" h="2192054">
                  <a:moveTo>
                    <a:pt x="841332" y="0"/>
                  </a:moveTo>
                  <a:cubicBezTo>
                    <a:pt x="420666" y="249477"/>
                    <a:pt x="0" y="498954"/>
                    <a:pt x="14614" y="864296"/>
                  </a:cubicBezTo>
                  <a:cubicBezTo>
                    <a:pt x="29228" y="1229638"/>
                    <a:pt x="479121" y="1710846"/>
                    <a:pt x="929014" y="2192054"/>
                  </a:cubicBezTo>
                </a:path>
              </a:pathLst>
            </a:cu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>
              <a:off x="4929190" y="3357562"/>
              <a:ext cx="15001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oleil 26"/>
            <p:cNvSpPr/>
            <p:nvPr/>
          </p:nvSpPr>
          <p:spPr>
            <a:xfrm>
              <a:off x="6643702" y="2857496"/>
              <a:ext cx="1000132" cy="928694"/>
            </a:xfrm>
            <a:prstGeom prst="su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357950" y="2334276"/>
              <a:ext cx="1643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ym typeface="Symbol"/>
                </a:rPr>
                <a:t>Virus de la  vaccine atténué</a:t>
              </a:r>
              <a:endParaRPr lang="fr-FR" sz="1200" dirty="0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6988366" y="3214686"/>
              <a:ext cx="357190" cy="142876"/>
            </a:xfrm>
            <a:custGeom>
              <a:avLst/>
              <a:gdLst>
                <a:gd name="connsiteX0" fmla="*/ 0 w 876822"/>
                <a:gd name="connsiteY0" fmla="*/ 227557 h 227557"/>
                <a:gd name="connsiteX1" fmla="*/ 137786 w 876822"/>
                <a:gd name="connsiteY1" fmla="*/ 14614 h 227557"/>
                <a:gd name="connsiteX2" fmla="*/ 313150 w 876822"/>
                <a:gd name="connsiteY2" fmla="*/ 215031 h 227557"/>
                <a:gd name="connsiteX3" fmla="*/ 501041 w 876822"/>
                <a:gd name="connsiteY3" fmla="*/ 2088 h 227557"/>
                <a:gd name="connsiteX4" fmla="*/ 701457 w 876822"/>
                <a:gd name="connsiteY4" fmla="*/ 202505 h 227557"/>
                <a:gd name="connsiteX5" fmla="*/ 876822 w 876822"/>
                <a:gd name="connsiteY5" fmla="*/ 14614 h 2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822" h="227557">
                  <a:moveTo>
                    <a:pt x="0" y="227557"/>
                  </a:moveTo>
                  <a:cubicBezTo>
                    <a:pt x="42797" y="122129"/>
                    <a:pt x="85594" y="16702"/>
                    <a:pt x="137786" y="14614"/>
                  </a:cubicBezTo>
                  <a:cubicBezTo>
                    <a:pt x="189978" y="12526"/>
                    <a:pt x="252608" y="217119"/>
                    <a:pt x="313150" y="215031"/>
                  </a:cubicBezTo>
                  <a:cubicBezTo>
                    <a:pt x="373692" y="212943"/>
                    <a:pt x="436323" y="4176"/>
                    <a:pt x="501041" y="2088"/>
                  </a:cubicBezTo>
                  <a:cubicBezTo>
                    <a:pt x="565759" y="0"/>
                    <a:pt x="638827" y="200417"/>
                    <a:pt x="701457" y="202505"/>
                  </a:cubicBezTo>
                  <a:cubicBezTo>
                    <a:pt x="764087" y="204593"/>
                    <a:pt x="820454" y="109603"/>
                    <a:pt x="876822" y="14614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rot="5400000">
              <a:off x="7035817" y="4036223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oleil 30"/>
            <p:cNvSpPr/>
            <p:nvPr/>
          </p:nvSpPr>
          <p:spPr>
            <a:xfrm>
              <a:off x="6786578" y="4429132"/>
              <a:ext cx="1000132" cy="928694"/>
            </a:xfrm>
            <a:prstGeom prst="su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857752" y="3071810"/>
              <a:ext cx="13573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>
                  <a:sym typeface="Symbol"/>
                </a:rPr>
                <a:t>transfection</a:t>
              </a:r>
              <a:endParaRPr lang="fr-FR" sz="1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4282" y="4143380"/>
              <a:ext cx="16430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Vaccins à ADN</a:t>
              </a:r>
            </a:p>
          </p:txBody>
        </p:sp>
        <p:grpSp>
          <p:nvGrpSpPr>
            <p:cNvPr id="34" name="Groupe 42"/>
            <p:cNvGrpSpPr/>
            <p:nvPr/>
          </p:nvGrpSpPr>
          <p:grpSpPr>
            <a:xfrm>
              <a:off x="7072330" y="4857760"/>
              <a:ext cx="373597" cy="142876"/>
              <a:chOff x="6943541" y="1785926"/>
              <a:chExt cx="373597" cy="142876"/>
            </a:xfrm>
          </p:grpSpPr>
          <p:sp>
            <p:nvSpPr>
              <p:cNvPr id="37" name="Forme libre 36"/>
              <p:cNvSpPr/>
              <p:nvPr/>
            </p:nvSpPr>
            <p:spPr>
              <a:xfrm>
                <a:off x="6943541" y="1797867"/>
                <a:ext cx="128789" cy="130935"/>
              </a:xfrm>
              <a:custGeom>
                <a:avLst/>
                <a:gdLst>
                  <a:gd name="connsiteX0" fmla="*/ 0 w 128789"/>
                  <a:gd name="connsiteY0" fmla="*/ 118056 h 130935"/>
                  <a:gd name="connsiteX1" fmla="*/ 64394 w 128789"/>
                  <a:gd name="connsiteY1" fmla="*/ 2146 h 130935"/>
                  <a:gd name="connsiteX2" fmla="*/ 128789 w 128789"/>
                  <a:gd name="connsiteY2" fmla="*/ 130935 h 130935"/>
                  <a:gd name="connsiteX3" fmla="*/ 128789 w 128789"/>
                  <a:gd name="connsiteY3" fmla="*/ 130935 h 1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789" h="130935">
                    <a:moveTo>
                      <a:pt x="0" y="118056"/>
                    </a:moveTo>
                    <a:cubicBezTo>
                      <a:pt x="21464" y="59028"/>
                      <a:pt x="42929" y="0"/>
                      <a:pt x="64394" y="2146"/>
                    </a:cubicBezTo>
                    <a:cubicBezTo>
                      <a:pt x="85859" y="4293"/>
                      <a:pt x="128789" y="130935"/>
                      <a:pt x="128789" y="130935"/>
                    </a:cubicBezTo>
                    <a:lnTo>
                      <a:pt x="128789" y="130935"/>
                    </a:ln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Forme libre 37"/>
              <p:cNvSpPr/>
              <p:nvPr/>
            </p:nvSpPr>
            <p:spPr>
              <a:xfrm>
                <a:off x="7072330" y="1785926"/>
                <a:ext cx="127221" cy="141797"/>
              </a:xfrm>
              <a:custGeom>
                <a:avLst/>
                <a:gdLst>
                  <a:gd name="connsiteX0" fmla="*/ 0 w 127221"/>
                  <a:gd name="connsiteY0" fmla="*/ 141797 h 141797"/>
                  <a:gd name="connsiteX1" fmla="*/ 87464 w 127221"/>
                  <a:gd name="connsiteY1" fmla="*/ 14577 h 141797"/>
                  <a:gd name="connsiteX2" fmla="*/ 127221 w 127221"/>
                  <a:gd name="connsiteY2" fmla="*/ 54333 h 141797"/>
                  <a:gd name="connsiteX3" fmla="*/ 127221 w 127221"/>
                  <a:gd name="connsiteY3" fmla="*/ 54333 h 141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221" h="141797">
                    <a:moveTo>
                      <a:pt x="0" y="141797"/>
                    </a:moveTo>
                    <a:cubicBezTo>
                      <a:pt x="33130" y="85475"/>
                      <a:pt x="66260" y="29154"/>
                      <a:pt x="87464" y="14577"/>
                    </a:cubicBezTo>
                    <a:cubicBezTo>
                      <a:pt x="108668" y="0"/>
                      <a:pt x="127221" y="54333"/>
                      <a:pt x="127221" y="54333"/>
                    </a:cubicBezTo>
                    <a:lnTo>
                      <a:pt x="127221" y="54333"/>
                    </a:ln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Forme libre 38"/>
              <p:cNvSpPr/>
              <p:nvPr/>
            </p:nvSpPr>
            <p:spPr>
              <a:xfrm>
                <a:off x="7197869" y="1789410"/>
                <a:ext cx="119269" cy="115294"/>
              </a:xfrm>
              <a:custGeom>
                <a:avLst/>
                <a:gdLst>
                  <a:gd name="connsiteX0" fmla="*/ 0 w 119269"/>
                  <a:gd name="connsiteY0" fmla="*/ 23854 h 115294"/>
                  <a:gd name="connsiteX1" fmla="*/ 47707 w 119269"/>
                  <a:gd name="connsiteY1" fmla="*/ 111318 h 115294"/>
                  <a:gd name="connsiteX2" fmla="*/ 119269 w 119269"/>
                  <a:gd name="connsiteY2" fmla="*/ 0 h 11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269" h="115294">
                    <a:moveTo>
                      <a:pt x="0" y="23854"/>
                    </a:moveTo>
                    <a:cubicBezTo>
                      <a:pt x="13914" y="69574"/>
                      <a:pt x="27829" y="115294"/>
                      <a:pt x="47707" y="111318"/>
                    </a:cubicBezTo>
                    <a:cubicBezTo>
                      <a:pt x="67585" y="107342"/>
                      <a:pt x="93427" y="53671"/>
                      <a:pt x="119269" y="0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5" name="Forme libre 34"/>
            <p:cNvSpPr/>
            <p:nvPr/>
          </p:nvSpPr>
          <p:spPr>
            <a:xfrm>
              <a:off x="4446822" y="5145206"/>
              <a:ext cx="2429301" cy="827965"/>
            </a:xfrm>
            <a:custGeom>
              <a:avLst/>
              <a:gdLst>
                <a:gd name="connsiteX0" fmla="*/ 2429301 w 2429301"/>
                <a:gd name="connsiteY0" fmla="*/ 0 h 827965"/>
                <a:gd name="connsiteX1" fmla="*/ 1637731 w 2429301"/>
                <a:gd name="connsiteY1" fmla="*/ 709684 h 827965"/>
                <a:gd name="connsiteX2" fmla="*/ 0 w 2429301"/>
                <a:gd name="connsiteY2" fmla="*/ 709684 h 82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9301" h="827965">
                  <a:moveTo>
                    <a:pt x="2429301" y="0"/>
                  </a:moveTo>
                  <a:cubicBezTo>
                    <a:pt x="2235957" y="295701"/>
                    <a:pt x="2042614" y="591403"/>
                    <a:pt x="1637731" y="709684"/>
                  </a:cubicBezTo>
                  <a:cubicBezTo>
                    <a:pt x="1232848" y="827965"/>
                    <a:pt x="616424" y="768824"/>
                    <a:pt x="0" y="709684"/>
                  </a:cubicBezTo>
                </a:path>
              </a:pathLst>
            </a:cu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14876" y="5854503"/>
              <a:ext cx="36433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Vaccins à vecteurs recombinants</a:t>
              </a:r>
            </a:p>
          </p:txBody>
        </p:sp>
      </p:grpSp>
      <p:sp>
        <p:nvSpPr>
          <p:cNvPr id="40" name="Flèche droite 39"/>
          <p:cNvSpPr/>
          <p:nvPr/>
        </p:nvSpPr>
        <p:spPr>
          <a:xfrm>
            <a:off x="285720" y="714356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droite 40"/>
          <p:cNvSpPr/>
          <p:nvPr/>
        </p:nvSpPr>
        <p:spPr>
          <a:xfrm>
            <a:off x="285720" y="1571612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28494"/>
            <a:ext cx="550072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a.4- Les vaccins utilisant un vecteur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628651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500034" y="1500174"/>
            <a:ext cx="821537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Ces vaccins utilisent des souches  atténuées :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Virus : vaccine, </a:t>
            </a:r>
            <a:r>
              <a:rPr lang="fr-FR" sz="1500" dirty="0" err="1" smtClean="0"/>
              <a:t>canarypox</a:t>
            </a:r>
            <a:r>
              <a:rPr lang="fr-FR" sz="1500" dirty="0" smtClean="0"/>
              <a:t>, poliovirus, adénovirus…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 Bactéries : </a:t>
            </a:r>
            <a:r>
              <a:rPr lang="fr-FR" sz="1500" i="1" dirty="0" smtClean="0">
                <a:sym typeface="Symbol"/>
              </a:rPr>
              <a:t>Salmonella </a:t>
            </a:r>
            <a:r>
              <a:rPr lang="fr-FR" sz="1500" i="1" dirty="0" err="1" smtClean="0">
                <a:sym typeface="Symbol"/>
              </a:rPr>
              <a:t>typhi</a:t>
            </a:r>
            <a:r>
              <a:rPr lang="fr-FR" sz="1500" i="1" dirty="0" smtClean="0">
                <a:sym typeface="Symbol"/>
              </a:rPr>
              <a:t> </a:t>
            </a:r>
            <a:r>
              <a:rPr lang="fr-FR" sz="1500" i="1" dirty="0" err="1" smtClean="0">
                <a:sym typeface="Symbol"/>
              </a:rPr>
              <a:t>murium</a:t>
            </a:r>
            <a:r>
              <a:rPr lang="fr-FR" sz="1500" i="1" dirty="0" smtClean="0"/>
              <a:t> </a:t>
            </a:r>
            <a:r>
              <a:rPr lang="fr-FR" sz="1500" dirty="0" smtClean="0"/>
              <a:t>, souche BCG de </a:t>
            </a:r>
            <a:r>
              <a:rPr lang="fr-FR" sz="1500" i="1" dirty="0" err="1" smtClean="0"/>
              <a:t>Mycobactérium</a:t>
            </a:r>
            <a:r>
              <a:rPr lang="fr-FR" sz="1500" i="1" dirty="0" smtClean="0"/>
              <a:t> </a:t>
            </a:r>
            <a:r>
              <a:rPr lang="fr-FR" sz="1500" i="1" dirty="0" err="1" smtClean="0"/>
              <a:t>bovis</a:t>
            </a:r>
            <a:r>
              <a:rPr lang="fr-FR" sz="1500" i="1" dirty="0" smtClean="0">
                <a:sym typeface="Symbol"/>
              </a:rPr>
              <a:t>. </a:t>
            </a:r>
          </a:p>
          <a:p>
            <a:pPr algn="just"/>
            <a:endParaRPr lang="fr-FR" sz="800" dirty="0" smtClean="0"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>
                <a:sym typeface="Symbol"/>
              </a:rPr>
              <a:t>  Avantages de ce type de vaccins :</a:t>
            </a:r>
          </a:p>
          <a:p>
            <a:pPr algn="just"/>
            <a:endParaRPr lang="fr-FR" sz="800" dirty="0" smtClean="0">
              <a:sym typeface="Symbol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Induisent de fortes réponses (humorales et cellulaires) contre le vecteur et contre l’Ag vaccinal.</a:t>
            </a:r>
          </a:p>
          <a:p>
            <a:pPr lvl="1" algn="just"/>
            <a:r>
              <a:rPr lang="fr-FR" sz="1500" dirty="0" smtClean="0">
                <a:sym typeface="Symbol"/>
              </a:rPr>
              <a:t> 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L’activité adjuvante vis-à-vis de l’Ag vaccinal est assurée par le vecteur lui-même.</a:t>
            </a:r>
          </a:p>
          <a:p>
            <a:pPr lvl="1" algn="just"/>
            <a:endParaRPr lang="fr-FR" sz="1400" dirty="0" smtClean="0">
              <a:sym typeface="Symbol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Le vaccin utilisant le virus de </a:t>
            </a:r>
            <a:r>
              <a:rPr lang="fr-FR" sz="1500" dirty="0" err="1" smtClean="0">
                <a:sym typeface="Symbol"/>
              </a:rPr>
              <a:t>canarypox</a:t>
            </a:r>
            <a:r>
              <a:rPr lang="fr-FR" sz="1500" dirty="0" smtClean="0">
                <a:sym typeface="Symbol"/>
              </a:rPr>
              <a:t> présente un intérêt particulier en raison de la non</a:t>
            </a:r>
          </a:p>
          <a:p>
            <a:pPr lvl="1" algn="just"/>
            <a:r>
              <a:rPr lang="fr-FR" sz="1500" dirty="0" smtClean="0">
                <a:sym typeface="Symbol"/>
              </a:rPr>
              <a:t>    virulence de ce virus même chez les sujets ayant une </a:t>
            </a:r>
            <a:r>
              <a:rPr lang="fr-FR" sz="1500" dirty="0" err="1" smtClean="0">
                <a:sym typeface="Symbol"/>
              </a:rPr>
              <a:t>immusuppression</a:t>
            </a:r>
            <a:r>
              <a:rPr lang="fr-FR" sz="1500" dirty="0" smtClean="0">
                <a:sym typeface="Symbol"/>
              </a:rPr>
              <a:t>. </a:t>
            </a:r>
          </a:p>
          <a:p>
            <a:pPr lvl="1" algn="just"/>
            <a:endParaRPr lang="fr-FR" sz="1500" dirty="0" smtClean="0">
              <a:sym typeface="Symbol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</a:t>
            </a:r>
            <a:r>
              <a:rPr lang="fr-FR" sz="1500" i="1" dirty="0" smtClean="0">
                <a:sym typeface="Symbol"/>
              </a:rPr>
              <a:t>S. </a:t>
            </a:r>
            <a:r>
              <a:rPr lang="fr-FR" sz="1500" i="1" dirty="0" err="1" smtClean="0">
                <a:sym typeface="Symbol"/>
              </a:rPr>
              <a:t>Typhi</a:t>
            </a:r>
            <a:r>
              <a:rPr lang="fr-FR" sz="1500" i="1" dirty="0" smtClean="0">
                <a:sym typeface="Symbol"/>
              </a:rPr>
              <a:t> </a:t>
            </a:r>
            <a:r>
              <a:rPr lang="fr-FR" sz="1500" i="1" dirty="0" err="1" smtClean="0">
                <a:sym typeface="Symbol"/>
              </a:rPr>
              <a:t>murium</a:t>
            </a:r>
            <a:r>
              <a:rPr lang="fr-FR" sz="1500" i="1" dirty="0" smtClean="0">
                <a:sym typeface="Symbol"/>
              </a:rPr>
              <a:t> </a:t>
            </a:r>
            <a:r>
              <a:rPr lang="fr-FR" sz="1500" dirty="0" smtClean="0">
                <a:sym typeface="Symbol"/>
              </a:rPr>
              <a:t>et le virus de la polio atténué prennent aussi un intérêt particulier comme </a:t>
            </a:r>
          </a:p>
          <a:p>
            <a:pPr lvl="1" algn="just"/>
            <a:r>
              <a:rPr lang="fr-FR" sz="1500" dirty="0" smtClean="0">
                <a:sym typeface="Symbol"/>
              </a:rPr>
              <a:t>    vecteurs dans les vaccins quand on veut obtenir une réponse en </a:t>
            </a:r>
            <a:r>
              <a:rPr lang="fr-FR" sz="1500" dirty="0" err="1" smtClean="0">
                <a:sym typeface="Symbol"/>
              </a:rPr>
              <a:t>IgAs</a:t>
            </a:r>
            <a:r>
              <a:rPr lang="fr-FR" sz="1500" dirty="0" smtClean="0">
                <a:sym typeface="Symbol"/>
              </a:rPr>
              <a:t> vis-à-vis d’Ag vaccinaux    </a:t>
            </a:r>
          </a:p>
          <a:p>
            <a:pPr lvl="1" algn="just"/>
            <a:r>
              <a:rPr lang="fr-FR" sz="1500" dirty="0" smtClean="0">
                <a:sym typeface="Symbol"/>
              </a:rPr>
              <a:t>    vaccination  (ces germes stimulant l’immunité dans le GALT). </a:t>
            </a:r>
          </a:p>
          <a:p>
            <a:pPr lvl="1" algn="just"/>
            <a:endParaRPr lang="fr-FR" sz="800" dirty="0" smtClean="0"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>
                <a:sym typeface="Symbol"/>
              </a:rPr>
              <a:t>  Inconvénients :</a:t>
            </a:r>
          </a:p>
          <a:p>
            <a:pPr algn="just"/>
            <a:endParaRPr lang="fr-FR" sz="800" dirty="0" smtClean="0">
              <a:sym typeface="Symbol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Ceux des vaccins utilisant des germes vivants atténués (risque de réversion).</a:t>
            </a:r>
          </a:p>
          <a:p>
            <a:pPr algn="just"/>
            <a:r>
              <a:rPr lang="fr-FR" sz="1500" dirty="0" smtClean="0">
                <a:sym typeface="Symbol"/>
              </a:rPr>
              <a:t> </a:t>
            </a:r>
          </a:p>
          <a:p>
            <a:pPr algn="just"/>
            <a:r>
              <a:rPr lang="fr-FR" sz="1500" dirty="0" smtClean="0">
                <a:sym typeface="Symbol"/>
              </a:rPr>
              <a:t>    </a:t>
            </a:r>
          </a:p>
          <a:p>
            <a:pPr algn="just"/>
            <a:r>
              <a:rPr lang="fr-FR" sz="1500" dirty="0" smtClean="0">
                <a:sym typeface="Symbol"/>
              </a:rPr>
              <a:t>  </a:t>
            </a:r>
          </a:p>
          <a:p>
            <a:pPr algn="just">
              <a:buFont typeface="Wingdings" pitchFamily="2" charset="2"/>
              <a:buChar char="Ø"/>
            </a:pPr>
            <a:endParaRPr lang="fr-FR" sz="1500" dirty="0" smtClean="0">
              <a:sym typeface="Symbol"/>
            </a:endParaRPr>
          </a:p>
          <a:p>
            <a:pPr algn="just"/>
            <a:endParaRPr lang="fr-FR" sz="1500" dirty="0" smtClean="0">
              <a:sym typeface="Symbol"/>
            </a:endParaRPr>
          </a:p>
          <a:p>
            <a:pPr algn="just"/>
            <a:endParaRPr lang="fr-FR" sz="1500" dirty="0" smtClean="0">
              <a:sym typeface="Symbol"/>
            </a:endParaRPr>
          </a:p>
          <a:p>
            <a:pPr algn="just"/>
            <a:endParaRPr lang="fr-FR" sz="1500" dirty="0" smtClean="0">
              <a:sym typeface="Symbo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28" y="857232"/>
            <a:ext cx="7358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/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VACCINS UTILISANT DES VECTEURS RECOMBINANTS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0"/>
            <a:ext cx="492922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a.4- Les vaccins utilisant un vecteur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428604"/>
            <a:ext cx="6572264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500034" y="1214422"/>
            <a:ext cx="821537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buFont typeface="Wingdings" pitchFamily="2" charset="2"/>
              <a:buChar char="Ø"/>
            </a:pPr>
            <a:r>
              <a:rPr lang="fr-FR" sz="1500" dirty="0" smtClean="0">
                <a:sym typeface="Symbol"/>
              </a:rPr>
              <a:t>  Les vaccins à ADN  = ADN </a:t>
            </a:r>
            <a:r>
              <a:rPr lang="fr-FR" sz="1500" dirty="0" err="1" smtClean="0">
                <a:sym typeface="Symbol"/>
              </a:rPr>
              <a:t>plasmidique</a:t>
            </a:r>
            <a:r>
              <a:rPr lang="fr-FR" sz="1500" dirty="0" smtClean="0">
                <a:sym typeface="Symbol"/>
              </a:rPr>
              <a:t> dans lequel on a incorporé le gène de l’Ag d’intérêt et que l’on</a:t>
            </a:r>
          </a:p>
          <a:p>
            <a:pPr marL="0" lvl="1" algn="just"/>
            <a:r>
              <a:rPr lang="fr-FR" sz="1500" dirty="0" smtClean="0">
                <a:sym typeface="Symbol"/>
              </a:rPr>
              <a:t>    </a:t>
            </a:r>
            <a:r>
              <a:rPr lang="fr-FR" sz="1500" dirty="0" smtClean="0"/>
              <a:t>  injecte directement dans le muscle du receveur.</a:t>
            </a:r>
            <a:r>
              <a:rPr lang="fr-FR" sz="1500" dirty="0" smtClean="0">
                <a:sym typeface="Symbol"/>
              </a:rPr>
              <a:t> Les plasmides sont incorporés dans les cellules</a:t>
            </a:r>
          </a:p>
          <a:p>
            <a:pPr marL="0" lvl="1" algn="just"/>
            <a:r>
              <a:rPr lang="fr-FR" sz="1500" dirty="0" smtClean="0">
                <a:sym typeface="Symbol"/>
              </a:rPr>
              <a:t>      musculaires et les cellules dendritiques résidentes  qui  vont exprimer l’Ag vaccinal.  L’ADN est  soit</a:t>
            </a:r>
          </a:p>
          <a:p>
            <a:pPr marL="0" lvl="1" algn="just"/>
            <a:r>
              <a:rPr lang="fr-FR" sz="1500" dirty="0" smtClean="0">
                <a:sym typeface="Symbol"/>
              </a:rPr>
              <a:t>      intégré dans l’ADN chromosomique, soit  maintenu pendant une longue période sous la forme d’un</a:t>
            </a:r>
          </a:p>
          <a:p>
            <a:pPr marL="0" lvl="1" algn="just"/>
            <a:r>
              <a:rPr lang="fr-FR" sz="1500" dirty="0" smtClean="0">
                <a:sym typeface="Symbol"/>
              </a:rPr>
              <a:t>      épisome.</a:t>
            </a:r>
          </a:p>
          <a:p>
            <a:pPr marL="0" lvl="1" algn="just"/>
            <a:endParaRPr lang="fr-FR" sz="800" dirty="0" smtClean="0">
              <a:sym typeface="Symbol"/>
            </a:endParaRPr>
          </a:p>
          <a:p>
            <a:pPr marL="0" lvl="1" algn="just">
              <a:buFont typeface="Wingdings" pitchFamily="2" charset="2"/>
              <a:buChar char="Ø"/>
            </a:pPr>
            <a:endParaRPr lang="fr-FR" sz="500" dirty="0" smtClean="0"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>
                <a:sym typeface="Symbol"/>
              </a:rPr>
              <a:t>  Avantages de ce type de vaccins :</a:t>
            </a:r>
          </a:p>
          <a:p>
            <a:pPr algn="just"/>
            <a:endParaRPr lang="fr-FR" sz="800" dirty="0" smtClean="0">
              <a:sym typeface="Symbol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Induisent de fortes réponses (humorales et cellulaires) contre l’Ag vaccinal. 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L’activité adjuvante vis-à-vis de l’Ag vaccinal est assurée par les plasmides bactériens qui </a:t>
            </a:r>
          </a:p>
          <a:p>
            <a:pPr lvl="1" algn="just"/>
            <a:r>
              <a:rPr lang="fr-FR" sz="1500" dirty="0" smtClean="0">
                <a:sym typeface="Symbol"/>
              </a:rPr>
              <a:t>    contiennent les motifs </a:t>
            </a:r>
            <a:r>
              <a:rPr lang="fr-FR" sz="1500" dirty="0" err="1" smtClean="0">
                <a:sym typeface="Symbol"/>
              </a:rPr>
              <a:t>CpG</a:t>
            </a:r>
            <a:r>
              <a:rPr lang="fr-FR" sz="1500" dirty="0" smtClean="0">
                <a:sym typeface="Symbol"/>
              </a:rPr>
              <a:t>, qui sont de puissants immunostimulants. 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La protéine codée est exprimée par l’hôte sous sa forme naturelle, sans dénaturation, ni     </a:t>
            </a:r>
          </a:p>
          <a:p>
            <a:pPr lvl="1" algn="just"/>
            <a:r>
              <a:rPr lang="fr-FR" sz="1500" dirty="0" smtClean="0">
                <a:sym typeface="Symbol"/>
              </a:rPr>
              <a:t>    modification. </a:t>
            </a:r>
            <a:endParaRPr lang="fr-FR" sz="800" dirty="0" smtClean="0">
              <a:sym typeface="Symbol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L’Ag se trouve, après expression, à l’intérieur de la cellule d’où  stimulation de la réponse </a:t>
            </a:r>
          </a:p>
          <a:p>
            <a:pPr lvl="1" algn="just"/>
            <a:r>
              <a:rPr lang="fr-FR" sz="1500" dirty="0" smtClean="0">
                <a:sym typeface="Symbol"/>
              </a:rPr>
              <a:t>    cellulaire (par voie endogène). L’Ag mime la réponse naturelle aux pathogènes (surtout  ceux à    </a:t>
            </a:r>
          </a:p>
          <a:p>
            <a:pPr lvl="1" algn="just"/>
            <a:r>
              <a:rPr lang="fr-FR" sz="1500" dirty="0" smtClean="0">
                <a:sym typeface="Symbol"/>
              </a:rPr>
              <a:t>    multiplication intracellulaire).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L’Ag est exprimé pendent une période plus ou moins longue  stimulation efficace de la </a:t>
            </a:r>
          </a:p>
          <a:p>
            <a:pPr lvl="1" algn="just"/>
            <a:r>
              <a:rPr lang="fr-FR" sz="1500" dirty="0" smtClean="0">
                <a:sym typeface="Symbol"/>
              </a:rPr>
              <a:t>    réponse immunitaire, et induction d’une bonne mémoire (supérieure aux vaccins à germes   </a:t>
            </a:r>
          </a:p>
          <a:p>
            <a:pPr lvl="1" algn="just"/>
            <a:r>
              <a:rPr lang="fr-FR" sz="1500" dirty="0" smtClean="0">
                <a:sym typeface="Symbol"/>
              </a:rPr>
              <a:t>    vivants atténués)</a:t>
            </a:r>
          </a:p>
          <a:p>
            <a:pPr algn="just"/>
            <a:endParaRPr lang="fr-FR" sz="1500" dirty="0" smtClean="0">
              <a:sym typeface="Symbo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9669" y="714357"/>
            <a:ext cx="1871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VACCINS  A  ADN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3124200" y="2635250"/>
            <a:ext cx="1143000" cy="533400"/>
          </a:xfrm>
          <a:prstGeom prst="line">
            <a:avLst/>
          </a:prstGeom>
          <a:ln>
            <a:headEnd type="none" w="sm" len="sm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724400" y="2635250"/>
            <a:ext cx="0" cy="533400"/>
          </a:xfrm>
          <a:prstGeom prst="line">
            <a:avLst/>
          </a:prstGeom>
          <a:ln>
            <a:headEnd type="none" w="sm" len="sm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1219200" y="2482850"/>
            <a:ext cx="2133600" cy="685800"/>
          </a:xfrm>
          <a:prstGeom prst="line">
            <a:avLst/>
          </a:prstGeom>
          <a:ln>
            <a:headEnd type="none" w="sm" len="sm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181600" y="2635250"/>
            <a:ext cx="1066800" cy="533400"/>
          </a:xfrm>
          <a:prstGeom prst="line">
            <a:avLst/>
          </a:prstGeom>
          <a:ln>
            <a:headEnd type="none" w="sm" len="sm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096000" y="2482850"/>
            <a:ext cx="1905000" cy="685800"/>
          </a:xfrm>
          <a:prstGeom prst="line">
            <a:avLst/>
          </a:prstGeom>
          <a:ln>
            <a:headEnd type="none" w="sm" len="sm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2857488" y="1000108"/>
            <a:ext cx="364333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LES </a:t>
            </a:r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DIFFÉRENTES VOIES POSSIBLES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8596" y="0"/>
            <a:ext cx="400052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b.   Rôle de la voie d’immunisation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14314" y="426992"/>
            <a:ext cx="493200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500034" y="3429000"/>
            <a:ext cx="1357322" cy="178595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642910" y="4714884"/>
            <a:ext cx="1000132" cy="33855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9000">
                <a:schemeClr val="accent3">
                  <a:lumMod val="75000"/>
                </a:schemeClr>
              </a:gs>
              <a:gs pos="49100">
                <a:schemeClr val="accent3">
                  <a:lumMod val="75000"/>
                </a:schemeClr>
              </a:gs>
              <a:gs pos="92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RATE</a:t>
            </a:r>
            <a:endParaRPr lang="fr-FR" sz="1400" b="1" dirty="0" smtClean="0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4071934" y="2071678"/>
            <a:ext cx="1357322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ANTIGENE</a:t>
            </a:r>
            <a:endParaRPr lang="fr-FR" b="1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928662" y="3571876"/>
            <a:ext cx="428628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fr-FR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IV</a:t>
            </a:r>
            <a:endParaRPr lang="fr-FR" sz="2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rot="5400000">
            <a:off x="892943" y="4321975"/>
            <a:ext cx="50006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Rectangle à coins arrondis 36"/>
          <p:cNvSpPr/>
          <p:nvPr/>
        </p:nvSpPr>
        <p:spPr>
          <a:xfrm>
            <a:off x="2286360" y="3429000"/>
            <a:ext cx="1357322" cy="178595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2429236" y="4714884"/>
            <a:ext cx="1000132" cy="33855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9000">
                <a:schemeClr val="accent3">
                  <a:lumMod val="75000"/>
                </a:schemeClr>
              </a:gs>
              <a:gs pos="49100">
                <a:schemeClr val="accent3">
                  <a:lumMod val="75000"/>
                </a:schemeClr>
              </a:gs>
              <a:gs pos="92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GALT</a:t>
            </a:r>
            <a:endParaRPr lang="fr-FR" sz="1400" b="1" dirty="0" smtClean="0"/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2714988" y="3571876"/>
            <a:ext cx="57150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fr-FR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VO</a:t>
            </a:r>
            <a:endParaRPr lang="fr-FR" sz="2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rot="5400000">
            <a:off x="2679269" y="4321975"/>
            <a:ext cx="50006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Rectangle à coins arrondis 40"/>
          <p:cNvSpPr/>
          <p:nvPr/>
        </p:nvSpPr>
        <p:spPr>
          <a:xfrm>
            <a:off x="4071934" y="3429000"/>
            <a:ext cx="1357322" cy="178595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214810" y="4714884"/>
            <a:ext cx="1000132" cy="33855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9000">
                <a:schemeClr val="accent3">
                  <a:lumMod val="75000"/>
                </a:schemeClr>
              </a:gs>
              <a:gs pos="49100">
                <a:schemeClr val="accent3">
                  <a:lumMod val="75000"/>
                </a:schemeClr>
              </a:gs>
              <a:gs pos="92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GG</a:t>
            </a:r>
            <a:endParaRPr lang="fr-FR" sz="1400" b="1" dirty="0" smtClean="0"/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4321873" y="3571876"/>
            <a:ext cx="785818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fr-FR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SC/ID</a:t>
            </a:r>
            <a:endParaRPr lang="fr-FR" sz="2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 rot="5400000">
            <a:off x="4464843" y="4321975"/>
            <a:ext cx="50006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Rectangle à coins arrondis 44"/>
          <p:cNvSpPr/>
          <p:nvPr/>
        </p:nvSpPr>
        <p:spPr>
          <a:xfrm>
            <a:off x="5834134" y="3429000"/>
            <a:ext cx="1357322" cy="178595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977010" y="4714884"/>
            <a:ext cx="1000132" cy="33855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9000">
                <a:schemeClr val="accent3">
                  <a:lumMod val="75000"/>
                </a:schemeClr>
              </a:gs>
              <a:gs pos="49100">
                <a:schemeClr val="accent3">
                  <a:lumMod val="75000"/>
                </a:schemeClr>
              </a:gs>
              <a:gs pos="92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GG/RATE</a:t>
            </a:r>
            <a:endParaRPr lang="fr-FR" sz="1400" b="1" dirty="0" smtClean="0"/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6226949" y="3571876"/>
            <a:ext cx="535879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fr-FR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IM</a:t>
            </a:r>
            <a:endParaRPr lang="fr-FR" sz="2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 rot="5400000">
            <a:off x="6227043" y="4321975"/>
            <a:ext cx="50006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Rectangle à coins arrondis 48"/>
          <p:cNvSpPr/>
          <p:nvPr/>
        </p:nvSpPr>
        <p:spPr>
          <a:xfrm>
            <a:off x="7572396" y="3429000"/>
            <a:ext cx="1357322" cy="178595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7715272" y="4714884"/>
            <a:ext cx="1000132" cy="33855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9000">
                <a:schemeClr val="accent3">
                  <a:lumMod val="75000"/>
                </a:schemeClr>
              </a:gs>
              <a:gs pos="49100">
                <a:schemeClr val="accent3">
                  <a:lumMod val="75000"/>
                </a:schemeClr>
              </a:gs>
              <a:gs pos="92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BALT</a:t>
            </a:r>
            <a:endParaRPr lang="fr-FR" sz="1400" b="1" dirty="0" smtClean="0"/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7965211" y="3571876"/>
            <a:ext cx="535879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fr-FR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VA</a:t>
            </a:r>
            <a:endParaRPr lang="fr-FR" sz="2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rot="5400000">
            <a:off x="7965305" y="4321975"/>
            <a:ext cx="50006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14314" y="426992"/>
            <a:ext cx="493200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2214546" y="1000108"/>
            <a:ext cx="478634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b.2- MODALITÉS DE PRISE EN CHARGE DE L’Ag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857224" y="1708610"/>
            <a:ext cx="7715304" cy="4577910"/>
            <a:chOff x="642910" y="1643050"/>
            <a:chExt cx="7715304" cy="4577910"/>
          </a:xfrm>
        </p:grpSpPr>
        <p:pic>
          <p:nvPicPr>
            <p:cNvPr id="2" name="Image 1" descr="Sans titre-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10" y="1643050"/>
              <a:ext cx="5940942" cy="457791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500826" y="1936988"/>
              <a:ext cx="1857388" cy="4278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b="1" dirty="0" smtClean="0">
                  <a:solidFill>
                    <a:srgbClr val="FF0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voie </a:t>
              </a:r>
            </a:p>
            <a:p>
              <a:pPr algn="ctr">
                <a:defRPr/>
              </a:pPr>
              <a:r>
                <a:rPr lang="fr-FR" b="1" dirty="0" smtClean="0">
                  <a:solidFill>
                    <a:srgbClr val="FF0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Orale</a:t>
              </a:r>
            </a:p>
            <a:p>
              <a:pPr algn="ctr">
                <a:defRPr/>
              </a:pPr>
              <a:endPara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  <a:p>
              <a:pPr algn="ctr">
                <a:defRPr/>
              </a:pPr>
              <a:endPara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  <a:p>
              <a:pPr algn="ctr">
                <a:defRPr/>
              </a:pPr>
              <a:endPara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  <a:p>
              <a:pPr algn="ctr">
                <a:defRPr/>
              </a:pPr>
              <a:r>
                <a:rPr lang="fr-FR" b="1" dirty="0" smtClean="0">
                  <a:solidFill>
                    <a:srgbClr val="FF0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voie </a:t>
              </a:r>
            </a:p>
            <a:p>
              <a:pPr algn="ctr">
                <a:defRPr/>
              </a:pPr>
              <a:r>
                <a:rPr lang="fr-FR" b="1" dirty="0" smtClean="0">
                  <a:solidFill>
                    <a:srgbClr val="FF0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parentérale (IV,IM)</a:t>
              </a:r>
            </a:p>
            <a:p>
              <a:pPr algn="ctr">
                <a:defRPr/>
              </a:pPr>
              <a:endPara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  <a:p>
              <a:pPr algn="ctr">
                <a:defRPr/>
              </a:pPr>
              <a:endPara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  <a:p>
              <a:pPr algn="ctr">
                <a:defRPr/>
              </a:pPr>
              <a:endPara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  <a:p>
              <a:pPr algn="ctr">
                <a:defRPr/>
              </a:pPr>
              <a:r>
                <a:rPr lang="fr-FR" b="1" dirty="0" smtClean="0">
                  <a:solidFill>
                    <a:srgbClr val="FF0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Voie </a:t>
              </a:r>
            </a:p>
            <a:p>
              <a:pPr algn="ctr">
                <a:defRPr/>
              </a:pPr>
              <a:r>
                <a:rPr lang="fr-FR" b="1" dirty="0" smtClean="0">
                  <a:solidFill>
                    <a:srgbClr val="FF0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Transcutanée</a:t>
              </a:r>
            </a:p>
            <a:p>
              <a:pPr algn="ctr">
                <a:defRPr/>
              </a:pPr>
              <a:r>
                <a:rPr lang="fr-FR" b="1" dirty="0" smtClean="0">
                  <a:solidFill>
                    <a:srgbClr val="FF0000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(S/C,ID)</a:t>
              </a:r>
            </a:p>
            <a:p>
              <a:pPr algn="ctr">
                <a:defRPr/>
              </a:pPr>
              <a:endParaRPr lang="fr-FR" sz="20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8" name="Flèche droite 7"/>
            <p:cNvSpPr/>
            <p:nvPr/>
          </p:nvSpPr>
          <p:spPr>
            <a:xfrm rot="10800000">
              <a:off x="6143636" y="2000240"/>
              <a:ext cx="571504" cy="357190"/>
            </a:xfrm>
            <a:prstGeom prst="rightArrow">
              <a:avLst>
                <a:gd name="adj1" fmla="val 50000"/>
                <a:gd name="adj2" fmla="val 10184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lèche droite 8"/>
            <p:cNvSpPr/>
            <p:nvPr/>
          </p:nvSpPr>
          <p:spPr>
            <a:xfrm rot="10800000">
              <a:off x="6143636" y="3714752"/>
              <a:ext cx="571504" cy="357190"/>
            </a:xfrm>
            <a:prstGeom prst="rightArrow">
              <a:avLst>
                <a:gd name="adj1" fmla="val 50000"/>
                <a:gd name="adj2" fmla="val 10184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droite 9"/>
            <p:cNvSpPr/>
            <p:nvPr/>
          </p:nvSpPr>
          <p:spPr>
            <a:xfrm rot="10800000">
              <a:off x="6215074" y="5357826"/>
              <a:ext cx="571504" cy="357190"/>
            </a:xfrm>
            <a:prstGeom prst="rightArrow">
              <a:avLst>
                <a:gd name="adj1" fmla="val 50000"/>
                <a:gd name="adj2" fmla="val 10184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rot="10800000">
              <a:off x="1894069" y="1917227"/>
              <a:ext cx="321471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rot="10800000">
              <a:off x="1893894" y="2394143"/>
              <a:ext cx="10001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rot="5400000" flipH="1" flipV="1">
              <a:off x="3286316" y="3097942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flipV="1">
              <a:off x="4035221" y="2560169"/>
              <a:ext cx="1071570" cy="928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rot="10800000" flipV="1">
              <a:off x="1940370" y="4240353"/>
              <a:ext cx="1071570" cy="928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4214810" y="3847641"/>
              <a:ext cx="891981" cy="99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rot="10800000">
              <a:off x="4226386" y="3940641"/>
              <a:ext cx="9286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>
              <a:off x="4007476" y="4221798"/>
              <a:ext cx="1094720" cy="928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>
              <a:off x="1274277" y="3844065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rot="10800000">
              <a:off x="1905644" y="5547401"/>
              <a:ext cx="321471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>
              <a:off x="1281654" y="3945570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rot="5400000">
              <a:off x="595616" y="3178967"/>
              <a:ext cx="1357322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rot="5400000" flipH="1" flipV="1">
              <a:off x="631335" y="4572008"/>
              <a:ext cx="1285884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428596" y="0"/>
            <a:ext cx="400052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b.   Rôle de la voie d’immunisation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785926"/>
            <a:ext cx="9144000" cy="34163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buClr>
                <a:srgbClr val="030000"/>
              </a:buClr>
              <a:defRPr/>
            </a:pPr>
            <a:r>
              <a:rPr lang="en-GB" sz="2400" b="0" dirty="0">
                <a:solidFill>
                  <a:schemeClr val="folHlink"/>
                </a:solidFill>
              </a:rPr>
              <a:t> </a:t>
            </a:r>
            <a:endParaRPr lang="en-GB" sz="1600" dirty="0"/>
          </a:p>
          <a:p>
            <a:pPr lvl="1" defTabSz="762000">
              <a:defRPr/>
            </a:pPr>
            <a:r>
              <a:rPr lang="en-GB" sz="1600" dirty="0"/>
              <a:t> </a:t>
            </a:r>
            <a:r>
              <a:rPr lang="en-GB" sz="1600" dirty="0" smtClean="0"/>
              <a:t> </a:t>
            </a:r>
            <a:endParaRPr lang="en-GB" sz="16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defTabSz="762000">
              <a:defRPr/>
            </a:pPr>
            <a:r>
              <a:rPr lang="en-GB" sz="1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16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defTabSz="762000">
              <a:buFont typeface="Wingdings" pitchFamily="2" charset="2"/>
              <a:buChar char="§"/>
              <a:defRPr/>
            </a:pPr>
            <a:r>
              <a:rPr lang="en-GB" sz="1600" dirty="0"/>
              <a:t>   </a:t>
            </a:r>
            <a:r>
              <a:rPr lang="en-GB" sz="1600" dirty="0" err="1" smtClean="0"/>
              <a:t>Réaction</a:t>
            </a:r>
            <a:r>
              <a:rPr lang="en-GB" sz="1600" dirty="0" smtClean="0"/>
              <a:t> </a:t>
            </a:r>
            <a:r>
              <a:rPr lang="en-GB" sz="1600" dirty="0" err="1"/>
              <a:t>inflammatoire</a:t>
            </a:r>
            <a:r>
              <a:rPr lang="en-GB" sz="1600" dirty="0"/>
              <a:t> par </a:t>
            </a:r>
            <a:r>
              <a:rPr lang="en-GB" sz="1600" dirty="0" err="1"/>
              <a:t>mécanisme</a:t>
            </a:r>
            <a:r>
              <a:rPr lang="en-GB" sz="1600" dirty="0"/>
              <a:t> Ag-</a:t>
            </a:r>
            <a:r>
              <a:rPr lang="en-GB" sz="1600" dirty="0" err="1"/>
              <a:t>indépendant</a:t>
            </a:r>
            <a:r>
              <a:rPr lang="en-GB" sz="1600" dirty="0"/>
              <a:t>.</a:t>
            </a:r>
          </a:p>
          <a:p>
            <a:pPr lvl="2" defTabSz="762000">
              <a:buFont typeface="Wingdings" pitchFamily="2" charset="2"/>
              <a:buChar char="§"/>
              <a:defRPr/>
            </a:pPr>
            <a:r>
              <a:rPr lang="en-GB" sz="1600" dirty="0">
                <a:sym typeface="Symbol" pitchFamily="18" charset="2"/>
              </a:rPr>
              <a:t>  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>
                <a:sym typeface="Symbol" pitchFamily="18" charset="2"/>
              </a:rPr>
              <a:t>Libération</a:t>
            </a:r>
            <a:r>
              <a:rPr lang="en-GB" sz="1600" dirty="0">
                <a:sym typeface="Symbol" pitchFamily="18" charset="2"/>
              </a:rPr>
              <a:t> </a:t>
            </a:r>
            <a:r>
              <a:rPr lang="en-GB" sz="1600" dirty="0" err="1">
                <a:sym typeface="Symbol" pitchFamily="18" charset="2"/>
              </a:rPr>
              <a:t>prolongée</a:t>
            </a:r>
            <a:r>
              <a:rPr lang="en-GB" sz="1600" dirty="0">
                <a:sym typeface="Symbol" pitchFamily="18" charset="2"/>
              </a:rPr>
              <a:t> de </a:t>
            </a:r>
            <a:r>
              <a:rPr lang="en-GB" sz="1600" dirty="0" err="1">
                <a:sym typeface="Symbol" pitchFamily="18" charset="2"/>
              </a:rPr>
              <a:t>l’Ag</a:t>
            </a:r>
            <a:r>
              <a:rPr lang="en-GB" sz="1600" dirty="0">
                <a:sym typeface="Symbol" pitchFamily="18" charset="2"/>
              </a:rPr>
              <a:t>.</a:t>
            </a:r>
          </a:p>
          <a:p>
            <a:pPr lvl="2" defTabSz="762000">
              <a:buFont typeface="Wingdings" pitchFamily="2" charset="2"/>
              <a:buChar char="§"/>
              <a:defRPr/>
            </a:pPr>
            <a:r>
              <a:rPr lang="en-GB" sz="1600" dirty="0">
                <a:sym typeface="Symbol" pitchFamily="18" charset="2"/>
              </a:rPr>
              <a:t>  </a:t>
            </a:r>
            <a:r>
              <a:rPr lang="en-GB" sz="1600" dirty="0" smtClean="0">
                <a:sym typeface="Symbol" pitchFamily="18" charset="2"/>
              </a:rPr>
              <a:t> Afflux </a:t>
            </a:r>
            <a:r>
              <a:rPr lang="en-GB" sz="1600" dirty="0">
                <a:sym typeface="Symbol" pitchFamily="18" charset="2"/>
              </a:rPr>
              <a:t>de cellules </a:t>
            </a:r>
            <a:r>
              <a:rPr lang="en-GB" sz="1600" dirty="0" err="1">
                <a:sym typeface="Symbol" pitchFamily="18" charset="2"/>
              </a:rPr>
              <a:t>inflammatoires</a:t>
            </a:r>
            <a:r>
              <a:rPr lang="en-GB" sz="1600" dirty="0">
                <a:sym typeface="Symbol" pitchFamily="18" charset="2"/>
              </a:rPr>
              <a:t>.</a:t>
            </a:r>
          </a:p>
          <a:p>
            <a:pPr lvl="2" defTabSz="762000">
              <a:buFont typeface="Wingdings" pitchFamily="2" charset="2"/>
              <a:buChar char="§"/>
              <a:defRPr/>
            </a:pPr>
            <a:r>
              <a:rPr lang="en-GB" sz="1600" dirty="0"/>
              <a:t> </a:t>
            </a:r>
            <a:r>
              <a:rPr lang="en-GB" sz="1600" dirty="0" smtClean="0"/>
              <a:t>  </a:t>
            </a:r>
            <a:r>
              <a:rPr lang="en-GB" sz="1600" dirty="0"/>
              <a:t>Initialisation </a:t>
            </a:r>
            <a:r>
              <a:rPr lang="en-GB" sz="1600" dirty="0" err="1"/>
              <a:t>d’une</a:t>
            </a:r>
            <a:r>
              <a:rPr lang="en-GB" sz="1600" dirty="0"/>
              <a:t> </a:t>
            </a:r>
            <a:r>
              <a:rPr lang="en-GB" sz="1600" dirty="0" err="1"/>
              <a:t>bonne</a:t>
            </a:r>
            <a:r>
              <a:rPr lang="en-GB" sz="1600" dirty="0"/>
              <a:t> </a:t>
            </a:r>
            <a:r>
              <a:rPr lang="en-GB" sz="1600" dirty="0" err="1"/>
              <a:t>réponse</a:t>
            </a:r>
            <a:r>
              <a:rPr lang="en-GB" sz="1600" dirty="0"/>
              <a:t> </a:t>
            </a:r>
            <a:r>
              <a:rPr lang="en-GB" sz="1600" dirty="0" err="1"/>
              <a:t>immunitaire</a:t>
            </a:r>
            <a:r>
              <a:rPr lang="en-GB" sz="1600" dirty="0"/>
              <a:t> </a:t>
            </a:r>
            <a:r>
              <a:rPr lang="en-GB" sz="1600" dirty="0" err="1"/>
              <a:t>spécifique</a:t>
            </a:r>
            <a:r>
              <a:rPr lang="en-GB" sz="1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defTabSz="762000">
              <a:buFont typeface="Wingdings" pitchFamily="2" charset="2"/>
              <a:buNone/>
              <a:defRPr/>
            </a:pPr>
            <a:endParaRPr lang="en-GB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762000">
              <a:defRPr/>
            </a:pPr>
            <a:r>
              <a:rPr lang="en-GB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en-GB" sz="16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Différents</a:t>
            </a:r>
            <a:r>
              <a:rPr lang="en-GB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types : </a:t>
            </a:r>
          </a:p>
          <a:p>
            <a:pPr defTabSz="762000">
              <a:defRPr/>
            </a:pPr>
            <a:endParaRPr lang="en-GB" sz="800" i="1" dirty="0" smtClean="0"/>
          </a:p>
          <a:p>
            <a:pPr lvl="2" defTabSz="762000">
              <a:buFont typeface="Wingdings" pitchFamily="2" charset="2"/>
              <a:buChar char="§"/>
              <a:defRPr/>
            </a:pPr>
            <a:r>
              <a:rPr lang="en-GB" sz="1600" dirty="0" smtClean="0"/>
              <a:t> </a:t>
            </a:r>
            <a:r>
              <a:rPr lang="en-GB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GB" sz="1600" dirty="0" err="1" smtClean="0"/>
              <a:t>Adjuvants</a:t>
            </a:r>
            <a:r>
              <a:rPr lang="en-GB" sz="1600" dirty="0" smtClean="0"/>
              <a:t> </a:t>
            </a:r>
            <a:r>
              <a:rPr lang="en-GB" sz="1600" dirty="0" err="1" smtClean="0"/>
              <a:t>minéraux</a:t>
            </a:r>
            <a:r>
              <a:rPr lang="en-GB" sz="1600" dirty="0" smtClean="0"/>
              <a:t> : Al(OH)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, Phosphate de calcium.</a:t>
            </a:r>
          </a:p>
          <a:p>
            <a:pPr lvl="2" defTabSz="762000">
              <a:buFont typeface="Wingdings" pitchFamily="2" charset="2"/>
              <a:buChar char="§"/>
              <a:defRPr/>
            </a:pPr>
            <a:r>
              <a:rPr lang="en-GB" sz="1600" dirty="0" smtClean="0"/>
              <a:t>   </a:t>
            </a:r>
            <a:r>
              <a:rPr lang="en-GB" sz="1600" dirty="0" err="1" smtClean="0"/>
              <a:t>Adjuvants</a:t>
            </a:r>
            <a:r>
              <a:rPr lang="en-GB" sz="1600" dirty="0" smtClean="0"/>
              <a:t> </a:t>
            </a:r>
            <a:r>
              <a:rPr lang="en-GB" sz="1600" dirty="0" err="1" smtClean="0"/>
              <a:t>microbiens</a:t>
            </a:r>
            <a:r>
              <a:rPr lang="en-GB" sz="1600" dirty="0" smtClean="0"/>
              <a:t> : LPS.</a:t>
            </a:r>
          </a:p>
          <a:p>
            <a:pPr defTabSz="762000">
              <a:buFont typeface="Wingdings" pitchFamily="2" charset="2"/>
              <a:buNone/>
              <a:defRPr/>
            </a:pPr>
            <a:endParaRPr lang="en-GB" sz="16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00098" y="0"/>
            <a:ext cx="400052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c.   Les adjuvants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14314" y="426992"/>
            <a:ext cx="248400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42844" y="1000108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600" dirty="0" smtClean="0"/>
              <a:t>  Du latin </a:t>
            </a:r>
            <a:r>
              <a:rPr lang="fr-FR" sz="1600" dirty="0" err="1" smtClean="0"/>
              <a:t>Adjuvare</a:t>
            </a:r>
            <a:r>
              <a:rPr lang="fr-FR" sz="1600" dirty="0" smtClean="0"/>
              <a:t> = aider , assister.</a:t>
            </a:r>
          </a:p>
          <a:p>
            <a:pPr algn="just"/>
            <a:endParaRPr lang="fr-FR" sz="16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600" dirty="0" smtClean="0"/>
              <a:t> Substances qui mélangées ou  combinées à un antigène </a:t>
            </a:r>
            <a:r>
              <a:rPr lang="fr-FR" sz="1400" b="1" dirty="0" smtClean="0">
                <a:solidFill>
                  <a:srgbClr val="FF0000"/>
                </a:solidFill>
                <a:sym typeface="Symbol"/>
              </a:rPr>
              <a:t>potentialisent la réponse immunitaire</a:t>
            </a:r>
          </a:p>
          <a:p>
            <a:pPr algn="just"/>
            <a:r>
              <a:rPr lang="fr-FR" sz="1400" b="1" dirty="0" smtClean="0">
                <a:solidFill>
                  <a:srgbClr val="FF0000"/>
                </a:solidFill>
                <a:sym typeface="Symbol"/>
              </a:rPr>
              <a:t>    spécifique vis-à-vis de cet antigène par le développement d’une réaction inflammatoire. </a:t>
            </a:r>
          </a:p>
          <a:p>
            <a:pPr algn="just"/>
            <a:endParaRPr lang="fr-FR" sz="1600" dirty="0" smtClean="0"/>
          </a:p>
          <a:p>
            <a:pPr algn="just"/>
            <a:r>
              <a:rPr lang="en-GB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</a:t>
            </a:r>
            <a:r>
              <a:rPr lang="en-GB" sz="16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Mécanisme</a:t>
            </a:r>
            <a:r>
              <a:rPr lang="en-GB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d’action</a:t>
            </a:r>
            <a:r>
              <a:rPr lang="en-GB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:</a:t>
            </a:r>
            <a:endParaRPr lang="fr-FR" sz="1600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just"/>
            <a:endParaRPr lang="fr-FR" sz="1600" dirty="0" smtClean="0"/>
          </a:p>
          <a:p>
            <a:pPr algn="just"/>
            <a:endParaRPr lang="fr-FR" sz="1600" dirty="0" smtClean="0"/>
          </a:p>
        </p:txBody>
      </p:sp>
      <p:sp>
        <p:nvSpPr>
          <p:cNvPr id="7" name="Flèche droite 6"/>
          <p:cNvSpPr/>
          <p:nvPr/>
        </p:nvSpPr>
        <p:spPr>
          <a:xfrm>
            <a:off x="214282" y="2285992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214282" y="3952216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icrosoftPillsV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85852" y="2928934"/>
            <a:ext cx="6786610" cy="830997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274" y="3051854"/>
            <a:ext cx="7889254" cy="5847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I.  INTRODUCTION  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0"/>
            <a:ext cx="521497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4.  Les vaccins : incidents et aspects éthiques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628651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785786" y="4226960"/>
            <a:ext cx="821537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500" dirty="0" smtClean="0">
                <a:sym typeface="Symbol"/>
              </a:rPr>
              <a:t>  </a:t>
            </a:r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>
                <a:sym typeface="Symbol"/>
              </a:rPr>
              <a:t>  Le risque vaccinal soulève plus de  problèmes éthiques que le risque thérapeutique  dans la mesure</a:t>
            </a:r>
          </a:p>
          <a:p>
            <a:pPr algn="just"/>
            <a:r>
              <a:rPr lang="fr-FR" sz="1500" dirty="0" smtClean="0">
                <a:sym typeface="Symbol"/>
              </a:rPr>
              <a:t>     où la vaccination est proposée ou imposée à un sujet sain :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500" dirty="0" smtClean="0">
                <a:sym typeface="Symbol"/>
              </a:rPr>
              <a:t>  Un traitement entrainant 1% d’accidents graves est jugé acceptable dans une maladie sévère.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500" dirty="0" smtClean="0">
                <a:sym typeface="Symbol"/>
              </a:rPr>
              <a:t>  Un décès ou un handicap définitif chez un vacciné sur 10</a:t>
            </a:r>
            <a:r>
              <a:rPr lang="fr-FR" sz="1500" baseline="30000" dirty="0" smtClean="0">
                <a:sym typeface="Symbol"/>
              </a:rPr>
              <a:t>4 </a:t>
            </a:r>
            <a:r>
              <a:rPr lang="fr-FR" sz="1500" dirty="0" smtClean="0">
                <a:sym typeface="Symbol"/>
              </a:rPr>
              <a:t>ou 10</a:t>
            </a:r>
            <a:r>
              <a:rPr lang="fr-FR" sz="1500" baseline="30000" dirty="0" smtClean="0">
                <a:sym typeface="Symbol"/>
              </a:rPr>
              <a:t>5</a:t>
            </a:r>
            <a:r>
              <a:rPr lang="fr-FR" sz="1500" dirty="0" smtClean="0">
                <a:sym typeface="Symbol"/>
              </a:rPr>
              <a:t> n’est pas accepté.</a:t>
            </a:r>
          </a:p>
          <a:p>
            <a:pPr lvl="1" algn="just"/>
            <a:endParaRPr lang="fr-FR" sz="800" dirty="0" smtClean="0"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>
                <a:sym typeface="Symbol"/>
              </a:rPr>
              <a:t>  En raison de son caractère systématique et obligatoire, le vaccin est astreint à un niveau de sécurité</a:t>
            </a:r>
          </a:p>
          <a:p>
            <a:pPr algn="just"/>
            <a:r>
              <a:rPr lang="fr-FR" sz="1500" dirty="0" smtClean="0">
                <a:sym typeface="Symbol"/>
              </a:rPr>
              <a:t>     beaucoup plus élevé que le médicament.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911" y="4084084"/>
            <a:ext cx="5375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Aspects éthiques 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910" y="857232"/>
            <a:ext cx="115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Incidents :</a:t>
            </a:r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85786" y="1298002"/>
            <a:ext cx="73581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500" dirty="0" smtClean="0">
                <a:sym typeface="Symbol"/>
              </a:rPr>
              <a:t>  Réactions non spécifiques : fièvre ou réaction locale au point d’inoculation.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2910" y="1798068"/>
            <a:ext cx="83582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500" dirty="0" smtClean="0">
                <a:sym typeface="Symbol"/>
              </a:rPr>
              <a:t>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786" y="1655192"/>
            <a:ext cx="80010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500" dirty="0" smtClean="0">
                <a:sym typeface="Symbol"/>
              </a:rPr>
              <a:t>  Réactions spécifiques de certaines vaccinations : 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 Arthralgies après vaccination contre la rubéole.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 Convulsions après vaccination contre la coqueluche.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 Encéphalites auto-immunes après vaccination antirabique, liée à l’auto-immunisation contre</a:t>
            </a:r>
          </a:p>
          <a:p>
            <a:pPr lvl="1" algn="just"/>
            <a:r>
              <a:rPr lang="fr-FR" sz="1500" dirty="0" smtClean="0">
                <a:sym typeface="Symbol"/>
              </a:rPr>
              <a:t>     les antigènes cérébraux injectés avec le virus rabique.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 Réactions allergiques aux protéines d’œuf ou aux  antibiotiques contenues dans les cultures</a:t>
            </a:r>
          </a:p>
          <a:p>
            <a:pPr lvl="1" algn="just"/>
            <a:r>
              <a:rPr lang="fr-FR" sz="1500" dirty="0" smtClean="0">
                <a:sym typeface="Symbol"/>
              </a:rPr>
              <a:t>     utilisées pour la préparation des vaccins viraux.   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 Risque majeur → vaccins vivants pouvant donner lieu à une véritable infection sur un</a:t>
            </a:r>
          </a:p>
          <a:p>
            <a:pPr lvl="1" algn="just"/>
            <a:r>
              <a:rPr lang="fr-FR" sz="1500" dirty="0" smtClean="0">
                <a:sym typeface="Symbol"/>
              </a:rPr>
              <a:t>     terrain immunitaire déficient (Ex: </a:t>
            </a:r>
            <a:r>
              <a:rPr lang="fr-FR" sz="1500" dirty="0" err="1" smtClean="0">
                <a:sym typeface="Symbol"/>
              </a:rPr>
              <a:t>bécégite</a:t>
            </a:r>
            <a:r>
              <a:rPr lang="fr-FR" sz="1500" dirty="0" smtClean="0">
                <a:sym typeface="Symbol"/>
              </a:rPr>
              <a:t>, encéphalite variolique), ou chez la femme</a:t>
            </a:r>
          </a:p>
          <a:p>
            <a:pPr lvl="1" algn="just"/>
            <a:r>
              <a:rPr lang="fr-FR" sz="1500" dirty="0" smtClean="0">
                <a:sym typeface="Symbol"/>
              </a:rPr>
              <a:t>     enceinte (rubéole fœtale). 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214282" y="965950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214282" y="4180660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0"/>
            <a:ext cx="521497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5.  Objectifs de la vaccination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214314" y="426992"/>
            <a:ext cx="628651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0034" y="764704"/>
            <a:ext cx="7929618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r>
              <a:rPr lang="en-GB" sz="1500" dirty="0" smtClean="0">
                <a:sym typeface="Symbol" pitchFamily="18" charset="2"/>
              </a:rPr>
              <a:t>  </a:t>
            </a:r>
            <a:r>
              <a:rPr lang="fr-FR" sz="1500" dirty="0">
                <a:sym typeface="Symbol" pitchFamily="18" charset="2"/>
              </a:rPr>
              <a:t>P</a:t>
            </a:r>
            <a:r>
              <a:rPr lang="fr-FR" sz="1500" dirty="0" smtClean="0">
                <a:sym typeface="Symbol" pitchFamily="18" charset="2"/>
              </a:rPr>
              <a:t>rotection </a:t>
            </a:r>
            <a:r>
              <a:rPr lang="fr-FR" sz="1500" dirty="0">
                <a:sym typeface="Symbol" pitchFamily="18" charset="2"/>
              </a:rPr>
              <a:t>individuelle : La vaccination permet d’éviter la morbidité, les incapacités et la mortalité dues aux maladies à prévention </a:t>
            </a:r>
            <a:r>
              <a:rPr lang="fr-FR" sz="1500" dirty="0" smtClean="0">
                <a:sym typeface="Symbol" pitchFamily="18" charset="2"/>
              </a:rPr>
              <a:t>vaccinale</a:t>
            </a:r>
          </a:p>
          <a:p>
            <a:pPr lvl="3" defTabSz="762000">
              <a:lnSpc>
                <a:spcPct val="130000"/>
              </a:lnSpc>
              <a:buClr>
                <a:srgbClr val="030000"/>
              </a:buClr>
            </a:pPr>
            <a:r>
              <a:rPr lang="fr-FR" sz="1500" dirty="0" smtClean="0">
                <a:sym typeface="Symbol" pitchFamily="18" charset="2"/>
              </a:rPr>
              <a:t>→  La </a:t>
            </a:r>
            <a:r>
              <a:rPr lang="fr-FR" sz="1500" dirty="0">
                <a:sym typeface="Symbol" pitchFamily="18" charset="2"/>
              </a:rPr>
              <a:t>vaccination permet d’éviter chaque année 2 à 3 millions de décès dus à la diphtérie, au tétanos, à la coqueluche et à la rougeole dans le monde</a:t>
            </a:r>
            <a:r>
              <a:rPr lang="fr-FR" sz="1500" dirty="0" smtClean="0">
                <a:sym typeface="Symbol" pitchFamily="18" charset="2"/>
              </a:rPr>
              <a:t>.</a:t>
            </a:r>
          </a:p>
          <a:p>
            <a:pPr lvl="3" defTabSz="762000">
              <a:lnSpc>
                <a:spcPct val="130000"/>
              </a:lnSpc>
              <a:buClr>
                <a:srgbClr val="030000"/>
              </a:buClr>
            </a:pPr>
            <a:endParaRPr lang="fr-FR" sz="1500" dirty="0"/>
          </a:p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r>
              <a:rPr lang="fr-FR" sz="1500" dirty="0">
                <a:sym typeface="Symbol" pitchFamily="18" charset="2"/>
              </a:rPr>
              <a:t> Immunité de groupe ou immunité collective: l’effet protecteur s’étend même </a:t>
            </a:r>
            <a:r>
              <a:rPr lang="fr-FR" sz="1500" dirty="0" smtClean="0">
                <a:sym typeface="Symbol" pitchFamily="18" charset="2"/>
              </a:rPr>
              <a:t>aux individus </a:t>
            </a:r>
            <a:r>
              <a:rPr lang="fr-FR" sz="1500" dirty="0">
                <a:sym typeface="Symbol" pitchFamily="18" charset="2"/>
              </a:rPr>
              <a:t>non vaccinés</a:t>
            </a:r>
          </a:p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endParaRPr lang="fr-FR" sz="1500" dirty="0">
              <a:sym typeface="Symbol" pitchFamily="18" charset="2"/>
            </a:endParaRPr>
          </a:p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r>
              <a:rPr lang="fr-FR" sz="1500" dirty="0" smtClean="0">
                <a:sym typeface="Symbol" pitchFamily="18" charset="2"/>
              </a:rPr>
              <a:t> Eradication du pathogène : lorsque le microorganisme ne peut pas de développer en dehors de l’hôte humain (ex: variole, poliomyélite, hépatite A et B, rougeole, rubéole, VIH)</a:t>
            </a:r>
          </a:p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endParaRPr lang="fr-FR" sz="1500" dirty="0">
              <a:sym typeface="Symbol" pitchFamily="18" charset="2"/>
            </a:endParaRPr>
          </a:p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r>
              <a:rPr lang="fr-FR" sz="1500" dirty="0">
                <a:sym typeface="Symbol" pitchFamily="18" charset="2"/>
              </a:rPr>
              <a:t> </a:t>
            </a:r>
            <a:r>
              <a:rPr lang="fr-FR" sz="1500" dirty="0" smtClean="0">
                <a:sym typeface="Symbol" pitchFamily="18" charset="2"/>
              </a:rPr>
              <a:t>Induire une immunité stérilisante : empêchant le développement du pathogène</a:t>
            </a:r>
            <a:r>
              <a:rPr lang="fr-FR" sz="1500" dirty="0">
                <a:sym typeface="Symbol" pitchFamily="18" charset="2"/>
              </a:rPr>
              <a:t> </a:t>
            </a:r>
            <a:r>
              <a:rPr lang="fr-FR" sz="1500" dirty="0" smtClean="0">
                <a:sym typeface="Symbol" pitchFamily="18" charset="2"/>
              </a:rPr>
              <a:t>(c’est le cas générale)</a:t>
            </a:r>
          </a:p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endParaRPr lang="fr-FR" sz="1500" dirty="0">
              <a:sym typeface="Symbol" pitchFamily="18" charset="2"/>
            </a:endParaRPr>
          </a:p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r>
              <a:rPr lang="fr-FR" sz="1500" dirty="0" smtClean="0">
                <a:sym typeface="Symbol" pitchFamily="18" charset="2"/>
              </a:rPr>
              <a:t> Induire une immunité protectrice seulement (ne confèrent pas une immunité absolue): destinés à éviter les formes graves de la maladie (ex : BCG)</a:t>
            </a:r>
          </a:p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endParaRPr lang="fr-FR" sz="1500" dirty="0">
              <a:sym typeface="Symbol" pitchFamily="18" charset="2"/>
            </a:endParaRPr>
          </a:p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r>
              <a:rPr lang="fr-FR" sz="1500" dirty="0" smtClean="0">
                <a:sym typeface="Symbol" pitchFamily="18" charset="2"/>
              </a:rPr>
              <a:t> la vaccination thérapeutique (imposée quand la maladie est déjà installée) : les vaccins anti-tumoraux ou certaines infections virales chroniques et récurrentes.</a:t>
            </a:r>
          </a:p>
        </p:txBody>
      </p:sp>
    </p:spTree>
    <p:extLst>
      <p:ext uri="{BB962C8B-B14F-4D97-AF65-F5344CB8AC3E}">
        <p14:creationId xmlns="" xmlns:p14="http://schemas.microsoft.com/office/powerpoint/2010/main" val="2987333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0"/>
            <a:ext cx="521497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6.  La situation de la vaccination dans le monde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628651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692696"/>
            <a:ext cx="4963356" cy="51840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91680" y="5978658"/>
            <a:ext cx="632830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lnSpc>
                <a:spcPct val="130000"/>
              </a:lnSpc>
              <a:buClr>
                <a:srgbClr val="030000"/>
              </a:buClr>
            </a:pPr>
            <a:r>
              <a:rPr lang="fr-FR" sz="1500" dirty="0" smtClean="0">
                <a:sym typeface="Symbol" pitchFamily="18" charset="2"/>
              </a:rPr>
              <a:t>Agents infectieux ou maladies pour lesquels il existe un vaccin homologué </a:t>
            </a:r>
            <a:endParaRPr lang="fr-FR" sz="1500" dirty="0"/>
          </a:p>
        </p:txBody>
      </p:sp>
      <p:sp>
        <p:nvSpPr>
          <p:cNvPr id="5" name="ZoneTexte 4"/>
          <p:cNvSpPr txBox="1"/>
          <p:nvPr/>
        </p:nvSpPr>
        <p:spPr>
          <a:xfrm>
            <a:off x="2385495" y="1399807"/>
            <a:ext cx="72008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Charbon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07884" y="1399807"/>
            <a:ext cx="717482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Rougeole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76355" y="1399807"/>
            <a:ext cx="6801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R</a:t>
            </a:r>
            <a:r>
              <a:rPr lang="fr-FR" sz="900" dirty="0" smtClean="0">
                <a:solidFill>
                  <a:schemeClr val="bg1"/>
                </a:solidFill>
              </a:rPr>
              <a:t>ubéole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57452" y="1399807"/>
            <a:ext cx="566676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Choléra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68144" y="1399807"/>
            <a:ext cx="107665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Maladies à méningocoques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85495" y="2279337"/>
            <a:ext cx="72008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Grippe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307884" y="2279337"/>
            <a:ext cx="717482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Diphtérie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76355" y="2279337"/>
            <a:ext cx="6801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Oreillons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157452" y="2279337"/>
            <a:ext cx="639522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tétanos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68144" y="2279337"/>
            <a:ext cx="1076652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Hépatite A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385495" y="3138473"/>
            <a:ext cx="72008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err="1" smtClean="0">
                <a:solidFill>
                  <a:schemeClr val="bg1"/>
                </a:solidFill>
              </a:rPr>
              <a:t>Pertusis</a:t>
            </a:r>
            <a:r>
              <a:rPr lang="fr-FR" sz="900" dirty="0" smtClean="0">
                <a:solidFill>
                  <a:schemeClr val="bg1"/>
                </a:solidFill>
              </a:rPr>
              <a:t>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53189" y="3138473"/>
            <a:ext cx="826872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T</a:t>
            </a:r>
            <a:r>
              <a:rPr lang="fr-FR" sz="900" dirty="0" smtClean="0">
                <a:solidFill>
                  <a:schemeClr val="bg1"/>
                </a:solidFill>
              </a:rPr>
              <a:t>uberculose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276355" y="3138473"/>
            <a:ext cx="6801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Hépatite B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942266" y="3138473"/>
            <a:ext cx="10698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Maladies à pneumocoques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983235" y="3138473"/>
            <a:ext cx="84647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Fièvre </a:t>
            </a:r>
          </a:p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typhoïde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385495" y="4038401"/>
            <a:ext cx="72008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Hépatite E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222338" y="4038401"/>
            <a:ext cx="888574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Poliomyélite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201345" y="4038401"/>
            <a:ext cx="83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Encéphalites à tiques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961127" y="4038401"/>
            <a:ext cx="103217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err="1" smtClean="0">
                <a:solidFill>
                  <a:schemeClr val="bg1"/>
                </a:solidFill>
              </a:rPr>
              <a:t>Haemophilus</a:t>
            </a:r>
            <a:r>
              <a:rPr lang="fr-FR" sz="900" dirty="0" smtClean="0">
                <a:solidFill>
                  <a:schemeClr val="bg1"/>
                </a:solidFill>
              </a:rPr>
              <a:t> </a:t>
            </a:r>
            <a:r>
              <a:rPr lang="fr-FR" sz="900" dirty="0" err="1" smtClean="0">
                <a:solidFill>
                  <a:schemeClr val="bg1"/>
                </a:solidFill>
              </a:rPr>
              <a:t>influenzae</a:t>
            </a:r>
            <a:r>
              <a:rPr lang="fr-FR" sz="900" dirty="0" smtClean="0">
                <a:solidFill>
                  <a:schemeClr val="bg1"/>
                </a:solidFill>
              </a:rPr>
              <a:t>  type b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075998" y="4038401"/>
            <a:ext cx="660944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Rage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195736" y="5099128"/>
            <a:ext cx="109959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Varicelle et herpès </a:t>
            </a:r>
            <a:r>
              <a:rPr lang="fr-FR" sz="900" dirty="0" err="1" smtClean="0">
                <a:solidFill>
                  <a:schemeClr val="bg1"/>
                </a:solidFill>
              </a:rPr>
              <a:t>zoster</a:t>
            </a:r>
            <a:r>
              <a:rPr lang="fr-FR" sz="900" dirty="0" smtClean="0">
                <a:solidFill>
                  <a:schemeClr val="bg1"/>
                </a:solidFill>
              </a:rPr>
              <a:t> (zona)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203848" y="5099128"/>
            <a:ext cx="92555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Papillomavirus humain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139952" y="5099128"/>
            <a:ext cx="95290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Gastro-entérite à </a:t>
            </a:r>
            <a:r>
              <a:rPr lang="fr-FR" sz="900" dirty="0" err="1" smtClean="0">
                <a:solidFill>
                  <a:schemeClr val="bg1"/>
                </a:solidFill>
              </a:rPr>
              <a:t>rotavirus</a:t>
            </a:r>
            <a:r>
              <a:rPr lang="fr-FR" sz="900" dirty="0" smtClean="0">
                <a:solidFill>
                  <a:schemeClr val="bg1"/>
                </a:solidFill>
              </a:rPr>
              <a:t>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070684" y="5099128"/>
            <a:ext cx="813058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Fièvre jaune 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970399" y="5099128"/>
            <a:ext cx="87214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Encéphalite japonaise</a:t>
            </a:r>
            <a:endParaRPr lang="fr-F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882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0"/>
            <a:ext cx="521497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6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 Limites de la vaccination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628651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0034" y="1350237"/>
            <a:ext cx="7929618" cy="421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r>
              <a:rPr lang="en-GB" sz="1500" dirty="0" smtClean="0">
                <a:sym typeface="Symbol" pitchFamily="18" charset="2"/>
              </a:rPr>
              <a:t>  Réactivité individuelle variable :</a:t>
            </a:r>
          </a:p>
          <a:p>
            <a:pPr lvl="1"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§"/>
            </a:pPr>
            <a:r>
              <a:rPr lang="en-GB" sz="1500" dirty="0" smtClean="0">
                <a:sym typeface="Symbol" pitchFamily="18" charset="2"/>
              </a:rPr>
              <a:t>  Bons répondeurs </a:t>
            </a:r>
          </a:p>
          <a:p>
            <a:pPr lvl="1"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§"/>
            </a:pPr>
            <a:r>
              <a:rPr lang="en-GB" sz="1500" dirty="0" smtClean="0">
                <a:sym typeface="Symbol" pitchFamily="18" charset="2"/>
              </a:rPr>
              <a:t>  Mauvais répondeurs</a:t>
            </a:r>
          </a:p>
          <a:p>
            <a:pPr lvl="1" defTabSz="762000">
              <a:lnSpc>
                <a:spcPct val="130000"/>
              </a:lnSpc>
              <a:buClr>
                <a:srgbClr val="030000"/>
              </a:buClr>
            </a:pPr>
            <a:endParaRPr lang="fr-FR" sz="800" dirty="0" smtClean="0"/>
          </a:p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r>
              <a:rPr lang="en-GB" sz="1500" dirty="0" smtClean="0">
                <a:sym typeface="Symbol" pitchFamily="18" charset="2"/>
              </a:rPr>
              <a:t>  Variabilité </a:t>
            </a:r>
            <a:r>
              <a:rPr lang="en-GB" sz="1500" dirty="0" err="1" smtClean="0">
                <a:sym typeface="Symbol" pitchFamily="18" charset="2"/>
              </a:rPr>
              <a:t>ethnique</a:t>
            </a:r>
            <a:r>
              <a:rPr lang="en-GB" sz="1500" dirty="0" smtClean="0">
                <a:sym typeface="Symbol" pitchFamily="18" charset="2"/>
              </a:rPr>
              <a:t>.</a:t>
            </a:r>
          </a:p>
          <a:p>
            <a:pPr defTabSz="762000">
              <a:lnSpc>
                <a:spcPct val="130000"/>
              </a:lnSpc>
              <a:buClr>
                <a:srgbClr val="030000"/>
              </a:buClr>
            </a:pPr>
            <a:endParaRPr lang="en-GB" sz="800" dirty="0" smtClean="0">
              <a:sym typeface="Symbol" pitchFamily="18" charset="2"/>
            </a:endParaRPr>
          </a:p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r>
              <a:rPr lang="en-GB" sz="1500" dirty="0" smtClean="0">
                <a:sym typeface="Symbol" pitchFamily="18" charset="2"/>
              </a:rPr>
              <a:t>  </a:t>
            </a:r>
            <a:r>
              <a:rPr lang="en-GB" sz="1500" dirty="0" err="1" smtClean="0">
                <a:sym typeface="Symbol" pitchFamily="18" charset="2"/>
              </a:rPr>
              <a:t>Risque</a:t>
            </a:r>
            <a:r>
              <a:rPr lang="en-GB" sz="1500" dirty="0" smtClean="0">
                <a:sym typeface="Symbol" pitchFamily="18" charset="2"/>
              </a:rPr>
              <a:t> de </a:t>
            </a:r>
            <a:r>
              <a:rPr lang="en-GB" sz="1500" dirty="0" err="1" smtClean="0">
                <a:sym typeface="Symbol" pitchFamily="18" charset="2"/>
              </a:rPr>
              <a:t>mauvaise</a:t>
            </a:r>
            <a:r>
              <a:rPr lang="en-GB" sz="1500" dirty="0" smtClean="0">
                <a:sym typeface="Symbol" pitchFamily="18" charset="2"/>
              </a:rPr>
              <a:t> </a:t>
            </a:r>
            <a:r>
              <a:rPr lang="en-GB" sz="1500" dirty="0" err="1" smtClean="0">
                <a:sym typeface="Symbol" pitchFamily="18" charset="2"/>
              </a:rPr>
              <a:t>tolérance</a:t>
            </a:r>
            <a:r>
              <a:rPr lang="en-GB" sz="1500" dirty="0" smtClean="0">
                <a:sym typeface="Symbol" pitchFamily="18" charset="2"/>
              </a:rPr>
              <a:t>. </a:t>
            </a:r>
          </a:p>
          <a:p>
            <a:pPr defTabSz="762000">
              <a:lnSpc>
                <a:spcPct val="130000"/>
              </a:lnSpc>
              <a:buClr>
                <a:srgbClr val="030000"/>
              </a:buClr>
            </a:pPr>
            <a:endParaRPr lang="en-GB" sz="800" dirty="0" smtClean="0">
              <a:sym typeface="Symbol" pitchFamily="18" charset="2"/>
            </a:endParaRPr>
          </a:p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r>
              <a:rPr lang="en-GB" sz="1500" dirty="0" smtClean="0">
                <a:sym typeface="Symbol" pitchFamily="18" charset="2"/>
              </a:rPr>
              <a:t>  </a:t>
            </a:r>
            <a:r>
              <a:rPr lang="en-GB" sz="1500" dirty="0" err="1" smtClean="0">
                <a:sym typeface="Symbol" pitchFamily="18" charset="2"/>
              </a:rPr>
              <a:t>Différentes</a:t>
            </a:r>
            <a:r>
              <a:rPr lang="en-GB" sz="1500" dirty="0" smtClean="0">
                <a:sym typeface="Symbol" pitchFamily="18" charset="2"/>
              </a:rPr>
              <a:t> </a:t>
            </a:r>
            <a:r>
              <a:rPr lang="en-GB" sz="1500" dirty="0" err="1" smtClean="0">
                <a:sym typeface="Symbol" pitchFamily="18" charset="2"/>
              </a:rPr>
              <a:t>contre</a:t>
            </a:r>
            <a:r>
              <a:rPr lang="en-GB" sz="1500" dirty="0" smtClean="0">
                <a:sym typeface="Symbol" pitchFamily="18" charset="2"/>
              </a:rPr>
              <a:t>-indications ( </a:t>
            </a:r>
            <a:r>
              <a:rPr lang="en-GB" sz="1500" dirty="0" err="1" smtClean="0">
                <a:sym typeface="Symbol" pitchFamily="18" charset="2"/>
              </a:rPr>
              <a:t>immunodéprimés</a:t>
            </a:r>
            <a:r>
              <a:rPr lang="en-GB" sz="1500" dirty="0" smtClean="0">
                <a:sym typeface="Symbol" pitchFamily="18" charset="2"/>
              </a:rPr>
              <a:t> etc... ).</a:t>
            </a:r>
          </a:p>
          <a:p>
            <a:pPr defTabSz="762000">
              <a:lnSpc>
                <a:spcPct val="130000"/>
              </a:lnSpc>
              <a:buClr>
                <a:srgbClr val="030000"/>
              </a:buClr>
            </a:pPr>
            <a:endParaRPr lang="en-GB" sz="800" dirty="0" smtClean="0">
              <a:sym typeface="Symbol" pitchFamily="18" charset="2"/>
            </a:endParaRPr>
          </a:p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r>
              <a:rPr lang="en-GB" sz="1500" dirty="0" smtClean="0">
                <a:sym typeface="Symbol" pitchFamily="18" charset="2"/>
              </a:rPr>
              <a:t>  </a:t>
            </a:r>
            <a:r>
              <a:rPr lang="en-GB" sz="1500" dirty="0" err="1" smtClean="0">
                <a:sym typeface="Symbol" pitchFamily="18" charset="2"/>
              </a:rPr>
              <a:t>Risque</a:t>
            </a:r>
            <a:r>
              <a:rPr lang="en-GB" sz="1500" dirty="0" smtClean="0">
                <a:sym typeface="Symbol" pitchFamily="18" charset="2"/>
              </a:rPr>
              <a:t> de </a:t>
            </a:r>
            <a:r>
              <a:rPr lang="en-GB" sz="1500" dirty="0" err="1" smtClean="0">
                <a:sym typeface="Symbol" pitchFamily="18" charset="2"/>
              </a:rPr>
              <a:t>mauvaise</a:t>
            </a:r>
            <a:r>
              <a:rPr lang="en-GB" sz="1500" dirty="0" smtClean="0">
                <a:sym typeface="Symbol" pitchFamily="18" charset="2"/>
              </a:rPr>
              <a:t> compliance ( Doses </a:t>
            </a:r>
            <a:r>
              <a:rPr lang="en-GB" sz="1500" dirty="0" err="1" smtClean="0">
                <a:sym typeface="Symbol" pitchFamily="18" charset="2"/>
              </a:rPr>
              <a:t>vaccinales</a:t>
            </a:r>
            <a:r>
              <a:rPr lang="en-GB" sz="1500" dirty="0" smtClean="0">
                <a:sym typeface="Symbol" pitchFamily="18" charset="2"/>
              </a:rPr>
              <a:t> multiples ).</a:t>
            </a:r>
          </a:p>
          <a:p>
            <a:pPr defTabSz="762000">
              <a:lnSpc>
                <a:spcPct val="130000"/>
              </a:lnSpc>
              <a:buClr>
                <a:srgbClr val="030000"/>
              </a:buClr>
            </a:pPr>
            <a:endParaRPr lang="en-GB" sz="800" dirty="0" smtClean="0">
              <a:sym typeface="Symbol" pitchFamily="18" charset="2"/>
            </a:endParaRPr>
          </a:p>
          <a:p>
            <a:pPr defTabSz="762000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500" dirty="0" smtClean="0">
                <a:sym typeface="Symbol" pitchFamily="18" charset="2"/>
              </a:rPr>
              <a:t>  </a:t>
            </a:r>
            <a:r>
              <a:rPr lang="en-GB" sz="1500" dirty="0" err="1" smtClean="0">
                <a:sym typeface="Symbol" pitchFamily="18" charset="2"/>
              </a:rPr>
              <a:t>Mécanismes</a:t>
            </a:r>
            <a:r>
              <a:rPr lang="en-GB" sz="1500" dirty="0" smtClean="0">
                <a:sym typeface="Symbol" pitchFamily="18" charset="2"/>
              </a:rPr>
              <a:t> </a:t>
            </a:r>
            <a:r>
              <a:rPr lang="en-GB" sz="1500" dirty="0" err="1" smtClean="0">
                <a:sym typeface="Symbol" pitchFamily="18" charset="2"/>
              </a:rPr>
              <a:t>d’échappement</a:t>
            </a:r>
            <a:r>
              <a:rPr lang="en-GB" sz="1500" dirty="0" smtClean="0">
                <a:sym typeface="Symbol" pitchFamily="18" charset="2"/>
              </a:rPr>
              <a:t> des </a:t>
            </a:r>
            <a:r>
              <a:rPr lang="en-GB" sz="1500" dirty="0" err="1" smtClean="0">
                <a:sym typeface="Symbol" pitchFamily="18" charset="2"/>
              </a:rPr>
              <a:t>pathogènes</a:t>
            </a:r>
            <a:r>
              <a:rPr lang="en-GB" sz="1500" dirty="0" smtClean="0">
                <a:sym typeface="Symbol" pitchFamily="18" charset="2"/>
              </a:rPr>
              <a:t> au </a:t>
            </a:r>
            <a:r>
              <a:rPr lang="en-GB" sz="1500" dirty="0" err="1" smtClean="0">
                <a:sym typeface="Symbol" pitchFamily="18" charset="2"/>
              </a:rPr>
              <a:t>système</a:t>
            </a:r>
            <a:r>
              <a:rPr lang="en-GB" sz="1500" dirty="0" smtClean="0">
                <a:sym typeface="Symbol" pitchFamily="18" charset="2"/>
              </a:rPr>
              <a:t>  </a:t>
            </a:r>
            <a:r>
              <a:rPr lang="en-GB" sz="1500" dirty="0" err="1" smtClean="0">
                <a:sym typeface="Symbol" pitchFamily="18" charset="2"/>
              </a:rPr>
              <a:t>immunitaire</a:t>
            </a:r>
            <a:endParaRPr lang="en-GB" sz="1500" dirty="0" smtClean="0">
              <a:sym typeface="Symbol" pitchFamily="18" charset="2"/>
            </a:endParaRPr>
          </a:p>
          <a:p>
            <a:pPr defTabSz="762000">
              <a:lnSpc>
                <a:spcPct val="130000"/>
              </a:lnSpc>
              <a:buFont typeface="Wingdings" pitchFamily="2" charset="2"/>
              <a:buChar char="Ø"/>
            </a:pPr>
            <a:endParaRPr lang="en-GB" sz="1500" dirty="0" smtClean="0">
              <a:sym typeface="Symbol" pitchFamily="18" charset="2"/>
            </a:endParaRPr>
          </a:p>
          <a:p>
            <a:pPr defTabSz="762000">
              <a:lnSpc>
                <a:spcPct val="130000"/>
              </a:lnSpc>
              <a:buFont typeface="Wingdings" pitchFamily="2" charset="2"/>
              <a:buChar char="Ø"/>
            </a:pPr>
            <a:endParaRPr lang="en-GB" sz="1500" dirty="0" smtClean="0">
              <a:sym typeface="Symbol" pitchFamily="18" charset="2"/>
            </a:endParaRPr>
          </a:p>
          <a:p>
            <a:pPr defTabSz="762000">
              <a:lnSpc>
                <a:spcPct val="130000"/>
              </a:lnSpc>
            </a:pPr>
            <a:r>
              <a:rPr lang="en-GB" sz="16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sym typeface="Symbol" pitchFamily="18" charset="2"/>
              </a:rPr>
              <a:t>Vaccins</a:t>
            </a:r>
            <a:r>
              <a:rPr lang="en-GB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sym typeface="Symbol" pitchFamily="18" charset="2"/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sym typeface="Symbol" pitchFamily="18" charset="2"/>
              </a:rPr>
              <a:t>faisant</a:t>
            </a:r>
            <a:r>
              <a:rPr lang="en-GB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sym typeface="Symbol" pitchFamily="18" charset="2"/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sym typeface="Symbol" pitchFamily="18" charset="2"/>
              </a:rPr>
              <a:t>l’objet</a:t>
            </a:r>
            <a:r>
              <a:rPr lang="en-GB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sym typeface="Symbol" pitchFamily="18" charset="2"/>
              </a:rPr>
              <a:t> de </a:t>
            </a:r>
            <a:r>
              <a:rPr lang="en-GB" sz="16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sym typeface="Symbol" pitchFamily="18" charset="2"/>
              </a:rPr>
              <a:t>recherche</a:t>
            </a:r>
            <a:r>
              <a:rPr lang="en-GB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sym typeface="Symbol" pitchFamily="18" charset="2"/>
              </a:rPr>
              <a:t> </a:t>
            </a:r>
            <a:r>
              <a:rPr lang="en-GB" sz="1500" dirty="0" smtClean="0">
                <a:sym typeface="Symbol" pitchFamily="18" charset="2"/>
              </a:rPr>
              <a:t>: VIH, Epstein-Barr, </a:t>
            </a:r>
            <a:r>
              <a:rPr lang="en-GB" sz="1500" dirty="0" err="1" smtClean="0">
                <a:sym typeface="Symbol" pitchFamily="18" charset="2"/>
              </a:rPr>
              <a:t>hépatite</a:t>
            </a:r>
            <a:r>
              <a:rPr lang="en-GB" sz="1500" dirty="0" smtClean="0">
                <a:sym typeface="Symbol" pitchFamily="18" charset="2"/>
              </a:rPr>
              <a:t> C, </a:t>
            </a:r>
            <a:r>
              <a:rPr lang="en-GB" sz="1500" dirty="0" err="1" smtClean="0">
                <a:sym typeface="Symbol" pitchFamily="18" charset="2"/>
              </a:rPr>
              <a:t>tuberculose</a:t>
            </a:r>
            <a:r>
              <a:rPr lang="en-GB" sz="1500" dirty="0" smtClean="0">
                <a:sym typeface="Symbol" pitchFamily="18" charset="2"/>
              </a:rPr>
              <a:t>, malaria.</a:t>
            </a:r>
            <a:endParaRPr lang="fr-FR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0"/>
            <a:ext cx="685804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7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Nouvelles approches vaccinales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628651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000240"/>
            <a:ext cx="864399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</a:t>
            </a: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1132218"/>
            <a:ext cx="7072362" cy="387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r>
              <a:rPr lang="en-GB" sz="1500" dirty="0" smtClean="0">
                <a:sym typeface="Symbol" pitchFamily="18" charset="2"/>
              </a:rPr>
              <a:t>  </a:t>
            </a:r>
            <a:r>
              <a:rPr lang="en-GB" sz="1500" dirty="0" err="1" smtClean="0">
                <a:sym typeface="Symbol" pitchFamily="18" charset="2"/>
              </a:rPr>
              <a:t>Vaccins</a:t>
            </a:r>
            <a:r>
              <a:rPr lang="en-GB" sz="1500" dirty="0" smtClean="0">
                <a:sym typeface="Symbol" pitchFamily="18" charset="2"/>
              </a:rPr>
              <a:t> </a:t>
            </a:r>
            <a:r>
              <a:rPr lang="en-GB" sz="1500" dirty="0" err="1" smtClean="0">
                <a:sym typeface="Symbol" pitchFamily="18" charset="2"/>
              </a:rPr>
              <a:t>conjugués</a:t>
            </a:r>
            <a:r>
              <a:rPr lang="en-GB" sz="1500" dirty="0" smtClean="0">
                <a:sym typeface="Symbol" pitchFamily="18" charset="2"/>
              </a:rPr>
              <a:t>  ( Carrier - </a:t>
            </a:r>
            <a:r>
              <a:rPr lang="en-GB" sz="1500" dirty="0" err="1" smtClean="0">
                <a:sym typeface="Symbol" pitchFamily="18" charset="2"/>
              </a:rPr>
              <a:t>Haptène</a:t>
            </a:r>
            <a:r>
              <a:rPr lang="en-GB" sz="1500" dirty="0" smtClean="0">
                <a:sym typeface="Symbol" pitchFamily="18" charset="2"/>
              </a:rPr>
              <a:t> ).</a:t>
            </a:r>
          </a:p>
          <a:p>
            <a:pPr defTabSz="762000">
              <a:lnSpc>
                <a:spcPct val="130000"/>
              </a:lnSpc>
              <a:buClr>
                <a:srgbClr val="030000"/>
              </a:buClr>
            </a:pPr>
            <a:endParaRPr lang="en-GB" sz="800" dirty="0" smtClean="0">
              <a:sym typeface="Symbol" pitchFamily="18" charset="2"/>
            </a:endParaRPr>
          </a:p>
          <a:p>
            <a:pPr defTabSz="762000">
              <a:lnSpc>
                <a:spcPct val="130000"/>
              </a:lnSpc>
              <a:buClr>
                <a:srgbClr val="030000"/>
              </a:buClr>
              <a:buFont typeface="Wingdings" pitchFamily="2" charset="2"/>
              <a:buChar char="Ø"/>
            </a:pPr>
            <a:r>
              <a:rPr lang="en-GB" sz="1500" dirty="0" smtClean="0">
                <a:sym typeface="Symbol" pitchFamily="18" charset="2"/>
              </a:rPr>
              <a:t>   Extension de la </a:t>
            </a:r>
            <a:r>
              <a:rPr lang="en-GB" sz="1500" dirty="0" err="1" smtClean="0">
                <a:sym typeface="Symbol" pitchFamily="18" charset="2"/>
              </a:rPr>
              <a:t>gamme</a:t>
            </a:r>
            <a:r>
              <a:rPr lang="en-GB" sz="1500" dirty="0" smtClean="0">
                <a:sym typeface="Symbol" pitchFamily="18" charset="2"/>
              </a:rPr>
              <a:t> des Ag </a:t>
            </a:r>
            <a:r>
              <a:rPr lang="en-GB" sz="1500" dirty="0" err="1" smtClean="0">
                <a:sym typeface="Symbol" pitchFamily="18" charset="2"/>
              </a:rPr>
              <a:t>vaccinaux</a:t>
            </a:r>
            <a:r>
              <a:rPr lang="en-GB" sz="1500" dirty="0" smtClean="0">
                <a:sym typeface="Symbol" pitchFamily="18" charset="2"/>
              </a:rPr>
              <a:t> recombinants. </a:t>
            </a:r>
          </a:p>
          <a:p>
            <a:pPr defTabSz="762000">
              <a:lnSpc>
                <a:spcPct val="130000"/>
              </a:lnSpc>
              <a:buClr>
                <a:srgbClr val="030000"/>
              </a:buClr>
            </a:pPr>
            <a:endParaRPr lang="en-GB" sz="800" dirty="0" smtClean="0">
              <a:sym typeface="Symbol" pitchFamily="18" charset="2"/>
            </a:endParaRPr>
          </a:p>
          <a:p>
            <a:pPr defTabSz="762000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500" dirty="0" smtClean="0">
                <a:sym typeface="Symbol" pitchFamily="18" charset="2"/>
              </a:rPr>
              <a:t>   </a:t>
            </a:r>
            <a:r>
              <a:rPr lang="en-GB" sz="1500" dirty="0" err="1" smtClean="0">
                <a:sym typeface="Symbol" pitchFamily="18" charset="2"/>
              </a:rPr>
              <a:t>Vaccins</a:t>
            </a:r>
            <a:r>
              <a:rPr lang="en-GB" sz="1500" dirty="0" smtClean="0">
                <a:sym typeface="Symbol" pitchFamily="18" charset="2"/>
              </a:rPr>
              <a:t> à ADN </a:t>
            </a:r>
            <a:r>
              <a:rPr lang="en-GB" sz="1500" dirty="0" err="1" smtClean="0">
                <a:sym typeface="Symbol" pitchFamily="18" charset="2"/>
              </a:rPr>
              <a:t>ou</a:t>
            </a:r>
            <a:r>
              <a:rPr lang="en-GB" sz="1500" dirty="0" smtClean="0">
                <a:sym typeface="Symbol" pitchFamily="18" charset="2"/>
              </a:rPr>
              <a:t> à ARN :    </a:t>
            </a:r>
          </a:p>
          <a:p>
            <a:pPr marL="685800" lvl="1" defTabSz="7620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500" dirty="0" smtClean="0">
                <a:sym typeface="Symbol" pitchFamily="18" charset="2"/>
              </a:rPr>
              <a:t>  ADN </a:t>
            </a:r>
            <a:r>
              <a:rPr lang="en-GB" sz="1500" dirty="0" err="1" smtClean="0">
                <a:sym typeface="Symbol" pitchFamily="18" charset="2"/>
              </a:rPr>
              <a:t>nu</a:t>
            </a:r>
            <a:r>
              <a:rPr lang="en-GB" sz="1500" dirty="0" smtClean="0">
                <a:sym typeface="Symbol" pitchFamily="18" charset="2"/>
              </a:rPr>
              <a:t>,</a:t>
            </a:r>
          </a:p>
          <a:p>
            <a:pPr marL="685800" lvl="1" defTabSz="7620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500" dirty="0" smtClean="0">
                <a:sym typeface="Symbol" pitchFamily="18" charset="2"/>
              </a:rPr>
              <a:t>  Gene gun,</a:t>
            </a:r>
          </a:p>
          <a:p>
            <a:pPr marL="685800" lvl="1" defTabSz="7620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500" dirty="0" smtClean="0">
                <a:sym typeface="Symbol" pitchFamily="18" charset="2"/>
              </a:rPr>
              <a:t>  ARN nu → absence de </a:t>
            </a:r>
            <a:r>
              <a:rPr lang="en-GB" sz="1500" dirty="0" err="1" smtClean="0">
                <a:sym typeface="Symbol" pitchFamily="18" charset="2"/>
              </a:rPr>
              <a:t>risque</a:t>
            </a:r>
            <a:r>
              <a:rPr lang="en-GB" sz="1500" dirty="0" smtClean="0">
                <a:sym typeface="Symbol" pitchFamily="18" charset="2"/>
              </a:rPr>
              <a:t> </a:t>
            </a:r>
            <a:r>
              <a:rPr lang="en-GB" sz="1500" dirty="0" err="1" smtClean="0">
                <a:sym typeface="Symbol" pitchFamily="18" charset="2"/>
              </a:rPr>
              <a:t>d’intégration</a:t>
            </a:r>
            <a:r>
              <a:rPr lang="en-GB" sz="1500" dirty="0" smtClean="0">
                <a:sym typeface="Symbol" pitchFamily="18" charset="2"/>
              </a:rPr>
              <a:t> de </a:t>
            </a:r>
            <a:r>
              <a:rPr lang="en-GB" sz="1500" dirty="0" err="1" smtClean="0">
                <a:sym typeface="Symbol" pitchFamily="18" charset="2"/>
              </a:rPr>
              <a:t>matériel</a:t>
            </a:r>
            <a:r>
              <a:rPr lang="en-GB" sz="1500" dirty="0" smtClean="0">
                <a:sym typeface="Symbol" pitchFamily="18" charset="2"/>
              </a:rPr>
              <a:t> </a:t>
            </a:r>
            <a:r>
              <a:rPr lang="en-GB" sz="1500" dirty="0" err="1" smtClean="0">
                <a:sym typeface="Symbol" pitchFamily="18" charset="2"/>
              </a:rPr>
              <a:t>génétique</a:t>
            </a:r>
            <a:r>
              <a:rPr lang="en-GB" sz="1500" dirty="0" smtClean="0">
                <a:sym typeface="Symbol" pitchFamily="18" charset="2"/>
              </a:rPr>
              <a:t>.</a:t>
            </a:r>
          </a:p>
          <a:p>
            <a:pPr marL="685800" lvl="1" defTabSz="762000">
              <a:lnSpc>
                <a:spcPct val="130000"/>
              </a:lnSpc>
              <a:buFont typeface="Wingdings" pitchFamily="2" charset="2"/>
              <a:buChar char="§"/>
            </a:pPr>
            <a:endParaRPr lang="en-GB" sz="800" dirty="0" smtClean="0">
              <a:sym typeface="Symbol" pitchFamily="18" charset="2"/>
            </a:endParaRPr>
          </a:p>
          <a:p>
            <a:pPr defTabSz="762000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500" dirty="0" smtClean="0">
                <a:sym typeface="Symbol" pitchFamily="18" charset="2"/>
              </a:rPr>
              <a:t>  Nouveaux </a:t>
            </a:r>
            <a:r>
              <a:rPr lang="en-GB" sz="1500" dirty="0" err="1" smtClean="0">
                <a:sym typeface="Symbol" pitchFamily="18" charset="2"/>
              </a:rPr>
              <a:t>adjuvants</a:t>
            </a:r>
            <a:r>
              <a:rPr lang="en-GB" sz="1500" dirty="0" smtClean="0">
                <a:sym typeface="Symbol" pitchFamily="18" charset="2"/>
              </a:rPr>
              <a:t> :             </a:t>
            </a:r>
          </a:p>
          <a:p>
            <a:pPr marL="685800" lvl="1" defTabSz="7620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500" dirty="0" smtClean="0">
                <a:sym typeface="Symbol" pitchFamily="18" charset="2"/>
              </a:rPr>
              <a:t>  </a:t>
            </a:r>
            <a:r>
              <a:rPr lang="en-GB" sz="1500" dirty="0" err="1" smtClean="0">
                <a:sym typeface="Symbol" pitchFamily="18" charset="2"/>
              </a:rPr>
              <a:t>Réponse</a:t>
            </a:r>
            <a:r>
              <a:rPr lang="en-GB" sz="1500" dirty="0" smtClean="0">
                <a:sym typeface="Symbol" pitchFamily="18" charset="2"/>
              </a:rPr>
              <a:t> Th1  →   ISCOMS, </a:t>
            </a:r>
            <a:r>
              <a:rPr lang="en-GB" sz="1500" dirty="0" err="1" smtClean="0">
                <a:sym typeface="Symbol" pitchFamily="18" charset="2"/>
              </a:rPr>
              <a:t>Liposomes</a:t>
            </a:r>
            <a:r>
              <a:rPr lang="en-GB" sz="1500" dirty="0" smtClean="0">
                <a:sym typeface="Symbol" pitchFamily="18" charset="2"/>
              </a:rPr>
              <a:t>, QS21.</a:t>
            </a:r>
          </a:p>
          <a:p>
            <a:pPr marL="685800" lvl="1" defTabSz="7620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500" dirty="0" smtClean="0">
                <a:sym typeface="Symbol" pitchFamily="18" charset="2"/>
              </a:rPr>
              <a:t>  </a:t>
            </a:r>
            <a:r>
              <a:rPr lang="en-GB" sz="1500" dirty="0" err="1" smtClean="0">
                <a:sym typeface="Symbol" pitchFamily="18" charset="2"/>
              </a:rPr>
              <a:t>Réponse</a:t>
            </a:r>
            <a:r>
              <a:rPr lang="en-GB" sz="1500" dirty="0" smtClean="0">
                <a:sym typeface="Symbol" pitchFamily="18" charset="2"/>
              </a:rPr>
              <a:t> Th2  →   </a:t>
            </a:r>
            <a:r>
              <a:rPr lang="en-GB" sz="1500" dirty="0" err="1" smtClean="0">
                <a:sym typeface="Symbol" pitchFamily="18" charset="2"/>
              </a:rPr>
              <a:t>Lipopeptides</a:t>
            </a:r>
            <a:r>
              <a:rPr lang="en-GB" sz="1500" dirty="0" smtClean="0">
                <a:sym typeface="Symbol" pitchFamily="18" charset="2"/>
              </a:rPr>
              <a:t>.</a:t>
            </a:r>
          </a:p>
          <a:p>
            <a:pPr marL="1143000" lvl="2" defTabSz="762000">
              <a:lnSpc>
                <a:spcPct val="130000"/>
              </a:lnSpc>
              <a:buFont typeface="Wingdings" pitchFamily="2" charset="2"/>
              <a:buChar char="ü"/>
            </a:pPr>
            <a:endParaRPr lang="en-GB" sz="1500" dirty="0" smtClean="0">
              <a:sym typeface="Symbol" pitchFamily="18" charset="2"/>
            </a:endParaRPr>
          </a:p>
          <a:p>
            <a:pPr defTabSz="762000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1500" dirty="0" smtClean="0">
                <a:sym typeface="Symbol" pitchFamily="18" charset="2"/>
              </a:rPr>
              <a:t>  Utilisation de cytokines </a:t>
            </a:r>
            <a:r>
              <a:rPr lang="en-GB" sz="1500" dirty="0" err="1" smtClean="0">
                <a:sym typeface="Symbol" pitchFamily="18" charset="2"/>
              </a:rPr>
              <a:t>immunomodulatrices</a:t>
            </a:r>
            <a:r>
              <a:rPr lang="en-GB" sz="1500" dirty="0" smtClean="0">
                <a:sym typeface="Symbol" pitchFamily="18" charset="2"/>
              </a:rPr>
              <a:t> ( IL12, IL2, IFN )</a:t>
            </a:r>
            <a:endParaRPr lang="fr-FR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icrosoftPillsV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5720" y="2857496"/>
            <a:ext cx="8643998" cy="107721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758385"/>
            <a:ext cx="8246444" cy="156966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marL="571500" indent="-571500" algn="ctr">
              <a:buAutoNum type="romanUcPeriod" startAt="3"/>
            </a:pP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Immunothérapie adoptive (passive) :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Les Anticorps </a:t>
            </a:r>
          </a:p>
          <a:p>
            <a:pPr marL="571500" indent="-571500" algn="ctr">
              <a:buAutoNum type="romanUcPeriod" startAt="3"/>
            </a:pP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57166"/>
            <a:ext cx="4208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L’immunothérapie adoptive ou passive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-32" y="712768"/>
            <a:ext cx="4459820" cy="0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-71093" y="642533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1560" y="2551837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L’immunothérapie adoptive (ou passive) repose sur le principe d’injecter des </a:t>
            </a:r>
            <a:r>
              <a:rPr lang="fr-FR" sz="2000" dirty="0" smtClean="0"/>
              <a:t>entités </a:t>
            </a:r>
            <a:r>
              <a:rPr lang="fr-FR" sz="2000" b="1" dirty="0" smtClean="0"/>
              <a:t>immunocompétentes</a:t>
            </a:r>
            <a:r>
              <a:rPr lang="fr-FR" sz="2000" dirty="0"/>
              <a:t>, telles </a:t>
            </a:r>
            <a:r>
              <a:rPr lang="fr-FR" sz="2000" dirty="0" smtClean="0"/>
              <a:t>que </a:t>
            </a:r>
            <a:r>
              <a:rPr lang="fr-FR" sz="2000" dirty="0" smtClean="0">
                <a:solidFill>
                  <a:srgbClr val="FF0000"/>
                </a:solidFill>
              </a:rPr>
              <a:t>des cellules  </a:t>
            </a:r>
            <a:r>
              <a:rPr lang="fr-FR" sz="2000" dirty="0" smtClean="0"/>
              <a:t>(cellules dendritiques matures, lymphocytes T etc.) ou </a:t>
            </a:r>
            <a:r>
              <a:rPr lang="fr-FR" sz="2000" dirty="0" smtClean="0">
                <a:solidFill>
                  <a:srgbClr val="FF0000"/>
                </a:solidFill>
              </a:rPr>
              <a:t>des anticorps</a:t>
            </a:r>
            <a:r>
              <a:rPr lang="fr-FR" sz="2000" dirty="0" smtClean="0"/>
              <a:t>, </a:t>
            </a:r>
            <a:r>
              <a:rPr lang="fr-FR" sz="2000" dirty="0"/>
              <a:t>dans le </a:t>
            </a:r>
            <a:r>
              <a:rPr lang="fr-FR" sz="2000" dirty="0" smtClean="0"/>
              <a:t>but d’aider le système immunitaire pour lutter contre un état </a:t>
            </a:r>
            <a:r>
              <a:rPr lang="fr-FR" sz="2000" dirty="0" err="1" smtClean="0"/>
              <a:t>parthologique</a:t>
            </a:r>
            <a:r>
              <a:rPr lang="fr-FR" sz="2000" dirty="0" smtClean="0"/>
              <a:t> particulier (d’une façon spécifique) ex : les cancers etc.</a:t>
            </a:r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1250132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2603478" y="1071546"/>
            <a:ext cx="25273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Immunité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142844" y="1785926"/>
            <a:ext cx="250983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Non spécifique 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(innée)</a:t>
            </a:r>
            <a:endParaRPr lang="fr-FR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546453" y="2195513"/>
            <a:ext cx="1847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7715272" y="3174026"/>
            <a:ext cx="16002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fr-FR" b="0" dirty="0">
                <a:solidFill>
                  <a:srgbClr val="FF0000"/>
                </a:solidFill>
              </a:rPr>
              <a:t>Artificielle</a:t>
            </a: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4713270" y="1845222"/>
            <a:ext cx="3297262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Spécifique (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adaptative)</a:t>
            </a:r>
            <a:endParaRPr lang="fr-FR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762375" y="3174026"/>
            <a:ext cx="16192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fr-FR" dirty="0"/>
              <a:t>Artificielle</a:t>
            </a: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7215206" y="2500306"/>
            <a:ext cx="162083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PASSIVE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3571868" y="2500306"/>
            <a:ext cx="162083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ACTIVE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5429256" y="3174026"/>
            <a:ext cx="16192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fr-FR" b="0" dirty="0"/>
              <a:t>Naturelle</a:t>
            </a:r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1452552" y="3202544"/>
            <a:ext cx="16192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fr-FR" b="0" dirty="0"/>
              <a:t>Naturelle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2728898" y="2034965"/>
            <a:ext cx="2209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14282" y="357166"/>
            <a:ext cx="2888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 Anticorps et Immunité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59" name="Connecteur droit 58"/>
          <p:cNvCxnSpPr/>
          <p:nvPr/>
        </p:nvCxnSpPr>
        <p:spPr>
          <a:xfrm rot="5400000">
            <a:off x="-71093" y="642533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-32" y="712768"/>
            <a:ext cx="421481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9"/>
          <p:cNvGrpSpPr/>
          <p:nvPr/>
        </p:nvGrpSpPr>
        <p:grpSpPr>
          <a:xfrm>
            <a:off x="1402517" y="1571612"/>
            <a:ext cx="4929222" cy="145258"/>
            <a:chOff x="499240" y="2498718"/>
            <a:chExt cx="2286810" cy="145258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500034" y="2498718"/>
              <a:ext cx="2286016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>
            <a:xfrm rot="5400000">
              <a:off x="2713818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 rot="5400000">
              <a:off x="427802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4" name="Groupe 9"/>
          <p:cNvGrpSpPr/>
          <p:nvPr/>
        </p:nvGrpSpPr>
        <p:grpSpPr>
          <a:xfrm>
            <a:off x="4572000" y="2285992"/>
            <a:ext cx="3571900" cy="142876"/>
            <a:chOff x="499240" y="2498718"/>
            <a:chExt cx="2286810" cy="145258"/>
          </a:xfrm>
        </p:grpSpPr>
        <p:cxnSp>
          <p:nvCxnSpPr>
            <p:cNvPr id="65" name="Connecteur droit 64"/>
            <p:cNvCxnSpPr/>
            <p:nvPr/>
          </p:nvCxnSpPr>
          <p:spPr>
            <a:xfrm>
              <a:off x="500034" y="2498718"/>
              <a:ext cx="2286016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rot="5400000">
              <a:off x="2713818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/>
            <p:nvPr/>
          </p:nvCxnSpPr>
          <p:spPr>
            <a:xfrm rot="5400000">
              <a:off x="427802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8" name="Groupe 9"/>
          <p:cNvGrpSpPr/>
          <p:nvPr/>
        </p:nvGrpSpPr>
        <p:grpSpPr>
          <a:xfrm>
            <a:off x="2285984" y="3031150"/>
            <a:ext cx="2286016" cy="142876"/>
            <a:chOff x="499240" y="2498718"/>
            <a:chExt cx="2286810" cy="145258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500034" y="2498718"/>
              <a:ext cx="2286016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/>
            <p:nvPr/>
          </p:nvCxnSpPr>
          <p:spPr>
            <a:xfrm rot="5400000">
              <a:off x="2713818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/>
            <p:nvPr/>
          </p:nvCxnSpPr>
          <p:spPr>
            <a:xfrm rot="5400000">
              <a:off x="427802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2" name="Groupe 9"/>
          <p:cNvGrpSpPr/>
          <p:nvPr/>
        </p:nvGrpSpPr>
        <p:grpSpPr>
          <a:xfrm>
            <a:off x="6215074" y="3031150"/>
            <a:ext cx="2286016" cy="142876"/>
            <a:chOff x="499240" y="2498718"/>
            <a:chExt cx="2286810" cy="145258"/>
          </a:xfrm>
        </p:grpSpPr>
        <p:cxnSp>
          <p:nvCxnSpPr>
            <p:cNvPr id="73" name="Connecteur droit 72"/>
            <p:cNvCxnSpPr/>
            <p:nvPr/>
          </p:nvCxnSpPr>
          <p:spPr>
            <a:xfrm>
              <a:off x="500034" y="2498718"/>
              <a:ext cx="2286016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/>
            <p:nvPr/>
          </p:nvCxnSpPr>
          <p:spPr>
            <a:xfrm rot="5400000">
              <a:off x="2713818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/>
            <p:cNvCxnSpPr/>
            <p:nvPr/>
          </p:nvCxnSpPr>
          <p:spPr>
            <a:xfrm rot="5400000">
              <a:off x="427802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6" name="ZoneTexte 75"/>
          <p:cNvSpPr txBox="1"/>
          <p:nvPr/>
        </p:nvSpPr>
        <p:spPr>
          <a:xfrm>
            <a:off x="1500166" y="4692859"/>
            <a:ext cx="1357322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 dirty="0" smtClean="0"/>
              <a:t>Infection</a:t>
            </a:r>
            <a:endParaRPr lang="fr-FR" sz="1400" b="1" dirty="0"/>
          </a:p>
        </p:txBody>
      </p:sp>
      <p:sp>
        <p:nvSpPr>
          <p:cNvPr id="77" name="ZoneTexte 76"/>
          <p:cNvSpPr txBox="1"/>
          <p:nvPr/>
        </p:nvSpPr>
        <p:spPr>
          <a:xfrm>
            <a:off x="3786182" y="4692859"/>
            <a:ext cx="1357322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 dirty="0" smtClean="0"/>
              <a:t>Vaccination</a:t>
            </a:r>
            <a:endParaRPr lang="fr-FR" sz="1400" b="1" dirty="0"/>
          </a:p>
        </p:txBody>
      </p:sp>
      <p:sp>
        <p:nvSpPr>
          <p:cNvPr id="79" name="ZoneTexte 78"/>
          <p:cNvSpPr txBox="1"/>
          <p:nvPr/>
        </p:nvSpPr>
        <p:spPr>
          <a:xfrm>
            <a:off x="5429256" y="4572008"/>
            <a:ext cx="1643074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 dirty="0" smtClean="0"/>
              <a:t>Passage </a:t>
            </a:r>
            <a:r>
              <a:rPr lang="fr-FR" sz="1400" b="1" dirty="0" err="1" smtClean="0"/>
              <a:t>transplacentaire</a:t>
            </a:r>
            <a:endParaRPr lang="fr-FR" sz="1400" b="1" dirty="0"/>
          </a:p>
        </p:txBody>
      </p:sp>
      <p:sp>
        <p:nvSpPr>
          <p:cNvPr id="81" name="ZoneTexte 80"/>
          <p:cNvSpPr txBox="1"/>
          <p:nvPr/>
        </p:nvSpPr>
        <p:spPr>
          <a:xfrm>
            <a:off x="7620684" y="4500570"/>
            <a:ext cx="1500198" cy="66941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500" b="1" dirty="0" smtClean="0">
                <a:solidFill>
                  <a:schemeClr val="bg1"/>
                </a:solidFill>
              </a:rPr>
              <a:t>Sérothérapie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1500" b="1" dirty="0" err="1" smtClean="0">
                <a:solidFill>
                  <a:schemeClr val="bg1"/>
                </a:solidFill>
              </a:rPr>
              <a:t>Séroprévention</a:t>
            </a:r>
            <a:endParaRPr lang="fr-FR" sz="1500" b="1" dirty="0">
              <a:solidFill>
                <a:schemeClr val="bg1"/>
              </a:solidFill>
            </a:endParaRPr>
          </a:p>
        </p:txBody>
      </p:sp>
      <p:cxnSp>
        <p:nvCxnSpPr>
          <p:cNvPr id="87" name="Connecteur droit avec flèche 86"/>
          <p:cNvCxnSpPr/>
          <p:nvPr/>
        </p:nvCxnSpPr>
        <p:spPr>
          <a:xfrm rot="5400000">
            <a:off x="1928794" y="41433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rot="5400000">
            <a:off x="4285454" y="414258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rot="5400000">
            <a:off x="5930116" y="407114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rot="5400000">
            <a:off x="8144694" y="399971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1071546"/>
            <a:ext cx="835824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400" dirty="0" smtClean="0"/>
              <a:t>  </a:t>
            </a:r>
            <a:r>
              <a:rPr lang="fr-FR" sz="1500" dirty="0" smtClean="0"/>
              <a:t>Découverte des propriétés </a:t>
            </a:r>
            <a:r>
              <a:rPr lang="fr-FR" sz="1500" dirty="0" err="1" smtClean="0"/>
              <a:t>anti-toxiques</a:t>
            </a:r>
            <a:r>
              <a:rPr lang="fr-FR" sz="1500" dirty="0" smtClean="0"/>
              <a:t> des anticorps antidiphtériques par Von Behring en 1890</a:t>
            </a:r>
            <a:r>
              <a:rPr lang="en-GB" sz="1500" dirty="0" smtClean="0">
                <a:sym typeface="Symbol" pitchFamily="18" charset="2"/>
              </a:rPr>
              <a:t>  →</a:t>
            </a:r>
            <a:r>
              <a:rPr lang="fr-FR" sz="1500" dirty="0" smtClean="0"/>
              <a:t> </a:t>
            </a:r>
          </a:p>
          <a:p>
            <a:pPr algn="just"/>
            <a:r>
              <a:rPr lang="fr-FR" sz="1500" dirty="0" smtClean="0"/>
              <a:t>     utilisation thérapeutique extensive d’immuns sérums animaux en pathologie infectieuse. </a:t>
            </a:r>
          </a:p>
          <a:p>
            <a:pPr algn="just">
              <a:buFont typeface="Wingdings" pitchFamily="2" charset="2"/>
              <a:buChar char="Ø"/>
            </a:pPr>
            <a:endParaRPr lang="fr-FR" sz="1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L’administration des anticorps </a:t>
            </a:r>
            <a:r>
              <a:rPr lang="en-GB" sz="1500" dirty="0" smtClean="0">
                <a:sym typeface="Symbol" pitchFamily="18" charset="2"/>
              </a:rPr>
              <a:t>→ </a:t>
            </a:r>
            <a:r>
              <a:rPr lang="fr-FR" sz="1500" b="1" dirty="0" smtClean="0">
                <a:solidFill>
                  <a:srgbClr val="FF0000"/>
                </a:solidFill>
              </a:rPr>
              <a:t>immunité passive immédiate</a:t>
            </a:r>
            <a:r>
              <a:rPr lang="fr-FR" sz="1500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endParaRPr lang="fr-FR" sz="1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Les anticorps peuvent être utilisés dans un double but :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thérapeutique : pour traiter une état pathologique (sérothérapie);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prophylactique : pour prévenir un état pathologique (</a:t>
            </a:r>
            <a:r>
              <a:rPr lang="fr-FR" sz="1500" dirty="0" err="1" smtClean="0"/>
              <a:t>séroprophylaxie</a:t>
            </a:r>
            <a:r>
              <a:rPr lang="fr-FR" sz="1500" dirty="0" smtClean="0"/>
              <a:t>). </a:t>
            </a:r>
          </a:p>
          <a:p>
            <a:pPr algn="just">
              <a:buFont typeface="Wingdings" pitchFamily="2" charset="2"/>
              <a:buChar char="Ø"/>
            </a:pPr>
            <a:endParaRPr lang="fr-FR" sz="1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Deux sources d’anticorps peuvent être utilisées :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500" dirty="0" smtClean="0"/>
              <a:t>  les anticorps </a:t>
            </a:r>
            <a:r>
              <a:rPr lang="fr-FR" sz="1500" dirty="0" err="1" smtClean="0"/>
              <a:t>polyclonaux</a:t>
            </a:r>
            <a:r>
              <a:rPr lang="fr-FR" sz="1500" dirty="0" smtClean="0"/>
              <a:t> (homologues ou hétérologues);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500" dirty="0" smtClean="0"/>
              <a:t>  les anticorps monoclonaux.</a:t>
            </a:r>
          </a:p>
          <a:p>
            <a:pPr algn="just">
              <a:buFont typeface="Wingdings" pitchFamily="2" charset="2"/>
              <a:buChar char="Ø"/>
            </a:pPr>
            <a:endParaRPr lang="fr-FR" sz="1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Avec les  progrès de la vaccination et la découverte des antibiotiques, l’utilisation d’</a:t>
            </a:r>
            <a:r>
              <a:rPr lang="fr-FR" sz="1500" dirty="0" err="1" smtClean="0"/>
              <a:t>Ac</a:t>
            </a:r>
            <a:r>
              <a:rPr lang="fr-FR" sz="1500" dirty="0" smtClean="0"/>
              <a:t> hétérologues</a:t>
            </a:r>
          </a:p>
          <a:p>
            <a:pPr algn="just"/>
            <a:r>
              <a:rPr lang="fr-FR" sz="1500" dirty="0" smtClean="0"/>
              <a:t>     est  de plus en plus délaissée à l’exception de la sérothérapie </a:t>
            </a:r>
            <a:r>
              <a:rPr lang="fr-FR" sz="1500" dirty="0" err="1" smtClean="0"/>
              <a:t>anti-venimeuse</a:t>
            </a:r>
            <a:r>
              <a:rPr lang="fr-FR" sz="1500" dirty="0" smtClean="0"/>
              <a:t>.</a:t>
            </a:r>
          </a:p>
          <a:p>
            <a:pPr algn="just"/>
            <a:endParaRPr lang="fr-FR" sz="1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Avec les progrès en immunologie, les anticorps trouvent aujourd’hui de nouvelles applications dans les</a:t>
            </a:r>
          </a:p>
          <a:p>
            <a:pPr algn="just"/>
            <a:r>
              <a:rPr lang="fr-FR" sz="1500" dirty="0" smtClean="0"/>
              <a:t>    domaines de l’immunité anti-tumorale, en auto- immunité, et en </a:t>
            </a:r>
            <a:r>
              <a:rPr lang="fr-FR" sz="1500" dirty="0" err="1" smtClean="0"/>
              <a:t>immunotoxicologie</a:t>
            </a:r>
            <a:r>
              <a:rPr lang="fr-FR" sz="1500" dirty="0" smtClean="0"/>
              <a:t>). </a:t>
            </a:r>
          </a:p>
          <a:p>
            <a:pPr algn="just">
              <a:buFont typeface="Wingdings" pitchFamily="2" charset="2"/>
              <a:buChar char="Ø"/>
            </a:pPr>
            <a:endParaRPr lang="fr-FR" sz="1500" dirty="0" smtClean="0"/>
          </a:p>
          <a:p>
            <a:pPr algn="just"/>
            <a:r>
              <a:rPr lang="fr-FR" sz="1500" dirty="0" smtClean="0"/>
              <a:t>  </a:t>
            </a:r>
          </a:p>
          <a:p>
            <a:pPr algn="just"/>
            <a:r>
              <a:rPr lang="fr-FR" sz="1500" dirty="0" smtClean="0"/>
              <a:t> </a:t>
            </a:r>
            <a:endParaRPr lang="fr-FR" sz="1400" dirty="0" smtClean="0"/>
          </a:p>
          <a:p>
            <a:pPr algn="just">
              <a:buFont typeface="Arial" pitchFamily="34" charset="0"/>
              <a:buChar char="•"/>
            </a:pPr>
            <a:endParaRPr lang="fr-FR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5720" y="0"/>
            <a:ext cx="3929090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anticorps : généralités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1071546"/>
            <a:ext cx="8358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fr-FR" sz="1500" dirty="0" smtClean="0"/>
          </a:p>
          <a:p>
            <a:pPr algn="just">
              <a:buFont typeface="Arial" pitchFamily="34" charset="0"/>
              <a:buChar char="•"/>
            </a:pPr>
            <a:endParaRPr lang="fr-FR" sz="15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00039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Sources d’anticorps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71815" y="428219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66984" y="714356"/>
            <a:ext cx="1148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Anticorps</a:t>
            </a:r>
            <a:r>
              <a:rPr lang="fr-FR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grpSp>
        <p:nvGrpSpPr>
          <p:cNvPr id="3" name="Groupe 9"/>
          <p:cNvGrpSpPr/>
          <p:nvPr/>
        </p:nvGrpSpPr>
        <p:grpSpPr>
          <a:xfrm>
            <a:off x="1928794" y="1140602"/>
            <a:ext cx="4929222" cy="145258"/>
            <a:chOff x="499240" y="2498718"/>
            <a:chExt cx="2286810" cy="145258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500034" y="2498718"/>
              <a:ext cx="2286016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rot="5400000">
              <a:off x="2713818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rot="5400000">
              <a:off x="427802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278698" y="1285860"/>
            <a:ext cx="1385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Polyclonaux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30278" y="1285860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Monoclonaux</a:t>
            </a:r>
            <a:r>
              <a:rPr lang="fr-FR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85720" y="1643050"/>
            <a:ext cx="3357586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FF0000"/>
                </a:solidFill>
              </a:rPr>
              <a:t>Gammaglobulines purifiées </a:t>
            </a:r>
          </a:p>
          <a:p>
            <a:pPr algn="ctr"/>
            <a:r>
              <a:rPr lang="fr-FR" sz="1500" dirty="0" smtClean="0"/>
              <a:t>(</a:t>
            </a:r>
            <a:r>
              <a:rPr lang="fr-FR" sz="1500" dirty="0" err="1" smtClean="0"/>
              <a:t>IgG</a:t>
            </a:r>
            <a:r>
              <a:rPr lang="fr-FR" sz="1500" dirty="0" smtClean="0"/>
              <a:t> surtout)</a:t>
            </a:r>
            <a:endParaRPr lang="fr-FR" sz="1500" dirty="0"/>
          </a:p>
        </p:txBody>
      </p:sp>
      <p:grpSp>
        <p:nvGrpSpPr>
          <p:cNvPr id="5" name="Groupe 16"/>
          <p:cNvGrpSpPr/>
          <p:nvPr/>
        </p:nvGrpSpPr>
        <p:grpSpPr>
          <a:xfrm>
            <a:off x="714348" y="2285992"/>
            <a:ext cx="2143140" cy="142876"/>
            <a:chOff x="499240" y="2498718"/>
            <a:chExt cx="2286810" cy="145258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500034" y="2498718"/>
              <a:ext cx="2286016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rot="5400000">
              <a:off x="2713818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rot="5400000">
              <a:off x="427802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97218" y="2428868"/>
            <a:ext cx="1402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effectLst/>
              </a:rPr>
              <a:t>Hétérologues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5984" y="2428868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effectLst/>
              </a:rPr>
              <a:t>Humaines </a:t>
            </a:r>
            <a:r>
              <a:rPr lang="fr-FR" sz="1600" dirty="0" smtClean="0">
                <a:solidFill>
                  <a:srgbClr val="FF0000"/>
                </a:solidFill>
                <a:effectLst/>
              </a:rPr>
              <a:t>  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-357222" y="2786058"/>
            <a:ext cx="2143108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dirty="0" smtClean="0"/>
              <a:t>sérums d’animaux</a:t>
            </a:r>
          </a:p>
          <a:p>
            <a:pPr algn="ctr"/>
            <a:r>
              <a:rPr lang="fr-FR" sz="1300" dirty="0" smtClean="0"/>
              <a:t> (cheval, lapin) hyperimmunisés </a:t>
            </a:r>
            <a:endParaRPr lang="fr-FR" sz="1300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785918" y="2786058"/>
            <a:ext cx="2000264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dirty="0" smtClean="0"/>
              <a:t>Sérums de sujets sains</a:t>
            </a:r>
          </a:p>
          <a:p>
            <a:pPr algn="ctr"/>
            <a:r>
              <a:rPr lang="fr-FR" sz="1300" dirty="0" smtClean="0"/>
              <a:t>(plus rarement sujets immunisés volontaires)</a:t>
            </a:r>
            <a:endParaRPr lang="fr-FR" sz="1300" dirty="0"/>
          </a:p>
        </p:txBody>
      </p:sp>
      <p:grpSp>
        <p:nvGrpSpPr>
          <p:cNvPr id="6" name="Groupe 24"/>
          <p:cNvGrpSpPr/>
          <p:nvPr/>
        </p:nvGrpSpPr>
        <p:grpSpPr>
          <a:xfrm>
            <a:off x="4303694" y="2282815"/>
            <a:ext cx="4340273" cy="164689"/>
            <a:chOff x="4500561" y="2426486"/>
            <a:chExt cx="3786215" cy="146052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501877" y="2426486"/>
              <a:ext cx="3784899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 rot="5400000">
              <a:off x="8214284" y="2499252"/>
              <a:ext cx="143670" cy="13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rot="5400000">
              <a:off x="4429384" y="2499252"/>
              <a:ext cx="143670" cy="13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rot="5400000">
              <a:off x="6286512" y="2500306"/>
              <a:ext cx="1428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500694" y="1644038"/>
            <a:ext cx="285752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FF0000"/>
                </a:solidFill>
              </a:rPr>
              <a:t>Technique des hybridomes</a:t>
            </a:r>
          </a:p>
          <a:p>
            <a:pPr algn="ctr"/>
            <a:r>
              <a:rPr lang="fr-FR" sz="1500" dirty="0" smtClean="0"/>
              <a:t>(</a:t>
            </a:r>
            <a:r>
              <a:rPr lang="fr-FR" sz="1500" dirty="0" err="1" smtClean="0"/>
              <a:t>IgG</a:t>
            </a:r>
            <a:r>
              <a:rPr lang="fr-FR" sz="1500" dirty="0" smtClean="0"/>
              <a:t> surtout) </a:t>
            </a:r>
            <a:endParaRPr lang="fr-FR" sz="1500" dirty="0"/>
          </a:p>
        </p:txBody>
      </p:sp>
      <p:sp>
        <p:nvSpPr>
          <p:cNvPr id="31" name="Rectangle 30"/>
          <p:cNvSpPr/>
          <p:nvPr/>
        </p:nvSpPr>
        <p:spPr>
          <a:xfrm>
            <a:off x="4067944" y="2428868"/>
            <a:ext cx="93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effectLst/>
              </a:rPr>
              <a:t>Murins</a:t>
            </a:r>
            <a:r>
              <a:rPr lang="fr-FR" sz="1600" dirty="0" smtClean="0">
                <a:solidFill>
                  <a:srgbClr val="FF0000"/>
                </a:solidFill>
                <a:effectLst/>
              </a:rPr>
              <a:t>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20072" y="2447504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effectLst/>
              </a:rPr>
              <a:t>Chimériques</a:t>
            </a:r>
            <a:r>
              <a:rPr lang="fr-FR" sz="1600" dirty="0" smtClean="0">
                <a:solidFill>
                  <a:srgbClr val="FF0000"/>
                </a:solidFill>
                <a:effectLst/>
              </a:rPr>
              <a:t> 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32240" y="2447504"/>
            <a:ext cx="1305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effectLst/>
              </a:rPr>
              <a:t>Humanisés </a:t>
            </a:r>
            <a:r>
              <a:rPr lang="fr-FR" sz="1600" dirty="0" smtClean="0">
                <a:solidFill>
                  <a:srgbClr val="FF0000"/>
                </a:solidFill>
                <a:effectLst/>
              </a:rPr>
              <a:t>   </a:t>
            </a:r>
          </a:p>
        </p:txBody>
      </p:sp>
      <p:grpSp>
        <p:nvGrpSpPr>
          <p:cNvPr id="10" name="Groupe 51"/>
          <p:cNvGrpSpPr/>
          <p:nvPr/>
        </p:nvGrpSpPr>
        <p:grpSpPr>
          <a:xfrm>
            <a:off x="4067944" y="3583276"/>
            <a:ext cx="928694" cy="1285884"/>
            <a:chOff x="4303884" y="3117389"/>
            <a:chExt cx="2253215" cy="2993495"/>
          </a:xfrm>
        </p:grpSpPr>
        <p:sp>
          <p:nvSpPr>
            <p:cNvPr id="34" name="Ellipse 33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47" name="Connecteur droit 46"/>
            <p:cNvCxnSpPr>
              <a:stCxn id="34" idx="4"/>
              <a:endCxn id="35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>
              <a:stCxn id="42" idx="4"/>
              <a:endCxn id="37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17" name="Groupe 52"/>
          <p:cNvGrpSpPr/>
          <p:nvPr/>
        </p:nvGrpSpPr>
        <p:grpSpPr>
          <a:xfrm>
            <a:off x="142844" y="4286256"/>
            <a:ext cx="500066" cy="652466"/>
            <a:chOff x="4303884" y="3117389"/>
            <a:chExt cx="2253215" cy="2993495"/>
          </a:xfrm>
        </p:grpSpPr>
        <p:sp>
          <p:nvSpPr>
            <p:cNvPr id="54" name="Ellipse 53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5" name="Ellipse 54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7" name="Ellipse 56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9" name="Ellipse 58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0" name="Ellipse 59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1" name="Ellipse 60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2" name="Ellipse 61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3" name="Ellipse 62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4" name="Ellipse 63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5" name="Ellipse 64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66" name="Connecteur droit 65"/>
            <p:cNvCxnSpPr>
              <a:stCxn id="54" idx="4"/>
              <a:endCxn id="55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67" name="Connecteur droit 66"/>
            <p:cNvCxnSpPr>
              <a:stCxn id="62" idx="4"/>
              <a:endCxn id="57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25" name="Groupe 67"/>
          <p:cNvGrpSpPr/>
          <p:nvPr/>
        </p:nvGrpSpPr>
        <p:grpSpPr>
          <a:xfrm rot="19259755">
            <a:off x="493318" y="3585086"/>
            <a:ext cx="500066" cy="652466"/>
            <a:chOff x="4303884" y="3117389"/>
            <a:chExt cx="2253215" cy="2993495"/>
          </a:xfrm>
        </p:grpSpPr>
        <p:sp>
          <p:nvSpPr>
            <p:cNvPr id="69" name="Ellipse 68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0" name="Ellipse 69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Ellipse 70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2" name="Ellipse 71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3" name="Ellipse 72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4" name="Ellipse 73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5" name="Ellipse 74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6" name="Ellipse 75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81" name="Connecteur droit 80"/>
            <p:cNvCxnSpPr>
              <a:stCxn id="69" idx="4"/>
              <a:endCxn id="70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2" name="Connecteur droit 81"/>
            <p:cNvCxnSpPr>
              <a:stCxn id="77" idx="4"/>
              <a:endCxn id="72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46" name="Groupe 82"/>
          <p:cNvGrpSpPr/>
          <p:nvPr/>
        </p:nvGrpSpPr>
        <p:grpSpPr>
          <a:xfrm rot="2555581">
            <a:off x="833958" y="4307429"/>
            <a:ext cx="535648" cy="672032"/>
            <a:chOff x="4303884" y="3117389"/>
            <a:chExt cx="2253215" cy="2993495"/>
          </a:xfrm>
        </p:grpSpPr>
        <p:sp>
          <p:nvSpPr>
            <p:cNvPr id="84" name="Ellipse 83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6" name="Ellipse 85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7" name="Ellipse 86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8" name="Ellipse 87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9" name="Ellipse 88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0" name="Ellipse 89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1" name="Ellipse 90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96" name="Connecteur droit 95"/>
            <p:cNvCxnSpPr>
              <a:stCxn id="84" idx="4"/>
              <a:endCxn id="85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97" name="Connecteur droit 96"/>
            <p:cNvCxnSpPr>
              <a:stCxn id="92" idx="4"/>
              <a:endCxn id="87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48" name="Groupe 97"/>
          <p:cNvGrpSpPr/>
          <p:nvPr/>
        </p:nvGrpSpPr>
        <p:grpSpPr>
          <a:xfrm>
            <a:off x="2214546" y="4214818"/>
            <a:ext cx="500066" cy="652466"/>
            <a:chOff x="4303884" y="3117389"/>
            <a:chExt cx="2253215" cy="2993495"/>
          </a:xfrm>
        </p:grpSpPr>
        <p:sp>
          <p:nvSpPr>
            <p:cNvPr id="99" name="Ellipse 98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6" name="Ellipse 105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7" name="Ellipse 106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8" name="Ellipse 107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9" name="Ellipse 108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0" name="Ellipse 109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11" name="Connecteur droit 110"/>
            <p:cNvCxnSpPr>
              <a:stCxn id="99" idx="4"/>
              <a:endCxn id="100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12" name="Connecteur droit 111"/>
            <p:cNvCxnSpPr>
              <a:stCxn id="107" idx="4"/>
              <a:endCxn id="102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49" name="Groupe 112"/>
          <p:cNvGrpSpPr/>
          <p:nvPr/>
        </p:nvGrpSpPr>
        <p:grpSpPr>
          <a:xfrm rot="19259755">
            <a:off x="2483111" y="3585086"/>
            <a:ext cx="500066" cy="652466"/>
            <a:chOff x="4303884" y="3117389"/>
            <a:chExt cx="2253215" cy="2993495"/>
          </a:xfrm>
        </p:grpSpPr>
        <p:sp>
          <p:nvSpPr>
            <p:cNvPr id="114" name="Ellipse 113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2" name="Ellipse 121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4" name="Ellipse 123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5" name="Ellipse 124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26" name="Connecteur droit 125"/>
            <p:cNvCxnSpPr>
              <a:stCxn id="114" idx="4"/>
              <a:endCxn id="115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27" name="Connecteur droit 126"/>
            <p:cNvCxnSpPr>
              <a:stCxn id="122" idx="4"/>
              <a:endCxn id="117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50" name="Groupe 127"/>
          <p:cNvGrpSpPr/>
          <p:nvPr/>
        </p:nvGrpSpPr>
        <p:grpSpPr>
          <a:xfrm rot="2555581">
            <a:off x="2845537" y="4297970"/>
            <a:ext cx="500066" cy="652466"/>
            <a:chOff x="4303884" y="3117389"/>
            <a:chExt cx="2253215" cy="2993495"/>
          </a:xfrm>
        </p:grpSpPr>
        <p:sp>
          <p:nvSpPr>
            <p:cNvPr id="129" name="Ellipse 128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0" name="Ellipse 129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1" name="Ellipse 130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2" name="Ellipse 131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3" name="Ellipse 132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4" name="Ellipse 133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5" name="Ellipse 134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6" name="Ellipse 135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7" name="Ellipse 136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8" name="Ellipse 137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39" name="Ellipse 138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0" name="Ellipse 139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41" name="Connecteur droit 140"/>
            <p:cNvCxnSpPr>
              <a:stCxn id="129" idx="4"/>
              <a:endCxn id="130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42" name="Connecteur droit 141"/>
            <p:cNvCxnSpPr>
              <a:stCxn id="137" idx="4"/>
              <a:endCxn id="132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143" name="Text Box 6"/>
          <p:cNvSpPr txBox="1">
            <a:spLocks noChangeArrowheads="1"/>
          </p:cNvSpPr>
          <p:nvPr/>
        </p:nvSpPr>
        <p:spPr bwMode="auto">
          <a:xfrm>
            <a:off x="3851920" y="2680464"/>
            <a:ext cx="1270300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dirty="0" smtClean="0"/>
              <a:t>Mab produits à partir de lymphocytes B murins </a:t>
            </a:r>
            <a:endParaRPr lang="fr-FR" sz="1300" dirty="0"/>
          </a:p>
        </p:txBody>
      </p:sp>
      <p:grpSp>
        <p:nvGrpSpPr>
          <p:cNvPr id="52" name="Groupe 143"/>
          <p:cNvGrpSpPr/>
          <p:nvPr/>
        </p:nvGrpSpPr>
        <p:grpSpPr>
          <a:xfrm>
            <a:off x="5436096" y="3622076"/>
            <a:ext cx="916742" cy="1307122"/>
            <a:chOff x="4303884" y="3117389"/>
            <a:chExt cx="2253215" cy="2993495"/>
          </a:xfrm>
        </p:grpSpPr>
        <p:sp>
          <p:nvSpPr>
            <p:cNvPr id="145" name="Ellipse 144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6" name="Ellipse 145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7" name="Ellipse 146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8" name="Ellipse 147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9" name="Ellipse 148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0" name="Ellipse 149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1" name="Ellipse 150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2" name="Ellipse 151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3" name="Ellipse 152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4" name="Ellipse 153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5" name="Ellipse 154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6" name="Ellipse 155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57" name="Connecteur droit 156"/>
            <p:cNvCxnSpPr>
              <a:stCxn id="145" idx="4"/>
              <a:endCxn id="146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58" name="Connecteur droit 157"/>
            <p:cNvCxnSpPr>
              <a:stCxn id="153" idx="4"/>
              <a:endCxn id="148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159" name="Text Box 6"/>
          <p:cNvSpPr txBox="1">
            <a:spLocks noChangeArrowheads="1"/>
          </p:cNvSpPr>
          <p:nvPr/>
        </p:nvSpPr>
        <p:spPr bwMode="auto">
          <a:xfrm>
            <a:off x="5076056" y="2708920"/>
            <a:ext cx="1643074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dirty="0" smtClean="0"/>
              <a:t>Régions constantes d’origine humaine et régions variables d’origine murine </a:t>
            </a:r>
            <a:endParaRPr lang="fr-FR" sz="1300" dirty="0"/>
          </a:p>
        </p:txBody>
      </p:sp>
      <p:sp>
        <p:nvSpPr>
          <p:cNvPr id="160" name="Text Box 6"/>
          <p:cNvSpPr txBox="1">
            <a:spLocks noChangeArrowheads="1"/>
          </p:cNvSpPr>
          <p:nvPr/>
        </p:nvSpPr>
        <p:spPr bwMode="auto">
          <a:xfrm>
            <a:off x="6660232" y="2786058"/>
            <a:ext cx="1485314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dirty="0" smtClean="0"/>
              <a:t>Seuls  les </a:t>
            </a:r>
            <a:r>
              <a:rPr lang="fr-FR" sz="1300" dirty="0" err="1" smtClean="0"/>
              <a:t>CDRs</a:t>
            </a:r>
            <a:r>
              <a:rPr lang="fr-FR" sz="1300" dirty="0" smtClean="0"/>
              <a:t> sont d’origine murine  </a:t>
            </a:r>
            <a:endParaRPr lang="fr-FR" sz="1300" dirty="0"/>
          </a:p>
        </p:txBody>
      </p:sp>
      <p:grpSp>
        <p:nvGrpSpPr>
          <p:cNvPr id="53" name="Groupe 160"/>
          <p:cNvGrpSpPr/>
          <p:nvPr/>
        </p:nvGrpSpPr>
        <p:grpSpPr>
          <a:xfrm>
            <a:off x="6948264" y="3571876"/>
            <a:ext cx="926829" cy="1339681"/>
            <a:chOff x="4303884" y="3117389"/>
            <a:chExt cx="2253215" cy="2993495"/>
          </a:xfrm>
        </p:grpSpPr>
        <p:sp>
          <p:nvSpPr>
            <p:cNvPr id="162" name="Ellipse 161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3" name="Ellipse 162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" name="Ellipse 163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5" name="Ellipse 164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6" name="Ellipse 165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7" name="Ellipse 166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8" name="Ellipse 167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9" name="Ellipse 168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0" name="Ellipse 169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1" name="Ellipse 170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2" name="Ellipse 171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3" name="Ellipse 172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74" name="Connecteur droit 173"/>
            <p:cNvCxnSpPr>
              <a:stCxn id="162" idx="4"/>
              <a:endCxn id="163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5" name="Connecteur droit 174"/>
            <p:cNvCxnSpPr>
              <a:stCxn id="170" idx="4"/>
              <a:endCxn id="165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179" name="Forme libre 178"/>
          <p:cNvSpPr/>
          <p:nvPr/>
        </p:nvSpPr>
        <p:spPr>
          <a:xfrm>
            <a:off x="6948264" y="3571876"/>
            <a:ext cx="83365" cy="89877"/>
          </a:xfrm>
          <a:custGeom>
            <a:avLst/>
            <a:gdLst>
              <a:gd name="connsiteX0" fmla="*/ 78154 w 83365"/>
              <a:gd name="connsiteY0" fmla="*/ 0 h 89877"/>
              <a:gd name="connsiteX1" fmla="*/ 70339 w 83365"/>
              <a:gd name="connsiteY1" fmla="*/ 78154 h 89877"/>
              <a:gd name="connsiteX2" fmla="*/ 0 w 83365"/>
              <a:gd name="connsiteY2" fmla="*/ 70338 h 89877"/>
              <a:gd name="connsiteX3" fmla="*/ 0 w 83365"/>
              <a:gd name="connsiteY3" fmla="*/ 70338 h 8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365" h="89877">
                <a:moveTo>
                  <a:pt x="78154" y="0"/>
                </a:moveTo>
                <a:cubicBezTo>
                  <a:pt x="80759" y="33215"/>
                  <a:pt x="83365" y="66431"/>
                  <a:pt x="70339" y="78154"/>
                </a:cubicBezTo>
                <a:cubicBezTo>
                  <a:pt x="57313" y="89877"/>
                  <a:pt x="0" y="70338"/>
                  <a:pt x="0" y="70338"/>
                </a:cubicBezTo>
                <a:lnTo>
                  <a:pt x="0" y="70338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Forme libre 180"/>
          <p:cNvSpPr/>
          <p:nvPr/>
        </p:nvSpPr>
        <p:spPr>
          <a:xfrm>
            <a:off x="7787115" y="3571876"/>
            <a:ext cx="83365" cy="84667"/>
          </a:xfrm>
          <a:custGeom>
            <a:avLst/>
            <a:gdLst>
              <a:gd name="connsiteX0" fmla="*/ 83365 w 83365"/>
              <a:gd name="connsiteY0" fmla="*/ 62523 h 84667"/>
              <a:gd name="connsiteX1" fmla="*/ 13026 w 83365"/>
              <a:gd name="connsiteY1" fmla="*/ 74246 h 84667"/>
              <a:gd name="connsiteX2" fmla="*/ 5211 w 83365"/>
              <a:gd name="connsiteY2" fmla="*/ 0 h 8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65" h="84667">
                <a:moveTo>
                  <a:pt x="83365" y="62523"/>
                </a:moveTo>
                <a:cubicBezTo>
                  <a:pt x="54708" y="73595"/>
                  <a:pt x="26052" y="84667"/>
                  <a:pt x="13026" y="74246"/>
                </a:cubicBezTo>
                <a:cubicBezTo>
                  <a:pt x="0" y="63826"/>
                  <a:pt x="2605" y="31913"/>
                  <a:pt x="5211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Text Box 6"/>
          <p:cNvSpPr txBox="1">
            <a:spLocks noChangeArrowheads="1"/>
          </p:cNvSpPr>
          <p:nvPr/>
        </p:nvSpPr>
        <p:spPr bwMode="auto">
          <a:xfrm>
            <a:off x="1714480" y="5169771"/>
            <a:ext cx="1643074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1" dirty="0" smtClean="0"/>
              <a:t>Peu immunogènes. </a:t>
            </a:r>
            <a:r>
              <a:rPr lang="fr-FR" sz="1300" dirty="0" smtClean="0"/>
              <a:t>Provoquent des </a:t>
            </a:r>
            <a:r>
              <a:rPr lang="fr-FR" sz="1300" dirty="0" err="1" smtClean="0"/>
              <a:t>Ac</a:t>
            </a:r>
            <a:r>
              <a:rPr lang="fr-FR" sz="1300" dirty="0" smtClean="0"/>
              <a:t> : </a:t>
            </a:r>
          </a:p>
          <a:p>
            <a:pPr>
              <a:buFont typeface="Arial" pitchFamily="34" charset="0"/>
              <a:buChar char="•"/>
            </a:pPr>
            <a:r>
              <a:rPr lang="fr-FR" sz="1300" dirty="0" smtClean="0"/>
              <a:t>  Anti-</a:t>
            </a:r>
            <a:r>
              <a:rPr lang="fr-FR" sz="1300" dirty="0" err="1" smtClean="0"/>
              <a:t>allotypes</a:t>
            </a:r>
            <a:endParaRPr lang="fr-FR" sz="1300" dirty="0" smtClean="0"/>
          </a:p>
          <a:p>
            <a:pPr>
              <a:buFont typeface="Arial" pitchFamily="34" charset="0"/>
              <a:buChar char="•"/>
            </a:pPr>
            <a:r>
              <a:rPr lang="fr-FR" sz="1300" dirty="0" smtClean="0"/>
              <a:t>  Anti-idiotypes</a:t>
            </a:r>
          </a:p>
          <a:p>
            <a:r>
              <a:rPr lang="fr-FR" sz="1300" dirty="0" smtClean="0"/>
              <a:t> </a:t>
            </a:r>
          </a:p>
        </p:txBody>
      </p:sp>
      <p:sp>
        <p:nvSpPr>
          <p:cNvPr id="186" name="Text Box 6"/>
          <p:cNvSpPr txBox="1">
            <a:spLocks noChangeArrowheads="1"/>
          </p:cNvSpPr>
          <p:nvPr/>
        </p:nvSpPr>
        <p:spPr bwMode="auto">
          <a:xfrm>
            <a:off x="5436096" y="5214950"/>
            <a:ext cx="1643074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1" dirty="0" smtClean="0"/>
              <a:t>Peu immunogènes. </a:t>
            </a:r>
            <a:r>
              <a:rPr lang="fr-FR" sz="1300" dirty="0" smtClean="0"/>
              <a:t>Provoquent des </a:t>
            </a:r>
            <a:r>
              <a:rPr lang="fr-FR" sz="1300" dirty="0" err="1" smtClean="0"/>
              <a:t>Ac</a:t>
            </a:r>
            <a:r>
              <a:rPr lang="fr-FR" sz="1300" dirty="0" smtClean="0"/>
              <a:t> : </a:t>
            </a:r>
          </a:p>
          <a:p>
            <a:pPr>
              <a:buFont typeface="Arial" pitchFamily="34" charset="0"/>
              <a:buChar char="•"/>
            </a:pPr>
            <a:r>
              <a:rPr lang="fr-FR" sz="1300" dirty="0" smtClean="0"/>
              <a:t>  Anti-</a:t>
            </a:r>
            <a:r>
              <a:rPr lang="fr-FR" sz="1300" dirty="0" err="1" smtClean="0"/>
              <a:t>allotypes</a:t>
            </a:r>
            <a:endParaRPr lang="fr-FR" sz="1300" dirty="0" smtClean="0"/>
          </a:p>
          <a:p>
            <a:pPr>
              <a:buFont typeface="Arial" pitchFamily="34" charset="0"/>
              <a:buChar char="•"/>
            </a:pPr>
            <a:r>
              <a:rPr lang="fr-FR" sz="1300" dirty="0" smtClean="0"/>
              <a:t>  Anti-idiotypes</a:t>
            </a:r>
          </a:p>
        </p:txBody>
      </p:sp>
      <p:sp>
        <p:nvSpPr>
          <p:cNvPr id="187" name="Text Box 6"/>
          <p:cNvSpPr txBox="1">
            <a:spLocks noChangeArrowheads="1"/>
          </p:cNvSpPr>
          <p:nvPr/>
        </p:nvSpPr>
        <p:spPr bwMode="auto">
          <a:xfrm>
            <a:off x="7164288" y="5236833"/>
            <a:ext cx="1857356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1" dirty="0" smtClean="0"/>
              <a:t>Très Peu Immunogènes </a:t>
            </a:r>
            <a:r>
              <a:rPr lang="fr-FR" sz="1300" dirty="0" smtClean="0"/>
              <a:t>provoquent seulement des </a:t>
            </a:r>
            <a:r>
              <a:rPr lang="fr-FR" sz="1300" dirty="0" err="1" smtClean="0"/>
              <a:t>Ac</a:t>
            </a:r>
            <a:r>
              <a:rPr lang="fr-FR" sz="1300" dirty="0" smtClean="0"/>
              <a:t> anti-idiotypes</a:t>
            </a:r>
          </a:p>
        </p:txBody>
      </p:sp>
      <p:sp>
        <p:nvSpPr>
          <p:cNvPr id="188" name="Text Box 6"/>
          <p:cNvSpPr txBox="1">
            <a:spLocks noChangeArrowheads="1"/>
          </p:cNvSpPr>
          <p:nvPr/>
        </p:nvSpPr>
        <p:spPr bwMode="auto">
          <a:xfrm>
            <a:off x="71406" y="5143512"/>
            <a:ext cx="1714512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1" dirty="0" smtClean="0"/>
              <a:t>Très Immunogènes.</a:t>
            </a:r>
          </a:p>
          <a:p>
            <a:pPr algn="ctr"/>
            <a:r>
              <a:rPr lang="fr-FR" sz="1300" dirty="0" smtClean="0"/>
              <a:t>Provoquent des </a:t>
            </a:r>
            <a:r>
              <a:rPr lang="fr-FR" sz="1300" dirty="0" err="1" smtClean="0"/>
              <a:t>Ac</a:t>
            </a:r>
            <a:r>
              <a:rPr lang="fr-FR" sz="1300" dirty="0" smtClean="0"/>
              <a:t> : </a:t>
            </a:r>
          </a:p>
          <a:p>
            <a:pPr>
              <a:buFont typeface="Arial" pitchFamily="34" charset="0"/>
              <a:buChar char="•"/>
            </a:pPr>
            <a:r>
              <a:rPr lang="fr-FR" sz="1300" dirty="0" smtClean="0"/>
              <a:t>  Anti-</a:t>
            </a:r>
            <a:r>
              <a:rPr lang="fr-FR" sz="1300" dirty="0" err="1" smtClean="0"/>
              <a:t>isotypes</a:t>
            </a:r>
            <a:endParaRPr lang="fr-FR" sz="1300" dirty="0" smtClean="0"/>
          </a:p>
          <a:p>
            <a:pPr>
              <a:buFont typeface="Arial" pitchFamily="34" charset="0"/>
              <a:buChar char="•"/>
            </a:pPr>
            <a:r>
              <a:rPr lang="fr-FR" sz="1300" dirty="0" smtClean="0"/>
              <a:t>  Anti-</a:t>
            </a:r>
            <a:r>
              <a:rPr lang="fr-FR" sz="1300" dirty="0" err="1" smtClean="0"/>
              <a:t>allotypes</a:t>
            </a:r>
            <a:endParaRPr lang="fr-FR" sz="1300" dirty="0" smtClean="0"/>
          </a:p>
          <a:p>
            <a:pPr>
              <a:buFont typeface="Arial" pitchFamily="34" charset="0"/>
              <a:buChar char="•"/>
            </a:pPr>
            <a:r>
              <a:rPr lang="fr-FR" sz="1300" dirty="0" smtClean="0"/>
              <a:t>  Anti-idiotypes</a:t>
            </a:r>
          </a:p>
          <a:p>
            <a:r>
              <a:rPr lang="fr-FR" sz="1300" dirty="0" smtClean="0"/>
              <a:t>   </a:t>
            </a:r>
          </a:p>
        </p:txBody>
      </p:sp>
      <p:sp>
        <p:nvSpPr>
          <p:cNvPr id="189" name="Text Box 6"/>
          <p:cNvSpPr txBox="1">
            <a:spLocks noChangeArrowheads="1"/>
          </p:cNvSpPr>
          <p:nvPr/>
        </p:nvSpPr>
        <p:spPr bwMode="auto">
          <a:xfrm>
            <a:off x="3779912" y="5216713"/>
            <a:ext cx="1643074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1" dirty="0" smtClean="0"/>
              <a:t>Très Immunogènes.</a:t>
            </a:r>
            <a:endParaRPr lang="fr-FR" sz="1300" dirty="0" smtClean="0"/>
          </a:p>
          <a:p>
            <a:pPr algn="ctr"/>
            <a:r>
              <a:rPr lang="fr-FR" sz="1300" dirty="0" smtClean="0"/>
              <a:t>Provoquent des </a:t>
            </a:r>
            <a:r>
              <a:rPr lang="fr-FR" sz="1300" dirty="0" err="1" smtClean="0"/>
              <a:t>Ac</a:t>
            </a:r>
            <a:r>
              <a:rPr lang="fr-FR" sz="1300" dirty="0" smtClean="0"/>
              <a:t> : </a:t>
            </a:r>
          </a:p>
          <a:p>
            <a:pPr>
              <a:buFont typeface="Arial" pitchFamily="34" charset="0"/>
              <a:buChar char="•"/>
            </a:pPr>
            <a:r>
              <a:rPr lang="fr-FR" sz="1300" dirty="0" smtClean="0"/>
              <a:t>  Anti-</a:t>
            </a:r>
            <a:r>
              <a:rPr lang="fr-FR" sz="1300" dirty="0" err="1" smtClean="0"/>
              <a:t>isotypes</a:t>
            </a:r>
            <a:endParaRPr lang="fr-FR" sz="1300" dirty="0" smtClean="0"/>
          </a:p>
          <a:p>
            <a:pPr>
              <a:buFont typeface="Arial" pitchFamily="34" charset="0"/>
              <a:buChar char="•"/>
            </a:pPr>
            <a:r>
              <a:rPr lang="fr-FR" sz="1300" dirty="0" smtClean="0"/>
              <a:t>  Anti-</a:t>
            </a:r>
            <a:r>
              <a:rPr lang="fr-FR" sz="1300" dirty="0" err="1" smtClean="0"/>
              <a:t>allotypes</a:t>
            </a:r>
            <a:endParaRPr lang="fr-FR" sz="1300" dirty="0" smtClean="0"/>
          </a:p>
          <a:p>
            <a:pPr>
              <a:buFont typeface="Arial" pitchFamily="34" charset="0"/>
              <a:buChar char="•"/>
            </a:pPr>
            <a:r>
              <a:rPr lang="fr-FR" sz="1300" dirty="0" smtClean="0"/>
              <a:t>  Anti-idiotypes</a:t>
            </a:r>
          </a:p>
        </p:txBody>
      </p:sp>
      <p:grpSp>
        <p:nvGrpSpPr>
          <p:cNvPr id="176" name="Groupe 160"/>
          <p:cNvGrpSpPr/>
          <p:nvPr/>
        </p:nvGrpSpPr>
        <p:grpSpPr>
          <a:xfrm>
            <a:off x="8172400" y="3495317"/>
            <a:ext cx="926829" cy="1339681"/>
            <a:chOff x="4303884" y="3117389"/>
            <a:chExt cx="2253215" cy="2993495"/>
          </a:xfrm>
        </p:grpSpPr>
        <p:sp>
          <p:nvSpPr>
            <p:cNvPr id="177" name="Ellipse 176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8" name="Ellipse 177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0" name="Ellipse 179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2" name="Ellipse 181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3" name="Ellipse 182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5" name="Ellipse 184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0" name="Ellipse 189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1" name="Ellipse 190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2" name="Ellipse 191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3" name="Ellipse 192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4" name="Ellipse 193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5" name="Ellipse 194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96" name="Connecteur droit 195"/>
            <p:cNvCxnSpPr>
              <a:stCxn id="177" idx="4"/>
              <a:endCxn id="178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97" name="Connecteur droit 196"/>
            <p:cNvCxnSpPr>
              <a:stCxn id="192" idx="4"/>
              <a:endCxn id="182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198" name="Rectangle 197"/>
          <p:cNvSpPr/>
          <p:nvPr/>
        </p:nvSpPr>
        <p:spPr>
          <a:xfrm>
            <a:off x="8091371" y="2420888"/>
            <a:ext cx="1120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Humains</a:t>
            </a:r>
            <a:r>
              <a:rPr lang="fr-FR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effectLst/>
              </a:rPr>
              <a:t>   </a:t>
            </a:r>
          </a:p>
        </p:txBody>
      </p:sp>
      <p:sp>
        <p:nvSpPr>
          <p:cNvPr id="199" name="Text Box 6"/>
          <p:cNvSpPr txBox="1">
            <a:spLocks noChangeArrowheads="1"/>
          </p:cNvSpPr>
          <p:nvPr/>
        </p:nvSpPr>
        <p:spPr bwMode="auto">
          <a:xfrm>
            <a:off x="7812360" y="2780928"/>
            <a:ext cx="1485314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dirty="0" smtClean="0"/>
              <a:t>Totalement humain</a:t>
            </a:r>
            <a:endParaRPr lang="fr-FR" sz="13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0298" y="357166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42910" y="428604"/>
            <a:ext cx="828680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400" dirty="0" smtClean="0"/>
          </a:p>
          <a:p>
            <a:pPr algn="just"/>
            <a:r>
              <a:rPr lang="fr-FR" sz="1400" dirty="0" smtClean="0"/>
              <a:t>  </a:t>
            </a:r>
            <a:r>
              <a:rPr lang="fr-FR" sz="1500" b="1" dirty="0" smtClean="0">
                <a:solidFill>
                  <a:srgbClr val="FF0000"/>
                </a:solidFill>
              </a:rPr>
              <a:t>Les thérapeutiques immunologiques </a:t>
            </a:r>
            <a:r>
              <a:rPr lang="fr-FR" sz="1500" b="1" dirty="0" smtClean="0"/>
              <a:t>, </a:t>
            </a:r>
            <a:r>
              <a:rPr lang="fr-FR" sz="1500" dirty="0" smtClean="0"/>
              <a:t>regroupées sous le vocable général d’</a:t>
            </a:r>
            <a:r>
              <a:rPr lang="fr-FR" sz="1500" b="1" dirty="0" err="1" smtClean="0">
                <a:solidFill>
                  <a:srgbClr val="FF0000"/>
                </a:solidFill>
              </a:rPr>
              <a:t>immuno</a:t>
            </a:r>
            <a:r>
              <a:rPr lang="fr-FR" sz="1500" b="1" dirty="0" smtClean="0">
                <a:solidFill>
                  <a:srgbClr val="FF0000"/>
                </a:solidFill>
              </a:rPr>
              <a:t>-intervention</a:t>
            </a:r>
            <a:r>
              <a:rPr lang="fr-FR" sz="1500" b="1" dirty="0" smtClean="0"/>
              <a:t>,</a:t>
            </a:r>
            <a:r>
              <a:rPr lang="fr-FR" sz="1500" dirty="0" smtClean="0"/>
              <a:t> font</a:t>
            </a:r>
          </a:p>
          <a:p>
            <a:r>
              <a:rPr lang="fr-FR" sz="1500" dirty="0" smtClean="0"/>
              <a:t>  appel à  des substances  essentiellement d’origine  biologique </a:t>
            </a:r>
            <a:r>
              <a:rPr lang="fr-FR" sz="1400" dirty="0" smtClean="0"/>
              <a:t>visant </a:t>
            </a:r>
            <a:r>
              <a:rPr lang="fr-FR" sz="1400" dirty="0"/>
              <a:t>à </a:t>
            </a:r>
            <a:r>
              <a:rPr lang="fr-FR" sz="1400" b="1" dirty="0" smtClean="0"/>
              <a:t>manipuler </a:t>
            </a:r>
            <a:r>
              <a:rPr lang="fr-FR" sz="1400" dirty="0"/>
              <a:t>le </a:t>
            </a:r>
            <a:r>
              <a:rPr lang="fr-FR" sz="1400" dirty="0" smtClean="0"/>
              <a:t>système immunitaire   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d’un </a:t>
            </a:r>
            <a:r>
              <a:rPr lang="fr-FR" sz="1400" dirty="0"/>
              <a:t>patient dans le but d’obtenir un bénéfice </a:t>
            </a:r>
            <a:r>
              <a:rPr lang="fr-FR" sz="1400" dirty="0" smtClean="0"/>
              <a:t>thérapeutique.</a:t>
            </a:r>
          </a:p>
          <a:p>
            <a:endParaRPr lang="fr-FR" sz="1400" dirty="0" smtClean="0"/>
          </a:p>
          <a:p>
            <a:r>
              <a:rPr lang="fr-FR" sz="800" dirty="0" smtClean="0"/>
              <a:t>  </a:t>
            </a:r>
            <a:r>
              <a:rPr lang="fr-FR" sz="1500" dirty="0" smtClean="0"/>
              <a:t>Ces substances sont utilisées :</a:t>
            </a:r>
          </a:p>
          <a:p>
            <a:endParaRPr lang="fr-FR" sz="500" dirty="0" smtClean="0"/>
          </a:p>
          <a:p>
            <a:pPr lvl="1">
              <a:buFont typeface="Wingdings" pitchFamily="2" charset="2"/>
              <a:buChar char="Ø"/>
            </a:pPr>
            <a:r>
              <a:rPr lang="fr-FR" sz="1400" dirty="0" smtClean="0"/>
              <a:t>  </a:t>
            </a:r>
            <a:r>
              <a:rPr lang="fr-FR" sz="1500" b="1" dirty="0" smtClean="0">
                <a:solidFill>
                  <a:srgbClr val="FF0000"/>
                </a:solidFill>
              </a:rPr>
              <a:t>Soit pour obtenir une protection vis-à-vis d’une maladie déterminée </a:t>
            </a:r>
            <a:r>
              <a:rPr lang="fr-FR" sz="1500" dirty="0" smtClean="0"/>
              <a:t>par l’instauration, d’une </a:t>
            </a:r>
          </a:p>
          <a:p>
            <a:pPr lvl="1"/>
            <a:r>
              <a:rPr lang="fr-FR" sz="1500" dirty="0" smtClean="0"/>
              <a:t>      immunité spécifique de façon :</a:t>
            </a:r>
          </a:p>
          <a:p>
            <a:pPr lvl="2" algn="just">
              <a:buFont typeface="Courier New" pitchFamily="49" charset="0"/>
              <a:buChar char="o"/>
            </a:pPr>
            <a:r>
              <a:rPr lang="fr-FR" sz="1500" dirty="0" smtClean="0"/>
              <a:t>  active </a:t>
            </a:r>
            <a:r>
              <a:rPr lang="fr-FR" sz="1500" dirty="0" smtClean="0">
                <a:sym typeface="Symbol"/>
              </a:rPr>
              <a:t></a:t>
            </a:r>
            <a:r>
              <a:rPr lang="fr-FR" sz="1500" dirty="0" smtClean="0"/>
              <a:t>  vaccination </a:t>
            </a:r>
          </a:p>
          <a:p>
            <a:pPr lvl="2" algn="just">
              <a:buFont typeface="Courier New" pitchFamily="49" charset="0"/>
              <a:buChar char="o"/>
            </a:pPr>
            <a:r>
              <a:rPr lang="fr-FR" sz="1500" dirty="0" smtClean="0"/>
              <a:t>  passive </a:t>
            </a:r>
            <a:r>
              <a:rPr lang="fr-FR" sz="1500" dirty="0" smtClean="0">
                <a:sym typeface="Symbol"/>
              </a:rPr>
              <a:t></a:t>
            </a:r>
            <a:r>
              <a:rPr lang="fr-FR" sz="1500" dirty="0" smtClean="0"/>
              <a:t> sérothérapie, </a:t>
            </a:r>
            <a:r>
              <a:rPr lang="fr-FR" sz="1500" dirty="0" err="1" smtClean="0"/>
              <a:t>séroprophylaxie</a:t>
            </a:r>
            <a:r>
              <a:rPr lang="fr-FR" sz="1500" dirty="0" smtClean="0"/>
              <a:t>, immunothérapie cellulaire.</a:t>
            </a:r>
            <a:endParaRPr lang="en-US" sz="1500" dirty="0" smtClean="0"/>
          </a:p>
          <a:p>
            <a:pPr lvl="1"/>
            <a:endParaRPr lang="fr-FR" sz="800" dirty="0" smtClean="0"/>
          </a:p>
          <a:p>
            <a:pPr lvl="1" algn="just">
              <a:buFont typeface="Wingdings" pitchFamily="2" charset="2"/>
              <a:buChar char="Ø"/>
            </a:pPr>
            <a:r>
              <a:rPr lang="fr-FR" sz="1500" dirty="0" smtClean="0"/>
              <a:t>  </a:t>
            </a:r>
            <a:r>
              <a:rPr lang="fr-FR" sz="1500" b="1" dirty="0" smtClean="0">
                <a:solidFill>
                  <a:srgbClr val="FF0000"/>
                </a:solidFill>
              </a:rPr>
              <a:t>Soit pour moduler de façon positive ou négative la réponse immunitaire </a:t>
            </a:r>
            <a:r>
              <a:rPr lang="fr-FR" sz="1500" dirty="0" smtClean="0"/>
              <a:t>en cas de</a:t>
            </a:r>
          </a:p>
          <a:p>
            <a:pPr lvl="1" algn="just"/>
            <a:r>
              <a:rPr lang="fr-FR" sz="1500" dirty="0" smtClean="0"/>
              <a:t>     dysfonctionnement  (inefficacité dans certaines maladies chroniques ou les processus</a:t>
            </a:r>
          </a:p>
          <a:p>
            <a:pPr lvl="1" algn="just"/>
            <a:r>
              <a:rPr lang="fr-FR" sz="1500" dirty="0" smtClean="0"/>
              <a:t>     tumoraux, exagération de la  réponse immune comme dans les états d’hypersensibilité, </a:t>
            </a:r>
          </a:p>
          <a:p>
            <a:pPr lvl="1" algn="just"/>
            <a:r>
              <a:rPr lang="fr-FR" sz="1500" dirty="0" smtClean="0"/>
              <a:t>     réponse inappropriée contre les antigènes du soi).</a:t>
            </a:r>
          </a:p>
          <a:p>
            <a:pPr lvl="1" algn="just"/>
            <a:endParaRPr lang="fr-FR" sz="1500" dirty="0" smtClean="0"/>
          </a:p>
          <a:p>
            <a:pPr algn="just">
              <a:buNone/>
            </a:pPr>
            <a:r>
              <a:rPr lang="fr-FR" sz="1500" dirty="0" smtClean="0"/>
              <a:t>Les </a:t>
            </a:r>
            <a:r>
              <a:rPr lang="fr-FR" sz="1500" dirty="0" err="1" smtClean="0"/>
              <a:t>therapeutics</a:t>
            </a:r>
            <a:r>
              <a:rPr lang="fr-FR" sz="1500" dirty="0" smtClean="0"/>
              <a:t> utilisées en </a:t>
            </a:r>
            <a:r>
              <a:rPr lang="fr-FR" sz="1500" dirty="0" err="1" smtClean="0"/>
              <a:t>immuno</a:t>
            </a:r>
            <a:r>
              <a:rPr lang="fr-FR" sz="1500" dirty="0" smtClean="0"/>
              <a:t>-intervention comprennent : </a:t>
            </a:r>
            <a:r>
              <a:rPr lang="en-US" sz="1500" dirty="0" smtClean="0"/>
              <a:t>  </a:t>
            </a:r>
          </a:p>
          <a:p>
            <a:endParaRPr lang="en-US" sz="800" dirty="0" smtClean="0"/>
          </a:p>
          <a:p>
            <a:pPr lvl="1">
              <a:buFont typeface="Wingdings" pitchFamily="2" charset="2"/>
              <a:buChar char="§"/>
            </a:pPr>
            <a:r>
              <a:rPr lang="en-US" sz="1500" dirty="0" smtClean="0"/>
              <a:t>   Les </a:t>
            </a:r>
            <a:r>
              <a:rPr lang="en-US" sz="1500" dirty="0" err="1" smtClean="0"/>
              <a:t>antigènes</a:t>
            </a:r>
            <a:r>
              <a:rPr lang="en-US" sz="1500" dirty="0" smtClean="0"/>
              <a:t> </a:t>
            </a:r>
            <a:r>
              <a:rPr lang="en-US" sz="1500" dirty="0" err="1" smtClean="0"/>
              <a:t>vaccinaux</a:t>
            </a:r>
            <a:r>
              <a:rPr lang="en-US" sz="1500" dirty="0" smtClean="0"/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en-US" sz="1500" dirty="0" smtClean="0"/>
              <a:t>   Les </a:t>
            </a:r>
            <a:r>
              <a:rPr lang="en-US" sz="1500" dirty="0" err="1" smtClean="0"/>
              <a:t>anticorps</a:t>
            </a:r>
            <a:r>
              <a:rPr lang="en-US" sz="1500" dirty="0" smtClean="0"/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en-US" sz="1500" dirty="0"/>
              <a:t> </a:t>
            </a:r>
            <a:r>
              <a:rPr lang="en-US" sz="1500" dirty="0" smtClean="0"/>
              <a:t>  Les cellules </a:t>
            </a:r>
            <a:r>
              <a:rPr lang="en-US" sz="1500" dirty="0" err="1" smtClean="0"/>
              <a:t>immunitaires</a:t>
            </a:r>
            <a:r>
              <a:rPr lang="en-US" sz="1500" dirty="0" smtClean="0"/>
              <a:t> (CDs, LT)</a:t>
            </a:r>
          </a:p>
          <a:p>
            <a:pPr lvl="1">
              <a:buFont typeface="Wingdings" pitchFamily="2" charset="2"/>
              <a:buChar char="§"/>
            </a:pPr>
            <a:r>
              <a:rPr lang="en-US" sz="1500" dirty="0" smtClean="0"/>
              <a:t>   Les adjuvants et </a:t>
            </a:r>
            <a:r>
              <a:rPr lang="en-US" sz="1500" dirty="0" err="1" smtClean="0"/>
              <a:t>immunostimulants</a:t>
            </a:r>
            <a:r>
              <a:rPr lang="en-US" sz="1500" dirty="0" smtClean="0"/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en-US" sz="1500" dirty="0" smtClean="0"/>
              <a:t>   Les </a:t>
            </a:r>
            <a:r>
              <a:rPr lang="en-US" sz="1500" dirty="0" err="1" smtClean="0"/>
              <a:t>immunosupresseurs</a:t>
            </a:r>
            <a:r>
              <a:rPr lang="en-US" sz="1500" dirty="0" smtClean="0"/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en-US" sz="1500" dirty="0" smtClean="0"/>
              <a:t>   Les </a:t>
            </a:r>
            <a:r>
              <a:rPr lang="en-US" sz="1500" dirty="0" err="1" smtClean="0"/>
              <a:t>thérapeutiques</a:t>
            </a:r>
            <a:r>
              <a:rPr lang="en-US" sz="1500" dirty="0" smtClean="0"/>
              <a:t> </a:t>
            </a:r>
            <a:r>
              <a:rPr lang="en-US" sz="1500" dirty="0" err="1" smtClean="0"/>
              <a:t>ciblant</a:t>
            </a:r>
            <a:r>
              <a:rPr lang="en-US" sz="1500" dirty="0" smtClean="0"/>
              <a:t> les cytokines, </a:t>
            </a:r>
          </a:p>
          <a:p>
            <a:pPr lvl="1">
              <a:buFont typeface="Wingdings" pitchFamily="2" charset="2"/>
              <a:buChar char="§"/>
            </a:pPr>
            <a:r>
              <a:rPr lang="fr-FR" sz="1500" dirty="0" smtClean="0"/>
              <a:t>   Les extraits allergéniques.</a:t>
            </a:r>
            <a:endParaRPr lang="fr-FR" sz="1400" dirty="0"/>
          </a:p>
        </p:txBody>
      </p:sp>
      <p:sp>
        <p:nvSpPr>
          <p:cNvPr id="9" name="Flèche droite 8"/>
          <p:cNvSpPr/>
          <p:nvPr/>
        </p:nvSpPr>
        <p:spPr>
          <a:xfrm>
            <a:off x="142844" y="725931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142844" y="1629940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42844" y="4077072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0039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Sources d’anticorps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71815" y="428219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43808" y="916528"/>
            <a:ext cx="283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Les anticorps monoclonaux</a:t>
            </a:r>
            <a:r>
              <a:rPr lang="fr-FR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graphicFrame>
        <p:nvGraphicFramePr>
          <p:cNvPr id="83" name="Diagramme 82"/>
          <p:cNvGraphicFramePr/>
          <p:nvPr>
            <p:extLst>
              <p:ext uri="{D42A27DB-BD31-4B8C-83A1-F6EECF244321}">
                <p14:modId xmlns="" xmlns:p14="http://schemas.microsoft.com/office/powerpoint/2010/main" val="4158415455"/>
              </p:ext>
            </p:extLst>
          </p:nvPr>
        </p:nvGraphicFramePr>
        <p:xfrm>
          <a:off x="107504" y="916528"/>
          <a:ext cx="8568952" cy="560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8" name="ZoneTexte 97"/>
          <p:cNvSpPr txBox="1"/>
          <p:nvPr/>
        </p:nvSpPr>
        <p:spPr>
          <a:xfrm>
            <a:off x="683568" y="620769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Muromonomab-CD3 (1986)</a:t>
            </a:r>
            <a:endParaRPr lang="fr-FR" sz="1200" b="1" dirty="0"/>
          </a:p>
        </p:txBody>
      </p:sp>
      <p:sp>
        <p:nvSpPr>
          <p:cNvPr id="201" name="Line 14"/>
          <p:cNvSpPr>
            <a:spLocks noChangeShapeType="1"/>
          </p:cNvSpPr>
          <p:nvPr/>
        </p:nvSpPr>
        <p:spPr bwMode="auto">
          <a:xfrm>
            <a:off x="1475656" y="5898604"/>
            <a:ext cx="0" cy="266700"/>
          </a:xfrm>
          <a:prstGeom prst="line">
            <a:avLst/>
          </a:prstGeom>
          <a:ln>
            <a:headEnd type="none" w="sm" len="sm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02" name="ZoneTexte 201"/>
          <p:cNvSpPr txBox="1"/>
          <p:nvPr/>
        </p:nvSpPr>
        <p:spPr>
          <a:xfrm>
            <a:off x="2123728" y="50851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Abeiximab</a:t>
            </a:r>
            <a:r>
              <a:rPr lang="fr-FR" sz="1200" b="1" dirty="0" smtClean="0"/>
              <a:t> </a:t>
            </a:r>
          </a:p>
          <a:p>
            <a:pPr algn="ctr"/>
            <a:r>
              <a:rPr lang="fr-FR" sz="1200" b="1" dirty="0" smtClean="0"/>
              <a:t>(1984)</a:t>
            </a:r>
            <a:endParaRPr lang="fr-FR" sz="1200" b="1" dirty="0"/>
          </a:p>
        </p:txBody>
      </p:sp>
      <p:sp>
        <p:nvSpPr>
          <p:cNvPr id="203" name="Line 14"/>
          <p:cNvSpPr>
            <a:spLocks noChangeShapeType="1"/>
          </p:cNvSpPr>
          <p:nvPr/>
        </p:nvSpPr>
        <p:spPr bwMode="auto">
          <a:xfrm>
            <a:off x="2915816" y="4776093"/>
            <a:ext cx="0" cy="266700"/>
          </a:xfrm>
          <a:prstGeom prst="line">
            <a:avLst/>
          </a:prstGeom>
          <a:ln>
            <a:headEnd type="none" w="sm" len="sm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04" name="ZoneTexte 203"/>
          <p:cNvSpPr txBox="1"/>
          <p:nvPr/>
        </p:nvSpPr>
        <p:spPr>
          <a:xfrm>
            <a:off x="3635896" y="424214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Daclizumab</a:t>
            </a:r>
            <a:endParaRPr lang="fr-FR" sz="1200" b="1" dirty="0" smtClean="0"/>
          </a:p>
          <a:p>
            <a:pPr algn="ctr"/>
            <a:r>
              <a:rPr lang="fr-FR" sz="1200" b="1" dirty="0" smtClean="0"/>
              <a:t>(1997)</a:t>
            </a:r>
            <a:endParaRPr lang="fr-FR" sz="1200" b="1" dirty="0"/>
          </a:p>
        </p:txBody>
      </p:sp>
      <p:sp>
        <p:nvSpPr>
          <p:cNvPr id="205" name="Line 14"/>
          <p:cNvSpPr>
            <a:spLocks noChangeShapeType="1"/>
          </p:cNvSpPr>
          <p:nvPr/>
        </p:nvSpPr>
        <p:spPr bwMode="auto">
          <a:xfrm>
            <a:off x="4427984" y="3933056"/>
            <a:ext cx="0" cy="266700"/>
          </a:xfrm>
          <a:prstGeom prst="line">
            <a:avLst/>
          </a:prstGeom>
          <a:ln>
            <a:headEnd type="none" w="sm" len="sm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06" name="ZoneTexte 205"/>
          <p:cNvSpPr txBox="1"/>
          <p:nvPr/>
        </p:nvSpPr>
        <p:spPr>
          <a:xfrm>
            <a:off x="5292080" y="402612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Adalimumab</a:t>
            </a:r>
            <a:endParaRPr lang="fr-FR" sz="1200" b="1" dirty="0" smtClean="0"/>
          </a:p>
          <a:p>
            <a:pPr algn="ctr"/>
            <a:r>
              <a:rPr lang="fr-FR" sz="1200" b="1" dirty="0" smtClean="0"/>
              <a:t>(2002)</a:t>
            </a:r>
            <a:endParaRPr lang="fr-FR" sz="1200" b="1" dirty="0"/>
          </a:p>
        </p:txBody>
      </p:sp>
      <p:sp>
        <p:nvSpPr>
          <p:cNvPr id="207" name="Line 14"/>
          <p:cNvSpPr>
            <a:spLocks noChangeShapeType="1"/>
          </p:cNvSpPr>
          <p:nvPr/>
        </p:nvSpPr>
        <p:spPr bwMode="auto">
          <a:xfrm>
            <a:off x="6084168" y="3717032"/>
            <a:ext cx="0" cy="266700"/>
          </a:xfrm>
          <a:prstGeom prst="line">
            <a:avLst/>
          </a:prstGeom>
          <a:ln>
            <a:headEnd type="none" w="sm" len="sm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08" name="ZoneTexte 207"/>
          <p:cNvSpPr txBox="1"/>
          <p:nvPr/>
        </p:nvSpPr>
        <p:spPr>
          <a:xfrm>
            <a:off x="7020272" y="388210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Panitumumab</a:t>
            </a:r>
            <a:endParaRPr lang="fr-FR" sz="1200" b="1" dirty="0" smtClean="0"/>
          </a:p>
          <a:p>
            <a:pPr algn="ctr"/>
            <a:r>
              <a:rPr lang="fr-FR" sz="1200" b="1" dirty="0" smtClean="0"/>
              <a:t>(2006)</a:t>
            </a:r>
            <a:endParaRPr lang="fr-FR" sz="1200" b="1" dirty="0"/>
          </a:p>
        </p:txBody>
      </p:sp>
      <p:sp>
        <p:nvSpPr>
          <p:cNvPr id="209" name="Line 14"/>
          <p:cNvSpPr>
            <a:spLocks noChangeShapeType="1"/>
          </p:cNvSpPr>
          <p:nvPr/>
        </p:nvSpPr>
        <p:spPr bwMode="auto">
          <a:xfrm>
            <a:off x="7812360" y="3573016"/>
            <a:ext cx="0" cy="266700"/>
          </a:xfrm>
          <a:prstGeom prst="line">
            <a:avLst/>
          </a:prstGeom>
          <a:ln>
            <a:headEnd type="none" w="sm" len="sm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7487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90" y="0"/>
            <a:ext cx="514350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4.  Fonctions effectrices des anticorps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428624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ZoneTexte 176"/>
          <p:cNvSpPr txBox="1"/>
          <p:nvPr/>
        </p:nvSpPr>
        <p:spPr>
          <a:xfrm>
            <a:off x="869831" y="3790869"/>
            <a:ext cx="11304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Toxine bactérienne inactivée</a:t>
            </a:r>
          </a:p>
        </p:txBody>
      </p:sp>
      <p:sp>
        <p:nvSpPr>
          <p:cNvPr id="178" name="Freeform 298"/>
          <p:cNvSpPr>
            <a:spLocks/>
          </p:cNvSpPr>
          <p:nvPr/>
        </p:nvSpPr>
        <p:spPr bwMode="auto">
          <a:xfrm>
            <a:off x="2928926" y="2357430"/>
            <a:ext cx="214314" cy="71438"/>
          </a:xfrm>
          <a:custGeom>
            <a:avLst/>
            <a:gdLst/>
            <a:ahLst/>
            <a:cxnLst>
              <a:cxn ang="0">
                <a:pos x="343" y="38"/>
              </a:cxn>
              <a:cxn ang="0">
                <a:pos x="397" y="47"/>
              </a:cxn>
              <a:cxn ang="0">
                <a:pos x="447" y="55"/>
              </a:cxn>
              <a:cxn ang="0">
                <a:pos x="491" y="63"/>
              </a:cxn>
              <a:cxn ang="0">
                <a:pos x="529" y="73"/>
              </a:cxn>
              <a:cxn ang="0">
                <a:pos x="559" y="85"/>
              </a:cxn>
              <a:cxn ang="0">
                <a:pos x="580" y="102"/>
              </a:cxn>
              <a:cxn ang="0">
                <a:pos x="592" y="125"/>
              </a:cxn>
              <a:cxn ang="0">
                <a:pos x="592" y="154"/>
              </a:cxn>
              <a:cxn ang="0">
                <a:pos x="588" y="169"/>
              </a:cxn>
              <a:cxn ang="0">
                <a:pos x="572" y="189"/>
              </a:cxn>
              <a:cxn ang="0">
                <a:pos x="547" y="201"/>
              </a:cxn>
              <a:cxn ang="0">
                <a:pos x="514" y="206"/>
              </a:cxn>
              <a:cxn ang="0">
                <a:pos x="474" y="206"/>
              </a:cxn>
              <a:cxn ang="0">
                <a:pos x="430" y="201"/>
              </a:cxn>
              <a:cxn ang="0">
                <a:pos x="382" y="194"/>
              </a:cxn>
              <a:cxn ang="0">
                <a:pos x="331" y="185"/>
              </a:cxn>
              <a:cxn ang="0">
                <a:pos x="288" y="177"/>
              </a:cxn>
              <a:cxn ang="0">
                <a:pos x="246" y="169"/>
              </a:cxn>
              <a:cxn ang="0">
                <a:pos x="201" y="161"/>
              </a:cxn>
              <a:cxn ang="0">
                <a:pos x="156" y="152"/>
              </a:cxn>
              <a:cxn ang="0">
                <a:pos x="112" y="142"/>
              </a:cxn>
              <a:cxn ang="0">
                <a:pos x="73" y="130"/>
              </a:cxn>
              <a:cxn ang="0">
                <a:pos x="39" y="117"/>
              </a:cxn>
              <a:cxn ang="0">
                <a:pos x="15" y="101"/>
              </a:cxn>
              <a:cxn ang="0">
                <a:pos x="1" y="82"/>
              </a:cxn>
              <a:cxn ang="0">
                <a:pos x="1" y="59"/>
              </a:cxn>
              <a:cxn ang="0">
                <a:pos x="10" y="40"/>
              </a:cxn>
              <a:cxn ang="0">
                <a:pos x="30" y="19"/>
              </a:cxn>
              <a:cxn ang="0">
                <a:pos x="58" y="6"/>
              </a:cxn>
              <a:cxn ang="0">
                <a:pos x="91" y="0"/>
              </a:cxn>
              <a:cxn ang="0">
                <a:pos x="128" y="0"/>
              </a:cxn>
              <a:cxn ang="0">
                <a:pos x="170" y="4"/>
              </a:cxn>
              <a:cxn ang="0">
                <a:pos x="214" y="12"/>
              </a:cxn>
              <a:cxn ang="0">
                <a:pos x="259" y="21"/>
              </a:cxn>
              <a:cxn ang="0">
                <a:pos x="304" y="30"/>
              </a:cxn>
            </a:cxnLst>
            <a:rect l="0" t="0" r="r" b="b"/>
            <a:pathLst>
              <a:path w="593" h="207">
                <a:moveTo>
                  <a:pt x="314" y="33"/>
                </a:moveTo>
                <a:lnTo>
                  <a:pt x="343" y="38"/>
                </a:lnTo>
                <a:lnTo>
                  <a:pt x="370" y="43"/>
                </a:lnTo>
                <a:lnTo>
                  <a:pt x="397" y="47"/>
                </a:lnTo>
                <a:lnTo>
                  <a:pt x="423" y="51"/>
                </a:lnTo>
                <a:lnTo>
                  <a:pt x="447" y="55"/>
                </a:lnTo>
                <a:lnTo>
                  <a:pt x="470" y="59"/>
                </a:lnTo>
                <a:lnTo>
                  <a:pt x="491" y="63"/>
                </a:lnTo>
                <a:lnTo>
                  <a:pt x="511" y="68"/>
                </a:lnTo>
                <a:lnTo>
                  <a:pt x="529" y="73"/>
                </a:lnTo>
                <a:lnTo>
                  <a:pt x="545" y="79"/>
                </a:lnTo>
                <a:lnTo>
                  <a:pt x="559" y="85"/>
                </a:lnTo>
                <a:lnTo>
                  <a:pt x="571" y="93"/>
                </a:lnTo>
                <a:lnTo>
                  <a:pt x="580" y="102"/>
                </a:lnTo>
                <a:lnTo>
                  <a:pt x="587" y="113"/>
                </a:lnTo>
                <a:lnTo>
                  <a:pt x="592" y="125"/>
                </a:lnTo>
                <a:lnTo>
                  <a:pt x="593" y="139"/>
                </a:lnTo>
                <a:lnTo>
                  <a:pt x="592" y="154"/>
                </a:lnTo>
                <a:lnTo>
                  <a:pt x="592" y="156"/>
                </a:lnTo>
                <a:lnTo>
                  <a:pt x="588" y="169"/>
                </a:lnTo>
                <a:lnTo>
                  <a:pt x="581" y="180"/>
                </a:lnTo>
                <a:lnTo>
                  <a:pt x="572" y="189"/>
                </a:lnTo>
                <a:lnTo>
                  <a:pt x="561" y="196"/>
                </a:lnTo>
                <a:lnTo>
                  <a:pt x="547" y="201"/>
                </a:lnTo>
                <a:lnTo>
                  <a:pt x="531" y="204"/>
                </a:lnTo>
                <a:lnTo>
                  <a:pt x="514" y="206"/>
                </a:lnTo>
                <a:lnTo>
                  <a:pt x="495" y="206"/>
                </a:lnTo>
                <a:lnTo>
                  <a:pt x="474" y="206"/>
                </a:lnTo>
                <a:lnTo>
                  <a:pt x="453" y="204"/>
                </a:lnTo>
                <a:lnTo>
                  <a:pt x="430" y="201"/>
                </a:lnTo>
                <a:lnTo>
                  <a:pt x="406" y="198"/>
                </a:lnTo>
                <a:lnTo>
                  <a:pt x="382" y="194"/>
                </a:lnTo>
                <a:lnTo>
                  <a:pt x="357" y="190"/>
                </a:lnTo>
                <a:lnTo>
                  <a:pt x="331" y="185"/>
                </a:lnTo>
                <a:lnTo>
                  <a:pt x="306" y="180"/>
                </a:lnTo>
                <a:lnTo>
                  <a:pt x="288" y="177"/>
                </a:lnTo>
                <a:lnTo>
                  <a:pt x="268" y="173"/>
                </a:lnTo>
                <a:lnTo>
                  <a:pt x="246" y="169"/>
                </a:lnTo>
                <a:lnTo>
                  <a:pt x="224" y="165"/>
                </a:lnTo>
                <a:lnTo>
                  <a:pt x="201" y="161"/>
                </a:lnTo>
                <a:lnTo>
                  <a:pt x="178" y="157"/>
                </a:lnTo>
                <a:lnTo>
                  <a:pt x="156" y="152"/>
                </a:lnTo>
                <a:lnTo>
                  <a:pt x="133" y="147"/>
                </a:lnTo>
                <a:lnTo>
                  <a:pt x="112" y="142"/>
                </a:lnTo>
                <a:lnTo>
                  <a:pt x="92" y="137"/>
                </a:lnTo>
                <a:lnTo>
                  <a:pt x="73" y="130"/>
                </a:lnTo>
                <a:lnTo>
                  <a:pt x="55" y="124"/>
                </a:lnTo>
                <a:lnTo>
                  <a:pt x="39" y="117"/>
                </a:lnTo>
                <a:lnTo>
                  <a:pt x="26" y="109"/>
                </a:lnTo>
                <a:lnTo>
                  <a:pt x="15" y="101"/>
                </a:lnTo>
                <a:lnTo>
                  <a:pt x="7" y="92"/>
                </a:lnTo>
                <a:lnTo>
                  <a:pt x="1" y="82"/>
                </a:lnTo>
                <a:lnTo>
                  <a:pt x="0" y="71"/>
                </a:lnTo>
                <a:lnTo>
                  <a:pt x="1" y="59"/>
                </a:lnTo>
                <a:lnTo>
                  <a:pt x="3" y="54"/>
                </a:lnTo>
                <a:lnTo>
                  <a:pt x="10" y="40"/>
                </a:lnTo>
                <a:lnTo>
                  <a:pt x="19" y="29"/>
                </a:lnTo>
                <a:lnTo>
                  <a:pt x="30" y="19"/>
                </a:lnTo>
                <a:lnTo>
                  <a:pt x="43" y="12"/>
                </a:lnTo>
                <a:lnTo>
                  <a:pt x="58" y="6"/>
                </a:lnTo>
                <a:lnTo>
                  <a:pt x="74" y="2"/>
                </a:lnTo>
                <a:lnTo>
                  <a:pt x="91" y="0"/>
                </a:lnTo>
                <a:lnTo>
                  <a:pt x="109" y="0"/>
                </a:lnTo>
                <a:lnTo>
                  <a:pt x="128" y="0"/>
                </a:lnTo>
                <a:lnTo>
                  <a:pt x="149" y="2"/>
                </a:lnTo>
                <a:lnTo>
                  <a:pt x="170" y="4"/>
                </a:lnTo>
                <a:lnTo>
                  <a:pt x="192" y="8"/>
                </a:lnTo>
                <a:lnTo>
                  <a:pt x="214" y="12"/>
                </a:lnTo>
                <a:lnTo>
                  <a:pt x="236" y="16"/>
                </a:lnTo>
                <a:lnTo>
                  <a:pt x="259" y="21"/>
                </a:lnTo>
                <a:lnTo>
                  <a:pt x="282" y="26"/>
                </a:lnTo>
                <a:lnTo>
                  <a:pt x="304" y="30"/>
                </a:lnTo>
                <a:lnTo>
                  <a:pt x="314" y="33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e 179"/>
          <p:cNvGrpSpPr/>
          <p:nvPr/>
        </p:nvGrpSpPr>
        <p:grpSpPr>
          <a:xfrm>
            <a:off x="6572264" y="2857496"/>
            <a:ext cx="2357452" cy="1390660"/>
            <a:chOff x="3071804" y="4286256"/>
            <a:chExt cx="2786080" cy="1500198"/>
          </a:xfrm>
        </p:grpSpPr>
        <p:sp>
          <p:nvSpPr>
            <p:cNvPr id="182" name="Freeform 263"/>
            <p:cNvSpPr>
              <a:spLocks/>
            </p:cNvSpPr>
            <p:nvPr/>
          </p:nvSpPr>
          <p:spPr bwMode="auto">
            <a:xfrm>
              <a:off x="3498191" y="4286256"/>
              <a:ext cx="2359693" cy="1500198"/>
            </a:xfrm>
            <a:custGeom>
              <a:avLst/>
              <a:gdLst/>
              <a:ahLst/>
              <a:cxnLst>
                <a:cxn ang="0">
                  <a:pos x="7250" y="976"/>
                </a:cxn>
                <a:cxn ang="0">
                  <a:pos x="6908" y="722"/>
                </a:cxn>
                <a:cxn ang="0">
                  <a:pos x="6597" y="732"/>
                </a:cxn>
                <a:cxn ang="0">
                  <a:pos x="6358" y="744"/>
                </a:cxn>
                <a:cxn ang="0">
                  <a:pos x="6137" y="646"/>
                </a:cxn>
                <a:cxn ang="0">
                  <a:pos x="5925" y="477"/>
                </a:cxn>
                <a:cxn ang="0">
                  <a:pos x="5643" y="333"/>
                </a:cxn>
                <a:cxn ang="0">
                  <a:pos x="5176" y="488"/>
                </a:cxn>
                <a:cxn ang="0">
                  <a:pos x="4715" y="535"/>
                </a:cxn>
                <a:cxn ang="0">
                  <a:pos x="4569" y="397"/>
                </a:cxn>
                <a:cxn ang="0">
                  <a:pos x="4434" y="244"/>
                </a:cxn>
                <a:cxn ang="0">
                  <a:pos x="4204" y="100"/>
                </a:cxn>
                <a:cxn ang="0">
                  <a:pos x="3927" y="7"/>
                </a:cxn>
                <a:cxn ang="0">
                  <a:pos x="3669" y="12"/>
                </a:cxn>
                <a:cxn ang="0">
                  <a:pos x="3432" y="69"/>
                </a:cxn>
                <a:cxn ang="0">
                  <a:pos x="3227" y="190"/>
                </a:cxn>
                <a:cxn ang="0">
                  <a:pos x="3092" y="376"/>
                </a:cxn>
                <a:cxn ang="0">
                  <a:pos x="2943" y="606"/>
                </a:cxn>
                <a:cxn ang="0">
                  <a:pos x="2531" y="729"/>
                </a:cxn>
                <a:cxn ang="0">
                  <a:pos x="2089" y="586"/>
                </a:cxn>
                <a:cxn ang="0">
                  <a:pos x="1629" y="414"/>
                </a:cxn>
                <a:cxn ang="0">
                  <a:pos x="1165" y="241"/>
                </a:cxn>
                <a:cxn ang="0">
                  <a:pos x="764" y="294"/>
                </a:cxn>
                <a:cxn ang="0">
                  <a:pos x="652" y="512"/>
                </a:cxn>
                <a:cxn ang="0">
                  <a:pos x="922" y="724"/>
                </a:cxn>
                <a:cxn ang="0">
                  <a:pos x="1303" y="921"/>
                </a:cxn>
                <a:cxn ang="0">
                  <a:pos x="1387" y="1173"/>
                </a:cxn>
                <a:cxn ang="0">
                  <a:pos x="1118" y="1238"/>
                </a:cxn>
                <a:cxn ang="0">
                  <a:pos x="846" y="1218"/>
                </a:cxn>
                <a:cxn ang="0">
                  <a:pos x="484" y="1223"/>
                </a:cxn>
                <a:cxn ang="0">
                  <a:pos x="158" y="1362"/>
                </a:cxn>
                <a:cxn ang="0">
                  <a:pos x="22" y="1799"/>
                </a:cxn>
                <a:cxn ang="0">
                  <a:pos x="361" y="2198"/>
                </a:cxn>
                <a:cxn ang="0">
                  <a:pos x="658" y="2523"/>
                </a:cxn>
                <a:cxn ang="0">
                  <a:pos x="634" y="2865"/>
                </a:cxn>
                <a:cxn ang="0">
                  <a:pos x="418" y="3260"/>
                </a:cxn>
                <a:cxn ang="0">
                  <a:pos x="197" y="3757"/>
                </a:cxn>
                <a:cxn ang="0">
                  <a:pos x="197" y="4338"/>
                </a:cxn>
                <a:cxn ang="0">
                  <a:pos x="680" y="5006"/>
                </a:cxn>
                <a:cxn ang="0">
                  <a:pos x="1481" y="5189"/>
                </a:cxn>
                <a:cxn ang="0">
                  <a:pos x="2162" y="4910"/>
                </a:cxn>
                <a:cxn ang="0">
                  <a:pos x="2808" y="4588"/>
                </a:cxn>
                <a:cxn ang="0">
                  <a:pos x="3419" y="4650"/>
                </a:cxn>
                <a:cxn ang="0">
                  <a:pos x="3888" y="5068"/>
                </a:cxn>
                <a:cxn ang="0">
                  <a:pos x="4469" y="5198"/>
                </a:cxn>
                <a:cxn ang="0">
                  <a:pos x="5025" y="4892"/>
                </a:cxn>
                <a:cxn ang="0">
                  <a:pos x="5561" y="4820"/>
                </a:cxn>
                <a:cxn ang="0">
                  <a:pos x="5785" y="5014"/>
                </a:cxn>
                <a:cxn ang="0">
                  <a:pos x="5964" y="5265"/>
                </a:cxn>
                <a:cxn ang="0">
                  <a:pos x="6186" y="5416"/>
                </a:cxn>
                <a:cxn ang="0">
                  <a:pos x="6451" y="5469"/>
                </a:cxn>
                <a:cxn ang="0">
                  <a:pos x="7432" y="5105"/>
                </a:cxn>
                <a:cxn ang="0">
                  <a:pos x="8058" y="3978"/>
                </a:cxn>
                <a:cxn ang="0">
                  <a:pos x="8104" y="3075"/>
                </a:cxn>
                <a:cxn ang="0">
                  <a:pos x="7878" y="2609"/>
                </a:cxn>
                <a:cxn ang="0">
                  <a:pos x="7473" y="2345"/>
                </a:cxn>
                <a:cxn ang="0">
                  <a:pos x="7221" y="2196"/>
                </a:cxn>
                <a:cxn ang="0">
                  <a:pos x="7103" y="1942"/>
                </a:cxn>
                <a:cxn ang="0">
                  <a:pos x="7154" y="1666"/>
                </a:cxn>
                <a:cxn ang="0">
                  <a:pos x="7258" y="1401"/>
                </a:cxn>
              </a:cxnLst>
              <a:rect l="0" t="0" r="r" b="b"/>
              <a:pathLst>
                <a:path w="8129" h="5470">
                  <a:moveTo>
                    <a:pt x="7269" y="1373"/>
                  </a:moveTo>
                  <a:lnTo>
                    <a:pt x="7285" y="1320"/>
                  </a:lnTo>
                  <a:lnTo>
                    <a:pt x="7296" y="1266"/>
                  </a:lnTo>
                  <a:lnTo>
                    <a:pt x="7301" y="1214"/>
                  </a:lnTo>
                  <a:lnTo>
                    <a:pt x="7301" y="1163"/>
                  </a:lnTo>
                  <a:lnTo>
                    <a:pt x="7295" y="1114"/>
                  </a:lnTo>
                  <a:lnTo>
                    <a:pt x="7285" y="1066"/>
                  </a:lnTo>
                  <a:lnTo>
                    <a:pt x="7270" y="1020"/>
                  </a:lnTo>
                  <a:lnTo>
                    <a:pt x="7250" y="976"/>
                  </a:lnTo>
                  <a:lnTo>
                    <a:pt x="7226" y="935"/>
                  </a:lnTo>
                  <a:lnTo>
                    <a:pt x="7198" y="896"/>
                  </a:lnTo>
                  <a:lnTo>
                    <a:pt x="7166" y="860"/>
                  </a:lnTo>
                  <a:lnTo>
                    <a:pt x="7131" y="827"/>
                  </a:lnTo>
                  <a:lnTo>
                    <a:pt x="7092" y="798"/>
                  </a:lnTo>
                  <a:lnTo>
                    <a:pt x="7050" y="773"/>
                  </a:lnTo>
                  <a:lnTo>
                    <a:pt x="7005" y="752"/>
                  </a:lnTo>
                  <a:lnTo>
                    <a:pt x="6958" y="734"/>
                  </a:lnTo>
                  <a:lnTo>
                    <a:pt x="6908" y="722"/>
                  </a:lnTo>
                  <a:lnTo>
                    <a:pt x="6856" y="714"/>
                  </a:lnTo>
                  <a:lnTo>
                    <a:pt x="6801" y="711"/>
                  </a:lnTo>
                  <a:lnTo>
                    <a:pt x="6745" y="713"/>
                  </a:lnTo>
                  <a:lnTo>
                    <a:pt x="6722" y="715"/>
                  </a:lnTo>
                  <a:lnTo>
                    <a:pt x="6699" y="718"/>
                  </a:lnTo>
                  <a:lnTo>
                    <a:pt x="6674" y="721"/>
                  </a:lnTo>
                  <a:lnTo>
                    <a:pt x="6649" y="725"/>
                  </a:lnTo>
                  <a:lnTo>
                    <a:pt x="6623" y="729"/>
                  </a:lnTo>
                  <a:lnTo>
                    <a:pt x="6597" y="732"/>
                  </a:lnTo>
                  <a:lnTo>
                    <a:pt x="6570" y="736"/>
                  </a:lnTo>
                  <a:lnTo>
                    <a:pt x="6544" y="739"/>
                  </a:lnTo>
                  <a:lnTo>
                    <a:pt x="6517" y="742"/>
                  </a:lnTo>
                  <a:lnTo>
                    <a:pt x="6490" y="745"/>
                  </a:lnTo>
                  <a:lnTo>
                    <a:pt x="6463" y="746"/>
                  </a:lnTo>
                  <a:lnTo>
                    <a:pt x="6436" y="747"/>
                  </a:lnTo>
                  <a:lnTo>
                    <a:pt x="6410" y="747"/>
                  </a:lnTo>
                  <a:lnTo>
                    <a:pt x="6384" y="746"/>
                  </a:lnTo>
                  <a:lnTo>
                    <a:pt x="6358" y="744"/>
                  </a:lnTo>
                  <a:lnTo>
                    <a:pt x="6333" y="741"/>
                  </a:lnTo>
                  <a:lnTo>
                    <a:pt x="6309" y="736"/>
                  </a:lnTo>
                  <a:lnTo>
                    <a:pt x="6285" y="729"/>
                  </a:lnTo>
                  <a:lnTo>
                    <a:pt x="6262" y="721"/>
                  </a:lnTo>
                  <a:lnTo>
                    <a:pt x="6240" y="711"/>
                  </a:lnTo>
                  <a:lnTo>
                    <a:pt x="6213" y="696"/>
                  </a:lnTo>
                  <a:lnTo>
                    <a:pt x="6187" y="680"/>
                  </a:lnTo>
                  <a:lnTo>
                    <a:pt x="6162" y="663"/>
                  </a:lnTo>
                  <a:lnTo>
                    <a:pt x="6137" y="646"/>
                  </a:lnTo>
                  <a:lnTo>
                    <a:pt x="6112" y="628"/>
                  </a:lnTo>
                  <a:lnTo>
                    <a:pt x="6088" y="610"/>
                  </a:lnTo>
                  <a:lnTo>
                    <a:pt x="6065" y="591"/>
                  </a:lnTo>
                  <a:lnTo>
                    <a:pt x="6041" y="572"/>
                  </a:lnTo>
                  <a:lnTo>
                    <a:pt x="6018" y="553"/>
                  </a:lnTo>
                  <a:lnTo>
                    <a:pt x="5995" y="534"/>
                  </a:lnTo>
                  <a:lnTo>
                    <a:pt x="5972" y="514"/>
                  </a:lnTo>
                  <a:lnTo>
                    <a:pt x="5948" y="495"/>
                  </a:lnTo>
                  <a:lnTo>
                    <a:pt x="5925" y="477"/>
                  </a:lnTo>
                  <a:lnTo>
                    <a:pt x="5901" y="458"/>
                  </a:lnTo>
                  <a:lnTo>
                    <a:pt x="5877" y="441"/>
                  </a:lnTo>
                  <a:lnTo>
                    <a:pt x="5852" y="423"/>
                  </a:lnTo>
                  <a:lnTo>
                    <a:pt x="5827" y="407"/>
                  </a:lnTo>
                  <a:lnTo>
                    <a:pt x="5801" y="391"/>
                  </a:lnTo>
                  <a:lnTo>
                    <a:pt x="5775" y="377"/>
                  </a:lnTo>
                  <a:lnTo>
                    <a:pt x="5748" y="363"/>
                  </a:lnTo>
                  <a:lnTo>
                    <a:pt x="5695" y="343"/>
                  </a:lnTo>
                  <a:lnTo>
                    <a:pt x="5643" y="333"/>
                  </a:lnTo>
                  <a:lnTo>
                    <a:pt x="5591" y="331"/>
                  </a:lnTo>
                  <a:lnTo>
                    <a:pt x="5539" y="337"/>
                  </a:lnTo>
                  <a:lnTo>
                    <a:pt x="5487" y="348"/>
                  </a:lnTo>
                  <a:lnTo>
                    <a:pt x="5435" y="365"/>
                  </a:lnTo>
                  <a:lnTo>
                    <a:pt x="5383" y="386"/>
                  </a:lnTo>
                  <a:lnTo>
                    <a:pt x="5331" y="409"/>
                  </a:lnTo>
                  <a:lnTo>
                    <a:pt x="5280" y="435"/>
                  </a:lnTo>
                  <a:lnTo>
                    <a:pt x="5228" y="461"/>
                  </a:lnTo>
                  <a:lnTo>
                    <a:pt x="5176" y="488"/>
                  </a:lnTo>
                  <a:lnTo>
                    <a:pt x="5125" y="513"/>
                  </a:lnTo>
                  <a:lnTo>
                    <a:pt x="5073" y="535"/>
                  </a:lnTo>
                  <a:lnTo>
                    <a:pt x="5022" y="554"/>
                  </a:lnTo>
                  <a:lnTo>
                    <a:pt x="4971" y="569"/>
                  </a:lnTo>
                  <a:lnTo>
                    <a:pt x="4919" y="578"/>
                  </a:lnTo>
                  <a:lnTo>
                    <a:pt x="4868" y="580"/>
                  </a:lnTo>
                  <a:lnTo>
                    <a:pt x="4817" y="574"/>
                  </a:lnTo>
                  <a:lnTo>
                    <a:pt x="4766" y="560"/>
                  </a:lnTo>
                  <a:lnTo>
                    <a:pt x="4715" y="535"/>
                  </a:lnTo>
                  <a:lnTo>
                    <a:pt x="4696" y="523"/>
                  </a:lnTo>
                  <a:lnTo>
                    <a:pt x="4678" y="510"/>
                  </a:lnTo>
                  <a:lnTo>
                    <a:pt x="4661" y="496"/>
                  </a:lnTo>
                  <a:lnTo>
                    <a:pt x="4644" y="481"/>
                  </a:lnTo>
                  <a:lnTo>
                    <a:pt x="4628" y="466"/>
                  </a:lnTo>
                  <a:lnTo>
                    <a:pt x="4613" y="449"/>
                  </a:lnTo>
                  <a:lnTo>
                    <a:pt x="4598" y="432"/>
                  </a:lnTo>
                  <a:lnTo>
                    <a:pt x="4584" y="415"/>
                  </a:lnTo>
                  <a:lnTo>
                    <a:pt x="4569" y="397"/>
                  </a:lnTo>
                  <a:lnTo>
                    <a:pt x="4555" y="380"/>
                  </a:lnTo>
                  <a:lnTo>
                    <a:pt x="4541" y="362"/>
                  </a:lnTo>
                  <a:lnTo>
                    <a:pt x="4527" y="344"/>
                  </a:lnTo>
                  <a:lnTo>
                    <a:pt x="4512" y="326"/>
                  </a:lnTo>
                  <a:lnTo>
                    <a:pt x="4497" y="309"/>
                  </a:lnTo>
                  <a:lnTo>
                    <a:pt x="4482" y="292"/>
                  </a:lnTo>
                  <a:lnTo>
                    <a:pt x="4467" y="275"/>
                  </a:lnTo>
                  <a:lnTo>
                    <a:pt x="4451" y="259"/>
                  </a:lnTo>
                  <a:lnTo>
                    <a:pt x="4434" y="244"/>
                  </a:lnTo>
                  <a:lnTo>
                    <a:pt x="4416" y="229"/>
                  </a:lnTo>
                  <a:lnTo>
                    <a:pt x="4398" y="216"/>
                  </a:lnTo>
                  <a:lnTo>
                    <a:pt x="4372" y="198"/>
                  </a:lnTo>
                  <a:lnTo>
                    <a:pt x="4346" y="181"/>
                  </a:lnTo>
                  <a:lnTo>
                    <a:pt x="4318" y="164"/>
                  </a:lnTo>
                  <a:lnTo>
                    <a:pt x="4291" y="147"/>
                  </a:lnTo>
                  <a:lnTo>
                    <a:pt x="4262" y="131"/>
                  </a:lnTo>
                  <a:lnTo>
                    <a:pt x="4233" y="115"/>
                  </a:lnTo>
                  <a:lnTo>
                    <a:pt x="4204" y="100"/>
                  </a:lnTo>
                  <a:lnTo>
                    <a:pt x="4174" y="86"/>
                  </a:lnTo>
                  <a:lnTo>
                    <a:pt x="4144" y="73"/>
                  </a:lnTo>
                  <a:lnTo>
                    <a:pt x="4114" y="60"/>
                  </a:lnTo>
                  <a:lnTo>
                    <a:pt x="4083" y="48"/>
                  </a:lnTo>
                  <a:lnTo>
                    <a:pt x="4052" y="38"/>
                  </a:lnTo>
                  <a:lnTo>
                    <a:pt x="4021" y="28"/>
                  </a:lnTo>
                  <a:lnTo>
                    <a:pt x="3990" y="20"/>
                  </a:lnTo>
                  <a:lnTo>
                    <a:pt x="3958" y="13"/>
                  </a:lnTo>
                  <a:lnTo>
                    <a:pt x="3927" y="7"/>
                  </a:lnTo>
                  <a:lnTo>
                    <a:pt x="3895" y="3"/>
                  </a:lnTo>
                  <a:lnTo>
                    <a:pt x="3863" y="1"/>
                  </a:lnTo>
                  <a:lnTo>
                    <a:pt x="3832" y="0"/>
                  </a:lnTo>
                  <a:lnTo>
                    <a:pt x="3800" y="0"/>
                  </a:lnTo>
                  <a:lnTo>
                    <a:pt x="3775" y="2"/>
                  </a:lnTo>
                  <a:lnTo>
                    <a:pt x="3749" y="3"/>
                  </a:lnTo>
                  <a:lnTo>
                    <a:pt x="3722" y="6"/>
                  </a:lnTo>
                  <a:lnTo>
                    <a:pt x="3696" y="9"/>
                  </a:lnTo>
                  <a:lnTo>
                    <a:pt x="3669" y="12"/>
                  </a:lnTo>
                  <a:lnTo>
                    <a:pt x="3643" y="16"/>
                  </a:lnTo>
                  <a:lnTo>
                    <a:pt x="3616" y="20"/>
                  </a:lnTo>
                  <a:lnTo>
                    <a:pt x="3589" y="25"/>
                  </a:lnTo>
                  <a:lnTo>
                    <a:pt x="3562" y="31"/>
                  </a:lnTo>
                  <a:lnTo>
                    <a:pt x="3536" y="37"/>
                  </a:lnTo>
                  <a:lnTo>
                    <a:pt x="3509" y="44"/>
                  </a:lnTo>
                  <a:lnTo>
                    <a:pt x="3483" y="52"/>
                  </a:lnTo>
                  <a:lnTo>
                    <a:pt x="3458" y="60"/>
                  </a:lnTo>
                  <a:lnTo>
                    <a:pt x="3432" y="69"/>
                  </a:lnTo>
                  <a:lnTo>
                    <a:pt x="3407" y="79"/>
                  </a:lnTo>
                  <a:lnTo>
                    <a:pt x="3383" y="89"/>
                  </a:lnTo>
                  <a:lnTo>
                    <a:pt x="3359" y="100"/>
                  </a:lnTo>
                  <a:lnTo>
                    <a:pt x="3335" y="113"/>
                  </a:lnTo>
                  <a:lnTo>
                    <a:pt x="3313" y="126"/>
                  </a:lnTo>
                  <a:lnTo>
                    <a:pt x="3291" y="139"/>
                  </a:lnTo>
                  <a:lnTo>
                    <a:pt x="3268" y="155"/>
                  </a:lnTo>
                  <a:lnTo>
                    <a:pt x="3247" y="172"/>
                  </a:lnTo>
                  <a:lnTo>
                    <a:pt x="3227" y="190"/>
                  </a:lnTo>
                  <a:lnTo>
                    <a:pt x="3208" y="208"/>
                  </a:lnTo>
                  <a:lnTo>
                    <a:pt x="3191" y="228"/>
                  </a:lnTo>
                  <a:lnTo>
                    <a:pt x="3175" y="247"/>
                  </a:lnTo>
                  <a:lnTo>
                    <a:pt x="3160" y="268"/>
                  </a:lnTo>
                  <a:lnTo>
                    <a:pt x="3145" y="289"/>
                  </a:lnTo>
                  <a:lnTo>
                    <a:pt x="3131" y="310"/>
                  </a:lnTo>
                  <a:lnTo>
                    <a:pt x="3118" y="332"/>
                  </a:lnTo>
                  <a:lnTo>
                    <a:pt x="3105" y="354"/>
                  </a:lnTo>
                  <a:lnTo>
                    <a:pt x="3092" y="376"/>
                  </a:lnTo>
                  <a:lnTo>
                    <a:pt x="3079" y="398"/>
                  </a:lnTo>
                  <a:lnTo>
                    <a:pt x="3067" y="421"/>
                  </a:lnTo>
                  <a:lnTo>
                    <a:pt x="3054" y="444"/>
                  </a:lnTo>
                  <a:lnTo>
                    <a:pt x="3041" y="466"/>
                  </a:lnTo>
                  <a:lnTo>
                    <a:pt x="3027" y="489"/>
                  </a:lnTo>
                  <a:lnTo>
                    <a:pt x="3014" y="511"/>
                  </a:lnTo>
                  <a:lnTo>
                    <a:pt x="2999" y="533"/>
                  </a:lnTo>
                  <a:lnTo>
                    <a:pt x="2984" y="555"/>
                  </a:lnTo>
                  <a:lnTo>
                    <a:pt x="2943" y="606"/>
                  </a:lnTo>
                  <a:lnTo>
                    <a:pt x="2901" y="647"/>
                  </a:lnTo>
                  <a:lnTo>
                    <a:pt x="2858" y="680"/>
                  </a:lnTo>
                  <a:lnTo>
                    <a:pt x="2813" y="705"/>
                  </a:lnTo>
                  <a:lnTo>
                    <a:pt x="2768" y="724"/>
                  </a:lnTo>
                  <a:lnTo>
                    <a:pt x="2722" y="735"/>
                  </a:lnTo>
                  <a:lnTo>
                    <a:pt x="2675" y="741"/>
                  </a:lnTo>
                  <a:lnTo>
                    <a:pt x="2628" y="741"/>
                  </a:lnTo>
                  <a:lnTo>
                    <a:pt x="2580" y="737"/>
                  </a:lnTo>
                  <a:lnTo>
                    <a:pt x="2531" y="729"/>
                  </a:lnTo>
                  <a:lnTo>
                    <a:pt x="2482" y="718"/>
                  </a:lnTo>
                  <a:lnTo>
                    <a:pt x="2433" y="704"/>
                  </a:lnTo>
                  <a:lnTo>
                    <a:pt x="2384" y="688"/>
                  </a:lnTo>
                  <a:lnTo>
                    <a:pt x="2334" y="670"/>
                  </a:lnTo>
                  <a:lnTo>
                    <a:pt x="2285" y="652"/>
                  </a:lnTo>
                  <a:lnTo>
                    <a:pt x="2235" y="634"/>
                  </a:lnTo>
                  <a:lnTo>
                    <a:pt x="2186" y="617"/>
                  </a:lnTo>
                  <a:lnTo>
                    <a:pt x="2137" y="601"/>
                  </a:lnTo>
                  <a:lnTo>
                    <a:pt x="2089" y="586"/>
                  </a:lnTo>
                  <a:lnTo>
                    <a:pt x="2040" y="575"/>
                  </a:lnTo>
                  <a:lnTo>
                    <a:pt x="1987" y="562"/>
                  </a:lnTo>
                  <a:lnTo>
                    <a:pt x="1935" y="546"/>
                  </a:lnTo>
                  <a:lnTo>
                    <a:pt x="1883" y="528"/>
                  </a:lnTo>
                  <a:lnTo>
                    <a:pt x="1831" y="507"/>
                  </a:lnTo>
                  <a:lnTo>
                    <a:pt x="1780" y="486"/>
                  </a:lnTo>
                  <a:lnTo>
                    <a:pt x="1730" y="463"/>
                  </a:lnTo>
                  <a:lnTo>
                    <a:pt x="1679" y="439"/>
                  </a:lnTo>
                  <a:lnTo>
                    <a:pt x="1629" y="414"/>
                  </a:lnTo>
                  <a:lnTo>
                    <a:pt x="1579" y="390"/>
                  </a:lnTo>
                  <a:lnTo>
                    <a:pt x="1528" y="366"/>
                  </a:lnTo>
                  <a:lnTo>
                    <a:pt x="1478" y="342"/>
                  </a:lnTo>
                  <a:lnTo>
                    <a:pt x="1427" y="320"/>
                  </a:lnTo>
                  <a:lnTo>
                    <a:pt x="1376" y="300"/>
                  </a:lnTo>
                  <a:lnTo>
                    <a:pt x="1324" y="281"/>
                  </a:lnTo>
                  <a:lnTo>
                    <a:pt x="1272" y="265"/>
                  </a:lnTo>
                  <a:lnTo>
                    <a:pt x="1219" y="251"/>
                  </a:lnTo>
                  <a:lnTo>
                    <a:pt x="1165" y="241"/>
                  </a:lnTo>
                  <a:lnTo>
                    <a:pt x="1111" y="234"/>
                  </a:lnTo>
                  <a:lnTo>
                    <a:pt x="1055" y="231"/>
                  </a:lnTo>
                  <a:lnTo>
                    <a:pt x="999" y="232"/>
                  </a:lnTo>
                  <a:lnTo>
                    <a:pt x="956" y="236"/>
                  </a:lnTo>
                  <a:lnTo>
                    <a:pt x="913" y="243"/>
                  </a:lnTo>
                  <a:lnTo>
                    <a:pt x="873" y="252"/>
                  </a:lnTo>
                  <a:lnTo>
                    <a:pt x="834" y="264"/>
                  </a:lnTo>
                  <a:lnTo>
                    <a:pt x="798" y="278"/>
                  </a:lnTo>
                  <a:lnTo>
                    <a:pt x="764" y="294"/>
                  </a:lnTo>
                  <a:lnTo>
                    <a:pt x="734" y="312"/>
                  </a:lnTo>
                  <a:lnTo>
                    <a:pt x="707" y="332"/>
                  </a:lnTo>
                  <a:lnTo>
                    <a:pt x="685" y="354"/>
                  </a:lnTo>
                  <a:lnTo>
                    <a:pt x="666" y="377"/>
                  </a:lnTo>
                  <a:lnTo>
                    <a:pt x="652" y="402"/>
                  </a:lnTo>
                  <a:lnTo>
                    <a:pt x="644" y="428"/>
                  </a:lnTo>
                  <a:lnTo>
                    <a:pt x="640" y="455"/>
                  </a:lnTo>
                  <a:lnTo>
                    <a:pt x="643" y="483"/>
                  </a:lnTo>
                  <a:lnTo>
                    <a:pt x="652" y="512"/>
                  </a:lnTo>
                  <a:lnTo>
                    <a:pt x="668" y="542"/>
                  </a:lnTo>
                  <a:lnTo>
                    <a:pt x="690" y="573"/>
                  </a:lnTo>
                  <a:lnTo>
                    <a:pt x="720" y="604"/>
                  </a:lnTo>
                  <a:lnTo>
                    <a:pt x="758" y="635"/>
                  </a:lnTo>
                  <a:lnTo>
                    <a:pt x="804" y="667"/>
                  </a:lnTo>
                  <a:lnTo>
                    <a:pt x="826" y="679"/>
                  </a:lnTo>
                  <a:lnTo>
                    <a:pt x="853" y="693"/>
                  </a:lnTo>
                  <a:lnTo>
                    <a:pt x="886" y="708"/>
                  </a:lnTo>
                  <a:lnTo>
                    <a:pt x="922" y="724"/>
                  </a:lnTo>
                  <a:lnTo>
                    <a:pt x="962" y="741"/>
                  </a:lnTo>
                  <a:lnTo>
                    <a:pt x="1004" y="760"/>
                  </a:lnTo>
                  <a:lnTo>
                    <a:pt x="1048" y="779"/>
                  </a:lnTo>
                  <a:lnTo>
                    <a:pt x="1093" y="800"/>
                  </a:lnTo>
                  <a:lnTo>
                    <a:pt x="1138" y="822"/>
                  </a:lnTo>
                  <a:lnTo>
                    <a:pt x="1182" y="845"/>
                  </a:lnTo>
                  <a:lnTo>
                    <a:pt x="1225" y="869"/>
                  </a:lnTo>
                  <a:lnTo>
                    <a:pt x="1266" y="895"/>
                  </a:lnTo>
                  <a:lnTo>
                    <a:pt x="1303" y="921"/>
                  </a:lnTo>
                  <a:lnTo>
                    <a:pt x="1337" y="948"/>
                  </a:lnTo>
                  <a:lnTo>
                    <a:pt x="1366" y="976"/>
                  </a:lnTo>
                  <a:lnTo>
                    <a:pt x="1389" y="1006"/>
                  </a:lnTo>
                  <a:lnTo>
                    <a:pt x="1406" y="1036"/>
                  </a:lnTo>
                  <a:lnTo>
                    <a:pt x="1417" y="1067"/>
                  </a:lnTo>
                  <a:lnTo>
                    <a:pt x="1419" y="1100"/>
                  </a:lnTo>
                  <a:lnTo>
                    <a:pt x="1412" y="1133"/>
                  </a:lnTo>
                  <a:lnTo>
                    <a:pt x="1402" y="1154"/>
                  </a:lnTo>
                  <a:lnTo>
                    <a:pt x="1387" y="1173"/>
                  </a:lnTo>
                  <a:lnTo>
                    <a:pt x="1368" y="1189"/>
                  </a:lnTo>
                  <a:lnTo>
                    <a:pt x="1345" y="1202"/>
                  </a:lnTo>
                  <a:lnTo>
                    <a:pt x="1319" y="1213"/>
                  </a:lnTo>
                  <a:lnTo>
                    <a:pt x="1290" y="1221"/>
                  </a:lnTo>
                  <a:lnTo>
                    <a:pt x="1258" y="1228"/>
                  </a:lnTo>
                  <a:lnTo>
                    <a:pt x="1225" y="1232"/>
                  </a:lnTo>
                  <a:lnTo>
                    <a:pt x="1190" y="1235"/>
                  </a:lnTo>
                  <a:lnTo>
                    <a:pt x="1154" y="1237"/>
                  </a:lnTo>
                  <a:lnTo>
                    <a:pt x="1118" y="1238"/>
                  </a:lnTo>
                  <a:lnTo>
                    <a:pt x="1081" y="1237"/>
                  </a:lnTo>
                  <a:lnTo>
                    <a:pt x="1045" y="1235"/>
                  </a:lnTo>
                  <a:lnTo>
                    <a:pt x="1010" y="1233"/>
                  </a:lnTo>
                  <a:lnTo>
                    <a:pt x="977" y="1231"/>
                  </a:lnTo>
                  <a:lnTo>
                    <a:pt x="945" y="1228"/>
                  </a:lnTo>
                  <a:lnTo>
                    <a:pt x="916" y="1225"/>
                  </a:lnTo>
                  <a:lnTo>
                    <a:pt x="889" y="1222"/>
                  </a:lnTo>
                  <a:lnTo>
                    <a:pt x="866" y="1220"/>
                  </a:lnTo>
                  <a:lnTo>
                    <a:pt x="846" y="1218"/>
                  </a:lnTo>
                  <a:lnTo>
                    <a:pt x="807" y="1215"/>
                  </a:lnTo>
                  <a:lnTo>
                    <a:pt x="768" y="1213"/>
                  </a:lnTo>
                  <a:lnTo>
                    <a:pt x="728" y="1211"/>
                  </a:lnTo>
                  <a:lnTo>
                    <a:pt x="688" y="1210"/>
                  </a:lnTo>
                  <a:lnTo>
                    <a:pt x="647" y="1210"/>
                  </a:lnTo>
                  <a:lnTo>
                    <a:pt x="606" y="1211"/>
                  </a:lnTo>
                  <a:lnTo>
                    <a:pt x="565" y="1214"/>
                  </a:lnTo>
                  <a:lnTo>
                    <a:pt x="525" y="1218"/>
                  </a:lnTo>
                  <a:lnTo>
                    <a:pt x="484" y="1223"/>
                  </a:lnTo>
                  <a:lnTo>
                    <a:pt x="445" y="1230"/>
                  </a:lnTo>
                  <a:lnTo>
                    <a:pt x="405" y="1239"/>
                  </a:lnTo>
                  <a:lnTo>
                    <a:pt x="367" y="1250"/>
                  </a:lnTo>
                  <a:lnTo>
                    <a:pt x="329" y="1263"/>
                  </a:lnTo>
                  <a:lnTo>
                    <a:pt x="292" y="1278"/>
                  </a:lnTo>
                  <a:lnTo>
                    <a:pt x="257" y="1295"/>
                  </a:lnTo>
                  <a:lnTo>
                    <a:pt x="222" y="1315"/>
                  </a:lnTo>
                  <a:lnTo>
                    <a:pt x="190" y="1337"/>
                  </a:lnTo>
                  <a:lnTo>
                    <a:pt x="158" y="1362"/>
                  </a:lnTo>
                  <a:lnTo>
                    <a:pt x="129" y="1390"/>
                  </a:lnTo>
                  <a:lnTo>
                    <a:pt x="101" y="1421"/>
                  </a:lnTo>
                  <a:lnTo>
                    <a:pt x="59" y="1479"/>
                  </a:lnTo>
                  <a:lnTo>
                    <a:pt x="29" y="1535"/>
                  </a:lnTo>
                  <a:lnTo>
                    <a:pt x="10" y="1590"/>
                  </a:lnTo>
                  <a:lnTo>
                    <a:pt x="0" y="1644"/>
                  </a:lnTo>
                  <a:lnTo>
                    <a:pt x="0" y="1697"/>
                  </a:lnTo>
                  <a:lnTo>
                    <a:pt x="7" y="1749"/>
                  </a:lnTo>
                  <a:lnTo>
                    <a:pt x="22" y="1799"/>
                  </a:lnTo>
                  <a:lnTo>
                    <a:pt x="44" y="1848"/>
                  </a:lnTo>
                  <a:lnTo>
                    <a:pt x="72" y="1896"/>
                  </a:lnTo>
                  <a:lnTo>
                    <a:pt x="105" y="1943"/>
                  </a:lnTo>
                  <a:lnTo>
                    <a:pt x="141" y="1989"/>
                  </a:lnTo>
                  <a:lnTo>
                    <a:pt x="182" y="2033"/>
                  </a:lnTo>
                  <a:lnTo>
                    <a:pt x="225" y="2076"/>
                  </a:lnTo>
                  <a:lnTo>
                    <a:pt x="269" y="2118"/>
                  </a:lnTo>
                  <a:lnTo>
                    <a:pt x="315" y="2158"/>
                  </a:lnTo>
                  <a:lnTo>
                    <a:pt x="361" y="2198"/>
                  </a:lnTo>
                  <a:lnTo>
                    <a:pt x="406" y="2236"/>
                  </a:lnTo>
                  <a:lnTo>
                    <a:pt x="450" y="2272"/>
                  </a:lnTo>
                  <a:lnTo>
                    <a:pt x="491" y="2308"/>
                  </a:lnTo>
                  <a:lnTo>
                    <a:pt x="530" y="2342"/>
                  </a:lnTo>
                  <a:lnTo>
                    <a:pt x="565" y="2378"/>
                  </a:lnTo>
                  <a:lnTo>
                    <a:pt x="596" y="2414"/>
                  </a:lnTo>
                  <a:lnTo>
                    <a:pt x="621" y="2450"/>
                  </a:lnTo>
                  <a:lnTo>
                    <a:pt x="642" y="2487"/>
                  </a:lnTo>
                  <a:lnTo>
                    <a:pt x="658" y="2523"/>
                  </a:lnTo>
                  <a:lnTo>
                    <a:pt x="669" y="2560"/>
                  </a:lnTo>
                  <a:lnTo>
                    <a:pt x="677" y="2598"/>
                  </a:lnTo>
                  <a:lnTo>
                    <a:pt x="680" y="2635"/>
                  </a:lnTo>
                  <a:lnTo>
                    <a:pt x="680" y="2673"/>
                  </a:lnTo>
                  <a:lnTo>
                    <a:pt x="677" y="2711"/>
                  </a:lnTo>
                  <a:lnTo>
                    <a:pt x="670" y="2749"/>
                  </a:lnTo>
                  <a:lnTo>
                    <a:pt x="661" y="2787"/>
                  </a:lnTo>
                  <a:lnTo>
                    <a:pt x="649" y="2826"/>
                  </a:lnTo>
                  <a:lnTo>
                    <a:pt x="634" y="2865"/>
                  </a:lnTo>
                  <a:lnTo>
                    <a:pt x="618" y="2903"/>
                  </a:lnTo>
                  <a:lnTo>
                    <a:pt x="599" y="2942"/>
                  </a:lnTo>
                  <a:lnTo>
                    <a:pt x="579" y="2981"/>
                  </a:lnTo>
                  <a:lnTo>
                    <a:pt x="558" y="3021"/>
                  </a:lnTo>
                  <a:lnTo>
                    <a:pt x="536" y="3060"/>
                  </a:lnTo>
                  <a:lnTo>
                    <a:pt x="512" y="3099"/>
                  </a:lnTo>
                  <a:lnTo>
                    <a:pt x="480" y="3153"/>
                  </a:lnTo>
                  <a:lnTo>
                    <a:pt x="449" y="3206"/>
                  </a:lnTo>
                  <a:lnTo>
                    <a:pt x="418" y="3260"/>
                  </a:lnTo>
                  <a:lnTo>
                    <a:pt x="388" y="3314"/>
                  </a:lnTo>
                  <a:lnTo>
                    <a:pt x="358" y="3368"/>
                  </a:lnTo>
                  <a:lnTo>
                    <a:pt x="330" y="3422"/>
                  </a:lnTo>
                  <a:lnTo>
                    <a:pt x="303" y="3477"/>
                  </a:lnTo>
                  <a:lnTo>
                    <a:pt x="278" y="3532"/>
                  </a:lnTo>
                  <a:lnTo>
                    <a:pt x="255" y="3587"/>
                  </a:lnTo>
                  <a:lnTo>
                    <a:pt x="233" y="3643"/>
                  </a:lnTo>
                  <a:lnTo>
                    <a:pt x="214" y="3700"/>
                  </a:lnTo>
                  <a:lnTo>
                    <a:pt x="197" y="3757"/>
                  </a:lnTo>
                  <a:lnTo>
                    <a:pt x="183" y="3814"/>
                  </a:lnTo>
                  <a:lnTo>
                    <a:pt x="172" y="3873"/>
                  </a:lnTo>
                  <a:lnTo>
                    <a:pt x="163" y="3932"/>
                  </a:lnTo>
                  <a:lnTo>
                    <a:pt x="158" y="3992"/>
                  </a:lnTo>
                  <a:lnTo>
                    <a:pt x="157" y="4053"/>
                  </a:lnTo>
                  <a:lnTo>
                    <a:pt x="159" y="4115"/>
                  </a:lnTo>
                  <a:lnTo>
                    <a:pt x="165" y="4178"/>
                  </a:lnTo>
                  <a:lnTo>
                    <a:pt x="175" y="4242"/>
                  </a:lnTo>
                  <a:lnTo>
                    <a:pt x="197" y="4338"/>
                  </a:lnTo>
                  <a:lnTo>
                    <a:pt x="226" y="4429"/>
                  </a:lnTo>
                  <a:lnTo>
                    <a:pt x="263" y="4518"/>
                  </a:lnTo>
                  <a:lnTo>
                    <a:pt x="306" y="4602"/>
                  </a:lnTo>
                  <a:lnTo>
                    <a:pt x="355" y="4682"/>
                  </a:lnTo>
                  <a:lnTo>
                    <a:pt x="410" y="4757"/>
                  </a:lnTo>
                  <a:lnTo>
                    <a:pt x="470" y="4827"/>
                  </a:lnTo>
                  <a:lnTo>
                    <a:pt x="536" y="4892"/>
                  </a:lnTo>
                  <a:lnTo>
                    <a:pt x="606" y="4952"/>
                  </a:lnTo>
                  <a:lnTo>
                    <a:pt x="680" y="5006"/>
                  </a:lnTo>
                  <a:lnTo>
                    <a:pt x="758" y="5054"/>
                  </a:lnTo>
                  <a:lnTo>
                    <a:pt x="840" y="5096"/>
                  </a:lnTo>
                  <a:lnTo>
                    <a:pt x="925" y="5131"/>
                  </a:lnTo>
                  <a:lnTo>
                    <a:pt x="1013" y="5159"/>
                  </a:lnTo>
                  <a:lnTo>
                    <a:pt x="1103" y="5180"/>
                  </a:lnTo>
                  <a:lnTo>
                    <a:pt x="1196" y="5194"/>
                  </a:lnTo>
                  <a:lnTo>
                    <a:pt x="1290" y="5200"/>
                  </a:lnTo>
                  <a:lnTo>
                    <a:pt x="1385" y="5199"/>
                  </a:lnTo>
                  <a:lnTo>
                    <a:pt x="1481" y="5189"/>
                  </a:lnTo>
                  <a:lnTo>
                    <a:pt x="1578" y="5170"/>
                  </a:lnTo>
                  <a:lnTo>
                    <a:pt x="1656" y="5149"/>
                  </a:lnTo>
                  <a:lnTo>
                    <a:pt x="1732" y="5124"/>
                  </a:lnTo>
                  <a:lnTo>
                    <a:pt x="1806" y="5095"/>
                  </a:lnTo>
                  <a:lnTo>
                    <a:pt x="1879" y="5062"/>
                  </a:lnTo>
                  <a:lnTo>
                    <a:pt x="1951" y="5027"/>
                  </a:lnTo>
                  <a:lnTo>
                    <a:pt x="2022" y="4989"/>
                  </a:lnTo>
                  <a:lnTo>
                    <a:pt x="2092" y="4950"/>
                  </a:lnTo>
                  <a:lnTo>
                    <a:pt x="2162" y="4910"/>
                  </a:lnTo>
                  <a:lnTo>
                    <a:pt x="2232" y="4869"/>
                  </a:lnTo>
                  <a:lnTo>
                    <a:pt x="2302" y="4828"/>
                  </a:lnTo>
                  <a:lnTo>
                    <a:pt x="2372" y="4788"/>
                  </a:lnTo>
                  <a:lnTo>
                    <a:pt x="2442" y="4748"/>
                  </a:lnTo>
                  <a:lnTo>
                    <a:pt x="2513" y="4711"/>
                  </a:lnTo>
                  <a:lnTo>
                    <a:pt x="2585" y="4675"/>
                  </a:lnTo>
                  <a:lnTo>
                    <a:pt x="2658" y="4643"/>
                  </a:lnTo>
                  <a:lnTo>
                    <a:pt x="2732" y="4613"/>
                  </a:lnTo>
                  <a:lnTo>
                    <a:pt x="2808" y="4588"/>
                  </a:lnTo>
                  <a:lnTo>
                    <a:pt x="2886" y="4567"/>
                  </a:lnTo>
                  <a:lnTo>
                    <a:pt x="2965" y="4551"/>
                  </a:lnTo>
                  <a:lnTo>
                    <a:pt x="3046" y="4540"/>
                  </a:lnTo>
                  <a:lnTo>
                    <a:pt x="3116" y="4538"/>
                  </a:lnTo>
                  <a:lnTo>
                    <a:pt x="3183" y="4546"/>
                  </a:lnTo>
                  <a:lnTo>
                    <a:pt x="3246" y="4562"/>
                  </a:lnTo>
                  <a:lnTo>
                    <a:pt x="3306" y="4585"/>
                  </a:lnTo>
                  <a:lnTo>
                    <a:pt x="3364" y="4615"/>
                  </a:lnTo>
                  <a:lnTo>
                    <a:pt x="3419" y="4650"/>
                  </a:lnTo>
                  <a:lnTo>
                    <a:pt x="3473" y="4690"/>
                  </a:lnTo>
                  <a:lnTo>
                    <a:pt x="3526" y="4734"/>
                  </a:lnTo>
                  <a:lnTo>
                    <a:pt x="3577" y="4781"/>
                  </a:lnTo>
                  <a:lnTo>
                    <a:pt x="3628" y="4829"/>
                  </a:lnTo>
                  <a:lnTo>
                    <a:pt x="3679" y="4879"/>
                  </a:lnTo>
                  <a:lnTo>
                    <a:pt x="3730" y="4928"/>
                  </a:lnTo>
                  <a:lnTo>
                    <a:pt x="3782" y="4977"/>
                  </a:lnTo>
                  <a:lnTo>
                    <a:pt x="3834" y="5024"/>
                  </a:lnTo>
                  <a:lnTo>
                    <a:pt x="3888" y="5068"/>
                  </a:lnTo>
                  <a:lnTo>
                    <a:pt x="3944" y="5108"/>
                  </a:lnTo>
                  <a:lnTo>
                    <a:pt x="4002" y="5144"/>
                  </a:lnTo>
                  <a:lnTo>
                    <a:pt x="4062" y="5175"/>
                  </a:lnTo>
                  <a:lnTo>
                    <a:pt x="4125" y="5199"/>
                  </a:lnTo>
                  <a:lnTo>
                    <a:pt x="4191" y="5216"/>
                  </a:lnTo>
                  <a:lnTo>
                    <a:pt x="4264" y="5224"/>
                  </a:lnTo>
                  <a:lnTo>
                    <a:pt x="4335" y="5224"/>
                  </a:lnTo>
                  <a:lnTo>
                    <a:pt x="4403" y="5215"/>
                  </a:lnTo>
                  <a:lnTo>
                    <a:pt x="4469" y="5198"/>
                  </a:lnTo>
                  <a:lnTo>
                    <a:pt x="4534" y="5175"/>
                  </a:lnTo>
                  <a:lnTo>
                    <a:pt x="4597" y="5147"/>
                  </a:lnTo>
                  <a:lnTo>
                    <a:pt x="4660" y="5115"/>
                  </a:lnTo>
                  <a:lnTo>
                    <a:pt x="4721" y="5079"/>
                  </a:lnTo>
                  <a:lnTo>
                    <a:pt x="4782" y="5041"/>
                  </a:lnTo>
                  <a:lnTo>
                    <a:pt x="4842" y="5003"/>
                  </a:lnTo>
                  <a:lnTo>
                    <a:pt x="4903" y="4964"/>
                  </a:lnTo>
                  <a:lnTo>
                    <a:pt x="4964" y="4927"/>
                  </a:lnTo>
                  <a:lnTo>
                    <a:pt x="5025" y="4892"/>
                  </a:lnTo>
                  <a:lnTo>
                    <a:pt x="5087" y="4860"/>
                  </a:lnTo>
                  <a:lnTo>
                    <a:pt x="5150" y="4832"/>
                  </a:lnTo>
                  <a:lnTo>
                    <a:pt x="5214" y="4810"/>
                  </a:lnTo>
                  <a:lnTo>
                    <a:pt x="5280" y="4795"/>
                  </a:lnTo>
                  <a:lnTo>
                    <a:pt x="5347" y="4787"/>
                  </a:lnTo>
                  <a:lnTo>
                    <a:pt x="5417" y="4788"/>
                  </a:lnTo>
                  <a:lnTo>
                    <a:pt x="5489" y="4798"/>
                  </a:lnTo>
                  <a:lnTo>
                    <a:pt x="5526" y="4808"/>
                  </a:lnTo>
                  <a:lnTo>
                    <a:pt x="5561" y="4820"/>
                  </a:lnTo>
                  <a:lnTo>
                    <a:pt x="5593" y="4835"/>
                  </a:lnTo>
                  <a:lnTo>
                    <a:pt x="5622" y="4851"/>
                  </a:lnTo>
                  <a:lnTo>
                    <a:pt x="5650" y="4870"/>
                  </a:lnTo>
                  <a:lnTo>
                    <a:pt x="5676" y="4891"/>
                  </a:lnTo>
                  <a:lnTo>
                    <a:pt x="5700" y="4913"/>
                  </a:lnTo>
                  <a:lnTo>
                    <a:pt x="5723" y="4936"/>
                  </a:lnTo>
                  <a:lnTo>
                    <a:pt x="5744" y="4961"/>
                  </a:lnTo>
                  <a:lnTo>
                    <a:pt x="5765" y="4987"/>
                  </a:lnTo>
                  <a:lnTo>
                    <a:pt x="5785" y="5014"/>
                  </a:lnTo>
                  <a:lnTo>
                    <a:pt x="5804" y="5042"/>
                  </a:lnTo>
                  <a:lnTo>
                    <a:pt x="5823" y="5070"/>
                  </a:lnTo>
                  <a:lnTo>
                    <a:pt x="5842" y="5098"/>
                  </a:lnTo>
                  <a:lnTo>
                    <a:pt x="5861" y="5127"/>
                  </a:lnTo>
                  <a:lnTo>
                    <a:pt x="5880" y="5155"/>
                  </a:lnTo>
                  <a:lnTo>
                    <a:pt x="5900" y="5183"/>
                  </a:lnTo>
                  <a:lnTo>
                    <a:pt x="5920" y="5211"/>
                  </a:lnTo>
                  <a:lnTo>
                    <a:pt x="5941" y="5238"/>
                  </a:lnTo>
                  <a:lnTo>
                    <a:pt x="5964" y="5265"/>
                  </a:lnTo>
                  <a:lnTo>
                    <a:pt x="5985" y="5287"/>
                  </a:lnTo>
                  <a:lnTo>
                    <a:pt x="6008" y="5308"/>
                  </a:lnTo>
                  <a:lnTo>
                    <a:pt x="6031" y="5327"/>
                  </a:lnTo>
                  <a:lnTo>
                    <a:pt x="6055" y="5346"/>
                  </a:lnTo>
                  <a:lnTo>
                    <a:pt x="6080" y="5362"/>
                  </a:lnTo>
                  <a:lnTo>
                    <a:pt x="6105" y="5378"/>
                  </a:lnTo>
                  <a:lnTo>
                    <a:pt x="6132" y="5392"/>
                  </a:lnTo>
                  <a:lnTo>
                    <a:pt x="6159" y="5404"/>
                  </a:lnTo>
                  <a:lnTo>
                    <a:pt x="6186" y="5416"/>
                  </a:lnTo>
                  <a:lnTo>
                    <a:pt x="6214" y="5426"/>
                  </a:lnTo>
                  <a:lnTo>
                    <a:pt x="6243" y="5435"/>
                  </a:lnTo>
                  <a:lnTo>
                    <a:pt x="6272" y="5443"/>
                  </a:lnTo>
                  <a:lnTo>
                    <a:pt x="6301" y="5450"/>
                  </a:lnTo>
                  <a:lnTo>
                    <a:pt x="6331" y="5456"/>
                  </a:lnTo>
                  <a:lnTo>
                    <a:pt x="6360" y="5461"/>
                  </a:lnTo>
                  <a:lnTo>
                    <a:pt x="6390" y="5465"/>
                  </a:lnTo>
                  <a:lnTo>
                    <a:pt x="6421" y="5468"/>
                  </a:lnTo>
                  <a:lnTo>
                    <a:pt x="6451" y="5469"/>
                  </a:lnTo>
                  <a:lnTo>
                    <a:pt x="6481" y="5470"/>
                  </a:lnTo>
                  <a:lnTo>
                    <a:pt x="6511" y="5470"/>
                  </a:lnTo>
                  <a:lnTo>
                    <a:pt x="6666" y="5460"/>
                  </a:lnTo>
                  <a:lnTo>
                    <a:pt x="6812" y="5434"/>
                  </a:lnTo>
                  <a:lnTo>
                    <a:pt x="6952" y="5393"/>
                  </a:lnTo>
                  <a:lnTo>
                    <a:pt x="7083" y="5339"/>
                  </a:lnTo>
                  <a:lnTo>
                    <a:pt x="7207" y="5272"/>
                  </a:lnTo>
                  <a:lnTo>
                    <a:pt x="7324" y="5194"/>
                  </a:lnTo>
                  <a:lnTo>
                    <a:pt x="7432" y="5105"/>
                  </a:lnTo>
                  <a:lnTo>
                    <a:pt x="7533" y="5006"/>
                  </a:lnTo>
                  <a:lnTo>
                    <a:pt x="7626" y="4898"/>
                  </a:lnTo>
                  <a:lnTo>
                    <a:pt x="7712" y="4782"/>
                  </a:lnTo>
                  <a:lnTo>
                    <a:pt x="7789" y="4660"/>
                  </a:lnTo>
                  <a:lnTo>
                    <a:pt x="7859" y="4531"/>
                  </a:lnTo>
                  <a:lnTo>
                    <a:pt x="7920" y="4398"/>
                  </a:lnTo>
                  <a:lnTo>
                    <a:pt x="7974" y="4261"/>
                  </a:lnTo>
                  <a:lnTo>
                    <a:pt x="8020" y="4121"/>
                  </a:lnTo>
                  <a:lnTo>
                    <a:pt x="8058" y="3978"/>
                  </a:lnTo>
                  <a:lnTo>
                    <a:pt x="8088" y="3835"/>
                  </a:lnTo>
                  <a:lnTo>
                    <a:pt x="8109" y="3691"/>
                  </a:lnTo>
                  <a:lnTo>
                    <a:pt x="8123" y="3548"/>
                  </a:lnTo>
                  <a:lnTo>
                    <a:pt x="8129" y="3407"/>
                  </a:lnTo>
                  <a:lnTo>
                    <a:pt x="8129" y="3336"/>
                  </a:lnTo>
                  <a:lnTo>
                    <a:pt x="8126" y="3268"/>
                  </a:lnTo>
                  <a:lnTo>
                    <a:pt x="8121" y="3201"/>
                  </a:lnTo>
                  <a:lnTo>
                    <a:pt x="8114" y="3137"/>
                  </a:lnTo>
                  <a:lnTo>
                    <a:pt x="8104" y="3075"/>
                  </a:lnTo>
                  <a:lnTo>
                    <a:pt x="8092" y="3015"/>
                  </a:lnTo>
                  <a:lnTo>
                    <a:pt x="8076" y="2957"/>
                  </a:lnTo>
                  <a:lnTo>
                    <a:pt x="8058" y="2901"/>
                  </a:lnTo>
                  <a:lnTo>
                    <a:pt x="8036" y="2848"/>
                  </a:lnTo>
                  <a:lnTo>
                    <a:pt x="8012" y="2796"/>
                  </a:lnTo>
                  <a:lnTo>
                    <a:pt x="7983" y="2747"/>
                  </a:lnTo>
                  <a:lnTo>
                    <a:pt x="7952" y="2699"/>
                  </a:lnTo>
                  <a:lnTo>
                    <a:pt x="7917" y="2653"/>
                  </a:lnTo>
                  <a:lnTo>
                    <a:pt x="7878" y="2609"/>
                  </a:lnTo>
                  <a:lnTo>
                    <a:pt x="7835" y="2568"/>
                  </a:lnTo>
                  <a:lnTo>
                    <a:pt x="7789" y="2528"/>
                  </a:lnTo>
                  <a:lnTo>
                    <a:pt x="7738" y="2489"/>
                  </a:lnTo>
                  <a:lnTo>
                    <a:pt x="7683" y="2453"/>
                  </a:lnTo>
                  <a:lnTo>
                    <a:pt x="7623" y="2418"/>
                  </a:lnTo>
                  <a:lnTo>
                    <a:pt x="7560" y="2385"/>
                  </a:lnTo>
                  <a:lnTo>
                    <a:pt x="7531" y="2372"/>
                  </a:lnTo>
                  <a:lnTo>
                    <a:pt x="7502" y="2358"/>
                  </a:lnTo>
                  <a:lnTo>
                    <a:pt x="7473" y="2345"/>
                  </a:lnTo>
                  <a:lnTo>
                    <a:pt x="7443" y="2331"/>
                  </a:lnTo>
                  <a:lnTo>
                    <a:pt x="7413" y="2317"/>
                  </a:lnTo>
                  <a:lnTo>
                    <a:pt x="7384" y="2302"/>
                  </a:lnTo>
                  <a:lnTo>
                    <a:pt x="7354" y="2287"/>
                  </a:lnTo>
                  <a:lnTo>
                    <a:pt x="7326" y="2271"/>
                  </a:lnTo>
                  <a:lnTo>
                    <a:pt x="7298" y="2254"/>
                  </a:lnTo>
                  <a:lnTo>
                    <a:pt x="7271" y="2236"/>
                  </a:lnTo>
                  <a:lnTo>
                    <a:pt x="7245" y="2217"/>
                  </a:lnTo>
                  <a:lnTo>
                    <a:pt x="7221" y="2196"/>
                  </a:lnTo>
                  <a:lnTo>
                    <a:pt x="7198" y="2175"/>
                  </a:lnTo>
                  <a:lnTo>
                    <a:pt x="7178" y="2151"/>
                  </a:lnTo>
                  <a:lnTo>
                    <a:pt x="7159" y="2127"/>
                  </a:lnTo>
                  <a:lnTo>
                    <a:pt x="7143" y="2100"/>
                  </a:lnTo>
                  <a:lnTo>
                    <a:pt x="7129" y="2071"/>
                  </a:lnTo>
                  <a:lnTo>
                    <a:pt x="7118" y="2041"/>
                  </a:lnTo>
                  <a:lnTo>
                    <a:pt x="7110" y="2008"/>
                  </a:lnTo>
                  <a:lnTo>
                    <a:pt x="7105" y="1973"/>
                  </a:lnTo>
                  <a:lnTo>
                    <a:pt x="7103" y="1942"/>
                  </a:lnTo>
                  <a:lnTo>
                    <a:pt x="7103" y="1912"/>
                  </a:lnTo>
                  <a:lnTo>
                    <a:pt x="7105" y="1881"/>
                  </a:lnTo>
                  <a:lnTo>
                    <a:pt x="7108" y="1850"/>
                  </a:lnTo>
                  <a:lnTo>
                    <a:pt x="7113" y="1819"/>
                  </a:lnTo>
                  <a:lnTo>
                    <a:pt x="7119" y="1788"/>
                  </a:lnTo>
                  <a:lnTo>
                    <a:pt x="7126" y="1758"/>
                  </a:lnTo>
                  <a:lnTo>
                    <a:pt x="7135" y="1727"/>
                  </a:lnTo>
                  <a:lnTo>
                    <a:pt x="7144" y="1697"/>
                  </a:lnTo>
                  <a:lnTo>
                    <a:pt x="7154" y="1666"/>
                  </a:lnTo>
                  <a:lnTo>
                    <a:pt x="7165" y="1636"/>
                  </a:lnTo>
                  <a:lnTo>
                    <a:pt x="7176" y="1606"/>
                  </a:lnTo>
                  <a:lnTo>
                    <a:pt x="7188" y="1576"/>
                  </a:lnTo>
                  <a:lnTo>
                    <a:pt x="7200" y="1546"/>
                  </a:lnTo>
                  <a:lnTo>
                    <a:pt x="7212" y="1517"/>
                  </a:lnTo>
                  <a:lnTo>
                    <a:pt x="7224" y="1488"/>
                  </a:lnTo>
                  <a:lnTo>
                    <a:pt x="7236" y="1459"/>
                  </a:lnTo>
                  <a:lnTo>
                    <a:pt x="7247" y="1430"/>
                  </a:lnTo>
                  <a:lnTo>
                    <a:pt x="7258" y="1401"/>
                  </a:lnTo>
                  <a:lnTo>
                    <a:pt x="7269" y="1373"/>
                  </a:lnTo>
                </a:path>
              </a:pathLst>
            </a:custGeom>
            <a:solidFill>
              <a:schemeClr val="accent2">
                <a:lumMod val="60000"/>
                <a:lumOff val="40000"/>
                <a:alpha val="54000"/>
              </a:schemeClr>
            </a:solidFill>
            <a:ln w="9525" cap="flat" cmpd="sng" algn="ctr">
              <a:noFill/>
              <a:prstDash val="solid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Rectangle 265"/>
            <p:cNvSpPr>
              <a:spLocks noChangeArrowheads="1"/>
            </p:cNvSpPr>
            <p:nvPr/>
          </p:nvSpPr>
          <p:spPr bwMode="auto">
            <a:xfrm>
              <a:off x="5179588" y="5018528"/>
              <a:ext cx="667646" cy="71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85" name="Freeform 266"/>
            <p:cNvSpPr>
              <a:spLocks/>
            </p:cNvSpPr>
            <p:nvPr/>
          </p:nvSpPr>
          <p:spPr bwMode="auto">
            <a:xfrm>
              <a:off x="5164783" y="4921441"/>
              <a:ext cx="263865" cy="155505"/>
            </a:xfrm>
            <a:custGeom>
              <a:avLst/>
              <a:gdLst/>
              <a:ahLst/>
              <a:cxnLst>
                <a:cxn ang="0">
                  <a:pos x="65" y="560"/>
                </a:cxn>
                <a:cxn ang="0">
                  <a:pos x="99" y="532"/>
                </a:cxn>
                <a:cxn ang="0">
                  <a:pos x="111" y="517"/>
                </a:cxn>
                <a:cxn ang="0">
                  <a:pos x="124" y="498"/>
                </a:cxn>
                <a:cxn ang="0">
                  <a:pos x="138" y="477"/>
                </a:cxn>
                <a:cxn ang="0">
                  <a:pos x="154" y="453"/>
                </a:cxn>
                <a:cxn ang="0">
                  <a:pos x="173" y="427"/>
                </a:cxn>
                <a:cxn ang="0">
                  <a:pos x="197" y="399"/>
                </a:cxn>
                <a:cxn ang="0">
                  <a:pos x="227" y="368"/>
                </a:cxn>
                <a:cxn ang="0">
                  <a:pos x="265" y="335"/>
                </a:cxn>
                <a:cxn ang="0">
                  <a:pos x="313" y="298"/>
                </a:cxn>
                <a:cxn ang="0">
                  <a:pos x="372" y="260"/>
                </a:cxn>
                <a:cxn ang="0">
                  <a:pos x="442" y="218"/>
                </a:cxn>
                <a:cxn ang="0">
                  <a:pos x="506" y="182"/>
                </a:cxn>
                <a:cxn ang="0">
                  <a:pos x="559" y="154"/>
                </a:cxn>
                <a:cxn ang="0">
                  <a:pos x="604" y="133"/>
                </a:cxn>
                <a:cxn ang="0">
                  <a:pos x="641" y="116"/>
                </a:cxn>
                <a:cxn ang="0">
                  <a:pos x="671" y="105"/>
                </a:cxn>
                <a:cxn ang="0">
                  <a:pos x="697" y="97"/>
                </a:cxn>
                <a:cxn ang="0">
                  <a:pos x="718" y="92"/>
                </a:cxn>
                <a:cxn ang="0">
                  <a:pos x="737" y="89"/>
                </a:cxn>
                <a:cxn ang="0">
                  <a:pos x="754" y="86"/>
                </a:cxn>
                <a:cxn ang="0">
                  <a:pos x="802" y="89"/>
                </a:cxn>
                <a:cxn ang="0">
                  <a:pos x="830" y="100"/>
                </a:cxn>
                <a:cxn ang="0">
                  <a:pos x="859" y="101"/>
                </a:cxn>
                <a:cxn ang="0">
                  <a:pos x="894" y="82"/>
                </a:cxn>
                <a:cxn ang="0">
                  <a:pos x="907" y="63"/>
                </a:cxn>
                <a:cxn ang="0">
                  <a:pos x="906" y="30"/>
                </a:cxn>
                <a:cxn ang="0">
                  <a:pos x="875" y="4"/>
                </a:cxn>
                <a:cxn ang="0">
                  <a:pos x="827" y="0"/>
                </a:cxn>
                <a:cxn ang="0">
                  <a:pos x="785" y="4"/>
                </a:cxn>
                <a:cxn ang="0">
                  <a:pos x="738" y="13"/>
                </a:cxn>
                <a:cxn ang="0">
                  <a:pos x="689" y="27"/>
                </a:cxn>
                <a:cxn ang="0">
                  <a:pos x="638" y="45"/>
                </a:cxn>
                <a:cxn ang="0">
                  <a:pos x="586" y="66"/>
                </a:cxn>
                <a:cxn ang="0">
                  <a:pos x="534" y="89"/>
                </a:cxn>
                <a:cxn ang="0">
                  <a:pos x="484" y="114"/>
                </a:cxn>
                <a:cxn ang="0">
                  <a:pos x="436" y="139"/>
                </a:cxn>
                <a:cxn ang="0">
                  <a:pos x="391" y="165"/>
                </a:cxn>
                <a:cxn ang="0">
                  <a:pos x="356" y="187"/>
                </a:cxn>
                <a:cxn ang="0">
                  <a:pos x="319" y="211"/>
                </a:cxn>
                <a:cxn ang="0">
                  <a:pos x="275" y="243"/>
                </a:cxn>
                <a:cxn ang="0">
                  <a:pos x="226" y="279"/>
                </a:cxn>
                <a:cxn ang="0">
                  <a:pos x="175" y="319"/>
                </a:cxn>
                <a:cxn ang="0">
                  <a:pos x="125" y="361"/>
                </a:cxn>
                <a:cxn ang="0">
                  <a:pos x="79" y="401"/>
                </a:cxn>
                <a:cxn ang="0">
                  <a:pos x="41" y="440"/>
                </a:cxn>
                <a:cxn ang="0">
                  <a:pos x="14" y="474"/>
                </a:cxn>
                <a:cxn ang="0">
                  <a:pos x="0" y="502"/>
                </a:cxn>
                <a:cxn ang="0">
                  <a:pos x="5" y="535"/>
                </a:cxn>
                <a:cxn ang="0">
                  <a:pos x="23" y="562"/>
                </a:cxn>
                <a:cxn ang="0">
                  <a:pos x="50" y="566"/>
                </a:cxn>
              </a:cxnLst>
              <a:rect l="0" t="0" r="r" b="b"/>
              <a:pathLst>
                <a:path w="909" h="567">
                  <a:moveTo>
                    <a:pt x="50" y="566"/>
                  </a:moveTo>
                  <a:lnTo>
                    <a:pt x="65" y="560"/>
                  </a:lnTo>
                  <a:lnTo>
                    <a:pt x="82" y="549"/>
                  </a:lnTo>
                  <a:lnTo>
                    <a:pt x="99" y="532"/>
                  </a:lnTo>
                  <a:lnTo>
                    <a:pt x="104" y="526"/>
                  </a:lnTo>
                  <a:lnTo>
                    <a:pt x="111" y="517"/>
                  </a:lnTo>
                  <a:lnTo>
                    <a:pt x="118" y="508"/>
                  </a:lnTo>
                  <a:lnTo>
                    <a:pt x="124" y="498"/>
                  </a:lnTo>
                  <a:lnTo>
                    <a:pt x="131" y="488"/>
                  </a:lnTo>
                  <a:lnTo>
                    <a:pt x="138" y="477"/>
                  </a:lnTo>
                  <a:lnTo>
                    <a:pt x="145" y="465"/>
                  </a:lnTo>
                  <a:lnTo>
                    <a:pt x="154" y="453"/>
                  </a:lnTo>
                  <a:lnTo>
                    <a:pt x="163" y="440"/>
                  </a:lnTo>
                  <a:lnTo>
                    <a:pt x="173" y="427"/>
                  </a:lnTo>
                  <a:lnTo>
                    <a:pt x="184" y="413"/>
                  </a:lnTo>
                  <a:lnTo>
                    <a:pt x="197" y="399"/>
                  </a:lnTo>
                  <a:lnTo>
                    <a:pt x="211" y="384"/>
                  </a:lnTo>
                  <a:lnTo>
                    <a:pt x="227" y="368"/>
                  </a:lnTo>
                  <a:lnTo>
                    <a:pt x="245" y="352"/>
                  </a:lnTo>
                  <a:lnTo>
                    <a:pt x="265" y="335"/>
                  </a:lnTo>
                  <a:lnTo>
                    <a:pt x="288" y="317"/>
                  </a:lnTo>
                  <a:lnTo>
                    <a:pt x="313" y="298"/>
                  </a:lnTo>
                  <a:lnTo>
                    <a:pt x="341" y="279"/>
                  </a:lnTo>
                  <a:lnTo>
                    <a:pt x="372" y="260"/>
                  </a:lnTo>
                  <a:lnTo>
                    <a:pt x="406" y="239"/>
                  </a:lnTo>
                  <a:lnTo>
                    <a:pt x="442" y="218"/>
                  </a:lnTo>
                  <a:lnTo>
                    <a:pt x="475" y="199"/>
                  </a:lnTo>
                  <a:lnTo>
                    <a:pt x="506" y="182"/>
                  </a:lnTo>
                  <a:lnTo>
                    <a:pt x="534" y="167"/>
                  </a:lnTo>
                  <a:lnTo>
                    <a:pt x="559" y="154"/>
                  </a:lnTo>
                  <a:lnTo>
                    <a:pt x="583" y="143"/>
                  </a:lnTo>
                  <a:lnTo>
                    <a:pt x="604" y="133"/>
                  </a:lnTo>
                  <a:lnTo>
                    <a:pt x="623" y="124"/>
                  </a:lnTo>
                  <a:lnTo>
                    <a:pt x="641" y="116"/>
                  </a:lnTo>
                  <a:lnTo>
                    <a:pt x="657" y="110"/>
                  </a:lnTo>
                  <a:lnTo>
                    <a:pt x="671" y="105"/>
                  </a:lnTo>
                  <a:lnTo>
                    <a:pt x="685" y="101"/>
                  </a:lnTo>
                  <a:lnTo>
                    <a:pt x="697" y="97"/>
                  </a:lnTo>
                  <a:lnTo>
                    <a:pt x="708" y="94"/>
                  </a:lnTo>
                  <a:lnTo>
                    <a:pt x="718" y="92"/>
                  </a:lnTo>
                  <a:lnTo>
                    <a:pt x="728" y="90"/>
                  </a:lnTo>
                  <a:lnTo>
                    <a:pt x="737" y="89"/>
                  </a:lnTo>
                  <a:lnTo>
                    <a:pt x="746" y="87"/>
                  </a:lnTo>
                  <a:lnTo>
                    <a:pt x="754" y="86"/>
                  </a:lnTo>
                  <a:lnTo>
                    <a:pt x="783" y="85"/>
                  </a:lnTo>
                  <a:lnTo>
                    <a:pt x="802" y="89"/>
                  </a:lnTo>
                  <a:lnTo>
                    <a:pt x="816" y="95"/>
                  </a:lnTo>
                  <a:lnTo>
                    <a:pt x="830" y="100"/>
                  </a:lnTo>
                  <a:lnTo>
                    <a:pt x="839" y="101"/>
                  </a:lnTo>
                  <a:lnTo>
                    <a:pt x="859" y="101"/>
                  </a:lnTo>
                  <a:lnTo>
                    <a:pt x="877" y="96"/>
                  </a:lnTo>
                  <a:lnTo>
                    <a:pt x="894" y="82"/>
                  </a:lnTo>
                  <a:lnTo>
                    <a:pt x="899" y="77"/>
                  </a:lnTo>
                  <a:lnTo>
                    <a:pt x="907" y="63"/>
                  </a:lnTo>
                  <a:lnTo>
                    <a:pt x="909" y="46"/>
                  </a:lnTo>
                  <a:lnTo>
                    <a:pt x="906" y="30"/>
                  </a:lnTo>
                  <a:lnTo>
                    <a:pt x="895" y="15"/>
                  </a:lnTo>
                  <a:lnTo>
                    <a:pt x="875" y="4"/>
                  </a:lnTo>
                  <a:lnTo>
                    <a:pt x="846" y="0"/>
                  </a:lnTo>
                  <a:lnTo>
                    <a:pt x="827" y="0"/>
                  </a:lnTo>
                  <a:lnTo>
                    <a:pt x="806" y="1"/>
                  </a:lnTo>
                  <a:lnTo>
                    <a:pt x="785" y="4"/>
                  </a:lnTo>
                  <a:lnTo>
                    <a:pt x="762" y="8"/>
                  </a:lnTo>
                  <a:lnTo>
                    <a:pt x="738" y="13"/>
                  </a:lnTo>
                  <a:lnTo>
                    <a:pt x="714" y="20"/>
                  </a:lnTo>
                  <a:lnTo>
                    <a:pt x="689" y="27"/>
                  </a:lnTo>
                  <a:lnTo>
                    <a:pt x="664" y="36"/>
                  </a:lnTo>
                  <a:lnTo>
                    <a:pt x="638" y="45"/>
                  </a:lnTo>
                  <a:lnTo>
                    <a:pt x="612" y="55"/>
                  </a:lnTo>
                  <a:lnTo>
                    <a:pt x="586" y="66"/>
                  </a:lnTo>
                  <a:lnTo>
                    <a:pt x="560" y="77"/>
                  </a:lnTo>
                  <a:lnTo>
                    <a:pt x="534" y="89"/>
                  </a:lnTo>
                  <a:lnTo>
                    <a:pt x="509" y="101"/>
                  </a:lnTo>
                  <a:lnTo>
                    <a:pt x="484" y="114"/>
                  </a:lnTo>
                  <a:lnTo>
                    <a:pt x="459" y="127"/>
                  </a:lnTo>
                  <a:lnTo>
                    <a:pt x="436" y="139"/>
                  </a:lnTo>
                  <a:lnTo>
                    <a:pt x="413" y="152"/>
                  </a:lnTo>
                  <a:lnTo>
                    <a:pt x="391" y="165"/>
                  </a:lnTo>
                  <a:lnTo>
                    <a:pt x="370" y="178"/>
                  </a:lnTo>
                  <a:lnTo>
                    <a:pt x="356" y="187"/>
                  </a:lnTo>
                  <a:lnTo>
                    <a:pt x="339" y="198"/>
                  </a:lnTo>
                  <a:lnTo>
                    <a:pt x="319" y="211"/>
                  </a:lnTo>
                  <a:lnTo>
                    <a:pt x="298" y="226"/>
                  </a:lnTo>
                  <a:lnTo>
                    <a:pt x="275" y="243"/>
                  </a:lnTo>
                  <a:lnTo>
                    <a:pt x="251" y="261"/>
                  </a:lnTo>
                  <a:lnTo>
                    <a:pt x="226" y="279"/>
                  </a:lnTo>
                  <a:lnTo>
                    <a:pt x="200" y="299"/>
                  </a:lnTo>
                  <a:lnTo>
                    <a:pt x="175" y="319"/>
                  </a:lnTo>
                  <a:lnTo>
                    <a:pt x="149" y="340"/>
                  </a:lnTo>
                  <a:lnTo>
                    <a:pt x="125" y="361"/>
                  </a:lnTo>
                  <a:lnTo>
                    <a:pt x="101" y="381"/>
                  </a:lnTo>
                  <a:lnTo>
                    <a:pt x="79" y="401"/>
                  </a:lnTo>
                  <a:lnTo>
                    <a:pt x="59" y="421"/>
                  </a:lnTo>
                  <a:lnTo>
                    <a:pt x="41" y="440"/>
                  </a:lnTo>
                  <a:lnTo>
                    <a:pt x="26" y="458"/>
                  </a:lnTo>
                  <a:lnTo>
                    <a:pt x="14" y="474"/>
                  </a:lnTo>
                  <a:lnTo>
                    <a:pt x="5" y="489"/>
                  </a:lnTo>
                  <a:lnTo>
                    <a:pt x="0" y="502"/>
                  </a:lnTo>
                  <a:lnTo>
                    <a:pt x="0" y="513"/>
                  </a:lnTo>
                  <a:lnTo>
                    <a:pt x="5" y="535"/>
                  </a:lnTo>
                  <a:lnTo>
                    <a:pt x="13" y="552"/>
                  </a:lnTo>
                  <a:lnTo>
                    <a:pt x="23" y="562"/>
                  </a:lnTo>
                  <a:lnTo>
                    <a:pt x="35" y="567"/>
                  </a:lnTo>
                  <a:lnTo>
                    <a:pt x="50" y="566"/>
                  </a:lnTo>
                  <a:close/>
                </a:path>
              </a:pathLst>
            </a:custGeom>
            <a:solidFill>
              <a:srgbClr val="9EC8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Freeform 271"/>
            <p:cNvSpPr>
              <a:spLocks/>
            </p:cNvSpPr>
            <p:nvPr/>
          </p:nvSpPr>
          <p:spPr bwMode="auto">
            <a:xfrm>
              <a:off x="5187425" y="4957368"/>
              <a:ext cx="256028" cy="168121"/>
            </a:xfrm>
            <a:custGeom>
              <a:avLst/>
              <a:gdLst/>
              <a:ahLst/>
              <a:cxnLst>
                <a:cxn ang="0">
                  <a:pos x="879" y="59"/>
                </a:cxn>
                <a:cxn ang="0">
                  <a:pos x="876" y="26"/>
                </a:cxn>
                <a:cxn ang="0">
                  <a:pos x="844" y="3"/>
                </a:cxn>
                <a:cxn ang="0">
                  <a:pos x="796" y="1"/>
                </a:cxn>
                <a:cxn ang="0">
                  <a:pos x="754" y="7"/>
                </a:cxn>
                <a:cxn ang="0">
                  <a:pos x="708" y="19"/>
                </a:cxn>
                <a:cxn ang="0">
                  <a:pos x="660" y="36"/>
                </a:cxn>
                <a:cxn ang="0">
                  <a:pos x="610" y="57"/>
                </a:cxn>
                <a:cxn ang="0">
                  <a:pos x="560" y="81"/>
                </a:cxn>
                <a:cxn ang="0">
                  <a:pos x="509" y="107"/>
                </a:cxn>
                <a:cxn ang="0">
                  <a:pos x="460" y="134"/>
                </a:cxn>
                <a:cxn ang="0">
                  <a:pos x="414" y="163"/>
                </a:cxn>
                <a:cxn ang="0">
                  <a:pos x="370" y="191"/>
                </a:cxn>
                <a:cxn ang="0">
                  <a:pos x="337" y="215"/>
                </a:cxn>
                <a:cxn ang="0">
                  <a:pos x="302" y="241"/>
                </a:cxn>
                <a:cxn ang="0">
                  <a:pos x="259" y="275"/>
                </a:cxn>
                <a:cxn ang="0">
                  <a:pos x="212" y="315"/>
                </a:cxn>
                <a:cxn ang="0">
                  <a:pos x="163" y="357"/>
                </a:cxn>
                <a:cxn ang="0">
                  <a:pos x="116" y="401"/>
                </a:cxn>
                <a:cxn ang="0">
                  <a:pos x="73" y="445"/>
                </a:cxn>
                <a:cxn ang="0">
                  <a:pos x="37" y="485"/>
                </a:cxn>
                <a:cxn ang="0">
                  <a:pos x="12" y="521"/>
                </a:cxn>
                <a:cxn ang="0">
                  <a:pos x="0" y="550"/>
                </a:cxn>
                <a:cxn ang="0">
                  <a:pos x="6" y="583"/>
                </a:cxn>
                <a:cxn ang="0">
                  <a:pos x="25" y="608"/>
                </a:cxn>
                <a:cxn ang="0">
                  <a:pos x="52" y="611"/>
                </a:cxn>
                <a:cxn ang="0">
                  <a:pos x="83" y="592"/>
                </a:cxn>
                <a:cxn ang="0">
                  <a:pos x="104" y="568"/>
                </a:cxn>
                <a:cxn ang="0">
                  <a:pos x="117" y="549"/>
                </a:cxn>
                <a:cxn ang="0">
                  <a:pos x="129" y="528"/>
                </a:cxn>
                <a:cxn ang="0">
                  <a:pos x="142" y="505"/>
                </a:cxn>
                <a:cxn ang="0">
                  <a:pos x="158" y="479"/>
                </a:cxn>
                <a:cxn ang="0">
                  <a:pos x="178" y="451"/>
                </a:cxn>
                <a:cxn ang="0">
                  <a:pos x="203" y="420"/>
                </a:cxn>
                <a:cxn ang="0">
                  <a:pos x="235" y="386"/>
                </a:cxn>
                <a:cxn ang="0">
                  <a:pos x="276" y="348"/>
                </a:cxn>
                <a:cxn ang="0">
                  <a:pos x="327" y="308"/>
                </a:cxn>
                <a:cxn ang="0">
                  <a:pos x="390" y="264"/>
                </a:cxn>
                <a:cxn ang="0">
                  <a:pos x="456" y="220"/>
                </a:cxn>
                <a:cxn ang="0">
                  <a:pos x="513" y="185"/>
                </a:cxn>
                <a:cxn ang="0">
                  <a:pos x="560" y="158"/>
                </a:cxn>
                <a:cxn ang="0">
                  <a:pos x="600" y="136"/>
                </a:cxn>
                <a:cxn ang="0">
                  <a:pos x="633" y="121"/>
                </a:cxn>
                <a:cxn ang="0">
                  <a:pos x="660" y="110"/>
                </a:cxn>
                <a:cxn ang="0">
                  <a:pos x="683" y="102"/>
                </a:cxn>
                <a:cxn ang="0">
                  <a:pos x="702" y="97"/>
                </a:cxn>
                <a:cxn ang="0">
                  <a:pos x="720" y="93"/>
                </a:cxn>
                <a:cxn ang="0">
                  <a:pos x="757" y="88"/>
                </a:cxn>
                <a:cxn ang="0">
                  <a:pos x="790" y="96"/>
                </a:cxn>
                <a:cxn ang="0">
                  <a:pos x="813" y="101"/>
                </a:cxn>
                <a:cxn ang="0">
                  <a:pos x="852" y="94"/>
                </a:cxn>
                <a:cxn ang="0">
                  <a:pos x="872" y="74"/>
                </a:cxn>
              </a:cxnLst>
              <a:rect l="0" t="0" r="r" b="b"/>
              <a:pathLst>
                <a:path w="882" h="613">
                  <a:moveTo>
                    <a:pt x="872" y="74"/>
                  </a:moveTo>
                  <a:lnTo>
                    <a:pt x="879" y="59"/>
                  </a:lnTo>
                  <a:lnTo>
                    <a:pt x="881" y="43"/>
                  </a:lnTo>
                  <a:lnTo>
                    <a:pt x="876" y="26"/>
                  </a:lnTo>
                  <a:lnTo>
                    <a:pt x="865" y="12"/>
                  </a:lnTo>
                  <a:lnTo>
                    <a:pt x="844" y="3"/>
                  </a:lnTo>
                  <a:lnTo>
                    <a:pt x="815" y="0"/>
                  </a:lnTo>
                  <a:lnTo>
                    <a:pt x="796" y="1"/>
                  </a:lnTo>
                  <a:lnTo>
                    <a:pt x="775" y="3"/>
                  </a:lnTo>
                  <a:lnTo>
                    <a:pt x="754" y="7"/>
                  </a:lnTo>
                  <a:lnTo>
                    <a:pt x="732" y="13"/>
                  </a:lnTo>
                  <a:lnTo>
                    <a:pt x="708" y="19"/>
                  </a:lnTo>
                  <a:lnTo>
                    <a:pt x="685" y="27"/>
                  </a:lnTo>
                  <a:lnTo>
                    <a:pt x="660" y="36"/>
                  </a:lnTo>
                  <a:lnTo>
                    <a:pt x="635" y="46"/>
                  </a:lnTo>
                  <a:lnTo>
                    <a:pt x="610" y="57"/>
                  </a:lnTo>
                  <a:lnTo>
                    <a:pt x="585" y="68"/>
                  </a:lnTo>
                  <a:lnTo>
                    <a:pt x="560" y="81"/>
                  </a:lnTo>
                  <a:lnTo>
                    <a:pt x="534" y="94"/>
                  </a:lnTo>
                  <a:lnTo>
                    <a:pt x="509" y="107"/>
                  </a:lnTo>
                  <a:lnTo>
                    <a:pt x="485" y="120"/>
                  </a:lnTo>
                  <a:lnTo>
                    <a:pt x="460" y="134"/>
                  </a:lnTo>
                  <a:lnTo>
                    <a:pt x="437" y="149"/>
                  </a:lnTo>
                  <a:lnTo>
                    <a:pt x="414" y="163"/>
                  </a:lnTo>
                  <a:lnTo>
                    <a:pt x="391" y="177"/>
                  </a:lnTo>
                  <a:lnTo>
                    <a:pt x="370" y="191"/>
                  </a:lnTo>
                  <a:lnTo>
                    <a:pt x="350" y="205"/>
                  </a:lnTo>
                  <a:lnTo>
                    <a:pt x="337" y="215"/>
                  </a:lnTo>
                  <a:lnTo>
                    <a:pt x="320" y="227"/>
                  </a:lnTo>
                  <a:lnTo>
                    <a:pt x="302" y="241"/>
                  </a:lnTo>
                  <a:lnTo>
                    <a:pt x="281" y="257"/>
                  </a:lnTo>
                  <a:lnTo>
                    <a:pt x="259" y="275"/>
                  </a:lnTo>
                  <a:lnTo>
                    <a:pt x="236" y="294"/>
                  </a:lnTo>
                  <a:lnTo>
                    <a:pt x="212" y="315"/>
                  </a:lnTo>
                  <a:lnTo>
                    <a:pt x="188" y="336"/>
                  </a:lnTo>
                  <a:lnTo>
                    <a:pt x="163" y="357"/>
                  </a:lnTo>
                  <a:lnTo>
                    <a:pt x="139" y="379"/>
                  </a:lnTo>
                  <a:lnTo>
                    <a:pt x="116" y="401"/>
                  </a:lnTo>
                  <a:lnTo>
                    <a:pt x="94" y="423"/>
                  </a:lnTo>
                  <a:lnTo>
                    <a:pt x="73" y="445"/>
                  </a:lnTo>
                  <a:lnTo>
                    <a:pt x="54" y="466"/>
                  </a:lnTo>
                  <a:lnTo>
                    <a:pt x="37" y="485"/>
                  </a:lnTo>
                  <a:lnTo>
                    <a:pt x="23" y="504"/>
                  </a:lnTo>
                  <a:lnTo>
                    <a:pt x="12" y="521"/>
                  </a:lnTo>
                  <a:lnTo>
                    <a:pt x="4" y="537"/>
                  </a:lnTo>
                  <a:lnTo>
                    <a:pt x="0" y="550"/>
                  </a:lnTo>
                  <a:lnTo>
                    <a:pt x="0" y="561"/>
                  </a:lnTo>
                  <a:lnTo>
                    <a:pt x="6" y="583"/>
                  </a:lnTo>
                  <a:lnTo>
                    <a:pt x="15" y="598"/>
                  </a:lnTo>
                  <a:lnTo>
                    <a:pt x="25" y="608"/>
                  </a:lnTo>
                  <a:lnTo>
                    <a:pt x="38" y="613"/>
                  </a:lnTo>
                  <a:lnTo>
                    <a:pt x="52" y="611"/>
                  </a:lnTo>
                  <a:lnTo>
                    <a:pt x="67" y="605"/>
                  </a:lnTo>
                  <a:lnTo>
                    <a:pt x="83" y="592"/>
                  </a:lnTo>
                  <a:lnTo>
                    <a:pt x="99" y="575"/>
                  </a:lnTo>
                  <a:lnTo>
                    <a:pt x="104" y="568"/>
                  </a:lnTo>
                  <a:lnTo>
                    <a:pt x="111" y="559"/>
                  </a:lnTo>
                  <a:lnTo>
                    <a:pt x="117" y="549"/>
                  </a:lnTo>
                  <a:lnTo>
                    <a:pt x="123" y="539"/>
                  </a:lnTo>
                  <a:lnTo>
                    <a:pt x="129" y="528"/>
                  </a:lnTo>
                  <a:lnTo>
                    <a:pt x="136" y="516"/>
                  </a:lnTo>
                  <a:lnTo>
                    <a:pt x="142" y="505"/>
                  </a:lnTo>
                  <a:lnTo>
                    <a:pt x="150" y="492"/>
                  </a:lnTo>
                  <a:lnTo>
                    <a:pt x="158" y="479"/>
                  </a:lnTo>
                  <a:lnTo>
                    <a:pt x="167" y="465"/>
                  </a:lnTo>
                  <a:lnTo>
                    <a:pt x="178" y="451"/>
                  </a:lnTo>
                  <a:lnTo>
                    <a:pt x="190" y="435"/>
                  </a:lnTo>
                  <a:lnTo>
                    <a:pt x="203" y="420"/>
                  </a:lnTo>
                  <a:lnTo>
                    <a:pt x="218" y="403"/>
                  </a:lnTo>
                  <a:lnTo>
                    <a:pt x="235" y="386"/>
                  </a:lnTo>
                  <a:lnTo>
                    <a:pt x="255" y="367"/>
                  </a:lnTo>
                  <a:lnTo>
                    <a:pt x="276" y="348"/>
                  </a:lnTo>
                  <a:lnTo>
                    <a:pt x="300" y="329"/>
                  </a:lnTo>
                  <a:lnTo>
                    <a:pt x="327" y="308"/>
                  </a:lnTo>
                  <a:lnTo>
                    <a:pt x="357" y="286"/>
                  </a:lnTo>
                  <a:lnTo>
                    <a:pt x="390" y="264"/>
                  </a:lnTo>
                  <a:lnTo>
                    <a:pt x="424" y="241"/>
                  </a:lnTo>
                  <a:lnTo>
                    <a:pt x="456" y="220"/>
                  </a:lnTo>
                  <a:lnTo>
                    <a:pt x="486" y="202"/>
                  </a:lnTo>
                  <a:lnTo>
                    <a:pt x="513" y="185"/>
                  </a:lnTo>
                  <a:lnTo>
                    <a:pt x="538" y="170"/>
                  </a:lnTo>
                  <a:lnTo>
                    <a:pt x="560" y="158"/>
                  </a:lnTo>
                  <a:lnTo>
                    <a:pt x="581" y="146"/>
                  </a:lnTo>
                  <a:lnTo>
                    <a:pt x="600" y="136"/>
                  </a:lnTo>
                  <a:lnTo>
                    <a:pt x="617" y="128"/>
                  </a:lnTo>
                  <a:lnTo>
                    <a:pt x="633" y="121"/>
                  </a:lnTo>
                  <a:lnTo>
                    <a:pt x="647" y="115"/>
                  </a:lnTo>
                  <a:lnTo>
                    <a:pt x="660" y="110"/>
                  </a:lnTo>
                  <a:lnTo>
                    <a:pt x="672" y="105"/>
                  </a:lnTo>
                  <a:lnTo>
                    <a:pt x="683" y="102"/>
                  </a:lnTo>
                  <a:lnTo>
                    <a:pt x="693" y="99"/>
                  </a:lnTo>
                  <a:lnTo>
                    <a:pt x="702" y="97"/>
                  </a:lnTo>
                  <a:lnTo>
                    <a:pt x="711" y="95"/>
                  </a:lnTo>
                  <a:lnTo>
                    <a:pt x="720" y="93"/>
                  </a:lnTo>
                  <a:lnTo>
                    <a:pt x="728" y="91"/>
                  </a:lnTo>
                  <a:lnTo>
                    <a:pt x="757" y="88"/>
                  </a:lnTo>
                  <a:lnTo>
                    <a:pt x="776" y="91"/>
                  </a:lnTo>
                  <a:lnTo>
                    <a:pt x="790" y="96"/>
                  </a:lnTo>
                  <a:lnTo>
                    <a:pt x="804" y="101"/>
                  </a:lnTo>
                  <a:lnTo>
                    <a:pt x="813" y="101"/>
                  </a:lnTo>
                  <a:lnTo>
                    <a:pt x="834" y="100"/>
                  </a:lnTo>
                  <a:lnTo>
                    <a:pt x="852" y="94"/>
                  </a:lnTo>
                  <a:lnTo>
                    <a:pt x="868" y="79"/>
                  </a:lnTo>
                  <a:lnTo>
                    <a:pt x="872" y="74"/>
                  </a:lnTo>
                  <a:close/>
                </a:path>
              </a:pathLst>
            </a:custGeom>
            <a:solidFill>
              <a:srgbClr val="9BBB59">
                <a:lumMod val="60000"/>
                <a:lumOff val="40000"/>
              </a:srgbClr>
            </a:solidFill>
            <a:ln w="3175">
              <a:solidFill>
                <a:srgbClr val="221F1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Groupe 44"/>
            <p:cNvGrpSpPr/>
            <p:nvPr/>
          </p:nvGrpSpPr>
          <p:grpSpPr>
            <a:xfrm>
              <a:off x="5111371" y="4873430"/>
              <a:ext cx="328889" cy="237233"/>
              <a:chOff x="7363917" y="3235933"/>
              <a:chExt cx="497843" cy="383792"/>
            </a:xfrm>
          </p:grpSpPr>
          <p:sp>
            <p:nvSpPr>
              <p:cNvPr id="225" name="Freeform 267"/>
              <p:cNvSpPr>
                <a:spLocks/>
              </p:cNvSpPr>
              <p:nvPr/>
            </p:nvSpPr>
            <p:spPr bwMode="auto">
              <a:xfrm>
                <a:off x="7444767" y="3313579"/>
                <a:ext cx="399417" cy="251573"/>
              </a:xfrm>
              <a:custGeom>
                <a:avLst/>
                <a:gdLst/>
                <a:ahLst/>
                <a:cxnLst>
                  <a:cxn ang="0">
                    <a:pos x="907" y="63"/>
                  </a:cxn>
                  <a:cxn ang="0">
                    <a:pos x="906" y="30"/>
                  </a:cxn>
                  <a:cxn ang="0">
                    <a:pos x="875" y="4"/>
                  </a:cxn>
                  <a:cxn ang="0">
                    <a:pos x="827" y="0"/>
                  </a:cxn>
                  <a:cxn ang="0">
                    <a:pos x="785" y="4"/>
                  </a:cxn>
                  <a:cxn ang="0">
                    <a:pos x="738" y="13"/>
                  </a:cxn>
                  <a:cxn ang="0">
                    <a:pos x="689" y="27"/>
                  </a:cxn>
                  <a:cxn ang="0">
                    <a:pos x="638" y="45"/>
                  </a:cxn>
                  <a:cxn ang="0">
                    <a:pos x="586" y="66"/>
                  </a:cxn>
                  <a:cxn ang="0">
                    <a:pos x="534" y="89"/>
                  </a:cxn>
                  <a:cxn ang="0">
                    <a:pos x="484" y="114"/>
                  </a:cxn>
                  <a:cxn ang="0">
                    <a:pos x="436" y="139"/>
                  </a:cxn>
                  <a:cxn ang="0">
                    <a:pos x="391" y="165"/>
                  </a:cxn>
                  <a:cxn ang="0">
                    <a:pos x="356" y="187"/>
                  </a:cxn>
                  <a:cxn ang="0">
                    <a:pos x="319" y="211"/>
                  </a:cxn>
                  <a:cxn ang="0">
                    <a:pos x="275" y="243"/>
                  </a:cxn>
                  <a:cxn ang="0">
                    <a:pos x="226" y="279"/>
                  </a:cxn>
                  <a:cxn ang="0">
                    <a:pos x="175" y="319"/>
                  </a:cxn>
                  <a:cxn ang="0">
                    <a:pos x="125" y="361"/>
                  </a:cxn>
                  <a:cxn ang="0">
                    <a:pos x="79" y="401"/>
                  </a:cxn>
                  <a:cxn ang="0">
                    <a:pos x="41" y="440"/>
                  </a:cxn>
                  <a:cxn ang="0">
                    <a:pos x="14" y="474"/>
                  </a:cxn>
                  <a:cxn ang="0">
                    <a:pos x="0" y="502"/>
                  </a:cxn>
                  <a:cxn ang="0">
                    <a:pos x="5" y="535"/>
                  </a:cxn>
                  <a:cxn ang="0">
                    <a:pos x="23" y="562"/>
                  </a:cxn>
                  <a:cxn ang="0">
                    <a:pos x="50" y="566"/>
                  </a:cxn>
                  <a:cxn ang="0">
                    <a:pos x="82" y="549"/>
                  </a:cxn>
                  <a:cxn ang="0">
                    <a:pos x="104" y="526"/>
                  </a:cxn>
                  <a:cxn ang="0">
                    <a:pos x="118" y="508"/>
                  </a:cxn>
                  <a:cxn ang="0">
                    <a:pos x="131" y="488"/>
                  </a:cxn>
                  <a:cxn ang="0">
                    <a:pos x="145" y="465"/>
                  </a:cxn>
                  <a:cxn ang="0">
                    <a:pos x="163" y="440"/>
                  </a:cxn>
                  <a:cxn ang="0">
                    <a:pos x="184" y="413"/>
                  </a:cxn>
                  <a:cxn ang="0">
                    <a:pos x="211" y="384"/>
                  </a:cxn>
                  <a:cxn ang="0">
                    <a:pos x="245" y="352"/>
                  </a:cxn>
                  <a:cxn ang="0">
                    <a:pos x="288" y="317"/>
                  </a:cxn>
                  <a:cxn ang="0">
                    <a:pos x="341" y="279"/>
                  </a:cxn>
                  <a:cxn ang="0">
                    <a:pos x="406" y="239"/>
                  </a:cxn>
                  <a:cxn ang="0">
                    <a:pos x="475" y="199"/>
                  </a:cxn>
                  <a:cxn ang="0">
                    <a:pos x="534" y="167"/>
                  </a:cxn>
                  <a:cxn ang="0">
                    <a:pos x="583" y="143"/>
                  </a:cxn>
                  <a:cxn ang="0">
                    <a:pos x="623" y="124"/>
                  </a:cxn>
                  <a:cxn ang="0">
                    <a:pos x="657" y="110"/>
                  </a:cxn>
                  <a:cxn ang="0">
                    <a:pos x="685" y="101"/>
                  </a:cxn>
                  <a:cxn ang="0">
                    <a:pos x="708" y="94"/>
                  </a:cxn>
                  <a:cxn ang="0">
                    <a:pos x="728" y="90"/>
                  </a:cxn>
                  <a:cxn ang="0">
                    <a:pos x="746" y="87"/>
                  </a:cxn>
                  <a:cxn ang="0">
                    <a:pos x="783" y="85"/>
                  </a:cxn>
                  <a:cxn ang="0">
                    <a:pos x="816" y="95"/>
                  </a:cxn>
                  <a:cxn ang="0">
                    <a:pos x="839" y="101"/>
                  </a:cxn>
                  <a:cxn ang="0">
                    <a:pos x="877" y="96"/>
                  </a:cxn>
                  <a:cxn ang="0">
                    <a:pos x="899" y="77"/>
                  </a:cxn>
                </a:cxnLst>
                <a:rect l="0" t="0" r="r" b="b"/>
                <a:pathLst>
                  <a:path w="909" h="567">
                    <a:moveTo>
                      <a:pt x="899" y="77"/>
                    </a:moveTo>
                    <a:lnTo>
                      <a:pt x="907" y="63"/>
                    </a:lnTo>
                    <a:lnTo>
                      <a:pt x="909" y="46"/>
                    </a:lnTo>
                    <a:lnTo>
                      <a:pt x="906" y="30"/>
                    </a:lnTo>
                    <a:lnTo>
                      <a:pt x="895" y="15"/>
                    </a:lnTo>
                    <a:lnTo>
                      <a:pt x="875" y="4"/>
                    </a:lnTo>
                    <a:lnTo>
                      <a:pt x="846" y="0"/>
                    </a:lnTo>
                    <a:lnTo>
                      <a:pt x="827" y="0"/>
                    </a:lnTo>
                    <a:lnTo>
                      <a:pt x="806" y="1"/>
                    </a:lnTo>
                    <a:lnTo>
                      <a:pt x="785" y="4"/>
                    </a:lnTo>
                    <a:lnTo>
                      <a:pt x="762" y="8"/>
                    </a:lnTo>
                    <a:lnTo>
                      <a:pt x="738" y="13"/>
                    </a:lnTo>
                    <a:lnTo>
                      <a:pt x="714" y="20"/>
                    </a:lnTo>
                    <a:lnTo>
                      <a:pt x="689" y="27"/>
                    </a:lnTo>
                    <a:lnTo>
                      <a:pt x="664" y="36"/>
                    </a:lnTo>
                    <a:lnTo>
                      <a:pt x="638" y="45"/>
                    </a:lnTo>
                    <a:lnTo>
                      <a:pt x="612" y="55"/>
                    </a:lnTo>
                    <a:lnTo>
                      <a:pt x="586" y="66"/>
                    </a:lnTo>
                    <a:lnTo>
                      <a:pt x="560" y="77"/>
                    </a:lnTo>
                    <a:lnTo>
                      <a:pt x="534" y="89"/>
                    </a:lnTo>
                    <a:lnTo>
                      <a:pt x="509" y="101"/>
                    </a:lnTo>
                    <a:lnTo>
                      <a:pt x="484" y="114"/>
                    </a:lnTo>
                    <a:lnTo>
                      <a:pt x="459" y="127"/>
                    </a:lnTo>
                    <a:lnTo>
                      <a:pt x="436" y="139"/>
                    </a:lnTo>
                    <a:lnTo>
                      <a:pt x="413" y="152"/>
                    </a:lnTo>
                    <a:lnTo>
                      <a:pt x="391" y="165"/>
                    </a:lnTo>
                    <a:lnTo>
                      <a:pt x="370" y="178"/>
                    </a:lnTo>
                    <a:lnTo>
                      <a:pt x="356" y="187"/>
                    </a:lnTo>
                    <a:lnTo>
                      <a:pt x="339" y="198"/>
                    </a:lnTo>
                    <a:lnTo>
                      <a:pt x="319" y="211"/>
                    </a:lnTo>
                    <a:lnTo>
                      <a:pt x="298" y="226"/>
                    </a:lnTo>
                    <a:lnTo>
                      <a:pt x="275" y="243"/>
                    </a:lnTo>
                    <a:lnTo>
                      <a:pt x="251" y="261"/>
                    </a:lnTo>
                    <a:lnTo>
                      <a:pt x="226" y="279"/>
                    </a:lnTo>
                    <a:lnTo>
                      <a:pt x="200" y="299"/>
                    </a:lnTo>
                    <a:lnTo>
                      <a:pt x="175" y="319"/>
                    </a:lnTo>
                    <a:lnTo>
                      <a:pt x="149" y="340"/>
                    </a:lnTo>
                    <a:lnTo>
                      <a:pt x="125" y="361"/>
                    </a:lnTo>
                    <a:lnTo>
                      <a:pt x="101" y="381"/>
                    </a:lnTo>
                    <a:lnTo>
                      <a:pt x="79" y="401"/>
                    </a:lnTo>
                    <a:lnTo>
                      <a:pt x="59" y="421"/>
                    </a:lnTo>
                    <a:lnTo>
                      <a:pt x="41" y="440"/>
                    </a:lnTo>
                    <a:lnTo>
                      <a:pt x="26" y="458"/>
                    </a:lnTo>
                    <a:lnTo>
                      <a:pt x="14" y="474"/>
                    </a:lnTo>
                    <a:lnTo>
                      <a:pt x="5" y="489"/>
                    </a:lnTo>
                    <a:lnTo>
                      <a:pt x="0" y="502"/>
                    </a:lnTo>
                    <a:lnTo>
                      <a:pt x="0" y="513"/>
                    </a:lnTo>
                    <a:lnTo>
                      <a:pt x="5" y="535"/>
                    </a:lnTo>
                    <a:lnTo>
                      <a:pt x="13" y="552"/>
                    </a:lnTo>
                    <a:lnTo>
                      <a:pt x="23" y="562"/>
                    </a:lnTo>
                    <a:lnTo>
                      <a:pt x="35" y="567"/>
                    </a:lnTo>
                    <a:lnTo>
                      <a:pt x="50" y="566"/>
                    </a:lnTo>
                    <a:lnTo>
                      <a:pt x="65" y="560"/>
                    </a:lnTo>
                    <a:lnTo>
                      <a:pt x="82" y="549"/>
                    </a:lnTo>
                    <a:lnTo>
                      <a:pt x="99" y="532"/>
                    </a:lnTo>
                    <a:lnTo>
                      <a:pt x="104" y="526"/>
                    </a:lnTo>
                    <a:lnTo>
                      <a:pt x="111" y="517"/>
                    </a:lnTo>
                    <a:lnTo>
                      <a:pt x="118" y="508"/>
                    </a:lnTo>
                    <a:lnTo>
                      <a:pt x="124" y="498"/>
                    </a:lnTo>
                    <a:lnTo>
                      <a:pt x="131" y="488"/>
                    </a:lnTo>
                    <a:lnTo>
                      <a:pt x="138" y="477"/>
                    </a:lnTo>
                    <a:lnTo>
                      <a:pt x="145" y="465"/>
                    </a:lnTo>
                    <a:lnTo>
                      <a:pt x="154" y="453"/>
                    </a:lnTo>
                    <a:lnTo>
                      <a:pt x="163" y="440"/>
                    </a:lnTo>
                    <a:lnTo>
                      <a:pt x="173" y="427"/>
                    </a:lnTo>
                    <a:lnTo>
                      <a:pt x="184" y="413"/>
                    </a:lnTo>
                    <a:lnTo>
                      <a:pt x="197" y="399"/>
                    </a:lnTo>
                    <a:lnTo>
                      <a:pt x="211" y="384"/>
                    </a:lnTo>
                    <a:lnTo>
                      <a:pt x="227" y="368"/>
                    </a:lnTo>
                    <a:lnTo>
                      <a:pt x="245" y="352"/>
                    </a:lnTo>
                    <a:lnTo>
                      <a:pt x="265" y="335"/>
                    </a:lnTo>
                    <a:lnTo>
                      <a:pt x="288" y="317"/>
                    </a:lnTo>
                    <a:lnTo>
                      <a:pt x="313" y="298"/>
                    </a:lnTo>
                    <a:lnTo>
                      <a:pt x="341" y="279"/>
                    </a:lnTo>
                    <a:lnTo>
                      <a:pt x="372" y="260"/>
                    </a:lnTo>
                    <a:lnTo>
                      <a:pt x="406" y="239"/>
                    </a:lnTo>
                    <a:lnTo>
                      <a:pt x="442" y="218"/>
                    </a:lnTo>
                    <a:lnTo>
                      <a:pt x="475" y="199"/>
                    </a:lnTo>
                    <a:lnTo>
                      <a:pt x="506" y="182"/>
                    </a:lnTo>
                    <a:lnTo>
                      <a:pt x="534" y="167"/>
                    </a:lnTo>
                    <a:lnTo>
                      <a:pt x="559" y="154"/>
                    </a:lnTo>
                    <a:lnTo>
                      <a:pt x="583" y="143"/>
                    </a:lnTo>
                    <a:lnTo>
                      <a:pt x="604" y="133"/>
                    </a:lnTo>
                    <a:lnTo>
                      <a:pt x="623" y="124"/>
                    </a:lnTo>
                    <a:lnTo>
                      <a:pt x="641" y="116"/>
                    </a:lnTo>
                    <a:lnTo>
                      <a:pt x="657" y="110"/>
                    </a:lnTo>
                    <a:lnTo>
                      <a:pt x="671" y="105"/>
                    </a:lnTo>
                    <a:lnTo>
                      <a:pt x="685" y="101"/>
                    </a:lnTo>
                    <a:lnTo>
                      <a:pt x="697" y="97"/>
                    </a:lnTo>
                    <a:lnTo>
                      <a:pt x="708" y="94"/>
                    </a:lnTo>
                    <a:lnTo>
                      <a:pt x="718" y="92"/>
                    </a:lnTo>
                    <a:lnTo>
                      <a:pt x="728" y="90"/>
                    </a:lnTo>
                    <a:lnTo>
                      <a:pt x="737" y="89"/>
                    </a:lnTo>
                    <a:lnTo>
                      <a:pt x="746" y="87"/>
                    </a:lnTo>
                    <a:lnTo>
                      <a:pt x="754" y="86"/>
                    </a:lnTo>
                    <a:lnTo>
                      <a:pt x="783" y="85"/>
                    </a:lnTo>
                    <a:lnTo>
                      <a:pt x="802" y="89"/>
                    </a:lnTo>
                    <a:lnTo>
                      <a:pt x="816" y="95"/>
                    </a:lnTo>
                    <a:lnTo>
                      <a:pt x="830" y="100"/>
                    </a:lnTo>
                    <a:lnTo>
                      <a:pt x="839" y="101"/>
                    </a:lnTo>
                    <a:lnTo>
                      <a:pt x="859" y="101"/>
                    </a:lnTo>
                    <a:lnTo>
                      <a:pt x="877" y="96"/>
                    </a:lnTo>
                    <a:lnTo>
                      <a:pt x="894" y="82"/>
                    </a:lnTo>
                    <a:lnTo>
                      <a:pt x="899" y="77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rgbClr val="221F1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269"/>
              <p:cNvSpPr>
                <a:spLocks/>
              </p:cNvSpPr>
              <p:nvPr/>
            </p:nvSpPr>
            <p:spPr bwMode="auto">
              <a:xfrm>
                <a:off x="7566921" y="3456447"/>
                <a:ext cx="259247" cy="163278"/>
              </a:xfrm>
              <a:custGeom>
                <a:avLst/>
                <a:gdLst/>
                <a:ahLst/>
                <a:cxnLst>
                  <a:cxn ang="0">
                    <a:pos x="589" y="35"/>
                  </a:cxn>
                  <a:cxn ang="0">
                    <a:pos x="573" y="5"/>
                  </a:cxn>
                  <a:cxn ang="0">
                    <a:pos x="533" y="0"/>
                  </a:cxn>
                  <a:cxn ang="0">
                    <a:pos x="500" y="4"/>
                  </a:cxn>
                  <a:cxn ang="0">
                    <a:pos x="463" y="13"/>
                  </a:cxn>
                  <a:cxn ang="0">
                    <a:pos x="423" y="25"/>
                  </a:cxn>
                  <a:cxn ang="0">
                    <a:pos x="383" y="41"/>
                  </a:cxn>
                  <a:cxn ang="0">
                    <a:pos x="343" y="59"/>
                  </a:cxn>
                  <a:cxn ang="0">
                    <a:pos x="303" y="79"/>
                  </a:cxn>
                  <a:cxn ang="0">
                    <a:pos x="267" y="99"/>
                  </a:cxn>
                  <a:cxn ang="0">
                    <a:pos x="240" y="115"/>
                  </a:cxn>
                  <a:cxn ang="0">
                    <a:pos x="215" y="132"/>
                  </a:cxn>
                  <a:cxn ang="0">
                    <a:pos x="181" y="155"/>
                  </a:cxn>
                  <a:cxn ang="0">
                    <a:pos x="143" y="184"/>
                  </a:cxn>
                  <a:cxn ang="0">
                    <a:pos x="103" y="215"/>
                  </a:cxn>
                  <a:cxn ang="0">
                    <a:pos x="66" y="247"/>
                  </a:cxn>
                  <a:cxn ang="0">
                    <a:pos x="34" y="278"/>
                  </a:cxn>
                  <a:cxn ang="0">
                    <a:pos x="10" y="305"/>
                  </a:cxn>
                  <a:cxn ang="0">
                    <a:pos x="0" y="327"/>
                  </a:cxn>
                  <a:cxn ang="0">
                    <a:pos x="5" y="353"/>
                  </a:cxn>
                  <a:cxn ang="0">
                    <a:pos x="28" y="368"/>
                  </a:cxn>
                  <a:cxn ang="0">
                    <a:pos x="61" y="348"/>
                  </a:cxn>
                  <a:cxn ang="0">
                    <a:pos x="74" y="332"/>
                  </a:cxn>
                  <a:cxn ang="0">
                    <a:pos x="87" y="313"/>
                  </a:cxn>
                  <a:cxn ang="0">
                    <a:pos x="102" y="290"/>
                  </a:cxn>
                  <a:cxn ang="0">
                    <a:pos x="122" y="265"/>
                  </a:cxn>
                  <a:cxn ang="0">
                    <a:pos x="151" y="235"/>
                  </a:cxn>
                  <a:cxn ang="0">
                    <a:pos x="191" y="202"/>
                  </a:cxn>
                  <a:cxn ang="0">
                    <a:pos x="246" y="165"/>
                  </a:cxn>
                  <a:cxn ang="0">
                    <a:pos x="298" y="134"/>
                  </a:cxn>
                  <a:cxn ang="0">
                    <a:pos x="357" y="103"/>
                  </a:cxn>
                  <a:cxn ang="0">
                    <a:pos x="401" y="82"/>
                  </a:cxn>
                  <a:cxn ang="0">
                    <a:pos x="433" y="69"/>
                  </a:cxn>
                  <a:cxn ang="0">
                    <a:pos x="458" y="61"/>
                  </a:cxn>
                  <a:cxn ang="0">
                    <a:pos x="478" y="57"/>
                  </a:cxn>
                  <a:cxn ang="0">
                    <a:pos x="489" y="56"/>
                  </a:cxn>
                  <a:cxn ang="0">
                    <a:pos x="530" y="62"/>
                  </a:cxn>
                  <a:cxn ang="0">
                    <a:pos x="564" y="64"/>
                  </a:cxn>
                  <a:cxn ang="0">
                    <a:pos x="583" y="50"/>
                  </a:cxn>
                </a:cxnLst>
                <a:rect l="0" t="0" r="r" b="b"/>
                <a:pathLst>
                  <a:path w="590" h="368">
                    <a:moveTo>
                      <a:pt x="583" y="50"/>
                    </a:moveTo>
                    <a:lnTo>
                      <a:pt x="589" y="35"/>
                    </a:lnTo>
                    <a:lnTo>
                      <a:pt x="587" y="18"/>
                    </a:lnTo>
                    <a:lnTo>
                      <a:pt x="573" y="5"/>
                    </a:lnTo>
                    <a:lnTo>
                      <a:pt x="549" y="0"/>
                    </a:lnTo>
                    <a:lnTo>
                      <a:pt x="533" y="0"/>
                    </a:lnTo>
                    <a:lnTo>
                      <a:pt x="517" y="1"/>
                    </a:lnTo>
                    <a:lnTo>
                      <a:pt x="500" y="4"/>
                    </a:lnTo>
                    <a:lnTo>
                      <a:pt x="482" y="8"/>
                    </a:lnTo>
                    <a:lnTo>
                      <a:pt x="463" y="13"/>
                    </a:lnTo>
                    <a:lnTo>
                      <a:pt x="443" y="19"/>
                    </a:lnTo>
                    <a:lnTo>
                      <a:pt x="423" y="25"/>
                    </a:lnTo>
                    <a:lnTo>
                      <a:pt x="403" y="33"/>
                    </a:lnTo>
                    <a:lnTo>
                      <a:pt x="383" y="41"/>
                    </a:lnTo>
                    <a:lnTo>
                      <a:pt x="363" y="50"/>
                    </a:lnTo>
                    <a:lnTo>
                      <a:pt x="343" y="59"/>
                    </a:lnTo>
                    <a:lnTo>
                      <a:pt x="323" y="69"/>
                    </a:lnTo>
                    <a:lnTo>
                      <a:pt x="303" y="79"/>
                    </a:lnTo>
                    <a:lnTo>
                      <a:pt x="285" y="89"/>
                    </a:lnTo>
                    <a:lnTo>
                      <a:pt x="267" y="99"/>
                    </a:lnTo>
                    <a:lnTo>
                      <a:pt x="250" y="109"/>
                    </a:lnTo>
                    <a:lnTo>
                      <a:pt x="240" y="115"/>
                    </a:lnTo>
                    <a:lnTo>
                      <a:pt x="229" y="122"/>
                    </a:lnTo>
                    <a:lnTo>
                      <a:pt x="215" y="132"/>
                    </a:lnTo>
                    <a:lnTo>
                      <a:pt x="199" y="143"/>
                    </a:lnTo>
                    <a:lnTo>
                      <a:pt x="181" y="155"/>
                    </a:lnTo>
                    <a:lnTo>
                      <a:pt x="163" y="169"/>
                    </a:lnTo>
                    <a:lnTo>
                      <a:pt x="143" y="184"/>
                    </a:lnTo>
                    <a:lnTo>
                      <a:pt x="123" y="199"/>
                    </a:lnTo>
                    <a:lnTo>
                      <a:pt x="103" y="215"/>
                    </a:lnTo>
                    <a:lnTo>
                      <a:pt x="84" y="231"/>
                    </a:lnTo>
                    <a:lnTo>
                      <a:pt x="66" y="247"/>
                    </a:lnTo>
                    <a:lnTo>
                      <a:pt x="49" y="263"/>
                    </a:lnTo>
                    <a:lnTo>
                      <a:pt x="34" y="278"/>
                    </a:lnTo>
                    <a:lnTo>
                      <a:pt x="21" y="292"/>
                    </a:lnTo>
                    <a:lnTo>
                      <a:pt x="10" y="305"/>
                    </a:lnTo>
                    <a:lnTo>
                      <a:pt x="3" y="317"/>
                    </a:lnTo>
                    <a:lnTo>
                      <a:pt x="0" y="327"/>
                    </a:lnTo>
                    <a:lnTo>
                      <a:pt x="0" y="333"/>
                    </a:lnTo>
                    <a:lnTo>
                      <a:pt x="5" y="353"/>
                    </a:lnTo>
                    <a:lnTo>
                      <a:pt x="15" y="365"/>
                    </a:lnTo>
                    <a:lnTo>
                      <a:pt x="28" y="368"/>
                    </a:lnTo>
                    <a:lnTo>
                      <a:pt x="44" y="362"/>
                    </a:lnTo>
                    <a:lnTo>
                      <a:pt x="61" y="348"/>
                    </a:lnTo>
                    <a:lnTo>
                      <a:pt x="67" y="341"/>
                    </a:lnTo>
                    <a:lnTo>
                      <a:pt x="74" y="332"/>
                    </a:lnTo>
                    <a:lnTo>
                      <a:pt x="80" y="323"/>
                    </a:lnTo>
                    <a:lnTo>
                      <a:pt x="87" y="313"/>
                    </a:lnTo>
                    <a:lnTo>
                      <a:pt x="94" y="302"/>
                    </a:lnTo>
                    <a:lnTo>
                      <a:pt x="102" y="290"/>
                    </a:lnTo>
                    <a:lnTo>
                      <a:pt x="111" y="278"/>
                    </a:lnTo>
                    <a:lnTo>
                      <a:pt x="122" y="265"/>
                    </a:lnTo>
                    <a:lnTo>
                      <a:pt x="135" y="250"/>
                    </a:lnTo>
                    <a:lnTo>
                      <a:pt x="151" y="235"/>
                    </a:lnTo>
                    <a:lnTo>
                      <a:pt x="169" y="219"/>
                    </a:lnTo>
                    <a:lnTo>
                      <a:pt x="191" y="202"/>
                    </a:lnTo>
                    <a:lnTo>
                      <a:pt x="216" y="184"/>
                    </a:lnTo>
                    <a:lnTo>
                      <a:pt x="246" y="165"/>
                    </a:lnTo>
                    <a:lnTo>
                      <a:pt x="263" y="155"/>
                    </a:lnTo>
                    <a:lnTo>
                      <a:pt x="298" y="134"/>
                    </a:lnTo>
                    <a:lnTo>
                      <a:pt x="329" y="117"/>
                    </a:lnTo>
                    <a:lnTo>
                      <a:pt x="357" y="103"/>
                    </a:lnTo>
                    <a:lnTo>
                      <a:pt x="380" y="91"/>
                    </a:lnTo>
                    <a:lnTo>
                      <a:pt x="401" y="82"/>
                    </a:lnTo>
                    <a:lnTo>
                      <a:pt x="418" y="74"/>
                    </a:lnTo>
                    <a:lnTo>
                      <a:pt x="433" y="69"/>
                    </a:lnTo>
                    <a:lnTo>
                      <a:pt x="447" y="64"/>
                    </a:lnTo>
                    <a:lnTo>
                      <a:pt x="458" y="61"/>
                    </a:lnTo>
                    <a:lnTo>
                      <a:pt x="468" y="59"/>
                    </a:lnTo>
                    <a:lnTo>
                      <a:pt x="478" y="57"/>
                    </a:lnTo>
                    <a:lnTo>
                      <a:pt x="486" y="56"/>
                    </a:lnTo>
                    <a:lnTo>
                      <a:pt x="489" y="56"/>
                    </a:lnTo>
                    <a:lnTo>
                      <a:pt x="515" y="56"/>
                    </a:lnTo>
                    <a:lnTo>
                      <a:pt x="530" y="62"/>
                    </a:lnTo>
                    <a:lnTo>
                      <a:pt x="544" y="65"/>
                    </a:lnTo>
                    <a:lnTo>
                      <a:pt x="564" y="64"/>
                    </a:lnTo>
                    <a:lnTo>
                      <a:pt x="581" y="52"/>
                    </a:lnTo>
                    <a:lnTo>
                      <a:pt x="583" y="50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rgbClr val="221F1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eform 273"/>
              <p:cNvSpPr>
                <a:spLocks/>
              </p:cNvSpPr>
              <p:nvPr/>
            </p:nvSpPr>
            <p:spPr bwMode="auto">
              <a:xfrm>
                <a:off x="7363917" y="3235933"/>
                <a:ext cx="497843" cy="313689"/>
              </a:xfrm>
              <a:custGeom>
                <a:avLst/>
                <a:gdLst/>
                <a:ahLst/>
                <a:cxnLst>
                  <a:cxn ang="0">
                    <a:pos x="1128" y="82"/>
                  </a:cxn>
                  <a:cxn ang="0">
                    <a:pos x="1132" y="49"/>
                  </a:cxn>
                  <a:cxn ang="0">
                    <a:pos x="1115" y="19"/>
                  </a:cxn>
                  <a:cxn ang="0">
                    <a:pos x="1068" y="1"/>
                  </a:cxn>
                  <a:cxn ang="0">
                    <a:pos x="1030" y="0"/>
                  </a:cxn>
                  <a:cxn ang="0">
                    <a:pos x="978" y="6"/>
                  </a:cxn>
                  <a:cxn ang="0">
                    <a:pos x="922" y="20"/>
                  </a:cxn>
                  <a:cxn ang="0">
                    <a:pos x="862" y="41"/>
                  </a:cxn>
                  <a:cxn ang="0">
                    <a:pos x="801" y="66"/>
                  </a:cxn>
                  <a:cxn ang="0">
                    <a:pos x="738" y="96"/>
                  </a:cxn>
                  <a:cxn ang="0">
                    <a:pos x="675" y="128"/>
                  </a:cxn>
                  <a:cxn ang="0">
                    <a:pos x="614" y="162"/>
                  </a:cxn>
                  <a:cxn ang="0">
                    <a:pos x="555" y="196"/>
                  </a:cxn>
                  <a:cxn ang="0">
                    <a:pos x="500" y="229"/>
                  </a:cxn>
                  <a:cxn ang="0">
                    <a:pos x="456" y="256"/>
                  </a:cxn>
                  <a:cxn ang="0">
                    <a:pos x="410" y="286"/>
                  </a:cxn>
                  <a:cxn ang="0">
                    <a:pos x="354" y="323"/>
                  </a:cxn>
                  <a:cxn ang="0">
                    <a:pos x="291" y="365"/>
                  </a:cxn>
                  <a:cxn ang="0">
                    <a:pos x="225" y="412"/>
                  </a:cxn>
                  <a:cxn ang="0">
                    <a:pos x="161" y="460"/>
                  </a:cxn>
                  <a:cxn ang="0">
                    <a:pos x="103" y="507"/>
                  </a:cxn>
                  <a:cxn ang="0">
                    <a:pos x="54" y="552"/>
                  </a:cxn>
                  <a:cxn ang="0">
                    <a:pos x="18" y="592"/>
                  </a:cxn>
                  <a:cxn ang="0">
                    <a:pos x="1" y="626"/>
                  </a:cxn>
                  <a:cxn ang="0">
                    <a:pos x="4" y="662"/>
                  </a:cxn>
                  <a:cxn ang="0">
                    <a:pos x="21" y="694"/>
                  </a:cxn>
                  <a:cxn ang="0">
                    <a:pos x="45" y="707"/>
                  </a:cxn>
                  <a:cxn ang="0">
                    <a:pos x="74" y="702"/>
                  </a:cxn>
                  <a:cxn ang="0">
                    <a:pos x="107" y="679"/>
                  </a:cxn>
                  <a:cxn ang="0">
                    <a:pos x="129" y="656"/>
                  </a:cxn>
                  <a:cxn ang="0">
                    <a:pos x="147" y="633"/>
                  </a:cxn>
                  <a:cxn ang="0">
                    <a:pos x="163" y="608"/>
                  </a:cxn>
                  <a:cxn ang="0">
                    <a:pos x="181" y="579"/>
                  </a:cxn>
                  <a:cxn ang="0">
                    <a:pos x="203" y="549"/>
                  </a:cxn>
                  <a:cxn ang="0">
                    <a:pos x="229" y="515"/>
                  </a:cxn>
                  <a:cxn ang="0">
                    <a:pos x="263" y="478"/>
                  </a:cxn>
                  <a:cxn ang="0">
                    <a:pos x="306" y="438"/>
                  </a:cxn>
                  <a:cxn ang="0">
                    <a:pos x="359" y="395"/>
                  </a:cxn>
                  <a:cxn ang="0">
                    <a:pos x="425" y="348"/>
                  </a:cxn>
                  <a:cxn ang="0">
                    <a:pos x="506" y="298"/>
                  </a:cxn>
                  <a:cxn ang="0">
                    <a:pos x="588" y="250"/>
                  </a:cxn>
                  <a:cxn ang="0">
                    <a:pos x="658" y="212"/>
                  </a:cxn>
                  <a:cxn ang="0">
                    <a:pos x="718" y="182"/>
                  </a:cxn>
                  <a:cxn ang="0">
                    <a:pos x="767" y="158"/>
                  </a:cxn>
                  <a:cxn ang="0">
                    <a:pos x="809" y="141"/>
                  </a:cxn>
                  <a:cxn ang="0">
                    <a:pos x="843" y="128"/>
                  </a:cxn>
                  <a:cxn ang="0">
                    <a:pos x="873" y="120"/>
                  </a:cxn>
                  <a:cxn ang="0">
                    <a:pos x="897" y="114"/>
                  </a:cxn>
                  <a:cxn ang="0">
                    <a:pos x="919" y="110"/>
                  </a:cxn>
                  <a:cxn ang="0">
                    <a:pos x="940" y="107"/>
                  </a:cxn>
                  <a:cxn ang="0">
                    <a:pos x="991" y="108"/>
                  </a:cxn>
                  <a:cxn ang="0">
                    <a:pos x="1020" y="120"/>
                  </a:cxn>
                  <a:cxn ang="0">
                    <a:pos x="1045" y="126"/>
                  </a:cxn>
                  <a:cxn ang="0">
                    <a:pos x="1084" y="123"/>
                  </a:cxn>
                  <a:cxn ang="0">
                    <a:pos x="1119" y="97"/>
                  </a:cxn>
                </a:cxnLst>
                <a:rect l="0" t="0" r="r" b="b"/>
                <a:pathLst>
                  <a:path w="1133" h="707">
                    <a:moveTo>
                      <a:pt x="1120" y="96"/>
                    </a:moveTo>
                    <a:lnTo>
                      <a:pt x="1128" y="82"/>
                    </a:lnTo>
                    <a:lnTo>
                      <a:pt x="1132" y="66"/>
                    </a:lnTo>
                    <a:lnTo>
                      <a:pt x="1132" y="49"/>
                    </a:lnTo>
                    <a:lnTo>
                      <a:pt x="1126" y="33"/>
                    </a:lnTo>
                    <a:lnTo>
                      <a:pt x="1115" y="19"/>
                    </a:lnTo>
                    <a:lnTo>
                      <a:pt x="1095" y="8"/>
                    </a:lnTo>
                    <a:lnTo>
                      <a:pt x="1068" y="1"/>
                    </a:lnTo>
                    <a:lnTo>
                      <a:pt x="1054" y="0"/>
                    </a:lnTo>
                    <a:lnTo>
                      <a:pt x="1030" y="0"/>
                    </a:lnTo>
                    <a:lnTo>
                      <a:pt x="1005" y="2"/>
                    </a:lnTo>
                    <a:lnTo>
                      <a:pt x="978" y="6"/>
                    </a:lnTo>
                    <a:lnTo>
                      <a:pt x="951" y="12"/>
                    </a:lnTo>
                    <a:lnTo>
                      <a:pt x="922" y="20"/>
                    </a:lnTo>
                    <a:lnTo>
                      <a:pt x="893" y="30"/>
                    </a:lnTo>
                    <a:lnTo>
                      <a:pt x="862" y="41"/>
                    </a:lnTo>
                    <a:lnTo>
                      <a:pt x="832" y="53"/>
                    </a:lnTo>
                    <a:lnTo>
                      <a:pt x="801" y="66"/>
                    </a:lnTo>
                    <a:lnTo>
                      <a:pt x="769" y="81"/>
                    </a:lnTo>
                    <a:lnTo>
                      <a:pt x="738" y="96"/>
                    </a:lnTo>
                    <a:lnTo>
                      <a:pt x="706" y="112"/>
                    </a:lnTo>
                    <a:lnTo>
                      <a:pt x="675" y="128"/>
                    </a:lnTo>
                    <a:lnTo>
                      <a:pt x="644" y="145"/>
                    </a:lnTo>
                    <a:lnTo>
                      <a:pt x="614" y="162"/>
                    </a:lnTo>
                    <a:lnTo>
                      <a:pt x="584" y="179"/>
                    </a:lnTo>
                    <a:lnTo>
                      <a:pt x="555" y="196"/>
                    </a:lnTo>
                    <a:lnTo>
                      <a:pt x="527" y="213"/>
                    </a:lnTo>
                    <a:lnTo>
                      <a:pt x="500" y="229"/>
                    </a:lnTo>
                    <a:lnTo>
                      <a:pt x="474" y="245"/>
                    </a:lnTo>
                    <a:lnTo>
                      <a:pt x="456" y="256"/>
                    </a:lnTo>
                    <a:lnTo>
                      <a:pt x="435" y="270"/>
                    </a:lnTo>
                    <a:lnTo>
                      <a:pt x="410" y="286"/>
                    </a:lnTo>
                    <a:lnTo>
                      <a:pt x="383" y="303"/>
                    </a:lnTo>
                    <a:lnTo>
                      <a:pt x="354" y="323"/>
                    </a:lnTo>
                    <a:lnTo>
                      <a:pt x="323" y="343"/>
                    </a:lnTo>
                    <a:lnTo>
                      <a:pt x="291" y="365"/>
                    </a:lnTo>
                    <a:lnTo>
                      <a:pt x="258" y="388"/>
                    </a:lnTo>
                    <a:lnTo>
                      <a:pt x="225" y="412"/>
                    </a:lnTo>
                    <a:lnTo>
                      <a:pt x="193" y="436"/>
                    </a:lnTo>
                    <a:lnTo>
                      <a:pt x="161" y="460"/>
                    </a:lnTo>
                    <a:lnTo>
                      <a:pt x="131" y="483"/>
                    </a:lnTo>
                    <a:lnTo>
                      <a:pt x="103" y="507"/>
                    </a:lnTo>
                    <a:lnTo>
                      <a:pt x="77" y="530"/>
                    </a:lnTo>
                    <a:lnTo>
                      <a:pt x="54" y="552"/>
                    </a:lnTo>
                    <a:lnTo>
                      <a:pt x="34" y="573"/>
                    </a:lnTo>
                    <a:lnTo>
                      <a:pt x="18" y="592"/>
                    </a:lnTo>
                    <a:lnTo>
                      <a:pt x="7" y="610"/>
                    </a:lnTo>
                    <a:lnTo>
                      <a:pt x="1" y="626"/>
                    </a:lnTo>
                    <a:lnTo>
                      <a:pt x="0" y="640"/>
                    </a:lnTo>
                    <a:lnTo>
                      <a:pt x="4" y="662"/>
                    </a:lnTo>
                    <a:lnTo>
                      <a:pt x="11" y="680"/>
                    </a:lnTo>
                    <a:lnTo>
                      <a:pt x="21" y="694"/>
                    </a:lnTo>
                    <a:lnTo>
                      <a:pt x="32" y="702"/>
                    </a:lnTo>
                    <a:lnTo>
                      <a:pt x="45" y="707"/>
                    </a:lnTo>
                    <a:lnTo>
                      <a:pt x="59" y="706"/>
                    </a:lnTo>
                    <a:lnTo>
                      <a:pt x="74" y="702"/>
                    </a:lnTo>
                    <a:lnTo>
                      <a:pt x="90" y="693"/>
                    </a:lnTo>
                    <a:lnTo>
                      <a:pt x="107" y="679"/>
                    </a:lnTo>
                    <a:lnTo>
                      <a:pt x="124" y="662"/>
                    </a:lnTo>
                    <a:lnTo>
                      <a:pt x="129" y="656"/>
                    </a:lnTo>
                    <a:lnTo>
                      <a:pt x="138" y="645"/>
                    </a:lnTo>
                    <a:lnTo>
                      <a:pt x="147" y="633"/>
                    </a:lnTo>
                    <a:lnTo>
                      <a:pt x="155" y="621"/>
                    </a:lnTo>
                    <a:lnTo>
                      <a:pt x="163" y="608"/>
                    </a:lnTo>
                    <a:lnTo>
                      <a:pt x="172" y="594"/>
                    </a:lnTo>
                    <a:lnTo>
                      <a:pt x="181" y="579"/>
                    </a:lnTo>
                    <a:lnTo>
                      <a:pt x="192" y="564"/>
                    </a:lnTo>
                    <a:lnTo>
                      <a:pt x="203" y="549"/>
                    </a:lnTo>
                    <a:lnTo>
                      <a:pt x="215" y="532"/>
                    </a:lnTo>
                    <a:lnTo>
                      <a:pt x="229" y="515"/>
                    </a:lnTo>
                    <a:lnTo>
                      <a:pt x="245" y="497"/>
                    </a:lnTo>
                    <a:lnTo>
                      <a:pt x="263" y="478"/>
                    </a:lnTo>
                    <a:lnTo>
                      <a:pt x="283" y="459"/>
                    </a:lnTo>
                    <a:lnTo>
                      <a:pt x="306" y="438"/>
                    </a:lnTo>
                    <a:lnTo>
                      <a:pt x="331" y="417"/>
                    </a:lnTo>
                    <a:lnTo>
                      <a:pt x="359" y="395"/>
                    </a:lnTo>
                    <a:lnTo>
                      <a:pt x="390" y="372"/>
                    </a:lnTo>
                    <a:lnTo>
                      <a:pt x="425" y="348"/>
                    </a:lnTo>
                    <a:lnTo>
                      <a:pt x="464" y="323"/>
                    </a:lnTo>
                    <a:lnTo>
                      <a:pt x="506" y="298"/>
                    </a:lnTo>
                    <a:lnTo>
                      <a:pt x="549" y="273"/>
                    </a:lnTo>
                    <a:lnTo>
                      <a:pt x="588" y="250"/>
                    </a:lnTo>
                    <a:lnTo>
                      <a:pt x="625" y="230"/>
                    </a:lnTo>
                    <a:lnTo>
                      <a:pt x="658" y="212"/>
                    </a:lnTo>
                    <a:lnTo>
                      <a:pt x="689" y="196"/>
                    </a:lnTo>
                    <a:lnTo>
                      <a:pt x="718" y="182"/>
                    </a:lnTo>
                    <a:lnTo>
                      <a:pt x="744" y="169"/>
                    </a:lnTo>
                    <a:lnTo>
                      <a:pt x="767" y="158"/>
                    </a:lnTo>
                    <a:lnTo>
                      <a:pt x="789" y="149"/>
                    </a:lnTo>
                    <a:lnTo>
                      <a:pt x="809" y="141"/>
                    </a:lnTo>
                    <a:lnTo>
                      <a:pt x="827" y="134"/>
                    </a:lnTo>
                    <a:lnTo>
                      <a:pt x="843" y="128"/>
                    </a:lnTo>
                    <a:lnTo>
                      <a:pt x="859" y="124"/>
                    </a:lnTo>
                    <a:lnTo>
                      <a:pt x="873" y="120"/>
                    </a:lnTo>
                    <a:lnTo>
                      <a:pt x="885" y="117"/>
                    </a:lnTo>
                    <a:lnTo>
                      <a:pt x="897" y="114"/>
                    </a:lnTo>
                    <a:lnTo>
                      <a:pt x="909" y="112"/>
                    </a:lnTo>
                    <a:lnTo>
                      <a:pt x="919" y="110"/>
                    </a:lnTo>
                    <a:lnTo>
                      <a:pt x="930" y="109"/>
                    </a:lnTo>
                    <a:lnTo>
                      <a:pt x="940" y="107"/>
                    </a:lnTo>
                    <a:lnTo>
                      <a:pt x="970" y="105"/>
                    </a:lnTo>
                    <a:lnTo>
                      <a:pt x="991" y="108"/>
                    </a:lnTo>
                    <a:lnTo>
                      <a:pt x="1007" y="114"/>
                    </a:lnTo>
                    <a:lnTo>
                      <a:pt x="1020" y="120"/>
                    </a:lnTo>
                    <a:lnTo>
                      <a:pt x="1034" y="125"/>
                    </a:lnTo>
                    <a:lnTo>
                      <a:pt x="1045" y="126"/>
                    </a:lnTo>
                    <a:lnTo>
                      <a:pt x="1066" y="126"/>
                    </a:lnTo>
                    <a:lnTo>
                      <a:pt x="1084" y="123"/>
                    </a:lnTo>
                    <a:lnTo>
                      <a:pt x="1102" y="114"/>
                    </a:lnTo>
                    <a:lnTo>
                      <a:pt x="1119" y="97"/>
                    </a:lnTo>
                    <a:lnTo>
                      <a:pt x="1120" y="96"/>
                    </a:lnTo>
                    <a:close/>
                  </a:path>
                </a:pathLst>
              </a:custGeom>
              <a:solidFill>
                <a:srgbClr val="9BBB59">
                  <a:lumMod val="60000"/>
                  <a:lumOff val="40000"/>
                </a:srgbClr>
              </a:solidFill>
              <a:ln w="3175">
                <a:solidFill>
                  <a:srgbClr val="221F1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roup 286"/>
            <p:cNvGrpSpPr>
              <a:grpSpLocks/>
            </p:cNvGrpSpPr>
            <p:nvPr/>
          </p:nvGrpSpPr>
          <p:grpSpPr bwMode="auto">
            <a:xfrm>
              <a:off x="4725879" y="5115342"/>
              <a:ext cx="157913" cy="123416"/>
              <a:chOff x="7174" y="4322"/>
              <a:chExt cx="544" cy="450"/>
            </a:xfrm>
          </p:grpSpPr>
        </p:grpSp>
        <p:sp>
          <p:nvSpPr>
            <p:cNvPr id="193" name="Freeform 292"/>
            <p:cNvSpPr>
              <a:spLocks/>
            </p:cNvSpPr>
            <p:nvPr/>
          </p:nvSpPr>
          <p:spPr bwMode="auto">
            <a:xfrm>
              <a:off x="4242547" y="5203044"/>
              <a:ext cx="320470" cy="170589"/>
            </a:xfrm>
            <a:custGeom>
              <a:avLst/>
              <a:gdLst/>
              <a:ahLst/>
              <a:cxnLst>
                <a:cxn ang="0">
                  <a:pos x="1102" y="336"/>
                </a:cxn>
                <a:cxn ang="0">
                  <a:pos x="1088" y="385"/>
                </a:cxn>
                <a:cxn ang="0">
                  <a:pos x="1060" y="431"/>
                </a:cxn>
                <a:cxn ang="0">
                  <a:pos x="1021" y="474"/>
                </a:cxn>
                <a:cxn ang="0">
                  <a:pos x="971" y="513"/>
                </a:cxn>
                <a:cxn ang="0">
                  <a:pos x="911" y="546"/>
                </a:cxn>
                <a:cxn ang="0">
                  <a:pos x="843" y="575"/>
                </a:cxn>
                <a:cxn ang="0">
                  <a:pos x="767" y="597"/>
                </a:cxn>
                <a:cxn ang="0">
                  <a:pos x="684" y="612"/>
                </a:cxn>
                <a:cxn ang="0">
                  <a:pos x="597" y="620"/>
                </a:cxn>
                <a:cxn ang="0">
                  <a:pos x="506" y="620"/>
                </a:cxn>
                <a:cxn ang="0">
                  <a:pos x="419" y="612"/>
                </a:cxn>
                <a:cxn ang="0">
                  <a:pos x="337" y="597"/>
                </a:cxn>
                <a:cxn ang="0">
                  <a:pos x="261" y="575"/>
                </a:cxn>
                <a:cxn ang="0">
                  <a:pos x="192" y="546"/>
                </a:cxn>
                <a:cxn ang="0">
                  <a:pos x="132" y="513"/>
                </a:cxn>
                <a:cxn ang="0">
                  <a:pos x="82" y="474"/>
                </a:cxn>
                <a:cxn ang="0">
                  <a:pos x="43" y="431"/>
                </a:cxn>
                <a:cxn ang="0">
                  <a:pos x="16" y="385"/>
                </a:cxn>
                <a:cxn ang="0">
                  <a:pos x="1" y="336"/>
                </a:cxn>
                <a:cxn ang="0">
                  <a:pos x="1" y="285"/>
                </a:cxn>
                <a:cxn ang="0">
                  <a:pos x="16" y="236"/>
                </a:cxn>
                <a:cxn ang="0">
                  <a:pos x="43" y="189"/>
                </a:cxn>
                <a:cxn ang="0">
                  <a:pos x="82" y="147"/>
                </a:cxn>
                <a:cxn ang="0">
                  <a:pos x="132" y="108"/>
                </a:cxn>
                <a:cxn ang="0">
                  <a:pos x="192" y="74"/>
                </a:cxn>
                <a:cxn ang="0">
                  <a:pos x="261" y="46"/>
                </a:cxn>
                <a:cxn ang="0">
                  <a:pos x="337" y="24"/>
                </a:cxn>
                <a:cxn ang="0">
                  <a:pos x="419" y="9"/>
                </a:cxn>
                <a:cxn ang="0">
                  <a:pos x="506" y="1"/>
                </a:cxn>
                <a:cxn ang="0">
                  <a:pos x="597" y="1"/>
                </a:cxn>
                <a:cxn ang="0">
                  <a:pos x="684" y="9"/>
                </a:cxn>
                <a:cxn ang="0">
                  <a:pos x="767" y="24"/>
                </a:cxn>
                <a:cxn ang="0">
                  <a:pos x="843" y="46"/>
                </a:cxn>
                <a:cxn ang="0">
                  <a:pos x="911" y="74"/>
                </a:cxn>
                <a:cxn ang="0">
                  <a:pos x="971" y="108"/>
                </a:cxn>
                <a:cxn ang="0">
                  <a:pos x="1021" y="147"/>
                </a:cxn>
                <a:cxn ang="0">
                  <a:pos x="1060" y="189"/>
                </a:cxn>
                <a:cxn ang="0">
                  <a:pos x="1088" y="236"/>
                </a:cxn>
                <a:cxn ang="0">
                  <a:pos x="1102" y="285"/>
                </a:cxn>
              </a:cxnLst>
              <a:rect l="0" t="0" r="r" b="b"/>
              <a:pathLst>
                <a:path w="1104" h="622">
                  <a:moveTo>
                    <a:pt x="1104" y="310"/>
                  </a:moveTo>
                  <a:lnTo>
                    <a:pt x="1102" y="336"/>
                  </a:lnTo>
                  <a:lnTo>
                    <a:pt x="1097" y="361"/>
                  </a:lnTo>
                  <a:lnTo>
                    <a:pt x="1088" y="385"/>
                  </a:lnTo>
                  <a:lnTo>
                    <a:pt x="1076" y="409"/>
                  </a:lnTo>
                  <a:lnTo>
                    <a:pt x="1060" y="431"/>
                  </a:lnTo>
                  <a:lnTo>
                    <a:pt x="1042" y="453"/>
                  </a:lnTo>
                  <a:lnTo>
                    <a:pt x="1021" y="474"/>
                  </a:lnTo>
                  <a:lnTo>
                    <a:pt x="997" y="494"/>
                  </a:lnTo>
                  <a:lnTo>
                    <a:pt x="971" y="513"/>
                  </a:lnTo>
                  <a:lnTo>
                    <a:pt x="942" y="530"/>
                  </a:lnTo>
                  <a:lnTo>
                    <a:pt x="911" y="546"/>
                  </a:lnTo>
                  <a:lnTo>
                    <a:pt x="878" y="561"/>
                  </a:lnTo>
                  <a:lnTo>
                    <a:pt x="843" y="575"/>
                  </a:lnTo>
                  <a:lnTo>
                    <a:pt x="805" y="587"/>
                  </a:lnTo>
                  <a:lnTo>
                    <a:pt x="767" y="597"/>
                  </a:lnTo>
                  <a:lnTo>
                    <a:pt x="726" y="605"/>
                  </a:lnTo>
                  <a:lnTo>
                    <a:pt x="684" y="612"/>
                  </a:lnTo>
                  <a:lnTo>
                    <a:pt x="641" y="617"/>
                  </a:lnTo>
                  <a:lnTo>
                    <a:pt x="597" y="620"/>
                  </a:lnTo>
                  <a:lnTo>
                    <a:pt x="552" y="621"/>
                  </a:lnTo>
                  <a:lnTo>
                    <a:pt x="506" y="620"/>
                  </a:lnTo>
                  <a:lnTo>
                    <a:pt x="462" y="617"/>
                  </a:lnTo>
                  <a:lnTo>
                    <a:pt x="419" y="612"/>
                  </a:lnTo>
                  <a:lnTo>
                    <a:pt x="377" y="605"/>
                  </a:lnTo>
                  <a:lnTo>
                    <a:pt x="337" y="597"/>
                  </a:lnTo>
                  <a:lnTo>
                    <a:pt x="298" y="587"/>
                  </a:lnTo>
                  <a:lnTo>
                    <a:pt x="261" y="575"/>
                  </a:lnTo>
                  <a:lnTo>
                    <a:pt x="226" y="561"/>
                  </a:lnTo>
                  <a:lnTo>
                    <a:pt x="192" y="546"/>
                  </a:lnTo>
                  <a:lnTo>
                    <a:pt x="161" y="530"/>
                  </a:lnTo>
                  <a:lnTo>
                    <a:pt x="132" y="513"/>
                  </a:lnTo>
                  <a:lnTo>
                    <a:pt x="106" y="494"/>
                  </a:lnTo>
                  <a:lnTo>
                    <a:pt x="82" y="474"/>
                  </a:lnTo>
                  <a:lnTo>
                    <a:pt x="61" y="453"/>
                  </a:lnTo>
                  <a:lnTo>
                    <a:pt x="43" y="431"/>
                  </a:lnTo>
                  <a:lnTo>
                    <a:pt x="28" y="409"/>
                  </a:lnTo>
                  <a:lnTo>
                    <a:pt x="16" y="385"/>
                  </a:lnTo>
                  <a:lnTo>
                    <a:pt x="7" y="361"/>
                  </a:lnTo>
                  <a:lnTo>
                    <a:pt x="1" y="336"/>
                  </a:lnTo>
                  <a:lnTo>
                    <a:pt x="0" y="310"/>
                  </a:lnTo>
                  <a:lnTo>
                    <a:pt x="1" y="285"/>
                  </a:lnTo>
                  <a:lnTo>
                    <a:pt x="7" y="260"/>
                  </a:lnTo>
                  <a:lnTo>
                    <a:pt x="16" y="236"/>
                  </a:lnTo>
                  <a:lnTo>
                    <a:pt x="28" y="212"/>
                  </a:lnTo>
                  <a:lnTo>
                    <a:pt x="43" y="189"/>
                  </a:lnTo>
                  <a:lnTo>
                    <a:pt x="61" y="168"/>
                  </a:lnTo>
                  <a:lnTo>
                    <a:pt x="82" y="147"/>
                  </a:lnTo>
                  <a:lnTo>
                    <a:pt x="106" y="127"/>
                  </a:lnTo>
                  <a:lnTo>
                    <a:pt x="132" y="108"/>
                  </a:lnTo>
                  <a:lnTo>
                    <a:pt x="161" y="91"/>
                  </a:lnTo>
                  <a:lnTo>
                    <a:pt x="192" y="74"/>
                  </a:lnTo>
                  <a:lnTo>
                    <a:pt x="226" y="59"/>
                  </a:lnTo>
                  <a:lnTo>
                    <a:pt x="261" y="46"/>
                  </a:lnTo>
                  <a:lnTo>
                    <a:pt x="298" y="34"/>
                  </a:lnTo>
                  <a:lnTo>
                    <a:pt x="337" y="24"/>
                  </a:lnTo>
                  <a:lnTo>
                    <a:pt x="377" y="15"/>
                  </a:lnTo>
                  <a:lnTo>
                    <a:pt x="419" y="9"/>
                  </a:lnTo>
                  <a:lnTo>
                    <a:pt x="462" y="4"/>
                  </a:lnTo>
                  <a:lnTo>
                    <a:pt x="506" y="1"/>
                  </a:lnTo>
                  <a:lnTo>
                    <a:pt x="552" y="0"/>
                  </a:lnTo>
                  <a:lnTo>
                    <a:pt x="597" y="1"/>
                  </a:lnTo>
                  <a:lnTo>
                    <a:pt x="641" y="4"/>
                  </a:lnTo>
                  <a:lnTo>
                    <a:pt x="684" y="9"/>
                  </a:lnTo>
                  <a:lnTo>
                    <a:pt x="726" y="15"/>
                  </a:lnTo>
                  <a:lnTo>
                    <a:pt x="767" y="24"/>
                  </a:lnTo>
                  <a:lnTo>
                    <a:pt x="805" y="34"/>
                  </a:lnTo>
                  <a:lnTo>
                    <a:pt x="843" y="46"/>
                  </a:lnTo>
                  <a:lnTo>
                    <a:pt x="878" y="59"/>
                  </a:lnTo>
                  <a:lnTo>
                    <a:pt x="911" y="74"/>
                  </a:lnTo>
                  <a:lnTo>
                    <a:pt x="942" y="91"/>
                  </a:lnTo>
                  <a:lnTo>
                    <a:pt x="971" y="108"/>
                  </a:lnTo>
                  <a:lnTo>
                    <a:pt x="997" y="127"/>
                  </a:lnTo>
                  <a:lnTo>
                    <a:pt x="1021" y="147"/>
                  </a:lnTo>
                  <a:lnTo>
                    <a:pt x="1042" y="168"/>
                  </a:lnTo>
                  <a:lnTo>
                    <a:pt x="1060" y="189"/>
                  </a:lnTo>
                  <a:lnTo>
                    <a:pt x="1076" y="212"/>
                  </a:lnTo>
                  <a:lnTo>
                    <a:pt x="1088" y="236"/>
                  </a:lnTo>
                  <a:lnTo>
                    <a:pt x="1097" y="260"/>
                  </a:lnTo>
                  <a:lnTo>
                    <a:pt x="1102" y="285"/>
                  </a:lnTo>
                  <a:lnTo>
                    <a:pt x="1104" y="31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headEnd/>
              <a:tailEnd/>
            </a:ln>
            <a:effectLst>
              <a:outerShdw blurRad="40000" dist="20000" sx="1000" sy="1000" rotWithShape="0">
                <a:srgbClr val="00000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 308"/>
            <p:cNvSpPr>
              <a:spLocks/>
            </p:cNvSpPr>
            <p:nvPr/>
          </p:nvSpPr>
          <p:spPr bwMode="auto">
            <a:xfrm>
              <a:off x="3926593" y="4994889"/>
              <a:ext cx="345724" cy="147552"/>
            </a:xfrm>
            <a:custGeom>
              <a:avLst/>
              <a:gdLst/>
              <a:ahLst/>
              <a:cxnLst>
                <a:cxn ang="0">
                  <a:pos x="1188" y="291"/>
                </a:cxn>
                <a:cxn ang="0">
                  <a:pos x="1173" y="333"/>
                </a:cxn>
                <a:cxn ang="0">
                  <a:pos x="1143" y="373"/>
                </a:cxn>
                <a:cxn ang="0">
                  <a:pos x="1101" y="410"/>
                </a:cxn>
                <a:cxn ang="0">
                  <a:pos x="1047" y="444"/>
                </a:cxn>
                <a:cxn ang="0">
                  <a:pos x="982" y="473"/>
                </a:cxn>
                <a:cxn ang="0">
                  <a:pos x="909" y="497"/>
                </a:cxn>
                <a:cxn ang="0">
                  <a:pos x="827" y="516"/>
                </a:cxn>
                <a:cxn ang="0">
                  <a:pos x="738" y="530"/>
                </a:cxn>
                <a:cxn ang="0">
                  <a:pos x="644" y="537"/>
                </a:cxn>
                <a:cxn ang="0">
                  <a:pos x="546" y="537"/>
                </a:cxn>
                <a:cxn ang="0">
                  <a:pos x="452" y="530"/>
                </a:cxn>
                <a:cxn ang="0">
                  <a:pos x="363" y="516"/>
                </a:cxn>
                <a:cxn ang="0">
                  <a:pos x="281" y="497"/>
                </a:cxn>
                <a:cxn ang="0">
                  <a:pos x="207" y="473"/>
                </a:cxn>
                <a:cxn ang="0">
                  <a:pos x="143" y="444"/>
                </a:cxn>
                <a:cxn ang="0">
                  <a:pos x="89" y="410"/>
                </a:cxn>
                <a:cxn ang="0">
                  <a:pos x="46" y="373"/>
                </a:cxn>
                <a:cxn ang="0">
                  <a:pos x="17" y="333"/>
                </a:cxn>
                <a:cxn ang="0">
                  <a:pos x="1" y="291"/>
                </a:cxn>
                <a:cxn ang="0">
                  <a:pos x="1" y="246"/>
                </a:cxn>
                <a:cxn ang="0">
                  <a:pos x="17" y="204"/>
                </a:cxn>
                <a:cxn ang="0">
                  <a:pos x="46" y="164"/>
                </a:cxn>
                <a:cxn ang="0">
                  <a:pos x="89" y="127"/>
                </a:cxn>
                <a:cxn ang="0">
                  <a:pos x="143" y="93"/>
                </a:cxn>
                <a:cxn ang="0">
                  <a:pos x="207" y="64"/>
                </a:cxn>
                <a:cxn ang="0">
                  <a:pos x="281" y="40"/>
                </a:cxn>
                <a:cxn ang="0">
                  <a:pos x="363" y="21"/>
                </a:cxn>
                <a:cxn ang="0">
                  <a:pos x="452" y="7"/>
                </a:cxn>
                <a:cxn ang="0">
                  <a:pos x="546" y="0"/>
                </a:cxn>
                <a:cxn ang="0">
                  <a:pos x="644" y="0"/>
                </a:cxn>
                <a:cxn ang="0">
                  <a:pos x="738" y="7"/>
                </a:cxn>
                <a:cxn ang="0">
                  <a:pos x="827" y="21"/>
                </a:cxn>
                <a:cxn ang="0">
                  <a:pos x="909" y="40"/>
                </a:cxn>
                <a:cxn ang="0">
                  <a:pos x="982" y="64"/>
                </a:cxn>
                <a:cxn ang="0">
                  <a:pos x="1047" y="93"/>
                </a:cxn>
                <a:cxn ang="0">
                  <a:pos x="1101" y="127"/>
                </a:cxn>
                <a:cxn ang="0">
                  <a:pos x="1143" y="164"/>
                </a:cxn>
                <a:cxn ang="0">
                  <a:pos x="1173" y="204"/>
                </a:cxn>
                <a:cxn ang="0">
                  <a:pos x="1188" y="246"/>
                </a:cxn>
              </a:cxnLst>
              <a:rect l="0" t="0" r="r" b="b"/>
              <a:pathLst>
                <a:path w="1191" h="538">
                  <a:moveTo>
                    <a:pt x="1190" y="269"/>
                  </a:moveTo>
                  <a:lnTo>
                    <a:pt x="1188" y="291"/>
                  </a:lnTo>
                  <a:lnTo>
                    <a:pt x="1182" y="312"/>
                  </a:lnTo>
                  <a:lnTo>
                    <a:pt x="1173" y="333"/>
                  </a:lnTo>
                  <a:lnTo>
                    <a:pt x="1160" y="354"/>
                  </a:lnTo>
                  <a:lnTo>
                    <a:pt x="1143" y="373"/>
                  </a:lnTo>
                  <a:lnTo>
                    <a:pt x="1124" y="392"/>
                  </a:lnTo>
                  <a:lnTo>
                    <a:pt x="1101" y="410"/>
                  </a:lnTo>
                  <a:lnTo>
                    <a:pt x="1075" y="427"/>
                  </a:lnTo>
                  <a:lnTo>
                    <a:pt x="1047" y="444"/>
                  </a:lnTo>
                  <a:lnTo>
                    <a:pt x="1016" y="459"/>
                  </a:lnTo>
                  <a:lnTo>
                    <a:pt x="982" y="473"/>
                  </a:lnTo>
                  <a:lnTo>
                    <a:pt x="947" y="486"/>
                  </a:lnTo>
                  <a:lnTo>
                    <a:pt x="909" y="497"/>
                  </a:lnTo>
                  <a:lnTo>
                    <a:pt x="869" y="508"/>
                  </a:lnTo>
                  <a:lnTo>
                    <a:pt x="827" y="516"/>
                  </a:lnTo>
                  <a:lnTo>
                    <a:pt x="783" y="524"/>
                  </a:lnTo>
                  <a:lnTo>
                    <a:pt x="738" y="530"/>
                  </a:lnTo>
                  <a:lnTo>
                    <a:pt x="691" y="534"/>
                  </a:lnTo>
                  <a:lnTo>
                    <a:pt x="644" y="537"/>
                  </a:lnTo>
                  <a:lnTo>
                    <a:pt x="595" y="538"/>
                  </a:lnTo>
                  <a:lnTo>
                    <a:pt x="546" y="537"/>
                  </a:lnTo>
                  <a:lnTo>
                    <a:pt x="498" y="534"/>
                  </a:lnTo>
                  <a:lnTo>
                    <a:pt x="452" y="530"/>
                  </a:lnTo>
                  <a:lnTo>
                    <a:pt x="407" y="524"/>
                  </a:lnTo>
                  <a:lnTo>
                    <a:pt x="363" y="516"/>
                  </a:lnTo>
                  <a:lnTo>
                    <a:pt x="321" y="508"/>
                  </a:lnTo>
                  <a:lnTo>
                    <a:pt x="281" y="497"/>
                  </a:lnTo>
                  <a:lnTo>
                    <a:pt x="243" y="486"/>
                  </a:lnTo>
                  <a:lnTo>
                    <a:pt x="207" y="473"/>
                  </a:lnTo>
                  <a:lnTo>
                    <a:pt x="174" y="459"/>
                  </a:lnTo>
                  <a:lnTo>
                    <a:pt x="143" y="444"/>
                  </a:lnTo>
                  <a:lnTo>
                    <a:pt x="114" y="427"/>
                  </a:lnTo>
                  <a:lnTo>
                    <a:pt x="89" y="410"/>
                  </a:lnTo>
                  <a:lnTo>
                    <a:pt x="66" y="392"/>
                  </a:lnTo>
                  <a:lnTo>
                    <a:pt x="46" y="373"/>
                  </a:lnTo>
                  <a:lnTo>
                    <a:pt x="30" y="354"/>
                  </a:lnTo>
                  <a:lnTo>
                    <a:pt x="17" y="333"/>
                  </a:lnTo>
                  <a:lnTo>
                    <a:pt x="7" y="312"/>
                  </a:lnTo>
                  <a:lnTo>
                    <a:pt x="1" y="291"/>
                  </a:lnTo>
                  <a:lnTo>
                    <a:pt x="0" y="269"/>
                  </a:lnTo>
                  <a:lnTo>
                    <a:pt x="1" y="246"/>
                  </a:lnTo>
                  <a:lnTo>
                    <a:pt x="7" y="225"/>
                  </a:lnTo>
                  <a:lnTo>
                    <a:pt x="17" y="204"/>
                  </a:lnTo>
                  <a:lnTo>
                    <a:pt x="30" y="183"/>
                  </a:lnTo>
                  <a:lnTo>
                    <a:pt x="46" y="164"/>
                  </a:lnTo>
                  <a:lnTo>
                    <a:pt x="66" y="145"/>
                  </a:lnTo>
                  <a:lnTo>
                    <a:pt x="89" y="127"/>
                  </a:lnTo>
                  <a:lnTo>
                    <a:pt x="114" y="110"/>
                  </a:lnTo>
                  <a:lnTo>
                    <a:pt x="143" y="93"/>
                  </a:lnTo>
                  <a:lnTo>
                    <a:pt x="174" y="78"/>
                  </a:lnTo>
                  <a:lnTo>
                    <a:pt x="207" y="64"/>
                  </a:lnTo>
                  <a:lnTo>
                    <a:pt x="243" y="51"/>
                  </a:lnTo>
                  <a:lnTo>
                    <a:pt x="281" y="40"/>
                  </a:lnTo>
                  <a:lnTo>
                    <a:pt x="321" y="30"/>
                  </a:lnTo>
                  <a:lnTo>
                    <a:pt x="363" y="21"/>
                  </a:lnTo>
                  <a:lnTo>
                    <a:pt x="407" y="13"/>
                  </a:lnTo>
                  <a:lnTo>
                    <a:pt x="452" y="7"/>
                  </a:lnTo>
                  <a:lnTo>
                    <a:pt x="498" y="3"/>
                  </a:lnTo>
                  <a:lnTo>
                    <a:pt x="546" y="0"/>
                  </a:lnTo>
                  <a:lnTo>
                    <a:pt x="595" y="0"/>
                  </a:lnTo>
                  <a:lnTo>
                    <a:pt x="644" y="0"/>
                  </a:lnTo>
                  <a:lnTo>
                    <a:pt x="691" y="3"/>
                  </a:lnTo>
                  <a:lnTo>
                    <a:pt x="738" y="7"/>
                  </a:lnTo>
                  <a:lnTo>
                    <a:pt x="783" y="13"/>
                  </a:lnTo>
                  <a:lnTo>
                    <a:pt x="827" y="21"/>
                  </a:lnTo>
                  <a:lnTo>
                    <a:pt x="869" y="30"/>
                  </a:lnTo>
                  <a:lnTo>
                    <a:pt x="909" y="40"/>
                  </a:lnTo>
                  <a:lnTo>
                    <a:pt x="947" y="51"/>
                  </a:lnTo>
                  <a:lnTo>
                    <a:pt x="982" y="64"/>
                  </a:lnTo>
                  <a:lnTo>
                    <a:pt x="1016" y="78"/>
                  </a:lnTo>
                  <a:lnTo>
                    <a:pt x="1047" y="93"/>
                  </a:lnTo>
                  <a:lnTo>
                    <a:pt x="1075" y="110"/>
                  </a:lnTo>
                  <a:lnTo>
                    <a:pt x="1101" y="127"/>
                  </a:lnTo>
                  <a:lnTo>
                    <a:pt x="1124" y="145"/>
                  </a:lnTo>
                  <a:lnTo>
                    <a:pt x="1143" y="164"/>
                  </a:lnTo>
                  <a:lnTo>
                    <a:pt x="1160" y="183"/>
                  </a:lnTo>
                  <a:lnTo>
                    <a:pt x="1173" y="204"/>
                  </a:lnTo>
                  <a:lnTo>
                    <a:pt x="1182" y="225"/>
                  </a:lnTo>
                  <a:lnTo>
                    <a:pt x="1188" y="246"/>
                  </a:lnTo>
                  <a:lnTo>
                    <a:pt x="1190" y="269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headEnd/>
              <a:tailEnd/>
            </a:ln>
            <a:effectLst>
              <a:outerShdw blurRad="40000" dist="20000" sx="1000" sy="1000" rotWithShape="0">
                <a:srgbClr val="00000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 312"/>
            <p:cNvSpPr>
              <a:spLocks/>
            </p:cNvSpPr>
            <p:nvPr/>
          </p:nvSpPr>
          <p:spPr bwMode="auto">
            <a:xfrm>
              <a:off x="3766789" y="4619633"/>
              <a:ext cx="388187" cy="162208"/>
            </a:xfrm>
            <a:custGeom>
              <a:avLst/>
              <a:gdLst/>
              <a:ahLst/>
              <a:cxnLst>
                <a:cxn ang="0">
                  <a:pos x="1188" y="291"/>
                </a:cxn>
                <a:cxn ang="0">
                  <a:pos x="1173" y="333"/>
                </a:cxn>
                <a:cxn ang="0">
                  <a:pos x="1144" y="373"/>
                </a:cxn>
                <a:cxn ang="0">
                  <a:pos x="1101" y="410"/>
                </a:cxn>
                <a:cxn ang="0">
                  <a:pos x="1047" y="444"/>
                </a:cxn>
                <a:cxn ang="0">
                  <a:pos x="982" y="473"/>
                </a:cxn>
                <a:cxn ang="0">
                  <a:pos x="909" y="497"/>
                </a:cxn>
                <a:cxn ang="0">
                  <a:pos x="827" y="516"/>
                </a:cxn>
                <a:cxn ang="0">
                  <a:pos x="738" y="530"/>
                </a:cxn>
                <a:cxn ang="0">
                  <a:pos x="644" y="537"/>
                </a:cxn>
                <a:cxn ang="0">
                  <a:pos x="546" y="537"/>
                </a:cxn>
                <a:cxn ang="0">
                  <a:pos x="452" y="530"/>
                </a:cxn>
                <a:cxn ang="0">
                  <a:pos x="363" y="516"/>
                </a:cxn>
                <a:cxn ang="0">
                  <a:pos x="281" y="497"/>
                </a:cxn>
                <a:cxn ang="0">
                  <a:pos x="207" y="473"/>
                </a:cxn>
                <a:cxn ang="0">
                  <a:pos x="143" y="444"/>
                </a:cxn>
                <a:cxn ang="0">
                  <a:pos x="89" y="410"/>
                </a:cxn>
                <a:cxn ang="0">
                  <a:pos x="46" y="373"/>
                </a:cxn>
                <a:cxn ang="0">
                  <a:pos x="17" y="333"/>
                </a:cxn>
                <a:cxn ang="0">
                  <a:pos x="1" y="291"/>
                </a:cxn>
                <a:cxn ang="0">
                  <a:pos x="1" y="246"/>
                </a:cxn>
                <a:cxn ang="0">
                  <a:pos x="17" y="204"/>
                </a:cxn>
                <a:cxn ang="0">
                  <a:pos x="46" y="164"/>
                </a:cxn>
                <a:cxn ang="0">
                  <a:pos x="89" y="127"/>
                </a:cxn>
                <a:cxn ang="0">
                  <a:pos x="143" y="93"/>
                </a:cxn>
                <a:cxn ang="0">
                  <a:pos x="207" y="64"/>
                </a:cxn>
                <a:cxn ang="0">
                  <a:pos x="281" y="40"/>
                </a:cxn>
                <a:cxn ang="0">
                  <a:pos x="363" y="21"/>
                </a:cxn>
                <a:cxn ang="0">
                  <a:pos x="452" y="7"/>
                </a:cxn>
                <a:cxn ang="0">
                  <a:pos x="546" y="0"/>
                </a:cxn>
                <a:cxn ang="0">
                  <a:pos x="644" y="0"/>
                </a:cxn>
                <a:cxn ang="0">
                  <a:pos x="738" y="7"/>
                </a:cxn>
                <a:cxn ang="0">
                  <a:pos x="827" y="21"/>
                </a:cxn>
                <a:cxn ang="0">
                  <a:pos x="909" y="40"/>
                </a:cxn>
                <a:cxn ang="0">
                  <a:pos x="982" y="64"/>
                </a:cxn>
                <a:cxn ang="0">
                  <a:pos x="1047" y="93"/>
                </a:cxn>
                <a:cxn ang="0">
                  <a:pos x="1101" y="127"/>
                </a:cxn>
                <a:cxn ang="0">
                  <a:pos x="1144" y="164"/>
                </a:cxn>
                <a:cxn ang="0">
                  <a:pos x="1173" y="204"/>
                </a:cxn>
                <a:cxn ang="0">
                  <a:pos x="1188" y="246"/>
                </a:cxn>
              </a:cxnLst>
              <a:rect l="0" t="0" r="r" b="b"/>
              <a:pathLst>
                <a:path w="1190" h="538">
                  <a:moveTo>
                    <a:pt x="1190" y="269"/>
                  </a:moveTo>
                  <a:lnTo>
                    <a:pt x="1188" y="291"/>
                  </a:lnTo>
                  <a:lnTo>
                    <a:pt x="1183" y="312"/>
                  </a:lnTo>
                  <a:lnTo>
                    <a:pt x="1173" y="333"/>
                  </a:lnTo>
                  <a:lnTo>
                    <a:pt x="1160" y="354"/>
                  </a:lnTo>
                  <a:lnTo>
                    <a:pt x="1144" y="373"/>
                  </a:lnTo>
                  <a:lnTo>
                    <a:pt x="1124" y="392"/>
                  </a:lnTo>
                  <a:lnTo>
                    <a:pt x="1101" y="410"/>
                  </a:lnTo>
                  <a:lnTo>
                    <a:pt x="1075" y="427"/>
                  </a:lnTo>
                  <a:lnTo>
                    <a:pt x="1047" y="444"/>
                  </a:lnTo>
                  <a:lnTo>
                    <a:pt x="1016" y="459"/>
                  </a:lnTo>
                  <a:lnTo>
                    <a:pt x="982" y="473"/>
                  </a:lnTo>
                  <a:lnTo>
                    <a:pt x="947" y="486"/>
                  </a:lnTo>
                  <a:lnTo>
                    <a:pt x="909" y="497"/>
                  </a:lnTo>
                  <a:lnTo>
                    <a:pt x="869" y="508"/>
                  </a:lnTo>
                  <a:lnTo>
                    <a:pt x="827" y="516"/>
                  </a:lnTo>
                  <a:lnTo>
                    <a:pt x="783" y="524"/>
                  </a:lnTo>
                  <a:lnTo>
                    <a:pt x="738" y="530"/>
                  </a:lnTo>
                  <a:lnTo>
                    <a:pt x="691" y="534"/>
                  </a:lnTo>
                  <a:lnTo>
                    <a:pt x="644" y="537"/>
                  </a:lnTo>
                  <a:lnTo>
                    <a:pt x="595" y="538"/>
                  </a:lnTo>
                  <a:lnTo>
                    <a:pt x="546" y="537"/>
                  </a:lnTo>
                  <a:lnTo>
                    <a:pt x="498" y="534"/>
                  </a:lnTo>
                  <a:lnTo>
                    <a:pt x="452" y="530"/>
                  </a:lnTo>
                  <a:lnTo>
                    <a:pt x="407" y="524"/>
                  </a:lnTo>
                  <a:lnTo>
                    <a:pt x="363" y="516"/>
                  </a:lnTo>
                  <a:lnTo>
                    <a:pt x="321" y="508"/>
                  </a:lnTo>
                  <a:lnTo>
                    <a:pt x="281" y="497"/>
                  </a:lnTo>
                  <a:lnTo>
                    <a:pt x="243" y="486"/>
                  </a:lnTo>
                  <a:lnTo>
                    <a:pt x="207" y="473"/>
                  </a:lnTo>
                  <a:lnTo>
                    <a:pt x="174" y="459"/>
                  </a:lnTo>
                  <a:lnTo>
                    <a:pt x="143" y="444"/>
                  </a:lnTo>
                  <a:lnTo>
                    <a:pt x="114" y="427"/>
                  </a:lnTo>
                  <a:lnTo>
                    <a:pt x="89" y="410"/>
                  </a:lnTo>
                  <a:lnTo>
                    <a:pt x="66" y="392"/>
                  </a:lnTo>
                  <a:lnTo>
                    <a:pt x="46" y="373"/>
                  </a:lnTo>
                  <a:lnTo>
                    <a:pt x="30" y="354"/>
                  </a:lnTo>
                  <a:lnTo>
                    <a:pt x="17" y="333"/>
                  </a:lnTo>
                  <a:lnTo>
                    <a:pt x="7" y="312"/>
                  </a:lnTo>
                  <a:lnTo>
                    <a:pt x="1" y="291"/>
                  </a:lnTo>
                  <a:lnTo>
                    <a:pt x="0" y="269"/>
                  </a:lnTo>
                  <a:lnTo>
                    <a:pt x="1" y="246"/>
                  </a:lnTo>
                  <a:lnTo>
                    <a:pt x="7" y="225"/>
                  </a:lnTo>
                  <a:lnTo>
                    <a:pt x="17" y="204"/>
                  </a:lnTo>
                  <a:lnTo>
                    <a:pt x="30" y="183"/>
                  </a:lnTo>
                  <a:lnTo>
                    <a:pt x="46" y="164"/>
                  </a:lnTo>
                  <a:lnTo>
                    <a:pt x="66" y="145"/>
                  </a:lnTo>
                  <a:lnTo>
                    <a:pt x="89" y="127"/>
                  </a:lnTo>
                  <a:lnTo>
                    <a:pt x="114" y="110"/>
                  </a:lnTo>
                  <a:lnTo>
                    <a:pt x="143" y="93"/>
                  </a:lnTo>
                  <a:lnTo>
                    <a:pt x="174" y="78"/>
                  </a:lnTo>
                  <a:lnTo>
                    <a:pt x="207" y="64"/>
                  </a:lnTo>
                  <a:lnTo>
                    <a:pt x="243" y="51"/>
                  </a:lnTo>
                  <a:lnTo>
                    <a:pt x="281" y="40"/>
                  </a:lnTo>
                  <a:lnTo>
                    <a:pt x="321" y="30"/>
                  </a:lnTo>
                  <a:lnTo>
                    <a:pt x="363" y="21"/>
                  </a:lnTo>
                  <a:lnTo>
                    <a:pt x="407" y="13"/>
                  </a:lnTo>
                  <a:lnTo>
                    <a:pt x="452" y="7"/>
                  </a:lnTo>
                  <a:lnTo>
                    <a:pt x="498" y="3"/>
                  </a:lnTo>
                  <a:lnTo>
                    <a:pt x="546" y="0"/>
                  </a:lnTo>
                  <a:lnTo>
                    <a:pt x="595" y="0"/>
                  </a:lnTo>
                  <a:lnTo>
                    <a:pt x="644" y="0"/>
                  </a:lnTo>
                  <a:lnTo>
                    <a:pt x="691" y="3"/>
                  </a:lnTo>
                  <a:lnTo>
                    <a:pt x="738" y="7"/>
                  </a:lnTo>
                  <a:lnTo>
                    <a:pt x="783" y="13"/>
                  </a:lnTo>
                  <a:lnTo>
                    <a:pt x="827" y="21"/>
                  </a:lnTo>
                  <a:lnTo>
                    <a:pt x="869" y="30"/>
                  </a:lnTo>
                  <a:lnTo>
                    <a:pt x="909" y="40"/>
                  </a:lnTo>
                  <a:lnTo>
                    <a:pt x="947" y="51"/>
                  </a:lnTo>
                  <a:lnTo>
                    <a:pt x="982" y="64"/>
                  </a:lnTo>
                  <a:lnTo>
                    <a:pt x="1016" y="78"/>
                  </a:lnTo>
                  <a:lnTo>
                    <a:pt x="1047" y="93"/>
                  </a:lnTo>
                  <a:lnTo>
                    <a:pt x="1075" y="110"/>
                  </a:lnTo>
                  <a:lnTo>
                    <a:pt x="1101" y="127"/>
                  </a:lnTo>
                  <a:lnTo>
                    <a:pt x="1124" y="145"/>
                  </a:lnTo>
                  <a:lnTo>
                    <a:pt x="1144" y="164"/>
                  </a:lnTo>
                  <a:lnTo>
                    <a:pt x="1160" y="183"/>
                  </a:lnTo>
                  <a:lnTo>
                    <a:pt x="1173" y="204"/>
                  </a:lnTo>
                  <a:lnTo>
                    <a:pt x="1183" y="225"/>
                  </a:lnTo>
                  <a:lnTo>
                    <a:pt x="1188" y="246"/>
                  </a:lnTo>
                  <a:lnTo>
                    <a:pt x="1190" y="269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headEnd/>
              <a:tailEnd/>
            </a:ln>
            <a:effectLst>
              <a:outerShdw blurRad="40000" dist="20000" sx="1000" sy="1000" rotWithShape="0">
                <a:srgbClr val="00000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 358"/>
            <p:cNvSpPr>
              <a:spLocks/>
            </p:cNvSpPr>
            <p:nvPr/>
          </p:nvSpPr>
          <p:spPr bwMode="auto">
            <a:xfrm>
              <a:off x="3927025" y="5496013"/>
              <a:ext cx="88827" cy="31266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306" y="0"/>
                </a:cxn>
                <a:cxn ang="0">
                  <a:pos x="0" y="113"/>
                </a:cxn>
                <a:cxn ang="0">
                  <a:pos x="306" y="0"/>
                </a:cxn>
              </a:cxnLst>
              <a:rect l="0" t="0" r="r" b="b"/>
              <a:pathLst>
                <a:path w="306" h="114">
                  <a:moveTo>
                    <a:pt x="306" y="0"/>
                  </a:moveTo>
                  <a:lnTo>
                    <a:pt x="306" y="0"/>
                  </a:lnTo>
                  <a:lnTo>
                    <a:pt x="0" y="11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4EE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97" name="Connecteur droit avec flèche 196"/>
            <p:cNvCxnSpPr/>
            <p:nvPr/>
          </p:nvCxnSpPr>
          <p:spPr>
            <a:xfrm rot="16200000" flipH="1">
              <a:off x="3935259" y="4811599"/>
              <a:ext cx="220791" cy="1415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8" name="Connecteur droit avec flèche 197"/>
            <p:cNvCxnSpPr/>
            <p:nvPr/>
          </p:nvCxnSpPr>
          <p:spPr>
            <a:xfrm rot="16200000" flipH="1">
              <a:off x="4213867" y="5122223"/>
              <a:ext cx="88317" cy="943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99" name="Picture 36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49091" y="5134662"/>
              <a:ext cx="424745" cy="453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" name="Ellipse 199"/>
            <p:cNvSpPr/>
            <p:nvPr/>
          </p:nvSpPr>
          <p:spPr>
            <a:xfrm>
              <a:off x="5390679" y="5301895"/>
              <a:ext cx="235969" cy="1766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 298"/>
            <p:cNvSpPr>
              <a:spLocks/>
            </p:cNvSpPr>
            <p:nvPr/>
          </p:nvSpPr>
          <p:spPr bwMode="auto">
            <a:xfrm>
              <a:off x="3902965" y="4639080"/>
              <a:ext cx="175143" cy="68342"/>
            </a:xfrm>
            <a:custGeom>
              <a:avLst/>
              <a:gdLst/>
              <a:ahLst/>
              <a:cxnLst>
                <a:cxn ang="0">
                  <a:pos x="343" y="38"/>
                </a:cxn>
                <a:cxn ang="0">
                  <a:pos x="397" y="47"/>
                </a:cxn>
                <a:cxn ang="0">
                  <a:pos x="447" y="55"/>
                </a:cxn>
                <a:cxn ang="0">
                  <a:pos x="491" y="63"/>
                </a:cxn>
                <a:cxn ang="0">
                  <a:pos x="529" y="73"/>
                </a:cxn>
                <a:cxn ang="0">
                  <a:pos x="559" y="85"/>
                </a:cxn>
                <a:cxn ang="0">
                  <a:pos x="580" y="102"/>
                </a:cxn>
                <a:cxn ang="0">
                  <a:pos x="592" y="125"/>
                </a:cxn>
                <a:cxn ang="0">
                  <a:pos x="592" y="154"/>
                </a:cxn>
                <a:cxn ang="0">
                  <a:pos x="588" y="169"/>
                </a:cxn>
                <a:cxn ang="0">
                  <a:pos x="572" y="189"/>
                </a:cxn>
                <a:cxn ang="0">
                  <a:pos x="547" y="201"/>
                </a:cxn>
                <a:cxn ang="0">
                  <a:pos x="514" y="206"/>
                </a:cxn>
                <a:cxn ang="0">
                  <a:pos x="474" y="206"/>
                </a:cxn>
                <a:cxn ang="0">
                  <a:pos x="430" y="201"/>
                </a:cxn>
                <a:cxn ang="0">
                  <a:pos x="382" y="194"/>
                </a:cxn>
                <a:cxn ang="0">
                  <a:pos x="331" y="185"/>
                </a:cxn>
                <a:cxn ang="0">
                  <a:pos x="288" y="177"/>
                </a:cxn>
                <a:cxn ang="0">
                  <a:pos x="246" y="169"/>
                </a:cxn>
                <a:cxn ang="0">
                  <a:pos x="201" y="161"/>
                </a:cxn>
                <a:cxn ang="0">
                  <a:pos x="156" y="152"/>
                </a:cxn>
                <a:cxn ang="0">
                  <a:pos x="112" y="142"/>
                </a:cxn>
                <a:cxn ang="0">
                  <a:pos x="73" y="130"/>
                </a:cxn>
                <a:cxn ang="0">
                  <a:pos x="39" y="117"/>
                </a:cxn>
                <a:cxn ang="0">
                  <a:pos x="15" y="101"/>
                </a:cxn>
                <a:cxn ang="0">
                  <a:pos x="1" y="82"/>
                </a:cxn>
                <a:cxn ang="0">
                  <a:pos x="1" y="59"/>
                </a:cxn>
                <a:cxn ang="0">
                  <a:pos x="10" y="40"/>
                </a:cxn>
                <a:cxn ang="0">
                  <a:pos x="30" y="19"/>
                </a:cxn>
                <a:cxn ang="0">
                  <a:pos x="58" y="6"/>
                </a:cxn>
                <a:cxn ang="0">
                  <a:pos x="91" y="0"/>
                </a:cxn>
                <a:cxn ang="0">
                  <a:pos x="128" y="0"/>
                </a:cxn>
                <a:cxn ang="0">
                  <a:pos x="170" y="4"/>
                </a:cxn>
                <a:cxn ang="0">
                  <a:pos x="214" y="12"/>
                </a:cxn>
                <a:cxn ang="0">
                  <a:pos x="259" y="21"/>
                </a:cxn>
                <a:cxn ang="0">
                  <a:pos x="304" y="30"/>
                </a:cxn>
              </a:cxnLst>
              <a:rect l="0" t="0" r="r" b="b"/>
              <a:pathLst>
                <a:path w="593" h="207">
                  <a:moveTo>
                    <a:pt x="314" y="33"/>
                  </a:moveTo>
                  <a:lnTo>
                    <a:pt x="343" y="38"/>
                  </a:lnTo>
                  <a:lnTo>
                    <a:pt x="370" y="43"/>
                  </a:lnTo>
                  <a:lnTo>
                    <a:pt x="397" y="47"/>
                  </a:lnTo>
                  <a:lnTo>
                    <a:pt x="423" y="51"/>
                  </a:lnTo>
                  <a:lnTo>
                    <a:pt x="447" y="55"/>
                  </a:lnTo>
                  <a:lnTo>
                    <a:pt x="470" y="59"/>
                  </a:lnTo>
                  <a:lnTo>
                    <a:pt x="491" y="63"/>
                  </a:lnTo>
                  <a:lnTo>
                    <a:pt x="511" y="68"/>
                  </a:lnTo>
                  <a:lnTo>
                    <a:pt x="529" y="73"/>
                  </a:lnTo>
                  <a:lnTo>
                    <a:pt x="545" y="79"/>
                  </a:lnTo>
                  <a:lnTo>
                    <a:pt x="559" y="85"/>
                  </a:lnTo>
                  <a:lnTo>
                    <a:pt x="571" y="93"/>
                  </a:lnTo>
                  <a:lnTo>
                    <a:pt x="580" y="102"/>
                  </a:lnTo>
                  <a:lnTo>
                    <a:pt x="587" y="113"/>
                  </a:lnTo>
                  <a:lnTo>
                    <a:pt x="592" y="125"/>
                  </a:lnTo>
                  <a:lnTo>
                    <a:pt x="593" y="139"/>
                  </a:lnTo>
                  <a:lnTo>
                    <a:pt x="592" y="154"/>
                  </a:lnTo>
                  <a:lnTo>
                    <a:pt x="592" y="156"/>
                  </a:lnTo>
                  <a:lnTo>
                    <a:pt x="588" y="169"/>
                  </a:lnTo>
                  <a:lnTo>
                    <a:pt x="581" y="180"/>
                  </a:lnTo>
                  <a:lnTo>
                    <a:pt x="572" y="189"/>
                  </a:lnTo>
                  <a:lnTo>
                    <a:pt x="561" y="196"/>
                  </a:lnTo>
                  <a:lnTo>
                    <a:pt x="547" y="201"/>
                  </a:lnTo>
                  <a:lnTo>
                    <a:pt x="531" y="204"/>
                  </a:lnTo>
                  <a:lnTo>
                    <a:pt x="514" y="206"/>
                  </a:lnTo>
                  <a:lnTo>
                    <a:pt x="495" y="206"/>
                  </a:lnTo>
                  <a:lnTo>
                    <a:pt x="474" y="206"/>
                  </a:lnTo>
                  <a:lnTo>
                    <a:pt x="453" y="204"/>
                  </a:lnTo>
                  <a:lnTo>
                    <a:pt x="430" y="201"/>
                  </a:lnTo>
                  <a:lnTo>
                    <a:pt x="406" y="198"/>
                  </a:lnTo>
                  <a:lnTo>
                    <a:pt x="382" y="194"/>
                  </a:lnTo>
                  <a:lnTo>
                    <a:pt x="357" y="190"/>
                  </a:lnTo>
                  <a:lnTo>
                    <a:pt x="331" y="185"/>
                  </a:lnTo>
                  <a:lnTo>
                    <a:pt x="306" y="180"/>
                  </a:lnTo>
                  <a:lnTo>
                    <a:pt x="288" y="177"/>
                  </a:lnTo>
                  <a:lnTo>
                    <a:pt x="268" y="173"/>
                  </a:lnTo>
                  <a:lnTo>
                    <a:pt x="246" y="169"/>
                  </a:lnTo>
                  <a:lnTo>
                    <a:pt x="224" y="165"/>
                  </a:lnTo>
                  <a:lnTo>
                    <a:pt x="201" y="161"/>
                  </a:lnTo>
                  <a:lnTo>
                    <a:pt x="178" y="157"/>
                  </a:lnTo>
                  <a:lnTo>
                    <a:pt x="156" y="152"/>
                  </a:lnTo>
                  <a:lnTo>
                    <a:pt x="133" y="147"/>
                  </a:lnTo>
                  <a:lnTo>
                    <a:pt x="112" y="142"/>
                  </a:lnTo>
                  <a:lnTo>
                    <a:pt x="92" y="137"/>
                  </a:lnTo>
                  <a:lnTo>
                    <a:pt x="73" y="130"/>
                  </a:lnTo>
                  <a:lnTo>
                    <a:pt x="55" y="124"/>
                  </a:lnTo>
                  <a:lnTo>
                    <a:pt x="39" y="117"/>
                  </a:lnTo>
                  <a:lnTo>
                    <a:pt x="26" y="109"/>
                  </a:lnTo>
                  <a:lnTo>
                    <a:pt x="15" y="101"/>
                  </a:lnTo>
                  <a:lnTo>
                    <a:pt x="7" y="92"/>
                  </a:lnTo>
                  <a:lnTo>
                    <a:pt x="1" y="82"/>
                  </a:lnTo>
                  <a:lnTo>
                    <a:pt x="0" y="71"/>
                  </a:lnTo>
                  <a:lnTo>
                    <a:pt x="1" y="59"/>
                  </a:lnTo>
                  <a:lnTo>
                    <a:pt x="3" y="54"/>
                  </a:lnTo>
                  <a:lnTo>
                    <a:pt x="10" y="40"/>
                  </a:lnTo>
                  <a:lnTo>
                    <a:pt x="19" y="29"/>
                  </a:lnTo>
                  <a:lnTo>
                    <a:pt x="30" y="19"/>
                  </a:lnTo>
                  <a:lnTo>
                    <a:pt x="43" y="12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1" y="0"/>
                  </a:lnTo>
                  <a:lnTo>
                    <a:pt x="109" y="0"/>
                  </a:lnTo>
                  <a:lnTo>
                    <a:pt x="128" y="0"/>
                  </a:lnTo>
                  <a:lnTo>
                    <a:pt x="149" y="2"/>
                  </a:lnTo>
                  <a:lnTo>
                    <a:pt x="170" y="4"/>
                  </a:lnTo>
                  <a:lnTo>
                    <a:pt x="192" y="8"/>
                  </a:lnTo>
                  <a:lnTo>
                    <a:pt x="214" y="12"/>
                  </a:lnTo>
                  <a:lnTo>
                    <a:pt x="236" y="16"/>
                  </a:lnTo>
                  <a:lnTo>
                    <a:pt x="259" y="21"/>
                  </a:lnTo>
                  <a:lnTo>
                    <a:pt x="282" y="26"/>
                  </a:lnTo>
                  <a:lnTo>
                    <a:pt x="304" y="30"/>
                  </a:lnTo>
                  <a:lnTo>
                    <a:pt x="314" y="3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204"/>
            <p:cNvGrpSpPr>
              <a:grpSpLocks/>
            </p:cNvGrpSpPr>
            <p:nvPr/>
          </p:nvGrpSpPr>
          <p:grpSpPr bwMode="auto">
            <a:xfrm rot="3918385">
              <a:off x="3165966" y="4524015"/>
              <a:ext cx="284252" cy="389432"/>
              <a:chOff x="3833" y="890"/>
              <a:chExt cx="1134" cy="1225"/>
            </a:xfrm>
            <a:scene3d>
              <a:camera prst="orthographicFront">
                <a:rot lat="0" lon="0" rev="7500000"/>
              </a:camera>
              <a:lightRig rig="threePt" dir="t"/>
            </a:scene3d>
          </p:grpSpPr>
          <p:sp>
            <p:nvSpPr>
              <p:cNvPr id="217" name="Freeform 205"/>
              <p:cNvSpPr>
                <a:spLocks/>
              </p:cNvSpPr>
              <p:nvPr/>
            </p:nvSpPr>
            <p:spPr bwMode="auto">
              <a:xfrm>
                <a:off x="4468" y="890"/>
                <a:ext cx="317" cy="1225"/>
              </a:xfrm>
              <a:custGeom>
                <a:avLst/>
                <a:gdLst/>
                <a:ahLst/>
                <a:cxnLst>
                  <a:cxn ang="0">
                    <a:pos x="363" y="0"/>
                  </a:cxn>
                  <a:cxn ang="0">
                    <a:pos x="0" y="363"/>
                  </a:cxn>
                  <a:cxn ang="0">
                    <a:pos x="0" y="1315"/>
                  </a:cxn>
                  <a:cxn ang="0">
                    <a:pos x="136" y="1315"/>
                  </a:cxn>
                  <a:cxn ang="0">
                    <a:pos x="136" y="363"/>
                  </a:cxn>
                  <a:cxn ang="0">
                    <a:pos x="499" y="0"/>
                  </a:cxn>
                  <a:cxn ang="0">
                    <a:pos x="363" y="0"/>
                  </a:cxn>
                </a:cxnLst>
                <a:rect l="0" t="0" r="r" b="b"/>
                <a:pathLst>
                  <a:path w="499" h="1315">
                    <a:moveTo>
                      <a:pt x="363" y="0"/>
                    </a:moveTo>
                    <a:lnTo>
                      <a:pt x="0" y="363"/>
                    </a:lnTo>
                    <a:lnTo>
                      <a:pt x="0" y="1315"/>
                    </a:lnTo>
                    <a:lnTo>
                      <a:pt x="136" y="1315"/>
                    </a:lnTo>
                    <a:lnTo>
                      <a:pt x="136" y="363"/>
                    </a:lnTo>
                    <a:lnTo>
                      <a:pt x="499" y="0"/>
                    </a:lnTo>
                    <a:lnTo>
                      <a:pt x="363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8" name="Freeform 206"/>
              <p:cNvSpPr>
                <a:spLocks/>
              </p:cNvSpPr>
              <p:nvPr/>
            </p:nvSpPr>
            <p:spPr bwMode="auto">
              <a:xfrm>
                <a:off x="4014" y="890"/>
                <a:ext cx="363" cy="1225"/>
              </a:xfrm>
              <a:custGeom>
                <a:avLst/>
                <a:gdLst/>
                <a:ahLst/>
                <a:cxnLst>
                  <a:cxn ang="0">
                    <a:pos x="363" y="1315"/>
                  </a:cxn>
                  <a:cxn ang="0">
                    <a:pos x="363" y="363"/>
                  </a:cxn>
                  <a:cxn ang="0">
                    <a:pos x="90" y="0"/>
                  </a:cxn>
                  <a:cxn ang="0">
                    <a:pos x="0" y="0"/>
                  </a:cxn>
                  <a:cxn ang="0">
                    <a:pos x="272" y="363"/>
                  </a:cxn>
                  <a:cxn ang="0">
                    <a:pos x="272" y="1315"/>
                  </a:cxn>
                  <a:cxn ang="0">
                    <a:pos x="363" y="1315"/>
                  </a:cxn>
                </a:cxnLst>
                <a:rect l="0" t="0" r="r" b="b"/>
                <a:pathLst>
                  <a:path w="363" h="1315">
                    <a:moveTo>
                      <a:pt x="363" y="1315"/>
                    </a:moveTo>
                    <a:lnTo>
                      <a:pt x="363" y="363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272" y="363"/>
                    </a:lnTo>
                    <a:lnTo>
                      <a:pt x="272" y="1315"/>
                    </a:lnTo>
                    <a:lnTo>
                      <a:pt x="363" y="131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9" name="Freeform 207"/>
              <p:cNvSpPr>
                <a:spLocks/>
              </p:cNvSpPr>
              <p:nvPr/>
            </p:nvSpPr>
            <p:spPr bwMode="auto">
              <a:xfrm>
                <a:off x="4649" y="890"/>
                <a:ext cx="318" cy="363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363"/>
                  </a:cxn>
                  <a:cxn ang="0">
                    <a:pos x="91" y="363"/>
                  </a:cxn>
                  <a:cxn ang="0">
                    <a:pos x="318" y="0"/>
                  </a:cxn>
                  <a:cxn ang="0">
                    <a:pos x="227" y="0"/>
                  </a:cxn>
                </a:cxnLst>
                <a:rect l="0" t="0" r="r" b="b"/>
                <a:pathLst>
                  <a:path w="318" h="363">
                    <a:moveTo>
                      <a:pt x="227" y="0"/>
                    </a:moveTo>
                    <a:lnTo>
                      <a:pt x="0" y="363"/>
                    </a:lnTo>
                    <a:lnTo>
                      <a:pt x="91" y="363"/>
                    </a:lnTo>
                    <a:lnTo>
                      <a:pt x="318" y="0"/>
                    </a:lnTo>
                    <a:lnTo>
                      <a:pt x="22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20" name="Freeform 208"/>
              <p:cNvSpPr>
                <a:spLocks/>
              </p:cNvSpPr>
              <p:nvPr/>
            </p:nvSpPr>
            <p:spPr bwMode="auto">
              <a:xfrm>
                <a:off x="3833" y="890"/>
                <a:ext cx="362" cy="36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362" y="363"/>
                  </a:cxn>
                  <a:cxn ang="0">
                    <a:pos x="272" y="363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362" h="363">
                    <a:moveTo>
                      <a:pt x="90" y="0"/>
                    </a:moveTo>
                    <a:lnTo>
                      <a:pt x="362" y="363"/>
                    </a:lnTo>
                    <a:lnTo>
                      <a:pt x="272" y="363"/>
                    </a:lnTo>
                    <a:lnTo>
                      <a:pt x="0" y="0"/>
                    </a:lnTo>
                    <a:lnTo>
                      <a:pt x="9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Line 209"/>
              <p:cNvSpPr>
                <a:spLocks noChangeShapeType="1"/>
              </p:cNvSpPr>
              <p:nvPr/>
            </p:nvSpPr>
            <p:spPr bwMode="auto">
              <a:xfrm>
                <a:off x="4377" y="1253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22" name="Line 210"/>
              <p:cNvSpPr>
                <a:spLocks noChangeShapeType="1"/>
              </p:cNvSpPr>
              <p:nvPr/>
            </p:nvSpPr>
            <p:spPr bwMode="auto">
              <a:xfrm>
                <a:off x="4377" y="1298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23" name="Line 211"/>
              <p:cNvSpPr>
                <a:spLocks noChangeShapeType="1"/>
              </p:cNvSpPr>
              <p:nvPr/>
            </p:nvSpPr>
            <p:spPr bwMode="auto">
              <a:xfrm>
                <a:off x="4604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24" name="Line 212"/>
              <p:cNvSpPr>
                <a:spLocks noChangeShapeType="1"/>
              </p:cNvSpPr>
              <p:nvPr/>
            </p:nvSpPr>
            <p:spPr bwMode="auto">
              <a:xfrm>
                <a:off x="4150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3" name="Freeform 298"/>
            <p:cNvSpPr>
              <a:spLocks/>
            </p:cNvSpPr>
            <p:nvPr/>
          </p:nvSpPr>
          <p:spPr bwMode="auto">
            <a:xfrm flipV="1">
              <a:off x="3071804" y="4313751"/>
              <a:ext cx="357190" cy="142876"/>
            </a:xfrm>
            <a:custGeom>
              <a:avLst/>
              <a:gdLst/>
              <a:ahLst/>
              <a:cxnLst>
                <a:cxn ang="0">
                  <a:pos x="343" y="38"/>
                </a:cxn>
                <a:cxn ang="0">
                  <a:pos x="397" y="47"/>
                </a:cxn>
                <a:cxn ang="0">
                  <a:pos x="447" y="55"/>
                </a:cxn>
                <a:cxn ang="0">
                  <a:pos x="491" y="63"/>
                </a:cxn>
                <a:cxn ang="0">
                  <a:pos x="529" y="73"/>
                </a:cxn>
                <a:cxn ang="0">
                  <a:pos x="559" y="85"/>
                </a:cxn>
                <a:cxn ang="0">
                  <a:pos x="580" y="102"/>
                </a:cxn>
                <a:cxn ang="0">
                  <a:pos x="592" y="125"/>
                </a:cxn>
                <a:cxn ang="0">
                  <a:pos x="592" y="154"/>
                </a:cxn>
                <a:cxn ang="0">
                  <a:pos x="588" y="169"/>
                </a:cxn>
                <a:cxn ang="0">
                  <a:pos x="572" y="189"/>
                </a:cxn>
                <a:cxn ang="0">
                  <a:pos x="547" y="201"/>
                </a:cxn>
                <a:cxn ang="0">
                  <a:pos x="514" y="206"/>
                </a:cxn>
                <a:cxn ang="0">
                  <a:pos x="474" y="206"/>
                </a:cxn>
                <a:cxn ang="0">
                  <a:pos x="430" y="201"/>
                </a:cxn>
                <a:cxn ang="0">
                  <a:pos x="382" y="194"/>
                </a:cxn>
                <a:cxn ang="0">
                  <a:pos x="331" y="185"/>
                </a:cxn>
                <a:cxn ang="0">
                  <a:pos x="288" y="177"/>
                </a:cxn>
                <a:cxn ang="0">
                  <a:pos x="246" y="169"/>
                </a:cxn>
                <a:cxn ang="0">
                  <a:pos x="201" y="161"/>
                </a:cxn>
                <a:cxn ang="0">
                  <a:pos x="156" y="152"/>
                </a:cxn>
                <a:cxn ang="0">
                  <a:pos x="112" y="142"/>
                </a:cxn>
                <a:cxn ang="0">
                  <a:pos x="73" y="130"/>
                </a:cxn>
                <a:cxn ang="0">
                  <a:pos x="39" y="117"/>
                </a:cxn>
                <a:cxn ang="0">
                  <a:pos x="15" y="101"/>
                </a:cxn>
                <a:cxn ang="0">
                  <a:pos x="1" y="82"/>
                </a:cxn>
                <a:cxn ang="0">
                  <a:pos x="1" y="59"/>
                </a:cxn>
                <a:cxn ang="0">
                  <a:pos x="10" y="40"/>
                </a:cxn>
                <a:cxn ang="0">
                  <a:pos x="30" y="19"/>
                </a:cxn>
                <a:cxn ang="0">
                  <a:pos x="58" y="6"/>
                </a:cxn>
                <a:cxn ang="0">
                  <a:pos x="91" y="0"/>
                </a:cxn>
                <a:cxn ang="0">
                  <a:pos x="128" y="0"/>
                </a:cxn>
                <a:cxn ang="0">
                  <a:pos x="170" y="4"/>
                </a:cxn>
                <a:cxn ang="0">
                  <a:pos x="214" y="12"/>
                </a:cxn>
                <a:cxn ang="0">
                  <a:pos x="259" y="21"/>
                </a:cxn>
                <a:cxn ang="0">
                  <a:pos x="304" y="30"/>
                </a:cxn>
              </a:cxnLst>
              <a:rect l="0" t="0" r="r" b="b"/>
              <a:pathLst>
                <a:path w="593" h="207">
                  <a:moveTo>
                    <a:pt x="314" y="33"/>
                  </a:moveTo>
                  <a:lnTo>
                    <a:pt x="343" y="38"/>
                  </a:lnTo>
                  <a:lnTo>
                    <a:pt x="370" y="43"/>
                  </a:lnTo>
                  <a:lnTo>
                    <a:pt x="397" y="47"/>
                  </a:lnTo>
                  <a:lnTo>
                    <a:pt x="423" y="51"/>
                  </a:lnTo>
                  <a:lnTo>
                    <a:pt x="447" y="55"/>
                  </a:lnTo>
                  <a:lnTo>
                    <a:pt x="470" y="59"/>
                  </a:lnTo>
                  <a:lnTo>
                    <a:pt x="491" y="63"/>
                  </a:lnTo>
                  <a:lnTo>
                    <a:pt x="511" y="68"/>
                  </a:lnTo>
                  <a:lnTo>
                    <a:pt x="529" y="73"/>
                  </a:lnTo>
                  <a:lnTo>
                    <a:pt x="545" y="79"/>
                  </a:lnTo>
                  <a:lnTo>
                    <a:pt x="559" y="85"/>
                  </a:lnTo>
                  <a:lnTo>
                    <a:pt x="571" y="93"/>
                  </a:lnTo>
                  <a:lnTo>
                    <a:pt x="580" y="102"/>
                  </a:lnTo>
                  <a:lnTo>
                    <a:pt x="587" y="113"/>
                  </a:lnTo>
                  <a:lnTo>
                    <a:pt x="592" y="125"/>
                  </a:lnTo>
                  <a:lnTo>
                    <a:pt x="593" y="139"/>
                  </a:lnTo>
                  <a:lnTo>
                    <a:pt x="592" y="154"/>
                  </a:lnTo>
                  <a:lnTo>
                    <a:pt x="592" y="156"/>
                  </a:lnTo>
                  <a:lnTo>
                    <a:pt x="588" y="169"/>
                  </a:lnTo>
                  <a:lnTo>
                    <a:pt x="581" y="180"/>
                  </a:lnTo>
                  <a:lnTo>
                    <a:pt x="572" y="189"/>
                  </a:lnTo>
                  <a:lnTo>
                    <a:pt x="561" y="196"/>
                  </a:lnTo>
                  <a:lnTo>
                    <a:pt x="547" y="201"/>
                  </a:lnTo>
                  <a:lnTo>
                    <a:pt x="531" y="204"/>
                  </a:lnTo>
                  <a:lnTo>
                    <a:pt x="514" y="206"/>
                  </a:lnTo>
                  <a:lnTo>
                    <a:pt x="495" y="206"/>
                  </a:lnTo>
                  <a:lnTo>
                    <a:pt x="474" y="206"/>
                  </a:lnTo>
                  <a:lnTo>
                    <a:pt x="453" y="204"/>
                  </a:lnTo>
                  <a:lnTo>
                    <a:pt x="430" y="201"/>
                  </a:lnTo>
                  <a:lnTo>
                    <a:pt x="406" y="198"/>
                  </a:lnTo>
                  <a:lnTo>
                    <a:pt x="382" y="194"/>
                  </a:lnTo>
                  <a:lnTo>
                    <a:pt x="357" y="190"/>
                  </a:lnTo>
                  <a:lnTo>
                    <a:pt x="331" y="185"/>
                  </a:lnTo>
                  <a:lnTo>
                    <a:pt x="306" y="180"/>
                  </a:lnTo>
                  <a:lnTo>
                    <a:pt x="288" y="177"/>
                  </a:lnTo>
                  <a:lnTo>
                    <a:pt x="268" y="173"/>
                  </a:lnTo>
                  <a:lnTo>
                    <a:pt x="246" y="169"/>
                  </a:lnTo>
                  <a:lnTo>
                    <a:pt x="224" y="165"/>
                  </a:lnTo>
                  <a:lnTo>
                    <a:pt x="201" y="161"/>
                  </a:lnTo>
                  <a:lnTo>
                    <a:pt x="178" y="157"/>
                  </a:lnTo>
                  <a:lnTo>
                    <a:pt x="156" y="152"/>
                  </a:lnTo>
                  <a:lnTo>
                    <a:pt x="133" y="147"/>
                  </a:lnTo>
                  <a:lnTo>
                    <a:pt x="112" y="142"/>
                  </a:lnTo>
                  <a:lnTo>
                    <a:pt x="92" y="137"/>
                  </a:lnTo>
                  <a:lnTo>
                    <a:pt x="73" y="130"/>
                  </a:lnTo>
                  <a:lnTo>
                    <a:pt x="55" y="124"/>
                  </a:lnTo>
                  <a:lnTo>
                    <a:pt x="39" y="117"/>
                  </a:lnTo>
                  <a:lnTo>
                    <a:pt x="26" y="109"/>
                  </a:lnTo>
                  <a:lnTo>
                    <a:pt x="15" y="101"/>
                  </a:lnTo>
                  <a:lnTo>
                    <a:pt x="7" y="92"/>
                  </a:lnTo>
                  <a:lnTo>
                    <a:pt x="1" y="82"/>
                  </a:lnTo>
                  <a:lnTo>
                    <a:pt x="0" y="71"/>
                  </a:lnTo>
                  <a:lnTo>
                    <a:pt x="1" y="59"/>
                  </a:lnTo>
                  <a:lnTo>
                    <a:pt x="3" y="54"/>
                  </a:lnTo>
                  <a:lnTo>
                    <a:pt x="10" y="40"/>
                  </a:lnTo>
                  <a:lnTo>
                    <a:pt x="19" y="29"/>
                  </a:lnTo>
                  <a:lnTo>
                    <a:pt x="30" y="19"/>
                  </a:lnTo>
                  <a:lnTo>
                    <a:pt x="43" y="12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1" y="0"/>
                  </a:lnTo>
                  <a:lnTo>
                    <a:pt x="109" y="0"/>
                  </a:lnTo>
                  <a:lnTo>
                    <a:pt x="128" y="0"/>
                  </a:lnTo>
                  <a:lnTo>
                    <a:pt x="149" y="2"/>
                  </a:lnTo>
                  <a:lnTo>
                    <a:pt x="170" y="4"/>
                  </a:lnTo>
                  <a:lnTo>
                    <a:pt x="192" y="8"/>
                  </a:lnTo>
                  <a:lnTo>
                    <a:pt x="214" y="12"/>
                  </a:lnTo>
                  <a:lnTo>
                    <a:pt x="236" y="16"/>
                  </a:lnTo>
                  <a:lnTo>
                    <a:pt x="259" y="21"/>
                  </a:lnTo>
                  <a:lnTo>
                    <a:pt x="282" y="26"/>
                  </a:lnTo>
                  <a:lnTo>
                    <a:pt x="304" y="30"/>
                  </a:lnTo>
                  <a:lnTo>
                    <a:pt x="314" y="3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Freeform 298"/>
            <p:cNvSpPr>
              <a:spLocks/>
            </p:cNvSpPr>
            <p:nvPr/>
          </p:nvSpPr>
          <p:spPr bwMode="auto">
            <a:xfrm>
              <a:off x="4023619" y="5036355"/>
              <a:ext cx="175143" cy="68342"/>
            </a:xfrm>
            <a:custGeom>
              <a:avLst/>
              <a:gdLst/>
              <a:ahLst/>
              <a:cxnLst>
                <a:cxn ang="0">
                  <a:pos x="343" y="38"/>
                </a:cxn>
                <a:cxn ang="0">
                  <a:pos x="397" y="47"/>
                </a:cxn>
                <a:cxn ang="0">
                  <a:pos x="447" y="55"/>
                </a:cxn>
                <a:cxn ang="0">
                  <a:pos x="491" y="63"/>
                </a:cxn>
                <a:cxn ang="0">
                  <a:pos x="529" y="73"/>
                </a:cxn>
                <a:cxn ang="0">
                  <a:pos x="559" y="85"/>
                </a:cxn>
                <a:cxn ang="0">
                  <a:pos x="580" y="102"/>
                </a:cxn>
                <a:cxn ang="0">
                  <a:pos x="592" y="125"/>
                </a:cxn>
                <a:cxn ang="0">
                  <a:pos x="592" y="154"/>
                </a:cxn>
                <a:cxn ang="0">
                  <a:pos x="588" y="169"/>
                </a:cxn>
                <a:cxn ang="0">
                  <a:pos x="572" y="189"/>
                </a:cxn>
                <a:cxn ang="0">
                  <a:pos x="547" y="201"/>
                </a:cxn>
                <a:cxn ang="0">
                  <a:pos x="514" y="206"/>
                </a:cxn>
                <a:cxn ang="0">
                  <a:pos x="474" y="206"/>
                </a:cxn>
                <a:cxn ang="0">
                  <a:pos x="430" y="201"/>
                </a:cxn>
                <a:cxn ang="0">
                  <a:pos x="382" y="194"/>
                </a:cxn>
                <a:cxn ang="0">
                  <a:pos x="331" y="185"/>
                </a:cxn>
                <a:cxn ang="0">
                  <a:pos x="288" y="177"/>
                </a:cxn>
                <a:cxn ang="0">
                  <a:pos x="246" y="169"/>
                </a:cxn>
                <a:cxn ang="0">
                  <a:pos x="201" y="161"/>
                </a:cxn>
                <a:cxn ang="0">
                  <a:pos x="156" y="152"/>
                </a:cxn>
                <a:cxn ang="0">
                  <a:pos x="112" y="142"/>
                </a:cxn>
                <a:cxn ang="0">
                  <a:pos x="73" y="130"/>
                </a:cxn>
                <a:cxn ang="0">
                  <a:pos x="39" y="117"/>
                </a:cxn>
                <a:cxn ang="0">
                  <a:pos x="15" y="101"/>
                </a:cxn>
                <a:cxn ang="0">
                  <a:pos x="1" y="82"/>
                </a:cxn>
                <a:cxn ang="0">
                  <a:pos x="1" y="59"/>
                </a:cxn>
                <a:cxn ang="0">
                  <a:pos x="10" y="40"/>
                </a:cxn>
                <a:cxn ang="0">
                  <a:pos x="30" y="19"/>
                </a:cxn>
                <a:cxn ang="0">
                  <a:pos x="58" y="6"/>
                </a:cxn>
                <a:cxn ang="0">
                  <a:pos x="91" y="0"/>
                </a:cxn>
                <a:cxn ang="0">
                  <a:pos x="128" y="0"/>
                </a:cxn>
                <a:cxn ang="0">
                  <a:pos x="170" y="4"/>
                </a:cxn>
                <a:cxn ang="0">
                  <a:pos x="214" y="12"/>
                </a:cxn>
                <a:cxn ang="0">
                  <a:pos x="259" y="21"/>
                </a:cxn>
                <a:cxn ang="0">
                  <a:pos x="304" y="30"/>
                </a:cxn>
              </a:cxnLst>
              <a:rect l="0" t="0" r="r" b="b"/>
              <a:pathLst>
                <a:path w="593" h="207">
                  <a:moveTo>
                    <a:pt x="314" y="33"/>
                  </a:moveTo>
                  <a:lnTo>
                    <a:pt x="343" y="38"/>
                  </a:lnTo>
                  <a:lnTo>
                    <a:pt x="370" y="43"/>
                  </a:lnTo>
                  <a:lnTo>
                    <a:pt x="397" y="47"/>
                  </a:lnTo>
                  <a:lnTo>
                    <a:pt x="423" y="51"/>
                  </a:lnTo>
                  <a:lnTo>
                    <a:pt x="447" y="55"/>
                  </a:lnTo>
                  <a:lnTo>
                    <a:pt x="470" y="59"/>
                  </a:lnTo>
                  <a:lnTo>
                    <a:pt x="491" y="63"/>
                  </a:lnTo>
                  <a:lnTo>
                    <a:pt x="511" y="68"/>
                  </a:lnTo>
                  <a:lnTo>
                    <a:pt x="529" y="73"/>
                  </a:lnTo>
                  <a:lnTo>
                    <a:pt x="545" y="79"/>
                  </a:lnTo>
                  <a:lnTo>
                    <a:pt x="559" y="85"/>
                  </a:lnTo>
                  <a:lnTo>
                    <a:pt x="571" y="93"/>
                  </a:lnTo>
                  <a:lnTo>
                    <a:pt x="580" y="102"/>
                  </a:lnTo>
                  <a:lnTo>
                    <a:pt x="587" y="113"/>
                  </a:lnTo>
                  <a:lnTo>
                    <a:pt x="592" y="125"/>
                  </a:lnTo>
                  <a:lnTo>
                    <a:pt x="593" y="139"/>
                  </a:lnTo>
                  <a:lnTo>
                    <a:pt x="592" y="154"/>
                  </a:lnTo>
                  <a:lnTo>
                    <a:pt x="592" y="156"/>
                  </a:lnTo>
                  <a:lnTo>
                    <a:pt x="588" y="169"/>
                  </a:lnTo>
                  <a:lnTo>
                    <a:pt x="581" y="180"/>
                  </a:lnTo>
                  <a:lnTo>
                    <a:pt x="572" y="189"/>
                  </a:lnTo>
                  <a:lnTo>
                    <a:pt x="561" y="196"/>
                  </a:lnTo>
                  <a:lnTo>
                    <a:pt x="547" y="201"/>
                  </a:lnTo>
                  <a:lnTo>
                    <a:pt x="531" y="204"/>
                  </a:lnTo>
                  <a:lnTo>
                    <a:pt x="514" y="206"/>
                  </a:lnTo>
                  <a:lnTo>
                    <a:pt x="495" y="206"/>
                  </a:lnTo>
                  <a:lnTo>
                    <a:pt x="474" y="206"/>
                  </a:lnTo>
                  <a:lnTo>
                    <a:pt x="453" y="204"/>
                  </a:lnTo>
                  <a:lnTo>
                    <a:pt x="430" y="201"/>
                  </a:lnTo>
                  <a:lnTo>
                    <a:pt x="406" y="198"/>
                  </a:lnTo>
                  <a:lnTo>
                    <a:pt x="382" y="194"/>
                  </a:lnTo>
                  <a:lnTo>
                    <a:pt x="357" y="190"/>
                  </a:lnTo>
                  <a:lnTo>
                    <a:pt x="331" y="185"/>
                  </a:lnTo>
                  <a:lnTo>
                    <a:pt x="306" y="180"/>
                  </a:lnTo>
                  <a:lnTo>
                    <a:pt x="288" y="177"/>
                  </a:lnTo>
                  <a:lnTo>
                    <a:pt x="268" y="173"/>
                  </a:lnTo>
                  <a:lnTo>
                    <a:pt x="246" y="169"/>
                  </a:lnTo>
                  <a:lnTo>
                    <a:pt x="224" y="165"/>
                  </a:lnTo>
                  <a:lnTo>
                    <a:pt x="201" y="161"/>
                  </a:lnTo>
                  <a:lnTo>
                    <a:pt x="178" y="157"/>
                  </a:lnTo>
                  <a:lnTo>
                    <a:pt x="156" y="152"/>
                  </a:lnTo>
                  <a:lnTo>
                    <a:pt x="133" y="147"/>
                  </a:lnTo>
                  <a:lnTo>
                    <a:pt x="112" y="142"/>
                  </a:lnTo>
                  <a:lnTo>
                    <a:pt x="92" y="137"/>
                  </a:lnTo>
                  <a:lnTo>
                    <a:pt x="73" y="130"/>
                  </a:lnTo>
                  <a:lnTo>
                    <a:pt x="55" y="124"/>
                  </a:lnTo>
                  <a:lnTo>
                    <a:pt x="39" y="117"/>
                  </a:lnTo>
                  <a:lnTo>
                    <a:pt x="26" y="109"/>
                  </a:lnTo>
                  <a:lnTo>
                    <a:pt x="15" y="101"/>
                  </a:lnTo>
                  <a:lnTo>
                    <a:pt x="7" y="92"/>
                  </a:lnTo>
                  <a:lnTo>
                    <a:pt x="1" y="82"/>
                  </a:lnTo>
                  <a:lnTo>
                    <a:pt x="0" y="71"/>
                  </a:lnTo>
                  <a:lnTo>
                    <a:pt x="1" y="59"/>
                  </a:lnTo>
                  <a:lnTo>
                    <a:pt x="3" y="54"/>
                  </a:lnTo>
                  <a:lnTo>
                    <a:pt x="10" y="40"/>
                  </a:lnTo>
                  <a:lnTo>
                    <a:pt x="19" y="29"/>
                  </a:lnTo>
                  <a:lnTo>
                    <a:pt x="30" y="19"/>
                  </a:lnTo>
                  <a:lnTo>
                    <a:pt x="43" y="12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1" y="0"/>
                  </a:lnTo>
                  <a:lnTo>
                    <a:pt x="109" y="0"/>
                  </a:lnTo>
                  <a:lnTo>
                    <a:pt x="128" y="0"/>
                  </a:lnTo>
                  <a:lnTo>
                    <a:pt x="149" y="2"/>
                  </a:lnTo>
                  <a:lnTo>
                    <a:pt x="170" y="4"/>
                  </a:lnTo>
                  <a:lnTo>
                    <a:pt x="192" y="8"/>
                  </a:lnTo>
                  <a:lnTo>
                    <a:pt x="214" y="12"/>
                  </a:lnTo>
                  <a:lnTo>
                    <a:pt x="236" y="16"/>
                  </a:lnTo>
                  <a:lnTo>
                    <a:pt x="259" y="21"/>
                  </a:lnTo>
                  <a:lnTo>
                    <a:pt x="282" y="26"/>
                  </a:lnTo>
                  <a:lnTo>
                    <a:pt x="304" y="30"/>
                  </a:lnTo>
                  <a:lnTo>
                    <a:pt x="314" y="33"/>
                  </a:lnTo>
                  <a:close/>
                </a:path>
              </a:pathLst>
            </a:custGeom>
            <a:solidFill>
              <a:schemeClr val="accent2">
                <a:lumMod val="75000"/>
                <a:alpha val="6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Freeform 298"/>
            <p:cNvSpPr>
              <a:spLocks/>
            </p:cNvSpPr>
            <p:nvPr/>
          </p:nvSpPr>
          <p:spPr bwMode="auto">
            <a:xfrm>
              <a:off x="4330119" y="5244716"/>
              <a:ext cx="175143" cy="68342"/>
            </a:xfrm>
            <a:custGeom>
              <a:avLst/>
              <a:gdLst/>
              <a:ahLst/>
              <a:cxnLst>
                <a:cxn ang="0">
                  <a:pos x="343" y="38"/>
                </a:cxn>
                <a:cxn ang="0">
                  <a:pos x="397" y="47"/>
                </a:cxn>
                <a:cxn ang="0">
                  <a:pos x="447" y="55"/>
                </a:cxn>
                <a:cxn ang="0">
                  <a:pos x="491" y="63"/>
                </a:cxn>
                <a:cxn ang="0">
                  <a:pos x="529" y="73"/>
                </a:cxn>
                <a:cxn ang="0">
                  <a:pos x="559" y="85"/>
                </a:cxn>
                <a:cxn ang="0">
                  <a:pos x="580" y="102"/>
                </a:cxn>
                <a:cxn ang="0">
                  <a:pos x="592" y="125"/>
                </a:cxn>
                <a:cxn ang="0">
                  <a:pos x="592" y="154"/>
                </a:cxn>
                <a:cxn ang="0">
                  <a:pos x="588" y="169"/>
                </a:cxn>
                <a:cxn ang="0">
                  <a:pos x="572" y="189"/>
                </a:cxn>
                <a:cxn ang="0">
                  <a:pos x="547" y="201"/>
                </a:cxn>
                <a:cxn ang="0">
                  <a:pos x="514" y="206"/>
                </a:cxn>
                <a:cxn ang="0">
                  <a:pos x="474" y="206"/>
                </a:cxn>
                <a:cxn ang="0">
                  <a:pos x="430" y="201"/>
                </a:cxn>
                <a:cxn ang="0">
                  <a:pos x="382" y="194"/>
                </a:cxn>
                <a:cxn ang="0">
                  <a:pos x="331" y="185"/>
                </a:cxn>
                <a:cxn ang="0">
                  <a:pos x="288" y="177"/>
                </a:cxn>
                <a:cxn ang="0">
                  <a:pos x="246" y="169"/>
                </a:cxn>
                <a:cxn ang="0">
                  <a:pos x="201" y="161"/>
                </a:cxn>
                <a:cxn ang="0">
                  <a:pos x="156" y="152"/>
                </a:cxn>
                <a:cxn ang="0">
                  <a:pos x="112" y="142"/>
                </a:cxn>
                <a:cxn ang="0">
                  <a:pos x="73" y="130"/>
                </a:cxn>
                <a:cxn ang="0">
                  <a:pos x="39" y="117"/>
                </a:cxn>
                <a:cxn ang="0">
                  <a:pos x="15" y="101"/>
                </a:cxn>
                <a:cxn ang="0">
                  <a:pos x="1" y="82"/>
                </a:cxn>
                <a:cxn ang="0">
                  <a:pos x="1" y="59"/>
                </a:cxn>
                <a:cxn ang="0">
                  <a:pos x="10" y="40"/>
                </a:cxn>
                <a:cxn ang="0">
                  <a:pos x="30" y="19"/>
                </a:cxn>
                <a:cxn ang="0">
                  <a:pos x="58" y="6"/>
                </a:cxn>
                <a:cxn ang="0">
                  <a:pos x="91" y="0"/>
                </a:cxn>
                <a:cxn ang="0">
                  <a:pos x="128" y="0"/>
                </a:cxn>
                <a:cxn ang="0">
                  <a:pos x="170" y="4"/>
                </a:cxn>
                <a:cxn ang="0">
                  <a:pos x="214" y="12"/>
                </a:cxn>
                <a:cxn ang="0">
                  <a:pos x="259" y="21"/>
                </a:cxn>
                <a:cxn ang="0">
                  <a:pos x="304" y="30"/>
                </a:cxn>
              </a:cxnLst>
              <a:rect l="0" t="0" r="r" b="b"/>
              <a:pathLst>
                <a:path w="593" h="207">
                  <a:moveTo>
                    <a:pt x="314" y="33"/>
                  </a:moveTo>
                  <a:lnTo>
                    <a:pt x="343" y="38"/>
                  </a:lnTo>
                  <a:lnTo>
                    <a:pt x="370" y="43"/>
                  </a:lnTo>
                  <a:lnTo>
                    <a:pt x="397" y="47"/>
                  </a:lnTo>
                  <a:lnTo>
                    <a:pt x="423" y="51"/>
                  </a:lnTo>
                  <a:lnTo>
                    <a:pt x="447" y="55"/>
                  </a:lnTo>
                  <a:lnTo>
                    <a:pt x="470" y="59"/>
                  </a:lnTo>
                  <a:lnTo>
                    <a:pt x="491" y="63"/>
                  </a:lnTo>
                  <a:lnTo>
                    <a:pt x="511" y="68"/>
                  </a:lnTo>
                  <a:lnTo>
                    <a:pt x="529" y="73"/>
                  </a:lnTo>
                  <a:lnTo>
                    <a:pt x="545" y="79"/>
                  </a:lnTo>
                  <a:lnTo>
                    <a:pt x="559" y="85"/>
                  </a:lnTo>
                  <a:lnTo>
                    <a:pt x="571" y="93"/>
                  </a:lnTo>
                  <a:lnTo>
                    <a:pt x="580" y="102"/>
                  </a:lnTo>
                  <a:lnTo>
                    <a:pt x="587" y="113"/>
                  </a:lnTo>
                  <a:lnTo>
                    <a:pt x="592" y="125"/>
                  </a:lnTo>
                  <a:lnTo>
                    <a:pt x="593" y="139"/>
                  </a:lnTo>
                  <a:lnTo>
                    <a:pt x="592" y="154"/>
                  </a:lnTo>
                  <a:lnTo>
                    <a:pt x="592" y="156"/>
                  </a:lnTo>
                  <a:lnTo>
                    <a:pt x="588" y="169"/>
                  </a:lnTo>
                  <a:lnTo>
                    <a:pt x="581" y="180"/>
                  </a:lnTo>
                  <a:lnTo>
                    <a:pt x="572" y="189"/>
                  </a:lnTo>
                  <a:lnTo>
                    <a:pt x="561" y="196"/>
                  </a:lnTo>
                  <a:lnTo>
                    <a:pt x="547" y="201"/>
                  </a:lnTo>
                  <a:lnTo>
                    <a:pt x="531" y="204"/>
                  </a:lnTo>
                  <a:lnTo>
                    <a:pt x="514" y="206"/>
                  </a:lnTo>
                  <a:lnTo>
                    <a:pt x="495" y="206"/>
                  </a:lnTo>
                  <a:lnTo>
                    <a:pt x="474" y="206"/>
                  </a:lnTo>
                  <a:lnTo>
                    <a:pt x="453" y="204"/>
                  </a:lnTo>
                  <a:lnTo>
                    <a:pt x="430" y="201"/>
                  </a:lnTo>
                  <a:lnTo>
                    <a:pt x="406" y="198"/>
                  </a:lnTo>
                  <a:lnTo>
                    <a:pt x="382" y="194"/>
                  </a:lnTo>
                  <a:lnTo>
                    <a:pt x="357" y="190"/>
                  </a:lnTo>
                  <a:lnTo>
                    <a:pt x="331" y="185"/>
                  </a:lnTo>
                  <a:lnTo>
                    <a:pt x="306" y="180"/>
                  </a:lnTo>
                  <a:lnTo>
                    <a:pt x="288" y="177"/>
                  </a:lnTo>
                  <a:lnTo>
                    <a:pt x="268" y="173"/>
                  </a:lnTo>
                  <a:lnTo>
                    <a:pt x="246" y="169"/>
                  </a:lnTo>
                  <a:lnTo>
                    <a:pt x="224" y="165"/>
                  </a:lnTo>
                  <a:lnTo>
                    <a:pt x="201" y="161"/>
                  </a:lnTo>
                  <a:lnTo>
                    <a:pt x="178" y="157"/>
                  </a:lnTo>
                  <a:lnTo>
                    <a:pt x="156" y="152"/>
                  </a:lnTo>
                  <a:lnTo>
                    <a:pt x="133" y="147"/>
                  </a:lnTo>
                  <a:lnTo>
                    <a:pt x="112" y="142"/>
                  </a:lnTo>
                  <a:lnTo>
                    <a:pt x="92" y="137"/>
                  </a:lnTo>
                  <a:lnTo>
                    <a:pt x="73" y="130"/>
                  </a:lnTo>
                  <a:lnTo>
                    <a:pt x="55" y="124"/>
                  </a:lnTo>
                  <a:lnTo>
                    <a:pt x="39" y="117"/>
                  </a:lnTo>
                  <a:lnTo>
                    <a:pt x="26" y="109"/>
                  </a:lnTo>
                  <a:lnTo>
                    <a:pt x="15" y="101"/>
                  </a:lnTo>
                  <a:lnTo>
                    <a:pt x="7" y="92"/>
                  </a:lnTo>
                  <a:lnTo>
                    <a:pt x="1" y="82"/>
                  </a:lnTo>
                  <a:lnTo>
                    <a:pt x="0" y="71"/>
                  </a:lnTo>
                  <a:lnTo>
                    <a:pt x="1" y="59"/>
                  </a:lnTo>
                  <a:lnTo>
                    <a:pt x="3" y="54"/>
                  </a:lnTo>
                  <a:lnTo>
                    <a:pt x="10" y="40"/>
                  </a:lnTo>
                  <a:lnTo>
                    <a:pt x="19" y="29"/>
                  </a:lnTo>
                  <a:lnTo>
                    <a:pt x="30" y="19"/>
                  </a:lnTo>
                  <a:lnTo>
                    <a:pt x="43" y="12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1" y="0"/>
                  </a:lnTo>
                  <a:lnTo>
                    <a:pt x="109" y="0"/>
                  </a:lnTo>
                  <a:lnTo>
                    <a:pt x="128" y="0"/>
                  </a:lnTo>
                  <a:lnTo>
                    <a:pt x="149" y="2"/>
                  </a:lnTo>
                  <a:lnTo>
                    <a:pt x="170" y="4"/>
                  </a:lnTo>
                  <a:lnTo>
                    <a:pt x="192" y="8"/>
                  </a:lnTo>
                  <a:lnTo>
                    <a:pt x="214" y="12"/>
                  </a:lnTo>
                  <a:lnTo>
                    <a:pt x="236" y="16"/>
                  </a:lnTo>
                  <a:lnTo>
                    <a:pt x="259" y="21"/>
                  </a:lnTo>
                  <a:lnTo>
                    <a:pt x="282" y="26"/>
                  </a:lnTo>
                  <a:lnTo>
                    <a:pt x="304" y="30"/>
                  </a:lnTo>
                  <a:lnTo>
                    <a:pt x="314" y="33"/>
                  </a:lnTo>
                  <a:close/>
                </a:path>
              </a:pathLst>
            </a:custGeom>
            <a:solidFill>
              <a:schemeClr val="accent2">
                <a:lumMod val="75000"/>
                <a:alpha val="25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Freeform 292"/>
            <p:cNvSpPr>
              <a:spLocks/>
            </p:cNvSpPr>
            <p:nvPr/>
          </p:nvSpPr>
          <p:spPr bwMode="auto">
            <a:xfrm>
              <a:off x="4710220" y="5291944"/>
              <a:ext cx="320470" cy="170589"/>
            </a:xfrm>
            <a:custGeom>
              <a:avLst/>
              <a:gdLst/>
              <a:ahLst/>
              <a:cxnLst>
                <a:cxn ang="0">
                  <a:pos x="1102" y="336"/>
                </a:cxn>
                <a:cxn ang="0">
                  <a:pos x="1088" y="385"/>
                </a:cxn>
                <a:cxn ang="0">
                  <a:pos x="1060" y="431"/>
                </a:cxn>
                <a:cxn ang="0">
                  <a:pos x="1021" y="474"/>
                </a:cxn>
                <a:cxn ang="0">
                  <a:pos x="971" y="513"/>
                </a:cxn>
                <a:cxn ang="0">
                  <a:pos x="911" y="546"/>
                </a:cxn>
                <a:cxn ang="0">
                  <a:pos x="843" y="575"/>
                </a:cxn>
                <a:cxn ang="0">
                  <a:pos x="767" y="597"/>
                </a:cxn>
                <a:cxn ang="0">
                  <a:pos x="684" y="612"/>
                </a:cxn>
                <a:cxn ang="0">
                  <a:pos x="597" y="620"/>
                </a:cxn>
                <a:cxn ang="0">
                  <a:pos x="506" y="620"/>
                </a:cxn>
                <a:cxn ang="0">
                  <a:pos x="419" y="612"/>
                </a:cxn>
                <a:cxn ang="0">
                  <a:pos x="337" y="597"/>
                </a:cxn>
                <a:cxn ang="0">
                  <a:pos x="261" y="575"/>
                </a:cxn>
                <a:cxn ang="0">
                  <a:pos x="192" y="546"/>
                </a:cxn>
                <a:cxn ang="0">
                  <a:pos x="132" y="513"/>
                </a:cxn>
                <a:cxn ang="0">
                  <a:pos x="82" y="474"/>
                </a:cxn>
                <a:cxn ang="0">
                  <a:pos x="43" y="431"/>
                </a:cxn>
                <a:cxn ang="0">
                  <a:pos x="16" y="385"/>
                </a:cxn>
                <a:cxn ang="0">
                  <a:pos x="1" y="336"/>
                </a:cxn>
                <a:cxn ang="0">
                  <a:pos x="1" y="285"/>
                </a:cxn>
                <a:cxn ang="0">
                  <a:pos x="16" y="236"/>
                </a:cxn>
                <a:cxn ang="0">
                  <a:pos x="43" y="189"/>
                </a:cxn>
                <a:cxn ang="0">
                  <a:pos x="82" y="147"/>
                </a:cxn>
                <a:cxn ang="0">
                  <a:pos x="132" y="108"/>
                </a:cxn>
                <a:cxn ang="0">
                  <a:pos x="192" y="74"/>
                </a:cxn>
                <a:cxn ang="0">
                  <a:pos x="261" y="46"/>
                </a:cxn>
                <a:cxn ang="0">
                  <a:pos x="337" y="24"/>
                </a:cxn>
                <a:cxn ang="0">
                  <a:pos x="419" y="9"/>
                </a:cxn>
                <a:cxn ang="0">
                  <a:pos x="506" y="1"/>
                </a:cxn>
                <a:cxn ang="0">
                  <a:pos x="597" y="1"/>
                </a:cxn>
                <a:cxn ang="0">
                  <a:pos x="684" y="9"/>
                </a:cxn>
                <a:cxn ang="0">
                  <a:pos x="767" y="24"/>
                </a:cxn>
                <a:cxn ang="0">
                  <a:pos x="843" y="46"/>
                </a:cxn>
                <a:cxn ang="0">
                  <a:pos x="911" y="74"/>
                </a:cxn>
                <a:cxn ang="0">
                  <a:pos x="971" y="108"/>
                </a:cxn>
                <a:cxn ang="0">
                  <a:pos x="1021" y="147"/>
                </a:cxn>
                <a:cxn ang="0">
                  <a:pos x="1060" y="189"/>
                </a:cxn>
                <a:cxn ang="0">
                  <a:pos x="1088" y="236"/>
                </a:cxn>
                <a:cxn ang="0">
                  <a:pos x="1102" y="285"/>
                </a:cxn>
              </a:cxnLst>
              <a:rect l="0" t="0" r="r" b="b"/>
              <a:pathLst>
                <a:path w="1104" h="622">
                  <a:moveTo>
                    <a:pt x="1104" y="310"/>
                  </a:moveTo>
                  <a:lnTo>
                    <a:pt x="1102" y="336"/>
                  </a:lnTo>
                  <a:lnTo>
                    <a:pt x="1097" y="361"/>
                  </a:lnTo>
                  <a:lnTo>
                    <a:pt x="1088" y="385"/>
                  </a:lnTo>
                  <a:lnTo>
                    <a:pt x="1076" y="409"/>
                  </a:lnTo>
                  <a:lnTo>
                    <a:pt x="1060" y="431"/>
                  </a:lnTo>
                  <a:lnTo>
                    <a:pt x="1042" y="453"/>
                  </a:lnTo>
                  <a:lnTo>
                    <a:pt x="1021" y="474"/>
                  </a:lnTo>
                  <a:lnTo>
                    <a:pt x="997" y="494"/>
                  </a:lnTo>
                  <a:lnTo>
                    <a:pt x="971" y="513"/>
                  </a:lnTo>
                  <a:lnTo>
                    <a:pt x="942" y="530"/>
                  </a:lnTo>
                  <a:lnTo>
                    <a:pt x="911" y="546"/>
                  </a:lnTo>
                  <a:lnTo>
                    <a:pt x="878" y="561"/>
                  </a:lnTo>
                  <a:lnTo>
                    <a:pt x="843" y="575"/>
                  </a:lnTo>
                  <a:lnTo>
                    <a:pt x="805" y="587"/>
                  </a:lnTo>
                  <a:lnTo>
                    <a:pt x="767" y="597"/>
                  </a:lnTo>
                  <a:lnTo>
                    <a:pt x="726" y="605"/>
                  </a:lnTo>
                  <a:lnTo>
                    <a:pt x="684" y="612"/>
                  </a:lnTo>
                  <a:lnTo>
                    <a:pt x="641" y="617"/>
                  </a:lnTo>
                  <a:lnTo>
                    <a:pt x="597" y="620"/>
                  </a:lnTo>
                  <a:lnTo>
                    <a:pt x="552" y="621"/>
                  </a:lnTo>
                  <a:lnTo>
                    <a:pt x="506" y="620"/>
                  </a:lnTo>
                  <a:lnTo>
                    <a:pt x="462" y="617"/>
                  </a:lnTo>
                  <a:lnTo>
                    <a:pt x="419" y="612"/>
                  </a:lnTo>
                  <a:lnTo>
                    <a:pt x="377" y="605"/>
                  </a:lnTo>
                  <a:lnTo>
                    <a:pt x="337" y="597"/>
                  </a:lnTo>
                  <a:lnTo>
                    <a:pt x="298" y="587"/>
                  </a:lnTo>
                  <a:lnTo>
                    <a:pt x="261" y="575"/>
                  </a:lnTo>
                  <a:lnTo>
                    <a:pt x="226" y="561"/>
                  </a:lnTo>
                  <a:lnTo>
                    <a:pt x="192" y="546"/>
                  </a:lnTo>
                  <a:lnTo>
                    <a:pt x="161" y="530"/>
                  </a:lnTo>
                  <a:lnTo>
                    <a:pt x="132" y="513"/>
                  </a:lnTo>
                  <a:lnTo>
                    <a:pt x="106" y="494"/>
                  </a:lnTo>
                  <a:lnTo>
                    <a:pt x="82" y="474"/>
                  </a:lnTo>
                  <a:lnTo>
                    <a:pt x="61" y="453"/>
                  </a:lnTo>
                  <a:lnTo>
                    <a:pt x="43" y="431"/>
                  </a:lnTo>
                  <a:lnTo>
                    <a:pt x="28" y="409"/>
                  </a:lnTo>
                  <a:lnTo>
                    <a:pt x="16" y="385"/>
                  </a:lnTo>
                  <a:lnTo>
                    <a:pt x="7" y="361"/>
                  </a:lnTo>
                  <a:lnTo>
                    <a:pt x="1" y="336"/>
                  </a:lnTo>
                  <a:lnTo>
                    <a:pt x="0" y="310"/>
                  </a:lnTo>
                  <a:lnTo>
                    <a:pt x="1" y="285"/>
                  </a:lnTo>
                  <a:lnTo>
                    <a:pt x="7" y="260"/>
                  </a:lnTo>
                  <a:lnTo>
                    <a:pt x="16" y="236"/>
                  </a:lnTo>
                  <a:lnTo>
                    <a:pt x="28" y="212"/>
                  </a:lnTo>
                  <a:lnTo>
                    <a:pt x="43" y="189"/>
                  </a:lnTo>
                  <a:lnTo>
                    <a:pt x="61" y="168"/>
                  </a:lnTo>
                  <a:lnTo>
                    <a:pt x="82" y="147"/>
                  </a:lnTo>
                  <a:lnTo>
                    <a:pt x="106" y="127"/>
                  </a:lnTo>
                  <a:lnTo>
                    <a:pt x="132" y="108"/>
                  </a:lnTo>
                  <a:lnTo>
                    <a:pt x="161" y="91"/>
                  </a:lnTo>
                  <a:lnTo>
                    <a:pt x="192" y="74"/>
                  </a:lnTo>
                  <a:lnTo>
                    <a:pt x="226" y="59"/>
                  </a:lnTo>
                  <a:lnTo>
                    <a:pt x="261" y="46"/>
                  </a:lnTo>
                  <a:lnTo>
                    <a:pt x="298" y="34"/>
                  </a:lnTo>
                  <a:lnTo>
                    <a:pt x="337" y="24"/>
                  </a:lnTo>
                  <a:lnTo>
                    <a:pt x="377" y="15"/>
                  </a:lnTo>
                  <a:lnTo>
                    <a:pt x="419" y="9"/>
                  </a:lnTo>
                  <a:lnTo>
                    <a:pt x="462" y="4"/>
                  </a:lnTo>
                  <a:lnTo>
                    <a:pt x="506" y="1"/>
                  </a:lnTo>
                  <a:lnTo>
                    <a:pt x="552" y="0"/>
                  </a:lnTo>
                  <a:lnTo>
                    <a:pt x="597" y="1"/>
                  </a:lnTo>
                  <a:lnTo>
                    <a:pt x="641" y="4"/>
                  </a:lnTo>
                  <a:lnTo>
                    <a:pt x="684" y="9"/>
                  </a:lnTo>
                  <a:lnTo>
                    <a:pt x="726" y="15"/>
                  </a:lnTo>
                  <a:lnTo>
                    <a:pt x="767" y="24"/>
                  </a:lnTo>
                  <a:lnTo>
                    <a:pt x="805" y="34"/>
                  </a:lnTo>
                  <a:lnTo>
                    <a:pt x="843" y="46"/>
                  </a:lnTo>
                  <a:lnTo>
                    <a:pt x="878" y="59"/>
                  </a:lnTo>
                  <a:lnTo>
                    <a:pt x="911" y="74"/>
                  </a:lnTo>
                  <a:lnTo>
                    <a:pt x="942" y="91"/>
                  </a:lnTo>
                  <a:lnTo>
                    <a:pt x="971" y="108"/>
                  </a:lnTo>
                  <a:lnTo>
                    <a:pt x="997" y="127"/>
                  </a:lnTo>
                  <a:lnTo>
                    <a:pt x="1021" y="147"/>
                  </a:lnTo>
                  <a:lnTo>
                    <a:pt x="1042" y="168"/>
                  </a:lnTo>
                  <a:lnTo>
                    <a:pt x="1060" y="189"/>
                  </a:lnTo>
                  <a:lnTo>
                    <a:pt x="1076" y="212"/>
                  </a:lnTo>
                  <a:lnTo>
                    <a:pt x="1088" y="236"/>
                  </a:lnTo>
                  <a:lnTo>
                    <a:pt x="1097" y="260"/>
                  </a:lnTo>
                  <a:lnTo>
                    <a:pt x="1102" y="285"/>
                  </a:lnTo>
                  <a:lnTo>
                    <a:pt x="1104" y="31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headEnd/>
              <a:tailEnd/>
            </a:ln>
            <a:effectLst>
              <a:outerShdw blurRad="40000" dist="20000" sx="1000" sy="1000" rotWithShape="0">
                <a:srgbClr val="00000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7" name="Connecteur droit avec flèche 206"/>
            <p:cNvCxnSpPr/>
            <p:nvPr/>
          </p:nvCxnSpPr>
          <p:spPr>
            <a:xfrm>
              <a:off x="4592833" y="5328060"/>
              <a:ext cx="87571" cy="416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" name="Group 204"/>
            <p:cNvGrpSpPr>
              <a:grpSpLocks/>
            </p:cNvGrpSpPr>
            <p:nvPr/>
          </p:nvGrpSpPr>
          <p:grpSpPr bwMode="auto">
            <a:xfrm rot="3918385">
              <a:off x="3879135" y="4695612"/>
              <a:ext cx="148404" cy="159127"/>
              <a:chOff x="3833" y="890"/>
              <a:chExt cx="1134" cy="1225"/>
            </a:xfrm>
            <a:scene3d>
              <a:camera prst="orthographicFront">
                <a:rot lat="0" lon="0" rev="7500000"/>
              </a:camera>
              <a:lightRig rig="threePt" dir="t"/>
            </a:scene3d>
          </p:grpSpPr>
          <p:sp>
            <p:nvSpPr>
              <p:cNvPr id="209" name="Freeform 205"/>
              <p:cNvSpPr>
                <a:spLocks/>
              </p:cNvSpPr>
              <p:nvPr/>
            </p:nvSpPr>
            <p:spPr bwMode="auto">
              <a:xfrm>
                <a:off x="4468" y="890"/>
                <a:ext cx="317" cy="1225"/>
              </a:xfrm>
              <a:custGeom>
                <a:avLst/>
                <a:gdLst/>
                <a:ahLst/>
                <a:cxnLst>
                  <a:cxn ang="0">
                    <a:pos x="363" y="0"/>
                  </a:cxn>
                  <a:cxn ang="0">
                    <a:pos x="0" y="363"/>
                  </a:cxn>
                  <a:cxn ang="0">
                    <a:pos x="0" y="1315"/>
                  </a:cxn>
                  <a:cxn ang="0">
                    <a:pos x="136" y="1315"/>
                  </a:cxn>
                  <a:cxn ang="0">
                    <a:pos x="136" y="363"/>
                  </a:cxn>
                  <a:cxn ang="0">
                    <a:pos x="499" y="0"/>
                  </a:cxn>
                  <a:cxn ang="0">
                    <a:pos x="363" y="0"/>
                  </a:cxn>
                </a:cxnLst>
                <a:rect l="0" t="0" r="r" b="b"/>
                <a:pathLst>
                  <a:path w="499" h="1315">
                    <a:moveTo>
                      <a:pt x="363" y="0"/>
                    </a:moveTo>
                    <a:lnTo>
                      <a:pt x="0" y="363"/>
                    </a:lnTo>
                    <a:lnTo>
                      <a:pt x="0" y="1315"/>
                    </a:lnTo>
                    <a:lnTo>
                      <a:pt x="136" y="1315"/>
                    </a:lnTo>
                    <a:lnTo>
                      <a:pt x="136" y="363"/>
                    </a:lnTo>
                    <a:lnTo>
                      <a:pt x="499" y="0"/>
                    </a:lnTo>
                    <a:lnTo>
                      <a:pt x="363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0" name="Freeform 206"/>
              <p:cNvSpPr>
                <a:spLocks/>
              </p:cNvSpPr>
              <p:nvPr/>
            </p:nvSpPr>
            <p:spPr bwMode="auto">
              <a:xfrm>
                <a:off x="4014" y="890"/>
                <a:ext cx="363" cy="1225"/>
              </a:xfrm>
              <a:custGeom>
                <a:avLst/>
                <a:gdLst/>
                <a:ahLst/>
                <a:cxnLst>
                  <a:cxn ang="0">
                    <a:pos x="363" y="1315"/>
                  </a:cxn>
                  <a:cxn ang="0">
                    <a:pos x="363" y="363"/>
                  </a:cxn>
                  <a:cxn ang="0">
                    <a:pos x="90" y="0"/>
                  </a:cxn>
                  <a:cxn ang="0">
                    <a:pos x="0" y="0"/>
                  </a:cxn>
                  <a:cxn ang="0">
                    <a:pos x="272" y="363"/>
                  </a:cxn>
                  <a:cxn ang="0">
                    <a:pos x="272" y="1315"/>
                  </a:cxn>
                  <a:cxn ang="0">
                    <a:pos x="363" y="1315"/>
                  </a:cxn>
                </a:cxnLst>
                <a:rect l="0" t="0" r="r" b="b"/>
                <a:pathLst>
                  <a:path w="363" h="1315">
                    <a:moveTo>
                      <a:pt x="363" y="1315"/>
                    </a:moveTo>
                    <a:lnTo>
                      <a:pt x="363" y="363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272" y="363"/>
                    </a:lnTo>
                    <a:lnTo>
                      <a:pt x="272" y="1315"/>
                    </a:lnTo>
                    <a:lnTo>
                      <a:pt x="363" y="131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Freeform 207"/>
              <p:cNvSpPr>
                <a:spLocks/>
              </p:cNvSpPr>
              <p:nvPr/>
            </p:nvSpPr>
            <p:spPr bwMode="auto">
              <a:xfrm>
                <a:off x="4649" y="890"/>
                <a:ext cx="318" cy="363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363"/>
                  </a:cxn>
                  <a:cxn ang="0">
                    <a:pos x="91" y="363"/>
                  </a:cxn>
                  <a:cxn ang="0">
                    <a:pos x="318" y="0"/>
                  </a:cxn>
                  <a:cxn ang="0">
                    <a:pos x="227" y="0"/>
                  </a:cxn>
                </a:cxnLst>
                <a:rect l="0" t="0" r="r" b="b"/>
                <a:pathLst>
                  <a:path w="318" h="363">
                    <a:moveTo>
                      <a:pt x="227" y="0"/>
                    </a:moveTo>
                    <a:lnTo>
                      <a:pt x="0" y="363"/>
                    </a:lnTo>
                    <a:lnTo>
                      <a:pt x="91" y="363"/>
                    </a:lnTo>
                    <a:lnTo>
                      <a:pt x="318" y="0"/>
                    </a:lnTo>
                    <a:lnTo>
                      <a:pt x="22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2" name="Freeform 208"/>
              <p:cNvSpPr>
                <a:spLocks/>
              </p:cNvSpPr>
              <p:nvPr/>
            </p:nvSpPr>
            <p:spPr bwMode="auto">
              <a:xfrm>
                <a:off x="3833" y="890"/>
                <a:ext cx="362" cy="36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362" y="363"/>
                  </a:cxn>
                  <a:cxn ang="0">
                    <a:pos x="272" y="363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362" h="363">
                    <a:moveTo>
                      <a:pt x="90" y="0"/>
                    </a:moveTo>
                    <a:lnTo>
                      <a:pt x="362" y="363"/>
                    </a:lnTo>
                    <a:lnTo>
                      <a:pt x="272" y="363"/>
                    </a:lnTo>
                    <a:lnTo>
                      <a:pt x="0" y="0"/>
                    </a:lnTo>
                    <a:lnTo>
                      <a:pt x="9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Line 209"/>
              <p:cNvSpPr>
                <a:spLocks noChangeShapeType="1"/>
              </p:cNvSpPr>
              <p:nvPr/>
            </p:nvSpPr>
            <p:spPr bwMode="auto">
              <a:xfrm>
                <a:off x="4377" y="1253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4" name="Line 210"/>
              <p:cNvSpPr>
                <a:spLocks noChangeShapeType="1"/>
              </p:cNvSpPr>
              <p:nvPr/>
            </p:nvSpPr>
            <p:spPr bwMode="auto">
              <a:xfrm>
                <a:off x="4377" y="1298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Line 211"/>
              <p:cNvSpPr>
                <a:spLocks noChangeShapeType="1"/>
              </p:cNvSpPr>
              <p:nvPr/>
            </p:nvSpPr>
            <p:spPr bwMode="auto">
              <a:xfrm>
                <a:off x="4604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Line 212"/>
              <p:cNvSpPr>
                <a:spLocks noChangeShapeType="1"/>
              </p:cNvSpPr>
              <p:nvPr/>
            </p:nvSpPr>
            <p:spPr bwMode="auto">
              <a:xfrm>
                <a:off x="4150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" name="Group 204"/>
          <p:cNvGrpSpPr>
            <a:grpSpLocks/>
          </p:cNvGrpSpPr>
          <p:nvPr/>
        </p:nvGrpSpPr>
        <p:grpSpPr bwMode="auto">
          <a:xfrm rot="3918385">
            <a:off x="2758490" y="2397420"/>
            <a:ext cx="254405" cy="259621"/>
            <a:chOff x="3833" y="890"/>
            <a:chExt cx="1134" cy="1225"/>
          </a:xfrm>
        </p:grpSpPr>
        <p:sp>
          <p:nvSpPr>
            <p:cNvPr id="229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0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1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2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3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4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5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6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204"/>
          <p:cNvGrpSpPr>
            <a:grpSpLocks/>
          </p:cNvGrpSpPr>
          <p:nvPr/>
        </p:nvGrpSpPr>
        <p:grpSpPr bwMode="auto">
          <a:xfrm rot="3918385">
            <a:off x="7687712" y="2502196"/>
            <a:ext cx="254405" cy="259621"/>
            <a:chOff x="3833" y="890"/>
            <a:chExt cx="1134" cy="1225"/>
          </a:xfrm>
        </p:grpSpPr>
        <p:sp>
          <p:nvSpPr>
            <p:cNvPr id="238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9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0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1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2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3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4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45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46" name="Freeform 298"/>
          <p:cNvSpPr>
            <a:spLocks/>
          </p:cNvSpPr>
          <p:nvPr/>
        </p:nvSpPr>
        <p:spPr bwMode="auto">
          <a:xfrm>
            <a:off x="7832748" y="2449506"/>
            <a:ext cx="214314" cy="71438"/>
          </a:xfrm>
          <a:custGeom>
            <a:avLst/>
            <a:gdLst/>
            <a:ahLst/>
            <a:cxnLst>
              <a:cxn ang="0">
                <a:pos x="343" y="38"/>
              </a:cxn>
              <a:cxn ang="0">
                <a:pos x="397" y="47"/>
              </a:cxn>
              <a:cxn ang="0">
                <a:pos x="447" y="55"/>
              </a:cxn>
              <a:cxn ang="0">
                <a:pos x="491" y="63"/>
              </a:cxn>
              <a:cxn ang="0">
                <a:pos x="529" y="73"/>
              </a:cxn>
              <a:cxn ang="0">
                <a:pos x="559" y="85"/>
              </a:cxn>
              <a:cxn ang="0">
                <a:pos x="580" y="102"/>
              </a:cxn>
              <a:cxn ang="0">
                <a:pos x="592" y="125"/>
              </a:cxn>
              <a:cxn ang="0">
                <a:pos x="592" y="154"/>
              </a:cxn>
              <a:cxn ang="0">
                <a:pos x="588" y="169"/>
              </a:cxn>
              <a:cxn ang="0">
                <a:pos x="572" y="189"/>
              </a:cxn>
              <a:cxn ang="0">
                <a:pos x="547" y="201"/>
              </a:cxn>
              <a:cxn ang="0">
                <a:pos x="514" y="206"/>
              </a:cxn>
              <a:cxn ang="0">
                <a:pos x="474" y="206"/>
              </a:cxn>
              <a:cxn ang="0">
                <a:pos x="430" y="201"/>
              </a:cxn>
              <a:cxn ang="0">
                <a:pos x="382" y="194"/>
              </a:cxn>
              <a:cxn ang="0">
                <a:pos x="331" y="185"/>
              </a:cxn>
              <a:cxn ang="0">
                <a:pos x="288" y="177"/>
              </a:cxn>
              <a:cxn ang="0">
                <a:pos x="246" y="169"/>
              </a:cxn>
              <a:cxn ang="0">
                <a:pos x="201" y="161"/>
              </a:cxn>
              <a:cxn ang="0">
                <a:pos x="156" y="152"/>
              </a:cxn>
              <a:cxn ang="0">
                <a:pos x="112" y="142"/>
              </a:cxn>
              <a:cxn ang="0">
                <a:pos x="73" y="130"/>
              </a:cxn>
              <a:cxn ang="0">
                <a:pos x="39" y="117"/>
              </a:cxn>
              <a:cxn ang="0">
                <a:pos x="15" y="101"/>
              </a:cxn>
              <a:cxn ang="0">
                <a:pos x="1" y="82"/>
              </a:cxn>
              <a:cxn ang="0">
                <a:pos x="1" y="59"/>
              </a:cxn>
              <a:cxn ang="0">
                <a:pos x="10" y="40"/>
              </a:cxn>
              <a:cxn ang="0">
                <a:pos x="30" y="19"/>
              </a:cxn>
              <a:cxn ang="0">
                <a:pos x="58" y="6"/>
              </a:cxn>
              <a:cxn ang="0">
                <a:pos x="91" y="0"/>
              </a:cxn>
              <a:cxn ang="0">
                <a:pos x="128" y="0"/>
              </a:cxn>
              <a:cxn ang="0">
                <a:pos x="170" y="4"/>
              </a:cxn>
              <a:cxn ang="0">
                <a:pos x="214" y="12"/>
              </a:cxn>
              <a:cxn ang="0">
                <a:pos x="259" y="21"/>
              </a:cxn>
              <a:cxn ang="0">
                <a:pos x="304" y="30"/>
              </a:cxn>
            </a:cxnLst>
            <a:rect l="0" t="0" r="r" b="b"/>
            <a:pathLst>
              <a:path w="593" h="207">
                <a:moveTo>
                  <a:pt x="314" y="33"/>
                </a:moveTo>
                <a:lnTo>
                  <a:pt x="343" y="38"/>
                </a:lnTo>
                <a:lnTo>
                  <a:pt x="370" y="43"/>
                </a:lnTo>
                <a:lnTo>
                  <a:pt x="397" y="47"/>
                </a:lnTo>
                <a:lnTo>
                  <a:pt x="423" y="51"/>
                </a:lnTo>
                <a:lnTo>
                  <a:pt x="447" y="55"/>
                </a:lnTo>
                <a:lnTo>
                  <a:pt x="470" y="59"/>
                </a:lnTo>
                <a:lnTo>
                  <a:pt x="491" y="63"/>
                </a:lnTo>
                <a:lnTo>
                  <a:pt x="511" y="68"/>
                </a:lnTo>
                <a:lnTo>
                  <a:pt x="529" y="73"/>
                </a:lnTo>
                <a:lnTo>
                  <a:pt x="545" y="79"/>
                </a:lnTo>
                <a:lnTo>
                  <a:pt x="559" y="85"/>
                </a:lnTo>
                <a:lnTo>
                  <a:pt x="571" y="93"/>
                </a:lnTo>
                <a:lnTo>
                  <a:pt x="580" y="102"/>
                </a:lnTo>
                <a:lnTo>
                  <a:pt x="587" y="113"/>
                </a:lnTo>
                <a:lnTo>
                  <a:pt x="592" y="125"/>
                </a:lnTo>
                <a:lnTo>
                  <a:pt x="593" y="139"/>
                </a:lnTo>
                <a:lnTo>
                  <a:pt x="592" y="154"/>
                </a:lnTo>
                <a:lnTo>
                  <a:pt x="592" y="156"/>
                </a:lnTo>
                <a:lnTo>
                  <a:pt x="588" y="169"/>
                </a:lnTo>
                <a:lnTo>
                  <a:pt x="581" y="180"/>
                </a:lnTo>
                <a:lnTo>
                  <a:pt x="572" y="189"/>
                </a:lnTo>
                <a:lnTo>
                  <a:pt x="561" y="196"/>
                </a:lnTo>
                <a:lnTo>
                  <a:pt x="547" y="201"/>
                </a:lnTo>
                <a:lnTo>
                  <a:pt x="531" y="204"/>
                </a:lnTo>
                <a:lnTo>
                  <a:pt x="514" y="206"/>
                </a:lnTo>
                <a:lnTo>
                  <a:pt x="495" y="206"/>
                </a:lnTo>
                <a:lnTo>
                  <a:pt x="474" y="206"/>
                </a:lnTo>
                <a:lnTo>
                  <a:pt x="453" y="204"/>
                </a:lnTo>
                <a:lnTo>
                  <a:pt x="430" y="201"/>
                </a:lnTo>
                <a:lnTo>
                  <a:pt x="406" y="198"/>
                </a:lnTo>
                <a:lnTo>
                  <a:pt x="382" y="194"/>
                </a:lnTo>
                <a:lnTo>
                  <a:pt x="357" y="190"/>
                </a:lnTo>
                <a:lnTo>
                  <a:pt x="331" y="185"/>
                </a:lnTo>
                <a:lnTo>
                  <a:pt x="306" y="180"/>
                </a:lnTo>
                <a:lnTo>
                  <a:pt x="288" y="177"/>
                </a:lnTo>
                <a:lnTo>
                  <a:pt x="268" y="173"/>
                </a:lnTo>
                <a:lnTo>
                  <a:pt x="246" y="169"/>
                </a:lnTo>
                <a:lnTo>
                  <a:pt x="224" y="165"/>
                </a:lnTo>
                <a:lnTo>
                  <a:pt x="201" y="161"/>
                </a:lnTo>
                <a:lnTo>
                  <a:pt x="178" y="157"/>
                </a:lnTo>
                <a:lnTo>
                  <a:pt x="156" y="152"/>
                </a:lnTo>
                <a:lnTo>
                  <a:pt x="133" y="147"/>
                </a:lnTo>
                <a:lnTo>
                  <a:pt x="112" y="142"/>
                </a:lnTo>
                <a:lnTo>
                  <a:pt x="92" y="137"/>
                </a:lnTo>
                <a:lnTo>
                  <a:pt x="73" y="130"/>
                </a:lnTo>
                <a:lnTo>
                  <a:pt x="55" y="124"/>
                </a:lnTo>
                <a:lnTo>
                  <a:pt x="39" y="117"/>
                </a:lnTo>
                <a:lnTo>
                  <a:pt x="26" y="109"/>
                </a:lnTo>
                <a:lnTo>
                  <a:pt x="15" y="101"/>
                </a:lnTo>
                <a:lnTo>
                  <a:pt x="7" y="92"/>
                </a:lnTo>
                <a:lnTo>
                  <a:pt x="1" y="82"/>
                </a:lnTo>
                <a:lnTo>
                  <a:pt x="0" y="71"/>
                </a:lnTo>
                <a:lnTo>
                  <a:pt x="1" y="59"/>
                </a:lnTo>
                <a:lnTo>
                  <a:pt x="3" y="54"/>
                </a:lnTo>
                <a:lnTo>
                  <a:pt x="10" y="40"/>
                </a:lnTo>
                <a:lnTo>
                  <a:pt x="19" y="29"/>
                </a:lnTo>
                <a:lnTo>
                  <a:pt x="30" y="19"/>
                </a:lnTo>
                <a:lnTo>
                  <a:pt x="43" y="12"/>
                </a:lnTo>
                <a:lnTo>
                  <a:pt x="58" y="6"/>
                </a:lnTo>
                <a:lnTo>
                  <a:pt x="74" y="2"/>
                </a:lnTo>
                <a:lnTo>
                  <a:pt x="91" y="0"/>
                </a:lnTo>
                <a:lnTo>
                  <a:pt x="109" y="0"/>
                </a:lnTo>
                <a:lnTo>
                  <a:pt x="128" y="0"/>
                </a:lnTo>
                <a:lnTo>
                  <a:pt x="149" y="2"/>
                </a:lnTo>
                <a:lnTo>
                  <a:pt x="170" y="4"/>
                </a:lnTo>
                <a:lnTo>
                  <a:pt x="192" y="8"/>
                </a:lnTo>
                <a:lnTo>
                  <a:pt x="214" y="12"/>
                </a:lnTo>
                <a:lnTo>
                  <a:pt x="236" y="16"/>
                </a:lnTo>
                <a:lnTo>
                  <a:pt x="259" y="21"/>
                </a:lnTo>
                <a:lnTo>
                  <a:pt x="282" y="26"/>
                </a:lnTo>
                <a:lnTo>
                  <a:pt x="304" y="30"/>
                </a:lnTo>
                <a:lnTo>
                  <a:pt x="314" y="33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7" name="Freeform 298"/>
          <p:cNvSpPr>
            <a:spLocks/>
          </p:cNvSpPr>
          <p:nvPr/>
        </p:nvSpPr>
        <p:spPr bwMode="auto">
          <a:xfrm>
            <a:off x="7286644" y="2319330"/>
            <a:ext cx="214314" cy="71438"/>
          </a:xfrm>
          <a:custGeom>
            <a:avLst/>
            <a:gdLst/>
            <a:ahLst/>
            <a:cxnLst>
              <a:cxn ang="0">
                <a:pos x="343" y="38"/>
              </a:cxn>
              <a:cxn ang="0">
                <a:pos x="397" y="47"/>
              </a:cxn>
              <a:cxn ang="0">
                <a:pos x="447" y="55"/>
              </a:cxn>
              <a:cxn ang="0">
                <a:pos x="491" y="63"/>
              </a:cxn>
              <a:cxn ang="0">
                <a:pos x="529" y="73"/>
              </a:cxn>
              <a:cxn ang="0">
                <a:pos x="559" y="85"/>
              </a:cxn>
              <a:cxn ang="0">
                <a:pos x="580" y="102"/>
              </a:cxn>
              <a:cxn ang="0">
                <a:pos x="592" y="125"/>
              </a:cxn>
              <a:cxn ang="0">
                <a:pos x="592" y="154"/>
              </a:cxn>
              <a:cxn ang="0">
                <a:pos x="588" y="169"/>
              </a:cxn>
              <a:cxn ang="0">
                <a:pos x="572" y="189"/>
              </a:cxn>
              <a:cxn ang="0">
                <a:pos x="547" y="201"/>
              </a:cxn>
              <a:cxn ang="0">
                <a:pos x="514" y="206"/>
              </a:cxn>
              <a:cxn ang="0">
                <a:pos x="474" y="206"/>
              </a:cxn>
              <a:cxn ang="0">
                <a:pos x="430" y="201"/>
              </a:cxn>
              <a:cxn ang="0">
                <a:pos x="382" y="194"/>
              </a:cxn>
              <a:cxn ang="0">
                <a:pos x="331" y="185"/>
              </a:cxn>
              <a:cxn ang="0">
                <a:pos x="288" y="177"/>
              </a:cxn>
              <a:cxn ang="0">
                <a:pos x="246" y="169"/>
              </a:cxn>
              <a:cxn ang="0">
                <a:pos x="201" y="161"/>
              </a:cxn>
              <a:cxn ang="0">
                <a:pos x="156" y="152"/>
              </a:cxn>
              <a:cxn ang="0">
                <a:pos x="112" y="142"/>
              </a:cxn>
              <a:cxn ang="0">
                <a:pos x="73" y="130"/>
              </a:cxn>
              <a:cxn ang="0">
                <a:pos x="39" y="117"/>
              </a:cxn>
              <a:cxn ang="0">
                <a:pos x="15" y="101"/>
              </a:cxn>
              <a:cxn ang="0">
                <a:pos x="1" y="82"/>
              </a:cxn>
              <a:cxn ang="0">
                <a:pos x="1" y="59"/>
              </a:cxn>
              <a:cxn ang="0">
                <a:pos x="10" y="40"/>
              </a:cxn>
              <a:cxn ang="0">
                <a:pos x="30" y="19"/>
              </a:cxn>
              <a:cxn ang="0">
                <a:pos x="58" y="6"/>
              </a:cxn>
              <a:cxn ang="0">
                <a:pos x="91" y="0"/>
              </a:cxn>
              <a:cxn ang="0">
                <a:pos x="128" y="0"/>
              </a:cxn>
              <a:cxn ang="0">
                <a:pos x="170" y="4"/>
              </a:cxn>
              <a:cxn ang="0">
                <a:pos x="214" y="12"/>
              </a:cxn>
              <a:cxn ang="0">
                <a:pos x="259" y="21"/>
              </a:cxn>
              <a:cxn ang="0">
                <a:pos x="304" y="30"/>
              </a:cxn>
            </a:cxnLst>
            <a:rect l="0" t="0" r="r" b="b"/>
            <a:pathLst>
              <a:path w="593" h="207">
                <a:moveTo>
                  <a:pt x="314" y="33"/>
                </a:moveTo>
                <a:lnTo>
                  <a:pt x="343" y="38"/>
                </a:lnTo>
                <a:lnTo>
                  <a:pt x="370" y="43"/>
                </a:lnTo>
                <a:lnTo>
                  <a:pt x="397" y="47"/>
                </a:lnTo>
                <a:lnTo>
                  <a:pt x="423" y="51"/>
                </a:lnTo>
                <a:lnTo>
                  <a:pt x="447" y="55"/>
                </a:lnTo>
                <a:lnTo>
                  <a:pt x="470" y="59"/>
                </a:lnTo>
                <a:lnTo>
                  <a:pt x="491" y="63"/>
                </a:lnTo>
                <a:lnTo>
                  <a:pt x="511" y="68"/>
                </a:lnTo>
                <a:lnTo>
                  <a:pt x="529" y="73"/>
                </a:lnTo>
                <a:lnTo>
                  <a:pt x="545" y="79"/>
                </a:lnTo>
                <a:lnTo>
                  <a:pt x="559" y="85"/>
                </a:lnTo>
                <a:lnTo>
                  <a:pt x="571" y="93"/>
                </a:lnTo>
                <a:lnTo>
                  <a:pt x="580" y="102"/>
                </a:lnTo>
                <a:lnTo>
                  <a:pt x="587" y="113"/>
                </a:lnTo>
                <a:lnTo>
                  <a:pt x="592" y="125"/>
                </a:lnTo>
                <a:lnTo>
                  <a:pt x="593" y="139"/>
                </a:lnTo>
                <a:lnTo>
                  <a:pt x="592" y="154"/>
                </a:lnTo>
                <a:lnTo>
                  <a:pt x="592" y="156"/>
                </a:lnTo>
                <a:lnTo>
                  <a:pt x="588" y="169"/>
                </a:lnTo>
                <a:lnTo>
                  <a:pt x="581" y="180"/>
                </a:lnTo>
                <a:lnTo>
                  <a:pt x="572" y="189"/>
                </a:lnTo>
                <a:lnTo>
                  <a:pt x="561" y="196"/>
                </a:lnTo>
                <a:lnTo>
                  <a:pt x="547" y="201"/>
                </a:lnTo>
                <a:lnTo>
                  <a:pt x="531" y="204"/>
                </a:lnTo>
                <a:lnTo>
                  <a:pt x="514" y="206"/>
                </a:lnTo>
                <a:lnTo>
                  <a:pt x="495" y="206"/>
                </a:lnTo>
                <a:lnTo>
                  <a:pt x="474" y="206"/>
                </a:lnTo>
                <a:lnTo>
                  <a:pt x="453" y="204"/>
                </a:lnTo>
                <a:lnTo>
                  <a:pt x="430" y="201"/>
                </a:lnTo>
                <a:lnTo>
                  <a:pt x="406" y="198"/>
                </a:lnTo>
                <a:lnTo>
                  <a:pt x="382" y="194"/>
                </a:lnTo>
                <a:lnTo>
                  <a:pt x="357" y="190"/>
                </a:lnTo>
                <a:lnTo>
                  <a:pt x="331" y="185"/>
                </a:lnTo>
                <a:lnTo>
                  <a:pt x="306" y="180"/>
                </a:lnTo>
                <a:lnTo>
                  <a:pt x="288" y="177"/>
                </a:lnTo>
                <a:lnTo>
                  <a:pt x="268" y="173"/>
                </a:lnTo>
                <a:lnTo>
                  <a:pt x="246" y="169"/>
                </a:lnTo>
                <a:lnTo>
                  <a:pt x="224" y="165"/>
                </a:lnTo>
                <a:lnTo>
                  <a:pt x="201" y="161"/>
                </a:lnTo>
                <a:lnTo>
                  <a:pt x="178" y="157"/>
                </a:lnTo>
                <a:lnTo>
                  <a:pt x="156" y="152"/>
                </a:lnTo>
                <a:lnTo>
                  <a:pt x="133" y="147"/>
                </a:lnTo>
                <a:lnTo>
                  <a:pt x="112" y="142"/>
                </a:lnTo>
                <a:lnTo>
                  <a:pt x="92" y="137"/>
                </a:lnTo>
                <a:lnTo>
                  <a:pt x="73" y="130"/>
                </a:lnTo>
                <a:lnTo>
                  <a:pt x="55" y="124"/>
                </a:lnTo>
                <a:lnTo>
                  <a:pt x="39" y="117"/>
                </a:lnTo>
                <a:lnTo>
                  <a:pt x="26" y="109"/>
                </a:lnTo>
                <a:lnTo>
                  <a:pt x="15" y="101"/>
                </a:lnTo>
                <a:lnTo>
                  <a:pt x="7" y="92"/>
                </a:lnTo>
                <a:lnTo>
                  <a:pt x="1" y="82"/>
                </a:lnTo>
                <a:lnTo>
                  <a:pt x="0" y="71"/>
                </a:lnTo>
                <a:lnTo>
                  <a:pt x="1" y="59"/>
                </a:lnTo>
                <a:lnTo>
                  <a:pt x="3" y="54"/>
                </a:lnTo>
                <a:lnTo>
                  <a:pt x="10" y="40"/>
                </a:lnTo>
                <a:lnTo>
                  <a:pt x="19" y="29"/>
                </a:lnTo>
                <a:lnTo>
                  <a:pt x="30" y="19"/>
                </a:lnTo>
                <a:lnTo>
                  <a:pt x="43" y="12"/>
                </a:lnTo>
                <a:lnTo>
                  <a:pt x="58" y="6"/>
                </a:lnTo>
                <a:lnTo>
                  <a:pt x="74" y="2"/>
                </a:lnTo>
                <a:lnTo>
                  <a:pt x="91" y="0"/>
                </a:lnTo>
                <a:lnTo>
                  <a:pt x="109" y="0"/>
                </a:lnTo>
                <a:lnTo>
                  <a:pt x="128" y="0"/>
                </a:lnTo>
                <a:lnTo>
                  <a:pt x="149" y="2"/>
                </a:lnTo>
                <a:lnTo>
                  <a:pt x="170" y="4"/>
                </a:lnTo>
                <a:lnTo>
                  <a:pt x="192" y="8"/>
                </a:lnTo>
                <a:lnTo>
                  <a:pt x="214" y="12"/>
                </a:lnTo>
                <a:lnTo>
                  <a:pt x="236" y="16"/>
                </a:lnTo>
                <a:lnTo>
                  <a:pt x="259" y="21"/>
                </a:lnTo>
                <a:lnTo>
                  <a:pt x="282" y="26"/>
                </a:lnTo>
                <a:lnTo>
                  <a:pt x="304" y="30"/>
                </a:lnTo>
                <a:lnTo>
                  <a:pt x="314" y="33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2" name="Group 204"/>
          <p:cNvGrpSpPr>
            <a:grpSpLocks/>
          </p:cNvGrpSpPr>
          <p:nvPr/>
        </p:nvGrpSpPr>
        <p:grpSpPr bwMode="auto">
          <a:xfrm rot="3918385">
            <a:off x="7116208" y="2359320"/>
            <a:ext cx="254405" cy="259621"/>
            <a:chOff x="3833" y="890"/>
            <a:chExt cx="1134" cy="1225"/>
          </a:xfrm>
        </p:grpSpPr>
        <p:sp>
          <p:nvSpPr>
            <p:cNvPr id="249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0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1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2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3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4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5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56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e 256"/>
          <p:cNvGrpSpPr/>
          <p:nvPr/>
        </p:nvGrpSpPr>
        <p:grpSpPr>
          <a:xfrm>
            <a:off x="3113072" y="2571744"/>
            <a:ext cx="387358" cy="297003"/>
            <a:chOff x="3541700" y="4143380"/>
            <a:chExt cx="387358" cy="297003"/>
          </a:xfrm>
        </p:grpSpPr>
        <p:sp>
          <p:nvSpPr>
            <p:cNvPr id="258" name="Freeform 298"/>
            <p:cNvSpPr>
              <a:spLocks/>
            </p:cNvSpPr>
            <p:nvPr/>
          </p:nvSpPr>
          <p:spPr bwMode="auto">
            <a:xfrm>
              <a:off x="3714744" y="4143380"/>
              <a:ext cx="214314" cy="71438"/>
            </a:xfrm>
            <a:custGeom>
              <a:avLst/>
              <a:gdLst/>
              <a:ahLst/>
              <a:cxnLst>
                <a:cxn ang="0">
                  <a:pos x="343" y="38"/>
                </a:cxn>
                <a:cxn ang="0">
                  <a:pos x="397" y="47"/>
                </a:cxn>
                <a:cxn ang="0">
                  <a:pos x="447" y="55"/>
                </a:cxn>
                <a:cxn ang="0">
                  <a:pos x="491" y="63"/>
                </a:cxn>
                <a:cxn ang="0">
                  <a:pos x="529" y="73"/>
                </a:cxn>
                <a:cxn ang="0">
                  <a:pos x="559" y="85"/>
                </a:cxn>
                <a:cxn ang="0">
                  <a:pos x="580" y="102"/>
                </a:cxn>
                <a:cxn ang="0">
                  <a:pos x="592" y="125"/>
                </a:cxn>
                <a:cxn ang="0">
                  <a:pos x="592" y="154"/>
                </a:cxn>
                <a:cxn ang="0">
                  <a:pos x="588" y="169"/>
                </a:cxn>
                <a:cxn ang="0">
                  <a:pos x="572" y="189"/>
                </a:cxn>
                <a:cxn ang="0">
                  <a:pos x="547" y="201"/>
                </a:cxn>
                <a:cxn ang="0">
                  <a:pos x="514" y="206"/>
                </a:cxn>
                <a:cxn ang="0">
                  <a:pos x="474" y="206"/>
                </a:cxn>
                <a:cxn ang="0">
                  <a:pos x="430" y="201"/>
                </a:cxn>
                <a:cxn ang="0">
                  <a:pos x="382" y="194"/>
                </a:cxn>
                <a:cxn ang="0">
                  <a:pos x="331" y="185"/>
                </a:cxn>
                <a:cxn ang="0">
                  <a:pos x="288" y="177"/>
                </a:cxn>
                <a:cxn ang="0">
                  <a:pos x="246" y="169"/>
                </a:cxn>
                <a:cxn ang="0">
                  <a:pos x="201" y="161"/>
                </a:cxn>
                <a:cxn ang="0">
                  <a:pos x="156" y="152"/>
                </a:cxn>
                <a:cxn ang="0">
                  <a:pos x="112" y="142"/>
                </a:cxn>
                <a:cxn ang="0">
                  <a:pos x="73" y="130"/>
                </a:cxn>
                <a:cxn ang="0">
                  <a:pos x="39" y="117"/>
                </a:cxn>
                <a:cxn ang="0">
                  <a:pos x="15" y="101"/>
                </a:cxn>
                <a:cxn ang="0">
                  <a:pos x="1" y="82"/>
                </a:cxn>
                <a:cxn ang="0">
                  <a:pos x="1" y="59"/>
                </a:cxn>
                <a:cxn ang="0">
                  <a:pos x="10" y="40"/>
                </a:cxn>
                <a:cxn ang="0">
                  <a:pos x="30" y="19"/>
                </a:cxn>
                <a:cxn ang="0">
                  <a:pos x="58" y="6"/>
                </a:cxn>
                <a:cxn ang="0">
                  <a:pos x="91" y="0"/>
                </a:cxn>
                <a:cxn ang="0">
                  <a:pos x="128" y="0"/>
                </a:cxn>
                <a:cxn ang="0">
                  <a:pos x="170" y="4"/>
                </a:cxn>
                <a:cxn ang="0">
                  <a:pos x="214" y="12"/>
                </a:cxn>
                <a:cxn ang="0">
                  <a:pos x="259" y="21"/>
                </a:cxn>
                <a:cxn ang="0">
                  <a:pos x="304" y="30"/>
                </a:cxn>
              </a:cxnLst>
              <a:rect l="0" t="0" r="r" b="b"/>
              <a:pathLst>
                <a:path w="593" h="207">
                  <a:moveTo>
                    <a:pt x="314" y="33"/>
                  </a:moveTo>
                  <a:lnTo>
                    <a:pt x="343" y="38"/>
                  </a:lnTo>
                  <a:lnTo>
                    <a:pt x="370" y="43"/>
                  </a:lnTo>
                  <a:lnTo>
                    <a:pt x="397" y="47"/>
                  </a:lnTo>
                  <a:lnTo>
                    <a:pt x="423" y="51"/>
                  </a:lnTo>
                  <a:lnTo>
                    <a:pt x="447" y="55"/>
                  </a:lnTo>
                  <a:lnTo>
                    <a:pt x="470" y="59"/>
                  </a:lnTo>
                  <a:lnTo>
                    <a:pt x="491" y="63"/>
                  </a:lnTo>
                  <a:lnTo>
                    <a:pt x="511" y="68"/>
                  </a:lnTo>
                  <a:lnTo>
                    <a:pt x="529" y="73"/>
                  </a:lnTo>
                  <a:lnTo>
                    <a:pt x="545" y="79"/>
                  </a:lnTo>
                  <a:lnTo>
                    <a:pt x="559" y="85"/>
                  </a:lnTo>
                  <a:lnTo>
                    <a:pt x="571" y="93"/>
                  </a:lnTo>
                  <a:lnTo>
                    <a:pt x="580" y="102"/>
                  </a:lnTo>
                  <a:lnTo>
                    <a:pt x="587" y="113"/>
                  </a:lnTo>
                  <a:lnTo>
                    <a:pt x="592" y="125"/>
                  </a:lnTo>
                  <a:lnTo>
                    <a:pt x="593" y="139"/>
                  </a:lnTo>
                  <a:lnTo>
                    <a:pt x="592" y="154"/>
                  </a:lnTo>
                  <a:lnTo>
                    <a:pt x="592" y="156"/>
                  </a:lnTo>
                  <a:lnTo>
                    <a:pt x="588" y="169"/>
                  </a:lnTo>
                  <a:lnTo>
                    <a:pt x="581" y="180"/>
                  </a:lnTo>
                  <a:lnTo>
                    <a:pt x="572" y="189"/>
                  </a:lnTo>
                  <a:lnTo>
                    <a:pt x="561" y="196"/>
                  </a:lnTo>
                  <a:lnTo>
                    <a:pt x="547" y="201"/>
                  </a:lnTo>
                  <a:lnTo>
                    <a:pt x="531" y="204"/>
                  </a:lnTo>
                  <a:lnTo>
                    <a:pt x="514" y="206"/>
                  </a:lnTo>
                  <a:lnTo>
                    <a:pt x="495" y="206"/>
                  </a:lnTo>
                  <a:lnTo>
                    <a:pt x="474" y="206"/>
                  </a:lnTo>
                  <a:lnTo>
                    <a:pt x="453" y="204"/>
                  </a:lnTo>
                  <a:lnTo>
                    <a:pt x="430" y="201"/>
                  </a:lnTo>
                  <a:lnTo>
                    <a:pt x="406" y="198"/>
                  </a:lnTo>
                  <a:lnTo>
                    <a:pt x="382" y="194"/>
                  </a:lnTo>
                  <a:lnTo>
                    <a:pt x="357" y="190"/>
                  </a:lnTo>
                  <a:lnTo>
                    <a:pt x="331" y="185"/>
                  </a:lnTo>
                  <a:lnTo>
                    <a:pt x="306" y="180"/>
                  </a:lnTo>
                  <a:lnTo>
                    <a:pt x="288" y="177"/>
                  </a:lnTo>
                  <a:lnTo>
                    <a:pt x="268" y="173"/>
                  </a:lnTo>
                  <a:lnTo>
                    <a:pt x="246" y="169"/>
                  </a:lnTo>
                  <a:lnTo>
                    <a:pt x="224" y="165"/>
                  </a:lnTo>
                  <a:lnTo>
                    <a:pt x="201" y="161"/>
                  </a:lnTo>
                  <a:lnTo>
                    <a:pt x="178" y="157"/>
                  </a:lnTo>
                  <a:lnTo>
                    <a:pt x="156" y="152"/>
                  </a:lnTo>
                  <a:lnTo>
                    <a:pt x="133" y="147"/>
                  </a:lnTo>
                  <a:lnTo>
                    <a:pt x="112" y="142"/>
                  </a:lnTo>
                  <a:lnTo>
                    <a:pt x="92" y="137"/>
                  </a:lnTo>
                  <a:lnTo>
                    <a:pt x="73" y="130"/>
                  </a:lnTo>
                  <a:lnTo>
                    <a:pt x="55" y="124"/>
                  </a:lnTo>
                  <a:lnTo>
                    <a:pt x="39" y="117"/>
                  </a:lnTo>
                  <a:lnTo>
                    <a:pt x="26" y="109"/>
                  </a:lnTo>
                  <a:lnTo>
                    <a:pt x="15" y="101"/>
                  </a:lnTo>
                  <a:lnTo>
                    <a:pt x="7" y="92"/>
                  </a:lnTo>
                  <a:lnTo>
                    <a:pt x="1" y="82"/>
                  </a:lnTo>
                  <a:lnTo>
                    <a:pt x="0" y="71"/>
                  </a:lnTo>
                  <a:lnTo>
                    <a:pt x="1" y="59"/>
                  </a:lnTo>
                  <a:lnTo>
                    <a:pt x="3" y="54"/>
                  </a:lnTo>
                  <a:lnTo>
                    <a:pt x="10" y="40"/>
                  </a:lnTo>
                  <a:lnTo>
                    <a:pt x="19" y="29"/>
                  </a:lnTo>
                  <a:lnTo>
                    <a:pt x="30" y="19"/>
                  </a:lnTo>
                  <a:lnTo>
                    <a:pt x="43" y="12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1" y="0"/>
                  </a:lnTo>
                  <a:lnTo>
                    <a:pt x="109" y="0"/>
                  </a:lnTo>
                  <a:lnTo>
                    <a:pt x="128" y="0"/>
                  </a:lnTo>
                  <a:lnTo>
                    <a:pt x="149" y="2"/>
                  </a:lnTo>
                  <a:lnTo>
                    <a:pt x="170" y="4"/>
                  </a:lnTo>
                  <a:lnTo>
                    <a:pt x="192" y="8"/>
                  </a:lnTo>
                  <a:lnTo>
                    <a:pt x="214" y="12"/>
                  </a:lnTo>
                  <a:lnTo>
                    <a:pt x="236" y="16"/>
                  </a:lnTo>
                  <a:lnTo>
                    <a:pt x="259" y="21"/>
                  </a:lnTo>
                  <a:lnTo>
                    <a:pt x="282" y="26"/>
                  </a:lnTo>
                  <a:lnTo>
                    <a:pt x="304" y="30"/>
                  </a:lnTo>
                  <a:lnTo>
                    <a:pt x="314" y="3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204"/>
            <p:cNvGrpSpPr>
              <a:grpSpLocks/>
            </p:cNvGrpSpPr>
            <p:nvPr/>
          </p:nvGrpSpPr>
          <p:grpSpPr bwMode="auto">
            <a:xfrm rot="3918385">
              <a:off x="3544311" y="4183371"/>
              <a:ext cx="254406" cy="259621"/>
              <a:chOff x="3833" y="890"/>
              <a:chExt cx="1134" cy="1225"/>
            </a:xfrm>
          </p:grpSpPr>
          <p:sp>
            <p:nvSpPr>
              <p:cNvPr id="260" name="Freeform 205"/>
              <p:cNvSpPr>
                <a:spLocks/>
              </p:cNvSpPr>
              <p:nvPr/>
            </p:nvSpPr>
            <p:spPr bwMode="auto">
              <a:xfrm>
                <a:off x="4468" y="890"/>
                <a:ext cx="317" cy="1225"/>
              </a:xfrm>
              <a:custGeom>
                <a:avLst/>
                <a:gdLst/>
                <a:ahLst/>
                <a:cxnLst>
                  <a:cxn ang="0">
                    <a:pos x="363" y="0"/>
                  </a:cxn>
                  <a:cxn ang="0">
                    <a:pos x="0" y="363"/>
                  </a:cxn>
                  <a:cxn ang="0">
                    <a:pos x="0" y="1315"/>
                  </a:cxn>
                  <a:cxn ang="0">
                    <a:pos x="136" y="1315"/>
                  </a:cxn>
                  <a:cxn ang="0">
                    <a:pos x="136" y="363"/>
                  </a:cxn>
                  <a:cxn ang="0">
                    <a:pos x="499" y="0"/>
                  </a:cxn>
                  <a:cxn ang="0">
                    <a:pos x="363" y="0"/>
                  </a:cxn>
                </a:cxnLst>
                <a:rect l="0" t="0" r="r" b="b"/>
                <a:pathLst>
                  <a:path w="499" h="1315">
                    <a:moveTo>
                      <a:pt x="363" y="0"/>
                    </a:moveTo>
                    <a:lnTo>
                      <a:pt x="0" y="363"/>
                    </a:lnTo>
                    <a:lnTo>
                      <a:pt x="0" y="1315"/>
                    </a:lnTo>
                    <a:lnTo>
                      <a:pt x="136" y="1315"/>
                    </a:lnTo>
                    <a:lnTo>
                      <a:pt x="136" y="363"/>
                    </a:lnTo>
                    <a:lnTo>
                      <a:pt x="499" y="0"/>
                    </a:lnTo>
                    <a:lnTo>
                      <a:pt x="363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Freeform 206"/>
              <p:cNvSpPr>
                <a:spLocks/>
              </p:cNvSpPr>
              <p:nvPr/>
            </p:nvSpPr>
            <p:spPr bwMode="auto">
              <a:xfrm>
                <a:off x="4014" y="890"/>
                <a:ext cx="363" cy="1225"/>
              </a:xfrm>
              <a:custGeom>
                <a:avLst/>
                <a:gdLst/>
                <a:ahLst/>
                <a:cxnLst>
                  <a:cxn ang="0">
                    <a:pos x="363" y="1315"/>
                  </a:cxn>
                  <a:cxn ang="0">
                    <a:pos x="363" y="363"/>
                  </a:cxn>
                  <a:cxn ang="0">
                    <a:pos x="90" y="0"/>
                  </a:cxn>
                  <a:cxn ang="0">
                    <a:pos x="0" y="0"/>
                  </a:cxn>
                  <a:cxn ang="0">
                    <a:pos x="272" y="363"/>
                  </a:cxn>
                  <a:cxn ang="0">
                    <a:pos x="272" y="1315"/>
                  </a:cxn>
                  <a:cxn ang="0">
                    <a:pos x="363" y="1315"/>
                  </a:cxn>
                </a:cxnLst>
                <a:rect l="0" t="0" r="r" b="b"/>
                <a:pathLst>
                  <a:path w="363" h="1315">
                    <a:moveTo>
                      <a:pt x="363" y="1315"/>
                    </a:moveTo>
                    <a:lnTo>
                      <a:pt x="363" y="363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272" y="363"/>
                    </a:lnTo>
                    <a:lnTo>
                      <a:pt x="272" y="1315"/>
                    </a:lnTo>
                    <a:lnTo>
                      <a:pt x="363" y="131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62" name="Freeform 207"/>
              <p:cNvSpPr>
                <a:spLocks/>
              </p:cNvSpPr>
              <p:nvPr/>
            </p:nvSpPr>
            <p:spPr bwMode="auto">
              <a:xfrm>
                <a:off x="4649" y="890"/>
                <a:ext cx="318" cy="363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363"/>
                  </a:cxn>
                  <a:cxn ang="0">
                    <a:pos x="91" y="363"/>
                  </a:cxn>
                  <a:cxn ang="0">
                    <a:pos x="318" y="0"/>
                  </a:cxn>
                  <a:cxn ang="0">
                    <a:pos x="227" y="0"/>
                  </a:cxn>
                </a:cxnLst>
                <a:rect l="0" t="0" r="r" b="b"/>
                <a:pathLst>
                  <a:path w="318" h="363">
                    <a:moveTo>
                      <a:pt x="227" y="0"/>
                    </a:moveTo>
                    <a:lnTo>
                      <a:pt x="0" y="363"/>
                    </a:lnTo>
                    <a:lnTo>
                      <a:pt x="91" y="363"/>
                    </a:lnTo>
                    <a:lnTo>
                      <a:pt x="318" y="0"/>
                    </a:lnTo>
                    <a:lnTo>
                      <a:pt x="22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63" name="Freeform 208"/>
              <p:cNvSpPr>
                <a:spLocks/>
              </p:cNvSpPr>
              <p:nvPr/>
            </p:nvSpPr>
            <p:spPr bwMode="auto">
              <a:xfrm>
                <a:off x="3833" y="890"/>
                <a:ext cx="362" cy="36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362" y="363"/>
                  </a:cxn>
                  <a:cxn ang="0">
                    <a:pos x="272" y="363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362" h="363">
                    <a:moveTo>
                      <a:pt x="90" y="0"/>
                    </a:moveTo>
                    <a:lnTo>
                      <a:pt x="362" y="363"/>
                    </a:lnTo>
                    <a:lnTo>
                      <a:pt x="272" y="363"/>
                    </a:lnTo>
                    <a:lnTo>
                      <a:pt x="0" y="0"/>
                    </a:lnTo>
                    <a:lnTo>
                      <a:pt x="9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64" name="Line 209"/>
              <p:cNvSpPr>
                <a:spLocks noChangeShapeType="1"/>
              </p:cNvSpPr>
              <p:nvPr/>
            </p:nvSpPr>
            <p:spPr bwMode="auto">
              <a:xfrm>
                <a:off x="4377" y="1253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Line 210"/>
              <p:cNvSpPr>
                <a:spLocks noChangeShapeType="1"/>
              </p:cNvSpPr>
              <p:nvPr/>
            </p:nvSpPr>
            <p:spPr bwMode="auto">
              <a:xfrm>
                <a:off x="4377" y="1298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66" name="Line 211"/>
              <p:cNvSpPr>
                <a:spLocks noChangeShapeType="1"/>
              </p:cNvSpPr>
              <p:nvPr/>
            </p:nvSpPr>
            <p:spPr bwMode="auto">
              <a:xfrm>
                <a:off x="4604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67" name="Line 212"/>
              <p:cNvSpPr>
                <a:spLocks noChangeShapeType="1"/>
              </p:cNvSpPr>
              <p:nvPr/>
            </p:nvSpPr>
            <p:spPr bwMode="auto">
              <a:xfrm>
                <a:off x="4150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5" name="Groupe 267"/>
          <p:cNvGrpSpPr/>
          <p:nvPr/>
        </p:nvGrpSpPr>
        <p:grpSpPr>
          <a:xfrm>
            <a:off x="2571737" y="3143251"/>
            <a:ext cx="714374" cy="654198"/>
            <a:chOff x="3541703" y="4106971"/>
            <a:chExt cx="387355" cy="333414"/>
          </a:xfrm>
        </p:grpSpPr>
        <p:sp>
          <p:nvSpPr>
            <p:cNvPr id="269" name="Freeform 298"/>
            <p:cNvSpPr>
              <a:spLocks/>
            </p:cNvSpPr>
            <p:nvPr/>
          </p:nvSpPr>
          <p:spPr bwMode="auto">
            <a:xfrm>
              <a:off x="3714744" y="4106971"/>
              <a:ext cx="214314" cy="71438"/>
            </a:xfrm>
            <a:custGeom>
              <a:avLst/>
              <a:gdLst/>
              <a:ahLst/>
              <a:cxnLst>
                <a:cxn ang="0">
                  <a:pos x="343" y="38"/>
                </a:cxn>
                <a:cxn ang="0">
                  <a:pos x="397" y="47"/>
                </a:cxn>
                <a:cxn ang="0">
                  <a:pos x="447" y="55"/>
                </a:cxn>
                <a:cxn ang="0">
                  <a:pos x="491" y="63"/>
                </a:cxn>
                <a:cxn ang="0">
                  <a:pos x="529" y="73"/>
                </a:cxn>
                <a:cxn ang="0">
                  <a:pos x="559" y="85"/>
                </a:cxn>
                <a:cxn ang="0">
                  <a:pos x="580" y="102"/>
                </a:cxn>
                <a:cxn ang="0">
                  <a:pos x="592" y="125"/>
                </a:cxn>
                <a:cxn ang="0">
                  <a:pos x="592" y="154"/>
                </a:cxn>
                <a:cxn ang="0">
                  <a:pos x="588" y="169"/>
                </a:cxn>
                <a:cxn ang="0">
                  <a:pos x="572" y="189"/>
                </a:cxn>
                <a:cxn ang="0">
                  <a:pos x="547" y="201"/>
                </a:cxn>
                <a:cxn ang="0">
                  <a:pos x="514" y="206"/>
                </a:cxn>
                <a:cxn ang="0">
                  <a:pos x="474" y="206"/>
                </a:cxn>
                <a:cxn ang="0">
                  <a:pos x="430" y="201"/>
                </a:cxn>
                <a:cxn ang="0">
                  <a:pos x="382" y="194"/>
                </a:cxn>
                <a:cxn ang="0">
                  <a:pos x="331" y="185"/>
                </a:cxn>
                <a:cxn ang="0">
                  <a:pos x="288" y="177"/>
                </a:cxn>
                <a:cxn ang="0">
                  <a:pos x="246" y="169"/>
                </a:cxn>
                <a:cxn ang="0">
                  <a:pos x="201" y="161"/>
                </a:cxn>
                <a:cxn ang="0">
                  <a:pos x="156" y="152"/>
                </a:cxn>
                <a:cxn ang="0">
                  <a:pos x="112" y="142"/>
                </a:cxn>
                <a:cxn ang="0">
                  <a:pos x="73" y="130"/>
                </a:cxn>
                <a:cxn ang="0">
                  <a:pos x="39" y="117"/>
                </a:cxn>
                <a:cxn ang="0">
                  <a:pos x="15" y="101"/>
                </a:cxn>
                <a:cxn ang="0">
                  <a:pos x="1" y="82"/>
                </a:cxn>
                <a:cxn ang="0">
                  <a:pos x="1" y="59"/>
                </a:cxn>
                <a:cxn ang="0">
                  <a:pos x="10" y="40"/>
                </a:cxn>
                <a:cxn ang="0">
                  <a:pos x="30" y="19"/>
                </a:cxn>
                <a:cxn ang="0">
                  <a:pos x="58" y="6"/>
                </a:cxn>
                <a:cxn ang="0">
                  <a:pos x="91" y="0"/>
                </a:cxn>
                <a:cxn ang="0">
                  <a:pos x="128" y="0"/>
                </a:cxn>
                <a:cxn ang="0">
                  <a:pos x="170" y="4"/>
                </a:cxn>
                <a:cxn ang="0">
                  <a:pos x="214" y="12"/>
                </a:cxn>
                <a:cxn ang="0">
                  <a:pos x="259" y="21"/>
                </a:cxn>
                <a:cxn ang="0">
                  <a:pos x="304" y="30"/>
                </a:cxn>
              </a:cxnLst>
              <a:rect l="0" t="0" r="r" b="b"/>
              <a:pathLst>
                <a:path w="593" h="207">
                  <a:moveTo>
                    <a:pt x="314" y="33"/>
                  </a:moveTo>
                  <a:lnTo>
                    <a:pt x="343" y="38"/>
                  </a:lnTo>
                  <a:lnTo>
                    <a:pt x="370" y="43"/>
                  </a:lnTo>
                  <a:lnTo>
                    <a:pt x="397" y="47"/>
                  </a:lnTo>
                  <a:lnTo>
                    <a:pt x="423" y="51"/>
                  </a:lnTo>
                  <a:lnTo>
                    <a:pt x="447" y="55"/>
                  </a:lnTo>
                  <a:lnTo>
                    <a:pt x="470" y="59"/>
                  </a:lnTo>
                  <a:lnTo>
                    <a:pt x="491" y="63"/>
                  </a:lnTo>
                  <a:lnTo>
                    <a:pt x="511" y="68"/>
                  </a:lnTo>
                  <a:lnTo>
                    <a:pt x="529" y="73"/>
                  </a:lnTo>
                  <a:lnTo>
                    <a:pt x="545" y="79"/>
                  </a:lnTo>
                  <a:lnTo>
                    <a:pt x="559" y="85"/>
                  </a:lnTo>
                  <a:lnTo>
                    <a:pt x="571" y="93"/>
                  </a:lnTo>
                  <a:lnTo>
                    <a:pt x="580" y="102"/>
                  </a:lnTo>
                  <a:lnTo>
                    <a:pt x="587" y="113"/>
                  </a:lnTo>
                  <a:lnTo>
                    <a:pt x="592" y="125"/>
                  </a:lnTo>
                  <a:lnTo>
                    <a:pt x="593" y="139"/>
                  </a:lnTo>
                  <a:lnTo>
                    <a:pt x="592" y="154"/>
                  </a:lnTo>
                  <a:lnTo>
                    <a:pt x="592" y="156"/>
                  </a:lnTo>
                  <a:lnTo>
                    <a:pt x="588" y="169"/>
                  </a:lnTo>
                  <a:lnTo>
                    <a:pt x="581" y="180"/>
                  </a:lnTo>
                  <a:lnTo>
                    <a:pt x="572" y="189"/>
                  </a:lnTo>
                  <a:lnTo>
                    <a:pt x="561" y="196"/>
                  </a:lnTo>
                  <a:lnTo>
                    <a:pt x="547" y="201"/>
                  </a:lnTo>
                  <a:lnTo>
                    <a:pt x="531" y="204"/>
                  </a:lnTo>
                  <a:lnTo>
                    <a:pt x="514" y="206"/>
                  </a:lnTo>
                  <a:lnTo>
                    <a:pt x="495" y="206"/>
                  </a:lnTo>
                  <a:lnTo>
                    <a:pt x="474" y="206"/>
                  </a:lnTo>
                  <a:lnTo>
                    <a:pt x="453" y="204"/>
                  </a:lnTo>
                  <a:lnTo>
                    <a:pt x="430" y="201"/>
                  </a:lnTo>
                  <a:lnTo>
                    <a:pt x="406" y="198"/>
                  </a:lnTo>
                  <a:lnTo>
                    <a:pt x="382" y="194"/>
                  </a:lnTo>
                  <a:lnTo>
                    <a:pt x="357" y="190"/>
                  </a:lnTo>
                  <a:lnTo>
                    <a:pt x="331" y="185"/>
                  </a:lnTo>
                  <a:lnTo>
                    <a:pt x="306" y="180"/>
                  </a:lnTo>
                  <a:lnTo>
                    <a:pt x="288" y="177"/>
                  </a:lnTo>
                  <a:lnTo>
                    <a:pt x="268" y="173"/>
                  </a:lnTo>
                  <a:lnTo>
                    <a:pt x="246" y="169"/>
                  </a:lnTo>
                  <a:lnTo>
                    <a:pt x="224" y="165"/>
                  </a:lnTo>
                  <a:lnTo>
                    <a:pt x="201" y="161"/>
                  </a:lnTo>
                  <a:lnTo>
                    <a:pt x="178" y="157"/>
                  </a:lnTo>
                  <a:lnTo>
                    <a:pt x="156" y="152"/>
                  </a:lnTo>
                  <a:lnTo>
                    <a:pt x="133" y="147"/>
                  </a:lnTo>
                  <a:lnTo>
                    <a:pt x="112" y="142"/>
                  </a:lnTo>
                  <a:lnTo>
                    <a:pt x="92" y="137"/>
                  </a:lnTo>
                  <a:lnTo>
                    <a:pt x="73" y="130"/>
                  </a:lnTo>
                  <a:lnTo>
                    <a:pt x="55" y="124"/>
                  </a:lnTo>
                  <a:lnTo>
                    <a:pt x="39" y="117"/>
                  </a:lnTo>
                  <a:lnTo>
                    <a:pt x="26" y="109"/>
                  </a:lnTo>
                  <a:lnTo>
                    <a:pt x="15" y="101"/>
                  </a:lnTo>
                  <a:lnTo>
                    <a:pt x="7" y="92"/>
                  </a:lnTo>
                  <a:lnTo>
                    <a:pt x="1" y="82"/>
                  </a:lnTo>
                  <a:lnTo>
                    <a:pt x="0" y="71"/>
                  </a:lnTo>
                  <a:lnTo>
                    <a:pt x="1" y="59"/>
                  </a:lnTo>
                  <a:lnTo>
                    <a:pt x="3" y="54"/>
                  </a:lnTo>
                  <a:lnTo>
                    <a:pt x="10" y="40"/>
                  </a:lnTo>
                  <a:lnTo>
                    <a:pt x="19" y="29"/>
                  </a:lnTo>
                  <a:lnTo>
                    <a:pt x="30" y="19"/>
                  </a:lnTo>
                  <a:lnTo>
                    <a:pt x="43" y="12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1" y="0"/>
                  </a:lnTo>
                  <a:lnTo>
                    <a:pt x="109" y="0"/>
                  </a:lnTo>
                  <a:lnTo>
                    <a:pt x="128" y="0"/>
                  </a:lnTo>
                  <a:lnTo>
                    <a:pt x="149" y="2"/>
                  </a:lnTo>
                  <a:lnTo>
                    <a:pt x="170" y="4"/>
                  </a:lnTo>
                  <a:lnTo>
                    <a:pt x="192" y="8"/>
                  </a:lnTo>
                  <a:lnTo>
                    <a:pt x="214" y="12"/>
                  </a:lnTo>
                  <a:lnTo>
                    <a:pt x="236" y="16"/>
                  </a:lnTo>
                  <a:lnTo>
                    <a:pt x="259" y="21"/>
                  </a:lnTo>
                  <a:lnTo>
                    <a:pt x="282" y="26"/>
                  </a:lnTo>
                  <a:lnTo>
                    <a:pt x="304" y="30"/>
                  </a:lnTo>
                  <a:lnTo>
                    <a:pt x="314" y="3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" name="Group 204"/>
            <p:cNvGrpSpPr>
              <a:grpSpLocks/>
            </p:cNvGrpSpPr>
            <p:nvPr/>
          </p:nvGrpSpPr>
          <p:grpSpPr bwMode="auto">
            <a:xfrm rot="3918385">
              <a:off x="3544313" y="4183369"/>
              <a:ext cx="254406" cy="259621"/>
              <a:chOff x="3833" y="890"/>
              <a:chExt cx="1134" cy="1225"/>
            </a:xfrm>
          </p:grpSpPr>
          <p:sp>
            <p:nvSpPr>
              <p:cNvPr id="271" name="Freeform 205"/>
              <p:cNvSpPr>
                <a:spLocks/>
              </p:cNvSpPr>
              <p:nvPr/>
            </p:nvSpPr>
            <p:spPr bwMode="auto">
              <a:xfrm>
                <a:off x="4468" y="890"/>
                <a:ext cx="317" cy="1225"/>
              </a:xfrm>
              <a:custGeom>
                <a:avLst/>
                <a:gdLst/>
                <a:ahLst/>
                <a:cxnLst>
                  <a:cxn ang="0">
                    <a:pos x="363" y="0"/>
                  </a:cxn>
                  <a:cxn ang="0">
                    <a:pos x="0" y="363"/>
                  </a:cxn>
                  <a:cxn ang="0">
                    <a:pos x="0" y="1315"/>
                  </a:cxn>
                  <a:cxn ang="0">
                    <a:pos x="136" y="1315"/>
                  </a:cxn>
                  <a:cxn ang="0">
                    <a:pos x="136" y="363"/>
                  </a:cxn>
                  <a:cxn ang="0">
                    <a:pos x="499" y="0"/>
                  </a:cxn>
                  <a:cxn ang="0">
                    <a:pos x="363" y="0"/>
                  </a:cxn>
                </a:cxnLst>
                <a:rect l="0" t="0" r="r" b="b"/>
                <a:pathLst>
                  <a:path w="499" h="1315">
                    <a:moveTo>
                      <a:pt x="363" y="0"/>
                    </a:moveTo>
                    <a:lnTo>
                      <a:pt x="0" y="363"/>
                    </a:lnTo>
                    <a:lnTo>
                      <a:pt x="0" y="1315"/>
                    </a:lnTo>
                    <a:lnTo>
                      <a:pt x="136" y="1315"/>
                    </a:lnTo>
                    <a:lnTo>
                      <a:pt x="136" y="363"/>
                    </a:lnTo>
                    <a:lnTo>
                      <a:pt x="499" y="0"/>
                    </a:lnTo>
                    <a:lnTo>
                      <a:pt x="363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2" name="Freeform 206"/>
              <p:cNvSpPr>
                <a:spLocks/>
              </p:cNvSpPr>
              <p:nvPr/>
            </p:nvSpPr>
            <p:spPr bwMode="auto">
              <a:xfrm>
                <a:off x="4014" y="890"/>
                <a:ext cx="363" cy="1225"/>
              </a:xfrm>
              <a:custGeom>
                <a:avLst/>
                <a:gdLst/>
                <a:ahLst/>
                <a:cxnLst>
                  <a:cxn ang="0">
                    <a:pos x="363" y="1315"/>
                  </a:cxn>
                  <a:cxn ang="0">
                    <a:pos x="363" y="363"/>
                  </a:cxn>
                  <a:cxn ang="0">
                    <a:pos x="90" y="0"/>
                  </a:cxn>
                  <a:cxn ang="0">
                    <a:pos x="0" y="0"/>
                  </a:cxn>
                  <a:cxn ang="0">
                    <a:pos x="272" y="363"/>
                  </a:cxn>
                  <a:cxn ang="0">
                    <a:pos x="272" y="1315"/>
                  </a:cxn>
                  <a:cxn ang="0">
                    <a:pos x="363" y="1315"/>
                  </a:cxn>
                </a:cxnLst>
                <a:rect l="0" t="0" r="r" b="b"/>
                <a:pathLst>
                  <a:path w="363" h="1315">
                    <a:moveTo>
                      <a:pt x="363" y="1315"/>
                    </a:moveTo>
                    <a:lnTo>
                      <a:pt x="363" y="363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272" y="363"/>
                    </a:lnTo>
                    <a:lnTo>
                      <a:pt x="272" y="1315"/>
                    </a:lnTo>
                    <a:lnTo>
                      <a:pt x="363" y="131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3" name="Freeform 207"/>
              <p:cNvSpPr>
                <a:spLocks/>
              </p:cNvSpPr>
              <p:nvPr/>
            </p:nvSpPr>
            <p:spPr bwMode="auto">
              <a:xfrm>
                <a:off x="4649" y="890"/>
                <a:ext cx="318" cy="363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363"/>
                  </a:cxn>
                  <a:cxn ang="0">
                    <a:pos x="91" y="363"/>
                  </a:cxn>
                  <a:cxn ang="0">
                    <a:pos x="318" y="0"/>
                  </a:cxn>
                  <a:cxn ang="0">
                    <a:pos x="227" y="0"/>
                  </a:cxn>
                </a:cxnLst>
                <a:rect l="0" t="0" r="r" b="b"/>
                <a:pathLst>
                  <a:path w="318" h="363">
                    <a:moveTo>
                      <a:pt x="227" y="0"/>
                    </a:moveTo>
                    <a:lnTo>
                      <a:pt x="0" y="363"/>
                    </a:lnTo>
                    <a:lnTo>
                      <a:pt x="91" y="363"/>
                    </a:lnTo>
                    <a:lnTo>
                      <a:pt x="318" y="0"/>
                    </a:lnTo>
                    <a:lnTo>
                      <a:pt x="22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4" name="Freeform 208"/>
              <p:cNvSpPr>
                <a:spLocks/>
              </p:cNvSpPr>
              <p:nvPr/>
            </p:nvSpPr>
            <p:spPr bwMode="auto">
              <a:xfrm>
                <a:off x="3833" y="890"/>
                <a:ext cx="362" cy="36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362" y="363"/>
                  </a:cxn>
                  <a:cxn ang="0">
                    <a:pos x="272" y="363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362" h="363">
                    <a:moveTo>
                      <a:pt x="90" y="0"/>
                    </a:moveTo>
                    <a:lnTo>
                      <a:pt x="362" y="363"/>
                    </a:lnTo>
                    <a:lnTo>
                      <a:pt x="272" y="363"/>
                    </a:lnTo>
                    <a:lnTo>
                      <a:pt x="0" y="0"/>
                    </a:lnTo>
                    <a:lnTo>
                      <a:pt x="9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5" name="Line 209"/>
              <p:cNvSpPr>
                <a:spLocks noChangeShapeType="1"/>
              </p:cNvSpPr>
              <p:nvPr/>
            </p:nvSpPr>
            <p:spPr bwMode="auto">
              <a:xfrm>
                <a:off x="4377" y="1253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6" name="Line 210"/>
              <p:cNvSpPr>
                <a:spLocks noChangeShapeType="1"/>
              </p:cNvSpPr>
              <p:nvPr/>
            </p:nvSpPr>
            <p:spPr bwMode="auto">
              <a:xfrm>
                <a:off x="4377" y="1298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7" name="Line 211"/>
              <p:cNvSpPr>
                <a:spLocks noChangeShapeType="1"/>
              </p:cNvSpPr>
              <p:nvPr/>
            </p:nvSpPr>
            <p:spPr bwMode="auto">
              <a:xfrm>
                <a:off x="4604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78" name="Line 212"/>
              <p:cNvSpPr>
                <a:spLocks noChangeShapeType="1"/>
              </p:cNvSpPr>
              <p:nvPr/>
            </p:nvSpPr>
            <p:spPr bwMode="auto">
              <a:xfrm>
                <a:off x="4150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7" name="Groupe 278"/>
          <p:cNvGrpSpPr/>
          <p:nvPr/>
        </p:nvGrpSpPr>
        <p:grpSpPr>
          <a:xfrm rot="8461324">
            <a:off x="2525038" y="3019668"/>
            <a:ext cx="332270" cy="423393"/>
            <a:chOff x="6684483" y="3755337"/>
            <a:chExt cx="387639" cy="411714"/>
          </a:xfrm>
        </p:grpSpPr>
        <p:sp>
          <p:nvSpPr>
            <p:cNvPr id="280" name="Secteurs 279"/>
            <p:cNvSpPr/>
            <p:nvPr/>
          </p:nvSpPr>
          <p:spPr>
            <a:xfrm rot="13878604">
              <a:off x="6659832" y="3902240"/>
              <a:ext cx="174392" cy="125090"/>
            </a:xfrm>
            <a:prstGeom prst="pi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1" name="Secteurs 280"/>
            <p:cNvSpPr/>
            <p:nvPr/>
          </p:nvSpPr>
          <p:spPr>
            <a:xfrm rot="1826887">
              <a:off x="6958889" y="3804745"/>
              <a:ext cx="113233" cy="146989"/>
            </a:xfrm>
            <a:prstGeom prst="pi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2" name="Secteurs 281"/>
            <p:cNvSpPr/>
            <p:nvPr/>
          </p:nvSpPr>
          <p:spPr>
            <a:xfrm rot="17260662">
              <a:off x="6755726" y="3730658"/>
              <a:ext cx="133144" cy="182501"/>
            </a:xfrm>
            <a:prstGeom prst="pi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3" name="Forme libre 282"/>
            <p:cNvSpPr/>
            <p:nvPr/>
          </p:nvSpPr>
          <p:spPr>
            <a:xfrm>
              <a:off x="6947263" y="3918857"/>
              <a:ext cx="28303" cy="248194"/>
            </a:xfrm>
            <a:custGeom>
              <a:avLst/>
              <a:gdLst>
                <a:gd name="connsiteX0" fmla="*/ 15240 w 28303"/>
                <a:gd name="connsiteY0" fmla="*/ 0 h 248194"/>
                <a:gd name="connsiteX1" fmla="*/ 2177 w 28303"/>
                <a:gd name="connsiteY1" fmla="*/ 104503 h 248194"/>
                <a:gd name="connsiteX2" fmla="*/ 28303 w 28303"/>
                <a:gd name="connsiteY2" fmla="*/ 248194 h 248194"/>
                <a:gd name="connsiteX3" fmla="*/ 28303 w 28303"/>
                <a:gd name="connsiteY3" fmla="*/ 248194 h 24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03" h="248194">
                  <a:moveTo>
                    <a:pt x="15240" y="0"/>
                  </a:moveTo>
                  <a:cubicBezTo>
                    <a:pt x="7620" y="31568"/>
                    <a:pt x="0" y="63137"/>
                    <a:pt x="2177" y="104503"/>
                  </a:cubicBezTo>
                  <a:cubicBezTo>
                    <a:pt x="4354" y="145869"/>
                    <a:pt x="28303" y="248194"/>
                    <a:pt x="28303" y="248194"/>
                  </a:cubicBezTo>
                  <a:lnTo>
                    <a:pt x="28303" y="248194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4" name="Forme libre 283"/>
            <p:cNvSpPr/>
            <p:nvPr/>
          </p:nvSpPr>
          <p:spPr>
            <a:xfrm>
              <a:off x="6831874" y="4010297"/>
              <a:ext cx="156755" cy="143692"/>
            </a:xfrm>
            <a:custGeom>
              <a:avLst/>
              <a:gdLst>
                <a:gd name="connsiteX0" fmla="*/ 0 w 156755"/>
                <a:gd name="connsiteY0" fmla="*/ 0 h 143692"/>
                <a:gd name="connsiteX1" fmla="*/ 91440 w 156755"/>
                <a:gd name="connsiteY1" fmla="*/ 39189 h 143692"/>
                <a:gd name="connsiteX2" fmla="*/ 91440 w 156755"/>
                <a:gd name="connsiteY2" fmla="*/ 39189 h 143692"/>
                <a:gd name="connsiteX3" fmla="*/ 156755 w 156755"/>
                <a:gd name="connsiteY3" fmla="*/ 143692 h 14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755" h="143692">
                  <a:moveTo>
                    <a:pt x="0" y="0"/>
                  </a:moveTo>
                  <a:lnTo>
                    <a:pt x="91440" y="39189"/>
                  </a:lnTo>
                  <a:lnTo>
                    <a:pt x="91440" y="39189"/>
                  </a:lnTo>
                  <a:lnTo>
                    <a:pt x="156755" y="143692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5" name="Forme libre 284"/>
            <p:cNvSpPr/>
            <p:nvPr/>
          </p:nvSpPr>
          <p:spPr>
            <a:xfrm>
              <a:off x="6871063" y="3892731"/>
              <a:ext cx="104503" cy="222069"/>
            </a:xfrm>
            <a:custGeom>
              <a:avLst/>
              <a:gdLst>
                <a:gd name="connsiteX0" fmla="*/ 0 w 104503"/>
                <a:gd name="connsiteY0" fmla="*/ 0 h 222069"/>
                <a:gd name="connsiteX1" fmla="*/ 104503 w 104503"/>
                <a:gd name="connsiteY1" fmla="*/ 222069 h 222069"/>
                <a:gd name="connsiteX2" fmla="*/ 104503 w 104503"/>
                <a:gd name="connsiteY2" fmla="*/ 222069 h 22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03" h="222069">
                  <a:moveTo>
                    <a:pt x="0" y="0"/>
                  </a:moveTo>
                  <a:lnTo>
                    <a:pt x="104503" y="222069"/>
                  </a:lnTo>
                  <a:lnTo>
                    <a:pt x="104503" y="222069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6" name="ZoneTexte 285"/>
          <p:cNvSpPr txBox="1"/>
          <p:nvPr/>
        </p:nvSpPr>
        <p:spPr>
          <a:xfrm>
            <a:off x="2000232" y="2810200"/>
            <a:ext cx="1130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complément</a:t>
            </a:r>
          </a:p>
        </p:txBody>
      </p:sp>
      <p:grpSp>
        <p:nvGrpSpPr>
          <p:cNvPr id="18" name="Groupe 286"/>
          <p:cNvGrpSpPr/>
          <p:nvPr/>
        </p:nvGrpSpPr>
        <p:grpSpPr>
          <a:xfrm>
            <a:off x="3428992" y="3500438"/>
            <a:ext cx="714374" cy="654198"/>
            <a:chOff x="3541703" y="4106971"/>
            <a:chExt cx="387355" cy="333414"/>
          </a:xfrm>
        </p:grpSpPr>
        <p:sp>
          <p:nvSpPr>
            <p:cNvPr id="288" name="Freeform 298"/>
            <p:cNvSpPr>
              <a:spLocks/>
            </p:cNvSpPr>
            <p:nvPr/>
          </p:nvSpPr>
          <p:spPr bwMode="auto">
            <a:xfrm>
              <a:off x="3714744" y="4106971"/>
              <a:ext cx="214314" cy="71438"/>
            </a:xfrm>
            <a:custGeom>
              <a:avLst/>
              <a:gdLst/>
              <a:ahLst/>
              <a:cxnLst>
                <a:cxn ang="0">
                  <a:pos x="343" y="38"/>
                </a:cxn>
                <a:cxn ang="0">
                  <a:pos x="397" y="47"/>
                </a:cxn>
                <a:cxn ang="0">
                  <a:pos x="447" y="55"/>
                </a:cxn>
                <a:cxn ang="0">
                  <a:pos x="491" y="63"/>
                </a:cxn>
                <a:cxn ang="0">
                  <a:pos x="529" y="73"/>
                </a:cxn>
                <a:cxn ang="0">
                  <a:pos x="559" y="85"/>
                </a:cxn>
                <a:cxn ang="0">
                  <a:pos x="580" y="102"/>
                </a:cxn>
                <a:cxn ang="0">
                  <a:pos x="592" y="125"/>
                </a:cxn>
                <a:cxn ang="0">
                  <a:pos x="592" y="154"/>
                </a:cxn>
                <a:cxn ang="0">
                  <a:pos x="588" y="169"/>
                </a:cxn>
                <a:cxn ang="0">
                  <a:pos x="572" y="189"/>
                </a:cxn>
                <a:cxn ang="0">
                  <a:pos x="547" y="201"/>
                </a:cxn>
                <a:cxn ang="0">
                  <a:pos x="514" y="206"/>
                </a:cxn>
                <a:cxn ang="0">
                  <a:pos x="474" y="206"/>
                </a:cxn>
                <a:cxn ang="0">
                  <a:pos x="430" y="201"/>
                </a:cxn>
                <a:cxn ang="0">
                  <a:pos x="382" y="194"/>
                </a:cxn>
                <a:cxn ang="0">
                  <a:pos x="331" y="185"/>
                </a:cxn>
                <a:cxn ang="0">
                  <a:pos x="288" y="177"/>
                </a:cxn>
                <a:cxn ang="0">
                  <a:pos x="246" y="169"/>
                </a:cxn>
                <a:cxn ang="0">
                  <a:pos x="201" y="161"/>
                </a:cxn>
                <a:cxn ang="0">
                  <a:pos x="156" y="152"/>
                </a:cxn>
                <a:cxn ang="0">
                  <a:pos x="112" y="142"/>
                </a:cxn>
                <a:cxn ang="0">
                  <a:pos x="73" y="130"/>
                </a:cxn>
                <a:cxn ang="0">
                  <a:pos x="39" y="117"/>
                </a:cxn>
                <a:cxn ang="0">
                  <a:pos x="15" y="101"/>
                </a:cxn>
                <a:cxn ang="0">
                  <a:pos x="1" y="82"/>
                </a:cxn>
                <a:cxn ang="0">
                  <a:pos x="1" y="59"/>
                </a:cxn>
                <a:cxn ang="0">
                  <a:pos x="10" y="40"/>
                </a:cxn>
                <a:cxn ang="0">
                  <a:pos x="30" y="19"/>
                </a:cxn>
                <a:cxn ang="0">
                  <a:pos x="58" y="6"/>
                </a:cxn>
                <a:cxn ang="0">
                  <a:pos x="91" y="0"/>
                </a:cxn>
                <a:cxn ang="0">
                  <a:pos x="128" y="0"/>
                </a:cxn>
                <a:cxn ang="0">
                  <a:pos x="170" y="4"/>
                </a:cxn>
                <a:cxn ang="0">
                  <a:pos x="214" y="12"/>
                </a:cxn>
                <a:cxn ang="0">
                  <a:pos x="259" y="21"/>
                </a:cxn>
                <a:cxn ang="0">
                  <a:pos x="304" y="30"/>
                </a:cxn>
              </a:cxnLst>
              <a:rect l="0" t="0" r="r" b="b"/>
              <a:pathLst>
                <a:path w="593" h="207">
                  <a:moveTo>
                    <a:pt x="314" y="33"/>
                  </a:moveTo>
                  <a:lnTo>
                    <a:pt x="343" y="38"/>
                  </a:lnTo>
                  <a:lnTo>
                    <a:pt x="370" y="43"/>
                  </a:lnTo>
                  <a:lnTo>
                    <a:pt x="397" y="47"/>
                  </a:lnTo>
                  <a:lnTo>
                    <a:pt x="423" y="51"/>
                  </a:lnTo>
                  <a:lnTo>
                    <a:pt x="447" y="55"/>
                  </a:lnTo>
                  <a:lnTo>
                    <a:pt x="470" y="59"/>
                  </a:lnTo>
                  <a:lnTo>
                    <a:pt x="491" y="63"/>
                  </a:lnTo>
                  <a:lnTo>
                    <a:pt x="511" y="68"/>
                  </a:lnTo>
                  <a:lnTo>
                    <a:pt x="529" y="73"/>
                  </a:lnTo>
                  <a:lnTo>
                    <a:pt x="545" y="79"/>
                  </a:lnTo>
                  <a:lnTo>
                    <a:pt x="559" y="85"/>
                  </a:lnTo>
                  <a:lnTo>
                    <a:pt x="571" y="93"/>
                  </a:lnTo>
                  <a:lnTo>
                    <a:pt x="580" y="102"/>
                  </a:lnTo>
                  <a:lnTo>
                    <a:pt x="587" y="113"/>
                  </a:lnTo>
                  <a:lnTo>
                    <a:pt x="592" y="125"/>
                  </a:lnTo>
                  <a:lnTo>
                    <a:pt x="593" y="139"/>
                  </a:lnTo>
                  <a:lnTo>
                    <a:pt x="592" y="154"/>
                  </a:lnTo>
                  <a:lnTo>
                    <a:pt x="592" y="156"/>
                  </a:lnTo>
                  <a:lnTo>
                    <a:pt x="588" y="169"/>
                  </a:lnTo>
                  <a:lnTo>
                    <a:pt x="581" y="180"/>
                  </a:lnTo>
                  <a:lnTo>
                    <a:pt x="572" y="189"/>
                  </a:lnTo>
                  <a:lnTo>
                    <a:pt x="561" y="196"/>
                  </a:lnTo>
                  <a:lnTo>
                    <a:pt x="547" y="201"/>
                  </a:lnTo>
                  <a:lnTo>
                    <a:pt x="531" y="204"/>
                  </a:lnTo>
                  <a:lnTo>
                    <a:pt x="514" y="206"/>
                  </a:lnTo>
                  <a:lnTo>
                    <a:pt x="495" y="206"/>
                  </a:lnTo>
                  <a:lnTo>
                    <a:pt x="474" y="206"/>
                  </a:lnTo>
                  <a:lnTo>
                    <a:pt x="453" y="204"/>
                  </a:lnTo>
                  <a:lnTo>
                    <a:pt x="430" y="201"/>
                  </a:lnTo>
                  <a:lnTo>
                    <a:pt x="406" y="198"/>
                  </a:lnTo>
                  <a:lnTo>
                    <a:pt x="382" y="194"/>
                  </a:lnTo>
                  <a:lnTo>
                    <a:pt x="357" y="190"/>
                  </a:lnTo>
                  <a:lnTo>
                    <a:pt x="331" y="185"/>
                  </a:lnTo>
                  <a:lnTo>
                    <a:pt x="306" y="180"/>
                  </a:lnTo>
                  <a:lnTo>
                    <a:pt x="288" y="177"/>
                  </a:lnTo>
                  <a:lnTo>
                    <a:pt x="268" y="173"/>
                  </a:lnTo>
                  <a:lnTo>
                    <a:pt x="246" y="169"/>
                  </a:lnTo>
                  <a:lnTo>
                    <a:pt x="224" y="165"/>
                  </a:lnTo>
                  <a:lnTo>
                    <a:pt x="201" y="161"/>
                  </a:lnTo>
                  <a:lnTo>
                    <a:pt x="178" y="157"/>
                  </a:lnTo>
                  <a:lnTo>
                    <a:pt x="156" y="152"/>
                  </a:lnTo>
                  <a:lnTo>
                    <a:pt x="133" y="147"/>
                  </a:lnTo>
                  <a:lnTo>
                    <a:pt x="112" y="142"/>
                  </a:lnTo>
                  <a:lnTo>
                    <a:pt x="92" y="137"/>
                  </a:lnTo>
                  <a:lnTo>
                    <a:pt x="73" y="130"/>
                  </a:lnTo>
                  <a:lnTo>
                    <a:pt x="55" y="124"/>
                  </a:lnTo>
                  <a:lnTo>
                    <a:pt x="39" y="117"/>
                  </a:lnTo>
                  <a:lnTo>
                    <a:pt x="26" y="109"/>
                  </a:lnTo>
                  <a:lnTo>
                    <a:pt x="15" y="101"/>
                  </a:lnTo>
                  <a:lnTo>
                    <a:pt x="7" y="92"/>
                  </a:lnTo>
                  <a:lnTo>
                    <a:pt x="1" y="82"/>
                  </a:lnTo>
                  <a:lnTo>
                    <a:pt x="0" y="71"/>
                  </a:lnTo>
                  <a:lnTo>
                    <a:pt x="1" y="59"/>
                  </a:lnTo>
                  <a:lnTo>
                    <a:pt x="3" y="54"/>
                  </a:lnTo>
                  <a:lnTo>
                    <a:pt x="10" y="40"/>
                  </a:lnTo>
                  <a:lnTo>
                    <a:pt x="19" y="29"/>
                  </a:lnTo>
                  <a:lnTo>
                    <a:pt x="30" y="19"/>
                  </a:lnTo>
                  <a:lnTo>
                    <a:pt x="43" y="12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1" y="0"/>
                  </a:lnTo>
                  <a:lnTo>
                    <a:pt x="109" y="0"/>
                  </a:lnTo>
                  <a:lnTo>
                    <a:pt x="128" y="0"/>
                  </a:lnTo>
                  <a:lnTo>
                    <a:pt x="149" y="2"/>
                  </a:lnTo>
                  <a:lnTo>
                    <a:pt x="170" y="4"/>
                  </a:lnTo>
                  <a:lnTo>
                    <a:pt x="192" y="8"/>
                  </a:lnTo>
                  <a:lnTo>
                    <a:pt x="214" y="12"/>
                  </a:lnTo>
                  <a:lnTo>
                    <a:pt x="236" y="16"/>
                  </a:lnTo>
                  <a:lnTo>
                    <a:pt x="259" y="21"/>
                  </a:lnTo>
                  <a:lnTo>
                    <a:pt x="282" y="26"/>
                  </a:lnTo>
                  <a:lnTo>
                    <a:pt x="304" y="30"/>
                  </a:lnTo>
                  <a:lnTo>
                    <a:pt x="314" y="3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65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Group 204"/>
            <p:cNvGrpSpPr>
              <a:grpSpLocks/>
            </p:cNvGrpSpPr>
            <p:nvPr/>
          </p:nvGrpSpPr>
          <p:grpSpPr bwMode="auto">
            <a:xfrm rot="3918385">
              <a:off x="3544315" y="4183367"/>
              <a:ext cx="254406" cy="259621"/>
              <a:chOff x="3833" y="890"/>
              <a:chExt cx="1134" cy="1225"/>
            </a:xfrm>
          </p:grpSpPr>
          <p:sp>
            <p:nvSpPr>
              <p:cNvPr id="290" name="Freeform 205"/>
              <p:cNvSpPr>
                <a:spLocks/>
              </p:cNvSpPr>
              <p:nvPr/>
            </p:nvSpPr>
            <p:spPr bwMode="auto">
              <a:xfrm>
                <a:off x="4468" y="890"/>
                <a:ext cx="317" cy="1225"/>
              </a:xfrm>
              <a:custGeom>
                <a:avLst/>
                <a:gdLst/>
                <a:ahLst/>
                <a:cxnLst>
                  <a:cxn ang="0">
                    <a:pos x="363" y="0"/>
                  </a:cxn>
                  <a:cxn ang="0">
                    <a:pos x="0" y="363"/>
                  </a:cxn>
                  <a:cxn ang="0">
                    <a:pos x="0" y="1315"/>
                  </a:cxn>
                  <a:cxn ang="0">
                    <a:pos x="136" y="1315"/>
                  </a:cxn>
                  <a:cxn ang="0">
                    <a:pos x="136" y="363"/>
                  </a:cxn>
                  <a:cxn ang="0">
                    <a:pos x="499" y="0"/>
                  </a:cxn>
                  <a:cxn ang="0">
                    <a:pos x="363" y="0"/>
                  </a:cxn>
                </a:cxnLst>
                <a:rect l="0" t="0" r="r" b="b"/>
                <a:pathLst>
                  <a:path w="499" h="1315">
                    <a:moveTo>
                      <a:pt x="363" y="0"/>
                    </a:moveTo>
                    <a:lnTo>
                      <a:pt x="0" y="363"/>
                    </a:lnTo>
                    <a:lnTo>
                      <a:pt x="0" y="1315"/>
                    </a:lnTo>
                    <a:lnTo>
                      <a:pt x="136" y="1315"/>
                    </a:lnTo>
                    <a:lnTo>
                      <a:pt x="136" y="363"/>
                    </a:lnTo>
                    <a:lnTo>
                      <a:pt x="499" y="0"/>
                    </a:lnTo>
                    <a:lnTo>
                      <a:pt x="363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91" name="Freeform 206"/>
              <p:cNvSpPr>
                <a:spLocks/>
              </p:cNvSpPr>
              <p:nvPr/>
            </p:nvSpPr>
            <p:spPr bwMode="auto">
              <a:xfrm>
                <a:off x="4014" y="890"/>
                <a:ext cx="363" cy="1225"/>
              </a:xfrm>
              <a:custGeom>
                <a:avLst/>
                <a:gdLst/>
                <a:ahLst/>
                <a:cxnLst>
                  <a:cxn ang="0">
                    <a:pos x="363" y="1315"/>
                  </a:cxn>
                  <a:cxn ang="0">
                    <a:pos x="363" y="363"/>
                  </a:cxn>
                  <a:cxn ang="0">
                    <a:pos x="90" y="0"/>
                  </a:cxn>
                  <a:cxn ang="0">
                    <a:pos x="0" y="0"/>
                  </a:cxn>
                  <a:cxn ang="0">
                    <a:pos x="272" y="363"/>
                  </a:cxn>
                  <a:cxn ang="0">
                    <a:pos x="272" y="1315"/>
                  </a:cxn>
                  <a:cxn ang="0">
                    <a:pos x="363" y="1315"/>
                  </a:cxn>
                </a:cxnLst>
                <a:rect l="0" t="0" r="r" b="b"/>
                <a:pathLst>
                  <a:path w="363" h="1315">
                    <a:moveTo>
                      <a:pt x="363" y="1315"/>
                    </a:moveTo>
                    <a:lnTo>
                      <a:pt x="363" y="363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272" y="363"/>
                    </a:lnTo>
                    <a:lnTo>
                      <a:pt x="272" y="1315"/>
                    </a:lnTo>
                    <a:lnTo>
                      <a:pt x="363" y="131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92" name="Freeform 207"/>
              <p:cNvSpPr>
                <a:spLocks/>
              </p:cNvSpPr>
              <p:nvPr/>
            </p:nvSpPr>
            <p:spPr bwMode="auto">
              <a:xfrm>
                <a:off x="4649" y="890"/>
                <a:ext cx="318" cy="363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363"/>
                  </a:cxn>
                  <a:cxn ang="0">
                    <a:pos x="91" y="363"/>
                  </a:cxn>
                  <a:cxn ang="0">
                    <a:pos x="318" y="0"/>
                  </a:cxn>
                  <a:cxn ang="0">
                    <a:pos x="227" y="0"/>
                  </a:cxn>
                </a:cxnLst>
                <a:rect l="0" t="0" r="r" b="b"/>
                <a:pathLst>
                  <a:path w="318" h="363">
                    <a:moveTo>
                      <a:pt x="227" y="0"/>
                    </a:moveTo>
                    <a:lnTo>
                      <a:pt x="0" y="363"/>
                    </a:lnTo>
                    <a:lnTo>
                      <a:pt x="91" y="363"/>
                    </a:lnTo>
                    <a:lnTo>
                      <a:pt x="318" y="0"/>
                    </a:lnTo>
                    <a:lnTo>
                      <a:pt x="22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93" name="Freeform 208"/>
              <p:cNvSpPr>
                <a:spLocks/>
              </p:cNvSpPr>
              <p:nvPr/>
            </p:nvSpPr>
            <p:spPr bwMode="auto">
              <a:xfrm>
                <a:off x="3833" y="890"/>
                <a:ext cx="362" cy="36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362" y="363"/>
                  </a:cxn>
                  <a:cxn ang="0">
                    <a:pos x="272" y="363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362" h="363">
                    <a:moveTo>
                      <a:pt x="90" y="0"/>
                    </a:moveTo>
                    <a:lnTo>
                      <a:pt x="362" y="363"/>
                    </a:lnTo>
                    <a:lnTo>
                      <a:pt x="272" y="363"/>
                    </a:lnTo>
                    <a:lnTo>
                      <a:pt x="0" y="0"/>
                    </a:lnTo>
                    <a:lnTo>
                      <a:pt x="9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94" name="Line 209"/>
              <p:cNvSpPr>
                <a:spLocks noChangeShapeType="1"/>
              </p:cNvSpPr>
              <p:nvPr/>
            </p:nvSpPr>
            <p:spPr bwMode="auto">
              <a:xfrm>
                <a:off x="4377" y="1253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95" name="Line 210"/>
              <p:cNvSpPr>
                <a:spLocks noChangeShapeType="1"/>
              </p:cNvSpPr>
              <p:nvPr/>
            </p:nvSpPr>
            <p:spPr bwMode="auto">
              <a:xfrm>
                <a:off x="4377" y="1298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96" name="Line 211"/>
              <p:cNvSpPr>
                <a:spLocks noChangeShapeType="1"/>
              </p:cNvSpPr>
              <p:nvPr/>
            </p:nvSpPr>
            <p:spPr bwMode="auto">
              <a:xfrm>
                <a:off x="4604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97" name="Line 212"/>
              <p:cNvSpPr>
                <a:spLocks noChangeShapeType="1"/>
              </p:cNvSpPr>
              <p:nvPr/>
            </p:nvSpPr>
            <p:spPr bwMode="auto">
              <a:xfrm>
                <a:off x="4150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0" name="Groupe 297"/>
          <p:cNvGrpSpPr/>
          <p:nvPr/>
        </p:nvGrpSpPr>
        <p:grpSpPr>
          <a:xfrm rot="8461324">
            <a:off x="3382295" y="3414937"/>
            <a:ext cx="332270" cy="423393"/>
            <a:chOff x="6684483" y="3755337"/>
            <a:chExt cx="387639" cy="411714"/>
          </a:xfrm>
        </p:grpSpPr>
        <p:sp>
          <p:nvSpPr>
            <p:cNvPr id="299" name="Secteurs 298"/>
            <p:cNvSpPr/>
            <p:nvPr/>
          </p:nvSpPr>
          <p:spPr>
            <a:xfrm rot="13878604">
              <a:off x="6659832" y="3902240"/>
              <a:ext cx="174392" cy="125090"/>
            </a:xfrm>
            <a:prstGeom prst="pi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0" name="Secteurs 299"/>
            <p:cNvSpPr/>
            <p:nvPr/>
          </p:nvSpPr>
          <p:spPr>
            <a:xfrm rot="1826887">
              <a:off x="6958889" y="3804745"/>
              <a:ext cx="113233" cy="146989"/>
            </a:xfrm>
            <a:prstGeom prst="pi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1" name="Secteurs 300"/>
            <p:cNvSpPr/>
            <p:nvPr/>
          </p:nvSpPr>
          <p:spPr>
            <a:xfrm rot="17260662">
              <a:off x="6755726" y="3730658"/>
              <a:ext cx="133144" cy="182501"/>
            </a:xfrm>
            <a:prstGeom prst="pi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2" name="Forme libre 301"/>
            <p:cNvSpPr/>
            <p:nvPr/>
          </p:nvSpPr>
          <p:spPr>
            <a:xfrm>
              <a:off x="6947263" y="3918857"/>
              <a:ext cx="28303" cy="248194"/>
            </a:xfrm>
            <a:custGeom>
              <a:avLst/>
              <a:gdLst>
                <a:gd name="connsiteX0" fmla="*/ 15240 w 28303"/>
                <a:gd name="connsiteY0" fmla="*/ 0 h 248194"/>
                <a:gd name="connsiteX1" fmla="*/ 2177 w 28303"/>
                <a:gd name="connsiteY1" fmla="*/ 104503 h 248194"/>
                <a:gd name="connsiteX2" fmla="*/ 28303 w 28303"/>
                <a:gd name="connsiteY2" fmla="*/ 248194 h 248194"/>
                <a:gd name="connsiteX3" fmla="*/ 28303 w 28303"/>
                <a:gd name="connsiteY3" fmla="*/ 248194 h 24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03" h="248194">
                  <a:moveTo>
                    <a:pt x="15240" y="0"/>
                  </a:moveTo>
                  <a:cubicBezTo>
                    <a:pt x="7620" y="31568"/>
                    <a:pt x="0" y="63137"/>
                    <a:pt x="2177" y="104503"/>
                  </a:cubicBezTo>
                  <a:cubicBezTo>
                    <a:pt x="4354" y="145869"/>
                    <a:pt x="28303" y="248194"/>
                    <a:pt x="28303" y="248194"/>
                  </a:cubicBezTo>
                  <a:lnTo>
                    <a:pt x="28303" y="248194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3" name="Forme libre 302"/>
            <p:cNvSpPr/>
            <p:nvPr/>
          </p:nvSpPr>
          <p:spPr>
            <a:xfrm>
              <a:off x="6831874" y="4010297"/>
              <a:ext cx="156755" cy="143692"/>
            </a:xfrm>
            <a:custGeom>
              <a:avLst/>
              <a:gdLst>
                <a:gd name="connsiteX0" fmla="*/ 0 w 156755"/>
                <a:gd name="connsiteY0" fmla="*/ 0 h 143692"/>
                <a:gd name="connsiteX1" fmla="*/ 91440 w 156755"/>
                <a:gd name="connsiteY1" fmla="*/ 39189 h 143692"/>
                <a:gd name="connsiteX2" fmla="*/ 91440 w 156755"/>
                <a:gd name="connsiteY2" fmla="*/ 39189 h 143692"/>
                <a:gd name="connsiteX3" fmla="*/ 156755 w 156755"/>
                <a:gd name="connsiteY3" fmla="*/ 143692 h 14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755" h="143692">
                  <a:moveTo>
                    <a:pt x="0" y="0"/>
                  </a:moveTo>
                  <a:lnTo>
                    <a:pt x="91440" y="39189"/>
                  </a:lnTo>
                  <a:lnTo>
                    <a:pt x="91440" y="39189"/>
                  </a:lnTo>
                  <a:lnTo>
                    <a:pt x="156755" y="143692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4" name="Forme libre 303"/>
            <p:cNvSpPr/>
            <p:nvPr/>
          </p:nvSpPr>
          <p:spPr>
            <a:xfrm>
              <a:off x="6871063" y="3892731"/>
              <a:ext cx="104503" cy="222069"/>
            </a:xfrm>
            <a:custGeom>
              <a:avLst/>
              <a:gdLst>
                <a:gd name="connsiteX0" fmla="*/ 0 w 104503"/>
                <a:gd name="connsiteY0" fmla="*/ 0 h 222069"/>
                <a:gd name="connsiteX1" fmla="*/ 104503 w 104503"/>
                <a:gd name="connsiteY1" fmla="*/ 222069 h 222069"/>
                <a:gd name="connsiteX2" fmla="*/ 104503 w 104503"/>
                <a:gd name="connsiteY2" fmla="*/ 222069 h 22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03" h="222069">
                  <a:moveTo>
                    <a:pt x="0" y="0"/>
                  </a:moveTo>
                  <a:lnTo>
                    <a:pt x="104503" y="222069"/>
                  </a:lnTo>
                  <a:lnTo>
                    <a:pt x="104503" y="222069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5" name="Freeform 298"/>
          <p:cNvSpPr>
            <a:spLocks/>
          </p:cNvSpPr>
          <p:nvPr/>
        </p:nvSpPr>
        <p:spPr bwMode="auto">
          <a:xfrm>
            <a:off x="512641" y="2533645"/>
            <a:ext cx="71438" cy="71438"/>
          </a:xfrm>
          <a:custGeom>
            <a:avLst/>
            <a:gdLst/>
            <a:ahLst/>
            <a:cxnLst>
              <a:cxn ang="0">
                <a:pos x="343" y="38"/>
              </a:cxn>
              <a:cxn ang="0">
                <a:pos x="397" y="47"/>
              </a:cxn>
              <a:cxn ang="0">
                <a:pos x="447" y="55"/>
              </a:cxn>
              <a:cxn ang="0">
                <a:pos x="491" y="63"/>
              </a:cxn>
              <a:cxn ang="0">
                <a:pos x="529" y="73"/>
              </a:cxn>
              <a:cxn ang="0">
                <a:pos x="559" y="85"/>
              </a:cxn>
              <a:cxn ang="0">
                <a:pos x="580" y="102"/>
              </a:cxn>
              <a:cxn ang="0">
                <a:pos x="592" y="125"/>
              </a:cxn>
              <a:cxn ang="0">
                <a:pos x="592" y="154"/>
              </a:cxn>
              <a:cxn ang="0">
                <a:pos x="588" y="169"/>
              </a:cxn>
              <a:cxn ang="0">
                <a:pos x="572" y="189"/>
              </a:cxn>
              <a:cxn ang="0">
                <a:pos x="547" y="201"/>
              </a:cxn>
              <a:cxn ang="0">
                <a:pos x="514" y="206"/>
              </a:cxn>
              <a:cxn ang="0">
                <a:pos x="474" y="206"/>
              </a:cxn>
              <a:cxn ang="0">
                <a:pos x="430" y="201"/>
              </a:cxn>
              <a:cxn ang="0">
                <a:pos x="382" y="194"/>
              </a:cxn>
              <a:cxn ang="0">
                <a:pos x="331" y="185"/>
              </a:cxn>
              <a:cxn ang="0">
                <a:pos x="288" y="177"/>
              </a:cxn>
              <a:cxn ang="0">
                <a:pos x="246" y="169"/>
              </a:cxn>
              <a:cxn ang="0">
                <a:pos x="201" y="161"/>
              </a:cxn>
              <a:cxn ang="0">
                <a:pos x="156" y="152"/>
              </a:cxn>
              <a:cxn ang="0">
                <a:pos x="112" y="142"/>
              </a:cxn>
              <a:cxn ang="0">
                <a:pos x="73" y="130"/>
              </a:cxn>
              <a:cxn ang="0">
                <a:pos x="39" y="117"/>
              </a:cxn>
              <a:cxn ang="0">
                <a:pos x="15" y="101"/>
              </a:cxn>
              <a:cxn ang="0">
                <a:pos x="1" y="82"/>
              </a:cxn>
              <a:cxn ang="0">
                <a:pos x="1" y="59"/>
              </a:cxn>
              <a:cxn ang="0">
                <a:pos x="10" y="40"/>
              </a:cxn>
              <a:cxn ang="0">
                <a:pos x="30" y="19"/>
              </a:cxn>
              <a:cxn ang="0">
                <a:pos x="58" y="6"/>
              </a:cxn>
              <a:cxn ang="0">
                <a:pos x="91" y="0"/>
              </a:cxn>
              <a:cxn ang="0">
                <a:pos x="128" y="0"/>
              </a:cxn>
              <a:cxn ang="0">
                <a:pos x="170" y="4"/>
              </a:cxn>
              <a:cxn ang="0">
                <a:pos x="214" y="12"/>
              </a:cxn>
              <a:cxn ang="0">
                <a:pos x="259" y="21"/>
              </a:cxn>
              <a:cxn ang="0">
                <a:pos x="304" y="30"/>
              </a:cxn>
            </a:cxnLst>
            <a:rect l="0" t="0" r="r" b="b"/>
            <a:pathLst>
              <a:path w="593" h="207">
                <a:moveTo>
                  <a:pt x="314" y="33"/>
                </a:moveTo>
                <a:lnTo>
                  <a:pt x="343" y="38"/>
                </a:lnTo>
                <a:lnTo>
                  <a:pt x="370" y="43"/>
                </a:lnTo>
                <a:lnTo>
                  <a:pt x="397" y="47"/>
                </a:lnTo>
                <a:lnTo>
                  <a:pt x="423" y="51"/>
                </a:lnTo>
                <a:lnTo>
                  <a:pt x="447" y="55"/>
                </a:lnTo>
                <a:lnTo>
                  <a:pt x="470" y="59"/>
                </a:lnTo>
                <a:lnTo>
                  <a:pt x="491" y="63"/>
                </a:lnTo>
                <a:lnTo>
                  <a:pt x="511" y="68"/>
                </a:lnTo>
                <a:lnTo>
                  <a:pt x="529" y="73"/>
                </a:lnTo>
                <a:lnTo>
                  <a:pt x="545" y="79"/>
                </a:lnTo>
                <a:lnTo>
                  <a:pt x="559" y="85"/>
                </a:lnTo>
                <a:lnTo>
                  <a:pt x="571" y="93"/>
                </a:lnTo>
                <a:lnTo>
                  <a:pt x="580" y="102"/>
                </a:lnTo>
                <a:lnTo>
                  <a:pt x="587" y="113"/>
                </a:lnTo>
                <a:lnTo>
                  <a:pt x="592" y="125"/>
                </a:lnTo>
                <a:lnTo>
                  <a:pt x="593" y="139"/>
                </a:lnTo>
                <a:lnTo>
                  <a:pt x="592" y="154"/>
                </a:lnTo>
                <a:lnTo>
                  <a:pt x="592" y="156"/>
                </a:lnTo>
                <a:lnTo>
                  <a:pt x="588" y="169"/>
                </a:lnTo>
                <a:lnTo>
                  <a:pt x="581" y="180"/>
                </a:lnTo>
                <a:lnTo>
                  <a:pt x="572" y="189"/>
                </a:lnTo>
                <a:lnTo>
                  <a:pt x="561" y="196"/>
                </a:lnTo>
                <a:lnTo>
                  <a:pt x="547" y="201"/>
                </a:lnTo>
                <a:lnTo>
                  <a:pt x="531" y="204"/>
                </a:lnTo>
                <a:lnTo>
                  <a:pt x="514" y="206"/>
                </a:lnTo>
                <a:lnTo>
                  <a:pt x="495" y="206"/>
                </a:lnTo>
                <a:lnTo>
                  <a:pt x="474" y="206"/>
                </a:lnTo>
                <a:lnTo>
                  <a:pt x="453" y="204"/>
                </a:lnTo>
                <a:lnTo>
                  <a:pt x="430" y="201"/>
                </a:lnTo>
                <a:lnTo>
                  <a:pt x="406" y="198"/>
                </a:lnTo>
                <a:lnTo>
                  <a:pt x="382" y="194"/>
                </a:lnTo>
                <a:lnTo>
                  <a:pt x="357" y="190"/>
                </a:lnTo>
                <a:lnTo>
                  <a:pt x="331" y="185"/>
                </a:lnTo>
                <a:lnTo>
                  <a:pt x="306" y="180"/>
                </a:lnTo>
                <a:lnTo>
                  <a:pt x="288" y="177"/>
                </a:lnTo>
                <a:lnTo>
                  <a:pt x="268" y="173"/>
                </a:lnTo>
                <a:lnTo>
                  <a:pt x="246" y="169"/>
                </a:lnTo>
                <a:lnTo>
                  <a:pt x="224" y="165"/>
                </a:lnTo>
                <a:lnTo>
                  <a:pt x="201" y="161"/>
                </a:lnTo>
                <a:lnTo>
                  <a:pt x="178" y="157"/>
                </a:lnTo>
                <a:lnTo>
                  <a:pt x="156" y="152"/>
                </a:lnTo>
                <a:lnTo>
                  <a:pt x="133" y="147"/>
                </a:lnTo>
                <a:lnTo>
                  <a:pt x="112" y="142"/>
                </a:lnTo>
                <a:lnTo>
                  <a:pt x="92" y="137"/>
                </a:lnTo>
                <a:lnTo>
                  <a:pt x="73" y="130"/>
                </a:lnTo>
                <a:lnTo>
                  <a:pt x="55" y="124"/>
                </a:lnTo>
                <a:lnTo>
                  <a:pt x="39" y="117"/>
                </a:lnTo>
                <a:lnTo>
                  <a:pt x="26" y="109"/>
                </a:lnTo>
                <a:lnTo>
                  <a:pt x="15" y="101"/>
                </a:lnTo>
                <a:lnTo>
                  <a:pt x="7" y="92"/>
                </a:lnTo>
                <a:lnTo>
                  <a:pt x="1" y="82"/>
                </a:lnTo>
                <a:lnTo>
                  <a:pt x="0" y="71"/>
                </a:lnTo>
                <a:lnTo>
                  <a:pt x="1" y="59"/>
                </a:lnTo>
                <a:lnTo>
                  <a:pt x="3" y="54"/>
                </a:lnTo>
                <a:lnTo>
                  <a:pt x="10" y="40"/>
                </a:lnTo>
                <a:lnTo>
                  <a:pt x="19" y="29"/>
                </a:lnTo>
                <a:lnTo>
                  <a:pt x="30" y="19"/>
                </a:lnTo>
                <a:lnTo>
                  <a:pt x="43" y="12"/>
                </a:lnTo>
                <a:lnTo>
                  <a:pt x="58" y="6"/>
                </a:lnTo>
                <a:lnTo>
                  <a:pt x="74" y="2"/>
                </a:lnTo>
                <a:lnTo>
                  <a:pt x="91" y="0"/>
                </a:lnTo>
                <a:lnTo>
                  <a:pt x="109" y="0"/>
                </a:lnTo>
                <a:lnTo>
                  <a:pt x="128" y="0"/>
                </a:lnTo>
                <a:lnTo>
                  <a:pt x="149" y="2"/>
                </a:lnTo>
                <a:lnTo>
                  <a:pt x="170" y="4"/>
                </a:lnTo>
                <a:lnTo>
                  <a:pt x="192" y="8"/>
                </a:lnTo>
                <a:lnTo>
                  <a:pt x="214" y="12"/>
                </a:lnTo>
                <a:lnTo>
                  <a:pt x="236" y="16"/>
                </a:lnTo>
                <a:lnTo>
                  <a:pt x="259" y="21"/>
                </a:lnTo>
                <a:lnTo>
                  <a:pt x="282" y="26"/>
                </a:lnTo>
                <a:lnTo>
                  <a:pt x="304" y="30"/>
                </a:lnTo>
                <a:lnTo>
                  <a:pt x="314" y="33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1" name="Group 204"/>
          <p:cNvGrpSpPr>
            <a:grpSpLocks/>
          </p:cNvGrpSpPr>
          <p:nvPr/>
        </p:nvGrpSpPr>
        <p:grpSpPr bwMode="auto">
          <a:xfrm rot="3918385">
            <a:off x="199329" y="2430760"/>
            <a:ext cx="254405" cy="259621"/>
            <a:chOff x="3833" y="890"/>
            <a:chExt cx="1134" cy="1225"/>
          </a:xfrm>
        </p:grpSpPr>
        <p:sp>
          <p:nvSpPr>
            <p:cNvPr id="307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8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09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0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1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2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3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14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2" name="Groupe 314"/>
          <p:cNvGrpSpPr/>
          <p:nvPr/>
        </p:nvGrpSpPr>
        <p:grpSpPr>
          <a:xfrm>
            <a:off x="125282" y="2890835"/>
            <a:ext cx="259621" cy="368440"/>
            <a:chOff x="184113" y="4572008"/>
            <a:chExt cx="259621" cy="368440"/>
          </a:xfrm>
        </p:grpSpPr>
        <p:sp>
          <p:nvSpPr>
            <p:cNvPr id="316" name="Freeform 298"/>
            <p:cNvSpPr>
              <a:spLocks/>
            </p:cNvSpPr>
            <p:nvPr/>
          </p:nvSpPr>
          <p:spPr bwMode="auto">
            <a:xfrm>
              <a:off x="357158" y="4572008"/>
              <a:ext cx="71438" cy="71438"/>
            </a:xfrm>
            <a:custGeom>
              <a:avLst/>
              <a:gdLst/>
              <a:ahLst/>
              <a:cxnLst>
                <a:cxn ang="0">
                  <a:pos x="343" y="38"/>
                </a:cxn>
                <a:cxn ang="0">
                  <a:pos x="397" y="47"/>
                </a:cxn>
                <a:cxn ang="0">
                  <a:pos x="447" y="55"/>
                </a:cxn>
                <a:cxn ang="0">
                  <a:pos x="491" y="63"/>
                </a:cxn>
                <a:cxn ang="0">
                  <a:pos x="529" y="73"/>
                </a:cxn>
                <a:cxn ang="0">
                  <a:pos x="559" y="85"/>
                </a:cxn>
                <a:cxn ang="0">
                  <a:pos x="580" y="102"/>
                </a:cxn>
                <a:cxn ang="0">
                  <a:pos x="592" y="125"/>
                </a:cxn>
                <a:cxn ang="0">
                  <a:pos x="592" y="154"/>
                </a:cxn>
                <a:cxn ang="0">
                  <a:pos x="588" y="169"/>
                </a:cxn>
                <a:cxn ang="0">
                  <a:pos x="572" y="189"/>
                </a:cxn>
                <a:cxn ang="0">
                  <a:pos x="547" y="201"/>
                </a:cxn>
                <a:cxn ang="0">
                  <a:pos x="514" y="206"/>
                </a:cxn>
                <a:cxn ang="0">
                  <a:pos x="474" y="206"/>
                </a:cxn>
                <a:cxn ang="0">
                  <a:pos x="430" y="201"/>
                </a:cxn>
                <a:cxn ang="0">
                  <a:pos x="382" y="194"/>
                </a:cxn>
                <a:cxn ang="0">
                  <a:pos x="331" y="185"/>
                </a:cxn>
                <a:cxn ang="0">
                  <a:pos x="288" y="177"/>
                </a:cxn>
                <a:cxn ang="0">
                  <a:pos x="246" y="169"/>
                </a:cxn>
                <a:cxn ang="0">
                  <a:pos x="201" y="161"/>
                </a:cxn>
                <a:cxn ang="0">
                  <a:pos x="156" y="152"/>
                </a:cxn>
                <a:cxn ang="0">
                  <a:pos x="112" y="142"/>
                </a:cxn>
                <a:cxn ang="0">
                  <a:pos x="73" y="130"/>
                </a:cxn>
                <a:cxn ang="0">
                  <a:pos x="39" y="117"/>
                </a:cxn>
                <a:cxn ang="0">
                  <a:pos x="15" y="101"/>
                </a:cxn>
                <a:cxn ang="0">
                  <a:pos x="1" y="82"/>
                </a:cxn>
                <a:cxn ang="0">
                  <a:pos x="1" y="59"/>
                </a:cxn>
                <a:cxn ang="0">
                  <a:pos x="10" y="40"/>
                </a:cxn>
                <a:cxn ang="0">
                  <a:pos x="30" y="19"/>
                </a:cxn>
                <a:cxn ang="0">
                  <a:pos x="58" y="6"/>
                </a:cxn>
                <a:cxn ang="0">
                  <a:pos x="91" y="0"/>
                </a:cxn>
                <a:cxn ang="0">
                  <a:pos x="128" y="0"/>
                </a:cxn>
                <a:cxn ang="0">
                  <a:pos x="170" y="4"/>
                </a:cxn>
                <a:cxn ang="0">
                  <a:pos x="214" y="12"/>
                </a:cxn>
                <a:cxn ang="0">
                  <a:pos x="259" y="21"/>
                </a:cxn>
                <a:cxn ang="0">
                  <a:pos x="304" y="30"/>
                </a:cxn>
              </a:cxnLst>
              <a:rect l="0" t="0" r="r" b="b"/>
              <a:pathLst>
                <a:path w="593" h="207">
                  <a:moveTo>
                    <a:pt x="314" y="33"/>
                  </a:moveTo>
                  <a:lnTo>
                    <a:pt x="343" y="38"/>
                  </a:lnTo>
                  <a:lnTo>
                    <a:pt x="370" y="43"/>
                  </a:lnTo>
                  <a:lnTo>
                    <a:pt x="397" y="47"/>
                  </a:lnTo>
                  <a:lnTo>
                    <a:pt x="423" y="51"/>
                  </a:lnTo>
                  <a:lnTo>
                    <a:pt x="447" y="55"/>
                  </a:lnTo>
                  <a:lnTo>
                    <a:pt x="470" y="59"/>
                  </a:lnTo>
                  <a:lnTo>
                    <a:pt x="491" y="63"/>
                  </a:lnTo>
                  <a:lnTo>
                    <a:pt x="511" y="68"/>
                  </a:lnTo>
                  <a:lnTo>
                    <a:pt x="529" y="73"/>
                  </a:lnTo>
                  <a:lnTo>
                    <a:pt x="545" y="79"/>
                  </a:lnTo>
                  <a:lnTo>
                    <a:pt x="559" y="85"/>
                  </a:lnTo>
                  <a:lnTo>
                    <a:pt x="571" y="93"/>
                  </a:lnTo>
                  <a:lnTo>
                    <a:pt x="580" y="102"/>
                  </a:lnTo>
                  <a:lnTo>
                    <a:pt x="587" y="113"/>
                  </a:lnTo>
                  <a:lnTo>
                    <a:pt x="592" y="125"/>
                  </a:lnTo>
                  <a:lnTo>
                    <a:pt x="593" y="139"/>
                  </a:lnTo>
                  <a:lnTo>
                    <a:pt x="592" y="154"/>
                  </a:lnTo>
                  <a:lnTo>
                    <a:pt x="592" y="156"/>
                  </a:lnTo>
                  <a:lnTo>
                    <a:pt x="588" y="169"/>
                  </a:lnTo>
                  <a:lnTo>
                    <a:pt x="581" y="180"/>
                  </a:lnTo>
                  <a:lnTo>
                    <a:pt x="572" y="189"/>
                  </a:lnTo>
                  <a:lnTo>
                    <a:pt x="561" y="196"/>
                  </a:lnTo>
                  <a:lnTo>
                    <a:pt x="547" y="201"/>
                  </a:lnTo>
                  <a:lnTo>
                    <a:pt x="531" y="204"/>
                  </a:lnTo>
                  <a:lnTo>
                    <a:pt x="514" y="206"/>
                  </a:lnTo>
                  <a:lnTo>
                    <a:pt x="495" y="206"/>
                  </a:lnTo>
                  <a:lnTo>
                    <a:pt x="474" y="206"/>
                  </a:lnTo>
                  <a:lnTo>
                    <a:pt x="453" y="204"/>
                  </a:lnTo>
                  <a:lnTo>
                    <a:pt x="430" y="201"/>
                  </a:lnTo>
                  <a:lnTo>
                    <a:pt x="406" y="198"/>
                  </a:lnTo>
                  <a:lnTo>
                    <a:pt x="382" y="194"/>
                  </a:lnTo>
                  <a:lnTo>
                    <a:pt x="357" y="190"/>
                  </a:lnTo>
                  <a:lnTo>
                    <a:pt x="331" y="185"/>
                  </a:lnTo>
                  <a:lnTo>
                    <a:pt x="306" y="180"/>
                  </a:lnTo>
                  <a:lnTo>
                    <a:pt x="288" y="177"/>
                  </a:lnTo>
                  <a:lnTo>
                    <a:pt x="268" y="173"/>
                  </a:lnTo>
                  <a:lnTo>
                    <a:pt x="246" y="169"/>
                  </a:lnTo>
                  <a:lnTo>
                    <a:pt x="224" y="165"/>
                  </a:lnTo>
                  <a:lnTo>
                    <a:pt x="201" y="161"/>
                  </a:lnTo>
                  <a:lnTo>
                    <a:pt x="178" y="157"/>
                  </a:lnTo>
                  <a:lnTo>
                    <a:pt x="156" y="152"/>
                  </a:lnTo>
                  <a:lnTo>
                    <a:pt x="133" y="147"/>
                  </a:lnTo>
                  <a:lnTo>
                    <a:pt x="112" y="142"/>
                  </a:lnTo>
                  <a:lnTo>
                    <a:pt x="92" y="137"/>
                  </a:lnTo>
                  <a:lnTo>
                    <a:pt x="73" y="130"/>
                  </a:lnTo>
                  <a:lnTo>
                    <a:pt x="55" y="124"/>
                  </a:lnTo>
                  <a:lnTo>
                    <a:pt x="39" y="117"/>
                  </a:lnTo>
                  <a:lnTo>
                    <a:pt x="26" y="109"/>
                  </a:lnTo>
                  <a:lnTo>
                    <a:pt x="15" y="101"/>
                  </a:lnTo>
                  <a:lnTo>
                    <a:pt x="7" y="92"/>
                  </a:lnTo>
                  <a:lnTo>
                    <a:pt x="1" y="82"/>
                  </a:lnTo>
                  <a:lnTo>
                    <a:pt x="0" y="71"/>
                  </a:lnTo>
                  <a:lnTo>
                    <a:pt x="1" y="59"/>
                  </a:lnTo>
                  <a:lnTo>
                    <a:pt x="3" y="54"/>
                  </a:lnTo>
                  <a:lnTo>
                    <a:pt x="10" y="40"/>
                  </a:lnTo>
                  <a:lnTo>
                    <a:pt x="19" y="29"/>
                  </a:lnTo>
                  <a:lnTo>
                    <a:pt x="30" y="19"/>
                  </a:lnTo>
                  <a:lnTo>
                    <a:pt x="43" y="12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1" y="0"/>
                  </a:lnTo>
                  <a:lnTo>
                    <a:pt x="109" y="0"/>
                  </a:lnTo>
                  <a:lnTo>
                    <a:pt x="128" y="0"/>
                  </a:lnTo>
                  <a:lnTo>
                    <a:pt x="149" y="2"/>
                  </a:lnTo>
                  <a:lnTo>
                    <a:pt x="170" y="4"/>
                  </a:lnTo>
                  <a:lnTo>
                    <a:pt x="192" y="8"/>
                  </a:lnTo>
                  <a:lnTo>
                    <a:pt x="214" y="12"/>
                  </a:lnTo>
                  <a:lnTo>
                    <a:pt x="236" y="16"/>
                  </a:lnTo>
                  <a:lnTo>
                    <a:pt x="259" y="21"/>
                  </a:lnTo>
                  <a:lnTo>
                    <a:pt x="282" y="26"/>
                  </a:lnTo>
                  <a:lnTo>
                    <a:pt x="304" y="30"/>
                  </a:lnTo>
                  <a:lnTo>
                    <a:pt x="314" y="3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Group 204"/>
            <p:cNvGrpSpPr>
              <a:grpSpLocks/>
            </p:cNvGrpSpPr>
            <p:nvPr/>
          </p:nvGrpSpPr>
          <p:grpSpPr bwMode="auto">
            <a:xfrm rot="3918385">
              <a:off x="186724" y="4683436"/>
              <a:ext cx="254406" cy="259621"/>
              <a:chOff x="3833" y="890"/>
              <a:chExt cx="1134" cy="1225"/>
            </a:xfrm>
          </p:grpSpPr>
          <p:sp>
            <p:nvSpPr>
              <p:cNvPr id="318" name="Freeform 205"/>
              <p:cNvSpPr>
                <a:spLocks/>
              </p:cNvSpPr>
              <p:nvPr/>
            </p:nvSpPr>
            <p:spPr bwMode="auto">
              <a:xfrm>
                <a:off x="4468" y="890"/>
                <a:ext cx="317" cy="1225"/>
              </a:xfrm>
              <a:custGeom>
                <a:avLst/>
                <a:gdLst/>
                <a:ahLst/>
                <a:cxnLst>
                  <a:cxn ang="0">
                    <a:pos x="363" y="0"/>
                  </a:cxn>
                  <a:cxn ang="0">
                    <a:pos x="0" y="363"/>
                  </a:cxn>
                  <a:cxn ang="0">
                    <a:pos x="0" y="1315"/>
                  </a:cxn>
                  <a:cxn ang="0">
                    <a:pos x="136" y="1315"/>
                  </a:cxn>
                  <a:cxn ang="0">
                    <a:pos x="136" y="363"/>
                  </a:cxn>
                  <a:cxn ang="0">
                    <a:pos x="499" y="0"/>
                  </a:cxn>
                  <a:cxn ang="0">
                    <a:pos x="363" y="0"/>
                  </a:cxn>
                </a:cxnLst>
                <a:rect l="0" t="0" r="r" b="b"/>
                <a:pathLst>
                  <a:path w="499" h="1315">
                    <a:moveTo>
                      <a:pt x="363" y="0"/>
                    </a:moveTo>
                    <a:lnTo>
                      <a:pt x="0" y="363"/>
                    </a:lnTo>
                    <a:lnTo>
                      <a:pt x="0" y="1315"/>
                    </a:lnTo>
                    <a:lnTo>
                      <a:pt x="136" y="1315"/>
                    </a:lnTo>
                    <a:lnTo>
                      <a:pt x="136" y="363"/>
                    </a:lnTo>
                    <a:lnTo>
                      <a:pt x="499" y="0"/>
                    </a:lnTo>
                    <a:lnTo>
                      <a:pt x="363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19" name="Freeform 206"/>
              <p:cNvSpPr>
                <a:spLocks/>
              </p:cNvSpPr>
              <p:nvPr/>
            </p:nvSpPr>
            <p:spPr bwMode="auto">
              <a:xfrm>
                <a:off x="4014" y="890"/>
                <a:ext cx="363" cy="1225"/>
              </a:xfrm>
              <a:custGeom>
                <a:avLst/>
                <a:gdLst/>
                <a:ahLst/>
                <a:cxnLst>
                  <a:cxn ang="0">
                    <a:pos x="363" y="1315"/>
                  </a:cxn>
                  <a:cxn ang="0">
                    <a:pos x="363" y="363"/>
                  </a:cxn>
                  <a:cxn ang="0">
                    <a:pos x="90" y="0"/>
                  </a:cxn>
                  <a:cxn ang="0">
                    <a:pos x="0" y="0"/>
                  </a:cxn>
                  <a:cxn ang="0">
                    <a:pos x="272" y="363"/>
                  </a:cxn>
                  <a:cxn ang="0">
                    <a:pos x="272" y="1315"/>
                  </a:cxn>
                  <a:cxn ang="0">
                    <a:pos x="363" y="1315"/>
                  </a:cxn>
                </a:cxnLst>
                <a:rect l="0" t="0" r="r" b="b"/>
                <a:pathLst>
                  <a:path w="363" h="1315">
                    <a:moveTo>
                      <a:pt x="363" y="1315"/>
                    </a:moveTo>
                    <a:lnTo>
                      <a:pt x="363" y="363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272" y="363"/>
                    </a:lnTo>
                    <a:lnTo>
                      <a:pt x="272" y="1315"/>
                    </a:lnTo>
                    <a:lnTo>
                      <a:pt x="363" y="131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20" name="Freeform 207"/>
              <p:cNvSpPr>
                <a:spLocks/>
              </p:cNvSpPr>
              <p:nvPr/>
            </p:nvSpPr>
            <p:spPr bwMode="auto">
              <a:xfrm>
                <a:off x="4649" y="890"/>
                <a:ext cx="318" cy="363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363"/>
                  </a:cxn>
                  <a:cxn ang="0">
                    <a:pos x="91" y="363"/>
                  </a:cxn>
                  <a:cxn ang="0">
                    <a:pos x="318" y="0"/>
                  </a:cxn>
                  <a:cxn ang="0">
                    <a:pos x="227" y="0"/>
                  </a:cxn>
                </a:cxnLst>
                <a:rect l="0" t="0" r="r" b="b"/>
                <a:pathLst>
                  <a:path w="318" h="363">
                    <a:moveTo>
                      <a:pt x="227" y="0"/>
                    </a:moveTo>
                    <a:lnTo>
                      <a:pt x="0" y="363"/>
                    </a:lnTo>
                    <a:lnTo>
                      <a:pt x="91" y="363"/>
                    </a:lnTo>
                    <a:lnTo>
                      <a:pt x="318" y="0"/>
                    </a:lnTo>
                    <a:lnTo>
                      <a:pt x="22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21" name="Freeform 208"/>
              <p:cNvSpPr>
                <a:spLocks/>
              </p:cNvSpPr>
              <p:nvPr/>
            </p:nvSpPr>
            <p:spPr bwMode="auto">
              <a:xfrm>
                <a:off x="3833" y="890"/>
                <a:ext cx="362" cy="36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362" y="363"/>
                  </a:cxn>
                  <a:cxn ang="0">
                    <a:pos x="272" y="363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362" h="363">
                    <a:moveTo>
                      <a:pt x="90" y="0"/>
                    </a:moveTo>
                    <a:lnTo>
                      <a:pt x="362" y="363"/>
                    </a:lnTo>
                    <a:lnTo>
                      <a:pt x="272" y="363"/>
                    </a:lnTo>
                    <a:lnTo>
                      <a:pt x="0" y="0"/>
                    </a:lnTo>
                    <a:lnTo>
                      <a:pt x="9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22" name="Line 209"/>
              <p:cNvSpPr>
                <a:spLocks noChangeShapeType="1"/>
              </p:cNvSpPr>
              <p:nvPr/>
            </p:nvSpPr>
            <p:spPr bwMode="auto">
              <a:xfrm>
                <a:off x="4377" y="1253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23" name="Line 210"/>
              <p:cNvSpPr>
                <a:spLocks noChangeShapeType="1"/>
              </p:cNvSpPr>
              <p:nvPr/>
            </p:nvSpPr>
            <p:spPr bwMode="auto">
              <a:xfrm>
                <a:off x="4377" y="1298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24" name="Line 211"/>
              <p:cNvSpPr>
                <a:spLocks noChangeShapeType="1"/>
              </p:cNvSpPr>
              <p:nvPr/>
            </p:nvSpPr>
            <p:spPr bwMode="auto">
              <a:xfrm>
                <a:off x="4604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25" name="Line 212"/>
              <p:cNvSpPr>
                <a:spLocks noChangeShapeType="1"/>
              </p:cNvSpPr>
              <p:nvPr/>
            </p:nvSpPr>
            <p:spPr bwMode="auto">
              <a:xfrm>
                <a:off x="4150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4" name="Groupe 325"/>
          <p:cNvGrpSpPr/>
          <p:nvPr/>
        </p:nvGrpSpPr>
        <p:grpSpPr>
          <a:xfrm>
            <a:off x="441203" y="3105149"/>
            <a:ext cx="642942" cy="511316"/>
            <a:chOff x="184113" y="4572008"/>
            <a:chExt cx="259621" cy="368440"/>
          </a:xfrm>
        </p:grpSpPr>
        <p:sp>
          <p:nvSpPr>
            <p:cNvPr id="327" name="Freeform 298"/>
            <p:cNvSpPr>
              <a:spLocks/>
            </p:cNvSpPr>
            <p:nvPr/>
          </p:nvSpPr>
          <p:spPr bwMode="auto">
            <a:xfrm>
              <a:off x="357158" y="4572008"/>
              <a:ext cx="71438" cy="71438"/>
            </a:xfrm>
            <a:custGeom>
              <a:avLst/>
              <a:gdLst/>
              <a:ahLst/>
              <a:cxnLst>
                <a:cxn ang="0">
                  <a:pos x="343" y="38"/>
                </a:cxn>
                <a:cxn ang="0">
                  <a:pos x="397" y="47"/>
                </a:cxn>
                <a:cxn ang="0">
                  <a:pos x="447" y="55"/>
                </a:cxn>
                <a:cxn ang="0">
                  <a:pos x="491" y="63"/>
                </a:cxn>
                <a:cxn ang="0">
                  <a:pos x="529" y="73"/>
                </a:cxn>
                <a:cxn ang="0">
                  <a:pos x="559" y="85"/>
                </a:cxn>
                <a:cxn ang="0">
                  <a:pos x="580" y="102"/>
                </a:cxn>
                <a:cxn ang="0">
                  <a:pos x="592" y="125"/>
                </a:cxn>
                <a:cxn ang="0">
                  <a:pos x="592" y="154"/>
                </a:cxn>
                <a:cxn ang="0">
                  <a:pos x="588" y="169"/>
                </a:cxn>
                <a:cxn ang="0">
                  <a:pos x="572" y="189"/>
                </a:cxn>
                <a:cxn ang="0">
                  <a:pos x="547" y="201"/>
                </a:cxn>
                <a:cxn ang="0">
                  <a:pos x="514" y="206"/>
                </a:cxn>
                <a:cxn ang="0">
                  <a:pos x="474" y="206"/>
                </a:cxn>
                <a:cxn ang="0">
                  <a:pos x="430" y="201"/>
                </a:cxn>
                <a:cxn ang="0">
                  <a:pos x="382" y="194"/>
                </a:cxn>
                <a:cxn ang="0">
                  <a:pos x="331" y="185"/>
                </a:cxn>
                <a:cxn ang="0">
                  <a:pos x="288" y="177"/>
                </a:cxn>
                <a:cxn ang="0">
                  <a:pos x="246" y="169"/>
                </a:cxn>
                <a:cxn ang="0">
                  <a:pos x="201" y="161"/>
                </a:cxn>
                <a:cxn ang="0">
                  <a:pos x="156" y="152"/>
                </a:cxn>
                <a:cxn ang="0">
                  <a:pos x="112" y="142"/>
                </a:cxn>
                <a:cxn ang="0">
                  <a:pos x="73" y="130"/>
                </a:cxn>
                <a:cxn ang="0">
                  <a:pos x="39" y="117"/>
                </a:cxn>
                <a:cxn ang="0">
                  <a:pos x="15" y="101"/>
                </a:cxn>
                <a:cxn ang="0">
                  <a:pos x="1" y="82"/>
                </a:cxn>
                <a:cxn ang="0">
                  <a:pos x="1" y="59"/>
                </a:cxn>
                <a:cxn ang="0">
                  <a:pos x="10" y="40"/>
                </a:cxn>
                <a:cxn ang="0">
                  <a:pos x="30" y="19"/>
                </a:cxn>
                <a:cxn ang="0">
                  <a:pos x="58" y="6"/>
                </a:cxn>
                <a:cxn ang="0">
                  <a:pos x="91" y="0"/>
                </a:cxn>
                <a:cxn ang="0">
                  <a:pos x="128" y="0"/>
                </a:cxn>
                <a:cxn ang="0">
                  <a:pos x="170" y="4"/>
                </a:cxn>
                <a:cxn ang="0">
                  <a:pos x="214" y="12"/>
                </a:cxn>
                <a:cxn ang="0">
                  <a:pos x="259" y="21"/>
                </a:cxn>
                <a:cxn ang="0">
                  <a:pos x="304" y="30"/>
                </a:cxn>
              </a:cxnLst>
              <a:rect l="0" t="0" r="r" b="b"/>
              <a:pathLst>
                <a:path w="593" h="207">
                  <a:moveTo>
                    <a:pt x="314" y="33"/>
                  </a:moveTo>
                  <a:lnTo>
                    <a:pt x="343" y="38"/>
                  </a:lnTo>
                  <a:lnTo>
                    <a:pt x="370" y="43"/>
                  </a:lnTo>
                  <a:lnTo>
                    <a:pt x="397" y="47"/>
                  </a:lnTo>
                  <a:lnTo>
                    <a:pt x="423" y="51"/>
                  </a:lnTo>
                  <a:lnTo>
                    <a:pt x="447" y="55"/>
                  </a:lnTo>
                  <a:lnTo>
                    <a:pt x="470" y="59"/>
                  </a:lnTo>
                  <a:lnTo>
                    <a:pt x="491" y="63"/>
                  </a:lnTo>
                  <a:lnTo>
                    <a:pt x="511" y="68"/>
                  </a:lnTo>
                  <a:lnTo>
                    <a:pt x="529" y="73"/>
                  </a:lnTo>
                  <a:lnTo>
                    <a:pt x="545" y="79"/>
                  </a:lnTo>
                  <a:lnTo>
                    <a:pt x="559" y="85"/>
                  </a:lnTo>
                  <a:lnTo>
                    <a:pt x="571" y="93"/>
                  </a:lnTo>
                  <a:lnTo>
                    <a:pt x="580" y="102"/>
                  </a:lnTo>
                  <a:lnTo>
                    <a:pt x="587" y="113"/>
                  </a:lnTo>
                  <a:lnTo>
                    <a:pt x="592" y="125"/>
                  </a:lnTo>
                  <a:lnTo>
                    <a:pt x="593" y="139"/>
                  </a:lnTo>
                  <a:lnTo>
                    <a:pt x="592" y="154"/>
                  </a:lnTo>
                  <a:lnTo>
                    <a:pt x="592" y="156"/>
                  </a:lnTo>
                  <a:lnTo>
                    <a:pt x="588" y="169"/>
                  </a:lnTo>
                  <a:lnTo>
                    <a:pt x="581" y="180"/>
                  </a:lnTo>
                  <a:lnTo>
                    <a:pt x="572" y="189"/>
                  </a:lnTo>
                  <a:lnTo>
                    <a:pt x="561" y="196"/>
                  </a:lnTo>
                  <a:lnTo>
                    <a:pt x="547" y="201"/>
                  </a:lnTo>
                  <a:lnTo>
                    <a:pt x="531" y="204"/>
                  </a:lnTo>
                  <a:lnTo>
                    <a:pt x="514" y="206"/>
                  </a:lnTo>
                  <a:lnTo>
                    <a:pt x="495" y="206"/>
                  </a:lnTo>
                  <a:lnTo>
                    <a:pt x="474" y="206"/>
                  </a:lnTo>
                  <a:lnTo>
                    <a:pt x="453" y="204"/>
                  </a:lnTo>
                  <a:lnTo>
                    <a:pt x="430" y="201"/>
                  </a:lnTo>
                  <a:lnTo>
                    <a:pt x="406" y="198"/>
                  </a:lnTo>
                  <a:lnTo>
                    <a:pt x="382" y="194"/>
                  </a:lnTo>
                  <a:lnTo>
                    <a:pt x="357" y="190"/>
                  </a:lnTo>
                  <a:lnTo>
                    <a:pt x="331" y="185"/>
                  </a:lnTo>
                  <a:lnTo>
                    <a:pt x="306" y="180"/>
                  </a:lnTo>
                  <a:lnTo>
                    <a:pt x="288" y="177"/>
                  </a:lnTo>
                  <a:lnTo>
                    <a:pt x="268" y="173"/>
                  </a:lnTo>
                  <a:lnTo>
                    <a:pt x="246" y="169"/>
                  </a:lnTo>
                  <a:lnTo>
                    <a:pt x="224" y="165"/>
                  </a:lnTo>
                  <a:lnTo>
                    <a:pt x="201" y="161"/>
                  </a:lnTo>
                  <a:lnTo>
                    <a:pt x="178" y="157"/>
                  </a:lnTo>
                  <a:lnTo>
                    <a:pt x="156" y="152"/>
                  </a:lnTo>
                  <a:lnTo>
                    <a:pt x="133" y="147"/>
                  </a:lnTo>
                  <a:lnTo>
                    <a:pt x="112" y="142"/>
                  </a:lnTo>
                  <a:lnTo>
                    <a:pt x="92" y="137"/>
                  </a:lnTo>
                  <a:lnTo>
                    <a:pt x="73" y="130"/>
                  </a:lnTo>
                  <a:lnTo>
                    <a:pt x="55" y="124"/>
                  </a:lnTo>
                  <a:lnTo>
                    <a:pt x="39" y="117"/>
                  </a:lnTo>
                  <a:lnTo>
                    <a:pt x="26" y="109"/>
                  </a:lnTo>
                  <a:lnTo>
                    <a:pt x="15" y="101"/>
                  </a:lnTo>
                  <a:lnTo>
                    <a:pt x="7" y="92"/>
                  </a:lnTo>
                  <a:lnTo>
                    <a:pt x="1" y="82"/>
                  </a:lnTo>
                  <a:lnTo>
                    <a:pt x="0" y="71"/>
                  </a:lnTo>
                  <a:lnTo>
                    <a:pt x="1" y="59"/>
                  </a:lnTo>
                  <a:lnTo>
                    <a:pt x="3" y="54"/>
                  </a:lnTo>
                  <a:lnTo>
                    <a:pt x="10" y="40"/>
                  </a:lnTo>
                  <a:lnTo>
                    <a:pt x="19" y="29"/>
                  </a:lnTo>
                  <a:lnTo>
                    <a:pt x="30" y="19"/>
                  </a:lnTo>
                  <a:lnTo>
                    <a:pt x="43" y="12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1" y="0"/>
                  </a:lnTo>
                  <a:lnTo>
                    <a:pt x="109" y="0"/>
                  </a:lnTo>
                  <a:lnTo>
                    <a:pt x="128" y="0"/>
                  </a:lnTo>
                  <a:lnTo>
                    <a:pt x="149" y="2"/>
                  </a:lnTo>
                  <a:lnTo>
                    <a:pt x="170" y="4"/>
                  </a:lnTo>
                  <a:lnTo>
                    <a:pt x="192" y="8"/>
                  </a:lnTo>
                  <a:lnTo>
                    <a:pt x="214" y="12"/>
                  </a:lnTo>
                  <a:lnTo>
                    <a:pt x="236" y="16"/>
                  </a:lnTo>
                  <a:lnTo>
                    <a:pt x="259" y="21"/>
                  </a:lnTo>
                  <a:lnTo>
                    <a:pt x="282" y="26"/>
                  </a:lnTo>
                  <a:lnTo>
                    <a:pt x="304" y="30"/>
                  </a:lnTo>
                  <a:lnTo>
                    <a:pt x="314" y="3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Group 204"/>
            <p:cNvGrpSpPr>
              <a:grpSpLocks/>
            </p:cNvGrpSpPr>
            <p:nvPr/>
          </p:nvGrpSpPr>
          <p:grpSpPr bwMode="auto">
            <a:xfrm rot="3918385">
              <a:off x="186726" y="4683434"/>
              <a:ext cx="254406" cy="259621"/>
              <a:chOff x="3833" y="890"/>
              <a:chExt cx="1134" cy="1225"/>
            </a:xfrm>
          </p:grpSpPr>
          <p:sp>
            <p:nvSpPr>
              <p:cNvPr id="329" name="Freeform 205"/>
              <p:cNvSpPr>
                <a:spLocks/>
              </p:cNvSpPr>
              <p:nvPr/>
            </p:nvSpPr>
            <p:spPr bwMode="auto">
              <a:xfrm>
                <a:off x="4468" y="890"/>
                <a:ext cx="317" cy="1225"/>
              </a:xfrm>
              <a:custGeom>
                <a:avLst/>
                <a:gdLst/>
                <a:ahLst/>
                <a:cxnLst>
                  <a:cxn ang="0">
                    <a:pos x="363" y="0"/>
                  </a:cxn>
                  <a:cxn ang="0">
                    <a:pos x="0" y="363"/>
                  </a:cxn>
                  <a:cxn ang="0">
                    <a:pos x="0" y="1315"/>
                  </a:cxn>
                  <a:cxn ang="0">
                    <a:pos x="136" y="1315"/>
                  </a:cxn>
                  <a:cxn ang="0">
                    <a:pos x="136" y="363"/>
                  </a:cxn>
                  <a:cxn ang="0">
                    <a:pos x="499" y="0"/>
                  </a:cxn>
                  <a:cxn ang="0">
                    <a:pos x="363" y="0"/>
                  </a:cxn>
                </a:cxnLst>
                <a:rect l="0" t="0" r="r" b="b"/>
                <a:pathLst>
                  <a:path w="499" h="1315">
                    <a:moveTo>
                      <a:pt x="363" y="0"/>
                    </a:moveTo>
                    <a:lnTo>
                      <a:pt x="0" y="363"/>
                    </a:lnTo>
                    <a:lnTo>
                      <a:pt x="0" y="1315"/>
                    </a:lnTo>
                    <a:lnTo>
                      <a:pt x="136" y="1315"/>
                    </a:lnTo>
                    <a:lnTo>
                      <a:pt x="136" y="363"/>
                    </a:lnTo>
                    <a:lnTo>
                      <a:pt x="499" y="0"/>
                    </a:lnTo>
                    <a:lnTo>
                      <a:pt x="363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30" name="Freeform 206"/>
              <p:cNvSpPr>
                <a:spLocks/>
              </p:cNvSpPr>
              <p:nvPr/>
            </p:nvSpPr>
            <p:spPr bwMode="auto">
              <a:xfrm>
                <a:off x="4014" y="890"/>
                <a:ext cx="363" cy="1225"/>
              </a:xfrm>
              <a:custGeom>
                <a:avLst/>
                <a:gdLst/>
                <a:ahLst/>
                <a:cxnLst>
                  <a:cxn ang="0">
                    <a:pos x="363" y="1315"/>
                  </a:cxn>
                  <a:cxn ang="0">
                    <a:pos x="363" y="363"/>
                  </a:cxn>
                  <a:cxn ang="0">
                    <a:pos x="90" y="0"/>
                  </a:cxn>
                  <a:cxn ang="0">
                    <a:pos x="0" y="0"/>
                  </a:cxn>
                  <a:cxn ang="0">
                    <a:pos x="272" y="363"/>
                  </a:cxn>
                  <a:cxn ang="0">
                    <a:pos x="272" y="1315"/>
                  </a:cxn>
                  <a:cxn ang="0">
                    <a:pos x="363" y="1315"/>
                  </a:cxn>
                </a:cxnLst>
                <a:rect l="0" t="0" r="r" b="b"/>
                <a:pathLst>
                  <a:path w="363" h="1315">
                    <a:moveTo>
                      <a:pt x="363" y="1315"/>
                    </a:moveTo>
                    <a:lnTo>
                      <a:pt x="363" y="363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272" y="363"/>
                    </a:lnTo>
                    <a:lnTo>
                      <a:pt x="272" y="1315"/>
                    </a:lnTo>
                    <a:lnTo>
                      <a:pt x="363" y="131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31" name="Freeform 207"/>
              <p:cNvSpPr>
                <a:spLocks/>
              </p:cNvSpPr>
              <p:nvPr/>
            </p:nvSpPr>
            <p:spPr bwMode="auto">
              <a:xfrm>
                <a:off x="4649" y="890"/>
                <a:ext cx="318" cy="363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363"/>
                  </a:cxn>
                  <a:cxn ang="0">
                    <a:pos x="91" y="363"/>
                  </a:cxn>
                  <a:cxn ang="0">
                    <a:pos x="318" y="0"/>
                  </a:cxn>
                  <a:cxn ang="0">
                    <a:pos x="227" y="0"/>
                  </a:cxn>
                </a:cxnLst>
                <a:rect l="0" t="0" r="r" b="b"/>
                <a:pathLst>
                  <a:path w="318" h="363">
                    <a:moveTo>
                      <a:pt x="227" y="0"/>
                    </a:moveTo>
                    <a:lnTo>
                      <a:pt x="0" y="363"/>
                    </a:lnTo>
                    <a:lnTo>
                      <a:pt x="91" y="363"/>
                    </a:lnTo>
                    <a:lnTo>
                      <a:pt x="318" y="0"/>
                    </a:lnTo>
                    <a:lnTo>
                      <a:pt x="22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32" name="Freeform 208"/>
              <p:cNvSpPr>
                <a:spLocks/>
              </p:cNvSpPr>
              <p:nvPr/>
            </p:nvSpPr>
            <p:spPr bwMode="auto">
              <a:xfrm>
                <a:off x="3833" y="890"/>
                <a:ext cx="362" cy="36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362" y="363"/>
                  </a:cxn>
                  <a:cxn ang="0">
                    <a:pos x="272" y="363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362" h="363">
                    <a:moveTo>
                      <a:pt x="90" y="0"/>
                    </a:moveTo>
                    <a:lnTo>
                      <a:pt x="362" y="363"/>
                    </a:lnTo>
                    <a:lnTo>
                      <a:pt x="272" y="363"/>
                    </a:lnTo>
                    <a:lnTo>
                      <a:pt x="0" y="0"/>
                    </a:lnTo>
                    <a:lnTo>
                      <a:pt x="9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33" name="Line 209"/>
              <p:cNvSpPr>
                <a:spLocks noChangeShapeType="1"/>
              </p:cNvSpPr>
              <p:nvPr/>
            </p:nvSpPr>
            <p:spPr bwMode="auto">
              <a:xfrm>
                <a:off x="4377" y="1253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34" name="Line 210"/>
              <p:cNvSpPr>
                <a:spLocks noChangeShapeType="1"/>
              </p:cNvSpPr>
              <p:nvPr/>
            </p:nvSpPr>
            <p:spPr bwMode="auto">
              <a:xfrm>
                <a:off x="4377" y="1298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35" name="Line 211"/>
              <p:cNvSpPr>
                <a:spLocks noChangeShapeType="1"/>
              </p:cNvSpPr>
              <p:nvPr/>
            </p:nvSpPr>
            <p:spPr bwMode="auto">
              <a:xfrm>
                <a:off x="4604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36" name="Line 212"/>
              <p:cNvSpPr>
                <a:spLocks noChangeShapeType="1"/>
              </p:cNvSpPr>
              <p:nvPr/>
            </p:nvSpPr>
            <p:spPr bwMode="auto">
              <a:xfrm>
                <a:off x="4150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6" name="Groupe 336"/>
          <p:cNvGrpSpPr/>
          <p:nvPr/>
        </p:nvGrpSpPr>
        <p:grpSpPr>
          <a:xfrm rot="16200000">
            <a:off x="125356" y="3706735"/>
            <a:ext cx="642942" cy="582755"/>
            <a:chOff x="184118" y="4520531"/>
            <a:chExt cx="259621" cy="419917"/>
          </a:xfrm>
        </p:grpSpPr>
        <p:sp>
          <p:nvSpPr>
            <p:cNvPr id="338" name="Freeform 298"/>
            <p:cNvSpPr>
              <a:spLocks/>
            </p:cNvSpPr>
            <p:nvPr/>
          </p:nvSpPr>
          <p:spPr bwMode="auto">
            <a:xfrm>
              <a:off x="367415" y="4520531"/>
              <a:ext cx="71438" cy="71438"/>
            </a:xfrm>
            <a:custGeom>
              <a:avLst/>
              <a:gdLst/>
              <a:ahLst/>
              <a:cxnLst>
                <a:cxn ang="0">
                  <a:pos x="343" y="38"/>
                </a:cxn>
                <a:cxn ang="0">
                  <a:pos x="397" y="47"/>
                </a:cxn>
                <a:cxn ang="0">
                  <a:pos x="447" y="55"/>
                </a:cxn>
                <a:cxn ang="0">
                  <a:pos x="491" y="63"/>
                </a:cxn>
                <a:cxn ang="0">
                  <a:pos x="529" y="73"/>
                </a:cxn>
                <a:cxn ang="0">
                  <a:pos x="559" y="85"/>
                </a:cxn>
                <a:cxn ang="0">
                  <a:pos x="580" y="102"/>
                </a:cxn>
                <a:cxn ang="0">
                  <a:pos x="592" y="125"/>
                </a:cxn>
                <a:cxn ang="0">
                  <a:pos x="592" y="154"/>
                </a:cxn>
                <a:cxn ang="0">
                  <a:pos x="588" y="169"/>
                </a:cxn>
                <a:cxn ang="0">
                  <a:pos x="572" y="189"/>
                </a:cxn>
                <a:cxn ang="0">
                  <a:pos x="547" y="201"/>
                </a:cxn>
                <a:cxn ang="0">
                  <a:pos x="514" y="206"/>
                </a:cxn>
                <a:cxn ang="0">
                  <a:pos x="474" y="206"/>
                </a:cxn>
                <a:cxn ang="0">
                  <a:pos x="430" y="201"/>
                </a:cxn>
                <a:cxn ang="0">
                  <a:pos x="382" y="194"/>
                </a:cxn>
                <a:cxn ang="0">
                  <a:pos x="331" y="185"/>
                </a:cxn>
                <a:cxn ang="0">
                  <a:pos x="288" y="177"/>
                </a:cxn>
                <a:cxn ang="0">
                  <a:pos x="246" y="169"/>
                </a:cxn>
                <a:cxn ang="0">
                  <a:pos x="201" y="161"/>
                </a:cxn>
                <a:cxn ang="0">
                  <a:pos x="156" y="152"/>
                </a:cxn>
                <a:cxn ang="0">
                  <a:pos x="112" y="142"/>
                </a:cxn>
                <a:cxn ang="0">
                  <a:pos x="73" y="130"/>
                </a:cxn>
                <a:cxn ang="0">
                  <a:pos x="39" y="117"/>
                </a:cxn>
                <a:cxn ang="0">
                  <a:pos x="15" y="101"/>
                </a:cxn>
                <a:cxn ang="0">
                  <a:pos x="1" y="82"/>
                </a:cxn>
                <a:cxn ang="0">
                  <a:pos x="1" y="59"/>
                </a:cxn>
                <a:cxn ang="0">
                  <a:pos x="10" y="40"/>
                </a:cxn>
                <a:cxn ang="0">
                  <a:pos x="30" y="19"/>
                </a:cxn>
                <a:cxn ang="0">
                  <a:pos x="58" y="6"/>
                </a:cxn>
                <a:cxn ang="0">
                  <a:pos x="91" y="0"/>
                </a:cxn>
                <a:cxn ang="0">
                  <a:pos x="128" y="0"/>
                </a:cxn>
                <a:cxn ang="0">
                  <a:pos x="170" y="4"/>
                </a:cxn>
                <a:cxn ang="0">
                  <a:pos x="214" y="12"/>
                </a:cxn>
                <a:cxn ang="0">
                  <a:pos x="259" y="21"/>
                </a:cxn>
                <a:cxn ang="0">
                  <a:pos x="304" y="30"/>
                </a:cxn>
              </a:cxnLst>
              <a:rect l="0" t="0" r="r" b="b"/>
              <a:pathLst>
                <a:path w="593" h="207">
                  <a:moveTo>
                    <a:pt x="314" y="33"/>
                  </a:moveTo>
                  <a:lnTo>
                    <a:pt x="343" y="38"/>
                  </a:lnTo>
                  <a:lnTo>
                    <a:pt x="370" y="43"/>
                  </a:lnTo>
                  <a:lnTo>
                    <a:pt x="397" y="47"/>
                  </a:lnTo>
                  <a:lnTo>
                    <a:pt x="423" y="51"/>
                  </a:lnTo>
                  <a:lnTo>
                    <a:pt x="447" y="55"/>
                  </a:lnTo>
                  <a:lnTo>
                    <a:pt x="470" y="59"/>
                  </a:lnTo>
                  <a:lnTo>
                    <a:pt x="491" y="63"/>
                  </a:lnTo>
                  <a:lnTo>
                    <a:pt x="511" y="68"/>
                  </a:lnTo>
                  <a:lnTo>
                    <a:pt x="529" y="73"/>
                  </a:lnTo>
                  <a:lnTo>
                    <a:pt x="545" y="79"/>
                  </a:lnTo>
                  <a:lnTo>
                    <a:pt x="559" y="85"/>
                  </a:lnTo>
                  <a:lnTo>
                    <a:pt x="571" y="93"/>
                  </a:lnTo>
                  <a:lnTo>
                    <a:pt x="580" y="102"/>
                  </a:lnTo>
                  <a:lnTo>
                    <a:pt x="587" y="113"/>
                  </a:lnTo>
                  <a:lnTo>
                    <a:pt x="592" y="125"/>
                  </a:lnTo>
                  <a:lnTo>
                    <a:pt x="593" y="139"/>
                  </a:lnTo>
                  <a:lnTo>
                    <a:pt x="592" y="154"/>
                  </a:lnTo>
                  <a:lnTo>
                    <a:pt x="592" y="156"/>
                  </a:lnTo>
                  <a:lnTo>
                    <a:pt x="588" y="169"/>
                  </a:lnTo>
                  <a:lnTo>
                    <a:pt x="581" y="180"/>
                  </a:lnTo>
                  <a:lnTo>
                    <a:pt x="572" y="189"/>
                  </a:lnTo>
                  <a:lnTo>
                    <a:pt x="561" y="196"/>
                  </a:lnTo>
                  <a:lnTo>
                    <a:pt x="547" y="201"/>
                  </a:lnTo>
                  <a:lnTo>
                    <a:pt x="531" y="204"/>
                  </a:lnTo>
                  <a:lnTo>
                    <a:pt x="514" y="206"/>
                  </a:lnTo>
                  <a:lnTo>
                    <a:pt x="495" y="206"/>
                  </a:lnTo>
                  <a:lnTo>
                    <a:pt x="474" y="206"/>
                  </a:lnTo>
                  <a:lnTo>
                    <a:pt x="453" y="204"/>
                  </a:lnTo>
                  <a:lnTo>
                    <a:pt x="430" y="201"/>
                  </a:lnTo>
                  <a:lnTo>
                    <a:pt x="406" y="198"/>
                  </a:lnTo>
                  <a:lnTo>
                    <a:pt x="382" y="194"/>
                  </a:lnTo>
                  <a:lnTo>
                    <a:pt x="357" y="190"/>
                  </a:lnTo>
                  <a:lnTo>
                    <a:pt x="331" y="185"/>
                  </a:lnTo>
                  <a:lnTo>
                    <a:pt x="306" y="180"/>
                  </a:lnTo>
                  <a:lnTo>
                    <a:pt x="288" y="177"/>
                  </a:lnTo>
                  <a:lnTo>
                    <a:pt x="268" y="173"/>
                  </a:lnTo>
                  <a:lnTo>
                    <a:pt x="246" y="169"/>
                  </a:lnTo>
                  <a:lnTo>
                    <a:pt x="224" y="165"/>
                  </a:lnTo>
                  <a:lnTo>
                    <a:pt x="201" y="161"/>
                  </a:lnTo>
                  <a:lnTo>
                    <a:pt x="178" y="157"/>
                  </a:lnTo>
                  <a:lnTo>
                    <a:pt x="156" y="152"/>
                  </a:lnTo>
                  <a:lnTo>
                    <a:pt x="133" y="147"/>
                  </a:lnTo>
                  <a:lnTo>
                    <a:pt x="112" y="142"/>
                  </a:lnTo>
                  <a:lnTo>
                    <a:pt x="92" y="137"/>
                  </a:lnTo>
                  <a:lnTo>
                    <a:pt x="73" y="130"/>
                  </a:lnTo>
                  <a:lnTo>
                    <a:pt x="55" y="124"/>
                  </a:lnTo>
                  <a:lnTo>
                    <a:pt x="39" y="117"/>
                  </a:lnTo>
                  <a:lnTo>
                    <a:pt x="26" y="109"/>
                  </a:lnTo>
                  <a:lnTo>
                    <a:pt x="15" y="101"/>
                  </a:lnTo>
                  <a:lnTo>
                    <a:pt x="7" y="92"/>
                  </a:lnTo>
                  <a:lnTo>
                    <a:pt x="1" y="82"/>
                  </a:lnTo>
                  <a:lnTo>
                    <a:pt x="0" y="71"/>
                  </a:lnTo>
                  <a:lnTo>
                    <a:pt x="1" y="59"/>
                  </a:lnTo>
                  <a:lnTo>
                    <a:pt x="3" y="54"/>
                  </a:lnTo>
                  <a:lnTo>
                    <a:pt x="10" y="40"/>
                  </a:lnTo>
                  <a:lnTo>
                    <a:pt x="19" y="29"/>
                  </a:lnTo>
                  <a:lnTo>
                    <a:pt x="30" y="19"/>
                  </a:lnTo>
                  <a:lnTo>
                    <a:pt x="43" y="12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1" y="0"/>
                  </a:lnTo>
                  <a:lnTo>
                    <a:pt x="109" y="0"/>
                  </a:lnTo>
                  <a:lnTo>
                    <a:pt x="128" y="0"/>
                  </a:lnTo>
                  <a:lnTo>
                    <a:pt x="149" y="2"/>
                  </a:lnTo>
                  <a:lnTo>
                    <a:pt x="170" y="4"/>
                  </a:lnTo>
                  <a:lnTo>
                    <a:pt x="192" y="8"/>
                  </a:lnTo>
                  <a:lnTo>
                    <a:pt x="214" y="12"/>
                  </a:lnTo>
                  <a:lnTo>
                    <a:pt x="236" y="16"/>
                  </a:lnTo>
                  <a:lnTo>
                    <a:pt x="259" y="21"/>
                  </a:lnTo>
                  <a:lnTo>
                    <a:pt x="282" y="26"/>
                  </a:lnTo>
                  <a:lnTo>
                    <a:pt x="304" y="30"/>
                  </a:lnTo>
                  <a:lnTo>
                    <a:pt x="314" y="3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7" name="Group 204"/>
            <p:cNvGrpSpPr>
              <a:grpSpLocks/>
            </p:cNvGrpSpPr>
            <p:nvPr/>
          </p:nvGrpSpPr>
          <p:grpSpPr bwMode="auto">
            <a:xfrm rot="3918385">
              <a:off x="186728" y="4683432"/>
              <a:ext cx="254406" cy="259621"/>
              <a:chOff x="3833" y="890"/>
              <a:chExt cx="1134" cy="1225"/>
            </a:xfrm>
          </p:grpSpPr>
          <p:sp>
            <p:nvSpPr>
              <p:cNvPr id="340" name="Freeform 205"/>
              <p:cNvSpPr>
                <a:spLocks/>
              </p:cNvSpPr>
              <p:nvPr/>
            </p:nvSpPr>
            <p:spPr bwMode="auto">
              <a:xfrm>
                <a:off x="4468" y="890"/>
                <a:ext cx="317" cy="1225"/>
              </a:xfrm>
              <a:custGeom>
                <a:avLst/>
                <a:gdLst/>
                <a:ahLst/>
                <a:cxnLst>
                  <a:cxn ang="0">
                    <a:pos x="363" y="0"/>
                  </a:cxn>
                  <a:cxn ang="0">
                    <a:pos x="0" y="363"/>
                  </a:cxn>
                  <a:cxn ang="0">
                    <a:pos x="0" y="1315"/>
                  </a:cxn>
                  <a:cxn ang="0">
                    <a:pos x="136" y="1315"/>
                  </a:cxn>
                  <a:cxn ang="0">
                    <a:pos x="136" y="363"/>
                  </a:cxn>
                  <a:cxn ang="0">
                    <a:pos x="499" y="0"/>
                  </a:cxn>
                  <a:cxn ang="0">
                    <a:pos x="363" y="0"/>
                  </a:cxn>
                </a:cxnLst>
                <a:rect l="0" t="0" r="r" b="b"/>
                <a:pathLst>
                  <a:path w="499" h="1315">
                    <a:moveTo>
                      <a:pt x="363" y="0"/>
                    </a:moveTo>
                    <a:lnTo>
                      <a:pt x="0" y="363"/>
                    </a:lnTo>
                    <a:lnTo>
                      <a:pt x="0" y="1315"/>
                    </a:lnTo>
                    <a:lnTo>
                      <a:pt x="136" y="1315"/>
                    </a:lnTo>
                    <a:lnTo>
                      <a:pt x="136" y="363"/>
                    </a:lnTo>
                    <a:lnTo>
                      <a:pt x="499" y="0"/>
                    </a:lnTo>
                    <a:lnTo>
                      <a:pt x="363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41" name="Freeform 206"/>
              <p:cNvSpPr>
                <a:spLocks/>
              </p:cNvSpPr>
              <p:nvPr/>
            </p:nvSpPr>
            <p:spPr bwMode="auto">
              <a:xfrm>
                <a:off x="4014" y="890"/>
                <a:ext cx="363" cy="1225"/>
              </a:xfrm>
              <a:custGeom>
                <a:avLst/>
                <a:gdLst/>
                <a:ahLst/>
                <a:cxnLst>
                  <a:cxn ang="0">
                    <a:pos x="363" y="1315"/>
                  </a:cxn>
                  <a:cxn ang="0">
                    <a:pos x="363" y="363"/>
                  </a:cxn>
                  <a:cxn ang="0">
                    <a:pos x="90" y="0"/>
                  </a:cxn>
                  <a:cxn ang="0">
                    <a:pos x="0" y="0"/>
                  </a:cxn>
                  <a:cxn ang="0">
                    <a:pos x="272" y="363"/>
                  </a:cxn>
                  <a:cxn ang="0">
                    <a:pos x="272" y="1315"/>
                  </a:cxn>
                  <a:cxn ang="0">
                    <a:pos x="363" y="1315"/>
                  </a:cxn>
                </a:cxnLst>
                <a:rect l="0" t="0" r="r" b="b"/>
                <a:pathLst>
                  <a:path w="363" h="1315">
                    <a:moveTo>
                      <a:pt x="363" y="1315"/>
                    </a:moveTo>
                    <a:lnTo>
                      <a:pt x="363" y="363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272" y="363"/>
                    </a:lnTo>
                    <a:lnTo>
                      <a:pt x="272" y="1315"/>
                    </a:lnTo>
                    <a:lnTo>
                      <a:pt x="363" y="131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42" name="Freeform 207"/>
              <p:cNvSpPr>
                <a:spLocks/>
              </p:cNvSpPr>
              <p:nvPr/>
            </p:nvSpPr>
            <p:spPr bwMode="auto">
              <a:xfrm>
                <a:off x="4649" y="890"/>
                <a:ext cx="318" cy="363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0" y="363"/>
                  </a:cxn>
                  <a:cxn ang="0">
                    <a:pos x="91" y="363"/>
                  </a:cxn>
                  <a:cxn ang="0">
                    <a:pos x="318" y="0"/>
                  </a:cxn>
                  <a:cxn ang="0">
                    <a:pos x="227" y="0"/>
                  </a:cxn>
                </a:cxnLst>
                <a:rect l="0" t="0" r="r" b="b"/>
                <a:pathLst>
                  <a:path w="318" h="363">
                    <a:moveTo>
                      <a:pt x="227" y="0"/>
                    </a:moveTo>
                    <a:lnTo>
                      <a:pt x="0" y="363"/>
                    </a:lnTo>
                    <a:lnTo>
                      <a:pt x="91" y="363"/>
                    </a:lnTo>
                    <a:lnTo>
                      <a:pt x="318" y="0"/>
                    </a:lnTo>
                    <a:lnTo>
                      <a:pt x="22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43" name="Freeform 208"/>
              <p:cNvSpPr>
                <a:spLocks/>
              </p:cNvSpPr>
              <p:nvPr/>
            </p:nvSpPr>
            <p:spPr bwMode="auto">
              <a:xfrm>
                <a:off x="3833" y="890"/>
                <a:ext cx="362" cy="363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362" y="363"/>
                  </a:cxn>
                  <a:cxn ang="0">
                    <a:pos x="272" y="363"/>
                  </a:cxn>
                  <a:cxn ang="0">
                    <a:pos x="0" y="0"/>
                  </a:cxn>
                  <a:cxn ang="0">
                    <a:pos x="90" y="0"/>
                  </a:cxn>
                </a:cxnLst>
                <a:rect l="0" t="0" r="r" b="b"/>
                <a:pathLst>
                  <a:path w="362" h="363">
                    <a:moveTo>
                      <a:pt x="90" y="0"/>
                    </a:moveTo>
                    <a:lnTo>
                      <a:pt x="362" y="363"/>
                    </a:lnTo>
                    <a:lnTo>
                      <a:pt x="272" y="363"/>
                    </a:lnTo>
                    <a:lnTo>
                      <a:pt x="0" y="0"/>
                    </a:lnTo>
                    <a:lnTo>
                      <a:pt x="9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44" name="Line 209"/>
              <p:cNvSpPr>
                <a:spLocks noChangeShapeType="1"/>
              </p:cNvSpPr>
              <p:nvPr/>
            </p:nvSpPr>
            <p:spPr bwMode="auto">
              <a:xfrm>
                <a:off x="4377" y="1253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45" name="Line 210"/>
              <p:cNvSpPr>
                <a:spLocks noChangeShapeType="1"/>
              </p:cNvSpPr>
              <p:nvPr/>
            </p:nvSpPr>
            <p:spPr bwMode="auto">
              <a:xfrm>
                <a:off x="4377" y="1298"/>
                <a:ext cx="91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46" name="Line 211"/>
              <p:cNvSpPr>
                <a:spLocks noChangeShapeType="1"/>
              </p:cNvSpPr>
              <p:nvPr/>
            </p:nvSpPr>
            <p:spPr bwMode="auto">
              <a:xfrm>
                <a:off x="4604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47" name="Line 212"/>
              <p:cNvSpPr>
                <a:spLocks noChangeShapeType="1"/>
              </p:cNvSpPr>
              <p:nvPr/>
            </p:nvSpPr>
            <p:spPr bwMode="auto">
              <a:xfrm>
                <a:off x="4150" y="1162"/>
                <a:ext cx="9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48" name="Freeform 298"/>
          <p:cNvSpPr>
            <a:spLocks/>
          </p:cNvSpPr>
          <p:nvPr/>
        </p:nvSpPr>
        <p:spPr bwMode="auto">
          <a:xfrm rot="16200000">
            <a:off x="1424317" y="3550794"/>
            <a:ext cx="105477" cy="71439"/>
          </a:xfrm>
          <a:custGeom>
            <a:avLst/>
            <a:gdLst/>
            <a:ahLst/>
            <a:cxnLst>
              <a:cxn ang="0">
                <a:pos x="343" y="38"/>
              </a:cxn>
              <a:cxn ang="0">
                <a:pos x="397" y="47"/>
              </a:cxn>
              <a:cxn ang="0">
                <a:pos x="447" y="55"/>
              </a:cxn>
              <a:cxn ang="0">
                <a:pos x="491" y="63"/>
              </a:cxn>
              <a:cxn ang="0">
                <a:pos x="529" y="73"/>
              </a:cxn>
              <a:cxn ang="0">
                <a:pos x="559" y="85"/>
              </a:cxn>
              <a:cxn ang="0">
                <a:pos x="580" y="102"/>
              </a:cxn>
              <a:cxn ang="0">
                <a:pos x="592" y="125"/>
              </a:cxn>
              <a:cxn ang="0">
                <a:pos x="592" y="154"/>
              </a:cxn>
              <a:cxn ang="0">
                <a:pos x="588" y="169"/>
              </a:cxn>
              <a:cxn ang="0">
                <a:pos x="572" y="189"/>
              </a:cxn>
              <a:cxn ang="0">
                <a:pos x="547" y="201"/>
              </a:cxn>
              <a:cxn ang="0">
                <a:pos x="514" y="206"/>
              </a:cxn>
              <a:cxn ang="0">
                <a:pos x="474" y="206"/>
              </a:cxn>
              <a:cxn ang="0">
                <a:pos x="430" y="201"/>
              </a:cxn>
              <a:cxn ang="0">
                <a:pos x="382" y="194"/>
              </a:cxn>
              <a:cxn ang="0">
                <a:pos x="331" y="185"/>
              </a:cxn>
              <a:cxn ang="0">
                <a:pos x="288" y="177"/>
              </a:cxn>
              <a:cxn ang="0">
                <a:pos x="246" y="169"/>
              </a:cxn>
              <a:cxn ang="0">
                <a:pos x="201" y="161"/>
              </a:cxn>
              <a:cxn ang="0">
                <a:pos x="156" y="152"/>
              </a:cxn>
              <a:cxn ang="0">
                <a:pos x="112" y="142"/>
              </a:cxn>
              <a:cxn ang="0">
                <a:pos x="73" y="130"/>
              </a:cxn>
              <a:cxn ang="0">
                <a:pos x="39" y="117"/>
              </a:cxn>
              <a:cxn ang="0">
                <a:pos x="15" y="101"/>
              </a:cxn>
              <a:cxn ang="0">
                <a:pos x="1" y="82"/>
              </a:cxn>
              <a:cxn ang="0">
                <a:pos x="1" y="59"/>
              </a:cxn>
              <a:cxn ang="0">
                <a:pos x="10" y="40"/>
              </a:cxn>
              <a:cxn ang="0">
                <a:pos x="30" y="19"/>
              </a:cxn>
              <a:cxn ang="0">
                <a:pos x="58" y="6"/>
              </a:cxn>
              <a:cxn ang="0">
                <a:pos x="91" y="0"/>
              </a:cxn>
              <a:cxn ang="0">
                <a:pos x="128" y="0"/>
              </a:cxn>
              <a:cxn ang="0">
                <a:pos x="170" y="4"/>
              </a:cxn>
              <a:cxn ang="0">
                <a:pos x="214" y="12"/>
              </a:cxn>
              <a:cxn ang="0">
                <a:pos x="259" y="21"/>
              </a:cxn>
              <a:cxn ang="0">
                <a:pos x="304" y="30"/>
              </a:cxn>
            </a:cxnLst>
            <a:rect l="0" t="0" r="r" b="b"/>
            <a:pathLst>
              <a:path w="593" h="207">
                <a:moveTo>
                  <a:pt x="314" y="33"/>
                </a:moveTo>
                <a:lnTo>
                  <a:pt x="343" y="38"/>
                </a:lnTo>
                <a:lnTo>
                  <a:pt x="370" y="43"/>
                </a:lnTo>
                <a:lnTo>
                  <a:pt x="397" y="47"/>
                </a:lnTo>
                <a:lnTo>
                  <a:pt x="423" y="51"/>
                </a:lnTo>
                <a:lnTo>
                  <a:pt x="447" y="55"/>
                </a:lnTo>
                <a:lnTo>
                  <a:pt x="470" y="59"/>
                </a:lnTo>
                <a:lnTo>
                  <a:pt x="491" y="63"/>
                </a:lnTo>
                <a:lnTo>
                  <a:pt x="511" y="68"/>
                </a:lnTo>
                <a:lnTo>
                  <a:pt x="529" y="73"/>
                </a:lnTo>
                <a:lnTo>
                  <a:pt x="545" y="79"/>
                </a:lnTo>
                <a:lnTo>
                  <a:pt x="559" y="85"/>
                </a:lnTo>
                <a:lnTo>
                  <a:pt x="571" y="93"/>
                </a:lnTo>
                <a:lnTo>
                  <a:pt x="580" y="102"/>
                </a:lnTo>
                <a:lnTo>
                  <a:pt x="587" y="113"/>
                </a:lnTo>
                <a:lnTo>
                  <a:pt x="592" y="125"/>
                </a:lnTo>
                <a:lnTo>
                  <a:pt x="593" y="139"/>
                </a:lnTo>
                <a:lnTo>
                  <a:pt x="592" y="154"/>
                </a:lnTo>
                <a:lnTo>
                  <a:pt x="592" y="156"/>
                </a:lnTo>
                <a:lnTo>
                  <a:pt x="588" y="169"/>
                </a:lnTo>
                <a:lnTo>
                  <a:pt x="581" y="180"/>
                </a:lnTo>
                <a:lnTo>
                  <a:pt x="572" y="189"/>
                </a:lnTo>
                <a:lnTo>
                  <a:pt x="561" y="196"/>
                </a:lnTo>
                <a:lnTo>
                  <a:pt x="547" y="201"/>
                </a:lnTo>
                <a:lnTo>
                  <a:pt x="531" y="204"/>
                </a:lnTo>
                <a:lnTo>
                  <a:pt x="514" y="206"/>
                </a:lnTo>
                <a:lnTo>
                  <a:pt x="495" y="206"/>
                </a:lnTo>
                <a:lnTo>
                  <a:pt x="474" y="206"/>
                </a:lnTo>
                <a:lnTo>
                  <a:pt x="453" y="204"/>
                </a:lnTo>
                <a:lnTo>
                  <a:pt x="430" y="201"/>
                </a:lnTo>
                <a:lnTo>
                  <a:pt x="406" y="198"/>
                </a:lnTo>
                <a:lnTo>
                  <a:pt x="382" y="194"/>
                </a:lnTo>
                <a:lnTo>
                  <a:pt x="357" y="190"/>
                </a:lnTo>
                <a:lnTo>
                  <a:pt x="331" y="185"/>
                </a:lnTo>
                <a:lnTo>
                  <a:pt x="306" y="180"/>
                </a:lnTo>
                <a:lnTo>
                  <a:pt x="288" y="177"/>
                </a:lnTo>
                <a:lnTo>
                  <a:pt x="268" y="173"/>
                </a:lnTo>
                <a:lnTo>
                  <a:pt x="246" y="169"/>
                </a:lnTo>
                <a:lnTo>
                  <a:pt x="224" y="165"/>
                </a:lnTo>
                <a:lnTo>
                  <a:pt x="201" y="161"/>
                </a:lnTo>
                <a:lnTo>
                  <a:pt x="178" y="157"/>
                </a:lnTo>
                <a:lnTo>
                  <a:pt x="156" y="152"/>
                </a:lnTo>
                <a:lnTo>
                  <a:pt x="133" y="147"/>
                </a:lnTo>
                <a:lnTo>
                  <a:pt x="112" y="142"/>
                </a:lnTo>
                <a:lnTo>
                  <a:pt x="92" y="137"/>
                </a:lnTo>
                <a:lnTo>
                  <a:pt x="73" y="130"/>
                </a:lnTo>
                <a:lnTo>
                  <a:pt x="55" y="124"/>
                </a:lnTo>
                <a:lnTo>
                  <a:pt x="39" y="117"/>
                </a:lnTo>
                <a:lnTo>
                  <a:pt x="26" y="109"/>
                </a:lnTo>
                <a:lnTo>
                  <a:pt x="15" y="101"/>
                </a:lnTo>
                <a:lnTo>
                  <a:pt x="7" y="92"/>
                </a:lnTo>
                <a:lnTo>
                  <a:pt x="1" y="82"/>
                </a:lnTo>
                <a:lnTo>
                  <a:pt x="0" y="71"/>
                </a:lnTo>
                <a:lnTo>
                  <a:pt x="1" y="59"/>
                </a:lnTo>
                <a:lnTo>
                  <a:pt x="3" y="54"/>
                </a:lnTo>
                <a:lnTo>
                  <a:pt x="10" y="40"/>
                </a:lnTo>
                <a:lnTo>
                  <a:pt x="19" y="29"/>
                </a:lnTo>
                <a:lnTo>
                  <a:pt x="30" y="19"/>
                </a:lnTo>
                <a:lnTo>
                  <a:pt x="43" y="12"/>
                </a:lnTo>
                <a:lnTo>
                  <a:pt x="58" y="6"/>
                </a:lnTo>
                <a:lnTo>
                  <a:pt x="74" y="2"/>
                </a:lnTo>
                <a:lnTo>
                  <a:pt x="91" y="0"/>
                </a:lnTo>
                <a:lnTo>
                  <a:pt x="109" y="0"/>
                </a:lnTo>
                <a:lnTo>
                  <a:pt x="128" y="0"/>
                </a:lnTo>
                <a:lnTo>
                  <a:pt x="149" y="2"/>
                </a:lnTo>
                <a:lnTo>
                  <a:pt x="170" y="4"/>
                </a:lnTo>
                <a:lnTo>
                  <a:pt x="192" y="8"/>
                </a:lnTo>
                <a:lnTo>
                  <a:pt x="214" y="12"/>
                </a:lnTo>
                <a:lnTo>
                  <a:pt x="236" y="16"/>
                </a:lnTo>
                <a:lnTo>
                  <a:pt x="259" y="21"/>
                </a:lnTo>
                <a:lnTo>
                  <a:pt x="282" y="26"/>
                </a:lnTo>
                <a:lnTo>
                  <a:pt x="304" y="30"/>
                </a:lnTo>
                <a:lnTo>
                  <a:pt x="314" y="33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9" name="Freeform 298"/>
          <p:cNvSpPr>
            <a:spLocks/>
          </p:cNvSpPr>
          <p:nvPr/>
        </p:nvSpPr>
        <p:spPr bwMode="auto">
          <a:xfrm rot="16200000">
            <a:off x="1267589" y="3679819"/>
            <a:ext cx="105478" cy="99143"/>
          </a:xfrm>
          <a:custGeom>
            <a:avLst/>
            <a:gdLst/>
            <a:ahLst/>
            <a:cxnLst>
              <a:cxn ang="0">
                <a:pos x="343" y="38"/>
              </a:cxn>
              <a:cxn ang="0">
                <a:pos x="397" y="47"/>
              </a:cxn>
              <a:cxn ang="0">
                <a:pos x="447" y="55"/>
              </a:cxn>
              <a:cxn ang="0">
                <a:pos x="491" y="63"/>
              </a:cxn>
              <a:cxn ang="0">
                <a:pos x="529" y="73"/>
              </a:cxn>
              <a:cxn ang="0">
                <a:pos x="559" y="85"/>
              </a:cxn>
              <a:cxn ang="0">
                <a:pos x="580" y="102"/>
              </a:cxn>
              <a:cxn ang="0">
                <a:pos x="592" y="125"/>
              </a:cxn>
              <a:cxn ang="0">
                <a:pos x="592" y="154"/>
              </a:cxn>
              <a:cxn ang="0">
                <a:pos x="588" y="169"/>
              </a:cxn>
              <a:cxn ang="0">
                <a:pos x="572" y="189"/>
              </a:cxn>
              <a:cxn ang="0">
                <a:pos x="547" y="201"/>
              </a:cxn>
              <a:cxn ang="0">
                <a:pos x="514" y="206"/>
              </a:cxn>
              <a:cxn ang="0">
                <a:pos x="474" y="206"/>
              </a:cxn>
              <a:cxn ang="0">
                <a:pos x="430" y="201"/>
              </a:cxn>
              <a:cxn ang="0">
                <a:pos x="382" y="194"/>
              </a:cxn>
              <a:cxn ang="0">
                <a:pos x="331" y="185"/>
              </a:cxn>
              <a:cxn ang="0">
                <a:pos x="288" y="177"/>
              </a:cxn>
              <a:cxn ang="0">
                <a:pos x="246" y="169"/>
              </a:cxn>
              <a:cxn ang="0">
                <a:pos x="201" y="161"/>
              </a:cxn>
              <a:cxn ang="0">
                <a:pos x="156" y="152"/>
              </a:cxn>
              <a:cxn ang="0">
                <a:pos x="112" y="142"/>
              </a:cxn>
              <a:cxn ang="0">
                <a:pos x="73" y="130"/>
              </a:cxn>
              <a:cxn ang="0">
                <a:pos x="39" y="117"/>
              </a:cxn>
              <a:cxn ang="0">
                <a:pos x="15" y="101"/>
              </a:cxn>
              <a:cxn ang="0">
                <a:pos x="1" y="82"/>
              </a:cxn>
              <a:cxn ang="0">
                <a:pos x="1" y="59"/>
              </a:cxn>
              <a:cxn ang="0">
                <a:pos x="10" y="40"/>
              </a:cxn>
              <a:cxn ang="0">
                <a:pos x="30" y="19"/>
              </a:cxn>
              <a:cxn ang="0">
                <a:pos x="58" y="6"/>
              </a:cxn>
              <a:cxn ang="0">
                <a:pos x="91" y="0"/>
              </a:cxn>
              <a:cxn ang="0">
                <a:pos x="128" y="0"/>
              </a:cxn>
              <a:cxn ang="0">
                <a:pos x="170" y="4"/>
              </a:cxn>
              <a:cxn ang="0">
                <a:pos x="214" y="12"/>
              </a:cxn>
              <a:cxn ang="0">
                <a:pos x="259" y="21"/>
              </a:cxn>
              <a:cxn ang="0">
                <a:pos x="304" y="30"/>
              </a:cxn>
            </a:cxnLst>
            <a:rect l="0" t="0" r="r" b="b"/>
            <a:pathLst>
              <a:path w="593" h="207">
                <a:moveTo>
                  <a:pt x="314" y="33"/>
                </a:moveTo>
                <a:lnTo>
                  <a:pt x="343" y="38"/>
                </a:lnTo>
                <a:lnTo>
                  <a:pt x="370" y="43"/>
                </a:lnTo>
                <a:lnTo>
                  <a:pt x="397" y="47"/>
                </a:lnTo>
                <a:lnTo>
                  <a:pt x="423" y="51"/>
                </a:lnTo>
                <a:lnTo>
                  <a:pt x="447" y="55"/>
                </a:lnTo>
                <a:lnTo>
                  <a:pt x="470" y="59"/>
                </a:lnTo>
                <a:lnTo>
                  <a:pt x="491" y="63"/>
                </a:lnTo>
                <a:lnTo>
                  <a:pt x="511" y="68"/>
                </a:lnTo>
                <a:lnTo>
                  <a:pt x="529" y="73"/>
                </a:lnTo>
                <a:lnTo>
                  <a:pt x="545" y="79"/>
                </a:lnTo>
                <a:lnTo>
                  <a:pt x="559" y="85"/>
                </a:lnTo>
                <a:lnTo>
                  <a:pt x="571" y="93"/>
                </a:lnTo>
                <a:lnTo>
                  <a:pt x="580" y="102"/>
                </a:lnTo>
                <a:lnTo>
                  <a:pt x="587" y="113"/>
                </a:lnTo>
                <a:lnTo>
                  <a:pt x="592" y="125"/>
                </a:lnTo>
                <a:lnTo>
                  <a:pt x="593" y="139"/>
                </a:lnTo>
                <a:lnTo>
                  <a:pt x="592" y="154"/>
                </a:lnTo>
                <a:lnTo>
                  <a:pt x="592" y="156"/>
                </a:lnTo>
                <a:lnTo>
                  <a:pt x="588" y="169"/>
                </a:lnTo>
                <a:lnTo>
                  <a:pt x="581" y="180"/>
                </a:lnTo>
                <a:lnTo>
                  <a:pt x="572" y="189"/>
                </a:lnTo>
                <a:lnTo>
                  <a:pt x="561" y="196"/>
                </a:lnTo>
                <a:lnTo>
                  <a:pt x="547" y="201"/>
                </a:lnTo>
                <a:lnTo>
                  <a:pt x="531" y="204"/>
                </a:lnTo>
                <a:lnTo>
                  <a:pt x="514" y="206"/>
                </a:lnTo>
                <a:lnTo>
                  <a:pt x="495" y="206"/>
                </a:lnTo>
                <a:lnTo>
                  <a:pt x="474" y="206"/>
                </a:lnTo>
                <a:lnTo>
                  <a:pt x="453" y="204"/>
                </a:lnTo>
                <a:lnTo>
                  <a:pt x="430" y="201"/>
                </a:lnTo>
                <a:lnTo>
                  <a:pt x="406" y="198"/>
                </a:lnTo>
                <a:lnTo>
                  <a:pt x="382" y="194"/>
                </a:lnTo>
                <a:lnTo>
                  <a:pt x="357" y="190"/>
                </a:lnTo>
                <a:lnTo>
                  <a:pt x="331" y="185"/>
                </a:lnTo>
                <a:lnTo>
                  <a:pt x="306" y="180"/>
                </a:lnTo>
                <a:lnTo>
                  <a:pt x="288" y="177"/>
                </a:lnTo>
                <a:lnTo>
                  <a:pt x="268" y="173"/>
                </a:lnTo>
                <a:lnTo>
                  <a:pt x="246" y="169"/>
                </a:lnTo>
                <a:lnTo>
                  <a:pt x="224" y="165"/>
                </a:lnTo>
                <a:lnTo>
                  <a:pt x="201" y="161"/>
                </a:lnTo>
                <a:lnTo>
                  <a:pt x="178" y="157"/>
                </a:lnTo>
                <a:lnTo>
                  <a:pt x="156" y="152"/>
                </a:lnTo>
                <a:lnTo>
                  <a:pt x="133" y="147"/>
                </a:lnTo>
                <a:lnTo>
                  <a:pt x="112" y="142"/>
                </a:lnTo>
                <a:lnTo>
                  <a:pt x="92" y="137"/>
                </a:lnTo>
                <a:lnTo>
                  <a:pt x="73" y="130"/>
                </a:lnTo>
                <a:lnTo>
                  <a:pt x="55" y="124"/>
                </a:lnTo>
                <a:lnTo>
                  <a:pt x="39" y="117"/>
                </a:lnTo>
                <a:lnTo>
                  <a:pt x="26" y="109"/>
                </a:lnTo>
                <a:lnTo>
                  <a:pt x="15" y="101"/>
                </a:lnTo>
                <a:lnTo>
                  <a:pt x="7" y="92"/>
                </a:lnTo>
                <a:lnTo>
                  <a:pt x="1" y="82"/>
                </a:lnTo>
                <a:lnTo>
                  <a:pt x="0" y="71"/>
                </a:lnTo>
                <a:lnTo>
                  <a:pt x="1" y="59"/>
                </a:lnTo>
                <a:lnTo>
                  <a:pt x="3" y="54"/>
                </a:lnTo>
                <a:lnTo>
                  <a:pt x="10" y="40"/>
                </a:lnTo>
                <a:lnTo>
                  <a:pt x="19" y="29"/>
                </a:lnTo>
                <a:lnTo>
                  <a:pt x="30" y="19"/>
                </a:lnTo>
                <a:lnTo>
                  <a:pt x="43" y="12"/>
                </a:lnTo>
                <a:lnTo>
                  <a:pt x="58" y="6"/>
                </a:lnTo>
                <a:lnTo>
                  <a:pt x="74" y="2"/>
                </a:lnTo>
                <a:lnTo>
                  <a:pt x="91" y="0"/>
                </a:lnTo>
                <a:lnTo>
                  <a:pt x="109" y="0"/>
                </a:lnTo>
                <a:lnTo>
                  <a:pt x="128" y="0"/>
                </a:lnTo>
                <a:lnTo>
                  <a:pt x="149" y="2"/>
                </a:lnTo>
                <a:lnTo>
                  <a:pt x="170" y="4"/>
                </a:lnTo>
                <a:lnTo>
                  <a:pt x="192" y="8"/>
                </a:lnTo>
                <a:lnTo>
                  <a:pt x="214" y="12"/>
                </a:lnTo>
                <a:lnTo>
                  <a:pt x="236" y="16"/>
                </a:lnTo>
                <a:lnTo>
                  <a:pt x="259" y="21"/>
                </a:lnTo>
                <a:lnTo>
                  <a:pt x="282" y="26"/>
                </a:lnTo>
                <a:lnTo>
                  <a:pt x="304" y="30"/>
                </a:lnTo>
                <a:lnTo>
                  <a:pt x="314" y="33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0" name="ZoneTexte 349"/>
          <p:cNvSpPr txBox="1"/>
          <p:nvPr/>
        </p:nvSpPr>
        <p:spPr>
          <a:xfrm>
            <a:off x="12575" y="4335971"/>
            <a:ext cx="17859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1100" b="1" dirty="0" smtClean="0"/>
              <a:t> Toxine :</a:t>
            </a:r>
          </a:p>
          <a:p>
            <a:pPr>
              <a:buFont typeface="Arial" pitchFamily="34" charset="0"/>
              <a:buChar char="•"/>
            </a:pPr>
            <a:r>
              <a:rPr lang="fr-FR" sz="1100" b="1" dirty="0" smtClean="0"/>
              <a:t>  tétanique </a:t>
            </a:r>
          </a:p>
          <a:p>
            <a:pPr>
              <a:buFont typeface="Arial" pitchFamily="34" charset="0"/>
              <a:buChar char="•"/>
            </a:pPr>
            <a:r>
              <a:rPr lang="fr-FR" sz="1100" b="1" dirty="0" smtClean="0"/>
              <a:t>  diphtérique </a:t>
            </a:r>
          </a:p>
          <a:p>
            <a:pPr>
              <a:buFont typeface="Arial" pitchFamily="34" charset="0"/>
              <a:buChar char="•"/>
            </a:pPr>
            <a:r>
              <a:rPr lang="fr-FR" sz="1100" b="1" dirty="0" smtClean="0"/>
              <a:t>   botulique</a:t>
            </a:r>
          </a:p>
          <a:p>
            <a:endParaRPr lang="fr-FR" sz="1100" b="1" dirty="0" smtClean="0"/>
          </a:p>
          <a:p>
            <a:pPr>
              <a:buFont typeface="Wingdings" pitchFamily="2" charset="2"/>
              <a:buChar char="§"/>
            </a:pPr>
            <a:r>
              <a:rPr lang="fr-FR" sz="1100" b="1" dirty="0" smtClean="0"/>
              <a:t> Virus :</a:t>
            </a:r>
          </a:p>
          <a:p>
            <a:r>
              <a:rPr lang="fr-FR" sz="1100" b="1" dirty="0" smtClean="0"/>
              <a:t>    Les </a:t>
            </a:r>
            <a:r>
              <a:rPr lang="fr-FR" sz="1100" b="1" dirty="0" err="1" smtClean="0"/>
              <a:t>Ac</a:t>
            </a:r>
            <a:r>
              <a:rPr lang="fr-FR" sz="1100" b="1" dirty="0" smtClean="0"/>
              <a:t> empêchent </a:t>
            </a:r>
          </a:p>
          <a:p>
            <a:r>
              <a:rPr lang="fr-FR" sz="1100" b="1" dirty="0" smtClean="0"/>
              <a:t>     l’interaction des virus </a:t>
            </a:r>
          </a:p>
          <a:p>
            <a:r>
              <a:rPr lang="fr-FR" sz="1100" b="1" dirty="0" smtClean="0"/>
              <a:t>     avec la cellule cible </a:t>
            </a:r>
          </a:p>
        </p:txBody>
      </p:sp>
      <p:sp>
        <p:nvSpPr>
          <p:cNvPr id="352" name="ZoneTexte 351"/>
          <p:cNvSpPr txBox="1"/>
          <p:nvPr/>
        </p:nvSpPr>
        <p:spPr>
          <a:xfrm>
            <a:off x="7072328" y="4500569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Ex : germes encapsulés </a:t>
            </a:r>
          </a:p>
          <a:p>
            <a:pPr>
              <a:buFont typeface="Arial" pitchFamily="34" charset="0"/>
              <a:buChar char="•"/>
            </a:pPr>
            <a:r>
              <a:rPr lang="fr-FR" sz="1100" b="1" i="1" dirty="0" smtClean="0"/>
              <a:t> Pneumocoque</a:t>
            </a:r>
          </a:p>
          <a:p>
            <a:pPr>
              <a:buFont typeface="Arial" pitchFamily="34" charset="0"/>
              <a:buChar char="•"/>
            </a:pPr>
            <a:r>
              <a:rPr lang="fr-FR" sz="1100" b="1" i="1" dirty="0" smtClean="0"/>
              <a:t> streptocoque</a:t>
            </a:r>
          </a:p>
          <a:p>
            <a:pPr>
              <a:buFont typeface="Arial" pitchFamily="34" charset="0"/>
              <a:buChar char="•"/>
            </a:pPr>
            <a:r>
              <a:rPr lang="fr-FR" sz="1100" b="1" i="1" dirty="0" smtClean="0"/>
              <a:t> staphylocoque</a:t>
            </a:r>
          </a:p>
        </p:txBody>
      </p:sp>
      <p:sp>
        <p:nvSpPr>
          <p:cNvPr id="353" name="ZoneTexte 352"/>
          <p:cNvSpPr txBox="1"/>
          <p:nvPr/>
        </p:nvSpPr>
        <p:spPr>
          <a:xfrm>
            <a:off x="155451" y="1357298"/>
            <a:ext cx="150019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Neutralisation des toxines et des virus </a:t>
            </a:r>
            <a:endParaRPr lang="fr-FR" sz="1200" b="1" dirty="0"/>
          </a:p>
        </p:txBody>
      </p:sp>
      <p:sp>
        <p:nvSpPr>
          <p:cNvPr id="354" name="ZoneTexte 353"/>
          <p:cNvSpPr txBox="1"/>
          <p:nvPr/>
        </p:nvSpPr>
        <p:spPr>
          <a:xfrm>
            <a:off x="2546336" y="1323959"/>
            <a:ext cx="1357322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Lyse complément dépendante</a:t>
            </a:r>
            <a:endParaRPr lang="fr-FR" sz="1200" b="1" dirty="0"/>
          </a:p>
        </p:txBody>
      </p:sp>
      <p:sp>
        <p:nvSpPr>
          <p:cNvPr id="355" name="ZoneTexte 354"/>
          <p:cNvSpPr txBox="1"/>
          <p:nvPr/>
        </p:nvSpPr>
        <p:spPr>
          <a:xfrm>
            <a:off x="7286642" y="1285860"/>
            <a:ext cx="1357322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Opsonisation</a:t>
            </a:r>
            <a:r>
              <a:rPr lang="fr-FR" sz="1200" b="1" dirty="0" smtClean="0"/>
              <a:t> et phagocytose</a:t>
            </a:r>
            <a:endParaRPr lang="fr-FR" sz="1200" b="1" dirty="0"/>
          </a:p>
        </p:txBody>
      </p:sp>
      <p:sp>
        <p:nvSpPr>
          <p:cNvPr id="356" name="Freeform 298"/>
          <p:cNvSpPr>
            <a:spLocks/>
          </p:cNvSpPr>
          <p:nvPr/>
        </p:nvSpPr>
        <p:spPr bwMode="auto">
          <a:xfrm rot="16200000">
            <a:off x="1602912" y="3667475"/>
            <a:ext cx="115001" cy="133353"/>
          </a:xfrm>
          <a:custGeom>
            <a:avLst/>
            <a:gdLst/>
            <a:ahLst/>
            <a:cxnLst>
              <a:cxn ang="0">
                <a:pos x="343" y="38"/>
              </a:cxn>
              <a:cxn ang="0">
                <a:pos x="397" y="47"/>
              </a:cxn>
              <a:cxn ang="0">
                <a:pos x="447" y="55"/>
              </a:cxn>
              <a:cxn ang="0">
                <a:pos x="491" y="63"/>
              </a:cxn>
              <a:cxn ang="0">
                <a:pos x="529" y="73"/>
              </a:cxn>
              <a:cxn ang="0">
                <a:pos x="559" y="85"/>
              </a:cxn>
              <a:cxn ang="0">
                <a:pos x="580" y="102"/>
              </a:cxn>
              <a:cxn ang="0">
                <a:pos x="592" y="125"/>
              </a:cxn>
              <a:cxn ang="0">
                <a:pos x="592" y="154"/>
              </a:cxn>
              <a:cxn ang="0">
                <a:pos x="588" y="169"/>
              </a:cxn>
              <a:cxn ang="0">
                <a:pos x="572" y="189"/>
              </a:cxn>
              <a:cxn ang="0">
                <a:pos x="547" y="201"/>
              </a:cxn>
              <a:cxn ang="0">
                <a:pos x="514" y="206"/>
              </a:cxn>
              <a:cxn ang="0">
                <a:pos x="474" y="206"/>
              </a:cxn>
              <a:cxn ang="0">
                <a:pos x="430" y="201"/>
              </a:cxn>
              <a:cxn ang="0">
                <a:pos x="382" y="194"/>
              </a:cxn>
              <a:cxn ang="0">
                <a:pos x="331" y="185"/>
              </a:cxn>
              <a:cxn ang="0">
                <a:pos x="288" y="177"/>
              </a:cxn>
              <a:cxn ang="0">
                <a:pos x="246" y="169"/>
              </a:cxn>
              <a:cxn ang="0">
                <a:pos x="201" y="161"/>
              </a:cxn>
              <a:cxn ang="0">
                <a:pos x="156" y="152"/>
              </a:cxn>
              <a:cxn ang="0">
                <a:pos x="112" y="142"/>
              </a:cxn>
              <a:cxn ang="0">
                <a:pos x="73" y="130"/>
              </a:cxn>
              <a:cxn ang="0">
                <a:pos x="39" y="117"/>
              </a:cxn>
              <a:cxn ang="0">
                <a:pos x="15" y="101"/>
              </a:cxn>
              <a:cxn ang="0">
                <a:pos x="1" y="82"/>
              </a:cxn>
              <a:cxn ang="0">
                <a:pos x="1" y="59"/>
              </a:cxn>
              <a:cxn ang="0">
                <a:pos x="10" y="40"/>
              </a:cxn>
              <a:cxn ang="0">
                <a:pos x="30" y="19"/>
              </a:cxn>
              <a:cxn ang="0">
                <a:pos x="58" y="6"/>
              </a:cxn>
              <a:cxn ang="0">
                <a:pos x="91" y="0"/>
              </a:cxn>
              <a:cxn ang="0">
                <a:pos x="128" y="0"/>
              </a:cxn>
              <a:cxn ang="0">
                <a:pos x="170" y="4"/>
              </a:cxn>
              <a:cxn ang="0">
                <a:pos x="214" y="12"/>
              </a:cxn>
              <a:cxn ang="0">
                <a:pos x="259" y="21"/>
              </a:cxn>
              <a:cxn ang="0">
                <a:pos x="304" y="30"/>
              </a:cxn>
            </a:cxnLst>
            <a:rect l="0" t="0" r="r" b="b"/>
            <a:pathLst>
              <a:path w="593" h="207">
                <a:moveTo>
                  <a:pt x="314" y="33"/>
                </a:moveTo>
                <a:lnTo>
                  <a:pt x="343" y="38"/>
                </a:lnTo>
                <a:lnTo>
                  <a:pt x="370" y="43"/>
                </a:lnTo>
                <a:lnTo>
                  <a:pt x="397" y="47"/>
                </a:lnTo>
                <a:lnTo>
                  <a:pt x="423" y="51"/>
                </a:lnTo>
                <a:lnTo>
                  <a:pt x="447" y="55"/>
                </a:lnTo>
                <a:lnTo>
                  <a:pt x="470" y="59"/>
                </a:lnTo>
                <a:lnTo>
                  <a:pt x="491" y="63"/>
                </a:lnTo>
                <a:lnTo>
                  <a:pt x="511" y="68"/>
                </a:lnTo>
                <a:lnTo>
                  <a:pt x="529" y="73"/>
                </a:lnTo>
                <a:lnTo>
                  <a:pt x="545" y="79"/>
                </a:lnTo>
                <a:lnTo>
                  <a:pt x="559" y="85"/>
                </a:lnTo>
                <a:lnTo>
                  <a:pt x="571" y="93"/>
                </a:lnTo>
                <a:lnTo>
                  <a:pt x="580" y="102"/>
                </a:lnTo>
                <a:lnTo>
                  <a:pt x="587" y="113"/>
                </a:lnTo>
                <a:lnTo>
                  <a:pt x="592" y="125"/>
                </a:lnTo>
                <a:lnTo>
                  <a:pt x="593" y="139"/>
                </a:lnTo>
                <a:lnTo>
                  <a:pt x="592" y="154"/>
                </a:lnTo>
                <a:lnTo>
                  <a:pt x="592" y="156"/>
                </a:lnTo>
                <a:lnTo>
                  <a:pt x="588" y="169"/>
                </a:lnTo>
                <a:lnTo>
                  <a:pt x="581" y="180"/>
                </a:lnTo>
                <a:lnTo>
                  <a:pt x="572" y="189"/>
                </a:lnTo>
                <a:lnTo>
                  <a:pt x="561" y="196"/>
                </a:lnTo>
                <a:lnTo>
                  <a:pt x="547" y="201"/>
                </a:lnTo>
                <a:lnTo>
                  <a:pt x="531" y="204"/>
                </a:lnTo>
                <a:lnTo>
                  <a:pt x="514" y="206"/>
                </a:lnTo>
                <a:lnTo>
                  <a:pt x="495" y="206"/>
                </a:lnTo>
                <a:lnTo>
                  <a:pt x="474" y="206"/>
                </a:lnTo>
                <a:lnTo>
                  <a:pt x="453" y="204"/>
                </a:lnTo>
                <a:lnTo>
                  <a:pt x="430" y="201"/>
                </a:lnTo>
                <a:lnTo>
                  <a:pt x="406" y="198"/>
                </a:lnTo>
                <a:lnTo>
                  <a:pt x="382" y="194"/>
                </a:lnTo>
                <a:lnTo>
                  <a:pt x="357" y="190"/>
                </a:lnTo>
                <a:lnTo>
                  <a:pt x="331" y="185"/>
                </a:lnTo>
                <a:lnTo>
                  <a:pt x="306" y="180"/>
                </a:lnTo>
                <a:lnTo>
                  <a:pt x="288" y="177"/>
                </a:lnTo>
                <a:lnTo>
                  <a:pt x="268" y="173"/>
                </a:lnTo>
                <a:lnTo>
                  <a:pt x="246" y="169"/>
                </a:lnTo>
                <a:lnTo>
                  <a:pt x="224" y="165"/>
                </a:lnTo>
                <a:lnTo>
                  <a:pt x="201" y="161"/>
                </a:lnTo>
                <a:lnTo>
                  <a:pt x="178" y="157"/>
                </a:lnTo>
                <a:lnTo>
                  <a:pt x="156" y="152"/>
                </a:lnTo>
                <a:lnTo>
                  <a:pt x="133" y="147"/>
                </a:lnTo>
                <a:lnTo>
                  <a:pt x="112" y="142"/>
                </a:lnTo>
                <a:lnTo>
                  <a:pt x="92" y="137"/>
                </a:lnTo>
                <a:lnTo>
                  <a:pt x="73" y="130"/>
                </a:lnTo>
                <a:lnTo>
                  <a:pt x="55" y="124"/>
                </a:lnTo>
                <a:lnTo>
                  <a:pt x="39" y="117"/>
                </a:lnTo>
                <a:lnTo>
                  <a:pt x="26" y="109"/>
                </a:lnTo>
                <a:lnTo>
                  <a:pt x="15" y="101"/>
                </a:lnTo>
                <a:lnTo>
                  <a:pt x="7" y="92"/>
                </a:lnTo>
                <a:lnTo>
                  <a:pt x="1" y="82"/>
                </a:lnTo>
                <a:lnTo>
                  <a:pt x="0" y="71"/>
                </a:lnTo>
                <a:lnTo>
                  <a:pt x="1" y="59"/>
                </a:lnTo>
                <a:lnTo>
                  <a:pt x="3" y="54"/>
                </a:lnTo>
                <a:lnTo>
                  <a:pt x="10" y="40"/>
                </a:lnTo>
                <a:lnTo>
                  <a:pt x="19" y="29"/>
                </a:lnTo>
                <a:lnTo>
                  <a:pt x="30" y="19"/>
                </a:lnTo>
                <a:lnTo>
                  <a:pt x="43" y="12"/>
                </a:lnTo>
                <a:lnTo>
                  <a:pt x="58" y="6"/>
                </a:lnTo>
                <a:lnTo>
                  <a:pt x="74" y="2"/>
                </a:lnTo>
                <a:lnTo>
                  <a:pt x="91" y="0"/>
                </a:lnTo>
                <a:lnTo>
                  <a:pt x="109" y="0"/>
                </a:lnTo>
                <a:lnTo>
                  <a:pt x="128" y="0"/>
                </a:lnTo>
                <a:lnTo>
                  <a:pt x="149" y="2"/>
                </a:lnTo>
                <a:lnTo>
                  <a:pt x="170" y="4"/>
                </a:lnTo>
                <a:lnTo>
                  <a:pt x="192" y="8"/>
                </a:lnTo>
                <a:lnTo>
                  <a:pt x="214" y="12"/>
                </a:lnTo>
                <a:lnTo>
                  <a:pt x="236" y="16"/>
                </a:lnTo>
                <a:lnTo>
                  <a:pt x="259" y="21"/>
                </a:lnTo>
                <a:lnTo>
                  <a:pt x="282" y="26"/>
                </a:lnTo>
                <a:lnTo>
                  <a:pt x="304" y="30"/>
                </a:lnTo>
                <a:lnTo>
                  <a:pt x="314" y="33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" name="Group 204"/>
          <p:cNvGrpSpPr>
            <a:grpSpLocks/>
          </p:cNvGrpSpPr>
          <p:nvPr/>
        </p:nvGrpSpPr>
        <p:grpSpPr bwMode="auto">
          <a:xfrm rot="6339014">
            <a:off x="2473883" y="4697484"/>
            <a:ext cx="499175" cy="478802"/>
            <a:chOff x="3833" y="890"/>
            <a:chExt cx="1134" cy="1225"/>
          </a:xfrm>
        </p:grpSpPr>
        <p:sp>
          <p:nvSpPr>
            <p:cNvPr id="360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1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2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3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4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5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6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67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9" name="Groupe 367"/>
          <p:cNvGrpSpPr/>
          <p:nvPr/>
        </p:nvGrpSpPr>
        <p:grpSpPr>
          <a:xfrm rot="8461324">
            <a:off x="2453601" y="4453170"/>
            <a:ext cx="332270" cy="423393"/>
            <a:chOff x="6684483" y="3755337"/>
            <a:chExt cx="387639" cy="411714"/>
          </a:xfrm>
        </p:grpSpPr>
        <p:sp>
          <p:nvSpPr>
            <p:cNvPr id="369" name="Secteurs 368"/>
            <p:cNvSpPr/>
            <p:nvPr/>
          </p:nvSpPr>
          <p:spPr>
            <a:xfrm rot="13878604">
              <a:off x="6659832" y="3902240"/>
              <a:ext cx="174392" cy="125090"/>
            </a:xfrm>
            <a:prstGeom prst="pi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70" name="Secteurs 369"/>
            <p:cNvSpPr/>
            <p:nvPr/>
          </p:nvSpPr>
          <p:spPr>
            <a:xfrm rot="1826887">
              <a:off x="6958889" y="3804745"/>
              <a:ext cx="113233" cy="146989"/>
            </a:xfrm>
            <a:prstGeom prst="pi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71" name="Secteurs 370"/>
            <p:cNvSpPr/>
            <p:nvPr/>
          </p:nvSpPr>
          <p:spPr>
            <a:xfrm rot="17260662">
              <a:off x="6755726" y="3730658"/>
              <a:ext cx="133144" cy="182501"/>
            </a:xfrm>
            <a:prstGeom prst="pi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72" name="Forme libre 371"/>
            <p:cNvSpPr/>
            <p:nvPr/>
          </p:nvSpPr>
          <p:spPr>
            <a:xfrm>
              <a:off x="6947263" y="3918857"/>
              <a:ext cx="28303" cy="248194"/>
            </a:xfrm>
            <a:custGeom>
              <a:avLst/>
              <a:gdLst>
                <a:gd name="connsiteX0" fmla="*/ 15240 w 28303"/>
                <a:gd name="connsiteY0" fmla="*/ 0 h 248194"/>
                <a:gd name="connsiteX1" fmla="*/ 2177 w 28303"/>
                <a:gd name="connsiteY1" fmla="*/ 104503 h 248194"/>
                <a:gd name="connsiteX2" fmla="*/ 28303 w 28303"/>
                <a:gd name="connsiteY2" fmla="*/ 248194 h 248194"/>
                <a:gd name="connsiteX3" fmla="*/ 28303 w 28303"/>
                <a:gd name="connsiteY3" fmla="*/ 248194 h 24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03" h="248194">
                  <a:moveTo>
                    <a:pt x="15240" y="0"/>
                  </a:moveTo>
                  <a:cubicBezTo>
                    <a:pt x="7620" y="31568"/>
                    <a:pt x="0" y="63137"/>
                    <a:pt x="2177" y="104503"/>
                  </a:cubicBezTo>
                  <a:cubicBezTo>
                    <a:pt x="4354" y="145869"/>
                    <a:pt x="28303" y="248194"/>
                    <a:pt x="28303" y="248194"/>
                  </a:cubicBezTo>
                  <a:lnTo>
                    <a:pt x="28303" y="248194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3" name="Forme libre 372"/>
            <p:cNvSpPr/>
            <p:nvPr/>
          </p:nvSpPr>
          <p:spPr>
            <a:xfrm>
              <a:off x="6831874" y="4010297"/>
              <a:ext cx="156755" cy="143692"/>
            </a:xfrm>
            <a:custGeom>
              <a:avLst/>
              <a:gdLst>
                <a:gd name="connsiteX0" fmla="*/ 0 w 156755"/>
                <a:gd name="connsiteY0" fmla="*/ 0 h 143692"/>
                <a:gd name="connsiteX1" fmla="*/ 91440 w 156755"/>
                <a:gd name="connsiteY1" fmla="*/ 39189 h 143692"/>
                <a:gd name="connsiteX2" fmla="*/ 91440 w 156755"/>
                <a:gd name="connsiteY2" fmla="*/ 39189 h 143692"/>
                <a:gd name="connsiteX3" fmla="*/ 156755 w 156755"/>
                <a:gd name="connsiteY3" fmla="*/ 143692 h 14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755" h="143692">
                  <a:moveTo>
                    <a:pt x="0" y="0"/>
                  </a:moveTo>
                  <a:lnTo>
                    <a:pt x="91440" y="39189"/>
                  </a:lnTo>
                  <a:lnTo>
                    <a:pt x="91440" y="39189"/>
                  </a:lnTo>
                  <a:lnTo>
                    <a:pt x="156755" y="143692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4" name="Forme libre 373"/>
            <p:cNvSpPr/>
            <p:nvPr/>
          </p:nvSpPr>
          <p:spPr>
            <a:xfrm>
              <a:off x="6871063" y="3892731"/>
              <a:ext cx="104503" cy="222069"/>
            </a:xfrm>
            <a:custGeom>
              <a:avLst/>
              <a:gdLst>
                <a:gd name="connsiteX0" fmla="*/ 0 w 104503"/>
                <a:gd name="connsiteY0" fmla="*/ 0 h 222069"/>
                <a:gd name="connsiteX1" fmla="*/ 104503 w 104503"/>
                <a:gd name="connsiteY1" fmla="*/ 222069 h 222069"/>
                <a:gd name="connsiteX2" fmla="*/ 104503 w 104503"/>
                <a:gd name="connsiteY2" fmla="*/ 222069 h 22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03" h="222069">
                  <a:moveTo>
                    <a:pt x="0" y="0"/>
                  </a:moveTo>
                  <a:lnTo>
                    <a:pt x="104503" y="222069"/>
                  </a:lnTo>
                  <a:lnTo>
                    <a:pt x="104503" y="222069"/>
                  </a:ln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5" name="ZoneTexte 374"/>
          <p:cNvSpPr txBox="1"/>
          <p:nvPr/>
        </p:nvSpPr>
        <p:spPr>
          <a:xfrm>
            <a:off x="2000232" y="4252917"/>
            <a:ext cx="1130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complément</a:t>
            </a:r>
          </a:p>
        </p:txBody>
      </p:sp>
      <p:sp>
        <p:nvSpPr>
          <p:cNvPr id="394" name="ZoneTexte 393"/>
          <p:cNvSpPr txBox="1"/>
          <p:nvPr/>
        </p:nvSpPr>
        <p:spPr>
          <a:xfrm>
            <a:off x="2857488" y="5538801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Cellule cible</a:t>
            </a:r>
          </a:p>
        </p:txBody>
      </p:sp>
      <p:grpSp>
        <p:nvGrpSpPr>
          <p:cNvPr id="30" name="Group 249"/>
          <p:cNvGrpSpPr>
            <a:grpSpLocks/>
          </p:cNvGrpSpPr>
          <p:nvPr/>
        </p:nvGrpSpPr>
        <p:grpSpPr bwMode="auto">
          <a:xfrm>
            <a:off x="2928926" y="4681545"/>
            <a:ext cx="928694" cy="862621"/>
            <a:chOff x="1827" y="2621"/>
            <a:chExt cx="272" cy="272"/>
          </a:xfrm>
        </p:grpSpPr>
        <p:sp>
          <p:nvSpPr>
            <p:cNvPr id="396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397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sp>
        <p:nvSpPr>
          <p:cNvPr id="398" name="ZoneTexte 397"/>
          <p:cNvSpPr txBox="1"/>
          <p:nvPr/>
        </p:nvSpPr>
        <p:spPr>
          <a:xfrm>
            <a:off x="2500298" y="2895595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bactérie</a:t>
            </a:r>
          </a:p>
        </p:txBody>
      </p:sp>
      <p:sp>
        <p:nvSpPr>
          <p:cNvPr id="457" name="ZoneTexte 456"/>
          <p:cNvSpPr txBox="1"/>
          <p:nvPr/>
        </p:nvSpPr>
        <p:spPr>
          <a:xfrm>
            <a:off x="4832352" y="1366051"/>
            <a:ext cx="1357322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ADCC</a:t>
            </a:r>
            <a:endParaRPr lang="fr-FR" sz="1200" b="1" dirty="0"/>
          </a:p>
        </p:txBody>
      </p:sp>
      <p:grpSp>
        <p:nvGrpSpPr>
          <p:cNvPr id="31" name="Group 204"/>
          <p:cNvGrpSpPr>
            <a:grpSpLocks/>
          </p:cNvGrpSpPr>
          <p:nvPr/>
        </p:nvGrpSpPr>
        <p:grpSpPr bwMode="auto">
          <a:xfrm rot="10800000">
            <a:off x="5357818" y="3730650"/>
            <a:ext cx="499175" cy="478802"/>
            <a:chOff x="3833" y="890"/>
            <a:chExt cx="1134" cy="1225"/>
          </a:xfrm>
        </p:grpSpPr>
        <p:sp>
          <p:nvSpPr>
            <p:cNvPr id="459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0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1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2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3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4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5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66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475" name="ZoneTexte 474"/>
          <p:cNvSpPr txBox="1"/>
          <p:nvPr/>
        </p:nvSpPr>
        <p:spPr>
          <a:xfrm>
            <a:off x="4786314" y="5214950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Cellule cible</a:t>
            </a:r>
          </a:p>
        </p:txBody>
      </p:sp>
      <p:grpSp>
        <p:nvGrpSpPr>
          <p:cNvPr id="160" name="Group 249"/>
          <p:cNvGrpSpPr>
            <a:grpSpLocks/>
          </p:cNvGrpSpPr>
          <p:nvPr/>
        </p:nvGrpSpPr>
        <p:grpSpPr bwMode="auto">
          <a:xfrm>
            <a:off x="5143504" y="4209453"/>
            <a:ext cx="928694" cy="862621"/>
            <a:chOff x="1827" y="2621"/>
            <a:chExt cx="272" cy="272"/>
          </a:xfrm>
        </p:grpSpPr>
        <p:sp>
          <p:nvSpPr>
            <p:cNvPr id="477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478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sp>
        <p:nvSpPr>
          <p:cNvPr id="486" name="Ellipse 485"/>
          <p:cNvSpPr/>
          <p:nvPr/>
        </p:nvSpPr>
        <p:spPr>
          <a:xfrm>
            <a:off x="5857884" y="3857628"/>
            <a:ext cx="45719" cy="714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7" name="Ellipse 486"/>
          <p:cNvSpPr/>
          <p:nvPr/>
        </p:nvSpPr>
        <p:spPr>
          <a:xfrm>
            <a:off x="5988901" y="3752330"/>
            <a:ext cx="45719" cy="714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8" name="Ellipse 487"/>
          <p:cNvSpPr/>
          <p:nvPr/>
        </p:nvSpPr>
        <p:spPr>
          <a:xfrm>
            <a:off x="6000760" y="3571876"/>
            <a:ext cx="45719" cy="714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0" name="Ellipse 489"/>
          <p:cNvSpPr/>
          <p:nvPr/>
        </p:nvSpPr>
        <p:spPr>
          <a:xfrm>
            <a:off x="5955041" y="3929066"/>
            <a:ext cx="45719" cy="714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2" name="Ellipse 491"/>
          <p:cNvSpPr/>
          <p:nvPr/>
        </p:nvSpPr>
        <p:spPr>
          <a:xfrm>
            <a:off x="6026479" y="3857628"/>
            <a:ext cx="45719" cy="714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1" name="Groupe 505"/>
          <p:cNvGrpSpPr/>
          <p:nvPr/>
        </p:nvGrpSpPr>
        <p:grpSpPr>
          <a:xfrm>
            <a:off x="5072066" y="2643182"/>
            <a:ext cx="928694" cy="862621"/>
            <a:chOff x="7010416" y="5867416"/>
            <a:chExt cx="928694" cy="862621"/>
          </a:xfrm>
        </p:grpSpPr>
        <p:sp>
          <p:nvSpPr>
            <p:cNvPr id="493" name="Ellipse 492"/>
            <p:cNvSpPr/>
            <p:nvPr/>
          </p:nvSpPr>
          <p:spPr>
            <a:xfrm>
              <a:off x="7224730" y="6296044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4" name="Ellipse 493"/>
            <p:cNvSpPr/>
            <p:nvPr/>
          </p:nvSpPr>
          <p:spPr>
            <a:xfrm>
              <a:off x="7321887" y="6367482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5" name="Ellipse 494"/>
            <p:cNvSpPr/>
            <p:nvPr/>
          </p:nvSpPr>
          <p:spPr>
            <a:xfrm>
              <a:off x="7439044" y="6438920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6" name="Ellipse 495"/>
            <p:cNvSpPr/>
            <p:nvPr/>
          </p:nvSpPr>
          <p:spPr>
            <a:xfrm>
              <a:off x="7581920" y="6438920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7" name="Ellipse 496"/>
            <p:cNvSpPr/>
            <p:nvPr/>
          </p:nvSpPr>
          <p:spPr>
            <a:xfrm>
              <a:off x="7712937" y="6333622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8" name="Ellipse 497"/>
            <p:cNvSpPr/>
            <p:nvPr/>
          </p:nvSpPr>
          <p:spPr>
            <a:xfrm>
              <a:off x="7796234" y="6224606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9" name="Ellipse 498"/>
            <p:cNvSpPr/>
            <p:nvPr/>
          </p:nvSpPr>
          <p:spPr>
            <a:xfrm>
              <a:off x="7498623" y="6531692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0" name="Ellipse 499"/>
            <p:cNvSpPr/>
            <p:nvPr/>
          </p:nvSpPr>
          <p:spPr>
            <a:xfrm>
              <a:off x="7679077" y="6510358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1" name="Ellipse 500"/>
            <p:cNvSpPr/>
            <p:nvPr/>
          </p:nvSpPr>
          <p:spPr>
            <a:xfrm>
              <a:off x="7296168" y="6510358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2" name="Ellipse 501"/>
            <p:cNvSpPr/>
            <p:nvPr/>
          </p:nvSpPr>
          <p:spPr>
            <a:xfrm>
              <a:off x="7750515" y="6438920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2" name="Group 249"/>
            <p:cNvGrpSpPr>
              <a:grpSpLocks/>
            </p:cNvGrpSpPr>
            <p:nvPr/>
          </p:nvGrpSpPr>
          <p:grpSpPr bwMode="auto">
            <a:xfrm>
              <a:off x="7010416" y="5867416"/>
              <a:ext cx="928694" cy="862621"/>
              <a:chOff x="1848" y="2644"/>
              <a:chExt cx="272" cy="272"/>
            </a:xfrm>
          </p:grpSpPr>
          <p:sp>
            <p:nvSpPr>
              <p:cNvPr id="504" name="Freeform 251"/>
              <p:cNvSpPr>
                <a:spLocks/>
              </p:cNvSpPr>
              <p:nvPr/>
            </p:nvSpPr>
            <p:spPr bwMode="auto">
              <a:xfrm>
                <a:off x="1932" y="2662"/>
                <a:ext cx="137" cy="139"/>
              </a:xfrm>
              <a:custGeom>
                <a:avLst/>
                <a:gdLst>
                  <a:gd name="T0" fmla="*/ 30 w 507"/>
                  <a:gd name="T1" fmla="*/ 90 h 476"/>
                  <a:gd name="T2" fmla="*/ 212 w 507"/>
                  <a:gd name="T3" fmla="*/ 0 h 476"/>
                  <a:gd name="T4" fmla="*/ 439 w 507"/>
                  <a:gd name="T5" fmla="*/ 90 h 476"/>
                  <a:gd name="T6" fmla="*/ 484 w 507"/>
                  <a:gd name="T7" fmla="*/ 272 h 476"/>
                  <a:gd name="T8" fmla="*/ 303 w 507"/>
                  <a:gd name="T9" fmla="*/ 453 h 476"/>
                  <a:gd name="T10" fmla="*/ 30 w 507"/>
                  <a:gd name="T11" fmla="*/ 408 h 476"/>
                  <a:gd name="T12" fmla="*/ 121 w 507"/>
                  <a:gd name="T13" fmla="*/ 272 h 476"/>
                  <a:gd name="T14" fmla="*/ 30 w 507"/>
                  <a:gd name="T15" fmla="*/ 90 h 4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7"/>
                  <a:gd name="T25" fmla="*/ 0 h 476"/>
                  <a:gd name="T26" fmla="*/ 507 w 507"/>
                  <a:gd name="T27" fmla="*/ 476 h 4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7" h="476">
                    <a:moveTo>
                      <a:pt x="30" y="90"/>
                    </a:moveTo>
                    <a:cubicBezTo>
                      <a:pt x="45" y="45"/>
                      <a:pt x="144" y="0"/>
                      <a:pt x="212" y="0"/>
                    </a:cubicBezTo>
                    <a:cubicBezTo>
                      <a:pt x="280" y="0"/>
                      <a:pt x="394" y="45"/>
                      <a:pt x="439" y="90"/>
                    </a:cubicBezTo>
                    <a:cubicBezTo>
                      <a:pt x="484" y="135"/>
                      <a:pt x="507" y="211"/>
                      <a:pt x="484" y="272"/>
                    </a:cubicBezTo>
                    <a:cubicBezTo>
                      <a:pt x="461" y="333"/>
                      <a:pt x="379" y="430"/>
                      <a:pt x="303" y="453"/>
                    </a:cubicBezTo>
                    <a:cubicBezTo>
                      <a:pt x="227" y="476"/>
                      <a:pt x="60" y="438"/>
                      <a:pt x="30" y="408"/>
                    </a:cubicBezTo>
                    <a:cubicBezTo>
                      <a:pt x="0" y="378"/>
                      <a:pt x="113" y="325"/>
                      <a:pt x="121" y="272"/>
                    </a:cubicBezTo>
                    <a:cubicBezTo>
                      <a:pt x="129" y="219"/>
                      <a:pt x="15" y="135"/>
                      <a:pt x="30" y="9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505" name="Oval 250"/>
              <p:cNvSpPr>
                <a:spLocks noChangeArrowheads="1"/>
              </p:cNvSpPr>
              <p:nvPr/>
            </p:nvSpPr>
            <p:spPr bwMode="auto">
              <a:xfrm>
                <a:off x="1848" y="2644"/>
                <a:ext cx="272" cy="272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tint val="50000"/>
                      <a:satMod val="300000"/>
                      <a:alpha val="58000"/>
                    </a:schemeClr>
                  </a:gs>
                  <a:gs pos="35000">
                    <a:schemeClr val="accent2">
                      <a:tint val="37000"/>
                      <a:satMod val="300000"/>
                      <a:alpha val="63000"/>
                    </a:schemeClr>
                  </a:gs>
                  <a:gs pos="100000">
                    <a:schemeClr val="accent2">
                      <a:tint val="15000"/>
                      <a:satMod val="350000"/>
                      <a:alpha val="68000"/>
                    </a:schemeClr>
                  </a:gs>
                </a:gsLst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 sz="1600"/>
              </a:p>
            </p:txBody>
          </p:sp>
        </p:grpSp>
      </p:grpSp>
      <p:sp>
        <p:nvSpPr>
          <p:cNvPr id="507" name="Forme libre 506"/>
          <p:cNvSpPr/>
          <p:nvPr/>
        </p:nvSpPr>
        <p:spPr>
          <a:xfrm>
            <a:off x="5450590" y="3500438"/>
            <a:ext cx="234276" cy="211397"/>
          </a:xfrm>
          <a:custGeom>
            <a:avLst/>
            <a:gdLst>
              <a:gd name="connsiteX0" fmla="*/ 0 w 313150"/>
              <a:gd name="connsiteY0" fmla="*/ 0 h 209028"/>
              <a:gd name="connsiteX1" fmla="*/ 313150 w 313150"/>
              <a:gd name="connsiteY1" fmla="*/ 0 h 209028"/>
              <a:gd name="connsiteX2" fmla="*/ 313150 w 313150"/>
              <a:gd name="connsiteY2" fmla="*/ 187891 h 209028"/>
              <a:gd name="connsiteX3" fmla="*/ 225468 w 313150"/>
              <a:gd name="connsiteY3" fmla="*/ 187891 h 209028"/>
              <a:gd name="connsiteX4" fmla="*/ 225468 w 313150"/>
              <a:gd name="connsiteY4" fmla="*/ 112735 h 209028"/>
              <a:gd name="connsiteX5" fmla="*/ 112734 w 313150"/>
              <a:gd name="connsiteY5" fmla="*/ 112735 h 209028"/>
              <a:gd name="connsiteX6" fmla="*/ 112734 w 313150"/>
              <a:gd name="connsiteY6" fmla="*/ 162839 h 209028"/>
              <a:gd name="connsiteX7" fmla="*/ 12526 w 313150"/>
              <a:gd name="connsiteY7" fmla="*/ 162839 h 209028"/>
              <a:gd name="connsiteX8" fmla="*/ 0 w 313150"/>
              <a:gd name="connsiteY8" fmla="*/ 0 h 20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150" h="209028">
                <a:moveTo>
                  <a:pt x="0" y="0"/>
                </a:moveTo>
                <a:lnTo>
                  <a:pt x="313150" y="0"/>
                </a:lnTo>
                <a:lnTo>
                  <a:pt x="313150" y="187891"/>
                </a:lnTo>
                <a:lnTo>
                  <a:pt x="225468" y="187891"/>
                </a:lnTo>
                <a:lnTo>
                  <a:pt x="225468" y="112735"/>
                </a:lnTo>
                <a:lnTo>
                  <a:pt x="112734" y="112735"/>
                </a:lnTo>
                <a:lnTo>
                  <a:pt x="112734" y="162839"/>
                </a:lnTo>
                <a:cubicBezTo>
                  <a:pt x="8383" y="175883"/>
                  <a:pt x="12526" y="209028"/>
                  <a:pt x="12526" y="162839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8" name="ZoneTexte 507"/>
          <p:cNvSpPr txBox="1"/>
          <p:nvPr/>
        </p:nvSpPr>
        <p:spPr>
          <a:xfrm>
            <a:off x="4429124" y="3500438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FCR</a:t>
            </a:r>
          </a:p>
        </p:txBody>
      </p:sp>
      <p:sp>
        <p:nvSpPr>
          <p:cNvPr id="509" name="ZoneTexte 508"/>
          <p:cNvSpPr txBox="1"/>
          <p:nvPr/>
        </p:nvSpPr>
        <p:spPr>
          <a:xfrm>
            <a:off x="4643438" y="2285992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Cellule cytotoxique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90" y="0"/>
            <a:ext cx="685801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5.  Modifications des anticorps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378618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3144937" y="500042"/>
            <a:ext cx="2498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a.  Anticorps conjugués  </a:t>
            </a:r>
          </a:p>
        </p:txBody>
      </p:sp>
      <p:grpSp>
        <p:nvGrpSpPr>
          <p:cNvPr id="2" name="Groupe 375"/>
          <p:cNvGrpSpPr/>
          <p:nvPr/>
        </p:nvGrpSpPr>
        <p:grpSpPr>
          <a:xfrm>
            <a:off x="1071538" y="1407498"/>
            <a:ext cx="1285884" cy="1307122"/>
            <a:chOff x="1071538" y="1643050"/>
            <a:chExt cx="1285884" cy="1307122"/>
          </a:xfrm>
        </p:grpSpPr>
        <p:grpSp>
          <p:nvGrpSpPr>
            <p:cNvPr id="3" name="Groupe 256"/>
            <p:cNvGrpSpPr/>
            <p:nvPr/>
          </p:nvGrpSpPr>
          <p:grpSpPr>
            <a:xfrm>
              <a:off x="1071538" y="1643050"/>
              <a:ext cx="916742" cy="1307122"/>
              <a:chOff x="4303884" y="3117389"/>
              <a:chExt cx="2253215" cy="2993495"/>
            </a:xfrm>
          </p:grpSpPr>
          <p:sp>
            <p:nvSpPr>
              <p:cNvPr id="259" name="Ellipse 258"/>
              <p:cNvSpPr/>
              <p:nvPr/>
            </p:nvSpPr>
            <p:spPr>
              <a:xfrm rot="1245811">
                <a:off x="5463537" y="3610948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68" name="Ellipse 267"/>
              <p:cNvSpPr/>
              <p:nvPr/>
            </p:nvSpPr>
            <p:spPr>
              <a:xfrm rot="20316691">
                <a:off x="5500694" y="4572008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0" name="Ellipse 269"/>
              <p:cNvSpPr/>
              <p:nvPr/>
            </p:nvSpPr>
            <p:spPr>
              <a:xfrm rot="808989">
                <a:off x="5551570" y="5305325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79" name="Ellipse 278"/>
              <p:cNvSpPr/>
              <p:nvPr/>
            </p:nvSpPr>
            <p:spPr>
              <a:xfrm rot="997985">
                <a:off x="5069810" y="4582752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7" name="Ellipse 286"/>
              <p:cNvSpPr/>
              <p:nvPr/>
            </p:nvSpPr>
            <p:spPr>
              <a:xfrm rot="20112058">
                <a:off x="5117498" y="5325066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89" name="Ellipse 288"/>
              <p:cNvSpPr/>
              <p:nvPr/>
            </p:nvSpPr>
            <p:spPr>
              <a:xfrm rot="2869314">
                <a:off x="5915915" y="3039444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298" name="Ellipse 297"/>
              <p:cNvSpPr/>
              <p:nvPr/>
            </p:nvSpPr>
            <p:spPr>
              <a:xfrm rot="1500952">
                <a:off x="6199909" y="325670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06" name="Ellipse 305"/>
              <p:cNvSpPr/>
              <p:nvPr/>
            </p:nvSpPr>
            <p:spPr>
              <a:xfrm rot="3091589">
                <a:off x="5784293" y="382883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5" name="Ellipse 314"/>
              <p:cNvSpPr/>
              <p:nvPr/>
            </p:nvSpPr>
            <p:spPr>
              <a:xfrm rot="19938890">
                <a:off x="5028380" y="3672667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17" name="Ellipse 316"/>
              <p:cNvSpPr/>
              <p:nvPr/>
            </p:nvSpPr>
            <p:spPr>
              <a:xfrm rot="19020451">
                <a:off x="4587886" y="3117389"/>
                <a:ext cx="357190" cy="71437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6" name="Ellipse 325"/>
              <p:cNvSpPr/>
              <p:nvPr/>
            </p:nvSpPr>
            <p:spPr>
              <a:xfrm rot="20528309">
                <a:off x="4303884" y="333556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28" name="Ellipse 327"/>
              <p:cNvSpPr/>
              <p:nvPr/>
            </p:nvSpPr>
            <p:spPr>
              <a:xfrm rot="18082272">
                <a:off x="4718475" y="3876385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337" name="Connecteur droit 336"/>
              <p:cNvCxnSpPr>
                <a:stCxn id="259" idx="4"/>
                <a:endCxn id="268" idx="0"/>
              </p:cNvCxnSpPr>
              <p:nvPr/>
            </p:nvCxnSpPr>
            <p:spPr>
              <a:xfrm rot="16200000" flipH="1">
                <a:off x="5377282" y="4440350"/>
                <a:ext cx="296939" cy="2049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339" name="Connecteur droit 338"/>
              <p:cNvCxnSpPr>
                <a:stCxn id="315" idx="4"/>
                <a:endCxn id="279" idx="0"/>
              </p:cNvCxnSpPr>
              <p:nvPr/>
            </p:nvCxnSpPr>
            <p:spPr>
              <a:xfrm rot="5400000">
                <a:off x="5240382" y="4466644"/>
                <a:ext cx="253038" cy="1205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cxnSp>
          <p:nvCxnSpPr>
            <p:cNvPr id="357" name="Connecteur droit 356"/>
            <p:cNvCxnSpPr>
              <a:stCxn id="270" idx="6"/>
            </p:cNvCxnSpPr>
            <p:nvPr/>
          </p:nvCxnSpPr>
          <p:spPr>
            <a:xfrm flipV="1">
              <a:off x="1722494" y="2786058"/>
              <a:ext cx="134862" cy="87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9" name="Organigramme : Données stockées 358"/>
            <p:cNvSpPr/>
            <p:nvPr/>
          </p:nvSpPr>
          <p:spPr>
            <a:xfrm>
              <a:off x="1857356" y="2643182"/>
              <a:ext cx="500066" cy="285752"/>
            </a:xfrm>
            <a:prstGeom prst="flowChartOnlineStorag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8" name="Text Box 6"/>
          <p:cNvSpPr txBox="1">
            <a:spLocks noChangeArrowheads="1"/>
          </p:cNvSpPr>
          <p:nvPr/>
        </p:nvSpPr>
        <p:spPr bwMode="auto">
          <a:xfrm>
            <a:off x="1630516" y="2088018"/>
            <a:ext cx="128588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enzyme</a:t>
            </a:r>
          </a:p>
        </p:txBody>
      </p:sp>
      <p:grpSp>
        <p:nvGrpSpPr>
          <p:cNvPr id="5" name="Groupe 376"/>
          <p:cNvGrpSpPr/>
          <p:nvPr/>
        </p:nvGrpSpPr>
        <p:grpSpPr>
          <a:xfrm rot="10800000">
            <a:off x="1000100" y="3929066"/>
            <a:ext cx="714380" cy="735618"/>
            <a:chOff x="1071538" y="1643050"/>
            <a:chExt cx="1285884" cy="1307122"/>
          </a:xfrm>
        </p:grpSpPr>
        <p:grpSp>
          <p:nvGrpSpPr>
            <p:cNvPr id="6" name="Groupe 256"/>
            <p:cNvGrpSpPr/>
            <p:nvPr/>
          </p:nvGrpSpPr>
          <p:grpSpPr>
            <a:xfrm>
              <a:off x="1071536" y="1643050"/>
              <a:ext cx="916741" cy="1307122"/>
              <a:chOff x="4303884" y="3117389"/>
              <a:chExt cx="2253215" cy="2993495"/>
            </a:xfrm>
          </p:grpSpPr>
          <p:sp>
            <p:nvSpPr>
              <p:cNvPr id="381" name="Ellipse 380"/>
              <p:cNvSpPr/>
              <p:nvPr/>
            </p:nvSpPr>
            <p:spPr>
              <a:xfrm rot="1245811">
                <a:off x="5463537" y="3610948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82" name="Ellipse 381"/>
              <p:cNvSpPr/>
              <p:nvPr/>
            </p:nvSpPr>
            <p:spPr>
              <a:xfrm rot="20316691">
                <a:off x="5500694" y="4572008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83" name="Ellipse 382"/>
              <p:cNvSpPr/>
              <p:nvPr/>
            </p:nvSpPr>
            <p:spPr>
              <a:xfrm rot="808989">
                <a:off x="5551570" y="5305325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84" name="Ellipse 383"/>
              <p:cNvSpPr/>
              <p:nvPr/>
            </p:nvSpPr>
            <p:spPr>
              <a:xfrm rot="997985">
                <a:off x="5069810" y="4582752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85" name="Ellipse 384"/>
              <p:cNvSpPr/>
              <p:nvPr/>
            </p:nvSpPr>
            <p:spPr>
              <a:xfrm rot="20112058">
                <a:off x="5117498" y="5325066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86" name="Ellipse 385"/>
              <p:cNvSpPr/>
              <p:nvPr/>
            </p:nvSpPr>
            <p:spPr>
              <a:xfrm rot="2869314">
                <a:off x="5915915" y="3039444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87" name="Ellipse 386"/>
              <p:cNvSpPr/>
              <p:nvPr/>
            </p:nvSpPr>
            <p:spPr>
              <a:xfrm rot="1500952">
                <a:off x="6199909" y="325670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88" name="Ellipse 387"/>
              <p:cNvSpPr/>
              <p:nvPr/>
            </p:nvSpPr>
            <p:spPr>
              <a:xfrm rot="3091589">
                <a:off x="5784293" y="382883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89" name="Ellipse 388"/>
              <p:cNvSpPr/>
              <p:nvPr/>
            </p:nvSpPr>
            <p:spPr>
              <a:xfrm rot="19938890">
                <a:off x="5028380" y="3672667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0" name="Ellipse 389"/>
              <p:cNvSpPr/>
              <p:nvPr/>
            </p:nvSpPr>
            <p:spPr>
              <a:xfrm rot="19020451">
                <a:off x="4587886" y="3117389"/>
                <a:ext cx="357190" cy="71437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1" name="Ellipse 390"/>
              <p:cNvSpPr/>
              <p:nvPr/>
            </p:nvSpPr>
            <p:spPr>
              <a:xfrm rot="20528309">
                <a:off x="4303884" y="333556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392" name="Ellipse 391"/>
              <p:cNvSpPr/>
              <p:nvPr/>
            </p:nvSpPr>
            <p:spPr>
              <a:xfrm rot="18082272">
                <a:off x="4718475" y="3876385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393" name="Connecteur droit 392"/>
              <p:cNvCxnSpPr>
                <a:stCxn id="381" idx="4"/>
                <a:endCxn id="382" idx="0"/>
              </p:cNvCxnSpPr>
              <p:nvPr/>
            </p:nvCxnSpPr>
            <p:spPr>
              <a:xfrm rot="16200000" flipH="1">
                <a:off x="5377282" y="4440350"/>
                <a:ext cx="296939" cy="2049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395" name="Connecteur droit 394"/>
              <p:cNvCxnSpPr>
                <a:stCxn id="389" idx="4"/>
                <a:endCxn id="384" idx="0"/>
              </p:cNvCxnSpPr>
              <p:nvPr/>
            </p:nvCxnSpPr>
            <p:spPr>
              <a:xfrm rot="5400000">
                <a:off x="5240382" y="4466644"/>
                <a:ext cx="253038" cy="1205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cxnSp>
          <p:nvCxnSpPr>
            <p:cNvPr id="379" name="Connecteur droit 378"/>
            <p:cNvCxnSpPr>
              <a:stCxn id="383" idx="6"/>
            </p:cNvCxnSpPr>
            <p:nvPr/>
          </p:nvCxnSpPr>
          <p:spPr>
            <a:xfrm flipV="1">
              <a:off x="1722494" y="2786058"/>
              <a:ext cx="134862" cy="87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0" name="Organigramme : Données stockées 379"/>
            <p:cNvSpPr/>
            <p:nvPr/>
          </p:nvSpPr>
          <p:spPr>
            <a:xfrm>
              <a:off x="1857356" y="2643182"/>
              <a:ext cx="500066" cy="285752"/>
            </a:xfrm>
            <a:prstGeom prst="flowChartOnlineStorag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9" name="ZoneTexte 398"/>
          <p:cNvSpPr txBox="1"/>
          <p:nvPr/>
        </p:nvSpPr>
        <p:spPr>
          <a:xfrm>
            <a:off x="714348" y="6000768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Cellule cible</a:t>
            </a:r>
          </a:p>
        </p:txBody>
      </p:sp>
      <p:grpSp>
        <p:nvGrpSpPr>
          <p:cNvPr id="8" name="Group 249"/>
          <p:cNvGrpSpPr>
            <a:grpSpLocks/>
          </p:cNvGrpSpPr>
          <p:nvPr/>
        </p:nvGrpSpPr>
        <p:grpSpPr bwMode="auto">
          <a:xfrm>
            <a:off x="714348" y="4643446"/>
            <a:ext cx="1500198" cy="1285884"/>
            <a:chOff x="1827" y="2621"/>
            <a:chExt cx="272" cy="272"/>
          </a:xfrm>
        </p:grpSpPr>
        <p:sp>
          <p:nvSpPr>
            <p:cNvPr id="401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402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sp>
        <p:nvSpPr>
          <p:cNvPr id="403" name="Ellipse 402"/>
          <p:cNvSpPr/>
          <p:nvPr/>
        </p:nvSpPr>
        <p:spPr>
          <a:xfrm>
            <a:off x="357158" y="3500438"/>
            <a:ext cx="71438" cy="71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4" name="Ellipse 403"/>
          <p:cNvSpPr/>
          <p:nvPr/>
        </p:nvSpPr>
        <p:spPr>
          <a:xfrm>
            <a:off x="509558" y="3652838"/>
            <a:ext cx="71438" cy="71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5" name="Ellipse 404"/>
          <p:cNvSpPr/>
          <p:nvPr/>
        </p:nvSpPr>
        <p:spPr>
          <a:xfrm>
            <a:off x="500034" y="3500438"/>
            <a:ext cx="71438" cy="71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6" name="Ellipse 405"/>
          <p:cNvSpPr/>
          <p:nvPr/>
        </p:nvSpPr>
        <p:spPr>
          <a:xfrm>
            <a:off x="714348" y="3652838"/>
            <a:ext cx="71438" cy="71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7" name="Ellipse 406"/>
          <p:cNvSpPr/>
          <p:nvPr/>
        </p:nvSpPr>
        <p:spPr>
          <a:xfrm>
            <a:off x="866748" y="3857628"/>
            <a:ext cx="71438" cy="71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8" name="Ellipse 407"/>
          <p:cNvSpPr/>
          <p:nvPr/>
        </p:nvSpPr>
        <p:spPr>
          <a:xfrm>
            <a:off x="919854" y="3987978"/>
            <a:ext cx="71438" cy="714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9" name="Ellipse 408"/>
          <p:cNvSpPr/>
          <p:nvPr/>
        </p:nvSpPr>
        <p:spPr>
          <a:xfrm>
            <a:off x="857224" y="4214818"/>
            <a:ext cx="71438" cy="714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0" name="Ellipse 409"/>
          <p:cNvSpPr/>
          <p:nvPr/>
        </p:nvSpPr>
        <p:spPr>
          <a:xfrm>
            <a:off x="642910" y="4500570"/>
            <a:ext cx="71438" cy="714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1" name="Ellipse 410"/>
          <p:cNvSpPr/>
          <p:nvPr/>
        </p:nvSpPr>
        <p:spPr>
          <a:xfrm>
            <a:off x="857224" y="4429132"/>
            <a:ext cx="71438" cy="714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2" name="Forme libre 411"/>
          <p:cNvSpPr/>
          <p:nvPr/>
        </p:nvSpPr>
        <p:spPr>
          <a:xfrm>
            <a:off x="363255" y="3720230"/>
            <a:ext cx="275572" cy="613775"/>
          </a:xfrm>
          <a:custGeom>
            <a:avLst/>
            <a:gdLst>
              <a:gd name="connsiteX0" fmla="*/ 0 w 275572"/>
              <a:gd name="connsiteY0" fmla="*/ 0 h 613775"/>
              <a:gd name="connsiteX1" fmla="*/ 250520 w 275572"/>
              <a:gd name="connsiteY1" fmla="*/ 288099 h 613775"/>
              <a:gd name="connsiteX2" fmla="*/ 150312 w 275572"/>
              <a:gd name="connsiteY2" fmla="*/ 613775 h 61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72" h="613775">
                <a:moveTo>
                  <a:pt x="0" y="0"/>
                </a:moveTo>
                <a:cubicBezTo>
                  <a:pt x="112734" y="92901"/>
                  <a:pt x="225468" y="185803"/>
                  <a:pt x="250520" y="288099"/>
                </a:cubicBezTo>
                <a:cubicBezTo>
                  <a:pt x="275572" y="390395"/>
                  <a:pt x="212942" y="502085"/>
                  <a:pt x="150312" y="613775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3" name="Text Box 6"/>
          <p:cNvSpPr txBox="1">
            <a:spLocks noChangeArrowheads="1"/>
          </p:cNvSpPr>
          <p:nvPr/>
        </p:nvSpPr>
        <p:spPr bwMode="auto">
          <a:xfrm>
            <a:off x="-142908" y="2928934"/>
            <a:ext cx="1214414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Substance cytotoxique inactive</a:t>
            </a:r>
          </a:p>
        </p:txBody>
      </p:sp>
      <p:sp>
        <p:nvSpPr>
          <p:cNvPr id="414" name="Text Box 6"/>
          <p:cNvSpPr txBox="1">
            <a:spLocks noChangeArrowheads="1"/>
          </p:cNvSpPr>
          <p:nvPr/>
        </p:nvSpPr>
        <p:spPr bwMode="auto">
          <a:xfrm>
            <a:off x="-71470" y="4643446"/>
            <a:ext cx="1071570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/>
              <a:t>Substance cytotoxique active</a:t>
            </a:r>
          </a:p>
        </p:txBody>
      </p:sp>
      <p:sp>
        <p:nvSpPr>
          <p:cNvPr id="415" name="Ellipse 414"/>
          <p:cNvSpPr/>
          <p:nvPr/>
        </p:nvSpPr>
        <p:spPr>
          <a:xfrm>
            <a:off x="857224" y="4714884"/>
            <a:ext cx="71438" cy="714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6" name="Ellipse 415"/>
          <p:cNvSpPr/>
          <p:nvPr/>
        </p:nvSpPr>
        <p:spPr>
          <a:xfrm>
            <a:off x="1009624" y="4857760"/>
            <a:ext cx="71438" cy="714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8" name="Connecteur droit avec flèche 417"/>
          <p:cNvCxnSpPr/>
          <p:nvPr/>
        </p:nvCxnSpPr>
        <p:spPr>
          <a:xfrm rot="5400000">
            <a:off x="1107257" y="3250405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484"/>
          <p:cNvGrpSpPr/>
          <p:nvPr/>
        </p:nvGrpSpPr>
        <p:grpSpPr>
          <a:xfrm>
            <a:off x="4155898" y="1336060"/>
            <a:ext cx="1285884" cy="1307122"/>
            <a:chOff x="1071538" y="1643050"/>
            <a:chExt cx="1285884" cy="1307122"/>
          </a:xfrm>
        </p:grpSpPr>
        <p:grpSp>
          <p:nvGrpSpPr>
            <p:cNvPr id="11" name="Groupe 256"/>
            <p:cNvGrpSpPr/>
            <p:nvPr/>
          </p:nvGrpSpPr>
          <p:grpSpPr>
            <a:xfrm>
              <a:off x="1071536" y="1643050"/>
              <a:ext cx="916741" cy="1307122"/>
              <a:chOff x="4303884" y="3117389"/>
              <a:chExt cx="2253215" cy="2993495"/>
            </a:xfrm>
          </p:grpSpPr>
          <p:sp>
            <p:nvSpPr>
              <p:cNvPr id="506" name="Ellipse 505"/>
              <p:cNvSpPr/>
              <p:nvPr/>
            </p:nvSpPr>
            <p:spPr>
              <a:xfrm rot="1245811">
                <a:off x="5463537" y="3610948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0" name="Ellipse 509"/>
              <p:cNvSpPr/>
              <p:nvPr/>
            </p:nvSpPr>
            <p:spPr>
              <a:xfrm rot="20316691">
                <a:off x="5500694" y="4572008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1" name="Ellipse 510"/>
              <p:cNvSpPr/>
              <p:nvPr/>
            </p:nvSpPr>
            <p:spPr>
              <a:xfrm rot="808989">
                <a:off x="5551570" y="5305325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2" name="Ellipse 511"/>
              <p:cNvSpPr/>
              <p:nvPr/>
            </p:nvSpPr>
            <p:spPr>
              <a:xfrm rot="997985">
                <a:off x="5069810" y="4582752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3" name="Ellipse 512"/>
              <p:cNvSpPr/>
              <p:nvPr/>
            </p:nvSpPr>
            <p:spPr>
              <a:xfrm rot="20112058">
                <a:off x="5117498" y="5325066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4" name="Ellipse 513"/>
              <p:cNvSpPr/>
              <p:nvPr/>
            </p:nvSpPr>
            <p:spPr>
              <a:xfrm rot="2869314">
                <a:off x="5915915" y="3039444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5" name="Ellipse 514"/>
              <p:cNvSpPr/>
              <p:nvPr/>
            </p:nvSpPr>
            <p:spPr>
              <a:xfrm rot="1500952">
                <a:off x="6199909" y="325670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6" name="Ellipse 515"/>
              <p:cNvSpPr/>
              <p:nvPr/>
            </p:nvSpPr>
            <p:spPr>
              <a:xfrm rot="3091589">
                <a:off x="5784293" y="382883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7" name="Ellipse 516"/>
              <p:cNvSpPr/>
              <p:nvPr/>
            </p:nvSpPr>
            <p:spPr>
              <a:xfrm rot="19938890">
                <a:off x="5028380" y="3672667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8" name="Ellipse 517"/>
              <p:cNvSpPr/>
              <p:nvPr/>
            </p:nvSpPr>
            <p:spPr>
              <a:xfrm rot="19020451">
                <a:off x="4587886" y="3117389"/>
                <a:ext cx="357190" cy="71437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9" name="Ellipse 518"/>
              <p:cNvSpPr/>
              <p:nvPr/>
            </p:nvSpPr>
            <p:spPr>
              <a:xfrm rot="20528309">
                <a:off x="4303884" y="333556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20" name="Ellipse 519"/>
              <p:cNvSpPr/>
              <p:nvPr/>
            </p:nvSpPr>
            <p:spPr>
              <a:xfrm rot="18082272">
                <a:off x="4718475" y="3876385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21" name="Connecteur droit 520"/>
              <p:cNvCxnSpPr>
                <a:stCxn id="506" idx="4"/>
                <a:endCxn id="510" idx="0"/>
              </p:cNvCxnSpPr>
              <p:nvPr/>
            </p:nvCxnSpPr>
            <p:spPr>
              <a:xfrm rot="16200000" flipH="1">
                <a:off x="5377282" y="4440350"/>
                <a:ext cx="296939" cy="2049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522" name="Connecteur droit 521"/>
              <p:cNvCxnSpPr>
                <a:stCxn id="517" idx="4"/>
                <a:endCxn id="512" idx="0"/>
              </p:cNvCxnSpPr>
              <p:nvPr/>
            </p:nvCxnSpPr>
            <p:spPr>
              <a:xfrm rot="5400000">
                <a:off x="5240382" y="4466644"/>
                <a:ext cx="253038" cy="1205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cxnSp>
          <p:nvCxnSpPr>
            <p:cNvPr id="491" name="Connecteur droit 490"/>
            <p:cNvCxnSpPr>
              <a:stCxn id="511" idx="6"/>
            </p:cNvCxnSpPr>
            <p:nvPr/>
          </p:nvCxnSpPr>
          <p:spPr>
            <a:xfrm flipV="1">
              <a:off x="1722494" y="2786058"/>
              <a:ext cx="134862" cy="8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3" name="Organigramme : Données stockées 502"/>
            <p:cNvSpPr/>
            <p:nvPr/>
          </p:nvSpPr>
          <p:spPr>
            <a:xfrm>
              <a:off x="1857356" y="2643182"/>
              <a:ext cx="500066" cy="285752"/>
            </a:xfrm>
            <a:prstGeom prst="flowChartOnlineStora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3" name="Text Box 6"/>
          <p:cNvSpPr txBox="1">
            <a:spLocks noChangeArrowheads="1"/>
          </p:cNvSpPr>
          <p:nvPr/>
        </p:nvSpPr>
        <p:spPr bwMode="auto">
          <a:xfrm>
            <a:off x="4572000" y="2037818"/>
            <a:ext cx="128588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Toxine </a:t>
            </a:r>
          </a:p>
        </p:txBody>
      </p:sp>
      <p:grpSp>
        <p:nvGrpSpPr>
          <p:cNvPr id="12" name="Groupe 523"/>
          <p:cNvGrpSpPr/>
          <p:nvPr/>
        </p:nvGrpSpPr>
        <p:grpSpPr>
          <a:xfrm rot="10800000">
            <a:off x="4227336" y="3881770"/>
            <a:ext cx="714380" cy="735618"/>
            <a:chOff x="1071538" y="1643050"/>
            <a:chExt cx="1285884" cy="1307122"/>
          </a:xfrm>
        </p:grpSpPr>
        <p:grpSp>
          <p:nvGrpSpPr>
            <p:cNvPr id="13" name="Groupe 256"/>
            <p:cNvGrpSpPr/>
            <p:nvPr/>
          </p:nvGrpSpPr>
          <p:grpSpPr>
            <a:xfrm>
              <a:off x="1071536" y="1643050"/>
              <a:ext cx="916741" cy="1307122"/>
              <a:chOff x="4303884" y="3117389"/>
              <a:chExt cx="2253215" cy="2993495"/>
            </a:xfrm>
          </p:grpSpPr>
          <p:sp>
            <p:nvSpPr>
              <p:cNvPr id="528" name="Ellipse 527"/>
              <p:cNvSpPr/>
              <p:nvPr/>
            </p:nvSpPr>
            <p:spPr>
              <a:xfrm rot="1245811">
                <a:off x="5463537" y="3610948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29" name="Ellipse 528"/>
              <p:cNvSpPr/>
              <p:nvPr/>
            </p:nvSpPr>
            <p:spPr>
              <a:xfrm rot="20316691">
                <a:off x="5500694" y="4572008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0" name="Ellipse 529"/>
              <p:cNvSpPr/>
              <p:nvPr/>
            </p:nvSpPr>
            <p:spPr>
              <a:xfrm rot="808989">
                <a:off x="5551570" y="5305325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1" name="Ellipse 530"/>
              <p:cNvSpPr/>
              <p:nvPr/>
            </p:nvSpPr>
            <p:spPr>
              <a:xfrm rot="997985">
                <a:off x="5069810" y="4582752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2" name="Ellipse 531"/>
              <p:cNvSpPr/>
              <p:nvPr/>
            </p:nvSpPr>
            <p:spPr>
              <a:xfrm rot="20112058">
                <a:off x="5117498" y="5325066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3" name="Ellipse 532"/>
              <p:cNvSpPr/>
              <p:nvPr/>
            </p:nvSpPr>
            <p:spPr>
              <a:xfrm rot="2869314">
                <a:off x="5915915" y="3039444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4" name="Ellipse 533"/>
              <p:cNvSpPr/>
              <p:nvPr/>
            </p:nvSpPr>
            <p:spPr>
              <a:xfrm rot="1500952">
                <a:off x="6199909" y="325670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5" name="Ellipse 534"/>
              <p:cNvSpPr/>
              <p:nvPr/>
            </p:nvSpPr>
            <p:spPr>
              <a:xfrm rot="3091589">
                <a:off x="5784293" y="382883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6" name="Ellipse 535"/>
              <p:cNvSpPr/>
              <p:nvPr/>
            </p:nvSpPr>
            <p:spPr>
              <a:xfrm rot="19938890">
                <a:off x="5028380" y="3672667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7" name="Ellipse 536"/>
              <p:cNvSpPr/>
              <p:nvPr/>
            </p:nvSpPr>
            <p:spPr>
              <a:xfrm rot="19020451">
                <a:off x="4587886" y="3117389"/>
                <a:ext cx="357190" cy="71437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8" name="Ellipse 537"/>
              <p:cNvSpPr/>
              <p:nvPr/>
            </p:nvSpPr>
            <p:spPr>
              <a:xfrm rot="20528309">
                <a:off x="4303884" y="333556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9" name="Ellipse 538"/>
              <p:cNvSpPr/>
              <p:nvPr/>
            </p:nvSpPr>
            <p:spPr>
              <a:xfrm rot="18082272">
                <a:off x="4718475" y="3876385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0" name="Connecteur droit 539"/>
              <p:cNvCxnSpPr>
                <a:stCxn id="528" idx="4"/>
                <a:endCxn id="529" idx="0"/>
              </p:cNvCxnSpPr>
              <p:nvPr/>
            </p:nvCxnSpPr>
            <p:spPr>
              <a:xfrm rot="16200000" flipH="1">
                <a:off x="5377282" y="4440350"/>
                <a:ext cx="296939" cy="2049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541" name="Connecteur droit 540"/>
              <p:cNvCxnSpPr>
                <a:stCxn id="536" idx="4"/>
                <a:endCxn id="531" idx="0"/>
              </p:cNvCxnSpPr>
              <p:nvPr/>
            </p:nvCxnSpPr>
            <p:spPr>
              <a:xfrm rot="5400000">
                <a:off x="5240382" y="4466644"/>
                <a:ext cx="253038" cy="1205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cxnSp>
          <p:nvCxnSpPr>
            <p:cNvPr id="526" name="Connecteur droit 525"/>
            <p:cNvCxnSpPr>
              <a:stCxn id="530" idx="6"/>
            </p:cNvCxnSpPr>
            <p:nvPr/>
          </p:nvCxnSpPr>
          <p:spPr>
            <a:xfrm flipV="1">
              <a:off x="1722494" y="2786058"/>
              <a:ext cx="134862" cy="87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7" name="Organigramme : Données stockées 526"/>
            <p:cNvSpPr/>
            <p:nvPr/>
          </p:nvSpPr>
          <p:spPr>
            <a:xfrm>
              <a:off x="1857356" y="2643182"/>
              <a:ext cx="500066" cy="285752"/>
            </a:xfrm>
            <a:prstGeom prst="flowChartOnlineStorag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42" name="ZoneTexte 541"/>
          <p:cNvSpPr txBox="1"/>
          <p:nvPr/>
        </p:nvSpPr>
        <p:spPr>
          <a:xfrm>
            <a:off x="3941584" y="5953472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Cellule cible</a:t>
            </a:r>
          </a:p>
        </p:txBody>
      </p:sp>
      <p:grpSp>
        <p:nvGrpSpPr>
          <p:cNvPr id="14" name="Group 249"/>
          <p:cNvGrpSpPr>
            <a:grpSpLocks/>
          </p:cNvGrpSpPr>
          <p:nvPr/>
        </p:nvGrpSpPr>
        <p:grpSpPr bwMode="auto">
          <a:xfrm>
            <a:off x="3941584" y="4596150"/>
            <a:ext cx="1500198" cy="1285884"/>
            <a:chOff x="1827" y="2621"/>
            <a:chExt cx="272" cy="272"/>
          </a:xfrm>
        </p:grpSpPr>
        <p:sp>
          <p:nvSpPr>
            <p:cNvPr id="544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545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cxnSp>
        <p:nvCxnSpPr>
          <p:cNvPr id="558" name="Connecteur droit avec flèche 557"/>
          <p:cNvCxnSpPr/>
          <p:nvPr/>
        </p:nvCxnSpPr>
        <p:spPr>
          <a:xfrm rot="5400000">
            <a:off x="4191617" y="3200205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9" name="Forme libre 558"/>
          <p:cNvSpPr/>
          <p:nvPr/>
        </p:nvSpPr>
        <p:spPr>
          <a:xfrm>
            <a:off x="3929058" y="4074846"/>
            <a:ext cx="231731" cy="864296"/>
          </a:xfrm>
          <a:custGeom>
            <a:avLst/>
            <a:gdLst>
              <a:gd name="connsiteX0" fmla="*/ 231731 w 231731"/>
              <a:gd name="connsiteY0" fmla="*/ 0 h 864296"/>
              <a:gd name="connsiteX1" fmla="*/ 6263 w 231731"/>
              <a:gd name="connsiteY1" fmla="*/ 250520 h 864296"/>
              <a:gd name="connsiteX2" fmla="*/ 194153 w 231731"/>
              <a:gd name="connsiteY2" fmla="*/ 864296 h 8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31" h="864296">
                <a:moveTo>
                  <a:pt x="231731" y="0"/>
                </a:moveTo>
                <a:cubicBezTo>
                  <a:pt x="122128" y="53235"/>
                  <a:pt x="12526" y="106471"/>
                  <a:pt x="6263" y="250520"/>
                </a:cubicBezTo>
                <a:cubicBezTo>
                  <a:pt x="0" y="394569"/>
                  <a:pt x="97076" y="629432"/>
                  <a:pt x="194153" y="864296"/>
                </a:cubicBezTo>
              </a:path>
            </a:pathLst>
          </a:cu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559"/>
          <p:cNvGrpSpPr/>
          <p:nvPr/>
        </p:nvGrpSpPr>
        <p:grpSpPr>
          <a:xfrm>
            <a:off x="7156292" y="1336060"/>
            <a:ext cx="916741" cy="1307122"/>
            <a:chOff x="1071536" y="1643050"/>
            <a:chExt cx="916741" cy="1307122"/>
          </a:xfrm>
        </p:grpSpPr>
        <p:grpSp>
          <p:nvGrpSpPr>
            <p:cNvPr id="16" name="Groupe 256"/>
            <p:cNvGrpSpPr/>
            <p:nvPr/>
          </p:nvGrpSpPr>
          <p:grpSpPr>
            <a:xfrm>
              <a:off x="1071536" y="1643050"/>
              <a:ext cx="916741" cy="1307122"/>
              <a:chOff x="4303884" y="3117389"/>
              <a:chExt cx="2253215" cy="2993495"/>
            </a:xfrm>
          </p:grpSpPr>
          <p:sp>
            <p:nvSpPr>
              <p:cNvPr id="564" name="Ellipse 563"/>
              <p:cNvSpPr/>
              <p:nvPr/>
            </p:nvSpPr>
            <p:spPr>
              <a:xfrm rot="1245811">
                <a:off x="5463537" y="3610948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5" name="Ellipse 564"/>
              <p:cNvSpPr/>
              <p:nvPr/>
            </p:nvSpPr>
            <p:spPr>
              <a:xfrm rot="20316691">
                <a:off x="5500694" y="4572008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6" name="Ellipse 565"/>
              <p:cNvSpPr/>
              <p:nvPr/>
            </p:nvSpPr>
            <p:spPr>
              <a:xfrm rot="808989">
                <a:off x="5551570" y="5305325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7" name="Ellipse 566"/>
              <p:cNvSpPr/>
              <p:nvPr/>
            </p:nvSpPr>
            <p:spPr>
              <a:xfrm rot="997985">
                <a:off x="5069810" y="4582752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8" name="Ellipse 567"/>
              <p:cNvSpPr/>
              <p:nvPr/>
            </p:nvSpPr>
            <p:spPr>
              <a:xfrm rot="20112058">
                <a:off x="5117498" y="5325066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9" name="Ellipse 568"/>
              <p:cNvSpPr/>
              <p:nvPr/>
            </p:nvSpPr>
            <p:spPr>
              <a:xfrm rot="2869314">
                <a:off x="5915915" y="3039444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0" name="Ellipse 569"/>
              <p:cNvSpPr/>
              <p:nvPr/>
            </p:nvSpPr>
            <p:spPr>
              <a:xfrm rot="1500952">
                <a:off x="6199909" y="325670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1" name="Ellipse 570"/>
              <p:cNvSpPr/>
              <p:nvPr/>
            </p:nvSpPr>
            <p:spPr>
              <a:xfrm rot="3091589">
                <a:off x="5784293" y="382883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2" name="Ellipse 571"/>
              <p:cNvSpPr/>
              <p:nvPr/>
            </p:nvSpPr>
            <p:spPr>
              <a:xfrm rot="19938890">
                <a:off x="5028380" y="3672667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3" name="Ellipse 572"/>
              <p:cNvSpPr/>
              <p:nvPr/>
            </p:nvSpPr>
            <p:spPr>
              <a:xfrm rot="19020451">
                <a:off x="4587886" y="3117389"/>
                <a:ext cx="357190" cy="71437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4" name="Ellipse 573"/>
              <p:cNvSpPr/>
              <p:nvPr/>
            </p:nvSpPr>
            <p:spPr>
              <a:xfrm rot="20528309">
                <a:off x="4303884" y="333556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5" name="Ellipse 574"/>
              <p:cNvSpPr/>
              <p:nvPr/>
            </p:nvSpPr>
            <p:spPr>
              <a:xfrm rot="18082272">
                <a:off x="4718475" y="3876385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76" name="Connecteur droit 575"/>
              <p:cNvCxnSpPr>
                <a:stCxn id="564" idx="4"/>
                <a:endCxn id="565" idx="0"/>
              </p:cNvCxnSpPr>
              <p:nvPr/>
            </p:nvCxnSpPr>
            <p:spPr>
              <a:xfrm rot="16200000" flipH="1">
                <a:off x="5377282" y="4440350"/>
                <a:ext cx="296939" cy="2049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577" name="Connecteur droit 576"/>
              <p:cNvCxnSpPr>
                <a:stCxn id="572" idx="4"/>
                <a:endCxn id="567" idx="0"/>
              </p:cNvCxnSpPr>
              <p:nvPr/>
            </p:nvCxnSpPr>
            <p:spPr>
              <a:xfrm rot="5400000">
                <a:off x="5240382" y="4466644"/>
                <a:ext cx="253038" cy="1205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cxnSp>
          <p:nvCxnSpPr>
            <p:cNvPr id="562" name="Connecteur droit 561"/>
            <p:cNvCxnSpPr>
              <a:stCxn id="566" idx="6"/>
            </p:cNvCxnSpPr>
            <p:nvPr/>
          </p:nvCxnSpPr>
          <p:spPr>
            <a:xfrm flipV="1">
              <a:off x="1722494" y="2786058"/>
              <a:ext cx="134862" cy="87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78" name="Text Box 6"/>
          <p:cNvSpPr txBox="1">
            <a:spLocks noChangeArrowheads="1"/>
          </p:cNvSpPr>
          <p:nvPr/>
        </p:nvSpPr>
        <p:spPr bwMode="auto">
          <a:xfrm>
            <a:off x="7715272" y="2037818"/>
            <a:ext cx="128588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Radio-isotope</a:t>
            </a:r>
          </a:p>
        </p:txBody>
      </p:sp>
      <p:grpSp>
        <p:nvGrpSpPr>
          <p:cNvPr id="17" name="Groupe 578"/>
          <p:cNvGrpSpPr/>
          <p:nvPr/>
        </p:nvGrpSpPr>
        <p:grpSpPr>
          <a:xfrm rot="10800000">
            <a:off x="7289936" y="3878866"/>
            <a:ext cx="509301" cy="735618"/>
            <a:chOff x="1071536" y="1643050"/>
            <a:chExt cx="916741" cy="1307122"/>
          </a:xfrm>
        </p:grpSpPr>
        <p:grpSp>
          <p:nvGrpSpPr>
            <p:cNvPr id="18" name="Groupe 256"/>
            <p:cNvGrpSpPr/>
            <p:nvPr/>
          </p:nvGrpSpPr>
          <p:grpSpPr>
            <a:xfrm>
              <a:off x="1071536" y="1643050"/>
              <a:ext cx="916741" cy="1307122"/>
              <a:chOff x="4303884" y="3117389"/>
              <a:chExt cx="2253215" cy="2993495"/>
            </a:xfrm>
          </p:grpSpPr>
          <p:sp>
            <p:nvSpPr>
              <p:cNvPr id="583" name="Ellipse 582"/>
              <p:cNvSpPr/>
              <p:nvPr/>
            </p:nvSpPr>
            <p:spPr>
              <a:xfrm rot="1245811">
                <a:off x="5463537" y="3610948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4" name="Ellipse 583"/>
              <p:cNvSpPr/>
              <p:nvPr/>
            </p:nvSpPr>
            <p:spPr>
              <a:xfrm rot="20316691">
                <a:off x="5500694" y="4572008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5" name="Ellipse 584"/>
              <p:cNvSpPr/>
              <p:nvPr/>
            </p:nvSpPr>
            <p:spPr>
              <a:xfrm rot="808989">
                <a:off x="5551570" y="5305325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6" name="Ellipse 585"/>
              <p:cNvSpPr/>
              <p:nvPr/>
            </p:nvSpPr>
            <p:spPr>
              <a:xfrm rot="997985">
                <a:off x="5069810" y="4582752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7" name="Ellipse 586"/>
              <p:cNvSpPr/>
              <p:nvPr/>
            </p:nvSpPr>
            <p:spPr>
              <a:xfrm rot="20112058">
                <a:off x="5117498" y="5325066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8" name="Ellipse 587"/>
              <p:cNvSpPr/>
              <p:nvPr/>
            </p:nvSpPr>
            <p:spPr>
              <a:xfrm rot="2869314">
                <a:off x="5915915" y="3039444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9" name="Ellipse 588"/>
              <p:cNvSpPr/>
              <p:nvPr/>
            </p:nvSpPr>
            <p:spPr>
              <a:xfrm rot="1500952">
                <a:off x="6199909" y="325670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0" name="Ellipse 589"/>
              <p:cNvSpPr/>
              <p:nvPr/>
            </p:nvSpPr>
            <p:spPr>
              <a:xfrm rot="3091589">
                <a:off x="5784293" y="382883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1" name="Ellipse 590"/>
              <p:cNvSpPr/>
              <p:nvPr/>
            </p:nvSpPr>
            <p:spPr>
              <a:xfrm rot="19938890">
                <a:off x="5028380" y="3672667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2" name="Ellipse 591"/>
              <p:cNvSpPr/>
              <p:nvPr/>
            </p:nvSpPr>
            <p:spPr>
              <a:xfrm rot="19020451">
                <a:off x="4587886" y="3117389"/>
                <a:ext cx="357190" cy="71437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3" name="Ellipse 592"/>
              <p:cNvSpPr/>
              <p:nvPr/>
            </p:nvSpPr>
            <p:spPr>
              <a:xfrm rot="20528309">
                <a:off x="4303884" y="333556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4" name="Ellipse 593"/>
              <p:cNvSpPr/>
              <p:nvPr/>
            </p:nvSpPr>
            <p:spPr>
              <a:xfrm rot="18082272">
                <a:off x="4718475" y="3876385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95" name="Connecteur droit 594"/>
              <p:cNvCxnSpPr>
                <a:stCxn id="583" idx="4"/>
                <a:endCxn id="584" idx="0"/>
              </p:cNvCxnSpPr>
              <p:nvPr/>
            </p:nvCxnSpPr>
            <p:spPr>
              <a:xfrm rot="16200000" flipH="1">
                <a:off x="5377282" y="4440350"/>
                <a:ext cx="296939" cy="2049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596" name="Connecteur droit 595"/>
              <p:cNvCxnSpPr>
                <a:stCxn id="591" idx="4"/>
                <a:endCxn id="586" idx="0"/>
              </p:cNvCxnSpPr>
              <p:nvPr/>
            </p:nvCxnSpPr>
            <p:spPr>
              <a:xfrm rot="5400000">
                <a:off x="5240382" y="4466644"/>
                <a:ext cx="253038" cy="1205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cxnSp>
          <p:nvCxnSpPr>
            <p:cNvPr id="581" name="Connecteur droit 580"/>
            <p:cNvCxnSpPr>
              <a:stCxn id="585" idx="6"/>
            </p:cNvCxnSpPr>
            <p:nvPr/>
          </p:nvCxnSpPr>
          <p:spPr>
            <a:xfrm flipV="1">
              <a:off x="1722494" y="2786058"/>
              <a:ext cx="134862" cy="87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7" name="ZoneTexte 596"/>
          <p:cNvSpPr txBox="1"/>
          <p:nvPr/>
        </p:nvSpPr>
        <p:spPr>
          <a:xfrm>
            <a:off x="6799104" y="5950568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Cellule cible</a:t>
            </a:r>
          </a:p>
        </p:txBody>
      </p:sp>
      <p:grpSp>
        <p:nvGrpSpPr>
          <p:cNvPr id="19" name="Group 249"/>
          <p:cNvGrpSpPr>
            <a:grpSpLocks/>
          </p:cNvGrpSpPr>
          <p:nvPr/>
        </p:nvGrpSpPr>
        <p:grpSpPr bwMode="auto">
          <a:xfrm>
            <a:off x="6799104" y="4593246"/>
            <a:ext cx="1500198" cy="1285884"/>
            <a:chOff x="1827" y="2621"/>
            <a:chExt cx="272" cy="272"/>
          </a:xfrm>
        </p:grpSpPr>
        <p:sp>
          <p:nvSpPr>
            <p:cNvPr id="599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600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cxnSp>
        <p:nvCxnSpPr>
          <p:cNvPr id="613" name="Connecteur droit avec flèche 612"/>
          <p:cNvCxnSpPr/>
          <p:nvPr/>
        </p:nvCxnSpPr>
        <p:spPr>
          <a:xfrm rot="5400000">
            <a:off x="7192013" y="3200205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" name="Soleil 613"/>
          <p:cNvSpPr/>
          <p:nvPr/>
        </p:nvSpPr>
        <p:spPr>
          <a:xfrm>
            <a:off x="7929586" y="2285992"/>
            <a:ext cx="285752" cy="285752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5" name="Soleil 614"/>
          <p:cNvSpPr/>
          <p:nvPr/>
        </p:nvSpPr>
        <p:spPr>
          <a:xfrm>
            <a:off x="7084856" y="3820050"/>
            <a:ext cx="285752" cy="285752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6" name="Forme libre 615"/>
          <p:cNvSpPr/>
          <p:nvPr/>
        </p:nvSpPr>
        <p:spPr>
          <a:xfrm>
            <a:off x="6826685" y="4058433"/>
            <a:ext cx="275573" cy="363255"/>
          </a:xfrm>
          <a:custGeom>
            <a:avLst/>
            <a:gdLst>
              <a:gd name="connsiteX0" fmla="*/ 275573 w 275573"/>
              <a:gd name="connsiteY0" fmla="*/ 0 h 363255"/>
              <a:gd name="connsiteX1" fmla="*/ 37578 w 275573"/>
              <a:gd name="connsiteY1" fmla="*/ 162838 h 363255"/>
              <a:gd name="connsiteX2" fmla="*/ 50104 w 275573"/>
              <a:gd name="connsiteY2" fmla="*/ 363255 h 36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73" h="363255">
                <a:moveTo>
                  <a:pt x="275573" y="0"/>
                </a:moveTo>
                <a:cubicBezTo>
                  <a:pt x="175364" y="51148"/>
                  <a:pt x="75156" y="102296"/>
                  <a:pt x="37578" y="162838"/>
                </a:cubicBezTo>
                <a:cubicBezTo>
                  <a:pt x="0" y="223380"/>
                  <a:pt x="25052" y="293317"/>
                  <a:pt x="50104" y="363255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7" name="Éclair 616"/>
          <p:cNvSpPr/>
          <p:nvPr/>
        </p:nvSpPr>
        <p:spPr>
          <a:xfrm>
            <a:off x="7000892" y="4214818"/>
            <a:ext cx="142876" cy="428628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/>
          <p:cNvSpPr/>
          <p:nvPr/>
        </p:nvSpPr>
        <p:spPr>
          <a:xfrm>
            <a:off x="214282" y="1000108"/>
            <a:ext cx="778674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b="1" dirty="0" smtClean="0">
                <a:solidFill>
                  <a:schemeClr val="accent6"/>
                </a:solidFill>
              </a:rPr>
              <a:t>Permettent une action plus ciblée des substances cytotoxiques, épargnant les cellules saines.  </a:t>
            </a:r>
          </a:p>
        </p:txBody>
      </p:sp>
      <p:sp>
        <p:nvSpPr>
          <p:cNvPr id="151" name="Flèche droite 150"/>
          <p:cNvSpPr/>
          <p:nvPr/>
        </p:nvSpPr>
        <p:spPr>
          <a:xfrm>
            <a:off x="71406" y="1097037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90" y="0"/>
            <a:ext cx="685801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5.  Modifications des anticorps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378618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3144937" y="500042"/>
            <a:ext cx="2759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a.  Anticorps conjugués (2) </a:t>
            </a:r>
          </a:p>
        </p:txBody>
      </p:sp>
      <p:grpSp>
        <p:nvGrpSpPr>
          <p:cNvPr id="10" name="Groupe 484"/>
          <p:cNvGrpSpPr/>
          <p:nvPr/>
        </p:nvGrpSpPr>
        <p:grpSpPr>
          <a:xfrm>
            <a:off x="1861900" y="1336060"/>
            <a:ext cx="916741" cy="1307122"/>
            <a:chOff x="1071536" y="1643050"/>
            <a:chExt cx="916741" cy="1307122"/>
          </a:xfrm>
        </p:grpSpPr>
        <p:grpSp>
          <p:nvGrpSpPr>
            <p:cNvPr id="11" name="Groupe 256"/>
            <p:cNvGrpSpPr/>
            <p:nvPr/>
          </p:nvGrpSpPr>
          <p:grpSpPr>
            <a:xfrm>
              <a:off x="1071536" y="1643050"/>
              <a:ext cx="916741" cy="1307122"/>
              <a:chOff x="4303884" y="3117389"/>
              <a:chExt cx="2253215" cy="2993495"/>
            </a:xfrm>
          </p:grpSpPr>
          <p:sp>
            <p:nvSpPr>
              <p:cNvPr id="506" name="Ellipse 505"/>
              <p:cNvSpPr/>
              <p:nvPr/>
            </p:nvSpPr>
            <p:spPr>
              <a:xfrm rot="1245811">
                <a:off x="5463537" y="3610948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0" name="Ellipse 509"/>
              <p:cNvSpPr/>
              <p:nvPr/>
            </p:nvSpPr>
            <p:spPr>
              <a:xfrm rot="20316691">
                <a:off x="5500694" y="4572008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1" name="Ellipse 510"/>
              <p:cNvSpPr/>
              <p:nvPr/>
            </p:nvSpPr>
            <p:spPr>
              <a:xfrm rot="808989">
                <a:off x="5551570" y="5305325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2" name="Ellipse 511"/>
              <p:cNvSpPr/>
              <p:nvPr/>
            </p:nvSpPr>
            <p:spPr>
              <a:xfrm rot="997985">
                <a:off x="5069810" y="4582752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3" name="Ellipse 512"/>
              <p:cNvSpPr/>
              <p:nvPr/>
            </p:nvSpPr>
            <p:spPr>
              <a:xfrm rot="20112058">
                <a:off x="5117498" y="5325066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4" name="Ellipse 513"/>
              <p:cNvSpPr/>
              <p:nvPr/>
            </p:nvSpPr>
            <p:spPr>
              <a:xfrm rot="2869314">
                <a:off x="5915915" y="3039444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5" name="Ellipse 514"/>
              <p:cNvSpPr/>
              <p:nvPr/>
            </p:nvSpPr>
            <p:spPr>
              <a:xfrm rot="1500952">
                <a:off x="6199909" y="325670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6" name="Ellipse 515"/>
              <p:cNvSpPr/>
              <p:nvPr/>
            </p:nvSpPr>
            <p:spPr>
              <a:xfrm rot="3091589">
                <a:off x="5784293" y="382883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7" name="Ellipse 516"/>
              <p:cNvSpPr/>
              <p:nvPr/>
            </p:nvSpPr>
            <p:spPr>
              <a:xfrm rot="19938890">
                <a:off x="5028380" y="3672667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8" name="Ellipse 517"/>
              <p:cNvSpPr/>
              <p:nvPr/>
            </p:nvSpPr>
            <p:spPr>
              <a:xfrm rot="19020451">
                <a:off x="4587886" y="3117389"/>
                <a:ext cx="357190" cy="71437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19" name="Ellipse 518"/>
              <p:cNvSpPr/>
              <p:nvPr/>
            </p:nvSpPr>
            <p:spPr>
              <a:xfrm rot="20528309">
                <a:off x="4303884" y="333556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20" name="Ellipse 519"/>
              <p:cNvSpPr/>
              <p:nvPr/>
            </p:nvSpPr>
            <p:spPr>
              <a:xfrm rot="18082272">
                <a:off x="4718475" y="3876385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21" name="Connecteur droit 520"/>
              <p:cNvCxnSpPr>
                <a:stCxn id="506" idx="4"/>
                <a:endCxn id="510" idx="0"/>
              </p:cNvCxnSpPr>
              <p:nvPr/>
            </p:nvCxnSpPr>
            <p:spPr>
              <a:xfrm rot="16200000" flipH="1">
                <a:off x="5377282" y="4440350"/>
                <a:ext cx="296939" cy="2049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522" name="Connecteur droit 521"/>
              <p:cNvCxnSpPr>
                <a:stCxn id="517" idx="4"/>
                <a:endCxn id="512" idx="0"/>
              </p:cNvCxnSpPr>
              <p:nvPr/>
            </p:nvCxnSpPr>
            <p:spPr>
              <a:xfrm rot="5400000">
                <a:off x="5240382" y="4466644"/>
                <a:ext cx="253038" cy="1205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cxnSp>
          <p:nvCxnSpPr>
            <p:cNvPr id="491" name="Connecteur droit 490"/>
            <p:cNvCxnSpPr>
              <a:stCxn id="511" idx="6"/>
            </p:cNvCxnSpPr>
            <p:nvPr/>
          </p:nvCxnSpPr>
          <p:spPr>
            <a:xfrm flipV="1">
              <a:off x="1722494" y="2786058"/>
              <a:ext cx="134862" cy="87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23" name="Text Box 6"/>
          <p:cNvSpPr txBox="1">
            <a:spLocks noChangeArrowheads="1"/>
          </p:cNvSpPr>
          <p:nvPr/>
        </p:nvSpPr>
        <p:spPr bwMode="auto">
          <a:xfrm>
            <a:off x="2278004" y="2037818"/>
            <a:ext cx="128588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cytokine </a:t>
            </a:r>
          </a:p>
        </p:txBody>
      </p:sp>
      <p:grpSp>
        <p:nvGrpSpPr>
          <p:cNvPr id="12" name="Groupe 523"/>
          <p:cNvGrpSpPr/>
          <p:nvPr/>
        </p:nvGrpSpPr>
        <p:grpSpPr>
          <a:xfrm rot="10800000">
            <a:off x="2138420" y="3881770"/>
            <a:ext cx="509301" cy="735618"/>
            <a:chOff x="1071536" y="1643050"/>
            <a:chExt cx="916741" cy="1307122"/>
          </a:xfrm>
        </p:grpSpPr>
        <p:grpSp>
          <p:nvGrpSpPr>
            <p:cNvPr id="13" name="Groupe 256"/>
            <p:cNvGrpSpPr/>
            <p:nvPr/>
          </p:nvGrpSpPr>
          <p:grpSpPr>
            <a:xfrm>
              <a:off x="1071536" y="1643050"/>
              <a:ext cx="916741" cy="1307122"/>
              <a:chOff x="4303884" y="3117389"/>
              <a:chExt cx="2253215" cy="2993495"/>
            </a:xfrm>
          </p:grpSpPr>
          <p:sp>
            <p:nvSpPr>
              <p:cNvPr id="528" name="Ellipse 527"/>
              <p:cNvSpPr/>
              <p:nvPr/>
            </p:nvSpPr>
            <p:spPr>
              <a:xfrm rot="1245811">
                <a:off x="5463537" y="3610948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29" name="Ellipse 528"/>
              <p:cNvSpPr/>
              <p:nvPr/>
            </p:nvSpPr>
            <p:spPr>
              <a:xfrm rot="20316691">
                <a:off x="5500694" y="4572008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0" name="Ellipse 529"/>
              <p:cNvSpPr/>
              <p:nvPr/>
            </p:nvSpPr>
            <p:spPr>
              <a:xfrm rot="808989">
                <a:off x="5551570" y="5305325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1" name="Ellipse 530"/>
              <p:cNvSpPr/>
              <p:nvPr/>
            </p:nvSpPr>
            <p:spPr>
              <a:xfrm rot="997985">
                <a:off x="5069810" y="4582752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2" name="Ellipse 531"/>
              <p:cNvSpPr/>
              <p:nvPr/>
            </p:nvSpPr>
            <p:spPr>
              <a:xfrm rot="20112058">
                <a:off x="5117498" y="5325066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3" name="Ellipse 532"/>
              <p:cNvSpPr/>
              <p:nvPr/>
            </p:nvSpPr>
            <p:spPr>
              <a:xfrm rot="2869314">
                <a:off x="5915915" y="3039444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4" name="Ellipse 533"/>
              <p:cNvSpPr/>
              <p:nvPr/>
            </p:nvSpPr>
            <p:spPr>
              <a:xfrm rot="1500952">
                <a:off x="6199909" y="325670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5" name="Ellipse 534"/>
              <p:cNvSpPr/>
              <p:nvPr/>
            </p:nvSpPr>
            <p:spPr>
              <a:xfrm rot="3091589">
                <a:off x="5784293" y="382883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6" name="Ellipse 535"/>
              <p:cNvSpPr/>
              <p:nvPr/>
            </p:nvSpPr>
            <p:spPr>
              <a:xfrm rot="19938890">
                <a:off x="5028380" y="3672667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7" name="Ellipse 536"/>
              <p:cNvSpPr/>
              <p:nvPr/>
            </p:nvSpPr>
            <p:spPr>
              <a:xfrm rot="19020451">
                <a:off x="4587886" y="3117389"/>
                <a:ext cx="357190" cy="71437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8" name="Ellipse 537"/>
              <p:cNvSpPr/>
              <p:nvPr/>
            </p:nvSpPr>
            <p:spPr>
              <a:xfrm rot="20528309">
                <a:off x="4303884" y="333556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39" name="Ellipse 538"/>
              <p:cNvSpPr/>
              <p:nvPr/>
            </p:nvSpPr>
            <p:spPr>
              <a:xfrm rot="18082272">
                <a:off x="4718475" y="3876385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40" name="Connecteur droit 539"/>
              <p:cNvCxnSpPr>
                <a:stCxn id="528" idx="4"/>
                <a:endCxn id="529" idx="0"/>
              </p:cNvCxnSpPr>
              <p:nvPr/>
            </p:nvCxnSpPr>
            <p:spPr>
              <a:xfrm rot="16200000" flipH="1">
                <a:off x="5377282" y="4440350"/>
                <a:ext cx="296939" cy="2049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541" name="Connecteur droit 540"/>
              <p:cNvCxnSpPr>
                <a:stCxn id="536" idx="4"/>
                <a:endCxn id="531" idx="0"/>
              </p:cNvCxnSpPr>
              <p:nvPr/>
            </p:nvCxnSpPr>
            <p:spPr>
              <a:xfrm rot="5400000">
                <a:off x="5240382" y="4466644"/>
                <a:ext cx="253038" cy="1205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cxnSp>
          <p:nvCxnSpPr>
            <p:cNvPr id="526" name="Connecteur droit 525"/>
            <p:cNvCxnSpPr>
              <a:stCxn id="530" idx="6"/>
            </p:cNvCxnSpPr>
            <p:nvPr/>
          </p:nvCxnSpPr>
          <p:spPr>
            <a:xfrm flipV="1">
              <a:off x="1722494" y="2786058"/>
              <a:ext cx="134862" cy="87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2" name="ZoneTexte 541"/>
          <p:cNvSpPr txBox="1"/>
          <p:nvPr/>
        </p:nvSpPr>
        <p:spPr>
          <a:xfrm>
            <a:off x="1647588" y="5953472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Cellule cible</a:t>
            </a:r>
          </a:p>
        </p:txBody>
      </p:sp>
      <p:grpSp>
        <p:nvGrpSpPr>
          <p:cNvPr id="14" name="Group 249"/>
          <p:cNvGrpSpPr>
            <a:grpSpLocks/>
          </p:cNvGrpSpPr>
          <p:nvPr/>
        </p:nvGrpSpPr>
        <p:grpSpPr bwMode="auto">
          <a:xfrm>
            <a:off x="1647588" y="4596150"/>
            <a:ext cx="1500198" cy="1285884"/>
            <a:chOff x="1827" y="2621"/>
            <a:chExt cx="272" cy="272"/>
          </a:xfrm>
        </p:grpSpPr>
        <p:sp>
          <p:nvSpPr>
            <p:cNvPr id="544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545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cxnSp>
        <p:nvCxnSpPr>
          <p:cNvPr id="558" name="Connecteur droit avec flèche 557"/>
          <p:cNvCxnSpPr/>
          <p:nvPr/>
        </p:nvCxnSpPr>
        <p:spPr>
          <a:xfrm rot="5400000">
            <a:off x="1897621" y="3200205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9" name="Forme libre 558"/>
          <p:cNvSpPr/>
          <p:nvPr/>
        </p:nvSpPr>
        <p:spPr>
          <a:xfrm>
            <a:off x="1635062" y="4074846"/>
            <a:ext cx="231731" cy="864296"/>
          </a:xfrm>
          <a:custGeom>
            <a:avLst/>
            <a:gdLst>
              <a:gd name="connsiteX0" fmla="*/ 231731 w 231731"/>
              <a:gd name="connsiteY0" fmla="*/ 0 h 864296"/>
              <a:gd name="connsiteX1" fmla="*/ 6263 w 231731"/>
              <a:gd name="connsiteY1" fmla="*/ 250520 h 864296"/>
              <a:gd name="connsiteX2" fmla="*/ 194153 w 231731"/>
              <a:gd name="connsiteY2" fmla="*/ 864296 h 8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31" h="864296">
                <a:moveTo>
                  <a:pt x="231731" y="0"/>
                </a:moveTo>
                <a:cubicBezTo>
                  <a:pt x="122128" y="53235"/>
                  <a:pt x="12526" y="106471"/>
                  <a:pt x="6263" y="250520"/>
                </a:cubicBezTo>
                <a:cubicBezTo>
                  <a:pt x="0" y="394569"/>
                  <a:pt x="97076" y="629432"/>
                  <a:pt x="194153" y="864296"/>
                </a:cubicBezTo>
              </a:path>
            </a:pathLst>
          </a:cu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559"/>
          <p:cNvGrpSpPr/>
          <p:nvPr/>
        </p:nvGrpSpPr>
        <p:grpSpPr>
          <a:xfrm>
            <a:off x="5823480" y="1336060"/>
            <a:ext cx="916741" cy="1307122"/>
            <a:chOff x="1071536" y="1643050"/>
            <a:chExt cx="916741" cy="1307122"/>
          </a:xfrm>
        </p:grpSpPr>
        <p:grpSp>
          <p:nvGrpSpPr>
            <p:cNvPr id="16" name="Groupe 256"/>
            <p:cNvGrpSpPr/>
            <p:nvPr/>
          </p:nvGrpSpPr>
          <p:grpSpPr>
            <a:xfrm>
              <a:off x="1071536" y="1643050"/>
              <a:ext cx="916741" cy="1307122"/>
              <a:chOff x="4303884" y="3117389"/>
              <a:chExt cx="2253215" cy="2993495"/>
            </a:xfrm>
          </p:grpSpPr>
          <p:sp>
            <p:nvSpPr>
              <p:cNvPr id="564" name="Ellipse 563"/>
              <p:cNvSpPr/>
              <p:nvPr/>
            </p:nvSpPr>
            <p:spPr>
              <a:xfrm rot="1245811">
                <a:off x="5463537" y="3610948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5" name="Ellipse 564"/>
              <p:cNvSpPr/>
              <p:nvPr/>
            </p:nvSpPr>
            <p:spPr>
              <a:xfrm rot="20316691">
                <a:off x="5500694" y="4572008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6" name="Ellipse 565"/>
              <p:cNvSpPr/>
              <p:nvPr/>
            </p:nvSpPr>
            <p:spPr>
              <a:xfrm rot="808989">
                <a:off x="5551570" y="5305325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7" name="Ellipse 566"/>
              <p:cNvSpPr/>
              <p:nvPr/>
            </p:nvSpPr>
            <p:spPr>
              <a:xfrm rot="997985">
                <a:off x="5069810" y="4582752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8" name="Ellipse 567"/>
              <p:cNvSpPr/>
              <p:nvPr/>
            </p:nvSpPr>
            <p:spPr>
              <a:xfrm rot="20112058">
                <a:off x="5117498" y="5325066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69" name="Ellipse 568"/>
              <p:cNvSpPr/>
              <p:nvPr/>
            </p:nvSpPr>
            <p:spPr>
              <a:xfrm rot="2869314">
                <a:off x="5915915" y="3039444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0" name="Ellipse 569"/>
              <p:cNvSpPr/>
              <p:nvPr/>
            </p:nvSpPr>
            <p:spPr>
              <a:xfrm rot="1500952">
                <a:off x="6199909" y="325670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1" name="Ellipse 570"/>
              <p:cNvSpPr/>
              <p:nvPr/>
            </p:nvSpPr>
            <p:spPr>
              <a:xfrm rot="3091589">
                <a:off x="5784293" y="382883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2" name="Ellipse 571"/>
              <p:cNvSpPr/>
              <p:nvPr/>
            </p:nvSpPr>
            <p:spPr>
              <a:xfrm rot="19938890">
                <a:off x="5028380" y="3672667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3" name="Ellipse 572"/>
              <p:cNvSpPr/>
              <p:nvPr/>
            </p:nvSpPr>
            <p:spPr>
              <a:xfrm rot="19020451">
                <a:off x="4587886" y="3117389"/>
                <a:ext cx="357190" cy="71437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4" name="Ellipse 573"/>
              <p:cNvSpPr/>
              <p:nvPr/>
            </p:nvSpPr>
            <p:spPr>
              <a:xfrm rot="20528309">
                <a:off x="4303884" y="333556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75" name="Ellipse 574"/>
              <p:cNvSpPr/>
              <p:nvPr/>
            </p:nvSpPr>
            <p:spPr>
              <a:xfrm rot="18082272">
                <a:off x="4718475" y="3876385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76" name="Connecteur droit 575"/>
              <p:cNvCxnSpPr>
                <a:stCxn id="564" idx="4"/>
                <a:endCxn id="565" idx="0"/>
              </p:cNvCxnSpPr>
              <p:nvPr/>
            </p:nvCxnSpPr>
            <p:spPr>
              <a:xfrm rot="16200000" flipH="1">
                <a:off x="5377282" y="4440350"/>
                <a:ext cx="296939" cy="2049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577" name="Connecteur droit 576"/>
              <p:cNvCxnSpPr>
                <a:stCxn id="572" idx="4"/>
                <a:endCxn id="567" idx="0"/>
              </p:cNvCxnSpPr>
              <p:nvPr/>
            </p:nvCxnSpPr>
            <p:spPr>
              <a:xfrm rot="5400000">
                <a:off x="5240382" y="4466644"/>
                <a:ext cx="253038" cy="1205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cxnSp>
          <p:nvCxnSpPr>
            <p:cNvPr id="562" name="Connecteur droit 561"/>
            <p:cNvCxnSpPr>
              <a:stCxn id="566" idx="6"/>
            </p:cNvCxnSpPr>
            <p:nvPr/>
          </p:nvCxnSpPr>
          <p:spPr>
            <a:xfrm flipV="1">
              <a:off x="1722494" y="2786058"/>
              <a:ext cx="134862" cy="87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78" name="Text Box 6"/>
          <p:cNvSpPr txBox="1">
            <a:spLocks noChangeArrowheads="1"/>
          </p:cNvSpPr>
          <p:nvPr/>
        </p:nvSpPr>
        <p:spPr bwMode="auto">
          <a:xfrm>
            <a:off x="7164288" y="2564904"/>
            <a:ext cx="9361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Liposome contenant un principe actif</a:t>
            </a:r>
          </a:p>
        </p:txBody>
      </p:sp>
      <p:grpSp>
        <p:nvGrpSpPr>
          <p:cNvPr id="17" name="Groupe 578"/>
          <p:cNvGrpSpPr/>
          <p:nvPr/>
        </p:nvGrpSpPr>
        <p:grpSpPr>
          <a:xfrm rot="10800000">
            <a:off x="5957124" y="3878866"/>
            <a:ext cx="509301" cy="735618"/>
            <a:chOff x="1071536" y="1643050"/>
            <a:chExt cx="916741" cy="1307122"/>
          </a:xfrm>
        </p:grpSpPr>
        <p:grpSp>
          <p:nvGrpSpPr>
            <p:cNvPr id="18" name="Groupe 256"/>
            <p:cNvGrpSpPr/>
            <p:nvPr/>
          </p:nvGrpSpPr>
          <p:grpSpPr>
            <a:xfrm>
              <a:off x="1071536" y="1643050"/>
              <a:ext cx="916741" cy="1307122"/>
              <a:chOff x="4303884" y="3117389"/>
              <a:chExt cx="2253215" cy="2993495"/>
            </a:xfrm>
          </p:grpSpPr>
          <p:sp>
            <p:nvSpPr>
              <p:cNvPr id="583" name="Ellipse 582"/>
              <p:cNvSpPr/>
              <p:nvPr/>
            </p:nvSpPr>
            <p:spPr>
              <a:xfrm rot="1245811">
                <a:off x="5463537" y="3610948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4" name="Ellipse 583"/>
              <p:cNvSpPr/>
              <p:nvPr/>
            </p:nvSpPr>
            <p:spPr>
              <a:xfrm rot="20316691">
                <a:off x="5500694" y="4572008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5" name="Ellipse 584"/>
              <p:cNvSpPr/>
              <p:nvPr/>
            </p:nvSpPr>
            <p:spPr>
              <a:xfrm rot="808989">
                <a:off x="5551570" y="5305325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6" name="Ellipse 585"/>
              <p:cNvSpPr/>
              <p:nvPr/>
            </p:nvSpPr>
            <p:spPr>
              <a:xfrm rot="997985">
                <a:off x="5069810" y="4582752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7" name="Ellipse 586"/>
              <p:cNvSpPr/>
              <p:nvPr/>
            </p:nvSpPr>
            <p:spPr>
              <a:xfrm rot="20112058">
                <a:off x="5117498" y="5325066"/>
                <a:ext cx="357190" cy="78581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8" name="Ellipse 587"/>
              <p:cNvSpPr/>
              <p:nvPr/>
            </p:nvSpPr>
            <p:spPr>
              <a:xfrm rot="2869314">
                <a:off x="5915915" y="3039444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89" name="Ellipse 588"/>
              <p:cNvSpPr/>
              <p:nvPr/>
            </p:nvSpPr>
            <p:spPr>
              <a:xfrm rot="1500952">
                <a:off x="6199909" y="325670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0" name="Ellipse 589"/>
              <p:cNvSpPr/>
              <p:nvPr/>
            </p:nvSpPr>
            <p:spPr>
              <a:xfrm rot="3091589">
                <a:off x="5784293" y="382883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1" name="Ellipse 590"/>
              <p:cNvSpPr/>
              <p:nvPr/>
            </p:nvSpPr>
            <p:spPr>
              <a:xfrm rot="19938890">
                <a:off x="5028380" y="3672667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2" name="Ellipse 591"/>
              <p:cNvSpPr/>
              <p:nvPr/>
            </p:nvSpPr>
            <p:spPr>
              <a:xfrm rot="19020451">
                <a:off x="4587886" y="3117389"/>
                <a:ext cx="357190" cy="71437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3" name="Ellipse 592"/>
              <p:cNvSpPr/>
              <p:nvPr/>
            </p:nvSpPr>
            <p:spPr>
              <a:xfrm rot="20528309">
                <a:off x="4303884" y="3335561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594" name="Ellipse 593"/>
              <p:cNvSpPr/>
              <p:nvPr/>
            </p:nvSpPr>
            <p:spPr>
              <a:xfrm rot="18082272">
                <a:off x="4718475" y="3876385"/>
                <a:ext cx="357190" cy="71438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595" name="Connecteur droit 594"/>
              <p:cNvCxnSpPr>
                <a:stCxn id="583" idx="4"/>
                <a:endCxn id="584" idx="0"/>
              </p:cNvCxnSpPr>
              <p:nvPr/>
            </p:nvCxnSpPr>
            <p:spPr>
              <a:xfrm rot="16200000" flipH="1">
                <a:off x="5377282" y="4440350"/>
                <a:ext cx="296939" cy="20495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596" name="Connecteur droit 595"/>
              <p:cNvCxnSpPr>
                <a:stCxn id="591" idx="4"/>
                <a:endCxn id="586" idx="0"/>
              </p:cNvCxnSpPr>
              <p:nvPr/>
            </p:nvCxnSpPr>
            <p:spPr>
              <a:xfrm rot="5400000">
                <a:off x="5240382" y="4466644"/>
                <a:ext cx="253038" cy="1205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  <p:cxnSp>
          <p:nvCxnSpPr>
            <p:cNvPr id="581" name="Connecteur droit 580"/>
            <p:cNvCxnSpPr>
              <a:stCxn id="585" idx="6"/>
            </p:cNvCxnSpPr>
            <p:nvPr/>
          </p:nvCxnSpPr>
          <p:spPr>
            <a:xfrm flipV="1">
              <a:off x="1722494" y="2786058"/>
              <a:ext cx="134862" cy="87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7" name="ZoneTexte 596"/>
          <p:cNvSpPr txBox="1"/>
          <p:nvPr/>
        </p:nvSpPr>
        <p:spPr>
          <a:xfrm>
            <a:off x="5466292" y="5950568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Cellule cible</a:t>
            </a:r>
          </a:p>
        </p:txBody>
      </p:sp>
      <p:grpSp>
        <p:nvGrpSpPr>
          <p:cNvPr id="19" name="Group 249"/>
          <p:cNvGrpSpPr>
            <a:grpSpLocks/>
          </p:cNvGrpSpPr>
          <p:nvPr/>
        </p:nvGrpSpPr>
        <p:grpSpPr bwMode="auto">
          <a:xfrm>
            <a:off x="5466292" y="4593246"/>
            <a:ext cx="1500198" cy="1285884"/>
            <a:chOff x="1827" y="2621"/>
            <a:chExt cx="272" cy="272"/>
          </a:xfrm>
        </p:grpSpPr>
        <p:sp>
          <p:nvSpPr>
            <p:cNvPr id="599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600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cxnSp>
        <p:nvCxnSpPr>
          <p:cNvPr id="613" name="Connecteur droit avec flèche 612"/>
          <p:cNvCxnSpPr/>
          <p:nvPr/>
        </p:nvCxnSpPr>
        <p:spPr>
          <a:xfrm rot="5400000">
            <a:off x="5859201" y="3200205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" name="Soleil 613"/>
          <p:cNvSpPr/>
          <p:nvPr/>
        </p:nvSpPr>
        <p:spPr>
          <a:xfrm>
            <a:off x="6444208" y="2276872"/>
            <a:ext cx="864096" cy="648072"/>
          </a:xfrm>
          <a:prstGeom prst="sun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5" name="Soleil 614"/>
          <p:cNvSpPr/>
          <p:nvPr/>
        </p:nvSpPr>
        <p:spPr>
          <a:xfrm>
            <a:off x="5626484" y="3717032"/>
            <a:ext cx="457684" cy="388770"/>
          </a:xfrm>
          <a:prstGeom prst="sun">
            <a:avLst>
              <a:gd name="adj" fmla="val 1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/>
          <p:cNvSpPr/>
          <p:nvPr/>
        </p:nvSpPr>
        <p:spPr>
          <a:xfrm>
            <a:off x="214282" y="1000108"/>
            <a:ext cx="778674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b="1" dirty="0" smtClean="0">
                <a:solidFill>
                  <a:schemeClr val="accent6"/>
                </a:solidFill>
              </a:rPr>
              <a:t>Permettent une action plus ciblée des substances cytotoxiques, épargnant les cellules saines.  </a:t>
            </a:r>
          </a:p>
        </p:txBody>
      </p:sp>
      <p:sp>
        <p:nvSpPr>
          <p:cNvPr id="151" name="Flèche droite 150"/>
          <p:cNvSpPr/>
          <p:nvPr/>
        </p:nvSpPr>
        <p:spPr>
          <a:xfrm>
            <a:off x="71406" y="1097037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/>
        </p:nvSpPr>
        <p:spPr>
          <a:xfrm rot="2869314">
            <a:off x="2607191" y="2330645"/>
            <a:ext cx="257210" cy="25279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3" name="Ellipse 152"/>
          <p:cNvSpPr/>
          <p:nvPr/>
        </p:nvSpPr>
        <p:spPr>
          <a:xfrm rot="2869314">
            <a:off x="2075233" y="3890615"/>
            <a:ext cx="155074" cy="16979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4" name="Forme libre 153"/>
          <p:cNvSpPr/>
          <p:nvPr/>
        </p:nvSpPr>
        <p:spPr>
          <a:xfrm>
            <a:off x="5436096" y="4005064"/>
            <a:ext cx="231731" cy="864296"/>
          </a:xfrm>
          <a:custGeom>
            <a:avLst/>
            <a:gdLst>
              <a:gd name="connsiteX0" fmla="*/ 231731 w 231731"/>
              <a:gd name="connsiteY0" fmla="*/ 0 h 864296"/>
              <a:gd name="connsiteX1" fmla="*/ 6263 w 231731"/>
              <a:gd name="connsiteY1" fmla="*/ 250520 h 864296"/>
              <a:gd name="connsiteX2" fmla="*/ 194153 w 231731"/>
              <a:gd name="connsiteY2" fmla="*/ 864296 h 8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31" h="864296">
                <a:moveTo>
                  <a:pt x="231731" y="0"/>
                </a:moveTo>
                <a:cubicBezTo>
                  <a:pt x="122128" y="53235"/>
                  <a:pt x="12526" y="106471"/>
                  <a:pt x="6263" y="250520"/>
                </a:cubicBezTo>
                <a:cubicBezTo>
                  <a:pt x="0" y="394569"/>
                  <a:pt x="97076" y="629432"/>
                  <a:pt x="194153" y="864296"/>
                </a:cubicBezTo>
              </a:path>
            </a:pathLst>
          </a:cu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/>
          <p:cNvSpPr/>
          <p:nvPr/>
        </p:nvSpPr>
        <p:spPr>
          <a:xfrm>
            <a:off x="1475656" y="6237312"/>
            <a:ext cx="18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Immunocytokine</a:t>
            </a:r>
            <a:endParaRPr lang="fr-FR" b="1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436096" y="6237312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immunoliposome</a:t>
            </a:r>
            <a:endParaRPr lang="fr-FR" b="1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8" name="Ellipse 157"/>
          <p:cNvSpPr/>
          <p:nvPr/>
        </p:nvSpPr>
        <p:spPr>
          <a:xfrm rot="2869314">
            <a:off x="6777877" y="2647112"/>
            <a:ext cx="72622" cy="10171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9" name="Ellipse 158"/>
          <p:cNvSpPr/>
          <p:nvPr/>
        </p:nvSpPr>
        <p:spPr>
          <a:xfrm rot="2869314">
            <a:off x="6757997" y="2503096"/>
            <a:ext cx="72622" cy="10171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0" name="Ellipse 159"/>
          <p:cNvSpPr/>
          <p:nvPr/>
        </p:nvSpPr>
        <p:spPr>
          <a:xfrm rot="2869314">
            <a:off x="6910397" y="2655496"/>
            <a:ext cx="72622" cy="10171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1" name="Ellipse 160"/>
          <p:cNvSpPr/>
          <p:nvPr/>
        </p:nvSpPr>
        <p:spPr>
          <a:xfrm rot="2869314">
            <a:off x="6993901" y="2503096"/>
            <a:ext cx="72622" cy="10171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2" name="Ellipse 161"/>
          <p:cNvSpPr/>
          <p:nvPr/>
        </p:nvSpPr>
        <p:spPr>
          <a:xfrm rot="2869314">
            <a:off x="6902013" y="2431088"/>
            <a:ext cx="72622" cy="10171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3" name="Ellipse 162"/>
          <p:cNvSpPr/>
          <p:nvPr/>
        </p:nvSpPr>
        <p:spPr>
          <a:xfrm rot="2869314">
            <a:off x="5806589" y="3905764"/>
            <a:ext cx="51103" cy="5086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4" name="Ellipse 163"/>
          <p:cNvSpPr/>
          <p:nvPr/>
        </p:nvSpPr>
        <p:spPr>
          <a:xfrm rot="2869314">
            <a:off x="5878597" y="3871627"/>
            <a:ext cx="51103" cy="5086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5" name="Ellipse 164"/>
          <p:cNvSpPr/>
          <p:nvPr/>
        </p:nvSpPr>
        <p:spPr>
          <a:xfrm rot="2869314">
            <a:off x="5788832" y="3826253"/>
            <a:ext cx="51103" cy="5086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/>
          <p:nvPr/>
        </p:nvSpPr>
        <p:spPr>
          <a:xfrm>
            <a:off x="1763688" y="2503287"/>
            <a:ext cx="239582" cy="210719"/>
          </a:xfrm>
          <a:custGeom>
            <a:avLst/>
            <a:gdLst>
              <a:gd name="connsiteX0" fmla="*/ 239582 w 239582"/>
              <a:gd name="connsiteY0" fmla="*/ 34074 h 210719"/>
              <a:gd name="connsiteX1" fmla="*/ 591 w 239582"/>
              <a:gd name="connsiteY1" fmla="*/ 13292 h 210719"/>
              <a:gd name="connsiteX2" fmla="*/ 166846 w 239582"/>
              <a:gd name="connsiteY2" fmla="*/ 210719 h 210719"/>
              <a:gd name="connsiteX3" fmla="*/ 166846 w 239582"/>
              <a:gd name="connsiteY3" fmla="*/ 210719 h 21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82" h="210719">
                <a:moveTo>
                  <a:pt x="239582" y="34074"/>
                </a:moveTo>
                <a:cubicBezTo>
                  <a:pt x="126148" y="8962"/>
                  <a:pt x="12714" y="-16149"/>
                  <a:pt x="591" y="13292"/>
                </a:cubicBezTo>
                <a:cubicBezTo>
                  <a:pt x="-11532" y="42733"/>
                  <a:pt x="166846" y="210719"/>
                  <a:pt x="166846" y="210719"/>
                </a:cubicBezTo>
                <a:lnTo>
                  <a:pt x="166846" y="210719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7668344" y="1700808"/>
            <a:ext cx="159239" cy="178676"/>
          </a:xfrm>
          <a:custGeom>
            <a:avLst/>
            <a:gdLst>
              <a:gd name="connsiteX0" fmla="*/ 159239 w 159239"/>
              <a:gd name="connsiteY0" fmla="*/ 0 h 178676"/>
              <a:gd name="connsiteX1" fmla="*/ 22605 w 159239"/>
              <a:gd name="connsiteY1" fmla="*/ 63062 h 178676"/>
              <a:gd name="connsiteX2" fmla="*/ 1584 w 159239"/>
              <a:gd name="connsiteY2" fmla="*/ 178676 h 17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239" h="178676">
                <a:moveTo>
                  <a:pt x="159239" y="0"/>
                </a:moveTo>
                <a:cubicBezTo>
                  <a:pt x="104060" y="16641"/>
                  <a:pt x="48881" y="33283"/>
                  <a:pt x="22605" y="63062"/>
                </a:cubicBezTo>
                <a:cubicBezTo>
                  <a:pt x="-3671" y="92841"/>
                  <a:pt x="-1044" y="135758"/>
                  <a:pt x="1584" y="178676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7798676" y="1849821"/>
            <a:ext cx="241738" cy="168165"/>
          </a:xfrm>
          <a:custGeom>
            <a:avLst/>
            <a:gdLst>
              <a:gd name="connsiteX0" fmla="*/ 241738 w 241738"/>
              <a:gd name="connsiteY0" fmla="*/ 0 h 168165"/>
              <a:gd name="connsiteX1" fmla="*/ 199696 w 241738"/>
              <a:gd name="connsiteY1" fmla="*/ 126124 h 168165"/>
              <a:gd name="connsiteX2" fmla="*/ 0 w 241738"/>
              <a:gd name="connsiteY2" fmla="*/ 168165 h 168165"/>
              <a:gd name="connsiteX3" fmla="*/ 0 w 241738"/>
              <a:gd name="connsiteY3" fmla="*/ 168165 h 16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738" h="168165">
                <a:moveTo>
                  <a:pt x="241738" y="0"/>
                </a:moveTo>
                <a:cubicBezTo>
                  <a:pt x="240862" y="49048"/>
                  <a:pt x="239986" y="98096"/>
                  <a:pt x="199696" y="126124"/>
                </a:cubicBezTo>
                <a:cubicBezTo>
                  <a:pt x="159406" y="154152"/>
                  <a:pt x="0" y="168165"/>
                  <a:pt x="0" y="168165"/>
                </a:cubicBezTo>
                <a:lnTo>
                  <a:pt x="0" y="168165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57190" y="0"/>
            <a:ext cx="35718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5.  Modifications des anticorps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400049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3428992" y="642918"/>
            <a:ext cx="2701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b. Anticorps 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bi-spécifiques</a:t>
            </a:r>
            <a:endParaRPr lang="fr-FR" b="1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2" name="Groupe 256"/>
          <p:cNvGrpSpPr/>
          <p:nvPr/>
        </p:nvGrpSpPr>
        <p:grpSpPr>
          <a:xfrm>
            <a:off x="3913095" y="1575998"/>
            <a:ext cx="1086710" cy="1277233"/>
            <a:chOff x="4303884" y="3117389"/>
            <a:chExt cx="2253215" cy="2993495"/>
          </a:xfrm>
        </p:grpSpPr>
        <p:sp>
          <p:nvSpPr>
            <p:cNvPr id="506" name="Ellipse 505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10" name="Ellipse 509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11" name="Ellipse 510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12" name="Ellipse 511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13" name="Ellipse 512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14" name="Ellipse 513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15" name="Ellipse 514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16" name="Ellipse 515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17" name="Ellipse 516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18" name="Ellipse 517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19" name="Ellipse 518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520" name="Ellipse 519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521" name="Connecteur droit 520"/>
            <p:cNvCxnSpPr>
              <a:stCxn id="506" idx="4"/>
              <a:endCxn id="510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522" name="Connecteur droit 521"/>
            <p:cNvCxnSpPr>
              <a:stCxn id="517" idx="4"/>
              <a:endCxn id="512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150" name="Text Box 6"/>
          <p:cNvSpPr txBox="1">
            <a:spLocks noChangeArrowheads="1"/>
          </p:cNvSpPr>
          <p:nvPr/>
        </p:nvSpPr>
        <p:spPr bwMode="auto">
          <a:xfrm>
            <a:off x="3749753" y="2924944"/>
            <a:ext cx="156237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Anticorps </a:t>
            </a:r>
            <a:r>
              <a:rPr lang="fr-FR" sz="1200" b="1" dirty="0" err="1" smtClean="0"/>
              <a:t>bi-spécifique</a:t>
            </a:r>
            <a:r>
              <a:rPr lang="fr-FR" sz="1200" b="1" dirty="0" smtClean="0"/>
              <a:t> (reconnait 2 antigènes) </a:t>
            </a:r>
          </a:p>
        </p:txBody>
      </p:sp>
      <p:grpSp>
        <p:nvGrpSpPr>
          <p:cNvPr id="3" name="Group 249"/>
          <p:cNvGrpSpPr>
            <a:grpSpLocks/>
          </p:cNvGrpSpPr>
          <p:nvPr/>
        </p:nvGrpSpPr>
        <p:grpSpPr bwMode="auto">
          <a:xfrm>
            <a:off x="1155917" y="4589554"/>
            <a:ext cx="908149" cy="822670"/>
            <a:chOff x="1827" y="2621"/>
            <a:chExt cx="272" cy="272"/>
          </a:xfrm>
        </p:grpSpPr>
        <p:sp>
          <p:nvSpPr>
            <p:cNvPr id="152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53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5" name="Groupe 256"/>
          <p:cNvGrpSpPr/>
          <p:nvPr/>
        </p:nvGrpSpPr>
        <p:grpSpPr>
          <a:xfrm>
            <a:off x="1847841" y="5229408"/>
            <a:ext cx="821659" cy="1110481"/>
            <a:chOff x="4303884" y="3117389"/>
            <a:chExt cx="2253215" cy="2993495"/>
          </a:xfrm>
        </p:grpSpPr>
        <p:sp>
          <p:nvSpPr>
            <p:cNvPr id="155" name="Ellipse 154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6" name="Ellipse 155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7" name="Ellipse 156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8" name="Ellipse 157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9" name="Ellipse 158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0" name="Ellipse 159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1" name="Ellipse 160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2" name="Ellipse 161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3" name="Ellipse 162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4" name="Ellipse 163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5" name="Ellipse 164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66" name="Ellipse 165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67" name="Connecteur droit 166"/>
            <p:cNvCxnSpPr>
              <a:stCxn id="155" idx="4"/>
              <a:endCxn id="156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68" name="Connecteur droit 167"/>
            <p:cNvCxnSpPr>
              <a:stCxn id="163" idx="4"/>
              <a:endCxn id="158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169" name="Ellipse 168"/>
          <p:cNvSpPr/>
          <p:nvPr/>
        </p:nvSpPr>
        <p:spPr>
          <a:xfrm>
            <a:off x="2626253" y="5138001"/>
            <a:ext cx="129735" cy="1371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/>
          <p:cNvSpPr/>
          <p:nvPr/>
        </p:nvSpPr>
        <p:spPr>
          <a:xfrm>
            <a:off x="3043360" y="4747255"/>
            <a:ext cx="129735" cy="1371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/>
          <p:cNvSpPr/>
          <p:nvPr/>
        </p:nvSpPr>
        <p:spPr>
          <a:xfrm>
            <a:off x="2871775" y="4852389"/>
            <a:ext cx="129735" cy="1371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/>
          <p:cNvSpPr/>
          <p:nvPr/>
        </p:nvSpPr>
        <p:spPr>
          <a:xfrm>
            <a:off x="2871775" y="4694688"/>
            <a:ext cx="129735" cy="1371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ZoneTexte 172"/>
          <p:cNvSpPr txBox="1"/>
          <p:nvPr/>
        </p:nvSpPr>
        <p:spPr>
          <a:xfrm>
            <a:off x="755576" y="5430624"/>
            <a:ext cx="1429881" cy="19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Cellule cible</a:t>
            </a:r>
          </a:p>
        </p:txBody>
      </p:sp>
      <p:sp>
        <p:nvSpPr>
          <p:cNvPr id="174" name="ZoneTexte 173"/>
          <p:cNvSpPr txBox="1"/>
          <p:nvPr/>
        </p:nvSpPr>
        <p:spPr>
          <a:xfrm>
            <a:off x="2814579" y="5010089"/>
            <a:ext cx="915124" cy="317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Substance cytotoxique</a:t>
            </a:r>
          </a:p>
        </p:txBody>
      </p:sp>
      <p:sp>
        <p:nvSpPr>
          <p:cNvPr id="176" name="Forme libre 175"/>
          <p:cNvSpPr/>
          <p:nvPr/>
        </p:nvSpPr>
        <p:spPr>
          <a:xfrm>
            <a:off x="2071359" y="5010089"/>
            <a:ext cx="571635" cy="130576"/>
          </a:xfrm>
          <a:custGeom>
            <a:avLst/>
            <a:gdLst>
              <a:gd name="connsiteX0" fmla="*/ 713983 w 713983"/>
              <a:gd name="connsiteY0" fmla="*/ 164926 h 177452"/>
              <a:gd name="connsiteX1" fmla="*/ 488515 w 713983"/>
              <a:gd name="connsiteY1" fmla="*/ 2088 h 177452"/>
              <a:gd name="connsiteX2" fmla="*/ 0 w 713983"/>
              <a:gd name="connsiteY2" fmla="*/ 177452 h 17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983" h="177452">
                <a:moveTo>
                  <a:pt x="713983" y="164926"/>
                </a:moveTo>
                <a:cubicBezTo>
                  <a:pt x="660747" y="82463"/>
                  <a:pt x="607512" y="0"/>
                  <a:pt x="488515" y="2088"/>
                </a:cubicBezTo>
                <a:cubicBezTo>
                  <a:pt x="369518" y="4176"/>
                  <a:pt x="184759" y="90814"/>
                  <a:pt x="0" y="177452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249"/>
          <p:cNvGrpSpPr>
            <a:grpSpLocks/>
          </p:cNvGrpSpPr>
          <p:nvPr/>
        </p:nvGrpSpPr>
        <p:grpSpPr bwMode="auto">
          <a:xfrm>
            <a:off x="5559952" y="4679060"/>
            <a:ext cx="908149" cy="822670"/>
            <a:chOff x="1827" y="2621"/>
            <a:chExt cx="272" cy="272"/>
          </a:xfrm>
        </p:grpSpPr>
        <p:sp>
          <p:nvSpPr>
            <p:cNvPr id="178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79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8" name="Groupe 256"/>
          <p:cNvGrpSpPr/>
          <p:nvPr/>
        </p:nvGrpSpPr>
        <p:grpSpPr>
          <a:xfrm>
            <a:off x="6251875" y="5318914"/>
            <a:ext cx="821659" cy="1110481"/>
            <a:chOff x="4303884" y="3117389"/>
            <a:chExt cx="2253215" cy="2993495"/>
          </a:xfrm>
        </p:grpSpPr>
        <p:sp>
          <p:nvSpPr>
            <p:cNvPr id="181" name="Ellipse 180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2" name="Ellipse 181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3" name="Ellipse 182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4" name="Ellipse 183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5" name="Ellipse 184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6" name="Ellipse 185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7" name="Ellipse 186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8" name="Ellipse 187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89" name="Ellipse 188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0" name="Ellipse 189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1" name="Ellipse 190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2" name="Ellipse 191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93" name="Connecteur droit 192"/>
            <p:cNvCxnSpPr>
              <a:stCxn id="181" idx="4"/>
              <a:endCxn id="182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94" name="Connecteur droit 193"/>
            <p:cNvCxnSpPr>
              <a:stCxn id="189" idx="4"/>
              <a:endCxn id="184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199" name="ZoneTexte 198"/>
          <p:cNvSpPr txBox="1"/>
          <p:nvPr/>
        </p:nvSpPr>
        <p:spPr>
          <a:xfrm>
            <a:off x="5045194" y="5535758"/>
            <a:ext cx="1429881" cy="19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Cellule cible</a:t>
            </a:r>
          </a:p>
        </p:txBody>
      </p:sp>
      <p:sp>
        <p:nvSpPr>
          <p:cNvPr id="200" name="ZoneTexte 199"/>
          <p:cNvSpPr txBox="1"/>
          <p:nvPr/>
        </p:nvSpPr>
        <p:spPr>
          <a:xfrm>
            <a:off x="7161393" y="5325491"/>
            <a:ext cx="915124" cy="317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/>
              <a:t>Cellule effectrice</a:t>
            </a:r>
          </a:p>
        </p:txBody>
      </p:sp>
      <p:sp>
        <p:nvSpPr>
          <p:cNvPr id="201" name="Forme libre 200"/>
          <p:cNvSpPr/>
          <p:nvPr/>
        </p:nvSpPr>
        <p:spPr>
          <a:xfrm>
            <a:off x="6360685" y="4642121"/>
            <a:ext cx="571635" cy="130576"/>
          </a:xfrm>
          <a:custGeom>
            <a:avLst/>
            <a:gdLst>
              <a:gd name="connsiteX0" fmla="*/ 713983 w 713983"/>
              <a:gd name="connsiteY0" fmla="*/ 164926 h 177452"/>
              <a:gd name="connsiteX1" fmla="*/ 488515 w 713983"/>
              <a:gd name="connsiteY1" fmla="*/ 2088 h 177452"/>
              <a:gd name="connsiteX2" fmla="*/ 0 w 713983"/>
              <a:gd name="connsiteY2" fmla="*/ 177452 h 17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983" h="177452">
                <a:moveTo>
                  <a:pt x="713983" y="164926"/>
                </a:moveTo>
                <a:cubicBezTo>
                  <a:pt x="660747" y="82463"/>
                  <a:pt x="607512" y="0"/>
                  <a:pt x="488515" y="2088"/>
                </a:cubicBezTo>
                <a:cubicBezTo>
                  <a:pt x="369518" y="4176"/>
                  <a:pt x="184759" y="90814"/>
                  <a:pt x="0" y="177452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201"/>
          <p:cNvGrpSpPr/>
          <p:nvPr/>
        </p:nvGrpSpPr>
        <p:grpSpPr>
          <a:xfrm>
            <a:off x="6818247" y="4747255"/>
            <a:ext cx="743538" cy="634750"/>
            <a:chOff x="7010416" y="5867416"/>
            <a:chExt cx="928694" cy="862621"/>
          </a:xfrm>
        </p:grpSpPr>
        <p:sp>
          <p:nvSpPr>
            <p:cNvPr id="203" name="Ellipse 202"/>
            <p:cNvSpPr/>
            <p:nvPr/>
          </p:nvSpPr>
          <p:spPr>
            <a:xfrm>
              <a:off x="7224730" y="6296044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4" name="Ellipse 203"/>
            <p:cNvSpPr/>
            <p:nvPr/>
          </p:nvSpPr>
          <p:spPr>
            <a:xfrm>
              <a:off x="7321887" y="6367482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" name="Ellipse 204"/>
            <p:cNvSpPr/>
            <p:nvPr/>
          </p:nvSpPr>
          <p:spPr>
            <a:xfrm>
              <a:off x="7439044" y="6438920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Ellipse 205"/>
            <p:cNvSpPr/>
            <p:nvPr/>
          </p:nvSpPr>
          <p:spPr>
            <a:xfrm>
              <a:off x="7581920" y="6438920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" name="Ellipse 206"/>
            <p:cNvSpPr/>
            <p:nvPr/>
          </p:nvSpPr>
          <p:spPr>
            <a:xfrm>
              <a:off x="7712937" y="6333622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Ellipse 207"/>
            <p:cNvSpPr/>
            <p:nvPr/>
          </p:nvSpPr>
          <p:spPr>
            <a:xfrm>
              <a:off x="7796234" y="6224606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9" name="Ellipse 208"/>
            <p:cNvSpPr/>
            <p:nvPr/>
          </p:nvSpPr>
          <p:spPr>
            <a:xfrm>
              <a:off x="7498623" y="6531692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" name="Ellipse 209"/>
            <p:cNvSpPr/>
            <p:nvPr/>
          </p:nvSpPr>
          <p:spPr>
            <a:xfrm>
              <a:off x="7679077" y="6510358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1" name="Ellipse 210"/>
            <p:cNvSpPr/>
            <p:nvPr/>
          </p:nvSpPr>
          <p:spPr>
            <a:xfrm>
              <a:off x="7296168" y="6510358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2" name="Ellipse 211"/>
            <p:cNvSpPr/>
            <p:nvPr/>
          </p:nvSpPr>
          <p:spPr>
            <a:xfrm>
              <a:off x="7750515" y="6438920"/>
              <a:ext cx="45719" cy="7143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" name="Group 249"/>
            <p:cNvGrpSpPr>
              <a:grpSpLocks/>
            </p:cNvGrpSpPr>
            <p:nvPr/>
          </p:nvGrpSpPr>
          <p:grpSpPr bwMode="auto">
            <a:xfrm>
              <a:off x="7010409" y="5867426"/>
              <a:ext cx="928693" cy="862622"/>
              <a:chOff x="1848" y="2644"/>
              <a:chExt cx="272" cy="272"/>
            </a:xfrm>
          </p:grpSpPr>
          <p:sp>
            <p:nvSpPr>
              <p:cNvPr id="214" name="Freeform 251"/>
              <p:cNvSpPr>
                <a:spLocks/>
              </p:cNvSpPr>
              <p:nvPr/>
            </p:nvSpPr>
            <p:spPr bwMode="auto">
              <a:xfrm>
                <a:off x="1932" y="2662"/>
                <a:ext cx="137" cy="139"/>
              </a:xfrm>
              <a:custGeom>
                <a:avLst/>
                <a:gdLst>
                  <a:gd name="T0" fmla="*/ 30 w 507"/>
                  <a:gd name="T1" fmla="*/ 90 h 476"/>
                  <a:gd name="T2" fmla="*/ 212 w 507"/>
                  <a:gd name="T3" fmla="*/ 0 h 476"/>
                  <a:gd name="T4" fmla="*/ 439 w 507"/>
                  <a:gd name="T5" fmla="*/ 90 h 476"/>
                  <a:gd name="T6" fmla="*/ 484 w 507"/>
                  <a:gd name="T7" fmla="*/ 272 h 476"/>
                  <a:gd name="T8" fmla="*/ 303 w 507"/>
                  <a:gd name="T9" fmla="*/ 453 h 476"/>
                  <a:gd name="T10" fmla="*/ 30 w 507"/>
                  <a:gd name="T11" fmla="*/ 408 h 476"/>
                  <a:gd name="T12" fmla="*/ 121 w 507"/>
                  <a:gd name="T13" fmla="*/ 272 h 476"/>
                  <a:gd name="T14" fmla="*/ 30 w 507"/>
                  <a:gd name="T15" fmla="*/ 90 h 4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7"/>
                  <a:gd name="T25" fmla="*/ 0 h 476"/>
                  <a:gd name="T26" fmla="*/ 507 w 507"/>
                  <a:gd name="T27" fmla="*/ 476 h 4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7" h="476">
                    <a:moveTo>
                      <a:pt x="30" y="90"/>
                    </a:moveTo>
                    <a:cubicBezTo>
                      <a:pt x="45" y="45"/>
                      <a:pt x="144" y="0"/>
                      <a:pt x="212" y="0"/>
                    </a:cubicBezTo>
                    <a:cubicBezTo>
                      <a:pt x="280" y="0"/>
                      <a:pt x="394" y="45"/>
                      <a:pt x="439" y="90"/>
                    </a:cubicBezTo>
                    <a:cubicBezTo>
                      <a:pt x="484" y="135"/>
                      <a:pt x="507" y="211"/>
                      <a:pt x="484" y="272"/>
                    </a:cubicBezTo>
                    <a:cubicBezTo>
                      <a:pt x="461" y="333"/>
                      <a:pt x="379" y="430"/>
                      <a:pt x="303" y="453"/>
                    </a:cubicBezTo>
                    <a:cubicBezTo>
                      <a:pt x="227" y="476"/>
                      <a:pt x="60" y="438"/>
                      <a:pt x="30" y="408"/>
                    </a:cubicBezTo>
                    <a:cubicBezTo>
                      <a:pt x="0" y="378"/>
                      <a:pt x="113" y="325"/>
                      <a:pt x="121" y="272"/>
                    </a:cubicBezTo>
                    <a:cubicBezTo>
                      <a:pt x="129" y="219"/>
                      <a:pt x="15" y="135"/>
                      <a:pt x="30" y="9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 sz="1600"/>
              </a:p>
            </p:txBody>
          </p:sp>
          <p:sp>
            <p:nvSpPr>
              <p:cNvPr id="215" name="Oval 250"/>
              <p:cNvSpPr>
                <a:spLocks noChangeArrowheads="1"/>
              </p:cNvSpPr>
              <p:nvPr/>
            </p:nvSpPr>
            <p:spPr bwMode="auto">
              <a:xfrm>
                <a:off x="1848" y="2644"/>
                <a:ext cx="272" cy="272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tint val="50000"/>
                      <a:satMod val="300000"/>
                      <a:alpha val="58000"/>
                    </a:schemeClr>
                  </a:gs>
                  <a:gs pos="35000">
                    <a:schemeClr val="accent2">
                      <a:tint val="37000"/>
                      <a:satMod val="300000"/>
                      <a:alpha val="63000"/>
                    </a:schemeClr>
                  </a:gs>
                  <a:gs pos="100000">
                    <a:schemeClr val="accent2">
                      <a:tint val="15000"/>
                      <a:satMod val="350000"/>
                      <a:alpha val="68000"/>
                    </a:schemeClr>
                  </a:gs>
                </a:gsLst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 sz="1600"/>
              </a:p>
            </p:txBody>
          </p:sp>
        </p:grpSp>
      </p:grpSp>
      <p:cxnSp>
        <p:nvCxnSpPr>
          <p:cNvPr id="217" name="Connecteur droit avec flèche 216"/>
          <p:cNvCxnSpPr/>
          <p:nvPr/>
        </p:nvCxnSpPr>
        <p:spPr>
          <a:xfrm rot="10800000" flipV="1">
            <a:off x="2915817" y="4156865"/>
            <a:ext cx="743538" cy="327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avec flèche 218"/>
          <p:cNvCxnSpPr/>
          <p:nvPr/>
        </p:nvCxnSpPr>
        <p:spPr>
          <a:xfrm>
            <a:off x="5159585" y="4169019"/>
            <a:ext cx="743538" cy="367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00034" y="1000108"/>
            <a:ext cx="75009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chemeClr val="accent6"/>
                </a:solidFill>
              </a:rPr>
              <a:t>  Permettent le rapprochement entre effecteurs et cellules cibles. </a:t>
            </a:r>
          </a:p>
        </p:txBody>
      </p:sp>
      <p:sp>
        <p:nvSpPr>
          <p:cNvPr id="86" name="Flèche droite 85"/>
          <p:cNvSpPr/>
          <p:nvPr/>
        </p:nvSpPr>
        <p:spPr>
          <a:xfrm>
            <a:off x="71406" y="1085462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1" name="Groupe 256"/>
          <p:cNvGrpSpPr/>
          <p:nvPr/>
        </p:nvGrpSpPr>
        <p:grpSpPr>
          <a:xfrm>
            <a:off x="6745625" y="1865114"/>
            <a:ext cx="1086710" cy="1277233"/>
            <a:chOff x="4303884" y="3117389"/>
            <a:chExt cx="2253215" cy="2993495"/>
          </a:xfrm>
        </p:grpSpPr>
        <p:sp>
          <p:nvSpPr>
            <p:cNvPr id="92" name="Ellipse 91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04" name="Connecteur droit 103"/>
            <p:cNvCxnSpPr>
              <a:stCxn id="92" idx="4"/>
              <a:endCxn id="93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05" name="Connecteur droit 104"/>
            <p:cNvCxnSpPr>
              <a:stCxn id="100" idx="4"/>
              <a:endCxn id="95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106" name="Ellipse 105"/>
          <p:cNvSpPr/>
          <p:nvPr/>
        </p:nvSpPr>
        <p:spPr>
          <a:xfrm rot="2869314">
            <a:off x="7874995" y="1427786"/>
            <a:ext cx="152402" cy="34454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7" name="Ellipse 106"/>
          <p:cNvSpPr/>
          <p:nvPr/>
        </p:nvSpPr>
        <p:spPr>
          <a:xfrm rot="1500952">
            <a:off x="8002030" y="1540351"/>
            <a:ext cx="172270" cy="30480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3862" y="3163016"/>
            <a:ext cx="1479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DVD-</a:t>
            </a:r>
            <a:r>
              <a:rPr lang="fr-FR" sz="1200" b="1" dirty="0" err="1" smtClean="0"/>
              <a:t>Ig</a:t>
            </a:r>
            <a:endParaRPr lang="fr-FR" sz="1200" b="1" dirty="0" smtClean="0"/>
          </a:p>
          <a:p>
            <a:pPr algn="ctr"/>
            <a:r>
              <a:rPr lang="fr-FR" sz="1200" dirty="0"/>
              <a:t>dual variable </a:t>
            </a:r>
            <a:r>
              <a:rPr lang="fr-FR" sz="1200" dirty="0" err="1"/>
              <a:t>domain</a:t>
            </a:r>
            <a:r>
              <a:rPr lang="fr-FR" sz="1200" dirty="0"/>
              <a:t> </a:t>
            </a:r>
            <a:r>
              <a:rPr lang="fr-FR" sz="1200" dirty="0" err="1"/>
              <a:t>immunoglobulin</a:t>
            </a:r>
            <a:endParaRPr lang="fr-FR" sz="1200" dirty="0"/>
          </a:p>
        </p:txBody>
      </p:sp>
      <p:sp>
        <p:nvSpPr>
          <p:cNvPr id="111" name="Rectangle 110"/>
          <p:cNvSpPr/>
          <p:nvPr/>
        </p:nvSpPr>
        <p:spPr>
          <a:xfrm>
            <a:off x="7600328" y="1289418"/>
            <a:ext cx="428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VH</a:t>
            </a:r>
            <a:endParaRPr lang="fr-FR" sz="1200" dirty="0"/>
          </a:p>
        </p:txBody>
      </p:sp>
      <p:sp>
        <p:nvSpPr>
          <p:cNvPr id="112" name="Rectangle 111"/>
          <p:cNvSpPr/>
          <p:nvPr/>
        </p:nvSpPr>
        <p:spPr>
          <a:xfrm>
            <a:off x="8104384" y="1628800"/>
            <a:ext cx="428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VL</a:t>
            </a:r>
            <a:endParaRPr lang="fr-FR" sz="1200" dirty="0"/>
          </a:p>
        </p:txBody>
      </p:sp>
      <p:sp>
        <p:nvSpPr>
          <p:cNvPr id="129" name="Rectangle 128"/>
          <p:cNvSpPr/>
          <p:nvPr/>
        </p:nvSpPr>
        <p:spPr>
          <a:xfrm>
            <a:off x="5940152" y="1340768"/>
            <a:ext cx="1479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Exemple</a:t>
            </a:r>
            <a:endParaRPr lang="fr-FR" sz="1200" dirty="0"/>
          </a:p>
        </p:txBody>
      </p:sp>
      <p:grpSp>
        <p:nvGrpSpPr>
          <p:cNvPr id="113" name="Groupe 256"/>
          <p:cNvGrpSpPr/>
          <p:nvPr/>
        </p:nvGrpSpPr>
        <p:grpSpPr>
          <a:xfrm>
            <a:off x="1069020" y="1945506"/>
            <a:ext cx="1086710" cy="1277233"/>
            <a:chOff x="4303884" y="3117389"/>
            <a:chExt cx="2253215" cy="2993495"/>
          </a:xfrm>
        </p:grpSpPr>
        <p:sp>
          <p:nvSpPr>
            <p:cNvPr id="114" name="Ellipse 113"/>
            <p:cNvSpPr/>
            <p:nvPr/>
          </p:nvSpPr>
          <p:spPr>
            <a:xfrm rot="1245811">
              <a:off x="5463537" y="3610948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 rot="20316691">
              <a:off x="5500694" y="4572008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 rot="808989">
              <a:off x="5551570" y="5305325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 rot="997985">
              <a:off x="5069810" y="4582752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 rot="20112058">
              <a:off x="5117498" y="5325066"/>
              <a:ext cx="357190" cy="7858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 rot="2869314">
              <a:off x="5915915" y="3039444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 rot="1500952">
              <a:off x="6199909" y="325670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 rot="3091589">
              <a:off x="5784293" y="382883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2" name="Ellipse 121"/>
            <p:cNvSpPr/>
            <p:nvPr/>
          </p:nvSpPr>
          <p:spPr>
            <a:xfrm rot="19938890">
              <a:off x="5028380" y="3672667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 rot="19020451">
              <a:off x="4587886" y="3117389"/>
              <a:ext cx="357190" cy="71437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4" name="Ellipse 123"/>
            <p:cNvSpPr/>
            <p:nvPr/>
          </p:nvSpPr>
          <p:spPr>
            <a:xfrm rot="20528309">
              <a:off x="4303884" y="3335561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25" name="Ellipse 124"/>
            <p:cNvSpPr/>
            <p:nvPr/>
          </p:nvSpPr>
          <p:spPr>
            <a:xfrm rot="18082272">
              <a:off x="4718475" y="3876385"/>
              <a:ext cx="357190" cy="71438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26" name="Connecteur droit 125"/>
            <p:cNvCxnSpPr>
              <a:stCxn id="114" idx="4"/>
              <a:endCxn id="115" idx="0"/>
            </p:cNvCxnSpPr>
            <p:nvPr/>
          </p:nvCxnSpPr>
          <p:spPr>
            <a:xfrm rot="16200000" flipH="1">
              <a:off x="5377282" y="4440350"/>
              <a:ext cx="296939" cy="20495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27" name="Connecteur droit 126"/>
            <p:cNvCxnSpPr>
              <a:stCxn id="122" idx="4"/>
              <a:endCxn id="117" idx="0"/>
            </p:cNvCxnSpPr>
            <p:nvPr/>
          </p:nvCxnSpPr>
          <p:spPr>
            <a:xfrm rot="5400000">
              <a:off x="5240382" y="4466644"/>
              <a:ext cx="253038" cy="12058"/>
            </a:xfrm>
            <a:prstGeom prst="lin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128" name="Ellipse 127"/>
          <p:cNvSpPr/>
          <p:nvPr/>
        </p:nvSpPr>
        <p:spPr>
          <a:xfrm rot="2869314">
            <a:off x="2010331" y="2492764"/>
            <a:ext cx="152402" cy="344541"/>
          </a:xfrm>
          <a:prstGeom prst="ellipse">
            <a:avLst/>
          </a:prstGeom>
          <a:scene3d>
            <a:camera prst="orthographicFront">
              <a:rot lat="0" lon="0" rev="51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0" name="Ellipse 129"/>
          <p:cNvSpPr/>
          <p:nvPr/>
        </p:nvSpPr>
        <p:spPr>
          <a:xfrm rot="1500952">
            <a:off x="1923236" y="2608402"/>
            <a:ext cx="172270" cy="304805"/>
          </a:xfrm>
          <a:prstGeom prst="ellipse">
            <a:avLst/>
          </a:prstGeom>
          <a:scene3d>
            <a:camera prst="orthographicFront">
              <a:rot lat="0" lon="0" rev="5100000"/>
            </a:camera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947257" y="3243408"/>
            <a:ext cx="1479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err="1" smtClean="0"/>
              <a:t>scFv</a:t>
            </a:r>
            <a:endParaRPr lang="fr-FR" sz="1200" b="1" dirty="0" smtClean="0"/>
          </a:p>
          <a:p>
            <a:pPr algn="ctr"/>
            <a:r>
              <a:rPr lang="fr-FR" sz="1200" b="1" dirty="0" smtClean="0"/>
              <a:t>(Single chaine variable fragment)</a:t>
            </a:r>
            <a:endParaRPr lang="fr-FR" sz="1200" dirty="0"/>
          </a:p>
        </p:txBody>
      </p:sp>
      <p:sp>
        <p:nvSpPr>
          <p:cNvPr id="132" name="Rectangle 131"/>
          <p:cNvSpPr/>
          <p:nvPr/>
        </p:nvSpPr>
        <p:spPr>
          <a:xfrm>
            <a:off x="2198197" y="2690995"/>
            <a:ext cx="428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VH</a:t>
            </a:r>
            <a:endParaRPr lang="fr-FR" sz="1200" dirty="0"/>
          </a:p>
        </p:txBody>
      </p:sp>
      <p:sp>
        <p:nvSpPr>
          <p:cNvPr id="133" name="Rectangle 132"/>
          <p:cNvSpPr/>
          <p:nvPr/>
        </p:nvSpPr>
        <p:spPr>
          <a:xfrm>
            <a:off x="1935612" y="2898398"/>
            <a:ext cx="428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VL</a:t>
            </a:r>
            <a:endParaRPr lang="fr-FR" sz="1200" dirty="0"/>
          </a:p>
        </p:txBody>
      </p:sp>
      <p:sp>
        <p:nvSpPr>
          <p:cNvPr id="134" name="Rectangle 133"/>
          <p:cNvSpPr/>
          <p:nvPr/>
        </p:nvSpPr>
        <p:spPr>
          <a:xfrm>
            <a:off x="263547" y="1421160"/>
            <a:ext cx="1479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Exemple</a:t>
            </a:r>
            <a:endParaRPr lang="fr-FR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642918"/>
            <a:ext cx="800105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SzPct val="65000"/>
            </a:pPr>
            <a:r>
              <a:rPr lang="en-US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Séroprophylaxie</a:t>
            </a:r>
            <a:r>
              <a:rPr lang="en-US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: </a:t>
            </a:r>
          </a:p>
          <a:p>
            <a:pPr lvl="1" algn="just">
              <a:buSzPct val="65000"/>
              <a:buFont typeface="Wingdings" pitchFamily="2" charset="2"/>
              <a:buChar char="v"/>
            </a:pPr>
            <a:endParaRPr lang="en-US" sz="1600" dirty="0" smtClean="0"/>
          </a:p>
          <a:p>
            <a:pPr lvl="2" algn="just">
              <a:buSzPct val="60000"/>
              <a:buFont typeface="Wingdings" pitchFamily="2" charset="2"/>
              <a:buChar char="Ø"/>
            </a:pPr>
            <a:r>
              <a:rPr lang="en-US" sz="1600" dirty="0" smtClean="0"/>
              <a:t>Infections à </a:t>
            </a:r>
            <a:r>
              <a:rPr lang="en-US" sz="1600" dirty="0" err="1" smtClean="0"/>
              <a:t>période</a:t>
            </a:r>
            <a:r>
              <a:rPr lang="en-US" sz="1600" dirty="0" smtClean="0"/>
              <a:t> </a:t>
            </a:r>
            <a:r>
              <a:rPr lang="en-US" sz="1600" dirty="0" err="1" smtClean="0"/>
              <a:t>d’incubation</a:t>
            </a:r>
            <a:r>
              <a:rPr lang="en-US" sz="1600" dirty="0" smtClean="0"/>
              <a:t> </a:t>
            </a:r>
            <a:r>
              <a:rPr lang="en-US" sz="1600" dirty="0" err="1" smtClean="0"/>
              <a:t>trop</a:t>
            </a:r>
            <a:r>
              <a:rPr lang="en-US" sz="1600" dirty="0" smtClean="0"/>
              <a:t> </a:t>
            </a:r>
            <a:r>
              <a:rPr lang="en-US" sz="1600" dirty="0" err="1" smtClean="0"/>
              <a:t>courte</a:t>
            </a:r>
            <a:r>
              <a:rPr lang="en-US" sz="1600" dirty="0" smtClean="0"/>
              <a:t> : </a:t>
            </a:r>
            <a:r>
              <a:rPr lang="en-US" sz="1600" dirty="0" err="1" smtClean="0"/>
              <a:t>tétanos</a:t>
            </a:r>
            <a:r>
              <a:rPr lang="en-US" sz="1600" dirty="0" smtClean="0"/>
              <a:t>, </a:t>
            </a:r>
            <a:r>
              <a:rPr lang="en-US" sz="1600" dirty="0" err="1" smtClean="0"/>
              <a:t>diphtérie</a:t>
            </a:r>
            <a:r>
              <a:rPr lang="en-US" sz="1600" dirty="0" smtClean="0"/>
              <a:t>, </a:t>
            </a:r>
            <a:r>
              <a:rPr lang="en-US" sz="1600" dirty="0" err="1" smtClean="0"/>
              <a:t>rubéole</a:t>
            </a:r>
            <a:r>
              <a:rPr lang="en-US" sz="1600" dirty="0" smtClean="0"/>
              <a:t>,</a:t>
            </a:r>
          </a:p>
          <a:p>
            <a:pPr lvl="2" algn="just">
              <a:buSzPct val="60000"/>
              <a:buFont typeface="Wingdings" pitchFamily="2" charset="2"/>
              <a:buChar char="Ø"/>
            </a:pPr>
            <a:endParaRPr lang="en-US" sz="1600" dirty="0" smtClean="0"/>
          </a:p>
          <a:p>
            <a:pPr lvl="2" algn="just">
              <a:buSzPct val="60000"/>
              <a:buFont typeface="Wingdings" pitchFamily="2" charset="2"/>
              <a:buChar char="Ø"/>
            </a:pPr>
            <a:r>
              <a:rPr lang="en-US" sz="1600" dirty="0" smtClean="0"/>
              <a:t>Absence de </a:t>
            </a:r>
            <a:r>
              <a:rPr lang="en-US" sz="1600" dirty="0" err="1" smtClean="0"/>
              <a:t>vaccin</a:t>
            </a:r>
            <a:r>
              <a:rPr lang="en-US" sz="1600" dirty="0" smtClean="0"/>
              <a:t>.</a:t>
            </a:r>
          </a:p>
          <a:p>
            <a:pPr lvl="2" algn="just">
              <a:buSzPct val="60000"/>
              <a:buFont typeface="Wingdings" pitchFamily="2" charset="2"/>
              <a:buChar char="Ø"/>
            </a:pPr>
            <a:endParaRPr lang="en-US" sz="1600" dirty="0" smtClean="0"/>
          </a:p>
          <a:p>
            <a:pPr lvl="2" algn="just">
              <a:buSzPct val="60000"/>
              <a:buFont typeface="Wingdings" pitchFamily="2" charset="2"/>
              <a:buChar char="Ø"/>
            </a:pPr>
            <a:r>
              <a:rPr lang="fr-FR" sz="1600" dirty="0" smtClean="0"/>
              <a:t>Prématurés (réduire la mortalité par septicémie, le transfert placentaire est </a:t>
            </a:r>
          </a:p>
          <a:p>
            <a:pPr lvl="2" algn="just">
              <a:buSzPct val="60000"/>
            </a:pPr>
            <a:r>
              <a:rPr lang="fr-FR" sz="1600" dirty="0" smtClean="0"/>
              <a:t>   pratiquement négligeable jusqu’a la 32è semaine de gestation)</a:t>
            </a:r>
          </a:p>
          <a:p>
            <a:pPr lvl="2" algn="just">
              <a:buSzPct val="60000"/>
              <a:buFont typeface="Wingdings" pitchFamily="2" charset="2"/>
              <a:buChar char="Ø"/>
            </a:pPr>
            <a:endParaRPr lang="en-US" sz="1600" dirty="0" smtClean="0"/>
          </a:p>
          <a:p>
            <a:pPr lvl="2" algn="just">
              <a:buSzPct val="60000"/>
              <a:buFont typeface="Wingdings" pitchFamily="2" charset="2"/>
              <a:buChar char="Ø"/>
            </a:pPr>
            <a:r>
              <a:rPr lang="fr-FR" sz="1600" dirty="0" smtClean="0"/>
              <a:t>Malades atteints de SIDA (diminuer la fréquence de certaines infections opportunistes).</a:t>
            </a:r>
          </a:p>
          <a:p>
            <a:pPr lvl="2" algn="just">
              <a:buSzPct val="60000"/>
              <a:buFont typeface="Wingdings" pitchFamily="2" charset="2"/>
              <a:buChar char="Ø"/>
            </a:pPr>
            <a:endParaRPr lang="en-US" sz="1600" dirty="0" smtClean="0"/>
          </a:p>
          <a:p>
            <a:pPr lvl="2" algn="just">
              <a:buSzPct val="60000"/>
              <a:buFont typeface="Wingdings" pitchFamily="2" charset="2"/>
              <a:buChar char="Ø"/>
            </a:pPr>
            <a:r>
              <a:rPr lang="en-US" sz="1600" dirty="0" smtClean="0"/>
              <a:t>Rage en </a:t>
            </a:r>
            <a:r>
              <a:rPr lang="en-US" sz="1600" dirty="0" err="1" smtClean="0"/>
              <a:t>cas</a:t>
            </a:r>
            <a:r>
              <a:rPr lang="en-US" sz="1600" dirty="0" smtClean="0"/>
              <a:t> de </a:t>
            </a:r>
            <a:r>
              <a:rPr lang="en-US" sz="1600" dirty="0" err="1" smtClean="0"/>
              <a:t>morsures</a:t>
            </a:r>
            <a:r>
              <a:rPr lang="en-US" sz="1600" dirty="0" smtClean="0"/>
              <a:t> </a:t>
            </a:r>
            <a:r>
              <a:rPr lang="en-US" sz="1600" dirty="0" err="1" smtClean="0"/>
              <a:t>faciales</a:t>
            </a:r>
            <a:endParaRPr lang="en-US" sz="1600" dirty="0" smtClean="0"/>
          </a:p>
          <a:p>
            <a:pPr lvl="2" algn="just">
              <a:buSzPct val="60000"/>
              <a:buFont typeface="Wingdings" pitchFamily="2" charset="2"/>
              <a:buChar char="Ø"/>
            </a:pPr>
            <a:endParaRPr lang="en-US" sz="1600" dirty="0" smtClean="0"/>
          </a:p>
          <a:p>
            <a:pPr lvl="2" algn="just">
              <a:buSzPct val="60000"/>
              <a:buFont typeface="Wingdings" pitchFamily="2" charset="2"/>
              <a:buChar char="Ø"/>
            </a:pPr>
            <a:r>
              <a:rPr lang="en-US" sz="1600" dirty="0" err="1" smtClean="0"/>
              <a:t>Sujets</a:t>
            </a:r>
            <a:r>
              <a:rPr lang="en-US" sz="1600" dirty="0" smtClean="0"/>
              <a:t> contacts à haut </a:t>
            </a:r>
            <a:r>
              <a:rPr lang="en-US" sz="1600" dirty="0" err="1" smtClean="0"/>
              <a:t>risque</a:t>
            </a:r>
            <a:r>
              <a:rPr lang="en-US" sz="1600" dirty="0" smtClean="0"/>
              <a:t> (</a:t>
            </a:r>
            <a:r>
              <a:rPr lang="en-US" sz="1600" dirty="0" err="1" smtClean="0"/>
              <a:t>varicelle</a:t>
            </a:r>
            <a:r>
              <a:rPr lang="en-US" sz="1600" dirty="0" smtClean="0"/>
              <a:t>, </a:t>
            </a:r>
            <a:r>
              <a:rPr lang="en-US" sz="1600" dirty="0" err="1" smtClean="0"/>
              <a:t>hépatite</a:t>
            </a:r>
            <a:r>
              <a:rPr lang="en-US" sz="1600" dirty="0" smtClean="0"/>
              <a:t> B, CMV)</a:t>
            </a:r>
          </a:p>
          <a:p>
            <a:pPr lvl="2" algn="just">
              <a:buSzPct val="60000"/>
              <a:buFont typeface="Wingdings" pitchFamily="2" charset="2"/>
              <a:buChar char="Ø"/>
            </a:pPr>
            <a:endParaRPr lang="en-US" sz="1600" dirty="0" smtClean="0"/>
          </a:p>
          <a:p>
            <a:pPr lvl="1" algn="just">
              <a:buSzPct val="65000"/>
            </a:pPr>
            <a:r>
              <a:rPr lang="en-US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Sérothérapie</a:t>
            </a:r>
            <a:r>
              <a:rPr lang="en-US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 :</a:t>
            </a:r>
          </a:p>
          <a:p>
            <a:pPr lvl="1" algn="just">
              <a:buSzPct val="60000"/>
              <a:buFont typeface="Wingdings" pitchFamily="2" charset="2"/>
              <a:buChar char="v"/>
            </a:pPr>
            <a:endParaRPr lang="en-US" sz="1600" dirty="0" smtClean="0"/>
          </a:p>
          <a:p>
            <a:pPr lvl="2" algn="just">
              <a:buSzPct val="60000"/>
              <a:buFont typeface="Wingdings" pitchFamily="2" charset="2"/>
              <a:buChar char="Ø"/>
            </a:pPr>
            <a:r>
              <a:rPr lang="en-US" sz="1600" dirty="0" err="1" smtClean="0"/>
              <a:t>Eviter</a:t>
            </a:r>
            <a:r>
              <a:rPr lang="en-US" sz="1600" dirty="0" smtClean="0"/>
              <a:t> les </a:t>
            </a:r>
            <a:r>
              <a:rPr lang="en-US" sz="1600" dirty="0" err="1" smtClean="0"/>
              <a:t>chocs</a:t>
            </a:r>
            <a:r>
              <a:rPr lang="en-US" sz="1600" dirty="0" smtClean="0"/>
              <a:t> </a:t>
            </a:r>
            <a:r>
              <a:rPr lang="en-US" sz="1600" dirty="0" err="1" smtClean="0"/>
              <a:t>septiques</a:t>
            </a:r>
            <a:r>
              <a:rPr lang="en-US" sz="1600" dirty="0" smtClean="0"/>
              <a:t> (infections </a:t>
            </a:r>
            <a:r>
              <a:rPr lang="en-US" sz="1600" dirty="0" err="1" smtClean="0"/>
              <a:t>bactériennes</a:t>
            </a:r>
            <a:r>
              <a:rPr lang="en-US" sz="1600" dirty="0" smtClean="0"/>
              <a:t>)</a:t>
            </a:r>
          </a:p>
          <a:p>
            <a:pPr lvl="2" algn="just">
              <a:buSzPct val="60000"/>
              <a:buFont typeface="Wingdings" pitchFamily="2" charset="2"/>
              <a:buChar char="Ø"/>
            </a:pPr>
            <a:endParaRPr lang="en-US" sz="1600" dirty="0" smtClean="0"/>
          </a:p>
          <a:p>
            <a:pPr lvl="2" algn="just">
              <a:buSzPct val="60000"/>
              <a:buFont typeface="Wingdings" pitchFamily="2" charset="2"/>
              <a:buChar char="Ø"/>
            </a:pPr>
            <a:r>
              <a:rPr lang="en-US" sz="1600" dirty="0" err="1" smtClean="0"/>
              <a:t>Alloimmunisation</a:t>
            </a:r>
            <a:r>
              <a:rPr lang="en-US" sz="1600" dirty="0" smtClean="0"/>
              <a:t> anti-D (anti-</a:t>
            </a:r>
            <a:r>
              <a:rPr lang="en-US" sz="1600" dirty="0" err="1" smtClean="0"/>
              <a:t>rhésus</a:t>
            </a:r>
            <a:r>
              <a:rPr lang="en-US" sz="1600" dirty="0" smtClean="0"/>
              <a:t>)</a:t>
            </a:r>
          </a:p>
          <a:p>
            <a:pPr lvl="2" algn="just">
              <a:buSzPct val="60000"/>
              <a:buFont typeface="Wingdings" pitchFamily="2" charset="2"/>
              <a:buChar char="Ø"/>
            </a:pPr>
            <a:endParaRPr lang="en-US" sz="1600" dirty="0" smtClean="0"/>
          </a:p>
          <a:p>
            <a:pPr lvl="2" algn="just">
              <a:buSzPct val="60000"/>
              <a:buFont typeface="Wingdings" pitchFamily="2" charset="2"/>
              <a:buChar char="Ø"/>
            </a:pPr>
            <a:r>
              <a:rPr lang="en-US" sz="1600" dirty="0" err="1" smtClean="0"/>
              <a:t>Traitement</a:t>
            </a:r>
            <a:r>
              <a:rPr lang="en-US" sz="1600" dirty="0" smtClean="0"/>
              <a:t> des MAI  (</a:t>
            </a:r>
            <a:r>
              <a:rPr lang="en-US" sz="1600" dirty="0" err="1" smtClean="0"/>
              <a:t>IgG</a:t>
            </a:r>
            <a:r>
              <a:rPr lang="en-US" sz="1600" dirty="0" smtClean="0"/>
              <a:t> </a:t>
            </a:r>
            <a:r>
              <a:rPr lang="en-US" sz="1600" dirty="0" err="1" smtClean="0"/>
              <a:t>i.v</a:t>
            </a:r>
            <a:r>
              <a:rPr lang="en-US" sz="1600" dirty="0" smtClean="0"/>
              <a:t>.)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357190" y="0"/>
            <a:ext cx="35718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6.  Indications thérapeutiques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14314" y="426992"/>
            <a:ext cx="400049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5"/>
          <p:cNvSpPr/>
          <p:nvPr/>
        </p:nvSpPr>
        <p:spPr>
          <a:xfrm>
            <a:off x="357158" y="785794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428596" y="4667259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1357298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5720" y="0"/>
            <a:ext cx="485778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7. Indications thérapeutiques des anticorps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485775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28597" y="1071546"/>
          <a:ext cx="8286808" cy="4699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00131"/>
                <a:gridCol w="1857388"/>
                <a:gridCol w="1928826"/>
                <a:gridCol w="3500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Nature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Source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Préparation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Utilisation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Ig</a:t>
                      </a:r>
                      <a:r>
                        <a:rPr lang="fr-FR" sz="1400" dirty="0" smtClean="0"/>
                        <a:t>  d’origine  animale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Sérums d’animaux hyperimmunisés</a:t>
                      </a:r>
                    </a:p>
                    <a:p>
                      <a:r>
                        <a:rPr lang="fr-FR" sz="1400" dirty="0" smtClean="0"/>
                        <a:t>(Équins, ovins, lapins)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 </a:t>
                      </a:r>
                      <a:r>
                        <a:rPr lang="fr-FR" sz="1400" dirty="0" err="1" smtClean="0"/>
                        <a:t>Relargage</a:t>
                      </a:r>
                      <a:r>
                        <a:rPr lang="fr-FR" sz="1400" dirty="0" smtClean="0"/>
                        <a:t> au sulfate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sz="1400" dirty="0" smtClean="0"/>
                        <a:t>    d’ammonium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 </a:t>
                      </a:r>
                      <a:r>
                        <a:rPr lang="fr-FR" sz="1400" dirty="0" err="1" smtClean="0"/>
                        <a:t>Pepsination</a:t>
                      </a:r>
                      <a:r>
                        <a:rPr lang="fr-FR" sz="1400" dirty="0" smtClean="0"/>
                        <a:t>→ (</a:t>
                      </a:r>
                      <a:r>
                        <a:rPr lang="fr-FR" sz="1400" dirty="0" err="1" smtClean="0"/>
                        <a:t>Fab</a:t>
                      </a:r>
                      <a:r>
                        <a:rPr lang="fr-FR" sz="1400" dirty="0" smtClean="0"/>
                        <a:t>’)2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→Inhibition d’un processus infectieux</a:t>
                      </a:r>
                    </a:p>
                    <a:p>
                      <a:r>
                        <a:rPr lang="fr-FR" sz="1400" dirty="0" smtClean="0"/>
                        <a:t>→ Neutralisation  de venins</a:t>
                      </a:r>
                    </a:p>
                    <a:p>
                      <a:r>
                        <a:rPr lang="fr-FR" sz="1400" dirty="0" smtClean="0"/>
                        <a:t>→  Prévention du rejet  de greffes (SAT)</a:t>
                      </a:r>
                      <a:endParaRPr lang="fr-FR" sz="1400" dirty="0"/>
                    </a:p>
                  </a:txBody>
                  <a:tcPr/>
                </a:tc>
              </a:tr>
              <a:tr h="1326532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Ig</a:t>
                      </a:r>
                      <a:r>
                        <a:rPr lang="fr-FR" sz="1400" dirty="0" smtClean="0"/>
                        <a:t> d’origine humaine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 Plasmas de donneurs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sz="1400" dirty="0" smtClean="0"/>
                        <a:t>   (</a:t>
                      </a:r>
                      <a:r>
                        <a:rPr lang="fr-FR" sz="1400" dirty="0" err="1" smtClean="0"/>
                        <a:t>Ig</a:t>
                      </a:r>
                      <a:r>
                        <a:rPr lang="fr-FR" sz="1400" dirty="0" smtClean="0"/>
                        <a:t> polyvalentes)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 Plasmas de sujets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sz="1400" dirty="0" smtClean="0"/>
                        <a:t>    hyperimmunisés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sz="1400" dirty="0" smtClean="0"/>
                        <a:t>   (</a:t>
                      </a:r>
                      <a:r>
                        <a:rPr lang="fr-FR" sz="1400" dirty="0" err="1" smtClean="0"/>
                        <a:t>Ig</a:t>
                      </a:r>
                      <a:r>
                        <a:rPr lang="fr-FR" sz="1400" dirty="0" smtClean="0"/>
                        <a:t> spécifiques )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 Méthode de Cohn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sz="1400" dirty="0" smtClean="0"/>
                        <a:t>   (à l’alcool)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→ Inhibition d’un processus  infectieux   </a:t>
                      </a:r>
                    </a:p>
                    <a:p>
                      <a:r>
                        <a:rPr lang="fr-FR" sz="1400" dirty="0" smtClean="0"/>
                        <a:t>     (</a:t>
                      </a:r>
                      <a:r>
                        <a:rPr lang="fr-FR" sz="1400" dirty="0" err="1" smtClean="0"/>
                        <a:t>Ig</a:t>
                      </a:r>
                      <a:r>
                        <a:rPr lang="fr-FR" sz="1400" dirty="0" smtClean="0"/>
                        <a:t> spécifiques)</a:t>
                      </a:r>
                    </a:p>
                    <a:p>
                      <a:r>
                        <a:rPr lang="fr-FR" sz="1400" dirty="0" smtClean="0"/>
                        <a:t>→ Traitement de maladies à composante</a:t>
                      </a:r>
                    </a:p>
                    <a:p>
                      <a:r>
                        <a:rPr lang="fr-FR" sz="1400" dirty="0" smtClean="0"/>
                        <a:t>      immunitaire (IGIM)</a:t>
                      </a:r>
                    </a:p>
                    <a:p>
                      <a:r>
                        <a:rPr lang="fr-FR" sz="1400" dirty="0" smtClean="0"/>
                        <a:t>→ Modulation de la réponse immunitaire</a:t>
                      </a:r>
                    </a:p>
                    <a:p>
                      <a:r>
                        <a:rPr lang="fr-FR" sz="1400" dirty="0" smtClean="0"/>
                        <a:t>     (IGIV : MAI)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Mab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 Hybridomes B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  Surnageant de culture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sz="1400" dirty="0" smtClean="0"/>
                        <a:t>   d’hybridomes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→ Destruction de cellules  : Mab </a:t>
                      </a:r>
                      <a:r>
                        <a:rPr lang="fr-FR" sz="1400" dirty="0" err="1" smtClean="0"/>
                        <a:t>anti-D</a:t>
                      </a:r>
                      <a:r>
                        <a:rPr lang="fr-FR" sz="1400" dirty="0" smtClean="0"/>
                        <a:t>,</a:t>
                      </a:r>
                    </a:p>
                    <a:p>
                      <a:r>
                        <a:rPr lang="fr-FR" sz="1400" dirty="0" smtClean="0"/>
                        <a:t>     Mab anti-LB (lymphomes)</a:t>
                      </a:r>
                    </a:p>
                    <a:p>
                      <a:r>
                        <a:rPr lang="fr-FR" sz="1400" dirty="0" smtClean="0"/>
                        <a:t>→ Inhibition d’un processus  infectieux   </a:t>
                      </a:r>
                    </a:p>
                    <a:p>
                      <a:r>
                        <a:rPr lang="fr-FR" sz="1400" dirty="0" smtClean="0"/>
                        <a:t>     (Mab </a:t>
                      </a:r>
                      <a:r>
                        <a:rPr lang="fr-FR" sz="1400" dirty="0" err="1" smtClean="0"/>
                        <a:t>anti-F</a:t>
                      </a:r>
                      <a:r>
                        <a:rPr lang="fr-FR" sz="1400" dirty="0" smtClean="0"/>
                        <a:t> du VRS)</a:t>
                      </a:r>
                    </a:p>
                    <a:p>
                      <a:r>
                        <a:rPr lang="fr-FR" sz="1400" dirty="0" smtClean="0"/>
                        <a:t>→ Prévention du rejet de greffes  (Mab anti-</a:t>
                      </a:r>
                    </a:p>
                    <a:p>
                      <a:r>
                        <a:rPr lang="fr-FR" sz="1400" dirty="0" smtClean="0"/>
                        <a:t>     CD3, anti-IL2-R, </a:t>
                      </a:r>
                      <a:r>
                        <a:rPr lang="fr-FR" sz="1400" dirty="0" err="1" smtClean="0"/>
                        <a:t>antiLFA</a:t>
                      </a:r>
                      <a:r>
                        <a:rPr lang="fr-FR" sz="1400" dirty="0" smtClean="0"/>
                        <a:t>-1)</a:t>
                      </a:r>
                    </a:p>
                    <a:p>
                      <a:r>
                        <a:rPr lang="fr-FR" sz="1400" dirty="0" smtClean="0"/>
                        <a:t>→ Immunité anti-tumorale (</a:t>
                      </a:r>
                      <a:r>
                        <a:rPr lang="fr-FR" sz="1400" dirty="0" err="1" smtClean="0"/>
                        <a:t>immunotoxines</a:t>
                      </a:r>
                      <a:r>
                        <a:rPr lang="fr-FR" sz="1400" dirty="0" smtClean="0"/>
                        <a:t>)</a:t>
                      </a:r>
                    </a:p>
                    <a:p>
                      <a:r>
                        <a:rPr lang="fr-FR" sz="1400" dirty="0" smtClean="0"/>
                        <a:t>→ Traitement de l’asthme (</a:t>
                      </a:r>
                      <a:r>
                        <a:rPr lang="fr-FR" sz="1400" dirty="0" err="1" smtClean="0"/>
                        <a:t>anti-IgE</a:t>
                      </a:r>
                      <a:r>
                        <a:rPr lang="fr-FR" sz="1400" dirty="0" smtClean="0"/>
                        <a:t>) </a:t>
                      </a:r>
                    </a:p>
                    <a:p>
                      <a:r>
                        <a:rPr lang="fr-FR" sz="1400" dirty="0" smtClean="0"/>
                        <a:t>→ Neutralisation d’un oncogène : cancer du </a:t>
                      </a:r>
                    </a:p>
                    <a:p>
                      <a:r>
                        <a:rPr lang="fr-FR" sz="1400" dirty="0" smtClean="0"/>
                        <a:t>     sein (Mab anti-HER2)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0"/>
            <a:ext cx="695057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8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Indications thérapeutiques des anticorps monoclonaux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214314" y="426992"/>
            <a:ext cx="702198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59832" y="620688"/>
            <a:ext cx="2619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a. Anticorps neutralisants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9391" y="972017"/>
            <a:ext cx="8391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Sont dirigés contre des cibles antigéniques solubles, comme des toxines, des cytokines, des virus ou des récepteurs de virus.</a:t>
            </a:r>
            <a:endParaRPr lang="fr-FR" sz="16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1587356"/>
              </p:ext>
            </p:extLst>
          </p:nvPr>
        </p:nvGraphicFramePr>
        <p:xfrm>
          <a:off x="428596" y="1965686"/>
          <a:ext cx="8175851" cy="391158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27180"/>
                <a:gridCol w="1584176"/>
                <a:gridCol w="1765404"/>
                <a:gridCol w="2699091"/>
              </a:tblGrid>
              <a:tr h="38352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Cible moléculaire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Indication</a:t>
                      </a: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Raxibacumab</a:t>
                      </a:r>
                      <a:endParaRPr lang="fr-F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humain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Antigène PA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(protective </a:t>
                      </a:r>
                      <a:r>
                        <a:rPr lang="fr-FR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antigen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fr-F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Contre la toxine du bacille du charbon (anthrax)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Palivizumab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Humanisé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RSVb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Maladies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infectieuses (virus respiratoire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syncytial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Bevacizumab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Humanisé (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IgG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VEGF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Oncologie</a:t>
                      </a: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Ranibizumab</a:t>
                      </a:r>
                      <a:endParaRPr lang="fr-F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Humanisé (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FAb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VEGF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dégénérescence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maculaire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liée à l’âge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Infliximab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Chimérique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TNFa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Inflammation,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SPA, PR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Adalimumab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Humain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TNFa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Inflammation, SPA,PR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golimumab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Humain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TNFa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Inflammation, SPA,PR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Canakinumab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dirty="0" err="1" smtClean="0"/>
                        <a:t>Human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IL-1</a:t>
                      </a:r>
                      <a:r>
                        <a:rPr lang="el-G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Syndrome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périodique (</a:t>
                      </a:r>
                      <a:r>
                        <a:rPr lang="fr-FR" sz="1400" dirty="0" smtClean="0"/>
                        <a:t>CAPS)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Eculizumab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Humanisé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C5 du complément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Hémoglobinurie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paroxystique nocturne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Omalizumab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Humanisé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IgE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Asthme allergique</a:t>
                      </a: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Ustekinumab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humain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IL12/23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Psoriasis et maladies inflammatoires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0"/>
            <a:ext cx="695057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8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Indications thérapeutiques des anticorps monoclonaux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214314" y="426992"/>
            <a:ext cx="702198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59832" y="620688"/>
            <a:ext cx="259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b. Anticorps antagonistes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9391" y="972017"/>
            <a:ext cx="8391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Ciblent spécifiquement un récepteur membranaire, et bloquent la liaison de son ou de ses</a:t>
            </a:r>
          </a:p>
          <a:p>
            <a:r>
              <a:rPr lang="fr-FR" sz="1600" dirty="0" smtClean="0"/>
              <a:t>ligands ou son fonctionnement.</a:t>
            </a:r>
            <a:endParaRPr lang="fr-FR" sz="16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1587356"/>
              </p:ext>
            </p:extLst>
          </p:nvPr>
        </p:nvGraphicFramePr>
        <p:xfrm>
          <a:off x="428596" y="2028169"/>
          <a:ext cx="8175851" cy="392111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95132"/>
                <a:gridCol w="1512168"/>
                <a:gridCol w="2376264"/>
                <a:gridCol w="2592287"/>
              </a:tblGrid>
              <a:tr h="38352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Cible moléculaire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Indication</a:t>
                      </a: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Basiliximab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Chimérique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CD25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Transplantation</a:t>
                      </a: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Daclizumab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humanisé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CD25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Transplantation</a:t>
                      </a: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Tocilizumab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Humanisé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Chaine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 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IL-6-R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Inflammation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(PR)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Cetuximab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Chimérique</a:t>
                      </a:r>
                    </a:p>
                    <a:p>
                      <a:pPr algn="l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epidermal growth factor receptor (EGFR)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Oncologie</a:t>
                      </a:r>
                    </a:p>
                    <a:p>
                      <a:pPr algn="l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Panitumumab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Humain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epidermal growth factor receptor (EGFR)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Oncologie</a:t>
                      </a: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Abciximab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Chimérique (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Fab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gpIIb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IIIa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(CD41) (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integrine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plaquettaire)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Maladies cardio-vasculaires</a:t>
                      </a: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Efalizumab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Humanisé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LFA (CD11a)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Immunosuppresseur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(psoriasis)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Natalizumab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Humanisé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VLA-4 (CD49d)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sclérose en plaques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Ipilimumab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CTLA-4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Mélanome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(comme adjuvant)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Bélimumab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BAFF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LES (bloque le Ly B)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Infliximab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Chimérique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TNFa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Inflammation,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SPA, PR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Adalimumab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Humain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TNFa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Inflammation, SPA,PR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golimumab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Humain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TNFa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Inflammation, SPA,PR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0"/>
            <a:ext cx="695057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8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Indications thérapeutiques des anticorps monoclonaux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214314" y="426992"/>
            <a:ext cx="702198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59832" y="620688"/>
            <a:ext cx="2522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c. Anticorps cytolytiques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9391" y="972017"/>
            <a:ext cx="8391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L’anticorps en se fixant sur sa cible membranaire, entraine la </a:t>
            </a:r>
            <a:r>
              <a:rPr lang="fr-FR" sz="1600" dirty="0" err="1" smtClean="0"/>
              <a:t>cytotoxicité</a:t>
            </a:r>
            <a:r>
              <a:rPr lang="fr-FR" sz="1600" dirty="0" smtClean="0"/>
              <a:t> de la cellule cible. </a:t>
            </a:r>
            <a:endParaRPr lang="fr-FR" sz="16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1587356"/>
              </p:ext>
            </p:extLst>
          </p:nvPr>
        </p:nvGraphicFramePr>
        <p:xfrm>
          <a:off x="428596" y="1972547"/>
          <a:ext cx="8175851" cy="368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95132"/>
                <a:gridCol w="1512168"/>
                <a:gridCol w="2376264"/>
                <a:gridCol w="2592287"/>
              </a:tblGrid>
              <a:tr h="38352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Cible moléculaire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Indication</a:t>
                      </a: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Muromonab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Souris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CD3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immunosupresseur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Alemtuzumab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Humanisé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CD52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Oncologie</a:t>
                      </a: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Rituximab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Chimérique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CD20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Oncologie et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PR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Ofatumumab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Humain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CD20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Oncologie et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</a:t>
                      </a:r>
                      <a:r>
                        <a:rPr lang="fr-FR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(il active le </a:t>
                      </a:r>
                      <a:r>
                        <a:rPr lang="fr-FR" sz="14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complement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Ibritumomab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-yttrium-90 ou indium-111 (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radio-éléments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Souris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CD20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Oncologie</a:t>
                      </a: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Tositumomab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- 131I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Souris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CD20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Oncologie</a:t>
                      </a: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Infliximab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Chimérique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TNFa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Inflammation,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SPA, PR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Adalimumab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Humain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TNFa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Inflammation, SPA,PR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golimumab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Humain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TNFa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Inflammation, SPA,PR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6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Gemtuzumab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Ozogamicin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: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toxine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Humanisé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CD33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Oncologie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icrosoftPillsV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2928934"/>
            <a:ext cx="7488832" cy="830997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274" y="3051854"/>
            <a:ext cx="7889254" cy="5847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II.  Immunothérapie active : La vaccination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icrosoftPillsV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5720" y="2857496"/>
            <a:ext cx="8643998" cy="107721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274" y="2924944"/>
            <a:ext cx="7889254" cy="10772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marL="571500" indent="-571500" algn="ctr">
              <a:buAutoNum type="romanUcPeriod" startAt="4"/>
            </a:pP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Immunothérapie adoptive (passive):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Les cellules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187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5023" y="857232"/>
            <a:ext cx="832325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sz="15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500" dirty="0" smtClean="0"/>
              <a:t>La thérapie cellulaire a pour objectif la réinjection de cellules humaines manipulées ex-vivo (ingénierie cellulaire) et correspondant  </a:t>
            </a:r>
            <a:r>
              <a:rPr lang="fr-FR" sz="1500" dirty="0"/>
              <a:t>à un ensemble de techniques qui permettent de manipuler ou de transformer une cellule ou un tissu, afin de leur conférer des fonctions nouvelles, voire des vertus </a:t>
            </a:r>
            <a:r>
              <a:rPr lang="fr-FR" sz="1500" dirty="0" smtClean="0"/>
              <a:t>thérapeutiques.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5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500" dirty="0" smtClean="0"/>
              <a:t>Les premières thérapies cellulaires sont représentées par la greffe des cellules souches hématopoïétiques.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5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500" dirty="0" smtClean="0"/>
              <a:t>Le premier effet de l’immunothérapie adoptive cellulaire à été constaté lors de l’effet GVL (</a:t>
            </a:r>
            <a:r>
              <a:rPr lang="fr-FR" sz="1500" dirty="0" err="1" smtClean="0"/>
              <a:t>graft</a:t>
            </a:r>
            <a:r>
              <a:rPr lang="fr-FR" sz="1500" dirty="0" smtClean="0"/>
              <a:t> versus </a:t>
            </a:r>
            <a:r>
              <a:rPr lang="fr-FR" sz="1500" dirty="0" err="1" smtClean="0"/>
              <a:t>leukemia</a:t>
            </a:r>
            <a:r>
              <a:rPr lang="fr-FR" sz="1500" dirty="0" smtClean="0"/>
              <a:t>) apporté par les lymphocytes du donneurs présentes dans le greffon.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5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500" dirty="0" smtClean="0"/>
              <a:t>Les principales cellules utilisées dans l’immunothérapie adoptives sont: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Les cellules dendritiques (</a:t>
            </a:r>
            <a:r>
              <a:rPr lang="fr-FR" sz="1500" dirty="0" err="1" smtClean="0"/>
              <a:t>DCs</a:t>
            </a:r>
            <a:r>
              <a:rPr lang="fr-FR" sz="15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Les lymphocytes T (CD8 principalement).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500" dirty="0" smtClean="0"/>
              <a:t>D’autres cellules peuvent être utilisées 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Les cellules NK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Les lymphocytes </a:t>
            </a:r>
            <a:r>
              <a:rPr lang="fr-FR" sz="1500" dirty="0" err="1" smtClean="0"/>
              <a:t>T</a:t>
            </a:r>
            <a:r>
              <a:rPr lang="fr-FR" sz="1500" dirty="0" err="1" smtClean="0">
                <a:latin typeface="Symbol" pitchFamily="18" charset="2"/>
              </a:rPr>
              <a:t>gd</a:t>
            </a:r>
            <a:endParaRPr lang="fr-FR" sz="1500" dirty="0" smtClean="0">
              <a:latin typeface="Symbol" pitchFamily="18" charset="2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Les lymphocytes T régulateurs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500" dirty="0"/>
          </a:p>
          <a:p>
            <a:pPr marL="285750" indent="-285750">
              <a:buFont typeface="Wingdings" pitchFamily="2" charset="2"/>
              <a:buChar char="Ø"/>
            </a:pPr>
            <a:endParaRPr lang="fr-FR" sz="1500" dirty="0"/>
          </a:p>
        </p:txBody>
      </p:sp>
      <p:sp>
        <p:nvSpPr>
          <p:cNvPr id="8" name="Rectangle 7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Introduction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899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73"/>
          <a:stretch/>
        </p:blipFill>
        <p:spPr bwMode="auto">
          <a:xfrm>
            <a:off x="0" y="1412776"/>
            <a:ext cx="9144000" cy="425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Les cellules dendritiques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762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Les cellules dendritiques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5023" y="938912"/>
            <a:ext cx="8429465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sz="15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500" dirty="0"/>
              <a:t>Actuellement, trois approches générales dans les protocoles cliniques pour l’obtention </a:t>
            </a:r>
            <a:r>
              <a:rPr lang="fr-FR" sz="1500" dirty="0" smtClean="0"/>
              <a:t>des DC </a:t>
            </a:r>
            <a:r>
              <a:rPr lang="fr-FR" sz="1500" dirty="0"/>
              <a:t>sont </a:t>
            </a:r>
            <a:r>
              <a:rPr lang="fr-FR" sz="1500" dirty="0" smtClean="0"/>
              <a:t>utilisées: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Purification des </a:t>
            </a:r>
            <a:r>
              <a:rPr lang="fr-FR" sz="1500" dirty="0" smtClean="0">
                <a:solidFill>
                  <a:srgbClr val="FF0000"/>
                </a:solidFill>
              </a:rPr>
              <a:t>DC immatures à partir du sang périphérique</a:t>
            </a:r>
            <a:r>
              <a:rPr lang="fr-FR" sz="1500" dirty="0" smtClean="0"/>
              <a:t>.</a:t>
            </a:r>
          </a:p>
          <a:p>
            <a:pPr lvl="1"/>
            <a:endParaRPr lang="fr-FR" sz="9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Différenciation ex-vivo des DC à partir de </a:t>
            </a:r>
            <a:r>
              <a:rPr lang="fr-FR" sz="1500" dirty="0" err="1" smtClean="0">
                <a:solidFill>
                  <a:srgbClr val="FF0000"/>
                </a:solidFill>
              </a:rPr>
              <a:t>progéniteurs</a:t>
            </a:r>
            <a:r>
              <a:rPr lang="fr-FR" sz="1500" dirty="0" smtClean="0">
                <a:solidFill>
                  <a:srgbClr val="FF0000"/>
                </a:solidFill>
              </a:rPr>
              <a:t> CD34</a:t>
            </a:r>
            <a:r>
              <a:rPr lang="fr-FR" sz="1500" dirty="0" smtClean="0"/>
              <a:t>+ (la plus efficace)</a:t>
            </a:r>
          </a:p>
          <a:p>
            <a:pPr lvl="1"/>
            <a:endParaRPr lang="fr-FR" sz="7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Différenciation ex-vivo des DC à partir de </a:t>
            </a:r>
            <a:r>
              <a:rPr lang="fr-FR" sz="1500" dirty="0" smtClean="0">
                <a:solidFill>
                  <a:srgbClr val="FF0000"/>
                </a:solidFill>
              </a:rPr>
              <a:t>monocytes sanguins sous l’effet de GM-CSF et IL4 </a:t>
            </a:r>
            <a:r>
              <a:rPr lang="fr-FR" sz="1500" dirty="0" smtClean="0"/>
              <a:t>(la plus utilisée)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 smtClean="0"/>
          </a:p>
          <a:p>
            <a:pPr marL="285750" indent="-285750">
              <a:buFont typeface="Wingdings" pitchFamily="2" charset="2"/>
              <a:buChar char="Ø"/>
            </a:pPr>
            <a:endParaRPr lang="fr-FR" sz="1500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500" dirty="0"/>
              <a:t>Les DC immatures peuvent être maturées </a:t>
            </a:r>
            <a:r>
              <a:rPr lang="fr-FR" sz="1500" dirty="0" smtClean="0"/>
              <a:t>in vitro avec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CD40L</a:t>
            </a:r>
            <a:r>
              <a:rPr lang="fr-FR" sz="1500" dirty="0"/>
              <a:t>, </a:t>
            </a:r>
            <a:endParaRPr lang="fr-FR" sz="15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LPS</a:t>
            </a:r>
            <a:r>
              <a:rPr lang="fr-FR" sz="1500" dirty="0"/>
              <a:t>, </a:t>
            </a:r>
            <a:endParaRPr lang="fr-FR" sz="15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TNF-</a:t>
            </a:r>
            <a:r>
              <a:rPr lang="el-GR" sz="1500" dirty="0"/>
              <a:t>α, </a:t>
            </a:r>
            <a:endParaRPr lang="fr-FR" sz="15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/>
              <a:t>D</a:t>
            </a:r>
            <a:r>
              <a:rPr lang="fr-FR" sz="1500" dirty="0" smtClean="0"/>
              <a:t>es </a:t>
            </a:r>
            <a:r>
              <a:rPr lang="fr-FR" sz="1500" dirty="0"/>
              <a:t>cocktails </a:t>
            </a:r>
            <a:r>
              <a:rPr lang="fr-FR" sz="1500" dirty="0" smtClean="0"/>
              <a:t>de cytokines </a:t>
            </a:r>
            <a:r>
              <a:rPr lang="fr-FR" sz="1500" dirty="0"/>
              <a:t>pro-inflammatoires (IL-1</a:t>
            </a:r>
            <a:r>
              <a:rPr lang="el-GR" sz="1500" dirty="0"/>
              <a:t>β, </a:t>
            </a:r>
            <a:r>
              <a:rPr lang="fr-FR" sz="1500" dirty="0"/>
              <a:t>TNF, </a:t>
            </a:r>
            <a:r>
              <a:rPr lang="fr-FR" sz="1500" dirty="0" smtClean="0"/>
              <a:t>IL-6)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Prostaglandines E2,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/>
              <a:t>O</a:t>
            </a:r>
            <a:r>
              <a:rPr lang="fr-FR" sz="1500" dirty="0" smtClean="0"/>
              <a:t>u bien des adjuvants et immunostimulants (ligands des </a:t>
            </a:r>
            <a:r>
              <a:rPr lang="fr-FR" sz="1500" dirty="0" err="1" smtClean="0"/>
              <a:t>TLRs</a:t>
            </a:r>
            <a:r>
              <a:rPr lang="fr-FR" sz="1500" dirty="0" smtClean="0"/>
              <a:t> ex : motifs </a:t>
            </a:r>
            <a:r>
              <a:rPr lang="fr-FR" sz="1500" dirty="0" err="1" smtClean="0"/>
              <a:t>CpG</a:t>
            </a:r>
            <a:r>
              <a:rPr lang="fr-FR" sz="1500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500" dirty="0"/>
          </a:p>
        </p:txBody>
      </p:sp>
    </p:spTree>
    <p:extLst>
      <p:ext uri="{BB962C8B-B14F-4D97-AF65-F5344CB8AC3E}">
        <p14:creationId xmlns="" xmlns:p14="http://schemas.microsoft.com/office/powerpoint/2010/main" val="1890676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Les cellules dendritiques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5023" y="938912"/>
            <a:ext cx="842946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sz="15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500" dirty="0" smtClean="0"/>
              <a:t>Le chargement des antigènes sur les DC se fait par :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Voie exogène :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 smtClean="0"/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 smtClean="0"/>
              <a:t>Peptides synthétiques.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 smtClean="0"/>
              <a:t>Complexes immuns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 smtClean="0"/>
              <a:t>Extraits protéiques.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 smtClean="0"/>
              <a:t>Lysats cellulaires.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 smtClean="0"/>
              <a:t>Cellules entières (cellules tumorales)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 smtClean="0"/>
              <a:t>Cellules apoptotiques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 err="1" smtClean="0"/>
              <a:t>Exosomes</a:t>
            </a:r>
            <a:r>
              <a:rPr lang="fr-FR" sz="1500" dirty="0" smtClean="0"/>
              <a:t> (petites </a:t>
            </a:r>
            <a:r>
              <a:rPr lang="fr-FR" sz="1500" dirty="0" err="1" smtClean="0"/>
              <a:t>visécules</a:t>
            </a:r>
            <a:r>
              <a:rPr lang="fr-FR" sz="1500" dirty="0" smtClean="0"/>
              <a:t> libérés par plusieurs types cellulaires  et qui contiennent des complexes HLA/peptides et d’autres molécules de surface).</a:t>
            </a:r>
          </a:p>
          <a:p>
            <a:pPr marL="1200150" lvl="2" indent="-285750">
              <a:buFont typeface="Courier New" pitchFamily="49" charset="0"/>
              <a:buChar char="o"/>
            </a:pPr>
            <a:endParaRPr lang="fr-FR" sz="1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Voie endogène :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 smtClean="0"/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 smtClean="0"/>
              <a:t>Incorporation directe des acides nucléiques (ADN et ARN) par </a:t>
            </a:r>
            <a:r>
              <a:rPr lang="fr-FR" sz="1500" dirty="0" err="1" smtClean="0"/>
              <a:t>éléctroporation</a:t>
            </a:r>
            <a:r>
              <a:rPr lang="fr-FR" sz="1500" dirty="0" smtClean="0"/>
              <a:t>.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 smtClean="0"/>
              <a:t>Vecteurs rétroviraux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 smtClean="0"/>
              <a:t>Virus recombinants.	</a:t>
            </a:r>
          </a:p>
          <a:p>
            <a:pPr marL="1200150" lvl="2" indent="-285750">
              <a:buFont typeface="Courier New" pitchFamily="49" charset="0"/>
              <a:buChar char="o"/>
            </a:pPr>
            <a:endParaRPr lang="fr-FR" sz="1500" dirty="0" smtClean="0"/>
          </a:p>
          <a:p>
            <a:pPr marL="285750" indent="-285750">
              <a:buFont typeface="Wingdings" pitchFamily="2" charset="2"/>
              <a:buChar char="Ø"/>
            </a:pPr>
            <a:endParaRPr lang="fr-FR" sz="1500" dirty="0"/>
          </a:p>
        </p:txBody>
      </p:sp>
    </p:spTree>
    <p:extLst>
      <p:ext uri="{BB962C8B-B14F-4D97-AF65-F5344CB8AC3E}">
        <p14:creationId xmlns="" xmlns:p14="http://schemas.microsoft.com/office/powerpoint/2010/main" val="652952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Les cellules dendritiques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3364" y="4397910"/>
            <a:ext cx="842946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sz="15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500" dirty="0" smtClean="0"/>
              <a:t>La </a:t>
            </a:r>
            <a:r>
              <a:rPr lang="fr-FR" sz="1500" dirty="0"/>
              <a:t>voie d’administration des </a:t>
            </a:r>
            <a:r>
              <a:rPr lang="fr-FR" sz="1500" dirty="0" smtClean="0"/>
              <a:t>DC pulsées est </a:t>
            </a:r>
            <a:r>
              <a:rPr lang="fr-FR" sz="1500" dirty="0"/>
              <a:t>primordiale. Il semble que la qualité </a:t>
            </a:r>
            <a:r>
              <a:rPr lang="fr-FR" sz="1500" dirty="0" smtClean="0"/>
              <a:t>des réponses </a:t>
            </a:r>
            <a:r>
              <a:rPr lang="fr-FR" sz="1500" dirty="0"/>
              <a:t>soit affectée par la localisation des </a:t>
            </a:r>
            <a:r>
              <a:rPr lang="fr-FR" sz="1500" dirty="0" smtClean="0"/>
              <a:t>DC :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9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Voie sous-cutanée (intradermique) : les DC vont se localiser dans les ganglions, induisant des réponses cytotoxiques et de type Th1, et entrainant la migration des effecteurs dans les compartiments cutanés.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05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Voie intraveineuse : les DC vont se localiser dans la rate et le foie, induisant surtout des réponses de type humorales.</a:t>
            </a:r>
            <a:endParaRPr lang="fr-FR" sz="1500" dirty="0"/>
          </a:p>
          <a:p>
            <a:pPr marL="285750" indent="-285750">
              <a:buFont typeface="Wingdings" pitchFamily="2" charset="2"/>
              <a:buChar char="Ø"/>
            </a:pPr>
            <a:endParaRPr lang="fr-FR" sz="15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9861801"/>
              </p:ext>
            </p:extLst>
          </p:nvPr>
        </p:nvGraphicFramePr>
        <p:xfrm>
          <a:off x="467544" y="704840"/>
          <a:ext cx="8413438" cy="3444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62490"/>
                <a:gridCol w="535094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sz="1500" dirty="0" smtClean="0"/>
                        <a:t>Critères de</a:t>
                      </a:r>
                      <a:r>
                        <a:rPr lang="fr-FR" sz="1500" baseline="0" dirty="0" smtClean="0"/>
                        <a:t> qualité des DC utilisées dans les essais cliniques </a:t>
                      </a:r>
                      <a:endParaRPr lang="fr-FR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Contrôle microbiologique</a:t>
                      </a:r>
                      <a:r>
                        <a:rPr lang="fr-FR" sz="1500" baseline="0" dirty="0" smtClean="0"/>
                        <a:t> 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Absence des contaminations bactériennes</a:t>
                      </a:r>
                      <a:r>
                        <a:rPr lang="fr-FR" sz="1500" baseline="0" dirty="0" smtClean="0"/>
                        <a:t> et fongiques</a:t>
                      </a:r>
                      <a:endParaRPr lang="fr-FR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Viabilité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&gt;50% (déterminée</a:t>
                      </a:r>
                      <a:r>
                        <a:rPr lang="fr-FR" sz="1500" baseline="0" dirty="0" smtClean="0"/>
                        <a:t> par un colorant vital : bleu </a:t>
                      </a:r>
                      <a:r>
                        <a:rPr lang="fr-FR" sz="1500" baseline="0" dirty="0" err="1" smtClean="0"/>
                        <a:t>trypan</a:t>
                      </a:r>
                      <a:r>
                        <a:rPr lang="fr-FR" sz="1500" baseline="0" dirty="0" smtClean="0"/>
                        <a:t>.</a:t>
                      </a:r>
                      <a:endParaRPr lang="fr-FR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pureté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&gt;70%</a:t>
                      </a:r>
                      <a:r>
                        <a:rPr lang="fr-FR" sz="1500" baseline="0" dirty="0" smtClean="0"/>
                        <a:t> (déterminée par </a:t>
                      </a:r>
                      <a:r>
                        <a:rPr lang="fr-FR" sz="1500" baseline="0" dirty="0" err="1" smtClean="0"/>
                        <a:t>cytométrie</a:t>
                      </a:r>
                      <a:r>
                        <a:rPr lang="fr-FR" sz="1500" baseline="0" dirty="0" smtClean="0"/>
                        <a:t> en flux en utilisant des marqueurs non spécifiques des DC</a:t>
                      </a:r>
                      <a:endParaRPr lang="fr-FR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Phénotype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Immature: CD14</a:t>
                      </a:r>
                      <a:r>
                        <a:rPr lang="fr-FR" sz="1500" baseline="30000" dirty="0" smtClean="0"/>
                        <a:t>neg/</a:t>
                      </a:r>
                      <a:r>
                        <a:rPr lang="fr-FR" sz="1500" baseline="30000" dirty="0" err="1" smtClean="0"/>
                        <a:t>low</a:t>
                      </a:r>
                      <a:r>
                        <a:rPr lang="fr-FR" sz="1500" dirty="0" smtClean="0"/>
                        <a:t>, CD83</a:t>
                      </a:r>
                      <a:r>
                        <a:rPr lang="fr-FR" sz="1500" baseline="30000" dirty="0" smtClean="0"/>
                        <a:t>neg</a:t>
                      </a:r>
                      <a:r>
                        <a:rPr lang="fr-FR" sz="1500" dirty="0" smtClean="0"/>
                        <a:t>, CD80</a:t>
                      </a:r>
                      <a:r>
                        <a:rPr lang="fr-FR" sz="1500" baseline="30000" dirty="0" smtClean="0"/>
                        <a:t>neg/</a:t>
                      </a:r>
                      <a:r>
                        <a:rPr lang="fr-FR" sz="1500" baseline="30000" dirty="0" err="1" smtClean="0"/>
                        <a:t>low</a:t>
                      </a:r>
                      <a:r>
                        <a:rPr lang="fr-FR" sz="1500" dirty="0" smtClean="0"/>
                        <a:t>, CD86</a:t>
                      </a:r>
                      <a:r>
                        <a:rPr lang="fr-FR" sz="1500" baseline="30000" dirty="0" smtClean="0"/>
                        <a:t>low</a:t>
                      </a:r>
                      <a:r>
                        <a:rPr lang="fr-FR" sz="1500" dirty="0" smtClean="0"/>
                        <a:t>,MHC class </a:t>
                      </a:r>
                      <a:r>
                        <a:rPr lang="fr-FR" sz="1500" dirty="0" err="1" smtClean="0"/>
                        <a:t>I</a:t>
                      </a:r>
                      <a:r>
                        <a:rPr lang="fr-FR" sz="1500" baseline="30000" dirty="0" err="1" smtClean="0"/>
                        <a:t>pos</a:t>
                      </a:r>
                      <a:r>
                        <a:rPr lang="fr-FR" sz="1500" dirty="0" smtClean="0"/>
                        <a:t>, MHC class </a:t>
                      </a:r>
                      <a:r>
                        <a:rPr lang="fr-FR" sz="1500" dirty="0" err="1" smtClean="0"/>
                        <a:t>II</a:t>
                      </a:r>
                      <a:r>
                        <a:rPr lang="fr-FR" sz="1500" baseline="30000" dirty="0" err="1" smtClean="0"/>
                        <a:t>pos</a:t>
                      </a:r>
                      <a:r>
                        <a:rPr lang="fr-FR" sz="1500" dirty="0" smtClean="0"/>
                        <a:t>, DC-SIGN</a:t>
                      </a:r>
                      <a:r>
                        <a:rPr lang="fr-FR" sz="1500" baseline="30000" dirty="0" smtClean="0"/>
                        <a:t>pos</a:t>
                      </a:r>
                      <a:r>
                        <a:rPr lang="fr-FR" sz="1500" dirty="0" smtClean="0"/>
                        <a:t>,CCR5</a:t>
                      </a:r>
                      <a:r>
                        <a:rPr lang="fr-FR" sz="1500" baseline="30000" dirty="0" smtClean="0"/>
                        <a:t>pos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Mature: CD83</a:t>
                      </a:r>
                      <a:r>
                        <a:rPr lang="fr-FR" sz="1500" baseline="30000" dirty="0" smtClean="0"/>
                        <a:t>pos</a:t>
                      </a:r>
                      <a:r>
                        <a:rPr lang="fr-FR" sz="1500" dirty="0" smtClean="0"/>
                        <a:t>, CD80</a:t>
                      </a:r>
                      <a:r>
                        <a:rPr lang="fr-FR" sz="1500" baseline="30000" dirty="0" smtClean="0"/>
                        <a:t>pos</a:t>
                      </a:r>
                      <a:r>
                        <a:rPr lang="fr-FR" sz="1500" dirty="0" smtClean="0"/>
                        <a:t>, CD86</a:t>
                      </a:r>
                      <a:r>
                        <a:rPr lang="fr-FR" sz="1500" baseline="30000" dirty="0" smtClean="0"/>
                        <a:t>pos</a:t>
                      </a:r>
                      <a:r>
                        <a:rPr lang="fr-FR" sz="1500" dirty="0" smtClean="0"/>
                        <a:t>, MHC class </a:t>
                      </a:r>
                      <a:r>
                        <a:rPr lang="fr-FR" sz="1500" dirty="0" err="1" smtClean="0"/>
                        <a:t>I</a:t>
                      </a:r>
                      <a:r>
                        <a:rPr lang="fr-FR" sz="1500" baseline="30000" dirty="0" err="1" smtClean="0"/>
                        <a:t>pos</a:t>
                      </a:r>
                      <a:r>
                        <a:rPr lang="fr-FR" sz="1500" dirty="0" err="1" smtClean="0"/>
                        <a:t>,MHC</a:t>
                      </a:r>
                      <a:r>
                        <a:rPr lang="fr-FR" sz="1500" dirty="0" smtClean="0"/>
                        <a:t> class </a:t>
                      </a:r>
                      <a:r>
                        <a:rPr lang="fr-FR" sz="1500" dirty="0" err="1" smtClean="0"/>
                        <a:t>II</a:t>
                      </a:r>
                      <a:r>
                        <a:rPr lang="fr-FR" sz="1500" baseline="30000" dirty="0" err="1" smtClean="0"/>
                        <a:t>pos</a:t>
                      </a:r>
                      <a:r>
                        <a:rPr lang="fr-FR" sz="1500" dirty="0" smtClean="0"/>
                        <a:t>, DC-</a:t>
                      </a:r>
                      <a:r>
                        <a:rPr lang="fr-FR" sz="1500" dirty="0" err="1" smtClean="0"/>
                        <a:t>SIGN</a:t>
                      </a:r>
                      <a:r>
                        <a:rPr lang="fr-FR" sz="1500" baseline="30000" dirty="0" err="1" smtClean="0"/>
                        <a:t>pos</a:t>
                      </a:r>
                      <a:r>
                        <a:rPr lang="fr-FR" sz="1500" dirty="0" smtClean="0"/>
                        <a:t>, CCR7</a:t>
                      </a:r>
                      <a:r>
                        <a:rPr lang="fr-FR" sz="1500" baseline="30000" dirty="0" smtClean="0"/>
                        <a:t>pos</a:t>
                      </a:r>
                      <a:endParaRPr lang="fr-FR" sz="15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Induction des réponses</a:t>
                      </a:r>
                      <a:r>
                        <a:rPr lang="fr-FR" sz="1500" baseline="0" dirty="0" smtClean="0"/>
                        <a:t> </a:t>
                      </a:r>
                    </a:p>
                    <a:p>
                      <a:r>
                        <a:rPr lang="fr-FR" sz="1500" baseline="0" dirty="0" smtClean="0"/>
                        <a:t>immunitaires 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500" strike="noStrike" baseline="0" dirty="0" smtClean="0"/>
                        <a:t>MLR : prolifération T à un ratio DC:PBMC à 1:20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500" strike="noStrike" baseline="0" dirty="0" smtClean="0"/>
                        <a:t>Reconnaissance des antigènes chargés par les </a:t>
                      </a:r>
                      <a:r>
                        <a:rPr lang="fr-FR" sz="1500" strike="noStrike" baseline="0" dirty="0" err="1" smtClean="0"/>
                        <a:t>LyT</a:t>
                      </a:r>
                      <a:r>
                        <a:rPr lang="fr-FR" sz="1500" strike="noStrike" baseline="0" dirty="0" smtClean="0"/>
                        <a:t>: essais de </a:t>
                      </a:r>
                      <a:r>
                        <a:rPr lang="fr-FR" sz="1500" strike="noStrike" baseline="0" dirty="0" err="1" smtClean="0"/>
                        <a:t>cytotoxicité</a:t>
                      </a:r>
                      <a:r>
                        <a:rPr lang="fr-FR" sz="1500" strike="noStrike" baseline="0" dirty="0" smtClean="0"/>
                        <a:t> ou production de cytokine.</a:t>
                      </a:r>
                      <a:endParaRPr lang="fr-FR" sz="1500" strike="noStrike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95185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Les cellules dendritiques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0470012"/>
              </p:ext>
            </p:extLst>
          </p:nvPr>
        </p:nvGraphicFramePr>
        <p:xfrm>
          <a:off x="323528" y="620688"/>
          <a:ext cx="8463090" cy="6172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10515"/>
                <a:gridCol w="2372056"/>
                <a:gridCol w="1008112"/>
                <a:gridCol w="1368152"/>
                <a:gridCol w="893740"/>
                <a:gridCol w="141051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3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Type de cancer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Antigènes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Type de </a:t>
                      </a:r>
                      <a:r>
                        <a:rPr lang="fr-FR" sz="1300" dirty="0" err="1" smtClean="0"/>
                        <a:t>DCs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Voie d'</a:t>
                      </a:r>
                      <a:r>
                        <a:rPr lang="fr-FR" sz="1300" dirty="0" err="1" smtClean="0"/>
                        <a:t>admnistration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Nombre de</a:t>
                      </a:r>
                    </a:p>
                    <a:p>
                      <a:r>
                        <a:rPr lang="fr-FR" sz="1300" dirty="0" smtClean="0"/>
                        <a:t>patients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Référence</a:t>
                      </a:r>
                      <a:endParaRPr lang="fr-FR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Mélanome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(stade IV)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Peptide MAGE 3A1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(HLA-A1)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MaMo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s.c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i.d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puis </a:t>
                      </a:r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i.v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Thurner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Haendle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coll. 1999)</a:t>
                      </a:r>
                      <a:endParaRPr lang="fr-FR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Mélanome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(stade IV)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Peptide MAGE-1,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MAGE-3 (HLA-A1),</a:t>
                      </a:r>
                    </a:p>
                    <a:p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Melan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A, gp100,Tyrosinase (HLAA2)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CD34+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i.v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(Mackensen,</a:t>
                      </a:r>
                    </a:p>
                    <a:p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Herbst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coll.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2000)</a:t>
                      </a:r>
                      <a:endParaRPr lang="fr-FR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Carcinome rénal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métastatique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Lysat cellulaire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MaMo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i.d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Pandha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John et coll.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2004)</a:t>
                      </a:r>
                      <a:endParaRPr lang="fr-FR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Leucémie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Corps apoptotiques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MaMo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i.v</a:t>
                      </a:r>
                      <a:endParaRPr lang="fr-FR" sz="13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i.d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300" dirty="0" smtClean="0"/>
                        <a:t>4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FR" sz="1300" dirty="0" smtClean="0"/>
                        <a:t>9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Fujii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Shimizu et coll. 2001)</a:t>
                      </a:r>
                      <a:endParaRPr lang="fr-FR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Prostate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(métastatique)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ARNm PSA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-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-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-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Heiser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Coleman et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coll. 2002)</a:t>
                      </a:r>
                      <a:endParaRPr lang="fr-FR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Colon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metastatique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ARN tumoral total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autologue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-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-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-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(Nair, Morse et coll.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2002)</a:t>
                      </a:r>
                      <a:endParaRPr lang="fr-FR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Melanome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ARNm tumoral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autologue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-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err="1" smtClean="0"/>
                        <a:t>i.d</a:t>
                      </a:r>
                      <a:r>
                        <a:rPr lang="fr-FR" sz="1300" dirty="0" smtClean="0"/>
                        <a:t>.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-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Kyte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Mu et coll.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2006)</a:t>
                      </a:r>
                      <a:endParaRPr lang="fr-FR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Cancer colorectal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fowlpox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-CEA-MUC-</a:t>
                      </a:r>
                    </a:p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1-TRICOM +/- GMCSF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err="1" smtClean="0"/>
                        <a:t>MaMo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s.c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et </a:t>
                      </a:r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i.d</a:t>
                      </a:r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72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Michael A. Morse, MD Duke </a:t>
                      </a:r>
                      <a:r>
                        <a:rPr lang="fr-FR" sz="13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endParaRPr lang="fr-FR" sz="1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7233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Les cellules dendritiques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908720"/>
            <a:ext cx="813690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err="1" smtClean="0">
                <a:solidFill>
                  <a:srgbClr val="FF0000"/>
                </a:solidFill>
              </a:rPr>
              <a:t>Provenge</a:t>
            </a:r>
            <a:r>
              <a:rPr lang="fr-FR" sz="1500" dirty="0">
                <a:solidFill>
                  <a:srgbClr val="FF0000"/>
                </a:solidFill>
              </a:rPr>
              <a:t>®</a:t>
            </a:r>
            <a:r>
              <a:rPr lang="fr-FR" sz="1500" dirty="0" smtClean="0">
                <a:solidFill>
                  <a:srgbClr val="FF0000"/>
                </a:solidFill>
              </a:rPr>
              <a:t> </a:t>
            </a:r>
            <a:r>
              <a:rPr lang="fr-FR" sz="1500" dirty="0">
                <a:solidFill>
                  <a:srgbClr val="FF0000"/>
                </a:solidFill>
              </a:rPr>
              <a:t>(</a:t>
            </a:r>
            <a:r>
              <a:rPr lang="fr-FR" sz="1500" dirty="0" err="1">
                <a:solidFill>
                  <a:srgbClr val="FF0000"/>
                </a:solidFill>
              </a:rPr>
              <a:t>sipuleucel</a:t>
            </a:r>
            <a:r>
              <a:rPr lang="fr-FR" sz="1500" dirty="0">
                <a:solidFill>
                  <a:srgbClr val="FF0000"/>
                </a:solidFill>
              </a:rPr>
              <a:t>-T)</a:t>
            </a:r>
            <a:r>
              <a:rPr lang="fr-FR" sz="1500" dirty="0"/>
              <a:t>, est le premier vaccin thérapeutique pour le traitement du </a:t>
            </a:r>
            <a:r>
              <a:rPr lang="fr-FR" sz="1500" dirty="0">
                <a:solidFill>
                  <a:srgbClr val="FF0000"/>
                </a:solidFill>
              </a:rPr>
              <a:t>cancer de la prostate</a:t>
            </a:r>
            <a:r>
              <a:rPr lang="fr-FR" sz="1500" dirty="0"/>
              <a:t>, dont la mise sur le marché a été approuvée le 29 avril 2010 </a:t>
            </a:r>
            <a:r>
              <a:rPr lang="fr-FR" sz="1500" dirty="0" smtClean="0"/>
              <a:t>par la FDA. </a:t>
            </a:r>
          </a:p>
          <a:p>
            <a:endParaRPr lang="fr-FR" sz="1500" dirty="0" smtClean="0"/>
          </a:p>
          <a:p>
            <a:endParaRPr lang="fr-FR" sz="1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DC : cellules dendritiques cultivés à partir des cellules souches CD34+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Antigène : fusion entre GMCSF et </a:t>
            </a:r>
            <a:r>
              <a:rPr lang="fr-FR" sz="1500" dirty="0"/>
              <a:t>phosphatase acide prostatique (PAP</a:t>
            </a:r>
            <a:r>
              <a:rPr lang="fr-FR" sz="15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Le </a:t>
            </a:r>
            <a:r>
              <a:rPr lang="fr-FR" sz="1500" dirty="0"/>
              <a:t>traitement se fait en trois injections espacées de deux </a:t>
            </a:r>
            <a:r>
              <a:rPr lang="fr-FR" sz="1500" dirty="0" smtClean="0"/>
              <a:t>semaines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Indication : Adénocarcinome prostatique métastasique après échec de la thérapie hormonale.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Une meilleur survie (chez 38% des sujets traités)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/>
              <a:t>Ce vaccin coûte très cher, environ $100 000 par personne, car il sera spécifiquement réalisé pour chaque patient.</a:t>
            </a:r>
            <a:endParaRPr lang="fr-FR" sz="15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1500" dirty="0"/>
          </a:p>
          <a:p>
            <a:pPr marL="285750" indent="-285750">
              <a:buFont typeface="Arial" pitchFamily="34" charset="0"/>
              <a:buChar char="•"/>
            </a:pPr>
            <a:endParaRPr lang="fr-FR" sz="1500" dirty="0" smtClean="0"/>
          </a:p>
          <a:p>
            <a:endParaRPr lang="fr-FR" sz="1500" dirty="0"/>
          </a:p>
          <a:p>
            <a:pPr marL="285750" indent="-285750">
              <a:buFont typeface="Wingdings" pitchFamily="2" charset="2"/>
              <a:buChar char="Ø"/>
            </a:pPr>
            <a:endParaRPr lang="fr-FR" sz="1500" dirty="0"/>
          </a:p>
        </p:txBody>
      </p:sp>
    </p:spTree>
    <p:extLst>
      <p:ext uri="{BB962C8B-B14F-4D97-AF65-F5344CB8AC3E}">
        <p14:creationId xmlns="" xmlns:p14="http://schemas.microsoft.com/office/powerpoint/2010/main" val="3381590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Les lymphocytes T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" y="2060848"/>
            <a:ext cx="91440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01374"/>
            <a:ext cx="1767320" cy="17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5941">
            <a:off x="5303537" y="341633"/>
            <a:ext cx="1440079" cy="216011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687908" y="836712"/>
            <a:ext cx="772524" cy="86409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95936" y="548467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Tétramères HLA/peptide spécifique - phycoérythrine</a:t>
            </a:r>
            <a:endParaRPr lang="fr-FR" sz="1200" b="1" dirty="0"/>
          </a:p>
        </p:txBody>
      </p:sp>
      <p:sp>
        <p:nvSpPr>
          <p:cNvPr id="9" name="Forme libre 8"/>
          <p:cNvSpPr/>
          <p:nvPr/>
        </p:nvSpPr>
        <p:spPr>
          <a:xfrm>
            <a:off x="6973824" y="1475232"/>
            <a:ext cx="1680087" cy="1975104"/>
          </a:xfrm>
          <a:custGeom>
            <a:avLst/>
            <a:gdLst>
              <a:gd name="connsiteX0" fmla="*/ 1524000 w 1680087"/>
              <a:gd name="connsiteY0" fmla="*/ 0 h 1975104"/>
              <a:gd name="connsiteX1" fmla="*/ 1536192 w 1680087"/>
              <a:gd name="connsiteY1" fmla="*/ 1328928 h 1975104"/>
              <a:gd name="connsiteX2" fmla="*/ 0 w 1680087"/>
              <a:gd name="connsiteY2" fmla="*/ 1975104 h 197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0087" h="1975104">
                <a:moveTo>
                  <a:pt x="1524000" y="0"/>
                </a:moveTo>
                <a:cubicBezTo>
                  <a:pt x="1657096" y="499872"/>
                  <a:pt x="1790192" y="999744"/>
                  <a:pt x="1536192" y="1328928"/>
                </a:cubicBezTo>
                <a:cubicBezTo>
                  <a:pt x="1282192" y="1658112"/>
                  <a:pt x="641096" y="1816608"/>
                  <a:pt x="0" y="1975104"/>
                </a:cubicBezTo>
              </a:path>
            </a:pathLst>
          </a:cu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198905" y="2974765"/>
            <a:ext cx="145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Enrichissement des lymphocytes</a:t>
            </a:r>
            <a:endParaRPr lang="fr-FR" sz="12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985150" y="2875513"/>
            <a:ext cx="145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Séparation des T CD8 spécifiques de l’antigène</a:t>
            </a:r>
            <a:endParaRPr lang="fr-FR" sz="1200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508104" y="2462784"/>
            <a:ext cx="205873" cy="412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6442804" y="1391002"/>
            <a:ext cx="361444" cy="88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rme libre 14"/>
          <p:cNvSpPr/>
          <p:nvPr/>
        </p:nvSpPr>
        <p:spPr>
          <a:xfrm>
            <a:off x="7059168" y="3998976"/>
            <a:ext cx="231911" cy="877824"/>
          </a:xfrm>
          <a:custGeom>
            <a:avLst/>
            <a:gdLst>
              <a:gd name="connsiteX0" fmla="*/ 0 w 231911"/>
              <a:gd name="connsiteY0" fmla="*/ 0 h 877824"/>
              <a:gd name="connsiteX1" fmla="*/ 231648 w 231911"/>
              <a:gd name="connsiteY1" fmla="*/ 402336 h 877824"/>
              <a:gd name="connsiteX2" fmla="*/ 36576 w 231911"/>
              <a:gd name="connsiteY2" fmla="*/ 877824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911" h="877824">
                <a:moveTo>
                  <a:pt x="0" y="0"/>
                </a:moveTo>
                <a:cubicBezTo>
                  <a:pt x="112776" y="128016"/>
                  <a:pt x="225552" y="256032"/>
                  <a:pt x="231648" y="402336"/>
                </a:cubicBezTo>
                <a:cubicBezTo>
                  <a:pt x="237744" y="548640"/>
                  <a:pt x="137160" y="713232"/>
                  <a:pt x="36576" y="877824"/>
                </a:cubicBezTo>
              </a:path>
            </a:pathLst>
          </a:cu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452320" y="4149080"/>
            <a:ext cx="1655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Culture des TCD8+ spécifiques  avec :</a:t>
            </a: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rgbClr val="FF0000"/>
                </a:solidFill>
              </a:rPr>
              <a:t>PBMC irradiés </a:t>
            </a:r>
            <a:r>
              <a:rPr lang="fr-FR" sz="1400" b="1" dirty="0" err="1" smtClean="0">
                <a:solidFill>
                  <a:srgbClr val="FF0000"/>
                </a:solidFill>
              </a:rPr>
              <a:t>allogéniques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rgbClr val="FF0000"/>
                </a:solidFill>
              </a:rPr>
              <a:t>Anti-CD3</a:t>
            </a:r>
          </a:p>
          <a:p>
            <a:pPr marL="171450" indent="-171450">
              <a:buFontTx/>
              <a:buChar char="-"/>
            </a:pPr>
            <a:r>
              <a:rPr lang="fr-FR" sz="1400" b="1" dirty="0" smtClean="0">
                <a:solidFill>
                  <a:srgbClr val="FF0000"/>
                </a:solidFill>
              </a:rPr>
              <a:t>IL2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49576" y="5612033"/>
            <a:ext cx="605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CTLs</a:t>
            </a:r>
            <a:endParaRPr lang="fr-FR" sz="1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390644" y="4779263"/>
            <a:ext cx="1810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Infusion des </a:t>
            </a:r>
            <a:r>
              <a:rPr lang="fr-FR" sz="1200" b="1" dirty="0" err="1" smtClean="0"/>
              <a:t>CTLs</a:t>
            </a:r>
            <a:endParaRPr lang="fr-FR" sz="1200" b="1" dirty="0"/>
          </a:p>
        </p:txBody>
      </p:sp>
    </p:spTree>
    <p:extLst>
      <p:ext uri="{BB962C8B-B14F-4D97-AF65-F5344CB8AC3E}">
        <p14:creationId xmlns="" xmlns:p14="http://schemas.microsoft.com/office/powerpoint/2010/main" val="1261281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Les lymphocytes T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35023" y="1371540"/>
            <a:ext cx="8429465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sz="15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sz="1500" dirty="0" smtClean="0"/>
              <a:t>Les lymphocytes peuvent être modifiés génétiquement avant infusion pour augmenter leur efficacité : 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15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Pour augmenter la spécificité 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 smtClean="0"/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/>
              <a:t>E</a:t>
            </a:r>
            <a:r>
              <a:rPr lang="fr-FR" sz="1500" dirty="0" smtClean="0"/>
              <a:t>xpression d’un </a:t>
            </a:r>
            <a:r>
              <a:rPr lang="fr-FR" sz="1500" dirty="0" err="1" smtClean="0"/>
              <a:t>TcR</a:t>
            </a:r>
            <a:r>
              <a:rPr lang="fr-FR" sz="1500" dirty="0" smtClean="0"/>
              <a:t> spécifiques de forte affinité pour l’antigène cible.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 smtClean="0"/>
              <a:t>Insertion de récepteurs d’antigènes chimériques (</a:t>
            </a:r>
            <a:r>
              <a:rPr lang="fr-FR" sz="1500" dirty="0" err="1" smtClean="0"/>
              <a:t>CARs</a:t>
            </a:r>
            <a:r>
              <a:rPr lang="fr-FR" sz="1500" dirty="0" smtClean="0"/>
              <a:t>) : constitué dans la partie extracellulaire par la région </a:t>
            </a:r>
            <a:r>
              <a:rPr lang="fr-FR" sz="1500" dirty="0" err="1" smtClean="0"/>
              <a:t>Fv</a:t>
            </a:r>
            <a:r>
              <a:rPr lang="fr-FR" sz="1500" dirty="0" smtClean="0"/>
              <a:t> des anticorps anti-antigène cible et la partie intracellulaire par une molécule pour la transduction du signal (ex chaine </a:t>
            </a:r>
            <a:r>
              <a:rPr lang="fr-FR" sz="1500" dirty="0" smtClean="0">
                <a:latin typeface="Symbol" pitchFamily="18" charset="2"/>
              </a:rPr>
              <a:t>z</a:t>
            </a:r>
            <a:r>
              <a:rPr lang="fr-FR" sz="1500" dirty="0" smtClean="0"/>
              <a:t> du CD3)</a:t>
            </a:r>
          </a:p>
          <a:p>
            <a:pPr marL="1200150" lvl="2" indent="-285750">
              <a:buFont typeface="Courier New" pitchFamily="49" charset="0"/>
              <a:buChar char="o"/>
            </a:pPr>
            <a:endParaRPr lang="fr-FR" sz="1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Pour augmenter la survie et la prolifération 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 smtClean="0"/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 smtClean="0"/>
              <a:t>Expression de molécules anti –apoptotiques : ex BCL-2 et BCL-XL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 smtClean="0"/>
              <a:t>Expression de cytokines de prolifération (IL2, IL15)</a:t>
            </a:r>
          </a:p>
          <a:p>
            <a:pPr marL="1200150" lvl="2" indent="-285750">
              <a:buFont typeface="Courier New" pitchFamily="49" charset="0"/>
              <a:buChar char="o"/>
            </a:pPr>
            <a:endParaRPr lang="fr-FR" sz="1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Résistance aux molécules inhibitrices 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 smtClean="0"/>
          </a:p>
          <a:p>
            <a:pPr marL="1200150" lvl="2" indent="-285750">
              <a:buFont typeface="Courier New" pitchFamily="49" charset="0"/>
              <a:buChar char="o"/>
            </a:pPr>
            <a:r>
              <a:rPr lang="fr-FR" sz="1500" dirty="0" smtClean="0"/>
              <a:t>Diminution de l’expression de la molécule </a:t>
            </a:r>
            <a:r>
              <a:rPr lang="fr-FR" sz="1500" dirty="0" err="1" smtClean="0"/>
              <a:t>proapoptotique</a:t>
            </a:r>
            <a:r>
              <a:rPr lang="fr-FR" sz="1500" dirty="0" smtClean="0"/>
              <a:t>  : </a:t>
            </a:r>
            <a:r>
              <a:rPr lang="fr-FR" sz="1500" dirty="0" err="1" smtClean="0"/>
              <a:t>Fas</a:t>
            </a:r>
            <a:endParaRPr lang="fr-FR" sz="1500" dirty="0" smtClean="0"/>
          </a:p>
          <a:p>
            <a:pPr marL="1200150" lvl="2" indent="-285750">
              <a:buFont typeface="Courier New" pitchFamily="49" charset="0"/>
              <a:buChar char="o"/>
            </a:pPr>
            <a:endParaRPr lang="fr-FR" sz="1500" dirty="0" smtClean="0"/>
          </a:p>
        </p:txBody>
      </p:sp>
    </p:spTree>
    <p:extLst>
      <p:ext uri="{BB962C8B-B14F-4D97-AF65-F5344CB8AC3E}">
        <p14:creationId xmlns="" xmlns:p14="http://schemas.microsoft.com/office/powerpoint/2010/main" val="3691268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2603478" y="1071546"/>
            <a:ext cx="25273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Immunité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142844" y="1785926"/>
            <a:ext cx="250983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Non spécifique 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(innée)</a:t>
            </a:r>
            <a:endParaRPr lang="fr-FR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546453" y="2195513"/>
            <a:ext cx="18473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7715272" y="3174026"/>
            <a:ext cx="16002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fr-FR" b="0" dirty="0"/>
              <a:t>Artificielle</a:t>
            </a: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4713270" y="1845222"/>
            <a:ext cx="3297262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Spécifique (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adaptative)</a:t>
            </a:r>
            <a:endParaRPr lang="fr-FR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762375" y="3174026"/>
            <a:ext cx="16192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fr-FR" dirty="0">
                <a:solidFill>
                  <a:srgbClr val="FF0000"/>
                </a:solidFill>
              </a:rPr>
              <a:t>Artificielle</a:t>
            </a:r>
          </a:p>
        </p:txBody>
      </p:sp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7215206" y="2500306"/>
            <a:ext cx="162083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PASSIVE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3571868" y="2500306"/>
            <a:ext cx="162083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ACTIVE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5429256" y="3174026"/>
            <a:ext cx="16192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fr-FR" b="0" dirty="0"/>
              <a:t>Naturelle</a:t>
            </a:r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1452552" y="3202544"/>
            <a:ext cx="161925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fr-FR" b="0" dirty="0"/>
              <a:t>Naturelle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2728898" y="2034965"/>
            <a:ext cx="2209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2" name="Groupe 9"/>
          <p:cNvGrpSpPr/>
          <p:nvPr/>
        </p:nvGrpSpPr>
        <p:grpSpPr>
          <a:xfrm>
            <a:off x="1402517" y="1571612"/>
            <a:ext cx="4929222" cy="145258"/>
            <a:chOff x="499240" y="2498718"/>
            <a:chExt cx="2286810" cy="145258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500034" y="2498718"/>
              <a:ext cx="2286016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>
            <a:xfrm rot="5400000">
              <a:off x="2713818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 rot="5400000">
              <a:off x="427802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" name="Groupe 9"/>
          <p:cNvGrpSpPr/>
          <p:nvPr/>
        </p:nvGrpSpPr>
        <p:grpSpPr>
          <a:xfrm>
            <a:off x="4572000" y="2285992"/>
            <a:ext cx="3571900" cy="142876"/>
            <a:chOff x="499240" y="2498718"/>
            <a:chExt cx="2286810" cy="145258"/>
          </a:xfrm>
        </p:grpSpPr>
        <p:cxnSp>
          <p:nvCxnSpPr>
            <p:cNvPr id="65" name="Connecteur droit 64"/>
            <p:cNvCxnSpPr/>
            <p:nvPr/>
          </p:nvCxnSpPr>
          <p:spPr>
            <a:xfrm>
              <a:off x="500034" y="2498718"/>
              <a:ext cx="2286016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rot="5400000">
              <a:off x="2713818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/>
            <p:nvPr/>
          </p:nvCxnSpPr>
          <p:spPr>
            <a:xfrm rot="5400000">
              <a:off x="427802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" name="Groupe 9"/>
          <p:cNvGrpSpPr/>
          <p:nvPr/>
        </p:nvGrpSpPr>
        <p:grpSpPr>
          <a:xfrm>
            <a:off x="2285984" y="3031150"/>
            <a:ext cx="2286016" cy="142876"/>
            <a:chOff x="499240" y="2498718"/>
            <a:chExt cx="2286810" cy="145258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500034" y="2498718"/>
              <a:ext cx="2286016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/>
            <p:nvPr/>
          </p:nvCxnSpPr>
          <p:spPr>
            <a:xfrm rot="5400000">
              <a:off x="2713818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/>
            <p:nvPr/>
          </p:nvCxnSpPr>
          <p:spPr>
            <a:xfrm rot="5400000">
              <a:off x="427802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e 9"/>
          <p:cNvGrpSpPr/>
          <p:nvPr/>
        </p:nvGrpSpPr>
        <p:grpSpPr>
          <a:xfrm>
            <a:off x="6215074" y="3031150"/>
            <a:ext cx="2286016" cy="142876"/>
            <a:chOff x="499240" y="2498718"/>
            <a:chExt cx="2286810" cy="145258"/>
          </a:xfrm>
        </p:grpSpPr>
        <p:cxnSp>
          <p:nvCxnSpPr>
            <p:cNvPr id="73" name="Connecteur droit 72"/>
            <p:cNvCxnSpPr/>
            <p:nvPr/>
          </p:nvCxnSpPr>
          <p:spPr>
            <a:xfrm>
              <a:off x="500034" y="2498718"/>
              <a:ext cx="2286016" cy="1588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/>
            <p:nvPr/>
          </p:nvCxnSpPr>
          <p:spPr>
            <a:xfrm rot="5400000">
              <a:off x="2713818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/>
            <p:cNvCxnSpPr/>
            <p:nvPr/>
          </p:nvCxnSpPr>
          <p:spPr>
            <a:xfrm rot="5400000">
              <a:off x="427802" y="2571744"/>
              <a:ext cx="14367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6" name="ZoneTexte 75"/>
          <p:cNvSpPr txBox="1"/>
          <p:nvPr/>
        </p:nvSpPr>
        <p:spPr>
          <a:xfrm>
            <a:off x="1500166" y="4692859"/>
            <a:ext cx="1357322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 dirty="0" smtClean="0"/>
              <a:t>Infection</a:t>
            </a:r>
            <a:endParaRPr lang="fr-FR" sz="1400" b="1" dirty="0"/>
          </a:p>
        </p:txBody>
      </p:sp>
      <p:sp>
        <p:nvSpPr>
          <p:cNvPr id="77" name="ZoneTexte 76"/>
          <p:cNvSpPr txBox="1"/>
          <p:nvPr/>
        </p:nvSpPr>
        <p:spPr>
          <a:xfrm>
            <a:off x="7726847" y="4560858"/>
            <a:ext cx="1357322" cy="954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 dirty="0" smtClean="0">
                <a:solidFill>
                  <a:schemeClr val="bg1"/>
                </a:solidFill>
              </a:rPr>
              <a:t>Sérothérapie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1400" b="1" dirty="0" err="1" smtClean="0">
                <a:solidFill>
                  <a:schemeClr val="bg1"/>
                </a:solidFill>
              </a:rPr>
              <a:t>Séroprévention</a:t>
            </a:r>
            <a:endParaRPr lang="fr-FR" sz="14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r>
              <a:rPr lang="fr-FR" sz="1400" b="1" dirty="0">
                <a:solidFill>
                  <a:schemeClr val="bg1"/>
                </a:solidFill>
              </a:rPr>
              <a:t>e</a:t>
            </a:r>
            <a:r>
              <a:rPr lang="fr-FR" sz="1400" b="1" dirty="0" smtClean="0">
                <a:solidFill>
                  <a:schemeClr val="bg1"/>
                </a:solidFill>
              </a:rPr>
              <a:t>t cellulaire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5429256" y="4572008"/>
            <a:ext cx="1643074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 dirty="0" smtClean="0"/>
              <a:t>Passage </a:t>
            </a:r>
            <a:r>
              <a:rPr lang="fr-FR" sz="1400" b="1" dirty="0" err="1" smtClean="0"/>
              <a:t>transplacentaire</a:t>
            </a:r>
            <a:endParaRPr lang="fr-FR" sz="1400" b="1" dirty="0"/>
          </a:p>
        </p:txBody>
      </p:sp>
      <p:sp>
        <p:nvSpPr>
          <p:cNvPr id="81" name="ZoneTexte 80"/>
          <p:cNvSpPr txBox="1"/>
          <p:nvPr/>
        </p:nvSpPr>
        <p:spPr>
          <a:xfrm>
            <a:off x="3786182" y="4677471"/>
            <a:ext cx="1500198" cy="32316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500" b="1" dirty="0" smtClean="0">
                <a:solidFill>
                  <a:schemeClr val="bg1"/>
                </a:solidFill>
              </a:rPr>
              <a:t>Vaccination </a:t>
            </a:r>
            <a:endParaRPr lang="fr-FR" sz="1500" b="1" dirty="0">
              <a:solidFill>
                <a:schemeClr val="bg1"/>
              </a:solidFill>
            </a:endParaRPr>
          </a:p>
        </p:txBody>
      </p:sp>
      <p:cxnSp>
        <p:nvCxnSpPr>
          <p:cNvPr id="87" name="Connecteur droit avec flèche 86"/>
          <p:cNvCxnSpPr/>
          <p:nvPr/>
        </p:nvCxnSpPr>
        <p:spPr>
          <a:xfrm rot="5400000">
            <a:off x="1928794" y="41433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rot="5400000">
            <a:off x="4285454" y="414258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rot="5400000">
            <a:off x="5930116" y="407114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rot="5400000">
            <a:off x="8144694" y="399971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28596" y="0"/>
            <a:ext cx="4286280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 Vaccins et Immunité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214314" y="426992"/>
            <a:ext cx="492919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Les lymphocytes T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3297119"/>
              </p:ext>
            </p:extLst>
          </p:nvPr>
        </p:nvGraphicFramePr>
        <p:xfrm>
          <a:off x="323529" y="2132856"/>
          <a:ext cx="8568951" cy="3180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00200"/>
                <a:gridCol w="5328591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3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Pathologie 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Protocol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Phase</a:t>
                      </a:r>
                      <a:endParaRPr lang="fr-FR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Infection HIV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TCD8+ autologues spécifiques des antigènes du HIV  + IL2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fr-FR" sz="1300" dirty="0" smtClean="0"/>
                        <a:t>Phase I</a:t>
                      </a:r>
                      <a:endParaRPr lang="fr-FR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Cancers du tube digestif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TCD8+ autologues (</a:t>
                      </a:r>
                      <a:r>
                        <a:rPr lang="fr-FR" sz="1300" dirty="0" err="1" smtClean="0"/>
                        <a:t>TIL:Tumor</a:t>
                      </a:r>
                      <a:r>
                        <a:rPr lang="fr-FR" sz="1300" dirty="0" smtClean="0"/>
                        <a:t> </a:t>
                      </a:r>
                      <a:r>
                        <a:rPr lang="fr-FR" sz="1300" dirty="0" err="1" smtClean="0"/>
                        <a:t>infiltrating</a:t>
                      </a:r>
                      <a:r>
                        <a:rPr lang="fr-FR" sz="1300" dirty="0" smtClean="0"/>
                        <a:t> lymphocytes)</a:t>
                      </a:r>
                      <a:r>
                        <a:rPr lang="fr-FR" sz="1300" baseline="0" dirty="0" smtClean="0"/>
                        <a:t> +IL2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fr-FR" sz="1300" dirty="0" smtClean="0"/>
                        <a:t>Phase II</a:t>
                      </a:r>
                      <a:endParaRPr lang="fr-FR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Réactivation CMV en</a:t>
                      </a:r>
                      <a:r>
                        <a:rPr lang="fr-FR" sz="1300" baseline="0" dirty="0" smtClean="0"/>
                        <a:t> Post-greffe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T CD8+ spécifiques du</a:t>
                      </a:r>
                      <a:r>
                        <a:rPr lang="fr-FR" sz="1300" baseline="0" dirty="0" smtClean="0"/>
                        <a:t> CMV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Phase II</a:t>
                      </a:r>
                      <a:endParaRPr lang="fr-FR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Cancers métastasiques</a:t>
                      </a:r>
                      <a:r>
                        <a:rPr lang="fr-FR" sz="1300" baseline="0" dirty="0" smtClean="0"/>
                        <a:t> 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TCD8+ autologues</a:t>
                      </a:r>
                      <a:r>
                        <a:rPr lang="fr-FR" sz="1300" baseline="0" dirty="0" smtClean="0"/>
                        <a:t> modifiés génétiquement exprimant un récepteur chimérique (CAR) anti-VEGFR2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fr-FR" sz="1300" dirty="0" smtClean="0"/>
                        <a:t>Phase II</a:t>
                      </a:r>
                      <a:endParaRPr lang="fr-FR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Lymphomes</a:t>
                      </a:r>
                      <a:r>
                        <a:rPr lang="fr-FR" sz="1300" baseline="0" dirty="0" smtClean="0"/>
                        <a:t> B non </a:t>
                      </a:r>
                      <a:r>
                        <a:rPr lang="fr-FR" sz="1300" baseline="0" dirty="0" err="1" smtClean="0"/>
                        <a:t>hodjkiniens</a:t>
                      </a:r>
                      <a:r>
                        <a:rPr lang="fr-FR" sz="1300" baseline="0" dirty="0" smtClean="0"/>
                        <a:t> 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TCD8+ autologues</a:t>
                      </a:r>
                      <a:r>
                        <a:rPr lang="fr-FR" sz="1300" baseline="0" dirty="0" smtClean="0"/>
                        <a:t> modifiés génétiquement exprimant un récepteur chimérique (CAR) anti-CD19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Phase II</a:t>
                      </a:r>
                      <a:endParaRPr lang="fr-FR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300" dirty="0" err="1" smtClean="0"/>
                        <a:t>Melanome</a:t>
                      </a:r>
                      <a:r>
                        <a:rPr lang="fr-FR" sz="1300" dirty="0" smtClean="0"/>
                        <a:t> métastasique 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TIL</a:t>
                      </a:r>
                      <a:r>
                        <a:rPr lang="fr-FR" sz="1300" baseline="0" dirty="0" smtClean="0"/>
                        <a:t> (</a:t>
                      </a:r>
                      <a:r>
                        <a:rPr lang="fr-FR" sz="1300" baseline="0" dirty="0" err="1" smtClean="0"/>
                        <a:t>Tumor</a:t>
                      </a:r>
                      <a:r>
                        <a:rPr lang="fr-FR" sz="1300" baseline="0" dirty="0" smtClean="0"/>
                        <a:t> </a:t>
                      </a:r>
                      <a:r>
                        <a:rPr lang="fr-FR" sz="1300" baseline="0" dirty="0" err="1" smtClean="0"/>
                        <a:t>infiltrating</a:t>
                      </a:r>
                      <a:r>
                        <a:rPr lang="fr-FR" sz="1300" baseline="0" dirty="0" smtClean="0"/>
                        <a:t> lymphocyte) modifiés génétiquement exprimant l’IL12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Phase II</a:t>
                      </a:r>
                      <a:endParaRPr lang="fr-FR" sz="1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57454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icrosoftPillsV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2910" y="2928934"/>
            <a:ext cx="8001056" cy="830997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3071810"/>
            <a:ext cx="7889254" cy="5847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V.   Les adjuvants et stimulants de l’immunité 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5023" y="857232"/>
            <a:ext cx="832325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 sz="1500" dirty="0"/>
          </a:p>
          <a:p>
            <a:r>
              <a:rPr lang="fr-FR" sz="1500" dirty="0" smtClean="0"/>
              <a:t>Deux  </a:t>
            </a:r>
            <a:r>
              <a:rPr lang="fr-FR" sz="1500" dirty="0"/>
              <a:t>classifications </a:t>
            </a:r>
            <a:r>
              <a:rPr lang="fr-FR" sz="1500" dirty="0" smtClean="0"/>
              <a:t>proposées  :</a:t>
            </a:r>
            <a:endParaRPr lang="fr-FR" sz="1500" dirty="0"/>
          </a:p>
          <a:p>
            <a:pPr>
              <a:buFont typeface="Wingdings" pitchFamily="2" charset="2"/>
              <a:buChar char="Ø"/>
            </a:pPr>
            <a:endParaRPr lang="fr-FR" sz="1500" dirty="0"/>
          </a:p>
          <a:p>
            <a:pPr lvl="1">
              <a:buFont typeface="Wingdings" pitchFamily="2" charset="2"/>
              <a:buChar char="Ø"/>
            </a:pPr>
            <a:r>
              <a:rPr lang="fr-FR" sz="1500" dirty="0"/>
              <a:t> </a:t>
            </a:r>
            <a:r>
              <a:rPr lang="fr-FR" sz="1500" dirty="0" smtClean="0"/>
              <a:t> Classification </a:t>
            </a:r>
            <a:r>
              <a:rPr lang="fr-FR" sz="1500" dirty="0"/>
              <a:t>basée sur leur </a:t>
            </a:r>
            <a:r>
              <a:rPr lang="fr-FR" sz="1500" dirty="0" smtClean="0"/>
              <a:t>nature </a:t>
            </a:r>
            <a:r>
              <a:rPr lang="fr-FR" sz="1500" dirty="0"/>
              <a:t>chimique </a:t>
            </a:r>
            <a:r>
              <a:rPr lang="fr-FR" sz="1500" dirty="0" smtClean="0"/>
              <a:t>et </a:t>
            </a:r>
            <a:r>
              <a:rPr lang="fr-FR" sz="1500" dirty="0"/>
              <a:t>leur origine </a:t>
            </a:r>
            <a:r>
              <a:rPr lang="fr-FR" sz="1500" dirty="0" smtClean="0"/>
              <a:t>:</a:t>
            </a:r>
            <a:endParaRPr lang="fr-FR" sz="1500" dirty="0"/>
          </a:p>
          <a:p>
            <a:pPr lvl="1"/>
            <a:endParaRPr lang="fr-FR" sz="800" dirty="0"/>
          </a:p>
          <a:p>
            <a:pPr lvl="2">
              <a:buFont typeface="Wingdings" pitchFamily="2" charset="2"/>
              <a:buChar char="§"/>
            </a:pPr>
            <a:r>
              <a:rPr lang="fr-FR" sz="1500" dirty="0"/>
              <a:t> </a:t>
            </a:r>
            <a:r>
              <a:rPr lang="fr-FR" sz="1500" dirty="0" smtClean="0"/>
              <a:t> Adjuvants </a:t>
            </a:r>
            <a:r>
              <a:rPr lang="fr-FR" sz="1500" dirty="0"/>
              <a:t>huileux, </a:t>
            </a:r>
          </a:p>
          <a:p>
            <a:pPr lvl="2">
              <a:buFont typeface="Wingdings" pitchFamily="2" charset="2"/>
              <a:buChar char="§"/>
            </a:pPr>
            <a:r>
              <a:rPr lang="fr-FR" sz="1500" dirty="0"/>
              <a:t> </a:t>
            </a:r>
            <a:r>
              <a:rPr lang="fr-FR" sz="1500" dirty="0" smtClean="0"/>
              <a:t> Sels </a:t>
            </a:r>
            <a:r>
              <a:rPr lang="fr-FR" sz="1500" dirty="0"/>
              <a:t>minéraux,</a:t>
            </a:r>
          </a:p>
          <a:p>
            <a:pPr lvl="2">
              <a:buFont typeface="Wingdings" pitchFamily="2" charset="2"/>
              <a:buChar char="§"/>
            </a:pPr>
            <a:r>
              <a:rPr lang="fr-FR" sz="1500" dirty="0"/>
              <a:t> </a:t>
            </a:r>
            <a:r>
              <a:rPr lang="fr-FR" sz="1500" dirty="0" smtClean="0"/>
              <a:t> Acides nucléiques, </a:t>
            </a:r>
          </a:p>
          <a:p>
            <a:pPr lvl="2">
              <a:buFont typeface="Wingdings" pitchFamily="2" charset="2"/>
              <a:buChar char="§"/>
            </a:pPr>
            <a:r>
              <a:rPr lang="fr-FR" sz="1500" dirty="0" smtClean="0"/>
              <a:t>  Constituants et toxines bactériennes, </a:t>
            </a:r>
          </a:p>
          <a:p>
            <a:pPr lvl="2">
              <a:buFont typeface="Wingdings" pitchFamily="2" charset="2"/>
              <a:buChar char="§"/>
            </a:pPr>
            <a:r>
              <a:rPr lang="fr-FR" sz="1500" dirty="0" smtClean="0"/>
              <a:t>  Cytokines,</a:t>
            </a:r>
          </a:p>
          <a:p>
            <a:pPr lvl="2">
              <a:buFont typeface="Wingdings" pitchFamily="2" charset="2"/>
              <a:buChar char="§"/>
            </a:pPr>
            <a:r>
              <a:rPr lang="fr-FR" sz="1500" dirty="0" smtClean="0"/>
              <a:t>  Substances chimiques (les </a:t>
            </a:r>
            <a:r>
              <a:rPr lang="fr-FR" sz="1500" dirty="0" err="1" smtClean="0"/>
              <a:t>imidazoquinolones</a:t>
            </a:r>
            <a:r>
              <a:rPr lang="fr-FR" sz="1500" dirty="0" smtClean="0"/>
              <a:t>).</a:t>
            </a:r>
          </a:p>
          <a:p>
            <a:pPr lvl="2">
              <a:buFontTx/>
              <a:buChar char="•"/>
            </a:pPr>
            <a:endParaRPr lang="fr-FR" sz="1500" dirty="0"/>
          </a:p>
          <a:p>
            <a:pPr lvl="1">
              <a:buFont typeface="Wingdings" pitchFamily="2" charset="2"/>
              <a:buChar char="Ø"/>
            </a:pPr>
            <a:r>
              <a:rPr lang="fr-FR" sz="1500" dirty="0" smtClean="0"/>
              <a:t>  Classification basée </a:t>
            </a:r>
            <a:r>
              <a:rPr lang="fr-FR" sz="1500" dirty="0"/>
              <a:t>sur leur mode d’action et leurs effets sur la réponse </a:t>
            </a:r>
            <a:r>
              <a:rPr lang="fr-FR" sz="1500" dirty="0" smtClean="0"/>
              <a:t> immunitaire : </a:t>
            </a:r>
            <a:endParaRPr lang="fr-FR" sz="1500" dirty="0"/>
          </a:p>
          <a:p>
            <a:pPr lvl="1">
              <a:buFont typeface="Wingdings" pitchFamily="2" charset="2"/>
              <a:buChar char="v"/>
            </a:pPr>
            <a:endParaRPr lang="fr-FR" sz="1500" dirty="0"/>
          </a:p>
          <a:p>
            <a:pPr lvl="2">
              <a:buFont typeface="Wingdings" pitchFamily="2" charset="2"/>
              <a:buChar char="§"/>
            </a:pPr>
            <a:r>
              <a:rPr lang="fr-FR" sz="1500" dirty="0"/>
              <a:t> </a:t>
            </a:r>
            <a:r>
              <a:rPr lang="fr-FR" sz="1500" dirty="0" smtClean="0"/>
              <a:t> Véhicules </a:t>
            </a:r>
            <a:r>
              <a:rPr lang="fr-FR" sz="1500" dirty="0"/>
              <a:t>(</a:t>
            </a:r>
            <a:r>
              <a:rPr lang="fr-FR" sz="1500" dirty="0" err="1"/>
              <a:t>delivery</a:t>
            </a:r>
            <a:r>
              <a:rPr lang="fr-FR" sz="1500" dirty="0"/>
              <a:t> </a:t>
            </a:r>
            <a:r>
              <a:rPr lang="fr-FR" sz="1500" dirty="0" err="1"/>
              <a:t>systems</a:t>
            </a:r>
            <a:r>
              <a:rPr lang="fr-FR" sz="1500" dirty="0"/>
              <a:t>) : véhiculent </a:t>
            </a:r>
            <a:r>
              <a:rPr lang="fr-FR" sz="1500" dirty="0" smtClean="0"/>
              <a:t>l’Ag, le </a:t>
            </a:r>
            <a:r>
              <a:rPr lang="fr-FR" sz="1500" dirty="0"/>
              <a:t>protègent de la dégradation et le </a:t>
            </a:r>
            <a:endParaRPr lang="fr-FR" sz="1500" dirty="0" smtClean="0"/>
          </a:p>
          <a:p>
            <a:pPr lvl="2"/>
            <a:r>
              <a:rPr lang="fr-FR" sz="1500" dirty="0" smtClean="0"/>
              <a:t>    présentent aux CPA (</a:t>
            </a:r>
            <a:r>
              <a:rPr lang="fr-FR" sz="1500" dirty="0"/>
              <a:t>action passive</a:t>
            </a:r>
            <a:r>
              <a:rPr lang="fr-FR" sz="1500" dirty="0" smtClean="0"/>
              <a:t>).</a:t>
            </a:r>
            <a:endParaRPr lang="fr-FR" sz="1500" dirty="0"/>
          </a:p>
          <a:p>
            <a:pPr lvl="2">
              <a:buFont typeface="Wingdings" pitchFamily="2" charset="2"/>
              <a:buChar char="§"/>
            </a:pPr>
            <a:r>
              <a:rPr lang="fr-FR" sz="1500" dirty="0"/>
              <a:t> </a:t>
            </a:r>
            <a:r>
              <a:rPr lang="fr-FR" sz="1500" dirty="0" err="1" smtClean="0"/>
              <a:t>Immunopotentiateurs</a:t>
            </a:r>
            <a:r>
              <a:rPr lang="fr-FR" sz="1500" dirty="0" smtClean="0"/>
              <a:t> </a:t>
            </a:r>
            <a:r>
              <a:rPr lang="fr-FR" sz="1500" dirty="0"/>
              <a:t>et </a:t>
            </a:r>
            <a:r>
              <a:rPr lang="fr-FR" sz="1500" dirty="0" err="1"/>
              <a:t>immunomodulateurs</a:t>
            </a:r>
            <a:r>
              <a:rPr lang="fr-FR" sz="1500" dirty="0"/>
              <a:t> : </a:t>
            </a:r>
            <a:r>
              <a:rPr lang="fr-FR" sz="1500" dirty="0" smtClean="0"/>
              <a:t>qui activent </a:t>
            </a:r>
            <a:r>
              <a:rPr lang="fr-FR" sz="1500" dirty="0"/>
              <a:t>les cellules de l’immunité.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Classification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28596" y="813603"/>
            <a:ext cx="86280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/>
              <a:t> </a:t>
            </a:r>
            <a:r>
              <a:rPr lang="fr-FR" sz="1500" dirty="0" smtClean="0"/>
              <a:t> La majorité d’entre eux, sont uniquement des adjuvants sans activité immunostimulante. </a:t>
            </a:r>
          </a:p>
          <a:p>
            <a:pPr>
              <a:buFont typeface="Wingdings" pitchFamily="2" charset="2"/>
              <a:buChar char="Ø"/>
            </a:pPr>
            <a:endParaRPr lang="fr-FR" sz="15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Ce sont des </a:t>
            </a:r>
            <a:r>
              <a:rPr lang="fr-FR" sz="1500" dirty="0"/>
              <a:t>systèmes qui véhiculent un antigène </a:t>
            </a:r>
            <a:r>
              <a:rPr lang="fr-FR" sz="1500" dirty="0" smtClean="0"/>
              <a:t>en </a:t>
            </a:r>
            <a:r>
              <a:rPr lang="fr-FR" sz="1500" dirty="0"/>
              <a:t>le protégeant de la </a:t>
            </a:r>
            <a:r>
              <a:rPr lang="fr-FR" sz="1500" dirty="0" smtClean="0"/>
              <a:t> dégradation </a:t>
            </a:r>
            <a:r>
              <a:rPr lang="fr-FR" sz="1500" dirty="0"/>
              <a:t>et  en </a:t>
            </a:r>
            <a:r>
              <a:rPr lang="fr-FR" sz="1500" dirty="0" smtClean="0"/>
              <a:t>préservant</a:t>
            </a:r>
          </a:p>
          <a:p>
            <a:r>
              <a:rPr lang="fr-FR" sz="1500" dirty="0" smtClean="0"/>
              <a:t>      </a:t>
            </a:r>
            <a:r>
              <a:rPr lang="fr-FR" sz="1500" dirty="0"/>
              <a:t>son intégrité </a:t>
            </a:r>
            <a:r>
              <a:rPr lang="fr-FR" sz="1500" dirty="0" err="1" smtClean="0"/>
              <a:t>conformationnelle</a:t>
            </a:r>
            <a:r>
              <a:rPr lang="fr-FR" sz="1500" dirty="0" smtClean="0"/>
              <a:t>.  Cette </a:t>
            </a:r>
            <a:r>
              <a:rPr lang="fr-FR" sz="1500" dirty="0"/>
              <a:t>protection induit </a:t>
            </a:r>
            <a:r>
              <a:rPr lang="fr-FR" sz="1500" dirty="0" smtClean="0"/>
              <a:t>sa </a:t>
            </a:r>
            <a:r>
              <a:rPr lang="fr-FR" sz="1500" dirty="0"/>
              <a:t>persistance et son accessibilité, </a:t>
            </a:r>
            <a:r>
              <a:rPr lang="fr-FR" sz="1500" dirty="0" smtClean="0"/>
              <a:t>pendant</a:t>
            </a:r>
          </a:p>
          <a:p>
            <a:r>
              <a:rPr lang="fr-FR" sz="1500" dirty="0" smtClean="0"/>
              <a:t>      une </a:t>
            </a:r>
            <a:r>
              <a:rPr lang="fr-FR" sz="1500" dirty="0"/>
              <a:t>longue </a:t>
            </a:r>
            <a:r>
              <a:rPr lang="fr-FR" sz="1500" dirty="0" smtClean="0"/>
              <a:t> durée</a:t>
            </a:r>
            <a:r>
              <a:rPr lang="fr-FR" sz="1500" dirty="0"/>
              <a:t>, aux CPA.</a:t>
            </a:r>
          </a:p>
          <a:p>
            <a:pPr lvl="1"/>
            <a:endParaRPr lang="fr-FR" sz="1500" dirty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Les </a:t>
            </a:r>
            <a:r>
              <a:rPr lang="fr-FR" sz="1500" dirty="0"/>
              <a:t>véhicules agissent par deux mécanismes:</a:t>
            </a:r>
          </a:p>
          <a:p>
            <a:pPr>
              <a:buFont typeface="Wingdings" pitchFamily="2" charset="2"/>
              <a:buChar char="Ø"/>
            </a:pPr>
            <a:endParaRPr lang="fr-FR" sz="1500" dirty="0"/>
          </a:p>
          <a:p>
            <a:pPr marL="442913" lvl="1" indent="-179388">
              <a:buFont typeface="Wingdings" pitchFamily="2" charset="2"/>
              <a:buChar char="§"/>
            </a:pPr>
            <a:r>
              <a:rPr lang="fr-FR" sz="1500" dirty="0"/>
              <a:t> </a:t>
            </a:r>
            <a:r>
              <a:rPr lang="fr-FR" sz="1500" b="1" dirty="0" smtClean="0">
                <a:solidFill>
                  <a:srgbClr val="FF0000"/>
                </a:solidFill>
              </a:rPr>
              <a:t>Effet dépôt : </a:t>
            </a:r>
            <a:r>
              <a:rPr lang="fr-FR" sz="1500" dirty="0"/>
              <a:t>libération progressive et prolongée d’un antigène à partir du site </a:t>
            </a:r>
            <a:r>
              <a:rPr lang="fr-FR" sz="1500" dirty="0" smtClean="0"/>
              <a:t>d’introduction, </a:t>
            </a:r>
          </a:p>
          <a:p>
            <a:pPr lvl="1"/>
            <a:r>
              <a:rPr lang="fr-FR" sz="1500" dirty="0" smtClean="0"/>
              <a:t> prolongeant ainsi son contact avec les CPA.</a:t>
            </a:r>
            <a:endParaRPr lang="fr-FR" sz="1500" dirty="0"/>
          </a:p>
          <a:p>
            <a:pPr lvl="1"/>
            <a:r>
              <a:rPr lang="fr-FR" sz="1500" dirty="0" smtClean="0"/>
              <a:t> </a:t>
            </a:r>
            <a:r>
              <a:rPr lang="fr-FR" sz="1500" i="1" dirty="0" smtClean="0"/>
              <a:t>Exemples </a:t>
            </a:r>
            <a:r>
              <a:rPr lang="fr-FR" sz="1500" i="1" dirty="0"/>
              <a:t>:</a:t>
            </a:r>
            <a:r>
              <a:rPr lang="fr-FR" sz="1500" dirty="0"/>
              <a:t> </a:t>
            </a:r>
            <a:r>
              <a:rPr lang="fr-FR" sz="1500" dirty="0" smtClean="0"/>
              <a:t> sels minéraux,</a:t>
            </a:r>
          </a:p>
          <a:p>
            <a:pPr lvl="1"/>
            <a:r>
              <a:rPr lang="fr-FR" sz="1500" dirty="0" smtClean="0"/>
              <a:t>                      émulsions</a:t>
            </a:r>
            <a:r>
              <a:rPr lang="fr-FR" sz="1500" dirty="0"/>
              <a:t>.</a:t>
            </a:r>
          </a:p>
          <a:p>
            <a:pPr lvl="1"/>
            <a:endParaRPr lang="fr-FR" sz="1500" dirty="0"/>
          </a:p>
          <a:p>
            <a:pPr lvl="1" indent="-193675">
              <a:buFont typeface="Wingdings" pitchFamily="2" charset="2"/>
              <a:buChar char="§"/>
            </a:pPr>
            <a:r>
              <a:rPr lang="fr-FR" sz="1500" dirty="0"/>
              <a:t> </a:t>
            </a:r>
            <a:r>
              <a:rPr lang="fr-FR" sz="1500" b="1" dirty="0" smtClean="0">
                <a:solidFill>
                  <a:srgbClr val="FF0000"/>
                </a:solidFill>
              </a:rPr>
              <a:t>Présentation d’antigènes sous forme macromoléculaire :  </a:t>
            </a:r>
            <a:r>
              <a:rPr lang="fr-FR" sz="1500" dirty="0"/>
              <a:t>capacité d’un </a:t>
            </a:r>
            <a:r>
              <a:rPr lang="fr-FR" sz="1500" dirty="0" smtClean="0"/>
              <a:t>adjuvant </a:t>
            </a:r>
            <a:r>
              <a:rPr lang="fr-FR" sz="1500" dirty="0"/>
              <a:t>de </a:t>
            </a:r>
            <a:r>
              <a:rPr lang="fr-FR" sz="1500" dirty="0" smtClean="0"/>
              <a:t>véhiculer un antigène et de le présenter sous une forme macromoléculaire reconnue et  phagocytée par les CPA .</a:t>
            </a:r>
          </a:p>
          <a:p>
            <a:pPr lvl="1"/>
            <a:r>
              <a:rPr lang="fr-FR" sz="1500" i="1" dirty="0" smtClean="0"/>
              <a:t>Exemples :</a:t>
            </a:r>
            <a:r>
              <a:rPr lang="fr-FR" sz="1500" dirty="0" smtClean="0"/>
              <a:t> adjuvants vésiculaires (liposomes et </a:t>
            </a:r>
            <a:r>
              <a:rPr lang="fr-FR" sz="1500" dirty="0" err="1" smtClean="0"/>
              <a:t>virosomes</a:t>
            </a:r>
            <a:r>
              <a:rPr lang="fr-FR" sz="1500" dirty="0" smtClean="0"/>
              <a:t>), </a:t>
            </a:r>
          </a:p>
          <a:p>
            <a:pPr lvl="1"/>
            <a:r>
              <a:rPr lang="fr-FR" sz="1500" dirty="0" smtClean="0"/>
              <a:t>                    </a:t>
            </a:r>
            <a:r>
              <a:rPr lang="fr-FR" sz="1500" dirty="0" err="1" smtClean="0"/>
              <a:t>ISComs</a:t>
            </a:r>
            <a:r>
              <a:rPr lang="fr-FR" sz="1500" dirty="0" smtClean="0"/>
              <a:t>.</a:t>
            </a:r>
          </a:p>
          <a:p>
            <a:pPr lvl="1"/>
            <a:r>
              <a:rPr lang="fr-FR" sz="1500" dirty="0" smtClean="0"/>
              <a:t>                     </a:t>
            </a:r>
          </a:p>
          <a:p>
            <a:pPr lvl="1">
              <a:buFont typeface="Wingdings" pitchFamily="2" charset="2"/>
              <a:buChar char="§"/>
            </a:pPr>
            <a:endParaRPr lang="fr-FR" sz="1500" dirty="0" smtClean="0"/>
          </a:p>
          <a:p>
            <a:pPr lvl="1"/>
            <a:r>
              <a:rPr lang="fr-FR" sz="1500" dirty="0" smtClean="0"/>
              <a:t>      </a:t>
            </a:r>
            <a:endParaRPr lang="fr-FR" sz="1500" dirty="0"/>
          </a:p>
        </p:txBody>
      </p:sp>
      <p:sp>
        <p:nvSpPr>
          <p:cNvPr id="6" name="Rectangle 5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véhicules (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delivery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systems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14314" y="426992"/>
            <a:ext cx="407193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5140" y="1357298"/>
            <a:ext cx="8250264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/>
              <a:t> </a:t>
            </a:r>
            <a:r>
              <a:rPr lang="fr-FR" sz="1500" dirty="0" smtClean="0"/>
              <a:t> Introduits  </a:t>
            </a:r>
            <a:r>
              <a:rPr lang="fr-FR" sz="1500" dirty="0"/>
              <a:t>comme </a:t>
            </a:r>
            <a:r>
              <a:rPr lang="fr-FR" sz="1500" dirty="0" smtClean="0"/>
              <a:t>adjuvants </a:t>
            </a:r>
            <a:r>
              <a:rPr lang="fr-FR" sz="1500" dirty="0"/>
              <a:t>par </a:t>
            </a:r>
            <a:r>
              <a:rPr lang="fr-FR" sz="1500" dirty="0" err="1"/>
              <a:t>Glenny</a:t>
            </a:r>
            <a:r>
              <a:rPr lang="fr-FR" sz="1500" dirty="0"/>
              <a:t> en 1926.</a:t>
            </a:r>
          </a:p>
          <a:p>
            <a:endParaRPr lang="fr-FR" sz="800" dirty="0"/>
          </a:p>
          <a:p>
            <a:pPr>
              <a:buFont typeface="Wingdings" pitchFamily="2" charset="2"/>
              <a:buChar char="Ø"/>
            </a:pPr>
            <a:r>
              <a:rPr lang="fr-FR" sz="1500" dirty="0"/>
              <a:t> </a:t>
            </a:r>
            <a:r>
              <a:rPr lang="fr-FR" sz="1500" dirty="0" smtClean="0"/>
              <a:t> Cette </a:t>
            </a:r>
            <a:r>
              <a:rPr lang="fr-FR" sz="1500" dirty="0"/>
              <a:t>catégorie </a:t>
            </a:r>
            <a:r>
              <a:rPr lang="fr-FR" sz="1500" dirty="0" smtClean="0"/>
              <a:t>compte :</a:t>
            </a:r>
          </a:p>
          <a:p>
            <a:endParaRPr lang="fr-FR" sz="500" dirty="0"/>
          </a:p>
          <a:p>
            <a:pPr lvl="1">
              <a:buFontTx/>
              <a:buChar char="o"/>
            </a:pPr>
            <a:r>
              <a:rPr lang="fr-FR" sz="1500" dirty="0"/>
              <a:t> </a:t>
            </a:r>
            <a:r>
              <a:rPr lang="fr-FR" sz="1500" dirty="0" smtClean="0"/>
              <a:t> </a:t>
            </a:r>
            <a:r>
              <a:rPr lang="fr-FR" sz="1500" b="1" dirty="0" smtClean="0">
                <a:solidFill>
                  <a:srgbClr val="FF0000"/>
                </a:solidFill>
              </a:rPr>
              <a:t>L’hydroxyde d’aluminium (alun d’ammonium),</a:t>
            </a:r>
            <a:endParaRPr lang="fr-FR" sz="1500" b="1" dirty="0" smtClean="0"/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fr-FR" sz="1500" b="1" dirty="0" smtClean="0">
                <a:solidFill>
                  <a:srgbClr val="FF0000"/>
                </a:solidFill>
              </a:rPr>
              <a:t>  Le phosphate de calcium,</a:t>
            </a:r>
            <a:endParaRPr lang="fr-FR" sz="1500" b="1" dirty="0">
              <a:solidFill>
                <a:srgbClr val="FF0000"/>
              </a:solidFill>
            </a:endParaRPr>
          </a:p>
          <a:p>
            <a:pPr lvl="1">
              <a:buFontTx/>
              <a:buChar char="o"/>
            </a:pPr>
            <a:r>
              <a:rPr lang="fr-FR" sz="1500" dirty="0"/>
              <a:t> </a:t>
            </a:r>
            <a:r>
              <a:rPr lang="fr-FR" sz="1500" dirty="0" smtClean="0"/>
              <a:t> Le phosphate d’aluminium,</a:t>
            </a:r>
          </a:p>
          <a:p>
            <a:pPr lvl="1">
              <a:buFontTx/>
              <a:buChar char="o"/>
            </a:pPr>
            <a:r>
              <a:rPr lang="fr-FR" sz="1500" dirty="0" smtClean="0"/>
              <a:t>  Le phosphate </a:t>
            </a:r>
            <a:r>
              <a:rPr lang="fr-FR" sz="1500" dirty="0"/>
              <a:t>de potassium;</a:t>
            </a:r>
          </a:p>
          <a:p>
            <a:pPr lvl="1"/>
            <a:endParaRPr lang="fr-FR" sz="800" dirty="0"/>
          </a:p>
          <a:p>
            <a:pPr>
              <a:buFont typeface="Wingdings" pitchFamily="2" charset="2"/>
              <a:buChar char="Ø"/>
            </a:pPr>
            <a:r>
              <a:rPr lang="fr-FR" sz="1500" dirty="0"/>
              <a:t> </a:t>
            </a:r>
            <a:r>
              <a:rPr lang="fr-FR" sz="1500" dirty="0" smtClean="0"/>
              <a:t> Présentation </a:t>
            </a:r>
            <a:r>
              <a:rPr lang="fr-FR" sz="1500" dirty="0"/>
              <a:t>: </a:t>
            </a:r>
            <a:endParaRPr lang="fr-FR" sz="1500" dirty="0" smtClean="0"/>
          </a:p>
          <a:p>
            <a:endParaRPr lang="fr-FR" sz="500" dirty="0" smtClean="0"/>
          </a:p>
          <a:p>
            <a:r>
              <a:rPr lang="fr-FR" sz="1500" dirty="0" smtClean="0"/>
              <a:t>     Précipité </a:t>
            </a:r>
            <a:r>
              <a:rPr lang="fr-FR" sz="1500" dirty="0"/>
              <a:t>insoluble de type gel, sur lequel sont absorbées les protéines </a:t>
            </a:r>
            <a:r>
              <a:rPr lang="fr-FR" sz="1500" dirty="0" smtClean="0"/>
              <a:t>antigéniques </a:t>
            </a:r>
            <a:r>
              <a:rPr lang="fr-FR" sz="1500" dirty="0"/>
              <a:t>par </a:t>
            </a:r>
            <a:r>
              <a:rPr lang="fr-FR" sz="1500" dirty="0" smtClean="0"/>
              <a:t>interaction</a:t>
            </a:r>
          </a:p>
          <a:p>
            <a:r>
              <a:rPr lang="fr-FR" sz="1500" dirty="0" smtClean="0"/>
              <a:t>     avec </a:t>
            </a:r>
            <a:r>
              <a:rPr lang="fr-FR" sz="1500" dirty="0"/>
              <a:t>les ions du gel, grâce aux liaisons électrostatiques.</a:t>
            </a:r>
          </a:p>
          <a:p>
            <a:endParaRPr lang="fr-FR" sz="800" dirty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Mode d’action : </a:t>
            </a:r>
          </a:p>
          <a:p>
            <a:endParaRPr lang="fr-FR" sz="500" dirty="0"/>
          </a:p>
          <a:p>
            <a:pPr>
              <a:buFont typeface="Wingdings" pitchFamily="2" charset="2"/>
              <a:buNone/>
            </a:pPr>
            <a:r>
              <a:rPr lang="fr-FR" sz="1500" dirty="0" smtClean="0"/>
              <a:t>    À </a:t>
            </a:r>
            <a:r>
              <a:rPr lang="fr-FR" sz="1500" dirty="0"/>
              <a:t>coté de l’effet dépôt, ce type </a:t>
            </a:r>
            <a:r>
              <a:rPr lang="fr-FR" sz="1500" dirty="0" smtClean="0"/>
              <a:t>d’adjuvant </a:t>
            </a:r>
            <a:r>
              <a:rPr lang="fr-FR" sz="1500" dirty="0"/>
              <a:t>permet de concentrer localement l’antigène et le </a:t>
            </a:r>
            <a:r>
              <a:rPr lang="fr-FR" sz="1500" dirty="0" smtClean="0"/>
              <a:t>présenter</a:t>
            </a:r>
          </a:p>
          <a:p>
            <a:pPr>
              <a:buFont typeface="Wingdings" pitchFamily="2" charset="2"/>
              <a:buNone/>
            </a:pPr>
            <a:r>
              <a:rPr lang="fr-FR" sz="1500" dirty="0" smtClean="0"/>
              <a:t>    sous </a:t>
            </a:r>
            <a:r>
              <a:rPr lang="fr-FR" sz="1500" dirty="0"/>
              <a:t>forme d’agrégats </a:t>
            </a:r>
            <a:r>
              <a:rPr lang="fr-FR" sz="1500" dirty="0" smtClean="0"/>
              <a:t>moléculaires, ce </a:t>
            </a:r>
            <a:r>
              <a:rPr lang="fr-FR" sz="1500" dirty="0"/>
              <a:t>qui favorise le captage par les </a:t>
            </a:r>
            <a:r>
              <a:rPr lang="fr-FR" sz="1500" dirty="0" smtClean="0"/>
              <a:t>CPA.</a:t>
            </a:r>
            <a:endParaRPr lang="fr-FR" sz="1500" dirty="0"/>
          </a:p>
          <a:p>
            <a:pPr lvl="1"/>
            <a:endParaRPr lang="fr-FR" sz="800" dirty="0"/>
          </a:p>
          <a:p>
            <a:pPr>
              <a:buFont typeface="Wingdings" pitchFamily="2" charset="2"/>
              <a:buChar char="Ø"/>
            </a:pPr>
            <a:r>
              <a:rPr lang="fr-FR" sz="1500" dirty="0"/>
              <a:t> </a:t>
            </a:r>
            <a:r>
              <a:rPr lang="fr-FR" sz="1500" dirty="0" smtClean="0"/>
              <a:t> Type </a:t>
            </a:r>
            <a:r>
              <a:rPr lang="fr-FR" sz="1500" dirty="0"/>
              <a:t>de réponse </a:t>
            </a:r>
            <a:r>
              <a:rPr lang="fr-FR" sz="1500" dirty="0" smtClean="0"/>
              <a:t>obtenue : </a:t>
            </a:r>
          </a:p>
          <a:p>
            <a:endParaRPr lang="fr-FR" sz="500" dirty="0"/>
          </a:p>
          <a:p>
            <a:pPr>
              <a:buFont typeface="Wingdings" pitchFamily="2" charset="2"/>
              <a:buNone/>
            </a:pPr>
            <a:r>
              <a:rPr lang="fr-FR" sz="1500" dirty="0" smtClean="0"/>
              <a:t>      Ils </a:t>
            </a:r>
            <a:r>
              <a:rPr lang="fr-FR" sz="1500" dirty="0"/>
              <a:t>induisent </a:t>
            </a:r>
            <a:r>
              <a:rPr lang="fr-FR" sz="1500" dirty="0" smtClean="0"/>
              <a:t>uniquement des </a:t>
            </a:r>
            <a:r>
              <a:rPr lang="fr-FR" sz="1500" dirty="0"/>
              <a:t>réponses humorales </a:t>
            </a:r>
            <a:r>
              <a:rPr lang="fr-FR" sz="1500" dirty="0" smtClean="0"/>
              <a:t>avec des titres </a:t>
            </a:r>
            <a:r>
              <a:rPr lang="fr-FR" sz="1500" dirty="0"/>
              <a:t>élevés d’anticorps.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véhicules (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delivery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systems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14314" y="426992"/>
            <a:ext cx="407193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28992" y="500042"/>
            <a:ext cx="2249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a. Les sels minéraux :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5140" y="1295175"/>
            <a:ext cx="803595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 smtClean="0"/>
              <a:t>  Applications : </a:t>
            </a:r>
          </a:p>
          <a:p>
            <a:endParaRPr lang="fr-FR" sz="500" dirty="0" smtClean="0"/>
          </a:p>
          <a:p>
            <a:pPr>
              <a:buFont typeface="Wingdings" pitchFamily="2" charset="2"/>
              <a:buNone/>
            </a:pPr>
            <a:r>
              <a:rPr lang="fr-FR" sz="1500" dirty="0" smtClean="0"/>
              <a:t>     Utilisés en médecine humaine comme adjuvants dans les vaccins tel que le DTC, le vaccin de</a:t>
            </a:r>
          </a:p>
          <a:p>
            <a:pPr>
              <a:buFont typeface="Wingdings" pitchFamily="2" charset="2"/>
              <a:buNone/>
            </a:pPr>
            <a:r>
              <a:rPr lang="fr-FR" sz="1500" dirty="0" smtClean="0"/>
              <a:t>     l’hépatite B.</a:t>
            </a:r>
          </a:p>
          <a:p>
            <a:pPr>
              <a:buFont typeface="Wingdings" pitchFamily="2" charset="2"/>
              <a:buNone/>
            </a:pPr>
            <a:endParaRPr lang="fr-FR" sz="8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Inconvénients : </a:t>
            </a:r>
          </a:p>
          <a:p>
            <a:pPr>
              <a:buFont typeface="Wingdings" pitchFamily="2" charset="2"/>
              <a:buNone/>
            </a:pPr>
            <a:endParaRPr lang="fr-FR" sz="500" dirty="0" smtClean="0"/>
          </a:p>
          <a:p>
            <a:pPr lvl="1">
              <a:buFontTx/>
              <a:buChar char="o"/>
            </a:pPr>
            <a:r>
              <a:rPr lang="fr-FR" sz="1500" dirty="0" smtClean="0"/>
              <a:t>  Les antigènes  ne peuvent pas être tous absorbés sur le gel,</a:t>
            </a:r>
          </a:p>
          <a:p>
            <a:pPr lvl="1">
              <a:buFontTx/>
              <a:buChar char="o"/>
            </a:pPr>
            <a:r>
              <a:rPr lang="fr-FR" sz="1500" dirty="0" smtClean="0"/>
              <a:t>  Risque de la perte de la conformation de la protéine après absorption,</a:t>
            </a:r>
          </a:p>
          <a:p>
            <a:pPr lvl="1">
              <a:buFontTx/>
              <a:buChar char="o"/>
            </a:pPr>
            <a:r>
              <a:rPr lang="fr-FR" sz="1500" dirty="0" smtClean="0"/>
              <a:t>  Les sels d’aluminium induisent, en plus de la génération de titres élevés d’</a:t>
            </a:r>
            <a:r>
              <a:rPr lang="fr-FR" sz="1500" dirty="0" err="1" smtClean="0"/>
              <a:t>IgG</a:t>
            </a:r>
            <a:r>
              <a:rPr lang="fr-FR" sz="1500" dirty="0" smtClean="0"/>
              <a:t>, la production </a:t>
            </a:r>
          </a:p>
          <a:p>
            <a:pPr lvl="1"/>
            <a:r>
              <a:rPr lang="fr-FR" sz="1500" dirty="0" smtClean="0"/>
              <a:t>    de titres plus ou moins élevés d’</a:t>
            </a:r>
            <a:r>
              <a:rPr lang="fr-FR" sz="1500" dirty="0" err="1" smtClean="0"/>
              <a:t>IgE</a:t>
            </a:r>
            <a:r>
              <a:rPr lang="fr-FR" sz="1500" dirty="0" smtClean="0"/>
              <a:t> pouvant être  responsables d’accidents allergiques  chez</a:t>
            </a:r>
          </a:p>
          <a:p>
            <a:pPr lvl="1"/>
            <a:r>
              <a:rPr lang="fr-FR" sz="1500" dirty="0" smtClean="0"/>
              <a:t>    certains sujets (due à l’induction de la libération de l’IL4 par les monocytes).</a:t>
            </a:r>
          </a:p>
          <a:p>
            <a:pPr lvl="1">
              <a:buFontTx/>
              <a:buChar char="o"/>
            </a:pPr>
            <a:r>
              <a:rPr lang="fr-FR" sz="1500" dirty="0" smtClean="0"/>
              <a:t>  Quelques réactions locales (surtout pour les sels d ’aluminium) parce qu'ils constituent des </a:t>
            </a:r>
          </a:p>
          <a:p>
            <a:pPr lvl="1"/>
            <a:r>
              <a:rPr lang="fr-FR" sz="1500" dirty="0" smtClean="0"/>
              <a:t>    corps étrangers.</a:t>
            </a:r>
          </a:p>
          <a:p>
            <a:pPr lvl="1"/>
            <a:endParaRPr lang="fr-FR" sz="15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Le phosphate de calcium suscite un intérêt croissant :</a:t>
            </a:r>
          </a:p>
          <a:p>
            <a:endParaRPr lang="fr-FR" sz="500" dirty="0" smtClean="0">
              <a:solidFill>
                <a:schemeClr val="accent6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fr-FR" sz="1500" dirty="0" smtClean="0"/>
              <a:t>  Ne constitue pas un corps étranger. </a:t>
            </a:r>
          </a:p>
          <a:p>
            <a:pPr lvl="1">
              <a:buFont typeface="Courier New" pitchFamily="49" charset="0"/>
              <a:buChar char="o"/>
            </a:pPr>
            <a:r>
              <a:rPr lang="fr-FR" sz="1500" dirty="0" smtClean="0"/>
              <a:t>  N’induit pas </a:t>
            </a:r>
            <a:r>
              <a:rPr lang="fr-FR" sz="1500" dirty="0" err="1" smtClean="0"/>
              <a:t>laproduction</a:t>
            </a:r>
            <a:r>
              <a:rPr lang="fr-FR" sz="1500" dirty="0" smtClean="0"/>
              <a:t> d’</a:t>
            </a:r>
            <a:r>
              <a:rPr lang="fr-FR" sz="1500" dirty="0" err="1" smtClean="0"/>
              <a:t>IgE</a:t>
            </a:r>
            <a:r>
              <a:rPr lang="fr-FR" sz="1500" dirty="0" smtClean="0"/>
              <a:t>. </a:t>
            </a:r>
            <a:endParaRPr lang="fr-FR" sz="1500" dirty="0"/>
          </a:p>
        </p:txBody>
      </p:sp>
      <p:sp>
        <p:nvSpPr>
          <p:cNvPr id="10" name="Rectangle 9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véhicules (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delivery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systems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14314" y="426992"/>
            <a:ext cx="407193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28992" y="500042"/>
            <a:ext cx="2249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a. Les sels minéraux :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2"/>
          <p:cNvSpPr>
            <a:spLocks/>
          </p:cNvSpPr>
          <p:nvPr/>
        </p:nvSpPr>
        <p:spPr bwMode="auto">
          <a:xfrm>
            <a:off x="3428993" y="2786058"/>
            <a:ext cx="2071702" cy="1357322"/>
          </a:xfrm>
          <a:custGeom>
            <a:avLst/>
            <a:gdLst/>
            <a:ahLst/>
            <a:cxnLst>
              <a:cxn ang="0">
                <a:pos x="310" y="53"/>
              </a:cxn>
              <a:cxn ang="0">
                <a:pos x="628" y="7"/>
              </a:cxn>
              <a:cxn ang="0">
                <a:pos x="900" y="53"/>
              </a:cxn>
              <a:cxn ang="0">
                <a:pos x="1127" y="53"/>
              </a:cxn>
              <a:cxn ang="0">
                <a:pos x="1354" y="98"/>
              </a:cxn>
              <a:cxn ang="0">
                <a:pos x="1490" y="280"/>
              </a:cxn>
              <a:cxn ang="0">
                <a:pos x="1580" y="597"/>
              </a:cxn>
              <a:cxn ang="0">
                <a:pos x="1399" y="733"/>
              </a:cxn>
              <a:cxn ang="0">
                <a:pos x="1172" y="915"/>
              </a:cxn>
              <a:cxn ang="0">
                <a:pos x="673" y="824"/>
              </a:cxn>
              <a:cxn ang="0">
                <a:pos x="265" y="869"/>
              </a:cxn>
              <a:cxn ang="0">
                <a:pos x="84" y="688"/>
              </a:cxn>
              <a:cxn ang="0">
                <a:pos x="38" y="325"/>
              </a:cxn>
              <a:cxn ang="0">
                <a:pos x="310" y="53"/>
              </a:cxn>
            </a:cxnLst>
            <a:rect l="0" t="0" r="r" b="b"/>
            <a:pathLst>
              <a:path w="1595" h="930">
                <a:moveTo>
                  <a:pt x="310" y="53"/>
                </a:moveTo>
                <a:cubicBezTo>
                  <a:pt x="408" y="0"/>
                  <a:pt x="530" y="7"/>
                  <a:pt x="628" y="7"/>
                </a:cubicBezTo>
                <a:cubicBezTo>
                  <a:pt x="726" y="7"/>
                  <a:pt x="817" y="45"/>
                  <a:pt x="900" y="53"/>
                </a:cubicBezTo>
                <a:cubicBezTo>
                  <a:pt x="983" y="61"/>
                  <a:pt x="1051" y="45"/>
                  <a:pt x="1127" y="53"/>
                </a:cubicBezTo>
                <a:cubicBezTo>
                  <a:pt x="1203" y="61"/>
                  <a:pt x="1294" y="60"/>
                  <a:pt x="1354" y="98"/>
                </a:cubicBezTo>
                <a:cubicBezTo>
                  <a:pt x="1414" y="136"/>
                  <a:pt x="1452" y="197"/>
                  <a:pt x="1490" y="280"/>
                </a:cubicBezTo>
                <a:cubicBezTo>
                  <a:pt x="1528" y="363"/>
                  <a:pt x="1595" y="522"/>
                  <a:pt x="1580" y="597"/>
                </a:cubicBezTo>
                <a:cubicBezTo>
                  <a:pt x="1565" y="672"/>
                  <a:pt x="1467" y="680"/>
                  <a:pt x="1399" y="733"/>
                </a:cubicBezTo>
                <a:cubicBezTo>
                  <a:pt x="1331" y="786"/>
                  <a:pt x="1293" y="900"/>
                  <a:pt x="1172" y="915"/>
                </a:cubicBezTo>
                <a:cubicBezTo>
                  <a:pt x="1051" y="930"/>
                  <a:pt x="824" y="832"/>
                  <a:pt x="673" y="824"/>
                </a:cubicBezTo>
                <a:cubicBezTo>
                  <a:pt x="522" y="816"/>
                  <a:pt x="363" y="892"/>
                  <a:pt x="265" y="869"/>
                </a:cubicBezTo>
                <a:cubicBezTo>
                  <a:pt x="167" y="846"/>
                  <a:pt x="122" y="779"/>
                  <a:pt x="84" y="688"/>
                </a:cubicBezTo>
                <a:cubicBezTo>
                  <a:pt x="46" y="597"/>
                  <a:pt x="0" y="438"/>
                  <a:pt x="38" y="325"/>
                </a:cubicBezTo>
                <a:cubicBezTo>
                  <a:pt x="76" y="212"/>
                  <a:pt x="212" y="106"/>
                  <a:pt x="310" y="53"/>
                </a:cubicBezTo>
                <a:close/>
              </a:path>
            </a:pathLst>
          </a:custGeom>
          <a:solidFill>
            <a:srgbClr val="F8DE70">
              <a:alpha val="36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1371600">
            <a:bevelT w="139700" h="317500"/>
            <a:bevelB h="711200"/>
          </a:sp3d>
        </p:spPr>
        <p:txBody>
          <a:bodyPr/>
          <a:lstStyle/>
          <a:p>
            <a:endParaRPr lang="fr-FR" sz="1500"/>
          </a:p>
        </p:txBody>
      </p:sp>
      <p:grpSp>
        <p:nvGrpSpPr>
          <p:cNvPr id="2" name="Groupe 156"/>
          <p:cNvGrpSpPr/>
          <p:nvPr/>
        </p:nvGrpSpPr>
        <p:grpSpPr>
          <a:xfrm>
            <a:off x="3714744" y="2928934"/>
            <a:ext cx="357190" cy="358775"/>
            <a:chOff x="3371202" y="4628213"/>
            <a:chExt cx="357190" cy="358775"/>
          </a:xfrm>
        </p:grpSpPr>
        <p:sp>
          <p:nvSpPr>
            <p:cNvPr id="158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3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</p:grpSpPr>
          <p:sp>
            <p:nvSpPr>
              <p:cNvPr id="166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67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5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</p:grpSpPr>
          <p:sp>
            <p:nvSpPr>
              <p:cNvPr id="164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65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6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</p:grpSpPr>
          <p:sp>
            <p:nvSpPr>
              <p:cNvPr id="162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63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3588878" y="500042"/>
            <a:ext cx="1966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b. Les émulsions : </a:t>
            </a:r>
          </a:p>
        </p:txBody>
      </p:sp>
      <p:sp>
        <p:nvSpPr>
          <p:cNvPr id="33" name="Text Box 103"/>
          <p:cNvSpPr txBox="1">
            <a:spLocks noChangeArrowheads="1"/>
          </p:cNvSpPr>
          <p:nvPr/>
        </p:nvSpPr>
        <p:spPr bwMode="auto">
          <a:xfrm>
            <a:off x="6064283" y="2643182"/>
            <a:ext cx="24733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dirty="0"/>
              <a:t>Phase huileuse (huile minérale)</a:t>
            </a:r>
          </a:p>
        </p:txBody>
      </p:sp>
      <p:sp>
        <p:nvSpPr>
          <p:cNvPr id="34" name="Text Box 107"/>
          <p:cNvSpPr txBox="1">
            <a:spLocks noChangeArrowheads="1"/>
          </p:cNvSpPr>
          <p:nvPr/>
        </p:nvSpPr>
        <p:spPr bwMode="auto">
          <a:xfrm>
            <a:off x="1500166" y="2643182"/>
            <a:ext cx="12795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dirty="0"/>
              <a:t>Phase aqueuse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74683" y="857232"/>
            <a:ext cx="89122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500" dirty="0" smtClean="0"/>
              <a:t>Une émulsion est un système où deux phases normalement non miscibles sont dispersées l’une dans l’autre et stabilisées par adjonction d’agents tensioactifs (agents de surface). </a:t>
            </a:r>
            <a:endParaRPr lang="fr-FR" sz="1500" dirty="0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03245" y="1785926"/>
            <a:ext cx="89122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 smtClean="0"/>
              <a:t> En 1945, Freund, a mis en évidence le rôle adjuvant des émulsions (émulsion eau dans l’huile).</a:t>
            </a:r>
            <a:endParaRPr lang="fr-FR" sz="1500" dirty="0"/>
          </a:p>
          <a:p>
            <a:endParaRPr lang="fr-FR" sz="800" dirty="0"/>
          </a:p>
          <a:p>
            <a:pPr>
              <a:buFont typeface="Wingdings" pitchFamily="2" charset="2"/>
              <a:buChar char="Ø"/>
            </a:pPr>
            <a:r>
              <a:rPr lang="fr-FR" sz="1500" dirty="0"/>
              <a:t> </a:t>
            </a:r>
            <a:r>
              <a:rPr lang="fr-FR" sz="1500" dirty="0" smtClean="0"/>
              <a:t>Présentation </a:t>
            </a:r>
            <a:r>
              <a:rPr lang="fr-FR" sz="1500" dirty="0"/>
              <a:t>: </a:t>
            </a:r>
            <a:r>
              <a:rPr lang="fr-FR" sz="1500" dirty="0" smtClean="0"/>
              <a:t>gouttes </a:t>
            </a:r>
            <a:r>
              <a:rPr lang="fr-FR" sz="1500" dirty="0"/>
              <a:t>de solution aqueuse contenant un antigène </a:t>
            </a:r>
            <a:r>
              <a:rPr lang="fr-FR" sz="1500" dirty="0" smtClean="0"/>
              <a:t>hydrophile (diamètre </a:t>
            </a:r>
            <a:r>
              <a:rPr lang="fr-FR" sz="1500" dirty="0"/>
              <a:t>de l’ordre </a:t>
            </a:r>
            <a:endParaRPr lang="fr-FR" sz="1500" dirty="0" smtClean="0"/>
          </a:p>
          <a:p>
            <a:r>
              <a:rPr lang="fr-FR" sz="1500" dirty="0" smtClean="0"/>
              <a:t>    du </a:t>
            </a:r>
            <a:r>
              <a:rPr lang="fr-FR" sz="1500" dirty="0"/>
              <a:t>nanomètre au millimètre, englobées dans une phase lipophile continu (une huile minérale).  </a:t>
            </a:r>
          </a:p>
          <a:p>
            <a:pPr>
              <a:buFont typeface="Wingdings" pitchFamily="2" charset="2"/>
              <a:buNone/>
            </a:pPr>
            <a:endParaRPr lang="fr-FR" sz="1500" dirty="0"/>
          </a:p>
        </p:txBody>
      </p:sp>
      <p:grpSp>
        <p:nvGrpSpPr>
          <p:cNvPr id="11" name="Groupe 155"/>
          <p:cNvGrpSpPr/>
          <p:nvPr/>
        </p:nvGrpSpPr>
        <p:grpSpPr>
          <a:xfrm>
            <a:off x="3786182" y="3500438"/>
            <a:ext cx="357190" cy="358775"/>
            <a:chOff x="3371202" y="4628213"/>
            <a:chExt cx="357190" cy="358775"/>
          </a:xfrm>
        </p:grpSpPr>
        <p:sp>
          <p:nvSpPr>
            <p:cNvPr id="60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12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</p:grpSpPr>
          <p:sp>
            <p:nvSpPr>
              <p:cNvPr id="68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69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13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</p:grpSpPr>
          <p:sp>
            <p:nvSpPr>
              <p:cNvPr id="66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67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14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</p:grpSpPr>
          <p:sp>
            <p:nvSpPr>
              <p:cNvPr id="64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65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sp>
        <p:nvSpPr>
          <p:cNvPr id="81" name="Line 101"/>
          <p:cNvSpPr>
            <a:spLocks noChangeShapeType="1"/>
          </p:cNvSpPr>
          <p:nvPr/>
        </p:nvSpPr>
        <p:spPr bwMode="auto">
          <a:xfrm flipH="1">
            <a:off x="5357818" y="2928934"/>
            <a:ext cx="1000132" cy="35719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 sz="1500"/>
          </a:p>
        </p:txBody>
      </p:sp>
      <p:sp>
        <p:nvSpPr>
          <p:cNvPr id="82" name="Line 102"/>
          <p:cNvSpPr>
            <a:spLocks noChangeShapeType="1"/>
          </p:cNvSpPr>
          <p:nvPr/>
        </p:nvSpPr>
        <p:spPr bwMode="auto">
          <a:xfrm flipV="1">
            <a:off x="6357950" y="2883214"/>
            <a:ext cx="2071702" cy="45719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 sz="1500"/>
          </a:p>
        </p:txBody>
      </p:sp>
      <p:sp>
        <p:nvSpPr>
          <p:cNvPr id="83" name="Line 105"/>
          <p:cNvSpPr>
            <a:spLocks noChangeShapeType="1"/>
          </p:cNvSpPr>
          <p:nvPr/>
        </p:nvSpPr>
        <p:spPr bwMode="auto">
          <a:xfrm>
            <a:off x="3130583" y="2928934"/>
            <a:ext cx="798475" cy="4571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 sz="1500"/>
          </a:p>
        </p:txBody>
      </p:sp>
      <p:sp>
        <p:nvSpPr>
          <p:cNvPr id="84" name="Line 106"/>
          <p:cNvSpPr>
            <a:spLocks noChangeShapeType="1"/>
          </p:cNvSpPr>
          <p:nvPr/>
        </p:nvSpPr>
        <p:spPr bwMode="auto">
          <a:xfrm flipH="1">
            <a:off x="1547845" y="2928934"/>
            <a:ext cx="158273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 sz="1500"/>
          </a:p>
        </p:txBody>
      </p:sp>
      <p:sp>
        <p:nvSpPr>
          <p:cNvPr id="85" name="Line 108"/>
          <p:cNvSpPr>
            <a:spLocks noChangeShapeType="1"/>
          </p:cNvSpPr>
          <p:nvPr/>
        </p:nvSpPr>
        <p:spPr bwMode="auto">
          <a:xfrm>
            <a:off x="3071802" y="3500438"/>
            <a:ext cx="785818" cy="14287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 sz="1500"/>
          </a:p>
        </p:txBody>
      </p:sp>
      <p:sp>
        <p:nvSpPr>
          <p:cNvPr id="86" name="Line 109"/>
          <p:cNvSpPr>
            <a:spLocks noChangeShapeType="1"/>
          </p:cNvSpPr>
          <p:nvPr/>
        </p:nvSpPr>
        <p:spPr bwMode="auto">
          <a:xfrm flipH="1">
            <a:off x="1343014" y="3500438"/>
            <a:ext cx="172878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 sz="1500"/>
          </a:p>
        </p:txBody>
      </p:sp>
      <p:sp>
        <p:nvSpPr>
          <p:cNvPr id="87" name="Text Box 110"/>
          <p:cNvSpPr txBox="1">
            <a:spLocks noChangeArrowheads="1"/>
          </p:cNvSpPr>
          <p:nvPr/>
        </p:nvSpPr>
        <p:spPr bwMode="auto">
          <a:xfrm>
            <a:off x="1290030" y="3214686"/>
            <a:ext cx="1195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dirty="0"/>
              <a:t>Ag hydrophile</a:t>
            </a:r>
          </a:p>
        </p:txBody>
      </p:sp>
      <p:sp>
        <p:nvSpPr>
          <p:cNvPr id="88" name="Freeform 111"/>
          <p:cNvSpPr>
            <a:spLocks/>
          </p:cNvSpPr>
          <p:nvPr/>
        </p:nvSpPr>
        <p:spPr bwMode="auto">
          <a:xfrm>
            <a:off x="5214942" y="3357562"/>
            <a:ext cx="1571636" cy="428628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317" y="23"/>
              </a:cxn>
              <a:cxn ang="0">
                <a:pos x="771" y="204"/>
              </a:cxn>
            </a:cxnLst>
            <a:rect l="0" t="0" r="r" b="b"/>
            <a:pathLst>
              <a:path w="771" h="204">
                <a:moveTo>
                  <a:pt x="0" y="68"/>
                </a:moveTo>
                <a:cubicBezTo>
                  <a:pt x="94" y="34"/>
                  <a:pt x="189" y="0"/>
                  <a:pt x="317" y="23"/>
                </a:cubicBezTo>
                <a:cubicBezTo>
                  <a:pt x="445" y="46"/>
                  <a:pt x="608" y="125"/>
                  <a:pt x="771" y="204"/>
                </a:cubicBezTo>
              </a:path>
            </a:pathLst>
          </a:custGeom>
          <a:ln>
            <a:headEnd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 sz="1500"/>
          </a:p>
        </p:txBody>
      </p:sp>
      <p:grpSp>
        <p:nvGrpSpPr>
          <p:cNvPr id="15" name="Group 114"/>
          <p:cNvGrpSpPr>
            <a:grpSpLocks/>
          </p:cNvGrpSpPr>
          <p:nvPr/>
        </p:nvGrpSpPr>
        <p:grpSpPr bwMode="auto">
          <a:xfrm>
            <a:off x="6805645" y="3857628"/>
            <a:ext cx="142875" cy="144463"/>
            <a:chOff x="567" y="3793"/>
            <a:chExt cx="226" cy="181"/>
          </a:xfrm>
        </p:grpSpPr>
        <p:sp>
          <p:nvSpPr>
            <p:cNvPr id="90" name="Line 112"/>
            <p:cNvSpPr>
              <a:spLocks noChangeShapeType="1"/>
            </p:cNvSpPr>
            <p:nvPr/>
          </p:nvSpPr>
          <p:spPr bwMode="auto">
            <a:xfrm flipH="1">
              <a:off x="567" y="3793"/>
              <a:ext cx="226" cy="1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500"/>
            </a:p>
          </p:txBody>
        </p:sp>
        <p:sp>
          <p:nvSpPr>
            <p:cNvPr id="91" name="Line 113"/>
            <p:cNvSpPr>
              <a:spLocks noChangeShapeType="1"/>
            </p:cNvSpPr>
            <p:nvPr/>
          </p:nvSpPr>
          <p:spPr bwMode="auto">
            <a:xfrm>
              <a:off x="567" y="3793"/>
              <a:ext cx="226" cy="1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500"/>
            </a:p>
          </p:txBody>
        </p:sp>
      </p:grpSp>
      <p:grpSp>
        <p:nvGrpSpPr>
          <p:cNvPr id="16" name="Group 115"/>
          <p:cNvGrpSpPr>
            <a:grpSpLocks/>
          </p:cNvGrpSpPr>
          <p:nvPr/>
        </p:nvGrpSpPr>
        <p:grpSpPr bwMode="auto">
          <a:xfrm>
            <a:off x="7072331" y="3929066"/>
            <a:ext cx="142875" cy="144463"/>
            <a:chOff x="567" y="3793"/>
            <a:chExt cx="226" cy="181"/>
          </a:xfrm>
        </p:grpSpPr>
        <p:sp>
          <p:nvSpPr>
            <p:cNvPr id="93" name="Line 116"/>
            <p:cNvSpPr>
              <a:spLocks noChangeShapeType="1"/>
            </p:cNvSpPr>
            <p:nvPr/>
          </p:nvSpPr>
          <p:spPr bwMode="auto">
            <a:xfrm flipH="1">
              <a:off x="567" y="3793"/>
              <a:ext cx="226" cy="1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500"/>
            </a:p>
          </p:txBody>
        </p:sp>
        <p:sp>
          <p:nvSpPr>
            <p:cNvPr id="94" name="Line 117"/>
            <p:cNvSpPr>
              <a:spLocks noChangeShapeType="1"/>
            </p:cNvSpPr>
            <p:nvPr/>
          </p:nvSpPr>
          <p:spPr bwMode="auto">
            <a:xfrm>
              <a:off x="567" y="3793"/>
              <a:ext cx="226" cy="1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500"/>
            </a:p>
          </p:txBody>
        </p:sp>
      </p:grpSp>
      <p:grpSp>
        <p:nvGrpSpPr>
          <p:cNvPr id="17" name="Group 118"/>
          <p:cNvGrpSpPr>
            <a:grpSpLocks/>
          </p:cNvGrpSpPr>
          <p:nvPr/>
        </p:nvGrpSpPr>
        <p:grpSpPr bwMode="auto">
          <a:xfrm>
            <a:off x="7021545" y="3643314"/>
            <a:ext cx="142875" cy="144463"/>
            <a:chOff x="567" y="3793"/>
            <a:chExt cx="226" cy="181"/>
          </a:xfrm>
        </p:grpSpPr>
        <p:sp>
          <p:nvSpPr>
            <p:cNvPr id="96" name="Line 119"/>
            <p:cNvSpPr>
              <a:spLocks noChangeShapeType="1"/>
            </p:cNvSpPr>
            <p:nvPr/>
          </p:nvSpPr>
          <p:spPr bwMode="auto">
            <a:xfrm flipH="1">
              <a:off x="567" y="3793"/>
              <a:ext cx="226" cy="1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500"/>
            </a:p>
          </p:txBody>
        </p:sp>
        <p:sp>
          <p:nvSpPr>
            <p:cNvPr id="97" name="Line 120"/>
            <p:cNvSpPr>
              <a:spLocks noChangeShapeType="1"/>
            </p:cNvSpPr>
            <p:nvPr/>
          </p:nvSpPr>
          <p:spPr bwMode="auto">
            <a:xfrm>
              <a:off x="567" y="3793"/>
              <a:ext cx="226" cy="1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500"/>
            </a:p>
          </p:txBody>
        </p:sp>
      </p:grpSp>
      <p:sp>
        <p:nvSpPr>
          <p:cNvPr id="98" name="Text Box 121"/>
          <p:cNvSpPr txBox="1">
            <a:spLocks noChangeArrowheads="1"/>
          </p:cNvSpPr>
          <p:nvPr/>
        </p:nvSpPr>
        <p:spPr bwMode="auto">
          <a:xfrm>
            <a:off x="6167680" y="3286124"/>
            <a:ext cx="2762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dirty="0"/>
              <a:t>Libération progressive (effet dépôt)</a:t>
            </a:r>
          </a:p>
        </p:txBody>
      </p:sp>
      <p:sp>
        <p:nvSpPr>
          <p:cNvPr id="99" name="Text Box 122"/>
          <p:cNvSpPr txBox="1">
            <a:spLocks noChangeArrowheads="1"/>
          </p:cNvSpPr>
          <p:nvPr/>
        </p:nvSpPr>
        <p:spPr bwMode="auto">
          <a:xfrm>
            <a:off x="7429520" y="3714752"/>
            <a:ext cx="841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dirty="0"/>
              <a:t>Antigène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357158" y="1428736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Emulsion d’eau dans l’huile(adjuvant incomplet de Freund) : </a:t>
            </a:r>
          </a:p>
        </p:txBody>
      </p:sp>
      <p:grpSp>
        <p:nvGrpSpPr>
          <p:cNvPr id="18" name="Groupe 167"/>
          <p:cNvGrpSpPr/>
          <p:nvPr/>
        </p:nvGrpSpPr>
        <p:grpSpPr>
          <a:xfrm>
            <a:off x="4357686" y="3000372"/>
            <a:ext cx="357190" cy="358775"/>
            <a:chOff x="3371202" y="4628213"/>
            <a:chExt cx="357190" cy="358775"/>
          </a:xfrm>
        </p:grpSpPr>
        <p:sp>
          <p:nvSpPr>
            <p:cNvPr id="169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19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</p:grpSpPr>
          <p:sp>
            <p:nvSpPr>
              <p:cNvPr id="177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78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20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</p:grpSpPr>
          <p:sp>
            <p:nvSpPr>
              <p:cNvPr id="175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76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21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</p:grpSpPr>
          <p:sp>
            <p:nvSpPr>
              <p:cNvPr id="173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74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grpSp>
        <p:nvGrpSpPr>
          <p:cNvPr id="22" name="Groupe 178"/>
          <p:cNvGrpSpPr/>
          <p:nvPr/>
        </p:nvGrpSpPr>
        <p:grpSpPr>
          <a:xfrm>
            <a:off x="4286248" y="3643314"/>
            <a:ext cx="357190" cy="358775"/>
            <a:chOff x="3371202" y="4628213"/>
            <a:chExt cx="357190" cy="358775"/>
          </a:xfrm>
        </p:grpSpPr>
        <p:sp>
          <p:nvSpPr>
            <p:cNvPr id="180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23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</p:grpSpPr>
          <p:sp>
            <p:nvSpPr>
              <p:cNvPr id="188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89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24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</p:grpSpPr>
          <p:sp>
            <p:nvSpPr>
              <p:cNvPr id="186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87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25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</p:grpSpPr>
          <p:sp>
            <p:nvSpPr>
              <p:cNvPr id="184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85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grpSp>
        <p:nvGrpSpPr>
          <p:cNvPr id="26" name="Groupe 189"/>
          <p:cNvGrpSpPr/>
          <p:nvPr/>
        </p:nvGrpSpPr>
        <p:grpSpPr>
          <a:xfrm>
            <a:off x="4857752" y="3286124"/>
            <a:ext cx="357190" cy="358775"/>
            <a:chOff x="3371202" y="4628213"/>
            <a:chExt cx="357190" cy="358775"/>
          </a:xfrm>
        </p:grpSpPr>
        <p:sp>
          <p:nvSpPr>
            <p:cNvPr id="191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27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</p:grpSpPr>
          <p:sp>
            <p:nvSpPr>
              <p:cNvPr id="199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200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28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</p:grpSpPr>
          <p:sp>
            <p:nvSpPr>
              <p:cNvPr id="197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98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29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</p:grpSpPr>
          <p:sp>
            <p:nvSpPr>
              <p:cNvPr id="195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96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357158" y="4143380"/>
            <a:ext cx="81439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 smtClean="0"/>
              <a:t> Mode d’action :   </a:t>
            </a:r>
          </a:p>
          <a:p>
            <a:pPr marL="179388">
              <a:buFont typeface="Arial" pitchFamily="34" charset="0"/>
              <a:buChar char="•"/>
              <a:tabLst>
                <a:tab pos="179388" algn="l"/>
                <a:tab pos="623888" algn="l"/>
              </a:tabLst>
            </a:pPr>
            <a:r>
              <a:rPr lang="fr-FR" sz="1500" dirty="0" smtClean="0"/>
              <a:t>  Libération progressive de l’antigène à partir de multiple micro foyers (effet dépôt).</a:t>
            </a:r>
          </a:p>
          <a:p>
            <a:pPr marL="360363" lvl="1" indent="-180975">
              <a:buFont typeface="Arial" pitchFamily="34" charset="0"/>
              <a:buChar char="•"/>
            </a:pPr>
            <a:r>
              <a:rPr lang="fr-FR" sz="1500" dirty="0" smtClean="0"/>
              <a:t>Induction d’une bonne production d’anticorps.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28596" y="4929198"/>
            <a:ext cx="85011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 smtClean="0"/>
              <a:t> Inconvénients :</a:t>
            </a:r>
          </a:p>
          <a:p>
            <a:pPr lvl="1">
              <a:buFontTx/>
              <a:buChar char="•"/>
            </a:pPr>
            <a:r>
              <a:rPr lang="fr-FR" sz="1500" dirty="0" smtClean="0"/>
              <a:t> Réaction inflammatoire locale intense : formation de granulomes inflammatoires autour d’une </a:t>
            </a:r>
          </a:p>
          <a:p>
            <a:pPr lvl="1"/>
            <a:r>
              <a:rPr lang="fr-FR" sz="1500" dirty="0" smtClean="0"/>
              <a:t>   masse huileuse persistante (l’huile minérale n’est pas métabolisable);</a:t>
            </a:r>
          </a:p>
          <a:p>
            <a:pPr lvl="1">
              <a:buFontTx/>
              <a:buChar char="•"/>
            </a:pPr>
            <a:r>
              <a:rPr lang="fr-FR" sz="1500" dirty="0" smtClean="0"/>
              <a:t> Les huiles minérales sont cancérigènes.</a:t>
            </a:r>
          </a:p>
          <a:p>
            <a:r>
              <a:rPr lang="fr-FR" dirty="0" smtClean="0"/>
              <a:t> </a:t>
            </a:r>
            <a:r>
              <a:rPr lang="fr-FR" sz="1500" b="1" dirty="0" smtClean="0">
                <a:solidFill>
                  <a:srgbClr val="FF0000"/>
                </a:solidFill>
              </a:rPr>
              <a:t>De ce fait,  utilisable uniquement en expérimentation animale.</a:t>
            </a:r>
            <a:endParaRPr lang="fr-FR" sz="1500" b="1" dirty="0">
              <a:solidFill>
                <a:srgbClr val="FF0000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véhicules (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delivery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systems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04" name="Connecteur droit 103"/>
          <p:cNvCxnSpPr/>
          <p:nvPr/>
        </p:nvCxnSpPr>
        <p:spPr>
          <a:xfrm>
            <a:off x="214314" y="426992"/>
            <a:ext cx="407193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lèche droite 99"/>
          <p:cNvSpPr/>
          <p:nvPr/>
        </p:nvSpPr>
        <p:spPr>
          <a:xfrm>
            <a:off x="71406" y="1525312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71472" y="1643050"/>
            <a:ext cx="85725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 smtClean="0"/>
              <a:t>  Présentation : émulsion huile dans l’eau , l’huile étant le </a:t>
            </a:r>
            <a:r>
              <a:rPr lang="fr-FR" sz="1500" dirty="0" err="1" smtClean="0"/>
              <a:t>squalane</a:t>
            </a:r>
            <a:r>
              <a:rPr lang="fr-FR" sz="1500" dirty="0" smtClean="0"/>
              <a:t> ou le </a:t>
            </a:r>
            <a:r>
              <a:rPr lang="fr-FR" sz="1500" dirty="0" err="1" smtClean="0"/>
              <a:t>squalène</a:t>
            </a:r>
            <a:r>
              <a:rPr lang="fr-FR" sz="1500" dirty="0" smtClean="0"/>
              <a:t>  ( précurseurs du </a:t>
            </a:r>
          </a:p>
          <a:p>
            <a:r>
              <a:rPr lang="fr-FR" sz="1500" dirty="0" smtClean="0"/>
              <a:t>     cholestérol biodégradables et métabolisables).</a:t>
            </a:r>
          </a:p>
          <a:p>
            <a:endParaRPr lang="fr-FR" sz="8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Lors de l’administration, la phase aqueuse continue se disperse rapidement, les sphérules d’huile </a:t>
            </a:r>
          </a:p>
          <a:p>
            <a:r>
              <a:rPr lang="fr-FR" sz="1500" dirty="0" smtClean="0"/>
              <a:t>      libérées transportent l’antigène directement vers les ganglions via le liquide lymphatique,</a:t>
            </a:r>
          </a:p>
        </p:txBody>
      </p:sp>
      <p:grpSp>
        <p:nvGrpSpPr>
          <p:cNvPr id="2" name="Groupe 57"/>
          <p:cNvGrpSpPr/>
          <p:nvPr/>
        </p:nvGrpSpPr>
        <p:grpSpPr>
          <a:xfrm>
            <a:off x="1142976" y="3000372"/>
            <a:ext cx="357190" cy="358775"/>
            <a:chOff x="3371202" y="4628213"/>
            <a:chExt cx="357190" cy="358775"/>
          </a:xfrm>
          <a:solidFill>
            <a:srgbClr val="F8DE70"/>
          </a:solidFill>
        </p:grpSpPr>
        <p:sp>
          <p:nvSpPr>
            <p:cNvPr id="59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3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  <a:grpFill/>
          </p:grpSpPr>
          <p:sp>
            <p:nvSpPr>
              <p:cNvPr id="67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68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5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  <a:grpFill/>
          </p:grpSpPr>
          <p:sp>
            <p:nvSpPr>
              <p:cNvPr id="65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66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6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  <a:grpFill/>
          </p:grpSpPr>
          <p:sp>
            <p:nvSpPr>
              <p:cNvPr id="63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64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grpSp>
        <p:nvGrpSpPr>
          <p:cNvPr id="15" name="Groupe 79"/>
          <p:cNvGrpSpPr/>
          <p:nvPr/>
        </p:nvGrpSpPr>
        <p:grpSpPr>
          <a:xfrm>
            <a:off x="1428728" y="3643314"/>
            <a:ext cx="357190" cy="358775"/>
            <a:chOff x="3371202" y="4628213"/>
            <a:chExt cx="357190" cy="358775"/>
          </a:xfrm>
          <a:solidFill>
            <a:srgbClr val="F8DE70"/>
          </a:solidFill>
        </p:grpSpPr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16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  <a:grpFill/>
          </p:grpSpPr>
          <p:sp>
            <p:nvSpPr>
              <p:cNvPr id="89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90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17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  <a:grpFill/>
          </p:grpSpPr>
          <p:sp>
            <p:nvSpPr>
              <p:cNvPr id="87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88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18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  <a:grpFill/>
          </p:grpSpPr>
          <p:sp>
            <p:nvSpPr>
              <p:cNvPr id="85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86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grpSp>
        <p:nvGrpSpPr>
          <p:cNvPr id="19" name="Groupe 90"/>
          <p:cNvGrpSpPr/>
          <p:nvPr/>
        </p:nvGrpSpPr>
        <p:grpSpPr>
          <a:xfrm>
            <a:off x="2000232" y="3143248"/>
            <a:ext cx="357190" cy="358775"/>
            <a:chOff x="3371202" y="4628213"/>
            <a:chExt cx="357190" cy="358775"/>
          </a:xfrm>
          <a:solidFill>
            <a:srgbClr val="F8DE70"/>
          </a:solidFill>
        </p:grpSpPr>
        <p:sp>
          <p:nvSpPr>
            <p:cNvPr id="92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20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  <a:grpFill/>
          </p:grpSpPr>
          <p:sp>
            <p:nvSpPr>
              <p:cNvPr id="100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01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21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  <a:grpFill/>
          </p:grpSpPr>
          <p:sp>
            <p:nvSpPr>
              <p:cNvPr id="98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99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22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  <a:grpFill/>
          </p:grpSpPr>
          <p:sp>
            <p:nvSpPr>
              <p:cNvPr id="96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97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grpSp>
        <p:nvGrpSpPr>
          <p:cNvPr id="23" name="Groupe 101"/>
          <p:cNvGrpSpPr/>
          <p:nvPr/>
        </p:nvGrpSpPr>
        <p:grpSpPr>
          <a:xfrm>
            <a:off x="2071670" y="3786190"/>
            <a:ext cx="357190" cy="358775"/>
            <a:chOff x="3371202" y="4628213"/>
            <a:chExt cx="357190" cy="358775"/>
          </a:xfrm>
          <a:solidFill>
            <a:srgbClr val="F8DE70"/>
          </a:solidFill>
        </p:grpSpPr>
        <p:sp>
          <p:nvSpPr>
            <p:cNvPr id="103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24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  <a:grpFill/>
          </p:grpSpPr>
          <p:sp>
            <p:nvSpPr>
              <p:cNvPr id="111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12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25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  <a:grpFill/>
          </p:grpSpPr>
          <p:sp>
            <p:nvSpPr>
              <p:cNvPr id="109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10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26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  <a:grpFill/>
          </p:grpSpPr>
          <p:sp>
            <p:nvSpPr>
              <p:cNvPr id="107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08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sp>
        <p:nvSpPr>
          <p:cNvPr id="10" name="Freeform 12"/>
          <p:cNvSpPr>
            <a:spLocks/>
          </p:cNvSpPr>
          <p:nvPr/>
        </p:nvSpPr>
        <p:spPr bwMode="auto">
          <a:xfrm>
            <a:off x="642911" y="2857496"/>
            <a:ext cx="2286016" cy="1476375"/>
          </a:xfrm>
          <a:custGeom>
            <a:avLst/>
            <a:gdLst/>
            <a:ahLst/>
            <a:cxnLst>
              <a:cxn ang="0">
                <a:pos x="310" y="53"/>
              </a:cxn>
              <a:cxn ang="0">
                <a:pos x="628" y="7"/>
              </a:cxn>
              <a:cxn ang="0">
                <a:pos x="900" y="53"/>
              </a:cxn>
              <a:cxn ang="0">
                <a:pos x="1127" y="53"/>
              </a:cxn>
              <a:cxn ang="0">
                <a:pos x="1354" y="98"/>
              </a:cxn>
              <a:cxn ang="0">
                <a:pos x="1490" y="280"/>
              </a:cxn>
              <a:cxn ang="0">
                <a:pos x="1580" y="597"/>
              </a:cxn>
              <a:cxn ang="0">
                <a:pos x="1399" y="733"/>
              </a:cxn>
              <a:cxn ang="0">
                <a:pos x="1172" y="915"/>
              </a:cxn>
              <a:cxn ang="0">
                <a:pos x="673" y="824"/>
              </a:cxn>
              <a:cxn ang="0">
                <a:pos x="265" y="869"/>
              </a:cxn>
              <a:cxn ang="0">
                <a:pos x="84" y="688"/>
              </a:cxn>
              <a:cxn ang="0">
                <a:pos x="38" y="325"/>
              </a:cxn>
              <a:cxn ang="0">
                <a:pos x="310" y="53"/>
              </a:cxn>
            </a:cxnLst>
            <a:rect l="0" t="0" r="r" b="b"/>
            <a:pathLst>
              <a:path w="1595" h="930">
                <a:moveTo>
                  <a:pt x="310" y="53"/>
                </a:moveTo>
                <a:cubicBezTo>
                  <a:pt x="408" y="0"/>
                  <a:pt x="530" y="7"/>
                  <a:pt x="628" y="7"/>
                </a:cubicBezTo>
                <a:cubicBezTo>
                  <a:pt x="726" y="7"/>
                  <a:pt x="817" y="45"/>
                  <a:pt x="900" y="53"/>
                </a:cubicBezTo>
                <a:cubicBezTo>
                  <a:pt x="983" y="61"/>
                  <a:pt x="1051" y="45"/>
                  <a:pt x="1127" y="53"/>
                </a:cubicBezTo>
                <a:cubicBezTo>
                  <a:pt x="1203" y="61"/>
                  <a:pt x="1294" y="60"/>
                  <a:pt x="1354" y="98"/>
                </a:cubicBezTo>
                <a:cubicBezTo>
                  <a:pt x="1414" y="136"/>
                  <a:pt x="1452" y="197"/>
                  <a:pt x="1490" y="280"/>
                </a:cubicBezTo>
                <a:cubicBezTo>
                  <a:pt x="1528" y="363"/>
                  <a:pt x="1595" y="522"/>
                  <a:pt x="1580" y="597"/>
                </a:cubicBezTo>
                <a:cubicBezTo>
                  <a:pt x="1565" y="672"/>
                  <a:pt x="1467" y="680"/>
                  <a:pt x="1399" y="733"/>
                </a:cubicBezTo>
                <a:cubicBezTo>
                  <a:pt x="1331" y="786"/>
                  <a:pt x="1293" y="900"/>
                  <a:pt x="1172" y="915"/>
                </a:cubicBezTo>
                <a:cubicBezTo>
                  <a:pt x="1051" y="930"/>
                  <a:pt x="824" y="832"/>
                  <a:pt x="673" y="824"/>
                </a:cubicBezTo>
                <a:cubicBezTo>
                  <a:pt x="522" y="816"/>
                  <a:pt x="363" y="892"/>
                  <a:pt x="265" y="869"/>
                </a:cubicBezTo>
                <a:cubicBezTo>
                  <a:pt x="167" y="846"/>
                  <a:pt x="122" y="779"/>
                  <a:pt x="84" y="688"/>
                </a:cubicBezTo>
                <a:cubicBezTo>
                  <a:pt x="46" y="597"/>
                  <a:pt x="0" y="438"/>
                  <a:pt x="38" y="325"/>
                </a:cubicBezTo>
                <a:cubicBezTo>
                  <a:pt x="76" y="212"/>
                  <a:pt x="212" y="106"/>
                  <a:pt x="310" y="5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6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1371600">
            <a:bevelT w="139700" h="317500"/>
            <a:bevelB h="711200"/>
          </a:sp3d>
        </p:spPr>
        <p:txBody>
          <a:bodyPr/>
          <a:lstStyle/>
          <a:p>
            <a:endParaRPr lang="fr-FR" sz="1500"/>
          </a:p>
        </p:txBody>
      </p:sp>
      <p:cxnSp>
        <p:nvCxnSpPr>
          <p:cNvPr id="114" name="Connecteur droit avec flèche 113"/>
          <p:cNvCxnSpPr/>
          <p:nvPr/>
        </p:nvCxnSpPr>
        <p:spPr>
          <a:xfrm>
            <a:off x="3143240" y="3643314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114"/>
          <p:cNvGrpSpPr/>
          <p:nvPr/>
        </p:nvGrpSpPr>
        <p:grpSpPr>
          <a:xfrm>
            <a:off x="4643438" y="3857628"/>
            <a:ext cx="357190" cy="358775"/>
            <a:chOff x="3371202" y="4628213"/>
            <a:chExt cx="357190" cy="358775"/>
          </a:xfrm>
          <a:solidFill>
            <a:srgbClr val="F8DE70"/>
          </a:solidFill>
        </p:grpSpPr>
        <p:sp>
          <p:nvSpPr>
            <p:cNvPr id="116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28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  <a:grpFill/>
          </p:grpSpPr>
          <p:sp>
            <p:nvSpPr>
              <p:cNvPr id="124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25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29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  <a:grpFill/>
          </p:grpSpPr>
          <p:sp>
            <p:nvSpPr>
              <p:cNvPr id="122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23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30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  <a:grpFill/>
          </p:grpSpPr>
          <p:sp>
            <p:nvSpPr>
              <p:cNvPr id="120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21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grpSp>
        <p:nvGrpSpPr>
          <p:cNvPr id="31" name="Groupe 125"/>
          <p:cNvGrpSpPr/>
          <p:nvPr/>
        </p:nvGrpSpPr>
        <p:grpSpPr>
          <a:xfrm>
            <a:off x="5286380" y="3714752"/>
            <a:ext cx="357190" cy="357188"/>
            <a:chOff x="3371202" y="4628213"/>
            <a:chExt cx="357190" cy="358775"/>
          </a:xfrm>
          <a:solidFill>
            <a:srgbClr val="F8DE70"/>
          </a:solidFill>
        </p:grpSpPr>
        <p:sp>
          <p:nvSpPr>
            <p:cNvPr id="127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32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  <a:grpFill/>
          </p:grpSpPr>
          <p:sp>
            <p:nvSpPr>
              <p:cNvPr id="135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36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33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  <a:grpFill/>
          </p:grpSpPr>
          <p:sp>
            <p:nvSpPr>
              <p:cNvPr id="133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34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34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  <a:grpFill/>
          </p:grpSpPr>
          <p:sp>
            <p:nvSpPr>
              <p:cNvPr id="131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32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grpSp>
        <p:nvGrpSpPr>
          <p:cNvPr id="40" name="Groupe 173"/>
          <p:cNvGrpSpPr/>
          <p:nvPr/>
        </p:nvGrpSpPr>
        <p:grpSpPr>
          <a:xfrm>
            <a:off x="7786710" y="3929066"/>
            <a:ext cx="428628" cy="571504"/>
            <a:chOff x="5143504" y="5354654"/>
            <a:chExt cx="642941" cy="788990"/>
          </a:xfrm>
        </p:grpSpPr>
        <p:grpSp>
          <p:nvGrpSpPr>
            <p:cNvPr id="41" name="Groupe 147"/>
            <p:cNvGrpSpPr/>
            <p:nvPr/>
          </p:nvGrpSpPr>
          <p:grpSpPr>
            <a:xfrm>
              <a:off x="5143504" y="5354654"/>
              <a:ext cx="357190" cy="358775"/>
              <a:chOff x="3371202" y="4628213"/>
              <a:chExt cx="357190" cy="358775"/>
            </a:xfrm>
            <a:solidFill>
              <a:srgbClr val="F8DE70"/>
            </a:solidFill>
          </p:grpSpPr>
          <p:sp>
            <p:nvSpPr>
              <p:cNvPr id="149" name="Oval 80"/>
              <p:cNvSpPr>
                <a:spLocks noChangeArrowheads="1"/>
              </p:cNvSpPr>
              <p:nvPr/>
            </p:nvSpPr>
            <p:spPr bwMode="auto">
              <a:xfrm>
                <a:off x="3371202" y="4628213"/>
                <a:ext cx="357190" cy="358775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 sz="1500"/>
              </a:p>
            </p:txBody>
          </p:sp>
          <p:grpSp>
            <p:nvGrpSpPr>
              <p:cNvPr id="42" name="Group 81"/>
              <p:cNvGrpSpPr>
                <a:grpSpLocks/>
              </p:cNvGrpSpPr>
              <p:nvPr/>
            </p:nvGrpSpPr>
            <p:grpSpPr bwMode="auto">
              <a:xfrm>
                <a:off x="3428992" y="4714884"/>
                <a:ext cx="95603" cy="66346"/>
                <a:chOff x="431" y="3838"/>
                <a:chExt cx="226" cy="227"/>
              </a:xfrm>
              <a:grpFill/>
            </p:grpSpPr>
            <p:sp>
              <p:nvSpPr>
                <p:cNvPr id="158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431" y="3838"/>
                  <a:ext cx="226" cy="227"/>
                </a:xfrm>
                <a:prstGeom prst="line">
                  <a:avLst/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500"/>
                </a:p>
              </p:txBody>
            </p:sp>
            <p:sp>
              <p:nvSpPr>
                <p:cNvPr id="159" name="Line 83"/>
                <p:cNvSpPr>
                  <a:spLocks noChangeShapeType="1"/>
                </p:cNvSpPr>
                <p:nvPr/>
              </p:nvSpPr>
              <p:spPr bwMode="auto">
                <a:xfrm>
                  <a:off x="431" y="3838"/>
                  <a:ext cx="226" cy="227"/>
                </a:xfrm>
                <a:prstGeom prst="line">
                  <a:avLst/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500"/>
                </a:p>
              </p:txBody>
            </p:sp>
          </p:grpSp>
          <p:grpSp>
            <p:nvGrpSpPr>
              <p:cNvPr id="43" name="Group 84"/>
              <p:cNvGrpSpPr>
                <a:grpSpLocks/>
              </p:cNvGrpSpPr>
              <p:nvPr/>
            </p:nvGrpSpPr>
            <p:grpSpPr bwMode="auto">
              <a:xfrm>
                <a:off x="3445838" y="4830464"/>
                <a:ext cx="96131" cy="88787"/>
                <a:chOff x="431" y="3838"/>
                <a:chExt cx="226" cy="227"/>
              </a:xfrm>
              <a:grpFill/>
            </p:grpSpPr>
            <p:sp>
              <p:nvSpPr>
                <p:cNvPr id="156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431" y="3838"/>
                  <a:ext cx="226" cy="227"/>
                </a:xfrm>
                <a:prstGeom prst="line">
                  <a:avLst/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500"/>
                </a:p>
              </p:txBody>
            </p:sp>
            <p:sp>
              <p:nvSpPr>
                <p:cNvPr id="157" name="Line 86"/>
                <p:cNvSpPr>
                  <a:spLocks noChangeShapeType="1"/>
                </p:cNvSpPr>
                <p:nvPr/>
              </p:nvSpPr>
              <p:spPr bwMode="auto">
                <a:xfrm>
                  <a:off x="431" y="3838"/>
                  <a:ext cx="226" cy="227"/>
                </a:xfrm>
                <a:prstGeom prst="line">
                  <a:avLst/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500"/>
                </a:p>
              </p:txBody>
            </p:sp>
          </p:grpSp>
          <p:grpSp>
            <p:nvGrpSpPr>
              <p:cNvPr id="44" name="Group 87"/>
              <p:cNvGrpSpPr>
                <a:grpSpLocks/>
              </p:cNvGrpSpPr>
              <p:nvPr/>
            </p:nvGrpSpPr>
            <p:grpSpPr bwMode="auto">
              <a:xfrm>
                <a:off x="3571868" y="4786322"/>
                <a:ext cx="71834" cy="66346"/>
                <a:chOff x="431" y="3838"/>
                <a:chExt cx="226" cy="227"/>
              </a:xfrm>
              <a:grpFill/>
            </p:grpSpPr>
            <p:sp>
              <p:nvSpPr>
                <p:cNvPr id="153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431" y="3838"/>
                  <a:ext cx="226" cy="227"/>
                </a:xfrm>
                <a:prstGeom prst="line">
                  <a:avLst/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500"/>
                </a:p>
              </p:txBody>
            </p:sp>
            <p:sp>
              <p:nvSpPr>
                <p:cNvPr id="154" name="Line 89"/>
                <p:cNvSpPr>
                  <a:spLocks noChangeShapeType="1"/>
                </p:cNvSpPr>
                <p:nvPr/>
              </p:nvSpPr>
              <p:spPr bwMode="auto">
                <a:xfrm>
                  <a:off x="431" y="3838"/>
                  <a:ext cx="226" cy="227"/>
                </a:xfrm>
                <a:prstGeom prst="line">
                  <a:avLst/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500"/>
                </a:p>
              </p:txBody>
            </p:sp>
          </p:grpSp>
        </p:grpSp>
        <p:grpSp>
          <p:nvGrpSpPr>
            <p:cNvPr id="45" name="Group 118"/>
            <p:cNvGrpSpPr>
              <a:grpSpLocks/>
            </p:cNvGrpSpPr>
            <p:nvPr/>
          </p:nvGrpSpPr>
          <p:grpSpPr bwMode="auto">
            <a:xfrm>
              <a:off x="5643570" y="5999181"/>
              <a:ext cx="142875" cy="144463"/>
              <a:chOff x="567" y="3793"/>
              <a:chExt cx="226" cy="181"/>
            </a:xfrm>
          </p:grpSpPr>
          <p:sp>
            <p:nvSpPr>
              <p:cNvPr id="161" name="Line 119"/>
              <p:cNvSpPr>
                <a:spLocks noChangeShapeType="1"/>
              </p:cNvSpPr>
              <p:nvPr/>
            </p:nvSpPr>
            <p:spPr bwMode="auto">
              <a:xfrm flipH="1">
                <a:off x="567" y="3793"/>
                <a:ext cx="226" cy="18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62" name="Line 120"/>
              <p:cNvSpPr>
                <a:spLocks noChangeShapeType="1"/>
              </p:cNvSpPr>
              <p:nvPr/>
            </p:nvSpPr>
            <p:spPr bwMode="auto">
              <a:xfrm>
                <a:off x="567" y="3793"/>
                <a:ext cx="226" cy="18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sp>
          <p:nvSpPr>
            <p:cNvPr id="163" name="Forme libre 162"/>
            <p:cNvSpPr/>
            <p:nvPr/>
          </p:nvSpPr>
          <p:spPr>
            <a:xfrm>
              <a:off x="5387666" y="5424822"/>
              <a:ext cx="313899" cy="482221"/>
            </a:xfrm>
            <a:custGeom>
              <a:avLst/>
              <a:gdLst>
                <a:gd name="connsiteX0" fmla="*/ 0 w 313899"/>
                <a:gd name="connsiteY0" fmla="*/ 127379 h 482221"/>
                <a:gd name="connsiteX1" fmla="*/ 232012 w 313899"/>
                <a:gd name="connsiteY1" fmla="*/ 59140 h 482221"/>
                <a:gd name="connsiteX2" fmla="*/ 313899 w 313899"/>
                <a:gd name="connsiteY2" fmla="*/ 482221 h 48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899" h="482221">
                  <a:moveTo>
                    <a:pt x="0" y="127379"/>
                  </a:moveTo>
                  <a:cubicBezTo>
                    <a:pt x="89848" y="63689"/>
                    <a:pt x="179696" y="0"/>
                    <a:pt x="232012" y="59140"/>
                  </a:cubicBezTo>
                  <a:cubicBezTo>
                    <a:pt x="284328" y="118280"/>
                    <a:pt x="299113" y="300250"/>
                    <a:pt x="313899" y="482221"/>
                  </a:cubicBezTo>
                </a:path>
              </a:pathLst>
            </a:cu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6" name="Text Box 107"/>
          <p:cNvSpPr txBox="1">
            <a:spLocks noChangeArrowheads="1"/>
          </p:cNvSpPr>
          <p:nvPr/>
        </p:nvSpPr>
        <p:spPr bwMode="auto">
          <a:xfrm>
            <a:off x="2379610" y="2866249"/>
            <a:ext cx="11208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/>
              <a:t>Phase aqueuse</a:t>
            </a:r>
          </a:p>
        </p:txBody>
      </p:sp>
      <p:sp>
        <p:nvSpPr>
          <p:cNvPr id="167" name="Text Box 107"/>
          <p:cNvSpPr txBox="1">
            <a:spLocks noChangeArrowheads="1"/>
          </p:cNvSpPr>
          <p:nvPr/>
        </p:nvSpPr>
        <p:spPr bwMode="auto">
          <a:xfrm>
            <a:off x="-32" y="2937687"/>
            <a:ext cx="11176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/>
              <a:t>Phase </a:t>
            </a:r>
            <a:r>
              <a:rPr lang="fr-FR" sz="1200" dirty="0" smtClean="0"/>
              <a:t>huileuse</a:t>
            </a:r>
            <a:endParaRPr lang="fr-FR" sz="1200" dirty="0"/>
          </a:p>
        </p:txBody>
      </p:sp>
      <p:cxnSp>
        <p:nvCxnSpPr>
          <p:cNvPr id="169" name="Connecteur droit avec flèche 168"/>
          <p:cNvCxnSpPr>
            <a:stCxn id="167" idx="2"/>
          </p:cNvCxnSpPr>
          <p:nvPr/>
        </p:nvCxnSpPr>
        <p:spPr>
          <a:xfrm rot="16200000" flipH="1">
            <a:off x="779437" y="2994023"/>
            <a:ext cx="500066" cy="941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avec flèche 170"/>
          <p:cNvCxnSpPr>
            <a:stCxn id="166" idx="2"/>
          </p:cNvCxnSpPr>
          <p:nvPr/>
        </p:nvCxnSpPr>
        <p:spPr>
          <a:xfrm rot="5400000">
            <a:off x="2505845" y="3209139"/>
            <a:ext cx="500066" cy="368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 Box 107"/>
          <p:cNvSpPr txBox="1">
            <a:spLocks noChangeArrowheads="1"/>
          </p:cNvSpPr>
          <p:nvPr/>
        </p:nvSpPr>
        <p:spPr bwMode="auto">
          <a:xfrm>
            <a:off x="3143240" y="3429000"/>
            <a:ext cx="10999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 smtClean="0"/>
              <a:t>administration</a:t>
            </a:r>
            <a:endParaRPr lang="fr-FR" sz="1200" dirty="0"/>
          </a:p>
        </p:txBody>
      </p:sp>
      <p:sp>
        <p:nvSpPr>
          <p:cNvPr id="173" name="Text Box 107"/>
          <p:cNvSpPr txBox="1">
            <a:spLocks noChangeArrowheads="1"/>
          </p:cNvSpPr>
          <p:nvPr/>
        </p:nvSpPr>
        <p:spPr bwMode="auto">
          <a:xfrm>
            <a:off x="4143372" y="4500570"/>
            <a:ext cx="13869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dirty="0" smtClean="0"/>
              <a:t>Effet dépôt local</a:t>
            </a:r>
            <a:endParaRPr lang="fr-FR" sz="1400" dirty="0"/>
          </a:p>
        </p:txBody>
      </p:sp>
      <p:grpSp>
        <p:nvGrpSpPr>
          <p:cNvPr id="46" name="Groupe 174"/>
          <p:cNvGrpSpPr/>
          <p:nvPr/>
        </p:nvGrpSpPr>
        <p:grpSpPr>
          <a:xfrm>
            <a:off x="5072066" y="4071942"/>
            <a:ext cx="642941" cy="785818"/>
            <a:chOff x="5143504" y="5354654"/>
            <a:chExt cx="642941" cy="788990"/>
          </a:xfrm>
        </p:grpSpPr>
        <p:grpSp>
          <p:nvGrpSpPr>
            <p:cNvPr id="47" name="Groupe 147"/>
            <p:cNvGrpSpPr/>
            <p:nvPr/>
          </p:nvGrpSpPr>
          <p:grpSpPr>
            <a:xfrm>
              <a:off x="5143504" y="5354654"/>
              <a:ext cx="357190" cy="358775"/>
              <a:chOff x="3371202" y="4628213"/>
              <a:chExt cx="357190" cy="358775"/>
            </a:xfrm>
            <a:solidFill>
              <a:srgbClr val="F8DE70"/>
            </a:solidFill>
          </p:grpSpPr>
          <p:sp>
            <p:nvSpPr>
              <p:cNvPr id="181" name="Oval 80"/>
              <p:cNvSpPr>
                <a:spLocks noChangeArrowheads="1"/>
              </p:cNvSpPr>
              <p:nvPr/>
            </p:nvSpPr>
            <p:spPr bwMode="auto">
              <a:xfrm>
                <a:off x="3371202" y="4628213"/>
                <a:ext cx="357190" cy="358775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 sz="1500"/>
              </a:p>
            </p:txBody>
          </p:sp>
          <p:grpSp>
            <p:nvGrpSpPr>
              <p:cNvPr id="48" name="Group 81"/>
              <p:cNvGrpSpPr>
                <a:grpSpLocks/>
              </p:cNvGrpSpPr>
              <p:nvPr/>
            </p:nvGrpSpPr>
            <p:grpSpPr bwMode="auto">
              <a:xfrm>
                <a:off x="3428992" y="4714884"/>
                <a:ext cx="95603" cy="66346"/>
                <a:chOff x="431" y="3838"/>
                <a:chExt cx="226" cy="227"/>
              </a:xfrm>
              <a:grpFill/>
            </p:grpSpPr>
            <p:sp>
              <p:nvSpPr>
                <p:cNvPr id="189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431" y="3838"/>
                  <a:ext cx="226" cy="227"/>
                </a:xfrm>
                <a:prstGeom prst="line">
                  <a:avLst/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500"/>
                </a:p>
              </p:txBody>
            </p:sp>
            <p:sp>
              <p:nvSpPr>
                <p:cNvPr id="190" name="Line 83"/>
                <p:cNvSpPr>
                  <a:spLocks noChangeShapeType="1"/>
                </p:cNvSpPr>
                <p:nvPr/>
              </p:nvSpPr>
              <p:spPr bwMode="auto">
                <a:xfrm>
                  <a:off x="431" y="3838"/>
                  <a:ext cx="226" cy="227"/>
                </a:xfrm>
                <a:prstGeom prst="line">
                  <a:avLst/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500"/>
                </a:p>
              </p:txBody>
            </p:sp>
          </p:grpSp>
          <p:grpSp>
            <p:nvGrpSpPr>
              <p:cNvPr id="49" name="Group 84"/>
              <p:cNvGrpSpPr>
                <a:grpSpLocks/>
              </p:cNvGrpSpPr>
              <p:nvPr/>
            </p:nvGrpSpPr>
            <p:grpSpPr bwMode="auto">
              <a:xfrm>
                <a:off x="3445838" y="4830464"/>
                <a:ext cx="96131" cy="88787"/>
                <a:chOff x="431" y="3838"/>
                <a:chExt cx="226" cy="227"/>
              </a:xfrm>
              <a:grpFill/>
            </p:grpSpPr>
            <p:sp>
              <p:nvSpPr>
                <p:cNvPr id="187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431" y="3838"/>
                  <a:ext cx="226" cy="227"/>
                </a:xfrm>
                <a:prstGeom prst="line">
                  <a:avLst/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500"/>
                </a:p>
              </p:txBody>
            </p:sp>
            <p:sp>
              <p:nvSpPr>
                <p:cNvPr id="188" name="Line 86"/>
                <p:cNvSpPr>
                  <a:spLocks noChangeShapeType="1"/>
                </p:cNvSpPr>
                <p:nvPr/>
              </p:nvSpPr>
              <p:spPr bwMode="auto">
                <a:xfrm>
                  <a:off x="431" y="3838"/>
                  <a:ext cx="226" cy="227"/>
                </a:xfrm>
                <a:prstGeom prst="line">
                  <a:avLst/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500"/>
                </a:p>
              </p:txBody>
            </p:sp>
          </p:grpSp>
          <p:grpSp>
            <p:nvGrpSpPr>
              <p:cNvPr id="50" name="Group 87"/>
              <p:cNvGrpSpPr>
                <a:grpSpLocks/>
              </p:cNvGrpSpPr>
              <p:nvPr/>
            </p:nvGrpSpPr>
            <p:grpSpPr bwMode="auto">
              <a:xfrm>
                <a:off x="3571868" y="4786322"/>
                <a:ext cx="71834" cy="66346"/>
                <a:chOff x="431" y="3838"/>
                <a:chExt cx="226" cy="227"/>
              </a:xfrm>
              <a:grpFill/>
            </p:grpSpPr>
            <p:sp>
              <p:nvSpPr>
                <p:cNvPr id="185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431" y="3838"/>
                  <a:ext cx="226" cy="227"/>
                </a:xfrm>
                <a:prstGeom prst="line">
                  <a:avLst/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500"/>
                </a:p>
              </p:txBody>
            </p:sp>
            <p:sp>
              <p:nvSpPr>
                <p:cNvPr id="186" name="Line 89"/>
                <p:cNvSpPr>
                  <a:spLocks noChangeShapeType="1"/>
                </p:cNvSpPr>
                <p:nvPr/>
              </p:nvSpPr>
              <p:spPr bwMode="auto">
                <a:xfrm>
                  <a:off x="431" y="3838"/>
                  <a:ext cx="226" cy="227"/>
                </a:xfrm>
                <a:prstGeom prst="line">
                  <a:avLst/>
                </a:prstGeom>
                <a:grpFill/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 sz="1500"/>
                </a:p>
              </p:txBody>
            </p:sp>
          </p:grpSp>
        </p:grpSp>
        <p:grpSp>
          <p:nvGrpSpPr>
            <p:cNvPr id="51" name="Group 118"/>
            <p:cNvGrpSpPr>
              <a:grpSpLocks/>
            </p:cNvGrpSpPr>
            <p:nvPr/>
          </p:nvGrpSpPr>
          <p:grpSpPr bwMode="auto">
            <a:xfrm>
              <a:off x="5643570" y="5999181"/>
              <a:ext cx="142875" cy="144463"/>
              <a:chOff x="567" y="3793"/>
              <a:chExt cx="226" cy="181"/>
            </a:xfrm>
          </p:grpSpPr>
          <p:sp>
            <p:nvSpPr>
              <p:cNvPr id="179" name="Line 119"/>
              <p:cNvSpPr>
                <a:spLocks noChangeShapeType="1"/>
              </p:cNvSpPr>
              <p:nvPr/>
            </p:nvSpPr>
            <p:spPr bwMode="auto">
              <a:xfrm flipH="1">
                <a:off x="567" y="3793"/>
                <a:ext cx="226" cy="18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80" name="Line 120"/>
              <p:cNvSpPr>
                <a:spLocks noChangeShapeType="1"/>
              </p:cNvSpPr>
              <p:nvPr/>
            </p:nvSpPr>
            <p:spPr bwMode="auto">
              <a:xfrm>
                <a:off x="567" y="3793"/>
                <a:ext cx="226" cy="18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sp>
          <p:nvSpPr>
            <p:cNvPr id="178" name="Forme libre 177"/>
            <p:cNvSpPr/>
            <p:nvPr/>
          </p:nvSpPr>
          <p:spPr>
            <a:xfrm>
              <a:off x="5387666" y="5424822"/>
              <a:ext cx="313899" cy="482221"/>
            </a:xfrm>
            <a:custGeom>
              <a:avLst/>
              <a:gdLst>
                <a:gd name="connsiteX0" fmla="*/ 0 w 313899"/>
                <a:gd name="connsiteY0" fmla="*/ 127379 h 482221"/>
                <a:gd name="connsiteX1" fmla="*/ 232012 w 313899"/>
                <a:gd name="connsiteY1" fmla="*/ 59140 h 482221"/>
                <a:gd name="connsiteX2" fmla="*/ 313899 w 313899"/>
                <a:gd name="connsiteY2" fmla="*/ 482221 h 48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899" h="482221">
                  <a:moveTo>
                    <a:pt x="0" y="127379"/>
                  </a:moveTo>
                  <a:cubicBezTo>
                    <a:pt x="89848" y="63689"/>
                    <a:pt x="179696" y="0"/>
                    <a:pt x="232012" y="59140"/>
                  </a:cubicBezTo>
                  <a:cubicBezTo>
                    <a:pt x="284328" y="118280"/>
                    <a:pt x="299113" y="300250"/>
                    <a:pt x="313899" y="482221"/>
                  </a:cubicBezTo>
                </a:path>
              </a:pathLst>
            </a:custGeom>
            <a:ln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 190"/>
          <p:cNvGrpSpPr/>
          <p:nvPr/>
        </p:nvGrpSpPr>
        <p:grpSpPr>
          <a:xfrm>
            <a:off x="7367477" y="3500438"/>
            <a:ext cx="1633679" cy="1864205"/>
            <a:chOff x="4643438" y="2183642"/>
            <a:chExt cx="2016669" cy="2347415"/>
          </a:xfrm>
        </p:grpSpPr>
        <p:sp>
          <p:nvSpPr>
            <p:cNvPr id="192" name="Forme libre 191"/>
            <p:cNvSpPr/>
            <p:nvPr/>
          </p:nvSpPr>
          <p:spPr>
            <a:xfrm>
              <a:off x="5629701" y="2183642"/>
              <a:ext cx="1016759" cy="846161"/>
            </a:xfrm>
            <a:custGeom>
              <a:avLst/>
              <a:gdLst>
                <a:gd name="connsiteX0" fmla="*/ 75063 w 1016759"/>
                <a:gd name="connsiteY0" fmla="*/ 0 h 846161"/>
                <a:gd name="connsiteX1" fmla="*/ 75063 w 1016759"/>
                <a:gd name="connsiteY1" fmla="*/ 177421 h 846161"/>
                <a:gd name="connsiteX2" fmla="*/ 525439 w 1016759"/>
                <a:gd name="connsiteY2" fmla="*/ 327546 h 846161"/>
                <a:gd name="connsiteX3" fmla="*/ 798395 w 1016759"/>
                <a:gd name="connsiteY3" fmla="*/ 777922 h 846161"/>
                <a:gd name="connsiteX4" fmla="*/ 1016759 w 1016759"/>
                <a:gd name="connsiteY4" fmla="*/ 736979 h 846161"/>
                <a:gd name="connsiteX5" fmla="*/ 1016759 w 1016759"/>
                <a:gd name="connsiteY5" fmla="*/ 736979 h 84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759" h="846161">
                  <a:moveTo>
                    <a:pt x="75063" y="0"/>
                  </a:moveTo>
                  <a:cubicBezTo>
                    <a:pt x="37531" y="61415"/>
                    <a:pt x="0" y="122830"/>
                    <a:pt x="75063" y="177421"/>
                  </a:cubicBezTo>
                  <a:cubicBezTo>
                    <a:pt x="150126" y="232012"/>
                    <a:pt x="404884" y="227463"/>
                    <a:pt x="525439" y="327546"/>
                  </a:cubicBezTo>
                  <a:cubicBezTo>
                    <a:pt x="645994" y="427629"/>
                    <a:pt x="716509" y="709683"/>
                    <a:pt x="798395" y="777922"/>
                  </a:cubicBezTo>
                  <a:cubicBezTo>
                    <a:pt x="880281" y="846161"/>
                    <a:pt x="1016759" y="736979"/>
                    <a:pt x="1016759" y="736979"/>
                  </a:cubicBezTo>
                  <a:lnTo>
                    <a:pt x="1016759" y="736979"/>
                  </a:lnTo>
                </a:path>
              </a:pathLst>
            </a:custGeom>
            <a:noFill/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Forme libre 193"/>
            <p:cNvSpPr/>
            <p:nvPr/>
          </p:nvSpPr>
          <p:spPr>
            <a:xfrm>
              <a:off x="5538716" y="3009332"/>
              <a:ext cx="1121391" cy="1521725"/>
            </a:xfrm>
            <a:custGeom>
              <a:avLst/>
              <a:gdLst>
                <a:gd name="connsiteX0" fmla="*/ 1121391 w 1121391"/>
                <a:gd name="connsiteY0" fmla="*/ 47767 h 1521725"/>
                <a:gd name="connsiteX1" fmla="*/ 943971 w 1121391"/>
                <a:gd name="connsiteY1" fmla="*/ 47767 h 1521725"/>
                <a:gd name="connsiteX2" fmla="*/ 957618 w 1121391"/>
                <a:gd name="connsiteY2" fmla="*/ 334369 h 1521725"/>
                <a:gd name="connsiteX3" fmla="*/ 602777 w 1121391"/>
                <a:gd name="connsiteY3" fmla="*/ 880280 h 1521725"/>
                <a:gd name="connsiteX4" fmla="*/ 97809 w 1121391"/>
                <a:gd name="connsiteY4" fmla="*/ 1221474 h 1521725"/>
                <a:gd name="connsiteX5" fmla="*/ 15923 w 1121391"/>
                <a:gd name="connsiteY5" fmla="*/ 1521725 h 152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1391" h="1521725">
                  <a:moveTo>
                    <a:pt x="1121391" y="47767"/>
                  </a:moveTo>
                  <a:cubicBezTo>
                    <a:pt x="1046328" y="23883"/>
                    <a:pt x="971266" y="0"/>
                    <a:pt x="943971" y="47767"/>
                  </a:cubicBezTo>
                  <a:cubicBezTo>
                    <a:pt x="916676" y="95534"/>
                    <a:pt x="1014484" y="195617"/>
                    <a:pt x="957618" y="334369"/>
                  </a:cubicBezTo>
                  <a:cubicBezTo>
                    <a:pt x="900752" y="473121"/>
                    <a:pt x="746079" y="732429"/>
                    <a:pt x="602777" y="880280"/>
                  </a:cubicBezTo>
                  <a:cubicBezTo>
                    <a:pt x="459476" y="1028131"/>
                    <a:pt x="195618" y="1114567"/>
                    <a:pt x="97809" y="1221474"/>
                  </a:cubicBezTo>
                  <a:cubicBezTo>
                    <a:pt x="0" y="1328381"/>
                    <a:pt x="7961" y="1425053"/>
                    <a:pt x="15923" y="1521725"/>
                  </a:cubicBezTo>
                </a:path>
              </a:pathLst>
            </a:custGeom>
            <a:noFill/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Forme libre 195"/>
            <p:cNvSpPr/>
            <p:nvPr/>
          </p:nvSpPr>
          <p:spPr>
            <a:xfrm>
              <a:off x="4643438" y="2504364"/>
              <a:ext cx="680113" cy="1594514"/>
            </a:xfrm>
            <a:custGeom>
              <a:avLst/>
              <a:gdLst>
                <a:gd name="connsiteX0" fmla="*/ 623247 w 680113"/>
                <a:gd name="connsiteY0" fmla="*/ 1521726 h 1594514"/>
                <a:gd name="connsiteX1" fmla="*/ 104632 w 680113"/>
                <a:gd name="connsiteY1" fmla="*/ 1139588 h 1594514"/>
                <a:gd name="connsiteX2" fmla="*/ 22746 w 680113"/>
                <a:gd name="connsiteY2" fmla="*/ 334370 h 1594514"/>
                <a:gd name="connsiteX3" fmla="*/ 241110 w 680113"/>
                <a:gd name="connsiteY3" fmla="*/ 61415 h 1594514"/>
                <a:gd name="connsiteX4" fmla="*/ 445826 w 680113"/>
                <a:gd name="connsiteY4" fmla="*/ 702860 h 1594514"/>
                <a:gd name="connsiteX5" fmla="*/ 623247 w 680113"/>
                <a:gd name="connsiteY5" fmla="*/ 1521726 h 159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113" h="1594514">
                  <a:moveTo>
                    <a:pt x="623247" y="1521726"/>
                  </a:moveTo>
                  <a:cubicBezTo>
                    <a:pt x="566381" y="1594514"/>
                    <a:pt x="204716" y="1337481"/>
                    <a:pt x="104632" y="1139588"/>
                  </a:cubicBezTo>
                  <a:cubicBezTo>
                    <a:pt x="4549" y="941695"/>
                    <a:pt x="0" y="514066"/>
                    <a:pt x="22746" y="334370"/>
                  </a:cubicBezTo>
                  <a:cubicBezTo>
                    <a:pt x="45492" y="154675"/>
                    <a:pt x="170597" y="0"/>
                    <a:pt x="241110" y="61415"/>
                  </a:cubicBezTo>
                  <a:cubicBezTo>
                    <a:pt x="311623" y="122830"/>
                    <a:pt x="384411" y="457200"/>
                    <a:pt x="445826" y="702860"/>
                  </a:cubicBezTo>
                  <a:cubicBezTo>
                    <a:pt x="507241" y="948520"/>
                    <a:pt x="680113" y="1448938"/>
                    <a:pt x="623247" y="1521726"/>
                  </a:cubicBezTo>
                  <a:close/>
                </a:path>
              </a:pathLst>
            </a:custGeom>
            <a:ln w="127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Forme libre 196"/>
            <p:cNvSpPr/>
            <p:nvPr/>
          </p:nvSpPr>
          <p:spPr>
            <a:xfrm>
              <a:off x="5597857" y="2579427"/>
              <a:ext cx="827964" cy="1533099"/>
            </a:xfrm>
            <a:custGeom>
              <a:avLst/>
              <a:gdLst>
                <a:gd name="connsiteX0" fmla="*/ 79612 w 827964"/>
                <a:gd name="connsiteY0" fmla="*/ 1460310 h 1533099"/>
                <a:gd name="connsiteX1" fmla="*/ 407158 w 827964"/>
                <a:gd name="connsiteY1" fmla="*/ 1269242 h 1533099"/>
                <a:gd name="connsiteX2" fmla="*/ 816591 w 827964"/>
                <a:gd name="connsiteY2" fmla="*/ 682388 h 1533099"/>
                <a:gd name="connsiteX3" fmla="*/ 475397 w 827964"/>
                <a:gd name="connsiteY3" fmla="*/ 40943 h 1533099"/>
                <a:gd name="connsiteX4" fmla="*/ 257033 w 827964"/>
                <a:gd name="connsiteY4" fmla="*/ 436728 h 1533099"/>
                <a:gd name="connsiteX5" fmla="*/ 25021 w 827964"/>
                <a:gd name="connsiteY5" fmla="*/ 1364776 h 1533099"/>
                <a:gd name="connsiteX6" fmla="*/ 79612 w 827964"/>
                <a:gd name="connsiteY6" fmla="*/ 1460310 h 153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964" h="1533099">
                  <a:moveTo>
                    <a:pt x="79612" y="1460310"/>
                  </a:moveTo>
                  <a:cubicBezTo>
                    <a:pt x="143302" y="1444388"/>
                    <a:pt x="284328" y="1398896"/>
                    <a:pt x="407158" y="1269242"/>
                  </a:cubicBezTo>
                  <a:cubicBezTo>
                    <a:pt x="529988" y="1139588"/>
                    <a:pt x="805218" y="887104"/>
                    <a:pt x="816591" y="682388"/>
                  </a:cubicBezTo>
                  <a:cubicBezTo>
                    <a:pt x="827964" y="477672"/>
                    <a:pt x="568657" y="81886"/>
                    <a:pt x="475397" y="40943"/>
                  </a:cubicBezTo>
                  <a:cubicBezTo>
                    <a:pt x="382137" y="0"/>
                    <a:pt x="332096" y="216089"/>
                    <a:pt x="257033" y="436728"/>
                  </a:cubicBezTo>
                  <a:cubicBezTo>
                    <a:pt x="181970" y="657367"/>
                    <a:pt x="50042" y="1196454"/>
                    <a:pt x="25021" y="1364776"/>
                  </a:cubicBezTo>
                  <a:cubicBezTo>
                    <a:pt x="0" y="1533099"/>
                    <a:pt x="15923" y="1476232"/>
                    <a:pt x="79612" y="1460310"/>
                  </a:cubicBezTo>
                  <a:close/>
                </a:path>
              </a:pathLst>
            </a:custGeom>
            <a:noFill/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Forme libre 197"/>
            <p:cNvSpPr/>
            <p:nvPr/>
          </p:nvSpPr>
          <p:spPr>
            <a:xfrm>
              <a:off x="4995081" y="2477068"/>
              <a:ext cx="866632" cy="1510353"/>
            </a:xfrm>
            <a:custGeom>
              <a:avLst/>
              <a:gdLst>
                <a:gd name="connsiteX0" fmla="*/ 368489 w 866632"/>
                <a:gd name="connsiteY0" fmla="*/ 1330657 h 1510353"/>
                <a:gd name="connsiteX1" fmla="*/ 122829 w 866632"/>
                <a:gd name="connsiteY1" fmla="*/ 580031 h 1510353"/>
                <a:gd name="connsiteX2" fmla="*/ 95534 w 866632"/>
                <a:gd name="connsiteY2" fmla="*/ 102359 h 1510353"/>
                <a:gd name="connsiteX3" fmla="*/ 696035 w 866632"/>
                <a:gd name="connsiteY3" fmla="*/ 20472 h 1510353"/>
                <a:gd name="connsiteX4" fmla="*/ 846161 w 866632"/>
                <a:gd name="connsiteY4" fmla="*/ 225189 h 1510353"/>
                <a:gd name="connsiteX5" fmla="*/ 573206 w 866632"/>
                <a:gd name="connsiteY5" fmla="*/ 1330657 h 1510353"/>
                <a:gd name="connsiteX6" fmla="*/ 368489 w 866632"/>
                <a:gd name="connsiteY6" fmla="*/ 1330657 h 151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6632" h="1510353">
                  <a:moveTo>
                    <a:pt x="368489" y="1330657"/>
                  </a:moveTo>
                  <a:cubicBezTo>
                    <a:pt x="293426" y="1205553"/>
                    <a:pt x="168321" y="784747"/>
                    <a:pt x="122829" y="580031"/>
                  </a:cubicBezTo>
                  <a:cubicBezTo>
                    <a:pt x="77337" y="375315"/>
                    <a:pt x="0" y="195619"/>
                    <a:pt x="95534" y="102359"/>
                  </a:cubicBezTo>
                  <a:cubicBezTo>
                    <a:pt x="191068" y="9099"/>
                    <a:pt x="570931" y="0"/>
                    <a:pt x="696035" y="20472"/>
                  </a:cubicBezTo>
                  <a:cubicBezTo>
                    <a:pt x="821140" y="40944"/>
                    <a:pt x="866632" y="6825"/>
                    <a:pt x="846161" y="225189"/>
                  </a:cubicBezTo>
                  <a:cubicBezTo>
                    <a:pt x="825690" y="443553"/>
                    <a:pt x="655093" y="1150962"/>
                    <a:pt x="573206" y="1330657"/>
                  </a:cubicBezTo>
                  <a:cubicBezTo>
                    <a:pt x="491319" y="1510353"/>
                    <a:pt x="443552" y="1455761"/>
                    <a:pt x="368489" y="1330657"/>
                  </a:cubicBezTo>
                  <a:close/>
                </a:path>
              </a:pathLst>
            </a:custGeom>
            <a:noFill/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Forme libre 198"/>
            <p:cNvSpPr/>
            <p:nvPr/>
          </p:nvSpPr>
          <p:spPr>
            <a:xfrm>
              <a:off x="5456830" y="4076131"/>
              <a:ext cx="154674" cy="220639"/>
            </a:xfrm>
            <a:custGeom>
              <a:avLst/>
              <a:gdLst>
                <a:gd name="connsiteX0" fmla="*/ 138752 w 154674"/>
                <a:gd name="connsiteY0" fmla="*/ 100084 h 220639"/>
                <a:gd name="connsiteX1" fmla="*/ 29570 w 154674"/>
                <a:gd name="connsiteY1" fmla="*/ 209266 h 220639"/>
                <a:gd name="connsiteX2" fmla="*/ 15922 w 154674"/>
                <a:gd name="connsiteY2" fmla="*/ 31845 h 220639"/>
                <a:gd name="connsiteX3" fmla="*/ 125104 w 154674"/>
                <a:gd name="connsiteY3" fmla="*/ 18197 h 220639"/>
                <a:gd name="connsiteX4" fmla="*/ 138752 w 154674"/>
                <a:gd name="connsiteY4" fmla="*/ 100084 h 22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674" h="220639">
                  <a:moveTo>
                    <a:pt x="138752" y="100084"/>
                  </a:moveTo>
                  <a:cubicBezTo>
                    <a:pt x="122830" y="131929"/>
                    <a:pt x="50042" y="220639"/>
                    <a:pt x="29570" y="209266"/>
                  </a:cubicBezTo>
                  <a:cubicBezTo>
                    <a:pt x="9098" y="197893"/>
                    <a:pt x="0" y="63690"/>
                    <a:pt x="15922" y="31845"/>
                  </a:cubicBezTo>
                  <a:cubicBezTo>
                    <a:pt x="31844" y="0"/>
                    <a:pt x="106907" y="13648"/>
                    <a:pt x="125104" y="18197"/>
                  </a:cubicBezTo>
                  <a:cubicBezTo>
                    <a:pt x="143301" y="22746"/>
                    <a:pt x="154674" y="68239"/>
                    <a:pt x="138752" y="100084"/>
                  </a:cubicBezTo>
                  <a:close/>
                </a:path>
              </a:pathLst>
            </a:custGeom>
            <a:noFill/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Forme libre 199"/>
            <p:cNvSpPr/>
            <p:nvPr/>
          </p:nvSpPr>
          <p:spPr>
            <a:xfrm>
              <a:off x="5215720" y="4078407"/>
              <a:ext cx="220638" cy="168321"/>
            </a:xfrm>
            <a:custGeom>
              <a:avLst/>
              <a:gdLst>
                <a:gd name="connsiteX0" fmla="*/ 188793 w 220638"/>
                <a:gd name="connsiteY0" fmla="*/ 166047 h 168321"/>
                <a:gd name="connsiteX1" fmla="*/ 11373 w 220638"/>
                <a:gd name="connsiteY1" fmla="*/ 70512 h 168321"/>
                <a:gd name="connsiteX2" fmla="*/ 120555 w 220638"/>
                <a:gd name="connsiteY2" fmla="*/ 2274 h 168321"/>
                <a:gd name="connsiteX3" fmla="*/ 202441 w 220638"/>
                <a:gd name="connsiteY3" fmla="*/ 56865 h 168321"/>
                <a:gd name="connsiteX4" fmla="*/ 188793 w 220638"/>
                <a:gd name="connsiteY4" fmla="*/ 166047 h 16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638" h="168321">
                  <a:moveTo>
                    <a:pt x="188793" y="166047"/>
                  </a:moveTo>
                  <a:cubicBezTo>
                    <a:pt x="156948" y="168321"/>
                    <a:pt x="22746" y="97807"/>
                    <a:pt x="11373" y="70512"/>
                  </a:cubicBezTo>
                  <a:cubicBezTo>
                    <a:pt x="0" y="43217"/>
                    <a:pt x="88710" y="4548"/>
                    <a:pt x="120555" y="2274"/>
                  </a:cubicBezTo>
                  <a:cubicBezTo>
                    <a:pt x="152400" y="0"/>
                    <a:pt x="188793" y="29570"/>
                    <a:pt x="202441" y="56865"/>
                  </a:cubicBezTo>
                  <a:cubicBezTo>
                    <a:pt x="216089" y="84160"/>
                    <a:pt x="220638" y="163773"/>
                    <a:pt x="188793" y="166047"/>
                  </a:cubicBezTo>
                  <a:close/>
                </a:path>
              </a:pathLst>
            </a:custGeom>
            <a:noFill/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1" name="Forme libre 200"/>
            <p:cNvSpPr/>
            <p:nvPr/>
          </p:nvSpPr>
          <p:spPr>
            <a:xfrm>
              <a:off x="5311254" y="3875964"/>
              <a:ext cx="120555" cy="177421"/>
            </a:xfrm>
            <a:custGeom>
              <a:avLst/>
              <a:gdLst>
                <a:gd name="connsiteX0" fmla="*/ 93259 w 120555"/>
                <a:gd name="connsiteY0" fmla="*/ 177421 h 177421"/>
                <a:gd name="connsiteX1" fmla="*/ 11373 w 120555"/>
                <a:gd name="connsiteY1" fmla="*/ 95535 h 177421"/>
                <a:gd name="connsiteX2" fmla="*/ 25021 w 120555"/>
                <a:gd name="connsiteY2" fmla="*/ 0 h 177421"/>
                <a:gd name="connsiteX3" fmla="*/ 106907 w 120555"/>
                <a:gd name="connsiteY3" fmla="*/ 95535 h 177421"/>
                <a:gd name="connsiteX4" fmla="*/ 93259 w 120555"/>
                <a:gd name="connsiteY4" fmla="*/ 177421 h 17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555" h="177421">
                  <a:moveTo>
                    <a:pt x="93259" y="177421"/>
                  </a:moveTo>
                  <a:cubicBezTo>
                    <a:pt x="77337" y="177421"/>
                    <a:pt x="22746" y="125105"/>
                    <a:pt x="11373" y="95535"/>
                  </a:cubicBezTo>
                  <a:cubicBezTo>
                    <a:pt x="0" y="65965"/>
                    <a:pt x="9099" y="0"/>
                    <a:pt x="25021" y="0"/>
                  </a:cubicBezTo>
                  <a:cubicBezTo>
                    <a:pt x="40943" y="0"/>
                    <a:pt x="93259" y="68240"/>
                    <a:pt x="106907" y="95535"/>
                  </a:cubicBezTo>
                  <a:cubicBezTo>
                    <a:pt x="120555" y="122830"/>
                    <a:pt x="109181" y="177421"/>
                    <a:pt x="93259" y="177421"/>
                  </a:cubicBezTo>
                  <a:close/>
                </a:path>
              </a:pathLst>
            </a:custGeom>
            <a:noFill/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2" name="Forme libre 201"/>
            <p:cNvSpPr/>
            <p:nvPr/>
          </p:nvSpPr>
          <p:spPr>
            <a:xfrm>
              <a:off x="5470478" y="3903259"/>
              <a:ext cx="122829" cy="156950"/>
            </a:xfrm>
            <a:custGeom>
              <a:avLst/>
              <a:gdLst>
                <a:gd name="connsiteX0" fmla="*/ 15922 w 122829"/>
                <a:gd name="connsiteY0" fmla="*/ 68240 h 156950"/>
                <a:gd name="connsiteX1" fmla="*/ 15922 w 122829"/>
                <a:gd name="connsiteY1" fmla="*/ 150126 h 156950"/>
                <a:gd name="connsiteX2" fmla="*/ 111456 w 122829"/>
                <a:gd name="connsiteY2" fmla="*/ 109183 h 156950"/>
                <a:gd name="connsiteX3" fmla="*/ 84161 w 122829"/>
                <a:gd name="connsiteY3" fmla="*/ 13648 h 156950"/>
                <a:gd name="connsiteX4" fmla="*/ 15922 w 122829"/>
                <a:gd name="connsiteY4" fmla="*/ 68240 h 15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9" h="156950">
                  <a:moveTo>
                    <a:pt x="15922" y="68240"/>
                  </a:moveTo>
                  <a:cubicBezTo>
                    <a:pt x="4549" y="90986"/>
                    <a:pt x="0" y="143302"/>
                    <a:pt x="15922" y="150126"/>
                  </a:cubicBezTo>
                  <a:cubicBezTo>
                    <a:pt x="31844" y="156950"/>
                    <a:pt x="100083" y="131929"/>
                    <a:pt x="111456" y="109183"/>
                  </a:cubicBezTo>
                  <a:cubicBezTo>
                    <a:pt x="122829" y="86437"/>
                    <a:pt x="100083" y="27296"/>
                    <a:pt x="84161" y="13648"/>
                  </a:cubicBezTo>
                  <a:cubicBezTo>
                    <a:pt x="68239" y="0"/>
                    <a:pt x="27295" y="45494"/>
                    <a:pt x="15922" y="68240"/>
                  </a:cubicBezTo>
                  <a:close/>
                </a:path>
              </a:pathLst>
            </a:custGeom>
            <a:noFill/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4" name="Forme libre 203"/>
          <p:cNvSpPr/>
          <p:nvPr/>
        </p:nvSpPr>
        <p:spPr>
          <a:xfrm>
            <a:off x="5631436" y="3143248"/>
            <a:ext cx="2941092" cy="746077"/>
          </a:xfrm>
          <a:custGeom>
            <a:avLst/>
            <a:gdLst>
              <a:gd name="connsiteX0" fmla="*/ 0 w 2941092"/>
              <a:gd name="connsiteY0" fmla="*/ 664191 h 746077"/>
              <a:gd name="connsiteX1" fmla="*/ 1610436 w 2941092"/>
              <a:gd name="connsiteY1" fmla="*/ 131928 h 746077"/>
              <a:gd name="connsiteX2" fmla="*/ 2661313 w 2941092"/>
              <a:gd name="connsiteY2" fmla="*/ 22746 h 746077"/>
              <a:gd name="connsiteX3" fmla="*/ 2906973 w 2941092"/>
              <a:gd name="connsiteY3" fmla="*/ 268405 h 746077"/>
              <a:gd name="connsiteX4" fmla="*/ 2866030 w 2941092"/>
              <a:gd name="connsiteY4" fmla="*/ 746077 h 74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1092" h="746077">
                <a:moveTo>
                  <a:pt x="0" y="664191"/>
                </a:moveTo>
                <a:cubicBezTo>
                  <a:pt x="583442" y="451513"/>
                  <a:pt x="1166884" y="238836"/>
                  <a:pt x="1610436" y="131928"/>
                </a:cubicBezTo>
                <a:cubicBezTo>
                  <a:pt x="2053988" y="25021"/>
                  <a:pt x="2445224" y="0"/>
                  <a:pt x="2661313" y="22746"/>
                </a:cubicBezTo>
                <a:cubicBezTo>
                  <a:pt x="2877402" y="45492"/>
                  <a:pt x="2872854" y="147850"/>
                  <a:pt x="2906973" y="268405"/>
                </a:cubicBezTo>
                <a:cubicBezTo>
                  <a:pt x="2941092" y="388960"/>
                  <a:pt x="2903561" y="567518"/>
                  <a:pt x="2866030" y="746077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Text Box 107"/>
          <p:cNvSpPr txBox="1">
            <a:spLocks noChangeArrowheads="1"/>
          </p:cNvSpPr>
          <p:nvPr/>
        </p:nvSpPr>
        <p:spPr bwMode="auto">
          <a:xfrm>
            <a:off x="5715008" y="5072074"/>
            <a:ext cx="21964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dirty="0" smtClean="0"/>
              <a:t>Effet dépôt au niveau du </a:t>
            </a:r>
            <a:r>
              <a:rPr lang="fr-FR" sz="1400" dirty="0" err="1" smtClean="0"/>
              <a:t>gg</a:t>
            </a:r>
            <a:endParaRPr lang="fr-FR" sz="1400" dirty="0" smtClean="0"/>
          </a:p>
        </p:txBody>
      </p:sp>
      <p:grpSp>
        <p:nvGrpSpPr>
          <p:cNvPr id="53" name="Groupe 205"/>
          <p:cNvGrpSpPr/>
          <p:nvPr/>
        </p:nvGrpSpPr>
        <p:grpSpPr>
          <a:xfrm>
            <a:off x="8113406" y="3857628"/>
            <a:ext cx="214314" cy="214312"/>
            <a:chOff x="3371202" y="4628213"/>
            <a:chExt cx="357190" cy="358775"/>
          </a:xfrm>
          <a:solidFill>
            <a:srgbClr val="F8DE70"/>
          </a:solidFill>
        </p:grpSpPr>
        <p:sp>
          <p:nvSpPr>
            <p:cNvPr id="207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54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  <a:grpFill/>
          </p:grpSpPr>
          <p:sp>
            <p:nvSpPr>
              <p:cNvPr id="215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216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55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  <a:grpFill/>
          </p:grpSpPr>
          <p:sp>
            <p:nvSpPr>
              <p:cNvPr id="213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214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56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  <a:grpFill/>
          </p:grpSpPr>
          <p:sp>
            <p:nvSpPr>
              <p:cNvPr id="211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212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sp>
        <p:nvSpPr>
          <p:cNvPr id="217" name="Text Box 107"/>
          <p:cNvSpPr txBox="1">
            <a:spLocks noChangeArrowheads="1"/>
          </p:cNvSpPr>
          <p:nvPr/>
        </p:nvSpPr>
        <p:spPr bwMode="auto">
          <a:xfrm>
            <a:off x="4286248" y="3395963"/>
            <a:ext cx="1357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200" dirty="0" smtClean="0"/>
              <a:t>Dispersion de la phase aqueuse </a:t>
            </a:r>
            <a:endParaRPr lang="fr-FR" sz="1200" dirty="0"/>
          </a:p>
        </p:txBody>
      </p:sp>
      <p:sp>
        <p:nvSpPr>
          <p:cNvPr id="219" name="Forme libre 218"/>
          <p:cNvSpPr/>
          <p:nvPr/>
        </p:nvSpPr>
        <p:spPr>
          <a:xfrm>
            <a:off x="7110484" y="4158672"/>
            <a:ext cx="887104" cy="1342030"/>
          </a:xfrm>
          <a:custGeom>
            <a:avLst/>
            <a:gdLst>
              <a:gd name="connsiteX0" fmla="*/ 0 w 887104"/>
              <a:gd name="connsiteY0" fmla="*/ 45493 h 1342030"/>
              <a:gd name="connsiteX1" fmla="*/ 122829 w 887104"/>
              <a:gd name="connsiteY1" fmla="*/ 86436 h 1342030"/>
              <a:gd name="connsiteX2" fmla="*/ 204716 w 887104"/>
              <a:gd name="connsiteY2" fmla="*/ 564108 h 1342030"/>
              <a:gd name="connsiteX3" fmla="*/ 777922 w 887104"/>
              <a:gd name="connsiteY3" fmla="*/ 1082723 h 1342030"/>
              <a:gd name="connsiteX4" fmla="*/ 859809 w 887104"/>
              <a:gd name="connsiteY4" fmla="*/ 1342030 h 1342030"/>
              <a:gd name="connsiteX5" fmla="*/ 859809 w 887104"/>
              <a:gd name="connsiteY5" fmla="*/ 1342030 h 1342030"/>
              <a:gd name="connsiteX6" fmla="*/ 859809 w 887104"/>
              <a:gd name="connsiteY6" fmla="*/ 1342030 h 134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104" h="1342030">
                <a:moveTo>
                  <a:pt x="0" y="45493"/>
                </a:moveTo>
                <a:cubicBezTo>
                  <a:pt x="44355" y="22746"/>
                  <a:pt x="88710" y="0"/>
                  <a:pt x="122829" y="86436"/>
                </a:cubicBezTo>
                <a:cubicBezTo>
                  <a:pt x="156948" y="172872"/>
                  <a:pt x="95534" y="398060"/>
                  <a:pt x="204716" y="564108"/>
                </a:cubicBezTo>
                <a:cubicBezTo>
                  <a:pt x="313898" y="730156"/>
                  <a:pt x="668740" y="953069"/>
                  <a:pt x="777922" y="1082723"/>
                </a:cubicBezTo>
                <a:cubicBezTo>
                  <a:pt x="887104" y="1212377"/>
                  <a:pt x="859809" y="1342030"/>
                  <a:pt x="859809" y="1342030"/>
                </a:cubicBezTo>
                <a:lnTo>
                  <a:pt x="859809" y="1342030"/>
                </a:lnTo>
                <a:lnTo>
                  <a:pt x="859809" y="1342030"/>
                </a:lnTo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Forme libre 219"/>
          <p:cNvSpPr/>
          <p:nvPr/>
        </p:nvSpPr>
        <p:spPr>
          <a:xfrm>
            <a:off x="7151427" y="3500438"/>
            <a:ext cx="1007659" cy="700585"/>
          </a:xfrm>
          <a:custGeom>
            <a:avLst/>
            <a:gdLst>
              <a:gd name="connsiteX0" fmla="*/ 982639 w 1007659"/>
              <a:gd name="connsiteY0" fmla="*/ 0 h 700585"/>
              <a:gd name="connsiteX1" fmla="*/ 900752 w 1007659"/>
              <a:gd name="connsiteY1" fmla="*/ 150126 h 700585"/>
              <a:gd name="connsiteX2" fmla="*/ 341194 w 1007659"/>
              <a:gd name="connsiteY2" fmla="*/ 232012 h 700585"/>
              <a:gd name="connsiteX3" fmla="*/ 95534 w 1007659"/>
              <a:gd name="connsiteY3" fmla="*/ 641445 h 700585"/>
              <a:gd name="connsiteX4" fmla="*/ 0 w 1007659"/>
              <a:gd name="connsiteY4" fmla="*/ 586854 h 70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659" h="700585">
                <a:moveTo>
                  <a:pt x="982639" y="0"/>
                </a:moveTo>
                <a:cubicBezTo>
                  <a:pt x="995149" y="55728"/>
                  <a:pt x="1007659" y="111457"/>
                  <a:pt x="900752" y="150126"/>
                </a:cubicBezTo>
                <a:cubicBezTo>
                  <a:pt x="793845" y="188795"/>
                  <a:pt x="475397" y="150126"/>
                  <a:pt x="341194" y="232012"/>
                </a:cubicBezTo>
                <a:cubicBezTo>
                  <a:pt x="206991" y="313899"/>
                  <a:pt x="152400" y="582305"/>
                  <a:pt x="95534" y="641445"/>
                </a:cubicBezTo>
                <a:cubicBezTo>
                  <a:pt x="38668" y="700585"/>
                  <a:pt x="19334" y="643719"/>
                  <a:pt x="0" y="586854"/>
                </a:cubicBezTo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/>
          <p:cNvSpPr/>
          <p:nvPr/>
        </p:nvSpPr>
        <p:spPr>
          <a:xfrm>
            <a:off x="571472" y="1285860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Emulsion d’huile dans l’eau ( MF59):  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véhicules (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delivery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systems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42" name="Connecteur droit 141"/>
          <p:cNvCxnSpPr/>
          <p:nvPr/>
        </p:nvCxnSpPr>
        <p:spPr>
          <a:xfrm>
            <a:off x="214314" y="426992"/>
            <a:ext cx="407193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3588878" y="500042"/>
            <a:ext cx="1966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b. Les émulsions : </a:t>
            </a:r>
          </a:p>
        </p:txBody>
      </p:sp>
      <p:sp>
        <p:nvSpPr>
          <p:cNvPr id="146" name="Flèche droite 145"/>
          <p:cNvSpPr/>
          <p:nvPr/>
        </p:nvSpPr>
        <p:spPr>
          <a:xfrm>
            <a:off x="142844" y="1392023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71472" y="1714488"/>
            <a:ext cx="8572528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fr-FR" sz="15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Mode d’action : </a:t>
            </a:r>
          </a:p>
          <a:p>
            <a:pPr lvl="1"/>
            <a:endParaRPr lang="fr-FR" sz="500" dirty="0" smtClean="0"/>
          </a:p>
          <a:p>
            <a:pPr lvl="1">
              <a:buFontTx/>
              <a:buChar char="•"/>
            </a:pPr>
            <a:r>
              <a:rPr lang="fr-FR" sz="1500" dirty="0" smtClean="0"/>
              <a:t>   L’effet dépôt ne s’exerce pas seulement au site d’injection mais au sein même du tissu lymphatique.</a:t>
            </a:r>
          </a:p>
          <a:p>
            <a:pPr lvl="1">
              <a:buFontTx/>
              <a:buChar char="•"/>
            </a:pPr>
            <a:r>
              <a:rPr lang="fr-FR" sz="1500" dirty="0" smtClean="0"/>
              <a:t>   MF59 induit une forte production d’anticorps (réponse humorale augmentée).</a:t>
            </a:r>
          </a:p>
          <a:p>
            <a:pPr lvl="1"/>
            <a:endParaRPr lang="fr-FR" sz="15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Avantages : </a:t>
            </a:r>
          </a:p>
          <a:p>
            <a:endParaRPr lang="fr-FR" sz="500" dirty="0" smtClean="0"/>
          </a:p>
          <a:p>
            <a:pPr lvl="1">
              <a:buFont typeface="Arial" pitchFamily="34" charset="0"/>
              <a:buChar char="•"/>
            </a:pPr>
            <a:r>
              <a:rPr lang="fr-FR" sz="1500" dirty="0" smtClean="0"/>
              <a:t>   L’utilisation d’une huile métabolisable et la bonne dispersion au site d’injection, évite les réactions </a:t>
            </a:r>
          </a:p>
          <a:p>
            <a:pPr lvl="1"/>
            <a:r>
              <a:rPr lang="fr-FR" sz="1500" dirty="0" smtClean="0"/>
              <a:t>     locales (bonne innocuité), </a:t>
            </a:r>
          </a:p>
          <a:p>
            <a:pPr lvl="1">
              <a:buFont typeface="Arial" pitchFamily="34" charset="0"/>
              <a:buChar char="•"/>
            </a:pPr>
            <a:r>
              <a:rPr lang="fr-FR" sz="1500" dirty="0" smtClean="0"/>
              <a:t>   Un effet dépôt au sein du tissu lymphatique.</a:t>
            </a:r>
          </a:p>
          <a:p>
            <a:pPr lvl="1">
              <a:buFontTx/>
              <a:buChar char="•"/>
            </a:pPr>
            <a:endParaRPr lang="fr-FR" sz="1500" dirty="0" smtClean="0">
              <a:solidFill>
                <a:srgbClr val="FFFF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Application : </a:t>
            </a:r>
          </a:p>
          <a:p>
            <a:endParaRPr lang="fr-FR" sz="500" dirty="0" smtClean="0"/>
          </a:p>
          <a:p>
            <a:pPr lvl="1">
              <a:buFont typeface="Arial" pitchFamily="34" charset="0"/>
              <a:buChar char="•"/>
            </a:pPr>
            <a:r>
              <a:rPr lang="fr-FR" sz="1500" dirty="0" smtClean="0"/>
              <a:t>    MF59 est adapté à l’utilisation chez l’homme. Il est utilisé dans un vaccin antigrippal en  Europe</a:t>
            </a:r>
            <a:r>
              <a:rPr lang="fr-FR" sz="1500" dirty="0" smtClean="0">
                <a:solidFill>
                  <a:srgbClr val="EAEAEA"/>
                </a:solidFill>
              </a:rPr>
              <a:t>.</a:t>
            </a:r>
            <a:endParaRPr lang="fr-FR" sz="1500" dirty="0" smtClean="0"/>
          </a:p>
        </p:txBody>
      </p:sp>
      <p:sp>
        <p:nvSpPr>
          <p:cNvPr id="155" name="Rectangle 154"/>
          <p:cNvSpPr/>
          <p:nvPr/>
        </p:nvSpPr>
        <p:spPr>
          <a:xfrm>
            <a:off x="571472" y="1285860"/>
            <a:ext cx="3846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Emulsion d’huile dans l’eau ( MF59):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véhicules (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delivery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systems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14314" y="426992"/>
            <a:ext cx="407193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88878" y="500042"/>
            <a:ext cx="1966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b. Les émulsions : 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142844" y="1392023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71472" y="1142984"/>
            <a:ext cx="857252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 smtClean="0"/>
              <a:t>  Polyesters biocompatibles et biodégradables de poly (lactate-</a:t>
            </a:r>
            <a:r>
              <a:rPr lang="fr-FR" sz="1500" dirty="0" err="1" smtClean="0"/>
              <a:t>co</a:t>
            </a:r>
            <a:r>
              <a:rPr lang="fr-FR" sz="1500" dirty="0" smtClean="0"/>
              <a:t>-</a:t>
            </a:r>
            <a:r>
              <a:rPr lang="fr-FR" sz="1500" dirty="0" err="1" smtClean="0"/>
              <a:t>glycolates</a:t>
            </a:r>
            <a:r>
              <a:rPr lang="fr-FR" sz="1500" dirty="0" smtClean="0"/>
              <a:t>) (</a:t>
            </a:r>
            <a:r>
              <a:rPr lang="fr-FR" sz="1500" dirty="0" err="1" smtClean="0"/>
              <a:t>PLGs</a:t>
            </a:r>
            <a:r>
              <a:rPr lang="fr-FR" sz="1500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fr-FR" sz="1500" dirty="0"/>
          </a:p>
          <a:p>
            <a:pPr>
              <a:buFont typeface="Wingdings" pitchFamily="2" charset="2"/>
              <a:buChar char="Ø"/>
            </a:pPr>
            <a:endParaRPr lang="fr-FR" sz="1500" dirty="0" smtClean="0"/>
          </a:p>
          <a:p>
            <a:pPr>
              <a:buFont typeface="Wingdings" pitchFamily="2" charset="2"/>
              <a:buChar char="Ø"/>
            </a:pPr>
            <a:endParaRPr lang="fr-FR" sz="1500" dirty="0"/>
          </a:p>
          <a:p>
            <a:pPr>
              <a:buFont typeface="Wingdings" pitchFamily="2" charset="2"/>
              <a:buChar char="Ø"/>
            </a:pPr>
            <a:endParaRPr lang="fr-FR" sz="1500" dirty="0" smtClean="0"/>
          </a:p>
          <a:p>
            <a:endParaRPr lang="fr-FR" sz="1500" dirty="0"/>
          </a:p>
          <a:p>
            <a:endParaRPr lang="fr-FR" sz="1500" dirty="0" smtClean="0"/>
          </a:p>
          <a:p>
            <a:pPr>
              <a:buFont typeface="Wingdings" pitchFamily="2" charset="2"/>
              <a:buChar char="Ø"/>
            </a:pPr>
            <a:endParaRPr lang="fr-FR" sz="1500" dirty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L’activité </a:t>
            </a:r>
            <a:r>
              <a:rPr lang="fr-FR" sz="1500" dirty="0" err="1" smtClean="0"/>
              <a:t>adjuvante</a:t>
            </a:r>
            <a:r>
              <a:rPr lang="fr-FR" sz="1500" dirty="0" smtClean="0"/>
              <a:t> (découverte dans le début des années 90s) est due à :</a:t>
            </a:r>
          </a:p>
          <a:p>
            <a:pPr>
              <a:buFont typeface="Wingdings" pitchFamily="2" charset="2"/>
              <a:buChar char="Ø"/>
            </a:pPr>
            <a:endParaRPr lang="fr-FR" sz="1500" dirty="0" smtClean="0"/>
          </a:p>
          <a:p>
            <a:pPr>
              <a:buFont typeface="Wingdings" pitchFamily="2" charset="2"/>
              <a:buChar char="Ø"/>
            </a:pPr>
            <a:endParaRPr lang="fr-FR" sz="1500" dirty="0"/>
          </a:p>
          <a:p>
            <a:pPr>
              <a:buFont typeface="Wingdings" pitchFamily="2" charset="2"/>
              <a:buChar char="Ø"/>
            </a:pPr>
            <a:endParaRPr lang="fr-FR" sz="1500" dirty="0" smtClean="0"/>
          </a:p>
          <a:p>
            <a:pPr>
              <a:buFont typeface="Wingdings" pitchFamily="2" charset="2"/>
              <a:buChar char="Ø"/>
            </a:pPr>
            <a:endParaRPr lang="fr-FR" sz="1500" dirty="0"/>
          </a:p>
          <a:p>
            <a:pPr>
              <a:buFont typeface="Wingdings" pitchFamily="2" charset="2"/>
              <a:buChar char="Ø"/>
            </a:pPr>
            <a:endParaRPr lang="fr-FR" sz="1500" dirty="0" smtClean="0"/>
          </a:p>
          <a:p>
            <a:pPr>
              <a:buFont typeface="Wingdings" pitchFamily="2" charset="2"/>
              <a:buChar char="Ø"/>
            </a:pPr>
            <a:endParaRPr lang="fr-FR" sz="1500" dirty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Alternative des </a:t>
            </a:r>
            <a:r>
              <a:rPr lang="fr-FR" sz="1500" dirty="0" err="1" smtClean="0"/>
              <a:t>PLGs</a:t>
            </a:r>
            <a:r>
              <a:rPr lang="fr-FR" sz="1500" dirty="0" smtClean="0"/>
              <a:t> :</a:t>
            </a:r>
          </a:p>
          <a:p>
            <a:pPr>
              <a:buFont typeface="Wingdings" pitchFamily="2" charset="2"/>
              <a:buChar char="Ø"/>
            </a:pPr>
            <a:endParaRPr lang="fr-FR" sz="1500" dirty="0"/>
          </a:p>
          <a:p>
            <a:pPr>
              <a:buFont typeface="Wingdings" pitchFamily="2" charset="2"/>
              <a:buChar char="Ø"/>
            </a:pPr>
            <a:endParaRPr lang="fr-FR" sz="1500" dirty="0" smtClean="0"/>
          </a:p>
          <a:p>
            <a:pPr>
              <a:buFont typeface="Wingdings" pitchFamily="2" charset="2"/>
              <a:buChar char="Ø"/>
            </a:pPr>
            <a:endParaRPr lang="fr-FR" sz="1500" dirty="0"/>
          </a:p>
          <a:p>
            <a:pPr>
              <a:buFont typeface="Wingdings" pitchFamily="2" charset="2"/>
              <a:buChar char="Ø"/>
            </a:pPr>
            <a:endParaRPr lang="fr-FR" sz="15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Les </a:t>
            </a:r>
            <a:r>
              <a:rPr lang="fr-FR" sz="1500" dirty="0" err="1" smtClean="0"/>
              <a:t>PLGs</a:t>
            </a:r>
            <a:r>
              <a:rPr lang="fr-FR" sz="1500" dirty="0" smtClean="0"/>
              <a:t> chargés agissent aussi par effet dépôt.</a:t>
            </a:r>
          </a:p>
          <a:p>
            <a:pPr>
              <a:buFont typeface="Wingdings" pitchFamily="2" charset="2"/>
              <a:buChar char="Ø"/>
            </a:pPr>
            <a:endParaRPr lang="fr-FR" sz="15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Principale application : vaccin à ADN (meilleur réponse que les plasmides nues) mais aussi en essais avec</a:t>
            </a:r>
          </a:p>
          <a:p>
            <a:r>
              <a:rPr lang="fr-FR" sz="1500" dirty="0" smtClean="0"/>
              <a:t>Vaccin </a:t>
            </a:r>
            <a:r>
              <a:rPr lang="fr-FR" sz="1500" dirty="0" err="1" smtClean="0"/>
              <a:t>anti-HIV</a:t>
            </a:r>
            <a:r>
              <a:rPr lang="fr-FR" sz="1500" dirty="0" smtClean="0"/>
              <a:t> (</a:t>
            </a:r>
            <a:r>
              <a:rPr lang="fr-FR" sz="1500" dirty="0"/>
              <a:t>gag </a:t>
            </a:r>
            <a:r>
              <a:rPr lang="fr-FR" sz="1500" dirty="0" smtClean="0"/>
              <a:t>DNA/</a:t>
            </a:r>
            <a:r>
              <a:rPr lang="fr-FR" sz="1500" dirty="0" smtClean="0">
                <a:solidFill>
                  <a:srgbClr val="FF0000"/>
                </a:solidFill>
              </a:rPr>
              <a:t>PLG</a:t>
            </a:r>
            <a:r>
              <a:rPr lang="fr-FR" sz="1500" dirty="0" smtClean="0"/>
              <a:t>, </a:t>
            </a:r>
            <a:r>
              <a:rPr lang="fr-FR" sz="1500" dirty="0" err="1" smtClean="0"/>
              <a:t>env</a:t>
            </a:r>
            <a:r>
              <a:rPr lang="fr-FR" sz="1500" dirty="0" smtClean="0"/>
              <a:t> </a:t>
            </a:r>
            <a:r>
              <a:rPr lang="fr-FR" sz="1500" dirty="0"/>
              <a:t>DNA/</a:t>
            </a:r>
            <a:r>
              <a:rPr lang="fr-FR" sz="1500" dirty="0">
                <a:solidFill>
                  <a:srgbClr val="FF0000"/>
                </a:solidFill>
              </a:rPr>
              <a:t>PLG</a:t>
            </a:r>
            <a:r>
              <a:rPr lang="fr-FR" sz="1500" dirty="0"/>
              <a:t> </a:t>
            </a:r>
            <a:r>
              <a:rPr lang="fr-FR" sz="1500" dirty="0" err="1" smtClean="0"/>
              <a:t>Microparticles</a:t>
            </a:r>
            <a:r>
              <a:rPr lang="fr-FR" sz="1500" dirty="0" smtClean="0"/>
              <a:t> et  </a:t>
            </a:r>
            <a:r>
              <a:rPr lang="fr-FR" sz="1500" dirty="0" err="1" smtClean="0"/>
              <a:t>rec</a:t>
            </a:r>
            <a:r>
              <a:rPr lang="fr-FR" sz="1500" dirty="0" smtClean="0"/>
              <a:t> gp120/</a:t>
            </a:r>
            <a:r>
              <a:rPr lang="fr-FR" sz="1500" dirty="0" err="1" smtClean="0"/>
              <a:t>CpG</a:t>
            </a:r>
            <a:r>
              <a:rPr lang="fr-FR" sz="1500" dirty="0" smtClean="0"/>
              <a:t>/</a:t>
            </a:r>
            <a:r>
              <a:rPr lang="fr-FR" sz="1500" dirty="0">
                <a:solidFill>
                  <a:srgbClr val="FF0000"/>
                </a:solidFill>
              </a:rPr>
              <a:t>PLG</a:t>
            </a:r>
            <a:r>
              <a:rPr lang="fr-FR" sz="1500" dirty="0"/>
              <a:t> </a:t>
            </a:r>
            <a:r>
              <a:rPr lang="fr-FR" sz="1500" dirty="0" err="1" smtClean="0"/>
              <a:t>Microparticles</a:t>
            </a:r>
            <a:r>
              <a:rPr lang="fr-FR" sz="1500" dirty="0" smtClean="0"/>
              <a:t>)</a:t>
            </a:r>
          </a:p>
          <a:p>
            <a:pPr lvl="1"/>
            <a:endParaRPr lang="fr-FR" sz="1500" dirty="0" smtClean="0"/>
          </a:p>
        </p:txBody>
      </p:sp>
      <p:sp>
        <p:nvSpPr>
          <p:cNvPr id="79" name="Rectangle 78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véhicules (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delivery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systems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214314" y="426992"/>
            <a:ext cx="407193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307070" y="500042"/>
            <a:ext cx="6937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  Les microparticules (polyesters : 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PLGs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fr-FR" b="1" dirty="0">
                <a:solidFill>
                  <a:srgbClr val="FF0000"/>
                </a:solidFill>
              </a:rPr>
              <a:t>poly(</a:t>
            </a:r>
            <a:r>
              <a:rPr lang="fr-FR" b="1" dirty="0" err="1">
                <a:solidFill>
                  <a:srgbClr val="FF0000"/>
                </a:solidFill>
              </a:rPr>
              <a:t>lactide-co-glycolides</a:t>
            </a:r>
            <a:r>
              <a:rPr lang="fr-FR" b="1" dirty="0" smtClean="0">
                <a:solidFill>
                  <a:srgbClr val="FF0000"/>
                </a:solidFill>
              </a:rPr>
              <a:t>))</a:t>
            </a:r>
            <a:endParaRPr lang="fr-FR" b="1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8976" y="3508266"/>
            <a:ext cx="20002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smtClean="0"/>
              <a:t>L’encapsidation </a:t>
            </a:r>
            <a:r>
              <a:rPr lang="fr-FR" sz="1500" dirty="0"/>
              <a:t>des antigènes avec les particules </a:t>
            </a:r>
            <a:r>
              <a:rPr lang="fr-FR" sz="1500" dirty="0" err="1"/>
              <a:t>PLGs</a:t>
            </a:r>
            <a:endParaRPr lang="fr-FR" sz="1500" dirty="0"/>
          </a:p>
        </p:txBody>
      </p:sp>
      <p:sp>
        <p:nvSpPr>
          <p:cNvPr id="11" name="Rectangle 10"/>
          <p:cNvSpPr/>
          <p:nvPr/>
        </p:nvSpPr>
        <p:spPr>
          <a:xfrm>
            <a:off x="4067944" y="3674348"/>
            <a:ext cx="4320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smtClean="0"/>
              <a:t>La phagocytose par les macrophages et cellules dendritiques        (diamètre &lt; 5µm)</a:t>
            </a:r>
            <a:endParaRPr lang="fr-FR" sz="1500" dirty="0"/>
          </a:p>
        </p:txBody>
      </p:sp>
      <p:sp>
        <p:nvSpPr>
          <p:cNvPr id="4" name="Rectangle 3"/>
          <p:cNvSpPr/>
          <p:nvPr/>
        </p:nvSpPr>
        <p:spPr>
          <a:xfrm>
            <a:off x="827584" y="5005868"/>
            <a:ext cx="18486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err="1" smtClean="0"/>
              <a:t>PLGs</a:t>
            </a:r>
            <a:r>
              <a:rPr lang="fr-FR" sz="1500" dirty="0" smtClean="0"/>
              <a:t> avec surface </a:t>
            </a:r>
            <a:r>
              <a:rPr lang="fr-FR" sz="1500" b="1" dirty="0" smtClean="0">
                <a:solidFill>
                  <a:srgbClr val="FF0000"/>
                </a:solidFill>
              </a:rPr>
              <a:t>chargés</a:t>
            </a:r>
            <a:endParaRPr lang="fr-FR" sz="1500" b="1" dirty="0"/>
          </a:p>
        </p:txBody>
      </p:sp>
      <p:sp>
        <p:nvSpPr>
          <p:cNvPr id="14" name="Rectangle 13"/>
          <p:cNvSpPr/>
          <p:nvPr/>
        </p:nvSpPr>
        <p:spPr>
          <a:xfrm>
            <a:off x="3586730" y="5062368"/>
            <a:ext cx="13681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smtClean="0"/>
              <a:t>Adsorption des antigènes </a:t>
            </a:r>
            <a:endParaRPr lang="fr-FR" sz="1500" dirty="0"/>
          </a:p>
        </p:txBody>
      </p:sp>
      <p:sp>
        <p:nvSpPr>
          <p:cNvPr id="16" name="Rectangle 15"/>
          <p:cNvSpPr/>
          <p:nvPr/>
        </p:nvSpPr>
        <p:spPr>
          <a:xfrm>
            <a:off x="5962993" y="4948426"/>
            <a:ext cx="302958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smtClean="0"/>
              <a:t>Meilleur chargement des antigènes par rapport à l’encapsidation</a:t>
            </a:r>
          </a:p>
          <a:p>
            <a:r>
              <a:rPr lang="fr-FR" sz="1500" dirty="0" smtClean="0"/>
              <a:t>(ex ADN </a:t>
            </a:r>
            <a:r>
              <a:rPr lang="fr-FR" sz="1500" dirty="0" err="1" smtClean="0"/>
              <a:t>plasmidique</a:t>
            </a:r>
            <a:r>
              <a:rPr lang="fr-FR" sz="1500" dirty="0" smtClean="0"/>
              <a:t>)</a:t>
            </a:r>
            <a:endParaRPr lang="fr-FR" sz="1500" dirty="0"/>
          </a:p>
        </p:txBody>
      </p:sp>
      <p:sp>
        <p:nvSpPr>
          <p:cNvPr id="18" name="Line 169"/>
          <p:cNvSpPr>
            <a:spLocks noChangeShapeType="1"/>
          </p:cNvSpPr>
          <p:nvPr/>
        </p:nvSpPr>
        <p:spPr bwMode="auto">
          <a:xfrm flipV="1">
            <a:off x="2999224" y="3962697"/>
            <a:ext cx="61051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sp>
        <p:nvSpPr>
          <p:cNvPr id="19" name="Line 169"/>
          <p:cNvSpPr>
            <a:spLocks noChangeShapeType="1"/>
          </p:cNvSpPr>
          <p:nvPr/>
        </p:nvSpPr>
        <p:spPr bwMode="auto">
          <a:xfrm flipV="1">
            <a:off x="2676239" y="5340841"/>
            <a:ext cx="61051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sp>
        <p:nvSpPr>
          <p:cNvPr id="20" name="Line 169"/>
          <p:cNvSpPr>
            <a:spLocks noChangeShapeType="1"/>
          </p:cNvSpPr>
          <p:nvPr/>
        </p:nvSpPr>
        <p:spPr bwMode="auto">
          <a:xfrm flipV="1">
            <a:off x="5242914" y="5340841"/>
            <a:ext cx="61051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2938323" cy="149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8179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214314" y="426992"/>
            <a:ext cx="628651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1504" y="11483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VACCINS  :</a:t>
            </a:r>
            <a:r>
              <a:rPr lang="en-GB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sym typeface="Symbol" pitchFamily="18" charset="2"/>
              </a:rPr>
              <a:t> </a:t>
            </a:r>
            <a:r>
              <a:rPr lang="en-GB" dirty="0" smtClean="0">
                <a:sym typeface="Symbol" pitchFamily="18" charset="2"/>
              </a:rPr>
              <a:t>	        	</a:t>
            </a:r>
          </a:p>
          <a:p>
            <a:pPr>
              <a:buFont typeface="Wingdings" pitchFamily="2" charset="2"/>
              <a:buChar char="Ø"/>
            </a:pPr>
            <a:endParaRPr lang="en-GB" dirty="0" smtClean="0">
              <a:sym typeface="Symbol" pitchFamily="18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ym typeface="Symbol" pitchFamily="18" charset="2"/>
              </a:rPr>
              <a:t>  Bonne </a:t>
            </a:r>
            <a:r>
              <a:rPr lang="en-GB" dirty="0" err="1" smtClean="0">
                <a:sym typeface="Symbol" pitchFamily="18" charset="2"/>
              </a:rPr>
              <a:t>immunogénicité</a:t>
            </a:r>
            <a:r>
              <a:rPr lang="en-GB" dirty="0" smtClean="0">
                <a:sym typeface="Symbol" pitchFamily="18" charset="2"/>
              </a:rPr>
              <a:t>  	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ym typeface="Symbol" pitchFamily="18" charset="2"/>
              </a:rPr>
              <a:t>  </a:t>
            </a:r>
            <a:r>
              <a:rPr lang="en-GB" dirty="0" err="1" smtClean="0">
                <a:sym typeface="Symbol" pitchFamily="18" charset="2"/>
              </a:rPr>
              <a:t>Innocuité</a:t>
            </a:r>
            <a:r>
              <a:rPr lang="en-GB" dirty="0" smtClean="0">
                <a:sym typeface="Symbol" pitchFamily="18" charset="2"/>
              </a:rPr>
              <a:t>                           			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42910" y="2702478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VACCINATION</a:t>
            </a:r>
            <a:r>
              <a:rPr lang="en-GB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sym typeface="Symbol" pitchFamily="18" charset="2"/>
              </a:rPr>
              <a:t>  :            </a:t>
            </a:r>
          </a:p>
          <a:p>
            <a:endParaRPr lang="en-GB" dirty="0" smtClean="0">
              <a:sym typeface="Symbol" pitchFamily="18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en-GB" dirty="0" smtClean="0">
                <a:sym typeface="Symbol" pitchFamily="18" charset="2"/>
              </a:rPr>
              <a:t>  </a:t>
            </a:r>
            <a:r>
              <a:rPr lang="en-GB" dirty="0" err="1" smtClean="0">
                <a:sym typeface="Symbol" pitchFamily="18" charset="2"/>
              </a:rPr>
              <a:t>Génération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err="1" smtClean="0">
                <a:sym typeface="Symbol" pitchFamily="18" charset="2"/>
              </a:rPr>
              <a:t>d’</a:t>
            </a:r>
            <a:r>
              <a:rPr lang="en-GB" b="1" dirty="0" err="1" smtClean="0">
                <a:solidFill>
                  <a:srgbClr val="FF0000"/>
                </a:solidFill>
                <a:sym typeface="Symbol" pitchFamily="18" charset="2"/>
              </a:rPr>
              <a:t>EFFECTEURS</a:t>
            </a:r>
            <a:r>
              <a:rPr lang="en-GB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GB" dirty="0" smtClean="0">
                <a:sym typeface="Symbol" pitchFamily="18" charset="2"/>
              </a:rPr>
              <a:t>( CTL, Ac )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28596" y="3916924"/>
            <a:ext cx="1794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defRPr/>
            </a:pPr>
            <a:r>
              <a:rPr lang="fr-FR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PROTECTION  :</a:t>
            </a:r>
            <a:endParaRPr lang="fr-FR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sym typeface="Symbol" pitchFamily="18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910" y="4545296"/>
            <a:ext cx="71438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fr-FR" smtClean="0">
                <a:sym typeface="Symbol" pitchFamily="18" charset="2"/>
              </a:rPr>
              <a:t>  Pérennisation de la </a:t>
            </a:r>
            <a:r>
              <a:rPr lang="fr-FR" b="1" smtClean="0">
                <a:solidFill>
                  <a:srgbClr val="FF0000"/>
                </a:solidFill>
                <a:sym typeface="Symbol" pitchFamily="18" charset="2"/>
              </a:rPr>
              <a:t>MÉMOIRE IMMUNOLOGIQUE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Ø"/>
            </a:pPr>
            <a:r>
              <a:rPr lang="fr-FR" smtClean="0">
                <a:sym typeface="Symbol" pitchFamily="18" charset="2"/>
              </a:rPr>
              <a:t>  Augmentation de l’affinité des Ac protecteurs</a:t>
            </a:r>
            <a:endParaRPr lang="fr-FR">
              <a:solidFill>
                <a:srgbClr val="CCFF66"/>
              </a:solidFill>
              <a:sym typeface="Symbol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0"/>
            <a:ext cx="4286280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 Eléments d’une protection vaccinale</a:t>
            </a:r>
            <a:endParaRPr lang="fr-FR" sz="2000" dirty="0"/>
          </a:p>
        </p:txBody>
      </p:sp>
      <p:sp>
        <p:nvSpPr>
          <p:cNvPr id="13" name="Flèche droite 12"/>
          <p:cNvSpPr/>
          <p:nvPr/>
        </p:nvSpPr>
        <p:spPr>
          <a:xfrm>
            <a:off x="142844" y="1262710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142844" y="2786058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142844" y="4000504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0522" y="500042"/>
            <a:ext cx="5415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  Les particules lipidiques (liposomes et autres ….) :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71472" y="1142984"/>
            <a:ext cx="857252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 smtClean="0"/>
              <a:t>  Le pouvoir adjuvant  des particules lipidiques décrit par Allison et </a:t>
            </a:r>
            <a:r>
              <a:rPr lang="fr-FR" sz="1500" dirty="0" err="1" smtClean="0"/>
              <a:t>Gregoriadis</a:t>
            </a:r>
            <a:r>
              <a:rPr lang="fr-FR" sz="1500" dirty="0" smtClean="0"/>
              <a:t> en 1974.  </a:t>
            </a:r>
          </a:p>
          <a:p>
            <a:endParaRPr lang="fr-FR" sz="8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Ce sont des structures qui miment la structure d’un pathogène  (surtout la membrane) et l’incorporation</a:t>
            </a:r>
          </a:p>
          <a:p>
            <a:r>
              <a:rPr lang="fr-FR" sz="1500" dirty="0" smtClean="0"/>
              <a:t>     d’un antigène dans ce système augmente considérablement la réponse. </a:t>
            </a:r>
          </a:p>
          <a:p>
            <a:r>
              <a:rPr lang="fr-FR" sz="1500" dirty="0" smtClean="0"/>
              <a:t>     On évite ainsi  le risque que peut apporter un pathogène entier. </a:t>
            </a:r>
          </a:p>
          <a:p>
            <a:endParaRPr lang="en-US" sz="8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Structure de base  :</a:t>
            </a:r>
          </a:p>
          <a:p>
            <a:endParaRPr lang="fr-FR" sz="800" dirty="0" smtClean="0"/>
          </a:p>
          <a:p>
            <a:r>
              <a:rPr lang="fr-FR" sz="1500" dirty="0" smtClean="0"/>
              <a:t>       Elles sont formées d’une ou plusieurs  sphère(s) en bicouche lipidique, d’un  diamètre de 50 nm à </a:t>
            </a:r>
          </a:p>
          <a:p>
            <a:r>
              <a:rPr lang="fr-FR" sz="1500" dirty="0" smtClean="0"/>
              <a:t>       quelques micromètres,  constituée de phospholipides délimitant un compartiment  aqueux.</a:t>
            </a:r>
          </a:p>
          <a:p>
            <a:endParaRPr lang="fr-FR" sz="8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L’antigène est :</a:t>
            </a:r>
          </a:p>
          <a:p>
            <a:endParaRPr lang="fr-FR" sz="500" dirty="0" smtClean="0"/>
          </a:p>
          <a:p>
            <a:pPr lvl="1">
              <a:buFont typeface="Arial" pitchFamily="34" charset="0"/>
              <a:buChar char="•"/>
            </a:pPr>
            <a:r>
              <a:rPr lang="fr-FR" sz="1500" dirty="0" smtClean="0"/>
              <a:t>  Soit à l’intérieur s’il est hydrophile,</a:t>
            </a:r>
          </a:p>
          <a:p>
            <a:pPr lvl="1">
              <a:buFont typeface="Arial" pitchFamily="34" charset="0"/>
              <a:buChar char="•"/>
            </a:pPr>
            <a:r>
              <a:rPr lang="fr-FR" sz="1500" dirty="0" smtClean="0"/>
              <a:t>  Soit  inséré dans la bicouche lipidique s’il est hydrophobe,</a:t>
            </a:r>
          </a:p>
          <a:p>
            <a:pPr lvl="1">
              <a:buFont typeface="Arial" pitchFamily="34" charset="0"/>
              <a:buChar char="•"/>
            </a:pPr>
            <a:r>
              <a:rPr lang="fr-FR" sz="1500" dirty="0" smtClean="0"/>
              <a:t>  Soit exposé vers l’extérieur.</a:t>
            </a:r>
          </a:p>
        </p:txBody>
      </p:sp>
      <p:sp>
        <p:nvSpPr>
          <p:cNvPr id="10" name="Text Box 100"/>
          <p:cNvSpPr txBox="1">
            <a:spLocks noChangeArrowheads="1"/>
          </p:cNvSpPr>
          <p:nvPr/>
        </p:nvSpPr>
        <p:spPr bwMode="auto">
          <a:xfrm>
            <a:off x="0" y="4929198"/>
            <a:ext cx="1142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/>
              <a:t>antigène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31913" y="5013325"/>
            <a:ext cx="1295400" cy="1223963"/>
            <a:chOff x="3470" y="3067"/>
            <a:chExt cx="998" cy="907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470" y="3067"/>
              <a:ext cx="998" cy="90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3560" y="3158"/>
              <a:ext cx="817" cy="72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411413" y="5589588"/>
            <a:ext cx="288925" cy="2159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700338" y="566102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419475" y="5229225"/>
            <a:ext cx="1439863" cy="792163"/>
            <a:chOff x="1429" y="1661"/>
            <a:chExt cx="907" cy="499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474" y="1933"/>
              <a:ext cx="862" cy="227"/>
              <a:chOff x="1474" y="1933"/>
              <a:chExt cx="862" cy="227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>
                <a:off x="1474" y="2160"/>
                <a:ext cx="862" cy="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Oval 14"/>
              <p:cNvSpPr>
                <a:spLocks noChangeArrowheads="1"/>
              </p:cNvSpPr>
              <p:nvPr/>
            </p:nvSpPr>
            <p:spPr bwMode="auto">
              <a:xfrm>
                <a:off x="1474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Oval 15"/>
              <p:cNvSpPr>
                <a:spLocks noChangeArrowheads="1"/>
              </p:cNvSpPr>
              <p:nvPr/>
            </p:nvSpPr>
            <p:spPr bwMode="auto">
              <a:xfrm>
                <a:off x="1565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" name="Oval 16"/>
              <p:cNvSpPr>
                <a:spLocks noChangeArrowheads="1"/>
              </p:cNvSpPr>
              <p:nvPr/>
            </p:nvSpPr>
            <p:spPr bwMode="auto">
              <a:xfrm>
                <a:off x="1655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" name="Oval 17"/>
              <p:cNvSpPr>
                <a:spLocks noChangeArrowheads="1"/>
              </p:cNvSpPr>
              <p:nvPr/>
            </p:nvSpPr>
            <p:spPr bwMode="auto">
              <a:xfrm>
                <a:off x="1746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Oval 18"/>
              <p:cNvSpPr>
                <a:spLocks noChangeArrowheads="1"/>
              </p:cNvSpPr>
              <p:nvPr/>
            </p:nvSpPr>
            <p:spPr bwMode="auto">
              <a:xfrm>
                <a:off x="1836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" name="Oval 19"/>
              <p:cNvSpPr>
                <a:spLocks noChangeArrowheads="1"/>
              </p:cNvSpPr>
              <p:nvPr/>
            </p:nvSpPr>
            <p:spPr bwMode="auto">
              <a:xfrm>
                <a:off x="1927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" name="Oval 20"/>
              <p:cNvSpPr>
                <a:spLocks noChangeArrowheads="1"/>
              </p:cNvSpPr>
              <p:nvPr/>
            </p:nvSpPr>
            <p:spPr bwMode="auto">
              <a:xfrm>
                <a:off x="2018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" name="Oval 21"/>
              <p:cNvSpPr>
                <a:spLocks noChangeArrowheads="1"/>
              </p:cNvSpPr>
              <p:nvPr/>
            </p:nvSpPr>
            <p:spPr bwMode="auto">
              <a:xfrm>
                <a:off x="2109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" name="Oval 22"/>
              <p:cNvSpPr>
                <a:spLocks noChangeArrowheads="1"/>
              </p:cNvSpPr>
              <p:nvPr/>
            </p:nvSpPr>
            <p:spPr bwMode="auto">
              <a:xfrm>
                <a:off x="2199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1496" y="1933"/>
                <a:ext cx="45" cy="136"/>
                <a:chOff x="1882" y="3158"/>
                <a:chExt cx="227" cy="635"/>
              </a:xfrm>
            </p:grpSpPr>
            <p:sp>
              <p:nvSpPr>
                <p:cNvPr id="92" name="Freeform 24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1586" y="1933"/>
                <a:ext cx="45" cy="136"/>
                <a:chOff x="1882" y="3158"/>
                <a:chExt cx="227" cy="635"/>
              </a:xfrm>
            </p:grpSpPr>
            <p:sp>
              <p:nvSpPr>
                <p:cNvPr id="90" name="Freeform 27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1" name="Freeform 28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" name="Group 29"/>
              <p:cNvGrpSpPr>
                <a:grpSpLocks/>
              </p:cNvGrpSpPr>
              <p:nvPr/>
            </p:nvGrpSpPr>
            <p:grpSpPr bwMode="auto">
              <a:xfrm>
                <a:off x="1677" y="1933"/>
                <a:ext cx="45" cy="136"/>
                <a:chOff x="1882" y="3158"/>
                <a:chExt cx="227" cy="635"/>
              </a:xfrm>
            </p:grpSpPr>
            <p:sp>
              <p:nvSpPr>
                <p:cNvPr id="88" name="Freeform 30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9" name="Freeform 31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7" name="Group 32"/>
              <p:cNvGrpSpPr>
                <a:grpSpLocks/>
              </p:cNvGrpSpPr>
              <p:nvPr/>
            </p:nvGrpSpPr>
            <p:grpSpPr bwMode="auto">
              <a:xfrm>
                <a:off x="1768" y="1933"/>
                <a:ext cx="45" cy="136"/>
                <a:chOff x="1882" y="3158"/>
                <a:chExt cx="227" cy="635"/>
              </a:xfrm>
            </p:grpSpPr>
            <p:sp>
              <p:nvSpPr>
                <p:cNvPr id="86" name="Freeform 33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7" name="Freeform 34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8" name="Group 35"/>
              <p:cNvGrpSpPr>
                <a:grpSpLocks/>
              </p:cNvGrpSpPr>
              <p:nvPr/>
            </p:nvGrpSpPr>
            <p:grpSpPr bwMode="auto">
              <a:xfrm>
                <a:off x="1858" y="1933"/>
                <a:ext cx="45" cy="136"/>
                <a:chOff x="1882" y="3158"/>
                <a:chExt cx="227" cy="635"/>
              </a:xfrm>
            </p:grpSpPr>
            <p:sp>
              <p:nvSpPr>
                <p:cNvPr id="84" name="Freeform 36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5" name="Freeform 37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9" name="Group 38"/>
              <p:cNvGrpSpPr>
                <a:grpSpLocks/>
              </p:cNvGrpSpPr>
              <p:nvPr/>
            </p:nvGrpSpPr>
            <p:grpSpPr bwMode="auto">
              <a:xfrm>
                <a:off x="1949" y="1933"/>
                <a:ext cx="45" cy="136"/>
                <a:chOff x="1882" y="3158"/>
                <a:chExt cx="227" cy="635"/>
              </a:xfrm>
            </p:grpSpPr>
            <p:sp>
              <p:nvSpPr>
                <p:cNvPr id="82" name="Freeform 39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" name="Freeform 40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" name="Group 41"/>
              <p:cNvGrpSpPr>
                <a:grpSpLocks/>
              </p:cNvGrpSpPr>
              <p:nvPr/>
            </p:nvGrpSpPr>
            <p:grpSpPr bwMode="auto">
              <a:xfrm>
                <a:off x="2040" y="1933"/>
                <a:ext cx="45" cy="136"/>
                <a:chOff x="1882" y="3158"/>
                <a:chExt cx="227" cy="635"/>
              </a:xfrm>
            </p:grpSpPr>
            <p:sp>
              <p:nvSpPr>
                <p:cNvPr id="80" name="Freeform 42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1" name="Freeform 43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1" name="Group 44"/>
              <p:cNvGrpSpPr>
                <a:grpSpLocks/>
              </p:cNvGrpSpPr>
              <p:nvPr/>
            </p:nvGrpSpPr>
            <p:grpSpPr bwMode="auto">
              <a:xfrm>
                <a:off x="2221" y="1933"/>
                <a:ext cx="45" cy="136"/>
                <a:chOff x="1882" y="3158"/>
                <a:chExt cx="227" cy="635"/>
              </a:xfrm>
            </p:grpSpPr>
            <p:sp>
              <p:nvSpPr>
                <p:cNvPr id="78" name="Freeform 45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" name="Freeform 46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2" name="Group 47"/>
              <p:cNvGrpSpPr>
                <a:grpSpLocks/>
              </p:cNvGrpSpPr>
              <p:nvPr/>
            </p:nvGrpSpPr>
            <p:grpSpPr bwMode="auto">
              <a:xfrm>
                <a:off x="2133" y="1933"/>
                <a:ext cx="45" cy="136"/>
                <a:chOff x="1882" y="3158"/>
                <a:chExt cx="227" cy="635"/>
              </a:xfrm>
            </p:grpSpPr>
            <p:sp>
              <p:nvSpPr>
                <p:cNvPr id="76" name="Freeform 48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3" name="Group 50"/>
            <p:cNvGrpSpPr>
              <a:grpSpLocks/>
            </p:cNvGrpSpPr>
            <p:nvPr/>
          </p:nvGrpSpPr>
          <p:grpSpPr bwMode="auto">
            <a:xfrm rot="10800000">
              <a:off x="1429" y="1661"/>
              <a:ext cx="862" cy="227"/>
              <a:chOff x="1474" y="1933"/>
              <a:chExt cx="862" cy="227"/>
            </a:xfrm>
          </p:grpSpPr>
          <p:sp>
            <p:nvSpPr>
              <p:cNvPr id="19" name="Line 51"/>
              <p:cNvSpPr>
                <a:spLocks noChangeShapeType="1"/>
              </p:cNvSpPr>
              <p:nvPr/>
            </p:nvSpPr>
            <p:spPr bwMode="auto">
              <a:xfrm>
                <a:off x="1474" y="2160"/>
                <a:ext cx="862" cy="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Oval 52"/>
              <p:cNvSpPr>
                <a:spLocks noChangeArrowheads="1"/>
              </p:cNvSpPr>
              <p:nvPr/>
            </p:nvSpPr>
            <p:spPr bwMode="auto">
              <a:xfrm>
                <a:off x="1474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" name="Oval 53"/>
              <p:cNvSpPr>
                <a:spLocks noChangeArrowheads="1"/>
              </p:cNvSpPr>
              <p:nvPr/>
            </p:nvSpPr>
            <p:spPr bwMode="auto">
              <a:xfrm>
                <a:off x="1565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" name="Oval 54"/>
              <p:cNvSpPr>
                <a:spLocks noChangeArrowheads="1"/>
              </p:cNvSpPr>
              <p:nvPr/>
            </p:nvSpPr>
            <p:spPr bwMode="auto">
              <a:xfrm>
                <a:off x="1655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" name="Oval 55"/>
              <p:cNvSpPr>
                <a:spLocks noChangeArrowheads="1"/>
              </p:cNvSpPr>
              <p:nvPr/>
            </p:nvSpPr>
            <p:spPr bwMode="auto">
              <a:xfrm>
                <a:off x="1746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Oval 56"/>
              <p:cNvSpPr>
                <a:spLocks noChangeArrowheads="1"/>
              </p:cNvSpPr>
              <p:nvPr/>
            </p:nvSpPr>
            <p:spPr bwMode="auto">
              <a:xfrm>
                <a:off x="1836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" name="Oval 57"/>
              <p:cNvSpPr>
                <a:spLocks noChangeArrowheads="1"/>
              </p:cNvSpPr>
              <p:nvPr/>
            </p:nvSpPr>
            <p:spPr bwMode="auto">
              <a:xfrm>
                <a:off x="1927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" name="Oval 58"/>
              <p:cNvSpPr>
                <a:spLocks noChangeArrowheads="1"/>
              </p:cNvSpPr>
              <p:nvPr/>
            </p:nvSpPr>
            <p:spPr bwMode="auto">
              <a:xfrm>
                <a:off x="2018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" name="Oval 59"/>
              <p:cNvSpPr>
                <a:spLocks noChangeArrowheads="1"/>
              </p:cNvSpPr>
              <p:nvPr/>
            </p:nvSpPr>
            <p:spPr bwMode="auto">
              <a:xfrm>
                <a:off x="2109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" name="Oval 60"/>
              <p:cNvSpPr>
                <a:spLocks noChangeArrowheads="1"/>
              </p:cNvSpPr>
              <p:nvPr/>
            </p:nvSpPr>
            <p:spPr bwMode="auto">
              <a:xfrm>
                <a:off x="2199" y="2069"/>
                <a:ext cx="91" cy="91"/>
              </a:xfrm>
              <a:prstGeom prst="ellipse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4" name="Group 61"/>
              <p:cNvGrpSpPr>
                <a:grpSpLocks/>
              </p:cNvGrpSpPr>
              <p:nvPr/>
            </p:nvGrpSpPr>
            <p:grpSpPr bwMode="auto">
              <a:xfrm>
                <a:off x="1496" y="1933"/>
                <a:ext cx="45" cy="136"/>
                <a:chOff x="1882" y="3158"/>
                <a:chExt cx="227" cy="635"/>
              </a:xfrm>
            </p:grpSpPr>
            <p:sp>
              <p:nvSpPr>
                <p:cNvPr id="55" name="Freeform 62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6" name="Freeform 63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5" name="Group 64"/>
              <p:cNvGrpSpPr>
                <a:grpSpLocks/>
              </p:cNvGrpSpPr>
              <p:nvPr/>
            </p:nvGrpSpPr>
            <p:grpSpPr bwMode="auto">
              <a:xfrm>
                <a:off x="1586" y="1933"/>
                <a:ext cx="45" cy="136"/>
                <a:chOff x="1882" y="3158"/>
                <a:chExt cx="227" cy="635"/>
              </a:xfrm>
            </p:grpSpPr>
            <p:sp>
              <p:nvSpPr>
                <p:cNvPr id="53" name="Freeform 65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4" name="Freeform 66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7" name="Group 67"/>
              <p:cNvGrpSpPr>
                <a:grpSpLocks/>
              </p:cNvGrpSpPr>
              <p:nvPr/>
            </p:nvGrpSpPr>
            <p:grpSpPr bwMode="auto">
              <a:xfrm>
                <a:off x="1677" y="1933"/>
                <a:ext cx="45" cy="136"/>
                <a:chOff x="1882" y="3158"/>
                <a:chExt cx="227" cy="635"/>
              </a:xfrm>
            </p:grpSpPr>
            <p:sp>
              <p:nvSpPr>
                <p:cNvPr id="51" name="Freeform 68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2" name="Freeform 69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8" name="Group 70"/>
              <p:cNvGrpSpPr>
                <a:grpSpLocks/>
              </p:cNvGrpSpPr>
              <p:nvPr/>
            </p:nvGrpSpPr>
            <p:grpSpPr bwMode="auto">
              <a:xfrm>
                <a:off x="1768" y="1933"/>
                <a:ext cx="45" cy="136"/>
                <a:chOff x="1882" y="3158"/>
                <a:chExt cx="227" cy="635"/>
              </a:xfrm>
            </p:grpSpPr>
            <p:sp>
              <p:nvSpPr>
                <p:cNvPr id="49" name="Freeform 71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" name="Freeform 72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7" name="Group 73"/>
              <p:cNvGrpSpPr>
                <a:grpSpLocks/>
              </p:cNvGrpSpPr>
              <p:nvPr/>
            </p:nvGrpSpPr>
            <p:grpSpPr bwMode="auto">
              <a:xfrm>
                <a:off x="1858" y="1933"/>
                <a:ext cx="45" cy="136"/>
                <a:chOff x="1882" y="3158"/>
                <a:chExt cx="227" cy="635"/>
              </a:xfrm>
            </p:grpSpPr>
            <p:sp>
              <p:nvSpPr>
                <p:cNvPr id="47" name="Freeform 74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" name="Freeform 75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8" name="Group 76"/>
              <p:cNvGrpSpPr>
                <a:grpSpLocks/>
              </p:cNvGrpSpPr>
              <p:nvPr/>
            </p:nvGrpSpPr>
            <p:grpSpPr bwMode="auto">
              <a:xfrm>
                <a:off x="1949" y="1933"/>
                <a:ext cx="45" cy="136"/>
                <a:chOff x="1882" y="3158"/>
                <a:chExt cx="227" cy="635"/>
              </a:xfrm>
            </p:grpSpPr>
            <p:sp>
              <p:nvSpPr>
                <p:cNvPr id="45" name="Freeform 77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6" name="Freeform 78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9" name="Group 79"/>
              <p:cNvGrpSpPr>
                <a:grpSpLocks/>
              </p:cNvGrpSpPr>
              <p:nvPr/>
            </p:nvGrpSpPr>
            <p:grpSpPr bwMode="auto">
              <a:xfrm>
                <a:off x="2040" y="1933"/>
                <a:ext cx="45" cy="136"/>
                <a:chOff x="1882" y="3158"/>
                <a:chExt cx="227" cy="635"/>
              </a:xfrm>
            </p:grpSpPr>
            <p:sp>
              <p:nvSpPr>
                <p:cNvPr id="43" name="Freeform 80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4" name="Freeform 81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0" name="Group 82"/>
              <p:cNvGrpSpPr>
                <a:grpSpLocks/>
              </p:cNvGrpSpPr>
              <p:nvPr/>
            </p:nvGrpSpPr>
            <p:grpSpPr bwMode="auto">
              <a:xfrm>
                <a:off x="2221" y="1933"/>
                <a:ext cx="45" cy="136"/>
                <a:chOff x="1882" y="3158"/>
                <a:chExt cx="227" cy="635"/>
              </a:xfrm>
            </p:grpSpPr>
            <p:sp>
              <p:nvSpPr>
                <p:cNvPr id="41" name="Freeform 83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" name="Freeform 84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71" name="Group 85"/>
              <p:cNvGrpSpPr>
                <a:grpSpLocks/>
              </p:cNvGrpSpPr>
              <p:nvPr/>
            </p:nvGrpSpPr>
            <p:grpSpPr bwMode="auto">
              <a:xfrm>
                <a:off x="2133" y="1933"/>
                <a:ext cx="45" cy="136"/>
                <a:chOff x="1882" y="3158"/>
                <a:chExt cx="227" cy="635"/>
              </a:xfrm>
            </p:grpSpPr>
            <p:sp>
              <p:nvSpPr>
                <p:cNvPr id="39" name="Freeform 86"/>
                <p:cNvSpPr>
                  <a:spLocks/>
                </p:cNvSpPr>
                <p:nvPr/>
              </p:nvSpPr>
              <p:spPr bwMode="auto">
                <a:xfrm>
                  <a:off x="1882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" name="Freeform 87"/>
                <p:cNvSpPr>
                  <a:spLocks/>
                </p:cNvSpPr>
                <p:nvPr/>
              </p:nvSpPr>
              <p:spPr bwMode="auto">
                <a:xfrm>
                  <a:off x="2018" y="3158"/>
                  <a:ext cx="91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91"/>
                    </a:cxn>
                    <a:cxn ang="0">
                      <a:pos x="0" y="227"/>
                    </a:cxn>
                    <a:cxn ang="0">
                      <a:pos x="91" y="363"/>
                    </a:cxn>
                    <a:cxn ang="0">
                      <a:pos x="0" y="499"/>
                    </a:cxn>
                    <a:cxn ang="0">
                      <a:pos x="91" y="635"/>
                    </a:cxn>
                  </a:cxnLst>
                  <a:rect l="0" t="0" r="r" b="b"/>
                  <a:pathLst>
                    <a:path w="91" h="635">
                      <a:moveTo>
                        <a:pt x="0" y="0"/>
                      </a:moveTo>
                      <a:cubicBezTo>
                        <a:pt x="45" y="26"/>
                        <a:pt x="91" y="53"/>
                        <a:pt x="91" y="91"/>
                      </a:cubicBezTo>
                      <a:cubicBezTo>
                        <a:pt x="91" y="129"/>
                        <a:pt x="0" y="182"/>
                        <a:pt x="0" y="227"/>
                      </a:cubicBezTo>
                      <a:cubicBezTo>
                        <a:pt x="0" y="272"/>
                        <a:pt x="91" y="318"/>
                        <a:pt x="91" y="363"/>
                      </a:cubicBezTo>
                      <a:cubicBezTo>
                        <a:pt x="91" y="408"/>
                        <a:pt x="0" y="454"/>
                        <a:pt x="0" y="499"/>
                      </a:cubicBezTo>
                      <a:cubicBezTo>
                        <a:pt x="0" y="544"/>
                        <a:pt x="45" y="589"/>
                        <a:pt x="91" y="635"/>
                      </a:cubicBezTo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94" name="Text Box 88"/>
          <p:cNvSpPr txBox="1">
            <a:spLocks noChangeArrowheads="1"/>
          </p:cNvSpPr>
          <p:nvPr/>
        </p:nvSpPr>
        <p:spPr bwMode="auto">
          <a:xfrm>
            <a:off x="3059113" y="6022975"/>
            <a:ext cx="22252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/>
              <a:t>Bicouche de phospholipides</a:t>
            </a:r>
          </a:p>
        </p:txBody>
      </p:sp>
      <p:grpSp>
        <p:nvGrpSpPr>
          <p:cNvPr id="72" name="Group 91"/>
          <p:cNvGrpSpPr>
            <a:grpSpLocks/>
          </p:cNvGrpSpPr>
          <p:nvPr/>
        </p:nvGrpSpPr>
        <p:grpSpPr bwMode="auto">
          <a:xfrm>
            <a:off x="1835150" y="5445125"/>
            <a:ext cx="215900" cy="215900"/>
            <a:chOff x="4241" y="3612"/>
            <a:chExt cx="272" cy="181"/>
          </a:xfrm>
        </p:grpSpPr>
        <p:sp>
          <p:nvSpPr>
            <p:cNvPr id="96" name="Line 89"/>
            <p:cNvSpPr>
              <a:spLocks noChangeShapeType="1"/>
            </p:cNvSpPr>
            <p:nvPr/>
          </p:nvSpPr>
          <p:spPr bwMode="auto">
            <a:xfrm>
              <a:off x="4241" y="3612"/>
              <a:ext cx="272" cy="13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97" name="Line 90"/>
            <p:cNvSpPr>
              <a:spLocks noChangeShapeType="1"/>
            </p:cNvSpPr>
            <p:nvPr/>
          </p:nvSpPr>
          <p:spPr bwMode="auto">
            <a:xfrm flipH="1">
              <a:off x="4241" y="3612"/>
              <a:ext cx="227" cy="1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73" name="Group 92"/>
          <p:cNvGrpSpPr>
            <a:grpSpLocks/>
          </p:cNvGrpSpPr>
          <p:nvPr/>
        </p:nvGrpSpPr>
        <p:grpSpPr bwMode="auto">
          <a:xfrm>
            <a:off x="2051050" y="5661025"/>
            <a:ext cx="215900" cy="215900"/>
            <a:chOff x="4241" y="3612"/>
            <a:chExt cx="272" cy="181"/>
          </a:xfrm>
        </p:grpSpPr>
        <p:sp>
          <p:nvSpPr>
            <p:cNvPr id="99" name="Line 93"/>
            <p:cNvSpPr>
              <a:spLocks noChangeShapeType="1"/>
            </p:cNvSpPr>
            <p:nvPr/>
          </p:nvSpPr>
          <p:spPr bwMode="auto">
            <a:xfrm>
              <a:off x="4241" y="3612"/>
              <a:ext cx="272" cy="13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0" name="Line 94"/>
            <p:cNvSpPr>
              <a:spLocks noChangeShapeType="1"/>
            </p:cNvSpPr>
            <p:nvPr/>
          </p:nvSpPr>
          <p:spPr bwMode="auto">
            <a:xfrm flipH="1">
              <a:off x="4241" y="3612"/>
              <a:ext cx="227" cy="1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74" name="Group 95"/>
          <p:cNvGrpSpPr>
            <a:grpSpLocks/>
          </p:cNvGrpSpPr>
          <p:nvPr/>
        </p:nvGrpSpPr>
        <p:grpSpPr bwMode="auto">
          <a:xfrm>
            <a:off x="1547813" y="5589588"/>
            <a:ext cx="215900" cy="215900"/>
            <a:chOff x="4241" y="3612"/>
            <a:chExt cx="272" cy="181"/>
          </a:xfrm>
        </p:grpSpPr>
        <p:sp>
          <p:nvSpPr>
            <p:cNvPr id="102" name="Line 96"/>
            <p:cNvSpPr>
              <a:spLocks noChangeShapeType="1"/>
            </p:cNvSpPr>
            <p:nvPr/>
          </p:nvSpPr>
          <p:spPr bwMode="auto">
            <a:xfrm>
              <a:off x="4241" y="3612"/>
              <a:ext cx="272" cy="13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3" name="Line 97"/>
            <p:cNvSpPr>
              <a:spLocks noChangeShapeType="1"/>
            </p:cNvSpPr>
            <p:nvPr/>
          </p:nvSpPr>
          <p:spPr bwMode="auto">
            <a:xfrm flipH="1">
              <a:off x="4241" y="3612"/>
              <a:ext cx="227" cy="1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04" name="Line 98"/>
          <p:cNvSpPr>
            <a:spLocks noChangeShapeType="1"/>
          </p:cNvSpPr>
          <p:nvPr/>
        </p:nvSpPr>
        <p:spPr bwMode="auto">
          <a:xfrm>
            <a:off x="1116013" y="5300663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5" name="Line 99"/>
          <p:cNvSpPr>
            <a:spLocks noChangeShapeType="1"/>
          </p:cNvSpPr>
          <p:nvPr/>
        </p:nvSpPr>
        <p:spPr bwMode="auto">
          <a:xfrm flipH="1">
            <a:off x="179388" y="53006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75" name="Group 101"/>
          <p:cNvGrpSpPr>
            <a:grpSpLocks/>
          </p:cNvGrpSpPr>
          <p:nvPr/>
        </p:nvGrpSpPr>
        <p:grpSpPr bwMode="auto">
          <a:xfrm>
            <a:off x="2195513" y="5084763"/>
            <a:ext cx="144462" cy="144462"/>
            <a:chOff x="4241" y="3612"/>
            <a:chExt cx="272" cy="181"/>
          </a:xfrm>
        </p:grpSpPr>
        <p:sp>
          <p:nvSpPr>
            <p:cNvPr id="107" name="Line 102"/>
            <p:cNvSpPr>
              <a:spLocks noChangeShapeType="1"/>
            </p:cNvSpPr>
            <p:nvPr/>
          </p:nvSpPr>
          <p:spPr bwMode="auto">
            <a:xfrm>
              <a:off x="4241" y="3612"/>
              <a:ext cx="272" cy="13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08" name="Line 103"/>
            <p:cNvSpPr>
              <a:spLocks noChangeShapeType="1"/>
            </p:cNvSpPr>
            <p:nvPr/>
          </p:nvSpPr>
          <p:spPr bwMode="auto">
            <a:xfrm flipH="1">
              <a:off x="4241" y="3612"/>
              <a:ext cx="227" cy="1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95" name="Group 104"/>
          <p:cNvGrpSpPr>
            <a:grpSpLocks/>
          </p:cNvGrpSpPr>
          <p:nvPr/>
        </p:nvGrpSpPr>
        <p:grpSpPr bwMode="auto">
          <a:xfrm>
            <a:off x="1042988" y="5805488"/>
            <a:ext cx="215900" cy="215900"/>
            <a:chOff x="4241" y="3612"/>
            <a:chExt cx="272" cy="181"/>
          </a:xfrm>
        </p:grpSpPr>
        <p:sp>
          <p:nvSpPr>
            <p:cNvPr id="110" name="Line 105"/>
            <p:cNvSpPr>
              <a:spLocks noChangeShapeType="1"/>
            </p:cNvSpPr>
            <p:nvPr/>
          </p:nvSpPr>
          <p:spPr bwMode="auto">
            <a:xfrm>
              <a:off x="4241" y="3612"/>
              <a:ext cx="272" cy="13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11" name="Line 106"/>
            <p:cNvSpPr>
              <a:spLocks noChangeShapeType="1"/>
            </p:cNvSpPr>
            <p:nvPr/>
          </p:nvSpPr>
          <p:spPr bwMode="auto">
            <a:xfrm flipH="1">
              <a:off x="4241" y="3612"/>
              <a:ext cx="227" cy="1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12" name="Line 107"/>
          <p:cNvSpPr>
            <a:spLocks noChangeShapeType="1"/>
          </p:cNvSpPr>
          <p:nvPr/>
        </p:nvSpPr>
        <p:spPr bwMode="auto">
          <a:xfrm flipH="1" flipV="1">
            <a:off x="1178234" y="5876925"/>
            <a:ext cx="2159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13" name="Text Box 108"/>
          <p:cNvSpPr txBox="1">
            <a:spLocks noChangeArrowheads="1"/>
          </p:cNvSpPr>
          <p:nvPr/>
        </p:nvSpPr>
        <p:spPr bwMode="auto">
          <a:xfrm>
            <a:off x="263525" y="6381750"/>
            <a:ext cx="29331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dirty="0"/>
              <a:t>Structure de base des liposomes</a:t>
            </a:r>
          </a:p>
        </p:txBody>
      </p:sp>
      <p:grpSp>
        <p:nvGrpSpPr>
          <p:cNvPr id="98" name="Group 109"/>
          <p:cNvGrpSpPr>
            <a:grpSpLocks/>
          </p:cNvGrpSpPr>
          <p:nvPr/>
        </p:nvGrpSpPr>
        <p:grpSpPr bwMode="auto">
          <a:xfrm>
            <a:off x="6877050" y="5300663"/>
            <a:ext cx="574675" cy="504825"/>
            <a:chOff x="3470" y="3067"/>
            <a:chExt cx="998" cy="907"/>
          </a:xfrm>
        </p:grpSpPr>
        <p:sp>
          <p:nvSpPr>
            <p:cNvPr id="115" name="Oval 110"/>
            <p:cNvSpPr>
              <a:spLocks noChangeArrowheads="1"/>
            </p:cNvSpPr>
            <p:nvPr/>
          </p:nvSpPr>
          <p:spPr bwMode="auto">
            <a:xfrm>
              <a:off x="3470" y="3067"/>
              <a:ext cx="998" cy="907"/>
            </a:xfrm>
            <a:prstGeom prst="ellipse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Oval 111"/>
            <p:cNvSpPr>
              <a:spLocks noChangeArrowheads="1"/>
            </p:cNvSpPr>
            <p:nvPr/>
          </p:nvSpPr>
          <p:spPr bwMode="auto">
            <a:xfrm>
              <a:off x="3560" y="3158"/>
              <a:ext cx="817" cy="726"/>
            </a:xfrm>
            <a:prstGeom prst="ellipse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7" name="Oval 113"/>
          <p:cNvSpPr>
            <a:spLocks noChangeArrowheads="1"/>
          </p:cNvSpPr>
          <p:nvPr/>
        </p:nvSpPr>
        <p:spPr bwMode="auto">
          <a:xfrm>
            <a:off x="6732588" y="5156200"/>
            <a:ext cx="863600" cy="792163"/>
          </a:xfrm>
          <a:prstGeom prst="ellipse">
            <a:avLst/>
          </a:prstGeom>
          <a:noFill/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8" name="Text Box 119"/>
          <p:cNvSpPr txBox="1">
            <a:spLocks noChangeArrowheads="1"/>
          </p:cNvSpPr>
          <p:nvPr/>
        </p:nvSpPr>
        <p:spPr bwMode="auto">
          <a:xfrm>
            <a:off x="5867400" y="6302375"/>
            <a:ext cx="27010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dirty="0"/>
              <a:t>Liposome à plusieurs couches</a:t>
            </a:r>
          </a:p>
        </p:txBody>
      </p:sp>
      <p:sp>
        <p:nvSpPr>
          <p:cNvPr id="119" name="Oval 120"/>
          <p:cNvSpPr>
            <a:spLocks noChangeArrowheads="1"/>
          </p:cNvSpPr>
          <p:nvPr/>
        </p:nvSpPr>
        <p:spPr bwMode="auto">
          <a:xfrm>
            <a:off x="6659563" y="5084763"/>
            <a:ext cx="1008062" cy="936625"/>
          </a:xfrm>
          <a:prstGeom prst="ellipse">
            <a:avLst/>
          </a:prstGeom>
          <a:noFill/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0" name="Oval 121"/>
          <p:cNvSpPr>
            <a:spLocks noChangeArrowheads="1"/>
          </p:cNvSpPr>
          <p:nvPr/>
        </p:nvSpPr>
        <p:spPr bwMode="auto">
          <a:xfrm>
            <a:off x="6516688" y="4940300"/>
            <a:ext cx="1295400" cy="1223963"/>
          </a:xfrm>
          <a:prstGeom prst="ellipse">
            <a:avLst/>
          </a:prstGeom>
          <a:noFill/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1" name="Oval 122"/>
          <p:cNvSpPr>
            <a:spLocks noChangeArrowheads="1"/>
          </p:cNvSpPr>
          <p:nvPr/>
        </p:nvSpPr>
        <p:spPr bwMode="auto">
          <a:xfrm>
            <a:off x="6443663" y="4868863"/>
            <a:ext cx="1441450" cy="1368425"/>
          </a:xfrm>
          <a:prstGeom prst="ellipse">
            <a:avLst/>
          </a:prstGeom>
          <a:noFill/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1" name="Group 123"/>
          <p:cNvGrpSpPr>
            <a:grpSpLocks/>
          </p:cNvGrpSpPr>
          <p:nvPr/>
        </p:nvGrpSpPr>
        <p:grpSpPr bwMode="auto">
          <a:xfrm>
            <a:off x="7019925" y="5445125"/>
            <a:ext cx="144463" cy="144463"/>
            <a:chOff x="4241" y="3612"/>
            <a:chExt cx="272" cy="181"/>
          </a:xfrm>
        </p:grpSpPr>
        <p:sp>
          <p:nvSpPr>
            <p:cNvPr id="123" name="Line 124"/>
            <p:cNvSpPr>
              <a:spLocks noChangeShapeType="1"/>
            </p:cNvSpPr>
            <p:nvPr/>
          </p:nvSpPr>
          <p:spPr bwMode="auto">
            <a:xfrm>
              <a:off x="4241" y="3612"/>
              <a:ext cx="272" cy="13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4" name="Line 125"/>
            <p:cNvSpPr>
              <a:spLocks noChangeShapeType="1"/>
            </p:cNvSpPr>
            <p:nvPr/>
          </p:nvSpPr>
          <p:spPr bwMode="auto">
            <a:xfrm flipH="1">
              <a:off x="4241" y="3612"/>
              <a:ext cx="227" cy="1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06" name="Group 126"/>
          <p:cNvGrpSpPr>
            <a:grpSpLocks/>
          </p:cNvGrpSpPr>
          <p:nvPr/>
        </p:nvGrpSpPr>
        <p:grpSpPr bwMode="auto">
          <a:xfrm>
            <a:off x="7524750" y="5805488"/>
            <a:ext cx="144463" cy="144462"/>
            <a:chOff x="4241" y="3612"/>
            <a:chExt cx="272" cy="181"/>
          </a:xfrm>
        </p:grpSpPr>
        <p:sp>
          <p:nvSpPr>
            <p:cNvPr id="126" name="Line 127"/>
            <p:cNvSpPr>
              <a:spLocks noChangeShapeType="1"/>
            </p:cNvSpPr>
            <p:nvPr/>
          </p:nvSpPr>
          <p:spPr bwMode="auto">
            <a:xfrm>
              <a:off x="4241" y="3612"/>
              <a:ext cx="272" cy="136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27" name="Line 128"/>
            <p:cNvSpPr>
              <a:spLocks noChangeShapeType="1"/>
            </p:cNvSpPr>
            <p:nvPr/>
          </p:nvSpPr>
          <p:spPr bwMode="auto">
            <a:xfrm flipH="1">
              <a:off x="4241" y="3612"/>
              <a:ext cx="227" cy="18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véhicules (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delivery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systems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28" name="Connecteur droit 127"/>
          <p:cNvCxnSpPr/>
          <p:nvPr/>
        </p:nvCxnSpPr>
        <p:spPr>
          <a:xfrm>
            <a:off x="214314" y="426992"/>
            <a:ext cx="407193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571472" y="1285860"/>
            <a:ext cx="81439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smtClean="0"/>
              <a:t>Selon la constitution chimique des particules lipidiques, on distingue :</a:t>
            </a:r>
          </a:p>
        </p:txBody>
      </p:sp>
      <p:graphicFrame>
        <p:nvGraphicFramePr>
          <p:cNvPr id="128" name="Tableau 127"/>
          <p:cNvGraphicFramePr>
            <a:graphicFrameLocks noGrp="1"/>
          </p:cNvGraphicFramePr>
          <p:nvPr/>
        </p:nvGraphicFramePr>
        <p:xfrm>
          <a:off x="285719" y="1714488"/>
          <a:ext cx="8643999" cy="4785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57323"/>
                <a:gridCol w="1785950"/>
                <a:gridCol w="2571768"/>
                <a:gridCol w="2928958"/>
              </a:tblGrid>
              <a:tr h="272613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Composition chimique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structure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Caractéristiques</a:t>
                      </a:r>
                      <a:r>
                        <a:rPr lang="fr-FR" sz="1400" baseline="0" dirty="0" smtClean="0"/>
                        <a:t> </a:t>
                      </a:r>
                      <a:endParaRPr lang="fr-FR" sz="1400" dirty="0"/>
                    </a:p>
                  </a:txBody>
                  <a:tcPr/>
                </a:tc>
              </a:tr>
              <a:tr h="272613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Liposome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Phospholipides, cholestérol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Vésicules en bicouche</a:t>
                      </a:r>
                      <a:r>
                        <a:rPr lang="fr-FR" sz="1400" baseline="0" dirty="0" smtClean="0"/>
                        <a:t>s lipidiques (50 nm à 10µm)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Structure de base,</a:t>
                      </a:r>
                      <a:r>
                        <a:rPr lang="fr-FR" sz="1400" baseline="0" dirty="0" smtClean="0"/>
                        <a:t> relativement rigide</a:t>
                      </a:r>
                      <a:endParaRPr lang="fr-FR" sz="1400" dirty="0"/>
                    </a:p>
                  </a:txBody>
                  <a:tcPr/>
                </a:tc>
              </a:tr>
              <a:tr h="272613"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Niosome</a:t>
                      </a:r>
                      <a:endParaRPr lang="fr-F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Surfactants non ioniques,</a:t>
                      </a:r>
                      <a:r>
                        <a:rPr lang="fr-FR" sz="1400" baseline="0" dirty="0" smtClean="0"/>
                        <a:t> cholestérol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Liposomes non phospholipidiques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Très grande stabilité chimique,</a:t>
                      </a:r>
                    </a:p>
                    <a:p>
                      <a:pPr algn="l"/>
                      <a:r>
                        <a:rPr lang="fr-FR" sz="1400" dirty="0" smtClean="0"/>
                        <a:t>Faible stabilité</a:t>
                      </a:r>
                      <a:r>
                        <a:rPr lang="fr-FR" sz="1400" baseline="0" dirty="0" smtClean="0"/>
                        <a:t> physique</a:t>
                      </a:r>
                      <a:endParaRPr lang="fr-FR" sz="1400" dirty="0"/>
                    </a:p>
                  </a:txBody>
                  <a:tcPr/>
                </a:tc>
              </a:tr>
              <a:tr h="272613"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Transfersome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Phospholipides,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cholates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Vésicules</a:t>
                      </a:r>
                      <a:r>
                        <a:rPr lang="fr-FR" sz="1400" baseline="0" dirty="0" smtClean="0"/>
                        <a:t> en bicouches lipidiques </a:t>
                      </a:r>
                      <a:r>
                        <a:rPr lang="fr-FR" sz="1400" dirty="0" smtClean="0"/>
                        <a:t>Très déformables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Optimales pour l’immunisation par</a:t>
                      </a:r>
                      <a:r>
                        <a:rPr lang="fr-FR" sz="1400" baseline="0" dirty="0" smtClean="0"/>
                        <a:t> voie cutanée</a:t>
                      </a:r>
                      <a:endParaRPr lang="fr-FR" sz="1400" dirty="0"/>
                    </a:p>
                  </a:txBody>
                  <a:tcPr/>
                </a:tc>
              </a:tr>
              <a:tr h="272613"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Virosome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Phospholipides et protéines virales membranaires (HA)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Vésicules en bicouches lipidiques (150nm), rappelant</a:t>
                      </a:r>
                      <a:r>
                        <a:rPr lang="fr-FR" sz="1400" baseline="0" dirty="0" smtClean="0"/>
                        <a:t> celle des virus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Très</a:t>
                      </a:r>
                      <a:r>
                        <a:rPr lang="fr-FR" sz="1400" baseline="0" dirty="0" smtClean="0"/>
                        <a:t> bonne interaction avec les cellules de l’hôte grâce aux protéines virales. </a:t>
                      </a:r>
                      <a:endParaRPr lang="fr-FR" sz="1400" dirty="0"/>
                    </a:p>
                  </a:txBody>
                  <a:tcPr/>
                </a:tc>
              </a:tr>
              <a:tr h="272613"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Protéasome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Phospholipides,</a:t>
                      </a:r>
                      <a:r>
                        <a:rPr lang="fr-FR" sz="1400" baseline="0" dirty="0" smtClean="0"/>
                        <a:t> protéines membranaires et LPS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Vésicules</a:t>
                      </a:r>
                      <a:r>
                        <a:rPr lang="fr-FR" sz="1400" baseline="0" dirty="0" smtClean="0"/>
                        <a:t> en bicouches lipidiques (60 à 100nm)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Ratio</a:t>
                      </a:r>
                      <a:r>
                        <a:rPr lang="fr-FR" sz="1400" baseline="0" dirty="0" smtClean="0"/>
                        <a:t> protéines/lipides élevé</a:t>
                      </a:r>
                    </a:p>
                    <a:p>
                      <a:pPr algn="l"/>
                      <a:r>
                        <a:rPr lang="fr-FR" sz="1400" baseline="0" dirty="0" smtClean="0"/>
                        <a:t>Meilleure capture par les cellules de l’hôte </a:t>
                      </a:r>
                      <a:endParaRPr lang="fr-FR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Archeosome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Lipides dérivant des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archaeobactéries</a:t>
                      </a:r>
                      <a:r>
                        <a:rPr lang="fr-FR" sz="1400" baseline="0" dirty="0" smtClean="0"/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Vésicules en bicouches lipidiques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Très grandes stabilité physique et chimique : à la</a:t>
                      </a:r>
                      <a:r>
                        <a:rPr lang="fr-FR" sz="1400" baseline="0" dirty="0" smtClean="0"/>
                        <a:t> T° élevé, au pH alcalin, aux </a:t>
                      </a:r>
                      <a:r>
                        <a:rPr lang="fr-FR" sz="1400" baseline="0" dirty="0" err="1" smtClean="0"/>
                        <a:t>phospholipases</a:t>
                      </a:r>
                      <a:r>
                        <a:rPr lang="fr-FR" sz="1400" baseline="0" dirty="0" smtClean="0"/>
                        <a:t> et sels biliaires</a:t>
                      </a:r>
                      <a:endParaRPr lang="fr-FR" sz="1400" dirty="0"/>
                    </a:p>
                  </a:txBody>
                  <a:tcPr/>
                </a:tc>
              </a:tr>
              <a:tr h="272613"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Cochleate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Phospholipides</a:t>
                      </a:r>
                      <a:r>
                        <a:rPr lang="fr-FR" sz="1400" baseline="0" dirty="0" smtClean="0"/>
                        <a:t>, cholestérol, calcium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Bicouche lipidique en feuillet</a:t>
                      </a:r>
                      <a:r>
                        <a:rPr lang="fr-FR" sz="1400" baseline="0" dirty="0" smtClean="0"/>
                        <a:t> enroulé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Absence</a:t>
                      </a:r>
                      <a:r>
                        <a:rPr lang="fr-FR" sz="1400" baseline="0" dirty="0" smtClean="0"/>
                        <a:t> d’espace interne aqueux,</a:t>
                      </a:r>
                    </a:p>
                    <a:p>
                      <a:pPr algn="l"/>
                      <a:r>
                        <a:rPr lang="fr-FR" sz="1400" baseline="0" dirty="0" smtClean="0"/>
                        <a:t>Sont très stables et rigides.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véhicules (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delivery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systems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14314" y="426992"/>
            <a:ext cx="407193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20522" y="500042"/>
            <a:ext cx="5415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  Les particules lipidiques (liposomes et autres ….) 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5000660" cy="449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500174"/>
            <a:ext cx="2214578" cy="455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285598" y="6143644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Liposome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071934" y="6072206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Virosome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715140" y="607220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Cochleate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véhicules (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delivery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systems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14314" y="426992"/>
            <a:ext cx="407193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20522" y="500042"/>
            <a:ext cx="5415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  Les particules lipidiques (liposomes et autres ….) 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71472" y="1142984"/>
            <a:ext cx="8572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 smtClean="0"/>
              <a:t>  Mode d’action :</a:t>
            </a:r>
          </a:p>
          <a:p>
            <a:pPr lvl="1">
              <a:buFont typeface="Courier New" pitchFamily="49" charset="0"/>
              <a:buChar char="o"/>
            </a:pPr>
            <a:r>
              <a:rPr lang="fr-FR" sz="1500" dirty="0" smtClean="0"/>
              <a:t>  Libération progressive de l’antigène (effet dépôt),</a:t>
            </a:r>
          </a:p>
          <a:p>
            <a:pPr lvl="1">
              <a:buFontTx/>
              <a:buChar char="o"/>
            </a:pPr>
            <a:r>
              <a:rPr lang="fr-FR" sz="1500" dirty="0" smtClean="0"/>
              <a:t>  Phagocytées par les CPA (macrophages et cellules dendritiques) </a:t>
            </a:r>
            <a:r>
              <a:rPr lang="fr-FR" sz="1500" dirty="0" smtClean="0">
                <a:sym typeface="Symbol"/>
              </a:rPr>
              <a:t>  elles </a:t>
            </a:r>
            <a:r>
              <a:rPr lang="fr-FR" sz="1500" dirty="0" smtClean="0"/>
              <a:t>facilitent la rencontre </a:t>
            </a:r>
          </a:p>
          <a:p>
            <a:pPr lvl="1"/>
            <a:r>
              <a:rPr lang="fr-FR" sz="1500" dirty="0" smtClean="0"/>
              <a:t>    antigène/CPA.</a:t>
            </a:r>
          </a:p>
          <a:p>
            <a:pPr lvl="1">
              <a:buFont typeface="Courier New" pitchFamily="49" charset="0"/>
              <a:buChar char="o"/>
            </a:pPr>
            <a:r>
              <a:rPr lang="fr-FR" sz="1500" dirty="0" smtClean="0"/>
              <a:t>  Après phagocytose, les membranes des liposomes fusionnent avec celles des  </a:t>
            </a:r>
            <a:r>
              <a:rPr lang="fr-FR" sz="1500" dirty="0" err="1" smtClean="0"/>
              <a:t>endosomes</a:t>
            </a:r>
            <a:r>
              <a:rPr lang="fr-FR" sz="1500" dirty="0" smtClean="0"/>
              <a:t> </a:t>
            </a:r>
            <a:r>
              <a:rPr lang="fr-FR" sz="1500" dirty="0" smtClean="0">
                <a:sym typeface="Symbol"/>
              </a:rPr>
              <a:t></a:t>
            </a:r>
          </a:p>
          <a:p>
            <a:pPr lvl="1"/>
            <a:r>
              <a:rPr lang="fr-FR" sz="1500" dirty="0" smtClean="0">
                <a:sym typeface="Symbol"/>
              </a:rPr>
              <a:t> </a:t>
            </a:r>
            <a:r>
              <a:rPr lang="fr-FR" sz="1500" dirty="0" smtClean="0"/>
              <a:t>   favorisant la localisation des antigènes dans le cytosol des CPA et la présentation par voie  des</a:t>
            </a:r>
          </a:p>
          <a:p>
            <a:pPr lvl="1"/>
            <a:r>
              <a:rPr lang="fr-FR" sz="1500" dirty="0" smtClean="0"/>
              <a:t>    peptides endogènes aux TCD8+)</a:t>
            </a:r>
          </a:p>
          <a:p>
            <a:pPr lvl="1"/>
            <a:endParaRPr lang="fr-FR" sz="1500" dirty="0" smtClean="0"/>
          </a:p>
        </p:txBody>
      </p:sp>
      <p:sp>
        <p:nvSpPr>
          <p:cNvPr id="137" name="Ellipse 136"/>
          <p:cNvSpPr/>
          <p:nvPr/>
        </p:nvSpPr>
        <p:spPr>
          <a:xfrm>
            <a:off x="6624030" y="4143380"/>
            <a:ext cx="357190" cy="21173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38"/>
          <p:cNvGrpSpPr/>
          <p:nvPr/>
        </p:nvGrpSpPr>
        <p:grpSpPr>
          <a:xfrm rot="21196917">
            <a:off x="7263035" y="3745062"/>
            <a:ext cx="1813496" cy="1260449"/>
            <a:chOff x="2136127" y="1822791"/>
            <a:chExt cx="1738273" cy="1432859"/>
          </a:xfrm>
        </p:grpSpPr>
        <p:grpSp>
          <p:nvGrpSpPr>
            <p:cNvPr id="3" name="Groupe 43"/>
            <p:cNvGrpSpPr/>
            <p:nvPr/>
          </p:nvGrpSpPr>
          <p:grpSpPr>
            <a:xfrm rot="693536">
              <a:off x="2203447" y="2745215"/>
              <a:ext cx="489494" cy="102978"/>
              <a:chOff x="-329705" y="2621818"/>
              <a:chExt cx="2869490" cy="288925"/>
            </a:xfrm>
          </p:grpSpPr>
          <p:sp>
            <p:nvSpPr>
              <p:cNvPr id="152" name="Freeform 3"/>
              <p:cNvSpPr>
                <a:spLocks/>
              </p:cNvSpPr>
              <p:nvPr/>
            </p:nvSpPr>
            <p:spPr bwMode="auto">
              <a:xfrm>
                <a:off x="-329705" y="2621818"/>
                <a:ext cx="1501784" cy="288925"/>
              </a:xfrm>
              <a:custGeom>
                <a:avLst/>
                <a:gdLst/>
                <a:ahLst/>
                <a:cxnLst>
                  <a:cxn ang="0">
                    <a:pos x="327" y="106"/>
                  </a:cxn>
                  <a:cxn ang="0">
                    <a:pos x="350" y="103"/>
                  </a:cxn>
                  <a:cxn ang="0">
                    <a:pos x="368" y="96"/>
                  </a:cxn>
                  <a:cxn ang="0">
                    <a:pos x="373" y="92"/>
                  </a:cxn>
                  <a:cxn ang="0">
                    <a:pos x="353" y="85"/>
                  </a:cxn>
                  <a:cxn ang="0">
                    <a:pos x="337" y="69"/>
                  </a:cxn>
                  <a:cxn ang="0">
                    <a:pos x="333" y="53"/>
                  </a:cxn>
                  <a:cxn ang="0">
                    <a:pos x="340" y="33"/>
                  </a:cxn>
                  <a:cxn ang="0">
                    <a:pos x="356" y="19"/>
                  </a:cxn>
                  <a:cxn ang="0">
                    <a:pos x="373" y="14"/>
                  </a:cxn>
                  <a:cxn ang="0">
                    <a:pos x="357" y="5"/>
                  </a:cxn>
                  <a:cxn ang="0">
                    <a:pos x="337" y="0"/>
                  </a:cxn>
                  <a:cxn ang="0">
                    <a:pos x="327" y="0"/>
                  </a:cxn>
                  <a:cxn ang="0">
                    <a:pos x="308" y="3"/>
                  </a:cxn>
                  <a:cxn ang="0">
                    <a:pos x="298" y="11"/>
                  </a:cxn>
                  <a:cxn ang="0">
                    <a:pos x="291" y="21"/>
                  </a:cxn>
                  <a:cxn ang="0">
                    <a:pos x="283" y="30"/>
                  </a:cxn>
                  <a:cxn ang="0">
                    <a:pos x="268" y="36"/>
                  </a:cxn>
                  <a:cxn ang="0">
                    <a:pos x="264" y="37"/>
                  </a:cxn>
                  <a:cxn ang="0">
                    <a:pos x="252" y="37"/>
                  </a:cxn>
                  <a:cxn ang="0">
                    <a:pos x="238" y="36"/>
                  </a:cxn>
                  <a:cxn ang="0">
                    <a:pos x="222" y="35"/>
                  </a:cxn>
                  <a:cxn ang="0">
                    <a:pos x="205" y="33"/>
                  </a:cxn>
                  <a:cxn ang="0">
                    <a:pos x="185" y="30"/>
                  </a:cxn>
                  <a:cxn ang="0">
                    <a:pos x="164" y="27"/>
                  </a:cxn>
                  <a:cxn ang="0">
                    <a:pos x="142" y="24"/>
                  </a:cxn>
                  <a:cxn ang="0">
                    <a:pos x="118" y="22"/>
                  </a:cxn>
                  <a:cxn ang="0">
                    <a:pos x="92" y="21"/>
                  </a:cxn>
                  <a:cxn ang="0">
                    <a:pos x="69" y="20"/>
                  </a:cxn>
                  <a:cxn ang="0">
                    <a:pos x="43" y="22"/>
                  </a:cxn>
                  <a:cxn ang="0">
                    <a:pos x="24" y="28"/>
                  </a:cxn>
                  <a:cxn ang="0">
                    <a:pos x="10" y="35"/>
                  </a:cxn>
                  <a:cxn ang="0">
                    <a:pos x="2" y="45"/>
                  </a:cxn>
                  <a:cxn ang="0">
                    <a:pos x="0" y="55"/>
                  </a:cxn>
                  <a:cxn ang="0">
                    <a:pos x="3" y="65"/>
                  </a:cxn>
                  <a:cxn ang="0">
                    <a:pos x="12" y="74"/>
                  </a:cxn>
                  <a:cxn ang="0">
                    <a:pos x="26" y="81"/>
                  </a:cxn>
                  <a:cxn ang="0">
                    <a:pos x="47" y="86"/>
                  </a:cxn>
                  <a:cxn ang="0">
                    <a:pos x="69" y="87"/>
                  </a:cxn>
                  <a:cxn ang="0">
                    <a:pos x="96" y="87"/>
                  </a:cxn>
                  <a:cxn ang="0">
                    <a:pos x="122" y="85"/>
                  </a:cxn>
                  <a:cxn ang="0">
                    <a:pos x="146" y="82"/>
                  </a:cxn>
                  <a:cxn ang="0">
                    <a:pos x="168" y="79"/>
                  </a:cxn>
                  <a:cxn ang="0">
                    <a:pos x="189" y="76"/>
                  </a:cxn>
                  <a:cxn ang="0">
                    <a:pos x="208" y="73"/>
                  </a:cxn>
                  <a:cxn ang="0">
                    <a:pos x="225" y="71"/>
                  </a:cxn>
                  <a:cxn ang="0">
                    <a:pos x="240" y="69"/>
                  </a:cxn>
                  <a:cxn ang="0">
                    <a:pos x="254" y="68"/>
                  </a:cxn>
                  <a:cxn ang="0">
                    <a:pos x="264" y="69"/>
                  </a:cxn>
                  <a:cxn ang="0">
                    <a:pos x="281" y="74"/>
                  </a:cxn>
                  <a:cxn ang="0">
                    <a:pos x="290" y="83"/>
                  </a:cxn>
                  <a:cxn ang="0">
                    <a:pos x="297" y="93"/>
                  </a:cxn>
                  <a:cxn ang="0">
                    <a:pos x="307" y="102"/>
                  </a:cxn>
                  <a:cxn ang="0">
                    <a:pos x="325" y="106"/>
                  </a:cxn>
                  <a:cxn ang="0">
                    <a:pos x="327" y="106"/>
                  </a:cxn>
                </a:cxnLst>
                <a:rect l="0" t="0" r="r" b="b"/>
                <a:pathLst>
                  <a:path w="374" h="106">
                    <a:moveTo>
                      <a:pt x="327" y="106"/>
                    </a:moveTo>
                    <a:lnTo>
                      <a:pt x="350" y="103"/>
                    </a:lnTo>
                    <a:lnTo>
                      <a:pt x="368" y="96"/>
                    </a:lnTo>
                    <a:lnTo>
                      <a:pt x="373" y="92"/>
                    </a:lnTo>
                    <a:lnTo>
                      <a:pt x="353" y="85"/>
                    </a:lnTo>
                    <a:lnTo>
                      <a:pt x="337" y="69"/>
                    </a:lnTo>
                    <a:lnTo>
                      <a:pt x="333" y="53"/>
                    </a:lnTo>
                    <a:lnTo>
                      <a:pt x="340" y="33"/>
                    </a:lnTo>
                    <a:lnTo>
                      <a:pt x="356" y="19"/>
                    </a:lnTo>
                    <a:lnTo>
                      <a:pt x="373" y="14"/>
                    </a:lnTo>
                    <a:lnTo>
                      <a:pt x="357" y="5"/>
                    </a:lnTo>
                    <a:lnTo>
                      <a:pt x="337" y="0"/>
                    </a:lnTo>
                    <a:lnTo>
                      <a:pt x="327" y="0"/>
                    </a:lnTo>
                    <a:lnTo>
                      <a:pt x="308" y="3"/>
                    </a:lnTo>
                    <a:lnTo>
                      <a:pt x="298" y="11"/>
                    </a:lnTo>
                    <a:lnTo>
                      <a:pt x="291" y="21"/>
                    </a:lnTo>
                    <a:lnTo>
                      <a:pt x="283" y="30"/>
                    </a:lnTo>
                    <a:lnTo>
                      <a:pt x="268" y="36"/>
                    </a:lnTo>
                    <a:lnTo>
                      <a:pt x="264" y="37"/>
                    </a:lnTo>
                    <a:lnTo>
                      <a:pt x="252" y="37"/>
                    </a:lnTo>
                    <a:lnTo>
                      <a:pt x="238" y="36"/>
                    </a:lnTo>
                    <a:lnTo>
                      <a:pt x="222" y="35"/>
                    </a:lnTo>
                    <a:lnTo>
                      <a:pt x="205" y="33"/>
                    </a:lnTo>
                    <a:lnTo>
                      <a:pt x="185" y="30"/>
                    </a:lnTo>
                    <a:lnTo>
                      <a:pt x="164" y="27"/>
                    </a:lnTo>
                    <a:lnTo>
                      <a:pt x="142" y="24"/>
                    </a:lnTo>
                    <a:lnTo>
                      <a:pt x="118" y="22"/>
                    </a:lnTo>
                    <a:lnTo>
                      <a:pt x="92" y="21"/>
                    </a:lnTo>
                    <a:lnTo>
                      <a:pt x="69" y="20"/>
                    </a:lnTo>
                    <a:lnTo>
                      <a:pt x="43" y="22"/>
                    </a:lnTo>
                    <a:lnTo>
                      <a:pt x="24" y="28"/>
                    </a:lnTo>
                    <a:lnTo>
                      <a:pt x="10" y="35"/>
                    </a:lnTo>
                    <a:lnTo>
                      <a:pt x="2" y="45"/>
                    </a:lnTo>
                    <a:lnTo>
                      <a:pt x="0" y="55"/>
                    </a:lnTo>
                    <a:lnTo>
                      <a:pt x="3" y="65"/>
                    </a:lnTo>
                    <a:lnTo>
                      <a:pt x="12" y="74"/>
                    </a:lnTo>
                    <a:lnTo>
                      <a:pt x="26" y="81"/>
                    </a:lnTo>
                    <a:lnTo>
                      <a:pt x="47" y="86"/>
                    </a:lnTo>
                    <a:lnTo>
                      <a:pt x="69" y="87"/>
                    </a:lnTo>
                    <a:lnTo>
                      <a:pt x="96" y="87"/>
                    </a:lnTo>
                    <a:lnTo>
                      <a:pt x="122" y="85"/>
                    </a:lnTo>
                    <a:lnTo>
                      <a:pt x="146" y="82"/>
                    </a:lnTo>
                    <a:lnTo>
                      <a:pt x="168" y="79"/>
                    </a:lnTo>
                    <a:lnTo>
                      <a:pt x="189" y="76"/>
                    </a:lnTo>
                    <a:lnTo>
                      <a:pt x="208" y="73"/>
                    </a:lnTo>
                    <a:lnTo>
                      <a:pt x="225" y="71"/>
                    </a:lnTo>
                    <a:lnTo>
                      <a:pt x="240" y="69"/>
                    </a:lnTo>
                    <a:lnTo>
                      <a:pt x="254" y="68"/>
                    </a:lnTo>
                    <a:lnTo>
                      <a:pt x="264" y="69"/>
                    </a:lnTo>
                    <a:lnTo>
                      <a:pt x="281" y="74"/>
                    </a:lnTo>
                    <a:lnTo>
                      <a:pt x="290" y="83"/>
                    </a:lnTo>
                    <a:lnTo>
                      <a:pt x="297" y="93"/>
                    </a:lnTo>
                    <a:lnTo>
                      <a:pt x="307" y="102"/>
                    </a:lnTo>
                    <a:lnTo>
                      <a:pt x="325" y="106"/>
                    </a:lnTo>
                    <a:lnTo>
                      <a:pt x="327" y="10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" name="Freeform 4"/>
              <p:cNvSpPr>
                <a:spLocks/>
              </p:cNvSpPr>
              <p:nvPr/>
            </p:nvSpPr>
            <p:spPr bwMode="auto">
              <a:xfrm>
                <a:off x="1109473" y="2622796"/>
                <a:ext cx="1430312" cy="276226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62" y="55"/>
                  </a:cxn>
                  <a:cxn ang="0">
                    <a:pos x="75" y="55"/>
                  </a:cxn>
                  <a:cxn ang="0">
                    <a:pos x="93" y="55"/>
                  </a:cxn>
                  <a:cxn ang="0">
                    <a:pos x="115" y="54"/>
                  </a:cxn>
                  <a:cxn ang="0">
                    <a:pos x="141" y="54"/>
                  </a:cxn>
                  <a:cxn ang="0">
                    <a:pos x="169" y="53"/>
                  </a:cxn>
                  <a:cxn ang="0">
                    <a:pos x="198" y="52"/>
                  </a:cxn>
                  <a:cxn ang="0">
                    <a:pos x="227" y="51"/>
                  </a:cxn>
                  <a:cxn ang="0">
                    <a:pos x="255" y="49"/>
                  </a:cxn>
                  <a:cxn ang="0">
                    <a:pos x="281" y="47"/>
                  </a:cxn>
                  <a:cxn ang="0">
                    <a:pos x="303" y="44"/>
                  </a:cxn>
                  <a:cxn ang="0">
                    <a:pos x="321" y="41"/>
                  </a:cxn>
                  <a:cxn ang="0">
                    <a:pos x="334" y="37"/>
                  </a:cxn>
                  <a:cxn ang="0">
                    <a:pos x="340" y="33"/>
                  </a:cxn>
                  <a:cxn ang="0">
                    <a:pos x="340" y="31"/>
                  </a:cxn>
                  <a:cxn ang="0">
                    <a:pos x="336" y="27"/>
                  </a:cxn>
                  <a:cxn ang="0">
                    <a:pos x="325" y="23"/>
                  </a:cxn>
                  <a:cxn ang="0">
                    <a:pos x="309" y="20"/>
                  </a:cxn>
                  <a:cxn ang="0">
                    <a:pos x="287" y="17"/>
                  </a:cxn>
                  <a:cxn ang="0">
                    <a:pos x="262" y="15"/>
                  </a:cxn>
                  <a:cxn ang="0">
                    <a:pos x="235" y="14"/>
                  </a:cxn>
                  <a:cxn ang="0">
                    <a:pos x="206" y="13"/>
                  </a:cxn>
                  <a:cxn ang="0">
                    <a:pos x="177" y="12"/>
                  </a:cxn>
                  <a:cxn ang="0">
                    <a:pos x="149" y="12"/>
                  </a:cxn>
                  <a:cxn ang="0">
                    <a:pos x="122" y="12"/>
                  </a:cxn>
                  <a:cxn ang="0">
                    <a:pos x="99" y="12"/>
                  </a:cxn>
                  <a:cxn ang="0">
                    <a:pos x="80" y="11"/>
                  </a:cxn>
                  <a:cxn ang="0">
                    <a:pos x="66" y="11"/>
                  </a:cxn>
                  <a:cxn ang="0">
                    <a:pos x="58" y="11"/>
                  </a:cxn>
                  <a:cxn ang="0">
                    <a:pos x="57" y="11"/>
                  </a:cxn>
                  <a:cxn ang="0">
                    <a:pos x="51" y="4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12" y="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7" y="53"/>
                  </a:cxn>
                  <a:cxn ang="0">
                    <a:pos x="25" y="65"/>
                  </a:cxn>
                  <a:cxn ang="0">
                    <a:pos x="32" y="65"/>
                  </a:cxn>
                  <a:cxn ang="0">
                    <a:pos x="42" y="65"/>
                  </a:cxn>
                  <a:cxn ang="0">
                    <a:pos x="50" y="62"/>
                  </a:cxn>
                  <a:cxn ang="0">
                    <a:pos x="56" y="56"/>
                  </a:cxn>
                </a:cxnLst>
                <a:rect l="0" t="0" r="r" b="b"/>
                <a:pathLst>
                  <a:path w="340" h="66">
                    <a:moveTo>
                      <a:pt x="56" y="56"/>
                    </a:moveTo>
                    <a:lnTo>
                      <a:pt x="62" y="55"/>
                    </a:lnTo>
                    <a:lnTo>
                      <a:pt x="75" y="55"/>
                    </a:lnTo>
                    <a:lnTo>
                      <a:pt x="93" y="55"/>
                    </a:lnTo>
                    <a:lnTo>
                      <a:pt x="115" y="54"/>
                    </a:lnTo>
                    <a:lnTo>
                      <a:pt x="141" y="54"/>
                    </a:lnTo>
                    <a:lnTo>
                      <a:pt x="169" y="53"/>
                    </a:lnTo>
                    <a:lnTo>
                      <a:pt x="198" y="52"/>
                    </a:lnTo>
                    <a:lnTo>
                      <a:pt x="227" y="51"/>
                    </a:lnTo>
                    <a:lnTo>
                      <a:pt x="255" y="49"/>
                    </a:lnTo>
                    <a:lnTo>
                      <a:pt x="281" y="47"/>
                    </a:lnTo>
                    <a:lnTo>
                      <a:pt x="303" y="44"/>
                    </a:lnTo>
                    <a:lnTo>
                      <a:pt x="321" y="41"/>
                    </a:lnTo>
                    <a:lnTo>
                      <a:pt x="334" y="37"/>
                    </a:lnTo>
                    <a:lnTo>
                      <a:pt x="340" y="33"/>
                    </a:lnTo>
                    <a:lnTo>
                      <a:pt x="340" y="31"/>
                    </a:lnTo>
                    <a:lnTo>
                      <a:pt x="336" y="27"/>
                    </a:lnTo>
                    <a:lnTo>
                      <a:pt x="325" y="23"/>
                    </a:lnTo>
                    <a:lnTo>
                      <a:pt x="309" y="20"/>
                    </a:lnTo>
                    <a:lnTo>
                      <a:pt x="287" y="17"/>
                    </a:lnTo>
                    <a:lnTo>
                      <a:pt x="262" y="15"/>
                    </a:lnTo>
                    <a:lnTo>
                      <a:pt x="235" y="14"/>
                    </a:lnTo>
                    <a:lnTo>
                      <a:pt x="206" y="13"/>
                    </a:lnTo>
                    <a:lnTo>
                      <a:pt x="177" y="12"/>
                    </a:lnTo>
                    <a:lnTo>
                      <a:pt x="149" y="12"/>
                    </a:lnTo>
                    <a:lnTo>
                      <a:pt x="122" y="12"/>
                    </a:lnTo>
                    <a:lnTo>
                      <a:pt x="99" y="12"/>
                    </a:lnTo>
                    <a:lnTo>
                      <a:pt x="80" y="11"/>
                    </a:lnTo>
                    <a:lnTo>
                      <a:pt x="66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1" y="4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12" y="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7" y="53"/>
                    </a:lnTo>
                    <a:lnTo>
                      <a:pt x="25" y="65"/>
                    </a:lnTo>
                    <a:lnTo>
                      <a:pt x="32" y="65"/>
                    </a:lnTo>
                    <a:lnTo>
                      <a:pt x="42" y="65"/>
                    </a:lnTo>
                    <a:lnTo>
                      <a:pt x="50" y="62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" name="Groupe 46"/>
            <p:cNvGrpSpPr/>
            <p:nvPr/>
          </p:nvGrpSpPr>
          <p:grpSpPr>
            <a:xfrm rot="11565471">
              <a:off x="2136123" y="2142548"/>
              <a:ext cx="509515" cy="315924"/>
              <a:chOff x="571472" y="1500174"/>
              <a:chExt cx="3643338" cy="1128720"/>
            </a:xfrm>
          </p:grpSpPr>
          <p:sp>
            <p:nvSpPr>
              <p:cNvPr id="147" name="Freeform 6"/>
              <p:cNvSpPr>
                <a:spLocks/>
              </p:cNvSpPr>
              <p:nvPr/>
            </p:nvSpPr>
            <p:spPr bwMode="auto">
              <a:xfrm>
                <a:off x="571472" y="1500174"/>
                <a:ext cx="1970099" cy="501651"/>
              </a:xfrm>
              <a:custGeom>
                <a:avLst/>
                <a:gdLst/>
                <a:ahLst/>
                <a:cxnLst>
                  <a:cxn ang="0">
                    <a:pos x="364" y="64"/>
                  </a:cxn>
                  <a:cxn ang="0">
                    <a:pos x="360" y="68"/>
                  </a:cxn>
                  <a:cxn ang="0">
                    <a:pos x="349" y="75"/>
                  </a:cxn>
                  <a:cxn ang="0">
                    <a:pos x="343" y="89"/>
                  </a:cxn>
                  <a:cxn ang="0">
                    <a:pos x="0" y="89"/>
                  </a:cxn>
                  <a:cxn ang="0">
                    <a:pos x="9" y="69"/>
                  </a:cxn>
                  <a:cxn ang="0">
                    <a:pos x="27" y="59"/>
                  </a:cxn>
                  <a:cxn ang="0">
                    <a:pos x="28" y="59"/>
                  </a:cxn>
                  <a:cxn ang="0">
                    <a:pos x="39" y="59"/>
                  </a:cxn>
                  <a:cxn ang="0">
                    <a:pos x="56" y="59"/>
                  </a:cxn>
                  <a:cxn ang="0">
                    <a:pos x="76" y="59"/>
                  </a:cxn>
                  <a:cxn ang="0">
                    <a:pos x="100" y="59"/>
                  </a:cxn>
                  <a:cxn ang="0">
                    <a:pos x="126" y="59"/>
                  </a:cxn>
                  <a:cxn ang="0">
                    <a:pos x="152" y="59"/>
                  </a:cxn>
                  <a:cxn ang="0">
                    <a:pos x="177" y="59"/>
                  </a:cxn>
                  <a:cxn ang="0">
                    <a:pos x="200" y="59"/>
                  </a:cxn>
                  <a:cxn ang="0">
                    <a:pos x="220" y="59"/>
                  </a:cxn>
                  <a:cxn ang="0">
                    <a:pos x="235" y="59"/>
                  </a:cxn>
                  <a:cxn ang="0">
                    <a:pos x="241" y="59"/>
                  </a:cxn>
                  <a:cxn ang="0">
                    <a:pos x="251" y="59"/>
                  </a:cxn>
                  <a:cxn ang="0">
                    <a:pos x="264" y="56"/>
                  </a:cxn>
                  <a:cxn ang="0">
                    <a:pos x="271" y="47"/>
                  </a:cxn>
                  <a:cxn ang="0">
                    <a:pos x="291" y="25"/>
                  </a:cxn>
                  <a:cxn ang="0">
                    <a:pos x="308" y="12"/>
                  </a:cxn>
                  <a:cxn ang="0">
                    <a:pos x="324" y="4"/>
                  </a:cxn>
                  <a:cxn ang="0">
                    <a:pos x="339" y="0"/>
                  </a:cxn>
                  <a:cxn ang="0">
                    <a:pos x="346" y="0"/>
                  </a:cxn>
                  <a:cxn ang="0">
                    <a:pos x="366" y="1"/>
                  </a:cxn>
                  <a:cxn ang="0">
                    <a:pos x="385" y="7"/>
                  </a:cxn>
                  <a:cxn ang="0">
                    <a:pos x="398" y="14"/>
                  </a:cxn>
                  <a:cxn ang="0">
                    <a:pos x="401" y="19"/>
                  </a:cxn>
                  <a:cxn ang="0">
                    <a:pos x="398" y="20"/>
                  </a:cxn>
                  <a:cxn ang="0">
                    <a:pos x="377" y="23"/>
                  </a:cxn>
                  <a:cxn ang="0">
                    <a:pos x="364" y="33"/>
                  </a:cxn>
                  <a:cxn ang="0">
                    <a:pos x="361" y="51"/>
                  </a:cxn>
                  <a:cxn ang="0">
                    <a:pos x="364" y="64"/>
                  </a:cxn>
                </a:cxnLst>
                <a:rect l="0" t="0" r="r" b="b"/>
                <a:pathLst>
                  <a:path w="401" h="90">
                    <a:moveTo>
                      <a:pt x="364" y="64"/>
                    </a:moveTo>
                    <a:lnTo>
                      <a:pt x="360" y="68"/>
                    </a:lnTo>
                    <a:lnTo>
                      <a:pt x="349" y="75"/>
                    </a:lnTo>
                    <a:lnTo>
                      <a:pt x="343" y="89"/>
                    </a:lnTo>
                    <a:lnTo>
                      <a:pt x="0" y="89"/>
                    </a:lnTo>
                    <a:lnTo>
                      <a:pt x="9" y="6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39" y="59"/>
                    </a:lnTo>
                    <a:lnTo>
                      <a:pt x="56" y="59"/>
                    </a:lnTo>
                    <a:lnTo>
                      <a:pt x="76" y="59"/>
                    </a:lnTo>
                    <a:lnTo>
                      <a:pt x="100" y="59"/>
                    </a:lnTo>
                    <a:lnTo>
                      <a:pt x="126" y="59"/>
                    </a:lnTo>
                    <a:lnTo>
                      <a:pt x="152" y="59"/>
                    </a:lnTo>
                    <a:lnTo>
                      <a:pt x="177" y="59"/>
                    </a:lnTo>
                    <a:lnTo>
                      <a:pt x="200" y="59"/>
                    </a:lnTo>
                    <a:lnTo>
                      <a:pt x="220" y="59"/>
                    </a:lnTo>
                    <a:lnTo>
                      <a:pt x="235" y="59"/>
                    </a:lnTo>
                    <a:lnTo>
                      <a:pt x="241" y="59"/>
                    </a:lnTo>
                    <a:lnTo>
                      <a:pt x="251" y="59"/>
                    </a:lnTo>
                    <a:lnTo>
                      <a:pt x="264" y="56"/>
                    </a:lnTo>
                    <a:lnTo>
                      <a:pt x="271" y="47"/>
                    </a:lnTo>
                    <a:lnTo>
                      <a:pt x="291" y="25"/>
                    </a:lnTo>
                    <a:lnTo>
                      <a:pt x="308" y="12"/>
                    </a:lnTo>
                    <a:lnTo>
                      <a:pt x="324" y="4"/>
                    </a:lnTo>
                    <a:lnTo>
                      <a:pt x="339" y="0"/>
                    </a:lnTo>
                    <a:lnTo>
                      <a:pt x="346" y="0"/>
                    </a:lnTo>
                    <a:lnTo>
                      <a:pt x="366" y="1"/>
                    </a:lnTo>
                    <a:lnTo>
                      <a:pt x="385" y="7"/>
                    </a:lnTo>
                    <a:lnTo>
                      <a:pt x="398" y="14"/>
                    </a:lnTo>
                    <a:lnTo>
                      <a:pt x="401" y="19"/>
                    </a:lnTo>
                    <a:lnTo>
                      <a:pt x="398" y="20"/>
                    </a:lnTo>
                    <a:lnTo>
                      <a:pt x="377" y="23"/>
                    </a:lnTo>
                    <a:lnTo>
                      <a:pt x="364" y="33"/>
                    </a:lnTo>
                    <a:lnTo>
                      <a:pt x="361" y="51"/>
                    </a:lnTo>
                    <a:lnTo>
                      <a:pt x="364" y="64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8" name="Freeform 7"/>
              <p:cNvSpPr>
                <a:spLocks/>
              </p:cNvSpPr>
              <p:nvPr/>
            </p:nvSpPr>
            <p:spPr bwMode="auto">
              <a:xfrm>
                <a:off x="571472" y="2127243"/>
                <a:ext cx="1970099" cy="501651"/>
              </a:xfrm>
              <a:custGeom>
                <a:avLst/>
                <a:gdLst/>
                <a:ahLst/>
                <a:cxnLst>
                  <a:cxn ang="0">
                    <a:pos x="364" y="25"/>
                  </a:cxn>
                  <a:cxn ang="0">
                    <a:pos x="360" y="20"/>
                  </a:cxn>
                  <a:cxn ang="0">
                    <a:pos x="349" y="14"/>
                  </a:cxn>
                  <a:cxn ang="0">
                    <a:pos x="343" y="0"/>
                  </a:cxn>
                  <a:cxn ang="0">
                    <a:pos x="0" y="0"/>
                  </a:cxn>
                  <a:cxn ang="0">
                    <a:pos x="9" y="19"/>
                  </a:cxn>
                  <a:cxn ang="0">
                    <a:pos x="27" y="29"/>
                  </a:cxn>
                  <a:cxn ang="0">
                    <a:pos x="28" y="29"/>
                  </a:cxn>
                  <a:cxn ang="0">
                    <a:pos x="39" y="29"/>
                  </a:cxn>
                  <a:cxn ang="0">
                    <a:pos x="56" y="29"/>
                  </a:cxn>
                  <a:cxn ang="0">
                    <a:pos x="76" y="29"/>
                  </a:cxn>
                  <a:cxn ang="0">
                    <a:pos x="100" y="29"/>
                  </a:cxn>
                  <a:cxn ang="0">
                    <a:pos x="126" y="29"/>
                  </a:cxn>
                  <a:cxn ang="0">
                    <a:pos x="152" y="29"/>
                  </a:cxn>
                  <a:cxn ang="0">
                    <a:pos x="177" y="29"/>
                  </a:cxn>
                  <a:cxn ang="0">
                    <a:pos x="200" y="29"/>
                  </a:cxn>
                  <a:cxn ang="0">
                    <a:pos x="220" y="29"/>
                  </a:cxn>
                  <a:cxn ang="0">
                    <a:pos x="235" y="29"/>
                  </a:cxn>
                  <a:cxn ang="0">
                    <a:pos x="241" y="29"/>
                  </a:cxn>
                  <a:cxn ang="0">
                    <a:pos x="251" y="29"/>
                  </a:cxn>
                  <a:cxn ang="0">
                    <a:pos x="264" y="32"/>
                  </a:cxn>
                  <a:cxn ang="0">
                    <a:pos x="271" y="42"/>
                  </a:cxn>
                  <a:cxn ang="0">
                    <a:pos x="291" y="63"/>
                  </a:cxn>
                  <a:cxn ang="0">
                    <a:pos x="308" y="77"/>
                  </a:cxn>
                  <a:cxn ang="0">
                    <a:pos x="324" y="84"/>
                  </a:cxn>
                  <a:cxn ang="0">
                    <a:pos x="339" y="88"/>
                  </a:cxn>
                  <a:cxn ang="0">
                    <a:pos x="346" y="89"/>
                  </a:cxn>
                  <a:cxn ang="0">
                    <a:pos x="366" y="87"/>
                  </a:cxn>
                  <a:cxn ang="0">
                    <a:pos x="385" y="81"/>
                  </a:cxn>
                  <a:cxn ang="0">
                    <a:pos x="398" y="74"/>
                  </a:cxn>
                  <a:cxn ang="0">
                    <a:pos x="401" y="69"/>
                  </a:cxn>
                  <a:cxn ang="0">
                    <a:pos x="398" y="68"/>
                  </a:cxn>
                  <a:cxn ang="0">
                    <a:pos x="377" y="65"/>
                  </a:cxn>
                  <a:cxn ang="0">
                    <a:pos x="364" y="55"/>
                  </a:cxn>
                  <a:cxn ang="0">
                    <a:pos x="361" y="37"/>
                  </a:cxn>
                  <a:cxn ang="0">
                    <a:pos x="364" y="25"/>
                  </a:cxn>
                </a:cxnLst>
                <a:rect l="0" t="0" r="r" b="b"/>
                <a:pathLst>
                  <a:path w="401" h="89">
                    <a:moveTo>
                      <a:pt x="364" y="25"/>
                    </a:moveTo>
                    <a:lnTo>
                      <a:pt x="360" y="20"/>
                    </a:lnTo>
                    <a:lnTo>
                      <a:pt x="349" y="14"/>
                    </a:lnTo>
                    <a:lnTo>
                      <a:pt x="343" y="0"/>
                    </a:lnTo>
                    <a:lnTo>
                      <a:pt x="0" y="0"/>
                    </a:lnTo>
                    <a:lnTo>
                      <a:pt x="9" y="1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39" y="29"/>
                    </a:lnTo>
                    <a:lnTo>
                      <a:pt x="56" y="29"/>
                    </a:lnTo>
                    <a:lnTo>
                      <a:pt x="76" y="29"/>
                    </a:lnTo>
                    <a:lnTo>
                      <a:pt x="100" y="29"/>
                    </a:lnTo>
                    <a:lnTo>
                      <a:pt x="126" y="29"/>
                    </a:lnTo>
                    <a:lnTo>
                      <a:pt x="152" y="29"/>
                    </a:lnTo>
                    <a:lnTo>
                      <a:pt x="177" y="29"/>
                    </a:lnTo>
                    <a:lnTo>
                      <a:pt x="200" y="29"/>
                    </a:lnTo>
                    <a:lnTo>
                      <a:pt x="220" y="29"/>
                    </a:lnTo>
                    <a:lnTo>
                      <a:pt x="235" y="29"/>
                    </a:lnTo>
                    <a:lnTo>
                      <a:pt x="241" y="29"/>
                    </a:lnTo>
                    <a:lnTo>
                      <a:pt x="251" y="29"/>
                    </a:lnTo>
                    <a:lnTo>
                      <a:pt x="264" y="32"/>
                    </a:lnTo>
                    <a:lnTo>
                      <a:pt x="271" y="42"/>
                    </a:lnTo>
                    <a:lnTo>
                      <a:pt x="291" y="63"/>
                    </a:lnTo>
                    <a:lnTo>
                      <a:pt x="308" y="77"/>
                    </a:lnTo>
                    <a:lnTo>
                      <a:pt x="324" y="84"/>
                    </a:lnTo>
                    <a:lnTo>
                      <a:pt x="339" y="88"/>
                    </a:lnTo>
                    <a:lnTo>
                      <a:pt x="346" y="89"/>
                    </a:lnTo>
                    <a:lnTo>
                      <a:pt x="366" y="87"/>
                    </a:lnTo>
                    <a:lnTo>
                      <a:pt x="385" y="81"/>
                    </a:lnTo>
                    <a:lnTo>
                      <a:pt x="398" y="74"/>
                    </a:lnTo>
                    <a:lnTo>
                      <a:pt x="401" y="69"/>
                    </a:lnTo>
                    <a:lnTo>
                      <a:pt x="398" y="68"/>
                    </a:lnTo>
                    <a:lnTo>
                      <a:pt x="377" y="65"/>
                    </a:lnTo>
                    <a:lnTo>
                      <a:pt x="364" y="55"/>
                    </a:lnTo>
                    <a:lnTo>
                      <a:pt x="361" y="37"/>
                    </a:lnTo>
                    <a:lnTo>
                      <a:pt x="364" y="2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9" name="Freeform 8"/>
              <p:cNvSpPr>
                <a:spLocks/>
              </p:cNvSpPr>
              <p:nvPr/>
            </p:nvSpPr>
            <p:spPr bwMode="auto">
              <a:xfrm rot="5400000">
                <a:off x="3191660" y="977090"/>
                <a:ext cx="285752" cy="1760548"/>
              </a:xfrm>
              <a:custGeom>
                <a:avLst/>
                <a:gdLst/>
                <a:ahLst/>
                <a:cxnLst>
                  <a:cxn ang="0">
                    <a:pos x="46" y="246"/>
                  </a:cxn>
                  <a:cxn ang="0">
                    <a:pos x="39" y="258"/>
                  </a:cxn>
                  <a:cxn ang="0">
                    <a:pos x="37" y="270"/>
                  </a:cxn>
                  <a:cxn ang="0">
                    <a:pos x="39" y="281"/>
                  </a:cxn>
                  <a:cxn ang="0">
                    <a:pos x="40" y="288"/>
                  </a:cxn>
                  <a:cxn ang="0">
                    <a:pos x="43" y="292"/>
                  </a:cxn>
                  <a:cxn ang="0">
                    <a:pos x="39" y="295"/>
                  </a:cxn>
                  <a:cxn ang="0">
                    <a:pos x="31" y="298"/>
                  </a:cxn>
                  <a:cxn ang="0">
                    <a:pos x="22" y="296"/>
                  </a:cxn>
                  <a:cxn ang="0">
                    <a:pos x="16" y="292"/>
                  </a:cxn>
                  <a:cxn ang="0">
                    <a:pos x="6" y="287"/>
                  </a:cxn>
                  <a:cxn ang="0">
                    <a:pos x="0" y="276"/>
                  </a:cxn>
                  <a:cxn ang="0">
                    <a:pos x="0" y="264"/>
                  </a:cxn>
                  <a:cxn ang="0">
                    <a:pos x="0" y="31"/>
                  </a:cxn>
                  <a:cxn ang="0">
                    <a:pos x="7" y="11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52" y="7"/>
                  </a:cxn>
                  <a:cxn ang="0">
                    <a:pos x="63" y="26"/>
                  </a:cxn>
                  <a:cxn ang="0">
                    <a:pos x="63" y="31"/>
                  </a:cxn>
                  <a:cxn ang="0">
                    <a:pos x="63" y="225"/>
                  </a:cxn>
                  <a:cxn ang="0">
                    <a:pos x="63" y="235"/>
                  </a:cxn>
                  <a:cxn ang="0">
                    <a:pos x="54" y="231"/>
                  </a:cxn>
                  <a:cxn ang="0">
                    <a:pos x="46" y="246"/>
                  </a:cxn>
                </a:cxnLst>
                <a:rect l="0" t="0" r="r" b="b"/>
                <a:pathLst>
                  <a:path w="64" h="299">
                    <a:moveTo>
                      <a:pt x="46" y="246"/>
                    </a:moveTo>
                    <a:lnTo>
                      <a:pt x="39" y="258"/>
                    </a:lnTo>
                    <a:lnTo>
                      <a:pt x="37" y="270"/>
                    </a:lnTo>
                    <a:lnTo>
                      <a:pt x="39" y="281"/>
                    </a:lnTo>
                    <a:lnTo>
                      <a:pt x="40" y="288"/>
                    </a:lnTo>
                    <a:lnTo>
                      <a:pt x="43" y="292"/>
                    </a:lnTo>
                    <a:lnTo>
                      <a:pt x="39" y="295"/>
                    </a:lnTo>
                    <a:lnTo>
                      <a:pt x="31" y="298"/>
                    </a:lnTo>
                    <a:lnTo>
                      <a:pt x="22" y="296"/>
                    </a:lnTo>
                    <a:lnTo>
                      <a:pt x="16" y="292"/>
                    </a:lnTo>
                    <a:lnTo>
                      <a:pt x="6" y="287"/>
                    </a:lnTo>
                    <a:lnTo>
                      <a:pt x="0" y="276"/>
                    </a:lnTo>
                    <a:lnTo>
                      <a:pt x="0" y="264"/>
                    </a:lnTo>
                    <a:lnTo>
                      <a:pt x="0" y="31"/>
                    </a:lnTo>
                    <a:lnTo>
                      <a:pt x="7" y="11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52" y="7"/>
                    </a:lnTo>
                    <a:lnTo>
                      <a:pt x="63" y="26"/>
                    </a:lnTo>
                    <a:lnTo>
                      <a:pt x="63" y="31"/>
                    </a:lnTo>
                    <a:lnTo>
                      <a:pt x="63" y="225"/>
                    </a:lnTo>
                    <a:lnTo>
                      <a:pt x="63" y="235"/>
                    </a:lnTo>
                    <a:lnTo>
                      <a:pt x="54" y="231"/>
                    </a:lnTo>
                    <a:lnTo>
                      <a:pt x="46" y="24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0" name="Freeform 9"/>
              <p:cNvSpPr>
                <a:spLocks/>
              </p:cNvSpPr>
              <p:nvPr/>
            </p:nvSpPr>
            <p:spPr bwMode="auto">
              <a:xfrm rot="5400000">
                <a:off x="3178959" y="1393020"/>
                <a:ext cx="285751" cy="1785949"/>
              </a:xfrm>
              <a:custGeom>
                <a:avLst/>
                <a:gdLst/>
                <a:ahLst/>
                <a:cxnLst>
                  <a:cxn ang="0">
                    <a:pos x="17" y="246"/>
                  </a:cxn>
                  <a:cxn ang="0">
                    <a:pos x="24" y="258"/>
                  </a:cxn>
                  <a:cxn ang="0">
                    <a:pos x="26" y="270"/>
                  </a:cxn>
                  <a:cxn ang="0">
                    <a:pos x="24" y="281"/>
                  </a:cxn>
                  <a:cxn ang="0">
                    <a:pos x="23" y="288"/>
                  </a:cxn>
                  <a:cxn ang="0">
                    <a:pos x="20" y="292"/>
                  </a:cxn>
                  <a:cxn ang="0">
                    <a:pos x="24" y="295"/>
                  </a:cxn>
                  <a:cxn ang="0">
                    <a:pos x="32" y="298"/>
                  </a:cxn>
                  <a:cxn ang="0">
                    <a:pos x="40" y="296"/>
                  </a:cxn>
                  <a:cxn ang="0">
                    <a:pos x="47" y="292"/>
                  </a:cxn>
                  <a:cxn ang="0">
                    <a:pos x="57" y="287"/>
                  </a:cxn>
                  <a:cxn ang="0">
                    <a:pos x="63" y="276"/>
                  </a:cxn>
                  <a:cxn ang="0">
                    <a:pos x="63" y="264"/>
                  </a:cxn>
                  <a:cxn ang="0">
                    <a:pos x="63" y="31"/>
                  </a:cxn>
                  <a:cxn ang="0">
                    <a:pos x="56" y="11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11" y="7"/>
                  </a:cxn>
                  <a:cxn ang="0">
                    <a:pos x="0" y="25"/>
                  </a:cxn>
                  <a:cxn ang="0">
                    <a:pos x="0" y="31"/>
                  </a:cxn>
                  <a:cxn ang="0">
                    <a:pos x="0" y="225"/>
                  </a:cxn>
                  <a:cxn ang="0">
                    <a:pos x="0" y="235"/>
                  </a:cxn>
                  <a:cxn ang="0">
                    <a:pos x="9" y="231"/>
                  </a:cxn>
                  <a:cxn ang="0">
                    <a:pos x="17" y="246"/>
                  </a:cxn>
                </a:cxnLst>
                <a:rect l="0" t="0" r="r" b="b"/>
                <a:pathLst>
                  <a:path w="64" h="299">
                    <a:moveTo>
                      <a:pt x="17" y="246"/>
                    </a:moveTo>
                    <a:lnTo>
                      <a:pt x="24" y="258"/>
                    </a:lnTo>
                    <a:lnTo>
                      <a:pt x="26" y="270"/>
                    </a:lnTo>
                    <a:lnTo>
                      <a:pt x="24" y="281"/>
                    </a:lnTo>
                    <a:lnTo>
                      <a:pt x="23" y="288"/>
                    </a:lnTo>
                    <a:lnTo>
                      <a:pt x="20" y="292"/>
                    </a:lnTo>
                    <a:lnTo>
                      <a:pt x="24" y="295"/>
                    </a:lnTo>
                    <a:lnTo>
                      <a:pt x="32" y="298"/>
                    </a:lnTo>
                    <a:lnTo>
                      <a:pt x="40" y="296"/>
                    </a:lnTo>
                    <a:lnTo>
                      <a:pt x="47" y="292"/>
                    </a:lnTo>
                    <a:lnTo>
                      <a:pt x="57" y="287"/>
                    </a:lnTo>
                    <a:lnTo>
                      <a:pt x="63" y="276"/>
                    </a:lnTo>
                    <a:lnTo>
                      <a:pt x="63" y="264"/>
                    </a:lnTo>
                    <a:lnTo>
                      <a:pt x="63" y="31"/>
                    </a:lnTo>
                    <a:lnTo>
                      <a:pt x="56" y="11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11" y="7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225"/>
                    </a:lnTo>
                    <a:lnTo>
                      <a:pt x="0" y="235"/>
                    </a:lnTo>
                    <a:lnTo>
                      <a:pt x="9" y="231"/>
                    </a:lnTo>
                    <a:lnTo>
                      <a:pt x="17" y="24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2317081" y="1942249"/>
                <a:ext cx="428628" cy="28575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2" name="Ellipse 17"/>
            <p:cNvSpPr/>
            <p:nvPr/>
          </p:nvSpPr>
          <p:spPr>
            <a:xfrm rot="8359517">
              <a:off x="3143384" y="2418331"/>
              <a:ext cx="556534" cy="405867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43" name="Ellipse 16"/>
            <p:cNvSpPr/>
            <p:nvPr/>
          </p:nvSpPr>
          <p:spPr>
            <a:xfrm rot="6584475">
              <a:off x="2501176" y="1882427"/>
              <a:ext cx="1432859" cy="1313588"/>
            </a:xfrm>
            <a:prstGeom prst="ellipse">
              <a:avLst/>
            </a:prstGeom>
            <a:solidFill>
              <a:schemeClr val="accent6">
                <a:lumMod val="75000"/>
                <a:alpha val="42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grpSp>
          <p:nvGrpSpPr>
            <p:cNvPr id="6" name="Groupe 54"/>
            <p:cNvGrpSpPr/>
            <p:nvPr/>
          </p:nvGrpSpPr>
          <p:grpSpPr>
            <a:xfrm rot="693536">
              <a:off x="2269261" y="1973338"/>
              <a:ext cx="487718" cy="102978"/>
              <a:chOff x="-857288" y="2643182"/>
              <a:chExt cx="2859074" cy="288925"/>
            </a:xfrm>
          </p:grpSpPr>
          <p:sp>
            <p:nvSpPr>
              <p:cNvPr id="145" name="Freeform 3"/>
              <p:cNvSpPr>
                <a:spLocks/>
              </p:cNvSpPr>
              <p:nvPr/>
            </p:nvSpPr>
            <p:spPr bwMode="auto">
              <a:xfrm>
                <a:off x="-857288" y="2643182"/>
                <a:ext cx="1501787" cy="288925"/>
              </a:xfrm>
              <a:custGeom>
                <a:avLst/>
                <a:gdLst/>
                <a:ahLst/>
                <a:cxnLst>
                  <a:cxn ang="0">
                    <a:pos x="327" y="106"/>
                  </a:cxn>
                  <a:cxn ang="0">
                    <a:pos x="350" y="103"/>
                  </a:cxn>
                  <a:cxn ang="0">
                    <a:pos x="368" y="96"/>
                  </a:cxn>
                  <a:cxn ang="0">
                    <a:pos x="373" y="92"/>
                  </a:cxn>
                  <a:cxn ang="0">
                    <a:pos x="353" y="85"/>
                  </a:cxn>
                  <a:cxn ang="0">
                    <a:pos x="337" y="69"/>
                  </a:cxn>
                  <a:cxn ang="0">
                    <a:pos x="333" y="53"/>
                  </a:cxn>
                  <a:cxn ang="0">
                    <a:pos x="340" y="33"/>
                  </a:cxn>
                  <a:cxn ang="0">
                    <a:pos x="356" y="19"/>
                  </a:cxn>
                  <a:cxn ang="0">
                    <a:pos x="373" y="14"/>
                  </a:cxn>
                  <a:cxn ang="0">
                    <a:pos x="357" y="5"/>
                  </a:cxn>
                  <a:cxn ang="0">
                    <a:pos x="337" y="0"/>
                  </a:cxn>
                  <a:cxn ang="0">
                    <a:pos x="327" y="0"/>
                  </a:cxn>
                  <a:cxn ang="0">
                    <a:pos x="308" y="3"/>
                  </a:cxn>
                  <a:cxn ang="0">
                    <a:pos x="298" y="11"/>
                  </a:cxn>
                  <a:cxn ang="0">
                    <a:pos x="291" y="21"/>
                  </a:cxn>
                  <a:cxn ang="0">
                    <a:pos x="283" y="30"/>
                  </a:cxn>
                  <a:cxn ang="0">
                    <a:pos x="268" y="36"/>
                  </a:cxn>
                  <a:cxn ang="0">
                    <a:pos x="264" y="37"/>
                  </a:cxn>
                  <a:cxn ang="0">
                    <a:pos x="252" y="37"/>
                  </a:cxn>
                  <a:cxn ang="0">
                    <a:pos x="238" y="36"/>
                  </a:cxn>
                  <a:cxn ang="0">
                    <a:pos x="222" y="35"/>
                  </a:cxn>
                  <a:cxn ang="0">
                    <a:pos x="205" y="33"/>
                  </a:cxn>
                  <a:cxn ang="0">
                    <a:pos x="185" y="30"/>
                  </a:cxn>
                  <a:cxn ang="0">
                    <a:pos x="164" y="27"/>
                  </a:cxn>
                  <a:cxn ang="0">
                    <a:pos x="142" y="24"/>
                  </a:cxn>
                  <a:cxn ang="0">
                    <a:pos x="118" y="22"/>
                  </a:cxn>
                  <a:cxn ang="0">
                    <a:pos x="92" y="21"/>
                  </a:cxn>
                  <a:cxn ang="0">
                    <a:pos x="69" y="20"/>
                  </a:cxn>
                  <a:cxn ang="0">
                    <a:pos x="43" y="22"/>
                  </a:cxn>
                  <a:cxn ang="0">
                    <a:pos x="24" y="28"/>
                  </a:cxn>
                  <a:cxn ang="0">
                    <a:pos x="10" y="35"/>
                  </a:cxn>
                  <a:cxn ang="0">
                    <a:pos x="2" y="45"/>
                  </a:cxn>
                  <a:cxn ang="0">
                    <a:pos x="0" y="55"/>
                  </a:cxn>
                  <a:cxn ang="0">
                    <a:pos x="3" y="65"/>
                  </a:cxn>
                  <a:cxn ang="0">
                    <a:pos x="12" y="74"/>
                  </a:cxn>
                  <a:cxn ang="0">
                    <a:pos x="26" y="81"/>
                  </a:cxn>
                  <a:cxn ang="0">
                    <a:pos x="47" y="86"/>
                  </a:cxn>
                  <a:cxn ang="0">
                    <a:pos x="69" y="87"/>
                  </a:cxn>
                  <a:cxn ang="0">
                    <a:pos x="96" y="87"/>
                  </a:cxn>
                  <a:cxn ang="0">
                    <a:pos x="122" y="85"/>
                  </a:cxn>
                  <a:cxn ang="0">
                    <a:pos x="146" y="82"/>
                  </a:cxn>
                  <a:cxn ang="0">
                    <a:pos x="168" y="79"/>
                  </a:cxn>
                  <a:cxn ang="0">
                    <a:pos x="189" y="76"/>
                  </a:cxn>
                  <a:cxn ang="0">
                    <a:pos x="208" y="73"/>
                  </a:cxn>
                  <a:cxn ang="0">
                    <a:pos x="225" y="71"/>
                  </a:cxn>
                  <a:cxn ang="0">
                    <a:pos x="240" y="69"/>
                  </a:cxn>
                  <a:cxn ang="0">
                    <a:pos x="254" y="68"/>
                  </a:cxn>
                  <a:cxn ang="0">
                    <a:pos x="264" y="69"/>
                  </a:cxn>
                  <a:cxn ang="0">
                    <a:pos x="281" y="74"/>
                  </a:cxn>
                  <a:cxn ang="0">
                    <a:pos x="290" y="83"/>
                  </a:cxn>
                  <a:cxn ang="0">
                    <a:pos x="297" y="93"/>
                  </a:cxn>
                  <a:cxn ang="0">
                    <a:pos x="307" y="102"/>
                  </a:cxn>
                  <a:cxn ang="0">
                    <a:pos x="325" y="106"/>
                  </a:cxn>
                  <a:cxn ang="0">
                    <a:pos x="327" y="106"/>
                  </a:cxn>
                </a:cxnLst>
                <a:rect l="0" t="0" r="r" b="b"/>
                <a:pathLst>
                  <a:path w="374" h="106">
                    <a:moveTo>
                      <a:pt x="327" y="106"/>
                    </a:moveTo>
                    <a:lnTo>
                      <a:pt x="350" y="103"/>
                    </a:lnTo>
                    <a:lnTo>
                      <a:pt x="368" y="96"/>
                    </a:lnTo>
                    <a:lnTo>
                      <a:pt x="373" y="92"/>
                    </a:lnTo>
                    <a:lnTo>
                      <a:pt x="353" y="85"/>
                    </a:lnTo>
                    <a:lnTo>
                      <a:pt x="337" y="69"/>
                    </a:lnTo>
                    <a:lnTo>
                      <a:pt x="333" y="53"/>
                    </a:lnTo>
                    <a:lnTo>
                      <a:pt x="340" y="33"/>
                    </a:lnTo>
                    <a:lnTo>
                      <a:pt x="356" y="19"/>
                    </a:lnTo>
                    <a:lnTo>
                      <a:pt x="373" y="14"/>
                    </a:lnTo>
                    <a:lnTo>
                      <a:pt x="357" y="5"/>
                    </a:lnTo>
                    <a:lnTo>
                      <a:pt x="337" y="0"/>
                    </a:lnTo>
                    <a:lnTo>
                      <a:pt x="327" y="0"/>
                    </a:lnTo>
                    <a:lnTo>
                      <a:pt x="308" y="3"/>
                    </a:lnTo>
                    <a:lnTo>
                      <a:pt x="298" y="11"/>
                    </a:lnTo>
                    <a:lnTo>
                      <a:pt x="291" y="21"/>
                    </a:lnTo>
                    <a:lnTo>
                      <a:pt x="283" y="30"/>
                    </a:lnTo>
                    <a:lnTo>
                      <a:pt x="268" y="36"/>
                    </a:lnTo>
                    <a:lnTo>
                      <a:pt x="264" y="37"/>
                    </a:lnTo>
                    <a:lnTo>
                      <a:pt x="252" y="37"/>
                    </a:lnTo>
                    <a:lnTo>
                      <a:pt x="238" y="36"/>
                    </a:lnTo>
                    <a:lnTo>
                      <a:pt x="222" y="35"/>
                    </a:lnTo>
                    <a:lnTo>
                      <a:pt x="205" y="33"/>
                    </a:lnTo>
                    <a:lnTo>
                      <a:pt x="185" y="30"/>
                    </a:lnTo>
                    <a:lnTo>
                      <a:pt x="164" y="27"/>
                    </a:lnTo>
                    <a:lnTo>
                      <a:pt x="142" y="24"/>
                    </a:lnTo>
                    <a:lnTo>
                      <a:pt x="118" y="22"/>
                    </a:lnTo>
                    <a:lnTo>
                      <a:pt x="92" y="21"/>
                    </a:lnTo>
                    <a:lnTo>
                      <a:pt x="69" y="20"/>
                    </a:lnTo>
                    <a:lnTo>
                      <a:pt x="43" y="22"/>
                    </a:lnTo>
                    <a:lnTo>
                      <a:pt x="24" y="28"/>
                    </a:lnTo>
                    <a:lnTo>
                      <a:pt x="10" y="35"/>
                    </a:lnTo>
                    <a:lnTo>
                      <a:pt x="2" y="45"/>
                    </a:lnTo>
                    <a:lnTo>
                      <a:pt x="0" y="55"/>
                    </a:lnTo>
                    <a:lnTo>
                      <a:pt x="3" y="65"/>
                    </a:lnTo>
                    <a:lnTo>
                      <a:pt x="12" y="74"/>
                    </a:lnTo>
                    <a:lnTo>
                      <a:pt x="26" y="81"/>
                    </a:lnTo>
                    <a:lnTo>
                      <a:pt x="47" y="86"/>
                    </a:lnTo>
                    <a:lnTo>
                      <a:pt x="69" y="87"/>
                    </a:lnTo>
                    <a:lnTo>
                      <a:pt x="96" y="87"/>
                    </a:lnTo>
                    <a:lnTo>
                      <a:pt x="122" y="85"/>
                    </a:lnTo>
                    <a:lnTo>
                      <a:pt x="146" y="82"/>
                    </a:lnTo>
                    <a:lnTo>
                      <a:pt x="168" y="79"/>
                    </a:lnTo>
                    <a:lnTo>
                      <a:pt x="189" y="76"/>
                    </a:lnTo>
                    <a:lnTo>
                      <a:pt x="208" y="73"/>
                    </a:lnTo>
                    <a:lnTo>
                      <a:pt x="225" y="71"/>
                    </a:lnTo>
                    <a:lnTo>
                      <a:pt x="240" y="69"/>
                    </a:lnTo>
                    <a:lnTo>
                      <a:pt x="254" y="68"/>
                    </a:lnTo>
                    <a:lnTo>
                      <a:pt x="264" y="69"/>
                    </a:lnTo>
                    <a:lnTo>
                      <a:pt x="281" y="74"/>
                    </a:lnTo>
                    <a:lnTo>
                      <a:pt x="290" y="83"/>
                    </a:lnTo>
                    <a:lnTo>
                      <a:pt x="297" y="93"/>
                    </a:lnTo>
                    <a:lnTo>
                      <a:pt x="307" y="102"/>
                    </a:lnTo>
                    <a:lnTo>
                      <a:pt x="325" y="106"/>
                    </a:lnTo>
                    <a:lnTo>
                      <a:pt x="327" y="10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6" name="Freeform 4"/>
              <p:cNvSpPr>
                <a:spLocks/>
              </p:cNvSpPr>
              <p:nvPr/>
            </p:nvSpPr>
            <p:spPr bwMode="auto">
              <a:xfrm>
                <a:off x="571472" y="2643182"/>
                <a:ext cx="1430314" cy="27622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62" y="55"/>
                  </a:cxn>
                  <a:cxn ang="0">
                    <a:pos x="75" y="55"/>
                  </a:cxn>
                  <a:cxn ang="0">
                    <a:pos x="93" y="55"/>
                  </a:cxn>
                  <a:cxn ang="0">
                    <a:pos x="115" y="54"/>
                  </a:cxn>
                  <a:cxn ang="0">
                    <a:pos x="141" y="54"/>
                  </a:cxn>
                  <a:cxn ang="0">
                    <a:pos x="169" y="53"/>
                  </a:cxn>
                  <a:cxn ang="0">
                    <a:pos x="198" y="52"/>
                  </a:cxn>
                  <a:cxn ang="0">
                    <a:pos x="227" y="51"/>
                  </a:cxn>
                  <a:cxn ang="0">
                    <a:pos x="255" y="49"/>
                  </a:cxn>
                  <a:cxn ang="0">
                    <a:pos x="281" y="47"/>
                  </a:cxn>
                  <a:cxn ang="0">
                    <a:pos x="303" y="44"/>
                  </a:cxn>
                  <a:cxn ang="0">
                    <a:pos x="321" y="41"/>
                  </a:cxn>
                  <a:cxn ang="0">
                    <a:pos x="334" y="37"/>
                  </a:cxn>
                  <a:cxn ang="0">
                    <a:pos x="340" y="33"/>
                  </a:cxn>
                  <a:cxn ang="0">
                    <a:pos x="340" y="31"/>
                  </a:cxn>
                  <a:cxn ang="0">
                    <a:pos x="336" y="27"/>
                  </a:cxn>
                  <a:cxn ang="0">
                    <a:pos x="325" y="23"/>
                  </a:cxn>
                  <a:cxn ang="0">
                    <a:pos x="309" y="20"/>
                  </a:cxn>
                  <a:cxn ang="0">
                    <a:pos x="287" y="17"/>
                  </a:cxn>
                  <a:cxn ang="0">
                    <a:pos x="262" y="15"/>
                  </a:cxn>
                  <a:cxn ang="0">
                    <a:pos x="235" y="14"/>
                  </a:cxn>
                  <a:cxn ang="0">
                    <a:pos x="206" y="13"/>
                  </a:cxn>
                  <a:cxn ang="0">
                    <a:pos x="177" y="12"/>
                  </a:cxn>
                  <a:cxn ang="0">
                    <a:pos x="149" y="12"/>
                  </a:cxn>
                  <a:cxn ang="0">
                    <a:pos x="122" y="12"/>
                  </a:cxn>
                  <a:cxn ang="0">
                    <a:pos x="99" y="12"/>
                  </a:cxn>
                  <a:cxn ang="0">
                    <a:pos x="80" y="11"/>
                  </a:cxn>
                  <a:cxn ang="0">
                    <a:pos x="66" y="11"/>
                  </a:cxn>
                  <a:cxn ang="0">
                    <a:pos x="58" y="11"/>
                  </a:cxn>
                  <a:cxn ang="0">
                    <a:pos x="57" y="11"/>
                  </a:cxn>
                  <a:cxn ang="0">
                    <a:pos x="51" y="4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12" y="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7" y="53"/>
                  </a:cxn>
                  <a:cxn ang="0">
                    <a:pos x="25" y="65"/>
                  </a:cxn>
                  <a:cxn ang="0">
                    <a:pos x="32" y="65"/>
                  </a:cxn>
                  <a:cxn ang="0">
                    <a:pos x="42" y="65"/>
                  </a:cxn>
                  <a:cxn ang="0">
                    <a:pos x="50" y="62"/>
                  </a:cxn>
                  <a:cxn ang="0">
                    <a:pos x="56" y="56"/>
                  </a:cxn>
                </a:cxnLst>
                <a:rect l="0" t="0" r="r" b="b"/>
                <a:pathLst>
                  <a:path w="340" h="66">
                    <a:moveTo>
                      <a:pt x="56" y="56"/>
                    </a:moveTo>
                    <a:lnTo>
                      <a:pt x="62" y="55"/>
                    </a:lnTo>
                    <a:lnTo>
                      <a:pt x="75" y="55"/>
                    </a:lnTo>
                    <a:lnTo>
                      <a:pt x="93" y="55"/>
                    </a:lnTo>
                    <a:lnTo>
                      <a:pt x="115" y="54"/>
                    </a:lnTo>
                    <a:lnTo>
                      <a:pt x="141" y="54"/>
                    </a:lnTo>
                    <a:lnTo>
                      <a:pt x="169" y="53"/>
                    </a:lnTo>
                    <a:lnTo>
                      <a:pt x="198" y="52"/>
                    </a:lnTo>
                    <a:lnTo>
                      <a:pt x="227" y="51"/>
                    </a:lnTo>
                    <a:lnTo>
                      <a:pt x="255" y="49"/>
                    </a:lnTo>
                    <a:lnTo>
                      <a:pt x="281" y="47"/>
                    </a:lnTo>
                    <a:lnTo>
                      <a:pt x="303" y="44"/>
                    </a:lnTo>
                    <a:lnTo>
                      <a:pt x="321" y="41"/>
                    </a:lnTo>
                    <a:lnTo>
                      <a:pt x="334" y="37"/>
                    </a:lnTo>
                    <a:lnTo>
                      <a:pt x="340" y="33"/>
                    </a:lnTo>
                    <a:lnTo>
                      <a:pt x="340" y="31"/>
                    </a:lnTo>
                    <a:lnTo>
                      <a:pt x="336" y="27"/>
                    </a:lnTo>
                    <a:lnTo>
                      <a:pt x="325" y="23"/>
                    </a:lnTo>
                    <a:lnTo>
                      <a:pt x="309" y="20"/>
                    </a:lnTo>
                    <a:lnTo>
                      <a:pt x="287" y="17"/>
                    </a:lnTo>
                    <a:lnTo>
                      <a:pt x="262" y="15"/>
                    </a:lnTo>
                    <a:lnTo>
                      <a:pt x="235" y="14"/>
                    </a:lnTo>
                    <a:lnTo>
                      <a:pt x="206" y="13"/>
                    </a:lnTo>
                    <a:lnTo>
                      <a:pt x="177" y="12"/>
                    </a:lnTo>
                    <a:lnTo>
                      <a:pt x="149" y="12"/>
                    </a:lnTo>
                    <a:lnTo>
                      <a:pt x="122" y="12"/>
                    </a:lnTo>
                    <a:lnTo>
                      <a:pt x="99" y="12"/>
                    </a:lnTo>
                    <a:lnTo>
                      <a:pt x="80" y="11"/>
                    </a:lnTo>
                    <a:lnTo>
                      <a:pt x="66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1" y="4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12" y="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7" y="53"/>
                    </a:lnTo>
                    <a:lnTo>
                      <a:pt x="25" y="65"/>
                    </a:lnTo>
                    <a:lnTo>
                      <a:pt x="32" y="65"/>
                    </a:lnTo>
                    <a:lnTo>
                      <a:pt x="42" y="65"/>
                    </a:lnTo>
                    <a:lnTo>
                      <a:pt x="50" y="62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54" name="Text Box 107"/>
          <p:cNvSpPr txBox="1">
            <a:spLocks noChangeArrowheads="1"/>
          </p:cNvSpPr>
          <p:nvPr/>
        </p:nvSpPr>
        <p:spPr bwMode="auto">
          <a:xfrm>
            <a:off x="8267104" y="3929066"/>
            <a:ext cx="5918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 smtClean="0"/>
              <a:t>TCD8+</a:t>
            </a:r>
            <a:endParaRPr lang="fr-FR" sz="1200" dirty="0"/>
          </a:p>
        </p:txBody>
      </p:sp>
      <p:sp>
        <p:nvSpPr>
          <p:cNvPr id="155" name="Text Box 107"/>
          <p:cNvSpPr txBox="1">
            <a:spLocks noChangeArrowheads="1"/>
          </p:cNvSpPr>
          <p:nvPr/>
        </p:nvSpPr>
        <p:spPr bwMode="auto">
          <a:xfrm>
            <a:off x="7052658" y="5072074"/>
            <a:ext cx="360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 smtClean="0"/>
              <a:t>CD</a:t>
            </a:r>
            <a:endParaRPr lang="fr-FR" sz="1200" dirty="0"/>
          </a:p>
        </p:txBody>
      </p:sp>
      <p:grpSp>
        <p:nvGrpSpPr>
          <p:cNvPr id="8" name="Groupe 155"/>
          <p:cNvGrpSpPr/>
          <p:nvPr/>
        </p:nvGrpSpPr>
        <p:grpSpPr>
          <a:xfrm>
            <a:off x="4623766" y="3643315"/>
            <a:ext cx="285752" cy="285752"/>
            <a:chOff x="3371202" y="4628213"/>
            <a:chExt cx="357190" cy="358775"/>
          </a:xfrm>
          <a:solidFill>
            <a:srgbClr val="F8DE70"/>
          </a:solidFill>
        </p:grpSpPr>
        <p:sp>
          <p:nvSpPr>
            <p:cNvPr id="157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10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  <a:grpFill/>
          </p:grpSpPr>
          <p:sp>
            <p:nvSpPr>
              <p:cNvPr id="165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66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11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  <a:grpFill/>
          </p:grpSpPr>
          <p:sp>
            <p:nvSpPr>
              <p:cNvPr id="163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64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12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  <a:grpFill/>
          </p:grpSpPr>
          <p:sp>
            <p:nvSpPr>
              <p:cNvPr id="161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62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sp>
        <p:nvSpPr>
          <p:cNvPr id="167" name="Rectangle 166"/>
          <p:cNvSpPr/>
          <p:nvPr/>
        </p:nvSpPr>
        <p:spPr>
          <a:xfrm>
            <a:off x="571472" y="2857496"/>
            <a:ext cx="37862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 smtClean="0"/>
              <a:t>  Ils induisent de fortes réponses humorales</a:t>
            </a:r>
          </a:p>
          <a:p>
            <a:r>
              <a:rPr lang="fr-FR" sz="1500" dirty="0" smtClean="0"/>
              <a:t>      mais ont donc la capacité d’induire des</a:t>
            </a:r>
          </a:p>
          <a:p>
            <a:r>
              <a:rPr lang="fr-FR" sz="1500" dirty="0" smtClean="0"/>
              <a:t>      réponses cellulaires.</a:t>
            </a:r>
          </a:p>
        </p:txBody>
      </p:sp>
      <p:sp>
        <p:nvSpPr>
          <p:cNvPr id="168" name="Ellipse 167"/>
          <p:cNvSpPr/>
          <p:nvPr/>
        </p:nvSpPr>
        <p:spPr>
          <a:xfrm>
            <a:off x="5857884" y="3929066"/>
            <a:ext cx="428628" cy="42862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68"/>
          <p:cNvGrpSpPr/>
          <p:nvPr/>
        </p:nvGrpSpPr>
        <p:grpSpPr>
          <a:xfrm>
            <a:off x="5286380" y="3929066"/>
            <a:ext cx="285752" cy="285752"/>
            <a:chOff x="3371202" y="4628213"/>
            <a:chExt cx="357190" cy="358775"/>
          </a:xfrm>
          <a:solidFill>
            <a:srgbClr val="F8DE70"/>
          </a:solidFill>
        </p:grpSpPr>
        <p:sp>
          <p:nvSpPr>
            <p:cNvPr id="170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14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  <a:grpFill/>
          </p:grpSpPr>
          <p:sp>
            <p:nvSpPr>
              <p:cNvPr id="178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79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15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  <a:grpFill/>
          </p:grpSpPr>
          <p:sp>
            <p:nvSpPr>
              <p:cNvPr id="176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77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16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  <a:grpFill/>
          </p:grpSpPr>
          <p:sp>
            <p:nvSpPr>
              <p:cNvPr id="174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75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grpSp>
        <p:nvGrpSpPr>
          <p:cNvPr id="17" name="Groupe 179"/>
          <p:cNvGrpSpPr/>
          <p:nvPr/>
        </p:nvGrpSpPr>
        <p:grpSpPr>
          <a:xfrm>
            <a:off x="5929322" y="4000504"/>
            <a:ext cx="285752" cy="285752"/>
            <a:chOff x="3371202" y="4628213"/>
            <a:chExt cx="357190" cy="358775"/>
          </a:xfrm>
          <a:solidFill>
            <a:srgbClr val="F8DE70"/>
          </a:solidFill>
        </p:grpSpPr>
        <p:sp>
          <p:nvSpPr>
            <p:cNvPr id="181" name="Oval 80"/>
            <p:cNvSpPr>
              <a:spLocks noChangeArrowheads="1"/>
            </p:cNvSpPr>
            <p:nvPr/>
          </p:nvSpPr>
          <p:spPr bwMode="auto">
            <a:xfrm>
              <a:off x="3371202" y="4628213"/>
              <a:ext cx="357190" cy="358775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18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  <a:grpFill/>
          </p:grpSpPr>
          <p:sp>
            <p:nvSpPr>
              <p:cNvPr id="189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90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19" name="Group 84"/>
            <p:cNvGrpSpPr>
              <a:grpSpLocks/>
            </p:cNvGrpSpPr>
            <p:nvPr/>
          </p:nvGrpSpPr>
          <p:grpSpPr bwMode="auto">
            <a:xfrm>
              <a:off x="3445838" y="4830464"/>
              <a:ext cx="96131" cy="88787"/>
              <a:chOff x="431" y="3838"/>
              <a:chExt cx="226" cy="227"/>
            </a:xfrm>
            <a:grpFill/>
          </p:grpSpPr>
          <p:sp>
            <p:nvSpPr>
              <p:cNvPr id="187" name="Line 85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88" name="Line 86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20" name="Group 87"/>
            <p:cNvGrpSpPr>
              <a:grpSpLocks/>
            </p:cNvGrpSpPr>
            <p:nvPr/>
          </p:nvGrpSpPr>
          <p:grpSpPr bwMode="auto">
            <a:xfrm>
              <a:off x="3571868" y="4786322"/>
              <a:ext cx="71834" cy="66346"/>
              <a:chOff x="431" y="3838"/>
              <a:chExt cx="226" cy="227"/>
            </a:xfrm>
            <a:grpFill/>
          </p:grpSpPr>
          <p:sp>
            <p:nvSpPr>
              <p:cNvPr id="185" name="Line 88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86" name="Line 89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sp>
        <p:nvSpPr>
          <p:cNvPr id="191" name="Ellipse 190"/>
          <p:cNvSpPr/>
          <p:nvPr/>
        </p:nvSpPr>
        <p:spPr>
          <a:xfrm>
            <a:off x="6215074" y="3571876"/>
            <a:ext cx="428628" cy="42862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191"/>
          <p:cNvGrpSpPr/>
          <p:nvPr/>
        </p:nvGrpSpPr>
        <p:grpSpPr>
          <a:xfrm>
            <a:off x="6385246" y="3643314"/>
            <a:ext cx="404219" cy="285752"/>
            <a:chOff x="3388257" y="4628213"/>
            <a:chExt cx="505273" cy="358775"/>
          </a:xfrm>
          <a:solidFill>
            <a:srgbClr val="F8DE70"/>
          </a:solidFill>
        </p:grpSpPr>
        <p:sp>
          <p:nvSpPr>
            <p:cNvPr id="193" name="Oval 80"/>
            <p:cNvSpPr>
              <a:spLocks noChangeArrowheads="1"/>
            </p:cNvSpPr>
            <p:nvPr/>
          </p:nvSpPr>
          <p:spPr bwMode="auto">
            <a:xfrm>
              <a:off x="3388257" y="4628213"/>
              <a:ext cx="357189" cy="358775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500"/>
            </a:p>
          </p:txBody>
        </p:sp>
        <p:grpSp>
          <p:nvGrpSpPr>
            <p:cNvPr id="22" name="Group 81"/>
            <p:cNvGrpSpPr>
              <a:grpSpLocks/>
            </p:cNvGrpSpPr>
            <p:nvPr/>
          </p:nvGrpSpPr>
          <p:grpSpPr bwMode="auto">
            <a:xfrm>
              <a:off x="3428992" y="4714884"/>
              <a:ext cx="95603" cy="66346"/>
              <a:chOff x="431" y="3838"/>
              <a:chExt cx="226" cy="227"/>
            </a:xfrm>
            <a:grpFill/>
          </p:grpSpPr>
          <p:sp>
            <p:nvSpPr>
              <p:cNvPr id="201" name="Line 82"/>
              <p:cNvSpPr>
                <a:spLocks noChangeShapeType="1"/>
              </p:cNvSpPr>
              <p:nvPr/>
            </p:nvSpPr>
            <p:spPr bwMode="auto">
              <a:xfrm flipH="1"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202" name="Line 83"/>
              <p:cNvSpPr>
                <a:spLocks noChangeShapeType="1"/>
              </p:cNvSpPr>
              <p:nvPr/>
            </p:nvSpPr>
            <p:spPr bwMode="auto">
              <a:xfrm>
                <a:off x="431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23" name="Group 84"/>
            <p:cNvGrpSpPr>
              <a:grpSpLocks/>
            </p:cNvGrpSpPr>
            <p:nvPr/>
          </p:nvGrpSpPr>
          <p:grpSpPr bwMode="auto">
            <a:xfrm>
              <a:off x="3615131" y="4717814"/>
              <a:ext cx="96131" cy="98565"/>
              <a:chOff x="829" y="3550"/>
              <a:chExt cx="226" cy="252"/>
            </a:xfrm>
            <a:grpFill/>
          </p:grpSpPr>
          <p:sp>
            <p:nvSpPr>
              <p:cNvPr id="199" name="Line 85"/>
              <p:cNvSpPr>
                <a:spLocks noChangeShapeType="1"/>
              </p:cNvSpPr>
              <p:nvPr/>
            </p:nvSpPr>
            <p:spPr bwMode="auto">
              <a:xfrm flipH="1">
                <a:off x="829" y="3575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200" name="Line 86"/>
              <p:cNvSpPr>
                <a:spLocks noChangeShapeType="1"/>
              </p:cNvSpPr>
              <p:nvPr/>
            </p:nvSpPr>
            <p:spPr bwMode="auto">
              <a:xfrm>
                <a:off x="829" y="3550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  <p:grpSp>
          <p:nvGrpSpPr>
            <p:cNvPr id="24" name="Group 87"/>
            <p:cNvGrpSpPr>
              <a:grpSpLocks/>
            </p:cNvGrpSpPr>
            <p:nvPr/>
          </p:nvGrpSpPr>
          <p:grpSpPr bwMode="auto">
            <a:xfrm>
              <a:off x="3818200" y="4786322"/>
              <a:ext cx="75330" cy="66346"/>
              <a:chOff x="1206" y="3838"/>
              <a:chExt cx="237" cy="227"/>
            </a:xfrm>
            <a:grpFill/>
          </p:grpSpPr>
          <p:sp>
            <p:nvSpPr>
              <p:cNvPr id="197" name="Line 88"/>
              <p:cNvSpPr>
                <a:spLocks noChangeShapeType="1"/>
              </p:cNvSpPr>
              <p:nvPr/>
            </p:nvSpPr>
            <p:spPr bwMode="auto">
              <a:xfrm flipH="1">
                <a:off x="1217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  <p:sp>
            <p:nvSpPr>
              <p:cNvPr id="198" name="Line 89"/>
              <p:cNvSpPr>
                <a:spLocks noChangeShapeType="1"/>
              </p:cNvSpPr>
              <p:nvPr/>
            </p:nvSpPr>
            <p:spPr bwMode="auto">
              <a:xfrm>
                <a:off x="1206" y="3838"/>
                <a:ext cx="226" cy="227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fr-FR" sz="1500"/>
              </a:p>
            </p:txBody>
          </p:sp>
        </p:grpSp>
      </p:grpSp>
      <p:sp>
        <p:nvSpPr>
          <p:cNvPr id="203" name="Forme libre 202"/>
          <p:cNvSpPr/>
          <p:nvPr/>
        </p:nvSpPr>
        <p:spPr>
          <a:xfrm>
            <a:off x="6823881" y="3803176"/>
            <a:ext cx="395785" cy="432179"/>
          </a:xfrm>
          <a:custGeom>
            <a:avLst/>
            <a:gdLst>
              <a:gd name="connsiteX0" fmla="*/ 0 w 395785"/>
              <a:gd name="connsiteY0" fmla="*/ 18197 h 432179"/>
              <a:gd name="connsiteX1" fmla="*/ 204716 w 395785"/>
              <a:gd name="connsiteY1" fmla="*/ 59140 h 432179"/>
              <a:gd name="connsiteX2" fmla="*/ 300250 w 395785"/>
              <a:gd name="connsiteY2" fmla="*/ 373039 h 432179"/>
              <a:gd name="connsiteX3" fmla="*/ 395785 w 395785"/>
              <a:gd name="connsiteY3" fmla="*/ 413982 h 43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85" h="432179">
                <a:moveTo>
                  <a:pt x="0" y="18197"/>
                </a:moveTo>
                <a:cubicBezTo>
                  <a:pt x="77337" y="9098"/>
                  <a:pt x="154674" y="0"/>
                  <a:pt x="204716" y="59140"/>
                </a:cubicBezTo>
                <a:cubicBezTo>
                  <a:pt x="254758" y="118280"/>
                  <a:pt x="268405" y="313899"/>
                  <a:pt x="300250" y="373039"/>
                </a:cubicBezTo>
                <a:cubicBezTo>
                  <a:pt x="332095" y="432179"/>
                  <a:pt x="363940" y="423080"/>
                  <a:pt x="395785" y="413982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Text Box 107"/>
          <p:cNvSpPr txBox="1">
            <a:spLocks noChangeArrowheads="1"/>
          </p:cNvSpPr>
          <p:nvPr/>
        </p:nvSpPr>
        <p:spPr bwMode="auto">
          <a:xfrm>
            <a:off x="4286248" y="3929066"/>
            <a:ext cx="1143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200" dirty="0" smtClean="0"/>
              <a:t>Liposome/Ag</a:t>
            </a:r>
            <a:endParaRPr lang="fr-FR" sz="1200" dirty="0"/>
          </a:p>
        </p:txBody>
      </p:sp>
      <p:sp>
        <p:nvSpPr>
          <p:cNvPr id="138" name="Forme libre 137"/>
          <p:cNvSpPr/>
          <p:nvPr/>
        </p:nvSpPr>
        <p:spPr>
          <a:xfrm rot="18085702">
            <a:off x="4628809" y="2152072"/>
            <a:ext cx="3554094" cy="3911178"/>
          </a:xfrm>
          <a:custGeom>
            <a:avLst/>
            <a:gdLst>
              <a:gd name="connsiteX0" fmla="*/ 1312817 w 2769325"/>
              <a:gd name="connsiteY0" fmla="*/ 979715 h 2908663"/>
              <a:gd name="connsiteX1" fmla="*/ 1561011 w 2769325"/>
              <a:gd name="connsiteY1" fmla="*/ 0 h 2908663"/>
              <a:gd name="connsiteX2" fmla="*/ 1783079 w 2769325"/>
              <a:gd name="connsiteY2" fmla="*/ 979715 h 2908663"/>
              <a:gd name="connsiteX3" fmla="*/ 2383971 w 2769325"/>
              <a:gd name="connsiteY3" fmla="*/ 770709 h 2908663"/>
              <a:gd name="connsiteX4" fmla="*/ 2279468 w 2769325"/>
              <a:gd name="connsiteY4" fmla="*/ 1136469 h 2908663"/>
              <a:gd name="connsiteX5" fmla="*/ 2566851 w 2769325"/>
              <a:gd name="connsiteY5" fmla="*/ 1175657 h 2908663"/>
              <a:gd name="connsiteX6" fmla="*/ 1952897 w 2769325"/>
              <a:gd name="connsiteY6" fmla="*/ 1645920 h 2908663"/>
              <a:gd name="connsiteX7" fmla="*/ 2723605 w 2769325"/>
              <a:gd name="connsiteY7" fmla="*/ 2233749 h 2908663"/>
              <a:gd name="connsiteX8" fmla="*/ 1678577 w 2769325"/>
              <a:gd name="connsiteY8" fmla="*/ 2037806 h 2908663"/>
              <a:gd name="connsiteX9" fmla="*/ 1116874 w 2769325"/>
              <a:gd name="connsiteY9" fmla="*/ 2873829 h 2908663"/>
              <a:gd name="connsiteX10" fmla="*/ 1064622 w 2769325"/>
              <a:gd name="connsiteY10" fmla="*/ 1828800 h 2908663"/>
              <a:gd name="connsiteX11" fmla="*/ 32657 w 2769325"/>
              <a:gd name="connsiteY11" fmla="*/ 1920240 h 2908663"/>
              <a:gd name="connsiteX12" fmla="*/ 868679 w 2769325"/>
              <a:gd name="connsiteY12" fmla="*/ 1358537 h 2908663"/>
              <a:gd name="connsiteX13" fmla="*/ 424542 w 2769325"/>
              <a:gd name="connsiteY13" fmla="*/ 627017 h 2908663"/>
              <a:gd name="connsiteX14" fmla="*/ 1169125 w 2769325"/>
              <a:gd name="connsiteY14" fmla="*/ 1018903 h 2908663"/>
              <a:gd name="connsiteX15" fmla="*/ 1312817 w 2769325"/>
              <a:gd name="connsiteY15" fmla="*/ 979715 h 290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69325" h="2908663">
                <a:moveTo>
                  <a:pt x="1312817" y="979715"/>
                </a:moveTo>
                <a:cubicBezTo>
                  <a:pt x="1378131" y="809898"/>
                  <a:pt x="1482634" y="0"/>
                  <a:pt x="1561011" y="0"/>
                </a:cubicBezTo>
                <a:cubicBezTo>
                  <a:pt x="1639388" y="0"/>
                  <a:pt x="1645919" y="851264"/>
                  <a:pt x="1783079" y="979715"/>
                </a:cubicBezTo>
                <a:cubicBezTo>
                  <a:pt x="1920239" y="1108167"/>
                  <a:pt x="2301240" y="744583"/>
                  <a:pt x="2383971" y="770709"/>
                </a:cubicBezTo>
                <a:cubicBezTo>
                  <a:pt x="2466702" y="796835"/>
                  <a:pt x="2248988" y="1068978"/>
                  <a:pt x="2279468" y="1136469"/>
                </a:cubicBezTo>
                <a:cubicBezTo>
                  <a:pt x="2309948" y="1203960"/>
                  <a:pt x="2621280" y="1090749"/>
                  <a:pt x="2566851" y="1175657"/>
                </a:cubicBezTo>
                <a:cubicBezTo>
                  <a:pt x="2512423" y="1260566"/>
                  <a:pt x="1926771" y="1469571"/>
                  <a:pt x="1952897" y="1645920"/>
                </a:cubicBezTo>
                <a:cubicBezTo>
                  <a:pt x="1979023" y="1822269"/>
                  <a:pt x="2769325" y="2168435"/>
                  <a:pt x="2723605" y="2233749"/>
                </a:cubicBezTo>
                <a:cubicBezTo>
                  <a:pt x="2677885" y="2299063"/>
                  <a:pt x="1946365" y="1931126"/>
                  <a:pt x="1678577" y="2037806"/>
                </a:cubicBezTo>
                <a:cubicBezTo>
                  <a:pt x="1410789" y="2144486"/>
                  <a:pt x="1219200" y="2908663"/>
                  <a:pt x="1116874" y="2873829"/>
                </a:cubicBezTo>
                <a:cubicBezTo>
                  <a:pt x="1014548" y="2838995"/>
                  <a:pt x="1245325" y="1987732"/>
                  <a:pt x="1064622" y="1828800"/>
                </a:cubicBezTo>
                <a:cubicBezTo>
                  <a:pt x="883919" y="1669869"/>
                  <a:pt x="65314" y="1998617"/>
                  <a:pt x="32657" y="1920240"/>
                </a:cubicBezTo>
                <a:cubicBezTo>
                  <a:pt x="0" y="1841863"/>
                  <a:pt x="803365" y="1574074"/>
                  <a:pt x="868679" y="1358537"/>
                </a:cubicBezTo>
                <a:cubicBezTo>
                  <a:pt x="933993" y="1143000"/>
                  <a:pt x="374468" y="683623"/>
                  <a:pt x="424542" y="627017"/>
                </a:cubicBezTo>
                <a:cubicBezTo>
                  <a:pt x="474616" y="570411"/>
                  <a:pt x="1021079" y="966652"/>
                  <a:pt x="1169125" y="1018903"/>
                </a:cubicBezTo>
                <a:cubicBezTo>
                  <a:pt x="1317171" y="1071154"/>
                  <a:pt x="1247503" y="1149532"/>
                  <a:pt x="1312817" y="979715"/>
                </a:cubicBezTo>
                <a:close/>
              </a:path>
            </a:pathLst>
          </a:custGeom>
          <a:solidFill>
            <a:schemeClr val="accent2">
              <a:lumMod val="75000"/>
              <a:alpha val="23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Text Box 76"/>
          <p:cNvSpPr txBox="1">
            <a:spLocks noChangeArrowheads="1"/>
          </p:cNvSpPr>
          <p:nvPr/>
        </p:nvSpPr>
        <p:spPr bwMode="auto">
          <a:xfrm>
            <a:off x="587410" y="3714752"/>
            <a:ext cx="898525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/>
              <a:t>Applications </a:t>
            </a:r>
            <a:r>
              <a:rPr lang="fr-FR" sz="1500" dirty="0" smtClean="0"/>
              <a:t>:</a:t>
            </a:r>
          </a:p>
          <a:p>
            <a:endParaRPr lang="fr-FR" sz="800" dirty="0" smtClean="0"/>
          </a:p>
          <a:p>
            <a:r>
              <a:rPr lang="fr-FR" sz="1500" dirty="0" smtClean="0"/>
              <a:t> Les </a:t>
            </a:r>
            <a:r>
              <a:rPr lang="fr-FR" sz="1500" dirty="0"/>
              <a:t>liposomes ont une bonne innocuité et </a:t>
            </a:r>
            <a:r>
              <a:rPr lang="fr-FR" sz="1500" dirty="0" smtClean="0"/>
              <a:t>sont</a:t>
            </a:r>
          </a:p>
          <a:p>
            <a:r>
              <a:rPr lang="fr-FR" sz="1500" dirty="0" smtClean="0"/>
              <a:t> appliqués </a:t>
            </a:r>
            <a:r>
              <a:rPr lang="fr-FR" sz="1500" dirty="0"/>
              <a:t>chez </a:t>
            </a:r>
            <a:r>
              <a:rPr lang="fr-FR" sz="1500" dirty="0" smtClean="0"/>
              <a:t>l’Homme :</a:t>
            </a:r>
          </a:p>
          <a:p>
            <a:pPr>
              <a:buClr>
                <a:srgbClr val="CCFF33"/>
              </a:buClr>
            </a:pPr>
            <a:endParaRPr lang="fr-FR" sz="300" dirty="0"/>
          </a:p>
          <a:p>
            <a:pPr>
              <a:buFontTx/>
              <a:buChar char="•"/>
            </a:pPr>
            <a:r>
              <a:rPr lang="fr-FR" sz="1500" dirty="0"/>
              <a:t> </a:t>
            </a:r>
            <a:r>
              <a:rPr lang="fr-FR" sz="1500" dirty="0" smtClean="0"/>
              <a:t>Comme </a:t>
            </a:r>
            <a:r>
              <a:rPr lang="fr-FR" sz="1500" dirty="0"/>
              <a:t>adjuvants dans un vaccin </a:t>
            </a:r>
            <a:r>
              <a:rPr lang="fr-FR" sz="1500" dirty="0" smtClean="0"/>
              <a:t>anti-hépatite A</a:t>
            </a:r>
          </a:p>
          <a:p>
            <a:r>
              <a:rPr lang="fr-FR" sz="1500" dirty="0" smtClean="0"/>
              <a:t>   </a:t>
            </a:r>
            <a:r>
              <a:rPr lang="fr-FR" sz="1500" dirty="0"/>
              <a:t>(virus inactivé</a:t>
            </a:r>
            <a:r>
              <a:rPr lang="fr-FR" sz="1500" dirty="0" smtClean="0"/>
              <a:t>) </a:t>
            </a:r>
            <a:r>
              <a:rPr lang="fr-FR" sz="1500" dirty="0"/>
              <a:t>et dans un vaccin </a:t>
            </a:r>
            <a:r>
              <a:rPr lang="fr-FR" sz="1500" dirty="0" err="1" smtClean="0"/>
              <a:t>anti-grippal</a:t>
            </a:r>
            <a:r>
              <a:rPr lang="fr-FR" sz="1500" dirty="0" smtClean="0"/>
              <a:t>.</a:t>
            </a:r>
            <a:endParaRPr lang="fr-FR" sz="600" dirty="0"/>
          </a:p>
          <a:p>
            <a:pPr>
              <a:buFontTx/>
              <a:buChar char="•"/>
            </a:pPr>
            <a:r>
              <a:rPr lang="fr-FR" sz="1500" dirty="0"/>
              <a:t> </a:t>
            </a:r>
            <a:r>
              <a:rPr lang="fr-FR" sz="1500" dirty="0" smtClean="0"/>
              <a:t>En </a:t>
            </a:r>
            <a:r>
              <a:rPr lang="fr-FR" sz="1500" dirty="0"/>
              <a:t>cours d’essais pour la vaccination par voie </a:t>
            </a:r>
            <a:r>
              <a:rPr lang="fr-FR" sz="1500" dirty="0" smtClean="0"/>
              <a:t>muqueuse.</a:t>
            </a:r>
            <a:endParaRPr lang="fr-FR" sz="1500" dirty="0"/>
          </a:p>
        </p:txBody>
      </p:sp>
      <p:sp>
        <p:nvSpPr>
          <p:cNvPr id="79" name="Rectangle 78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véhicules (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delivery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systems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214314" y="426992"/>
            <a:ext cx="407193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820522" y="500042"/>
            <a:ext cx="5415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  Les particules lipidiques (liposomes et autres ….) 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5" y="1000108"/>
            <a:ext cx="2401313" cy="391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428596" y="1449205"/>
            <a:ext cx="6143668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 smtClean="0"/>
              <a:t>   Décrits pour la première fois en 1984 par </a:t>
            </a:r>
            <a:r>
              <a:rPr lang="fr-FR" sz="1500" dirty="0" err="1" smtClean="0"/>
              <a:t>Morein</a:t>
            </a:r>
            <a:r>
              <a:rPr lang="fr-FR" sz="15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fr-FR" sz="11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 Structure et présentation : </a:t>
            </a:r>
          </a:p>
          <a:p>
            <a:pPr lvl="1">
              <a:buFontTx/>
              <a:buChar char="•"/>
            </a:pPr>
            <a:r>
              <a:rPr lang="fr-FR" sz="1500" dirty="0" smtClean="0"/>
              <a:t>  Particules sphériques rigides (diamètre de 40 nm environ) ne </a:t>
            </a:r>
          </a:p>
          <a:p>
            <a:pPr lvl="1"/>
            <a:r>
              <a:rPr lang="fr-FR" sz="1500" dirty="0" smtClean="0"/>
              <a:t>    contenant pas d’espace aqueux interne (structure en cage).</a:t>
            </a:r>
          </a:p>
          <a:p>
            <a:pPr lvl="1">
              <a:buFontTx/>
              <a:buChar char="•"/>
            </a:pPr>
            <a:r>
              <a:rPr lang="fr-FR" sz="1500" dirty="0" smtClean="0"/>
              <a:t>  Constituées d’antigène, de la </a:t>
            </a:r>
            <a:r>
              <a:rPr lang="fr-FR" sz="1500" b="1" dirty="0" smtClean="0">
                <a:solidFill>
                  <a:schemeClr val="accent6"/>
                </a:solidFill>
              </a:rPr>
              <a:t>saponine (</a:t>
            </a:r>
            <a:r>
              <a:rPr lang="fr-FR" sz="1500" b="1" dirty="0" err="1" smtClean="0">
                <a:solidFill>
                  <a:schemeClr val="accent6"/>
                </a:solidFill>
              </a:rPr>
              <a:t>Quil</a:t>
            </a:r>
            <a:r>
              <a:rPr lang="fr-FR" sz="1500" b="1" dirty="0" smtClean="0">
                <a:solidFill>
                  <a:schemeClr val="accent6"/>
                </a:solidFill>
              </a:rPr>
              <a:t>-A)</a:t>
            </a:r>
            <a:r>
              <a:rPr lang="fr-FR" sz="1500" dirty="0" smtClean="0"/>
              <a:t>, de cholestérol, </a:t>
            </a:r>
          </a:p>
          <a:p>
            <a:pPr lvl="1"/>
            <a:r>
              <a:rPr lang="fr-FR" sz="1500" dirty="0" smtClean="0"/>
              <a:t>    et de phospholipides.</a:t>
            </a:r>
          </a:p>
          <a:p>
            <a:pPr lvl="1">
              <a:buFontTx/>
              <a:buChar char="•"/>
            </a:pPr>
            <a:r>
              <a:rPr lang="fr-FR" sz="1500" dirty="0" smtClean="0"/>
              <a:t>  Ces constituants sont rassemblés à l’aide d’interactions hydrophobes</a:t>
            </a:r>
          </a:p>
          <a:p>
            <a:pPr lvl="1"/>
            <a:r>
              <a:rPr lang="fr-FR" sz="1500" dirty="0" smtClean="0"/>
              <a:t>    en petites micelles de 10 à 12 µm, liées entre elles par des </a:t>
            </a:r>
            <a:r>
              <a:rPr lang="fr-FR" sz="1500" dirty="0" err="1" smtClean="0"/>
              <a:t>phospho</a:t>
            </a:r>
            <a:r>
              <a:rPr lang="fr-FR" sz="1500" dirty="0" smtClean="0"/>
              <a:t>- </a:t>
            </a:r>
          </a:p>
          <a:p>
            <a:pPr lvl="1"/>
            <a:r>
              <a:rPr lang="fr-FR" sz="1500" dirty="0" smtClean="0"/>
              <a:t>    lipides, pour former la structure sphérique caractéristique. </a:t>
            </a:r>
          </a:p>
          <a:p>
            <a:pPr>
              <a:buFont typeface="Wingdings" pitchFamily="2" charset="2"/>
              <a:buChar char="Ø"/>
            </a:pPr>
            <a:endParaRPr lang="fr-FR" sz="1500" dirty="0" smtClean="0"/>
          </a:p>
        </p:txBody>
      </p:sp>
      <p:sp>
        <p:nvSpPr>
          <p:cNvPr id="79" name="Rectangle 78"/>
          <p:cNvSpPr/>
          <p:nvPr/>
        </p:nvSpPr>
        <p:spPr>
          <a:xfrm>
            <a:off x="428596" y="3619876"/>
            <a:ext cx="821537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smtClean="0">
                <a:solidFill>
                  <a:srgbClr val="FF0000"/>
                </a:solidFill>
              </a:rPr>
              <a:t>  </a:t>
            </a:r>
            <a:endParaRPr lang="fr-FR" sz="15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err="1" smtClean="0"/>
              <a:t>Quil</a:t>
            </a:r>
            <a:r>
              <a:rPr lang="fr-FR" sz="1500" dirty="0" smtClean="0"/>
              <a:t>-A (saponine) :</a:t>
            </a:r>
          </a:p>
          <a:p>
            <a:endParaRPr lang="fr-FR" sz="800" dirty="0" smtClean="0">
              <a:solidFill>
                <a:srgbClr val="FF0000"/>
              </a:solidFill>
            </a:endParaRPr>
          </a:p>
          <a:p>
            <a:pPr lvl="1">
              <a:buFontTx/>
              <a:buChar char="•"/>
            </a:pPr>
            <a:r>
              <a:rPr lang="fr-FR" sz="1500" dirty="0" smtClean="0"/>
              <a:t>  Puissant immunostimulant utilisé dans des vaccins vétérinaires</a:t>
            </a:r>
          </a:p>
          <a:p>
            <a:pPr lvl="1"/>
            <a:r>
              <a:rPr lang="fr-FR" sz="1500" dirty="0" smtClean="0"/>
              <a:t>    dès les années 1970.</a:t>
            </a:r>
          </a:p>
          <a:p>
            <a:pPr lvl="1">
              <a:buFontTx/>
              <a:buChar char="•"/>
            </a:pPr>
            <a:r>
              <a:rPr lang="fr-FR" sz="1500" dirty="0" smtClean="0"/>
              <a:t>  Glycoside </a:t>
            </a:r>
            <a:r>
              <a:rPr lang="fr-FR" sz="1500" dirty="0" err="1" smtClean="0"/>
              <a:t>triterpénique</a:t>
            </a:r>
            <a:r>
              <a:rPr lang="fr-FR" sz="1500" dirty="0" smtClean="0"/>
              <a:t> extrait de l’écorce de l’arbre </a:t>
            </a:r>
            <a:r>
              <a:rPr lang="fr-FR" sz="1500" i="1" dirty="0" err="1" smtClean="0"/>
              <a:t>Quillaia</a:t>
            </a:r>
            <a:r>
              <a:rPr lang="fr-FR" sz="1500" i="1" dirty="0" smtClean="0"/>
              <a:t> </a:t>
            </a:r>
            <a:r>
              <a:rPr lang="fr-FR" sz="1500" i="1" dirty="0" err="1" smtClean="0"/>
              <a:t>Saponaria</a:t>
            </a:r>
            <a:r>
              <a:rPr lang="fr-FR" sz="1500" i="1" dirty="0" smtClean="0"/>
              <a:t>.</a:t>
            </a:r>
          </a:p>
          <a:p>
            <a:pPr lvl="1">
              <a:buFontTx/>
              <a:buChar char="•"/>
            </a:pPr>
            <a:r>
              <a:rPr lang="fr-FR" sz="1500" i="1" dirty="0" smtClean="0"/>
              <a:t>  </a:t>
            </a:r>
            <a:r>
              <a:rPr lang="fr-FR" sz="1500" dirty="0" smtClean="0"/>
              <a:t>Utilisé seul, il est toxique: il interagit avec le cholestérol de la membrane des cellules,</a:t>
            </a:r>
          </a:p>
          <a:p>
            <a:pPr lvl="1"/>
            <a:r>
              <a:rPr lang="fr-FR" sz="1500" dirty="0" smtClean="0"/>
              <a:t>    provoquant la formation des pores puis hémolyse.</a:t>
            </a:r>
          </a:p>
          <a:p>
            <a:pPr lvl="1">
              <a:buFontTx/>
              <a:buChar char="•"/>
            </a:pPr>
            <a:r>
              <a:rPr lang="fr-FR" sz="1500" dirty="0" smtClean="0"/>
              <a:t> Plus tard (1984), cette affinité de la saponine pour le cholestérol à été à la base du</a:t>
            </a:r>
          </a:p>
          <a:p>
            <a:pPr lvl="1"/>
            <a:r>
              <a:rPr lang="fr-FR" sz="1500" dirty="0" smtClean="0"/>
              <a:t>    développement des </a:t>
            </a:r>
            <a:r>
              <a:rPr lang="fr-FR" sz="1500" dirty="0" err="1" smtClean="0"/>
              <a:t>ISComs</a:t>
            </a:r>
            <a:r>
              <a:rPr lang="fr-FR" sz="1500" dirty="0" smtClean="0"/>
              <a:t>.  </a:t>
            </a:r>
            <a:r>
              <a:rPr lang="fr-FR" sz="1500" b="1" dirty="0" smtClean="0">
                <a:solidFill>
                  <a:schemeClr val="accent6"/>
                </a:solidFill>
              </a:rPr>
              <a:t>Sous cette forme le </a:t>
            </a:r>
            <a:r>
              <a:rPr lang="fr-FR" sz="1500" b="1" dirty="0" err="1" smtClean="0">
                <a:solidFill>
                  <a:schemeClr val="accent6"/>
                </a:solidFill>
              </a:rPr>
              <a:t>Quil</a:t>
            </a:r>
            <a:r>
              <a:rPr lang="fr-FR" sz="1500" b="1" dirty="0" smtClean="0">
                <a:solidFill>
                  <a:schemeClr val="accent6"/>
                </a:solidFill>
              </a:rPr>
              <a:t>-A n’est pas toxique et conserve ses</a:t>
            </a:r>
          </a:p>
          <a:p>
            <a:pPr lvl="1"/>
            <a:r>
              <a:rPr lang="fr-FR" sz="1500" b="1" dirty="0" smtClean="0">
                <a:solidFill>
                  <a:schemeClr val="accent6"/>
                </a:solidFill>
              </a:rPr>
              <a:t>    propriétés immunostimulantes. </a:t>
            </a:r>
          </a:p>
          <a:p>
            <a:pPr lvl="1"/>
            <a:endParaRPr lang="fr-FR" sz="1500" i="1" dirty="0"/>
          </a:p>
        </p:txBody>
      </p:sp>
      <p:sp>
        <p:nvSpPr>
          <p:cNvPr id="10" name="Rectangle 9"/>
          <p:cNvSpPr/>
          <p:nvPr/>
        </p:nvSpPr>
        <p:spPr>
          <a:xfrm>
            <a:off x="2141300" y="500042"/>
            <a:ext cx="493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e. Les 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ISCOMs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mmuno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-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timulating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COM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plexes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véhicules (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delivery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systems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14314" y="426992"/>
            <a:ext cx="407193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571472" y="1285860"/>
            <a:ext cx="8572528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 smtClean="0"/>
              <a:t>  Mode d’action : </a:t>
            </a:r>
          </a:p>
          <a:p>
            <a:endParaRPr lang="fr-FR" sz="500" dirty="0" smtClean="0"/>
          </a:p>
          <a:p>
            <a:pPr lvl="1">
              <a:buFont typeface="Courier New" pitchFamily="49" charset="0"/>
              <a:buChar char="o"/>
            </a:pPr>
            <a:r>
              <a:rPr lang="fr-FR" sz="1500" dirty="0" smtClean="0"/>
              <a:t>  N’ont pas d’effet dépôt.</a:t>
            </a:r>
          </a:p>
          <a:p>
            <a:pPr lvl="1">
              <a:buClr>
                <a:srgbClr val="CCFF33"/>
              </a:buClr>
            </a:pPr>
            <a:r>
              <a:rPr lang="fr-FR" sz="300" dirty="0" smtClean="0"/>
              <a:t>  </a:t>
            </a:r>
          </a:p>
          <a:p>
            <a:pPr lvl="1">
              <a:buFont typeface="Courier New" pitchFamily="49" charset="0"/>
              <a:buChar char="o"/>
            </a:pPr>
            <a:r>
              <a:rPr lang="fr-FR" sz="1500" dirty="0" smtClean="0"/>
              <a:t>  Les </a:t>
            </a:r>
            <a:r>
              <a:rPr lang="fr-FR" sz="1500" dirty="0" err="1" smtClean="0"/>
              <a:t>ISComs</a:t>
            </a:r>
            <a:r>
              <a:rPr lang="fr-FR" sz="1500" dirty="0" smtClean="0"/>
              <a:t> donc délivrent l’antigène aux CPA tout en les activant (propriété absente chez les    </a:t>
            </a:r>
          </a:p>
          <a:p>
            <a:pPr lvl="1"/>
            <a:r>
              <a:rPr lang="fr-FR" sz="1500" dirty="0" smtClean="0"/>
              <a:t>     liposomes). </a:t>
            </a:r>
            <a:r>
              <a:rPr lang="fr-FR" sz="1500" dirty="0" smtClean="0">
                <a:sym typeface="Symbol"/>
              </a:rPr>
              <a:t></a:t>
            </a:r>
            <a:r>
              <a:rPr lang="fr-FR" sz="1500" dirty="0" smtClean="0"/>
              <a:t> l’activité </a:t>
            </a:r>
            <a:r>
              <a:rPr lang="fr-FR" sz="1500" dirty="0" err="1" smtClean="0"/>
              <a:t>immuno</a:t>
            </a:r>
            <a:r>
              <a:rPr lang="fr-FR" sz="1500" dirty="0" smtClean="0"/>
              <a:t>-adjuvante des </a:t>
            </a:r>
            <a:r>
              <a:rPr lang="fr-FR" sz="1500" dirty="0" err="1" smtClean="0"/>
              <a:t>ISComs</a:t>
            </a:r>
            <a:r>
              <a:rPr lang="fr-FR" sz="1500" dirty="0" smtClean="0"/>
              <a:t> 10 à 100 fois plus importante à celle     </a:t>
            </a:r>
          </a:p>
          <a:p>
            <a:pPr lvl="1"/>
            <a:r>
              <a:rPr lang="fr-FR" sz="1500" dirty="0" smtClean="0"/>
              <a:t>     des liposomes à cause du pouvoir immunostimulant et </a:t>
            </a:r>
            <a:r>
              <a:rPr lang="fr-FR" sz="1500" dirty="0" err="1" smtClean="0"/>
              <a:t>immunopotentiateur</a:t>
            </a:r>
            <a:r>
              <a:rPr lang="fr-FR" sz="1500" dirty="0" smtClean="0"/>
              <a:t>  de la saponine, </a:t>
            </a:r>
          </a:p>
          <a:p>
            <a:pPr lvl="1"/>
            <a:r>
              <a:rPr lang="fr-FR" sz="1500" dirty="0" smtClean="0"/>
              <a:t>     d’ou l’appellation </a:t>
            </a:r>
            <a:r>
              <a:rPr lang="fr-FR" sz="1500" b="1" dirty="0" smtClean="0">
                <a:solidFill>
                  <a:schemeClr val="accent6"/>
                </a:solidFill>
              </a:rPr>
              <a:t>« </a:t>
            </a:r>
            <a:r>
              <a:rPr lang="fr-FR" sz="1500" b="1" dirty="0" err="1" smtClean="0">
                <a:solidFill>
                  <a:schemeClr val="accent6"/>
                </a:solidFill>
              </a:rPr>
              <a:t>immunostimulating</a:t>
            </a:r>
            <a:r>
              <a:rPr lang="fr-FR" sz="1500" b="1" dirty="0" smtClean="0">
                <a:solidFill>
                  <a:schemeClr val="accent6"/>
                </a:solidFill>
              </a:rPr>
              <a:t> complexes ».</a:t>
            </a:r>
            <a:r>
              <a:rPr lang="fr-FR" sz="1500" dirty="0" smtClean="0"/>
              <a:t>    </a:t>
            </a:r>
            <a:r>
              <a:rPr lang="fr-FR" sz="1500" dirty="0" err="1" smtClean="0"/>
              <a:t>Quil</a:t>
            </a:r>
            <a:r>
              <a:rPr lang="fr-FR" sz="1500" dirty="0" smtClean="0"/>
              <a:t>-A  :</a:t>
            </a:r>
          </a:p>
          <a:p>
            <a:pPr lvl="2">
              <a:buFont typeface="Arial" pitchFamily="34" charset="0"/>
              <a:buChar char="•"/>
            </a:pPr>
            <a:r>
              <a:rPr lang="fr-FR" sz="1500" dirty="0" smtClean="0"/>
              <a:t>   induit l’activation des CPA avec augmentation des molécules du CMH et des molécules</a:t>
            </a:r>
          </a:p>
          <a:p>
            <a:pPr lvl="2"/>
            <a:r>
              <a:rPr lang="fr-FR" sz="1500" dirty="0" smtClean="0"/>
              <a:t>     de </a:t>
            </a:r>
            <a:r>
              <a:rPr lang="fr-FR" sz="1500" dirty="0" err="1" smtClean="0"/>
              <a:t>co</a:t>
            </a:r>
            <a:r>
              <a:rPr lang="fr-FR" sz="1500" dirty="0" smtClean="0"/>
              <a:t>-stimulation, </a:t>
            </a:r>
          </a:p>
          <a:p>
            <a:pPr lvl="2">
              <a:buFont typeface="Arial" pitchFamily="34" charset="0"/>
              <a:buChar char="•"/>
            </a:pPr>
            <a:r>
              <a:rPr lang="fr-FR" sz="1500" dirty="0" smtClean="0"/>
              <a:t>   induit l’augmentation de la production de cytokines nécessaires à la  réponse immunitaire (IL6, IL12, etc.). </a:t>
            </a:r>
          </a:p>
          <a:p>
            <a:pPr lvl="2">
              <a:buFont typeface="Arial" pitchFamily="34" charset="0"/>
              <a:buChar char="•"/>
            </a:pPr>
            <a:endParaRPr lang="fr-FR" sz="15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 Applications :</a:t>
            </a:r>
          </a:p>
          <a:p>
            <a:r>
              <a:rPr lang="fr-FR" sz="1500" dirty="0" smtClean="0"/>
              <a:t>       Les </a:t>
            </a:r>
            <a:r>
              <a:rPr lang="fr-FR" sz="1500" dirty="0" err="1" smtClean="0"/>
              <a:t>ISComs</a:t>
            </a:r>
            <a:r>
              <a:rPr lang="fr-FR" sz="1500" dirty="0" smtClean="0"/>
              <a:t> font l’objet d’essais thérapeutiques pour évaluer leur efficacité et leur innocuité chez l’</a:t>
            </a:r>
          </a:p>
          <a:p>
            <a:r>
              <a:rPr lang="fr-FR" sz="1500" dirty="0" smtClean="0"/>
              <a:t>       Homme en association :</a:t>
            </a:r>
          </a:p>
          <a:p>
            <a:pPr marL="900113" indent="96838">
              <a:buFont typeface="Arial" pitchFamily="34" charset="0"/>
              <a:buChar char="•"/>
              <a:tabLst>
                <a:tab pos="1081088" algn="l"/>
              </a:tabLst>
            </a:pPr>
            <a:r>
              <a:rPr lang="fr-FR" sz="1500" dirty="0" smtClean="0"/>
              <a:t>   avec un vaccin utilisant des protéines du virus influenza, </a:t>
            </a:r>
          </a:p>
          <a:p>
            <a:pPr marL="900113" indent="96838">
              <a:buFont typeface="Arial" pitchFamily="34" charset="0"/>
              <a:buChar char="•"/>
              <a:tabLst>
                <a:tab pos="1081088" algn="l"/>
              </a:tabLst>
            </a:pPr>
            <a:r>
              <a:rPr lang="fr-FR" sz="1500" dirty="0" smtClean="0"/>
              <a:t>   et avec l’antigène recombinant </a:t>
            </a:r>
            <a:r>
              <a:rPr lang="fr-FR" sz="1600" dirty="0" smtClean="0"/>
              <a:t>NY-ESO-1 </a:t>
            </a:r>
            <a:r>
              <a:rPr lang="en-US" sz="1600" dirty="0" smtClean="0"/>
              <a:t>(</a:t>
            </a:r>
            <a:r>
              <a:rPr lang="en-US" sz="1600" dirty="0" err="1" smtClean="0"/>
              <a:t>antigène</a:t>
            </a:r>
            <a:r>
              <a:rPr lang="en-US" sz="1600" dirty="0" smtClean="0"/>
              <a:t> </a:t>
            </a:r>
            <a:r>
              <a:rPr lang="en-US" sz="1600" dirty="0" err="1" smtClean="0"/>
              <a:t>tumoral</a:t>
            </a:r>
            <a:r>
              <a:rPr lang="en-US" sz="1600" dirty="0" smtClean="0"/>
              <a:t>). </a:t>
            </a:r>
          </a:p>
          <a:p>
            <a:endParaRPr lang="fr-FR" sz="1500" dirty="0" smtClean="0"/>
          </a:p>
          <a:p>
            <a:pPr lvl="1">
              <a:buFontTx/>
              <a:buChar char="o"/>
            </a:pPr>
            <a:endParaRPr lang="fr-FR" sz="1500" dirty="0" smtClean="0"/>
          </a:p>
          <a:p>
            <a:pPr lvl="1">
              <a:buFontTx/>
              <a:buChar char="o"/>
            </a:pPr>
            <a:endParaRPr lang="fr-FR" sz="15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véhicules (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delivery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systems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214314" y="426992"/>
            <a:ext cx="407193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41300" y="500042"/>
            <a:ext cx="493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d. Les 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ISCOMs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mmuno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-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timulating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COM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plexes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):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14282" y="1173549"/>
          <a:ext cx="8715405" cy="497009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29468"/>
                <a:gridCol w="1956649"/>
                <a:gridCol w="1571636"/>
                <a:gridCol w="1928826"/>
                <a:gridCol w="1928826"/>
              </a:tblGrid>
              <a:tr h="398095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Sels minéraux </a:t>
                      </a:r>
                      <a:endParaRPr lang="fr-FR" sz="1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Émulsions </a:t>
                      </a:r>
                      <a:endParaRPr lang="fr-FR" sz="1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Particules lipidiques</a:t>
                      </a:r>
                      <a:endParaRPr lang="fr-FR" sz="1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/>
                        <a:t>ISCOMS</a:t>
                      </a:r>
                      <a:endParaRPr lang="fr-FR" sz="15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8095">
                <a:tc>
                  <a:txBody>
                    <a:bodyPr/>
                    <a:lstStyle/>
                    <a:p>
                      <a:r>
                        <a:rPr lang="fr-FR" sz="1500" b="1" dirty="0" smtClean="0"/>
                        <a:t>Exemple</a:t>
                      </a:r>
                      <a:r>
                        <a:rPr lang="fr-FR" sz="1500" b="1" baseline="0" dirty="0" smtClean="0"/>
                        <a:t>s</a:t>
                      </a:r>
                      <a:endParaRPr lang="fr-FR" sz="1500" b="1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 Hydroxyde d’Al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 Phosphate</a:t>
                      </a:r>
                      <a:r>
                        <a:rPr lang="fr-FR" sz="1500" baseline="0" dirty="0" smtClean="0"/>
                        <a:t> d’Al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baseline="0" dirty="0" smtClean="0"/>
                        <a:t> Phosphate de Ca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500" dirty="0" smtClean="0"/>
                        <a:t> MF59</a:t>
                      </a:r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 Liposomes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 </a:t>
                      </a:r>
                      <a:r>
                        <a:rPr lang="fr-FR" sz="1500" dirty="0" err="1" smtClean="0"/>
                        <a:t>Virosomes</a:t>
                      </a:r>
                      <a:endParaRPr lang="fr-FR" sz="15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 </a:t>
                      </a:r>
                      <a:r>
                        <a:rPr lang="fr-FR" sz="1500" dirty="0" err="1" smtClean="0"/>
                        <a:t>Archaeosomes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500" dirty="0" err="1" smtClean="0">
                          <a:solidFill>
                            <a:schemeClr val="tx1"/>
                          </a:solidFill>
                        </a:rPr>
                        <a:t>ISCOMs</a:t>
                      </a:r>
                      <a:endParaRPr lang="fr-FR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500" dirty="0" err="1" smtClean="0">
                          <a:solidFill>
                            <a:schemeClr val="tx1"/>
                          </a:solidFill>
                        </a:rPr>
                        <a:t>ISCOMatrix</a:t>
                      </a:r>
                      <a:r>
                        <a:rPr lang="fr-FR" sz="1500" dirty="0" smtClean="0">
                          <a:solidFill>
                            <a:schemeClr val="tx1"/>
                          </a:solidFill>
                          <a:sym typeface="Symbol"/>
                        </a:rPr>
                        <a:t>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095">
                <a:tc>
                  <a:txBody>
                    <a:bodyPr/>
                    <a:lstStyle/>
                    <a:p>
                      <a:r>
                        <a:rPr lang="fr-FR" sz="1500" b="1" dirty="0" smtClean="0"/>
                        <a:t>Mode d’action</a:t>
                      </a:r>
                      <a:endParaRPr lang="fr-FR" sz="1500" b="1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 Effet dépôt,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 Agrégation</a:t>
                      </a:r>
                      <a:r>
                        <a:rPr lang="fr-FR" sz="1500" baseline="0" dirty="0" smtClean="0"/>
                        <a:t> des Ag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500" dirty="0" smtClean="0"/>
                        <a:t> Effet dépôt</a:t>
                      </a:r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 Effet dépôt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 Véhiculer l’Ag au CPA</a:t>
                      </a:r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Véhiculer l’Ag au CPA,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Activation des CPA</a:t>
                      </a:r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095">
                <a:tc>
                  <a:txBody>
                    <a:bodyPr/>
                    <a:lstStyle/>
                    <a:p>
                      <a:r>
                        <a:rPr lang="fr-FR" sz="1500" b="1" dirty="0" smtClean="0"/>
                        <a:t>Effets sur la RI</a:t>
                      </a:r>
                      <a:endParaRPr lang="fr-FR" sz="1500" b="1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 3"/>
                        <a:buChar char="k"/>
                      </a:pPr>
                      <a:r>
                        <a:rPr lang="fr-FR" sz="1500" dirty="0" smtClean="0"/>
                        <a:t>de la production </a:t>
                      </a:r>
                    </a:p>
                    <a:p>
                      <a:pPr>
                        <a:buFont typeface="Wingdings 3"/>
                        <a:buNone/>
                      </a:pPr>
                      <a:r>
                        <a:rPr lang="fr-FR" sz="1500" dirty="0" smtClean="0"/>
                        <a:t>   d’</a:t>
                      </a:r>
                      <a:r>
                        <a:rPr lang="fr-FR" sz="1500" dirty="0" err="1" smtClean="0"/>
                        <a:t>Ac</a:t>
                      </a:r>
                      <a:r>
                        <a:rPr lang="fr-FR" sz="1500" dirty="0" smtClean="0"/>
                        <a:t> (</a:t>
                      </a:r>
                      <a:r>
                        <a:rPr lang="fr-FR" sz="1500" dirty="0" err="1" smtClean="0"/>
                        <a:t>IgG</a:t>
                      </a:r>
                      <a:r>
                        <a:rPr lang="fr-FR" sz="1500" dirty="0" smtClean="0"/>
                        <a:t>++, </a:t>
                      </a:r>
                      <a:r>
                        <a:rPr lang="fr-FR" sz="1500" dirty="0" err="1" smtClean="0"/>
                        <a:t>IgE</a:t>
                      </a:r>
                      <a:r>
                        <a:rPr lang="fr-FR" sz="1500" dirty="0" smtClean="0"/>
                        <a:t>+/-)</a:t>
                      </a:r>
                    </a:p>
                    <a:p>
                      <a:r>
                        <a:rPr lang="fr-FR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500" dirty="0" smtClean="0">
                          <a:sym typeface="Wingdings 3" pitchFamily="18" charset="2"/>
                        </a:rPr>
                        <a:t> </a:t>
                      </a:r>
                      <a:r>
                        <a:rPr lang="fr-FR" sz="1500" dirty="0" smtClean="0"/>
                        <a:t> de la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500" dirty="0" smtClean="0"/>
                        <a:t>  production d’</a:t>
                      </a:r>
                      <a:r>
                        <a:rPr lang="fr-FR" sz="1500" dirty="0" err="1" smtClean="0"/>
                        <a:t>Ac</a:t>
                      </a:r>
                      <a:endParaRPr lang="fr-FR" sz="1500" dirty="0" smtClean="0"/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•"/>
                      </a:pPr>
                      <a:r>
                        <a:rPr lang="fr-FR" sz="1500" dirty="0" smtClean="0">
                          <a:sym typeface="Wingdings 3" pitchFamily="18" charset="2"/>
                        </a:rPr>
                        <a:t> </a:t>
                      </a:r>
                      <a:r>
                        <a:rPr lang="fr-FR" sz="1500" dirty="0" smtClean="0"/>
                        <a:t> production d’</a:t>
                      </a:r>
                      <a:r>
                        <a:rPr lang="fr-FR" sz="1500" dirty="0" err="1" smtClean="0"/>
                        <a:t>Ac</a:t>
                      </a:r>
                      <a:endParaRPr lang="fr-FR" sz="1500" dirty="0" smtClean="0"/>
                    </a:p>
                    <a:p>
                      <a:pPr>
                        <a:buFontTx/>
                        <a:buChar char="•"/>
                      </a:pPr>
                      <a:r>
                        <a:rPr lang="fr-FR" sz="1500" dirty="0" smtClean="0"/>
                        <a:t> Génération de CTL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fr-FR" sz="1500" dirty="0" smtClean="0"/>
                        <a:t> </a:t>
                      </a:r>
                      <a:r>
                        <a:rPr lang="fr-FR" sz="1500" dirty="0" err="1" smtClean="0"/>
                        <a:t>IgAs</a:t>
                      </a:r>
                      <a:r>
                        <a:rPr lang="fr-FR" sz="1500" dirty="0" smtClean="0"/>
                        <a:t> (voie des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FR" sz="1500" dirty="0" smtClean="0"/>
                        <a:t>    muqueuses)</a:t>
                      </a:r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•"/>
                      </a:pPr>
                      <a:r>
                        <a:rPr lang="fr-FR" sz="1500" dirty="0" smtClean="0">
                          <a:sym typeface="Wingdings 3" pitchFamily="18" charset="2"/>
                        </a:rPr>
                        <a:t></a:t>
                      </a:r>
                      <a:r>
                        <a:rPr lang="fr-FR" sz="1500" dirty="0" smtClean="0"/>
                        <a:t>  production d’</a:t>
                      </a:r>
                      <a:r>
                        <a:rPr lang="fr-FR" sz="1500" dirty="0" err="1" smtClean="0"/>
                        <a:t>Ac</a:t>
                      </a:r>
                      <a:endParaRPr lang="fr-FR" sz="1500" dirty="0" smtClean="0"/>
                    </a:p>
                    <a:p>
                      <a:pPr>
                        <a:buFontTx/>
                        <a:buChar char="•"/>
                      </a:pPr>
                      <a:r>
                        <a:rPr lang="fr-FR" sz="1500" dirty="0" smtClean="0"/>
                        <a:t> Génération de CTLs.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fr-FR" sz="1500" dirty="0" smtClean="0"/>
                        <a:t> </a:t>
                      </a:r>
                      <a:r>
                        <a:rPr lang="fr-FR" sz="1500" dirty="0" err="1" smtClean="0"/>
                        <a:t>IgAs</a:t>
                      </a:r>
                      <a:r>
                        <a:rPr lang="fr-FR" sz="1500" dirty="0" smtClean="0"/>
                        <a:t> (voie des muqueuses)</a:t>
                      </a:r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095">
                <a:tc>
                  <a:txBody>
                    <a:bodyPr/>
                    <a:lstStyle/>
                    <a:p>
                      <a:r>
                        <a:rPr lang="fr-FR" sz="1500" b="1" dirty="0" smtClean="0"/>
                        <a:t>Effets indésirables </a:t>
                      </a:r>
                      <a:endParaRPr lang="fr-FR" sz="1500" b="1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 Réactions locales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 Accidents allergiques</a:t>
                      </a:r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/>
                        <a:t>Réactions locales minimes </a:t>
                      </a:r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500" dirty="0" smtClean="0"/>
                        <a:t>  Absents</a:t>
                      </a:r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smtClean="0"/>
                        <a:t>Hémolyse +/-</a:t>
                      </a:r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095">
                <a:tc>
                  <a:txBody>
                    <a:bodyPr/>
                    <a:lstStyle/>
                    <a:p>
                      <a:r>
                        <a:rPr lang="fr-FR" sz="1500" b="1" dirty="0" smtClean="0"/>
                        <a:t>Application chez l’Homme </a:t>
                      </a:r>
                      <a:endParaRPr lang="fr-FR" sz="1500" b="1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500" dirty="0" smtClean="0"/>
                        <a:t>  Vaccins</a:t>
                      </a:r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500" dirty="0" smtClean="0"/>
                        <a:t> Vaccins</a:t>
                      </a:r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sz="1500" dirty="0" smtClean="0"/>
                        <a:t> Vaccins</a:t>
                      </a:r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 Vaccins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500" dirty="0" smtClean="0"/>
                        <a:t> Immunothérapie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FR" sz="1500" dirty="0" smtClean="0"/>
                        <a:t>   anti-tumorale</a:t>
                      </a:r>
                    </a:p>
                    <a:p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357422" y="500042"/>
            <a:ext cx="446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e. Comparaison entre les différents véhicules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48264"/>
            <a:ext cx="4500594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Les véhicules (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delivery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systems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14314" y="426992"/>
            <a:ext cx="407193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5972" y="1285860"/>
            <a:ext cx="8342308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rgbClr val="FF0000"/>
                </a:solidFill>
              </a:rPr>
              <a:t>CARACTERISTIQUES  :</a:t>
            </a:r>
          </a:p>
          <a:p>
            <a:pPr>
              <a:buFont typeface="Wingdings" pitchFamily="2" charset="2"/>
              <a:buChar char="Ø"/>
            </a:pPr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  Il</a:t>
            </a:r>
            <a:r>
              <a:rPr lang="fr-FR" sz="1500" dirty="0" smtClean="0"/>
              <a:t>s stimulent toute la réactivité immunitaire, d’une façon non spécifique et transitoire, par </a:t>
            </a:r>
          </a:p>
          <a:p>
            <a:r>
              <a:rPr lang="fr-FR" sz="1500" dirty="0" smtClean="0"/>
              <a:t>      activation des cellules immunitaires (l’activation touche un ou plusieurs types cellulaires). </a:t>
            </a:r>
          </a:p>
          <a:p>
            <a:endParaRPr lang="fr-FR" sz="5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Quand ils sont injectés avec un antigène, ils jouent le rôle d’adjuvants (augmenter la réponse </a:t>
            </a:r>
          </a:p>
          <a:p>
            <a:r>
              <a:rPr lang="fr-FR" sz="1500" dirty="0" smtClean="0"/>
              <a:t>      spécifique vis-à-vis de cet antigène). </a:t>
            </a:r>
          </a:p>
          <a:p>
            <a:pPr>
              <a:buFont typeface="Wingdings" pitchFamily="2" charset="2"/>
              <a:buChar char="Ø"/>
            </a:pPr>
            <a:endParaRPr lang="fr-FR" sz="1500" dirty="0" smtClean="0"/>
          </a:p>
          <a:p>
            <a:r>
              <a:rPr lang="fr-FR" sz="1500" b="1" dirty="0" smtClean="0">
                <a:solidFill>
                  <a:srgbClr val="FF0000"/>
                </a:solidFill>
              </a:rPr>
              <a:t>DIFFERENTS TYPES :</a:t>
            </a:r>
          </a:p>
          <a:p>
            <a:endParaRPr lang="fr-FR" sz="15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 Immunostimulants activant l’immunité innée via les </a:t>
            </a:r>
            <a:r>
              <a:rPr lang="fr-FR" sz="1500" dirty="0" err="1" smtClean="0"/>
              <a:t>TLRs</a:t>
            </a:r>
            <a:r>
              <a:rPr lang="fr-FR" sz="1500" dirty="0" smtClean="0"/>
              <a:t>  (ligands des </a:t>
            </a:r>
            <a:r>
              <a:rPr lang="fr-FR" sz="1500" dirty="0" err="1" smtClean="0"/>
              <a:t>TLRs</a:t>
            </a:r>
            <a:r>
              <a:rPr lang="fr-FR" sz="1500" dirty="0" smtClean="0"/>
              <a:t>) :</a:t>
            </a:r>
          </a:p>
          <a:p>
            <a:pPr lvl="1" indent="-277813">
              <a:tabLst>
                <a:tab pos="803275" algn="l"/>
              </a:tabLst>
            </a:pPr>
            <a:r>
              <a:rPr lang="fr-FR" sz="1500" dirty="0" smtClean="0"/>
              <a:t>  Exemples : motifs </a:t>
            </a:r>
            <a:r>
              <a:rPr lang="fr-FR" sz="1500" dirty="0" err="1" smtClean="0"/>
              <a:t>CpG</a:t>
            </a:r>
            <a:r>
              <a:rPr lang="fr-FR" sz="1500" dirty="0" smtClean="0"/>
              <a:t>, MPL, etc. </a:t>
            </a:r>
          </a:p>
          <a:p>
            <a:pPr lvl="1"/>
            <a:endParaRPr lang="fr-FR" sz="800" dirty="0" smtClean="0"/>
          </a:p>
          <a:p>
            <a:pPr marL="179388" lvl="1" indent="-179388">
              <a:buFont typeface="Wingdings" pitchFamily="2" charset="2"/>
              <a:buChar char="Ø"/>
            </a:pPr>
            <a:r>
              <a:rPr lang="fr-FR" sz="1500" dirty="0" smtClean="0"/>
              <a:t>  Les cytokines:</a:t>
            </a:r>
          </a:p>
          <a:p>
            <a:pPr marL="179388" lvl="1" indent="-96838"/>
            <a:r>
              <a:rPr lang="fr-FR" sz="1500" dirty="0" smtClean="0"/>
              <a:t>    Exemples :  IL1, IL2, IL12, IFN, GMCSF, etc.</a:t>
            </a:r>
          </a:p>
          <a:p>
            <a:pPr lvl="1"/>
            <a:endParaRPr lang="fr-FR" sz="800" dirty="0" smtClean="0"/>
          </a:p>
          <a:p>
            <a:pPr marL="263525" lvl="1" indent="-263525">
              <a:buFont typeface="Wingdings" pitchFamily="2" charset="2"/>
              <a:buChar char="Ø"/>
            </a:pPr>
            <a:r>
              <a:rPr lang="fr-FR" sz="1500" dirty="0" smtClean="0"/>
              <a:t>Toxines bactériennes :</a:t>
            </a:r>
          </a:p>
          <a:p>
            <a:pPr marL="179388" lvl="1">
              <a:tabLst>
                <a:tab pos="263525" algn="l"/>
              </a:tabLst>
            </a:pPr>
            <a:r>
              <a:rPr lang="fr-FR" sz="1500" dirty="0" smtClean="0"/>
              <a:t>   Exemples : toxine cholérique, toxine thermolabile de </a:t>
            </a:r>
            <a:r>
              <a:rPr lang="fr-FR" sz="1500" dirty="0" err="1" smtClean="0"/>
              <a:t>E.coli</a:t>
            </a:r>
            <a:r>
              <a:rPr lang="fr-FR" sz="1500" dirty="0" smtClean="0"/>
              <a:t> etc.</a:t>
            </a:r>
            <a:endParaRPr lang="fr-FR" sz="1500" dirty="0"/>
          </a:p>
        </p:txBody>
      </p:sp>
      <p:sp>
        <p:nvSpPr>
          <p:cNvPr id="6" name="Flèche droite 5"/>
          <p:cNvSpPr/>
          <p:nvPr/>
        </p:nvSpPr>
        <p:spPr>
          <a:xfrm>
            <a:off x="142844" y="1357298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28596" y="48264"/>
            <a:ext cx="61436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immunostimulants ou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immunopotentiateurs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14314" y="426992"/>
            <a:ext cx="571500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 droite 8"/>
          <p:cNvSpPr/>
          <p:nvPr/>
        </p:nvSpPr>
        <p:spPr>
          <a:xfrm>
            <a:off x="165994" y="3023522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282" y="1327366"/>
            <a:ext cx="864399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400" dirty="0"/>
              <a:t> </a:t>
            </a:r>
            <a:r>
              <a:rPr lang="fr-FR" sz="1400" dirty="0" smtClean="0"/>
              <a:t> </a:t>
            </a:r>
            <a:r>
              <a:rPr lang="fr-FR" sz="1500" dirty="0" smtClean="0"/>
              <a:t>Les </a:t>
            </a:r>
            <a:r>
              <a:rPr lang="fr-FR" sz="1500" dirty="0" err="1" smtClean="0"/>
              <a:t>TLRs</a:t>
            </a:r>
            <a:r>
              <a:rPr lang="fr-FR" sz="1500" dirty="0" smtClean="0"/>
              <a:t> reconnaissent des structures conservées propres aux agents pathogènes (PAMPS). </a:t>
            </a:r>
          </a:p>
          <a:p>
            <a:pPr algn="just"/>
            <a:r>
              <a:rPr lang="fr-FR" sz="1500" dirty="0" smtClean="0"/>
              <a:t>     Cette reconnaissance est suivie  :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D’une activation des CPA;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Et d’une augmentation de leur fonction de présentation :</a:t>
            </a:r>
          </a:p>
          <a:p>
            <a:pPr lvl="3" algn="just">
              <a:buFont typeface="Arial" pitchFamily="34" charset="0"/>
              <a:buChar char="•"/>
            </a:pPr>
            <a:r>
              <a:rPr lang="fr-FR" sz="1500" dirty="0" smtClean="0">
                <a:latin typeface="Calibri"/>
              </a:rPr>
              <a:t>↗</a:t>
            </a:r>
            <a:r>
              <a:rPr lang="fr-FR" sz="1500" dirty="0" smtClean="0"/>
              <a:t> ↗ des molécules HLAII, </a:t>
            </a:r>
          </a:p>
          <a:p>
            <a:pPr lvl="3" algn="just">
              <a:buFont typeface="Arial" pitchFamily="34" charset="0"/>
              <a:buChar char="•"/>
            </a:pPr>
            <a:r>
              <a:rPr lang="fr-FR" sz="1500" dirty="0" smtClean="0"/>
              <a:t>↗ ↗ des molécules de </a:t>
            </a:r>
            <a:r>
              <a:rPr lang="fr-FR" sz="1500" dirty="0" err="1" smtClean="0"/>
              <a:t>costimulation</a:t>
            </a:r>
            <a:r>
              <a:rPr lang="fr-FR" sz="1500" dirty="0" smtClean="0"/>
              <a:t>, </a:t>
            </a:r>
          </a:p>
          <a:p>
            <a:pPr lvl="3" algn="just">
              <a:buFont typeface="Arial" pitchFamily="34" charset="0"/>
              <a:buChar char="•"/>
            </a:pPr>
            <a:r>
              <a:rPr lang="fr-FR" sz="1500" dirty="0" smtClean="0"/>
              <a:t>      libération de cytokines (IL1, IL6, IL12 etc.)).</a:t>
            </a:r>
          </a:p>
          <a:p>
            <a:pPr algn="just"/>
            <a:endParaRPr lang="fr-FR" sz="8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Une bonne stimulation de l’immunité innée favorise une importante réponse immunitaire adaptative. </a:t>
            </a:r>
            <a:endParaRPr lang="fr-FR" sz="1500" dirty="0"/>
          </a:p>
        </p:txBody>
      </p:sp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357158" y="3500438"/>
            <a:ext cx="17145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500" dirty="0" smtClean="0"/>
              <a:t>Germes de la flore commensale</a:t>
            </a:r>
            <a:endParaRPr lang="fr-FR" sz="1500" dirty="0"/>
          </a:p>
        </p:txBody>
      </p:sp>
      <p:cxnSp>
        <p:nvCxnSpPr>
          <p:cNvPr id="11" name="Connecteur droit avec flèche 10"/>
          <p:cNvCxnSpPr>
            <a:stCxn id="8" idx="2"/>
          </p:cNvCxnSpPr>
          <p:nvPr/>
        </p:nvCxnSpPr>
        <p:spPr>
          <a:xfrm rot="5400000">
            <a:off x="347612" y="4920446"/>
            <a:ext cx="1732813" cy="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214282" y="5875398"/>
            <a:ext cx="19288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500" dirty="0" smtClean="0"/>
              <a:t>Réponse adaptative faible, voire tolérance</a:t>
            </a:r>
            <a:endParaRPr lang="fr-FR" sz="1500" dirty="0"/>
          </a:p>
        </p:txBody>
      </p:sp>
      <p:sp>
        <p:nvSpPr>
          <p:cNvPr id="14" name="Text Box 88"/>
          <p:cNvSpPr txBox="1">
            <a:spLocks noChangeArrowheads="1"/>
          </p:cNvSpPr>
          <p:nvPr/>
        </p:nvSpPr>
        <p:spPr bwMode="auto">
          <a:xfrm>
            <a:off x="1214414" y="4548854"/>
            <a:ext cx="1143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Ne stimulent pas les TLRS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4714876" y="3478413"/>
            <a:ext cx="221457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500" dirty="0" smtClean="0"/>
              <a:t>Germes pathogènes </a:t>
            </a:r>
            <a:endParaRPr lang="fr-FR" sz="1500" dirty="0"/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3143240" y="4190534"/>
            <a:ext cx="221457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500" dirty="0" smtClean="0"/>
              <a:t>Entiers</a:t>
            </a:r>
          </a:p>
          <a:p>
            <a:pPr algn="ctr"/>
            <a:r>
              <a:rPr lang="fr-FR" sz="1500" dirty="0" smtClean="0"/>
              <a:t>(interaction avec les </a:t>
            </a:r>
            <a:r>
              <a:rPr lang="fr-FR" sz="1500" dirty="0" err="1" smtClean="0"/>
              <a:t>TLRs</a:t>
            </a:r>
            <a:r>
              <a:rPr lang="fr-FR" sz="1500" dirty="0" smtClean="0"/>
              <a:t> via les </a:t>
            </a:r>
            <a:r>
              <a:rPr lang="fr-FR" sz="1500" dirty="0" err="1" smtClean="0"/>
              <a:t>PAMPs</a:t>
            </a:r>
            <a:r>
              <a:rPr lang="fr-FR" sz="1500" dirty="0" smtClean="0"/>
              <a:t>)</a:t>
            </a:r>
            <a:endParaRPr lang="fr-FR" sz="1500" dirty="0"/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6072198" y="4214818"/>
            <a:ext cx="27146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500" dirty="0" smtClean="0"/>
              <a:t>Ag  seuls</a:t>
            </a:r>
          </a:p>
          <a:p>
            <a:pPr algn="ctr"/>
            <a:r>
              <a:rPr lang="fr-FR" sz="1500" dirty="0" smtClean="0"/>
              <a:t>(pas d’interaction avec les </a:t>
            </a:r>
            <a:r>
              <a:rPr lang="fr-FR" sz="1500" dirty="0" err="1" smtClean="0"/>
              <a:t>TLRs</a:t>
            </a:r>
            <a:r>
              <a:rPr lang="fr-FR" sz="1500" dirty="0" smtClean="0"/>
              <a:t>) </a:t>
            </a:r>
            <a:endParaRPr lang="fr-FR" sz="1500" dirty="0"/>
          </a:p>
        </p:txBody>
      </p:sp>
      <p:sp>
        <p:nvSpPr>
          <p:cNvPr id="18" name="Text Box 88"/>
          <p:cNvSpPr txBox="1">
            <a:spLocks noChangeArrowheads="1"/>
          </p:cNvSpPr>
          <p:nvPr/>
        </p:nvSpPr>
        <p:spPr bwMode="auto">
          <a:xfrm>
            <a:off x="3357554" y="5857892"/>
            <a:ext cx="17145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500" dirty="0" smtClean="0"/>
              <a:t>Bonne réponse adaptative </a:t>
            </a:r>
            <a:endParaRPr lang="fr-FR" sz="1500" dirty="0"/>
          </a:p>
        </p:txBody>
      </p:sp>
      <p:cxnSp>
        <p:nvCxnSpPr>
          <p:cNvPr id="20" name="Connecteur droit avec flèche 19"/>
          <p:cNvCxnSpPr/>
          <p:nvPr/>
        </p:nvCxnSpPr>
        <p:spPr>
          <a:xfrm rot="5400000">
            <a:off x="3821902" y="5393546"/>
            <a:ext cx="7858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7" idx="2"/>
          </p:cNvCxnSpPr>
          <p:nvPr/>
        </p:nvCxnSpPr>
        <p:spPr>
          <a:xfrm rot="5400000">
            <a:off x="6492073" y="4777569"/>
            <a:ext cx="94620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 Box 88"/>
          <p:cNvSpPr txBox="1">
            <a:spLocks noChangeArrowheads="1"/>
          </p:cNvSpPr>
          <p:nvPr/>
        </p:nvSpPr>
        <p:spPr bwMode="auto">
          <a:xfrm>
            <a:off x="5572132" y="5786454"/>
            <a:ext cx="15716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500" dirty="0" smtClean="0"/>
              <a:t>Réponse faible, </a:t>
            </a:r>
            <a:r>
              <a:rPr lang="fr-FR" sz="1500" dirty="0" err="1" smtClean="0"/>
              <a:t>voirE</a:t>
            </a:r>
            <a:r>
              <a:rPr lang="fr-FR" sz="1500" dirty="0" smtClean="0"/>
              <a:t> tolérance </a:t>
            </a:r>
            <a:endParaRPr lang="fr-FR" sz="1500" dirty="0"/>
          </a:p>
        </p:txBody>
      </p:sp>
      <p:sp>
        <p:nvSpPr>
          <p:cNvPr id="25" name="Text Box 88"/>
          <p:cNvSpPr txBox="1">
            <a:spLocks noChangeArrowheads="1"/>
          </p:cNvSpPr>
          <p:nvPr/>
        </p:nvSpPr>
        <p:spPr bwMode="auto">
          <a:xfrm>
            <a:off x="7643834" y="5786454"/>
            <a:ext cx="15716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FF0000"/>
                </a:solidFill>
              </a:rPr>
              <a:t>Bonne réponse adaptative </a:t>
            </a:r>
            <a:endParaRPr lang="fr-FR" sz="1500" b="1" dirty="0">
              <a:solidFill>
                <a:srgbClr val="FF0000"/>
              </a:solidFill>
            </a:endParaRPr>
          </a:p>
        </p:txBody>
      </p:sp>
      <p:cxnSp>
        <p:nvCxnSpPr>
          <p:cNvPr id="27" name="Connecteur droit avec flèche 26"/>
          <p:cNvCxnSpPr>
            <a:stCxn id="17" idx="2"/>
          </p:cNvCxnSpPr>
          <p:nvPr/>
        </p:nvCxnSpPr>
        <p:spPr>
          <a:xfrm rot="16200000" flipH="1">
            <a:off x="7456486" y="4741850"/>
            <a:ext cx="101763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 Box 88"/>
          <p:cNvSpPr txBox="1">
            <a:spLocks noChangeArrowheads="1"/>
          </p:cNvSpPr>
          <p:nvPr/>
        </p:nvSpPr>
        <p:spPr bwMode="auto">
          <a:xfrm>
            <a:off x="7572396" y="4857760"/>
            <a:ext cx="1714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+ </a:t>
            </a:r>
          </a:p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PAMPs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Ex: LPS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rot="10800000" flipV="1">
            <a:off x="4500562" y="3857628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5786446" y="3857628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8596" y="48264"/>
            <a:ext cx="61436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immunostimulants ou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immunopotentiateurs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214314" y="426992"/>
            <a:ext cx="571500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308652" y="500042"/>
            <a:ext cx="2477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a. Les ligands des 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TLRs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: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428596" y="48264"/>
            <a:ext cx="61436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immunostimulants ou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immunopotentiateurs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6" name="Forme libre 95"/>
          <p:cNvSpPr/>
          <p:nvPr/>
        </p:nvSpPr>
        <p:spPr>
          <a:xfrm rot="18085702">
            <a:off x="1271223" y="3366518"/>
            <a:ext cx="3554094" cy="3911178"/>
          </a:xfrm>
          <a:custGeom>
            <a:avLst/>
            <a:gdLst>
              <a:gd name="connsiteX0" fmla="*/ 1312817 w 2769325"/>
              <a:gd name="connsiteY0" fmla="*/ 979715 h 2908663"/>
              <a:gd name="connsiteX1" fmla="*/ 1561011 w 2769325"/>
              <a:gd name="connsiteY1" fmla="*/ 0 h 2908663"/>
              <a:gd name="connsiteX2" fmla="*/ 1783079 w 2769325"/>
              <a:gd name="connsiteY2" fmla="*/ 979715 h 2908663"/>
              <a:gd name="connsiteX3" fmla="*/ 2383971 w 2769325"/>
              <a:gd name="connsiteY3" fmla="*/ 770709 h 2908663"/>
              <a:gd name="connsiteX4" fmla="*/ 2279468 w 2769325"/>
              <a:gd name="connsiteY4" fmla="*/ 1136469 h 2908663"/>
              <a:gd name="connsiteX5" fmla="*/ 2566851 w 2769325"/>
              <a:gd name="connsiteY5" fmla="*/ 1175657 h 2908663"/>
              <a:gd name="connsiteX6" fmla="*/ 1952897 w 2769325"/>
              <a:gd name="connsiteY6" fmla="*/ 1645920 h 2908663"/>
              <a:gd name="connsiteX7" fmla="*/ 2723605 w 2769325"/>
              <a:gd name="connsiteY7" fmla="*/ 2233749 h 2908663"/>
              <a:gd name="connsiteX8" fmla="*/ 1678577 w 2769325"/>
              <a:gd name="connsiteY8" fmla="*/ 2037806 h 2908663"/>
              <a:gd name="connsiteX9" fmla="*/ 1116874 w 2769325"/>
              <a:gd name="connsiteY9" fmla="*/ 2873829 h 2908663"/>
              <a:gd name="connsiteX10" fmla="*/ 1064622 w 2769325"/>
              <a:gd name="connsiteY10" fmla="*/ 1828800 h 2908663"/>
              <a:gd name="connsiteX11" fmla="*/ 32657 w 2769325"/>
              <a:gd name="connsiteY11" fmla="*/ 1920240 h 2908663"/>
              <a:gd name="connsiteX12" fmla="*/ 868679 w 2769325"/>
              <a:gd name="connsiteY12" fmla="*/ 1358537 h 2908663"/>
              <a:gd name="connsiteX13" fmla="*/ 424542 w 2769325"/>
              <a:gd name="connsiteY13" fmla="*/ 627017 h 2908663"/>
              <a:gd name="connsiteX14" fmla="*/ 1169125 w 2769325"/>
              <a:gd name="connsiteY14" fmla="*/ 1018903 h 2908663"/>
              <a:gd name="connsiteX15" fmla="*/ 1312817 w 2769325"/>
              <a:gd name="connsiteY15" fmla="*/ 979715 h 290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69325" h="2908663">
                <a:moveTo>
                  <a:pt x="1312817" y="979715"/>
                </a:moveTo>
                <a:cubicBezTo>
                  <a:pt x="1378131" y="809898"/>
                  <a:pt x="1482634" y="0"/>
                  <a:pt x="1561011" y="0"/>
                </a:cubicBezTo>
                <a:cubicBezTo>
                  <a:pt x="1639388" y="0"/>
                  <a:pt x="1645919" y="851264"/>
                  <a:pt x="1783079" y="979715"/>
                </a:cubicBezTo>
                <a:cubicBezTo>
                  <a:pt x="1920239" y="1108167"/>
                  <a:pt x="2301240" y="744583"/>
                  <a:pt x="2383971" y="770709"/>
                </a:cubicBezTo>
                <a:cubicBezTo>
                  <a:pt x="2466702" y="796835"/>
                  <a:pt x="2248988" y="1068978"/>
                  <a:pt x="2279468" y="1136469"/>
                </a:cubicBezTo>
                <a:cubicBezTo>
                  <a:pt x="2309948" y="1203960"/>
                  <a:pt x="2621280" y="1090749"/>
                  <a:pt x="2566851" y="1175657"/>
                </a:cubicBezTo>
                <a:cubicBezTo>
                  <a:pt x="2512423" y="1260566"/>
                  <a:pt x="1926771" y="1469571"/>
                  <a:pt x="1952897" y="1645920"/>
                </a:cubicBezTo>
                <a:cubicBezTo>
                  <a:pt x="1979023" y="1822269"/>
                  <a:pt x="2769325" y="2168435"/>
                  <a:pt x="2723605" y="2233749"/>
                </a:cubicBezTo>
                <a:cubicBezTo>
                  <a:pt x="2677885" y="2299063"/>
                  <a:pt x="1946365" y="1931126"/>
                  <a:pt x="1678577" y="2037806"/>
                </a:cubicBezTo>
                <a:cubicBezTo>
                  <a:pt x="1410789" y="2144486"/>
                  <a:pt x="1219200" y="2908663"/>
                  <a:pt x="1116874" y="2873829"/>
                </a:cubicBezTo>
                <a:cubicBezTo>
                  <a:pt x="1014548" y="2838995"/>
                  <a:pt x="1245325" y="1987732"/>
                  <a:pt x="1064622" y="1828800"/>
                </a:cubicBezTo>
                <a:cubicBezTo>
                  <a:pt x="883919" y="1669869"/>
                  <a:pt x="65314" y="1998617"/>
                  <a:pt x="32657" y="1920240"/>
                </a:cubicBezTo>
                <a:cubicBezTo>
                  <a:pt x="0" y="1841863"/>
                  <a:pt x="803365" y="1574074"/>
                  <a:pt x="868679" y="1358537"/>
                </a:cubicBezTo>
                <a:cubicBezTo>
                  <a:pt x="933993" y="1143000"/>
                  <a:pt x="374468" y="683623"/>
                  <a:pt x="424542" y="627017"/>
                </a:cubicBezTo>
                <a:cubicBezTo>
                  <a:pt x="474616" y="570411"/>
                  <a:pt x="1021079" y="966652"/>
                  <a:pt x="1169125" y="1018903"/>
                </a:cubicBezTo>
                <a:cubicBezTo>
                  <a:pt x="1317171" y="1071154"/>
                  <a:pt x="1247503" y="1149532"/>
                  <a:pt x="1312817" y="979715"/>
                </a:cubicBezTo>
                <a:close/>
              </a:path>
            </a:pathLst>
          </a:custGeom>
          <a:solidFill>
            <a:schemeClr val="accent2">
              <a:lumMod val="75000"/>
              <a:alpha val="23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1472" y="928670"/>
            <a:ext cx="8342308" cy="270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fr-FR" sz="1500" dirty="0" smtClean="0"/>
              <a:t>Trois caractéristiques importantes : </a:t>
            </a:r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Induisent de fortes réponses humorales :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500" dirty="0" smtClean="0"/>
              <a:t>   Spécifique de l’Ag, quand il est administré avec eux;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500" dirty="0" smtClean="0"/>
              <a:t>   Non spécifique par activation </a:t>
            </a:r>
            <a:r>
              <a:rPr lang="fr-FR" sz="1500" dirty="0" err="1" smtClean="0"/>
              <a:t>polyclonale</a:t>
            </a:r>
            <a:r>
              <a:rPr lang="fr-FR" sz="1500" dirty="0" smtClean="0"/>
              <a:t> des LB par les TLRs. </a:t>
            </a:r>
          </a:p>
          <a:p>
            <a:pPr lvl="1" algn="just"/>
            <a:endParaRPr lang="fr-FR" sz="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Induisent de fortes réponses cellulaires, par induction du phénomène de présentation croisée </a:t>
            </a:r>
          </a:p>
          <a:p>
            <a:pPr algn="just"/>
            <a:r>
              <a:rPr lang="fr-FR" sz="1500" dirty="0" smtClean="0"/>
              <a:t>      dans les CPA (présentation d’Ag exogènes en association avec les molécules HLAI).</a:t>
            </a:r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Orientent les réponses immunitaires vers un profil Th1, grâce à l’IL12 libéré par les CPA après </a:t>
            </a:r>
          </a:p>
          <a:p>
            <a:pPr algn="just"/>
            <a:r>
              <a:rPr lang="fr-FR" sz="1500" dirty="0" smtClean="0"/>
              <a:t>     leur activation. De  ce fait, ces substances sont appelées «</a:t>
            </a:r>
            <a:r>
              <a:rPr lang="fr-FR" sz="1500" b="1" dirty="0" smtClean="0">
                <a:solidFill>
                  <a:schemeClr val="accent6"/>
                </a:solidFill>
              </a:rPr>
              <a:t> </a:t>
            </a:r>
            <a:r>
              <a:rPr lang="fr-FR" sz="1500" b="1" dirty="0" err="1" smtClean="0">
                <a:solidFill>
                  <a:schemeClr val="accent6"/>
                </a:solidFill>
              </a:rPr>
              <a:t>immunomodulateurs</a:t>
            </a:r>
            <a:r>
              <a:rPr lang="fr-FR" sz="1500" dirty="0" smtClean="0"/>
              <a:t> »</a:t>
            </a:r>
          </a:p>
          <a:p>
            <a:pPr marL="179388" indent="-179388"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500" dirty="0" smtClean="0"/>
              <a:t>Trois classes suscitent beaucoup d’intérêt pour une utilisation chez l’Homme et font l’objet de    plusieurs essais cliniques: Ligands du TLR4;  Ligands des TLR7,8; Ligands du TLR9. </a:t>
            </a:r>
            <a:endParaRPr lang="fr-FR" sz="1500" dirty="0"/>
          </a:p>
        </p:txBody>
      </p:sp>
      <p:sp>
        <p:nvSpPr>
          <p:cNvPr id="6" name="Rectangle 5"/>
          <p:cNvSpPr/>
          <p:nvPr/>
        </p:nvSpPr>
        <p:spPr>
          <a:xfrm>
            <a:off x="3308652" y="500042"/>
            <a:ext cx="2505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A. Les ligands des 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TLRs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: </a:t>
            </a:r>
          </a:p>
        </p:txBody>
      </p:sp>
      <p:sp>
        <p:nvSpPr>
          <p:cNvPr id="26" name="Ellipse 25"/>
          <p:cNvSpPr/>
          <p:nvPr/>
        </p:nvSpPr>
        <p:spPr>
          <a:xfrm>
            <a:off x="3242070" y="5357826"/>
            <a:ext cx="357190" cy="21173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7"/>
          <p:cNvGrpSpPr/>
          <p:nvPr/>
        </p:nvGrpSpPr>
        <p:grpSpPr>
          <a:xfrm rot="21196917">
            <a:off x="3881068" y="4959508"/>
            <a:ext cx="1813502" cy="1260449"/>
            <a:chOff x="2136121" y="1822791"/>
            <a:chExt cx="1738279" cy="1432859"/>
          </a:xfrm>
        </p:grpSpPr>
        <p:grpSp>
          <p:nvGrpSpPr>
            <p:cNvPr id="3" name="Groupe 43"/>
            <p:cNvGrpSpPr/>
            <p:nvPr/>
          </p:nvGrpSpPr>
          <p:grpSpPr>
            <a:xfrm rot="693536">
              <a:off x="2203447" y="2745215"/>
              <a:ext cx="489494" cy="102978"/>
              <a:chOff x="-329705" y="2621818"/>
              <a:chExt cx="2869490" cy="288925"/>
            </a:xfrm>
          </p:grpSpPr>
          <p:sp>
            <p:nvSpPr>
              <p:cNvPr id="44" name="Freeform 3"/>
              <p:cNvSpPr>
                <a:spLocks/>
              </p:cNvSpPr>
              <p:nvPr/>
            </p:nvSpPr>
            <p:spPr bwMode="auto">
              <a:xfrm>
                <a:off x="-329705" y="2621818"/>
                <a:ext cx="1501784" cy="288925"/>
              </a:xfrm>
              <a:custGeom>
                <a:avLst/>
                <a:gdLst/>
                <a:ahLst/>
                <a:cxnLst>
                  <a:cxn ang="0">
                    <a:pos x="327" y="106"/>
                  </a:cxn>
                  <a:cxn ang="0">
                    <a:pos x="350" y="103"/>
                  </a:cxn>
                  <a:cxn ang="0">
                    <a:pos x="368" y="96"/>
                  </a:cxn>
                  <a:cxn ang="0">
                    <a:pos x="373" y="92"/>
                  </a:cxn>
                  <a:cxn ang="0">
                    <a:pos x="353" y="85"/>
                  </a:cxn>
                  <a:cxn ang="0">
                    <a:pos x="337" y="69"/>
                  </a:cxn>
                  <a:cxn ang="0">
                    <a:pos x="333" y="53"/>
                  </a:cxn>
                  <a:cxn ang="0">
                    <a:pos x="340" y="33"/>
                  </a:cxn>
                  <a:cxn ang="0">
                    <a:pos x="356" y="19"/>
                  </a:cxn>
                  <a:cxn ang="0">
                    <a:pos x="373" y="14"/>
                  </a:cxn>
                  <a:cxn ang="0">
                    <a:pos x="357" y="5"/>
                  </a:cxn>
                  <a:cxn ang="0">
                    <a:pos x="337" y="0"/>
                  </a:cxn>
                  <a:cxn ang="0">
                    <a:pos x="327" y="0"/>
                  </a:cxn>
                  <a:cxn ang="0">
                    <a:pos x="308" y="3"/>
                  </a:cxn>
                  <a:cxn ang="0">
                    <a:pos x="298" y="11"/>
                  </a:cxn>
                  <a:cxn ang="0">
                    <a:pos x="291" y="21"/>
                  </a:cxn>
                  <a:cxn ang="0">
                    <a:pos x="283" y="30"/>
                  </a:cxn>
                  <a:cxn ang="0">
                    <a:pos x="268" y="36"/>
                  </a:cxn>
                  <a:cxn ang="0">
                    <a:pos x="264" y="37"/>
                  </a:cxn>
                  <a:cxn ang="0">
                    <a:pos x="252" y="37"/>
                  </a:cxn>
                  <a:cxn ang="0">
                    <a:pos x="238" y="36"/>
                  </a:cxn>
                  <a:cxn ang="0">
                    <a:pos x="222" y="35"/>
                  </a:cxn>
                  <a:cxn ang="0">
                    <a:pos x="205" y="33"/>
                  </a:cxn>
                  <a:cxn ang="0">
                    <a:pos x="185" y="30"/>
                  </a:cxn>
                  <a:cxn ang="0">
                    <a:pos x="164" y="27"/>
                  </a:cxn>
                  <a:cxn ang="0">
                    <a:pos x="142" y="24"/>
                  </a:cxn>
                  <a:cxn ang="0">
                    <a:pos x="118" y="22"/>
                  </a:cxn>
                  <a:cxn ang="0">
                    <a:pos x="92" y="21"/>
                  </a:cxn>
                  <a:cxn ang="0">
                    <a:pos x="69" y="20"/>
                  </a:cxn>
                  <a:cxn ang="0">
                    <a:pos x="43" y="22"/>
                  </a:cxn>
                  <a:cxn ang="0">
                    <a:pos x="24" y="28"/>
                  </a:cxn>
                  <a:cxn ang="0">
                    <a:pos x="10" y="35"/>
                  </a:cxn>
                  <a:cxn ang="0">
                    <a:pos x="2" y="45"/>
                  </a:cxn>
                  <a:cxn ang="0">
                    <a:pos x="0" y="55"/>
                  </a:cxn>
                  <a:cxn ang="0">
                    <a:pos x="3" y="65"/>
                  </a:cxn>
                  <a:cxn ang="0">
                    <a:pos x="12" y="74"/>
                  </a:cxn>
                  <a:cxn ang="0">
                    <a:pos x="26" y="81"/>
                  </a:cxn>
                  <a:cxn ang="0">
                    <a:pos x="47" y="86"/>
                  </a:cxn>
                  <a:cxn ang="0">
                    <a:pos x="69" y="87"/>
                  </a:cxn>
                  <a:cxn ang="0">
                    <a:pos x="96" y="87"/>
                  </a:cxn>
                  <a:cxn ang="0">
                    <a:pos x="122" y="85"/>
                  </a:cxn>
                  <a:cxn ang="0">
                    <a:pos x="146" y="82"/>
                  </a:cxn>
                  <a:cxn ang="0">
                    <a:pos x="168" y="79"/>
                  </a:cxn>
                  <a:cxn ang="0">
                    <a:pos x="189" y="76"/>
                  </a:cxn>
                  <a:cxn ang="0">
                    <a:pos x="208" y="73"/>
                  </a:cxn>
                  <a:cxn ang="0">
                    <a:pos x="225" y="71"/>
                  </a:cxn>
                  <a:cxn ang="0">
                    <a:pos x="240" y="69"/>
                  </a:cxn>
                  <a:cxn ang="0">
                    <a:pos x="254" y="68"/>
                  </a:cxn>
                  <a:cxn ang="0">
                    <a:pos x="264" y="69"/>
                  </a:cxn>
                  <a:cxn ang="0">
                    <a:pos x="281" y="74"/>
                  </a:cxn>
                  <a:cxn ang="0">
                    <a:pos x="290" y="83"/>
                  </a:cxn>
                  <a:cxn ang="0">
                    <a:pos x="297" y="93"/>
                  </a:cxn>
                  <a:cxn ang="0">
                    <a:pos x="307" y="102"/>
                  </a:cxn>
                  <a:cxn ang="0">
                    <a:pos x="325" y="106"/>
                  </a:cxn>
                  <a:cxn ang="0">
                    <a:pos x="327" y="106"/>
                  </a:cxn>
                </a:cxnLst>
                <a:rect l="0" t="0" r="r" b="b"/>
                <a:pathLst>
                  <a:path w="374" h="106">
                    <a:moveTo>
                      <a:pt x="327" y="106"/>
                    </a:moveTo>
                    <a:lnTo>
                      <a:pt x="350" y="103"/>
                    </a:lnTo>
                    <a:lnTo>
                      <a:pt x="368" y="96"/>
                    </a:lnTo>
                    <a:lnTo>
                      <a:pt x="373" y="92"/>
                    </a:lnTo>
                    <a:lnTo>
                      <a:pt x="353" y="85"/>
                    </a:lnTo>
                    <a:lnTo>
                      <a:pt x="337" y="69"/>
                    </a:lnTo>
                    <a:lnTo>
                      <a:pt x="333" y="53"/>
                    </a:lnTo>
                    <a:lnTo>
                      <a:pt x="340" y="33"/>
                    </a:lnTo>
                    <a:lnTo>
                      <a:pt x="356" y="19"/>
                    </a:lnTo>
                    <a:lnTo>
                      <a:pt x="373" y="14"/>
                    </a:lnTo>
                    <a:lnTo>
                      <a:pt x="357" y="5"/>
                    </a:lnTo>
                    <a:lnTo>
                      <a:pt x="337" y="0"/>
                    </a:lnTo>
                    <a:lnTo>
                      <a:pt x="327" y="0"/>
                    </a:lnTo>
                    <a:lnTo>
                      <a:pt x="308" y="3"/>
                    </a:lnTo>
                    <a:lnTo>
                      <a:pt x="298" y="11"/>
                    </a:lnTo>
                    <a:lnTo>
                      <a:pt x="291" y="21"/>
                    </a:lnTo>
                    <a:lnTo>
                      <a:pt x="283" y="30"/>
                    </a:lnTo>
                    <a:lnTo>
                      <a:pt x="268" y="36"/>
                    </a:lnTo>
                    <a:lnTo>
                      <a:pt x="264" y="37"/>
                    </a:lnTo>
                    <a:lnTo>
                      <a:pt x="252" y="37"/>
                    </a:lnTo>
                    <a:lnTo>
                      <a:pt x="238" y="36"/>
                    </a:lnTo>
                    <a:lnTo>
                      <a:pt x="222" y="35"/>
                    </a:lnTo>
                    <a:lnTo>
                      <a:pt x="205" y="33"/>
                    </a:lnTo>
                    <a:lnTo>
                      <a:pt x="185" y="30"/>
                    </a:lnTo>
                    <a:lnTo>
                      <a:pt x="164" y="27"/>
                    </a:lnTo>
                    <a:lnTo>
                      <a:pt x="142" y="24"/>
                    </a:lnTo>
                    <a:lnTo>
                      <a:pt x="118" y="22"/>
                    </a:lnTo>
                    <a:lnTo>
                      <a:pt x="92" y="21"/>
                    </a:lnTo>
                    <a:lnTo>
                      <a:pt x="69" y="20"/>
                    </a:lnTo>
                    <a:lnTo>
                      <a:pt x="43" y="22"/>
                    </a:lnTo>
                    <a:lnTo>
                      <a:pt x="24" y="28"/>
                    </a:lnTo>
                    <a:lnTo>
                      <a:pt x="10" y="35"/>
                    </a:lnTo>
                    <a:lnTo>
                      <a:pt x="2" y="45"/>
                    </a:lnTo>
                    <a:lnTo>
                      <a:pt x="0" y="55"/>
                    </a:lnTo>
                    <a:lnTo>
                      <a:pt x="3" y="65"/>
                    </a:lnTo>
                    <a:lnTo>
                      <a:pt x="12" y="74"/>
                    </a:lnTo>
                    <a:lnTo>
                      <a:pt x="26" y="81"/>
                    </a:lnTo>
                    <a:lnTo>
                      <a:pt x="47" y="86"/>
                    </a:lnTo>
                    <a:lnTo>
                      <a:pt x="69" y="87"/>
                    </a:lnTo>
                    <a:lnTo>
                      <a:pt x="96" y="87"/>
                    </a:lnTo>
                    <a:lnTo>
                      <a:pt x="122" y="85"/>
                    </a:lnTo>
                    <a:lnTo>
                      <a:pt x="146" y="82"/>
                    </a:lnTo>
                    <a:lnTo>
                      <a:pt x="168" y="79"/>
                    </a:lnTo>
                    <a:lnTo>
                      <a:pt x="189" y="76"/>
                    </a:lnTo>
                    <a:lnTo>
                      <a:pt x="208" y="73"/>
                    </a:lnTo>
                    <a:lnTo>
                      <a:pt x="225" y="71"/>
                    </a:lnTo>
                    <a:lnTo>
                      <a:pt x="240" y="69"/>
                    </a:lnTo>
                    <a:lnTo>
                      <a:pt x="254" y="68"/>
                    </a:lnTo>
                    <a:lnTo>
                      <a:pt x="264" y="69"/>
                    </a:lnTo>
                    <a:lnTo>
                      <a:pt x="281" y="74"/>
                    </a:lnTo>
                    <a:lnTo>
                      <a:pt x="290" y="83"/>
                    </a:lnTo>
                    <a:lnTo>
                      <a:pt x="297" y="93"/>
                    </a:lnTo>
                    <a:lnTo>
                      <a:pt x="307" y="102"/>
                    </a:lnTo>
                    <a:lnTo>
                      <a:pt x="325" y="106"/>
                    </a:lnTo>
                    <a:lnTo>
                      <a:pt x="327" y="10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Freeform 4"/>
              <p:cNvSpPr>
                <a:spLocks/>
              </p:cNvSpPr>
              <p:nvPr/>
            </p:nvSpPr>
            <p:spPr bwMode="auto">
              <a:xfrm>
                <a:off x="1109473" y="2622796"/>
                <a:ext cx="1430312" cy="276226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62" y="55"/>
                  </a:cxn>
                  <a:cxn ang="0">
                    <a:pos x="75" y="55"/>
                  </a:cxn>
                  <a:cxn ang="0">
                    <a:pos x="93" y="55"/>
                  </a:cxn>
                  <a:cxn ang="0">
                    <a:pos x="115" y="54"/>
                  </a:cxn>
                  <a:cxn ang="0">
                    <a:pos x="141" y="54"/>
                  </a:cxn>
                  <a:cxn ang="0">
                    <a:pos x="169" y="53"/>
                  </a:cxn>
                  <a:cxn ang="0">
                    <a:pos x="198" y="52"/>
                  </a:cxn>
                  <a:cxn ang="0">
                    <a:pos x="227" y="51"/>
                  </a:cxn>
                  <a:cxn ang="0">
                    <a:pos x="255" y="49"/>
                  </a:cxn>
                  <a:cxn ang="0">
                    <a:pos x="281" y="47"/>
                  </a:cxn>
                  <a:cxn ang="0">
                    <a:pos x="303" y="44"/>
                  </a:cxn>
                  <a:cxn ang="0">
                    <a:pos x="321" y="41"/>
                  </a:cxn>
                  <a:cxn ang="0">
                    <a:pos x="334" y="37"/>
                  </a:cxn>
                  <a:cxn ang="0">
                    <a:pos x="340" y="33"/>
                  </a:cxn>
                  <a:cxn ang="0">
                    <a:pos x="340" y="31"/>
                  </a:cxn>
                  <a:cxn ang="0">
                    <a:pos x="336" y="27"/>
                  </a:cxn>
                  <a:cxn ang="0">
                    <a:pos x="325" y="23"/>
                  </a:cxn>
                  <a:cxn ang="0">
                    <a:pos x="309" y="20"/>
                  </a:cxn>
                  <a:cxn ang="0">
                    <a:pos x="287" y="17"/>
                  </a:cxn>
                  <a:cxn ang="0">
                    <a:pos x="262" y="15"/>
                  </a:cxn>
                  <a:cxn ang="0">
                    <a:pos x="235" y="14"/>
                  </a:cxn>
                  <a:cxn ang="0">
                    <a:pos x="206" y="13"/>
                  </a:cxn>
                  <a:cxn ang="0">
                    <a:pos x="177" y="12"/>
                  </a:cxn>
                  <a:cxn ang="0">
                    <a:pos x="149" y="12"/>
                  </a:cxn>
                  <a:cxn ang="0">
                    <a:pos x="122" y="12"/>
                  </a:cxn>
                  <a:cxn ang="0">
                    <a:pos x="99" y="12"/>
                  </a:cxn>
                  <a:cxn ang="0">
                    <a:pos x="80" y="11"/>
                  </a:cxn>
                  <a:cxn ang="0">
                    <a:pos x="66" y="11"/>
                  </a:cxn>
                  <a:cxn ang="0">
                    <a:pos x="58" y="11"/>
                  </a:cxn>
                  <a:cxn ang="0">
                    <a:pos x="57" y="11"/>
                  </a:cxn>
                  <a:cxn ang="0">
                    <a:pos x="51" y="4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12" y="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7" y="53"/>
                  </a:cxn>
                  <a:cxn ang="0">
                    <a:pos x="25" y="65"/>
                  </a:cxn>
                  <a:cxn ang="0">
                    <a:pos x="32" y="65"/>
                  </a:cxn>
                  <a:cxn ang="0">
                    <a:pos x="42" y="65"/>
                  </a:cxn>
                  <a:cxn ang="0">
                    <a:pos x="50" y="62"/>
                  </a:cxn>
                  <a:cxn ang="0">
                    <a:pos x="56" y="56"/>
                  </a:cxn>
                </a:cxnLst>
                <a:rect l="0" t="0" r="r" b="b"/>
                <a:pathLst>
                  <a:path w="340" h="66">
                    <a:moveTo>
                      <a:pt x="56" y="56"/>
                    </a:moveTo>
                    <a:lnTo>
                      <a:pt x="62" y="55"/>
                    </a:lnTo>
                    <a:lnTo>
                      <a:pt x="75" y="55"/>
                    </a:lnTo>
                    <a:lnTo>
                      <a:pt x="93" y="55"/>
                    </a:lnTo>
                    <a:lnTo>
                      <a:pt x="115" y="54"/>
                    </a:lnTo>
                    <a:lnTo>
                      <a:pt x="141" y="54"/>
                    </a:lnTo>
                    <a:lnTo>
                      <a:pt x="169" y="53"/>
                    </a:lnTo>
                    <a:lnTo>
                      <a:pt x="198" y="52"/>
                    </a:lnTo>
                    <a:lnTo>
                      <a:pt x="227" y="51"/>
                    </a:lnTo>
                    <a:lnTo>
                      <a:pt x="255" y="49"/>
                    </a:lnTo>
                    <a:lnTo>
                      <a:pt x="281" y="47"/>
                    </a:lnTo>
                    <a:lnTo>
                      <a:pt x="303" y="44"/>
                    </a:lnTo>
                    <a:lnTo>
                      <a:pt x="321" y="41"/>
                    </a:lnTo>
                    <a:lnTo>
                      <a:pt x="334" y="37"/>
                    </a:lnTo>
                    <a:lnTo>
                      <a:pt x="340" y="33"/>
                    </a:lnTo>
                    <a:lnTo>
                      <a:pt x="340" y="31"/>
                    </a:lnTo>
                    <a:lnTo>
                      <a:pt x="336" y="27"/>
                    </a:lnTo>
                    <a:lnTo>
                      <a:pt x="325" y="23"/>
                    </a:lnTo>
                    <a:lnTo>
                      <a:pt x="309" y="20"/>
                    </a:lnTo>
                    <a:lnTo>
                      <a:pt x="287" y="17"/>
                    </a:lnTo>
                    <a:lnTo>
                      <a:pt x="262" y="15"/>
                    </a:lnTo>
                    <a:lnTo>
                      <a:pt x="235" y="14"/>
                    </a:lnTo>
                    <a:lnTo>
                      <a:pt x="206" y="13"/>
                    </a:lnTo>
                    <a:lnTo>
                      <a:pt x="177" y="12"/>
                    </a:lnTo>
                    <a:lnTo>
                      <a:pt x="149" y="12"/>
                    </a:lnTo>
                    <a:lnTo>
                      <a:pt x="122" y="12"/>
                    </a:lnTo>
                    <a:lnTo>
                      <a:pt x="99" y="12"/>
                    </a:lnTo>
                    <a:lnTo>
                      <a:pt x="80" y="11"/>
                    </a:lnTo>
                    <a:lnTo>
                      <a:pt x="66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1" y="4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12" y="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7" y="53"/>
                    </a:lnTo>
                    <a:lnTo>
                      <a:pt x="25" y="65"/>
                    </a:lnTo>
                    <a:lnTo>
                      <a:pt x="32" y="65"/>
                    </a:lnTo>
                    <a:lnTo>
                      <a:pt x="42" y="65"/>
                    </a:lnTo>
                    <a:lnTo>
                      <a:pt x="50" y="62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" name="Groupe 46"/>
            <p:cNvGrpSpPr/>
            <p:nvPr/>
          </p:nvGrpSpPr>
          <p:grpSpPr>
            <a:xfrm rot="11565471">
              <a:off x="2136121" y="2142548"/>
              <a:ext cx="509515" cy="315924"/>
              <a:chOff x="571472" y="1500174"/>
              <a:chExt cx="3643337" cy="1128720"/>
            </a:xfrm>
          </p:grpSpPr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571472" y="1500174"/>
                <a:ext cx="1970099" cy="501651"/>
              </a:xfrm>
              <a:custGeom>
                <a:avLst/>
                <a:gdLst/>
                <a:ahLst/>
                <a:cxnLst>
                  <a:cxn ang="0">
                    <a:pos x="364" y="64"/>
                  </a:cxn>
                  <a:cxn ang="0">
                    <a:pos x="360" y="68"/>
                  </a:cxn>
                  <a:cxn ang="0">
                    <a:pos x="349" y="75"/>
                  </a:cxn>
                  <a:cxn ang="0">
                    <a:pos x="343" y="89"/>
                  </a:cxn>
                  <a:cxn ang="0">
                    <a:pos x="0" y="89"/>
                  </a:cxn>
                  <a:cxn ang="0">
                    <a:pos x="9" y="69"/>
                  </a:cxn>
                  <a:cxn ang="0">
                    <a:pos x="27" y="59"/>
                  </a:cxn>
                  <a:cxn ang="0">
                    <a:pos x="28" y="59"/>
                  </a:cxn>
                  <a:cxn ang="0">
                    <a:pos x="39" y="59"/>
                  </a:cxn>
                  <a:cxn ang="0">
                    <a:pos x="56" y="59"/>
                  </a:cxn>
                  <a:cxn ang="0">
                    <a:pos x="76" y="59"/>
                  </a:cxn>
                  <a:cxn ang="0">
                    <a:pos x="100" y="59"/>
                  </a:cxn>
                  <a:cxn ang="0">
                    <a:pos x="126" y="59"/>
                  </a:cxn>
                  <a:cxn ang="0">
                    <a:pos x="152" y="59"/>
                  </a:cxn>
                  <a:cxn ang="0">
                    <a:pos x="177" y="59"/>
                  </a:cxn>
                  <a:cxn ang="0">
                    <a:pos x="200" y="59"/>
                  </a:cxn>
                  <a:cxn ang="0">
                    <a:pos x="220" y="59"/>
                  </a:cxn>
                  <a:cxn ang="0">
                    <a:pos x="235" y="59"/>
                  </a:cxn>
                  <a:cxn ang="0">
                    <a:pos x="241" y="59"/>
                  </a:cxn>
                  <a:cxn ang="0">
                    <a:pos x="251" y="59"/>
                  </a:cxn>
                  <a:cxn ang="0">
                    <a:pos x="264" y="56"/>
                  </a:cxn>
                  <a:cxn ang="0">
                    <a:pos x="271" y="47"/>
                  </a:cxn>
                  <a:cxn ang="0">
                    <a:pos x="291" y="25"/>
                  </a:cxn>
                  <a:cxn ang="0">
                    <a:pos x="308" y="12"/>
                  </a:cxn>
                  <a:cxn ang="0">
                    <a:pos x="324" y="4"/>
                  </a:cxn>
                  <a:cxn ang="0">
                    <a:pos x="339" y="0"/>
                  </a:cxn>
                  <a:cxn ang="0">
                    <a:pos x="346" y="0"/>
                  </a:cxn>
                  <a:cxn ang="0">
                    <a:pos x="366" y="1"/>
                  </a:cxn>
                  <a:cxn ang="0">
                    <a:pos x="385" y="7"/>
                  </a:cxn>
                  <a:cxn ang="0">
                    <a:pos x="398" y="14"/>
                  </a:cxn>
                  <a:cxn ang="0">
                    <a:pos x="401" y="19"/>
                  </a:cxn>
                  <a:cxn ang="0">
                    <a:pos x="398" y="20"/>
                  </a:cxn>
                  <a:cxn ang="0">
                    <a:pos x="377" y="23"/>
                  </a:cxn>
                  <a:cxn ang="0">
                    <a:pos x="364" y="33"/>
                  </a:cxn>
                  <a:cxn ang="0">
                    <a:pos x="361" y="51"/>
                  </a:cxn>
                  <a:cxn ang="0">
                    <a:pos x="364" y="64"/>
                  </a:cxn>
                </a:cxnLst>
                <a:rect l="0" t="0" r="r" b="b"/>
                <a:pathLst>
                  <a:path w="401" h="90">
                    <a:moveTo>
                      <a:pt x="364" y="64"/>
                    </a:moveTo>
                    <a:lnTo>
                      <a:pt x="360" y="68"/>
                    </a:lnTo>
                    <a:lnTo>
                      <a:pt x="349" y="75"/>
                    </a:lnTo>
                    <a:lnTo>
                      <a:pt x="343" y="89"/>
                    </a:lnTo>
                    <a:lnTo>
                      <a:pt x="0" y="89"/>
                    </a:lnTo>
                    <a:lnTo>
                      <a:pt x="9" y="6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39" y="59"/>
                    </a:lnTo>
                    <a:lnTo>
                      <a:pt x="56" y="59"/>
                    </a:lnTo>
                    <a:lnTo>
                      <a:pt x="76" y="59"/>
                    </a:lnTo>
                    <a:lnTo>
                      <a:pt x="100" y="59"/>
                    </a:lnTo>
                    <a:lnTo>
                      <a:pt x="126" y="59"/>
                    </a:lnTo>
                    <a:lnTo>
                      <a:pt x="152" y="59"/>
                    </a:lnTo>
                    <a:lnTo>
                      <a:pt x="177" y="59"/>
                    </a:lnTo>
                    <a:lnTo>
                      <a:pt x="200" y="59"/>
                    </a:lnTo>
                    <a:lnTo>
                      <a:pt x="220" y="59"/>
                    </a:lnTo>
                    <a:lnTo>
                      <a:pt x="235" y="59"/>
                    </a:lnTo>
                    <a:lnTo>
                      <a:pt x="241" y="59"/>
                    </a:lnTo>
                    <a:lnTo>
                      <a:pt x="251" y="59"/>
                    </a:lnTo>
                    <a:lnTo>
                      <a:pt x="264" y="56"/>
                    </a:lnTo>
                    <a:lnTo>
                      <a:pt x="271" y="47"/>
                    </a:lnTo>
                    <a:lnTo>
                      <a:pt x="291" y="25"/>
                    </a:lnTo>
                    <a:lnTo>
                      <a:pt x="308" y="12"/>
                    </a:lnTo>
                    <a:lnTo>
                      <a:pt x="324" y="4"/>
                    </a:lnTo>
                    <a:lnTo>
                      <a:pt x="339" y="0"/>
                    </a:lnTo>
                    <a:lnTo>
                      <a:pt x="346" y="0"/>
                    </a:lnTo>
                    <a:lnTo>
                      <a:pt x="366" y="1"/>
                    </a:lnTo>
                    <a:lnTo>
                      <a:pt x="385" y="7"/>
                    </a:lnTo>
                    <a:lnTo>
                      <a:pt x="398" y="14"/>
                    </a:lnTo>
                    <a:lnTo>
                      <a:pt x="401" y="19"/>
                    </a:lnTo>
                    <a:lnTo>
                      <a:pt x="398" y="20"/>
                    </a:lnTo>
                    <a:lnTo>
                      <a:pt x="377" y="23"/>
                    </a:lnTo>
                    <a:lnTo>
                      <a:pt x="364" y="33"/>
                    </a:lnTo>
                    <a:lnTo>
                      <a:pt x="361" y="51"/>
                    </a:lnTo>
                    <a:lnTo>
                      <a:pt x="364" y="64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571472" y="2127243"/>
                <a:ext cx="1970099" cy="501651"/>
              </a:xfrm>
              <a:custGeom>
                <a:avLst/>
                <a:gdLst/>
                <a:ahLst/>
                <a:cxnLst>
                  <a:cxn ang="0">
                    <a:pos x="364" y="25"/>
                  </a:cxn>
                  <a:cxn ang="0">
                    <a:pos x="360" y="20"/>
                  </a:cxn>
                  <a:cxn ang="0">
                    <a:pos x="349" y="14"/>
                  </a:cxn>
                  <a:cxn ang="0">
                    <a:pos x="343" y="0"/>
                  </a:cxn>
                  <a:cxn ang="0">
                    <a:pos x="0" y="0"/>
                  </a:cxn>
                  <a:cxn ang="0">
                    <a:pos x="9" y="19"/>
                  </a:cxn>
                  <a:cxn ang="0">
                    <a:pos x="27" y="29"/>
                  </a:cxn>
                  <a:cxn ang="0">
                    <a:pos x="28" y="29"/>
                  </a:cxn>
                  <a:cxn ang="0">
                    <a:pos x="39" y="29"/>
                  </a:cxn>
                  <a:cxn ang="0">
                    <a:pos x="56" y="29"/>
                  </a:cxn>
                  <a:cxn ang="0">
                    <a:pos x="76" y="29"/>
                  </a:cxn>
                  <a:cxn ang="0">
                    <a:pos x="100" y="29"/>
                  </a:cxn>
                  <a:cxn ang="0">
                    <a:pos x="126" y="29"/>
                  </a:cxn>
                  <a:cxn ang="0">
                    <a:pos x="152" y="29"/>
                  </a:cxn>
                  <a:cxn ang="0">
                    <a:pos x="177" y="29"/>
                  </a:cxn>
                  <a:cxn ang="0">
                    <a:pos x="200" y="29"/>
                  </a:cxn>
                  <a:cxn ang="0">
                    <a:pos x="220" y="29"/>
                  </a:cxn>
                  <a:cxn ang="0">
                    <a:pos x="235" y="29"/>
                  </a:cxn>
                  <a:cxn ang="0">
                    <a:pos x="241" y="29"/>
                  </a:cxn>
                  <a:cxn ang="0">
                    <a:pos x="251" y="29"/>
                  </a:cxn>
                  <a:cxn ang="0">
                    <a:pos x="264" y="32"/>
                  </a:cxn>
                  <a:cxn ang="0">
                    <a:pos x="271" y="42"/>
                  </a:cxn>
                  <a:cxn ang="0">
                    <a:pos x="291" y="63"/>
                  </a:cxn>
                  <a:cxn ang="0">
                    <a:pos x="308" y="77"/>
                  </a:cxn>
                  <a:cxn ang="0">
                    <a:pos x="324" y="84"/>
                  </a:cxn>
                  <a:cxn ang="0">
                    <a:pos x="339" y="88"/>
                  </a:cxn>
                  <a:cxn ang="0">
                    <a:pos x="346" y="89"/>
                  </a:cxn>
                  <a:cxn ang="0">
                    <a:pos x="366" y="87"/>
                  </a:cxn>
                  <a:cxn ang="0">
                    <a:pos x="385" y="81"/>
                  </a:cxn>
                  <a:cxn ang="0">
                    <a:pos x="398" y="74"/>
                  </a:cxn>
                  <a:cxn ang="0">
                    <a:pos x="401" y="69"/>
                  </a:cxn>
                  <a:cxn ang="0">
                    <a:pos x="398" y="68"/>
                  </a:cxn>
                  <a:cxn ang="0">
                    <a:pos x="377" y="65"/>
                  </a:cxn>
                  <a:cxn ang="0">
                    <a:pos x="364" y="55"/>
                  </a:cxn>
                  <a:cxn ang="0">
                    <a:pos x="361" y="37"/>
                  </a:cxn>
                  <a:cxn ang="0">
                    <a:pos x="364" y="25"/>
                  </a:cxn>
                </a:cxnLst>
                <a:rect l="0" t="0" r="r" b="b"/>
                <a:pathLst>
                  <a:path w="401" h="89">
                    <a:moveTo>
                      <a:pt x="364" y="25"/>
                    </a:moveTo>
                    <a:lnTo>
                      <a:pt x="360" y="20"/>
                    </a:lnTo>
                    <a:lnTo>
                      <a:pt x="349" y="14"/>
                    </a:lnTo>
                    <a:lnTo>
                      <a:pt x="343" y="0"/>
                    </a:lnTo>
                    <a:lnTo>
                      <a:pt x="0" y="0"/>
                    </a:lnTo>
                    <a:lnTo>
                      <a:pt x="9" y="1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39" y="29"/>
                    </a:lnTo>
                    <a:lnTo>
                      <a:pt x="56" y="29"/>
                    </a:lnTo>
                    <a:lnTo>
                      <a:pt x="76" y="29"/>
                    </a:lnTo>
                    <a:lnTo>
                      <a:pt x="100" y="29"/>
                    </a:lnTo>
                    <a:lnTo>
                      <a:pt x="126" y="29"/>
                    </a:lnTo>
                    <a:lnTo>
                      <a:pt x="152" y="29"/>
                    </a:lnTo>
                    <a:lnTo>
                      <a:pt x="177" y="29"/>
                    </a:lnTo>
                    <a:lnTo>
                      <a:pt x="200" y="29"/>
                    </a:lnTo>
                    <a:lnTo>
                      <a:pt x="220" y="29"/>
                    </a:lnTo>
                    <a:lnTo>
                      <a:pt x="235" y="29"/>
                    </a:lnTo>
                    <a:lnTo>
                      <a:pt x="241" y="29"/>
                    </a:lnTo>
                    <a:lnTo>
                      <a:pt x="251" y="29"/>
                    </a:lnTo>
                    <a:lnTo>
                      <a:pt x="264" y="32"/>
                    </a:lnTo>
                    <a:lnTo>
                      <a:pt x="271" y="42"/>
                    </a:lnTo>
                    <a:lnTo>
                      <a:pt x="291" y="63"/>
                    </a:lnTo>
                    <a:lnTo>
                      <a:pt x="308" y="77"/>
                    </a:lnTo>
                    <a:lnTo>
                      <a:pt x="324" y="84"/>
                    </a:lnTo>
                    <a:lnTo>
                      <a:pt x="339" y="88"/>
                    </a:lnTo>
                    <a:lnTo>
                      <a:pt x="346" y="89"/>
                    </a:lnTo>
                    <a:lnTo>
                      <a:pt x="366" y="87"/>
                    </a:lnTo>
                    <a:lnTo>
                      <a:pt x="385" y="81"/>
                    </a:lnTo>
                    <a:lnTo>
                      <a:pt x="398" y="74"/>
                    </a:lnTo>
                    <a:lnTo>
                      <a:pt x="401" y="69"/>
                    </a:lnTo>
                    <a:lnTo>
                      <a:pt x="398" y="68"/>
                    </a:lnTo>
                    <a:lnTo>
                      <a:pt x="377" y="65"/>
                    </a:lnTo>
                    <a:lnTo>
                      <a:pt x="364" y="55"/>
                    </a:lnTo>
                    <a:lnTo>
                      <a:pt x="361" y="37"/>
                    </a:lnTo>
                    <a:lnTo>
                      <a:pt x="364" y="2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 rot="5400000">
                <a:off x="3204394" y="1593386"/>
                <a:ext cx="488557" cy="435407"/>
              </a:xfrm>
              <a:custGeom>
                <a:avLst/>
                <a:gdLst/>
                <a:ahLst/>
                <a:cxnLst>
                  <a:cxn ang="0">
                    <a:pos x="46" y="246"/>
                  </a:cxn>
                  <a:cxn ang="0">
                    <a:pos x="39" y="258"/>
                  </a:cxn>
                  <a:cxn ang="0">
                    <a:pos x="37" y="270"/>
                  </a:cxn>
                  <a:cxn ang="0">
                    <a:pos x="39" y="281"/>
                  </a:cxn>
                  <a:cxn ang="0">
                    <a:pos x="40" y="288"/>
                  </a:cxn>
                  <a:cxn ang="0">
                    <a:pos x="43" y="292"/>
                  </a:cxn>
                  <a:cxn ang="0">
                    <a:pos x="39" y="295"/>
                  </a:cxn>
                  <a:cxn ang="0">
                    <a:pos x="31" y="298"/>
                  </a:cxn>
                  <a:cxn ang="0">
                    <a:pos x="22" y="296"/>
                  </a:cxn>
                  <a:cxn ang="0">
                    <a:pos x="16" y="292"/>
                  </a:cxn>
                  <a:cxn ang="0">
                    <a:pos x="6" y="287"/>
                  </a:cxn>
                  <a:cxn ang="0">
                    <a:pos x="0" y="276"/>
                  </a:cxn>
                  <a:cxn ang="0">
                    <a:pos x="0" y="264"/>
                  </a:cxn>
                  <a:cxn ang="0">
                    <a:pos x="0" y="31"/>
                  </a:cxn>
                  <a:cxn ang="0">
                    <a:pos x="7" y="11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52" y="7"/>
                  </a:cxn>
                  <a:cxn ang="0">
                    <a:pos x="63" y="26"/>
                  </a:cxn>
                  <a:cxn ang="0">
                    <a:pos x="63" y="31"/>
                  </a:cxn>
                  <a:cxn ang="0">
                    <a:pos x="63" y="225"/>
                  </a:cxn>
                  <a:cxn ang="0">
                    <a:pos x="63" y="235"/>
                  </a:cxn>
                  <a:cxn ang="0">
                    <a:pos x="54" y="231"/>
                  </a:cxn>
                  <a:cxn ang="0">
                    <a:pos x="46" y="246"/>
                  </a:cxn>
                </a:cxnLst>
                <a:rect l="0" t="0" r="r" b="b"/>
                <a:pathLst>
                  <a:path w="64" h="299">
                    <a:moveTo>
                      <a:pt x="46" y="246"/>
                    </a:moveTo>
                    <a:lnTo>
                      <a:pt x="39" y="258"/>
                    </a:lnTo>
                    <a:lnTo>
                      <a:pt x="37" y="270"/>
                    </a:lnTo>
                    <a:lnTo>
                      <a:pt x="39" y="281"/>
                    </a:lnTo>
                    <a:lnTo>
                      <a:pt x="40" y="288"/>
                    </a:lnTo>
                    <a:lnTo>
                      <a:pt x="43" y="292"/>
                    </a:lnTo>
                    <a:lnTo>
                      <a:pt x="39" y="295"/>
                    </a:lnTo>
                    <a:lnTo>
                      <a:pt x="31" y="298"/>
                    </a:lnTo>
                    <a:lnTo>
                      <a:pt x="22" y="296"/>
                    </a:lnTo>
                    <a:lnTo>
                      <a:pt x="16" y="292"/>
                    </a:lnTo>
                    <a:lnTo>
                      <a:pt x="6" y="287"/>
                    </a:lnTo>
                    <a:lnTo>
                      <a:pt x="0" y="276"/>
                    </a:lnTo>
                    <a:lnTo>
                      <a:pt x="0" y="264"/>
                    </a:lnTo>
                    <a:lnTo>
                      <a:pt x="0" y="31"/>
                    </a:lnTo>
                    <a:lnTo>
                      <a:pt x="7" y="11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52" y="7"/>
                    </a:lnTo>
                    <a:lnTo>
                      <a:pt x="63" y="26"/>
                    </a:lnTo>
                    <a:lnTo>
                      <a:pt x="63" y="31"/>
                    </a:lnTo>
                    <a:lnTo>
                      <a:pt x="63" y="225"/>
                    </a:lnTo>
                    <a:lnTo>
                      <a:pt x="63" y="235"/>
                    </a:lnTo>
                    <a:lnTo>
                      <a:pt x="54" y="231"/>
                    </a:lnTo>
                    <a:lnTo>
                      <a:pt x="46" y="24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9"/>
              <p:cNvSpPr>
                <a:spLocks/>
              </p:cNvSpPr>
              <p:nvPr/>
            </p:nvSpPr>
            <p:spPr bwMode="auto">
              <a:xfrm rot="5400000">
                <a:off x="3178959" y="1393020"/>
                <a:ext cx="285751" cy="1785949"/>
              </a:xfrm>
              <a:custGeom>
                <a:avLst/>
                <a:gdLst/>
                <a:ahLst/>
                <a:cxnLst>
                  <a:cxn ang="0">
                    <a:pos x="17" y="246"/>
                  </a:cxn>
                  <a:cxn ang="0">
                    <a:pos x="24" y="258"/>
                  </a:cxn>
                  <a:cxn ang="0">
                    <a:pos x="26" y="270"/>
                  </a:cxn>
                  <a:cxn ang="0">
                    <a:pos x="24" y="281"/>
                  </a:cxn>
                  <a:cxn ang="0">
                    <a:pos x="23" y="288"/>
                  </a:cxn>
                  <a:cxn ang="0">
                    <a:pos x="20" y="292"/>
                  </a:cxn>
                  <a:cxn ang="0">
                    <a:pos x="24" y="295"/>
                  </a:cxn>
                  <a:cxn ang="0">
                    <a:pos x="32" y="298"/>
                  </a:cxn>
                  <a:cxn ang="0">
                    <a:pos x="40" y="296"/>
                  </a:cxn>
                  <a:cxn ang="0">
                    <a:pos x="47" y="292"/>
                  </a:cxn>
                  <a:cxn ang="0">
                    <a:pos x="57" y="287"/>
                  </a:cxn>
                  <a:cxn ang="0">
                    <a:pos x="63" y="276"/>
                  </a:cxn>
                  <a:cxn ang="0">
                    <a:pos x="63" y="264"/>
                  </a:cxn>
                  <a:cxn ang="0">
                    <a:pos x="63" y="31"/>
                  </a:cxn>
                  <a:cxn ang="0">
                    <a:pos x="56" y="11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11" y="7"/>
                  </a:cxn>
                  <a:cxn ang="0">
                    <a:pos x="0" y="25"/>
                  </a:cxn>
                  <a:cxn ang="0">
                    <a:pos x="0" y="31"/>
                  </a:cxn>
                  <a:cxn ang="0">
                    <a:pos x="0" y="225"/>
                  </a:cxn>
                  <a:cxn ang="0">
                    <a:pos x="0" y="235"/>
                  </a:cxn>
                  <a:cxn ang="0">
                    <a:pos x="9" y="231"/>
                  </a:cxn>
                  <a:cxn ang="0">
                    <a:pos x="17" y="246"/>
                  </a:cxn>
                </a:cxnLst>
                <a:rect l="0" t="0" r="r" b="b"/>
                <a:pathLst>
                  <a:path w="64" h="299">
                    <a:moveTo>
                      <a:pt x="17" y="246"/>
                    </a:moveTo>
                    <a:lnTo>
                      <a:pt x="24" y="258"/>
                    </a:lnTo>
                    <a:lnTo>
                      <a:pt x="26" y="270"/>
                    </a:lnTo>
                    <a:lnTo>
                      <a:pt x="24" y="281"/>
                    </a:lnTo>
                    <a:lnTo>
                      <a:pt x="23" y="288"/>
                    </a:lnTo>
                    <a:lnTo>
                      <a:pt x="20" y="292"/>
                    </a:lnTo>
                    <a:lnTo>
                      <a:pt x="24" y="295"/>
                    </a:lnTo>
                    <a:lnTo>
                      <a:pt x="32" y="298"/>
                    </a:lnTo>
                    <a:lnTo>
                      <a:pt x="40" y="296"/>
                    </a:lnTo>
                    <a:lnTo>
                      <a:pt x="47" y="292"/>
                    </a:lnTo>
                    <a:lnTo>
                      <a:pt x="57" y="287"/>
                    </a:lnTo>
                    <a:lnTo>
                      <a:pt x="63" y="276"/>
                    </a:lnTo>
                    <a:lnTo>
                      <a:pt x="63" y="264"/>
                    </a:lnTo>
                    <a:lnTo>
                      <a:pt x="63" y="31"/>
                    </a:lnTo>
                    <a:lnTo>
                      <a:pt x="56" y="11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11" y="7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225"/>
                    </a:lnTo>
                    <a:lnTo>
                      <a:pt x="0" y="235"/>
                    </a:lnTo>
                    <a:lnTo>
                      <a:pt x="9" y="231"/>
                    </a:lnTo>
                    <a:lnTo>
                      <a:pt x="17" y="24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2317081" y="1942249"/>
                <a:ext cx="428628" cy="28575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4" name="Ellipse 17"/>
            <p:cNvSpPr/>
            <p:nvPr/>
          </p:nvSpPr>
          <p:spPr>
            <a:xfrm rot="8359517">
              <a:off x="3143384" y="2418331"/>
              <a:ext cx="556534" cy="405867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35" name="Ellipse 16"/>
            <p:cNvSpPr/>
            <p:nvPr/>
          </p:nvSpPr>
          <p:spPr>
            <a:xfrm rot="6584475">
              <a:off x="2501176" y="1882427"/>
              <a:ext cx="1432859" cy="1313588"/>
            </a:xfrm>
            <a:prstGeom prst="ellipse">
              <a:avLst/>
            </a:prstGeom>
            <a:solidFill>
              <a:schemeClr val="accent6">
                <a:lumMod val="75000"/>
                <a:alpha val="42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grpSp>
          <p:nvGrpSpPr>
            <p:cNvPr id="8" name="Groupe 54"/>
            <p:cNvGrpSpPr/>
            <p:nvPr/>
          </p:nvGrpSpPr>
          <p:grpSpPr>
            <a:xfrm rot="693536">
              <a:off x="2269261" y="1973338"/>
              <a:ext cx="487718" cy="102978"/>
              <a:chOff x="-857288" y="2643182"/>
              <a:chExt cx="2859074" cy="288925"/>
            </a:xfrm>
          </p:grpSpPr>
          <p:sp>
            <p:nvSpPr>
              <p:cNvPr id="37" name="Freeform 3"/>
              <p:cNvSpPr>
                <a:spLocks/>
              </p:cNvSpPr>
              <p:nvPr/>
            </p:nvSpPr>
            <p:spPr bwMode="auto">
              <a:xfrm>
                <a:off x="-857288" y="2643182"/>
                <a:ext cx="1501787" cy="288925"/>
              </a:xfrm>
              <a:custGeom>
                <a:avLst/>
                <a:gdLst/>
                <a:ahLst/>
                <a:cxnLst>
                  <a:cxn ang="0">
                    <a:pos x="327" y="106"/>
                  </a:cxn>
                  <a:cxn ang="0">
                    <a:pos x="350" y="103"/>
                  </a:cxn>
                  <a:cxn ang="0">
                    <a:pos x="368" y="96"/>
                  </a:cxn>
                  <a:cxn ang="0">
                    <a:pos x="373" y="92"/>
                  </a:cxn>
                  <a:cxn ang="0">
                    <a:pos x="353" y="85"/>
                  </a:cxn>
                  <a:cxn ang="0">
                    <a:pos x="337" y="69"/>
                  </a:cxn>
                  <a:cxn ang="0">
                    <a:pos x="333" y="53"/>
                  </a:cxn>
                  <a:cxn ang="0">
                    <a:pos x="340" y="33"/>
                  </a:cxn>
                  <a:cxn ang="0">
                    <a:pos x="356" y="19"/>
                  </a:cxn>
                  <a:cxn ang="0">
                    <a:pos x="373" y="14"/>
                  </a:cxn>
                  <a:cxn ang="0">
                    <a:pos x="357" y="5"/>
                  </a:cxn>
                  <a:cxn ang="0">
                    <a:pos x="337" y="0"/>
                  </a:cxn>
                  <a:cxn ang="0">
                    <a:pos x="327" y="0"/>
                  </a:cxn>
                  <a:cxn ang="0">
                    <a:pos x="308" y="3"/>
                  </a:cxn>
                  <a:cxn ang="0">
                    <a:pos x="298" y="11"/>
                  </a:cxn>
                  <a:cxn ang="0">
                    <a:pos x="291" y="21"/>
                  </a:cxn>
                  <a:cxn ang="0">
                    <a:pos x="283" y="30"/>
                  </a:cxn>
                  <a:cxn ang="0">
                    <a:pos x="268" y="36"/>
                  </a:cxn>
                  <a:cxn ang="0">
                    <a:pos x="264" y="37"/>
                  </a:cxn>
                  <a:cxn ang="0">
                    <a:pos x="252" y="37"/>
                  </a:cxn>
                  <a:cxn ang="0">
                    <a:pos x="238" y="36"/>
                  </a:cxn>
                  <a:cxn ang="0">
                    <a:pos x="222" y="35"/>
                  </a:cxn>
                  <a:cxn ang="0">
                    <a:pos x="205" y="33"/>
                  </a:cxn>
                  <a:cxn ang="0">
                    <a:pos x="185" y="30"/>
                  </a:cxn>
                  <a:cxn ang="0">
                    <a:pos x="164" y="27"/>
                  </a:cxn>
                  <a:cxn ang="0">
                    <a:pos x="142" y="24"/>
                  </a:cxn>
                  <a:cxn ang="0">
                    <a:pos x="118" y="22"/>
                  </a:cxn>
                  <a:cxn ang="0">
                    <a:pos x="92" y="21"/>
                  </a:cxn>
                  <a:cxn ang="0">
                    <a:pos x="69" y="20"/>
                  </a:cxn>
                  <a:cxn ang="0">
                    <a:pos x="43" y="22"/>
                  </a:cxn>
                  <a:cxn ang="0">
                    <a:pos x="24" y="28"/>
                  </a:cxn>
                  <a:cxn ang="0">
                    <a:pos x="10" y="35"/>
                  </a:cxn>
                  <a:cxn ang="0">
                    <a:pos x="2" y="45"/>
                  </a:cxn>
                  <a:cxn ang="0">
                    <a:pos x="0" y="55"/>
                  </a:cxn>
                  <a:cxn ang="0">
                    <a:pos x="3" y="65"/>
                  </a:cxn>
                  <a:cxn ang="0">
                    <a:pos x="12" y="74"/>
                  </a:cxn>
                  <a:cxn ang="0">
                    <a:pos x="26" y="81"/>
                  </a:cxn>
                  <a:cxn ang="0">
                    <a:pos x="47" y="86"/>
                  </a:cxn>
                  <a:cxn ang="0">
                    <a:pos x="69" y="87"/>
                  </a:cxn>
                  <a:cxn ang="0">
                    <a:pos x="96" y="87"/>
                  </a:cxn>
                  <a:cxn ang="0">
                    <a:pos x="122" y="85"/>
                  </a:cxn>
                  <a:cxn ang="0">
                    <a:pos x="146" y="82"/>
                  </a:cxn>
                  <a:cxn ang="0">
                    <a:pos x="168" y="79"/>
                  </a:cxn>
                  <a:cxn ang="0">
                    <a:pos x="189" y="76"/>
                  </a:cxn>
                  <a:cxn ang="0">
                    <a:pos x="208" y="73"/>
                  </a:cxn>
                  <a:cxn ang="0">
                    <a:pos x="225" y="71"/>
                  </a:cxn>
                  <a:cxn ang="0">
                    <a:pos x="240" y="69"/>
                  </a:cxn>
                  <a:cxn ang="0">
                    <a:pos x="254" y="68"/>
                  </a:cxn>
                  <a:cxn ang="0">
                    <a:pos x="264" y="69"/>
                  </a:cxn>
                  <a:cxn ang="0">
                    <a:pos x="281" y="74"/>
                  </a:cxn>
                  <a:cxn ang="0">
                    <a:pos x="290" y="83"/>
                  </a:cxn>
                  <a:cxn ang="0">
                    <a:pos x="297" y="93"/>
                  </a:cxn>
                  <a:cxn ang="0">
                    <a:pos x="307" y="102"/>
                  </a:cxn>
                  <a:cxn ang="0">
                    <a:pos x="325" y="106"/>
                  </a:cxn>
                  <a:cxn ang="0">
                    <a:pos x="327" y="106"/>
                  </a:cxn>
                </a:cxnLst>
                <a:rect l="0" t="0" r="r" b="b"/>
                <a:pathLst>
                  <a:path w="374" h="106">
                    <a:moveTo>
                      <a:pt x="327" y="106"/>
                    </a:moveTo>
                    <a:lnTo>
                      <a:pt x="350" y="103"/>
                    </a:lnTo>
                    <a:lnTo>
                      <a:pt x="368" y="96"/>
                    </a:lnTo>
                    <a:lnTo>
                      <a:pt x="373" y="92"/>
                    </a:lnTo>
                    <a:lnTo>
                      <a:pt x="353" y="85"/>
                    </a:lnTo>
                    <a:lnTo>
                      <a:pt x="337" y="69"/>
                    </a:lnTo>
                    <a:lnTo>
                      <a:pt x="333" y="53"/>
                    </a:lnTo>
                    <a:lnTo>
                      <a:pt x="340" y="33"/>
                    </a:lnTo>
                    <a:lnTo>
                      <a:pt x="356" y="19"/>
                    </a:lnTo>
                    <a:lnTo>
                      <a:pt x="373" y="14"/>
                    </a:lnTo>
                    <a:lnTo>
                      <a:pt x="357" y="5"/>
                    </a:lnTo>
                    <a:lnTo>
                      <a:pt x="337" y="0"/>
                    </a:lnTo>
                    <a:lnTo>
                      <a:pt x="327" y="0"/>
                    </a:lnTo>
                    <a:lnTo>
                      <a:pt x="308" y="3"/>
                    </a:lnTo>
                    <a:lnTo>
                      <a:pt x="298" y="11"/>
                    </a:lnTo>
                    <a:lnTo>
                      <a:pt x="291" y="21"/>
                    </a:lnTo>
                    <a:lnTo>
                      <a:pt x="283" y="30"/>
                    </a:lnTo>
                    <a:lnTo>
                      <a:pt x="268" y="36"/>
                    </a:lnTo>
                    <a:lnTo>
                      <a:pt x="264" y="37"/>
                    </a:lnTo>
                    <a:lnTo>
                      <a:pt x="252" y="37"/>
                    </a:lnTo>
                    <a:lnTo>
                      <a:pt x="238" y="36"/>
                    </a:lnTo>
                    <a:lnTo>
                      <a:pt x="222" y="35"/>
                    </a:lnTo>
                    <a:lnTo>
                      <a:pt x="205" y="33"/>
                    </a:lnTo>
                    <a:lnTo>
                      <a:pt x="185" y="30"/>
                    </a:lnTo>
                    <a:lnTo>
                      <a:pt x="164" y="27"/>
                    </a:lnTo>
                    <a:lnTo>
                      <a:pt x="142" y="24"/>
                    </a:lnTo>
                    <a:lnTo>
                      <a:pt x="118" y="22"/>
                    </a:lnTo>
                    <a:lnTo>
                      <a:pt x="92" y="21"/>
                    </a:lnTo>
                    <a:lnTo>
                      <a:pt x="69" y="20"/>
                    </a:lnTo>
                    <a:lnTo>
                      <a:pt x="43" y="22"/>
                    </a:lnTo>
                    <a:lnTo>
                      <a:pt x="24" y="28"/>
                    </a:lnTo>
                    <a:lnTo>
                      <a:pt x="10" y="35"/>
                    </a:lnTo>
                    <a:lnTo>
                      <a:pt x="2" y="45"/>
                    </a:lnTo>
                    <a:lnTo>
                      <a:pt x="0" y="55"/>
                    </a:lnTo>
                    <a:lnTo>
                      <a:pt x="3" y="65"/>
                    </a:lnTo>
                    <a:lnTo>
                      <a:pt x="12" y="74"/>
                    </a:lnTo>
                    <a:lnTo>
                      <a:pt x="26" y="81"/>
                    </a:lnTo>
                    <a:lnTo>
                      <a:pt x="47" y="86"/>
                    </a:lnTo>
                    <a:lnTo>
                      <a:pt x="69" y="87"/>
                    </a:lnTo>
                    <a:lnTo>
                      <a:pt x="96" y="87"/>
                    </a:lnTo>
                    <a:lnTo>
                      <a:pt x="122" y="85"/>
                    </a:lnTo>
                    <a:lnTo>
                      <a:pt x="146" y="82"/>
                    </a:lnTo>
                    <a:lnTo>
                      <a:pt x="168" y="79"/>
                    </a:lnTo>
                    <a:lnTo>
                      <a:pt x="189" y="76"/>
                    </a:lnTo>
                    <a:lnTo>
                      <a:pt x="208" y="73"/>
                    </a:lnTo>
                    <a:lnTo>
                      <a:pt x="225" y="71"/>
                    </a:lnTo>
                    <a:lnTo>
                      <a:pt x="240" y="69"/>
                    </a:lnTo>
                    <a:lnTo>
                      <a:pt x="254" y="68"/>
                    </a:lnTo>
                    <a:lnTo>
                      <a:pt x="264" y="69"/>
                    </a:lnTo>
                    <a:lnTo>
                      <a:pt x="281" y="74"/>
                    </a:lnTo>
                    <a:lnTo>
                      <a:pt x="290" y="83"/>
                    </a:lnTo>
                    <a:lnTo>
                      <a:pt x="297" y="93"/>
                    </a:lnTo>
                    <a:lnTo>
                      <a:pt x="307" y="102"/>
                    </a:lnTo>
                    <a:lnTo>
                      <a:pt x="325" y="106"/>
                    </a:lnTo>
                    <a:lnTo>
                      <a:pt x="327" y="10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4"/>
              <p:cNvSpPr>
                <a:spLocks/>
              </p:cNvSpPr>
              <p:nvPr/>
            </p:nvSpPr>
            <p:spPr bwMode="auto">
              <a:xfrm>
                <a:off x="571472" y="2643182"/>
                <a:ext cx="1430314" cy="27622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62" y="55"/>
                  </a:cxn>
                  <a:cxn ang="0">
                    <a:pos x="75" y="55"/>
                  </a:cxn>
                  <a:cxn ang="0">
                    <a:pos x="93" y="55"/>
                  </a:cxn>
                  <a:cxn ang="0">
                    <a:pos x="115" y="54"/>
                  </a:cxn>
                  <a:cxn ang="0">
                    <a:pos x="141" y="54"/>
                  </a:cxn>
                  <a:cxn ang="0">
                    <a:pos x="169" y="53"/>
                  </a:cxn>
                  <a:cxn ang="0">
                    <a:pos x="198" y="52"/>
                  </a:cxn>
                  <a:cxn ang="0">
                    <a:pos x="227" y="51"/>
                  </a:cxn>
                  <a:cxn ang="0">
                    <a:pos x="255" y="49"/>
                  </a:cxn>
                  <a:cxn ang="0">
                    <a:pos x="281" y="47"/>
                  </a:cxn>
                  <a:cxn ang="0">
                    <a:pos x="303" y="44"/>
                  </a:cxn>
                  <a:cxn ang="0">
                    <a:pos x="321" y="41"/>
                  </a:cxn>
                  <a:cxn ang="0">
                    <a:pos x="334" y="37"/>
                  </a:cxn>
                  <a:cxn ang="0">
                    <a:pos x="340" y="33"/>
                  </a:cxn>
                  <a:cxn ang="0">
                    <a:pos x="340" y="31"/>
                  </a:cxn>
                  <a:cxn ang="0">
                    <a:pos x="336" y="27"/>
                  </a:cxn>
                  <a:cxn ang="0">
                    <a:pos x="325" y="23"/>
                  </a:cxn>
                  <a:cxn ang="0">
                    <a:pos x="309" y="20"/>
                  </a:cxn>
                  <a:cxn ang="0">
                    <a:pos x="287" y="17"/>
                  </a:cxn>
                  <a:cxn ang="0">
                    <a:pos x="262" y="15"/>
                  </a:cxn>
                  <a:cxn ang="0">
                    <a:pos x="235" y="14"/>
                  </a:cxn>
                  <a:cxn ang="0">
                    <a:pos x="206" y="13"/>
                  </a:cxn>
                  <a:cxn ang="0">
                    <a:pos x="177" y="12"/>
                  </a:cxn>
                  <a:cxn ang="0">
                    <a:pos x="149" y="12"/>
                  </a:cxn>
                  <a:cxn ang="0">
                    <a:pos x="122" y="12"/>
                  </a:cxn>
                  <a:cxn ang="0">
                    <a:pos x="99" y="12"/>
                  </a:cxn>
                  <a:cxn ang="0">
                    <a:pos x="80" y="11"/>
                  </a:cxn>
                  <a:cxn ang="0">
                    <a:pos x="66" y="11"/>
                  </a:cxn>
                  <a:cxn ang="0">
                    <a:pos x="58" y="11"/>
                  </a:cxn>
                  <a:cxn ang="0">
                    <a:pos x="57" y="11"/>
                  </a:cxn>
                  <a:cxn ang="0">
                    <a:pos x="51" y="4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12" y="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7" y="53"/>
                  </a:cxn>
                  <a:cxn ang="0">
                    <a:pos x="25" y="65"/>
                  </a:cxn>
                  <a:cxn ang="0">
                    <a:pos x="32" y="65"/>
                  </a:cxn>
                  <a:cxn ang="0">
                    <a:pos x="42" y="65"/>
                  </a:cxn>
                  <a:cxn ang="0">
                    <a:pos x="50" y="62"/>
                  </a:cxn>
                  <a:cxn ang="0">
                    <a:pos x="56" y="56"/>
                  </a:cxn>
                </a:cxnLst>
                <a:rect l="0" t="0" r="r" b="b"/>
                <a:pathLst>
                  <a:path w="340" h="66">
                    <a:moveTo>
                      <a:pt x="56" y="56"/>
                    </a:moveTo>
                    <a:lnTo>
                      <a:pt x="62" y="55"/>
                    </a:lnTo>
                    <a:lnTo>
                      <a:pt x="75" y="55"/>
                    </a:lnTo>
                    <a:lnTo>
                      <a:pt x="93" y="55"/>
                    </a:lnTo>
                    <a:lnTo>
                      <a:pt x="115" y="54"/>
                    </a:lnTo>
                    <a:lnTo>
                      <a:pt x="141" y="54"/>
                    </a:lnTo>
                    <a:lnTo>
                      <a:pt x="169" y="53"/>
                    </a:lnTo>
                    <a:lnTo>
                      <a:pt x="198" y="52"/>
                    </a:lnTo>
                    <a:lnTo>
                      <a:pt x="227" y="51"/>
                    </a:lnTo>
                    <a:lnTo>
                      <a:pt x="255" y="49"/>
                    </a:lnTo>
                    <a:lnTo>
                      <a:pt x="281" y="47"/>
                    </a:lnTo>
                    <a:lnTo>
                      <a:pt x="303" y="44"/>
                    </a:lnTo>
                    <a:lnTo>
                      <a:pt x="321" y="41"/>
                    </a:lnTo>
                    <a:lnTo>
                      <a:pt x="334" y="37"/>
                    </a:lnTo>
                    <a:lnTo>
                      <a:pt x="340" y="33"/>
                    </a:lnTo>
                    <a:lnTo>
                      <a:pt x="340" y="31"/>
                    </a:lnTo>
                    <a:lnTo>
                      <a:pt x="336" y="27"/>
                    </a:lnTo>
                    <a:lnTo>
                      <a:pt x="325" y="23"/>
                    </a:lnTo>
                    <a:lnTo>
                      <a:pt x="309" y="20"/>
                    </a:lnTo>
                    <a:lnTo>
                      <a:pt x="287" y="17"/>
                    </a:lnTo>
                    <a:lnTo>
                      <a:pt x="262" y="15"/>
                    </a:lnTo>
                    <a:lnTo>
                      <a:pt x="235" y="14"/>
                    </a:lnTo>
                    <a:lnTo>
                      <a:pt x="206" y="13"/>
                    </a:lnTo>
                    <a:lnTo>
                      <a:pt x="177" y="12"/>
                    </a:lnTo>
                    <a:lnTo>
                      <a:pt x="149" y="12"/>
                    </a:lnTo>
                    <a:lnTo>
                      <a:pt x="122" y="12"/>
                    </a:lnTo>
                    <a:lnTo>
                      <a:pt x="99" y="12"/>
                    </a:lnTo>
                    <a:lnTo>
                      <a:pt x="80" y="11"/>
                    </a:lnTo>
                    <a:lnTo>
                      <a:pt x="66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1" y="4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12" y="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7" y="53"/>
                    </a:lnTo>
                    <a:lnTo>
                      <a:pt x="25" y="65"/>
                    </a:lnTo>
                    <a:lnTo>
                      <a:pt x="32" y="65"/>
                    </a:lnTo>
                    <a:lnTo>
                      <a:pt x="42" y="65"/>
                    </a:lnTo>
                    <a:lnTo>
                      <a:pt x="50" y="62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6" name="Text Box 107"/>
          <p:cNvSpPr txBox="1">
            <a:spLocks noChangeArrowheads="1"/>
          </p:cNvSpPr>
          <p:nvPr/>
        </p:nvSpPr>
        <p:spPr bwMode="auto">
          <a:xfrm>
            <a:off x="4885144" y="5143512"/>
            <a:ext cx="5918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 smtClean="0"/>
              <a:t>TCD8+</a:t>
            </a:r>
            <a:endParaRPr lang="fr-FR" sz="1200" dirty="0"/>
          </a:p>
        </p:txBody>
      </p:sp>
      <p:sp>
        <p:nvSpPr>
          <p:cNvPr id="47" name="Text Box 107"/>
          <p:cNvSpPr txBox="1">
            <a:spLocks noChangeArrowheads="1"/>
          </p:cNvSpPr>
          <p:nvPr/>
        </p:nvSpPr>
        <p:spPr bwMode="auto">
          <a:xfrm>
            <a:off x="3670698" y="6286520"/>
            <a:ext cx="360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 smtClean="0"/>
              <a:t>CD</a:t>
            </a:r>
            <a:endParaRPr lang="fr-FR" sz="1200" dirty="0"/>
          </a:p>
        </p:txBody>
      </p:sp>
      <p:sp>
        <p:nvSpPr>
          <p:cNvPr id="82" name="Ellipse 81"/>
          <p:cNvSpPr/>
          <p:nvPr/>
        </p:nvSpPr>
        <p:spPr>
          <a:xfrm>
            <a:off x="2928926" y="4714884"/>
            <a:ext cx="428628" cy="42862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orme libre 93"/>
          <p:cNvSpPr/>
          <p:nvPr/>
        </p:nvSpPr>
        <p:spPr>
          <a:xfrm>
            <a:off x="3357555" y="5000636"/>
            <a:ext cx="480152" cy="449165"/>
          </a:xfrm>
          <a:custGeom>
            <a:avLst/>
            <a:gdLst>
              <a:gd name="connsiteX0" fmla="*/ 0 w 395785"/>
              <a:gd name="connsiteY0" fmla="*/ 18197 h 432179"/>
              <a:gd name="connsiteX1" fmla="*/ 204716 w 395785"/>
              <a:gd name="connsiteY1" fmla="*/ 59140 h 432179"/>
              <a:gd name="connsiteX2" fmla="*/ 300250 w 395785"/>
              <a:gd name="connsiteY2" fmla="*/ 373039 h 432179"/>
              <a:gd name="connsiteX3" fmla="*/ 395785 w 395785"/>
              <a:gd name="connsiteY3" fmla="*/ 413982 h 43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785" h="432179">
                <a:moveTo>
                  <a:pt x="0" y="18197"/>
                </a:moveTo>
                <a:cubicBezTo>
                  <a:pt x="77337" y="9098"/>
                  <a:pt x="154674" y="0"/>
                  <a:pt x="204716" y="59140"/>
                </a:cubicBezTo>
                <a:cubicBezTo>
                  <a:pt x="254758" y="118280"/>
                  <a:pt x="268405" y="313899"/>
                  <a:pt x="300250" y="373039"/>
                </a:cubicBezTo>
                <a:cubicBezTo>
                  <a:pt x="332095" y="432179"/>
                  <a:pt x="363940" y="423080"/>
                  <a:pt x="395785" y="413982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Text Box 107"/>
          <p:cNvSpPr txBox="1">
            <a:spLocks noChangeArrowheads="1"/>
          </p:cNvSpPr>
          <p:nvPr/>
        </p:nvSpPr>
        <p:spPr bwMode="auto">
          <a:xfrm>
            <a:off x="5143504" y="3794943"/>
            <a:ext cx="15001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dirty="0" smtClean="0"/>
              <a:t>Ligands des </a:t>
            </a:r>
            <a:r>
              <a:rPr lang="fr-FR" sz="1400" dirty="0" err="1" smtClean="0"/>
              <a:t>TLRs</a:t>
            </a:r>
            <a:endParaRPr lang="fr-FR" sz="1400" dirty="0"/>
          </a:p>
        </p:txBody>
      </p:sp>
      <p:sp>
        <p:nvSpPr>
          <p:cNvPr id="112" name="Text Box 107"/>
          <p:cNvSpPr txBox="1">
            <a:spLocks noChangeArrowheads="1"/>
          </p:cNvSpPr>
          <p:nvPr/>
        </p:nvSpPr>
        <p:spPr bwMode="auto">
          <a:xfrm>
            <a:off x="1071538" y="4929198"/>
            <a:ext cx="5918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 smtClean="0"/>
              <a:t>TCD4+</a:t>
            </a:r>
            <a:endParaRPr lang="fr-FR" sz="1200" dirty="0"/>
          </a:p>
        </p:txBody>
      </p:sp>
      <p:grpSp>
        <p:nvGrpSpPr>
          <p:cNvPr id="10" name="Groupe 96"/>
          <p:cNvGrpSpPr/>
          <p:nvPr/>
        </p:nvGrpSpPr>
        <p:grpSpPr>
          <a:xfrm rot="10177808">
            <a:off x="352047" y="4338259"/>
            <a:ext cx="2071712" cy="1260449"/>
            <a:chOff x="2136119" y="1822791"/>
            <a:chExt cx="1738281" cy="1432859"/>
          </a:xfrm>
        </p:grpSpPr>
        <p:grpSp>
          <p:nvGrpSpPr>
            <p:cNvPr id="11" name="Groupe 46"/>
            <p:cNvGrpSpPr/>
            <p:nvPr/>
          </p:nvGrpSpPr>
          <p:grpSpPr>
            <a:xfrm rot="11565471">
              <a:off x="2136119" y="2142548"/>
              <a:ext cx="509515" cy="315924"/>
              <a:chOff x="571472" y="1500174"/>
              <a:chExt cx="3643338" cy="1128720"/>
            </a:xfrm>
          </p:grpSpPr>
          <p:sp>
            <p:nvSpPr>
              <p:cNvPr id="105" name="Freeform 6"/>
              <p:cNvSpPr>
                <a:spLocks/>
              </p:cNvSpPr>
              <p:nvPr/>
            </p:nvSpPr>
            <p:spPr bwMode="auto">
              <a:xfrm>
                <a:off x="571472" y="1500174"/>
                <a:ext cx="1970099" cy="501651"/>
              </a:xfrm>
              <a:custGeom>
                <a:avLst/>
                <a:gdLst/>
                <a:ahLst/>
                <a:cxnLst>
                  <a:cxn ang="0">
                    <a:pos x="364" y="64"/>
                  </a:cxn>
                  <a:cxn ang="0">
                    <a:pos x="360" y="68"/>
                  </a:cxn>
                  <a:cxn ang="0">
                    <a:pos x="349" y="75"/>
                  </a:cxn>
                  <a:cxn ang="0">
                    <a:pos x="343" y="89"/>
                  </a:cxn>
                  <a:cxn ang="0">
                    <a:pos x="0" y="89"/>
                  </a:cxn>
                  <a:cxn ang="0">
                    <a:pos x="9" y="69"/>
                  </a:cxn>
                  <a:cxn ang="0">
                    <a:pos x="27" y="59"/>
                  </a:cxn>
                  <a:cxn ang="0">
                    <a:pos x="28" y="59"/>
                  </a:cxn>
                  <a:cxn ang="0">
                    <a:pos x="39" y="59"/>
                  </a:cxn>
                  <a:cxn ang="0">
                    <a:pos x="56" y="59"/>
                  </a:cxn>
                  <a:cxn ang="0">
                    <a:pos x="76" y="59"/>
                  </a:cxn>
                  <a:cxn ang="0">
                    <a:pos x="100" y="59"/>
                  </a:cxn>
                  <a:cxn ang="0">
                    <a:pos x="126" y="59"/>
                  </a:cxn>
                  <a:cxn ang="0">
                    <a:pos x="152" y="59"/>
                  </a:cxn>
                  <a:cxn ang="0">
                    <a:pos x="177" y="59"/>
                  </a:cxn>
                  <a:cxn ang="0">
                    <a:pos x="200" y="59"/>
                  </a:cxn>
                  <a:cxn ang="0">
                    <a:pos x="220" y="59"/>
                  </a:cxn>
                  <a:cxn ang="0">
                    <a:pos x="235" y="59"/>
                  </a:cxn>
                  <a:cxn ang="0">
                    <a:pos x="241" y="59"/>
                  </a:cxn>
                  <a:cxn ang="0">
                    <a:pos x="251" y="59"/>
                  </a:cxn>
                  <a:cxn ang="0">
                    <a:pos x="264" y="56"/>
                  </a:cxn>
                  <a:cxn ang="0">
                    <a:pos x="271" y="47"/>
                  </a:cxn>
                  <a:cxn ang="0">
                    <a:pos x="291" y="25"/>
                  </a:cxn>
                  <a:cxn ang="0">
                    <a:pos x="308" y="12"/>
                  </a:cxn>
                  <a:cxn ang="0">
                    <a:pos x="324" y="4"/>
                  </a:cxn>
                  <a:cxn ang="0">
                    <a:pos x="339" y="0"/>
                  </a:cxn>
                  <a:cxn ang="0">
                    <a:pos x="346" y="0"/>
                  </a:cxn>
                  <a:cxn ang="0">
                    <a:pos x="366" y="1"/>
                  </a:cxn>
                  <a:cxn ang="0">
                    <a:pos x="385" y="7"/>
                  </a:cxn>
                  <a:cxn ang="0">
                    <a:pos x="398" y="14"/>
                  </a:cxn>
                  <a:cxn ang="0">
                    <a:pos x="401" y="19"/>
                  </a:cxn>
                  <a:cxn ang="0">
                    <a:pos x="398" y="20"/>
                  </a:cxn>
                  <a:cxn ang="0">
                    <a:pos x="377" y="23"/>
                  </a:cxn>
                  <a:cxn ang="0">
                    <a:pos x="364" y="33"/>
                  </a:cxn>
                  <a:cxn ang="0">
                    <a:pos x="361" y="51"/>
                  </a:cxn>
                  <a:cxn ang="0">
                    <a:pos x="364" y="64"/>
                  </a:cxn>
                </a:cxnLst>
                <a:rect l="0" t="0" r="r" b="b"/>
                <a:pathLst>
                  <a:path w="401" h="90">
                    <a:moveTo>
                      <a:pt x="364" y="64"/>
                    </a:moveTo>
                    <a:lnTo>
                      <a:pt x="360" y="68"/>
                    </a:lnTo>
                    <a:lnTo>
                      <a:pt x="349" y="75"/>
                    </a:lnTo>
                    <a:lnTo>
                      <a:pt x="343" y="89"/>
                    </a:lnTo>
                    <a:lnTo>
                      <a:pt x="0" y="89"/>
                    </a:lnTo>
                    <a:lnTo>
                      <a:pt x="9" y="6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39" y="59"/>
                    </a:lnTo>
                    <a:lnTo>
                      <a:pt x="56" y="59"/>
                    </a:lnTo>
                    <a:lnTo>
                      <a:pt x="76" y="59"/>
                    </a:lnTo>
                    <a:lnTo>
                      <a:pt x="100" y="59"/>
                    </a:lnTo>
                    <a:lnTo>
                      <a:pt x="126" y="59"/>
                    </a:lnTo>
                    <a:lnTo>
                      <a:pt x="152" y="59"/>
                    </a:lnTo>
                    <a:lnTo>
                      <a:pt x="177" y="59"/>
                    </a:lnTo>
                    <a:lnTo>
                      <a:pt x="200" y="59"/>
                    </a:lnTo>
                    <a:lnTo>
                      <a:pt x="220" y="59"/>
                    </a:lnTo>
                    <a:lnTo>
                      <a:pt x="235" y="59"/>
                    </a:lnTo>
                    <a:lnTo>
                      <a:pt x="241" y="59"/>
                    </a:lnTo>
                    <a:lnTo>
                      <a:pt x="251" y="59"/>
                    </a:lnTo>
                    <a:lnTo>
                      <a:pt x="264" y="56"/>
                    </a:lnTo>
                    <a:lnTo>
                      <a:pt x="271" y="47"/>
                    </a:lnTo>
                    <a:lnTo>
                      <a:pt x="291" y="25"/>
                    </a:lnTo>
                    <a:lnTo>
                      <a:pt x="308" y="12"/>
                    </a:lnTo>
                    <a:lnTo>
                      <a:pt x="324" y="4"/>
                    </a:lnTo>
                    <a:lnTo>
                      <a:pt x="339" y="0"/>
                    </a:lnTo>
                    <a:lnTo>
                      <a:pt x="346" y="0"/>
                    </a:lnTo>
                    <a:lnTo>
                      <a:pt x="366" y="1"/>
                    </a:lnTo>
                    <a:lnTo>
                      <a:pt x="385" y="7"/>
                    </a:lnTo>
                    <a:lnTo>
                      <a:pt x="398" y="14"/>
                    </a:lnTo>
                    <a:lnTo>
                      <a:pt x="401" y="19"/>
                    </a:lnTo>
                    <a:lnTo>
                      <a:pt x="398" y="20"/>
                    </a:lnTo>
                    <a:lnTo>
                      <a:pt x="377" y="23"/>
                    </a:lnTo>
                    <a:lnTo>
                      <a:pt x="364" y="33"/>
                    </a:lnTo>
                    <a:lnTo>
                      <a:pt x="361" y="51"/>
                    </a:lnTo>
                    <a:lnTo>
                      <a:pt x="364" y="64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7"/>
              <p:cNvSpPr>
                <a:spLocks/>
              </p:cNvSpPr>
              <p:nvPr/>
            </p:nvSpPr>
            <p:spPr bwMode="auto">
              <a:xfrm>
                <a:off x="571472" y="2127243"/>
                <a:ext cx="1970099" cy="501651"/>
              </a:xfrm>
              <a:custGeom>
                <a:avLst/>
                <a:gdLst/>
                <a:ahLst/>
                <a:cxnLst>
                  <a:cxn ang="0">
                    <a:pos x="364" y="25"/>
                  </a:cxn>
                  <a:cxn ang="0">
                    <a:pos x="360" y="20"/>
                  </a:cxn>
                  <a:cxn ang="0">
                    <a:pos x="349" y="14"/>
                  </a:cxn>
                  <a:cxn ang="0">
                    <a:pos x="343" y="0"/>
                  </a:cxn>
                  <a:cxn ang="0">
                    <a:pos x="0" y="0"/>
                  </a:cxn>
                  <a:cxn ang="0">
                    <a:pos x="9" y="19"/>
                  </a:cxn>
                  <a:cxn ang="0">
                    <a:pos x="27" y="29"/>
                  </a:cxn>
                  <a:cxn ang="0">
                    <a:pos x="28" y="29"/>
                  </a:cxn>
                  <a:cxn ang="0">
                    <a:pos x="39" y="29"/>
                  </a:cxn>
                  <a:cxn ang="0">
                    <a:pos x="56" y="29"/>
                  </a:cxn>
                  <a:cxn ang="0">
                    <a:pos x="76" y="29"/>
                  </a:cxn>
                  <a:cxn ang="0">
                    <a:pos x="100" y="29"/>
                  </a:cxn>
                  <a:cxn ang="0">
                    <a:pos x="126" y="29"/>
                  </a:cxn>
                  <a:cxn ang="0">
                    <a:pos x="152" y="29"/>
                  </a:cxn>
                  <a:cxn ang="0">
                    <a:pos x="177" y="29"/>
                  </a:cxn>
                  <a:cxn ang="0">
                    <a:pos x="200" y="29"/>
                  </a:cxn>
                  <a:cxn ang="0">
                    <a:pos x="220" y="29"/>
                  </a:cxn>
                  <a:cxn ang="0">
                    <a:pos x="235" y="29"/>
                  </a:cxn>
                  <a:cxn ang="0">
                    <a:pos x="241" y="29"/>
                  </a:cxn>
                  <a:cxn ang="0">
                    <a:pos x="251" y="29"/>
                  </a:cxn>
                  <a:cxn ang="0">
                    <a:pos x="264" y="32"/>
                  </a:cxn>
                  <a:cxn ang="0">
                    <a:pos x="271" y="42"/>
                  </a:cxn>
                  <a:cxn ang="0">
                    <a:pos x="291" y="63"/>
                  </a:cxn>
                  <a:cxn ang="0">
                    <a:pos x="308" y="77"/>
                  </a:cxn>
                  <a:cxn ang="0">
                    <a:pos x="324" y="84"/>
                  </a:cxn>
                  <a:cxn ang="0">
                    <a:pos x="339" y="88"/>
                  </a:cxn>
                  <a:cxn ang="0">
                    <a:pos x="346" y="89"/>
                  </a:cxn>
                  <a:cxn ang="0">
                    <a:pos x="366" y="87"/>
                  </a:cxn>
                  <a:cxn ang="0">
                    <a:pos x="385" y="81"/>
                  </a:cxn>
                  <a:cxn ang="0">
                    <a:pos x="398" y="74"/>
                  </a:cxn>
                  <a:cxn ang="0">
                    <a:pos x="401" y="69"/>
                  </a:cxn>
                  <a:cxn ang="0">
                    <a:pos x="398" y="68"/>
                  </a:cxn>
                  <a:cxn ang="0">
                    <a:pos x="377" y="65"/>
                  </a:cxn>
                  <a:cxn ang="0">
                    <a:pos x="364" y="55"/>
                  </a:cxn>
                  <a:cxn ang="0">
                    <a:pos x="361" y="37"/>
                  </a:cxn>
                  <a:cxn ang="0">
                    <a:pos x="364" y="25"/>
                  </a:cxn>
                </a:cxnLst>
                <a:rect l="0" t="0" r="r" b="b"/>
                <a:pathLst>
                  <a:path w="401" h="89">
                    <a:moveTo>
                      <a:pt x="364" y="25"/>
                    </a:moveTo>
                    <a:lnTo>
                      <a:pt x="360" y="20"/>
                    </a:lnTo>
                    <a:lnTo>
                      <a:pt x="349" y="14"/>
                    </a:lnTo>
                    <a:lnTo>
                      <a:pt x="343" y="0"/>
                    </a:lnTo>
                    <a:lnTo>
                      <a:pt x="0" y="0"/>
                    </a:lnTo>
                    <a:lnTo>
                      <a:pt x="9" y="1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39" y="29"/>
                    </a:lnTo>
                    <a:lnTo>
                      <a:pt x="56" y="29"/>
                    </a:lnTo>
                    <a:lnTo>
                      <a:pt x="76" y="29"/>
                    </a:lnTo>
                    <a:lnTo>
                      <a:pt x="100" y="29"/>
                    </a:lnTo>
                    <a:lnTo>
                      <a:pt x="126" y="29"/>
                    </a:lnTo>
                    <a:lnTo>
                      <a:pt x="152" y="29"/>
                    </a:lnTo>
                    <a:lnTo>
                      <a:pt x="177" y="29"/>
                    </a:lnTo>
                    <a:lnTo>
                      <a:pt x="200" y="29"/>
                    </a:lnTo>
                    <a:lnTo>
                      <a:pt x="220" y="29"/>
                    </a:lnTo>
                    <a:lnTo>
                      <a:pt x="235" y="29"/>
                    </a:lnTo>
                    <a:lnTo>
                      <a:pt x="241" y="29"/>
                    </a:lnTo>
                    <a:lnTo>
                      <a:pt x="251" y="29"/>
                    </a:lnTo>
                    <a:lnTo>
                      <a:pt x="264" y="32"/>
                    </a:lnTo>
                    <a:lnTo>
                      <a:pt x="271" y="42"/>
                    </a:lnTo>
                    <a:lnTo>
                      <a:pt x="291" y="63"/>
                    </a:lnTo>
                    <a:lnTo>
                      <a:pt x="308" y="77"/>
                    </a:lnTo>
                    <a:lnTo>
                      <a:pt x="324" y="84"/>
                    </a:lnTo>
                    <a:lnTo>
                      <a:pt x="339" y="88"/>
                    </a:lnTo>
                    <a:lnTo>
                      <a:pt x="346" y="89"/>
                    </a:lnTo>
                    <a:lnTo>
                      <a:pt x="366" y="87"/>
                    </a:lnTo>
                    <a:lnTo>
                      <a:pt x="385" y="81"/>
                    </a:lnTo>
                    <a:lnTo>
                      <a:pt x="398" y="74"/>
                    </a:lnTo>
                    <a:lnTo>
                      <a:pt x="401" y="69"/>
                    </a:lnTo>
                    <a:lnTo>
                      <a:pt x="398" y="68"/>
                    </a:lnTo>
                    <a:lnTo>
                      <a:pt x="377" y="65"/>
                    </a:lnTo>
                    <a:lnTo>
                      <a:pt x="364" y="55"/>
                    </a:lnTo>
                    <a:lnTo>
                      <a:pt x="361" y="37"/>
                    </a:lnTo>
                    <a:lnTo>
                      <a:pt x="364" y="2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8"/>
              <p:cNvSpPr>
                <a:spLocks/>
              </p:cNvSpPr>
              <p:nvPr/>
            </p:nvSpPr>
            <p:spPr bwMode="auto">
              <a:xfrm rot="5400000">
                <a:off x="3191660" y="977090"/>
                <a:ext cx="285752" cy="1760548"/>
              </a:xfrm>
              <a:custGeom>
                <a:avLst/>
                <a:gdLst/>
                <a:ahLst/>
                <a:cxnLst>
                  <a:cxn ang="0">
                    <a:pos x="46" y="246"/>
                  </a:cxn>
                  <a:cxn ang="0">
                    <a:pos x="39" y="258"/>
                  </a:cxn>
                  <a:cxn ang="0">
                    <a:pos x="37" y="270"/>
                  </a:cxn>
                  <a:cxn ang="0">
                    <a:pos x="39" y="281"/>
                  </a:cxn>
                  <a:cxn ang="0">
                    <a:pos x="40" y="288"/>
                  </a:cxn>
                  <a:cxn ang="0">
                    <a:pos x="43" y="292"/>
                  </a:cxn>
                  <a:cxn ang="0">
                    <a:pos x="39" y="295"/>
                  </a:cxn>
                  <a:cxn ang="0">
                    <a:pos x="31" y="298"/>
                  </a:cxn>
                  <a:cxn ang="0">
                    <a:pos x="22" y="296"/>
                  </a:cxn>
                  <a:cxn ang="0">
                    <a:pos x="16" y="292"/>
                  </a:cxn>
                  <a:cxn ang="0">
                    <a:pos x="6" y="287"/>
                  </a:cxn>
                  <a:cxn ang="0">
                    <a:pos x="0" y="276"/>
                  </a:cxn>
                  <a:cxn ang="0">
                    <a:pos x="0" y="264"/>
                  </a:cxn>
                  <a:cxn ang="0">
                    <a:pos x="0" y="31"/>
                  </a:cxn>
                  <a:cxn ang="0">
                    <a:pos x="7" y="11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52" y="7"/>
                  </a:cxn>
                  <a:cxn ang="0">
                    <a:pos x="63" y="26"/>
                  </a:cxn>
                  <a:cxn ang="0">
                    <a:pos x="63" y="31"/>
                  </a:cxn>
                  <a:cxn ang="0">
                    <a:pos x="63" y="225"/>
                  </a:cxn>
                  <a:cxn ang="0">
                    <a:pos x="63" y="235"/>
                  </a:cxn>
                  <a:cxn ang="0">
                    <a:pos x="54" y="231"/>
                  </a:cxn>
                  <a:cxn ang="0">
                    <a:pos x="46" y="246"/>
                  </a:cxn>
                </a:cxnLst>
                <a:rect l="0" t="0" r="r" b="b"/>
                <a:pathLst>
                  <a:path w="64" h="299">
                    <a:moveTo>
                      <a:pt x="46" y="246"/>
                    </a:moveTo>
                    <a:lnTo>
                      <a:pt x="39" y="258"/>
                    </a:lnTo>
                    <a:lnTo>
                      <a:pt x="37" y="270"/>
                    </a:lnTo>
                    <a:lnTo>
                      <a:pt x="39" y="281"/>
                    </a:lnTo>
                    <a:lnTo>
                      <a:pt x="40" y="288"/>
                    </a:lnTo>
                    <a:lnTo>
                      <a:pt x="43" y="292"/>
                    </a:lnTo>
                    <a:lnTo>
                      <a:pt x="39" y="295"/>
                    </a:lnTo>
                    <a:lnTo>
                      <a:pt x="31" y="298"/>
                    </a:lnTo>
                    <a:lnTo>
                      <a:pt x="22" y="296"/>
                    </a:lnTo>
                    <a:lnTo>
                      <a:pt x="16" y="292"/>
                    </a:lnTo>
                    <a:lnTo>
                      <a:pt x="6" y="287"/>
                    </a:lnTo>
                    <a:lnTo>
                      <a:pt x="0" y="276"/>
                    </a:lnTo>
                    <a:lnTo>
                      <a:pt x="0" y="264"/>
                    </a:lnTo>
                    <a:lnTo>
                      <a:pt x="0" y="31"/>
                    </a:lnTo>
                    <a:lnTo>
                      <a:pt x="7" y="11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52" y="7"/>
                    </a:lnTo>
                    <a:lnTo>
                      <a:pt x="63" y="26"/>
                    </a:lnTo>
                    <a:lnTo>
                      <a:pt x="63" y="31"/>
                    </a:lnTo>
                    <a:lnTo>
                      <a:pt x="63" y="225"/>
                    </a:lnTo>
                    <a:lnTo>
                      <a:pt x="63" y="235"/>
                    </a:lnTo>
                    <a:lnTo>
                      <a:pt x="54" y="231"/>
                    </a:lnTo>
                    <a:lnTo>
                      <a:pt x="46" y="24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9"/>
              <p:cNvSpPr>
                <a:spLocks/>
              </p:cNvSpPr>
              <p:nvPr/>
            </p:nvSpPr>
            <p:spPr bwMode="auto">
              <a:xfrm rot="5400000">
                <a:off x="3178959" y="1393020"/>
                <a:ext cx="285751" cy="1785949"/>
              </a:xfrm>
              <a:custGeom>
                <a:avLst/>
                <a:gdLst/>
                <a:ahLst/>
                <a:cxnLst>
                  <a:cxn ang="0">
                    <a:pos x="17" y="246"/>
                  </a:cxn>
                  <a:cxn ang="0">
                    <a:pos x="24" y="258"/>
                  </a:cxn>
                  <a:cxn ang="0">
                    <a:pos x="26" y="270"/>
                  </a:cxn>
                  <a:cxn ang="0">
                    <a:pos x="24" y="281"/>
                  </a:cxn>
                  <a:cxn ang="0">
                    <a:pos x="23" y="288"/>
                  </a:cxn>
                  <a:cxn ang="0">
                    <a:pos x="20" y="292"/>
                  </a:cxn>
                  <a:cxn ang="0">
                    <a:pos x="24" y="295"/>
                  </a:cxn>
                  <a:cxn ang="0">
                    <a:pos x="32" y="298"/>
                  </a:cxn>
                  <a:cxn ang="0">
                    <a:pos x="40" y="296"/>
                  </a:cxn>
                  <a:cxn ang="0">
                    <a:pos x="47" y="292"/>
                  </a:cxn>
                  <a:cxn ang="0">
                    <a:pos x="57" y="287"/>
                  </a:cxn>
                  <a:cxn ang="0">
                    <a:pos x="63" y="276"/>
                  </a:cxn>
                  <a:cxn ang="0">
                    <a:pos x="63" y="264"/>
                  </a:cxn>
                  <a:cxn ang="0">
                    <a:pos x="63" y="31"/>
                  </a:cxn>
                  <a:cxn ang="0">
                    <a:pos x="56" y="11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11" y="7"/>
                  </a:cxn>
                  <a:cxn ang="0">
                    <a:pos x="0" y="25"/>
                  </a:cxn>
                  <a:cxn ang="0">
                    <a:pos x="0" y="31"/>
                  </a:cxn>
                  <a:cxn ang="0">
                    <a:pos x="0" y="225"/>
                  </a:cxn>
                  <a:cxn ang="0">
                    <a:pos x="0" y="235"/>
                  </a:cxn>
                  <a:cxn ang="0">
                    <a:pos x="9" y="231"/>
                  </a:cxn>
                  <a:cxn ang="0">
                    <a:pos x="17" y="246"/>
                  </a:cxn>
                </a:cxnLst>
                <a:rect l="0" t="0" r="r" b="b"/>
                <a:pathLst>
                  <a:path w="64" h="299">
                    <a:moveTo>
                      <a:pt x="17" y="246"/>
                    </a:moveTo>
                    <a:lnTo>
                      <a:pt x="24" y="258"/>
                    </a:lnTo>
                    <a:lnTo>
                      <a:pt x="26" y="270"/>
                    </a:lnTo>
                    <a:lnTo>
                      <a:pt x="24" y="281"/>
                    </a:lnTo>
                    <a:lnTo>
                      <a:pt x="23" y="288"/>
                    </a:lnTo>
                    <a:lnTo>
                      <a:pt x="20" y="292"/>
                    </a:lnTo>
                    <a:lnTo>
                      <a:pt x="24" y="295"/>
                    </a:lnTo>
                    <a:lnTo>
                      <a:pt x="32" y="298"/>
                    </a:lnTo>
                    <a:lnTo>
                      <a:pt x="40" y="296"/>
                    </a:lnTo>
                    <a:lnTo>
                      <a:pt x="47" y="292"/>
                    </a:lnTo>
                    <a:lnTo>
                      <a:pt x="57" y="287"/>
                    </a:lnTo>
                    <a:lnTo>
                      <a:pt x="63" y="276"/>
                    </a:lnTo>
                    <a:lnTo>
                      <a:pt x="63" y="264"/>
                    </a:lnTo>
                    <a:lnTo>
                      <a:pt x="63" y="31"/>
                    </a:lnTo>
                    <a:lnTo>
                      <a:pt x="56" y="11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11" y="7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225"/>
                    </a:lnTo>
                    <a:lnTo>
                      <a:pt x="0" y="235"/>
                    </a:lnTo>
                    <a:lnTo>
                      <a:pt x="9" y="231"/>
                    </a:lnTo>
                    <a:lnTo>
                      <a:pt x="17" y="24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Ellipse 108"/>
              <p:cNvSpPr/>
              <p:nvPr/>
            </p:nvSpPr>
            <p:spPr>
              <a:xfrm>
                <a:off x="2317081" y="1942249"/>
                <a:ext cx="428628" cy="28575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0" name="Ellipse 17"/>
            <p:cNvSpPr/>
            <p:nvPr/>
          </p:nvSpPr>
          <p:spPr>
            <a:xfrm rot="8359517">
              <a:off x="3143384" y="2418331"/>
              <a:ext cx="556534" cy="405867"/>
            </a:xfrm>
            <a:prstGeom prst="ellipse">
              <a:avLst/>
            </a:prstGeom>
            <a:solidFill>
              <a:schemeClr val="accent3">
                <a:lumMod val="5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grpSp>
          <p:nvGrpSpPr>
            <p:cNvPr id="13" name="Groupe 54"/>
            <p:cNvGrpSpPr/>
            <p:nvPr/>
          </p:nvGrpSpPr>
          <p:grpSpPr>
            <a:xfrm rot="693536">
              <a:off x="2269261" y="1973338"/>
              <a:ext cx="487718" cy="102978"/>
              <a:chOff x="-857288" y="2643182"/>
              <a:chExt cx="2859074" cy="288925"/>
            </a:xfrm>
          </p:grpSpPr>
          <p:sp>
            <p:nvSpPr>
              <p:cNvPr id="103" name="Freeform 3"/>
              <p:cNvSpPr>
                <a:spLocks/>
              </p:cNvSpPr>
              <p:nvPr/>
            </p:nvSpPr>
            <p:spPr bwMode="auto">
              <a:xfrm>
                <a:off x="-857288" y="2643182"/>
                <a:ext cx="1501787" cy="288925"/>
              </a:xfrm>
              <a:custGeom>
                <a:avLst/>
                <a:gdLst/>
                <a:ahLst/>
                <a:cxnLst>
                  <a:cxn ang="0">
                    <a:pos x="327" y="106"/>
                  </a:cxn>
                  <a:cxn ang="0">
                    <a:pos x="350" y="103"/>
                  </a:cxn>
                  <a:cxn ang="0">
                    <a:pos x="368" y="96"/>
                  </a:cxn>
                  <a:cxn ang="0">
                    <a:pos x="373" y="92"/>
                  </a:cxn>
                  <a:cxn ang="0">
                    <a:pos x="353" y="85"/>
                  </a:cxn>
                  <a:cxn ang="0">
                    <a:pos x="337" y="69"/>
                  </a:cxn>
                  <a:cxn ang="0">
                    <a:pos x="333" y="53"/>
                  </a:cxn>
                  <a:cxn ang="0">
                    <a:pos x="340" y="33"/>
                  </a:cxn>
                  <a:cxn ang="0">
                    <a:pos x="356" y="19"/>
                  </a:cxn>
                  <a:cxn ang="0">
                    <a:pos x="373" y="14"/>
                  </a:cxn>
                  <a:cxn ang="0">
                    <a:pos x="357" y="5"/>
                  </a:cxn>
                  <a:cxn ang="0">
                    <a:pos x="337" y="0"/>
                  </a:cxn>
                  <a:cxn ang="0">
                    <a:pos x="327" y="0"/>
                  </a:cxn>
                  <a:cxn ang="0">
                    <a:pos x="308" y="3"/>
                  </a:cxn>
                  <a:cxn ang="0">
                    <a:pos x="298" y="11"/>
                  </a:cxn>
                  <a:cxn ang="0">
                    <a:pos x="291" y="21"/>
                  </a:cxn>
                  <a:cxn ang="0">
                    <a:pos x="283" y="30"/>
                  </a:cxn>
                  <a:cxn ang="0">
                    <a:pos x="268" y="36"/>
                  </a:cxn>
                  <a:cxn ang="0">
                    <a:pos x="264" y="37"/>
                  </a:cxn>
                  <a:cxn ang="0">
                    <a:pos x="252" y="37"/>
                  </a:cxn>
                  <a:cxn ang="0">
                    <a:pos x="238" y="36"/>
                  </a:cxn>
                  <a:cxn ang="0">
                    <a:pos x="222" y="35"/>
                  </a:cxn>
                  <a:cxn ang="0">
                    <a:pos x="205" y="33"/>
                  </a:cxn>
                  <a:cxn ang="0">
                    <a:pos x="185" y="30"/>
                  </a:cxn>
                  <a:cxn ang="0">
                    <a:pos x="164" y="27"/>
                  </a:cxn>
                  <a:cxn ang="0">
                    <a:pos x="142" y="24"/>
                  </a:cxn>
                  <a:cxn ang="0">
                    <a:pos x="118" y="22"/>
                  </a:cxn>
                  <a:cxn ang="0">
                    <a:pos x="92" y="21"/>
                  </a:cxn>
                  <a:cxn ang="0">
                    <a:pos x="69" y="20"/>
                  </a:cxn>
                  <a:cxn ang="0">
                    <a:pos x="43" y="22"/>
                  </a:cxn>
                  <a:cxn ang="0">
                    <a:pos x="24" y="28"/>
                  </a:cxn>
                  <a:cxn ang="0">
                    <a:pos x="10" y="35"/>
                  </a:cxn>
                  <a:cxn ang="0">
                    <a:pos x="2" y="45"/>
                  </a:cxn>
                  <a:cxn ang="0">
                    <a:pos x="0" y="55"/>
                  </a:cxn>
                  <a:cxn ang="0">
                    <a:pos x="3" y="65"/>
                  </a:cxn>
                  <a:cxn ang="0">
                    <a:pos x="12" y="74"/>
                  </a:cxn>
                  <a:cxn ang="0">
                    <a:pos x="26" y="81"/>
                  </a:cxn>
                  <a:cxn ang="0">
                    <a:pos x="47" y="86"/>
                  </a:cxn>
                  <a:cxn ang="0">
                    <a:pos x="69" y="87"/>
                  </a:cxn>
                  <a:cxn ang="0">
                    <a:pos x="96" y="87"/>
                  </a:cxn>
                  <a:cxn ang="0">
                    <a:pos x="122" y="85"/>
                  </a:cxn>
                  <a:cxn ang="0">
                    <a:pos x="146" y="82"/>
                  </a:cxn>
                  <a:cxn ang="0">
                    <a:pos x="168" y="79"/>
                  </a:cxn>
                  <a:cxn ang="0">
                    <a:pos x="189" y="76"/>
                  </a:cxn>
                  <a:cxn ang="0">
                    <a:pos x="208" y="73"/>
                  </a:cxn>
                  <a:cxn ang="0">
                    <a:pos x="225" y="71"/>
                  </a:cxn>
                  <a:cxn ang="0">
                    <a:pos x="240" y="69"/>
                  </a:cxn>
                  <a:cxn ang="0">
                    <a:pos x="254" y="68"/>
                  </a:cxn>
                  <a:cxn ang="0">
                    <a:pos x="264" y="69"/>
                  </a:cxn>
                  <a:cxn ang="0">
                    <a:pos x="281" y="74"/>
                  </a:cxn>
                  <a:cxn ang="0">
                    <a:pos x="290" y="83"/>
                  </a:cxn>
                  <a:cxn ang="0">
                    <a:pos x="297" y="93"/>
                  </a:cxn>
                  <a:cxn ang="0">
                    <a:pos x="307" y="102"/>
                  </a:cxn>
                  <a:cxn ang="0">
                    <a:pos x="325" y="106"/>
                  </a:cxn>
                  <a:cxn ang="0">
                    <a:pos x="327" y="106"/>
                  </a:cxn>
                </a:cxnLst>
                <a:rect l="0" t="0" r="r" b="b"/>
                <a:pathLst>
                  <a:path w="374" h="106">
                    <a:moveTo>
                      <a:pt x="327" y="106"/>
                    </a:moveTo>
                    <a:lnTo>
                      <a:pt x="350" y="103"/>
                    </a:lnTo>
                    <a:lnTo>
                      <a:pt x="368" y="96"/>
                    </a:lnTo>
                    <a:lnTo>
                      <a:pt x="373" y="92"/>
                    </a:lnTo>
                    <a:lnTo>
                      <a:pt x="353" y="85"/>
                    </a:lnTo>
                    <a:lnTo>
                      <a:pt x="337" y="69"/>
                    </a:lnTo>
                    <a:lnTo>
                      <a:pt x="333" y="53"/>
                    </a:lnTo>
                    <a:lnTo>
                      <a:pt x="340" y="33"/>
                    </a:lnTo>
                    <a:lnTo>
                      <a:pt x="356" y="19"/>
                    </a:lnTo>
                    <a:lnTo>
                      <a:pt x="373" y="14"/>
                    </a:lnTo>
                    <a:lnTo>
                      <a:pt x="357" y="5"/>
                    </a:lnTo>
                    <a:lnTo>
                      <a:pt x="337" y="0"/>
                    </a:lnTo>
                    <a:lnTo>
                      <a:pt x="327" y="0"/>
                    </a:lnTo>
                    <a:lnTo>
                      <a:pt x="308" y="3"/>
                    </a:lnTo>
                    <a:lnTo>
                      <a:pt x="298" y="11"/>
                    </a:lnTo>
                    <a:lnTo>
                      <a:pt x="291" y="21"/>
                    </a:lnTo>
                    <a:lnTo>
                      <a:pt x="283" y="30"/>
                    </a:lnTo>
                    <a:lnTo>
                      <a:pt x="268" y="36"/>
                    </a:lnTo>
                    <a:lnTo>
                      <a:pt x="264" y="37"/>
                    </a:lnTo>
                    <a:lnTo>
                      <a:pt x="252" y="37"/>
                    </a:lnTo>
                    <a:lnTo>
                      <a:pt x="238" y="36"/>
                    </a:lnTo>
                    <a:lnTo>
                      <a:pt x="222" y="35"/>
                    </a:lnTo>
                    <a:lnTo>
                      <a:pt x="205" y="33"/>
                    </a:lnTo>
                    <a:lnTo>
                      <a:pt x="185" y="30"/>
                    </a:lnTo>
                    <a:lnTo>
                      <a:pt x="164" y="27"/>
                    </a:lnTo>
                    <a:lnTo>
                      <a:pt x="142" y="24"/>
                    </a:lnTo>
                    <a:lnTo>
                      <a:pt x="118" y="22"/>
                    </a:lnTo>
                    <a:lnTo>
                      <a:pt x="92" y="21"/>
                    </a:lnTo>
                    <a:lnTo>
                      <a:pt x="69" y="20"/>
                    </a:lnTo>
                    <a:lnTo>
                      <a:pt x="43" y="22"/>
                    </a:lnTo>
                    <a:lnTo>
                      <a:pt x="24" y="28"/>
                    </a:lnTo>
                    <a:lnTo>
                      <a:pt x="10" y="35"/>
                    </a:lnTo>
                    <a:lnTo>
                      <a:pt x="2" y="45"/>
                    </a:lnTo>
                    <a:lnTo>
                      <a:pt x="0" y="55"/>
                    </a:lnTo>
                    <a:lnTo>
                      <a:pt x="3" y="65"/>
                    </a:lnTo>
                    <a:lnTo>
                      <a:pt x="12" y="74"/>
                    </a:lnTo>
                    <a:lnTo>
                      <a:pt x="26" y="81"/>
                    </a:lnTo>
                    <a:lnTo>
                      <a:pt x="47" y="86"/>
                    </a:lnTo>
                    <a:lnTo>
                      <a:pt x="69" y="87"/>
                    </a:lnTo>
                    <a:lnTo>
                      <a:pt x="96" y="87"/>
                    </a:lnTo>
                    <a:lnTo>
                      <a:pt x="122" y="85"/>
                    </a:lnTo>
                    <a:lnTo>
                      <a:pt x="146" y="82"/>
                    </a:lnTo>
                    <a:lnTo>
                      <a:pt x="168" y="79"/>
                    </a:lnTo>
                    <a:lnTo>
                      <a:pt x="189" y="76"/>
                    </a:lnTo>
                    <a:lnTo>
                      <a:pt x="208" y="73"/>
                    </a:lnTo>
                    <a:lnTo>
                      <a:pt x="225" y="71"/>
                    </a:lnTo>
                    <a:lnTo>
                      <a:pt x="240" y="69"/>
                    </a:lnTo>
                    <a:lnTo>
                      <a:pt x="254" y="68"/>
                    </a:lnTo>
                    <a:lnTo>
                      <a:pt x="264" y="69"/>
                    </a:lnTo>
                    <a:lnTo>
                      <a:pt x="281" y="74"/>
                    </a:lnTo>
                    <a:lnTo>
                      <a:pt x="290" y="83"/>
                    </a:lnTo>
                    <a:lnTo>
                      <a:pt x="297" y="93"/>
                    </a:lnTo>
                    <a:lnTo>
                      <a:pt x="307" y="102"/>
                    </a:lnTo>
                    <a:lnTo>
                      <a:pt x="325" y="106"/>
                    </a:lnTo>
                    <a:lnTo>
                      <a:pt x="327" y="10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Freeform 4"/>
              <p:cNvSpPr>
                <a:spLocks/>
              </p:cNvSpPr>
              <p:nvPr/>
            </p:nvSpPr>
            <p:spPr bwMode="auto">
              <a:xfrm>
                <a:off x="571472" y="2643182"/>
                <a:ext cx="1430314" cy="27622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62" y="55"/>
                  </a:cxn>
                  <a:cxn ang="0">
                    <a:pos x="75" y="55"/>
                  </a:cxn>
                  <a:cxn ang="0">
                    <a:pos x="93" y="55"/>
                  </a:cxn>
                  <a:cxn ang="0">
                    <a:pos x="115" y="54"/>
                  </a:cxn>
                  <a:cxn ang="0">
                    <a:pos x="141" y="54"/>
                  </a:cxn>
                  <a:cxn ang="0">
                    <a:pos x="169" y="53"/>
                  </a:cxn>
                  <a:cxn ang="0">
                    <a:pos x="198" y="52"/>
                  </a:cxn>
                  <a:cxn ang="0">
                    <a:pos x="227" y="51"/>
                  </a:cxn>
                  <a:cxn ang="0">
                    <a:pos x="255" y="49"/>
                  </a:cxn>
                  <a:cxn ang="0">
                    <a:pos x="281" y="47"/>
                  </a:cxn>
                  <a:cxn ang="0">
                    <a:pos x="303" y="44"/>
                  </a:cxn>
                  <a:cxn ang="0">
                    <a:pos x="321" y="41"/>
                  </a:cxn>
                  <a:cxn ang="0">
                    <a:pos x="334" y="37"/>
                  </a:cxn>
                  <a:cxn ang="0">
                    <a:pos x="340" y="33"/>
                  </a:cxn>
                  <a:cxn ang="0">
                    <a:pos x="340" y="31"/>
                  </a:cxn>
                  <a:cxn ang="0">
                    <a:pos x="336" y="27"/>
                  </a:cxn>
                  <a:cxn ang="0">
                    <a:pos x="325" y="23"/>
                  </a:cxn>
                  <a:cxn ang="0">
                    <a:pos x="309" y="20"/>
                  </a:cxn>
                  <a:cxn ang="0">
                    <a:pos x="287" y="17"/>
                  </a:cxn>
                  <a:cxn ang="0">
                    <a:pos x="262" y="15"/>
                  </a:cxn>
                  <a:cxn ang="0">
                    <a:pos x="235" y="14"/>
                  </a:cxn>
                  <a:cxn ang="0">
                    <a:pos x="206" y="13"/>
                  </a:cxn>
                  <a:cxn ang="0">
                    <a:pos x="177" y="12"/>
                  </a:cxn>
                  <a:cxn ang="0">
                    <a:pos x="149" y="12"/>
                  </a:cxn>
                  <a:cxn ang="0">
                    <a:pos x="122" y="12"/>
                  </a:cxn>
                  <a:cxn ang="0">
                    <a:pos x="99" y="12"/>
                  </a:cxn>
                  <a:cxn ang="0">
                    <a:pos x="80" y="11"/>
                  </a:cxn>
                  <a:cxn ang="0">
                    <a:pos x="66" y="11"/>
                  </a:cxn>
                  <a:cxn ang="0">
                    <a:pos x="58" y="11"/>
                  </a:cxn>
                  <a:cxn ang="0">
                    <a:pos x="57" y="11"/>
                  </a:cxn>
                  <a:cxn ang="0">
                    <a:pos x="51" y="4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12" y="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7" y="53"/>
                  </a:cxn>
                  <a:cxn ang="0">
                    <a:pos x="25" y="65"/>
                  </a:cxn>
                  <a:cxn ang="0">
                    <a:pos x="32" y="65"/>
                  </a:cxn>
                  <a:cxn ang="0">
                    <a:pos x="42" y="65"/>
                  </a:cxn>
                  <a:cxn ang="0">
                    <a:pos x="50" y="62"/>
                  </a:cxn>
                  <a:cxn ang="0">
                    <a:pos x="56" y="56"/>
                  </a:cxn>
                </a:cxnLst>
                <a:rect l="0" t="0" r="r" b="b"/>
                <a:pathLst>
                  <a:path w="340" h="66">
                    <a:moveTo>
                      <a:pt x="56" y="56"/>
                    </a:moveTo>
                    <a:lnTo>
                      <a:pt x="62" y="55"/>
                    </a:lnTo>
                    <a:lnTo>
                      <a:pt x="75" y="55"/>
                    </a:lnTo>
                    <a:lnTo>
                      <a:pt x="93" y="55"/>
                    </a:lnTo>
                    <a:lnTo>
                      <a:pt x="115" y="54"/>
                    </a:lnTo>
                    <a:lnTo>
                      <a:pt x="141" y="54"/>
                    </a:lnTo>
                    <a:lnTo>
                      <a:pt x="169" y="53"/>
                    </a:lnTo>
                    <a:lnTo>
                      <a:pt x="198" y="52"/>
                    </a:lnTo>
                    <a:lnTo>
                      <a:pt x="227" y="51"/>
                    </a:lnTo>
                    <a:lnTo>
                      <a:pt x="255" y="49"/>
                    </a:lnTo>
                    <a:lnTo>
                      <a:pt x="281" y="47"/>
                    </a:lnTo>
                    <a:lnTo>
                      <a:pt x="303" y="44"/>
                    </a:lnTo>
                    <a:lnTo>
                      <a:pt x="321" y="41"/>
                    </a:lnTo>
                    <a:lnTo>
                      <a:pt x="334" y="37"/>
                    </a:lnTo>
                    <a:lnTo>
                      <a:pt x="340" y="33"/>
                    </a:lnTo>
                    <a:lnTo>
                      <a:pt x="340" y="31"/>
                    </a:lnTo>
                    <a:lnTo>
                      <a:pt x="336" y="27"/>
                    </a:lnTo>
                    <a:lnTo>
                      <a:pt x="325" y="23"/>
                    </a:lnTo>
                    <a:lnTo>
                      <a:pt x="309" y="20"/>
                    </a:lnTo>
                    <a:lnTo>
                      <a:pt x="287" y="17"/>
                    </a:lnTo>
                    <a:lnTo>
                      <a:pt x="262" y="15"/>
                    </a:lnTo>
                    <a:lnTo>
                      <a:pt x="235" y="14"/>
                    </a:lnTo>
                    <a:lnTo>
                      <a:pt x="206" y="13"/>
                    </a:lnTo>
                    <a:lnTo>
                      <a:pt x="177" y="12"/>
                    </a:lnTo>
                    <a:lnTo>
                      <a:pt x="149" y="12"/>
                    </a:lnTo>
                    <a:lnTo>
                      <a:pt x="122" y="12"/>
                    </a:lnTo>
                    <a:lnTo>
                      <a:pt x="99" y="12"/>
                    </a:lnTo>
                    <a:lnTo>
                      <a:pt x="80" y="11"/>
                    </a:lnTo>
                    <a:lnTo>
                      <a:pt x="66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1" y="4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12" y="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7" y="53"/>
                    </a:lnTo>
                    <a:lnTo>
                      <a:pt x="25" y="65"/>
                    </a:lnTo>
                    <a:lnTo>
                      <a:pt x="32" y="65"/>
                    </a:lnTo>
                    <a:lnTo>
                      <a:pt x="42" y="65"/>
                    </a:lnTo>
                    <a:lnTo>
                      <a:pt x="50" y="62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1" name="Ellipse 16"/>
            <p:cNvSpPr/>
            <p:nvPr/>
          </p:nvSpPr>
          <p:spPr>
            <a:xfrm rot="6584475">
              <a:off x="2501176" y="1882427"/>
              <a:ext cx="1432859" cy="1313588"/>
            </a:xfrm>
            <a:prstGeom prst="ellipse">
              <a:avLst/>
            </a:prstGeom>
            <a:solidFill>
              <a:schemeClr val="accent3">
                <a:lumMod val="50000"/>
                <a:alpha val="42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sp>
        <p:nvSpPr>
          <p:cNvPr id="113" name="Freeform 3"/>
          <p:cNvSpPr>
            <a:spLocks/>
          </p:cNvSpPr>
          <p:nvPr/>
        </p:nvSpPr>
        <p:spPr bwMode="auto">
          <a:xfrm rot="16952989">
            <a:off x="3515603" y="4602566"/>
            <a:ext cx="326440" cy="146478"/>
          </a:xfrm>
          <a:custGeom>
            <a:avLst/>
            <a:gdLst/>
            <a:ahLst/>
            <a:cxnLst>
              <a:cxn ang="0">
                <a:pos x="327" y="106"/>
              </a:cxn>
              <a:cxn ang="0">
                <a:pos x="350" y="103"/>
              </a:cxn>
              <a:cxn ang="0">
                <a:pos x="368" y="96"/>
              </a:cxn>
              <a:cxn ang="0">
                <a:pos x="373" y="92"/>
              </a:cxn>
              <a:cxn ang="0">
                <a:pos x="353" y="85"/>
              </a:cxn>
              <a:cxn ang="0">
                <a:pos x="337" y="69"/>
              </a:cxn>
              <a:cxn ang="0">
                <a:pos x="333" y="53"/>
              </a:cxn>
              <a:cxn ang="0">
                <a:pos x="340" y="33"/>
              </a:cxn>
              <a:cxn ang="0">
                <a:pos x="356" y="19"/>
              </a:cxn>
              <a:cxn ang="0">
                <a:pos x="373" y="14"/>
              </a:cxn>
              <a:cxn ang="0">
                <a:pos x="357" y="5"/>
              </a:cxn>
              <a:cxn ang="0">
                <a:pos x="337" y="0"/>
              </a:cxn>
              <a:cxn ang="0">
                <a:pos x="327" y="0"/>
              </a:cxn>
              <a:cxn ang="0">
                <a:pos x="308" y="3"/>
              </a:cxn>
              <a:cxn ang="0">
                <a:pos x="298" y="11"/>
              </a:cxn>
              <a:cxn ang="0">
                <a:pos x="291" y="21"/>
              </a:cxn>
              <a:cxn ang="0">
                <a:pos x="283" y="30"/>
              </a:cxn>
              <a:cxn ang="0">
                <a:pos x="268" y="36"/>
              </a:cxn>
              <a:cxn ang="0">
                <a:pos x="264" y="37"/>
              </a:cxn>
              <a:cxn ang="0">
                <a:pos x="252" y="37"/>
              </a:cxn>
              <a:cxn ang="0">
                <a:pos x="238" y="36"/>
              </a:cxn>
              <a:cxn ang="0">
                <a:pos x="222" y="35"/>
              </a:cxn>
              <a:cxn ang="0">
                <a:pos x="205" y="33"/>
              </a:cxn>
              <a:cxn ang="0">
                <a:pos x="185" y="30"/>
              </a:cxn>
              <a:cxn ang="0">
                <a:pos x="164" y="27"/>
              </a:cxn>
              <a:cxn ang="0">
                <a:pos x="142" y="24"/>
              </a:cxn>
              <a:cxn ang="0">
                <a:pos x="118" y="22"/>
              </a:cxn>
              <a:cxn ang="0">
                <a:pos x="92" y="21"/>
              </a:cxn>
              <a:cxn ang="0">
                <a:pos x="69" y="20"/>
              </a:cxn>
              <a:cxn ang="0">
                <a:pos x="43" y="22"/>
              </a:cxn>
              <a:cxn ang="0">
                <a:pos x="24" y="28"/>
              </a:cxn>
              <a:cxn ang="0">
                <a:pos x="10" y="35"/>
              </a:cxn>
              <a:cxn ang="0">
                <a:pos x="2" y="45"/>
              </a:cxn>
              <a:cxn ang="0">
                <a:pos x="0" y="55"/>
              </a:cxn>
              <a:cxn ang="0">
                <a:pos x="3" y="65"/>
              </a:cxn>
              <a:cxn ang="0">
                <a:pos x="12" y="74"/>
              </a:cxn>
              <a:cxn ang="0">
                <a:pos x="26" y="81"/>
              </a:cxn>
              <a:cxn ang="0">
                <a:pos x="47" y="86"/>
              </a:cxn>
              <a:cxn ang="0">
                <a:pos x="69" y="87"/>
              </a:cxn>
              <a:cxn ang="0">
                <a:pos x="96" y="87"/>
              </a:cxn>
              <a:cxn ang="0">
                <a:pos x="122" y="85"/>
              </a:cxn>
              <a:cxn ang="0">
                <a:pos x="146" y="82"/>
              </a:cxn>
              <a:cxn ang="0">
                <a:pos x="168" y="79"/>
              </a:cxn>
              <a:cxn ang="0">
                <a:pos x="189" y="76"/>
              </a:cxn>
              <a:cxn ang="0">
                <a:pos x="208" y="73"/>
              </a:cxn>
              <a:cxn ang="0">
                <a:pos x="225" y="71"/>
              </a:cxn>
              <a:cxn ang="0">
                <a:pos x="240" y="69"/>
              </a:cxn>
              <a:cxn ang="0">
                <a:pos x="254" y="68"/>
              </a:cxn>
              <a:cxn ang="0">
                <a:pos x="264" y="69"/>
              </a:cxn>
              <a:cxn ang="0">
                <a:pos x="281" y="74"/>
              </a:cxn>
              <a:cxn ang="0">
                <a:pos x="290" y="83"/>
              </a:cxn>
              <a:cxn ang="0">
                <a:pos x="297" y="93"/>
              </a:cxn>
              <a:cxn ang="0">
                <a:pos x="307" y="102"/>
              </a:cxn>
              <a:cxn ang="0">
                <a:pos x="325" y="106"/>
              </a:cxn>
              <a:cxn ang="0">
                <a:pos x="327" y="106"/>
              </a:cxn>
            </a:cxnLst>
            <a:rect l="0" t="0" r="r" b="b"/>
            <a:pathLst>
              <a:path w="374" h="106">
                <a:moveTo>
                  <a:pt x="327" y="106"/>
                </a:moveTo>
                <a:lnTo>
                  <a:pt x="350" y="103"/>
                </a:lnTo>
                <a:lnTo>
                  <a:pt x="368" y="96"/>
                </a:lnTo>
                <a:lnTo>
                  <a:pt x="373" y="92"/>
                </a:lnTo>
                <a:lnTo>
                  <a:pt x="353" y="85"/>
                </a:lnTo>
                <a:lnTo>
                  <a:pt x="337" y="69"/>
                </a:lnTo>
                <a:lnTo>
                  <a:pt x="333" y="53"/>
                </a:lnTo>
                <a:lnTo>
                  <a:pt x="340" y="33"/>
                </a:lnTo>
                <a:lnTo>
                  <a:pt x="356" y="19"/>
                </a:lnTo>
                <a:lnTo>
                  <a:pt x="373" y="14"/>
                </a:lnTo>
                <a:lnTo>
                  <a:pt x="357" y="5"/>
                </a:lnTo>
                <a:lnTo>
                  <a:pt x="337" y="0"/>
                </a:lnTo>
                <a:lnTo>
                  <a:pt x="327" y="0"/>
                </a:lnTo>
                <a:lnTo>
                  <a:pt x="308" y="3"/>
                </a:lnTo>
                <a:lnTo>
                  <a:pt x="298" y="11"/>
                </a:lnTo>
                <a:lnTo>
                  <a:pt x="291" y="21"/>
                </a:lnTo>
                <a:lnTo>
                  <a:pt x="283" y="30"/>
                </a:lnTo>
                <a:lnTo>
                  <a:pt x="268" y="36"/>
                </a:lnTo>
                <a:lnTo>
                  <a:pt x="264" y="37"/>
                </a:lnTo>
                <a:lnTo>
                  <a:pt x="252" y="37"/>
                </a:lnTo>
                <a:lnTo>
                  <a:pt x="238" y="36"/>
                </a:lnTo>
                <a:lnTo>
                  <a:pt x="222" y="35"/>
                </a:lnTo>
                <a:lnTo>
                  <a:pt x="205" y="33"/>
                </a:lnTo>
                <a:lnTo>
                  <a:pt x="185" y="30"/>
                </a:lnTo>
                <a:lnTo>
                  <a:pt x="164" y="27"/>
                </a:lnTo>
                <a:lnTo>
                  <a:pt x="142" y="24"/>
                </a:lnTo>
                <a:lnTo>
                  <a:pt x="118" y="22"/>
                </a:lnTo>
                <a:lnTo>
                  <a:pt x="92" y="21"/>
                </a:lnTo>
                <a:lnTo>
                  <a:pt x="69" y="20"/>
                </a:lnTo>
                <a:lnTo>
                  <a:pt x="43" y="22"/>
                </a:lnTo>
                <a:lnTo>
                  <a:pt x="24" y="28"/>
                </a:lnTo>
                <a:lnTo>
                  <a:pt x="10" y="35"/>
                </a:lnTo>
                <a:lnTo>
                  <a:pt x="2" y="45"/>
                </a:lnTo>
                <a:lnTo>
                  <a:pt x="0" y="55"/>
                </a:lnTo>
                <a:lnTo>
                  <a:pt x="3" y="65"/>
                </a:lnTo>
                <a:lnTo>
                  <a:pt x="12" y="74"/>
                </a:lnTo>
                <a:lnTo>
                  <a:pt x="26" y="81"/>
                </a:lnTo>
                <a:lnTo>
                  <a:pt x="47" y="86"/>
                </a:lnTo>
                <a:lnTo>
                  <a:pt x="69" y="87"/>
                </a:lnTo>
                <a:lnTo>
                  <a:pt x="96" y="87"/>
                </a:lnTo>
                <a:lnTo>
                  <a:pt x="122" y="85"/>
                </a:lnTo>
                <a:lnTo>
                  <a:pt x="146" y="82"/>
                </a:lnTo>
                <a:lnTo>
                  <a:pt x="168" y="79"/>
                </a:lnTo>
                <a:lnTo>
                  <a:pt x="189" y="76"/>
                </a:lnTo>
                <a:lnTo>
                  <a:pt x="208" y="73"/>
                </a:lnTo>
                <a:lnTo>
                  <a:pt x="225" y="71"/>
                </a:lnTo>
                <a:lnTo>
                  <a:pt x="240" y="69"/>
                </a:lnTo>
                <a:lnTo>
                  <a:pt x="254" y="68"/>
                </a:lnTo>
                <a:lnTo>
                  <a:pt x="264" y="69"/>
                </a:lnTo>
                <a:lnTo>
                  <a:pt x="281" y="74"/>
                </a:lnTo>
                <a:lnTo>
                  <a:pt x="290" y="83"/>
                </a:lnTo>
                <a:lnTo>
                  <a:pt x="297" y="93"/>
                </a:lnTo>
                <a:lnTo>
                  <a:pt x="307" y="102"/>
                </a:lnTo>
                <a:lnTo>
                  <a:pt x="325" y="106"/>
                </a:lnTo>
                <a:lnTo>
                  <a:pt x="327" y="10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Text Box 107"/>
          <p:cNvSpPr txBox="1">
            <a:spLocks noChangeArrowheads="1"/>
          </p:cNvSpPr>
          <p:nvPr/>
        </p:nvSpPr>
        <p:spPr bwMode="auto">
          <a:xfrm>
            <a:off x="3786182" y="4437885"/>
            <a:ext cx="4074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 smtClean="0"/>
              <a:t>TLR</a:t>
            </a:r>
            <a:endParaRPr lang="fr-FR" sz="1200" dirty="0"/>
          </a:p>
        </p:txBody>
      </p:sp>
      <p:sp>
        <p:nvSpPr>
          <p:cNvPr id="115" name="Ellipse 114"/>
          <p:cNvSpPr/>
          <p:nvPr/>
        </p:nvSpPr>
        <p:spPr>
          <a:xfrm>
            <a:off x="5786446" y="4071942"/>
            <a:ext cx="71438" cy="7143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5572132" y="4071942"/>
            <a:ext cx="71438" cy="7143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5572132" y="4214818"/>
            <a:ext cx="71438" cy="7143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3687448" y="4453230"/>
            <a:ext cx="71438" cy="7143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22"/>
          <p:cNvGrpSpPr/>
          <p:nvPr/>
        </p:nvGrpSpPr>
        <p:grpSpPr>
          <a:xfrm>
            <a:off x="3071802" y="4857760"/>
            <a:ext cx="71438" cy="71438"/>
            <a:chOff x="7143768" y="4357694"/>
            <a:chExt cx="142876" cy="142876"/>
          </a:xfrm>
        </p:grpSpPr>
        <p:cxnSp>
          <p:nvCxnSpPr>
            <p:cNvPr id="120" name="Connecteur droit 119"/>
            <p:cNvCxnSpPr/>
            <p:nvPr/>
          </p:nvCxnSpPr>
          <p:spPr>
            <a:xfrm rot="5400000">
              <a:off x="7143768" y="4357694"/>
              <a:ext cx="142876" cy="1428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 rot="16200000" flipH="1">
              <a:off x="7143768" y="4357694"/>
              <a:ext cx="142876" cy="1428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e 123"/>
          <p:cNvGrpSpPr/>
          <p:nvPr/>
        </p:nvGrpSpPr>
        <p:grpSpPr>
          <a:xfrm>
            <a:off x="4152896" y="4081466"/>
            <a:ext cx="71438" cy="71438"/>
            <a:chOff x="7143768" y="4357694"/>
            <a:chExt cx="142876" cy="142876"/>
          </a:xfrm>
        </p:grpSpPr>
        <p:cxnSp>
          <p:nvCxnSpPr>
            <p:cNvPr id="125" name="Connecteur droit 124"/>
            <p:cNvCxnSpPr/>
            <p:nvPr/>
          </p:nvCxnSpPr>
          <p:spPr>
            <a:xfrm rot="5400000">
              <a:off x="7143768" y="4357694"/>
              <a:ext cx="142876" cy="1428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 rot="16200000" flipH="1">
              <a:off x="7143768" y="4357694"/>
              <a:ext cx="142876" cy="1428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e 126"/>
          <p:cNvGrpSpPr/>
          <p:nvPr/>
        </p:nvGrpSpPr>
        <p:grpSpPr>
          <a:xfrm>
            <a:off x="3214678" y="4929198"/>
            <a:ext cx="71438" cy="71438"/>
            <a:chOff x="7143768" y="4357694"/>
            <a:chExt cx="142876" cy="142876"/>
          </a:xfrm>
        </p:grpSpPr>
        <p:cxnSp>
          <p:nvCxnSpPr>
            <p:cNvPr id="128" name="Connecteur droit 127"/>
            <p:cNvCxnSpPr/>
            <p:nvPr/>
          </p:nvCxnSpPr>
          <p:spPr>
            <a:xfrm rot="5400000">
              <a:off x="7143768" y="4357694"/>
              <a:ext cx="142876" cy="1428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Connecteur droit 128"/>
            <p:cNvCxnSpPr/>
            <p:nvPr/>
          </p:nvCxnSpPr>
          <p:spPr>
            <a:xfrm rot="16200000" flipH="1">
              <a:off x="7143768" y="4357694"/>
              <a:ext cx="142876" cy="1428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2" name="Connecteur droit avec flèche 131"/>
          <p:cNvCxnSpPr/>
          <p:nvPr/>
        </p:nvCxnSpPr>
        <p:spPr>
          <a:xfrm rot="5400000">
            <a:off x="3265159" y="5010001"/>
            <a:ext cx="511660" cy="183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7" name="Groupe 133"/>
          <p:cNvGrpSpPr/>
          <p:nvPr/>
        </p:nvGrpSpPr>
        <p:grpSpPr>
          <a:xfrm>
            <a:off x="3857620" y="3786190"/>
            <a:ext cx="71438" cy="71438"/>
            <a:chOff x="7143768" y="4357694"/>
            <a:chExt cx="142876" cy="142876"/>
          </a:xfrm>
        </p:grpSpPr>
        <p:cxnSp>
          <p:nvCxnSpPr>
            <p:cNvPr id="135" name="Connecteur droit 134"/>
            <p:cNvCxnSpPr/>
            <p:nvPr/>
          </p:nvCxnSpPr>
          <p:spPr>
            <a:xfrm rot="5400000">
              <a:off x="7143768" y="4357694"/>
              <a:ext cx="142876" cy="1428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Connecteur droit 135"/>
            <p:cNvCxnSpPr/>
            <p:nvPr/>
          </p:nvCxnSpPr>
          <p:spPr>
            <a:xfrm rot="16200000" flipH="1">
              <a:off x="7143768" y="4357694"/>
              <a:ext cx="142876" cy="1428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e 136"/>
          <p:cNvGrpSpPr/>
          <p:nvPr/>
        </p:nvGrpSpPr>
        <p:grpSpPr>
          <a:xfrm>
            <a:off x="3786182" y="4071942"/>
            <a:ext cx="71438" cy="71438"/>
            <a:chOff x="7143768" y="4357694"/>
            <a:chExt cx="142876" cy="142876"/>
          </a:xfrm>
        </p:grpSpPr>
        <p:cxnSp>
          <p:nvCxnSpPr>
            <p:cNvPr id="138" name="Connecteur droit 137"/>
            <p:cNvCxnSpPr/>
            <p:nvPr/>
          </p:nvCxnSpPr>
          <p:spPr>
            <a:xfrm rot="5400000">
              <a:off x="7143768" y="4357694"/>
              <a:ext cx="142876" cy="1428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Connecteur droit 138"/>
            <p:cNvCxnSpPr/>
            <p:nvPr/>
          </p:nvCxnSpPr>
          <p:spPr>
            <a:xfrm rot="16200000" flipH="1">
              <a:off x="7143768" y="4357694"/>
              <a:ext cx="142876" cy="14287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0" name="Forme libre 139"/>
          <p:cNvSpPr/>
          <p:nvPr/>
        </p:nvSpPr>
        <p:spPr>
          <a:xfrm>
            <a:off x="2511188" y="5090615"/>
            <a:ext cx="450376" cy="150125"/>
          </a:xfrm>
          <a:custGeom>
            <a:avLst/>
            <a:gdLst>
              <a:gd name="connsiteX0" fmla="*/ 450376 w 450376"/>
              <a:gd name="connsiteY0" fmla="*/ 0 h 150125"/>
              <a:gd name="connsiteX1" fmla="*/ 313899 w 450376"/>
              <a:gd name="connsiteY1" fmla="*/ 150125 h 150125"/>
              <a:gd name="connsiteX2" fmla="*/ 0 w 450376"/>
              <a:gd name="connsiteY2" fmla="*/ 0 h 1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376" h="150125">
                <a:moveTo>
                  <a:pt x="450376" y="0"/>
                </a:moveTo>
                <a:cubicBezTo>
                  <a:pt x="419669" y="75062"/>
                  <a:pt x="388962" y="150125"/>
                  <a:pt x="313899" y="150125"/>
                </a:cubicBezTo>
                <a:cubicBezTo>
                  <a:pt x="238836" y="150125"/>
                  <a:pt x="119418" y="75062"/>
                  <a:pt x="0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Text Box 107"/>
          <p:cNvSpPr txBox="1">
            <a:spLocks noChangeArrowheads="1"/>
          </p:cNvSpPr>
          <p:nvPr/>
        </p:nvSpPr>
        <p:spPr bwMode="auto">
          <a:xfrm>
            <a:off x="4500562" y="6182045"/>
            <a:ext cx="171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Présentation croisée et génération des CTLS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42" name="Text Box 107"/>
          <p:cNvSpPr txBox="1">
            <a:spLocks noChangeArrowheads="1"/>
          </p:cNvSpPr>
          <p:nvPr/>
        </p:nvSpPr>
        <p:spPr bwMode="auto">
          <a:xfrm>
            <a:off x="71406" y="6357958"/>
            <a:ext cx="171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Orientation vers la réponse Th1. </a:t>
            </a:r>
            <a:endParaRPr lang="fr-FR" sz="1200" b="1" dirty="0">
              <a:solidFill>
                <a:srgbClr val="FF0000"/>
              </a:solidFill>
            </a:endParaRPr>
          </a:p>
        </p:txBody>
      </p:sp>
      <p:grpSp>
        <p:nvGrpSpPr>
          <p:cNvPr id="19" name="Groupe 142"/>
          <p:cNvGrpSpPr/>
          <p:nvPr/>
        </p:nvGrpSpPr>
        <p:grpSpPr>
          <a:xfrm rot="4042715">
            <a:off x="6946663" y="4316628"/>
            <a:ext cx="1370433" cy="1260449"/>
            <a:chOff x="2560812" y="1822791"/>
            <a:chExt cx="1313588" cy="1432859"/>
          </a:xfrm>
        </p:grpSpPr>
        <p:sp>
          <p:nvSpPr>
            <p:cNvPr id="146" name="Ellipse 17"/>
            <p:cNvSpPr/>
            <p:nvPr/>
          </p:nvSpPr>
          <p:spPr>
            <a:xfrm rot="8359517">
              <a:off x="3143384" y="2418331"/>
              <a:ext cx="556534" cy="405867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47" name="Ellipse 16"/>
            <p:cNvSpPr/>
            <p:nvPr/>
          </p:nvSpPr>
          <p:spPr>
            <a:xfrm rot="6584475">
              <a:off x="2501176" y="1882427"/>
              <a:ext cx="1432859" cy="1313588"/>
            </a:xfrm>
            <a:prstGeom prst="ellipse">
              <a:avLst/>
            </a:prstGeom>
            <a:solidFill>
              <a:schemeClr val="accent6">
                <a:lumMod val="75000"/>
                <a:alpha val="42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sp>
        <p:nvSpPr>
          <p:cNvPr id="158" name="Freeform 3"/>
          <p:cNvSpPr>
            <a:spLocks/>
          </p:cNvSpPr>
          <p:nvPr/>
        </p:nvSpPr>
        <p:spPr bwMode="auto">
          <a:xfrm rot="15735292">
            <a:off x="7373255" y="4031061"/>
            <a:ext cx="326440" cy="146478"/>
          </a:xfrm>
          <a:custGeom>
            <a:avLst/>
            <a:gdLst/>
            <a:ahLst/>
            <a:cxnLst>
              <a:cxn ang="0">
                <a:pos x="327" y="106"/>
              </a:cxn>
              <a:cxn ang="0">
                <a:pos x="350" y="103"/>
              </a:cxn>
              <a:cxn ang="0">
                <a:pos x="368" y="96"/>
              </a:cxn>
              <a:cxn ang="0">
                <a:pos x="373" y="92"/>
              </a:cxn>
              <a:cxn ang="0">
                <a:pos x="353" y="85"/>
              </a:cxn>
              <a:cxn ang="0">
                <a:pos x="337" y="69"/>
              </a:cxn>
              <a:cxn ang="0">
                <a:pos x="333" y="53"/>
              </a:cxn>
              <a:cxn ang="0">
                <a:pos x="340" y="33"/>
              </a:cxn>
              <a:cxn ang="0">
                <a:pos x="356" y="19"/>
              </a:cxn>
              <a:cxn ang="0">
                <a:pos x="373" y="14"/>
              </a:cxn>
              <a:cxn ang="0">
                <a:pos x="357" y="5"/>
              </a:cxn>
              <a:cxn ang="0">
                <a:pos x="337" y="0"/>
              </a:cxn>
              <a:cxn ang="0">
                <a:pos x="327" y="0"/>
              </a:cxn>
              <a:cxn ang="0">
                <a:pos x="308" y="3"/>
              </a:cxn>
              <a:cxn ang="0">
                <a:pos x="298" y="11"/>
              </a:cxn>
              <a:cxn ang="0">
                <a:pos x="291" y="21"/>
              </a:cxn>
              <a:cxn ang="0">
                <a:pos x="283" y="30"/>
              </a:cxn>
              <a:cxn ang="0">
                <a:pos x="268" y="36"/>
              </a:cxn>
              <a:cxn ang="0">
                <a:pos x="264" y="37"/>
              </a:cxn>
              <a:cxn ang="0">
                <a:pos x="252" y="37"/>
              </a:cxn>
              <a:cxn ang="0">
                <a:pos x="238" y="36"/>
              </a:cxn>
              <a:cxn ang="0">
                <a:pos x="222" y="35"/>
              </a:cxn>
              <a:cxn ang="0">
                <a:pos x="205" y="33"/>
              </a:cxn>
              <a:cxn ang="0">
                <a:pos x="185" y="30"/>
              </a:cxn>
              <a:cxn ang="0">
                <a:pos x="164" y="27"/>
              </a:cxn>
              <a:cxn ang="0">
                <a:pos x="142" y="24"/>
              </a:cxn>
              <a:cxn ang="0">
                <a:pos x="118" y="22"/>
              </a:cxn>
              <a:cxn ang="0">
                <a:pos x="92" y="21"/>
              </a:cxn>
              <a:cxn ang="0">
                <a:pos x="69" y="20"/>
              </a:cxn>
              <a:cxn ang="0">
                <a:pos x="43" y="22"/>
              </a:cxn>
              <a:cxn ang="0">
                <a:pos x="24" y="28"/>
              </a:cxn>
              <a:cxn ang="0">
                <a:pos x="10" y="35"/>
              </a:cxn>
              <a:cxn ang="0">
                <a:pos x="2" y="45"/>
              </a:cxn>
              <a:cxn ang="0">
                <a:pos x="0" y="55"/>
              </a:cxn>
              <a:cxn ang="0">
                <a:pos x="3" y="65"/>
              </a:cxn>
              <a:cxn ang="0">
                <a:pos x="12" y="74"/>
              </a:cxn>
              <a:cxn ang="0">
                <a:pos x="26" y="81"/>
              </a:cxn>
              <a:cxn ang="0">
                <a:pos x="47" y="86"/>
              </a:cxn>
              <a:cxn ang="0">
                <a:pos x="69" y="87"/>
              </a:cxn>
              <a:cxn ang="0">
                <a:pos x="96" y="87"/>
              </a:cxn>
              <a:cxn ang="0">
                <a:pos x="122" y="85"/>
              </a:cxn>
              <a:cxn ang="0">
                <a:pos x="146" y="82"/>
              </a:cxn>
              <a:cxn ang="0">
                <a:pos x="168" y="79"/>
              </a:cxn>
              <a:cxn ang="0">
                <a:pos x="189" y="76"/>
              </a:cxn>
              <a:cxn ang="0">
                <a:pos x="208" y="73"/>
              </a:cxn>
              <a:cxn ang="0">
                <a:pos x="225" y="71"/>
              </a:cxn>
              <a:cxn ang="0">
                <a:pos x="240" y="69"/>
              </a:cxn>
              <a:cxn ang="0">
                <a:pos x="254" y="68"/>
              </a:cxn>
              <a:cxn ang="0">
                <a:pos x="264" y="69"/>
              </a:cxn>
              <a:cxn ang="0">
                <a:pos x="281" y="74"/>
              </a:cxn>
              <a:cxn ang="0">
                <a:pos x="290" y="83"/>
              </a:cxn>
              <a:cxn ang="0">
                <a:pos x="297" y="93"/>
              </a:cxn>
              <a:cxn ang="0">
                <a:pos x="307" y="102"/>
              </a:cxn>
              <a:cxn ang="0">
                <a:pos x="325" y="106"/>
              </a:cxn>
              <a:cxn ang="0">
                <a:pos x="327" y="106"/>
              </a:cxn>
            </a:cxnLst>
            <a:rect l="0" t="0" r="r" b="b"/>
            <a:pathLst>
              <a:path w="374" h="106">
                <a:moveTo>
                  <a:pt x="327" y="106"/>
                </a:moveTo>
                <a:lnTo>
                  <a:pt x="350" y="103"/>
                </a:lnTo>
                <a:lnTo>
                  <a:pt x="368" y="96"/>
                </a:lnTo>
                <a:lnTo>
                  <a:pt x="373" y="92"/>
                </a:lnTo>
                <a:lnTo>
                  <a:pt x="353" y="85"/>
                </a:lnTo>
                <a:lnTo>
                  <a:pt x="337" y="69"/>
                </a:lnTo>
                <a:lnTo>
                  <a:pt x="333" y="53"/>
                </a:lnTo>
                <a:lnTo>
                  <a:pt x="340" y="33"/>
                </a:lnTo>
                <a:lnTo>
                  <a:pt x="356" y="19"/>
                </a:lnTo>
                <a:lnTo>
                  <a:pt x="373" y="14"/>
                </a:lnTo>
                <a:lnTo>
                  <a:pt x="357" y="5"/>
                </a:lnTo>
                <a:lnTo>
                  <a:pt x="337" y="0"/>
                </a:lnTo>
                <a:lnTo>
                  <a:pt x="327" y="0"/>
                </a:lnTo>
                <a:lnTo>
                  <a:pt x="308" y="3"/>
                </a:lnTo>
                <a:lnTo>
                  <a:pt x="298" y="11"/>
                </a:lnTo>
                <a:lnTo>
                  <a:pt x="291" y="21"/>
                </a:lnTo>
                <a:lnTo>
                  <a:pt x="283" y="30"/>
                </a:lnTo>
                <a:lnTo>
                  <a:pt x="268" y="36"/>
                </a:lnTo>
                <a:lnTo>
                  <a:pt x="264" y="37"/>
                </a:lnTo>
                <a:lnTo>
                  <a:pt x="252" y="37"/>
                </a:lnTo>
                <a:lnTo>
                  <a:pt x="238" y="36"/>
                </a:lnTo>
                <a:lnTo>
                  <a:pt x="222" y="35"/>
                </a:lnTo>
                <a:lnTo>
                  <a:pt x="205" y="33"/>
                </a:lnTo>
                <a:lnTo>
                  <a:pt x="185" y="30"/>
                </a:lnTo>
                <a:lnTo>
                  <a:pt x="164" y="27"/>
                </a:lnTo>
                <a:lnTo>
                  <a:pt x="142" y="24"/>
                </a:lnTo>
                <a:lnTo>
                  <a:pt x="118" y="22"/>
                </a:lnTo>
                <a:lnTo>
                  <a:pt x="92" y="21"/>
                </a:lnTo>
                <a:lnTo>
                  <a:pt x="69" y="20"/>
                </a:lnTo>
                <a:lnTo>
                  <a:pt x="43" y="22"/>
                </a:lnTo>
                <a:lnTo>
                  <a:pt x="24" y="28"/>
                </a:lnTo>
                <a:lnTo>
                  <a:pt x="10" y="35"/>
                </a:lnTo>
                <a:lnTo>
                  <a:pt x="2" y="45"/>
                </a:lnTo>
                <a:lnTo>
                  <a:pt x="0" y="55"/>
                </a:lnTo>
                <a:lnTo>
                  <a:pt x="3" y="65"/>
                </a:lnTo>
                <a:lnTo>
                  <a:pt x="12" y="74"/>
                </a:lnTo>
                <a:lnTo>
                  <a:pt x="26" y="81"/>
                </a:lnTo>
                <a:lnTo>
                  <a:pt x="47" y="86"/>
                </a:lnTo>
                <a:lnTo>
                  <a:pt x="69" y="87"/>
                </a:lnTo>
                <a:lnTo>
                  <a:pt x="96" y="87"/>
                </a:lnTo>
                <a:lnTo>
                  <a:pt x="122" y="85"/>
                </a:lnTo>
                <a:lnTo>
                  <a:pt x="146" y="82"/>
                </a:lnTo>
                <a:lnTo>
                  <a:pt x="168" y="79"/>
                </a:lnTo>
                <a:lnTo>
                  <a:pt x="189" y="76"/>
                </a:lnTo>
                <a:lnTo>
                  <a:pt x="208" y="73"/>
                </a:lnTo>
                <a:lnTo>
                  <a:pt x="225" y="71"/>
                </a:lnTo>
                <a:lnTo>
                  <a:pt x="240" y="69"/>
                </a:lnTo>
                <a:lnTo>
                  <a:pt x="254" y="68"/>
                </a:lnTo>
                <a:lnTo>
                  <a:pt x="264" y="69"/>
                </a:lnTo>
                <a:lnTo>
                  <a:pt x="281" y="74"/>
                </a:lnTo>
                <a:lnTo>
                  <a:pt x="290" y="83"/>
                </a:lnTo>
                <a:lnTo>
                  <a:pt x="297" y="93"/>
                </a:lnTo>
                <a:lnTo>
                  <a:pt x="307" y="102"/>
                </a:lnTo>
                <a:lnTo>
                  <a:pt x="325" y="106"/>
                </a:lnTo>
                <a:lnTo>
                  <a:pt x="327" y="10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Text Box 107"/>
          <p:cNvSpPr txBox="1">
            <a:spLocks noChangeArrowheads="1"/>
          </p:cNvSpPr>
          <p:nvPr/>
        </p:nvSpPr>
        <p:spPr bwMode="auto">
          <a:xfrm>
            <a:off x="7643834" y="3866380"/>
            <a:ext cx="4074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 smtClean="0"/>
              <a:t>TLR</a:t>
            </a:r>
            <a:endParaRPr lang="fr-FR" sz="1200" dirty="0"/>
          </a:p>
        </p:txBody>
      </p:sp>
      <p:sp>
        <p:nvSpPr>
          <p:cNvPr id="160" name="Ellipse 159"/>
          <p:cNvSpPr/>
          <p:nvPr/>
        </p:nvSpPr>
        <p:spPr>
          <a:xfrm rot="20382303">
            <a:off x="7480636" y="3895373"/>
            <a:ext cx="71438" cy="7143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Text Box 107"/>
          <p:cNvSpPr txBox="1">
            <a:spLocks noChangeArrowheads="1"/>
          </p:cNvSpPr>
          <p:nvPr/>
        </p:nvSpPr>
        <p:spPr bwMode="auto">
          <a:xfrm>
            <a:off x="7454568" y="4580761"/>
            <a:ext cx="3321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dirty="0" smtClean="0"/>
              <a:t>LB</a:t>
            </a:r>
            <a:endParaRPr lang="fr-FR" sz="1200" dirty="0"/>
          </a:p>
        </p:txBody>
      </p:sp>
      <p:sp>
        <p:nvSpPr>
          <p:cNvPr id="162" name="Text Box 107"/>
          <p:cNvSpPr txBox="1">
            <a:spLocks noChangeArrowheads="1"/>
          </p:cNvSpPr>
          <p:nvPr/>
        </p:nvSpPr>
        <p:spPr bwMode="auto">
          <a:xfrm>
            <a:off x="6929454" y="5715016"/>
            <a:ext cx="171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Activation </a:t>
            </a:r>
            <a:r>
              <a:rPr lang="fr-FR" sz="1200" b="1" dirty="0" err="1" smtClean="0">
                <a:solidFill>
                  <a:srgbClr val="FF0000"/>
                </a:solidFill>
              </a:rPr>
              <a:t>polyclonale</a:t>
            </a:r>
            <a:r>
              <a:rPr lang="fr-FR" sz="1200" b="1" dirty="0" smtClean="0">
                <a:solidFill>
                  <a:srgbClr val="FF0000"/>
                </a:solidFill>
              </a:rPr>
              <a:t> des B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78" name="Connecteur droit 77"/>
          <p:cNvCxnSpPr/>
          <p:nvPr/>
        </p:nvCxnSpPr>
        <p:spPr>
          <a:xfrm>
            <a:off x="214314" y="426992"/>
            <a:ext cx="571500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lèche droite 79"/>
          <p:cNvSpPr/>
          <p:nvPr/>
        </p:nvSpPr>
        <p:spPr>
          <a:xfrm>
            <a:off x="142844" y="1000108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86400" y="2844225"/>
            <a:ext cx="3960813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SOUS-UNITÉS VACCINALES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SEULES OU CONJUGUEES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751837" y="3648682"/>
            <a:ext cx="164269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>
              <a:defRPr/>
            </a:pPr>
            <a:r>
              <a:rPr lang="en-GB" sz="2000" b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RECOMBINANTS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57158" y="2744788"/>
            <a:ext cx="276114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MICRO-ORGANISMES ENTIERS</a:t>
            </a:r>
          </a:p>
          <a:p>
            <a:pPr algn="ctr">
              <a:defRPr/>
            </a:pP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VIVANTS OU TUÉS</a:t>
            </a:r>
            <a:endParaRPr lang="fr-FR" sz="1600" b="1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572000" y="2166938"/>
            <a:ext cx="0" cy="1371600"/>
          </a:xfrm>
          <a:prstGeom prst="line">
            <a:avLst/>
          </a:prstGeom>
          <a:ln>
            <a:headEnd type="none" w="sm" len="sm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572000" y="2166938"/>
            <a:ext cx="1357322" cy="761996"/>
          </a:xfrm>
          <a:prstGeom prst="line">
            <a:avLst/>
          </a:prstGeom>
          <a:ln>
            <a:headEnd type="none" w="sm" len="sm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3428992" y="2166938"/>
            <a:ext cx="1143008" cy="761996"/>
          </a:xfrm>
          <a:prstGeom prst="line">
            <a:avLst/>
          </a:prstGeom>
          <a:ln>
            <a:headEnd type="none" w="sm" len="sm"/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28596" y="0"/>
            <a:ext cx="4286280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Facteurs influençant la vaccination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214314" y="426992"/>
            <a:ext cx="492919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00364" y="1562025"/>
            <a:ext cx="3131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a) L’ ANTIGENE VACCINAL  :</a:t>
            </a:r>
            <a:r>
              <a:rPr lang="en-GB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sym typeface="Symbol" pitchFamily="18" charset="2"/>
              </a:rPr>
              <a:t> </a:t>
            </a:r>
            <a:endParaRPr lang="fr-FR" sz="2000" dirty="0"/>
          </a:p>
        </p:txBody>
      </p:sp>
      <p:sp>
        <p:nvSpPr>
          <p:cNvPr id="17" name="Rectangle 16"/>
          <p:cNvSpPr/>
          <p:nvPr/>
        </p:nvSpPr>
        <p:spPr>
          <a:xfrm>
            <a:off x="2897664" y="4429132"/>
            <a:ext cx="3354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6738" indent="-566738"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b)  LA VOIE D’IMMUNISATION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60759" y="5500702"/>
            <a:ext cx="1768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6738" indent="-566738"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c)  L’ADJUVANT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2643174" y="1714488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2428860" y="4572008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3286116" y="5643578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596" y="48264"/>
            <a:ext cx="61436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immunostimulants ou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immunopotentiateurs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0286" y="857232"/>
            <a:ext cx="77708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400" dirty="0" smtClean="0"/>
              <a:t>  La découverte du TLR4, a permis d’expliquer l’activité adjuvante de certaines bactéries Gram négatif</a:t>
            </a:r>
          </a:p>
          <a:p>
            <a:pPr algn="just"/>
            <a:r>
              <a:rPr lang="fr-FR" sz="1400" dirty="0" smtClean="0"/>
              <a:t>     telle que </a:t>
            </a:r>
            <a:r>
              <a:rPr lang="fr-FR" sz="1400" i="1" dirty="0" err="1" smtClean="0"/>
              <a:t>Bordetella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pertussis</a:t>
            </a:r>
            <a:r>
              <a:rPr lang="fr-FR" sz="1400" i="1" dirty="0" smtClean="0"/>
              <a:t> </a:t>
            </a:r>
            <a:r>
              <a:rPr lang="fr-FR" sz="1400" dirty="0" smtClean="0"/>
              <a:t>(responsable de la coqueluche et utilisée dans le vaccin </a:t>
            </a:r>
            <a:r>
              <a:rPr lang="fr-FR" sz="1400" dirty="0" err="1" smtClean="0"/>
              <a:t>Dtcoq</a:t>
            </a:r>
            <a:r>
              <a:rPr lang="fr-FR" sz="1400" dirty="0" smtClean="0"/>
              <a:t>), </a:t>
            </a:r>
            <a:r>
              <a:rPr lang="fr-FR" sz="1400" dirty="0" err="1" smtClean="0"/>
              <a:t>E.coli</a:t>
            </a:r>
            <a:r>
              <a:rPr lang="fr-FR" sz="1400" dirty="0" smtClean="0"/>
              <a:t>,</a:t>
            </a:r>
          </a:p>
          <a:p>
            <a:pPr algn="just"/>
            <a:r>
              <a:rPr lang="fr-FR" sz="1400" dirty="0" smtClean="0"/>
              <a:t>     Salmonella. </a:t>
            </a:r>
          </a:p>
          <a:p>
            <a:pPr algn="just">
              <a:buFont typeface="Wingdings" pitchFamily="2" charset="2"/>
              <a:buChar char="Ø"/>
            </a:pPr>
            <a:r>
              <a:rPr lang="fr-FR" sz="1400" dirty="0" smtClean="0"/>
              <a:t>  Le ligand naturel du TLR4 est le </a:t>
            </a:r>
            <a:r>
              <a:rPr lang="fr-FR" sz="1400" dirty="0" err="1" smtClean="0"/>
              <a:t>lipopolysaccharide</a:t>
            </a:r>
            <a:r>
              <a:rPr lang="fr-FR" sz="1400" dirty="0" smtClean="0"/>
              <a:t> (LPS) qui ne peut être utilisé comme adjuvant à</a:t>
            </a:r>
          </a:p>
          <a:p>
            <a:pPr algn="just"/>
            <a:r>
              <a:rPr lang="fr-FR" sz="1400" dirty="0" smtClean="0"/>
              <a:t>      cause de sa forte toxicité  (fièvre, collapsus, coagulation intra vasculaire);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 Des produits dérivant du LPS et surtout du lipide A (fraction active du LPS) sont doués d’un  pouvoir</a:t>
            </a:r>
          </a:p>
          <a:p>
            <a:r>
              <a:rPr lang="fr-FR" sz="1400" dirty="0" smtClean="0"/>
              <a:t>     adjuvant et immunostimulant via l’interaction avec le TLR4 mais qui beaucoup moins toxiques</a:t>
            </a:r>
            <a:r>
              <a:rPr lang="fr-FR" sz="1400" dirty="0" smtClean="0">
                <a:sym typeface="Symbol"/>
              </a:rPr>
              <a:t> </a:t>
            </a:r>
            <a:r>
              <a:rPr lang="fr-FR" sz="1400" b="1" dirty="0" smtClean="0">
                <a:solidFill>
                  <a:srgbClr val="FF0000"/>
                </a:solidFill>
                <a:sym typeface="Symbol"/>
              </a:rPr>
              <a:t>les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Symbol"/>
              </a:rPr>
              <a:t>    </a:t>
            </a:r>
            <a:r>
              <a:rPr lang="fr-FR" sz="1400" b="1" dirty="0" smtClean="0">
                <a:solidFill>
                  <a:srgbClr val="FF0000"/>
                </a:solidFill>
              </a:rPr>
              <a:t> Lipide A mimétiques</a:t>
            </a:r>
            <a:r>
              <a:rPr lang="fr-FR" sz="1400" dirty="0" smtClean="0"/>
              <a:t> : </a:t>
            </a:r>
          </a:p>
          <a:p>
            <a:pPr lvl="1">
              <a:buFontTx/>
              <a:buChar char="o"/>
            </a:pPr>
            <a:r>
              <a:rPr lang="fr-FR" sz="1400" dirty="0" smtClean="0"/>
              <a:t>  Obtenus par modification chimique du lipide A : </a:t>
            </a:r>
          </a:p>
          <a:p>
            <a:pPr lvl="3">
              <a:buFontTx/>
              <a:buChar char="•"/>
            </a:pPr>
            <a:r>
              <a:rPr lang="fr-FR" sz="1400" dirty="0" smtClean="0"/>
              <a:t> Déphosphorylation : </a:t>
            </a:r>
            <a:r>
              <a:rPr lang="fr-FR" sz="1400" dirty="0" err="1" smtClean="0"/>
              <a:t>monophosphoryl</a:t>
            </a:r>
            <a:r>
              <a:rPr lang="fr-FR" sz="1400" dirty="0" smtClean="0"/>
              <a:t> lipide A </a:t>
            </a:r>
            <a:r>
              <a:rPr lang="fr-FR" sz="1400" b="1" dirty="0" smtClean="0">
                <a:solidFill>
                  <a:srgbClr val="FF0000"/>
                </a:solidFill>
              </a:rPr>
              <a:t>(MPL),</a:t>
            </a:r>
          </a:p>
          <a:p>
            <a:pPr lvl="3">
              <a:buFontTx/>
              <a:buChar char="•"/>
            </a:pPr>
            <a:r>
              <a:rPr lang="fr-FR" sz="1400" dirty="0" smtClean="0"/>
              <a:t> Enlèvement de chaînes acyles : OM-174.</a:t>
            </a:r>
          </a:p>
          <a:p>
            <a:pPr lvl="1">
              <a:buFontTx/>
              <a:buChar char="o"/>
            </a:pPr>
            <a:r>
              <a:rPr lang="fr-FR" sz="1400" dirty="0" smtClean="0"/>
              <a:t>  Dérivés de synthèse : </a:t>
            </a:r>
            <a:r>
              <a:rPr lang="fr-FR" sz="1400" dirty="0" err="1" smtClean="0"/>
              <a:t>aminoalkyl</a:t>
            </a:r>
            <a:r>
              <a:rPr lang="fr-FR" sz="1400" dirty="0" smtClean="0"/>
              <a:t> </a:t>
            </a:r>
            <a:r>
              <a:rPr lang="fr-FR" sz="1400" dirty="0" err="1" smtClean="0"/>
              <a:t>glucosamides</a:t>
            </a:r>
            <a:r>
              <a:rPr lang="fr-FR" sz="1400" dirty="0" smtClean="0"/>
              <a:t> phosphates (</a:t>
            </a:r>
            <a:r>
              <a:rPr lang="fr-FR" sz="1400" dirty="0" err="1" smtClean="0"/>
              <a:t>AGPs</a:t>
            </a:r>
            <a:r>
              <a:rPr lang="fr-FR" sz="1400" dirty="0" smtClean="0"/>
              <a:t>): </a:t>
            </a:r>
            <a:r>
              <a:rPr lang="fr-FR" sz="1400" b="1" dirty="0" smtClean="0">
                <a:solidFill>
                  <a:srgbClr val="FF0000"/>
                </a:solidFill>
              </a:rPr>
              <a:t>RC-529</a:t>
            </a:r>
            <a:r>
              <a:rPr lang="fr-FR" sz="1400" dirty="0" smtClean="0"/>
              <a:t>; OM-294, OM-197</a:t>
            </a:r>
            <a:endParaRPr lang="el-GR" sz="1400" dirty="0"/>
          </a:p>
        </p:txBody>
      </p:sp>
      <p:sp>
        <p:nvSpPr>
          <p:cNvPr id="6" name="Rectangle 5"/>
          <p:cNvSpPr/>
          <p:nvPr/>
        </p:nvSpPr>
        <p:spPr>
          <a:xfrm>
            <a:off x="3548718" y="513605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a. Ligands du TLR4: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714346" y="3519938"/>
          <a:ext cx="7786744" cy="2766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3042"/>
                <a:gridCol w="1714512"/>
                <a:gridCol w="2714644"/>
                <a:gridCol w="2214546"/>
              </a:tblGrid>
              <a:tr h="36411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TLR4</a:t>
                      </a:r>
                      <a:r>
                        <a:rPr lang="fr-FR" sz="1400" baseline="0" dirty="0" smtClean="0"/>
                        <a:t> ligands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Produit/candidat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Maladie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Phase de développement</a:t>
                      </a:r>
                      <a:endParaRPr lang="fr-FR" sz="1400" dirty="0"/>
                    </a:p>
                  </a:txBody>
                  <a:tcPr/>
                </a:tc>
              </a:tr>
              <a:tr h="278825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MPL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Vaccin </a:t>
                      </a:r>
                      <a:r>
                        <a:rPr lang="fr-FR" sz="1300" dirty="0" err="1" smtClean="0"/>
                        <a:t>Fendrix</a:t>
                      </a:r>
                      <a:r>
                        <a:rPr lang="fr-FR" sz="1300" dirty="0" smtClean="0">
                          <a:sym typeface="Symbol"/>
                        </a:rPr>
                        <a:t>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Hépatite</a:t>
                      </a:r>
                      <a:r>
                        <a:rPr lang="fr-FR" sz="1300" baseline="0" dirty="0" smtClean="0"/>
                        <a:t> B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Commercialisé (UE)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5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RC-529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Vaccin </a:t>
                      </a:r>
                      <a:r>
                        <a:rPr lang="fr-FR" sz="1300" dirty="0" err="1" smtClean="0"/>
                        <a:t>Supervax</a:t>
                      </a:r>
                      <a:r>
                        <a:rPr lang="fr-FR" sz="1300" dirty="0" smtClean="0">
                          <a:sym typeface="Symbol"/>
                        </a:rPr>
                        <a:t>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Hépatite</a:t>
                      </a:r>
                      <a:r>
                        <a:rPr lang="fr-FR" sz="1300" baseline="0" dirty="0" smtClean="0"/>
                        <a:t> B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Commercialisé (argentine)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96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MPL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Vaccin </a:t>
                      </a:r>
                      <a:r>
                        <a:rPr lang="fr-FR" sz="1300" dirty="0" err="1" smtClean="0"/>
                        <a:t>Cervarix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Papillomavirus (cancer du col utérin)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Phase III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MPL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Vaccin </a:t>
                      </a:r>
                      <a:r>
                        <a:rPr lang="fr-FR" sz="1300" dirty="0" err="1" smtClean="0"/>
                        <a:t>Simplirix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Virus herpes simplex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Phase III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113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MPL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Vaccin </a:t>
                      </a:r>
                      <a:r>
                        <a:rPr lang="fr-FR" sz="1300" dirty="0" err="1" smtClean="0"/>
                        <a:t>polinex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Allergie au pollen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Phase III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5021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MPL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Vaccin </a:t>
                      </a:r>
                      <a:r>
                        <a:rPr lang="fr-FR" sz="1300" dirty="0" err="1" smtClean="0"/>
                        <a:t>Mosquirix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Malaria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Phase II 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1430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MPL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Vaccin PLB25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Cancer du poumon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Phase I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7622">
                <a:tc>
                  <a:txBody>
                    <a:bodyPr/>
                    <a:lstStyle/>
                    <a:p>
                      <a:r>
                        <a:rPr lang="fr-FR" sz="1300" dirty="0" smtClean="0"/>
                        <a:t>MPL</a:t>
                      </a:r>
                      <a:endParaRPr lang="fr-F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Vaccin antituberculeux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Tuberculose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/>
                        <a:t>Phase I</a:t>
                      </a:r>
                      <a:endParaRPr lang="fr-FR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214314" y="426992"/>
            <a:ext cx="571500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428596" y="48264"/>
            <a:ext cx="61436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immunostimulants ou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immunopotentiateurs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0034" y="917811"/>
            <a:ext cx="8429684" cy="372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500" dirty="0" smtClean="0"/>
              <a:t>  </a:t>
            </a:r>
            <a:r>
              <a:rPr lang="fr-FR" sz="1400" dirty="0" smtClean="0"/>
              <a:t>Le ligand naturel des TLR 7,8 est l’ARN monocaténaire des virus.</a:t>
            </a:r>
          </a:p>
          <a:p>
            <a:pPr marL="179388" indent="-179388">
              <a:spcBef>
                <a:spcPct val="30000"/>
              </a:spcBef>
              <a:buFont typeface="Wingdings" pitchFamily="2" charset="2"/>
              <a:buChar char="Ø"/>
              <a:tabLst>
                <a:tab pos="6996113" algn="l"/>
              </a:tabLst>
            </a:pPr>
            <a:r>
              <a:rPr lang="fr-FR" sz="1400" dirty="0" smtClean="0"/>
              <a:t> Des molécules de synthèse de la famille des </a:t>
            </a:r>
            <a:r>
              <a:rPr lang="fr-FR" sz="1400" dirty="0" err="1" smtClean="0"/>
              <a:t>imidazoquinolines</a:t>
            </a:r>
            <a:r>
              <a:rPr lang="fr-FR" sz="1400" dirty="0" smtClean="0"/>
              <a:t> (analogues de l’adénine) (</a:t>
            </a:r>
            <a:r>
              <a:rPr lang="fr-FR" sz="1400" dirty="0" err="1" smtClean="0">
                <a:solidFill>
                  <a:srgbClr val="FF0000"/>
                </a:solidFill>
              </a:rPr>
              <a:t>Imiquimod</a:t>
            </a:r>
            <a:r>
              <a:rPr lang="fr-FR" sz="1400" dirty="0" smtClean="0">
                <a:solidFill>
                  <a:srgbClr val="FF0000"/>
                </a:solidFill>
              </a:rPr>
              <a:t> et </a:t>
            </a:r>
            <a:r>
              <a:rPr lang="fr-FR" sz="1400" dirty="0" err="1" smtClean="0">
                <a:solidFill>
                  <a:srgbClr val="FF0000"/>
                </a:solidFill>
              </a:rPr>
              <a:t>Resquimod</a:t>
            </a:r>
            <a:r>
              <a:rPr lang="fr-FR" sz="1400" dirty="0" smtClean="0"/>
              <a:t>) sont   capables d’interagir avec le TLR7,8.</a:t>
            </a:r>
          </a:p>
          <a:p>
            <a:pPr marL="179388" indent="-179388"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400" dirty="0" smtClean="0"/>
              <a:t> Le TLR7 est exprimé sur les cellules dendritiques </a:t>
            </a:r>
            <a:r>
              <a:rPr lang="fr-FR" sz="1400" dirty="0" err="1" smtClean="0"/>
              <a:t>plasmacytoides</a:t>
            </a:r>
            <a:r>
              <a:rPr lang="fr-FR" sz="1400" dirty="0" smtClean="0"/>
              <a:t> qui synthétisent de grandes quantités d’IFN   de type I (</a:t>
            </a:r>
            <a:r>
              <a:rPr lang="fr-FR" sz="1400" dirty="0" err="1" smtClean="0"/>
              <a:t>IFN</a:t>
            </a:r>
            <a:r>
              <a:rPr lang="fr-FR" sz="1400" dirty="0" err="1" smtClean="0">
                <a:latin typeface="Times New Roman" pitchFamily="18" charset="0"/>
              </a:rPr>
              <a:t>α</a:t>
            </a:r>
            <a:r>
              <a:rPr lang="fr-FR" sz="1400" dirty="0" smtClean="0">
                <a:latin typeface="Times New Roman" pitchFamily="18" charset="0"/>
              </a:rPr>
              <a:t>/β). </a:t>
            </a:r>
          </a:p>
          <a:p>
            <a:pPr marL="179388" indent="-179388"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400" dirty="0" smtClean="0">
                <a:latin typeface="+mj-lt"/>
              </a:rPr>
              <a:t>L’</a:t>
            </a:r>
            <a:r>
              <a:rPr lang="fr-FR" sz="1400" dirty="0" smtClean="0"/>
              <a:t>interaction </a:t>
            </a:r>
            <a:r>
              <a:rPr lang="fr-FR" sz="1400" dirty="0" err="1" smtClean="0"/>
              <a:t>Imiquimod</a:t>
            </a:r>
            <a:r>
              <a:rPr lang="fr-FR" sz="1400" dirty="0" smtClean="0"/>
              <a:t> et surtout </a:t>
            </a:r>
            <a:r>
              <a:rPr lang="fr-FR" sz="1400" dirty="0" err="1" smtClean="0"/>
              <a:t>Resquimod</a:t>
            </a:r>
            <a:r>
              <a:rPr lang="fr-FR" sz="1400" dirty="0" smtClean="0"/>
              <a:t> avec le TLR7,  induit une forte synthèse d’IFN de type I </a:t>
            </a:r>
            <a:r>
              <a:rPr lang="fr-FR" sz="1400" dirty="0" smtClean="0">
                <a:sym typeface="Symbol"/>
              </a:rPr>
              <a:t> </a:t>
            </a:r>
            <a:r>
              <a:rPr lang="fr-FR" sz="1400" dirty="0" smtClean="0"/>
              <a:t>à la base de leur désignation comme agents antiviraux : traitement de certaines infections virales de la peau et des muqueuses (papillomes </a:t>
            </a:r>
            <a:r>
              <a:rPr lang="fr-FR" sz="1400" dirty="0" err="1" smtClean="0"/>
              <a:t>ano</a:t>
            </a:r>
            <a:r>
              <a:rPr lang="fr-FR" sz="1400" dirty="0" smtClean="0"/>
              <a:t>-génitaux et l’herpes génital).</a:t>
            </a:r>
            <a:endParaRPr lang="fr-FR" sz="800" dirty="0" smtClean="0"/>
          </a:p>
          <a:p>
            <a:pPr marL="179388" indent="-179388"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600" dirty="0" smtClean="0"/>
              <a:t> </a:t>
            </a:r>
            <a:r>
              <a:rPr lang="fr-FR" sz="1400" dirty="0" smtClean="0"/>
              <a:t>Ils orientent les réponses immunitaires vers le profil Th1 : utilisés comme  immunostimulants en immunothérapie anti-tumorale (sarcome de Kaposi).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endParaRPr lang="fr-FR" sz="800" dirty="0" smtClean="0"/>
          </a:p>
          <a:p>
            <a:pPr>
              <a:spcBef>
                <a:spcPct val="30000"/>
              </a:spcBef>
            </a:pPr>
            <a:endParaRPr lang="fr-FR" sz="1600" dirty="0" smtClean="0"/>
          </a:p>
          <a:p>
            <a:pPr>
              <a:spcBef>
                <a:spcPct val="30000"/>
              </a:spcBef>
              <a:buClr>
                <a:srgbClr val="CCFF66"/>
              </a:buClr>
              <a:buFont typeface="Wingdings" pitchFamily="2" charset="2"/>
              <a:buChar char="Ø"/>
            </a:pPr>
            <a:endParaRPr lang="fr-FR" sz="1600" dirty="0" smtClean="0"/>
          </a:p>
          <a:p>
            <a:pPr marL="179388" indent="-179388">
              <a:spcBef>
                <a:spcPct val="30000"/>
              </a:spcBef>
            </a:pPr>
            <a:endParaRPr lang="fr-FR" sz="1500" dirty="0"/>
          </a:p>
        </p:txBody>
      </p:sp>
      <p:sp>
        <p:nvSpPr>
          <p:cNvPr id="153" name="Text Box 8"/>
          <p:cNvSpPr txBox="1">
            <a:spLocks noChangeArrowheads="1"/>
          </p:cNvSpPr>
          <p:nvPr/>
        </p:nvSpPr>
        <p:spPr bwMode="auto">
          <a:xfrm>
            <a:off x="214282" y="4192793"/>
            <a:ext cx="15716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400" dirty="0" smtClean="0"/>
              <a:t>CD </a:t>
            </a:r>
            <a:r>
              <a:rPr lang="fr-FR" sz="1400" dirty="0" err="1" smtClean="0"/>
              <a:t>plasmacytoïde</a:t>
            </a:r>
            <a:endParaRPr lang="fr-FR" sz="1400" dirty="0"/>
          </a:p>
        </p:txBody>
      </p:sp>
      <p:sp>
        <p:nvSpPr>
          <p:cNvPr id="155" name="Text Box 11"/>
          <p:cNvSpPr txBox="1">
            <a:spLocks noChangeArrowheads="1"/>
          </p:cNvSpPr>
          <p:nvPr/>
        </p:nvSpPr>
        <p:spPr bwMode="auto">
          <a:xfrm>
            <a:off x="3838722" y="3978479"/>
            <a:ext cx="7938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400" dirty="0"/>
              <a:t>TLR7,8</a:t>
            </a:r>
          </a:p>
        </p:txBody>
      </p:sp>
      <p:sp>
        <p:nvSpPr>
          <p:cNvPr id="156" name="Text Box 12"/>
          <p:cNvSpPr txBox="1">
            <a:spLocks noChangeArrowheads="1"/>
          </p:cNvSpPr>
          <p:nvPr/>
        </p:nvSpPr>
        <p:spPr bwMode="auto">
          <a:xfrm>
            <a:off x="3428992" y="5050049"/>
            <a:ext cx="1714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400" dirty="0" err="1" smtClean="0"/>
              <a:t>Imidazolquinolines</a:t>
            </a:r>
            <a:endParaRPr lang="fr-FR" sz="1400" dirty="0"/>
          </a:p>
        </p:txBody>
      </p:sp>
      <p:sp>
        <p:nvSpPr>
          <p:cNvPr id="158" name="Text Box 14"/>
          <p:cNvSpPr txBox="1">
            <a:spLocks noChangeArrowheads="1"/>
          </p:cNvSpPr>
          <p:nvPr/>
        </p:nvSpPr>
        <p:spPr bwMode="auto">
          <a:xfrm>
            <a:off x="3695846" y="3786190"/>
            <a:ext cx="1108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400" dirty="0" err="1"/>
              <a:t>endosome</a:t>
            </a:r>
            <a:endParaRPr lang="fr-FR" sz="1400" dirty="0"/>
          </a:p>
        </p:txBody>
      </p:sp>
      <p:sp>
        <p:nvSpPr>
          <p:cNvPr id="160" name="Text Box 16"/>
          <p:cNvSpPr txBox="1">
            <a:spLocks noChangeArrowheads="1"/>
          </p:cNvSpPr>
          <p:nvPr/>
        </p:nvSpPr>
        <p:spPr bwMode="auto">
          <a:xfrm>
            <a:off x="1909896" y="5621553"/>
            <a:ext cx="10904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400" dirty="0" err="1"/>
              <a:t>INF</a:t>
            </a:r>
            <a:r>
              <a:rPr lang="fr-FR" sz="1400" dirty="0" err="1">
                <a:latin typeface="Times New Roman" pitchFamily="18" charset="0"/>
              </a:rPr>
              <a:t>α</a:t>
            </a:r>
            <a:r>
              <a:rPr lang="fr-FR" sz="1400" dirty="0">
                <a:latin typeface="Times New Roman" pitchFamily="18" charset="0"/>
              </a:rPr>
              <a:t>/β</a:t>
            </a:r>
            <a:r>
              <a:rPr lang="fr-FR" sz="1400" dirty="0"/>
              <a:t> </a:t>
            </a:r>
            <a:r>
              <a:rPr lang="fr-FR" sz="1400" dirty="0" smtClean="0"/>
              <a:t>++++</a:t>
            </a:r>
            <a:endParaRPr lang="fr-FR" sz="1600" dirty="0"/>
          </a:p>
        </p:txBody>
      </p:sp>
      <p:sp>
        <p:nvSpPr>
          <p:cNvPr id="161" name="Text Box 18"/>
          <p:cNvSpPr txBox="1">
            <a:spLocks noChangeArrowheads="1"/>
          </p:cNvSpPr>
          <p:nvPr/>
        </p:nvSpPr>
        <p:spPr bwMode="auto">
          <a:xfrm>
            <a:off x="1695582" y="5929330"/>
            <a:ext cx="18573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500" b="1" dirty="0">
                <a:solidFill>
                  <a:srgbClr val="FF0000"/>
                </a:solidFill>
              </a:rPr>
              <a:t>Activité </a:t>
            </a:r>
            <a:r>
              <a:rPr lang="fr-FR" sz="1500" b="1" dirty="0" err="1">
                <a:solidFill>
                  <a:srgbClr val="FF0000"/>
                </a:solidFill>
              </a:rPr>
              <a:t>anti-virale</a:t>
            </a:r>
            <a:endParaRPr lang="fr-FR" sz="1500" b="1" dirty="0">
              <a:solidFill>
                <a:srgbClr val="FF0000"/>
              </a:solidFill>
            </a:endParaRPr>
          </a:p>
        </p:txBody>
      </p:sp>
      <p:sp>
        <p:nvSpPr>
          <p:cNvPr id="181" name="Text Box 39"/>
          <p:cNvSpPr txBox="1">
            <a:spLocks noChangeArrowheads="1"/>
          </p:cNvSpPr>
          <p:nvPr/>
        </p:nvSpPr>
        <p:spPr bwMode="auto">
          <a:xfrm>
            <a:off x="7000892" y="4121355"/>
            <a:ext cx="25906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400" dirty="0" smtClean="0"/>
              <a:t>CD myéloïdes </a:t>
            </a:r>
            <a:endParaRPr lang="fr-FR" sz="1400" dirty="0"/>
          </a:p>
        </p:txBody>
      </p:sp>
      <p:sp>
        <p:nvSpPr>
          <p:cNvPr id="182" name="Text Box 40"/>
          <p:cNvSpPr txBox="1">
            <a:spLocks noChangeArrowheads="1"/>
          </p:cNvSpPr>
          <p:nvPr/>
        </p:nvSpPr>
        <p:spPr bwMode="auto">
          <a:xfrm>
            <a:off x="4429124" y="5692991"/>
            <a:ext cx="4286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400" dirty="0" smtClean="0"/>
              <a:t>↗ ↗ TNF </a:t>
            </a:r>
            <a:r>
              <a:rPr lang="fr-FR" sz="1400" dirty="0"/>
              <a:t>α, IL1, IL6, IL12 </a:t>
            </a:r>
            <a:r>
              <a:rPr lang="fr-FR" sz="1400" dirty="0" smtClean="0"/>
              <a:t>,Molécules </a:t>
            </a:r>
            <a:r>
              <a:rPr lang="fr-FR" sz="1400" dirty="0"/>
              <a:t>de </a:t>
            </a:r>
            <a:r>
              <a:rPr lang="fr-FR" sz="1400" dirty="0" err="1"/>
              <a:t>costimulation</a:t>
            </a:r>
            <a:r>
              <a:rPr lang="fr-FR" sz="1400" dirty="0"/>
              <a:t> </a:t>
            </a:r>
          </a:p>
        </p:txBody>
      </p:sp>
      <p:sp>
        <p:nvSpPr>
          <p:cNvPr id="183" name="Text Box 41"/>
          <p:cNvSpPr txBox="1">
            <a:spLocks noChangeArrowheads="1"/>
          </p:cNvSpPr>
          <p:nvPr/>
        </p:nvSpPr>
        <p:spPr bwMode="auto">
          <a:xfrm>
            <a:off x="4553102" y="5891917"/>
            <a:ext cx="40908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500" b="1" dirty="0">
                <a:solidFill>
                  <a:srgbClr val="FF0000"/>
                </a:solidFill>
              </a:rPr>
              <a:t>Activité </a:t>
            </a:r>
            <a:r>
              <a:rPr lang="fr-FR" sz="1500" b="1" dirty="0" smtClean="0">
                <a:solidFill>
                  <a:srgbClr val="FF0000"/>
                </a:solidFill>
              </a:rPr>
              <a:t>d’adjuvante </a:t>
            </a:r>
            <a:r>
              <a:rPr lang="fr-FR" sz="1500" b="1" dirty="0">
                <a:solidFill>
                  <a:srgbClr val="FF0000"/>
                </a:solidFill>
              </a:rPr>
              <a:t>et </a:t>
            </a:r>
            <a:r>
              <a:rPr lang="fr-FR" sz="1500" b="1" dirty="0" smtClean="0">
                <a:solidFill>
                  <a:srgbClr val="FF0000"/>
                </a:solidFill>
              </a:rPr>
              <a:t>immunostimulante</a:t>
            </a:r>
            <a:endParaRPr lang="fr-FR" sz="1500" b="1" dirty="0">
              <a:solidFill>
                <a:srgbClr val="FF0000"/>
              </a:solidFill>
            </a:endParaRPr>
          </a:p>
        </p:txBody>
      </p:sp>
      <p:sp>
        <p:nvSpPr>
          <p:cNvPr id="197" name="Ellipse 196"/>
          <p:cNvSpPr/>
          <p:nvPr/>
        </p:nvSpPr>
        <p:spPr>
          <a:xfrm>
            <a:off x="4078755" y="4526289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Ellipse 198"/>
          <p:cNvSpPr/>
          <p:nvPr/>
        </p:nvSpPr>
        <p:spPr>
          <a:xfrm>
            <a:off x="4150193" y="4669165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Ellipse 199"/>
          <p:cNvSpPr/>
          <p:nvPr/>
        </p:nvSpPr>
        <p:spPr>
          <a:xfrm>
            <a:off x="4293069" y="4669165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Ellipse 200"/>
          <p:cNvSpPr/>
          <p:nvPr/>
        </p:nvSpPr>
        <p:spPr>
          <a:xfrm>
            <a:off x="4383405" y="4812041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Ellipse 201"/>
          <p:cNvSpPr/>
          <p:nvPr/>
        </p:nvSpPr>
        <p:spPr>
          <a:xfrm>
            <a:off x="4429124" y="4883479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Ellipse 202"/>
          <p:cNvSpPr/>
          <p:nvPr/>
        </p:nvSpPr>
        <p:spPr>
          <a:xfrm>
            <a:off x="4214810" y="4883479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Ellipse 203"/>
          <p:cNvSpPr/>
          <p:nvPr/>
        </p:nvSpPr>
        <p:spPr>
          <a:xfrm>
            <a:off x="3883339" y="4740603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Ellipse 204"/>
          <p:cNvSpPr/>
          <p:nvPr/>
        </p:nvSpPr>
        <p:spPr>
          <a:xfrm>
            <a:off x="4553102" y="4883479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1" name="Connecteur droit avec flèche 210"/>
          <p:cNvCxnSpPr/>
          <p:nvPr/>
        </p:nvCxnSpPr>
        <p:spPr>
          <a:xfrm rot="5400000">
            <a:off x="2322497" y="524987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avec flèche 211"/>
          <p:cNvCxnSpPr/>
          <p:nvPr/>
        </p:nvCxnSpPr>
        <p:spPr>
          <a:xfrm rot="5400000">
            <a:off x="5821371" y="532131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avec flèche 213"/>
          <p:cNvCxnSpPr/>
          <p:nvPr/>
        </p:nvCxnSpPr>
        <p:spPr>
          <a:xfrm flipV="1">
            <a:off x="4643438" y="3859216"/>
            <a:ext cx="1071570" cy="69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224"/>
          <p:cNvGrpSpPr/>
          <p:nvPr/>
        </p:nvGrpSpPr>
        <p:grpSpPr>
          <a:xfrm>
            <a:off x="5000628" y="3357562"/>
            <a:ext cx="1714512" cy="1857388"/>
            <a:chOff x="3886858" y="3432788"/>
            <a:chExt cx="1276842" cy="1611181"/>
          </a:xfrm>
        </p:grpSpPr>
        <p:sp>
          <p:nvSpPr>
            <p:cNvPr id="206" name="Oval 56"/>
            <p:cNvSpPr>
              <a:spLocks noChangeArrowheads="1"/>
            </p:cNvSpPr>
            <p:nvPr/>
          </p:nvSpPr>
          <p:spPr bwMode="auto">
            <a:xfrm>
              <a:off x="4357686" y="4286256"/>
              <a:ext cx="508090" cy="33226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" name="Oval 57"/>
            <p:cNvSpPr>
              <a:spLocks noChangeArrowheads="1"/>
            </p:cNvSpPr>
            <p:nvPr/>
          </p:nvSpPr>
          <p:spPr bwMode="auto">
            <a:xfrm>
              <a:off x="4429124" y="3744592"/>
              <a:ext cx="231135" cy="2852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08" name="Freeform 3"/>
            <p:cNvSpPr>
              <a:spLocks/>
            </p:cNvSpPr>
            <p:nvPr/>
          </p:nvSpPr>
          <p:spPr bwMode="auto">
            <a:xfrm rot="16358952">
              <a:off x="4407994" y="3974530"/>
              <a:ext cx="257682" cy="59592"/>
            </a:xfrm>
            <a:custGeom>
              <a:avLst/>
              <a:gdLst/>
              <a:ahLst/>
              <a:cxnLst>
                <a:cxn ang="0">
                  <a:pos x="327" y="106"/>
                </a:cxn>
                <a:cxn ang="0">
                  <a:pos x="350" y="103"/>
                </a:cxn>
                <a:cxn ang="0">
                  <a:pos x="368" y="96"/>
                </a:cxn>
                <a:cxn ang="0">
                  <a:pos x="373" y="92"/>
                </a:cxn>
                <a:cxn ang="0">
                  <a:pos x="353" y="85"/>
                </a:cxn>
                <a:cxn ang="0">
                  <a:pos x="337" y="69"/>
                </a:cxn>
                <a:cxn ang="0">
                  <a:pos x="333" y="53"/>
                </a:cxn>
                <a:cxn ang="0">
                  <a:pos x="340" y="33"/>
                </a:cxn>
                <a:cxn ang="0">
                  <a:pos x="356" y="19"/>
                </a:cxn>
                <a:cxn ang="0">
                  <a:pos x="373" y="14"/>
                </a:cxn>
                <a:cxn ang="0">
                  <a:pos x="357" y="5"/>
                </a:cxn>
                <a:cxn ang="0">
                  <a:pos x="337" y="0"/>
                </a:cxn>
                <a:cxn ang="0">
                  <a:pos x="327" y="0"/>
                </a:cxn>
                <a:cxn ang="0">
                  <a:pos x="308" y="3"/>
                </a:cxn>
                <a:cxn ang="0">
                  <a:pos x="298" y="11"/>
                </a:cxn>
                <a:cxn ang="0">
                  <a:pos x="291" y="21"/>
                </a:cxn>
                <a:cxn ang="0">
                  <a:pos x="283" y="30"/>
                </a:cxn>
                <a:cxn ang="0">
                  <a:pos x="268" y="36"/>
                </a:cxn>
                <a:cxn ang="0">
                  <a:pos x="264" y="37"/>
                </a:cxn>
                <a:cxn ang="0">
                  <a:pos x="252" y="37"/>
                </a:cxn>
                <a:cxn ang="0">
                  <a:pos x="238" y="36"/>
                </a:cxn>
                <a:cxn ang="0">
                  <a:pos x="222" y="35"/>
                </a:cxn>
                <a:cxn ang="0">
                  <a:pos x="205" y="33"/>
                </a:cxn>
                <a:cxn ang="0">
                  <a:pos x="185" y="30"/>
                </a:cxn>
                <a:cxn ang="0">
                  <a:pos x="164" y="27"/>
                </a:cxn>
                <a:cxn ang="0">
                  <a:pos x="142" y="24"/>
                </a:cxn>
                <a:cxn ang="0">
                  <a:pos x="118" y="22"/>
                </a:cxn>
                <a:cxn ang="0">
                  <a:pos x="92" y="21"/>
                </a:cxn>
                <a:cxn ang="0">
                  <a:pos x="69" y="20"/>
                </a:cxn>
                <a:cxn ang="0">
                  <a:pos x="43" y="22"/>
                </a:cxn>
                <a:cxn ang="0">
                  <a:pos x="24" y="28"/>
                </a:cxn>
                <a:cxn ang="0">
                  <a:pos x="10" y="35"/>
                </a:cxn>
                <a:cxn ang="0">
                  <a:pos x="2" y="45"/>
                </a:cxn>
                <a:cxn ang="0">
                  <a:pos x="0" y="55"/>
                </a:cxn>
                <a:cxn ang="0">
                  <a:pos x="3" y="65"/>
                </a:cxn>
                <a:cxn ang="0">
                  <a:pos x="12" y="74"/>
                </a:cxn>
                <a:cxn ang="0">
                  <a:pos x="26" y="81"/>
                </a:cxn>
                <a:cxn ang="0">
                  <a:pos x="47" y="86"/>
                </a:cxn>
                <a:cxn ang="0">
                  <a:pos x="69" y="87"/>
                </a:cxn>
                <a:cxn ang="0">
                  <a:pos x="96" y="87"/>
                </a:cxn>
                <a:cxn ang="0">
                  <a:pos x="122" y="85"/>
                </a:cxn>
                <a:cxn ang="0">
                  <a:pos x="146" y="82"/>
                </a:cxn>
                <a:cxn ang="0">
                  <a:pos x="168" y="79"/>
                </a:cxn>
                <a:cxn ang="0">
                  <a:pos x="189" y="76"/>
                </a:cxn>
                <a:cxn ang="0">
                  <a:pos x="208" y="73"/>
                </a:cxn>
                <a:cxn ang="0">
                  <a:pos x="225" y="71"/>
                </a:cxn>
                <a:cxn ang="0">
                  <a:pos x="240" y="69"/>
                </a:cxn>
                <a:cxn ang="0">
                  <a:pos x="254" y="68"/>
                </a:cxn>
                <a:cxn ang="0">
                  <a:pos x="264" y="69"/>
                </a:cxn>
                <a:cxn ang="0">
                  <a:pos x="281" y="74"/>
                </a:cxn>
                <a:cxn ang="0">
                  <a:pos x="290" y="83"/>
                </a:cxn>
                <a:cxn ang="0">
                  <a:pos x="297" y="93"/>
                </a:cxn>
                <a:cxn ang="0">
                  <a:pos x="307" y="102"/>
                </a:cxn>
                <a:cxn ang="0">
                  <a:pos x="325" y="106"/>
                </a:cxn>
                <a:cxn ang="0">
                  <a:pos x="327" y="106"/>
                </a:cxn>
              </a:cxnLst>
              <a:rect l="0" t="0" r="r" b="b"/>
              <a:pathLst>
                <a:path w="374" h="106">
                  <a:moveTo>
                    <a:pt x="327" y="106"/>
                  </a:moveTo>
                  <a:lnTo>
                    <a:pt x="350" y="103"/>
                  </a:lnTo>
                  <a:lnTo>
                    <a:pt x="368" y="96"/>
                  </a:lnTo>
                  <a:lnTo>
                    <a:pt x="373" y="92"/>
                  </a:lnTo>
                  <a:lnTo>
                    <a:pt x="353" y="85"/>
                  </a:lnTo>
                  <a:lnTo>
                    <a:pt x="337" y="69"/>
                  </a:lnTo>
                  <a:lnTo>
                    <a:pt x="333" y="53"/>
                  </a:lnTo>
                  <a:lnTo>
                    <a:pt x="340" y="33"/>
                  </a:lnTo>
                  <a:lnTo>
                    <a:pt x="356" y="19"/>
                  </a:lnTo>
                  <a:lnTo>
                    <a:pt x="373" y="14"/>
                  </a:lnTo>
                  <a:lnTo>
                    <a:pt x="357" y="5"/>
                  </a:lnTo>
                  <a:lnTo>
                    <a:pt x="337" y="0"/>
                  </a:lnTo>
                  <a:lnTo>
                    <a:pt x="327" y="0"/>
                  </a:lnTo>
                  <a:lnTo>
                    <a:pt x="308" y="3"/>
                  </a:lnTo>
                  <a:lnTo>
                    <a:pt x="298" y="11"/>
                  </a:lnTo>
                  <a:lnTo>
                    <a:pt x="291" y="21"/>
                  </a:lnTo>
                  <a:lnTo>
                    <a:pt x="283" y="30"/>
                  </a:lnTo>
                  <a:lnTo>
                    <a:pt x="268" y="36"/>
                  </a:lnTo>
                  <a:lnTo>
                    <a:pt x="264" y="37"/>
                  </a:lnTo>
                  <a:lnTo>
                    <a:pt x="252" y="37"/>
                  </a:lnTo>
                  <a:lnTo>
                    <a:pt x="238" y="36"/>
                  </a:lnTo>
                  <a:lnTo>
                    <a:pt x="222" y="35"/>
                  </a:lnTo>
                  <a:lnTo>
                    <a:pt x="205" y="33"/>
                  </a:lnTo>
                  <a:lnTo>
                    <a:pt x="185" y="30"/>
                  </a:lnTo>
                  <a:lnTo>
                    <a:pt x="164" y="27"/>
                  </a:lnTo>
                  <a:lnTo>
                    <a:pt x="142" y="24"/>
                  </a:lnTo>
                  <a:lnTo>
                    <a:pt x="118" y="22"/>
                  </a:lnTo>
                  <a:lnTo>
                    <a:pt x="92" y="21"/>
                  </a:lnTo>
                  <a:lnTo>
                    <a:pt x="69" y="20"/>
                  </a:lnTo>
                  <a:lnTo>
                    <a:pt x="43" y="22"/>
                  </a:lnTo>
                  <a:lnTo>
                    <a:pt x="24" y="28"/>
                  </a:lnTo>
                  <a:lnTo>
                    <a:pt x="10" y="35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3" y="65"/>
                  </a:lnTo>
                  <a:lnTo>
                    <a:pt x="12" y="74"/>
                  </a:lnTo>
                  <a:lnTo>
                    <a:pt x="26" y="81"/>
                  </a:lnTo>
                  <a:lnTo>
                    <a:pt x="47" y="86"/>
                  </a:lnTo>
                  <a:lnTo>
                    <a:pt x="69" y="87"/>
                  </a:lnTo>
                  <a:lnTo>
                    <a:pt x="96" y="87"/>
                  </a:lnTo>
                  <a:lnTo>
                    <a:pt x="122" y="85"/>
                  </a:lnTo>
                  <a:lnTo>
                    <a:pt x="146" y="82"/>
                  </a:lnTo>
                  <a:lnTo>
                    <a:pt x="168" y="79"/>
                  </a:lnTo>
                  <a:lnTo>
                    <a:pt x="189" y="76"/>
                  </a:lnTo>
                  <a:lnTo>
                    <a:pt x="208" y="73"/>
                  </a:lnTo>
                  <a:lnTo>
                    <a:pt x="225" y="71"/>
                  </a:lnTo>
                  <a:lnTo>
                    <a:pt x="240" y="69"/>
                  </a:lnTo>
                  <a:lnTo>
                    <a:pt x="254" y="68"/>
                  </a:lnTo>
                  <a:lnTo>
                    <a:pt x="264" y="69"/>
                  </a:lnTo>
                  <a:lnTo>
                    <a:pt x="281" y="74"/>
                  </a:lnTo>
                  <a:lnTo>
                    <a:pt x="290" y="83"/>
                  </a:lnTo>
                  <a:lnTo>
                    <a:pt x="297" y="93"/>
                  </a:lnTo>
                  <a:lnTo>
                    <a:pt x="307" y="102"/>
                  </a:lnTo>
                  <a:lnTo>
                    <a:pt x="325" y="106"/>
                  </a:lnTo>
                  <a:lnTo>
                    <a:pt x="327" y="1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Ellipse 208"/>
            <p:cNvSpPr/>
            <p:nvPr/>
          </p:nvSpPr>
          <p:spPr>
            <a:xfrm>
              <a:off x="4514971" y="3841728"/>
              <a:ext cx="45719" cy="4571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Freeform 38"/>
            <p:cNvSpPr>
              <a:spLocks/>
            </p:cNvSpPr>
            <p:nvPr/>
          </p:nvSpPr>
          <p:spPr bwMode="auto">
            <a:xfrm rot="19606996">
              <a:off x="3886858" y="3432788"/>
              <a:ext cx="1276842" cy="1611181"/>
            </a:xfrm>
            <a:custGeom>
              <a:avLst/>
              <a:gdLst>
                <a:gd name="T0" fmla="*/ 453 w 892"/>
                <a:gd name="T1" fmla="*/ 46 h 878"/>
                <a:gd name="T2" fmla="*/ 590 w 892"/>
                <a:gd name="T3" fmla="*/ 228 h 878"/>
                <a:gd name="T4" fmla="*/ 771 w 892"/>
                <a:gd name="T5" fmla="*/ 182 h 878"/>
                <a:gd name="T6" fmla="*/ 726 w 892"/>
                <a:gd name="T7" fmla="*/ 455 h 878"/>
                <a:gd name="T8" fmla="*/ 862 w 892"/>
                <a:gd name="T9" fmla="*/ 727 h 878"/>
                <a:gd name="T10" fmla="*/ 544 w 892"/>
                <a:gd name="T11" fmla="*/ 727 h 878"/>
                <a:gd name="T12" fmla="*/ 227 w 892"/>
                <a:gd name="T13" fmla="*/ 863 h 878"/>
                <a:gd name="T14" fmla="*/ 227 w 892"/>
                <a:gd name="T15" fmla="*/ 636 h 878"/>
                <a:gd name="T16" fmla="*/ 0 w 892"/>
                <a:gd name="T17" fmla="*/ 455 h 878"/>
                <a:gd name="T18" fmla="*/ 227 w 892"/>
                <a:gd name="T19" fmla="*/ 319 h 878"/>
                <a:gd name="T20" fmla="*/ 317 w 892"/>
                <a:gd name="T21" fmla="*/ 46 h 878"/>
                <a:gd name="T22" fmla="*/ 453 w 892"/>
                <a:gd name="T23" fmla="*/ 46 h 8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92"/>
                <a:gd name="T37" fmla="*/ 0 h 878"/>
                <a:gd name="T38" fmla="*/ 892 w 892"/>
                <a:gd name="T39" fmla="*/ 878 h 8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92" h="878">
                  <a:moveTo>
                    <a:pt x="453" y="46"/>
                  </a:moveTo>
                  <a:cubicBezTo>
                    <a:pt x="499" y="76"/>
                    <a:pt x="537" y="205"/>
                    <a:pt x="590" y="228"/>
                  </a:cubicBezTo>
                  <a:cubicBezTo>
                    <a:pt x="643" y="251"/>
                    <a:pt x="748" y="144"/>
                    <a:pt x="771" y="182"/>
                  </a:cubicBezTo>
                  <a:cubicBezTo>
                    <a:pt x="794" y="220"/>
                    <a:pt x="711" y="364"/>
                    <a:pt x="726" y="455"/>
                  </a:cubicBezTo>
                  <a:cubicBezTo>
                    <a:pt x="741" y="546"/>
                    <a:pt x="892" y="682"/>
                    <a:pt x="862" y="727"/>
                  </a:cubicBezTo>
                  <a:cubicBezTo>
                    <a:pt x="832" y="772"/>
                    <a:pt x="650" y="704"/>
                    <a:pt x="544" y="727"/>
                  </a:cubicBezTo>
                  <a:cubicBezTo>
                    <a:pt x="438" y="750"/>
                    <a:pt x="280" y="878"/>
                    <a:pt x="227" y="863"/>
                  </a:cubicBezTo>
                  <a:cubicBezTo>
                    <a:pt x="174" y="848"/>
                    <a:pt x="265" y="704"/>
                    <a:pt x="227" y="636"/>
                  </a:cubicBezTo>
                  <a:cubicBezTo>
                    <a:pt x="189" y="568"/>
                    <a:pt x="0" y="508"/>
                    <a:pt x="0" y="455"/>
                  </a:cubicBezTo>
                  <a:cubicBezTo>
                    <a:pt x="0" y="402"/>
                    <a:pt x="174" y="387"/>
                    <a:pt x="227" y="319"/>
                  </a:cubicBezTo>
                  <a:cubicBezTo>
                    <a:pt x="280" y="251"/>
                    <a:pt x="279" y="92"/>
                    <a:pt x="317" y="46"/>
                  </a:cubicBezTo>
                  <a:cubicBezTo>
                    <a:pt x="355" y="0"/>
                    <a:pt x="407" y="16"/>
                    <a:pt x="453" y="4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  <a:alpha val="0"/>
                  </a:schemeClr>
                </a:gs>
                <a:gs pos="35000">
                  <a:schemeClr val="accent3">
                    <a:lumMod val="75000"/>
                    <a:alpha val="60000"/>
                  </a:schemeClr>
                </a:gs>
                <a:gs pos="100000">
                  <a:schemeClr val="accent3">
                    <a:tint val="15000"/>
                    <a:satMod val="350000"/>
                    <a:alpha val="27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cxnSp>
          <p:nvCxnSpPr>
            <p:cNvPr id="222" name="Connecteur droit avec flèche 221"/>
            <p:cNvCxnSpPr/>
            <p:nvPr/>
          </p:nvCxnSpPr>
          <p:spPr>
            <a:xfrm rot="5400000">
              <a:off x="4464843" y="4179099"/>
              <a:ext cx="214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" name="Groupe 225"/>
          <p:cNvGrpSpPr/>
          <p:nvPr/>
        </p:nvGrpSpPr>
        <p:grpSpPr>
          <a:xfrm>
            <a:off x="1730772" y="3643314"/>
            <a:ext cx="1536446" cy="1714512"/>
            <a:chOff x="1214414" y="3770043"/>
            <a:chExt cx="1107818" cy="1326977"/>
          </a:xfrm>
        </p:grpSpPr>
        <p:sp>
          <p:nvSpPr>
            <p:cNvPr id="150" name="Oval 56"/>
            <p:cNvSpPr>
              <a:spLocks noChangeArrowheads="1"/>
            </p:cNvSpPr>
            <p:nvPr/>
          </p:nvSpPr>
          <p:spPr bwMode="auto">
            <a:xfrm>
              <a:off x="1537432" y="4541393"/>
              <a:ext cx="508090" cy="33226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Oval 57"/>
            <p:cNvSpPr>
              <a:spLocks noChangeArrowheads="1"/>
            </p:cNvSpPr>
            <p:nvPr/>
          </p:nvSpPr>
          <p:spPr bwMode="auto">
            <a:xfrm>
              <a:off x="1536414" y="3831930"/>
              <a:ext cx="231135" cy="2852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96" name="Freeform 3"/>
            <p:cNvSpPr>
              <a:spLocks/>
            </p:cNvSpPr>
            <p:nvPr/>
          </p:nvSpPr>
          <p:spPr bwMode="auto">
            <a:xfrm rot="16358952">
              <a:off x="1515284" y="4061868"/>
              <a:ext cx="257682" cy="59592"/>
            </a:xfrm>
            <a:custGeom>
              <a:avLst/>
              <a:gdLst/>
              <a:ahLst/>
              <a:cxnLst>
                <a:cxn ang="0">
                  <a:pos x="327" y="106"/>
                </a:cxn>
                <a:cxn ang="0">
                  <a:pos x="350" y="103"/>
                </a:cxn>
                <a:cxn ang="0">
                  <a:pos x="368" y="96"/>
                </a:cxn>
                <a:cxn ang="0">
                  <a:pos x="373" y="92"/>
                </a:cxn>
                <a:cxn ang="0">
                  <a:pos x="353" y="85"/>
                </a:cxn>
                <a:cxn ang="0">
                  <a:pos x="337" y="69"/>
                </a:cxn>
                <a:cxn ang="0">
                  <a:pos x="333" y="53"/>
                </a:cxn>
                <a:cxn ang="0">
                  <a:pos x="340" y="33"/>
                </a:cxn>
                <a:cxn ang="0">
                  <a:pos x="356" y="19"/>
                </a:cxn>
                <a:cxn ang="0">
                  <a:pos x="373" y="14"/>
                </a:cxn>
                <a:cxn ang="0">
                  <a:pos x="357" y="5"/>
                </a:cxn>
                <a:cxn ang="0">
                  <a:pos x="337" y="0"/>
                </a:cxn>
                <a:cxn ang="0">
                  <a:pos x="327" y="0"/>
                </a:cxn>
                <a:cxn ang="0">
                  <a:pos x="308" y="3"/>
                </a:cxn>
                <a:cxn ang="0">
                  <a:pos x="298" y="11"/>
                </a:cxn>
                <a:cxn ang="0">
                  <a:pos x="291" y="21"/>
                </a:cxn>
                <a:cxn ang="0">
                  <a:pos x="283" y="30"/>
                </a:cxn>
                <a:cxn ang="0">
                  <a:pos x="268" y="36"/>
                </a:cxn>
                <a:cxn ang="0">
                  <a:pos x="264" y="37"/>
                </a:cxn>
                <a:cxn ang="0">
                  <a:pos x="252" y="37"/>
                </a:cxn>
                <a:cxn ang="0">
                  <a:pos x="238" y="36"/>
                </a:cxn>
                <a:cxn ang="0">
                  <a:pos x="222" y="35"/>
                </a:cxn>
                <a:cxn ang="0">
                  <a:pos x="205" y="33"/>
                </a:cxn>
                <a:cxn ang="0">
                  <a:pos x="185" y="30"/>
                </a:cxn>
                <a:cxn ang="0">
                  <a:pos x="164" y="27"/>
                </a:cxn>
                <a:cxn ang="0">
                  <a:pos x="142" y="24"/>
                </a:cxn>
                <a:cxn ang="0">
                  <a:pos x="118" y="22"/>
                </a:cxn>
                <a:cxn ang="0">
                  <a:pos x="92" y="21"/>
                </a:cxn>
                <a:cxn ang="0">
                  <a:pos x="69" y="20"/>
                </a:cxn>
                <a:cxn ang="0">
                  <a:pos x="43" y="22"/>
                </a:cxn>
                <a:cxn ang="0">
                  <a:pos x="24" y="28"/>
                </a:cxn>
                <a:cxn ang="0">
                  <a:pos x="10" y="35"/>
                </a:cxn>
                <a:cxn ang="0">
                  <a:pos x="2" y="45"/>
                </a:cxn>
                <a:cxn ang="0">
                  <a:pos x="0" y="55"/>
                </a:cxn>
                <a:cxn ang="0">
                  <a:pos x="3" y="65"/>
                </a:cxn>
                <a:cxn ang="0">
                  <a:pos x="12" y="74"/>
                </a:cxn>
                <a:cxn ang="0">
                  <a:pos x="26" y="81"/>
                </a:cxn>
                <a:cxn ang="0">
                  <a:pos x="47" y="86"/>
                </a:cxn>
                <a:cxn ang="0">
                  <a:pos x="69" y="87"/>
                </a:cxn>
                <a:cxn ang="0">
                  <a:pos x="96" y="87"/>
                </a:cxn>
                <a:cxn ang="0">
                  <a:pos x="122" y="85"/>
                </a:cxn>
                <a:cxn ang="0">
                  <a:pos x="146" y="82"/>
                </a:cxn>
                <a:cxn ang="0">
                  <a:pos x="168" y="79"/>
                </a:cxn>
                <a:cxn ang="0">
                  <a:pos x="189" y="76"/>
                </a:cxn>
                <a:cxn ang="0">
                  <a:pos x="208" y="73"/>
                </a:cxn>
                <a:cxn ang="0">
                  <a:pos x="225" y="71"/>
                </a:cxn>
                <a:cxn ang="0">
                  <a:pos x="240" y="69"/>
                </a:cxn>
                <a:cxn ang="0">
                  <a:pos x="254" y="68"/>
                </a:cxn>
                <a:cxn ang="0">
                  <a:pos x="264" y="69"/>
                </a:cxn>
                <a:cxn ang="0">
                  <a:pos x="281" y="74"/>
                </a:cxn>
                <a:cxn ang="0">
                  <a:pos x="290" y="83"/>
                </a:cxn>
                <a:cxn ang="0">
                  <a:pos x="297" y="93"/>
                </a:cxn>
                <a:cxn ang="0">
                  <a:pos x="307" y="102"/>
                </a:cxn>
                <a:cxn ang="0">
                  <a:pos x="325" y="106"/>
                </a:cxn>
                <a:cxn ang="0">
                  <a:pos x="327" y="106"/>
                </a:cxn>
              </a:cxnLst>
              <a:rect l="0" t="0" r="r" b="b"/>
              <a:pathLst>
                <a:path w="374" h="106">
                  <a:moveTo>
                    <a:pt x="327" y="106"/>
                  </a:moveTo>
                  <a:lnTo>
                    <a:pt x="350" y="103"/>
                  </a:lnTo>
                  <a:lnTo>
                    <a:pt x="368" y="96"/>
                  </a:lnTo>
                  <a:lnTo>
                    <a:pt x="373" y="92"/>
                  </a:lnTo>
                  <a:lnTo>
                    <a:pt x="353" y="85"/>
                  </a:lnTo>
                  <a:lnTo>
                    <a:pt x="337" y="69"/>
                  </a:lnTo>
                  <a:lnTo>
                    <a:pt x="333" y="53"/>
                  </a:lnTo>
                  <a:lnTo>
                    <a:pt x="340" y="33"/>
                  </a:lnTo>
                  <a:lnTo>
                    <a:pt x="356" y="19"/>
                  </a:lnTo>
                  <a:lnTo>
                    <a:pt x="373" y="14"/>
                  </a:lnTo>
                  <a:lnTo>
                    <a:pt x="357" y="5"/>
                  </a:lnTo>
                  <a:lnTo>
                    <a:pt x="337" y="0"/>
                  </a:lnTo>
                  <a:lnTo>
                    <a:pt x="327" y="0"/>
                  </a:lnTo>
                  <a:lnTo>
                    <a:pt x="308" y="3"/>
                  </a:lnTo>
                  <a:lnTo>
                    <a:pt x="298" y="11"/>
                  </a:lnTo>
                  <a:lnTo>
                    <a:pt x="291" y="21"/>
                  </a:lnTo>
                  <a:lnTo>
                    <a:pt x="283" y="30"/>
                  </a:lnTo>
                  <a:lnTo>
                    <a:pt x="268" y="36"/>
                  </a:lnTo>
                  <a:lnTo>
                    <a:pt x="264" y="37"/>
                  </a:lnTo>
                  <a:lnTo>
                    <a:pt x="252" y="37"/>
                  </a:lnTo>
                  <a:lnTo>
                    <a:pt x="238" y="36"/>
                  </a:lnTo>
                  <a:lnTo>
                    <a:pt x="222" y="35"/>
                  </a:lnTo>
                  <a:lnTo>
                    <a:pt x="205" y="33"/>
                  </a:lnTo>
                  <a:lnTo>
                    <a:pt x="185" y="30"/>
                  </a:lnTo>
                  <a:lnTo>
                    <a:pt x="164" y="27"/>
                  </a:lnTo>
                  <a:lnTo>
                    <a:pt x="142" y="24"/>
                  </a:lnTo>
                  <a:lnTo>
                    <a:pt x="118" y="22"/>
                  </a:lnTo>
                  <a:lnTo>
                    <a:pt x="92" y="21"/>
                  </a:lnTo>
                  <a:lnTo>
                    <a:pt x="69" y="20"/>
                  </a:lnTo>
                  <a:lnTo>
                    <a:pt x="43" y="22"/>
                  </a:lnTo>
                  <a:lnTo>
                    <a:pt x="24" y="28"/>
                  </a:lnTo>
                  <a:lnTo>
                    <a:pt x="10" y="35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3" y="65"/>
                  </a:lnTo>
                  <a:lnTo>
                    <a:pt x="12" y="74"/>
                  </a:lnTo>
                  <a:lnTo>
                    <a:pt x="26" y="81"/>
                  </a:lnTo>
                  <a:lnTo>
                    <a:pt x="47" y="86"/>
                  </a:lnTo>
                  <a:lnTo>
                    <a:pt x="69" y="87"/>
                  </a:lnTo>
                  <a:lnTo>
                    <a:pt x="96" y="87"/>
                  </a:lnTo>
                  <a:lnTo>
                    <a:pt x="122" y="85"/>
                  </a:lnTo>
                  <a:lnTo>
                    <a:pt x="146" y="82"/>
                  </a:lnTo>
                  <a:lnTo>
                    <a:pt x="168" y="79"/>
                  </a:lnTo>
                  <a:lnTo>
                    <a:pt x="189" y="76"/>
                  </a:lnTo>
                  <a:lnTo>
                    <a:pt x="208" y="73"/>
                  </a:lnTo>
                  <a:lnTo>
                    <a:pt x="225" y="71"/>
                  </a:lnTo>
                  <a:lnTo>
                    <a:pt x="240" y="69"/>
                  </a:lnTo>
                  <a:lnTo>
                    <a:pt x="254" y="68"/>
                  </a:lnTo>
                  <a:lnTo>
                    <a:pt x="264" y="69"/>
                  </a:lnTo>
                  <a:lnTo>
                    <a:pt x="281" y="74"/>
                  </a:lnTo>
                  <a:lnTo>
                    <a:pt x="290" y="83"/>
                  </a:lnTo>
                  <a:lnTo>
                    <a:pt x="297" y="93"/>
                  </a:lnTo>
                  <a:lnTo>
                    <a:pt x="307" y="102"/>
                  </a:lnTo>
                  <a:lnTo>
                    <a:pt x="325" y="106"/>
                  </a:lnTo>
                  <a:lnTo>
                    <a:pt x="327" y="1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Ellipse 197"/>
            <p:cNvSpPr/>
            <p:nvPr/>
          </p:nvSpPr>
          <p:spPr>
            <a:xfrm>
              <a:off x="1622261" y="3929066"/>
              <a:ext cx="45719" cy="4571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Oval 55"/>
            <p:cNvSpPr>
              <a:spLocks noChangeArrowheads="1"/>
            </p:cNvSpPr>
            <p:nvPr/>
          </p:nvSpPr>
          <p:spPr bwMode="auto">
            <a:xfrm>
              <a:off x="1214414" y="3770043"/>
              <a:ext cx="1107818" cy="1326977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22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51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24" name="Connecteur droit avec flèche 223"/>
            <p:cNvCxnSpPr/>
            <p:nvPr/>
          </p:nvCxnSpPr>
          <p:spPr>
            <a:xfrm rot="16200000" flipH="1">
              <a:off x="1500166" y="4357694"/>
              <a:ext cx="357190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16" name="Connecteur droit avec flèche 215"/>
          <p:cNvCxnSpPr>
            <a:stCxn id="158" idx="1"/>
          </p:cNvCxnSpPr>
          <p:nvPr/>
        </p:nvCxnSpPr>
        <p:spPr>
          <a:xfrm rot="10800000">
            <a:off x="2481400" y="3786191"/>
            <a:ext cx="1214446" cy="153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eur droit avec flèche 217"/>
          <p:cNvCxnSpPr/>
          <p:nvPr/>
        </p:nvCxnSpPr>
        <p:spPr>
          <a:xfrm flipV="1">
            <a:off x="4500562" y="3929066"/>
            <a:ext cx="128588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eur droit avec flèche 219"/>
          <p:cNvCxnSpPr>
            <a:stCxn id="155" idx="1"/>
          </p:cNvCxnSpPr>
          <p:nvPr/>
        </p:nvCxnSpPr>
        <p:spPr>
          <a:xfrm rot="10800000">
            <a:off x="2409962" y="4000504"/>
            <a:ext cx="1428760" cy="131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214314" y="426992"/>
            <a:ext cx="571500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011598" y="513605"/>
            <a:ext cx="536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b. Ligands du TLR7,8:  SMIP</a:t>
            </a:r>
            <a:r>
              <a:rPr lang="fr-FR" sz="1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(Small </a:t>
            </a:r>
            <a:r>
              <a:rPr lang="fr-FR" sz="12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Molecules</a:t>
            </a:r>
            <a:r>
              <a:rPr lang="fr-FR" sz="1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Immuno-Potentiators</a:t>
            </a:r>
            <a:r>
              <a:rPr lang="fr-FR" sz="1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890" y="6453336"/>
            <a:ext cx="88281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err="1">
                <a:solidFill>
                  <a:srgbClr val="FF0000"/>
                </a:solidFill>
              </a:rPr>
              <a:t>Imiquimod</a:t>
            </a:r>
            <a:r>
              <a:rPr lang="fr-FR" sz="1050" dirty="0">
                <a:solidFill>
                  <a:srgbClr val="FF0000"/>
                </a:solidFill>
              </a:rPr>
              <a:t> </a:t>
            </a:r>
            <a:r>
              <a:rPr lang="fr-FR" sz="1050" dirty="0" smtClean="0">
                <a:solidFill>
                  <a:srgbClr val="FF0000"/>
                </a:solidFill>
              </a:rPr>
              <a:t> : </a:t>
            </a:r>
            <a:r>
              <a:rPr lang="fr-FR" sz="1050" dirty="0" smtClean="0"/>
              <a:t>R837</a:t>
            </a:r>
            <a:r>
              <a:rPr lang="fr-FR" sz="1050" dirty="0"/>
              <a:t>, S-26308, </a:t>
            </a:r>
            <a:r>
              <a:rPr lang="fr-FR" sz="1050" dirty="0" smtClean="0"/>
              <a:t>1</a:t>
            </a:r>
            <a:r>
              <a:rPr lang="fr-FR" sz="1050" i="1" dirty="0" smtClean="0"/>
              <a:t>H</a:t>
            </a:r>
            <a:r>
              <a:rPr lang="fr-FR" sz="1050" dirty="0" smtClean="0"/>
              <a:t>-imidazo[4,5-</a:t>
            </a:r>
            <a:r>
              <a:rPr lang="fr-FR" sz="1050" i="1" dirty="0" smtClean="0"/>
              <a:t>c</a:t>
            </a:r>
            <a:r>
              <a:rPr lang="fr-FR" sz="1050" dirty="0" smtClean="0"/>
              <a:t>]</a:t>
            </a:r>
            <a:r>
              <a:rPr lang="fr-FR" sz="1050" dirty="0" err="1" smtClean="0"/>
              <a:t>quinolines</a:t>
            </a:r>
            <a:r>
              <a:rPr lang="fr-FR" sz="1050" dirty="0" smtClean="0"/>
              <a:t>               </a:t>
            </a:r>
            <a:r>
              <a:rPr lang="fr-FR" sz="1050" dirty="0" err="1" smtClean="0">
                <a:solidFill>
                  <a:srgbClr val="FF0000"/>
                </a:solidFill>
              </a:rPr>
              <a:t>resiquimod</a:t>
            </a:r>
            <a:r>
              <a:rPr lang="fr-FR" sz="1050" dirty="0" smtClean="0">
                <a:solidFill>
                  <a:srgbClr val="FF0000"/>
                </a:solidFill>
              </a:rPr>
              <a:t> :</a:t>
            </a:r>
            <a:r>
              <a:rPr lang="fr-FR" sz="1050" dirty="0" smtClean="0"/>
              <a:t> </a:t>
            </a:r>
            <a:r>
              <a:rPr lang="fr-FR" sz="1050" dirty="0"/>
              <a:t>(R848, S-28463, 4-amino-2-ethoxymethyl-</a:t>
            </a:r>
            <a:r>
              <a:rPr lang="el-GR" sz="1050" dirty="0"/>
              <a:t>α,α-</a:t>
            </a:r>
            <a:r>
              <a:rPr lang="fr-FR" sz="1050" dirty="0" smtClean="0"/>
              <a:t>dimethyl-1</a:t>
            </a:r>
            <a:r>
              <a:rPr lang="fr-FR" sz="1050" i="1" dirty="0" smtClean="0"/>
              <a:t>H</a:t>
            </a:r>
            <a:r>
              <a:rPr lang="fr-FR" sz="1050" dirty="0" smtClean="0"/>
              <a:t>-imidazo[4,5-						</a:t>
            </a:r>
            <a:r>
              <a:rPr lang="fr-FR" sz="1050" i="1" dirty="0" smtClean="0"/>
              <a:t>c</a:t>
            </a:r>
            <a:r>
              <a:rPr lang="fr-FR" sz="1050" dirty="0" smtClean="0"/>
              <a:t>]quinolin-1-ethanol</a:t>
            </a:r>
            <a:r>
              <a:rPr lang="fr-FR" sz="1050" dirty="0"/>
              <a:t>)</a:t>
            </a:r>
            <a:r>
              <a:rPr lang="fr-FR" sz="1050" dirty="0" smtClean="0"/>
              <a:t> </a:t>
            </a:r>
            <a:endParaRPr lang="fr-FR" sz="1050" dirty="0"/>
          </a:p>
        </p:txBody>
      </p:sp>
      <p:sp>
        <p:nvSpPr>
          <p:cNvPr id="5" name="Rectangle 4"/>
          <p:cNvSpPr/>
          <p:nvPr/>
        </p:nvSpPr>
        <p:spPr>
          <a:xfrm>
            <a:off x="2119759" y="3426607"/>
            <a:ext cx="1392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TLR7 </a:t>
            </a:r>
            <a:r>
              <a:rPr lang="fr-FR" sz="1200" dirty="0" err="1" smtClean="0">
                <a:solidFill>
                  <a:srgbClr val="FF0000"/>
                </a:solidFill>
              </a:rPr>
              <a:t>SMIPs</a:t>
            </a:r>
            <a:r>
              <a:rPr lang="fr-FR" sz="1200" dirty="0" smtClean="0">
                <a:solidFill>
                  <a:srgbClr val="FF0000"/>
                </a:solidFill>
              </a:rPr>
              <a:t> surtout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90133" y="3285345"/>
            <a:ext cx="1392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TLR8 </a:t>
            </a:r>
            <a:r>
              <a:rPr lang="fr-FR" sz="1200" dirty="0" err="1" smtClean="0">
                <a:solidFill>
                  <a:srgbClr val="FF0000"/>
                </a:solidFill>
              </a:rPr>
              <a:t>SMIPs</a:t>
            </a:r>
            <a:r>
              <a:rPr lang="fr-FR" sz="1200" dirty="0" smtClean="0">
                <a:solidFill>
                  <a:srgbClr val="FF0000"/>
                </a:solidFill>
              </a:rPr>
              <a:t> surtout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57"/>
          <p:cNvSpPr>
            <a:spLocks noChangeArrowheads="1"/>
          </p:cNvSpPr>
          <p:nvPr/>
        </p:nvSpPr>
        <p:spPr bwMode="auto">
          <a:xfrm>
            <a:off x="6370127" y="3357562"/>
            <a:ext cx="416451" cy="45225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50" name="Freeform 3"/>
          <p:cNvSpPr>
            <a:spLocks/>
          </p:cNvSpPr>
          <p:nvPr/>
        </p:nvSpPr>
        <p:spPr bwMode="auto">
          <a:xfrm rot="16358952">
            <a:off x="6359924" y="3715676"/>
            <a:ext cx="408547" cy="107371"/>
          </a:xfrm>
          <a:custGeom>
            <a:avLst/>
            <a:gdLst/>
            <a:ahLst/>
            <a:cxnLst>
              <a:cxn ang="0">
                <a:pos x="327" y="106"/>
              </a:cxn>
              <a:cxn ang="0">
                <a:pos x="350" y="103"/>
              </a:cxn>
              <a:cxn ang="0">
                <a:pos x="368" y="96"/>
              </a:cxn>
              <a:cxn ang="0">
                <a:pos x="373" y="92"/>
              </a:cxn>
              <a:cxn ang="0">
                <a:pos x="353" y="85"/>
              </a:cxn>
              <a:cxn ang="0">
                <a:pos x="337" y="69"/>
              </a:cxn>
              <a:cxn ang="0">
                <a:pos x="333" y="53"/>
              </a:cxn>
              <a:cxn ang="0">
                <a:pos x="340" y="33"/>
              </a:cxn>
              <a:cxn ang="0">
                <a:pos x="356" y="19"/>
              </a:cxn>
              <a:cxn ang="0">
                <a:pos x="373" y="14"/>
              </a:cxn>
              <a:cxn ang="0">
                <a:pos x="357" y="5"/>
              </a:cxn>
              <a:cxn ang="0">
                <a:pos x="337" y="0"/>
              </a:cxn>
              <a:cxn ang="0">
                <a:pos x="327" y="0"/>
              </a:cxn>
              <a:cxn ang="0">
                <a:pos x="308" y="3"/>
              </a:cxn>
              <a:cxn ang="0">
                <a:pos x="298" y="11"/>
              </a:cxn>
              <a:cxn ang="0">
                <a:pos x="291" y="21"/>
              </a:cxn>
              <a:cxn ang="0">
                <a:pos x="283" y="30"/>
              </a:cxn>
              <a:cxn ang="0">
                <a:pos x="268" y="36"/>
              </a:cxn>
              <a:cxn ang="0">
                <a:pos x="264" y="37"/>
              </a:cxn>
              <a:cxn ang="0">
                <a:pos x="252" y="37"/>
              </a:cxn>
              <a:cxn ang="0">
                <a:pos x="238" y="36"/>
              </a:cxn>
              <a:cxn ang="0">
                <a:pos x="222" y="35"/>
              </a:cxn>
              <a:cxn ang="0">
                <a:pos x="205" y="33"/>
              </a:cxn>
              <a:cxn ang="0">
                <a:pos x="185" y="30"/>
              </a:cxn>
              <a:cxn ang="0">
                <a:pos x="164" y="27"/>
              </a:cxn>
              <a:cxn ang="0">
                <a:pos x="142" y="24"/>
              </a:cxn>
              <a:cxn ang="0">
                <a:pos x="118" y="22"/>
              </a:cxn>
              <a:cxn ang="0">
                <a:pos x="92" y="21"/>
              </a:cxn>
              <a:cxn ang="0">
                <a:pos x="69" y="20"/>
              </a:cxn>
              <a:cxn ang="0">
                <a:pos x="43" y="22"/>
              </a:cxn>
              <a:cxn ang="0">
                <a:pos x="24" y="28"/>
              </a:cxn>
              <a:cxn ang="0">
                <a:pos x="10" y="35"/>
              </a:cxn>
              <a:cxn ang="0">
                <a:pos x="2" y="45"/>
              </a:cxn>
              <a:cxn ang="0">
                <a:pos x="0" y="55"/>
              </a:cxn>
              <a:cxn ang="0">
                <a:pos x="3" y="65"/>
              </a:cxn>
              <a:cxn ang="0">
                <a:pos x="12" y="74"/>
              </a:cxn>
              <a:cxn ang="0">
                <a:pos x="26" y="81"/>
              </a:cxn>
              <a:cxn ang="0">
                <a:pos x="47" y="86"/>
              </a:cxn>
              <a:cxn ang="0">
                <a:pos x="69" y="87"/>
              </a:cxn>
              <a:cxn ang="0">
                <a:pos x="96" y="87"/>
              </a:cxn>
              <a:cxn ang="0">
                <a:pos x="122" y="85"/>
              </a:cxn>
              <a:cxn ang="0">
                <a:pos x="146" y="82"/>
              </a:cxn>
              <a:cxn ang="0">
                <a:pos x="168" y="79"/>
              </a:cxn>
              <a:cxn ang="0">
                <a:pos x="189" y="76"/>
              </a:cxn>
              <a:cxn ang="0">
                <a:pos x="208" y="73"/>
              </a:cxn>
              <a:cxn ang="0">
                <a:pos x="225" y="71"/>
              </a:cxn>
              <a:cxn ang="0">
                <a:pos x="240" y="69"/>
              </a:cxn>
              <a:cxn ang="0">
                <a:pos x="254" y="68"/>
              </a:cxn>
              <a:cxn ang="0">
                <a:pos x="264" y="69"/>
              </a:cxn>
              <a:cxn ang="0">
                <a:pos x="281" y="74"/>
              </a:cxn>
              <a:cxn ang="0">
                <a:pos x="290" y="83"/>
              </a:cxn>
              <a:cxn ang="0">
                <a:pos x="297" y="93"/>
              </a:cxn>
              <a:cxn ang="0">
                <a:pos x="307" y="102"/>
              </a:cxn>
              <a:cxn ang="0">
                <a:pos x="325" y="106"/>
              </a:cxn>
              <a:cxn ang="0">
                <a:pos x="327" y="106"/>
              </a:cxn>
            </a:cxnLst>
            <a:rect l="0" t="0" r="r" b="b"/>
            <a:pathLst>
              <a:path w="374" h="106">
                <a:moveTo>
                  <a:pt x="327" y="106"/>
                </a:moveTo>
                <a:lnTo>
                  <a:pt x="350" y="103"/>
                </a:lnTo>
                <a:lnTo>
                  <a:pt x="368" y="96"/>
                </a:lnTo>
                <a:lnTo>
                  <a:pt x="373" y="92"/>
                </a:lnTo>
                <a:lnTo>
                  <a:pt x="353" y="85"/>
                </a:lnTo>
                <a:lnTo>
                  <a:pt x="337" y="69"/>
                </a:lnTo>
                <a:lnTo>
                  <a:pt x="333" y="53"/>
                </a:lnTo>
                <a:lnTo>
                  <a:pt x="340" y="33"/>
                </a:lnTo>
                <a:lnTo>
                  <a:pt x="356" y="19"/>
                </a:lnTo>
                <a:lnTo>
                  <a:pt x="373" y="14"/>
                </a:lnTo>
                <a:lnTo>
                  <a:pt x="357" y="5"/>
                </a:lnTo>
                <a:lnTo>
                  <a:pt x="337" y="0"/>
                </a:lnTo>
                <a:lnTo>
                  <a:pt x="327" y="0"/>
                </a:lnTo>
                <a:lnTo>
                  <a:pt x="308" y="3"/>
                </a:lnTo>
                <a:lnTo>
                  <a:pt x="298" y="11"/>
                </a:lnTo>
                <a:lnTo>
                  <a:pt x="291" y="21"/>
                </a:lnTo>
                <a:lnTo>
                  <a:pt x="283" y="30"/>
                </a:lnTo>
                <a:lnTo>
                  <a:pt x="268" y="36"/>
                </a:lnTo>
                <a:lnTo>
                  <a:pt x="264" y="37"/>
                </a:lnTo>
                <a:lnTo>
                  <a:pt x="252" y="37"/>
                </a:lnTo>
                <a:lnTo>
                  <a:pt x="238" y="36"/>
                </a:lnTo>
                <a:lnTo>
                  <a:pt x="222" y="35"/>
                </a:lnTo>
                <a:lnTo>
                  <a:pt x="205" y="33"/>
                </a:lnTo>
                <a:lnTo>
                  <a:pt x="185" y="30"/>
                </a:lnTo>
                <a:lnTo>
                  <a:pt x="164" y="27"/>
                </a:lnTo>
                <a:lnTo>
                  <a:pt x="142" y="24"/>
                </a:lnTo>
                <a:lnTo>
                  <a:pt x="118" y="22"/>
                </a:lnTo>
                <a:lnTo>
                  <a:pt x="92" y="21"/>
                </a:lnTo>
                <a:lnTo>
                  <a:pt x="69" y="20"/>
                </a:lnTo>
                <a:lnTo>
                  <a:pt x="43" y="22"/>
                </a:lnTo>
                <a:lnTo>
                  <a:pt x="24" y="28"/>
                </a:lnTo>
                <a:lnTo>
                  <a:pt x="10" y="35"/>
                </a:lnTo>
                <a:lnTo>
                  <a:pt x="2" y="45"/>
                </a:lnTo>
                <a:lnTo>
                  <a:pt x="0" y="55"/>
                </a:lnTo>
                <a:lnTo>
                  <a:pt x="3" y="65"/>
                </a:lnTo>
                <a:lnTo>
                  <a:pt x="12" y="74"/>
                </a:lnTo>
                <a:lnTo>
                  <a:pt x="26" y="81"/>
                </a:lnTo>
                <a:lnTo>
                  <a:pt x="47" y="86"/>
                </a:lnTo>
                <a:lnTo>
                  <a:pt x="69" y="87"/>
                </a:lnTo>
                <a:lnTo>
                  <a:pt x="96" y="87"/>
                </a:lnTo>
                <a:lnTo>
                  <a:pt x="122" y="85"/>
                </a:lnTo>
                <a:lnTo>
                  <a:pt x="146" y="82"/>
                </a:lnTo>
                <a:lnTo>
                  <a:pt x="168" y="79"/>
                </a:lnTo>
                <a:lnTo>
                  <a:pt x="189" y="76"/>
                </a:lnTo>
                <a:lnTo>
                  <a:pt x="208" y="73"/>
                </a:lnTo>
                <a:lnTo>
                  <a:pt x="225" y="71"/>
                </a:lnTo>
                <a:lnTo>
                  <a:pt x="240" y="69"/>
                </a:lnTo>
                <a:lnTo>
                  <a:pt x="254" y="68"/>
                </a:lnTo>
                <a:lnTo>
                  <a:pt x="264" y="69"/>
                </a:lnTo>
                <a:lnTo>
                  <a:pt x="281" y="74"/>
                </a:lnTo>
                <a:lnTo>
                  <a:pt x="290" y="83"/>
                </a:lnTo>
                <a:lnTo>
                  <a:pt x="297" y="93"/>
                </a:lnTo>
                <a:lnTo>
                  <a:pt x="307" y="102"/>
                </a:lnTo>
                <a:lnTo>
                  <a:pt x="325" y="106"/>
                </a:lnTo>
                <a:lnTo>
                  <a:pt x="327" y="10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28596" y="48264"/>
            <a:ext cx="61436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immunostimulants ou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immunopotentiateurs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5" name="Text Box 11"/>
          <p:cNvSpPr txBox="1">
            <a:spLocks noChangeArrowheads="1"/>
          </p:cNvSpPr>
          <p:nvPr/>
        </p:nvSpPr>
        <p:spPr bwMode="auto">
          <a:xfrm>
            <a:off x="3992473" y="3692727"/>
            <a:ext cx="7938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400" dirty="0" smtClean="0"/>
              <a:t>TLR9</a:t>
            </a:r>
            <a:endParaRPr lang="fr-FR" sz="1400" dirty="0"/>
          </a:p>
        </p:txBody>
      </p:sp>
      <p:sp>
        <p:nvSpPr>
          <p:cNvPr id="156" name="Text Box 12"/>
          <p:cNvSpPr txBox="1">
            <a:spLocks noChangeArrowheads="1"/>
          </p:cNvSpPr>
          <p:nvPr/>
        </p:nvSpPr>
        <p:spPr bwMode="auto">
          <a:xfrm>
            <a:off x="4000496" y="4478545"/>
            <a:ext cx="10715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400" dirty="0" err="1" smtClean="0"/>
              <a:t>ODNs</a:t>
            </a:r>
            <a:endParaRPr lang="fr-FR" sz="1400" dirty="0"/>
          </a:p>
        </p:txBody>
      </p:sp>
      <p:sp>
        <p:nvSpPr>
          <p:cNvPr id="158" name="Text Box 14"/>
          <p:cNvSpPr txBox="1">
            <a:spLocks noChangeArrowheads="1"/>
          </p:cNvSpPr>
          <p:nvPr/>
        </p:nvSpPr>
        <p:spPr bwMode="auto">
          <a:xfrm>
            <a:off x="3929058" y="3406975"/>
            <a:ext cx="1108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400" dirty="0" err="1"/>
              <a:t>endosome</a:t>
            </a:r>
            <a:endParaRPr lang="fr-FR" sz="1400" dirty="0"/>
          </a:p>
        </p:txBody>
      </p:sp>
      <p:sp>
        <p:nvSpPr>
          <p:cNvPr id="160" name="Text Box 16"/>
          <p:cNvSpPr txBox="1">
            <a:spLocks noChangeArrowheads="1"/>
          </p:cNvSpPr>
          <p:nvPr/>
        </p:nvSpPr>
        <p:spPr bwMode="auto">
          <a:xfrm>
            <a:off x="285720" y="5718192"/>
            <a:ext cx="3643338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500" dirty="0" smtClean="0"/>
              <a:t>                                 </a:t>
            </a:r>
            <a:r>
              <a:rPr lang="fr-FR" sz="1500" dirty="0" err="1" smtClean="0"/>
              <a:t>INF</a:t>
            </a:r>
            <a:r>
              <a:rPr lang="fr-FR" sz="1500" dirty="0" err="1" smtClean="0">
                <a:latin typeface="Times New Roman" pitchFamily="18" charset="0"/>
              </a:rPr>
              <a:t>α</a:t>
            </a:r>
            <a:r>
              <a:rPr lang="fr-FR" sz="1500" dirty="0" smtClean="0">
                <a:latin typeface="Times New Roman" pitchFamily="18" charset="0"/>
              </a:rPr>
              <a:t>/β</a:t>
            </a:r>
            <a:r>
              <a:rPr lang="fr-FR" sz="1500" dirty="0" smtClean="0"/>
              <a:t> ++++</a:t>
            </a:r>
          </a:p>
          <a:p>
            <a:pPr marL="263525" indent="-179388">
              <a:spcBef>
                <a:spcPct val="30000"/>
              </a:spcBef>
            </a:pPr>
            <a:r>
              <a:rPr lang="fr-FR" sz="1500" dirty="0" smtClean="0"/>
              <a:t>Activation/maturation (↗ ↗  molécules  HLAII et de </a:t>
            </a:r>
            <a:r>
              <a:rPr lang="fr-FR" sz="1500" dirty="0" err="1" smtClean="0"/>
              <a:t>costimulation</a:t>
            </a:r>
            <a:r>
              <a:rPr lang="fr-FR" sz="1500" dirty="0" smtClean="0"/>
              <a:t>)</a:t>
            </a:r>
            <a:endParaRPr lang="fr-FR" sz="1500" dirty="0"/>
          </a:p>
        </p:txBody>
      </p:sp>
      <p:sp>
        <p:nvSpPr>
          <p:cNvPr id="181" name="Text Box 39"/>
          <p:cNvSpPr txBox="1">
            <a:spLocks noChangeArrowheads="1"/>
          </p:cNvSpPr>
          <p:nvPr/>
        </p:nvSpPr>
        <p:spPr bwMode="auto">
          <a:xfrm>
            <a:off x="7643834" y="3571876"/>
            <a:ext cx="1285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400" dirty="0" smtClean="0"/>
              <a:t>Lymphocyte B</a:t>
            </a:r>
            <a:endParaRPr lang="fr-FR" sz="1400" dirty="0"/>
          </a:p>
        </p:txBody>
      </p:sp>
      <p:sp>
        <p:nvSpPr>
          <p:cNvPr id="182" name="Text Box 40"/>
          <p:cNvSpPr txBox="1">
            <a:spLocks noChangeArrowheads="1"/>
          </p:cNvSpPr>
          <p:nvPr/>
        </p:nvSpPr>
        <p:spPr bwMode="auto">
          <a:xfrm>
            <a:off x="4286248" y="5706050"/>
            <a:ext cx="4714908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fr-FR" sz="1500" dirty="0" smtClean="0">
                <a:latin typeface="+mj-lt"/>
              </a:rPr>
              <a:t>  ↗ ↗ IL6 </a:t>
            </a:r>
            <a:r>
              <a:rPr lang="fr-FR" sz="1500" dirty="0" err="1" smtClean="0">
                <a:latin typeface="+mj-lt"/>
              </a:rPr>
              <a:t>et,Molécules</a:t>
            </a:r>
            <a:r>
              <a:rPr lang="fr-FR" sz="1500" dirty="0" smtClean="0">
                <a:latin typeface="+mj-lt"/>
              </a:rPr>
              <a:t> </a:t>
            </a:r>
            <a:r>
              <a:rPr lang="fr-FR" sz="1500" dirty="0">
                <a:latin typeface="+mj-lt"/>
              </a:rPr>
              <a:t>de </a:t>
            </a:r>
            <a:r>
              <a:rPr lang="fr-FR" sz="1500" dirty="0" err="1">
                <a:latin typeface="+mj-lt"/>
              </a:rPr>
              <a:t>costimulation</a:t>
            </a:r>
            <a:r>
              <a:rPr lang="fr-FR" sz="1500" dirty="0">
                <a:latin typeface="+mj-lt"/>
              </a:rPr>
              <a:t> </a:t>
            </a:r>
            <a:endParaRPr lang="fr-FR" sz="1500" dirty="0" smtClean="0">
              <a:latin typeface="+mj-lt"/>
            </a:endParaRP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fr-FR" sz="1500" dirty="0" smtClean="0">
                <a:latin typeface="+mj-lt"/>
              </a:rPr>
              <a:t>  activation </a:t>
            </a:r>
            <a:r>
              <a:rPr lang="fr-FR" sz="1500" dirty="0" err="1" smtClean="0">
                <a:latin typeface="+mj-lt"/>
              </a:rPr>
              <a:t>polyclonale</a:t>
            </a:r>
            <a:r>
              <a:rPr lang="fr-FR" sz="1500" dirty="0" smtClean="0">
                <a:latin typeface="+mj-lt"/>
              </a:rPr>
              <a:t> et  sécrétion d’</a:t>
            </a:r>
            <a:r>
              <a:rPr lang="fr-FR" sz="1500" dirty="0" err="1" smtClean="0">
                <a:latin typeface="+mj-lt"/>
              </a:rPr>
              <a:t>IgMs</a:t>
            </a:r>
            <a:r>
              <a:rPr lang="fr-FR" sz="1500" dirty="0" smtClean="0">
                <a:latin typeface="+mj-lt"/>
              </a:rPr>
              <a:t> </a:t>
            </a:r>
            <a:r>
              <a:rPr lang="fr-FR" sz="1500" dirty="0" err="1" smtClean="0">
                <a:latin typeface="+mj-lt"/>
              </a:rPr>
              <a:t>polyclonales</a:t>
            </a:r>
            <a:r>
              <a:rPr lang="fr-FR" sz="1500" dirty="0" smtClean="0">
                <a:latin typeface="+mj-lt"/>
              </a:rPr>
              <a:t>.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fr-FR" sz="1500" dirty="0" smtClean="0">
                <a:latin typeface="+mj-lt"/>
              </a:rPr>
              <a:t> inhibition de l’</a:t>
            </a:r>
            <a:r>
              <a:rPr lang="fr-FR" sz="1500" dirty="0" err="1" smtClean="0">
                <a:latin typeface="+mj-lt"/>
              </a:rPr>
              <a:t>apoptose</a:t>
            </a:r>
            <a:r>
              <a:rPr lang="fr-FR" sz="1500" dirty="0" smtClean="0">
                <a:latin typeface="+mj-lt"/>
              </a:rPr>
              <a:t> (longue   mémoire)</a:t>
            </a:r>
          </a:p>
          <a:p>
            <a:pPr>
              <a:spcBef>
                <a:spcPct val="30000"/>
              </a:spcBef>
            </a:pPr>
            <a:endParaRPr lang="fr-FR" sz="1500" dirty="0" smtClean="0">
              <a:latin typeface="+mj-lt"/>
            </a:endParaRPr>
          </a:p>
        </p:txBody>
      </p:sp>
      <p:sp>
        <p:nvSpPr>
          <p:cNvPr id="197" name="Ellipse 196"/>
          <p:cNvSpPr/>
          <p:nvPr/>
        </p:nvSpPr>
        <p:spPr>
          <a:xfrm>
            <a:off x="3954777" y="4097661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Ellipse 198"/>
          <p:cNvSpPr/>
          <p:nvPr/>
        </p:nvSpPr>
        <p:spPr>
          <a:xfrm>
            <a:off x="4026215" y="4240537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Ellipse 199"/>
          <p:cNvSpPr/>
          <p:nvPr/>
        </p:nvSpPr>
        <p:spPr>
          <a:xfrm>
            <a:off x="4169091" y="4429132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Ellipse 200"/>
          <p:cNvSpPr/>
          <p:nvPr/>
        </p:nvSpPr>
        <p:spPr>
          <a:xfrm>
            <a:off x="4026215" y="4454851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Ellipse 201"/>
          <p:cNvSpPr/>
          <p:nvPr/>
        </p:nvSpPr>
        <p:spPr>
          <a:xfrm>
            <a:off x="4071934" y="4383413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Ellipse 202"/>
          <p:cNvSpPr/>
          <p:nvPr/>
        </p:nvSpPr>
        <p:spPr>
          <a:xfrm>
            <a:off x="4097653" y="4097661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Ellipse 203"/>
          <p:cNvSpPr/>
          <p:nvPr/>
        </p:nvSpPr>
        <p:spPr>
          <a:xfrm>
            <a:off x="3740463" y="4286256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Ellipse 204"/>
          <p:cNvSpPr/>
          <p:nvPr/>
        </p:nvSpPr>
        <p:spPr>
          <a:xfrm>
            <a:off x="4286248" y="4240537"/>
            <a:ext cx="45719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2" name="Connecteur droit avec flèche 211"/>
          <p:cNvCxnSpPr/>
          <p:nvPr/>
        </p:nvCxnSpPr>
        <p:spPr>
          <a:xfrm rot="5400000">
            <a:off x="6392875" y="546220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3" name="Text Box 8"/>
          <p:cNvSpPr txBox="1">
            <a:spLocks noChangeArrowheads="1"/>
          </p:cNvSpPr>
          <p:nvPr/>
        </p:nvSpPr>
        <p:spPr bwMode="auto">
          <a:xfrm>
            <a:off x="29924" y="3632816"/>
            <a:ext cx="2041746" cy="36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400" dirty="0" smtClean="0"/>
              <a:t>CD </a:t>
            </a:r>
            <a:r>
              <a:rPr lang="fr-FR" sz="1400" dirty="0" err="1" smtClean="0"/>
              <a:t>plasmacytoide</a:t>
            </a:r>
            <a:endParaRPr lang="fr-FR" sz="1400" dirty="0"/>
          </a:p>
        </p:txBody>
      </p:sp>
      <p:cxnSp>
        <p:nvCxnSpPr>
          <p:cNvPr id="211" name="Connecteur droit avec flèche 210"/>
          <p:cNvCxnSpPr/>
          <p:nvPr/>
        </p:nvCxnSpPr>
        <p:spPr>
          <a:xfrm rot="5400000">
            <a:off x="2143030" y="5429186"/>
            <a:ext cx="426720" cy="2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Groupe 225"/>
          <p:cNvGrpSpPr/>
          <p:nvPr/>
        </p:nvGrpSpPr>
        <p:grpSpPr>
          <a:xfrm>
            <a:off x="1285852" y="3000372"/>
            <a:ext cx="1996030" cy="2103880"/>
            <a:chOff x="1214414" y="3714752"/>
            <a:chExt cx="1107818" cy="1326977"/>
          </a:xfrm>
        </p:grpSpPr>
        <p:sp>
          <p:nvSpPr>
            <p:cNvPr id="150" name="Oval 56"/>
            <p:cNvSpPr>
              <a:spLocks noChangeArrowheads="1"/>
            </p:cNvSpPr>
            <p:nvPr/>
          </p:nvSpPr>
          <p:spPr bwMode="auto">
            <a:xfrm>
              <a:off x="1537432" y="4541393"/>
              <a:ext cx="508090" cy="33226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" name="Oval 57"/>
            <p:cNvSpPr>
              <a:spLocks noChangeArrowheads="1"/>
            </p:cNvSpPr>
            <p:nvPr/>
          </p:nvSpPr>
          <p:spPr bwMode="auto">
            <a:xfrm>
              <a:off x="1536414" y="3831930"/>
              <a:ext cx="231135" cy="2852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96" name="Freeform 3"/>
            <p:cNvSpPr>
              <a:spLocks/>
            </p:cNvSpPr>
            <p:nvPr/>
          </p:nvSpPr>
          <p:spPr bwMode="auto">
            <a:xfrm rot="16358952">
              <a:off x="1515284" y="4061868"/>
              <a:ext cx="257682" cy="59592"/>
            </a:xfrm>
            <a:custGeom>
              <a:avLst/>
              <a:gdLst/>
              <a:ahLst/>
              <a:cxnLst>
                <a:cxn ang="0">
                  <a:pos x="327" y="106"/>
                </a:cxn>
                <a:cxn ang="0">
                  <a:pos x="350" y="103"/>
                </a:cxn>
                <a:cxn ang="0">
                  <a:pos x="368" y="96"/>
                </a:cxn>
                <a:cxn ang="0">
                  <a:pos x="373" y="92"/>
                </a:cxn>
                <a:cxn ang="0">
                  <a:pos x="353" y="85"/>
                </a:cxn>
                <a:cxn ang="0">
                  <a:pos x="337" y="69"/>
                </a:cxn>
                <a:cxn ang="0">
                  <a:pos x="333" y="53"/>
                </a:cxn>
                <a:cxn ang="0">
                  <a:pos x="340" y="33"/>
                </a:cxn>
                <a:cxn ang="0">
                  <a:pos x="356" y="19"/>
                </a:cxn>
                <a:cxn ang="0">
                  <a:pos x="373" y="14"/>
                </a:cxn>
                <a:cxn ang="0">
                  <a:pos x="357" y="5"/>
                </a:cxn>
                <a:cxn ang="0">
                  <a:pos x="337" y="0"/>
                </a:cxn>
                <a:cxn ang="0">
                  <a:pos x="327" y="0"/>
                </a:cxn>
                <a:cxn ang="0">
                  <a:pos x="308" y="3"/>
                </a:cxn>
                <a:cxn ang="0">
                  <a:pos x="298" y="11"/>
                </a:cxn>
                <a:cxn ang="0">
                  <a:pos x="291" y="21"/>
                </a:cxn>
                <a:cxn ang="0">
                  <a:pos x="283" y="30"/>
                </a:cxn>
                <a:cxn ang="0">
                  <a:pos x="268" y="36"/>
                </a:cxn>
                <a:cxn ang="0">
                  <a:pos x="264" y="37"/>
                </a:cxn>
                <a:cxn ang="0">
                  <a:pos x="252" y="37"/>
                </a:cxn>
                <a:cxn ang="0">
                  <a:pos x="238" y="36"/>
                </a:cxn>
                <a:cxn ang="0">
                  <a:pos x="222" y="35"/>
                </a:cxn>
                <a:cxn ang="0">
                  <a:pos x="205" y="33"/>
                </a:cxn>
                <a:cxn ang="0">
                  <a:pos x="185" y="30"/>
                </a:cxn>
                <a:cxn ang="0">
                  <a:pos x="164" y="27"/>
                </a:cxn>
                <a:cxn ang="0">
                  <a:pos x="142" y="24"/>
                </a:cxn>
                <a:cxn ang="0">
                  <a:pos x="118" y="22"/>
                </a:cxn>
                <a:cxn ang="0">
                  <a:pos x="92" y="21"/>
                </a:cxn>
                <a:cxn ang="0">
                  <a:pos x="69" y="20"/>
                </a:cxn>
                <a:cxn ang="0">
                  <a:pos x="43" y="22"/>
                </a:cxn>
                <a:cxn ang="0">
                  <a:pos x="24" y="28"/>
                </a:cxn>
                <a:cxn ang="0">
                  <a:pos x="10" y="35"/>
                </a:cxn>
                <a:cxn ang="0">
                  <a:pos x="2" y="45"/>
                </a:cxn>
                <a:cxn ang="0">
                  <a:pos x="0" y="55"/>
                </a:cxn>
                <a:cxn ang="0">
                  <a:pos x="3" y="65"/>
                </a:cxn>
                <a:cxn ang="0">
                  <a:pos x="12" y="74"/>
                </a:cxn>
                <a:cxn ang="0">
                  <a:pos x="26" y="81"/>
                </a:cxn>
                <a:cxn ang="0">
                  <a:pos x="47" y="86"/>
                </a:cxn>
                <a:cxn ang="0">
                  <a:pos x="69" y="87"/>
                </a:cxn>
                <a:cxn ang="0">
                  <a:pos x="96" y="87"/>
                </a:cxn>
                <a:cxn ang="0">
                  <a:pos x="122" y="85"/>
                </a:cxn>
                <a:cxn ang="0">
                  <a:pos x="146" y="82"/>
                </a:cxn>
                <a:cxn ang="0">
                  <a:pos x="168" y="79"/>
                </a:cxn>
                <a:cxn ang="0">
                  <a:pos x="189" y="76"/>
                </a:cxn>
                <a:cxn ang="0">
                  <a:pos x="208" y="73"/>
                </a:cxn>
                <a:cxn ang="0">
                  <a:pos x="225" y="71"/>
                </a:cxn>
                <a:cxn ang="0">
                  <a:pos x="240" y="69"/>
                </a:cxn>
                <a:cxn ang="0">
                  <a:pos x="254" y="68"/>
                </a:cxn>
                <a:cxn ang="0">
                  <a:pos x="264" y="69"/>
                </a:cxn>
                <a:cxn ang="0">
                  <a:pos x="281" y="74"/>
                </a:cxn>
                <a:cxn ang="0">
                  <a:pos x="290" y="83"/>
                </a:cxn>
                <a:cxn ang="0">
                  <a:pos x="297" y="93"/>
                </a:cxn>
                <a:cxn ang="0">
                  <a:pos x="307" y="102"/>
                </a:cxn>
                <a:cxn ang="0">
                  <a:pos x="325" y="106"/>
                </a:cxn>
                <a:cxn ang="0">
                  <a:pos x="327" y="106"/>
                </a:cxn>
              </a:cxnLst>
              <a:rect l="0" t="0" r="r" b="b"/>
              <a:pathLst>
                <a:path w="374" h="106">
                  <a:moveTo>
                    <a:pt x="327" y="106"/>
                  </a:moveTo>
                  <a:lnTo>
                    <a:pt x="350" y="103"/>
                  </a:lnTo>
                  <a:lnTo>
                    <a:pt x="368" y="96"/>
                  </a:lnTo>
                  <a:lnTo>
                    <a:pt x="373" y="92"/>
                  </a:lnTo>
                  <a:lnTo>
                    <a:pt x="353" y="85"/>
                  </a:lnTo>
                  <a:lnTo>
                    <a:pt x="337" y="69"/>
                  </a:lnTo>
                  <a:lnTo>
                    <a:pt x="333" y="53"/>
                  </a:lnTo>
                  <a:lnTo>
                    <a:pt x="340" y="33"/>
                  </a:lnTo>
                  <a:lnTo>
                    <a:pt x="356" y="19"/>
                  </a:lnTo>
                  <a:lnTo>
                    <a:pt x="373" y="14"/>
                  </a:lnTo>
                  <a:lnTo>
                    <a:pt x="357" y="5"/>
                  </a:lnTo>
                  <a:lnTo>
                    <a:pt x="337" y="0"/>
                  </a:lnTo>
                  <a:lnTo>
                    <a:pt x="327" y="0"/>
                  </a:lnTo>
                  <a:lnTo>
                    <a:pt x="308" y="3"/>
                  </a:lnTo>
                  <a:lnTo>
                    <a:pt x="298" y="11"/>
                  </a:lnTo>
                  <a:lnTo>
                    <a:pt x="291" y="21"/>
                  </a:lnTo>
                  <a:lnTo>
                    <a:pt x="283" y="30"/>
                  </a:lnTo>
                  <a:lnTo>
                    <a:pt x="268" y="36"/>
                  </a:lnTo>
                  <a:lnTo>
                    <a:pt x="264" y="37"/>
                  </a:lnTo>
                  <a:lnTo>
                    <a:pt x="252" y="37"/>
                  </a:lnTo>
                  <a:lnTo>
                    <a:pt x="238" y="36"/>
                  </a:lnTo>
                  <a:lnTo>
                    <a:pt x="222" y="35"/>
                  </a:lnTo>
                  <a:lnTo>
                    <a:pt x="205" y="33"/>
                  </a:lnTo>
                  <a:lnTo>
                    <a:pt x="185" y="30"/>
                  </a:lnTo>
                  <a:lnTo>
                    <a:pt x="164" y="27"/>
                  </a:lnTo>
                  <a:lnTo>
                    <a:pt x="142" y="24"/>
                  </a:lnTo>
                  <a:lnTo>
                    <a:pt x="118" y="22"/>
                  </a:lnTo>
                  <a:lnTo>
                    <a:pt x="92" y="21"/>
                  </a:lnTo>
                  <a:lnTo>
                    <a:pt x="69" y="20"/>
                  </a:lnTo>
                  <a:lnTo>
                    <a:pt x="43" y="22"/>
                  </a:lnTo>
                  <a:lnTo>
                    <a:pt x="24" y="28"/>
                  </a:lnTo>
                  <a:lnTo>
                    <a:pt x="10" y="35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3" y="65"/>
                  </a:lnTo>
                  <a:lnTo>
                    <a:pt x="12" y="74"/>
                  </a:lnTo>
                  <a:lnTo>
                    <a:pt x="26" y="81"/>
                  </a:lnTo>
                  <a:lnTo>
                    <a:pt x="47" y="86"/>
                  </a:lnTo>
                  <a:lnTo>
                    <a:pt x="69" y="87"/>
                  </a:lnTo>
                  <a:lnTo>
                    <a:pt x="96" y="87"/>
                  </a:lnTo>
                  <a:lnTo>
                    <a:pt x="122" y="85"/>
                  </a:lnTo>
                  <a:lnTo>
                    <a:pt x="146" y="82"/>
                  </a:lnTo>
                  <a:lnTo>
                    <a:pt x="168" y="79"/>
                  </a:lnTo>
                  <a:lnTo>
                    <a:pt x="189" y="76"/>
                  </a:lnTo>
                  <a:lnTo>
                    <a:pt x="208" y="73"/>
                  </a:lnTo>
                  <a:lnTo>
                    <a:pt x="225" y="71"/>
                  </a:lnTo>
                  <a:lnTo>
                    <a:pt x="240" y="69"/>
                  </a:lnTo>
                  <a:lnTo>
                    <a:pt x="254" y="68"/>
                  </a:lnTo>
                  <a:lnTo>
                    <a:pt x="264" y="69"/>
                  </a:lnTo>
                  <a:lnTo>
                    <a:pt x="281" y="74"/>
                  </a:lnTo>
                  <a:lnTo>
                    <a:pt x="290" y="83"/>
                  </a:lnTo>
                  <a:lnTo>
                    <a:pt x="297" y="93"/>
                  </a:lnTo>
                  <a:lnTo>
                    <a:pt x="307" y="102"/>
                  </a:lnTo>
                  <a:lnTo>
                    <a:pt x="325" y="106"/>
                  </a:lnTo>
                  <a:lnTo>
                    <a:pt x="327" y="1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Ellipse 197"/>
            <p:cNvSpPr/>
            <p:nvPr/>
          </p:nvSpPr>
          <p:spPr>
            <a:xfrm>
              <a:off x="1622261" y="3929066"/>
              <a:ext cx="45719" cy="4571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Oval 55"/>
            <p:cNvSpPr>
              <a:spLocks noChangeArrowheads="1"/>
            </p:cNvSpPr>
            <p:nvPr/>
          </p:nvSpPr>
          <p:spPr bwMode="auto">
            <a:xfrm>
              <a:off x="1214414" y="3714752"/>
              <a:ext cx="1107818" cy="1326977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22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51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224" name="Connecteur droit avec flèche 223"/>
            <p:cNvCxnSpPr/>
            <p:nvPr/>
          </p:nvCxnSpPr>
          <p:spPr>
            <a:xfrm rot="16200000" flipH="1">
              <a:off x="1500166" y="4357694"/>
              <a:ext cx="357190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16" name="Connecteur droit avec flèche 215"/>
          <p:cNvCxnSpPr/>
          <p:nvPr/>
        </p:nvCxnSpPr>
        <p:spPr>
          <a:xfrm rot="10800000">
            <a:off x="2351345" y="3316592"/>
            <a:ext cx="1577713" cy="183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eur droit avec flèche 219"/>
          <p:cNvCxnSpPr>
            <a:stCxn id="155" idx="1"/>
          </p:cNvCxnSpPr>
          <p:nvPr/>
        </p:nvCxnSpPr>
        <p:spPr>
          <a:xfrm rot="10800000">
            <a:off x="2285985" y="3786190"/>
            <a:ext cx="1706489" cy="60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28596" y="938438"/>
            <a:ext cx="8429684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400" dirty="0" smtClean="0"/>
              <a:t> Le ligand naturel du TLR9 est l’ADN des procaryotes (bactéries/virus),  riche en motifs </a:t>
            </a:r>
            <a:r>
              <a:rPr lang="fr-FR" sz="1400" dirty="0" err="1" smtClean="0"/>
              <a:t>CpG</a:t>
            </a:r>
            <a:r>
              <a:rPr lang="fr-FR" sz="1400" dirty="0" smtClean="0"/>
              <a:t> </a:t>
            </a:r>
            <a:r>
              <a:rPr lang="fr-FR" sz="1400" dirty="0" err="1" smtClean="0"/>
              <a:t>déméthylés</a:t>
            </a:r>
            <a:r>
              <a:rPr lang="fr-FR" sz="1400" dirty="0" smtClean="0"/>
              <a:t> qui sont    absents dans le génome des eucaryotes.  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400" dirty="0" smtClean="0"/>
              <a:t>  Les motifs </a:t>
            </a:r>
            <a:r>
              <a:rPr lang="fr-FR" sz="1400" dirty="0" err="1" smtClean="0"/>
              <a:t>CpG</a:t>
            </a:r>
            <a:r>
              <a:rPr lang="fr-FR" sz="1400" dirty="0" smtClean="0"/>
              <a:t> comportent les </a:t>
            </a:r>
            <a:r>
              <a:rPr lang="fr-FR" sz="1400" dirty="0" err="1" smtClean="0"/>
              <a:t>dinucléotides</a:t>
            </a:r>
            <a:r>
              <a:rPr lang="fr-FR" sz="1400" dirty="0" smtClean="0"/>
              <a:t>  CG et un petit nombre de bases de part et d’autre :</a:t>
            </a:r>
          </a:p>
          <a:p>
            <a:pPr marL="263525" lvl="1">
              <a:spcBef>
                <a:spcPct val="30000"/>
              </a:spcBef>
              <a:buFont typeface="Arial" pitchFamily="34" charset="0"/>
              <a:buChar char="•"/>
            </a:pPr>
            <a:r>
              <a:rPr lang="fr-FR" sz="1400" dirty="0" smtClean="0"/>
              <a:t>  Le TLR9 de la souris reconnait des motifs </a:t>
            </a:r>
            <a:r>
              <a:rPr lang="fr-FR" sz="1400" dirty="0" err="1" smtClean="0"/>
              <a:t>CpG</a:t>
            </a:r>
            <a:r>
              <a:rPr lang="fr-FR" sz="1400" dirty="0" smtClean="0"/>
              <a:t> comportant  : des </a:t>
            </a:r>
            <a:r>
              <a:rPr lang="fr-FR" sz="1400" dirty="0" err="1" smtClean="0"/>
              <a:t>dinucléotides</a:t>
            </a:r>
            <a:r>
              <a:rPr lang="fr-FR" sz="1400" dirty="0" smtClean="0"/>
              <a:t> CG délimités pas deux bases purines en 5’ , et 2 bases pyrimidines en 3’, la meilleur séquence étant </a:t>
            </a:r>
            <a:r>
              <a:rPr lang="fr-FR" sz="1400" b="1" dirty="0" smtClean="0"/>
              <a:t>: 5’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</a:rPr>
              <a:t>GA</a:t>
            </a:r>
            <a:r>
              <a:rPr lang="fr-FR" sz="1400" b="1" dirty="0" smtClean="0">
                <a:solidFill>
                  <a:srgbClr val="FF0000"/>
                </a:solidFill>
              </a:rPr>
              <a:t>CG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</a:rPr>
              <a:t>TT</a:t>
            </a:r>
            <a:r>
              <a:rPr lang="fr-FR" sz="1400" b="1" dirty="0" smtClean="0"/>
              <a:t>3’</a:t>
            </a:r>
          </a:p>
          <a:p>
            <a:pPr marL="263525" lvl="1">
              <a:spcBef>
                <a:spcPct val="30000"/>
              </a:spcBef>
              <a:buFont typeface="Arial" pitchFamily="34" charset="0"/>
              <a:buChar char="•"/>
              <a:tabLst>
                <a:tab pos="1787525" algn="l"/>
              </a:tabLst>
            </a:pPr>
            <a:r>
              <a:rPr lang="fr-FR" sz="1400" dirty="0" smtClean="0"/>
              <a:t>  Le TLR9 de l’homme, reconnait  des motifs </a:t>
            </a:r>
            <a:r>
              <a:rPr lang="fr-FR" sz="1400" dirty="0" err="1" smtClean="0"/>
              <a:t>CpG</a:t>
            </a:r>
            <a:r>
              <a:rPr lang="fr-FR" sz="1400" dirty="0" smtClean="0"/>
              <a:t> ayant la séquence optimale : </a:t>
            </a:r>
            <a:r>
              <a:rPr lang="fr-FR" sz="1400" b="1" dirty="0" smtClean="0"/>
              <a:t>5’ 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fr-FR" sz="1400" b="1" dirty="0" smtClean="0">
                <a:solidFill>
                  <a:srgbClr val="FF0000"/>
                </a:solidFill>
              </a:rPr>
              <a:t>CG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</a:rPr>
              <a:t>TT</a:t>
            </a:r>
            <a:r>
              <a:rPr lang="fr-FR" sz="1400" b="1" dirty="0" smtClean="0"/>
              <a:t>3’</a:t>
            </a:r>
            <a:r>
              <a:rPr lang="fr-FR" sz="1400" dirty="0" smtClean="0"/>
              <a:t> et/ou </a:t>
            </a:r>
            <a:r>
              <a:rPr lang="fr-FR" sz="1400" b="1" dirty="0" smtClean="0"/>
              <a:t>5’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fr-FR" sz="1400" b="1" dirty="0" smtClean="0">
                <a:solidFill>
                  <a:srgbClr val="FF0000"/>
                </a:solidFill>
              </a:rPr>
              <a:t>CG</a:t>
            </a:r>
            <a:r>
              <a:rPr lang="fr-FR" sz="1400" b="1" dirty="0" smtClean="0">
                <a:solidFill>
                  <a:schemeClr val="accent3">
                    <a:lumMod val="75000"/>
                  </a:schemeClr>
                </a:solidFill>
              </a:rPr>
              <a:t>TA</a:t>
            </a:r>
            <a:r>
              <a:rPr lang="fr-FR" sz="1400" b="1" dirty="0" smtClean="0"/>
              <a:t>3’</a:t>
            </a:r>
          </a:p>
          <a:p>
            <a:pPr marL="179388" indent="-179388">
              <a:spcBef>
                <a:spcPct val="30000"/>
              </a:spcBef>
              <a:buFont typeface="Wingdings" pitchFamily="2" charset="2"/>
              <a:buChar char="Ø"/>
              <a:tabLst>
                <a:tab pos="1787525" algn="l"/>
                <a:tab pos="7980363" algn="l"/>
              </a:tabLst>
            </a:pPr>
            <a:r>
              <a:rPr lang="fr-FR" sz="1400" b="1" dirty="0" smtClean="0"/>
              <a:t> </a:t>
            </a:r>
            <a:r>
              <a:rPr lang="fr-FR" sz="1400" dirty="0" smtClean="0"/>
              <a:t>Chez l’Homme, la cellule dendritique </a:t>
            </a:r>
            <a:r>
              <a:rPr lang="fr-FR" sz="1400" dirty="0" err="1" smtClean="0"/>
              <a:t>plasmacytoides</a:t>
            </a:r>
            <a:r>
              <a:rPr lang="fr-FR" sz="1400" dirty="0" smtClean="0"/>
              <a:t> et les lymphocytes B sont les seuls cellules qui expriment le TLR9, et comportent de ce fait une cible des </a:t>
            </a:r>
            <a:r>
              <a:rPr lang="fr-FR" sz="1400" dirty="0" err="1" smtClean="0"/>
              <a:t>ODNs</a:t>
            </a:r>
            <a:r>
              <a:rPr lang="fr-FR" sz="1400" dirty="0" smtClean="0"/>
              <a:t> de synthèse : </a:t>
            </a:r>
          </a:p>
          <a:p>
            <a:pPr>
              <a:spcBef>
                <a:spcPct val="30000"/>
              </a:spcBef>
              <a:buClr>
                <a:srgbClr val="CCFF66"/>
              </a:buClr>
              <a:buFont typeface="Wingdings" pitchFamily="2" charset="2"/>
              <a:buChar char="Ø"/>
            </a:pPr>
            <a:endParaRPr lang="fr-FR" sz="1400" dirty="0"/>
          </a:p>
        </p:txBody>
      </p:sp>
      <p:sp>
        <p:nvSpPr>
          <p:cNvPr id="51" name="Oval 56"/>
          <p:cNvSpPr>
            <a:spLocks noChangeArrowheads="1"/>
          </p:cNvSpPr>
          <p:nvPr/>
        </p:nvSpPr>
        <p:spPr bwMode="auto">
          <a:xfrm>
            <a:off x="5929322" y="4143380"/>
            <a:ext cx="1211711" cy="8010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5572132" y="3214686"/>
            <a:ext cx="1996030" cy="2032442"/>
          </a:xfrm>
          <a:prstGeom prst="ellipse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2000"/>
                </a:schemeClr>
              </a:gs>
              <a:gs pos="35000">
                <a:schemeClr val="accent1">
                  <a:tint val="37000"/>
                  <a:satMod val="300000"/>
                  <a:alpha val="80000"/>
                </a:schemeClr>
              </a:gs>
              <a:gs pos="100000">
                <a:schemeClr val="accent1">
                  <a:tint val="15000"/>
                  <a:satMod val="350000"/>
                  <a:alpha val="39000"/>
                </a:schemeClr>
              </a:gs>
            </a:gsLst>
          </a:gra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/>
          </a:p>
        </p:txBody>
      </p:sp>
      <p:cxnSp>
        <p:nvCxnSpPr>
          <p:cNvPr id="56" name="Connecteur droit avec flèche 55"/>
          <p:cNvCxnSpPr/>
          <p:nvPr/>
        </p:nvCxnSpPr>
        <p:spPr>
          <a:xfrm rot="16200000" flipH="1">
            <a:off x="6493506" y="4007825"/>
            <a:ext cx="385361" cy="849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214314" y="426992"/>
            <a:ext cx="571500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902757" y="513605"/>
            <a:ext cx="331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c. Ligands du TLR9 (motifs 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CpG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): </a:t>
            </a:r>
          </a:p>
        </p:txBody>
      </p:sp>
      <p:cxnSp>
        <p:nvCxnSpPr>
          <p:cNvPr id="214" name="Connecteur droit avec flèche 213"/>
          <p:cNvCxnSpPr/>
          <p:nvPr/>
        </p:nvCxnSpPr>
        <p:spPr>
          <a:xfrm>
            <a:off x="4500562" y="3857628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eur droit avec flèche 217"/>
          <p:cNvCxnSpPr/>
          <p:nvPr/>
        </p:nvCxnSpPr>
        <p:spPr>
          <a:xfrm flipV="1">
            <a:off x="4857752" y="3429000"/>
            <a:ext cx="150019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28596" y="1142984"/>
            <a:ext cx="8429684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tabLst>
                <a:tab pos="1787525" algn="l"/>
              </a:tabLst>
            </a:pPr>
            <a:r>
              <a:rPr lang="fr-FR" sz="1500" dirty="0" smtClean="0"/>
              <a:t>Des </a:t>
            </a:r>
            <a:r>
              <a:rPr lang="fr-FR" sz="1500" dirty="0" err="1" smtClean="0"/>
              <a:t>oligodéoxynucléotides</a:t>
            </a:r>
            <a:r>
              <a:rPr lang="fr-FR" sz="1500" dirty="0" smtClean="0"/>
              <a:t> de synthèse (</a:t>
            </a:r>
            <a:r>
              <a:rPr lang="fr-FR" sz="1500" b="1" dirty="0" err="1" smtClean="0">
                <a:solidFill>
                  <a:srgbClr val="FF0000"/>
                </a:solidFill>
              </a:rPr>
              <a:t>ODNs</a:t>
            </a:r>
            <a:r>
              <a:rPr lang="fr-FR" sz="1500" dirty="0" smtClean="0"/>
              <a:t>) contenant les motifs </a:t>
            </a:r>
            <a:r>
              <a:rPr lang="fr-FR" sz="1500" dirty="0" err="1" smtClean="0"/>
              <a:t>CpG</a:t>
            </a:r>
            <a:r>
              <a:rPr lang="fr-FR" sz="1500" dirty="0" smtClean="0"/>
              <a:t> peuvent activer les  cellules immunitaires via TLR9. De ce fait, ils sont utilisés comme immunostimulants </a:t>
            </a:r>
            <a:r>
              <a:rPr lang="fr-FR" sz="1500" dirty="0" smtClean="0">
                <a:sym typeface="Symbol"/>
              </a:rPr>
              <a:t></a:t>
            </a:r>
            <a:r>
              <a:rPr lang="fr-FR" sz="1500" dirty="0" smtClean="0"/>
              <a:t> 3 classes :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500" u="sng" dirty="0" smtClean="0">
                <a:solidFill>
                  <a:srgbClr val="FF0000"/>
                </a:solidFill>
              </a:rPr>
              <a:t> </a:t>
            </a:r>
            <a:r>
              <a:rPr lang="fr-FR" sz="1500" b="1" dirty="0" err="1" smtClean="0">
                <a:solidFill>
                  <a:srgbClr val="FF0000"/>
                </a:solidFill>
              </a:rPr>
              <a:t>ODNs</a:t>
            </a:r>
            <a:r>
              <a:rPr lang="fr-FR" sz="1500" b="1" dirty="0" smtClean="0">
                <a:solidFill>
                  <a:srgbClr val="FF0000"/>
                </a:solidFill>
              </a:rPr>
              <a:t> de type K (appelés </a:t>
            </a:r>
            <a:r>
              <a:rPr lang="fr-FR" sz="1500" b="1" dirty="0" err="1" smtClean="0">
                <a:solidFill>
                  <a:srgbClr val="FF0000"/>
                </a:solidFill>
              </a:rPr>
              <a:t>CpG</a:t>
            </a:r>
            <a:r>
              <a:rPr lang="fr-FR" sz="1500" b="1" dirty="0" smtClean="0">
                <a:solidFill>
                  <a:srgbClr val="FF0000"/>
                </a:solidFill>
              </a:rPr>
              <a:t>-B) :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§"/>
            </a:pPr>
            <a:r>
              <a:rPr lang="fr-FR" sz="1500" dirty="0" smtClean="0"/>
              <a:t>  Séquence </a:t>
            </a:r>
            <a:r>
              <a:rPr lang="fr-FR" sz="1500" dirty="0" smtClean="0">
                <a:sym typeface="Symbol"/>
              </a:rPr>
              <a:t> </a:t>
            </a:r>
            <a:r>
              <a:rPr lang="fr-FR" sz="1500" b="1" dirty="0" smtClean="0"/>
              <a:t>TCCATG</a:t>
            </a:r>
            <a:r>
              <a:rPr lang="fr-FR" sz="1500" b="1" dirty="0" smtClean="0">
                <a:solidFill>
                  <a:schemeClr val="accent3">
                    <a:lumMod val="75000"/>
                  </a:schemeClr>
                </a:solidFill>
              </a:rPr>
              <a:t>GA</a:t>
            </a:r>
            <a:r>
              <a:rPr lang="fr-FR" sz="1500" b="1" u="sng" dirty="0" smtClean="0">
                <a:solidFill>
                  <a:srgbClr val="FF0000"/>
                </a:solidFill>
              </a:rPr>
              <a:t>CG</a:t>
            </a:r>
            <a:r>
              <a:rPr lang="fr-FR" sz="1500" b="1" dirty="0" smtClean="0">
                <a:solidFill>
                  <a:schemeClr val="accent3">
                    <a:lumMod val="75000"/>
                  </a:schemeClr>
                </a:solidFill>
              </a:rPr>
              <a:t>TT</a:t>
            </a:r>
            <a:r>
              <a:rPr lang="fr-FR" sz="1500" b="1" dirty="0" smtClean="0"/>
              <a:t>CCTG</a:t>
            </a:r>
            <a:r>
              <a:rPr lang="fr-FR" sz="1500" b="1" dirty="0" smtClean="0">
                <a:solidFill>
                  <a:schemeClr val="accent3">
                    <a:lumMod val="75000"/>
                  </a:schemeClr>
                </a:solidFill>
              </a:rPr>
              <a:t>AG</a:t>
            </a:r>
            <a:r>
              <a:rPr lang="fr-FR" sz="1500" b="1" u="sng" dirty="0" smtClean="0">
                <a:solidFill>
                  <a:srgbClr val="FF0000"/>
                </a:solidFill>
              </a:rPr>
              <a:t>CG</a:t>
            </a:r>
            <a:r>
              <a:rPr lang="fr-FR" sz="1500" b="1" dirty="0" smtClean="0">
                <a:solidFill>
                  <a:schemeClr val="accent3">
                    <a:lumMod val="75000"/>
                  </a:schemeClr>
                </a:solidFill>
              </a:rPr>
              <a:t>TT</a:t>
            </a:r>
            <a:r>
              <a:rPr lang="fr-FR" sz="1500" b="1" dirty="0" smtClean="0"/>
              <a:t>. 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§"/>
            </a:pPr>
            <a:r>
              <a:rPr lang="fr-FR" sz="1500" dirty="0" smtClean="0"/>
              <a:t>  Ils induisent : </a:t>
            </a:r>
          </a:p>
          <a:p>
            <a:pPr lvl="2" indent="249238">
              <a:spcBef>
                <a:spcPct val="30000"/>
              </a:spcBef>
              <a:buFontTx/>
              <a:buChar char="o"/>
            </a:pPr>
            <a:r>
              <a:rPr lang="fr-FR" sz="1500" dirty="0" smtClean="0"/>
              <a:t>Sur les lymphocytes B : prolifération et synthèse d’</a:t>
            </a:r>
            <a:r>
              <a:rPr lang="fr-FR" sz="1500" dirty="0" err="1" smtClean="0"/>
              <a:t>IgM</a:t>
            </a:r>
            <a:r>
              <a:rPr lang="fr-FR" sz="1500" dirty="0" smtClean="0"/>
              <a:t> </a:t>
            </a:r>
            <a:r>
              <a:rPr lang="fr-FR" sz="1500" dirty="0" err="1" smtClean="0"/>
              <a:t>polyclonales</a:t>
            </a:r>
            <a:r>
              <a:rPr lang="fr-FR" sz="1500" dirty="0" smtClean="0"/>
              <a:t>, d’IL6 et augmentation                                              des molécules de </a:t>
            </a:r>
            <a:r>
              <a:rPr lang="fr-FR" sz="1500" dirty="0" err="1" smtClean="0"/>
              <a:t>costimulation</a:t>
            </a:r>
            <a:r>
              <a:rPr lang="fr-FR" sz="1500" dirty="0" smtClean="0"/>
              <a:t>.</a:t>
            </a:r>
          </a:p>
          <a:p>
            <a:pPr lvl="2">
              <a:spcBef>
                <a:spcPct val="30000"/>
              </a:spcBef>
              <a:buFontTx/>
              <a:buChar char="o"/>
            </a:pPr>
            <a:r>
              <a:rPr lang="fr-FR" sz="1500" dirty="0" smtClean="0"/>
              <a:t>    Sur les </a:t>
            </a:r>
            <a:r>
              <a:rPr lang="fr-FR" sz="1500" dirty="0" err="1" smtClean="0"/>
              <a:t>CDp</a:t>
            </a:r>
            <a:r>
              <a:rPr lang="fr-FR" sz="1500" dirty="0" smtClean="0"/>
              <a:t>  : activation et maturation, augmentation des molécules de </a:t>
            </a:r>
            <a:r>
              <a:rPr lang="fr-FR" sz="1500" dirty="0" err="1" smtClean="0"/>
              <a:t>co</a:t>
            </a:r>
            <a:r>
              <a:rPr lang="fr-FR" sz="1500" dirty="0" smtClean="0"/>
              <a:t>-stimulation, et synthèse de cytokines (TNFα; IL12 mais pas d’</a:t>
            </a:r>
            <a:r>
              <a:rPr lang="fr-FR" sz="1500" dirty="0" err="1" smtClean="0"/>
              <a:t>IFNα</a:t>
            </a:r>
            <a:r>
              <a:rPr lang="fr-FR" sz="1500" dirty="0" smtClean="0">
                <a:latin typeface="Times New Roman" pitchFamily="18" charset="0"/>
              </a:rPr>
              <a:t>).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</a:rPr>
              <a:t> </a:t>
            </a:r>
            <a:r>
              <a:rPr lang="fr-FR" sz="1500" b="1" dirty="0" err="1" smtClean="0">
                <a:solidFill>
                  <a:srgbClr val="FF0000"/>
                </a:solidFill>
              </a:rPr>
              <a:t>ODNs</a:t>
            </a:r>
            <a:r>
              <a:rPr lang="fr-FR" sz="1500" b="1" dirty="0" smtClean="0">
                <a:solidFill>
                  <a:srgbClr val="FF0000"/>
                </a:solidFill>
              </a:rPr>
              <a:t> de type D (appelés </a:t>
            </a:r>
            <a:r>
              <a:rPr lang="fr-FR" sz="1500" b="1" dirty="0" err="1" smtClean="0">
                <a:solidFill>
                  <a:srgbClr val="FF0000"/>
                </a:solidFill>
              </a:rPr>
              <a:t>CpG</a:t>
            </a:r>
            <a:r>
              <a:rPr lang="fr-FR" sz="1500" b="1" dirty="0" smtClean="0">
                <a:solidFill>
                  <a:srgbClr val="FF0000"/>
                </a:solidFill>
              </a:rPr>
              <a:t>-A) :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§"/>
            </a:pPr>
            <a:r>
              <a:rPr lang="fr-FR" sz="1500" dirty="0" smtClean="0"/>
              <a:t>  Séquence : </a:t>
            </a:r>
            <a:r>
              <a:rPr lang="fr-FR" sz="1500" b="1" dirty="0" smtClean="0"/>
              <a:t>GGTGC</a:t>
            </a:r>
            <a:r>
              <a:rPr lang="fr-FR" sz="1500" b="1" dirty="0" smtClean="0">
                <a:solidFill>
                  <a:schemeClr val="accent3">
                    <a:lumMod val="75000"/>
                  </a:schemeClr>
                </a:solidFill>
              </a:rPr>
              <a:t>AT</a:t>
            </a:r>
            <a:r>
              <a:rPr lang="fr-FR" sz="1500" b="1" u="sng" dirty="0" smtClean="0">
                <a:solidFill>
                  <a:srgbClr val="FF0000"/>
                </a:solidFill>
              </a:rPr>
              <a:t>CG</a:t>
            </a:r>
            <a:r>
              <a:rPr lang="fr-FR" sz="1500" b="1" dirty="0" smtClean="0">
                <a:solidFill>
                  <a:schemeClr val="accent3">
                    <a:lumMod val="75000"/>
                  </a:schemeClr>
                </a:solidFill>
              </a:rPr>
              <a:t>AT</a:t>
            </a:r>
            <a:r>
              <a:rPr lang="fr-FR" sz="1500" b="1" dirty="0" smtClean="0"/>
              <a:t>GCA</a:t>
            </a:r>
            <a:r>
              <a:rPr lang="fr-FR" sz="1500" b="1" dirty="0" smtClean="0">
                <a:solidFill>
                  <a:schemeClr val="accent3">
                    <a:lumMod val="75000"/>
                  </a:schemeClr>
                </a:solidFill>
              </a:rPr>
              <a:t>GGGGGG.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§"/>
            </a:pPr>
            <a:r>
              <a:rPr lang="fr-FR" sz="1500" dirty="0" smtClean="0"/>
              <a:t>   Ils induisent :</a:t>
            </a:r>
          </a:p>
          <a:p>
            <a:pPr lvl="2">
              <a:spcBef>
                <a:spcPct val="30000"/>
              </a:spcBef>
              <a:buFont typeface="Courier New" pitchFamily="49" charset="0"/>
              <a:buChar char="o"/>
            </a:pPr>
            <a:r>
              <a:rPr lang="fr-FR" sz="1500" dirty="0" smtClean="0"/>
              <a:t>   Une grande synthèse d’</a:t>
            </a:r>
            <a:r>
              <a:rPr lang="fr-FR" sz="1500" dirty="0" err="1" smtClean="0"/>
              <a:t>IFN</a:t>
            </a:r>
            <a:r>
              <a:rPr lang="fr-FR" sz="1500" dirty="0" err="1" smtClean="0">
                <a:latin typeface="Times New Roman" pitchFamily="18" charset="0"/>
              </a:rPr>
              <a:t>α</a:t>
            </a:r>
            <a:r>
              <a:rPr lang="fr-FR" sz="1500" dirty="0" smtClean="0">
                <a:latin typeface="Times New Roman" pitchFamily="18" charset="0"/>
              </a:rPr>
              <a:t>/</a:t>
            </a:r>
            <a:r>
              <a:rPr lang="fr-FR" sz="1500" dirty="0" smtClean="0">
                <a:latin typeface="Times New Roman" pitchFamily="18" charset="0"/>
                <a:sym typeface="Symbol"/>
              </a:rPr>
              <a:t></a:t>
            </a:r>
            <a:r>
              <a:rPr lang="fr-FR" sz="1500" dirty="0" smtClean="0">
                <a:latin typeface="Times New Roman" pitchFamily="18" charset="0"/>
              </a:rPr>
              <a:t> </a:t>
            </a:r>
            <a:r>
              <a:rPr lang="fr-FR" sz="1500" dirty="0" smtClean="0"/>
              <a:t>par les cellules dendritiques </a:t>
            </a:r>
            <a:r>
              <a:rPr lang="fr-FR" sz="1500" dirty="0" err="1" smtClean="0"/>
              <a:t>plasmacytoïdes</a:t>
            </a:r>
            <a:r>
              <a:rPr lang="fr-FR" sz="1500" dirty="0" smtClean="0"/>
              <a:t>.</a:t>
            </a:r>
          </a:p>
          <a:p>
            <a:pPr lvl="2">
              <a:spcBef>
                <a:spcPct val="30000"/>
              </a:spcBef>
              <a:buFont typeface="Courier New" pitchFamily="49" charset="0"/>
              <a:buChar char="o"/>
            </a:pPr>
            <a:r>
              <a:rPr lang="fr-FR" sz="1500" dirty="0" smtClean="0"/>
              <a:t>    Pas d’effet sur les lymphocytes B. </a:t>
            </a:r>
            <a:r>
              <a:rPr lang="fr-FR" sz="1500" dirty="0" smtClean="0">
                <a:latin typeface="Times New Roman" pitchFamily="18" charset="0"/>
              </a:rPr>
              <a:t> </a:t>
            </a:r>
            <a:r>
              <a:rPr lang="fr-FR" sz="1500" dirty="0" smtClean="0"/>
              <a:t> </a:t>
            </a:r>
          </a:p>
          <a:p>
            <a:pPr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</a:rPr>
              <a:t> </a:t>
            </a:r>
            <a:r>
              <a:rPr lang="fr-FR" sz="1500" b="1" dirty="0" err="1" smtClean="0">
                <a:solidFill>
                  <a:srgbClr val="FF0000"/>
                </a:solidFill>
              </a:rPr>
              <a:t>ODNs</a:t>
            </a:r>
            <a:r>
              <a:rPr lang="fr-FR" sz="1500" b="1" dirty="0" smtClean="0">
                <a:solidFill>
                  <a:srgbClr val="FF0000"/>
                </a:solidFill>
              </a:rPr>
              <a:t> de type C : 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§"/>
            </a:pPr>
            <a:r>
              <a:rPr lang="fr-FR" sz="1500" dirty="0" smtClean="0"/>
              <a:t>  Séquence : </a:t>
            </a:r>
            <a:r>
              <a:rPr lang="fr-FR" sz="1500" b="1" dirty="0" smtClean="0"/>
              <a:t>TCGTCG</a:t>
            </a:r>
            <a:r>
              <a:rPr lang="fr-FR" sz="1500" b="1" dirty="0" smtClean="0">
                <a:solidFill>
                  <a:schemeClr val="accent3">
                    <a:lumMod val="75000"/>
                  </a:schemeClr>
                </a:solidFill>
              </a:rPr>
              <a:t>TT</a:t>
            </a:r>
            <a:r>
              <a:rPr lang="fr-FR" sz="1500" b="1" u="sng" dirty="0" smtClean="0">
                <a:solidFill>
                  <a:srgbClr val="FF0000"/>
                </a:solidFill>
              </a:rPr>
              <a:t>CG</a:t>
            </a:r>
            <a:r>
              <a:rPr lang="fr-FR" sz="1500" b="1" dirty="0" smtClean="0">
                <a:solidFill>
                  <a:schemeClr val="accent3">
                    <a:lumMod val="75000"/>
                  </a:schemeClr>
                </a:solidFill>
              </a:rPr>
              <a:t>AA</a:t>
            </a:r>
            <a:r>
              <a:rPr lang="fr-FR" sz="1500" b="1" dirty="0" smtClean="0"/>
              <a:t>C</a:t>
            </a:r>
            <a:r>
              <a:rPr lang="fr-FR" sz="1500" b="1" dirty="0" smtClean="0">
                <a:solidFill>
                  <a:schemeClr val="accent3">
                    <a:lumMod val="75000"/>
                  </a:schemeClr>
                </a:solidFill>
              </a:rPr>
              <a:t>GA</a:t>
            </a:r>
            <a:r>
              <a:rPr lang="fr-FR" sz="1500" b="1" u="sng" dirty="0" smtClean="0">
                <a:solidFill>
                  <a:srgbClr val="FF0000"/>
                </a:solidFill>
              </a:rPr>
              <a:t>CG</a:t>
            </a:r>
            <a:r>
              <a:rPr lang="fr-FR" sz="1500" b="1" dirty="0" smtClean="0">
                <a:solidFill>
                  <a:schemeClr val="accent3">
                    <a:lumMod val="75000"/>
                  </a:schemeClr>
                </a:solidFill>
              </a:rPr>
              <a:t>TT</a:t>
            </a:r>
            <a:r>
              <a:rPr lang="fr-FR" sz="1500" b="1" dirty="0" smtClean="0"/>
              <a:t>GAT.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§"/>
            </a:pPr>
            <a:r>
              <a:rPr lang="fr-FR" sz="1500" dirty="0" smtClean="0"/>
              <a:t>  Associent les propriétés des deux classes d’</a:t>
            </a:r>
            <a:r>
              <a:rPr lang="fr-FR" sz="1500" dirty="0" err="1" smtClean="0"/>
              <a:t>ODNs</a:t>
            </a:r>
            <a:r>
              <a:rPr lang="fr-FR" sz="1500" dirty="0" smtClean="0"/>
              <a:t> (type K et type D.</a:t>
            </a:r>
          </a:p>
          <a:p>
            <a:pPr>
              <a:spcBef>
                <a:spcPct val="30000"/>
              </a:spcBef>
              <a:buClr>
                <a:srgbClr val="CCFF33"/>
              </a:buClr>
            </a:pPr>
            <a:endParaRPr lang="fr-FR" sz="1500" dirty="0" smtClean="0">
              <a:latin typeface="Times New Roman" pitchFamily="18" charset="0"/>
            </a:endParaRPr>
          </a:p>
          <a:p>
            <a:pPr>
              <a:spcBef>
                <a:spcPct val="30000"/>
              </a:spcBef>
              <a:buClr>
                <a:srgbClr val="CCFF66"/>
              </a:buClr>
              <a:buFont typeface="Wingdings" pitchFamily="2" charset="2"/>
              <a:buChar char="Ø"/>
            </a:pPr>
            <a:endParaRPr lang="fr-FR" sz="1500" dirty="0"/>
          </a:p>
        </p:txBody>
      </p:sp>
      <p:sp>
        <p:nvSpPr>
          <p:cNvPr id="8" name="Rectangle 7"/>
          <p:cNvSpPr/>
          <p:nvPr/>
        </p:nvSpPr>
        <p:spPr>
          <a:xfrm>
            <a:off x="428596" y="48264"/>
            <a:ext cx="61436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immunostimulants ou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immunopotentiateurs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214314" y="426992"/>
            <a:ext cx="571500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02757" y="513605"/>
            <a:ext cx="331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c. Ligands du TLR9 (motifs 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CpG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):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3700685" y="3924780"/>
            <a:ext cx="138210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2000"/>
              <a:t>ODNs CpG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5490164" y="6376594"/>
            <a:ext cx="2538697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600" dirty="0"/>
              <a:t>Bonne réponse au vaccins 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481411" y="4026082"/>
            <a:ext cx="3928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fr-FR" sz="3600"/>
              <a:t>+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3437359" y="4993785"/>
            <a:ext cx="526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600"/>
              <a:t>Th1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10986" y="6068122"/>
            <a:ext cx="9427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200"/>
              <a:t>Allergène 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2907797" y="6076119"/>
            <a:ext cx="525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600" dirty="0" err="1"/>
              <a:t>IgE</a:t>
            </a:r>
            <a:endParaRPr lang="fr-FR" sz="1600" dirty="0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00034" y="4511266"/>
            <a:ext cx="1969855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fr-FR" sz="1400"/>
              <a:t> cytokines Th1 </a:t>
            </a:r>
            <a:r>
              <a:rPr lang="fr-FR" sz="1400">
                <a:latin typeface="Times New Roman" pitchFamily="18" charset="0"/>
              </a:rPr>
              <a:t>↑↑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fr-FR" sz="1400">
                <a:latin typeface="Times New Roman" pitchFamily="18" charset="0"/>
              </a:rPr>
              <a:t> </a:t>
            </a:r>
            <a:r>
              <a:rPr lang="fr-FR" sz="1400"/>
              <a:t>cytokines Th2</a:t>
            </a:r>
            <a:r>
              <a:rPr lang="fr-FR" sz="1400">
                <a:latin typeface="Times New Roman" pitchFamily="18" charset="0"/>
              </a:rPr>
              <a:t> </a:t>
            </a:r>
            <a:r>
              <a:rPr lang="fr-FR" sz="1400"/>
              <a:t>↓↓</a:t>
            </a: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729899" y="6357958"/>
            <a:ext cx="3305395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600" dirty="0"/>
              <a:t>Réduction des réponses allergiques </a:t>
            </a: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3277326" y="3053047"/>
            <a:ext cx="819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600" dirty="0" err="1" smtClean="0"/>
              <a:t>IFNF</a:t>
            </a:r>
            <a:r>
              <a:rPr lang="fr-FR" sz="1600" dirty="0" err="1" smtClean="0">
                <a:latin typeface="Times New Roman" pitchFamily="18" charset="0"/>
              </a:rPr>
              <a:t>α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1653724" y="2561198"/>
            <a:ext cx="5353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200"/>
              <a:t>virus</a:t>
            </a: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844832" y="2879767"/>
            <a:ext cx="9456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200"/>
              <a:t>Bactéries 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1071538" y="1500174"/>
            <a:ext cx="24048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600" dirty="0"/>
              <a:t>Résistance aux infections 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5933875" y="3367611"/>
            <a:ext cx="54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200"/>
              <a:t>CTLs</a:t>
            </a: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5084239" y="2939748"/>
            <a:ext cx="3971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200"/>
              <a:t>NK</a:t>
            </a: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7198123" y="2757138"/>
            <a:ext cx="1588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200"/>
              <a:t>Cellules tumorales </a:t>
            </a:r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6122996" y="1541511"/>
            <a:ext cx="2036802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600" dirty="0"/>
              <a:t>Activité </a:t>
            </a:r>
            <a:r>
              <a:rPr lang="fr-FR" sz="1600" dirty="0" err="1"/>
              <a:t>antitumorale</a:t>
            </a:r>
            <a:endParaRPr lang="fr-FR" sz="1600" dirty="0"/>
          </a:p>
        </p:txBody>
      </p:sp>
      <p:sp>
        <p:nvSpPr>
          <p:cNvPr id="65" name="Text Box 20"/>
          <p:cNvSpPr txBox="1">
            <a:spLocks noChangeArrowheads="1"/>
          </p:cNvSpPr>
          <p:nvPr/>
        </p:nvSpPr>
        <p:spPr bwMode="auto">
          <a:xfrm>
            <a:off x="6122996" y="4047409"/>
            <a:ext cx="1095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fr-FR" sz="2000"/>
              <a:t>vaccins</a:t>
            </a:r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 flipH="1" flipV="1">
            <a:off x="3831621" y="3422267"/>
            <a:ext cx="330249" cy="36255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 flipV="1">
            <a:off x="4689977" y="3422267"/>
            <a:ext cx="462640" cy="36255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3700685" y="4388637"/>
            <a:ext cx="461185" cy="3638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4624510" y="4388637"/>
            <a:ext cx="461184" cy="42387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sp>
        <p:nvSpPr>
          <p:cNvPr id="70" name="Freeform 87"/>
          <p:cNvSpPr>
            <a:spLocks/>
          </p:cNvSpPr>
          <p:nvPr/>
        </p:nvSpPr>
        <p:spPr bwMode="auto">
          <a:xfrm>
            <a:off x="2215292" y="5426985"/>
            <a:ext cx="231319" cy="715781"/>
          </a:xfrm>
          <a:custGeom>
            <a:avLst/>
            <a:gdLst>
              <a:gd name="T0" fmla="*/ 159 w 159"/>
              <a:gd name="T1" fmla="*/ 38 h 537"/>
              <a:gd name="T2" fmla="*/ 23 w 159"/>
              <a:gd name="T3" fmla="*/ 83 h 537"/>
              <a:gd name="T4" fmla="*/ 23 w 159"/>
              <a:gd name="T5" fmla="*/ 537 h 537"/>
              <a:gd name="T6" fmla="*/ 0 60000 65536"/>
              <a:gd name="T7" fmla="*/ 0 60000 65536"/>
              <a:gd name="T8" fmla="*/ 0 60000 65536"/>
              <a:gd name="T9" fmla="*/ 0 w 159"/>
              <a:gd name="T10" fmla="*/ 0 h 537"/>
              <a:gd name="T11" fmla="*/ 159 w 159"/>
              <a:gd name="T12" fmla="*/ 537 h 5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537">
                <a:moveTo>
                  <a:pt x="159" y="38"/>
                </a:moveTo>
                <a:cubicBezTo>
                  <a:pt x="102" y="19"/>
                  <a:pt x="46" y="0"/>
                  <a:pt x="23" y="83"/>
                </a:cubicBezTo>
                <a:cubicBezTo>
                  <a:pt x="0" y="166"/>
                  <a:pt x="23" y="461"/>
                  <a:pt x="23" y="537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sp>
        <p:nvSpPr>
          <p:cNvPr id="71" name="Line 88"/>
          <p:cNvSpPr>
            <a:spLocks noChangeShapeType="1"/>
          </p:cNvSpPr>
          <p:nvPr/>
        </p:nvSpPr>
        <p:spPr bwMode="auto">
          <a:xfrm>
            <a:off x="2148370" y="6142766"/>
            <a:ext cx="19785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sp>
        <p:nvSpPr>
          <p:cNvPr id="72" name="Line 99"/>
          <p:cNvSpPr>
            <a:spLocks noChangeShapeType="1"/>
          </p:cNvSpPr>
          <p:nvPr/>
        </p:nvSpPr>
        <p:spPr bwMode="auto">
          <a:xfrm>
            <a:off x="6274300" y="5477636"/>
            <a:ext cx="576132" cy="28925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sp>
        <p:nvSpPr>
          <p:cNvPr id="73" name="Text Box 128"/>
          <p:cNvSpPr txBox="1">
            <a:spLocks noChangeArrowheads="1"/>
          </p:cNvSpPr>
          <p:nvPr/>
        </p:nvSpPr>
        <p:spPr bwMode="auto">
          <a:xfrm>
            <a:off x="5500694" y="5715016"/>
            <a:ext cx="38343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smtClean="0"/>
              <a:t>LB</a:t>
            </a:r>
            <a:endParaRPr lang="fr-FR" sz="1600" dirty="0"/>
          </a:p>
        </p:txBody>
      </p:sp>
      <p:sp>
        <p:nvSpPr>
          <p:cNvPr id="74" name="Oval 138"/>
          <p:cNvSpPr>
            <a:spLocks noChangeArrowheads="1"/>
          </p:cNvSpPr>
          <p:nvPr/>
        </p:nvSpPr>
        <p:spPr bwMode="auto">
          <a:xfrm>
            <a:off x="1060148" y="2394583"/>
            <a:ext cx="263326" cy="6131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75" name="Oval 139"/>
          <p:cNvSpPr>
            <a:spLocks noChangeArrowheads="1"/>
          </p:cNvSpPr>
          <p:nvPr/>
        </p:nvSpPr>
        <p:spPr bwMode="auto">
          <a:xfrm>
            <a:off x="1192538" y="2635841"/>
            <a:ext cx="263327" cy="6131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76" name="Oval 140"/>
          <p:cNvSpPr>
            <a:spLocks noChangeArrowheads="1"/>
          </p:cNvSpPr>
          <p:nvPr/>
        </p:nvSpPr>
        <p:spPr bwMode="auto">
          <a:xfrm>
            <a:off x="1258007" y="2455897"/>
            <a:ext cx="263326" cy="61315"/>
          </a:xfrm>
          <a:prstGeom prst="ellipse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grpSp>
        <p:nvGrpSpPr>
          <p:cNvPr id="2" name="Group 272"/>
          <p:cNvGrpSpPr>
            <a:grpSpLocks/>
          </p:cNvGrpSpPr>
          <p:nvPr/>
        </p:nvGrpSpPr>
        <p:grpSpPr bwMode="auto">
          <a:xfrm>
            <a:off x="2181831" y="2333268"/>
            <a:ext cx="528108" cy="543833"/>
            <a:chOff x="1111" y="754"/>
            <a:chExt cx="363" cy="408"/>
          </a:xfrm>
        </p:grpSpPr>
        <p:sp>
          <p:nvSpPr>
            <p:cNvPr id="266" name="Freeform 162"/>
            <p:cNvSpPr>
              <a:spLocks/>
            </p:cNvSpPr>
            <p:nvPr/>
          </p:nvSpPr>
          <p:spPr bwMode="auto">
            <a:xfrm>
              <a:off x="1243" y="856"/>
              <a:ext cx="132" cy="204"/>
            </a:xfrm>
            <a:custGeom>
              <a:avLst/>
              <a:gdLst>
                <a:gd name="T0" fmla="*/ 91 w 182"/>
                <a:gd name="T1" fmla="*/ 0 h 182"/>
                <a:gd name="T2" fmla="*/ 0 w 182"/>
                <a:gd name="T3" fmla="*/ 46 h 182"/>
                <a:gd name="T4" fmla="*/ 0 w 182"/>
                <a:gd name="T5" fmla="*/ 136 h 182"/>
                <a:gd name="T6" fmla="*/ 91 w 182"/>
                <a:gd name="T7" fmla="*/ 182 h 182"/>
                <a:gd name="T8" fmla="*/ 182 w 182"/>
                <a:gd name="T9" fmla="*/ 136 h 182"/>
                <a:gd name="T10" fmla="*/ 182 w 182"/>
                <a:gd name="T11" fmla="*/ 46 h 182"/>
                <a:gd name="T12" fmla="*/ 91 w 182"/>
                <a:gd name="T13" fmla="*/ 0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182"/>
                <a:gd name="T23" fmla="*/ 182 w 182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182">
                  <a:moveTo>
                    <a:pt x="91" y="0"/>
                  </a:moveTo>
                  <a:lnTo>
                    <a:pt x="0" y="46"/>
                  </a:lnTo>
                  <a:lnTo>
                    <a:pt x="0" y="136"/>
                  </a:lnTo>
                  <a:lnTo>
                    <a:pt x="91" y="182"/>
                  </a:lnTo>
                  <a:lnTo>
                    <a:pt x="182" y="136"/>
                  </a:lnTo>
                  <a:lnTo>
                    <a:pt x="182" y="46"/>
                  </a:lnTo>
                  <a:lnTo>
                    <a:pt x="9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67" name="Oval 161"/>
            <p:cNvSpPr>
              <a:spLocks noChangeArrowheads="1"/>
            </p:cNvSpPr>
            <p:nvPr/>
          </p:nvSpPr>
          <p:spPr bwMode="auto">
            <a:xfrm>
              <a:off x="1177" y="822"/>
              <a:ext cx="264" cy="272"/>
            </a:xfrm>
            <a:prstGeom prst="ellipse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  <a:alpha val="64000"/>
                  </a:schemeClr>
                </a:gs>
                <a:gs pos="80000">
                  <a:schemeClr val="accent2">
                    <a:shade val="93000"/>
                    <a:satMod val="130000"/>
                    <a:alpha val="61000"/>
                  </a:schemeClr>
                </a:gs>
                <a:gs pos="100000">
                  <a:schemeClr val="accent2">
                    <a:shade val="94000"/>
                    <a:satMod val="135000"/>
                    <a:alpha val="62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68" name="Line 163"/>
            <p:cNvSpPr>
              <a:spLocks noChangeShapeType="1"/>
            </p:cNvSpPr>
            <p:nvPr/>
          </p:nvSpPr>
          <p:spPr bwMode="auto">
            <a:xfrm flipV="1">
              <a:off x="1441" y="856"/>
              <a:ext cx="33" cy="3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69" name="Line 164"/>
            <p:cNvSpPr>
              <a:spLocks noChangeShapeType="1"/>
            </p:cNvSpPr>
            <p:nvPr/>
          </p:nvSpPr>
          <p:spPr bwMode="auto">
            <a:xfrm flipV="1">
              <a:off x="1309" y="754"/>
              <a:ext cx="0" cy="6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70" name="Line 165"/>
            <p:cNvSpPr>
              <a:spLocks noChangeShapeType="1"/>
            </p:cNvSpPr>
            <p:nvPr/>
          </p:nvSpPr>
          <p:spPr bwMode="auto">
            <a:xfrm flipH="1" flipV="1">
              <a:off x="1111" y="856"/>
              <a:ext cx="66" cy="3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71" name="Line 166"/>
            <p:cNvSpPr>
              <a:spLocks noChangeShapeType="1"/>
            </p:cNvSpPr>
            <p:nvPr/>
          </p:nvSpPr>
          <p:spPr bwMode="auto">
            <a:xfrm flipH="1">
              <a:off x="1177" y="1060"/>
              <a:ext cx="33" cy="3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72" name="Line 167"/>
            <p:cNvSpPr>
              <a:spLocks noChangeShapeType="1"/>
            </p:cNvSpPr>
            <p:nvPr/>
          </p:nvSpPr>
          <p:spPr bwMode="auto">
            <a:xfrm>
              <a:off x="1408" y="1060"/>
              <a:ext cx="33" cy="3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73" name="Line 168"/>
            <p:cNvSpPr>
              <a:spLocks noChangeShapeType="1"/>
            </p:cNvSpPr>
            <p:nvPr/>
          </p:nvSpPr>
          <p:spPr bwMode="auto">
            <a:xfrm flipV="1">
              <a:off x="1309" y="1095"/>
              <a:ext cx="0" cy="67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</p:grpSp>
      <p:sp>
        <p:nvSpPr>
          <p:cNvPr id="78" name="Line 169"/>
          <p:cNvSpPr>
            <a:spLocks noChangeShapeType="1"/>
          </p:cNvSpPr>
          <p:nvPr/>
        </p:nvSpPr>
        <p:spPr bwMode="auto">
          <a:xfrm flipH="1" flipV="1">
            <a:off x="3239501" y="2695823"/>
            <a:ext cx="263326" cy="30257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grpSp>
        <p:nvGrpSpPr>
          <p:cNvPr id="3" name="Group 190"/>
          <p:cNvGrpSpPr>
            <a:grpSpLocks/>
          </p:cNvGrpSpPr>
          <p:nvPr/>
        </p:nvGrpSpPr>
        <p:grpSpPr bwMode="auto">
          <a:xfrm>
            <a:off x="5152616" y="2454564"/>
            <a:ext cx="395717" cy="362555"/>
            <a:chOff x="5071" y="2069"/>
            <a:chExt cx="440" cy="576"/>
          </a:xfrm>
        </p:grpSpPr>
        <p:sp>
          <p:nvSpPr>
            <p:cNvPr id="257" name="Oval 191"/>
            <p:cNvSpPr>
              <a:spLocks noChangeArrowheads="1"/>
            </p:cNvSpPr>
            <p:nvPr/>
          </p:nvSpPr>
          <p:spPr bwMode="auto">
            <a:xfrm>
              <a:off x="5071" y="2069"/>
              <a:ext cx="440" cy="57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58" name="Oval 192"/>
            <p:cNvSpPr>
              <a:spLocks noChangeArrowheads="1"/>
            </p:cNvSpPr>
            <p:nvPr/>
          </p:nvSpPr>
          <p:spPr bwMode="auto">
            <a:xfrm>
              <a:off x="5140" y="2251"/>
              <a:ext cx="139" cy="31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59" name="Oval 193"/>
            <p:cNvSpPr>
              <a:spLocks noChangeArrowheads="1"/>
            </p:cNvSpPr>
            <p:nvPr/>
          </p:nvSpPr>
          <p:spPr bwMode="auto">
            <a:xfrm>
              <a:off x="5244" y="2115"/>
              <a:ext cx="34" cy="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60" name="Oval 194"/>
            <p:cNvSpPr>
              <a:spLocks noChangeArrowheads="1"/>
            </p:cNvSpPr>
            <p:nvPr/>
          </p:nvSpPr>
          <p:spPr bwMode="auto">
            <a:xfrm>
              <a:off x="5417" y="2296"/>
              <a:ext cx="34" cy="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61" name="Oval 195"/>
            <p:cNvSpPr>
              <a:spLocks noChangeArrowheads="1"/>
            </p:cNvSpPr>
            <p:nvPr/>
          </p:nvSpPr>
          <p:spPr bwMode="auto">
            <a:xfrm>
              <a:off x="5417" y="2432"/>
              <a:ext cx="34" cy="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62" name="Oval 196"/>
            <p:cNvSpPr>
              <a:spLocks noChangeArrowheads="1"/>
            </p:cNvSpPr>
            <p:nvPr/>
          </p:nvSpPr>
          <p:spPr bwMode="auto">
            <a:xfrm>
              <a:off x="5313" y="2251"/>
              <a:ext cx="34" cy="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63" name="Oval 197"/>
            <p:cNvSpPr>
              <a:spLocks noChangeArrowheads="1"/>
            </p:cNvSpPr>
            <p:nvPr/>
          </p:nvSpPr>
          <p:spPr bwMode="auto">
            <a:xfrm>
              <a:off x="5347" y="2387"/>
              <a:ext cx="35" cy="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64" name="Oval 198"/>
            <p:cNvSpPr>
              <a:spLocks noChangeArrowheads="1"/>
            </p:cNvSpPr>
            <p:nvPr/>
          </p:nvSpPr>
          <p:spPr bwMode="auto">
            <a:xfrm>
              <a:off x="5313" y="2523"/>
              <a:ext cx="34" cy="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65" name="Oval 199"/>
            <p:cNvSpPr>
              <a:spLocks noChangeArrowheads="1"/>
            </p:cNvSpPr>
            <p:nvPr/>
          </p:nvSpPr>
          <p:spPr bwMode="auto">
            <a:xfrm>
              <a:off x="5347" y="2160"/>
              <a:ext cx="35" cy="4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5" name="Group 200"/>
          <p:cNvGrpSpPr>
            <a:grpSpLocks/>
          </p:cNvGrpSpPr>
          <p:nvPr/>
        </p:nvGrpSpPr>
        <p:grpSpPr bwMode="auto">
          <a:xfrm>
            <a:off x="5613802" y="2394583"/>
            <a:ext cx="395717" cy="362555"/>
            <a:chOff x="5071" y="2069"/>
            <a:chExt cx="440" cy="576"/>
          </a:xfrm>
        </p:grpSpPr>
        <p:sp>
          <p:nvSpPr>
            <p:cNvPr id="248" name="Oval 201"/>
            <p:cNvSpPr>
              <a:spLocks noChangeArrowheads="1"/>
            </p:cNvSpPr>
            <p:nvPr/>
          </p:nvSpPr>
          <p:spPr bwMode="auto">
            <a:xfrm>
              <a:off x="5071" y="2069"/>
              <a:ext cx="440" cy="576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49" name="Oval 202"/>
            <p:cNvSpPr>
              <a:spLocks noChangeArrowheads="1"/>
            </p:cNvSpPr>
            <p:nvPr/>
          </p:nvSpPr>
          <p:spPr bwMode="auto">
            <a:xfrm>
              <a:off x="5140" y="2251"/>
              <a:ext cx="139" cy="317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50" name="Oval 203"/>
            <p:cNvSpPr>
              <a:spLocks noChangeArrowheads="1"/>
            </p:cNvSpPr>
            <p:nvPr/>
          </p:nvSpPr>
          <p:spPr bwMode="auto">
            <a:xfrm>
              <a:off x="5244" y="2115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51" name="Oval 204"/>
            <p:cNvSpPr>
              <a:spLocks noChangeArrowheads="1"/>
            </p:cNvSpPr>
            <p:nvPr/>
          </p:nvSpPr>
          <p:spPr bwMode="auto">
            <a:xfrm>
              <a:off x="5417" y="2296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52" name="Oval 205"/>
            <p:cNvSpPr>
              <a:spLocks noChangeArrowheads="1"/>
            </p:cNvSpPr>
            <p:nvPr/>
          </p:nvSpPr>
          <p:spPr bwMode="auto">
            <a:xfrm>
              <a:off x="5417" y="2432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53" name="Oval 206"/>
            <p:cNvSpPr>
              <a:spLocks noChangeArrowheads="1"/>
            </p:cNvSpPr>
            <p:nvPr/>
          </p:nvSpPr>
          <p:spPr bwMode="auto">
            <a:xfrm>
              <a:off x="5313" y="2251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54" name="Oval 207"/>
            <p:cNvSpPr>
              <a:spLocks noChangeArrowheads="1"/>
            </p:cNvSpPr>
            <p:nvPr/>
          </p:nvSpPr>
          <p:spPr bwMode="auto">
            <a:xfrm>
              <a:off x="5347" y="2387"/>
              <a:ext cx="35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55" name="Oval 208"/>
            <p:cNvSpPr>
              <a:spLocks noChangeArrowheads="1"/>
            </p:cNvSpPr>
            <p:nvPr/>
          </p:nvSpPr>
          <p:spPr bwMode="auto">
            <a:xfrm>
              <a:off x="5313" y="2523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56" name="Oval 209"/>
            <p:cNvSpPr>
              <a:spLocks noChangeArrowheads="1"/>
            </p:cNvSpPr>
            <p:nvPr/>
          </p:nvSpPr>
          <p:spPr bwMode="auto">
            <a:xfrm>
              <a:off x="5347" y="2160"/>
              <a:ext cx="35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8" name="Group 212"/>
          <p:cNvGrpSpPr>
            <a:grpSpLocks/>
          </p:cNvGrpSpPr>
          <p:nvPr/>
        </p:nvGrpSpPr>
        <p:grpSpPr bwMode="auto">
          <a:xfrm>
            <a:off x="7659308" y="2032027"/>
            <a:ext cx="638675" cy="181278"/>
            <a:chOff x="4604" y="1616"/>
            <a:chExt cx="756" cy="665"/>
          </a:xfrm>
        </p:grpSpPr>
        <p:sp>
          <p:nvSpPr>
            <p:cNvPr id="246" name="Freeform 210"/>
            <p:cNvSpPr>
              <a:spLocks/>
            </p:cNvSpPr>
            <p:nvPr/>
          </p:nvSpPr>
          <p:spPr bwMode="auto">
            <a:xfrm>
              <a:off x="4604" y="1616"/>
              <a:ext cx="756" cy="665"/>
            </a:xfrm>
            <a:custGeom>
              <a:avLst/>
              <a:gdLst>
                <a:gd name="T0" fmla="*/ 718 w 756"/>
                <a:gd name="T1" fmla="*/ 121 h 665"/>
                <a:gd name="T2" fmla="*/ 219 w 756"/>
                <a:gd name="T3" fmla="*/ 75 h 665"/>
                <a:gd name="T4" fmla="*/ 38 w 756"/>
                <a:gd name="T5" fmla="*/ 574 h 665"/>
                <a:gd name="T6" fmla="*/ 446 w 756"/>
                <a:gd name="T7" fmla="*/ 620 h 665"/>
                <a:gd name="T8" fmla="*/ 446 w 756"/>
                <a:gd name="T9" fmla="*/ 348 h 665"/>
                <a:gd name="T10" fmla="*/ 718 w 756"/>
                <a:gd name="T11" fmla="*/ 121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6"/>
                <a:gd name="T19" fmla="*/ 0 h 665"/>
                <a:gd name="T20" fmla="*/ 756 w 756"/>
                <a:gd name="T21" fmla="*/ 665 h 6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6" h="665">
                  <a:moveTo>
                    <a:pt x="718" y="121"/>
                  </a:moveTo>
                  <a:cubicBezTo>
                    <a:pt x="680" y="75"/>
                    <a:pt x="332" y="0"/>
                    <a:pt x="219" y="75"/>
                  </a:cubicBezTo>
                  <a:cubicBezTo>
                    <a:pt x="106" y="150"/>
                    <a:pt x="0" y="483"/>
                    <a:pt x="38" y="574"/>
                  </a:cubicBezTo>
                  <a:cubicBezTo>
                    <a:pt x="76" y="665"/>
                    <a:pt x="378" y="658"/>
                    <a:pt x="446" y="620"/>
                  </a:cubicBezTo>
                  <a:cubicBezTo>
                    <a:pt x="514" y="582"/>
                    <a:pt x="408" y="431"/>
                    <a:pt x="446" y="348"/>
                  </a:cubicBezTo>
                  <a:cubicBezTo>
                    <a:pt x="484" y="265"/>
                    <a:pt x="756" y="167"/>
                    <a:pt x="718" y="12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47" name="Oval 211"/>
            <p:cNvSpPr>
              <a:spLocks noChangeArrowheads="1"/>
            </p:cNvSpPr>
            <p:nvPr/>
          </p:nvSpPr>
          <p:spPr bwMode="auto">
            <a:xfrm>
              <a:off x="4740" y="1888"/>
              <a:ext cx="182" cy="18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10" name="Group 216"/>
          <p:cNvGrpSpPr>
            <a:grpSpLocks/>
          </p:cNvGrpSpPr>
          <p:nvPr/>
        </p:nvGrpSpPr>
        <p:grpSpPr bwMode="auto">
          <a:xfrm rot="828902">
            <a:off x="7945912" y="2122666"/>
            <a:ext cx="439362" cy="331898"/>
            <a:chOff x="4891" y="1457"/>
            <a:chExt cx="801" cy="808"/>
          </a:xfrm>
        </p:grpSpPr>
        <p:sp>
          <p:nvSpPr>
            <p:cNvPr id="244" name="Freeform 214"/>
            <p:cNvSpPr>
              <a:spLocks/>
            </p:cNvSpPr>
            <p:nvPr/>
          </p:nvSpPr>
          <p:spPr bwMode="auto">
            <a:xfrm>
              <a:off x="4891" y="1457"/>
              <a:ext cx="801" cy="808"/>
            </a:xfrm>
            <a:custGeom>
              <a:avLst/>
              <a:gdLst>
                <a:gd name="T0" fmla="*/ 665 w 801"/>
                <a:gd name="T1" fmla="*/ 23 h 808"/>
                <a:gd name="T2" fmla="*/ 348 w 801"/>
                <a:gd name="T3" fmla="*/ 68 h 808"/>
                <a:gd name="T4" fmla="*/ 257 w 801"/>
                <a:gd name="T5" fmla="*/ 340 h 808"/>
                <a:gd name="T6" fmla="*/ 30 w 801"/>
                <a:gd name="T7" fmla="*/ 567 h 808"/>
                <a:gd name="T8" fmla="*/ 438 w 801"/>
                <a:gd name="T9" fmla="*/ 748 h 808"/>
                <a:gd name="T10" fmla="*/ 756 w 801"/>
                <a:gd name="T11" fmla="*/ 204 h 808"/>
                <a:gd name="T12" fmla="*/ 665 w 801"/>
                <a:gd name="T13" fmla="*/ 23 h 8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1"/>
                <a:gd name="T22" fmla="*/ 0 h 808"/>
                <a:gd name="T23" fmla="*/ 801 w 801"/>
                <a:gd name="T24" fmla="*/ 808 h 8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1" h="808">
                  <a:moveTo>
                    <a:pt x="665" y="23"/>
                  </a:moveTo>
                  <a:cubicBezTo>
                    <a:pt x="597" y="0"/>
                    <a:pt x="416" y="15"/>
                    <a:pt x="348" y="68"/>
                  </a:cubicBezTo>
                  <a:cubicBezTo>
                    <a:pt x="280" y="121"/>
                    <a:pt x="310" y="257"/>
                    <a:pt x="257" y="340"/>
                  </a:cubicBezTo>
                  <a:cubicBezTo>
                    <a:pt x="204" y="423"/>
                    <a:pt x="0" y="499"/>
                    <a:pt x="30" y="567"/>
                  </a:cubicBezTo>
                  <a:cubicBezTo>
                    <a:pt x="60" y="635"/>
                    <a:pt x="317" y="808"/>
                    <a:pt x="438" y="748"/>
                  </a:cubicBezTo>
                  <a:cubicBezTo>
                    <a:pt x="559" y="688"/>
                    <a:pt x="711" y="325"/>
                    <a:pt x="756" y="204"/>
                  </a:cubicBezTo>
                  <a:cubicBezTo>
                    <a:pt x="801" y="83"/>
                    <a:pt x="733" y="46"/>
                    <a:pt x="665" y="23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45" name="Oval 215"/>
            <p:cNvSpPr>
              <a:spLocks noChangeArrowheads="1"/>
            </p:cNvSpPr>
            <p:nvPr/>
          </p:nvSpPr>
          <p:spPr bwMode="auto">
            <a:xfrm>
              <a:off x="5148" y="1797"/>
              <a:ext cx="227" cy="27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11" name="Group 219"/>
          <p:cNvGrpSpPr>
            <a:grpSpLocks/>
          </p:cNvGrpSpPr>
          <p:nvPr/>
        </p:nvGrpSpPr>
        <p:grpSpPr bwMode="auto">
          <a:xfrm>
            <a:off x="7670947" y="2213305"/>
            <a:ext cx="451001" cy="362555"/>
            <a:chOff x="4384" y="1480"/>
            <a:chExt cx="1308" cy="1020"/>
          </a:xfrm>
        </p:grpSpPr>
        <p:sp>
          <p:nvSpPr>
            <p:cNvPr id="242" name="Freeform 217"/>
            <p:cNvSpPr>
              <a:spLocks/>
            </p:cNvSpPr>
            <p:nvPr/>
          </p:nvSpPr>
          <p:spPr bwMode="auto">
            <a:xfrm>
              <a:off x="4384" y="1480"/>
              <a:ext cx="1308" cy="1020"/>
            </a:xfrm>
            <a:custGeom>
              <a:avLst/>
              <a:gdLst>
                <a:gd name="T0" fmla="*/ 719 w 1308"/>
                <a:gd name="T1" fmla="*/ 181 h 1020"/>
                <a:gd name="T2" fmla="*/ 356 w 1308"/>
                <a:gd name="T3" fmla="*/ 45 h 1020"/>
                <a:gd name="T4" fmla="*/ 38 w 1308"/>
                <a:gd name="T5" fmla="*/ 453 h 1020"/>
                <a:gd name="T6" fmla="*/ 583 w 1308"/>
                <a:gd name="T7" fmla="*/ 952 h 1020"/>
                <a:gd name="T8" fmla="*/ 1263 w 1308"/>
                <a:gd name="T9" fmla="*/ 861 h 1020"/>
                <a:gd name="T10" fmla="*/ 855 w 1308"/>
                <a:gd name="T11" fmla="*/ 544 h 1020"/>
                <a:gd name="T12" fmla="*/ 628 w 1308"/>
                <a:gd name="T13" fmla="*/ 544 h 1020"/>
                <a:gd name="T14" fmla="*/ 719 w 1308"/>
                <a:gd name="T15" fmla="*/ 181 h 10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8"/>
                <a:gd name="T25" fmla="*/ 0 h 1020"/>
                <a:gd name="T26" fmla="*/ 1308 w 1308"/>
                <a:gd name="T27" fmla="*/ 1020 h 10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8" h="1020">
                  <a:moveTo>
                    <a:pt x="719" y="181"/>
                  </a:moveTo>
                  <a:cubicBezTo>
                    <a:pt x="674" y="98"/>
                    <a:pt x="470" y="0"/>
                    <a:pt x="356" y="45"/>
                  </a:cubicBezTo>
                  <a:cubicBezTo>
                    <a:pt x="242" y="90"/>
                    <a:pt x="0" y="302"/>
                    <a:pt x="38" y="453"/>
                  </a:cubicBezTo>
                  <a:cubicBezTo>
                    <a:pt x="76" y="604"/>
                    <a:pt x="379" y="884"/>
                    <a:pt x="583" y="952"/>
                  </a:cubicBezTo>
                  <a:cubicBezTo>
                    <a:pt x="787" y="1020"/>
                    <a:pt x="1218" y="929"/>
                    <a:pt x="1263" y="861"/>
                  </a:cubicBezTo>
                  <a:cubicBezTo>
                    <a:pt x="1308" y="793"/>
                    <a:pt x="961" y="597"/>
                    <a:pt x="855" y="544"/>
                  </a:cubicBezTo>
                  <a:cubicBezTo>
                    <a:pt x="749" y="491"/>
                    <a:pt x="651" y="612"/>
                    <a:pt x="628" y="544"/>
                  </a:cubicBezTo>
                  <a:cubicBezTo>
                    <a:pt x="605" y="476"/>
                    <a:pt x="764" y="264"/>
                    <a:pt x="719" y="18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600"/>
            </a:p>
          </p:txBody>
        </p:sp>
        <p:sp>
          <p:nvSpPr>
            <p:cNvPr id="243" name="Oval 218"/>
            <p:cNvSpPr>
              <a:spLocks noChangeArrowheads="1"/>
            </p:cNvSpPr>
            <p:nvPr/>
          </p:nvSpPr>
          <p:spPr bwMode="auto">
            <a:xfrm>
              <a:off x="4740" y="1888"/>
              <a:ext cx="227" cy="31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</p:grpSp>
      <p:sp>
        <p:nvSpPr>
          <p:cNvPr id="84" name="Freeform 220"/>
          <p:cNvSpPr>
            <a:spLocks/>
          </p:cNvSpPr>
          <p:nvPr/>
        </p:nvSpPr>
        <p:spPr bwMode="auto">
          <a:xfrm>
            <a:off x="6537625" y="2242629"/>
            <a:ext cx="989292" cy="211935"/>
          </a:xfrm>
          <a:custGeom>
            <a:avLst/>
            <a:gdLst>
              <a:gd name="T0" fmla="*/ 0 w 680"/>
              <a:gd name="T1" fmla="*/ 159 h 159"/>
              <a:gd name="T2" fmla="*/ 136 w 680"/>
              <a:gd name="T3" fmla="*/ 23 h 159"/>
              <a:gd name="T4" fmla="*/ 680 w 680"/>
              <a:gd name="T5" fmla="*/ 23 h 159"/>
              <a:gd name="T6" fmla="*/ 0 60000 65536"/>
              <a:gd name="T7" fmla="*/ 0 60000 65536"/>
              <a:gd name="T8" fmla="*/ 0 60000 65536"/>
              <a:gd name="T9" fmla="*/ 0 w 680"/>
              <a:gd name="T10" fmla="*/ 0 h 159"/>
              <a:gd name="T11" fmla="*/ 680 w 680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159">
                <a:moveTo>
                  <a:pt x="0" y="159"/>
                </a:moveTo>
                <a:cubicBezTo>
                  <a:pt x="11" y="102"/>
                  <a:pt x="23" y="46"/>
                  <a:pt x="136" y="23"/>
                </a:cubicBezTo>
                <a:cubicBezTo>
                  <a:pt x="249" y="0"/>
                  <a:pt x="464" y="11"/>
                  <a:pt x="680" y="23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sp>
        <p:nvSpPr>
          <p:cNvPr id="85" name="Line 221"/>
          <p:cNvSpPr>
            <a:spLocks noChangeShapeType="1"/>
          </p:cNvSpPr>
          <p:nvPr/>
        </p:nvSpPr>
        <p:spPr bwMode="auto">
          <a:xfrm>
            <a:off x="7526917" y="2150657"/>
            <a:ext cx="0" cy="182611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sp>
        <p:nvSpPr>
          <p:cNvPr id="86" name="Text Box 222"/>
          <p:cNvSpPr txBox="1">
            <a:spLocks noChangeArrowheads="1"/>
          </p:cNvSpPr>
          <p:nvPr/>
        </p:nvSpPr>
        <p:spPr bwMode="auto">
          <a:xfrm>
            <a:off x="6143636" y="4500570"/>
            <a:ext cx="200567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Anticorps protecteurs</a:t>
            </a:r>
          </a:p>
        </p:txBody>
      </p:sp>
      <p:sp>
        <p:nvSpPr>
          <p:cNvPr id="87" name="Line 232"/>
          <p:cNvSpPr>
            <a:spLocks noChangeShapeType="1"/>
          </p:cNvSpPr>
          <p:nvPr/>
        </p:nvSpPr>
        <p:spPr bwMode="auto">
          <a:xfrm>
            <a:off x="1653724" y="6202747"/>
            <a:ext cx="118860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grpSp>
        <p:nvGrpSpPr>
          <p:cNvPr id="12" name="Group 249"/>
          <p:cNvGrpSpPr>
            <a:grpSpLocks/>
          </p:cNvGrpSpPr>
          <p:nvPr/>
        </p:nvGrpSpPr>
        <p:grpSpPr bwMode="auto">
          <a:xfrm>
            <a:off x="6457617" y="3007729"/>
            <a:ext cx="395718" cy="362555"/>
            <a:chOff x="1827" y="2621"/>
            <a:chExt cx="272" cy="272"/>
          </a:xfrm>
        </p:grpSpPr>
        <p:sp>
          <p:nvSpPr>
            <p:cNvPr id="240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41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13" name="Group 262"/>
          <p:cNvGrpSpPr>
            <a:grpSpLocks/>
          </p:cNvGrpSpPr>
          <p:nvPr/>
        </p:nvGrpSpPr>
        <p:grpSpPr bwMode="auto">
          <a:xfrm>
            <a:off x="5152616" y="2454564"/>
            <a:ext cx="395717" cy="362555"/>
            <a:chOff x="5071" y="2069"/>
            <a:chExt cx="440" cy="576"/>
          </a:xfrm>
        </p:grpSpPr>
        <p:sp>
          <p:nvSpPr>
            <p:cNvPr id="231" name="Oval 263"/>
            <p:cNvSpPr>
              <a:spLocks noChangeArrowheads="1"/>
            </p:cNvSpPr>
            <p:nvPr/>
          </p:nvSpPr>
          <p:spPr bwMode="auto">
            <a:xfrm>
              <a:off x="5071" y="2069"/>
              <a:ext cx="440" cy="576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32" name="Oval 264"/>
            <p:cNvSpPr>
              <a:spLocks noChangeArrowheads="1"/>
            </p:cNvSpPr>
            <p:nvPr/>
          </p:nvSpPr>
          <p:spPr bwMode="auto">
            <a:xfrm>
              <a:off x="5140" y="2251"/>
              <a:ext cx="139" cy="317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33" name="Oval 265"/>
            <p:cNvSpPr>
              <a:spLocks noChangeArrowheads="1"/>
            </p:cNvSpPr>
            <p:nvPr/>
          </p:nvSpPr>
          <p:spPr bwMode="auto">
            <a:xfrm>
              <a:off x="5244" y="2115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34" name="Oval 266"/>
            <p:cNvSpPr>
              <a:spLocks noChangeArrowheads="1"/>
            </p:cNvSpPr>
            <p:nvPr/>
          </p:nvSpPr>
          <p:spPr bwMode="auto">
            <a:xfrm>
              <a:off x="5417" y="2296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35" name="Oval 267"/>
            <p:cNvSpPr>
              <a:spLocks noChangeArrowheads="1"/>
            </p:cNvSpPr>
            <p:nvPr/>
          </p:nvSpPr>
          <p:spPr bwMode="auto">
            <a:xfrm>
              <a:off x="5417" y="2432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36" name="Oval 268"/>
            <p:cNvSpPr>
              <a:spLocks noChangeArrowheads="1"/>
            </p:cNvSpPr>
            <p:nvPr/>
          </p:nvSpPr>
          <p:spPr bwMode="auto">
            <a:xfrm>
              <a:off x="5313" y="2251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37" name="Oval 269"/>
            <p:cNvSpPr>
              <a:spLocks noChangeArrowheads="1"/>
            </p:cNvSpPr>
            <p:nvPr/>
          </p:nvSpPr>
          <p:spPr bwMode="auto">
            <a:xfrm>
              <a:off x="5347" y="2387"/>
              <a:ext cx="35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38" name="Oval 270"/>
            <p:cNvSpPr>
              <a:spLocks noChangeArrowheads="1"/>
            </p:cNvSpPr>
            <p:nvPr/>
          </p:nvSpPr>
          <p:spPr bwMode="auto">
            <a:xfrm>
              <a:off x="5313" y="2523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39" name="Oval 271"/>
            <p:cNvSpPr>
              <a:spLocks noChangeArrowheads="1"/>
            </p:cNvSpPr>
            <p:nvPr/>
          </p:nvSpPr>
          <p:spPr bwMode="auto">
            <a:xfrm>
              <a:off x="5347" y="2160"/>
              <a:ext cx="35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</p:grpSp>
      <p:sp>
        <p:nvSpPr>
          <p:cNvPr id="90" name="Oval 291"/>
          <p:cNvSpPr>
            <a:spLocks noChangeArrowheads="1"/>
          </p:cNvSpPr>
          <p:nvPr/>
        </p:nvSpPr>
        <p:spPr bwMode="auto">
          <a:xfrm>
            <a:off x="1192538" y="2637175"/>
            <a:ext cx="263327" cy="61315"/>
          </a:xfrm>
          <a:prstGeom prst="ellipse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sp>
        <p:nvSpPr>
          <p:cNvPr id="91" name="Oval 292"/>
          <p:cNvSpPr>
            <a:spLocks noChangeArrowheads="1"/>
          </p:cNvSpPr>
          <p:nvPr/>
        </p:nvSpPr>
        <p:spPr bwMode="auto">
          <a:xfrm>
            <a:off x="1060148" y="2394583"/>
            <a:ext cx="263326" cy="61315"/>
          </a:xfrm>
          <a:prstGeom prst="ellipse">
            <a:avLst/>
          </a:prstGeom>
          <a:solidFill>
            <a:srgbClr val="CC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/>
          </a:p>
        </p:txBody>
      </p:sp>
      <p:grpSp>
        <p:nvGrpSpPr>
          <p:cNvPr id="14" name="Group 272"/>
          <p:cNvGrpSpPr>
            <a:grpSpLocks/>
          </p:cNvGrpSpPr>
          <p:nvPr/>
        </p:nvGrpSpPr>
        <p:grpSpPr bwMode="auto">
          <a:xfrm>
            <a:off x="1940308" y="1928043"/>
            <a:ext cx="528108" cy="543833"/>
            <a:chOff x="1111" y="754"/>
            <a:chExt cx="363" cy="408"/>
          </a:xfrm>
        </p:grpSpPr>
        <p:sp>
          <p:nvSpPr>
            <p:cNvPr id="222" name="Freeform 162"/>
            <p:cNvSpPr>
              <a:spLocks/>
            </p:cNvSpPr>
            <p:nvPr/>
          </p:nvSpPr>
          <p:spPr bwMode="auto">
            <a:xfrm>
              <a:off x="1243" y="856"/>
              <a:ext cx="132" cy="204"/>
            </a:xfrm>
            <a:custGeom>
              <a:avLst/>
              <a:gdLst>
                <a:gd name="T0" fmla="*/ 91 w 182"/>
                <a:gd name="T1" fmla="*/ 0 h 182"/>
                <a:gd name="T2" fmla="*/ 0 w 182"/>
                <a:gd name="T3" fmla="*/ 46 h 182"/>
                <a:gd name="T4" fmla="*/ 0 w 182"/>
                <a:gd name="T5" fmla="*/ 136 h 182"/>
                <a:gd name="T6" fmla="*/ 91 w 182"/>
                <a:gd name="T7" fmla="*/ 182 h 182"/>
                <a:gd name="T8" fmla="*/ 182 w 182"/>
                <a:gd name="T9" fmla="*/ 136 h 182"/>
                <a:gd name="T10" fmla="*/ 182 w 182"/>
                <a:gd name="T11" fmla="*/ 46 h 182"/>
                <a:gd name="T12" fmla="*/ 91 w 182"/>
                <a:gd name="T13" fmla="*/ 0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182"/>
                <a:gd name="T23" fmla="*/ 182 w 182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182">
                  <a:moveTo>
                    <a:pt x="91" y="0"/>
                  </a:moveTo>
                  <a:lnTo>
                    <a:pt x="0" y="46"/>
                  </a:lnTo>
                  <a:lnTo>
                    <a:pt x="0" y="136"/>
                  </a:lnTo>
                  <a:lnTo>
                    <a:pt x="91" y="182"/>
                  </a:lnTo>
                  <a:lnTo>
                    <a:pt x="182" y="136"/>
                  </a:lnTo>
                  <a:lnTo>
                    <a:pt x="182" y="46"/>
                  </a:lnTo>
                  <a:lnTo>
                    <a:pt x="9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23" name="Oval 161"/>
            <p:cNvSpPr>
              <a:spLocks noChangeArrowheads="1"/>
            </p:cNvSpPr>
            <p:nvPr/>
          </p:nvSpPr>
          <p:spPr bwMode="auto">
            <a:xfrm>
              <a:off x="1177" y="822"/>
              <a:ext cx="264" cy="272"/>
            </a:xfrm>
            <a:prstGeom prst="ellipse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  <a:alpha val="64000"/>
                  </a:schemeClr>
                </a:gs>
                <a:gs pos="80000">
                  <a:schemeClr val="accent2">
                    <a:shade val="93000"/>
                    <a:satMod val="130000"/>
                    <a:alpha val="61000"/>
                  </a:schemeClr>
                </a:gs>
                <a:gs pos="100000">
                  <a:schemeClr val="accent2">
                    <a:shade val="94000"/>
                    <a:satMod val="135000"/>
                    <a:alpha val="62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25" name="Line 163"/>
            <p:cNvSpPr>
              <a:spLocks noChangeShapeType="1"/>
            </p:cNvSpPr>
            <p:nvPr/>
          </p:nvSpPr>
          <p:spPr bwMode="auto">
            <a:xfrm flipV="1">
              <a:off x="1441" y="856"/>
              <a:ext cx="33" cy="3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26" name="Line 164"/>
            <p:cNvSpPr>
              <a:spLocks noChangeShapeType="1"/>
            </p:cNvSpPr>
            <p:nvPr/>
          </p:nvSpPr>
          <p:spPr bwMode="auto">
            <a:xfrm flipV="1">
              <a:off x="1309" y="754"/>
              <a:ext cx="0" cy="6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27" name="Line 165"/>
            <p:cNvSpPr>
              <a:spLocks noChangeShapeType="1"/>
            </p:cNvSpPr>
            <p:nvPr/>
          </p:nvSpPr>
          <p:spPr bwMode="auto">
            <a:xfrm flipH="1" flipV="1">
              <a:off x="1111" y="856"/>
              <a:ext cx="66" cy="3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28" name="Line 166"/>
            <p:cNvSpPr>
              <a:spLocks noChangeShapeType="1"/>
            </p:cNvSpPr>
            <p:nvPr/>
          </p:nvSpPr>
          <p:spPr bwMode="auto">
            <a:xfrm flipH="1">
              <a:off x="1177" y="1060"/>
              <a:ext cx="33" cy="3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29" name="Line 167"/>
            <p:cNvSpPr>
              <a:spLocks noChangeShapeType="1"/>
            </p:cNvSpPr>
            <p:nvPr/>
          </p:nvSpPr>
          <p:spPr bwMode="auto">
            <a:xfrm>
              <a:off x="1408" y="1060"/>
              <a:ext cx="33" cy="3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30" name="Line 168"/>
            <p:cNvSpPr>
              <a:spLocks noChangeShapeType="1"/>
            </p:cNvSpPr>
            <p:nvPr/>
          </p:nvSpPr>
          <p:spPr bwMode="auto">
            <a:xfrm flipV="1">
              <a:off x="1309" y="1095"/>
              <a:ext cx="0" cy="67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</p:grpSp>
      <p:grpSp>
        <p:nvGrpSpPr>
          <p:cNvPr id="15" name="Group 272"/>
          <p:cNvGrpSpPr>
            <a:grpSpLocks/>
          </p:cNvGrpSpPr>
          <p:nvPr/>
        </p:nvGrpSpPr>
        <p:grpSpPr bwMode="auto">
          <a:xfrm>
            <a:off x="2660459" y="1988025"/>
            <a:ext cx="528108" cy="543833"/>
            <a:chOff x="1111" y="754"/>
            <a:chExt cx="363" cy="408"/>
          </a:xfrm>
        </p:grpSpPr>
        <p:sp>
          <p:nvSpPr>
            <p:cNvPr id="208" name="Freeform 162"/>
            <p:cNvSpPr>
              <a:spLocks/>
            </p:cNvSpPr>
            <p:nvPr/>
          </p:nvSpPr>
          <p:spPr bwMode="auto">
            <a:xfrm>
              <a:off x="1243" y="856"/>
              <a:ext cx="132" cy="204"/>
            </a:xfrm>
            <a:custGeom>
              <a:avLst/>
              <a:gdLst>
                <a:gd name="T0" fmla="*/ 91 w 182"/>
                <a:gd name="T1" fmla="*/ 0 h 182"/>
                <a:gd name="T2" fmla="*/ 0 w 182"/>
                <a:gd name="T3" fmla="*/ 46 h 182"/>
                <a:gd name="T4" fmla="*/ 0 w 182"/>
                <a:gd name="T5" fmla="*/ 136 h 182"/>
                <a:gd name="T6" fmla="*/ 91 w 182"/>
                <a:gd name="T7" fmla="*/ 182 h 182"/>
                <a:gd name="T8" fmla="*/ 182 w 182"/>
                <a:gd name="T9" fmla="*/ 136 h 182"/>
                <a:gd name="T10" fmla="*/ 182 w 182"/>
                <a:gd name="T11" fmla="*/ 46 h 182"/>
                <a:gd name="T12" fmla="*/ 91 w 182"/>
                <a:gd name="T13" fmla="*/ 0 h 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182"/>
                <a:gd name="T23" fmla="*/ 182 w 182"/>
                <a:gd name="T24" fmla="*/ 182 h 1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182">
                  <a:moveTo>
                    <a:pt x="91" y="0"/>
                  </a:moveTo>
                  <a:lnTo>
                    <a:pt x="0" y="46"/>
                  </a:lnTo>
                  <a:lnTo>
                    <a:pt x="0" y="136"/>
                  </a:lnTo>
                  <a:lnTo>
                    <a:pt x="91" y="182"/>
                  </a:lnTo>
                  <a:lnTo>
                    <a:pt x="182" y="136"/>
                  </a:lnTo>
                  <a:lnTo>
                    <a:pt x="182" y="46"/>
                  </a:lnTo>
                  <a:lnTo>
                    <a:pt x="9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09" name="Oval 161"/>
            <p:cNvSpPr>
              <a:spLocks noChangeArrowheads="1"/>
            </p:cNvSpPr>
            <p:nvPr/>
          </p:nvSpPr>
          <p:spPr bwMode="auto">
            <a:xfrm>
              <a:off x="1177" y="822"/>
              <a:ext cx="264" cy="272"/>
            </a:xfrm>
            <a:prstGeom prst="ellipse">
              <a:avLst/>
            </a:prstGeom>
            <a:gradFill>
              <a:gsLst>
                <a:gs pos="0">
                  <a:schemeClr val="accent2">
                    <a:shade val="51000"/>
                    <a:satMod val="130000"/>
                    <a:alpha val="64000"/>
                  </a:schemeClr>
                </a:gs>
                <a:gs pos="80000">
                  <a:schemeClr val="accent2">
                    <a:shade val="93000"/>
                    <a:satMod val="130000"/>
                    <a:alpha val="61000"/>
                  </a:schemeClr>
                </a:gs>
                <a:gs pos="100000">
                  <a:schemeClr val="accent2">
                    <a:shade val="94000"/>
                    <a:satMod val="135000"/>
                    <a:alpha val="62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210" name="Line 163"/>
            <p:cNvSpPr>
              <a:spLocks noChangeShapeType="1"/>
            </p:cNvSpPr>
            <p:nvPr/>
          </p:nvSpPr>
          <p:spPr bwMode="auto">
            <a:xfrm flipV="1">
              <a:off x="1441" y="856"/>
              <a:ext cx="33" cy="3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13" name="Line 164"/>
            <p:cNvSpPr>
              <a:spLocks noChangeShapeType="1"/>
            </p:cNvSpPr>
            <p:nvPr/>
          </p:nvSpPr>
          <p:spPr bwMode="auto">
            <a:xfrm flipV="1">
              <a:off x="1309" y="754"/>
              <a:ext cx="0" cy="6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15" name="Line 165"/>
            <p:cNvSpPr>
              <a:spLocks noChangeShapeType="1"/>
            </p:cNvSpPr>
            <p:nvPr/>
          </p:nvSpPr>
          <p:spPr bwMode="auto">
            <a:xfrm flipH="1" flipV="1">
              <a:off x="1111" y="856"/>
              <a:ext cx="66" cy="3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17" name="Line 166"/>
            <p:cNvSpPr>
              <a:spLocks noChangeShapeType="1"/>
            </p:cNvSpPr>
            <p:nvPr/>
          </p:nvSpPr>
          <p:spPr bwMode="auto">
            <a:xfrm flipH="1">
              <a:off x="1177" y="1060"/>
              <a:ext cx="33" cy="3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19" name="Line 167"/>
            <p:cNvSpPr>
              <a:spLocks noChangeShapeType="1"/>
            </p:cNvSpPr>
            <p:nvPr/>
          </p:nvSpPr>
          <p:spPr bwMode="auto">
            <a:xfrm>
              <a:off x="1408" y="1060"/>
              <a:ext cx="33" cy="3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21" name="Line 168"/>
            <p:cNvSpPr>
              <a:spLocks noChangeShapeType="1"/>
            </p:cNvSpPr>
            <p:nvPr/>
          </p:nvSpPr>
          <p:spPr bwMode="auto">
            <a:xfrm flipV="1">
              <a:off x="1309" y="1095"/>
              <a:ext cx="0" cy="67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</p:grpSp>
      <p:grpSp>
        <p:nvGrpSpPr>
          <p:cNvPr id="16" name="Group 249"/>
          <p:cNvGrpSpPr>
            <a:grpSpLocks/>
          </p:cNvGrpSpPr>
          <p:nvPr/>
        </p:nvGrpSpPr>
        <p:grpSpPr bwMode="auto">
          <a:xfrm>
            <a:off x="6130286" y="2647829"/>
            <a:ext cx="395718" cy="362555"/>
            <a:chOff x="1827" y="2621"/>
            <a:chExt cx="272" cy="272"/>
          </a:xfrm>
        </p:grpSpPr>
        <p:sp>
          <p:nvSpPr>
            <p:cNvPr id="206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207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17" name="Group 200"/>
          <p:cNvGrpSpPr>
            <a:grpSpLocks/>
          </p:cNvGrpSpPr>
          <p:nvPr/>
        </p:nvGrpSpPr>
        <p:grpSpPr bwMode="auto">
          <a:xfrm>
            <a:off x="5410128" y="2765128"/>
            <a:ext cx="395717" cy="362555"/>
            <a:chOff x="5071" y="2069"/>
            <a:chExt cx="440" cy="576"/>
          </a:xfrm>
        </p:grpSpPr>
        <p:sp>
          <p:nvSpPr>
            <p:cNvPr id="187" name="Oval 201"/>
            <p:cNvSpPr>
              <a:spLocks noChangeArrowheads="1"/>
            </p:cNvSpPr>
            <p:nvPr/>
          </p:nvSpPr>
          <p:spPr bwMode="auto">
            <a:xfrm>
              <a:off x="5071" y="2069"/>
              <a:ext cx="440" cy="576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88" name="Oval 202"/>
            <p:cNvSpPr>
              <a:spLocks noChangeArrowheads="1"/>
            </p:cNvSpPr>
            <p:nvPr/>
          </p:nvSpPr>
          <p:spPr bwMode="auto">
            <a:xfrm>
              <a:off x="5140" y="2251"/>
              <a:ext cx="139" cy="317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89" name="Oval 203"/>
            <p:cNvSpPr>
              <a:spLocks noChangeArrowheads="1"/>
            </p:cNvSpPr>
            <p:nvPr/>
          </p:nvSpPr>
          <p:spPr bwMode="auto">
            <a:xfrm>
              <a:off x="5244" y="2115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90" name="Oval 204"/>
            <p:cNvSpPr>
              <a:spLocks noChangeArrowheads="1"/>
            </p:cNvSpPr>
            <p:nvPr/>
          </p:nvSpPr>
          <p:spPr bwMode="auto">
            <a:xfrm>
              <a:off x="5417" y="2296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91" name="Oval 205"/>
            <p:cNvSpPr>
              <a:spLocks noChangeArrowheads="1"/>
            </p:cNvSpPr>
            <p:nvPr/>
          </p:nvSpPr>
          <p:spPr bwMode="auto">
            <a:xfrm>
              <a:off x="5417" y="2432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92" name="Oval 206"/>
            <p:cNvSpPr>
              <a:spLocks noChangeArrowheads="1"/>
            </p:cNvSpPr>
            <p:nvPr/>
          </p:nvSpPr>
          <p:spPr bwMode="auto">
            <a:xfrm>
              <a:off x="5313" y="2251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93" name="Oval 207"/>
            <p:cNvSpPr>
              <a:spLocks noChangeArrowheads="1"/>
            </p:cNvSpPr>
            <p:nvPr/>
          </p:nvSpPr>
          <p:spPr bwMode="auto">
            <a:xfrm>
              <a:off x="5347" y="2387"/>
              <a:ext cx="35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94" name="Oval 208"/>
            <p:cNvSpPr>
              <a:spLocks noChangeArrowheads="1"/>
            </p:cNvSpPr>
            <p:nvPr/>
          </p:nvSpPr>
          <p:spPr bwMode="auto">
            <a:xfrm>
              <a:off x="5313" y="2523"/>
              <a:ext cx="34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  <p:sp>
          <p:nvSpPr>
            <p:cNvPr id="195" name="Oval 209"/>
            <p:cNvSpPr>
              <a:spLocks noChangeArrowheads="1"/>
            </p:cNvSpPr>
            <p:nvPr/>
          </p:nvSpPr>
          <p:spPr bwMode="auto">
            <a:xfrm>
              <a:off x="5347" y="2160"/>
              <a:ext cx="35" cy="45"/>
            </a:xfrm>
            <a:prstGeom prst="ellipse">
              <a:avLst/>
            </a:prstGeom>
            <a:gradFill rotWithShape="1">
              <a:gsLst>
                <a:gs pos="0">
                  <a:srgbClr val="FFD28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18" name="Group 249"/>
          <p:cNvGrpSpPr>
            <a:grpSpLocks/>
          </p:cNvGrpSpPr>
          <p:nvPr/>
        </p:nvGrpSpPr>
        <p:grpSpPr bwMode="auto">
          <a:xfrm>
            <a:off x="5868413" y="3005058"/>
            <a:ext cx="395718" cy="362555"/>
            <a:chOff x="1827" y="2621"/>
            <a:chExt cx="272" cy="272"/>
          </a:xfrm>
        </p:grpSpPr>
        <p:sp>
          <p:nvSpPr>
            <p:cNvPr id="185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86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19" name="Group 249"/>
          <p:cNvGrpSpPr>
            <a:grpSpLocks/>
          </p:cNvGrpSpPr>
          <p:nvPr/>
        </p:nvGrpSpPr>
        <p:grpSpPr bwMode="auto">
          <a:xfrm>
            <a:off x="5148262" y="4926036"/>
            <a:ext cx="982026" cy="722447"/>
            <a:chOff x="1827" y="2598"/>
            <a:chExt cx="272" cy="272"/>
          </a:xfrm>
        </p:grpSpPr>
        <p:sp>
          <p:nvSpPr>
            <p:cNvPr id="183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84" name="Oval 250"/>
            <p:cNvSpPr>
              <a:spLocks noChangeArrowheads="1"/>
            </p:cNvSpPr>
            <p:nvPr/>
          </p:nvSpPr>
          <p:spPr bwMode="auto">
            <a:xfrm>
              <a:off x="1827" y="2598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1">
                    <a:tint val="50000"/>
                    <a:satMod val="300000"/>
                    <a:alpha val="77000"/>
                  </a:schemeClr>
                </a:gs>
                <a:gs pos="35000">
                  <a:schemeClr val="accent1">
                    <a:tint val="37000"/>
                    <a:satMod val="300000"/>
                    <a:alpha val="65000"/>
                  </a:schemeClr>
                </a:gs>
                <a:gs pos="100000">
                  <a:schemeClr val="accent1">
                    <a:tint val="15000"/>
                    <a:satMod val="350000"/>
                    <a:alpha val="62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20" name="Group 249"/>
          <p:cNvGrpSpPr>
            <a:grpSpLocks/>
          </p:cNvGrpSpPr>
          <p:nvPr/>
        </p:nvGrpSpPr>
        <p:grpSpPr bwMode="auto">
          <a:xfrm>
            <a:off x="2660466" y="4507271"/>
            <a:ext cx="395718" cy="362555"/>
            <a:chOff x="1827" y="2621"/>
            <a:chExt cx="272" cy="272"/>
          </a:xfrm>
        </p:grpSpPr>
        <p:sp>
          <p:nvSpPr>
            <p:cNvPr id="179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80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21" name="Group 249"/>
          <p:cNvGrpSpPr>
            <a:grpSpLocks/>
          </p:cNvGrpSpPr>
          <p:nvPr/>
        </p:nvGrpSpPr>
        <p:grpSpPr bwMode="auto">
          <a:xfrm>
            <a:off x="3115837" y="4635232"/>
            <a:ext cx="395718" cy="362555"/>
            <a:chOff x="1827" y="2621"/>
            <a:chExt cx="272" cy="272"/>
          </a:xfrm>
        </p:grpSpPr>
        <p:sp>
          <p:nvSpPr>
            <p:cNvPr id="177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78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22" name="Group 249"/>
          <p:cNvGrpSpPr>
            <a:grpSpLocks/>
          </p:cNvGrpSpPr>
          <p:nvPr/>
        </p:nvGrpSpPr>
        <p:grpSpPr bwMode="auto">
          <a:xfrm>
            <a:off x="2660466" y="4924482"/>
            <a:ext cx="395718" cy="362555"/>
            <a:chOff x="1827" y="2621"/>
            <a:chExt cx="272" cy="272"/>
          </a:xfrm>
        </p:grpSpPr>
        <p:sp>
          <p:nvSpPr>
            <p:cNvPr id="175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76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23" name="Group 249"/>
          <p:cNvGrpSpPr>
            <a:grpSpLocks/>
          </p:cNvGrpSpPr>
          <p:nvPr/>
        </p:nvGrpSpPr>
        <p:grpSpPr bwMode="auto">
          <a:xfrm>
            <a:off x="3050368" y="5044446"/>
            <a:ext cx="395718" cy="362555"/>
            <a:chOff x="1827" y="2621"/>
            <a:chExt cx="272" cy="272"/>
          </a:xfrm>
        </p:grpSpPr>
        <p:sp>
          <p:nvSpPr>
            <p:cNvPr id="173" name="Freeform 251"/>
            <p:cNvSpPr>
              <a:spLocks/>
            </p:cNvSpPr>
            <p:nvPr/>
          </p:nvSpPr>
          <p:spPr bwMode="auto">
            <a:xfrm>
              <a:off x="1890" y="2662"/>
              <a:ext cx="179" cy="192"/>
            </a:xfrm>
            <a:custGeom>
              <a:avLst/>
              <a:gdLst>
                <a:gd name="T0" fmla="*/ 30 w 507"/>
                <a:gd name="T1" fmla="*/ 90 h 476"/>
                <a:gd name="T2" fmla="*/ 212 w 507"/>
                <a:gd name="T3" fmla="*/ 0 h 476"/>
                <a:gd name="T4" fmla="*/ 439 w 507"/>
                <a:gd name="T5" fmla="*/ 90 h 476"/>
                <a:gd name="T6" fmla="*/ 484 w 507"/>
                <a:gd name="T7" fmla="*/ 272 h 476"/>
                <a:gd name="T8" fmla="*/ 303 w 507"/>
                <a:gd name="T9" fmla="*/ 453 h 476"/>
                <a:gd name="T10" fmla="*/ 30 w 507"/>
                <a:gd name="T11" fmla="*/ 408 h 476"/>
                <a:gd name="T12" fmla="*/ 121 w 507"/>
                <a:gd name="T13" fmla="*/ 272 h 476"/>
                <a:gd name="T14" fmla="*/ 30 w 507"/>
                <a:gd name="T15" fmla="*/ 90 h 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476"/>
                <a:gd name="T26" fmla="*/ 507 w 507"/>
                <a:gd name="T27" fmla="*/ 476 h 4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476">
                  <a:moveTo>
                    <a:pt x="30" y="90"/>
                  </a:moveTo>
                  <a:cubicBezTo>
                    <a:pt x="45" y="45"/>
                    <a:pt x="144" y="0"/>
                    <a:pt x="212" y="0"/>
                  </a:cubicBezTo>
                  <a:cubicBezTo>
                    <a:pt x="280" y="0"/>
                    <a:pt x="394" y="45"/>
                    <a:pt x="439" y="90"/>
                  </a:cubicBezTo>
                  <a:cubicBezTo>
                    <a:pt x="484" y="135"/>
                    <a:pt x="507" y="211"/>
                    <a:pt x="484" y="272"/>
                  </a:cubicBezTo>
                  <a:cubicBezTo>
                    <a:pt x="461" y="333"/>
                    <a:pt x="379" y="430"/>
                    <a:pt x="303" y="453"/>
                  </a:cubicBezTo>
                  <a:cubicBezTo>
                    <a:pt x="227" y="476"/>
                    <a:pt x="60" y="438"/>
                    <a:pt x="30" y="408"/>
                  </a:cubicBezTo>
                  <a:cubicBezTo>
                    <a:pt x="0" y="378"/>
                    <a:pt x="113" y="325"/>
                    <a:pt x="121" y="272"/>
                  </a:cubicBezTo>
                  <a:cubicBezTo>
                    <a:pt x="129" y="219"/>
                    <a:pt x="15" y="135"/>
                    <a:pt x="30" y="9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74" name="Oval 250"/>
            <p:cNvSpPr>
              <a:spLocks noChangeArrowheads="1"/>
            </p:cNvSpPr>
            <p:nvPr/>
          </p:nvSpPr>
          <p:spPr bwMode="auto">
            <a:xfrm>
              <a:off x="1827" y="2621"/>
              <a:ext cx="272" cy="272"/>
            </a:xfrm>
            <a:prstGeom prst="ellipse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71000"/>
                  </a:schemeClr>
                </a:gs>
                <a:gs pos="35000">
                  <a:schemeClr val="accent6">
                    <a:tint val="37000"/>
                    <a:satMod val="300000"/>
                    <a:alpha val="73000"/>
                  </a:schemeClr>
                </a:gs>
                <a:gs pos="100000">
                  <a:schemeClr val="accent6">
                    <a:tint val="15000"/>
                    <a:satMod val="350000"/>
                    <a:alpha val="69000"/>
                  </a:schemeClr>
                </a:gs>
              </a:gsLst>
            </a:gra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FR" sz="1600"/>
            </a:p>
          </p:txBody>
        </p:sp>
      </p:grpSp>
      <p:grpSp>
        <p:nvGrpSpPr>
          <p:cNvPr id="24" name="Group 204"/>
          <p:cNvGrpSpPr>
            <a:grpSpLocks/>
          </p:cNvGrpSpPr>
          <p:nvPr/>
        </p:nvGrpSpPr>
        <p:grpSpPr bwMode="auto">
          <a:xfrm rot="7957631">
            <a:off x="6890537" y="5600643"/>
            <a:ext cx="251010" cy="379156"/>
            <a:chOff x="3833" y="890"/>
            <a:chExt cx="1134" cy="1225"/>
          </a:xfrm>
        </p:grpSpPr>
        <p:sp>
          <p:nvSpPr>
            <p:cNvPr id="165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66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67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68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69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70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71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72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</p:grpSp>
      <p:grpSp>
        <p:nvGrpSpPr>
          <p:cNvPr id="25" name="Group 204"/>
          <p:cNvGrpSpPr>
            <a:grpSpLocks/>
          </p:cNvGrpSpPr>
          <p:nvPr/>
        </p:nvGrpSpPr>
        <p:grpSpPr bwMode="auto">
          <a:xfrm rot="7957631">
            <a:off x="7080707" y="5360716"/>
            <a:ext cx="251010" cy="379156"/>
            <a:chOff x="3833" y="890"/>
            <a:chExt cx="1134" cy="1225"/>
          </a:xfrm>
        </p:grpSpPr>
        <p:sp>
          <p:nvSpPr>
            <p:cNvPr id="152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54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57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59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61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62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63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64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</p:grpSp>
      <p:grpSp>
        <p:nvGrpSpPr>
          <p:cNvPr id="26" name="Group 204"/>
          <p:cNvGrpSpPr>
            <a:grpSpLocks/>
          </p:cNvGrpSpPr>
          <p:nvPr/>
        </p:nvGrpSpPr>
        <p:grpSpPr bwMode="auto">
          <a:xfrm rot="7957631">
            <a:off x="7146175" y="5120788"/>
            <a:ext cx="251010" cy="379156"/>
            <a:chOff x="3833" y="890"/>
            <a:chExt cx="1134" cy="1225"/>
          </a:xfrm>
        </p:grpSpPr>
        <p:sp>
          <p:nvSpPr>
            <p:cNvPr id="141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42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43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44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45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46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47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48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</p:grpSp>
      <p:grpSp>
        <p:nvGrpSpPr>
          <p:cNvPr id="27" name="Group 204"/>
          <p:cNvGrpSpPr>
            <a:grpSpLocks/>
          </p:cNvGrpSpPr>
          <p:nvPr/>
        </p:nvGrpSpPr>
        <p:grpSpPr bwMode="auto">
          <a:xfrm rot="7957631">
            <a:off x="7479753" y="5060805"/>
            <a:ext cx="251010" cy="379156"/>
            <a:chOff x="3833" y="890"/>
            <a:chExt cx="1134" cy="1225"/>
          </a:xfrm>
        </p:grpSpPr>
        <p:sp>
          <p:nvSpPr>
            <p:cNvPr id="133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34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35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36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37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38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39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40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</p:grpSp>
      <p:grpSp>
        <p:nvGrpSpPr>
          <p:cNvPr id="28" name="Group 204"/>
          <p:cNvGrpSpPr>
            <a:grpSpLocks/>
          </p:cNvGrpSpPr>
          <p:nvPr/>
        </p:nvGrpSpPr>
        <p:grpSpPr bwMode="auto">
          <a:xfrm rot="7957631">
            <a:off x="7211643" y="5660555"/>
            <a:ext cx="251010" cy="379156"/>
            <a:chOff x="3833" y="890"/>
            <a:chExt cx="1134" cy="1225"/>
          </a:xfrm>
        </p:grpSpPr>
        <p:sp>
          <p:nvSpPr>
            <p:cNvPr id="125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26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27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28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29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30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31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32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</p:grpSp>
      <p:grpSp>
        <p:nvGrpSpPr>
          <p:cNvPr id="29" name="Group 204"/>
          <p:cNvGrpSpPr>
            <a:grpSpLocks/>
          </p:cNvGrpSpPr>
          <p:nvPr/>
        </p:nvGrpSpPr>
        <p:grpSpPr bwMode="auto">
          <a:xfrm rot="7957631">
            <a:off x="7086942" y="4820878"/>
            <a:ext cx="251010" cy="379156"/>
            <a:chOff x="3833" y="890"/>
            <a:chExt cx="1134" cy="1225"/>
          </a:xfrm>
        </p:grpSpPr>
        <p:sp>
          <p:nvSpPr>
            <p:cNvPr id="117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18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19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20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21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22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23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24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</p:grpSp>
      <p:grpSp>
        <p:nvGrpSpPr>
          <p:cNvPr id="30" name="Group 204"/>
          <p:cNvGrpSpPr>
            <a:grpSpLocks/>
          </p:cNvGrpSpPr>
          <p:nvPr/>
        </p:nvGrpSpPr>
        <p:grpSpPr bwMode="auto">
          <a:xfrm>
            <a:off x="5396827" y="4579438"/>
            <a:ext cx="392809" cy="407688"/>
            <a:chOff x="3833" y="890"/>
            <a:chExt cx="1134" cy="1225"/>
          </a:xfrm>
        </p:grpSpPr>
        <p:sp>
          <p:nvSpPr>
            <p:cNvPr id="109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10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11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12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13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14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15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  <p:sp>
          <p:nvSpPr>
            <p:cNvPr id="116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 sz="1600"/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428596" y="48264"/>
            <a:ext cx="61436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immunostimulants ou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immunopotentiateurs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205" name="Connecteur droit 204"/>
          <p:cNvCxnSpPr/>
          <p:nvPr/>
        </p:nvCxnSpPr>
        <p:spPr>
          <a:xfrm>
            <a:off x="214314" y="426992"/>
            <a:ext cx="571500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211"/>
          <p:cNvSpPr/>
          <p:nvPr/>
        </p:nvSpPr>
        <p:spPr>
          <a:xfrm>
            <a:off x="2902757" y="513605"/>
            <a:ext cx="331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c. Ligands du TLR9 (motifs 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CpG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):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28596" y="1928802"/>
            <a:ext cx="8429684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fr-FR" sz="1500" dirty="0" smtClean="0"/>
              <a:t>Les </a:t>
            </a:r>
            <a:r>
              <a:rPr lang="fr-FR" sz="1500" dirty="0" err="1" smtClean="0"/>
              <a:t>ODNs</a:t>
            </a:r>
            <a:r>
              <a:rPr lang="fr-FR" sz="1500" dirty="0" smtClean="0"/>
              <a:t> font l’objet d’un nombre d’essais cliniques pour évaluer leur efficacité et innocuité, dans :</a:t>
            </a:r>
          </a:p>
          <a:p>
            <a:pPr>
              <a:spcBef>
                <a:spcPct val="30000"/>
              </a:spcBef>
            </a:pPr>
            <a:r>
              <a:rPr lang="fr-FR" sz="1500" dirty="0" smtClean="0"/>
              <a:t> 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500" dirty="0" smtClean="0"/>
              <a:t> Vaccins contre l’hépatite B, HSV.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500" dirty="0" smtClean="0"/>
              <a:t> Vaccins contre la tuberculose.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500" dirty="0" smtClean="0"/>
              <a:t>  Vaccins contre le </a:t>
            </a:r>
            <a:r>
              <a:rPr lang="fr-FR" sz="1500" dirty="0" err="1" smtClean="0"/>
              <a:t>palludisme</a:t>
            </a:r>
            <a:r>
              <a:rPr lang="fr-FR" sz="1500" dirty="0" smtClean="0"/>
              <a:t> et la leishmaniose.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500" dirty="0" smtClean="0"/>
              <a:t> Vaccins anti-tumoraux : dans les mélanomes par exemple</a:t>
            </a:r>
          </a:p>
          <a:p>
            <a:pPr lvl="1">
              <a:spcBef>
                <a:spcPct val="30000"/>
              </a:spcBef>
              <a:buFont typeface="Wingdings" pitchFamily="2" charset="2"/>
              <a:buChar char="Ø"/>
            </a:pPr>
            <a:r>
              <a:rPr lang="fr-FR" sz="1500" dirty="0" smtClean="0"/>
              <a:t>  En allergologie, comme thérapeutique utilisant des vaccins dans l’allergie au latex par exemple.</a:t>
            </a:r>
          </a:p>
          <a:p>
            <a:pPr>
              <a:spcBef>
                <a:spcPct val="30000"/>
              </a:spcBef>
              <a:buClr>
                <a:srgbClr val="CCFF33"/>
              </a:buClr>
            </a:pPr>
            <a:endParaRPr lang="fr-FR" sz="1500" dirty="0" smtClean="0">
              <a:latin typeface="Times New Roman" pitchFamily="18" charset="0"/>
            </a:endParaRPr>
          </a:p>
          <a:p>
            <a:pPr>
              <a:spcBef>
                <a:spcPct val="30000"/>
              </a:spcBef>
              <a:buClr>
                <a:srgbClr val="CCFF66"/>
              </a:buClr>
              <a:buFont typeface="Wingdings" pitchFamily="2" charset="2"/>
              <a:buChar char="Ø"/>
            </a:pPr>
            <a:endParaRPr lang="fr-FR" sz="1500" dirty="0"/>
          </a:p>
        </p:txBody>
      </p:sp>
      <p:sp>
        <p:nvSpPr>
          <p:cNvPr id="8" name="Rectangle 7"/>
          <p:cNvSpPr/>
          <p:nvPr/>
        </p:nvSpPr>
        <p:spPr>
          <a:xfrm>
            <a:off x="428596" y="48264"/>
            <a:ext cx="61436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immunostimulants ou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immunopotentiateurs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214314" y="426992"/>
            <a:ext cx="571500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02757" y="513605"/>
            <a:ext cx="331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c. Ligands du TLR9 (motifs </a:t>
            </a:r>
            <a:r>
              <a:rPr lang="fr-FR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CpG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):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8596" y="48264"/>
            <a:ext cx="61436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immunostimulants ou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immunopotentiateurs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4881" y="511617"/>
            <a:ext cx="18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B. Les cytokines: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85720" y="1071546"/>
            <a:ext cx="8858280" cy="61401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500" dirty="0" smtClean="0"/>
              <a:t>   </a:t>
            </a:r>
            <a:r>
              <a:rPr lang="fr-FR" sz="1500" b="1" dirty="0" smtClean="0">
                <a:solidFill>
                  <a:srgbClr val="FF0000"/>
                </a:solidFill>
              </a:rPr>
              <a:t>UTILISATION  :</a:t>
            </a:r>
          </a:p>
          <a:p>
            <a:endParaRPr lang="fr-FR" sz="300" dirty="0" smtClean="0"/>
          </a:p>
          <a:p>
            <a:r>
              <a:rPr lang="fr-FR" sz="1500" dirty="0" smtClean="0"/>
              <a:t>De très nombreuses cytokines, dont une grande partie est disponible commercialement sous forme recombinante, ont été expérimentées en tant qu’adjuvants :</a:t>
            </a:r>
          </a:p>
          <a:p>
            <a:endParaRPr lang="fr-FR" sz="800" dirty="0" smtClean="0"/>
          </a:p>
          <a:p>
            <a:pPr marL="263525" indent="96838">
              <a:buFont typeface="Wingdings" pitchFamily="2" charset="2"/>
              <a:buChar char="§"/>
            </a:pPr>
            <a:r>
              <a:rPr lang="fr-FR" sz="1500" dirty="0" smtClean="0"/>
              <a:t> </a:t>
            </a:r>
            <a:r>
              <a:rPr lang="fr-FR" sz="1500" b="1" dirty="0" smtClean="0">
                <a:solidFill>
                  <a:srgbClr val="FF0000"/>
                </a:solidFill>
              </a:rPr>
              <a:t>Les interférons de type I </a:t>
            </a:r>
            <a:r>
              <a:rPr lang="fr-FR" sz="1500" dirty="0" smtClean="0"/>
              <a:t>et surtout l’IFN</a:t>
            </a:r>
            <a:r>
              <a:rPr lang="el-GR" sz="1500" dirty="0" smtClean="0"/>
              <a:t>α</a:t>
            </a:r>
            <a:r>
              <a:rPr lang="fr-FR" sz="1500" dirty="0" smtClean="0"/>
              <a:t>, activent les cellules dendritiques et leurs permettent d’activer à</a:t>
            </a:r>
          </a:p>
          <a:p>
            <a:pPr marL="263525" indent="96838"/>
            <a:r>
              <a:rPr lang="fr-FR" sz="1500" dirty="0" smtClean="0"/>
              <a:t> leur tour les lymphocytes T, ils induisent à la fois des réponses de type CTL et des réponses humorales. Ils </a:t>
            </a:r>
          </a:p>
          <a:p>
            <a:pPr marL="263525" indent="96838"/>
            <a:r>
              <a:rPr lang="fr-FR" sz="1500" dirty="0" smtClean="0"/>
              <a:t> constituent des adjuvants potentiellement efficaces dans la résistance aux infections virales. </a:t>
            </a:r>
          </a:p>
          <a:p>
            <a:pPr marL="263525" indent="96838">
              <a:buFont typeface="Wingdings" pitchFamily="2" charset="2"/>
              <a:buChar char="§"/>
            </a:pPr>
            <a:r>
              <a:rPr lang="fr-FR" sz="1500" dirty="0" smtClean="0"/>
              <a:t> </a:t>
            </a:r>
            <a:r>
              <a:rPr lang="fr-FR" sz="1500" b="1" dirty="0" smtClean="0">
                <a:solidFill>
                  <a:srgbClr val="FF0000"/>
                </a:solidFill>
              </a:rPr>
              <a:t>Le GMCSF </a:t>
            </a:r>
            <a:r>
              <a:rPr lang="fr-FR" sz="1500" dirty="0" smtClean="0"/>
              <a:t>active les cellules dendritiques et induit des réponses cellulaires : des CTL dirigés contre des</a:t>
            </a:r>
          </a:p>
          <a:p>
            <a:pPr marL="263525" indent="96838">
              <a:buFont typeface="Arial" pitchFamily="34" charset="0"/>
              <a:buChar char="•"/>
            </a:pPr>
            <a:r>
              <a:rPr lang="fr-FR" sz="1500" dirty="0" smtClean="0"/>
              <a:t> peptides isolés de mélanomes ont été générés après leur administration en association avec le GMCSF.</a:t>
            </a:r>
          </a:p>
          <a:p>
            <a:pPr marL="263525" indent="96838">
              <a:buFont typeface="Wingdings" pitchFamily="2" charset="2"/>
              <a:buChar char="§"/>
            </a:pPr>
            <a:r>
              <a:rPr lang="fr-FR" sz="1500" dirty="0" smtClean="0"/>
              <a:t> </a:t>
            </a:r>
            <a:r>
              <a:rPr lang="fr-FR" sz="1500" b="1" dirty="0" smtClean="0">
                <a:solidFill>
                  <a:srgbClr val="FF0000"/>
                </a:solidFill>
              </a:rPr>
              <a:t>L’IL2</a:t>
            </a:r>
            <a:r>
              <a:rPr lang="fr-FR" sz="1500" dirty="0" smtClean="0">
                <a:solidFill>
                  <a:srgbClr val="FF0000"/>
                </a:solidFill>
              </a:rPr>
              <a:t> </a:t>
            </a:r>
            <a:r>
              <a:rPr lang="fr-FR" sz="1500" dirty="0" smtClean="0"/>
              <a:t>active les lymphocytes T, les cellules NK, et les pré-CTL pour devenir des CTL.</a:t>
            </a:r>
          </a:p>
          <a:p>
            <a:pPr marL="263525" indent="96838">
              <a:buFont typeface="Wingdings" pitchFamily="2" charset="2"/>
              <a:buChar char="§"/>
            </a:pPr>
            <a:r>
              <a:rPr lang="fr-FR" sz="1500" dirty="0"/>
              <a:t> </a:t>
            </a:r>
            <a:r>
              <a:rPr lang="fr-FR" sz="1500" b="1" dirty="0" smtClean="0">
                <a:solidFill>
                  <a:srgbClr val="FF0000"/>
                </a:solidFill>
              </a:rPr>
              <a:t>L’IL12 : </a:t>
            </a:r>
            <a:r>
              <a:rPr lang="fr-FR" sz="1500" dirty="0" smtClean="0"/>
              <a:t>utilisé dans certains cancers et maladies infectieuses (de préférence en administration locale: toxicité systémique).</a:t>
            </a:r>
            <a:endParaRPr lang="fr-FR" sz="1500" b="1" dirty="0" smtClean="0">
              <a:solidFill>
                <a:srgbClr val="FF0000"/>
              </a:solidFill>
            </a:endParaRPr>
          </a:p>
          <a:p>
            <a:pPr lvl="1"/>
            <a:endParaRPr lang="fr-FR" sz="800" dirty="0" smtClean="0"/>
          </a:p>
          <a:p>
            <a:r>
              <a:rPr lang="fr-FR" sz="1500" dirty="0" smtClean="0"/>
              <a:t>Les résultats les plus promoteurs sont obtenus avec des mélanges de cytokines tels GMCSF/IL12/IFN</a:t>
            </a:r>
            <a:r>
              <a:rPr lang="el-GR" sz="1500" dirty="0" smtClean="0"/>
              <a:t>α</a:t>
            </a:r>
            <a:r>
              <a:rPr lang="fr-FR" sz="1500" dirty="0" smtClean="0"/>
              <a:t> utilisé dans le cadre de la vaccination anti-HIV et anti-tumorale.</a:t>
            </a:r>
          </a:p>
          <a:p>
            <a:endParaRPr lang="fr-FR" sz="800" dirty="0" smtClean="0"/>
          </a:p>
          <a:p>
            <a:r>
              <a:rPr lang="fr-FR" sz="1500" b="1" dirty="0" smtClean="0">
                <a:solidFill>
                  <a:srgbClr val="FF0000"/>
                </a:solidFill>
              </a:rPr>
              <a:t>   INCONVÉNIENTS :</a:t>
            </a:r>
          </a:p>
          <a:p>
            <a:endParaRPr lang="fr-FR" sz="800" b="1" dirty="0" smtClean="0">
              <a:solidFill>
                <a:srgbClr val="FF0000"/>
              </a:solidFill>
            </a:endParaRPr>
          </a:p>
          <a:p>
            <a:pPr lvl="1" indent="-193675">
              <a:buFont typeface="Wingdings" pitchFamily="2" charset="2"/>
              <a:buChar char="§"/>
            </a:pPr>
            <a:r>
              <a:rPr lang="fr-FR" sz="1500" dirty="0" smtClean="0"/>
              <a:t>Certaines cytokines immunostimulantes ont des effets immunosuppresseurs  selon la dose utilisée et l’antigène employé.</a:t>
            </a:r>
          </a:p>
          <a:p>
            <a:pPr lvl="1" indent="-193675">
              <a:buFont typeface="Wingdings" pitchFamily="2" charset="2"/>
              <a:buChar char="§"/>
            </a:pPr>
            <a:r>
              <a:rPr lang="fr-FR" sz="1500" dirty="0" smtClean="0"/>
              <a:t> Petite fenêtre de la dose efficace.</a:t>
            </a:r>
          </a:p>
          <a:p>
            <a:pPr lvl="1" indent="-193675">
              <a:buFont typeface="Wingdings" pitchFamily="2" charset="2"/>
              <a:buChar char="§"/>
            </a:pPr>
            <a:r>
              <a:rPr lang="fr-FR" sz="1500" dirty="0" smtClean="0"/>
              <a:t> Toxicité : l’IL2 et l’IL12 peuvent avoir des effets secondaires dangereux sur la fonction circulatoire.</a:t>
            </a:r>
          </a:p>
          <a:p>
            <a:pPr lvl="1" indent="-193675">
              <a:buFont typeface="Wingdings" pitchFamily="2" charset="2"/>
              <a:buChar char="§"/>
            </a:pPr>
            <a:r>
              <a:rPr lang="fr-FR" sz="1500" dirty="0" smtClean="0"/>
              <a:t> Demie vie courte : inactivation par des inhibiteurs sériques.</a:t>
            </a:r>
          </a:p>
          <a:p>
            <a:pPr lvl="1" indent="-193675">
              <a:buFont typeface="Wingdings" pitchFamily="2" charset="2"/>
              <a:buChar char="§"/>
            </a:pPr>
            <a:r>
              <a:rPr lang="fr-FR" sz="1500" dirty="0" smtClean="0"/>
              <a:t> Coût cher de la production.</a:t>
            </a:r>
          </a:p>
          <a:p>
            <a:endParaRPr lang="fr-FR" sz="1500" b="1" dirty="0" smtClean="0">
              <a:solidFill>
                <a:srgbClr val="FF0000"/>
              </a:solidFill>
            </a:endParaRPr>
          </a:p>
          <a:p>
            <a:r>
              <a:rPr lang="fr-FR" sz="1500" dirty="0" smtClean="0"/>
              <a:t>   </a:t>
            </a:r>
          </a:p>
          <a:p>
            <a:endParaRPr lang="fr-FR" sz="1400" dirty="0"/>
          </a:p>
          <a:p>
            <a:r>
              <a:rPr lang="fr-FR" sz="1400" dirty="0"/>
              <a:t> </a:t>
            </a:r>
            <a:endParaRPr lang="el-GR" sz="15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14314" y="426992"/>
            <a:ext cx="571500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 droite 8"/>
          <p:cNvSpPr/>
          <p:nvPr/>
        </p:nvSpPr>
        <p:spPr>
          <a:xfrm>
            <a:off x="131269" y="1154559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35496" y="3981824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596" y="48264"/>
            <a:ext cx="61436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immunostimulants ou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immunopotentiateurs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0678" y="500042"/>
            <a:ext cx="2917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C. Les toxines bactériennes :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85720" y="1037800"/>
            <a:ext cx="8572560" cy="28315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dirty="0" smtClean="0">
                <a:solidFill>
                  <a:srgbClr val="FF0000"/>
                </a:solidFill>
              </a:rPr>
              <a:t>L’</a:t>
            </a:r>
            <a:r>
              <a:rPr lang="fr-FR" sz="1400" dirty="0" err="1" smtClean="0">
                <a:solidFill>
                  <a:srgbClr val="FF0000"/>
                </a:solidFill>
              </a:rPr>
              <a:t>entérotoxine</a:t>
            </a:r>
            <a:r>
              <a:rPr lang="fr-FR" sz="1400" dirty="0" smtClean="0">
                <a:solidFill>
                  <a:srgbClr val="FF0000"/>
                </a:solidFill>
              </a:rPr>
              <a:t> thermolabile de </a:t>
            </a:r>
            <a:r>
              <a:rPr lang="fr-FR" sz="1400" i="1" dirty="0" err="1" smtClean="0">
                <a:solidFill>
                  <a:srgbClr val="FF0000"/>
                </a:solidFill>
              </a:rPr>
              <a:t>E.coli</a:t>
            </a:r>
            <a:r>
              <a:rPr lang="fr-FR" sz="1400" i="1" dirty="0" smtClean="0">
                <a:solidFill>
                  <a:srgbClr val="FF0000"/>
                </a:solidFill>
              </a:rPr>
              <a:t> </a:t>
            </a:r>
            <a:r>
              <a:rPr lang="fr-FR" sz="1400" dirty="0" smtClean="0">
                <a:solidFill>
                  <a:srgbClr val="FF0000"/>
                </a:solidFill>
              </a:rPr>
              <a:t>et la toxine cholérique de </a:t>
            </a:r>
            <a:r>
              <a:rPr lang="fr-FR" sz="1400" i="1" dirty="0" err="1" smtClean="0">
                <a:solidFill>
                  <a:srgbClr val="FF0000"/>
                </a:solidFill>
              </a:rPr>
              <a:t>Vibrio</a:t>
            </a:r>
            <a:r>
              <a:rPr lang="fr-FR" sz="1400" i="1" dirty="0" smtClean="0">
                <a:solidFill>
                  <a:srgbClr val="FF0000"/>
                </a:solidFill>
              </a:rPr>
              <a:t> </a:t>
            </a:r>
            <a:r>
              <a:rPr lang="fr-FR" sz="1400" i="1" dirty="0" err="1" smtClean="0">
                <a:solidFill>
                  <a:srgbClr val="FF0000"/>
                </a:solidFill>
              </a:rPr>
              <a:t>Cholerae</a:t>
            </a:r>
            <a:r>
              <a:rPr lang="fr-FR" sz="1400" i="1" dirty="0" smtClean="0"/>
              <a:t> </a:t>
            </a:r>
            <a:r>
              <a:rPr lang="fr-FR" sz="1400" dirty="0" smtClean="0"/>
              <a:t>sont connues  pour être de puissants inducteurs des réponses immunitaires aux niveau des muqueuses.</a:t>
            </a:r>
          </a:p>
          <a:p>
            <a:endParaRPr lang="fr-FR" sz="5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Ces toxines sont constituées: </a:t>
            </a:r>
          </a:p>
          <a:p>
            <a:endParaRPr lang="fr-FR" sz="1400" dirty="0" smtClean="0"/>
          </a:p>
          <a:p>
            <a:pPr lvl="1" indent="-193675">
              <a:buFont typeface="Wingdings" pitchFamily="2" charset="2"/>
              <a:buChar char="§"/>
            </a:pPr>
            <a:r>
              <a:rPr lang="fr-FR" sz="1400" dirty="0" smtClean="0"/>
              <a:t> D’une sous unité A qui provoque l’ADP (</a:t>
            </a:r>
            <a:r>
              <a:rPr lang="fr-FR" sz="1400" dirty="0" err="1" smtClean="0"/>
              <a:t>Adenosine</a:t>
            </a:r>
            <a:r>
              <a:rPr lang="fr-FR" sz="1400" dirty="0" smtClean="0"/>
              <a:t> 5’diphosphate) </a:t>
            </a:r>
            <a:r>
              <a:rPr lang="fr-FR" sz="1400" dirty="0" err="1" smtClean="0"/>
              <a:t>ribosylation</a:t>
            </a:r>
            <a:r>
              <a:rPr lang="fr-FR" sz="1400" dirty="0" smtClean="0"/>
              <a:t> après translocation intracellulaire, cette activité enzymatique est responsable de l’accumulation intracellulaires de l’</a:t>
            </a:r>
            <a:r>
              <a:rPr lang="fr-FR" sz="1400" dirty="0" err="1" smtClean="0"/>
              <a:t>AMPc</a:t>
            </a:r>
            <a:r>
              <a:rPr lang="fr-FR" sz="1400" dirty="0" smtClean="0"/>
              <a:t> (cyclique) et l’activation cellulaire.</a:t>
            </a:r>
          </a:p>
          <a:p>
            <a:pPr lvl="1" indent="-193675">
              <a:buFont typeface="Wingdings" pitchFamily="2" charset="2"/>
              <a:buChar char="§"/>
            </a:pPr>
            <a:endParaRPr lang="fr-FR" sz="1400" dirty="0" smtClean="0"/>
          </a:p>
          <a:p>
            <a:pPr lvl="1" indent="-193675">
              <a:buFont typeface="Wingdings" pitchFamily="2" charset="2"/>
              <a:buChar char="§"/>
            </a:pPr>
            <a:r>
              <a:rPr lang="fr-FR" sz="1400" dirty="0" smtClean="0"/>
              <a:t> D’une sous unité B </a:t>
            </a:r>
            <a:r>
              <a:rPr lang="fr-FR" sz="1400" dirty="0" err="1" smtClean="0"/>
              <a:t>pentamérique</a:t>
            </a:r>
            <a:r>
              <a:rPr lang="fr-FR" sz="1400" dirty="0" smtClean="0"/>
              <a:t> qui se lie avec une très grande avidité au </a:t>
            </a:r>
            <a:r>
              <a:rPr lang="fr-FR" sz="1400" dirty="0" err="1" smtClean="0"/>
              <a:t>ganglioside</a:t>
            </a:r>
            <a:r>
              <a:rPr lang="fr-FR" sz="1400" dirty="0" smtClean="0"/>
              <a:t> GM1 de surface des cellules épithéliales. </a:t>
            </a:r>
          </a:p>
          <a:p>
            <a:pPr lvl="1"/>
            <a:endParaRPr lang="fr-FR" sz="500" dirty="0" smtClean="0"/>
          </a:p>
          <a:p>
            <a:endParaRPr lang="fr-FR" sz="1400" dirty="0" smtClean="0"/>
          </a:p>
          <a:p>
            <a:endParaRPr lang="fr-FR" sz="1400" dirty="0" smtClean="0"/>
          </a:p>
        </p:txBody>
      </p:sp>
      <p:cxnSp>
        <p:nvCxnSpPr>
          <p:cNvPr id="10" name="Connecteur droit 9"/>
          <p:cNvCxnSpPr/>
          <p:nvPr/>
        </p:nvCxnSpPr>
        <p:spPr>
          <a:xfrm>
            <a:off x="214314" y="426992"/>
            <a:ext cx="571500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28" y="3701964"/>
            <a:ext cx="3340517" cy="302433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081" t="32918" r="13022" b="12608"/>
          <a:stretch/>
        </p:blipFill>
        <p:spPr>
          <a:xfrm>
            <a:off x="4592952" y="3701964"/>
            <a:ext cx="3435432" cy="29928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596" y="48264"/>
            <a:ext cx="61436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immunostimulants ou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immunopotentiateurs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0678" y="500042"/>
            <a:ext cx="2917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C. Les toxines bactériennes :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85720" y="1340768"/>
            <a:ext cx="8572560" cy="435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fr-FR" sz="5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 Sous leur forme native, ces toxines sont très toxiques. Des mutants avec activité adjuvante et sans toxicité ont été générés par mutagénèse :</a:t>
            </a:r>
          </a:p>
          <a:p>
            <a:pPr>
              <a:buFont typeface="Wingdings" pitchFamily="2" charset="2"/>
              <a:buChar char="Ø"/>
            </a:pPr>
            <a:endParaRPr lang="fr-FR" sz="700" dirty="0" smtClean="0"/>
          </a:p>
          <a:p>
            <a:pPr lvl="1" indent="-193675"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FF0000"/>
                </a:solidFill>
              </a:rPr>
              <a:t>LTK63 (labile </a:t>
            </a:r>
            <a:r>
              <a:rPr lang="fr-FR" sz="1400" b="1" dirty="0" err="1" smtClean="0">
                <a:solidFill>
                  <a:srgbClr val="FF0000"/>
                </a:solidFill>
              </a:rPr>
              <a:t>toxin</a:t>
            </a:r>
            <a:r>
              <a:rPr lang="fr-FR" sz="1400" b="1" dirty="0" smtClean="0">
                <a:solidFill>
                  <a:srgbClr val="FF0000"/>
                </a:solidFill>
              </a:rPr>
              <a:t> K(lysine) 63) : </a:t>
            </a:r>
            <a:r>
              <a:rPr lang="fr-FR" sz="1400" dirty="0" smtClean="0"/>
              <a:t>substitution d’une sérine en position 63 de la sous unité A par une lysine. Cette substitution rend l’enzyme inactive. </a:t>
            </a:r>
          </a:p>
          <a:p>
            <a:pPr lvl="1" indent="-193675">
              <a:buFont typeface="Wingdings" pitchFamily="2" charset="2"/>
              <a:buChar char="§"/>
            </a:pPr>
            <a:endParaRPr lang="fr-FR" sz="700" dirty="0" smtClean="0"/>
          </a:p>
          <a:p>
            <a:pPr lvl="1" indent="-193675">
              <a:buFont typeface="Wingdings" pitchFamily="2" charset="2"/>
              <a:buChar char="§"/>
            </a:pP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</a:rPr>
              <a:t>LTR72 (</a:t>
            </a:r>
            <a:r>
              <a:rPr lang="fr-FR" sz="1400" b="1" dirty="0" err="1" smtClean="0">
                <a:solidFill>
                  <a:srgbClr val="FF0000"/>
                </a:solidFill>
              </a:rPr>
              <a:t>labil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toxin</a:t>
            </a:r>
            <a:r>
              <a:rPr lang="fr-FR" sz="1400" b="1" dirty="0" smtClean="0">
                <a:solidFill>
                  <a:srgbClr val="FF0000"/>
                </a:solidFill>
              </a:rPr>
              <a:t>  R (arginine) 72): </a:t>
            </a:r>
            <a:r>
              <a:rPr lang="fr-FR" sz="1400" dirty="0" smtClean="0"/>
              <a:t>substitution d’une alanine par une arginine à la position 72 de la sous unité A. cette substitution conserve environ 0,6% de l’activité enzymatique.</a:t>
            </a:r>
          </a:p>
          <a:p>
            <a:pPr lvl="1" indent="-193675">
              <a:buFont typeface="Wingdings" pitchFamily="2" charset="2"/>
              <a:buChar char="§"/>
            </a:pPr>
            <a:endParaRPr lang="fr-FR" sz="700" dirty="0" smtClean="0"/>
          </a:p>
          <a:p>
            <a:pPr lvl="1" indent="-193675">
              <a:buFont typeface="Wingdings" pitchFamily="2" charset="2"/>
              <a:buChar char="§"/>
            </a:pPr>
            <a:r>
              <a:rPr lang="fr-FR" sz="1400" dirty="0" smtClean="0"/>
              <a:t> L’addition d’un petit peptide à la partie N terminale de la sous unité A de la toxine cholérique, inhibe son activité enzymatique par encombrement stérique. </a:t>
            </a:r>
          </a:p>
          <a:p>
            <a:pPr lvl="1" indent="-193675">
              <a:buFont typeface="Wingdings" pitchFamily="2" charset="2"/>
              <a:buChar char="§"/>
            </a:pPr>
            <a:endParaRPr lang="fr-FR" sz="700" dirty="0" smtClean="0"/>
          </a:p>
          <a:p>
            <a:pPr lvl="1" indent="-193675">
              <a:buFont typeface="Wingdings" pitchFamily="2" charset="2"/>
              <a:buChar char="§"/>
            </a:pPr>
            <a:r>
              <a:rPr lang="fr-FR" sz="1400" dirty="0" smtClean="0"/>
              <a:t> D’autres moyens sont utilisés : remplacement de la sous unité B par la protéine A de </a:t>
            </a:r>
            <a:r>
              <a:rPr lang="fr-FR" sz="1400" i="1" dirty="0" err="1" smtClean="0"/>
              <a:t>S.aureus</a:t>
            </a:r>
            <a:r>
              <a:rPr lang="fr-FR" sz="1400" i="1" dirty="0" smtClean="0"/>
              <a:t>.</a:t>
            </a:r>
          </a:p>
          <a:p>
            <a:pPr lvl="1" indent="-193675">
              <a:buFont typeface="Wingdings" pitchFamily="2" charset="2"/>
              <a:buChar char="§"/>
            </a:pPr>
            <a:endParaRPr lang="fr-FR" sz="500" i="1" dirty="0" smtClean="0"/>
          </a:p>
          <a:p>
            <a:pPr lvl="1" indent="-193675"/>
            <a:r>
              <a:rPr lang="fr-FR" sz="5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Administré avec un antigène (le plus souvent une </a:t>
            </a:r>
            <a:r>
              <a:rPr lang="fr-FR" sz="1400" dirty="0" err="1" smtClean="0"/>
              <a:t>ligation</a:t>
            </a:r>
            <a:r>
              <a:rPr lang="fr-FR" sz="1400" dirty="0" smtClean="0"/>
              <a:t> est nécessaire), ces toxines induisent :</a:t>
            </a:r>
          </a:p>
          <a:p>
            <a:pPr>
              <a:buFont typeface="Wingdings" pitchFamily="2" charset="2"/>
              <a:buChar char="Ø"/>
            </a:pPr>
            <a:endParaRPr lang="fr-FR" sz="700" dirty="0" smtClean="0"/>
          </a:p>
          <a:p>
            <a:pPr lvl="1" indent="-193675">
              <a:buFont typeface="Wingdings" pitchFamily="2" charset="2"/>
              <a:buChar char="§"/>
            </a:pPr>
            <a:r>
              <a:rPr lang="fr-FR" sz="1400" dirty="0" smtClean="0"/>
              <a:t> De fortes réponses en </a:t>
            </a:r>
            <a:r>
              <a:rPr lang="fr-FR" sz="1400" dirty="0" err="1" smtClean="0"/>
              <a:t>IgA</a:t>
            </a:r>
            <a:r>
              <a:rPr lang="fr-FR" sz="1400" dirty="0" smtClean="0"/>
              <a:t> sécrétoires et d’</a:t>
            </a:r>
            <a:r>
              <a:rPr lang="fr-FR" sz="1400" dirty="0" err="1" smtClean="0"/>
              <a:t>IgG</a:t>
            </a:r>
            <a:r>
              <a:rPr lang="fr-FR" sz="1400" dirty="0" smtClean="0"/>
              <a:t> sériques, </a:t>
            </a:r>
          </a:p>
          <a:p>
            <a:pPr lvl="1" indent="-193675">
              <a:buFont typeface="Wingdings" pitchFamily="2" charset="2"/>
              <a:buChar char="§"/>
            </a:pPr>
            <a:r>
              <a:rPr lang="fr-FR" sz="1400" dirty="0" smtClean="0"/>
              <a:t> Des réponses CTL contre l’antigène administré avec eux. </a:t>
            </a:r>
          </a:p>
          <a:p>
            <a:pPr lvl="1" indent="-193675">
              <a:buFont typeface="Wingdings" pitchFamily="2" charset="2"/>
              <a:buChar char="§"/>
            </a:pPr>
            <a:endParaRPr lang="fr-FR" sz="500" dirty="0" smtClean="0"/>
          </a:p>
          <a:p>
            <a:r>
              <a:rPr lang="fr-FR" sz="5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Le mécanisme d’action n’est pas encore connu Néanmoins, il ne semble pas dépendre de l’activité enzymatique de la sous unité A.</a:t>
            </a:r>
          </a:p>
          <a:p>
            <a:endParaRPr lang="fr-FR" sz="1400" dirty="0" smtClean="0"/>
          </a:p>
        </p:txBody>
      </p:sp>
      <p:cxnSp>
        <p:nvCxnSpPr>
          <p:cNvPr id="10" name="Connecteur droit 9"/>
          <p:cNvCxnSpPr/>
          <p:nvPr/>
        </p:nvCxnSpPr>
        <p:spPr>
          <a:xfrm>
            <a:off x="214314" y="426992"/>
            <a:ext cx="571500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8365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596" y="48264"/>
            <a:ext cx="61436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immunostimulants ou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immunopotentiateurs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476672"/>
            <a:ext cx="3338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Adjuvants de la voie muqueuse :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85720" y="4464114"/>
            <a:ext cx="1838008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fr-FR" sz="500" dirty="0" smtClean="0"/>
          </a:p>
          <a:p>
            <a:r>
              <a:rPr lang="fr-FR" sz="1600" b="1" dirty="0" smtClean="0">
                <a:solidFill>
                  <a:schemeClr val="accent3">
                    <a:lumMod val="50000"/>
                  </a:schemeClr>
                </a:solidFill>
              </a:rPr>
              <a:t>Immunostimulant :  </a:t>
            </a:r>
          </a:p>
          <a:p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Motifs </a:t>
            </a:r>
            <a:r>
              <a:rPr lang="fr-FR" sz="1400" dirty="0" err="1" smtClean="0"/>
              <a:t>CpG</a:t>
            </a:r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/>
              <a:t> </a:t>
            </a:r>
            <a:r>
              <a:rPr lang="fr-FR" sz="1400" dirty="0" smtClean="0"/>
              <a:t>LTK63, LTR72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/>
              <a:t> </a:t>
            </a:r>
            <a:r>
              <a:rPr lang="fr-FR" sz="1400" dirty="0" err="1" smtClean="0"/>
              <a:t>Imiquimod</a:t>
            </a:r>
            <a:r>
              <a:rPr lang="fr-FR" sz="1400" dirty="0" smtClean="0"/>
              <a:t>, </a:t>
            </a:r>
            <a:r>
              <a:rPr lang="fr-FR" sz="1400" dirty="0" err="1" smtClean="0"/>
              <a:t>resquimod</a:t>
            </a:r>
            <a:endParaRPr lang="fr-FR" sz="1400" dirty="0" smtClean="0"/>
          </a:p>
        </p:txBody>
      </p:sp>
      <p:cxnSp>
        <p:nvCxnSpPr>
          <p:cNvPr id="10" name="Connecteur droit 9"/>
          <p:cNvCxnSpPr/>
          <p:nvPr/>
        </p:nvCxnSpPr>
        <p:spPr>
          <a:xfrm>
            <a:off x="214314" y="426992"/>
            <a:ext cx="571500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93832" y="934269"/>
            <a:ext cx="2774112" cy="815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fr-FR" sz="500" dirty="0" smtClean="0"/>
          </a:p>
          <a:p>
            <a:r>
              <a:rPr lang="fr-FR" sz="1400" dirty="0"/>
              <a:t>L</a:t>
            </a:r>
            <a:r>
              <a:rPr lang="fr-FR" sz="1400" dirty="0" smtClean="0"/>
              <a:t>es muqueuses sont les voies d’entré de la plupart des agents infectieux </a:t>
            </a:r>
          </a:p>
        </p:txBody>
      </p:sp>
      <p:sp>
        <p:nvSpPr>
          <p:cNvPr id="9" name="Line 169"/>
          <p:cNvSpPr>
            <a:spLocks noChangeShapeType="1"/>
          </p:cNvSpPr>
          <p:nvPr/>
        </p:nvSpPr>
        <p:spPr bwMode="auto">
          <a:xfrm flipV="1">
            <a:off x="4067693" y="1317829"/>
            <a:ext cx="61051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66240" y="934269"/>
            <a:ext cx="2774112" cy="815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fr-FR" sz="500" dirty="0" smtClean="0"/>
          </a:p>
          <a:p>
            <a:r>
              <a:rPr lang="fr-FR" sz="1400" dirty="0" smtClean="0"/>
              <a:t>L’idéal : induire er générer des effecteurs au niveau de ce site (vaccination via le tissu muqueux)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418231" y="1730132"/>
            <a:ext cx="172983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Mais !!!!!!!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222231" y="2109918"/>
            <a:ext cx="2629689" cy="815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fr-FR" sz="500" dirty="0" smtClean="0"/>
          </a:p>
          <a:p>
            <a:r>
              <a:rPr lang="fr-FR" sz="1400" dirty="0" smtClean="0"/>
              <a:t>La voie orale est </a:t>
            </a:r>
            <a:r>
              <a:rPr lang="fr-FR" sz="1400" dirty="0" err="1" smtClean="0"/>
              <a:t>tolérogénique</a:t>
            </a:r>
            <a:r>
              <a:rPr lang="fr-FR" sz="1400" dirty="0"/>
              <a:t> </a:t>
            </a:r>
            <a:r>
              <a:rPr lang="fr-FR" sz="1400" dirty="0" smtClean="0"/>
              <a:t>:</a:t>
            </a:r>
          </a:p>
          <a:p>
            <a:r>
              <a:rPr lang="fr-FR" sz="1400" dirty="0" smtClean="0"/>
              <a:t>(dégradation des antigènes, présence de </a:t>
            </a:r>
            <a:r>
              <a:rPr lang="fr-FR" sz="1400" dirty="0" err="1" smtClean="0"/>
              <a:t>Treg</a:t>
            </a:r>
            <a:r>
              <a:rPr lang="fr-FR" sz="1400" dirty="0" smtClean="0"/>
              <a:t> etc.)</a:t>
            </a:r>
          </a:p>
        </p:txBody>
      </p:sp>
      <p:sp>
        <p:nvSpPr>
          <p:cNvPr id="15" name="Line 169"/>
          <p:cNvSpPr>
            <a:spLocks noChangeShapeType="1"/>
          </p:cNvSpPr>
          <p:nvPr/>
        </p:nvSpPr>
        <p:spPr bwMode="auto">
          <a:xfrm flipV="1">
            <a:off x="4016584" y="2303446"/>
            <a:ext cx="61051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966240" y="2109917"/>
            <a:ext cx="3278168" cy="10310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fr-FR" sz="500" dirty="0" smtClean="0"/>
          </a:p>
          <a:p>
            <a:r>
              <a:rPr lang="fr-FR" sz="1400" dirty="0" smtClean="0"/>
              <a:t>Nécessité d’adjuvants pour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/>
              <a:t>Rompre la tolérogénicité de la voie;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/>
              <a:t>Générer des effecteurs adéquats (</a:t>
            </a:r>
            <a:r>
              <a:rPr lang="fr-FR" sz="1400" dirty="0" err="1" smtClean="0"/>
              <a:t>CTLs</a:t>
            </a:r>
            <a:r>
              <a:rPr lang="fr-FR" sz="1400" dirty="0" smtClean="0"/>
              <a:t>, </a:t>
            </a:r>
            <a:r>
              <a:rPr lang="fr-FR" sz="1400" dirty="0" err="1" smtClean="0"/>
              <a:t>IgAs</a:t>
            </a:r>
            <a:r>
              <a:rPr lang="fr-FR" sz="1400" dirty="0" smtClean="0"/>
              <a:t> </a:t>
            </a:r>
            <a:r>
              <a:rPr lang="fr-FR" sz="1400" dirty="0" err="1" smtClean="0"/>
              <a:t>etc</a:t>
            </a:r>
            <a:r>
              <a:rPr lang="fr-FR" sz="1400" dirty="0" smtClean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58020" y="3717032"/>
            <a:ext cx="322113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Adjuvants de la voie muqueuse </a:t>
            </a:r>
          </a:p>
          <a:p>
            <a:pPr algn="ctr"/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>=</a:t>
            </a:r>
            <a:endParaRPr lang="fr-FR" b="1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491880" y="4485893"/>
            <a:ext cx="2016224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fr-FR" sz="500" dirty="0" smtClean="0"/>
          </a:p>
          <a:p>
            <a:r>
              <a:rPr lang="fr-FR" sz="1600" b="1" dirty="0" smtClean="0">
                <a:solidFill>
                  <a:schemeClr val="accent3">
                    <a:lumMod val="50000"/>
                  </a:schemeClr>
                </a:solidFill>
              </a:rPr>
              <a:t>Véhicule  :  </a:t>
            </a:r>
          </a:p>
          <a:p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Microparticules </a:t>
            </a:r>
            <a:r>
              <a:rPr lang="fr-FR" sz="1400" dirty="0" err="1" smtClean="0"/>
              <a:t>PLGs</a:t>
            </a:r>
            <a:endParaRPr lang="fr-FR" sz="1400" dirty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Liposomes, </a:t>
            </a:r>
            <a:r>
              <a:rPr lang="fr-FR" sz="1400" dirty="0" err="1" smtClean="0"/>
              <a:t>Virosomes</a:t>
            </a:r>
            <a:r>
              <a:rPr lang="fr-FR" sz="1400" dirty="0" smtClean="0"/>
              <a:t> et </a:t>
            </a:r>
            <a:r>
              <a:rPr lang="fr-FR" sz="1400" dirty="0" err="1" smtClean="0"/>
              <a:t>archéosomes</a:t>
            </a:r>
            <a:r>
              <a:rPr lang="fr-FR" sz="1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err="1" smtClean="0"/>
              <a:t>ISCOMs</a:t>
            </a:r>
            <a:endParaRPr lang="fr-FR" sz="1400" dirty="0" smtClean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397990" y="4505345"/>
            <a:ext cx="2638506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fr-FR" sz="500" dirty="0" smtClean="0"/>
          </a:p>
          <a:p>
            <a:r>
              <a:rPr lang="fr-FR" sz="1600" b="1" dirty="0" err="1" smtClean="0">
                <a:solidFill>
                  <a:schemeClr val="accent3">
                    <a:lumMod val="50000"/>
                  </a:schemeClr>
                </a:solidFill>
              </a:rPr>
              <a:t>Bioadhésifs</a:t>
            </a:r>
            <a:r>
              <a:rPr lang="fr-FR" sz="1600" b="1" dirty="0" smtClean="0">
                <a:solidFill>
                  <a:schemeClr val="accent3">
                    <a:lumMod val="50000"/>
                  </a:schemeClr>
                </a:solidFill>
              </a:rPr>
              <a:t> et </a:t>
            </a:r>
            <a:r>
              <a:rPr lang="fr-FR" sz="1600" b="1" dirty="0" err="1" smtClean="0">
                <a:solidFill>
                  <a:schemeClr val="accent3">
                    <a:lumMod val="50000"/>
                  </a:schemeClr>
                </a:solidFill>
              </a:rPr>
              <a:t>lectines</a:t>
            </a:r>
            <a:r>
              <a:rPr lang="fr-FR" sz="1600" b="1" dirty="0" smtClean="0">
                <a:solidFill>
                  <a:schemeClr val="accent3">
                    <a:lumMod val="50000"/>
                  </a:schemeClr>
                </a:solidFill>
              </a:rPr>
              <a:t>  :  </a:t>
            </a:r>
          </a:p>
          <a:p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dirty="0" err="1" smtClean="0"/>
              <a:t>Chitosan</a:t>
            </a:r>
            <a:r>
              <a:rPr lang="fr-FR" sz="1400" dirty="0" smtClean="0"/>
              <a:t> (polysaccharide )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 </a:t>
            </a:r>
            <a:r>
              <a:rPr lang="fr-FR" sz="1400" dirty="0" err="1" smtClean="0"/>
              <a:t>carbopol</a:t>
            </a:r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/>
              <a:t> </a:t>
            </a:r>
            <a:r>
              <a:rPr lang="fr-FR" sz="1400" dirty="0" smtClean="0"/>
              <a:t>Acide </a:t>
            </a:r>
            <a:r>
              <a:rPr lang="fr-FR" sz="1400" dirty="0" err="1" smtClean="0"/>
              <a:t>hyaluronic</a:t>
            </a:r>
            <a:r>
              <a:rPr lang="fr-FR" sz="1400" dirty="0" smtClean="0"/>
              <a:t> et </a:t>
            </a:r>
            <a:r>
              <a:rPr lang="fr-FR" sz="1400" dirty="0" err="1" smtClean="0"/>
              <a:t>polyacrylic</a:t>
            </a:r>
            <a:endParaRPr lang="fr-FR" sz="1400" dirty="0" smtClean="0"/>
          </a:p>
          <a:p>
            <a:pPr>
              <a:buFont typeface="Wingdings" pitchFamily="2" charset="2"/>
              <a:buChar char="Ø"/>
            </a:pPr>
            <a:r>
              <a:rPr lang="fr-FR" sz="1400" dirty="0"/>
              <a:t> </a:t>
            </a:r>
            <a:r>
              <a:rPr lang="fr-FR" sz="1400" dirty="0" err="1" smtClean="0"/>
              <a:t>carboxymethyl</a:t>
            </a:r>
            <a:r>
              <a:rPr lang="fr-FR" sz="1400" dirty="0" smtClean="0"/>
              <a:t> cellulose et </a:t>
            </a:r>
            <a:r>
              <a:rPr lang="fr-FR" sz="1400" dirty="0" err="1" smtClean="0"/>
              <a:t>hydroxypropyl</a:t>
            </a:r>
            <a:r>
              <a:rPr lang="fr-FR" sz="1400" dirty="0" smtClean="0"/>
              <a:t> cellulose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-252536" y="6237312"/>
            <a:ext cx="172983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fr-FR" sz="1400" b="1" dirty="0" smtClean="0">
                <a:solidFill>
                  <a:srgbClr val="FF0000"/>
                </a:solidFill>
              </a:rPr>
              <a:t>Rompre la tolérogénicité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699792" y="6309320"/>
            <a:ext cx="25922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fr-FR" sz="1400" b="1" dirty="0" err="1" smtClean="0">
                <a:solidFill>
                  <a:srgbClr val="FF0000"/>
                </a:solidFill>
              </a:rPr>
              <a:t>Rprotection</a:t>
            </a:r>
            <a:r>
              <a:rPr lang="fr-FR" sz="1400" b="1" dirty="0" smtClean="0">
                <a:solidFill>
                  <a:srgbClr val="FF0000"/>
                </a:solidFill>
              </a:rPr>
              <a:t> de l’antigène et l’immunostimulant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228184" y="6334780"/>
            <a:ext cx="25922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fr-FR" sz="1400" b="1" dirty="0" smtClean="0">
                <a:solidFill>
                  <a:srgbClr val="FF0000"/>
                </a:solidFill>
              </a:rPr>
              <a:t>Adhésion à la muqueuse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1760" y="4819799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fr-F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96136" y="4819799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fr-FR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161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7190" y="785794"/>
            <a:ext cx="6286512" cy="16158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2" defTabSz="762000">
              <a:buClr>
                <a:schemeClr val="tx1"/>
              </a:buClr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</a:p>
          <a:p>
            <a:pPr marL="914400" lvl="4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GB" sz="1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GB" sz="15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VACCINS  UTILISANTS DES GERMES VIVANTS ATTÉNUÉS;</a:t>
            </a:r>
          </a:p>
          <a:p>
            <a:pPr marL="914400" lvl="4"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GB" sz="15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14400" lvl="4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GB" sz="15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VACCINS  UTILISANT DES GERMES TUÉS (INACTIVÉS)</a:t>
            </a:r>
            <a:endParaRPr lang="en-GB" sz="1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defTabSz="762000">
              <a:defRPr/>
            </a:pPr>
            <a:endParaRPr lang="en-GB" sz="1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defTabSz="762000"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500034" y="714356"/>
            <a:ext cx="3358613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fr-FR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MICRO-ORGANISMES ENTIERS :</a:t>
            </a:r>
            <a:endParaRPr lang="fr-FR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14414" y="3689339"/>
            <a:ext cx="44196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762000">
              <a:defRPr/>
            </a:pPr>
            <a:r>
              <a:rPr lang="en-GB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endParaRPr lang="en-GB" sz="180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1472" y="2500306"/>
            <a:ext cx="724375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n-GB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GB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SOUS-UNITÉS  VACCINALES  SEULES  OU  CONJUGUÉES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85852" y="2928935"/>
            <a:ext cx="6215106" cy="27392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lvl="2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GB" sz="1400" dirty="0" smtClean="0"/>
              <a:t>    ANTIGÈNES PURIFIÉS </a:t>
            </a:r>
          </a:p>
          <a:p>
            <a:pPr marL="0" lvl="2"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GB" sz="1400" dirty="0" smtClean="0"/>
          </a:p>
          <a:p>
            <a:pPr marL="457200" lvl="3" algn="just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400" dirty="0" smtClean="0"/>
              <a:t>   TOXINES </a:t>
            </a:r>
            <a:r>
              <a:rPr lang="en-GB" sz="1400" dirty="0"/>
              <a:t>BACTÉRIENNES </a:t>
            </a:r>
            <a:r>
              <a:rPr lang="en-GB" sz="1400" dirty="0" smtClean="0"/>
              <a:t> </a:t>
            </a:r>
          </a:p>
          <a:p>
            <a:pPr marL="457200" lvl="3" algn="just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400" dirty="0" smtClean="0"/>
              <a:t>    Ag POLYSACCHARIDIQUES) </a:t>
            </a:r>
            <a:endParaRPr lang="en-GB" sz="1400" dirty="0"/>
          </a:p>
          <a:p>
            <a:pPr defTabSz="762000">
              <a:defRPr/>
            </a:pPr>
            <a:r>
              <a:rPr lang="en-GB" sz="13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endParaRPr lang="en-GB" sz="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lvl="2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GB" sz="1400" dirty="0" smtClean="0"/>
              <a:t>    FRACTION ANTIGÉNIQUE PEU IMMUNOGÈNE + CARRIER </a:t>
            </a:r>
          </a:p>
          <a:p>
            <a:pPr defTabSz="762000">
              <a:defRPr/>
            </a:pPr>
            <a:endParaRPr lang="en-GB" sz="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lvl="2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GB" sz="1400" dirty="0" smtClean="0"/>
              <a:t>   ANTIGÈNES DE SURFACE RECOMBINANTS</a:t>
            </a:r>
          </a:p>
          <a:p>
            <a:pPr defTabSz="762000">
              <a:defRPr/>
            </a:pPr>
            <a:endParaRPr lang="en-GB" sz="13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defTabSz="762000">
              <a:defRPr/>
            </a:pPr>
            <a:endParaRPr lang="en-GB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defTabSz="762000">
              <a:defRPr/>
            </a:pPr>
            <a:r>
              <a:rPr lang="en-GB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        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defTabSz="762000"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endParaRPr lang="en-GB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0"/>
            <a:ext cx="621510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a.   Rôle de l’antigène vaccinal → les différents vaccins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14314" y="426992"/>
            <a:ext cx="5857884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14380" y="5240222"/>
            <a:ext cx="8215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defRPr/>
            </a:pP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VACCINS UTILISANT UN VECTEUR</a:t>
            </a:r>
            <a:endParaRPr lang="fr-FR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7256" y="575779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3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fr-FR" sz="1400" dirty="0" smtClean="0"/>
              <a:t>VACCINS RECOMBINANTS UTILISANT DES VECTEURS</a:t>
            </a:r>
          </a:p>
          <a:p>
            <a:pPr marL="457200" lvl="3" algn="just"/>
            <a:endParaRPr lang="fr-FR" sz="500" b="1" dirty="0" smtClean="0"/>
          </a:p>
          <a:p>
            <a:pPr marL="457200" lvl="3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fr-FR" sz="1400" dirty="0" smtClean="0"/>
              <a:t> VACCINS  À ADN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285720" y="857232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285720" y="2643182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297295" y="5323235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596" y="48264"/>
            <a:ext cx="614366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Les immunostimulants ou </a:t>
            </a:r>
            <a:r>
              <a:rPr lang="fr-FR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immunopotentiateurs</a:t>
            </a:r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816" y="476672"/>
            <a:ext cx="3292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Innocuité et effets indésirables :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214314" y="426992"/>
            <a:ext cx="5715008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85720" y="1340768"/>
            <a:ext cx="8572560" cy="30931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fr-FR" sz="1500" dirty="0" smtClean="0"/>
          </a:p>
          <a:p>
            <a:pPr>
              <a:buFont typeface="Wingdings" pitchFamily="2" charset="2"/>
              <a:buChar char="Ø"/>
            </a:pPr>
            <a:r>
              <a:rPr lang="fr-FR" sz="1500" dirty="0" smtClean="0"/>
              <a:t> </a:t>
            </a:r>
            <a:r>
              <a:rPr lang="fr-FR" sz="1500" dirty="0"/>
              <a:t>E</a:t>
            </a:r>
            <a:r>
              <a:rPr lang="fr-FR" sz="1500" dirty="0" smtClean="0"/>
              <a:t>ffets indésirables locaux : liés principalement à la voie d’administration  (sous-cutanée Vs IM)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Douleur au point de l’injection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Abcès, nécrose et réactions d’hypersensibilité </a:t>
            </a:r>
            <a:r>
              <a:rPr lang="fr-FR" sz="1500" dirty="0" err="1" smtClean="0"/>
              <a:t>reardée</a:t>
            </a:r>
            <a:r>
              <a:rPr lang="fr-FR" sz="1500" dirty="0" smtClean="0"/>
              <a:t> (persistance de l’antigène ou l’adjuvant au niveau de site d’injection.</a:t>
            </a:r>
            <a:endParaRPr lang="fr-FR" sz="1500" dirty="0"/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FR" sz="1500" dirty="0"/>
          </a:p>
          <a:p>
            <a:pPr>
              <a:buFont typeface="Wingdings" pitchFamily="2" charset="2"/>
              <a:buChar char="Ø"/>
            </a:pPr>
            <a:r>
              <a:rPr lang="fr-FR" sz="1500" dirty="0"/>
              <a:t> </a:t>
            </a:r>
            <a:r>
              <a:rPr lang="fr-FR" sz="1500" dirty="0" smtClean="0"/>
              <a:t>Effets systémiques 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Fièvre.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err="1" smtClean="0"/>
              <a:t>Phenomène</a:t>
            </a:r>
            <a:r>
              <a:rPr lang="fr-FR" sz="1500" dirty="0" smtClean="0"/>
              <a:t> d’Arthus (en cas de développement des </a:t>
            </a:r>
            <a:r>
              <a:rPr lang="fr-FR" sz="1500" dirty="0" err="1" smtClean="0"/>
              <a:t>Ac</a:t>
            </a:r>
            <a:r>
              <a:rPr lang="fr-FR" sz="1500" dirty="0" smtClean="0"/>
              <a:t> anti-adjuvant  ex </a:t>
            </a:r>
            <a:r>
              <a:rPr lang="fr-FR" sz="1500" dirty="0" err="1" smtClean="0"/>
              <a:t>squalène</a:t>
            </a:r>
            <a:r>
              <a:rPr lang="fr-FR" sz="15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Atteinte de la fonction circulatoire (cytokines surtout)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dirty="0" smtClean="0"/>
              <a:t>Syndrome pseudo grippale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500" u="sng" dirty="0" smtClean="0"/>
              <a:t>Maladies </a:t>
            </a:r>
            <a:r>
              <a:rPr lang="fr-FR" sz="1500" u="sng" dirty="0" err="1" smtClean="0"/>
              <a:t>autoimmunes</a:t>
            </a:r>
            <a:r>
              <a:rPr lang="fr-FR" sz="1500" u="sng" dirty="0" smtClean="0"/>
              <a:t> .</a:t>
            </a:r>
          </a:p>
        </p:txBody>
      </p:sp>
      <p:sp>
        <p:nvSpPr>
          <p:cNvPr id="2" name="Rectangle 1"/>
          <p:cNvSpPr/>
          <p:nvPr/>
        </p:nvSpPr>
        <p:spPr>
          <a:xfrm>
            <a:off x="637210" y="5020434"/>
            <a:ext cx="32147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/>
              <a:t>Le risque augmente si l’adjuvant est hydrosoluble ou de petite taille </a:t>
            </a:r>
            <a:r>
              <a:rPr lang="fr-FR" sz="1500" dirty="0" smtClean="0"/>
              <a:t>(diffusion dans tout l’organisme)</a:t>
            </a:r>
            <a:endParaRPr lang="fr-FR" sz="1500" dirty="0"/>
          </a:p>
        </p:txBody>
      </p:sp>
      <p:sp>
        <p:nvSpPr>
          <p:cNvPr id="28" name="Line 169"/>
          <p:cNvSpPr>
            <a:spLocks noChangeShapeType="1"/>
          </p:cNvSpPr>
          <p:nvPr/>
        </p:nvSpPr>
        <p:spPr bwMode="auto">
          <a:xfrm flipV="1">
            <a:off x="4060725" y="5413307"/>
            <a:ext cx="61051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fr-FR" sz="1600"/>
          </a:p>
        </p:txBody>
      </p:sp>
      <p:sp>
        <p:nvSpPr>
          <p:cNvPr id="29" name="Rectangle 28"/>
          <p:cNvSpPr/>
          <p:nvPr/>
        </p:nvSpPr>
        <p:spPr>
          <a:xfrm>
            <a:off x="4860032" y="4941168"/>
            <a:ext cx="3214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smtClean="0"/>
              <a:t>L’utilisation des véhicules limite les effets indésirables en ciblant directement les cellules cible et limitant la diffusion dans l’organisme.</a:t>
            </a:r>
            <a:endParaRPr lang="fr-FR" sz="1500" dirty="0"/>
          </a:p>
        </p:txBody>
      </p:sp>
    </p:spTree>
    <p:extLst>
      <p:ext uri="{BB962C8B-B14F-4D97-AF65-F5344CB8AC3E}">
        <p14:creationId xmlns="" xmlns:p14="http://schemas.microsoft.com/office/powerpoint/2010/main" val="3793373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icrosoftPillsV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85852" y="2928934"/>
            <a:ext cx="6786610" cy="830997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274" y="3051854"/>
            <a:ext cx="7889254" cy="5847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VI.  Les immunosuppresseurs 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1071546"/>
            <a:ext cx="835824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Les immunosuppresseurs sont des substances déprimant les réponses immunitaires et qui sont utilisés</a:t>
            </a:r>
          </a:p>
          <a:p>
            <a:pPr algn="just"/>
            <a:r>
              <a:rPr lang="fr-FR" sz="1500" dirty="0" smtClean="0"/>
              <a:t>      notamment dans :</a:t>
            </a:r>
            <a:endParaRPr lang="fr-FR" sz="500" dirty="0" smtClean="0"/>
          </a:p>
          <a:p>
            <a:pPr algn="just"/>
            <a:r>
              <a:rPr lang="fr-FR" sz="500" dirty="0" smtClean="0"/>
              <a:t> 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500" dirty="0" smtClean="0"/>
              <a:t>  Le traitement des maladies auto-immunes.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500" dirty="0"/>
              <a:t> </a:t>
            </a:r>
            <a:r>
              <a:rPr lang="fr-FR" sz="1500" dirty="0" smtClean="0"/>
              <a:t> La prévention et le traitement du rejets d’allogreffe.</a:t>
            </a:r>
          </a:p>
          <a:p>
            <a:pPr lvl="1" algn="just"/>
            <a:endParaRPr lang="fr-FR" sz="8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/>
              <a:t> </a:t>
            </a:r>
            <a:r>
              <a:rPr lang="fr-FR" sz="1500" dirty="0" smtClean="0"/>
              <a:t>  Les premiers médicaments immunosuppresseurs étaient des antimitotiques et des </a:t>
            </a:r>
            <a:r>
              <a:rPr lang="fr-FR" sz="1500" dirty="0" err="1" smtClean="0"/>
              <a:t>corticoides</a:t>
            </a:r>
            <a:r>
              <a:rPr lang="fr-FR" sz="1500" dirty="0" smtClean="0"/>
              <a:t>.</a:t>
            </a:r>
          </a:p>
          <a:p>
            <a:pPr algn="just"/>
            <a:endParaRPr lang="fr-FR" sz="800" dirty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 La découverte fortuite des propriétés immunosuppressives de la Cyclosporine (</a:t>
            </a:r>
            <a:r>
              <a:rPr lang="fr-FR" sz="1500" dirty="0" err="1" smtClean="0"/>
              <a:t>CsA</a:t>
            </a:r>
            <a:r>
              <a:rPr lang="fr-FR" sz="1500" dirty="0" smtClean="0"/>
              <a:t>) par J.F.Borel, a</a:t>
            </a:r>
          </a:p>
          <a:p>
            <a:pPr algn="just"/>
            <a:r>
              <a:rPr lang="fr-FR" sz="1500" dirty="0" smtClean="0"/>
              <a:t>      conduit à la découvertes d’autres molécules immunosuppressives à action sélective :</a:t>
            </a:r>
          </a:p>
          <a:p>
            <a:pPr lvl="1" algn="just"/>
            <a:endParaRPr lang="fr-FR" sz="500" dirty="0" smtClean="0"/>
          </a:p>
          <a:p>
            <a:pPr lvl="1" algn="just">
              <a:buFont typeface="Wingdings" pitchFamily="2" charset="2"/>
              <a:buChar char="§"/>
            </a:pPr>
            <a:r>
              <a:rPr lang="fr-FR" sz="1500" dirty="0" smtClean="0"/>
              <a:t>   FK506;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/>
              <a:t> </a:t>
            </a:r>
            <a:r>
              <a:rPr lang="fr-FR" sz="1500" dirty="0" smtClean="0"/>
              <a:t>  </a:t>
            </a:r>
            <a:r>
              <a:rPr lang="fr-FR" sz="1500" dirty="0" err="1" smtClean="0"/>
              <a:t>Rapamycine</a:t>
            </a:r>
            <a:r>
              <a:rPr lang="fr-FR" sz="1500" dirty="0" smtClean="0"/>
              <a:t> (RPM);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/>
              <a:t> </a:t>
            </a:r>
            <a:r>
              <a:rPr lang="fr-FR" sz="1500" dirty="0" smtClean="0"/>
              <a:t>  L’acide </a:t>
            </a:r>
            <a:r>
              <a:rPr lang="fr-FR" sz="1500" dirty="0" err="1" smtClean="0"/>
              <a:t>mycophénolique</a:t>
            </a:r>
            <a:r>
              <a:rPr lang="fr-FR" sz="1500" dirty="0" smtClean="0"/>
              <a:t> (MPA); </a:t>
            </a:r>
          </a:p>
          <a:p>
            <a:pPr lvl="1" algn="just">
              <a:buFont typeface="Arial" pitchFamily="34" charset="0"/>
              <a:buChar char="•"/>
            </a:pPr>
            <a:endParaRPr lang="fr-FR" sz="1500" dirty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 Les anticorps anti-lymphocytes, les </a:t>
            </a:r>
            <a:r>
              <a:rPr lang="fr-FR" sz="1500" dirty="0" err="1" smtClean="0"/>
              <a:t>immunotoxines</a:t>
            </a:r>
            <a:r>
              <a:rPr lang="fr-FR" sz="1500" dirty="0" smtClean="0"/>
              <a:t>, certains anticorps et des molécules de fusion</a:t>
            </a:r>
          </a:p>
          <a:p>
            <a:pPr algn="just"/>
            <a:r>
              <a:rPr lang="fr-FR" sz="1500" dirty="0" smtClean="0"/>
              <a:t>      bloquant certaines interactions cellulaires (CTLA4-</a:t>
            </a:r>
            <a:r>
              <a:rPr lang="fr-FR" sz="1500" dirty="0" err="1" smtClean="0"/>
              <a:t>Ig</a:t>
            </a:r>
            <a:r>
              <a:rPr lang="fr-FR" sz="1500" dirty="0" smtClean="0"/>
              <a:t>) sont venus diversifier la panoplie des traitements </a:t>
            </a:r>
          </a:p>
          <a:p>
            <a:pPr algn="just"/>
            <a:r>
              <a:rPr lang="fr-FR" sz="1500" dirty="0" smtClean="0"/>
              <a:t>       immunosuppresseurs.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14910" y="0"/>
            <a:ext cx="3929090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    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8596" y="47500"/>
            <a:ext cx="3929090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1.  Généralités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71469" y="1142984"/>
          <a:ext cx="8143935" cy="36433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14514"/>
                <a:gridCol w="1543060"/>
                <a:gridCol w="1628787"/>
                <a:gridCol w="1628787"/>
                <a:gridCol w="1628787"/>
              </a:tblGrid>
              <a:tr h="534503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Lymphocytes T CD4+</a:t>
                      </a:r>
                      <a:endParaRPr lang="fr-FR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Lymphocytes T CD8+ </a:t>
                      </a:r>
                      <a:endParaRPr lang="fr-FR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Lymphocytes B </a:t>
                      </a:r>
                      <a:endParaRPr lang="fr-FR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Monocytes /macrophages </a:t>
                      </a:r>
                      <a:endParaRPr lang="fr-FR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alpha val="0"/>
                      </a:schemeClr>
                    </a:solidFill>
                  </a:tcPr>
                </a:tc>
              </a:tr>
              <a:tr h="429055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Azathioprine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++</a:t>
                      </a:r>
                      <a:endParaRPr lang="fr-FR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-</a:t>
                      </a:r>
                      <a:endParaRPr lang="fr-FR" sz="1600" b="1" dirty="0"/>
                    </a:p>
                  </a:txBody>
                  <a:tcPr/>
                </a:tc>
              </a:tr>
              <a:tr h="429055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Cyclophosphamide</a:t>
                      </a:r>
                      <a:r>
                        <a:rPr lang="fr-FR" sz="1400" baseline="0" dirty="0" smtClean="0"/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fr-FR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-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++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-</a:t>
                      </a:r>
                      <a:endParaRPr lang="fr-FR" sz="1600" b="1" dirty="0"/>
                    </a:p>
                  </a:txBody>
                  <a:tcPr/>
                </a:tc>
              </a:tr>
              <a:tr h="42905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Cyclosporine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+++</a:t>
                      </a:r>
                      <a:endParaRPr lang="fr-FR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±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-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-</a:t>
                      </a:r>
                      <a:endParaRPr lang="fr-FR" sz="1600" b="1" dirty="0"/>
                    </a:p>
                  </a:txBody>
                  <a:tcPr/>
                </a:tc>
              </a:tr>
              <a:tr h="429055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FK506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+++</a:t>
                      </a:r>
                      <a:endParaRPr lang="fr-FR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±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-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-</a:t>
                      </a:r>
                      <a:endParaRPr lang="fr-FR" sz="1600" b="1" dirty="0"/>
                    </a:p>
                  </a:txBody>
                  <a:tcPr/>
                </a:tc>
              </a:tr>
              <a:tr h="429055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Rapamycine</a:t>
                      </a:r>
                      <a:r>
                        <a:rPr lang="fr-FR" sz="1400" dirty="0" smtClean="0"/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+++</a:t>
                      </a:r>
                      <a:endParaRPr lang="fr-FR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++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+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+</a:t>
                      </a:r>
                      <a:endParaRPr lang="fr-FR" sz="1600" b="1" dirty="0"/>
                    </a:p>
                  </a:txBody>
                  <a:tcPr/>
                </a:tc>
              </a:tr>
              <a:tr h="429055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Corticoides</a:t>
                      </a:r>
                      <a:r>
                        <a:rPr lang="fr-FR" sz="1400" dirty="0" smtClean="0"/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fr-FR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+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+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+</a:t>
                      </a:r>
                      <a:endParaRPr lang="fr-FR" sz="1600" b="1" dirty="0"/>
                    </a:p>
                  </a:txBody>
                  <a:tcPr/>
                </a:tc>
              </a:tr>
              <a:tr h="534503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Ac</a:t>
                      </a:r>
                      <a:r>
                        <a:rPr lang="fr-FR" sz="1400" dirty="0" smtClean="0"/>
                        <a:t> anti-lymphocytaires</a:t>
                      </a:r>
                      <a:r>
                        <a:rPr lang="fr-FR" sz="1400" baseline="0" dirty="0" smtClean="0"/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+++</a:t>
                      </a:r>
                      <a:endParaRPr lang="fr-FR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+++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+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-</a:t>
                      </a:r>
                      <a:endParaRPr lang="fr-FR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00034" y="5000636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FF0000"/>
                </a:solidFill>
              </a:rPr>
              <a:t>Les Lymphocytes T CD4+ (cellules pivots dans la réponse immunitaires) sont les principales cibles  des immunosuppresseurs.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596" y="47500"/>
            <a:ext cx="3929090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2.  Cellules cibles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7752" y="0"/>
            <a:ext cx="7500990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285720" y="3856040"/>
            <a:ext cx="8572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1472" y="500042"/>
            <a:ext cx="3429024" cy="357190"/>
          </a:xfrm>
          <a:prstGeom prst="rect">
            <a:avLst/>
          </a:prstGeom>
          <a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A- Mécanisme d’action spécifique  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4000504"/>
            <a:ext cx="3929090" cy="357190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B- Mécanisme d’action  non  spécifique 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357290" y="2143116"/>
            <a:ext cx="357190" cy="21173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59"/>
          <p:cNvGrpSpPr/>
          <p:nvPr/>
        </p:nvGrpSpPr>
        <p:grpSpPr>
          <a:xfrm>
            <a:off x="5143504" y="1615754"/>
            <a:ext cx="1357322" cy="1285884"/>
            <a:chOff x="5359897" y="1929160"/>
            <a:chExt cx="882842" cy="900468"/>
          </a:xfrm>
        </p:grpSpPr>
        <p:sp>
          <p:nvSpPr>
            <p:cNvPr id="37" name="Ellipse 17"/>
            <p:cNvSpPr/>
            <p:nvPr/>
          </p:nvSpPr>
          <p:spPr>
            <a:xfrm rot="11419201">
              <a:off x="5460724" y="2252031"/>
              <a:ext cx="453828" cy="392296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43" name="Ellipse 16"/>
            <p:cNvSpPr/>
            <p:nvPr/>
          </p:nvSpPr>
          <p:spPr>
            <a:xfrm rot="11419201">
              <a:off x="5359897" y="1929160"/>
              <a:ext cx="882842" cy="900468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3" name="Groupe 58"/>
          <p:cNvGrpSpPr/>
          <p:nvPr/>
        </p:nvGrpSpPr>
        <p:grpSpPr>
          <a:xfrm rot="21196917">
            <a:off x="2086668" y="1673361"/>
            <a:ext cx="1813496" cy="1260449"/>
            <a:chOff x="2136127" y="1822791"/>
            <a:chExt cx="1738273" cy="1432859"/>
          </a:xfrm>
        </p:grpSpPr>
        <p:grpSp>
          <p:nvGrpSpPr>
            <p:cNvPr id="5" name="Groupe 43"/>
            <p:cNvGrpSpPr/>
            <p:nvPr/>
          </p:nvGrpSpPr>
          <p:grpSpPr>
            <a:xfrm rot="693536">
              <a:off x="2203447" y="2745215"/>
              <a:ext cx="489495" cy="102978"/>
              <a:chOff x="-329705" y="2621818"/>
              <a:chExt cx="2869490" cy="288925"/>
            </a:xfrm>
          </p:grpSpPr>
          <p:sp>
            <p:nvSpPr>
              <p:cNvPr id="45" name="Freeform 3"/>
              <p:cNvSpPr>
                <a:spLocks/>
              </p:cNvSpPr>
              <p:nvPr/>
            </p:nvSpPr>
            <p:spPr bwMode="auto">
              <a:xfrm>
                <a:off x="-329705" y="2621818"/>
                <a:ext cx="1501784" cy="288925"/>
              </a:xfrm>
              <a:custGeom>
                <a:avLst/>
                <a:gdLst/>
                <a:ahLst/>
                <a:cxnLst>
                  <a:cxn ang="0">
                    <a:pos x="327" y="106"/>
                  </a:cxn>
                  <a:cxn ang="0">
                    <a:pos x="350" y="103"/>
                  </a:cxn>
                  <a:cxn ang="0">
                    <a:pos x="368" y="96"/>
                  </a:cxn>
                  <a:cxn ang="0">
                    <a:pos x="373" y="92"/>
                  </a:cxn>
                  <a:cxn ang="0">
                    <a:pos x="353" y="85"/>
                  </a:cxn>
                  <a:cxn ang="0">
                    <a:pos x="337" y="69"/>
                  </a:cxn>
                  <a:cxn ang="0">
                    <a:pos x="333" y="53"/>
                  </a:cxn>
                  <a:cxn ang="0">
                    <a:pos x="340" y="33"/>
                  </a:cxn>
                  <a:cxn ang="0">
                    <a:pos x="356" y="19"/>
                  </a:cxn>
                  <a:cxn ang="0">
                    <a:pos x="373" y="14"/>
                  </a:cxn>
                  <a:cxn ang="0">
                    <a:pos x="357" y="5"/>
                  </a:cxn>
                  <a:cxn ang="0">
                    <a:pos x="337" y="0"/>
                  </a:cxn>
                  <a:cxn ang="0">
                    <a:pos x="327" y="0"/>
                  </a:cxn>
                  <a:cxn ang="0">
                    <a:pos x="308" y="3"/>
                  </a:cxn>
                  <a:cxn ang="0">
                    <a:pos x="298" y="11"/>
                  </a:cxn>
                  <a:cxn ang="0">
                    <a:pos x="291" y="21"/>
                  </a:cxn>
                  <a:cxn ang="0">
                    <a:pos x="283" y="30"/>
                  </a:cxn>
                  <a:cxn ang="0">
                    <a:pos x="268" y="36"/>
                  </a:cxn>
                  <a:cxn ang="0">
                    <a:pos x="264" y="37"/>
                  </a:cxn>
                  <a:cxn ang="0">
                    <a:pos x="252" y="37"/>
                  </a:cxn>
                  <a:cxn ang="0">
                    <a:pos x="238" y="36"/>
                  </a:cxn>
                  <a:cxn ang="0">
                    <a:pos x="222" y="35"/>
                  </a:cxn>
                  <a:cxn ang="0">
                    <a:pos x="205" y="33"/>
                  </a:cxn>
                  <a:cxn ang="0">
                    <a:pos x="185" y="30"/>
                  </a:cxn>
                  <a:cxn ang="0">
                    <a:pos x="164" y="27"/>
                  </a:cxn>
                  <a:cxn ang="0">
                    <a:pos x="142" y="24"/>
                  </a:cxn>
                  <a:cxn ang="0">
                    <a:pos x="118" y="22"/>
                  </a:cxn>
                  <a:cxn ang="0">
                    <a:pos x="92" y="21"/>
                  </a:cxn>
                  <a:cxn ang="0">
                    <a:pos x="69" y="20"/>
                  </a:cxn>
                  <a:cxn ang="0">
                    <a:pos x="43" y="22"/>
                  </a:cxn>
                  <a:cxn ang="0">
                    <a:pos x="24" y="28"/>
                  </a:cxn>
                  <a:cxn ang="0">
                    <a:pos x="10" y="35"/>
                  </a:cxn>
                  <a:cxn ang="0">
                    <a:pos x="2" y="45"/>
                  </a:cxn>
                  <a:cxn ang="0">
                    <a:pos x="0" y="55"/>
                  </a:cxn>
                  <a:cxn ang="0">
                    <a:pos x="3" y="65"/>
                  </a:cxn>
                  <a:cxn ang="0">
                    <a:pos x="12" y="74"/>
                  </a:cxn>
                  <a:cxn ang="0">
                    <a:pos x="26" y="81"/>
                  </a:cxn>
                  <a:cxn ang="0">
                    <a:pos x="47" y="86"/>
                  </a:cxn>
                  <a:cxn ang="0">
                    <a:pos x="69" y="87"/>
                  </a:cxn>
                  <a:cxn ang="0">
                    <a:pos x="96" y="87"/>
                  </a:cxn>
                  <a:cxn ang="0">
                    <a:pos x="122" y="85"/>
                  </a:cxn>
                  <a:cxn ang="0">
                    <a:pos x="146" y="82"/>
                  </a:cxn>
                  <a:cxn ang="0">
                    <a:pos x="168" y="79"/>
                  </a:cxn>
                  <a:cxn ang="0">
                    <a:pos x="189" y="76"/>
                  </a:cxn>
                  <a:cxn ang="0">
                    <a:pos x="208" y="73"/>
                  </a:cxn>
                  <a:cxn ang="0">
                    <a:pos x="225" y="71"/>
                  </a:cxn>
                  <a:cxn ang="0">
                    <a:pos x="240" y="69"/>
                  </a:cxn>
                  <a:cxn ang="0">
                    <a:pos x="254" y="68"/>
                  </a:cxn>
                  <a:cxn ang="0">
                    <a:pos x="264" y="69"/>
                  </a:cxn>
                  <a:cxn ang="0">
                    <a:pos x="281" y="74"/>
                  </a:cxn>
                  <a:cxn ang="0">
                    <a:pos x="290" y="83"/>
                  </a:cxn>
                  <a:cxn ang="0">
                    <a:pos x="297" y="93"/>
                  </a:cxn>
                  <a:cxn ang="0">
                    <a:pos x="307" y="102"/>
                  </a:cxn>
                  <a:cxn ang="0">
                    <a:pos x="325" y="106"/>
                  </a:cxn>
                  <a:cxn ang="0">
                    <a:pos x="327" y="106"/>
                  </a:cxn>
                </a:cxnLst>
                <a:rect l="0" t="0" r="r" b="b"/>
                <a:pathLst>
                  <a:path w="374" h="106">
                    <a:moveTo>
                      <a:pt x="327" y="106"/>
                    </a:moveTo>
                    <a:lnTo>
                      <a:pt x="350" y="103"/>
                    </a:lnTo>
                    <a:lnTo>
                      <a:pt x="368" y="96"/>
                    </a:lnTo>
                    <a:lnTo>
                      <a:pt x="373" y="92"/>
                    </a:lnTo>
                    <a:lnTo>
                      <a:pt x="353" y="85"/>
                    </a:lnTo>
                    <a:lnTo>
                      <a:pt x="337" y="69"/>
                    </a:lnTo>
                    <a:lnTo>
                      <a:pt x="333" y="53"/>
                    </a:lnTo>
                    <a:lnTo>
                      <a:pt x="340" y="33"/>
                    </a:lnTo>
                    <a:lnTo>
                      <a:pt x="356" y="19"/>
                    </a:lnTo>
                    <a:lnTo>
                      <a:pt x="373" y="14"/>
                    </a:lnTo>
                    <a:lnTo>
                      <a:pt x="357" y="5"/>
                    </a:lnTo>
                    <a:lnTo>
                      <a:pt x="337" y="0"/>
                    </a:lnTo>
                    <a:lnTo>
                      <a:pt x="327" y="0"/>
                    </a:lnTo>
                    <a:lnTo>
                      <a:pt x="308" y="3"/>
                    </a:lnTo>
                    <a:lnTo>
                      <a:pt x="298" y="11"/>
                    </a:lnTo>
                    <a:lnTo>
                      <a:pt x="291" y="21"/>
                    </a:lnTo>
                    <a:lnTo>
                      <a:pt x="283" y="30"/>
                    </a:lnTo>
                    <a:lnTo>
                      <a:pt x="268" y="36"/>
                    </a:lnTo>
                    <a:lnTo>
                      <a:pt x="264" y="37"/>
                    </a:lnTo>
                    <a:lnTo>
                      <a:pt x="252" y="37"/>
                    </a:lnTo>
                    <a:lnTo>
                      <a:pt x="238" y="36"/>
                    </a:lnTo>
                    <a:lnTo>
                      <a:pt x="222" y="35"/>
                    </a:lnTo>
                    <a:lnTo>
                      <a:pt x="205" y="33"/>
                    </a:lnTo>
                    <a:lnTo>
                      <a:pt x="185" y="30"/>
                    </a:lnTo>
                    <a:lnTo>
                      <a:pt x="164" y="27"/>
                    </a:lnTo>
                    <a:lnTo>
                      <a:pt x="142" y="24"/>
                    </a:lnTo>
                    <a:lnTo>
                      <a:pt x="118" y="22"/>
                    </a:lnTo>
                    <a:lnTo>
                      <a:pt x="92" y="21"/>
                    </a:lnTo>
                    <a:lnTo>
                      <a:pt x="69" y="20"/>
                    </a:lnTo>
                    <a:lnTo>
                      <a:pt x="43" y="22"/>
                    </a:lnTo>
                    <a:lnTo>
                      <a:pt x="24" y="28"/>
                    </a:lnTo>
                    <a:lnTo>
                      <a:pt x="10" y="35"/>
                    </a:lnTo>
                    <a:lnTo>
                      <a:pt x="2" y="45"/>
                    </a:lnTo>
                    <a:lnTo>
                      <a:pt x="0" y="55"/>
                    </a:lnTo>
                    <a:lnTo>
                      <a:pt x="3" y="65"/>
                    </a:lnTo>
                    <a:lnTo>
                      <a:pt x="12" y="74"/>
                    </a:lnTo>
                    <a:lnTo>
                      <a:pt x="26" y="81"/>
                    </a:lnTo>
                    <a:lnTo>
                      <a:pt x="47" y="86"/>
                    </a:lnTo>
                    <a:lnTo>
                      <a:pt x="69" y="87"/>
                    </a:lnTo>
                    <a:lnTo>
                      <a:pt x="96" y="87"/>
                    </a:lnTo>
                    <a:lnTo>
                      <a:pt x="122" y="85"/>
                    </a:lnTo>
                    <a:lnTo>
                      <a:pt x="146" y="82"/>
                    </a:lnTo>
                    <a:lnTo>
                      <a:pt x="168" y="79"/>
                    </a:lnTo>
                    <a:lnTo>
                      <a:pt x="189" y="76"/>
                    </a:lnTo>
                    <a:lnTo>
                      <a:pt x="208" y="73"/>
                    </a:lnTo>
                    <a:lnTo>
                      <a:pt x="225" y="71"/>
                    </a:lnTo>
                    <a:lnTo>
                      <a:pt x="240" y="69"/>
                    </a:lnTo>
                    <a:lnTo>
                      <a:pt x="254" y="68"/>
                    </a:lnTo>
                    <a:lnTo>
                      <a:pt x="264" y="69"/>
                    </a:lnTo>
                    <a:lnTo>
                      <a:pt x="281" y="74"/>
                    </a:lnTo>
                    <a:lnTo>
                      <a:pt x="290" y="83"/>
                    </a:lnTo>
                    <a:lnTo>
                      <a:pt x="297" y="93"/>
                    </a:lnTo>
                    <a:lnTo>
                      <a:pt x="307" y="102"/>
                    </a:lnTo>
                    <a:lnTo>
                      <a:pt x="325" y="106"/>
                    </a:lnTo>
                    <a:lnTo>
                      <a:pt x="327" y="10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Freeform 4"/>
              <p:cNvSpPr>
                <a:spLocks/>
              </p:cNvSpPr>
              <p:nvPr/>
            </p:nvSpPr>
            <p:spPr bwMode="auto">
              <a:xfrm>
                <a:off x="1109473" y="2622796"/>
                <a:ext cx="1430312" cy="276226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62" y="55"/>
                  </a:cxn>
                  <a:cxn ang="0">
                    <a:pos x="75" y="55"/>
                  </a:cxn>
                  <a:cxn ang="0">
                    <a:pos x="93" y="55"/>
                  </a:cxn>
                  <a:cxn ang="0">
                    <a:pos x="115" y="54"/>
                  </a:cxn>
                  <a:cxn ang="0">
                    <a:pos x="141" y="54"/>
                  </a:cxn>
                  <a:cxn ang="0">
                    <a:pos x="169" y="53"/>
                  </a:cxn>
                  <a:cxn ang="0">
                    <a:pos x="198" y="52"/>
                  </a:cxn>
                  <a:cxn ang="0">
                    <a:pos x="227" y="51"/>
                  </a:cxn>
                  <a:cxn ang="0">
                    <a:pos x="255" y="49"/>
                  </a:cxn>
                  <a:cxn ang="0">
                    <a:pos x="281" y="47"/>
                  </a:cxn>
                  <a:cxn ang="0">
                    <a:pos x="303" y="44"/>
                  </a:cxn>
                  <a:cxn ang="0">
                    <a:pos x="321" y="41"/>
                  </a:cxn>
                  <a:cxn ang="0">
                    <a:pos x="334" y="37"/>
                  </a:cxn>
                  <a:cxn ang="0">
                    <a:pos x="340" y="33"/>
                  </a:cxn>
                  <a:cxn ang="0">
                    <a:pos x="340" y="31"/>
                  </a:cxn>
                  <a:cxn ang="0">
                    <a:pos x="336" y="27"/>
                  </a:cxn>
                  <a:cxn ang="0">
                    <a:pos x="325" y="23"/>
                  </a:cxn>
                  <a:cxn ang="0">
                    <a:pos x="309" y="20"/>
                  </a:cxn>
                  <a:cxn ang="0">
                    <a:pos x="287" y="17"/>
                  </a:cxn>
                  <a:cxn ang="0">
                    <a:pos x="262" y="15"/>
                  </a:cxn>
                  <a:cxn ang="0">
                    <a:pos x="235" y="14"/>
                  </a:cxn>
                  <a:cxn ang="0">
                    <a:pos x="206" y="13"/>
                  </a:cxn>
                  <a:cxn ang="0">
                    <a:pos x="177" y="12"/>
                  </a:cxn>
                  <a:cxn ang="0">
                    <a:pos x="149" y="12"/>
                  </a:cxn>
                  <a:cxn ang="0">
                    <a:pos x="122" y="12"/>
                  </a:cxn>
                  <a:cxn ang="0">
                    <a:pos x="99" y="12"/>
                  </a:cxn>
                  <a:cxn ang="0">
                    <a:pos x="80" y="11"/>
                  </a:cxn>
                  <a:cxn ang="0">
                    <a:pos x="66" y="11"/>
                  </a:cxn>
                  <a:cxn ang="0">
                    <a:pos x="58" y="11"/>
                  </a:cxn>
                  <a:cxn ang="0">
                    <a:pos x="57" y="11"/>
                  </a:cxn>
                  <a:cxn ang="0">
                    <a:pos x="51" y="4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12" y="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7" y="53"/>
                  </a:cxn>
                  <a:cxn ang="0">
                    <a:pos x="25" y="65"/>
                  </a:cxn>
                  <a:cxn ang="0">
                    <a:pos x="32" y="65"/>
                  </a:cxn>
                  <a:cxn ang="0">
                    <a:pos x="42" y="65"/>
                  </a:cxn>
                  <a:cxn ang="0">
                    <a:pos x="50" y="62"/>
                  </a:cxn>
                  <a:cxn ang="0">
                    <a:pos x="56" y="56"/>
                  </a:cxn>
                </a:cxnLst>
                <a:rect l="0" t="0" r="r" b="b"/>
                <a:pathLst>
                  <a:path w="340" h="66">
                    <a:moveTo>
                      <a:pt x="56" y="56"/>
                    </a:moveTo>
                    <a:lnTo>
                      <a:pt x="62" y="55"/>
                    </a:lnTo>
                    <a:lnTo>
                      <a:pt x="75" y="55"/>
                    </a:lnTo>
                    <a:lnTo>
                      <a:pt x="93" y="55"/>
                    </a:lnTo>
                    <a:lnTo>
                      <a:pt x="115" y="54"/>
                    </a:lnTo>
                    <a:lnTo>
                      <a:pt x="141" y="54"/>
                    </a:lnTo>
                    <a:lnTo>
                      <a:pt x="169" y="53"/>
                    </a:lnTo>
                    <a:lnTo>
                      <a:pt x="198" y="52"/>
                    </a:lnTo>
                    <a:lnTo>
                      <a:pt x="227" y="51"/>
                    </a:lnTo>
                    <a:lnTo>
                      <a:pt x="255" y="49"/>
                    </a:lnTo>
                    <a:lnTo>
                      <a:pt x="281" y="47"/>
                    </a:lnTo>
                    <a:lnTo>
                      <a:pt x="303" y="44"/>
                    </a:lnTo>
                    <a:lnTo>
                      <a:pt x="321" y="41"/>
                    </a:lnTo>
                    <a:lnTo>
                      <a:pt x="334" y="37"/>
                    </a:lnTo>
                    <a:lnTo>
                      <a:pt x="340" y="33"/>
                    </a:lnTo>
                    <a:lnTo>
                      <a:pt x="340" y="31"/>
                    </a:lnTo>
                    <a:lnTo>
                      <a:pt x="336" y="27"/>
                    </a:lnTo>
                    <a:lnTo>
                      <a:pt x="325" y="23"/>
                    </a:lnTo>
                    <a:lnTo>
                      <a:pt x="309" y="20"/>
                    </a:lnTo>
                    <a:lnTo>
                      <a:pt x="287" y="17"/>
                    </a:lnTo>
                    <a:lnTo>
                      <a:pt x="262" y="15"/>
                    </a:lnTo>
                    <a:lnTo>
                      <a:pt x="235" y="14"/>
                    </a:lnTo>
                    <a:lnTo>
                      <a:pt x="206" y="13"/>
                    </a:lnTo>
                    <a:lnTo>
                      <a:pt x="177" y="12"/>
                    </a:lnTo>
                    <a:lnTo>
                      <a:pt x="149" y="12"/>
                    </a:lnTo>
                    <a:lnTo>
                      <a:pt x="122" y="12"/>
                    </a:lnTo>
                    <a:lnTo>
                      <a:pt x="99" y="12"/>
                    </a:lnTo>
                    <a:lnTo>
                      <a:pt x="80" y="11"/>
                    </a:lnTo>
                    <a:lnTo>
                      <a:pt x="66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1" y="4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12" y="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7" y="53"/>
                    </a:lnTo>
                    <a:lnTo>
                      <a:pt x="25" y="65"/>
                    </a:lnTo>
                    <a:lnTo>
                      <a:pt x="32" y="65"/>
                    </a:lnTo>
                    <a:lnTo>
                      <a:pt x="42" y="65"/>
                    </a:lnTo>
                    <a:lnTo>
                      <a:pt x="50" y="62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6" name="Groupe 46"/>
            <p:cNvGrpSpPr/>
            <p:nvPr/>
          </p:nvGrpSpPr>
          <p:grpSpPr>
            <a:xfrm rot="11565471">
              <a:off x="2136127" y="2142546"/>
              <a:ext cx="509515" cy="315925"/>
              <a:chOff x="571472" y="1500174"/>
              <a:chExt cx="3643338" cy="1128720"/>
            </a:xfrm>
          </p:grpSpPr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571472" y="1500174"/>
                <a:ext cx="1970099" cy="501651"/>
              </a:xfrm>
              <a:custGeom>
                <a:avLst/>
                <a:gdLst/>
                <a:ahLst/>
                <a:cxnLst>
                  <a:cxn ang="0">
                    <a:pos x="364" y="64"/>
                  </a:cxn>
                  <a:cxn ang="0">
                    <a:pos x="360" y="68"/>
                  </a:cxn>
                  <a:cxn ang="0">
                    <a:pos x="349" y="75"/>
                  </a:cxn>
                  <a:cxn ang="0">
                    <a:pos x="343" y="89"/>
                  </a:cxn>
                  <a:cxn ang="0">
                    <a:pos x="0" y="89"/>
                  </a:cxn>
                  <a:cxn ang="0">
                    <a:pos x="9" y="69"/>
                  </a:cxn>
                  <a:cxn ang="0">
                    <a:pos x="27" y="59"/>
                  </a:cxn>
                  <a:cxn ang="0">
                    <a:pos x="28" y="59"/>
                  </a:cxn>
                  <a:cxn ang="0">
                    <a:pos x="39" y="59"/>
                  </a:cxn>
                  <a:cxn ang="0">
                    <a:pos x="56" y="59"/>
                  </a:cxn>
                  <a:cxn ang="0">
                    <a:pos x="76" y="59"/>
                  </a:cxn>
                  <a:cxn ang="0">
                    <a:pos x="100" y="59"/>
                  </a:cxn>
                  <a:cxn ang="0">
                    <a:pos x="126" y="59"/>
                  </a:cxn>
                  <a:cxn ang="0">
                    <a:pos x="152" y="59"/>
                  </a:cxn>
                  <a:cxn ang="0">
                    <a:pos x="177" y="59"/>
                  </a:cxn>
                  <a:cxn ang="0">
                    <a:pos x="200" y="59"/>
                  </a:cxn>
                  <a:cxn ang="0">
                    <a:pos x="220" y="59"/>
                  </a:cxn>
                  <a:cxn ang="0">
                    <a:pos x="235" y="59"/>
                  </a:cxn>
                  <a:cxn ang="0">
                    <a:pos x="241" y="59"/>
                  </a:cxn>
                  <a:cxn ang="0">
                    <a:pos x="251" y="59"/>
                  </a:cxn>
                  <a:cxn ang="0">
                    <a:pos x="264" y="56"/>
                  </a:cxn>
                  <a:cxn ang="0">
                    <a:pos x="271" y="47"/>
                  </a:cxn>
                  <a:cxn ang="0">
                    <a:pos x="291" y="25"/>
                  </a:cxn>
                  <a:cxn ang="0">
                    <a:pos x="308" y="12"/>
                  </a:cxn>
                  <a:cxn ang="0">
                    <a:pos x="324" y="4"/>
                  </a:cxn>
                  <a:cxn ang="0">
                    <a:pos x="339" y="0"/>
                  </a:cxn>
                  <a:cxn ang="0">
                    <a:pos x="346" y="0"/>
                  </a:cxn>
                  <a:cxn ang="0">
                    <a:pos x="366" y="1"/>
                  </a:cxn>
                  <a:cxn ang="0">
                    <a:pos x="385" y="7"/>
                  </a:cxn>
                  <a:cxn ang="0">
                    <a:pos x="398" y="14"/>
                  </a:cxn>
                  <a:cxn ang="0">
                    <a:pos x="401" y="19"/>
                  </a:cxn>
                  <a:cxn ang="0">
                    <a:pos x="398" y="20"/>
                  </a:cxn>
                  <a:cxn ang="0">
                    <a:pos x="377" y="23"/>
                  </a:cxn>
                  <a:cxn ang="0">
                    <a:pos x="364" y="33"/>
                  </a:cxn>
                  <a:cxn ang="0">
                    <a:pos x="361" y="51"/>
                  </a:cxn>
                  <a:cxn ang="0">
                    <a:pos x="364" y="64"/>
                  </a:cxn>
                </a:cxnLst>
                <a:rect l="0" t="0" r="r" b="b"/>
                <a:pathLst>
                  <a:path w="401" h="90">
                    <a:moveTo>
                      <a:pt x="364" y="64"/>
                    </a:moveTo>
                    <a:lnTo>
                      <a:pt x="360" y="68"/>
                    </a:lnTo>
                    <a:lnTo>
                      <a:pt x="349" y="75"/>
                    </a:lnTo>
                    <a:lnTo>
                      <a:pt x="343" y="89"/>
                    </a:lnTo>
                    <a:lnTo>
                      <a:pt x="0" y="89"/>
                    </a:lnTo>
                    <a:lnTo>
                      <a:pt x="9" y="69"/>
                    </a:lnTo>
                    <a:lnTo>
                      <a:pt x="27" y="59"/>
                    </a:lnTo>
                    <a:lnTo>
                      <a:pt x="28" y="59"/>
                    </a:lnTo>
                    <a:lnTo>
                      <a:pt x="39" y="59"/>
                    </a:lnTo>
                    <a:lnTo>
                      <a:pt x="56" y="59"/>
                    </a:lnTo>
                    <a:lnTo>
                      <a:pt x="76" y="59"/>
                    </a:lnTo>
                    <a:lnTo>
                      <a:pt x="100" y="59"/>
                    </a:lnTo>
                    <a:lnTo>
                      <a:pt x="126" y="59"/>
                    </a:lnTo>
                    <a:lnTo>
                      <a:pt x="152" y="59"/>
                    </a:lnTo>
                    <a:lnTo>
                      <a:pt x="177" y="59"/>
                    </a:lnTo>
                    <a:lnTo>
                      <a:pt x="200" y="59"/>
                    </a:lnTo>
                    <a:lnTo>
                      <a:pt x="220" y="59"/>
                    </a:lnTo>
                    <a:lnTo>
                      <a:pt x="235" y="59"/>
                    </a:lnTo>
                    <a:lnTo>
                      <a:pt x="241" y="59"/>
                    </a:lnTo>
                    <a:lnTo>
                      <a:pt x="251" y="59"/>
                    </a:lnTo>
                    <a:lnTo>
                      <a:pt x="264" y="56"/>
                    </a:lnTo>
                    <a:lnTo>
                      <a:pt x="271" y="47"/>
                    </a:lnTo>
                    <a:lnTo>
                      <a:pt x="291" y="25"/>
                    </a:lnTo>
                    <a:lnTo>
                      <a:pt x="308" y="12"/>
                    </a:lnTo>
                    <a:lnTo>
                      <a:pt x="324" y="4"/>
                    </a:lnTo>
                    <a:lnTo>
                      <a:pt x="339" y="0"/>
                    </a:lnTo>
                    <a:lnTo>
                      <a:pt x="346" y="0"/>
                    </a:lnTo>
                    <a:lnTo>
                      <a:pt x="366" y="1"/>
                    </a:lnTo>
                    <a:lnTo>
                      <a:pt x="385" y="7"/>
                    </a:lnTo>
                    <a:lnTo>
                      <a:pt x="398" y="14"/>
                    </a:lnTo>
                    <a:lnTo>
                      <a:pt x="401" y="19"/>
                    </a:lnTo>
                    <a:lnTo>
                      <a:pt x="398" y="20"/>
                    </a:lnTo>
                    <a:lnTo>
                      <a:pt x="377" y="23"/>
                    </a:lnTo>
                    <a:lnTo>
                      <a:pt x="364" y="33"/>
                    </a:lnTo>
                    <a:lnTo>
                      <a:pt x="361" y="51"/>
                    </a:lnTo>
                    <a:lnTo>
                      <a:pt x="364" y="64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571472" y="2127243"/>
                <a:ext cx="1970099" cy="501651"/>
              </a:xfrm>
              <a:custGeom>
                <a:avLst/>
                <a:gdLst/>
                <a:ahLst/>
                <a:cxnLst>
                  <a:cxn ang="0">
                    <a:pos x="364" y="25"/>
                  </a:cxn>
                  <a:cxn ang="0">
                    <a:pos x="360" y="20"/>
                  </a:cxn>
                  <a:cxn ang="0">
                    <a:pos x="349" y="14"/>
                  </a:cxn>
                  <a:cxn ang="0">
                    <a:pos x="343" y="0"/>
                  </a:cxn>
                  <a:cxn ang="0">
                    <a:pos x="0" y="0"/>
                  </a:cxn>
                  <a:cxn ang="0">
                    <a:pos x="9" y="19"/>
                  </a:cxn>
                  <a:cxn ang="0">
                    <a:pos x="27" y="29"/>
                  </a:cxn>
                  <a:cxn ang="0">
                    <a:pos x="28" y="29"/>
                  </a:cxn>
                  <a:cxn ang="0">
                    <a:pos x="39" y="29"/>
                  </a:cxn>
                  <a:cxn ang="0">
                    <a:pos x="56" y="29"/>
                  </a:cxn>
                  <a:cxn ang="0">
                    <a:pos x="76" y="29"/>
                  </a:cxn>
                  <a:cxn ang="0">
                    <a:pos x="100" y="29"/>
                  </a:cxn>
                  <a:cxn ang="0">
                    <a:pos x="126" y="29"/>
                  </a:cxn>
                  <a:cxn ang="0">
                    <a:pos x="152" y="29"/>
                  </a:cxn>
                  <a:cxn ang="0">
                    <a:pos x="177" y="29"/>
                  </a:cxn>
                  <a:cxn ang="0">
                    <a:pos x="200" y="29"/>
                  </a:cxn>
                  <a:cxn ang="0">
                    <a:pos x="220" y="29"/>
                  </a:cxn>
                  <a:cxn ang="0">
                    <a:pos x="235" y="29"/>
                  </a:cxn>
                  <a:cxn ang="0">
                    <a:pos x="241" y="29"/>
                  </a:cxn>
                  <a:cxn ang="0">
                    <a:pos x="251" y="29"/>
                  </a:cxn>
                  <a:cxn ang="0">
                    <a:pos x="264" y="32"/>
                  </a:cxn>
                  <a:cxn ang="0">
                    <a:pos x="271" y="42"/>
                  </a:cxn>
                  <a:cxn ang="0">
                    <a:pos x="291" y="63"/>
                  </a:cxn>
                  <a:cxn ang="0">
                    <a:pos x="308" y="77"/>
                  </a:cxn>
                  <a:cxn ang="0">
                    <a:pos x="324" y="84"/>
                  </a:cxn>
                  <a:cxn ang="0">
                    <a:pos x="339" y="88"/>
                  </a:cxn>
                  <a:cxn ang="0">
                    <a:pos x="346" y="89"/>
                  </a:cxn>
                  <a:cxn ang="0">
                    <a:pos x="366" y="87"/>
                  </a:cxn>
                  <a:cxn ang="0">
                    <a:pos x="385" y="81"/>
                  </a:cxn>
                  <a:cxn ang="0">
                    <a:pos x="398" y="74"/>
                  </a:cxn>
                  <a:cxn ang="0">
                    <a:pos x="401" y="69"/>
                  </a:cxn>
                  <a:cxn ang="0">
                    <a:pos x="398" y="68"/>
                  </a:cxn>
                  <a:cxn ang="0">
                    <a:pos x="377" y="65"/>
                  </a:cxn>
                  <a:cxn ang="0">
                    <a:pos x="364" y="55"/>
                  </a:cxn>
                  <a:cxn ang="0">
                    <a:pos x="361" y="37"/>
                  </a:cxn>
                  <a:cxn ang="0">
                    <a:pos x="364" y="25"/>
                  </a:cxn>
                </a:cxnLst>
                <a:rect l="0" t="0" r="r" b="b"/>
                <a:pathLst>
                  <a:path w="401" h="89">
                    <a:moveTo>
                      <a:pt x="364" y="25"/>
                    </a:moveTo>
                    <a:lnTo>
                      <a:pt x="360" y="20"/>
                    </a:lnTo>
                    <a:lnTo>
                      <a:pt x="349" y="14"/>
                    </a:lnTo>
                    <a:lnTo>
                      <a:pt x="343" y="0"/>
                    </a:lnTo>
                    <a:lnTo>
                      <a:pt x="0" y="0"/>
                    </a:lnTo>
                    <a:lnTo>
                      <a:pt x="9" y="1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39" y="29"/>
                    </a:lnTo>
                    <a:lnTo>
                      <a:pt x="56" y="29"/>
                    </a:lnTo>
                    <a:lnTo>
                      <a:pt x="76" y="29"/>
                    </a:lnTo>
                    <a:lnTo>
                      <a:pt x="100" y="29"/>
                    </a:lnTo>
                    <a:lnTo>
                      <a:pt x="126" y="29"/>
                    </a:lnTo>
                    <a:lnTo>
                      <a:pt x="152" y="29"/>
                    </a:lnTo>
                    <a:lnTo>
                      <a:pt x="177" y="29"/>
                    </a:lnTo>
                    <a:lnTo>
                      <a:pt x="200" y="29"/>
                    </a:lnTo>
                    <a:lnTo>
                      <a:pt x="220" y="29"/>
                    </a:lnTo>
                    <a:lnTo>
                      <a:pt x="235" y="29"/>
                    </a:lnTo>
                    <a:lnTo>
                      <a:pt x="241" y="29"/>
                    </a:lnTo>
                    <a:lnTo>
                      <a:pt x="251" y="29"/>
                    </a:lnTo>
                    <a:lnTo>
                      <a:pt x="264" y="32"/>
                    </a:lnTo>
                    <a:lnTo>
                      <a:pt x="271" y="42"/>
                    </a:lnTo>
                    <a:lnTo>
                      <a:pt x="291" y="63"/>
                    </a:lnTo>
                    <a:lnTo>
                      <a:pt x="308" y="77"/>
                    </a:lnTo>
                    <a:lnTo>
                      <a:pt x="324" y="84"/>
                    </a:lnTo>
                    <a:lnTo>
                      <a:pt x="339" y="88"/>
                    </a:lnTo>
                    <a:lnTo>
                      <a:pt x="346" y="89"/>
                    </a:lnTo>
                    <a:lnTo>
                      <a:pt x="366" y="87"/>
                    </a:lnTo>
                    <a:lnTo>
                      <a:pt x="385" y="81"/>
                    </a:lnTo>
                    <a:lnTo>
                      <a:pt x="398" y="74"/>
                    </a:lnTo>
                    <a:lnTo>
                      <a:pt x="401" y="69"/>
                    </a:lnTo>
                    <a:lnTo>
                      <a:pt x="398" y="68"/>
                    </a:lnTo>
                    <a:lnTo>
                      <a:pt x="377" y="65"/>
                    </a:lnTo>
                    <a:lnTo>
                      <a:pt x="364" y="55"/>
                    </a:lnTo>
                    <a:lnTo>
                      <a:pt x="361" y="37"/>
                    </a:lnTo>
                    <a:lnTo>
                      <a:pt x="364" y="2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8"/>
              <p:cNvSpPr>
                <a:spLocks/>
              </p:cNvSpPr>
              <p:nvPr/>
            </p:nvSpPr>
            <p:spPr bwMode="auto">
              <a:xfrm rot="5400000">
                <a:off x="3191660" y="977090"/>
                <a:ext cx="285752" cy="1760548"/>
              </a:xfrm>
              <a:custGeom>
                <a:avLst/>
                <a:gdLst/>
                <a:ahLst/>
                <a:cxnLst>
                  <a:cxn ang="0">
                    <a:pos x="46" y="246"/>
                  </a:cxn>
                  <a:cxn ang="0">
                    <a:pos x="39" y="258"/>
                  </a:cxn>
                  <a:cxn ang="0">
                    <a:pos x="37" y="270"/>
                  </a:cxn>
                  <a:cxn ang="0">
                    <a:pos x="39" y="281"/>
                  </a:cxn>
                  <a:cxn ang="0">
                    <a:pos x="40" y="288"/>
                  </a:cxn>
                  <a:cxn ang="0">
                    <a:pos x="43" y="292"/>
                  </a:cxn>
                  <a:cxn ang="0">
                    <a:pos x="39" y="295"/>
                  </a:cxn>
                  <a:cxn ang="0">
                    <a:pos x="31" y="298"/>
                  </a:cxn>
                  <a:cxn ang="0">
                    <a:pos x="22" y="296"/>
                  </a:cxn>
                  <a:cxn ang="0">
                    <a:pos x="16" y="292"/>
                  </a:cxn>
                  <a:cxn ang="0">
                    <a:pos x="6" y="287"/>
                  </a:cxn>
                  <a:cxn ang="0">
                    <a:pos x="0" y="276"/>
                  </a:cxn>
                  <a:cxn ang="0">
                    <a:pos x="0" y="264"/>
                  </a:cxn>
                  <a:cxn ang="0">
                    <a:pos x="0" y="31"/>
                  </a:cxn>
                  <a:cxn ang="0">
                    <a:pos x="7" y="11"/>
                  </a:cxn>
                  <a:cxn ang="0">
                    <a:pos x="26" y="0"/>
                  </a:cxn>
                  <a:cxn ang="0">
                    <a:pos x="31" y="0"/>
                  </a:cxn>
                  <a:cxn ang="0">
                    <a:pos x="52" y="7"/>
                  </a:cxn>
                  <a:cxn ang="0">
                    <a:pos x="63" y="26"/>
                  </a:cxn>
                  <a:cxn ang="0">
                    <a:pos x="63" y="31"/>
                  </a:cxn>
                  <a:cxn ang="0">
                    <a:pos x="63" y="225"/>
                  </a:cxn>
                  <a:cxn ang="0">
                    <a:pos x="63" y="235"/>
                  </a:cxn>
                  <a:cxn ang="0">
                    <a:pos x="54" y="231"/>
                  </a:cxn>
                  <a:cxn ang="0">
                    <a:pos x="46" y="246"/>
                  </a:cxn>
                </a:cxnLst>
                <a:rect l="0" t="0" r="r" b="b"/>
                <a:pathLst>
                  <a:path w="64" h="299">
                    <a:moveTo>
                      <a:pt x="46" y="246"/>
                    </a:moveTo>
                    <a:lnTo>
                      <a:pt x="39" y="258"/>
                    </a:lnTo>
                    <a:lnTo>
                      <a:pt x="37" y="270"/>
                    </a:lnTo>
                    <a:lnTo>
                      <a:pt x="39" y="281"/>
                    </a:lnTo>
                    <a:lnTo>
                      <a:pt x="40" y="288"/>
                    </a:lnTo>
                    <a:lnTo>
                      <a:pt x="43" y="292"/>
                    </a:lnTo>
                    <a:lnTo>
                      <a:pt x="39" y="295"/>
                    </a:lnTo>
                    <a:lnTo>
                      <a:pt x="31" y="298"/>
                    </a:lnTo>
                    <a:lnTo>
                      <a:pt x="22" y="296"/>
                    </a:lnTo>
                    <a:lnTo>
                      <a:pt x="16" y="292"/>
                    </a:lnTo>
                    <a:lnTo>
                      <a:pt x="6" y="287"/>
                    </a:lnTo>
                    <a:lnTo>
                      <a:pt x="0" y="276"/>
                    </a:lnTo>
                    <a:lnTo>
                      <a:pt x="0" y="264"/>
                    </a:lnTo>
                    <a:lnTo>
                      <a:pt x="0" y="31"/>
                    </a:lnTo>
                    <a:lnTo>
                      <a:pt x="7" y="11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52" y="7"/>
                    </a:lnTo>
                    <a:lnTo>
                      <a:pt x="63" y="26"/>
                    </a:lnTo>
                    <a:lnTo>
                      <a:pt x="63" y="31"/>
                    </a:lnTo>
                    <a:lnTo>
                      <a:pt x="63" y="225"/>
                    </a:lnTo>
                    <a:lnTo>
                      <a:pt x="63" y="235"/>
                    </a:lnTo>
                    <a:lnTo>
                      <a:pt x="54" y="231"/>
                    </a:lnTo>
                    <a:lnTo>
                      <a:pt x="46" y="24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9"/>
              <p:cNvSpPr>
                <a:spLocks/>
              </p:cNvSpPr>
              <p:nvPr/>
            </p:nvSpPr>
            <p:spPr bwMode="auto">
              <a:xfrm rot="5400000">
                <a:off x="3178959" y="1393020"/>
                <a:ext cx="285751" cy="1785949"/>
              </a:xfrm>
              <a:custGeom>
                <a:avLst/>
                <a:gdLst/>
                <a:ahLst/>
                <a:cxnLst>
                  <a:cxn ang="0">
                    <a:pos x="17" y="246"/>
                  </a:cxn>
                  <a:cxn ang="0">
                    <a:pos x="24" y="258"/>
                  </a:cxn>
                  <a:cxn ang="0">
                    <a:pos x="26" y="270"/>
                  </a:cxn>
                  <a:cxn ang="0">
                    <a:pos x="24" y="281"/>
                  </a:cxn>
                  <a:cxn ang="0">
                    <a:pos x="23" y="288"/>
                  </a:cxn>
                  <a:cxn ang="0">
                    <a:pos x="20" y="292"/>
                  </a:cxn>
                  <a:cxn ang="0">
                    <a:pos x="24" y="295"/>
                  </a:cxn>
                  <a:cxn ang="0">
                    <a:pos x="32" y="298"/>
                  </a:cxn>
                  <a:cxn ang="0">
                    <a:pos x="40" y="296"/>
                  </a:cxn>
                  <a:cxn ang="0">
                    <a:pos x="47" y="292"/>
                  </a:cxn>
                  <a:cxn ang="0">
                    <a:pos x="57" y="287"/>
                  </a:cxn>
                  <a:cxn ang="0">
                    <a:pos x="63" y="276"/>
                  </a:cxn>
                  <a:cxn ang="0">
                    <a:pos x="63" y="264"/>
                  </a:cxn>
                  <a:cxn ang="0">
                    <a:pos x="63" y="31"/>
                  </a:cxn>
                  <a:cxn ang="0">
                    <a:pos x="56" y="11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11" y="7"/>
                  </a:cxn>
                  <a:cxn ang="0">
                    <a:pos x="0" y="25"/>
                  </a:cxn>
                  <a:cxn ang="0">
                    <a:pos x="0" y="31"/>
                  </a:cxn>
                  <a:cxn ang="0">
                    <a:pos x="0" y="225"/>
                  </a:cxn>
                  <a:cxn ang="0">
                    <a:pos x="0" y="235"/>
                  </a:cxn>
                  <a:cxn ang="0">
                    <a:pos x="9" y="231"/>
                  </a:cxn>
                  <a:cxn ang="0">
                    <a:pos x="17" y="246"/>
                  </a:cxn>
                </a:cxnLst>
                <a:rect l="0" t="0" r="r" b="b"/>
                <a:pathLst>
                  <a:path w="64" h="299">
                    <a:moveTo>
                      <a:pt x="17" y="246"/>
                    </a:moveTo>
                    <a:lnTo>
                      <a:pt x="24" y="258"/>
                    </a:lnTo>
                    <a:lnTo>
                      <a:pt x="26" y="270"/>
                    </a:lnTo>
                    <a:lnTo>
                      <a:pt x="24" y="281"/>
                    </a:lnTo>
                    <a:lnTo>
                      <a:pt x="23" y="288"/>
                    </a:lnTo>
                    <a:lnTo>
                      <a:pt x="20" y="292"/>
                    </a:lnTo>
                    <a:lnTo>
                      <a:pt x="24" y="295"/>
                    </a:lnTo>
                    <a:lnTo>
                      <a:pt x="32" y="298"/>
                    </a:lnTo>
                    <a:lnTo>
                      <a:pt x="40" y="296"/>
                    </a:lnTo>
                    <a:lnTo>
                      <a:pt x="47" y="292"/>
                    </a:lnTo>
                    <a:lnTo>
                      <a:pt x="57" y="287"/>
                    </a:lnTo>
                    <a:lnTo>
                      <a:pt x="63" y="276"/>
                    </a:lnTo>
                    <a:lnTo>
                      <a:pt x="63" y="264"/>
                    </a:lnTo>
                    <a:lnTo>
                      <a:pt x="63" y="31"/>
                    </a:lnTo>
                    <a:lnTo>
                      <a:pt x="56" y="11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11" y="7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225"/>
                    </a:lnTo>
                    <a:lnTo>
                      <a:pt x="0" y="235"/>
                    </a:lnTo>
                    <a:lnTo>
                      <a:pt x="9" y="231"/>
                    </a:lnTo>
                    <a:lnTo>
                      <a:pt x="17" y="24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2317081" y="1942249"/>
                <a:ext cx="428628" cy="28575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3" name="Ellipse 17"/>
            <p:cNvSpPr/>
            <p:nvPr/>
          </p:nvSpPr>
          <p:spPr>
            <a:xfrm rot="8359517">
              <a:off x="3143384" y="2418331"/>
              <a:ext cx="556534" cy="405867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54" name="Ellipse 16"/>
            <p:cNvSpPr/>
            <p:nvPr/>
          </p:nvSpPr>
          <p:spPr>
            <a:xfrm rot="6584475">
              <a:off x="2501176" y="1882427"/>
              <a:ext cx="1432859" cy="1313588"/>
            </a:xfrm>
            <a:prstGeom prst="ellipse">
              <a:avLst/>
            </a:prstGeom>
            <a:solidFill>
              <a:schemeClr val="accent6">
                <a:lumMod val="75000"/>
                <a:alpha val="42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grpSp>
          <p:nvGrpSpPr>
            <p:cNvPr id="8" name="Groupe 54"/>
            <p:cNvGrpSpPr/>
            <p:nvPr/>
          </p:nvGrpSpPr>
          <p:grpSpPr>
            <a:xfrm rot="693536">
              <a:off x="2269261" y="1973338"/>
              <a:ext cx="487718" cy="102978"/>
              <a:chOff x="-857288" y="2643182"/>
              <a:chExt cx="2859074" cy="288925"/>
            </a:xfrm>
          </p:grpSpPr>
          <p:sp>
            <p:nvSpPr>
              <p:cNvPr id="56" name="Freeform 3"/>
              <p:cNvSpPr>
                <a:spLocks/>
              </p:cNvSpPr>
              <p:nvPr/>
            </p:nvSpPr>
            <p:spPr bwMode="auto">
              <a:xfrm>
                <a:off x="-857288" y="2643182"/>
                <a:ext cx="1501787" cy="288925"/>
              </a:xfrm>
              <a:custGeom>
                <a:avLst/>
                <a:gdLst/>
                <a:ahLst/>
                <a:cxnLst>
                  <a:cxn ang="0">
                    <a:pos x="327" y="106"/>
                  </a:cxn>
                  <a:cxn ang="0">
                    <a:pos x="350" y="103"/>
                  </a:cxn>
                  <a:cxn ang="0">
                    <a:pos x="368" y="96"/>
                  </a:cxn>
                  <a:cxn ang="0">
                    <a:pos x="373" y="92"/>
                  </a:cxn>
                  <a:cxn ang="0">
                    <a:pos x="353" y="85"/>
                  </a:cxn>
                  <a:cxn ang="0">
                    <a:pos x="337" y="69"/>
                  </a:cxn>
                  <a:cxn ang="0">
                    <a:pos x="333" y="53"/>
                  </a:cxn>
                  <a:cxn ang="0">
                    <a:pos x="340" y="33"/>
                  </a:cxn>
                  <a:cxn ang="0">
                    <a:pos x="356" y="19"/>
                  </a:cxn>
                  <a:cxn ang="0">
                    <a:pos x="373" y="14"/>
                  </a:cxn>
                  <a:cxn ang="0">
                    <a:pos x="357" y="5"/>
                  </a:cxn>
                  <a:cxn ang="0">
                    <a:pos x="337" y="0"/>
                  </a:cxn>
                  <a:cxn ang="0">
                    <a:pos x="327" y="0"/>
                  </a:cxn>
                  <a:cxn ang="0">
                    <a:pos x="308" y="3"/>
                  </a:cxn>
                  <a:cxn ang="0">
                    <a:pos x="298" y="11"/>
                  </a:cxn>
                  <a:cxn ang="0">
                    <a:pos x="291" y="21"/>
                  </a:cxn>
                  <a:cxn ang="0">
                    <a:pos x="283" y="30"/>
                  </a:cxn>
                  <a:cxn ang="0">
                    <a:pos x="268" y="36"/>
                  </a:cxn>
                  <a:cxn ang="0">
                    <a:pos x="264" y="37"/>
                  </a:cxn>
                  <a:cxn ang="0">
                    <a:pos x="252" y="37"/>
                  </a:cxn>
                  <a:cxn ang="0">
                    <a:pos x="238" y="36"/>
                  </a:cxn>
                  <a:cxn ang="0">
                    <a:pos x="222" y="35"/>
                  </a:cxn>
                  <a:cxn ang="0">
                    <a:pos x="205" y="33"/>
                  </a:cxn>
                  <a:cxn ang="0">
                    <a:pos x="185" y="30"/>
                  </a:cxn>
                  <a:cxn ang="0">
                    <a:pos x="164" y="27"/>
                  </a:cxn>
                  <a:cxn ang="0">
                    <a:pos x="142" y="24"/>
                  </a:cxn>
                  <a:cxn ang="0">
                    <a:pos x="118" y="22"/>
                  </a:cxn>
                  <a:cxn ang="0">
                    <a:pos x="92" y="21"/>
                  </a:cxn>
                  <a:cxn ang="0">
                    <a:pos x="69" y="20"/>
                  </a:cxn>
                  <a:cxn ang="0">
                    <a:pos x="43" y="22"/>
                  </a:cxn>
                  <a:cxn ang="0">
                    <a:pos x="24" y="28"/>
                  </a:cxn>
                  <a:cxn ang="0">
                    <a:pos x="10" y="35"/>
                  </a:cxn>
                  <a:cxn ang="0">
                    <a:pos x="2" y="45"/>
                  </a:cxn>
                  <a:cxn ang="0">
                    <a:pos x="0" y="55"/>
                  </a:cxn>
                  <a:cxn ang="0">
                    <a:pos x="3" y="65"/>
                  </a:cxn>
                  <a:cxn ang="0">
                    <a:pos x="12" y="74"/>
                  </a:cxn>
                  <a:cxn ang="0">
                    <a:pos x="26" y="81"/>
                  </a:cxn>
                  <a:cxn ang="0">
                    <a:pos x="47" y="86"/>
                  </a:cxn>
                  <a:cxn ang="0">
                    <a:pos x="69" y="87"/>
                  </a:cxn>
                  <a:cxn ang="0">
                    <a:pos x="96" y="87"/>
                  </a:cxn>
                  <a:cxn ang="0">
                    <a:pos x="122" y="85"/>
                  </a:cxn>
                  <a:cxn ang="0">
                    <a:pos x="146" y="82"/>
                  </a:cxn>
                  <a:cxn ang="0">
                    <a:pos x="168" y="79"/>
                  </a:cxn>
                  <a:cxn ang="0">
                    <a:pos x="189" y="76"/>
                  </a:cxn>
                  <a:cxn ang="0">
                    <a:pos x="208" y="73"/>
                  </a:cxn>
                  <a:cxn ang="0">
                    <a:pos x="225" y="71"/>
                  </a:cxn>
                  <a:cxn ang="0">
                    <a:pos x="240" y="69"/>
                  </a:cxn>
                  <a:cxn ang="0">
                    <a:pos x="254" y="68"/>
                  </a:cxn>
                  <a:cxn ang="0">
                    <a:pos x="264" y="69"/>
                  </a:cxn>
                  <a:cxn ang="0">
                    <a:pos x="281" y="74"/>
                  </a:cxn>
                  <a:cxn ang="0">
                    <a:pos x="290" y="83"/>
                  </a:cxn>
                  <a:cxn ang="0">
                    <a:pos x="297" y="93"/>
                  </a:cxn>
                  <a:cxn ang="0">
                    <a:pos x="307" y="102"/>
                  </a:cxn>
                  <a:cxn ang="0">
                    <a:pos x="325" y="106"/>
                  </a:cxn>
                  <a:cxn ang="0">
                    <a:pos x="327" y="106"/>
                  </a:cxn>
                </a:cxnLst>
                <a:rect l="0" t="0" r="r" b="b"/>
                <a:pathLst>
                  <a:path w="374" h="106">
                    <a:moveTo>
                      <a:pt x="327" y="106"/>
                    </a:moveTo>
                    <a:lnTo>
                      <a:pt x="350" y="103"/>
                    </a:lnTo>
                    <a:lnTo>
                      <a:pt x="368" y="96"/>
                    </a:lnTo>
                    <a:lnTo>
                      <a:pt x="373" y="92"/>
                    </a:lnTo>
                    <a:lnTo>
                      <a:pt x="353" y="85"/>
                    </a:lnTo>
                    <a:lnTo>
                      <a:pt x="337" y="69"/>
                    </a:lnTo>
                    <a:lnTo>
                      <a:pt x="333" y="53"/>
                    </a:lnTo>
                    <a:lnTo>
                      <a:pt x="340" y="33"/>
                    </a:lnTo>
                    <a:lnTo>
                      <a:pt x="356" y="19"/>
                    </a:lnTo>
                    <a:lnTo>
                      <a:pt x="373" y="14"/>
                    </a:lnTo>
                    <a:lnTo>
                      <a:pt x="357" y="5"/>
                    </a:lnTo>
                    <a:lnTo>
                      <a:pt x="337" y="0"/>
                    </a:lnTo>
                    <a:lnTo>
                      <a:pt x="327" y="0"/>
                    </a:lnTo>
                    <a:lnTo>
                      <a:pt x="308" y="3"/>
                    </a:lnTo>
                    <a:lnTo>
                      <a:pt x="298" y="11"/>
                    </a:lnTo>
                    <a:lnTo>
                      <a:pt x="291" y="21"/>
                    </a:lnTo>
                    <a:lnTo>
                      <a:pt x="283" y="30"/>
                    </a:lnTo>
                    <a:lnTo>
                      <a:pt x="268" y="36"/>
                    </a:lnTo>
                    <a:lnTo>
                      <a:pt x="264" y="37"/>
                    </a:lnTo>
                    <a:lnTo>
                      <a:pt x="252" y="37"/>
                    </a:lnTo>
                    <a:lnTo>
                      <a:pt x="238" y="36"/>
                    </a:lnTo>
                    <a:lnTo>
                      <a:pt x="222" y="35"/>
                    </a:lnTo>
                    <a:lnTo>
                      <a:pt x="205" y="33"/>
                    </a:lnTo>
                    <a:lnTo>
                      <a:pt x="185" y="30"/>
                    </a:lnTo>
                    <a:lnTo>
                      <a:pt x="164" y="27"/>
                    </a:lnTo>
                    <a:lnTo>
                      <a:pt x="142" y="24"/>
                    </a:lnTo>
                    <a:lnTo>
                      <a:pt x="118" y="22"/>
                    </a:lnTo>
                    <a:lnTo>
                      <a:pt x="92" y="21"/>
                    </a:lnTo>
                    <a:lnTo>
                      <a:pt x="69" y="20"/>
                    </a:lnTo>
                    <a:lnTo>
                      <a:pt x="43" y="22"/>
                    </a:lnTo>
                    <a:lnTo>
                      <a:pt x="24" y="28"/>
                    </a:lnTo>
                    <a:lnTo>
                      <a:pt x="10" y="35"/>
                    </a:lnTo>
                    <a:lnTo>
                      <a:pt x="2" y="45"/>
                    </a:lnTo>
                    <a:lnTo>
                      <a:pt x="0" y="55"/>
                    </a:lnTo>
                    <a:lnTo>
                      <a:pt x="3" y="65"/>
                    </a:lnTo>
                    <a:lnTo>
                      <a:pt x="12" y="74"/>
                    </a:lnTo>
                    <a:lnTo>
                      <a:pt x="26" y="81"/>
                    </a:lnTo>
                    <a:lnTo>
                      <a:pt x="47" y="86"/>
                    </a:lnTo>
                    <a:lnTo>
                      <a:pt x="69" y="87"/>
                    </a:lnTo>
                    <a:lnTo>
                      <a:pt x="96" y="87"/>
                    </a:lnTo>
                    <a:lnTo>
                      <a:pt x="122" y="85"/>
                    </a:lnTo>
                    <a:lnTo>
                      <a:pt x="146" y="82"/>
                    </a:lnTo>
                    <a:lnTo>
                      <a:pt x="168" y="79"/>
                    </a:lnTo>
                    <a:lnTo>
                      <a:pt x="189" y="76"/>
                    </a:lnTo>
                    <a:lnTo>
                      <a:pt x="208" y="73"/>
                    </a:lnTo>
                    <a:lnTo>
                      <a:pt x="225" y="71"/>
                    </a:lnTo>
                    <a:lnTo>
                      <a:pt x="240" y="69"/>
                    </a:lnTo>
                    <a:lnTo>
                      <a:pt x="254" y="68"/>
                    </a:lnTo>
                    <a:lnTo>
                      <a:pt x="264" y="69"/>
                    </a:lnTo>
                    <a:lnTo>
                      <a:pt x="281" y="74"/>
                    </a:lnTo>
                    <a:lnTo>
                      <a:pt x="290" y="83"/>
                    </a:lnTo>
                    <a:lnTo>
                      <a:pt x="297" y="93"/>
                    </a:lnTo>
                    <a:lnTo>
                      <a:pt x="307" y="102"/>
                    </a:lnTo>
                    <a:lnTo>
                      <a:pt x="325" y="106"/>
                    </a:lnTo>
                    <a:lnTo>
                      <a:pt x="327" y="10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4"/>
              <p:cNvSpPr>
                <a:spLocks/>
              </p:cNvSpPr>
              <p:nvPr/>
            </p:nvSpPr>
            <p:spPr bwMode="auto">
              <a:xfrm>
                <a:off x="571472" y="2643182"/>
                <a:ext cx="1430314" cy="27622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62" y="55"/>
                  </a:cxn>
                  <a:cxn ang="0">
                    <a:pos x="75" y="55"/>
                  </a:cxn>
                  <a:cxn ang="0">
                    <a:pos x="93" y="55"/>
                  </a:cxn>
                  <a:cxn ang="0">
                    <a:pos x="115" y="54"/>
                  </a:cxn>
                  <a:cxn ang="0">
                    <a:pos x="141" y="54"/>
                  </a:cxn>
                  <a:cxn ang="0">
                    <a:pos x="169" y="53"/>
                  </a:cxn>
                  <a:cxn ang="0">
                    <a:pos x="198" y="52"/>
                  </a:cxn>
                  <a:cxn ang="0">
                    <a:pos x="227" y="51"/>
                  </a:cxn>
                  <a:cxn ang="0">
                    <a:pos x="255" y="49"/>
                  </a:cxn>
                  <a:cxn ang="0">
                    <a:pos x="281" y="47"/>
                  </a:cxn>
                  <a:cxn ang="0">
                    <a:pos x="303" y="44"/>
                  </a:cxn>
                  <a:cxn ang="0">
                    <a:pos x="321" y="41"/>
                  </a:cxn>
                  <a:cxn ang="0">
                    <a:pos x="334" y="37"/>
                  </a:cxn>
                  <a:cxn ang="0">
                    <a:pos x="340" y="33"/>
                  </a:cxn>
                  <a:cxn ang="0">
                    <a:pos x="340" y="31"/>
                  </a:cxn>
                  <a:cxn ang="0">
                    <a:pos x="336" y="27"/>
                  </a:cxn>
                  <a:cxn ang="0">
                    <a:pos x="325" y="23"/>
                  </a:cxn>
                  <a:cxn ang="0">
                    <a:pos x="309" y="20"/>
                  </a:cxn>
                  <a:cxn ang="0">
                    <a:pos x="287" y="17"/>
                  </a:cxn>
                  <a:cxn ang="0">
                    <a:pos x="262" y="15"/>
                  </a:cxn>
                  <a:cxn ang="0">
                    <a:pos x="235" y="14"/>
                  </a:cxn>
                  <a:cxn ang="0">
                    <a:pos x="206" y="13"/>
                  </a:cxn>
                  <a:cxn ang="0">
                    <a:pos x="177" y="12"/>
                  </a:cxn>
                  <a:cxn ang="0">
                    <a:pos x="149" y="12"/>
                  </a:cxn>
                  <a:cxn ang="0">
                    <a:pos x="122" y="12"/>
                  </a:cxn>
                  <a:cxn ang="0">
                    <a:pos x="99" y="12"/>
                  </a:cxn>
                  <a:cxn ang="0">
                    <a:pos x="80" y="11"/>
                  </a:cxn>
                  <a:cxn ang="0">
                    <a:pos x="66" y="11"/>
                  </a:cxn>
                  <a:cxn ang="0">
                    <a:pos x="58" y="11"/>
                  </a:cxn>
                  <a:cxn ang="0">
                    <a:pos x="57" y="11"/>
                  </a:cxn>
                  <a:cxn ang="0">
                    <a:pos x="51" y="4"/>
                  </a:cxn>
                  <a:cxn ang="0">
                    <a:pos x="42" y="0"/>
                  </a:cxn>
                  <a:cxn ang="0">
                    <a:pos x="32" y="0"/>
                  </a:cxn>
                  <a:cxn ang="0">
                    <a:pos x="12" y="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7" y="53"/>
                  </a:cxn>
                  <a:cxn ang="0">
                    <a:pos x="25" y="65"/>
                  </a:cxn>
                  <a:cxn ang="0">
                    <a:pos x="32" y="65"/>
                  </a:cxn>
                  <a:cxn ang="0">
                    <a:pos x="42" y="65"/>
                  </a:cxn>
                  <a:cxn ang="0">
                    <a:pos x="50" y="62"/>
                  </a:cxn>
                  <a:cxn ang="0">
                    <a:pos x="56" y="56"/>
                  </a:cxn>
                </a:cxnLst>
                <a:rect l="0" t="0" r="r" b="b"/>
                <a:pathLst>
                  <a:path w="340" h="66">
                    <a:moveTo>
                      <a:pt x="56" y="56"/>
                    </a:moveTo>
                    <a:lnTo>
                      <a:pt x="62" y="55"/>
                    </a:lnTo>
                    <a:lnTo>
                      <a:pt x="75" y="55"/>
                    </a:lnTo>
                    <a:lnTo>
                      <a:pt x="93" y="55"/>
                    </a:lnTo>
                    <a:lnTo>
                      <a:pt x="115" y="54"/>
                    </a:lnTo>
                    <a:lnTo>
                      <a:pt x="141" y="54"/>
                    </a:lnTo>
                    <a:lnTo>
                      <a:pt x="169" y="53"/>
                    </a:lnTo>
                    <a:lnTo>
                      <a:pt x="198" y="52"/>
                    </a:lnTo>
                    <a:lnTo>
                      <a:pt x="227" y="51"/>
                    </a:lnTo>
                    <a:lnTo>
                      <a:pt x="255" y="49"/>
                    </a:lnTo>
                    <a:lnTo>
                      <a:pt x="281" y="47"/>
                    </a:lnTo>
                    <a:lnTo>
                      <a:pt x="303" y="44"/>
                    </a:lnTo>
                    <a:lnTo>
                      <a:pt x="321" y="41"/>
                    </a:lnTo>
                    <a:lnTo>
                      <a:pt x="334" y="37"/>
                    </a:lnTo>
                    <a:lnTo>
                      <a:pt x="340" y="33"/>
                    </a:lnTo>
                    <a:lnTo>
                      <a:pt x="340" y="31"/>
                    </a:lnTo>
                    <a:lnTo>
                      <a:pt x="336" y="27"/>
                    </a:lnTo>
                    <a:lnTo>
                      <a:pt x="325" y="23"/>
                    </a:lnTo>
                    <a:lnTo>
                      <a:pt x="309" y="20"/>
                    </a:lnTo>
                    <a:lnTo>
                      <a:pt x="287" y="17"/>
                    </a:lnTo>
                    <a:lnTo>
                      <a:pt x="262" y="15"/>
                    </a:lnTo>
                    <a:lnTo>
                      <a:pt x="235" y="14"/>
                    </a:lnTo>
                    <a:lnTo>
                      <a:pt x="206" y="13"/>
                    </a:lnTo>
                    <a:lnTo>
                      <a:pt x="177" y="12"/>
                    </a:lnTo>
                    <a:lnTo>
                      <a:pt x="149" y="12"/>
                    </a:lnTo>
                    <a:lnTo>
                      <a:pt x="122" y="12"/>
                    </a:lnTo>
                    <a:lnTo>
                      <a:pt x="99" y="12"/>
                    </a:lnTo>
                    <a:lnTo>
                      <a:pt x="80" y="11"/>
                    </a:lnTo>
                    <a:lnTo>
                      <a:pt x="66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1" y="4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12" y="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7" y="53"/>
                    </a:lnTo>
                    <a:lnTo>
                      <a:pt x="25" y="65"/>
                    </a:lnTo>
                    <a:lnTo>
                      <a:pt x="32" y="65"/>
                    </a:lnTo>
                    <a:lnTo>
                      <a:pt x="42" y="65"/>
                    </a:lnTo>
                    <a:lnTo>
                      <a:pt x="50" y="62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0" name="Forme libre 39"/>
          <p:cNvSpPr/>
          <p:nvPr/>
        </p:nvSpPr>
        <p:spPr>
          <a:xfrm rot="18085702">
            <a:off x="237406" y="1086126"/>
            <a:ext cx="2703661" cy="2072791"/>
          </a:xfrm>
          <a:custGeom>
            <a:avLst/>
            <a:gdLst>
              <a:gd name="connsiteX0" fmla="*/ 1312817 w 2769325"/>
              <a:gd name="connsiteY0" fmla="*/ 979715 h 2908663"/>
              <a:gd name="connsiteX1" fmla="*/ 1561011 w 2769325"/>
              <a:gd name="connsiteY1" fmla="*/ 0 h 2908663"/>
              <a:gd name="connsiteX2" fmla="*/ 1783079 w 2769325"/>
              <a:gd name="connsiteY2" fmla="*/ 979715 h 2908663"/>
              <a:gd name="connsiteX3" fmla="*/ 2383971 w 2769325"/>
              <a:gd name="connsiteY3" fmla="*/ 770709 h 2908663"/>
              <a:gd name="connsiteX4" fmla="*/ 2279468 w 2769325"/>
              <a:gd name="connsiteY4" fmla="*/ 1136469 h 2908663"/>
              <a:gd name="connsiteX5" fmla="*/ 2566851 w 2769325"/>
              <a:gd name="connsiteY5" fmla="*/ 1175657 h 2908663"/>
              <a:gd name="connsiteX6" fmla="*/ 1952897 w 2769325"/>
              <a:gd name="connsiteY6" fmla="*/ 1645920 h 2908663"/>
              <a:gd name="connsiteX7" fmla="*/ 2723605 w 2769325"/>
              <a:gd name="connsiteY7" fmla="*/ 2233749 h 2908663"/>
              <a:gd name="connsiteX8" fmla="*/ 1678577 w 2769325"/>
              <a:gd name="connsiteY8" fmla="*/ 2037806 h 2908663"/>
              <a:gd name="connsiteX9" fmla="*/ 1116874 w 2769325"/>
              <a:gd name="connsiteY9" fmla="*/ 2873829 h 2908663"/>
              <a:gd name="connsiteX10" fmla="*/ 1064622 w 2769325"/>
              <a:gd name="connsiteY10" fmla="*/ 1828800 h 2908663"/>
              <a:gd name="connsiteX11" fmla="*/ 32657 w 2769325"/>
              <a:gd name="connsiteY11" fmla="*/ 1920240 h 2908663"/>
              <a:gd name="connsiteX12" fmla="*/ 868679 w 2769325"/>
              <a:gd name="connsiteY12" fmla="*/ 1358537 h 2908663"/>
              <a:gd name="connsiteX13" fmla="*/ 424542 w 2769325"/>
              <a:gd name="connsiteY13" fmla="*/ 627017 h 2908663"/>
              <a:gd name="connsiteX14" fmla="*/ 1169125 w 2769325"/>
              <a:gd name="connsiteY14" fmla="*/ 1018903 h 2908663"/>
              <a:gd name="connsiteX15" fmla="*/ 1312817 w 2769325"/>
              <a:gd name="connsiteY15" fmla="*/ 979715 h 290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69325" h="2908663">
                <a:moveTo>
                  <a:pt x="1312817" y="979715"/>
                </a:moveTo>
                <a:cubicBezTo>
                  <a:pt x="1378131" y="809898"/>
                  <a:pt x="1482634" y="0"/>
                  <a:pt x="1561011" y="0"/>
                </a:cubicBezTo>
                <a:cubicBezTo>
                  <a:pt x="1639388" y="0"/>
                  <a:pt x="1645919" y="851264"/>
                  <a:pt x="1783079" y="979715"/>
                </a:cubicBezTo>
                <a:cubicBezTo>
                  <a:pt x="1920239" y="1108167"/>
                  <a:pt x="2301240" y="744583"/>
                  <a:pt x="2383971" y="770709"/>
                </a:cubicBezTo>
                <a:cubicBezTo>
                  <a:pt x="2466702" y="796835"/>
                  <a:pt x="2248988" y="1068978"/>
                  <a:pt x="2279468" y="1136469"/>
                </a:cubicBezTo>
                <a:cubicBezTo>
                  <a:pt x="2309948" y="1203960"/>
                  <a:pt x="2621280" y="1090749"/>
                  <a:pt x="2566851" y="1175657"/>
                </a:cubicBezTo>
                <a:cubicBezTo>
                  <a:pt x="2512423" y="1260566"/>
                  <a:pt x="1926771" y="1469571"/>
                  <a:pt x="1952897" y="1645920"/>
                </a:cubicBezTo>
                <a:cubicBezTo>
                  <a:pt x="1979023" y="1822269"/>
                  <a:pt x="2769325" y="2168435"/>
                  <a:pt x="2723605" y="2233749"/>
                </a:cubicBezTo>
                <a:cubicBezTo>
                  <a:pt x="2677885" y="2299063"/>
                  <a:pt x="1946365" y="1931126"/>
                  <a:pt x="1678577" y="2037806"/>
                </a:cubicBezTo>
                <a:cubicBezTo>
                  <a:pt x="1410789" y="2144486"/>
                  <a:pt x="1219200" y="2908663"/>
                  <a:pt x="1116874" y="2873829"/>
                </a:cubicBezTo>
                <a:cubicBezTo>
                  <a:pt x="1014548" y="2838995"/>
                  <a:pt x="1245325" y="1987732"/>
                  <a:pt x="1064622" y="1828800"/>
                </a:cubicBezTo>
                <a:cubicBezTo>
                  <a:pt x="883919" y="1669869"/>
                  <a:pt x="65314" y="1998617"/>
                  <a:pt x="32657" y="1920240"/>
                </a:cubicBezTo>
                <a:cubicBezTo>
                  <a:pt x="0" y="1841863"/>
                  <a:pt x="803365" y="1574074"/>
                  <a:pt x="868679" y="1358537"/>
                </a:cubicBezTo>
                <a:cubicBezTo>
                  <a:pt x="933993" y="1143000"/>
                  <a:pt x="374468" y="683623"/>
                  <a:pt x="424542" y="627017"/>
                </a:cubicBezTo>
                <a:cubicBezTo>
                  <a:pt x="474616" y="570411"/>
                  <a:pt x="1021079" y="966652"/>
                  <a:pt x="1169125" y="1018903"/>
                </a:cubicBezTo>
                <a:cubicBezTo>
                  <a:pt x="1317171" y="1071154"/>
                  <a:pt x="1247503" y="1149532"/>
                  <a:pt x="1312817" y="979715"/>
                </a:cubicBezTo>
                <a:close/>
              </a:path>
            </a:pathLst>
          </a:custGeom>
          <a:solidFill>
            <a:schemeClr val="accent2">
              <a:lumMod val="75000"/>
              <a:alpha val="23000"/>
            </a:schemeClr>
          </a:solidFill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orme libre 61"/>
          <p:cNvSpPr/>
          <p:nvPr/>
        </p:nvSpPr>
        <p:spPr>
          <a:xfrm>
            <a:off x="2565779" y="2158621"/>
            <a:ext cx="614149" cy="120555"/>
          </a:xfrm>
          <a:custGeom>
            <a:avLst/>
            <a:gdLst>
              <a:gd name="connsiteX0" fmla="*/ 0 w 614149"/>
              <a:gd name="connsiteY0" fmla="*/ 52316 h 120555"/>
              <a:gd name="connsiteX1" fmla="*/ 341194 w 614149"/>
              <a:gd name="connsiteY1" fmla="*/ 11373 h 120555"/>
              <a:gd name="connsiteX2" fmla="*/ 614149 w 614149"/>
              <a:gd name="connsiteY2" fmla="*/ 120555 h 12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49" h="120555">
                <a:moveTo>
                  <a:pt x="0" y="52316"/>
                </a:moveTo>
                <a:cubicBezTo>
                  <a:pt x="119418" y="26158"/>
                  <a:pt x="238836" y="0"/>
                  <a:pt x="341194" y="11373"/>
                </a:cubicBezTo>
                <a:cubicBezTo>
                  <a:pt x="443552" y="22746"/>
                  <a:pt x="528850" y="71650"/>
                  <a:pt x="614149" y="120555"/>
                </a:cubicBezTo>
              </a:path>
            </a:pathLst>
          </a:cu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2428860" y="2571744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CD28</a:t>
            </a:r>
            <a:endParaRPr lang="fr-FR" sz="1100" dirty="0"/>
          </a:p>
        </p:txBody>
      </p:sp>
      <p:sp>
        <p:nvSpPr>
          <p:cNvPr id="64" name="Forme libre 63"/>
          <p:cNvSpPr/>
          <p:nvPr/>
        </p:nvSpPr>
        <p:spPr>
          <a:xfrm>
            <a:off x="2688609" y="2497540"/>
            <a:ext cx="477672" cy="127379"/>
          </a:xfrm>
          <a:custGeom>
            <a:avLst/>
            <a:gdLst>
              <a:gd name="connsiteX0" fmla="*/ 0 w 477672"/>
              <a:gd name="connsiteY0" fmla="*/ 109182 h 127379"/>
              <a:gd name="connsiteX1" fmla="*/ 272955 w 477672"/>
              <a:gd name="connsiteY1" fmla="*/ 109182 h 127379"/>
              <a:gd name="connsiteX2" fmla="*/ 477672 w 477672"/>
              <a:gd name="connsiteY2" fmla="*/ 0 h 12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72" h="127379">
                <a:moveTo>
                  <a:pt x="0" y="109182"/>
                </a:moveTo>
                <a:cubicBezTo>
                  <a:pt x="96671" y="118280"/>
                  <a:pt x="193343" y="127379"/>
                  <a:pt x="272955" y="109182"/>
                </a:cubicBezTo>
                <a:cubicBezTo>
                  <a:pt x="352567" y="90985"/>
                  <a:pt x="415119" y="45492"/>
                  <a:pt x="477672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1857356" y="321468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CTLA-4 </a:t>
            </a:r>
            <a:r>
              <a:rPr lang="fr-FR" sz="1200" b="1" dirty="0" err="1" smtClean="0">
                <a:solidFill>
                  <a:srgbClr val="FF0000"/>
                </a:solidFill>
              </a:rPr>
              <a:t>Ig</a:t>
            </a:r>
            <a:endParaRPr lang="fr-FR" sz="1200" b="1" dirty="0">
              <a:solidFill>
                <a:srgbClr val="FF0000"/>
              </a:solidFill>
            </a:endParaRPr>
          </a:p>
        </p:txBody>
      </p:sp>
      <p:grpSp>
        <p:nvGrpSpPr>
          <p:cNvPr id="10" name="Groupe 73"/>
          <p:cNvGrpSpPr/>
          <p:nvPr/>
        </p:nvGrpSpPr>
        <p:grpSpPr>
          <a:xfrm>
            <a:off x="2285984" y="2687324"/>
            <a:ext cx="227962" cy="527362"/>
            <a:chOff x="2299632" y="2687324"/>
            <a:chExt cx="214314" cy="738264"/>
          </a:xfrm>
        </p:grpSpPr>
        <p:sp>
          <p:nvSpPr>
            <p:cNvPr id="66" name="Forme libre 65"/>
            <p:cNvSpPr/>
            <p:nvPr/>
          </p:nvSpPr>
          <p:spPr>
            <a:xfrm>
              <a:off x="2306472" y="2688609"/>
              <a:ext cx="109182" cy="736979"/>
            </a:xfrm>
            <a:custGeom>
              <a:avLst/>
              <a:gdLst>
                <a:gd name="connsiteX0" fmla="*/ 0 w 109182"/>
                <a:gd name="connsiteY0" fmla="*/ 736979 h 736979"/>
                <a:gd name="connsiteX1" fmla="*/ 68238 w 109182"/>
                <a:gd name="connsiteY1" fmla="*/ 177421 h 736979"/>
                <a:gd name="connsiteX2" fmla="*/ 109182 w 109182"/>
                <a:gd name="connsiteY2" fmla="*/ 0 h 73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182" h="736979">
                  <a:moveTo>
                    <a:pt x="0" y="736979"/>
                  </a:moveTo>
                  <a:cubicBezTo>
                    <a:pt x="25020" y="518615"/>
                    <a:pt x="50041" y="300251"/>
                    <a:pt x="68238" y="177421"/>
                  </a:cubicBezTo>
                  <a:cubicBezTo>
                    <a:pt x="86435" y="54591"/>
                    <a:pt x="97808" y="27295"/>
                    <a:pt x="109182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1" name="Connecteur droit 70"/>
            <p:cNvCxnSpPr/>
            <p:nvPr/>
          </p:nvCxnSpPr>
          <p:spPr>
            <a:xfrm>
              <a:off x="2299632" y="2687324"/>
              <a:ext cx="21431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ZoneTexte 71"/>
          <p:cNvSpPr txBox="1"/>
          <p:nvPr/>
        </p:nvSpPr>
        <p:spPr>
          <a:xfrm>
            <a:off x="2558088" y="1008861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Anti-LFA-1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500298" y="321468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Anti-CD4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78" name="Forme libre 77"/>
          <p:cNvSpPr/>
          <p:nvPr/>
        </p:nvSpPr>
        <p:spPr>
          <a:xfrm>
            <a:off x="2470245" y="1241946"/>
            <a:ext cx="559558" cy="600502"/>
          </a:xfrm>
          <a:custGeom>
            <a:avLst/>
            <a:gdLst>
              <a:gd name="connsiteX0" fmla="*/ 559558 w 559558"/>
              <a:gd name="connsiteY0" fmla="*/ 0 h 600502"/>
              <a:gd name="connsiteX1" fmla="*/ 150125 w 559558"/>
              <a:gd name="connsiteY1" fmla="*/ 382138 h 600502"/>
              <a:gd name="connsiteX2" fmla="*/ 0 w 559558"/>
              <a:gd name="connsiteY2" fmla="*/ 600502 h 6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600502">
                <a:moveTo>
                  <a:pt x="559558" y="0"/>
                </a:moveTo>
                <a:cubicBezTo>
                  <a:pt x="401471" y="141027"/>
                  <a:pt x="243385" y="282054"/>
                  <a:pt x="150125" y="382138"/>
                </a:cubicBezTo>
                <a:cubicBezTo>
                  <a:pt x="56865" y="482222"/>
                  <a:pt x="28432" y="541362"/>
                  <a:pt x="0" y="60050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>
          <a:xfrm>
            <a:off x="2333767" y="2456597"/>
            <a:ext cx="368490" cy="764275"/>
          </a:xfrm>
          <a:custGeom>
            <a:avLst/>
            <a:gdLst>
              <a:gd name="connsiteX0" fmla="*/ 368490 w 368490"/>
              <a:gd name="connsiteY0" fmla="*/ 764275 h 764275"/>
              <a:gd name="connsiteX1" fmla="*/ 204717 w 368490"/>
              <a:gd name="connsiteY1" fmla="*/ 341194 h 764275"/>
              <a:gd name="connsiteX2" fmla="*/ 0 w 368490"/>
              <a:gd name="connsiteY2" fmla="*/ 0 h 764275"/>
              <a:gd name="connsiteX3" fmla="*/ 0 w 368490"/>
              <a:gd name="connsiteY3" fmla="*/ 0 h 76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490" h="764275">
                <a:moveTo>
                  <a:pt x="368490" y="764275"/>
                </a:moveTo>
                <a:cubicBezTo>
                  <a:pt x="317311" y="616424"/>
                  <a:pt x="266132" y="468573"/>
                  <a:pt x="204717" y="341194"/>
                </a:cubicBezTo>
                <a:cubicBezTo>
                  <a:pt x="143302" y="21381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droit 80"/>
          <p:cNvCxnSpPr/>
          <p:nvPr/>
        </p:nvCxnSpPr>
        <p:spPr>
          <a:xfrm>
            <a:off x="2357422" y="1843716"/>
            <a:ext cx="21431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2214546" y="2457774"/>
            <a:ext cx="21431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3643306" y="85723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CSA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FK506</a:t>
            </a:r>
          </a:p>
          <a:p>
            <a:r>
              <a:rPr lang="fr-FR" sz="1200" b="1" dirty="0" err="1" smtClean="0">
                <a:solidFill>
                  <a:srgbClr val="FF0000"/>
                </a:solidFill>
              </a:rPr>
              <a:t>Corticoides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85" name="Forme libre 84"/>
          <p:cNvSpPr/>
          <p:nvPr/>
        </p:nvSpPr>
        <p:spPr>
          <a:xfrm>
            <a:off x="2928926" y="1405719"/>
            <a:ext cx="728674" cy="665959"/>
          </a:xfrm>
          <a:custGeom>
            <a:avLst/>
            <a:gdLst>
              <a:gd name="connsiteX0" fmla="*/ 764275 w 764275"/>
              <a:gd name="connsiteY0" fmla="*/ 0 h 736980"/>
              <a:gd name="connsiteX1" fmla="*/ 163774 w 764275"/>
              <a:gd name="connsiteY1" fmla="*/ 300251 h 736980"/>
              <a:gd name="connsiteX2" fmla="*/ 0 w 764275"/>
              <a:gd name="connsiteY2" fmla="*/ 736980 h 736980"/>
              <a:gd name="connsiteX3" fmla="*/ 0 w 764275"/>
              <a:gd name="connsiteY3" fmla="*/ 736980 h 73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275" h="736980">
                <a:moveTo>
                  <a:pt x="764275" y="0"/>
                </a:moveTo>
                <a:cubicBezTo>
                  <a:pt x="527714" y="88710"/>
                  <a:pt x="291153" y="177421"/>
                  <a:pt x="163774" y="300251"/>
                </a:cubicBezTo>
                <a:cubicBezTo>
                  <a:pt x="36395" y="423081"/>
                  <a:pt x="0" y="736980"/>
                  <a:pt x="0" y="736980"/>
                </a:cubicBezTo>
                <a:lnTo>
                  <a:pt x="0" y="73698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7" name="Connecteur droit 86"/>
          <p:cNvCxnSpPr/>
          <p:nvPr/>
        </p:nvCxnSpPr>
        <p:spPr>
          <a:xfrm>
            <a:off x="2857488" y="2071678"/>
            <a:ext cx="21431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4071934" y="228599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4000496" y="2357430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Activation </a:t>
            </a:r>
            <a:endParaRPr lang="fr-FR" sz="1200" b="1" dirty="0"/>
          </a:p>
        </p:txBody>
      </p:sp>
      <p:grpSp>
        <p:nvGrpSpPr>
          <p:cNvPr id="11" name="Groupe 90"/>
          <p:cNvGrpSpPr/>
          <p:nvPr/>
        </p:nvGrpSpPr>
        <p:grpSpPr>
          <a:xfrm>
            <a:off x="7643834" y="1357298"/>
            <a:ext cx="857256" cy="857256"/>
            <a:chOff x="5359897" y="1929160"/>
            <a:chExt cx="882842" cy="900468"/>
          </a:xfrm>
        </p:grpSpPr>
        <p:sp>
          <p:nvSpPr>
            <p:cNvPr id="92" name="Ellipse 17"/>
            <p:cNvSpPr/>
            <p:nvPr/>
          </p:nvSpPr>
          <p:spPr>
            <a:xfrm rot="11419201">
              <a:off x="5460724" y="2252031"/>
              <a:ext cx="453828" cy="392296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93" name="Ellipse 16"/>
            <p:cNvSpPr/>
            <p:nvPr/>
          </p:nvSpPr>
          <p:spPr>
            <a:xfrm rot="11419201">
              <a:off x="5359897" y="1929160"/>
              <a:ext cx="882842" cy="900468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12" name="Groupe 93"/>
          <p:cNvGrpSpPr/>
          <p:nvPr/>
        </p:nvGrpSpPr>
        <p:grpSpPr>
          <a:xfrm>
            <a:off x="8072462" y="1643050"/>
            <a:ext cx="857256" cy="857256"/>
            <a:chOff x="5359897" y="1929160"/>
            <a:chExt cx="882842" cy="900468"/>
          </a:xfrm>
        </p:grpSpPr>
        <p:sp>
          <p:nvSpPr>
            <p:cNvPr id="95" name="Ellipse 17"/>
            <p:cNvSpPr/>
            <p:nvPr/>
          </p:nvSpPr>
          <p:spPr>
            <a:xfrm rot="11419201">
              <a:off x="5460724" y="2252031"/>
              <a:ext cx="453828" cy="392296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96" name="Ellipse 16"/>
            <p:cNvSpPr/>
            <p:nvPr/>
          </p:nvSpPr>
          <p:spPr>
            <a:xfrm rot="11419201">
              <a:off x="5359897" y="1929160"/>
              <a:ext cx="882842" cy="900468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16" name="Groupe 96"/>
          <p:cNvGrpSpPr/>
          <p:nvPr/>
        </p:nvGrpSpPr>
        <p:grpSpPr>
          <a:xfrm>
            <a:off x="7500958" y="2071678"/>
            <a:ext cx="857256" cy="857256"/>
            <a:chOff x="5359897" y="1929160"/>
            <a:chExt cx="882842" cy="900468"/>
          </a:xfrm>
        </p:grpSpPr>
        <p:sp>
          <p:nvSpPr>
            <p:cNvPr id="98" name="Ellipse 17"/>
            <p:cNvSpPr/>
            <p:nvPr/>
          </p:nvSpPr>
          <p:spPr>
            <a:xfrm rot="11419201">
              <a:off x="5460724" y="2252031"/>
              <a:ext cx="453828" cy="392296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99" name="Ellipse 16"/>
            <p:cNvSpPr/>
            <p:nvPr/>
          </p:nvSpPr>
          <p:spPr>
            <a:xfrm rot="11419201">
              <a:off x="5359897" y="1929160"/>
              <a:ext cx="882842" cy="900468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17" name="Groupe 99"/>
          <p:cNvGrpSpPr/>
          <p:nvPr/>
        </p:nvGrpSpPr>
        <p:grpSpPr>
          <a:xfrm>
            <a:off x="8072462" y="2285992"/>
            <a:ext cx="857256" cy="857256"/>
            <a:chOff x="5359897" y="1929160"/>
            <a:chExt cx="882842" cy="900468"/>
          </a:xfrm>
        </p:grpSpPr>
        <p:sp>
          <p:nvSpPr>
            <p:cNvPr id="101" name="Ellipse 17"/>
            <p:cNvSpPr/>
            <p:nvPr/>
          </p:nvSpPr>
          <p:spPr>
            <a:xfrm rot="11419201">
              <a:off x="5460724" y="2252031"/>
              <a:ext cx="453828" cy="392296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02" name="Ellipse 16"/>
            <p:cNvSpPr/>
            <p:nvPr/>
          </p:nvSpPr>
          <p:spPr>
            <a:xfrm rot="11419201">
              <a:off x="5359897" y="1929160"/>
              <a:ext cx="882842" cy="900468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sp>
        <p:nvSpPr>
          <p:cNvPr id="103" name="Ellipse 102"/>
          <p:cNvSpPr/>
          <p:nvPr/>
        </p:nvSpPr>
        <p:spPr>
          <a:xfrm>
            <a:off x="4980628" y="1687192"/>
            <a:ext cx="45719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/>
        </p:nvSpPr>
        <p:spPr>
          <a:xfrm>
            <a:off x="5097785" y="1615754"/>
            <a:ext cx="45719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/>
          <p:cNvSpPr/>
          <p:nvPr/>
        </p:nvSpPr>
        <p:spPr>
          <a:xfrm>
            <a:off x="5097785" y="1758630"/>
            <a:ext cx="45719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/>
        </p:nvSpPr>
        <p:spPr>
          <a:xfrm>
            <a:off x="4934671" y="1497248"/>
            <a:ext cx="45719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/>
          <p:nvPr/>
        </p:nvSpPr>
        <p:spPr>
          <a:xfrm>
            <a:off x="5077547" y="1425810"/>
            <a:ext cx="45719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ZoneTexte 107"/>
          <p:cNvSpPr txBox="1"/>
          <p:nvPr/>
        </p:nvSpPr>
        <p:spPr>
          <a:xfrm>
            <a:off x="4877990" y="1948574"/>
            <a:ext cx="352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IL2</a:t>
            </a:r>
          </a:p>
        </p:txBody>
      </p:sp>
      <p:sp>
        <p:nvSpPr>
          <p:cNvPr id="109" name="Secteurs 108"/>
          <p:cNvSpPr/>
          <p:nvPr/>
        </p:nvSpPr>
        <p:spPr>
          <a:xfrm flipH="1">
            <a:off x="5572132" y="1472878"/>
            <a:ext cx="142876" cy="142876"/>
          </a:xfrm>
          <a:prstGeom prst="pi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5286380" y="1115688"/>
            <a:ext cx="433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IL2R</a:t>
            </a:r>
          </a:p>
        </p:txBody>
      </p:sp>
      <p:sp>
        <p:nvSpPr>
          <p:cNvPr id="111" name="Ellipse 110"/>
          <p:cNvSpPr/>
          <p:nvPr/>
        </p:nvSpPr>
        <p:spPr>
          <a:xfrm>
            <a:off x="5526413" y="1401440"/>
            <a:ext cx="45719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Forme libre 111"/>
          <p:cNvSpPr/>
          <p:nvPr/>
        </p:nvSpPr>
        <p:spPr>
          <a:xfrm>
            <a:off x="5704764" y="1630481"/>
            <a:ext cx="122830" cy="423081"/>
          </a:xfrm>
          <a:custGeom>
            <a:avLst/>
            <a:gdLst>
              <a:gd name="connsiteX0" fmla="*/ 0 w 122830"/>
              <a:gd name="connsiteY0" fmla="*/ 0 h 423081"/>
              <a:gd name="connsiteX1" fmla="*/ 109182 w 122830"/>
              <a:gd name="connsiteY1" fmla="*/ 163774 h 423081"/>
              <a:gd name="connsiteX2" fmla="*/ 81887 w 122830"/>
              <a:gd name="connsiteY2" fmla="*/ 423081 h 42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30" h="423081">
                <a:moveTo>
                  <a:pt x="0" y="0"/>
                </a:moveTo>
                <a:cubicBezTo>
                  <a:pt x="47767" y="46630"/>
                  <a:pt x="95534" y="93260"/>
                  <a:pt x="109182" y="163774"/>
                </a:cubicBezTo>
                <a:cubicBezTo>
                  <a:pt x="122830" y="234288"/>
                  <a:pt x="102358" y="328684"/>
                  <a:pt x="81887" y="423081"/>
                </a:cubicBezTo>
              </a:path>
            </a:pathLst>
          </a:cu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ZoneTexte 112"/>
          <p:cNvSpPr txBox="1"/>
          <p:nvPr/>
        </p:nvSpPr>
        <p:spPr>
          <a:xfrm>
            <a:off x="5929322" y="910127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Anti-CD25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14" name="Forme libre 113"/>
          <p:cNvSpPr/>
          <p:nvPr/>
        </p:nvSpPr>
        <p:spPr>
          <a:xfrm>
            <a:off x="5759355" y="1152810"/>
            <a:ext cx="477672" cy="354842"/>
          </a:xfrm>
          <a:custGeom>
            <a:avLst/>
            <a:gdLst>
              <a:gd name="connsiteX0" fmla="*/ 477672 w 477672"/>
              <a:gd name="connsiteY0" fmla="*/ 0 h 354842"/>
              <a:gd name="connsiteX1" fmla="*/ 300251 w 477672"/>
              <a:gd name="connsiteY1" fmla="*/ 204716 h 354842"/>
              <a:gd name="connsiteX2" fmla="*/ 0 w 477672"/>
              <a:gd name="connsiteY2" fmla="*/ 354842 h 3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72" h="354842">
                <a:moveTo>
                  <a:pt x="477672" y="0"/>
                </a:moveTo>
                <a:cubicBezTo>
                  <a:pt x="428767" y="72788"/>
                  <a:pt x="379863" y="145576"/>
                  <a:pt x="300251" y="204716"/>
                </a:cubicBezTo>
                <a:cubicBezTo>
                  <a:pt x="220639" y="263856"/>
                  <a:pt x="110319" y="309349"/>
                  <a:pt x="0" y="35484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6" name="Connecteur droit 115"/>
          <p:cNvCxnSpPr/>
          <p:nvPr/>
        </p:nvCxnSpPr>
        <p:spPr>
          <a:xfrm rot="5400000">
            <a:off x="5702154" y="1496182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oneTexte 116"/>
          <p:cNvSpPr txBox="1"/>
          <p:nvPr/>
        </p:nvSpPr>
        <p:spPr>
          <a:xfrm>
            <a:off x="6500826" y="1214422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</a:rPr>
              <a:t>Rapamycine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18" name="Forme libre 117"/>
          <p:cNvSpPr/>
          <p:nvPr/>
        </p:nvSpPr>
        <p:spPr>
          <a:xfrm>
            <a:off x="5882185" y="1480356"/>
            <a:ext cx="736979" cy="382137"/>
          </a:xfrm>
          <a:custGeom>
            <a:avLst/>
            <a:gdLst>
              <a:gd name="connsiteX0" fmla="*/ 736979 w 736979"/>
              <a:gd name="connsiteY0" fmla="*/ 0 h 382137"/>
              <a:gd name="connsiteX1" fmla="*/ 423081 w 736979"/>
              <a:gd name="connsiteY1" fmla="*/ 245660 h 382137"/>
              <a:gd name="connsiteX2" fmla="*/ 0 w 736979"/>
              <a:gd name="connsiteY2" fmla="*/ 382137 h 38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979" h="382137">
                <a:moveTo>
                  <a:pt x="736979" y="0"/>
                </a:moveTo>
                <a:cubicBezTo>
                  <a:pt x="641445" y="90985"/>
                  <a:pt x="545911" y="181970"/>
                  <a:pt x="423081" y="245660"/>
                </a:cubicBezTo>
                <a:cubicBezTo>
                  <a:pt x="300251" y="309350"/>
                  <a:pt x="150125" y="345743"/>
                  <a:pt x="0" y="38213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9" name="Connecteur droit 118"/>
          <p:cNvCxnSpPr/>
          <p:nvPr/>
        </p:nvCxnSpPr>
        <p:spPr>
          <a:xfrm rot="5400000">
            <a:off x="5827258" y="1859768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ZoneTexte 119"/>
          <p:cNvSpPr txBox="1"/>
          <p:nvPr/>
        </p:nvSpPr>
        <p:spPr>
          <a:xfrm>
            <a:off x="6143636" y="2854107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</a:rPr>
              <a:t>Azathioprine</a:t>
            </a:r>
            <a:endParaRPr lang="fr-FR" sz="1200" b="1" dirty="0" smtClean="0">
              <a:solidFill>
                <a:srgbClr val="FF0000"/>
              </a:solidFill>
            </a:endParaRPr>
          </a:p>
          <a:p>
            <a:r>
              <a:rPr lang="fr-FR" sz="1200" b="1" dirty="0" err="1" smtClean="0">
                <a:solidFill>
                  <a:srgbClr val="FF0000"/>
                </a:solidFill>
              </a:rPr>
              <a:t>Mycophénolate</a:t>
            </a:r>
            <a:endParaRPr lang="fr-FR" sz="1200" b="1" dirty="0" smtClean="0">
              <a:solidFill>
                <a:srgbClr val="FF0000"/>
              </a:solidFill>
            </a:endParaRPr>
          </a:p>
          <a:p>
            <a:r>
              <a:rPr lang="fr-FR" sz="1200" b="1" dirty="0" err="1" smtClean="0">
                <a:solidFill>
                  <a:srgbClr val="FF0000"/>
                </a:solidFill>
              </a:rPr>
              <a:t>méthothrexate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21" name="Forme libre 120"/>
          <p:cNvSpPr/>
          <p:nvPr/>
        </p:nvSpPr>
        <p:spPr>
          <a:xfrm>
            <a:off x="5636525" y="2361063"/>
            <a:ext cx="477672" cy="777922"/>
          </a:xfrm>
          <a:custGeom>
            <a:avLst/>
            <a:gdLst>
              <a:gd name="connsiteX0" fmla="*/ 477672 w 477672"/>
              <a:gd name="connsiteY0" fmla="*/ 777922 h 777922"/>
              <a:gd name="connsiteX1" fmla="*/ 136478 w 477672"/>
              <a:gd name="connsiteY1" fmla="*/ 409433 h 777922"/>
              <a:gd name="connsiteX2" fmla="*/ 0 w 477672"/>
              <a:gd name="connsiteY2" fmla="*/ 0 h 777922"/>
              <a:gd name="connsiteX3" fmla="*/ 0 w 477672"/>
              <a:gd name="connsiteY3" fmla="*/ 0 h 77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72" h="777922">
                <a:moveTo>
                  <a:pt x="477672" y="777922"/>
                </a:moveTo>
                <a:cubicBezTo>
                  <a:pt x="346881" y="658504"/>
                  <a:pt x="216090" y="539087"/>
                  <a:pt x="136478" y="409433"/>
                </a:cubicBezTo>
                <a:cubicBezTo>
                  <a:pt x="56866" y="27977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3" name="Connecteur droit 122"/>
          <p:cNvCxnSpPr/>
          <p:nvPr/>
        </p:nvCxnSpPr>
        <p:spPr>
          <a:xfrm>
            <a:off x="5585780" y="2369490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/>
          <p:nvPr/>
        </p:nvCxnSpPr>
        <p:spPr>
          <a:xfrm>
            <a:off x="6643702" y="229474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ZoneTexte 124"/>
          <p:cNvSpPr txBox="1"/>
          <p:nvPr/>
        </p:nvSpPr>
        <p:spPr>
          <a:xfrm>
            <a:off x="6500826" y="2366183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prolifération </a:t>
            </a:r>
            <a:endParaRPr lang="fr-FR" sz="1200" b="1" dirty="0"/>
          </a:p>
        </p:txBody>
      </p:sp>
      <p:sp>
        <p:nvSpPr>
          <p:cNvPr id="126" name="ZoneTexte 125"/>
          <p:cNvSpPr txBox="1"/>
          <p:nvPr/>
        </p:nvSpPr>
        <p:spPr>
          <a:xfrm>
            <a:off x="-30526" y="1605304"/>
            <a:ext cx="128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200" b="1" dirty="0" smtClean="0">
                <a:solidFill>
                  <a:srgbClr val="FF0000"/>
                </a:solidFill>
              </a:rPr>
              <a:t> IL10</a:t>
            </a:r>
          </a:p>
          <a:p>
            <a:pPr>
              <a:buFont typeface="Arial" pitchFamily="34" charset="0"/>
              <a:buChar char="•"/>
            </a:pP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Déoxy</a:t>
            </a:r>
            <a:r>
              <a:rPr lang="fr-FR" sz="1200" b="1" dirty="0" smtClean="0">
                <a:solidFill>
                  <a:srgbClr val="FF0000"/>
                </a:solidFill>
              </a:rPr>
              <a:t>-</a:t>
            </a:r>
            <a:r>
              <a:rPr lang="fr-FR" sz="1200" b="1" dirty="0" err="1" smtClean="0">
                <a:solidFill>
                  <a:srgbClr val="FF0000"/>
                </a:solidFill>
              </a:rPr>
              <a:t>spergualine</a:t>
            </a:r>
            <a:endParaRPr lang="fr-FR" sz="12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200" b="1" dirty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corticoides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27" name="Forme libre 126"/>
          <p:cNvSpPr/>
          <p:nvPr/>
        </p:nvSpPr>
        <p:spPr>
          <a:xfrm>
            <a:off x="709684" y="1887941"/>
            <a:ext cx="764274" cy="90984"/>
          </a:xfrm>
          <a:custGeom>
            <a:avLst/>
            <a:gdLst>
              <a:gd name="connsiteX0" fmla="*/ 0 w 764274"/>
              <a:gd name="connsiteY0" fmla="*/ 36393 h 90984"/>
              <a:gd name="connsiteX1" fmla="*/ 573206 w 764274"/>
              <a:gd name="connsiteY1" fmla="*/ 9098 h 90984"/>
              <a:gd name="connsiteX2" fmla="*/ 764274 w 764274"/>
              <a:gd name="connsiteY2" fmla="*/ 90984 h 90984"/>
              <a:gd name="connsiteX3" fmla="*/ 764274 w 764274"/>
              <a:gd name="connsiteY3" fmla="*/ 90984 h 9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274" h="90984">
                <a:moveTo>
                  <a:pt x="0" y="36393"/>
                </a:moveTo>
                <a:cubicBezTo>
                  <a:pt x="222913" y="18196"/>
                  <a:pt x="445827" y="0"/>
                  <a:pt x="573206" y="9098"/>
                </a:cubicBezTo>
                <a:cubicBezTo>
                  <a:pt x="700585" y="18196"/>
                  <a:pt x="764274" y="90984"/>
                  <a:pt x="764274" y="90984"/>
                </a:cubicBezTo>
                <a:lnTo>
                  <a:pt x="764274" y="9098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9" name="Connecteur droit 128"/>
          <p:cNvCxnSpPr/>
          <p:nvPr/>
        </p:nvCxnSpPr>
        <p:spPr>
          <a:xfrm rot="5400000">
            <a:off x="1411026" y="1921550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41"/>
          <p:cNvGrpSpPr/>
          <p:nvPr/>
        </p:nvGrpSpPr>
        <p:grpSpPr>
          <a:xfrm>
            <a:off x="3071802" y="4643446"/>
            <a:ext cx="857256" cy="1071570"/>
            <a:chOff x="357158" y="4572008"/>
            <a:chExt cx="1428760" cy="1785950"/>
          </a:xfrm>
        </p:grpSpPr>
        <p:grpSp>
          <p:nvGrpSpPr>
            <p:cNvPr id="19" name="Groupe 129"/>
            <p:cNvGrpSpPr/>
            <p:nvPr/>
          </p:nvGrpSpPr>
          <p:grpSpPr>
            <a:xfrm>
              <a:off x="500034" y="4572008"/>
              <a:ext cx="857256" cy="857256"/>
              <a:chOff x="5359897" y="1929160"/>
              <a:chExt cx="882842" cy="900468"/>
            </a:xfrm>
          </p:grpSpPr>
          <p:sp>
            <p:nvSpPr>
              <p:cNvPr id="131" name="Ellipse 17"/>
              <p:cNvSpPr/>
              <p:nvPr/>
            </p:nvSpPr>
            <p:spPr>
              <a:xfrm rot="11419201">
                <a:off x="5460724" y="2252031"/>
                <a:ext cx="453828" cy="392296"/>
              </a:xfrm>
              <a:prstGeom prst="ellipse">
                <a:avLst/>
              </a:prstGeom>
              <a:solidFill>
                <a:schemeClr val="accent6">
                  <a:lumMod val="75000"/>
                  <a:alpha val="84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100"/>
              </a:p>
            </p:txBody>
          </p:sp>
          <p:sp>
            <p:nvSpPr>
              <p:cNvPr id="132" name="Ellipse 16"/>
              <p:cNvSpPr/>
              <p:nvPr/>
            </p:nvSpPr>
            <p:spPr>
              <a:xfrm rot="11419201">
                <a:off x="5359897" y="1929160"/>
                <a:ext cx="882842" cy="900468"/>
              </a:xfrm>
              <a:prstGeom prst="ellipse">
                <a:avLst/>
              </a:prstGeom>
              <a:solidFill>
                <a:schemeClr val="accent6">
                  <a:lumMod val="75000"/>
                  <a:alpha val="60000"/>
                </a:schemeClr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 z="88900"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/>
              </a:p>
            </p:txBody>
          </p:sp>
        </p:grpSp>
        <p:grpSp>
          <p:nvGrpSpPr>
            <p:cNvPr id="20" name="Groupe 132"/>
            <p:cNvGrpSpPr/>
            <p:nvPr/>
          </p:nvGrpSpPr>
          <p:grpSpPr>
            <a:xfrm>
              <a:off x="928662" y="4857760"/>
              <a:ext cx="857256" cy="857256"/>
              <a:chOff x="5359897" y="1929160"/>
              <a:chExt cx="882842" cy="900468"/>
            </a:xfrm>
          </p:grpSpPr>
          <p:sp>
            <p:nvSpPr>
              <p:cNvPr id="134" name="Ellipse 17"/>
              <p:cNvSpPr/>
              <p:nvPr/>
            </p:nvSpPr>
            <p:spPr>
              <a:xfrm rot="11419201">
                <a:off x="5460724" y="2252031"/>
                <a:ext cx="453828" cy="392296"/>
              </a:xfrm>
              <a:prstGeom prst="ellipse">
                <a:avLst/>
              </a:prstGeom>
              <a:solidFill>
                <a:schemeClr val="accent6">
                  <a:lumMod val="75000"/>
                  <a:alpha val="84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100"/>
              </a:p>
            </p:txBody>
          </p:sp>
          <p:sp>
            <p:nvSpPr>
              <p:cNvPr id="135" name="Ellipse 16"/>
              <p:cNvSpPr/>
              <p:nvPr/>
            </p:nvSpPr>
            <p:spPr>
              <a:xfrm rot="11419201">
                <a:off x="5359897" y="1929160"/>
                <a:ext cx="882842" cy="900468"/>
              </a:xfrm>
              <a:prstGeom prst="ellipse">
                <a:avLst/>
              </a:prstGeom>
              <a:solidFill>
                <a:schemeClr val="accent6">
                  <a:lumMod val="75000"/>
                  <a:alpha val="60000"/>
                </a:schemeClr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 z="88900"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/>
              </a:p>
            </p:txBody>
          </p:sp>
        </p:grpSp>
        <p:grpSp>
          <p:nvGrpSpPr>
            <p:cNvPr id="21" name="Groupe 135"/>
            <p:cNvGrpSpPr/>
            <p:nvPr/>
          </p:nvGrpSpPr>
          <p:grpSpPr>
            <a:xfrm>
              <a:off x="357158" y="5286388"/>
              <a:ext cx="857256" cy="857256"/>
              <a:chOff x="5359897" y="1929160"/>
              <a:chExt cx="882842" cy="900468"/>
            </a:xfrm>
          </p:grpSpPr>
          <p:sp>
            <p:nvSpPr>
              <p:cNvPr id="137" name="Ellipse 17"/>
              <p:cNvSpPr/>
              <p:nvPr/>
            </p:nvSpPr>
            <p:spPr>
              <a:xfrm rot="11419201">
                <a:off x="5460724" y="2252031"/>
                <a:ext cx="453828" cy="392296"/>
              </a:xfrm>
              <a:prstGeom prst="ellipse">
                <a:avLst/>
              </a:prstGeom>
              <a:solidFill>
                <a:schemeClr val="accent6">
                  <a:lumMod val="75000"/>
                  <a:alpha val="84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100"/>
              </a:p>
            </p:txBody>
          </p:sp>
          <p:sp>
            <p:nvSpPr>
              <p:cNvPr id="138" name="Ellipse 16"/>
              <p:cNvSpPr/>
              <p:nvPr/>
            </p:nvSpPr>
            <p:spPr>
              <a:xfrm rot="11419201">
                <a:off x="5359897" y="1929160"/>
                <a:ext cx="882842" cy="900468"/>
              </a:xfrm>
              <a:prstGeom prst="ellipse">
                <a:avLst/>
              </a:prstGeom>
              <a:solidFill>
                <a:schemeClr val="accent6">
                  <a:lumMod val="75000"/>
                  <a:alpha val="60000"/>
                </a:schemeClr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 z="88900"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/>
              </a:p>
            </p:txBody>
          </p:sp>
        </p:grpSp>
        <p:grpSp>
          <p:nvGrpSpPr>
            <p:cNvPr id="22" name="Groupe 138"/>
            <p:cNvGrpSpPr/>
            <p:nvPr/>
          </p:nvGrpSpPr>
          <p:grpSpPr>
            <a:xfrm>
              <a:off x="928662" y="5500702"/>
              <a:ext cx="857256" cy="857256"/>
              <a:chOff x="5359897" y="1929160"/>
              <a:chExt cx="882842" cy="900468"/>
            </a:xfrm>
          </p:grpSpPr>
          <p:sp>
            <p:nvSpPr>
              <p:cNvPr id="140" name="Ellipse 17"/>
              <p:cNvSpPr/>
              <p:nvPr/>
            </p:nvSpPr>
            <p:spPr>
              <a:xfrm rot="11419201">
                <a:off x="5460724" y="2252031"/>
                <a:ext cx="453828" cy="392296"/>
              </a:xfrm>
              <a:prstGeom prst="ellipse">
                <a:avLst/>
              </a:prstGeom>
              <a:solidFill>
                <a:schemeClr val="accent6">
                  <a:lumMod val="75000"/>
                  <a:alpha val="84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100"/>
              </a:p>
            </p:txBody>
          </p:sp>
          <p:sp>
            <p:nvSpPr>
              <p:cNvPr id="141" name="Ellipse 16"/>
              <p:cNvSpPr/>
              <p:nvPr/>
            </p:nvSpPr>
            <p:spPr>
              <a:xfrm rot="11419201">
                <a:off x="5359897" y="1929160"/>
                <a:ext cx="882842" cy="900468"/>
              </a:xfrm>
              <a:prstGeom prst="ellipse">
                <a:avLst/>
              </a:prstGeom>
              <a:solidFill>
                <a:schemeClr val="accent6">
                  <a:lumMod val="75000"/>
                  <a:alpha val="60000"/>
                </a:schemeClr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 z="88900"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100"/>
              </a:p>
            </p:txBody>
          </p:sp>
        </p:grpSp>
      </p:grpSp>
      <p:grpSp>
        <p:nvGrpSpPr>
          <p:cNvPr id="23" name="Groupe 142"/>
          <p:cNvGrpSpPr/>
          <p:nvPr/>
        </p:nvGrpSpPr>
        <p:grpSpPr>
          <a:xfrm>
            <a:off x="3143240" y="5715016"/>
            <a:ext cx="428628" cy="428628"/>
            <a:chOff x="6431467" y="1695287"/>
            <a:chExt cx="882842" cy="900468"/>
          </a:xfrm>
        </p:grpSpPr>
        <p:sp>
          <p:nvSpPr>
            <p:cNvPr id="144" name="Ellipse 17"/>
            <p:cNvSpPr/>
            <p:nvPr/>
          </p:nvSpPr>
          <p:spPr>
            <a:xfrm rot="11419201">
              <a:off x="6498653" y="1840828"/>
              <a:ext cx="675113" cy="6885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45" name="Ellipse 16"/>
            <p:cNvSpPr/>
            <p:nvPr/>
          </p:nvSpPr>
          <p:spPr>
            <a:xfrm rot="11419201">
              <a:off x="6431467" y="1695287"/>
              <a:ext cx="882842" cy="9004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24" name="Groupe 145"/>
          <p:cNvGrpSpPr/>
          <p:nvPr/>
        </p:nvGrpSpPr>
        <p:grpSpPr>
          <a:xfrm>
            <a:off x="2857488" y="5500702"/>
            <a:ext cx="500066" cy="500066"/>
            <a:chOff x="6431467" y="1695287"/>
            <a:chExt cx="882842" cy="900468"/>
          </a:xfrm>
        </p:grpSpPr>
        <p:sp>
          <p:nvSpPr>
            <p:cNvPr id="147" name="Ellipse 17"/>
            <p:cNvSpPr/>
            <p:nvPr/>
          </p:nvSpPr>
          <p:spPr>
            <a:xfrm rot="11419201">
              <a:off x="6498653" y="1840828"/>
              <a:ext cx="675113" cy="6885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48" name="Ellipse 16"/>
            <p:cNvSpPr/>
            <p:nvPr/>
          </p:nvSpPr>
          <p:spPr>
            <a:xfrm rot="11419201">
              <a:off x="6431467" y="1695287"/>
              <a:ext cx="882842" cy="9004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26" name="Groupe 148"/>
          <p:cNvGrpSpPr/>
          <p:nvPr/>
        </p:nvGrpSpPr>
        <p:grpSpPr>
          <a:xfrm>
            <a:off x="2786050" y="5786454"/>
            <a:ext cx="500066" cy="428628"/>
            <a:chOff x="6431467" y="1695287"/>
            <a:chExt cx="882842" cy="900468"/>
          </a:xfrm>
        </p:grpSpPr>
        <p:sp>
          <p:nvSpPr>
            <p:cNvPr id="150" name="Ellipse 17"/>
            <p:cNvSpPr/>
            <p:nvPr/>
          </p:nvSpPr>
          <p:spPr>
            <a:xfrm rot="11419201">
              <a:off x="6498653" y="1840828"/>
              <a:ext cx="675113" cy="6885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51" name="Ellipse 16"/>
            <p:cNvSpPr/>
            <p:nvPr/>
          </p:nvSpPr>
          <p:spPr>
            <a:xfrm rot="11419201">
              <a:off x="6431467" y="1695287"/>
              <a:ext cx="882842" cy="9004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sp>
        <p:nvSpPr>
          <p:cNvPr id="152" name="ZoneTexte 151"/>
          <p:cNvSpPr txBox="1"/>
          <p:nvPr/>
        </p:nvSpPr>
        <p:spPr>
          <a:xfrm>
            <a:off x="3857620" y="6072206"/>
            <a:ext cx="428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LB</a:t>
            </a:r>
          </a:p>
        </p:txBody>
      </p:sp>
      <p:grpSp>
        <p:nvGrpSpPr>
          <p:cNvPr id="27" name="Groupe 152"/>
          <p:cNvGrpSpPr/>
          <p:nvPr/>
        </p:nvGrpSpPr>
        <p:grpSpPr>
          <a:xfrm>
            <a:off x="3571868" y="5643578"/>
            <a:ext cx="428628" cy="428628"/>
            <a:chOff x="6431467" y="1695287"/>
            <a:chExt cx="882842" cy="900468"/>
          </a:xfrm>
        </p:grpSpPr>
        <p:sp>
          <p:nvSpPr>
            <p:cNvPr id="154" name="Ellipse 17"/>
            <p:cNvSpPr/>
            <p:nvPr/>
          </p:nvSpPr>
          <p:spPr>
            <a:xfrm rot="11419201">
              <a:off x="6498653" y="1840828"/>
              <a:ext cx="675113" cy="6885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55" name="Ellipse 16"/>
            <p:cNvSpPr/>
            <p:nvPr/>
          </p:nvSpPr>
          <p:spPr>
            <a:xfrm rot="11419201">
              <a:off x="6431467" y="1695287"/>
              <a:ext cx="882842" cy="9004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28" name="Groupe 155"/>
          <p:cNvGrpSpPr/>
          <p:nvPr/>
        </p:nvGrpSpPr>
        <p:grpSpPr>
          <a:xfrm>
            <a:off x="3428992" y="6000768"/>
            <a:ext cx="428628" cy="428628"/>
            <a:chOff x="6431467" y="1695287"/>
            <a:chExt cx="882842" cy="900468"/>
          </a:xfrm>
        </p:grpSpPr>
        <p:sp>
          <p:nvSpPr>
            <p:cNvPr id="157" name="Ellipse 17"/>
            <p:cNvSpPr/>
            <p:nvPr/>
          </p:nvSpPr>
          <p:spPr>
            <a:xfrm rot="11419201">
              <a:off x="6498653" y="1840828"/>
              <a:ext cx="675113" cy="6885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58" name="Ellipse 16"/>
            <p:cNvSpPr/>
            <p:nvPr/>
          </p:nvSpPr>
          <p:spPr>
            <a:xfrm rot="11419201">
              <a:off x="6431467" y="1695287"/>
              <a:ext cx="882842" cy="9004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sp>
        <p:nvSpPr>
          <p:cNvPr id="159" name="ZoneTexte 158"/>
          <p:cNvSpPr txBox="1"/>
          <p:nvPr/>
        </p:nvSpPr>
        <p:spPr>
          <a:xfrm>
            <a:off x="3714744" y="4572008"/>
            <a:ext cx="428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LT</a:t>
            </a:r>
          </a:p>
        </p:txBody>
      </p:sp>
      <p:cxnSp>
        <p:nvCxnSpPr>
          <p:cNvPr id="160" name="Connecteur droit avec flèche 159"/>
          <p:cNvCxnSpPr/>
          <p:nvPr/>
        </p:nvCxnSpPr>
        <p:spPr>
          <a:xfrm>
            <a:off x="4357686" y="5500702"/>
            <a:ext cx="1857388" cy="1588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161"/>
          <p:cNvGrpSpPr/>
          <p:nvPr/>
        </p:nvGrpSpPr>
        <p:grpSpPr>
          <a:xfrm>
            <a:off x="6500826" y="4929198"/>
            <a:ext cx="428628" cy="428628"/>
            <a:chOff x="6431467" y="1695287"/>
            <a:chExt cx="882842" cy="900468"/>
          </a:xfrm>
        </p:grpSpPr>
        <p:sp>
          <p:nvSpPr>
            <p:cNvPr id="163" name="Ellipse 17"/>
            <p:cNvSpPr/>
            <p:nvPr/>
          </p:nvSpPr>
          <p:spPr>
            <a:xfrm rot="11419201">
              <a:off x="6498653" y="1840828"/>
              <a:ext cx="675113" cy="6885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64" name="Ellipse 16"/>
            <p:cNvSpPr/>
            <p:nvPr/>
          </p:nvSpPr>
          <p:spPr>
            <a:xfrm rot="11419201">
              <a:off x="6431467" y="1695287"/>
              <a:ext cx="882842" cy="9004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30" name="Groupe 164"/>
          <p:cNvGrpSpPr/>
          <p:nvPr/>
        </p:nvGrpSpPr>
        <p:grpSpPr>
          <a:xfrm>
            <a:off x="6643702" y="5357826"/>
            <a:ext cx="428628" cy="428628"/>
            <a:chOff x="5359897" y="1929160"/>
            <a:chExt cx="882842" cy="900468"/>
          </a:xfrm>
        </p:grpSpPr>
        <p:sp>
          <p:nvSpPr>
            <p:cNvPr id="166" name="Ellipse 17"/>
            <p:cNvSpPr/>
            <p:nvPr/>
          </p:nvSpPr>
          <p:spPr>
            <a:xfrm rot="11419201">
              <a:off x="5460724" y="2252031"/>
              <a:ext cx="453828" cy="392296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67" name="Ellipse 16"/>
            <p:cNvSpPr/>
            <p:nvPr/>
          </p:nvSpPr>
          <p:spPr>
            <a:xfrm rot="11419201">
              <a:off x="5359897" y="1929160"/>
              <a:ext cx="882842" cy="900468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sp>
        <p:nvSpPr>
          <p:cNvPr id="168" name="ZoneTexte 167"/>
          <p:cNvSpPr txBox="1"/>
          <p:nvPr/>
        </p:nvSpPr>
        <p:spPr>
          <a:xfrm>
            <a:off x="4714876" y="5143512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Déplétion </a:t>
            </a:r>
            <a:endParaRPr lang="fr-FR" sz="1600" b="1" dirty="0"/>
          </a:p>
        </p:txBody>
      </p:sp>
      <p:sp>
        <p:nvSpPr>
          <p:cNvPr id="169" name="ZoneTexte 168"/>
          <p:cNvSpPr txBox="1"/>
          <p:nvPr/>
        </p:nvSpPr>
        <p:spPr>
          <a:xfrm>
            <a:off x="214282" y="4610409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Sérum </a:t>
            </a:r>
            <a:r>
              <a:rPr lang="fr-FR" sz="1200" b="1" dirty="0" err="1" smtClean="0">
                <a:solidFill>
                  <a:srgbClr val="FF0000"/>
                </a:solidFill>
              </a:rPr>
              <a:t>antilymphocytaire</a:t>
            </a:r>
            <a:r>
              <a:rPr lang="fr-FR" sz="1200" b="1" dirty="0" smtClean="0">
                <a:solidFill>
                  <a:srgbClr val="FF0000"/>
                </a:solidFill>
              </a:rPr>
              <a:t> (SAL) 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70" name="ZoneTexte 169"/>
          <p:cNvSpPr txBox="1"/>
          <p:nvPr/>
        </p:nvSpPr>
        <p:spPr>
          <a:xfrm>
            <a:off x="156492" y="5319889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FF0000"/>
                </a:solidFill>
              </a:rPr>
              <a:t>Ac</a:t>
            </a:r>
            <a:r>
              <a:rPr lang="fr-FR" sz="1200" b="1" dirty="0" smtClean="0">
                <a:solidFill>
                  <a:srgbClr val="FF0000"/>
                </a:solidFill>
              </a:rPr>
              <a:t> monoclonaux anti-lymphocytes 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(anti-CD3, CD4, CD8)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616470" y="6178837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Irradiations 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173" name="Connecteur droit 172"/>
          <p:cNvCxnSpPr/>
          <p:nvPr/>
        </p:nvCxnSpPr>
        <p:spPr>
          <a:xfrm>
            <a:off x="2143108" y="4857760"/>
            <a:ext cx="571504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/>
        </p:nvCxnSpPr>
        <p:spPr>
          <a:xfrm>
            <a:off x="2000232" y="5643578"/>
            <a:ext cx="7143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>
          <a:xfrm flipV="1">
            <a:off x="2000232" y="6072206"/>
            <a:ext cx="64294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/>
          <p:nvPr/>
        </p:nvCxnSpPr>
        <p:spPr>
          <a:xfrm rot="5400000">
            <a:off x="2624301" y="5165583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>
          <a:xfrm rot="5400000">
            <a:off x="2643174" y="5643578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/>
          <p:cNvCxnSpPr/>
          <p:nvPr/>
        </p:nvCxnSpPr>
        <p:spPr>
          <a:xfrm rot="16200000" flipH="1">
            <a:off x="2563313" y="6036487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ZoneTexte 191"/>
          <p:cNvSpPr txBox="1"/>
          <p:nvPr/>
        </p:nvSpPr>
        <p:spPr>
          <a:xfrm>
            <a:off x="214282" y="3583827"/>
            <a:ext cx="9286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Cibles : lymphocytes en phase d’activation / prolifération (NB : les lymphocytes </a:t>
            </a:r>
            <a:r>
              <a:rPr lang="fr-FR" sz="1400" b="1" dirty="0" err="1" smtClean="0"/>
              <a:t>naifs</a:t>
            </a:r>
            <a:r>
              <a:rPr lang="fr-FR" sz="1400" b="1" dirty="0" smtClean="0"/>
              <a:t> et mémoires ne sont pas touchés) </a:t>
            </a:r>
            <a:endParaRPr lang="fr-FR" sz="1400" b="1" dirty="0"/>
          </a:p>
        </p:txBody>
      </p:sp>
      <p:sp>
        <p:nvSpPr>
          <p:cNvPr id="193" name="ZoneTexte 192"/>
          <p:cNvSpPr txBox="1"/>
          <p:nvPr/>
        </p:nvSpPr>
        <p:spPr>
          <a:xfrm>
            <a:off x="285720" y="6572272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Cibles : tous les lymphocytes (naïfs, activés, effecteurs et mémoires)</a:t>
            </a:r>
            <a:endParaRPr lang="fr-FR" sz="1400" b="1" dirty="0"/>
          </a:p>
        </p:txBody>
      </p:sp>
      <p:sp>
        <p:nvSpPr>
          <p:cNvPr id="194" name="Forme libre 193"/>
          <p:cNvSpPr/>
          <p:nvPr/>
        </p:nvSpPr>
        <p:spPr>
          <a:xfrm>
            <a:off x="2143108" y="2258697"/>
            <a:ext cx="471158" cy="170172"/>
          </a:xfrm>
          <a:custGeom>
            <a:avLst/>
            <a:gdLst>
              <a:gd name="connsiteX0" fmla="*/ 673289 w 832513"/>
              <a:gd name="connsiteY0" fmla="*/ 345744 h 529989"/>
              <a:gd name="connsiteX1" fmla="*/ 195618 w 832513"/>
              <a:gd name="connsiteY1" fmla="*/ 263857 h 529989"/>
              <a:gd name="connsiteX2" fmla="*/ 113731 w 832513"/>
              <a:gd name="connsiteY2" fmla="*/ 31845 h 529989"/>
              <a:gd name="connsiteX3" fmla="*/ 72788 w 832513"/>
              <a:gd name="connsiteY3" fmla="*/ 72789 h 529989"/>
              <a:gd name="connsiteX4" fmla="*/ 18197 w 832513"/>
              <a:gd name="connsiteY4" fmla="*/ 141027 h 529989"/>
              <a:gd name="connsiteX5" fmla="*/ 4549 w 832513"/>
              <a:gd name="connsiteY5" fmla="*/ 263857 h 529989"/>
              <a:gd name="connsiteX6" fmla="*/ 45492 w 832513"/>
              <a:gd name="connsiteY6" fmla="*/ 359392 h 529989"/>
              <a:gd name="connsiteX7" fmla="*/ 195618 w 832513"/>
              <a:gd name="connsiteY7" fmla="*/ 454926 h 529989"/>
              <a:gd name="connsiteX8" fmla="*/ 755176 w 832513"/>
              <a:gd name="connsiteY8" fmla="*/ 523165 h 529989"/>
              <a:gd name="connsiteX9" fmla="*/ 659642 w 832513"/>
              <a:gd name="connsiteY9" fmla="*/ 413983 h 529989"/>
              <a:gd name="connsiteX10" fmla="*/ 673289 w 832513"/>
              <a:gd name="connsiteY10" fmla="*/ 345744 h 52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2513" h="529989">
                <a:moveTo>
                  <a:pt x="673289" y="345744"/>
                </a:moveTo>
                <a:cubicBezTo>
                  <a:pt x="595952" y="320723"/>
                  <a:pt x="288878" y="316173"/>
                  <a:pt x="195618" y="263857"/>
                </a:cubicBezTo>
                <a:cubicBezTo>
                  <a:pt x="102358" y="211541"/>
                  <a:pt x="134203" y="63690"/>
                  <a:pt x="113731" y="31845"/>
                </a:cubicBezTo>
                <a:cubicBezTo>
                  <a:pt x="93259" y="0"/>
                  <a:pt x="88710" y="54592"/>
                  <a:pt x="72788" y="72789"/>
                </a:cubicBezTo>
                <a:cubicBezTo>
                  <a:pt x="56866" y="90986"/>
                  <a:pt x="29570" y="109182"/>
                  <a:pt x="18197" y="141027"/>
                </a:cubicBezTo>
                <a:cubicBezTo>
                  <a:pt x="6824" y="172872"/>
                  <a:pt x="0" y="227463"/>
                  <a:pt x="4549" y="263857"/>
                </a:cubicBezTo>
                <a:cubicBezTo>
                  <a:pt x="9098" y="300251"/>
                  <a:pt x="13647" y="327547"/>
                  <a:pt x="45492" y="359392"/>
                </a:cubicBezTo>
                <a:cubicBezTo>
                  <a:pt x="77337" y="391237"/>
                  <a:pt x="77337" y="427631"/>
                  <a:pt x="195618" y="454926"/>
                </a:cubicBezTo>
                <a:cubicBezTo>
                  <a:pt x="313899" y="482221"/>
                  <a:pt x="677839" y="529989"/>
                  <a:pt x="755176" y="523165"/>
                </a:cubicBezTo>
                <a:cubicBezTo>
                  <a:pt x="832513" y="516341"/>
                  <a:pt x="677839" y="443553"/>
                  <a:pt x="659642" y="413983"/>
                </a:cubicBezTo>
                <a:cubicBezTo>
                  <a:pt x="641445" y="384413"/>
                  <a:pt x="750626" y="370765"/>
                  <a:pt x="673289" y="34574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428596" y="47500"/>
            <a:ext cx="3929090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Mécanismes d’action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36" name="Connecteur droit 135"/>
          <p:cNvCxnSpPr/>
          <p:nvPr/>
        </p:nvCxnSpPr>
        <p:spPr>
          <a:xfrm>
            <a:off x="214314" y="426992"/>
            <a:ext cx="3643306" cy="1588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596" y="486771"/>
            <a:ext cx="7715304" cy="5847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a. Immunosuppresseurs agissant sur le 1</a:t>
            </a:r>
            <a:r>
              <a:rPr lang="fr-FR" sz="1600" b="1" baseline="30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er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signal d’activation : les anti-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calcineurine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 Ciclosporine A (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CsA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 et FK506 (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tacrolimus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28596" y="47500"/>
            <a:ext cx="478634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4. Immunosuppresseurs à action spécifique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492919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908" y="5715016"/>
            <a:ext cx="89296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La ciclosporine A (</a:t>
            </a:r>
            <a:r>
              <a:rPr kumimoji="0" lang="fr-FR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CsA</a:t>
            </a:r>
            <a:r>
              <a:rPr kumimoji="0" lang="fr-FR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) et le FK506 ou </a:t>
            </a:r>
            <a:r>
              <a:rPr kumimoji="0" lang="fr-FR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tacrolimus</a:t>
            </a:r>
            <a:r>
              <a:rPr kumimoji="0" lang="fr-FR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se fixent à des protéines cytoplasmiques de la famille des </a:t>
            </a:r>
            <a:r>
              <a:rPr kumimoji="0" lang="fr-FR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immunophilines</a:t>
            </a:r>
            <a:r>
              <a:rPr kumimoji="0" lang="fr-FR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,la </a:t>
            </a:r>
            <a:r>
              <a:rPr kumimoji="0" lang="fr-FR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cyclophiline</a:t>
            </a:r>
            <a:r>
              <a:rPr kumimoji="0" lang="fr-FR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(</a:t>
            </a:r>
            <a:r>
              <a:rPr kumimoji="0" lang="fr-FR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Cyp</a:t>
            </a:r>
            <a:r>
              <a:rPr kumimoji="0" lang="fr-FR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) pour la </a:t>
            </a:r>
            <a:r>
              <a:rPr kumimoji="0" lang="fr-FR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CsA</a:t>
            </a:r>
            <a:r>
              <a:rPr kumimoji="0" lang="fr-FR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et le FKBP pour le FK506. Les complexes CSA-</a:t>
            </a:r>
            <a:r>
              <a:rPr kumimoji="0" lang="fr-FR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Cyp</a:t>
            </a:r>
            <a:r>
              <a:rPr kumimoji="0" lang="fr-FR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et FK506-FKBP  lient la </a:t>
            </a:r>
            <a:r>
              <a:rPr kumimoji="0" lang="fr-FR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calcineurine</a:t>
            </a:r>
            <a:r>
              <a:rPr kumimoji="0" lang="fr-FR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et inhibent son activité </a:t>
            </a:r>
            <a:r>
              <a:rPr kumimoji="0" lang="fr-FR" altLang="zh-CN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phosphatasique</a:t>
            </a:r>
            <a:r>
              <a:rPr kumimoji="0" lang="fr-FR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</a:rPr>
              <a:t> sur le NF- AT, bloquant ainsi les promoteurs de la transcription du gène de l’IL-2 et de son récepteur .</a:t>
            </a: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660772" y="1958227"/>
            <a:ext cx="7340252" cy="327765"/>
          </a:xfrm>
          <a:custGeom>
            <a:avLst/>
            <a:gdLst>
              <a:gd name="connsiteX0" fmla="*/ 0 w 7340252"/>
              <a:gd name="connsiteY0" fmla="*/ 327765 h 327765"/>
              <a:gd name="connsiteX1" fmla="*/ 3507288 w 7340252"/>
              <a:gd name="connsiteY1" fmla="*/ 27140 h 327765"/>
              <a:gd name="connsiteX2" fmla="*/ 7340252 w 7340252"/>
              <a:gd name="connsiteY2" fmla="*/ 164927 h 3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0252" h="327765">
                <a:moveTo>
                  <a:pt x="0" y="327765"/>
                </a:moveTo>
                <a:cubicBezTo>
                  <a:pt x="1141956" y="191022"/>
                  <a:pt x="2283913" y="54280"/>
                  <a:pt x="3507288" y="27140"/>
                </a:cubicBezTo>
                <a:cubicBezTo>
                  <a:pt x="4730663" y="0"/>
                  <a:pt x="6035457" y="82463"/>
                  <a:pt x="7340252" y="164927"/>
                </a:cubicBezTo>
              </a:path>
            </a:pathLst>
          </a:custGeom>
          <a:ln w="60325" cmpd="dbl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3"/>
          <p:cNvGrpSpPr/>
          <p:nvPr/>
        </p:nvGrpSpPr>
        <p:grpSpPr>
          <a:xfrm rot="4992013">
            <a:off x="3465807" y="1425638"/>
            <a:ext cx="1082115" cy="577583"/>
            <a:chOff x="3347009" y="3300902"/>
            <a:chExt cx="303683" cy="277053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 rot="11162388">
              <a:off x="3347009" y="3454440"/>
              <a:ext cx="287438" cy="123515"/>
            </a:xfrm>
            <a:custGeom>
              <a:avLst/>
              <a:gdLst/>
              <a:ahLst/>
              <a:cxnLst>
                <a:cxn ang="0">
                  <a:pos x="364" y="64"/>
                </a:cxn>
                <a:cxn ang="0">
                  <a:pos x="360" y="68"/>
                </a:cxn>
                <a:cxn ang="0">
                  <a:pos x="349" y="75"/>
                </a:cxn>
                <a:cxn ang="0">
                  <a:pos x="343" y="89"/>
                </a:cxn>
                <a:cxn ang="0">
                  <a:pos x="0" y="89"/>
                </a:cxn>
                <a:cxn ang="0">
                  <a:pos x="9" y="69"/>
                </a:cxn>
                <a:cxn ang="0">
                  <a:pos x="27" y="59"/>
                </a:cxn>
                <a:cxn ang="0">
                  <a:pos x="28" y="59"/>
                </a:cxn>
                <a:cxn ang="0">
                  <a:pos x="39" y="59"/>
                </a:cxn>
                <a:cxn ang="0">
                  <a:pos x="56" y="59"/>
                </a:cxn>
                <a:cxn ang="0">
                  <a:pos x="76" y="59"/>
                </a:cxn>
                <a:cxn ang="0">
                  <a:pos x="100" y="59"/>
                </a:cxn>
                <a:cxn ang="0">
                  <a:pos x="126" y="59"/>
                </a:cxn>
                <a:cxn ang="0">
                  <a:pos x="152" y="59"/>
                </a:cxn>
                <a:cxn ang="0">
                  <a:pos x="177" y="59"/>
                </a:cxn>
                <a:cxn ang="0">
                  <a:pos x="200" y="59"/>
                </a:cxn>
                <a:cxn ang="0">
                  <a:pos x="220" y="59"/>
                </a:cxn>
                <a:cxn ang="0">
                  <a:pos x="235" y="59"/>
                </a:cxn>
                <a:cxn ang="0">
                  <a:pos x="241" y="59"/>
                </a:cxn>
                <a:cxn ang="0">
                  <a:pos x="251" y="59"/>
                </a:cxn>
                <a:cxn ang="0">
                  <a:pos x="264" y="56"/>
                </a:cxn>
                <a:cxn ang="0">
                  <a:pos x="271" y="47"/>
                </a:cxn>
                <a:cxn ang="0">
                  <a:pos x="291" y="25"/>
                </a:cxn>
                <a:cxn ang="0">
                  <a:pos x="308" y="12"/>
                </a:cxn>
                <a:cxn ang="0">
                  <a:pos x="324" y="4"/>
                </a:cxn>
                <a:cxn ang="0">
                  <a:pos x="339" y="0"/>
                </a:cxn>
                <a:cxn ang="0">
                  <a:pos x="346" y="0"/>
                </a:cxn>
                <a:cxn ang="0">
                  <a:pos x="366" y="1"/>
                </a:cxn>
                <a:cxn ang="0">
                  <a:pos x="385" y="7"/>
                </a:cxn>
                <a:cxn ang="0">
                  <a:pos x="398" y="14"/>
                </a:cxn>
                <a:cxn ang="0">
                  <a:pos x="401" y="19"/>
                </a:cxn>
                <a:cxn ang="0">
                  <a:pos x="398" y="20"/>
                </a:cxn>
                <a:cxn ang="0">
                  <a:pos x="377" y="23"/>
                </a:cxn>
                <a:cxn ang="0">
                  <a:pos x="364" y="33"/>
                </a:cxn>
                <a:cxn ang="0">
                  <a:pos x="361" y="51"/>
                </a:cxn>
                <a:cxn ang="0">
                  <a:pos x="364" y="64"/>
                </a:cxn>
              </a:cxnLst>
              <a:rect l="0" t="0" r="r" b="b"/>
              <a:pathLst>
                <a:path w="401" h="90">
                  <a:moveTo>
                    <a:pt x="364" y="64"/>
                  </a:moveTo>
                  <a:lnTo>
                    <a:pt x="360" y="68"/>
                  </a:lnTo>
                  <a:lnTo>
                    <a:pt x="349" y="75"/>
                  </a:lnTo>
                  <a:lnTo>
                    <a:pt x="343" y="89"/>
                  </a:lnTo>
                  <a:lnTo>
                    <a:pt x="0" y="89"/>
                  </a:lnTo>
                  <a:lnTo>
                    <a:pt x="9" y="6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9" y="59"/>
                  </a:lnTo>
                  <a:lnTo>
                    <a:pt x="56" y="59"/>
                  </a:lnTo>
                  <a:lnTo>
                    <a:pt x="76" y="59"/>
                  </a:lnTo>
                  <a:lnTo>
                    <a:pt x="100" y="59"/>
                  </a:lnTo>
                  <a:lnTo>
                    <a:pt x="126" y="59"/>
                  </a:lnTo>
                  <a:lnTo>
                    <a:pt x="152" y="59"/>
                  </a:lnTo>
                  <a:lnTo>
                    <a:pt x="177" y="59"/>
                  </a:lnTo>
                  <a:lnTo>
                    <a:pt x="200" y="59"/>
                  </a:lnTo>
                  <a:lnTo>
                    <a:pt x="220" y="59"/>
                  </a:lnTo>
                  <a:lnTo>
                    <a:pt x="235" y="59"/>
                  </a:lnTo>
                  <a:lnTo>
                    <a:pt x="241" y="59"/>
                  </a:lnTo>
                  <a:lnTo>
                    <a:pt x="251" y="59"/>
                  </a:lnTo>
                  <a:lnTo>
                    <a:pt x="264" y="56"/>
                  </a:lnTo>
                  <a:lnTo>
                    <a:pt x="271" y="47"/>
                  </a:lnTo>
                  <a:lnTo>
                    <a:pt x="291" y="25"/>
                  </a:lnTo>
                  <a:lnTo>
                    <a:pt x="308" y="12"/>
                  </a:lnTo>
                  <a:lnTo>
                    <a:pt x="324" y="4"/>
                  </a:lnTo>
                  <a:lnTo>
                    <a:pt x="339" y="0"/>
                  </a:lnTo>
                  <a:lnTo>
                    <a:pt x="346" y="0"/>
                  </a:lnTo>
                  <a:lnTo>
                    <a:pt x="366" y="1"/>
                  </a:lnTo>
                  <a:lnTo>
                    <a:pt x="385" y="7"/>
                  </a:lnTo>
                  <a:lnTo>
                    <a:pt x="398" y="14"/>
                  </a:lnTo>
                  <a:lnTo>
                    <a:pt x="401" y="19"/>
                  </a:lnTo>
                  <a:lnTo>
                    <a:pt x="398" y="20"/>
                  </a:lnTo>
                  <a:lnTo>
                    <a:pt x="377" y="23"/>
                  </a:lnTo>
                  <a:lnTo>
                    <a:pt x="364" y="33"/>
                  </a:lnTo>
                  <a:lnTo>
                    <a:pt x="361" y="51"/>
                  </a:lnTo>
                  <a:lnTo>
                    <a:pt x="364" y="6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rot="11162388">
              <a:off x="3363254" y="3300902"/>
              <a:ext cx="287438" cy="123515"/>
            </a:xfrm>
            <a:custGeom>
              <a:avLst/>
              <a:gdLst/>
              <a:ahLst/>
              <a:cxnLst>
                <a:cxn ang="0">
                  <a:pos x="364" y="25"/>
                </a:cxn>
                <a:cxn ang="0">
                  <a:pos x="360" y="20"/>
                </a:cxn>
                <a:cxn ang="0">
                  <a:pos x="349" y="14"/>
                </a:cxn>
                <a:cxn ang="0">
                  <a:pos x="343" y="0"/>
                </a:cxn>
                <a:cxn ang="0">
                  <a:pos x="0" y="0"/>
                </a:cxn>
                <a:cxn ang="0">
                  <a:pos x="9" y="19"/>
                </a:cxn>
                <a:cxn ang="0">
                  <a:pos x="27" y="29"/>
                </a:cxn>
                <a:cxn ang="0">
                  <a:pos x="28" y="29"/>
                </a:cxn>
                <a:cxn ang="0">
                  <a:pos x="39" y="29"/>
                </a:cxn>
                <a:cxn ang="0">
                  <a:pos x="56" y="29"/>
                </a:cxn>
                <a:cxn ang="0">
                  <a:pos x="76" y="29"/>
                </a:cxn>
                <a:cxn ang="0">
                  <a:pos x="100" y="29"/>
                </a:cxn>
                <a:cxn ang="0">
                  <a:pos x="126" y="29"/>
                </a:cxn>
                <a:cxn ang="0">
                  <a:pos x="152" y="29"/>
                </a:cxn>
                <a:cxn ang="0">
                  <a:pos x="177" y="29"/>
                </a:cxn>
                <a:cxn ang="0">
                  <a:pos x="200" y="29"/>
                </a:cxn>
                <a:cxn ang="0">
                  <a:pos x="220" y="29"/>
                </a:cxn>
                <a:cxn ang="0">
                  <a:pos x="235" y="29"/>
                </a:cxn>
                <a:cxn ang="0">
                  <a:pos x="241" y="29"/>
                </a:cxn>
                <a:cxn ang="0">
                  <a:pos x="251" y="29"/>
                </a:cxn>
                <a:cxn ang="0">
                  <a:pos x="264" y="32"/>
                </a:cxn>
                <a:cxn ang="0">
                  <a:pos x="271" y="42"/>
                </a:cxn>
                <a:cxn ang="0">
                  <a:pos x="291" y="63"/>
                </a:cxn>
                <a:cxn ang="0">
                  <a:pos x="308" y="77"/>
                </a:cxn>
                <a:cxn ang="0">
                  <a:pos x="324" y="84"/>
                </a:cxn>
                <a:cxn ang="0">
                  <a:pos x="339" y="88"/>
                </a:cxn>
                <a:cxn ang="0">
                  <a:pos x="346" y="89"/>
                </a:cxn>
                <a:cxn ang="0">
                  <a:pos x="366" y="87"/>
                </a:cxn>
                <a:cxn ang="0">
                  <a:pos x="385" y="81"/>
                </a:cxn>
                <a:cxn ang="0">
                  <a:pos x="398" y="74"/>
                </a:cxn>
                <a:cxn ang="0">
                  <a:pos x="401" y="69"/>
                </a:cxn>
                <a:cxn ang="0">
                  <a:pos x="398" y="68"/>
                </a:cxn>
                <a:cxn ang="0">
                  <a:pos x="377" y="65"/>
                </a:cxn>
                <a:cxn ang="0">
                  <a:pos x="364" y="55"/>
                </a:cxn>
                <a:cxn ang="0">
                  <a:pos x="361" y="37"/>
                </a:cxn>
                <a:cxn ang="0">
                  <a:pos x="364" y="25"/>
                </a:cxn>
              </a:cxnLst>
              <a:rect l="0" t="0" r="r" b="b"/>
              <a:pathLst>
                <a:path w="401" h="89">
                  <a:moveTo>
                    <a:pt x="364" y="25"/>
                  </a:moveTo>
                  <a:lnTo>
                    <a:pt x="360" y="20"/>
                  </a:lnTo>
                  <a:lnTo>
                    <a:pt x="349" y="14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9" y="19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39" y="29"/>
                  </a:lnTo>
                  <a:lnTo>
                    <a:pt x="56" y="29"/>
                  </a:lnTo>
                  <a:lnTo>
                    <a:pt x="76" y="29"/>
                  </a:lnTo>
                  <a:lnTo>
                    <a:pt x="100" y="29"/>
                  </a:lnTo>
                  <a:lnTo>
                    <a:pt x="126" y="29"/>
                  </a:lnTo>
                  <a:lnTo>
                    <a:pt x="152" y="29"/>
                  </a:lnTo>
                  <a:lnTo>
                    <a:pt x="177" y="29"/>
                  </a:lnTo>
                  <a:lnTo>
                    <a:pt x="200" y="29"/>
                  </a:lnTo>
                  <a:lnTo>
                    <a:pt x="220" y="29"/>
                  </a:lnTo>
                  <a:lnTo>
                    <a:pt x="235" y="29"/>
                  </a:lnTo>
                  <a:lnTo>
                    <a:pt x="241" y="29"/>
                  </a:lnTo>
                  <a:lnTo>
                    <a:pt x="251" y="29"/>
                  </a:lnTo>
                  <a:lnTo>
                    <a:pt x="264" y="32"/>
                  </a:lnTo>
                  <a:lnTo>
                    <a:pt x="271" y="42"/>
                  </a:lnTo>
                  <a:lnTo>
                    <a:pt x="291" y="63"/>
                  </a:lnTo>
                  <a:lnTo>
                    <a:pt x="308" y="77"/>
                  </a:lnTo>
                  <a:lnTo>
                    <a:pt x="324" y="84"/>
                  </a:lnTo>
                  <a:lnTo>
                    <a:pt x="339" y="88"/>
                  </a:lnTo>
                  <a:lnTo>
                    <a:pt x="346" y="89"/>
                  </a:lnTo>
                  <a:lnTo>
                    <a:pt x="366" y="87"/>
                  </a:lnTo>
                  <a:lnTo>
                    <a:pt x="385" y="81"/>
                  </a:lnTo>
                  <a:lnTo>
                    <a:pt x="398" y="74"/>
                  </a:lnTo>
                  <a:lnTo>
                    <a:pt x="401" y="69"/>
                  </a:lnTo>
                  <a:lnTo>
                    <a:pt x="398" y="68"/>
                  </a:lnTo>
                  <a:lnTo>
                    <a:pt x="377" y="65"/>
                  </a:lnTo>
                  <a:lnTo>
                    <a:pt x="364" y="55"/>
                  </a:lnTo>
                  <a:lnTo>
                    <a:pt x="361" y="37"/>
                  </a:lnTo>
                  <a:lnTo>
                    <a:pt x="364" y="2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e 18"/>
          <p:cNvGrpSpPr/>
          <p:nvPr/>
        </p:nvGrpSpPr>
        <p:grpSpPr>
          <a:xfrm>
            <a:off x="4143372" y="1564176"/>
            <a:ext cx="285752" cy="650378"/>
            <a:chOff x="4143372" y="1564176"/>
            <a:chExt cx="295276" cy="785818"/>
          </a:xfrm>
        </p:grpSpPr>
        <p:sp>
          <p:nvSpPr>
            <p:cNvPr id="15" name="Ellipse 14"/>
            <p:cNvSpPr/>
            <p:nvPr/>
          </p:nvSpPr>
          <p:spPr>
            <a:xfrm>
              <a:off x="4143372" y="1564176"/>
              <a:ext cx="71438" cy="78581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227336" y="1564176"/>
              <a:ext cx="71438" cy="78581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4286248" y="1564176"/>
              <a:ext cx="71438" cy="78581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4367210" y="1564176"/>
              <a:ext cx="71438" cy="78581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llipse 19"/>
          <p:cNvSpPr/>
          <p:nvPr/>
        </p:nvSpPr>
        <p:spPr>
          <a:xfrm>
            <a:off x="3786182" y="1857364"/>
            <a:ext cx="71438" cy="71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704522" y="1857364"/>
            <a:ext cx="81660" cy="71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357554" y="135729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TcR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391546" y="1621025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CD3</a:t>
            </a:r>
            <a:endParaRPr lang="fr-FR" sz="1400" dirty="0"/>
          </a:p>
        </p:txBody>
      </p:sp>
      <p:cxnSp>
        <p:nvCxnSpPr>
          <p:cNvPr id="25" name="Connecteur droit avec flèche 24"/>
          <p:cNvCxnSpPr/>
          <p:nvPr/>
        </p:nvCxnSpPr>
        <p:spPr>
          <a:xfrm rot="16200000" flipH="1">
            <a:off x="3714744" y="2786058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500430" y="309686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Calmoduline </a:t>
            </a:r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491622" y="371475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Calcineurine</a:t>
            </a:r>
            <a:r>
              <a:rPr lang="fr-FR" sz="1400" dirty="0" smtClean="0"/>
              <a:t>  </a:t>
            </a:r>
            <a:endParaRPr lang="fr-FR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3634498" y="4335669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NF-AT  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357554" y="5000636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NF-AT  </a:t>
            </a:r>
            <a:endParaRPr lang="fr-FR" sz="1400" dirty="0"/>
          </a:p>
        </p:txBody>
      </p:sp>
      <p:sp>
        <p:nvSpPr>
          <p:cNvPr id="30" name="Forme libre 29"/>
          <p:cNvSpPr/>
          <p:nvPr/>
        </p:nvSpPr>
        <p:spPr>
          <a:xfrm>
            <a:off x="2857488" y="4714884"/>
            <a:ext cx="2674902" cy="849683"/>
          </a:xfrm>
          <a:custGeom>
            <a:avLst/>
            <a:gdLst>
              <a:gd name="connsiteX0" fmla="*/ 0 w 2354894"/>
              <a:gd name="connsiteY0" fmla="*/ 787053 h 849683"/>
              <a:gd name="connsiteX1" fmla="*/ 726510 w 2354894"/>
              <a:gd name="connsiteY1" fmla="*/ 185803 h 849683"/>
              <a:gd name="connsiteX2" fmla="*/ 1553228 w 2354894"/>
              <a:gd name="connsiteY2" fmla="*/ 110647 h 849683"/>
              <a:gd name="connsiteX3" fmla="*/ 2354894 w 2354894"/>
              <a:gd name="connsiteY3" fmla="*/ 849683 h 84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894" h="849683">
                <a:moveTo>
                  <a:pt x="0" y="787053"/>
                </a:moveTo>
                <a:cubicBezTo>
                  <a:pt x="233819" y="542795"/>
                  <a:pt x="467639" y="298537"/>
                  <a:pt x="726510" y="185803"/>
                </a:cubicBezTo>
                <a:cubicBezTo>
                  <a:pt x="985381" y="73069"/>
                  <a:pt x="1281831" y="0"/>
                  <a:pt x="1553228" y="110647"/>
                </a:cubicBezTo>
                <a:cubicBezTo>
                  <a:pt x="1824625" y="221294"/>
                  <a:pt x="2089759" y="535488"/>
                  <a:pt x="2354894" y="849683"/>
                </a:cubicBezTo>
              </a:path>
            </a:pathLst>
          </a:custGeom>
          <a:ln w="28575" cmpd="dbl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3500430" y="3118196"/>
            <a:ext cx="1071570" cy="285752"/>
          </a:xfrm>
          <a:prstGeom prst="ellipse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3500430" y="3736777"/>
            <a:ext cx="1071570" cy="285752"/>
          </a:xfrm>
          <a:prstGeom prst="ellipse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652830" y="4332642"/>
            <a:ext cx="633418" cy="285752"/>
          </a:xfrm>
          <a:prstGeom prst="ellipse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3357554" y="5022661"/>
            <a:ext cx="633418" cy="285752"/>
          </a:xfrm>
          <a:prstGeom prst="ellipse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37"/>
          <p:cNvGrpSpPr/>
          <p:nvPr/>
        </p:nvGrpSpPr>
        <p:grpSpPr>
          <a:xfrm>
            <a:off x="3428992" y="5286388"/>
            <a:ext cx="1411937" cy="214314"/>
            <a:chOff x="5874707" y="4672208"/>
            <a:chExt cx="1653435" cy="325677"/>
          </a:xfrm>
        </p:grpSpPr>
        <p:sp>
          <p:nvSpPr>
            <p:cNvPr id="36" name="Forme libre 35"/>
            <p:cNvSpPr/>
            <p:nvPr/>
          </p:nvSpPr>
          <p:spPr>
            <a:xfrm>
              <a:off x="5874707" y="4684734"/>
              <a:ext cx="1653435" cy="300625"/>
            </a:xfrm>
            <a:custGeom>
              <a:avLst/>
              <a:gdLst>
                <a:gd name="connsiteX0" fmla="*/ 0 w 1653435"/>
                <a:gd name="connsiteY0" fmla="*/ 300625 h 300625"/>
                <a:gd name="connsiteX1" fmla="*/ 150312 w 1653435"/>
                <a:gd name="connsiteY1" fmla="*/ 75156 h 300625"/>
                <a:gd name="connsiteX2" fmla="*/ 375781 w 1653435"/>
                <a:gd name="connsiteY2" fmla="*/ 275573 h 300625"/>
                <a:gd name="connsiteX3" fmla="*/ 563671 w 1653435"/>
                <a:gd name="connsiteY3" fmla="*/ 62630 h 300625"/>
                <a:gd name="connsiteX4" fmla="*/ 751561 w 1653435"/>
                <a:gd name="connsiteY4" fmla="*/ 275573 h 300625"/>
                <a:gd name="connsiteX5" fmla="*/ 914400 w 1653435"/>
                <a:gd name="connsiteY5" fmla="*/ 75156 h 300625"/>
                <a:gd name="connsiteX6" fmla="*/ 1102290 w 1653435"/>
                <a:gd name="connsiteY6" fmla="*/ 250521 h 300625"/>
                <a:gd name="connsiteX7" fmla="*/ 1227551 w 1653435"/>
                <a:gd name="connsiteY7" fmla="*/ 162839 h 300625"/>
                <a:gd name="connsiteX8" fmla="*/ 1302707 w 1653435"/>
                <a:gd name="connsiteY8" fmla="*/ 12526 h 300625"/>
                <a:gd name="connsiteX9" fmla="*/ 1453019 w 1653435"/>
                <a:gd name="connsiteY9" fmla="*/ 237995 h 300625"/>
                <a:gd name="connsiteX10" fmla="*/ 1653435 w 1653435"/>
                <a:gd name="connsiteY10" fmla="*/ 12526 h 30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435" h="300625">
                  <a:moveTo>
                    <a:pt x="0" y="300625"/>
                  </a:moveTo>
                  <a:cubicBezTo>
                    <a:pt x="43841" y="189978"/>
                    <a:pt x="87682" y="79331"/>
                    <a:pt x="150312" y="75156"/>
                  </a:cubicBezTo>
                  <a:cubicBezTo>
                    <a:pt x="212942" y="70981"/>
                    <a:pt x="306888" y="277661"/>
                    <a:pt x="375781" y="275573"/>
                  </a:cubicBezTo>
                  <a:cubicBezTo>
                    <a:pt x="444674" y="273485"/>
                    <a:pt x="501041" y="62630"/>
                    <a:pt x="563671" y="62630"/>
                  </a:cubicBezTo>
                  <a:cubicBezTo>
                    <a:pt x="626301" y="62630"/>
                    <a:pt x="693106" y="273485"/>
                    <a:pt x="751561" y="275573"/>
                  </a:cubicBezTo>
                  <a:cubicBezTo>
                    <a:pt x="810016" y="277661"/>
                    <a:pt x="855945" y="79331"/>
                    <a:pt x="914400" y="75156"/>
                  </a:cubicBezTo>
                  <a:cubicBezTo>
                    <a:pt x="972855" y="70981"/>
                    <a:pt x="1050098" y="235907"/>
                    <a:pt x="1102290" y="250521"/>
                  </a:cubicBezTo>
                  <a:cubicBezTo>
                    <a:pt x="1154482" y="265135"/>
                    <a:pt x="1194148" y="202505"/>
                    <a:pt x="1227551" y="162839"/>
                  </a:cubicBezTo>
                  <a:cubicBezTo>
                    <a:pt x="1260954" y="123173"/>
                    <a:pt x="1265129" y="0"/>
                    <a:pt x="1302707" y="12526"/>
                  </a:cubicBezTo>
                  <a:cubicBezTo>
                    <a:pt x="1340285" y="25052"/>
                    <a:pt x="1394564" y="237995"/>
                    <a:pt x="1453019" y="237995"/>
                  </a:cubicBezTo>
                  <a:cubicBezTo>
                    <a:pt x="1511474" y="237995"/>
                    <a:pt x="1582454" y="125260"/>
                    <a:pt x="1653435" y="12526"/>
                  </a:cubicBezTo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5962389" y="4672208"/>
              <a:ext cx="1415441" cy="325677"/>
            </a:xfrm>
            <a:custGeom>
              <a:avLst/>
              <a:gdLst>
                <a:gd name="connsiteX0" fmla="*/ 0 w 1415441"/>
                <a:gd name="connsiteY0" fmla="*/ 325677 h 325677"/>
                <a:gd name="connsiteX1" fmla="*/ 162838 w 1415441"/>
                <a:gd name="connsiteY1" fmla="*/ 62630 h 325677"/>
                <a:gd name="connsiteX2" fmla="*/ 450937 w 1415441"/>
                <a:gd name="connsiteY2" fmla="*/ 300625 h 325677"/>
                <a:gd name="connsiteX3" fmla="*/ 638827 w 1415441"/>
                <a:gd name="connsiteY3" fmla="*/ 100208 h 325677"/>
                <a:gd name="connsiteX4" fmla="*/ 851770 w 1415441"/>
                <a:gd name="connsiteY4" fmla="*/ 288099 h 325677"/>
                <a:gd name="connsiteX5" fmla="*/ 1027134 w 1415441"/>
                <a:gd name="connsiteY5" fmla="*/ 87682 h 325677"/>
                <a:gd name="connsiteX6" fmla="*/ 1202499 w 1415441"/>
                <a:gd name="connsiteY6" fmla="*/ 275573 h 325677"/>
                <a:gd name="connsiteX7" fmla="*/ 1415441 w 1415441"/>
                <a:gd name="connsiteY7" fmla="*/ 0 h 32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5441" h="325677">
                  <a:moveTo>
                    <a:pt x="0" y="325677"/>
                  </a:moveTo>
                  <a:cubicBezTo>
                    <a:pt x="43841" y="196241"/>
                    <a:pt x="87682" y="66805"/>
                    <a:pt x="162838" y="62630"/>
                  </a:cubicBezTo>
                  <a:cubicBezTo>
                    <a:pt x="237994" y="58455"/>
                    <a:pt x="371606" y="294362"/>
                    <a:pt x="450937" y="300625"/>
                  </a:cubicBezTo>
                  <a:cubicBezTo>
                    <a:pt x="530268" y="306888"/>
                    <a:pt x="572022" y="102296"/>
                    <a:pt x="638827" y="100208"/>
                  </a:cubicBezTo>
                  <a:cubicBezTo>
                    <a:pt x="705632" y="98120"/>
                    <a:pt x="787052" y="290187"/>
                    <a:pt x="851770" y="288099"/>
                  </a:cubicBezTo>
                  <a:cubicBezTo>
                    <a:pt x="916488" y="286011"/>
                    <a:pt x="968679" y="89770"/>
                    <a:pt x="1027134" y="87682"/>
                  </a:cubicBezTo>
                  <a:cubicBezTo>
                    <a:pt x="1085589" y="85594"/>
                    <a:pt x="1137781" y="290187"/>
                    <a:pt x="1202499" y="275573"/>
                  </a:cubicBezTo>
                  <a:cubicBezTo>
                    <a:pt x="1267217" y="260959"/>
                    <a:pt x="1341329" y="130479"/>
                    <a:pt x="1415441" y="0"/>
                  </a:cubicBezTo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47"/>
          <p:cNvGrpSpPr/>
          <p:nvPr/>
        </p:nvGrpSpPr>
        <p:grpSpPr>
          <a:xfrm>
            <a:off x="4143372" y="5214950"/>
            <a:ext cx="357984" cy="80246"/>
            <a:chOff x="6642908" y="4277448"/>
            <a:chExt cx="500860" cy="223916"/>
          </a:xfrm>
        </p:grpSpPr>
        <p:cxnSp>
          <p:nvCxnSpPr>
            <p:cNvPr id="45" name="Connecteur droit 44"/>
            <p:cNvCxnSpPr/>
            <p:nvPr/>
          </p:nvCxnSpPr>
          <p:spPr>
            <a:xfrm rot="5400000" flipH="1" flipV="1">
              <a:off x="6536545" y="4393413"/>
              <a:ext cx="214314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>
              <a:off x="6643702" y="4277448"/>
              <a:ext cx="500066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48"/>
          <p:cNvGrpSpPr/>
          <p:nvPr/>
        </p:nvGrpSpPr>
        <p:grpSpPr>
          <a:xfrm>
            <a:off x="4572000" y="5206142"/>
            <a:ext cx="357984" cy="80246"/>
            <a:chOff x="6642908" y="4277448"/>
            <a:chExt cx="500860" cy="223916"/>
          </a:xfrm>
        </p:grpSpPr>
        <p:cxnSp>
          <p:nvCxnSpPr>
            <p:cNvPr id="50" name="Connecteur droit 49"/>
            <p:cNvCxnSpPr/>
            <p:nvPr/>
          </p:nvCxnSpPr>
          <p:spPr>
            <a:xfrm rot="5400000" flipH="1" flipV="1">
              <a:off x="6536545" y="4393413"/>
              <a:ext cx="214314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>
              <a:off x="6643702" y="4277448"/>
              <a:ext cx="500066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ZoneTexte 51"/>
          <p:cNvSpPr txBox="1"/>
          <p:nvPr/>
        </p:nvSpPr>
        <p:spPr>
          <a:xfrm>
            <a:off x="4130846" y="5004354"/>
            <a:ext cx="352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IL2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4500562" y="5000636"/>
            <a:ext cx="433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IL2R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357818" y="5143512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noyau</a:t>
            </a:r>
          </a:p>
        </p:txBody>
      </p:sp>
      <p:cxnSp>
        <p:nvCxnSpPr>
          <p:cNvPr id="56" name="Connecteur droit avec flèche 55"/>
          <p:cNvCxnSpPr>
            <a:stCxn id="31" idx="4"/>
          </p:cNvCxnSpPr>
          <p:nvPr/>
        </p:nvCxnSpPr>
        <p:spPr>
          <a:xfrm rot="16200000" flipH="1">
            <a:off x="3921468" y="3518694"/>
            <a:ext cx="265213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rot="5400000">
            <a:off x="3922212" y="4147200"/>
            <a:ext cx="192289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rot="5400000">
            <a:off x="3679025" y="4822041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ecteurs 62"/>
          <p:cNvSpPr/>
          <p:nvPr/>
        </p:nvSpPr>
        <p:spPr>
          <a:xfrm rot="19049628">
            <a:off x="5402139" y="3203813"/>
            <a:ext cx="500066" cy="500066"/>
          </a:xfrm>
          <a:prstGeom prst="pi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396982" y="3402584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FKBP  </a:t>
            </a:r>
            <a:endParaRPr lang="fr-FR" sz="1400" dirty="0"/>
          </a:p>
        </p:txBody>
      </p:sp>
      <p:sp>
        <p:nvSpPr>
          <p:cNvPr id="65" name="Forme libre 64"/>
          <p:cNvSpPr/>
          <p:nvPr/>
        </p:nvSpPr>
        <p:spPr>
          <a:xfrm>
            <a:off x="5268186" y="3924372"/>
            <a:ext cx="1089764" cy="475989"/>
          </a:xfrm>
          <a:custGeom>
            <a:avLst/>
            <a:gdLst>
              <a:gd name="connsiteX0" fmla="*/ 0 w 1089764"/>
              <a:gd name="connsiteY0" fmla="*/ 0 h 475989"/>
              <a:gd name="connsiteX1" fmla="*/ 1089764 w 1089764"/>
              <a:gd name="connsiteY1" fmla="*/ 0 h 475989"/>
              <a:gd name="connsiteX2" fmla="*/ 1089764 w 1089764"/>
              <a:gd name="connsiteY2" fmla="*/ 125261 h 475989"/>
              <a:gd name="connsiteX3" fmla="*/ 951978 w 1089764"/>
              <a:gd name="connsiteY3" fmla="*/ 125261 h 475989"/>
              <a:gd name="connsiteX4" fmla="*/ 951978 w 1089764"/>
              <a:gd name="connsiteY4" fmla="*/ 338203 h 475989"/>
              <a:gd name="connsiteX5" fmla="*/ 1077238 w 1089764"/>
              <a:gd name="connsiteY5" fmla="*/ 338203 h 475989"/>
              <a:gd name="connsiteX6" fmla="*/ 1077238 w 1089764"/>
              <a:gd name="connsiteY6" fmla="*/ 475989 h 475989"/>
              <a:gd name="connsiteX7" fmla="*/ 0 w 1089764"/>
              <a:gd name="connsiteY7" fmla="*/ 475989 h 475989"/>
              <a:gd name="connsiteX8" fmla="*/ 0 w 1089764"/>
              <a:gd name="connsiteY8" fmla="*/ 0 h 47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764" h="475989">
                <a:moveTo>
                  <a:pt x="0" y="0"/>
                </a:moveTo>
                <a:lnTo>
                  <a:pt x="1089764" y="0"/>
                </a:lnTo>
                <a:lnTo>
                  <a:pt x="1089764" y="125261"/>
                </a:lnTo>
                <a:lnTo>
                  <a:pt x="951978" y="125261"/>
                </a:lnTo>
                <a:lnTo>
                  <a:pt x="951978" y="338203"/>
                </a:lnTo>
                <a:lnTo>
                  <a:pt x="1077238" y="338203"/>
                </a:lnTo>
                <a:lnTo>
                  <a:pt x="1077238" y="475989"/>
                </a:lnTo>
                <a:lnTo>
                  <a:pt x="0" y="4759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5254106" y="4023501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cyclophiline</a:t>
            </a:r>
            <a:r>
              <a:rPr lang="fr-FR" sz="1400" dirty="0" smtClean="0"/>
              <a:t>  </a:t>
            </a:r>
            <a:endParaRPr lang="fr-FR" sz="1400" dirty="0"/>
          </a:p>
        </p:txBody>
      </p:sp>
      <p:sp>
        <p:nvSpPr>
          <p:cNvPr id="67" name="Forme libre 66"/>
          <p:cNvSpPr/>
          <p:nvPr/>
        </p:nvSpPr>
        <p:spPr>
          <a:xfrm>
            <a:off x="5064448" y="3260493"/>
            <a:ext cx="162838" cy="1240077"/>
          </a:xfrm>
          <a:custGeom>
            <a:avLst/>
            <a:gdLst>
              <a:gd name="connsiteX0" fmla="*/ 162838 w 162838"/>
              <a:gd name="connsiteY0" fmla="*/ 0 h 1240077"/>
              <a:gd name="connsiteX1" fmla="*/ 0 w 162838"/>
              <a:gd name="connsiteY1" fmla="*/ 0 h 1240077"/>
              <a:gd name="connsiteX2" fmla="*/ 0 w 162838"/>
              <a:gd name="connsiteY2" fmla="*/ 1240077 h 1240077"/>
              <a:gd name="connsiteX3" fmla="*/ 125260 w 162838"/>
              <a:gd name="connsiteY3" fmla="*/ 1240077 h 1240077"/>
              <a:gd name="connsiteX4" fmla="*/ 125260 w 162838"/>
              <a:gd name="connsiteY4" fmla="*/ 1240077 h 124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838" h="1240077">
                <a:moveTo>
                  <a:pt x="162838" y="0"/>
                </a:moveTo>
                <a:lnTo>
                  <a:pt x="0" y="0"/>
                </a:lnTo>
                <a:lnTo>
                  <a:pt x="0" y="1240077"/>
                </a:lnTo>
                <a:lnTo>
                  <a:pt x="125260" y="1240077"/>
                </a:lnTo>
                <a:lnTo>
                  <a:pt x="125260" y="124007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9" name="Connecteur droit 68"/>
          <p:cNvCxnSpPr/>
          <p:nvPr/>
        </p:nvCxnSpPr>
        <p:spPr>
          <a:xfrm rot="10800000">
            <a:off x="4682602" y="3902650"/>
            <a:ext cx="35719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rot="5400000">
            <a:off x="4539726" y="3902650"/>
            <a:ext cx="28575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61460" y="4093276"/>
            <a:ext cx="285752" cy="142876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6643702" y="2285992"/>
            <a:ext cx="285752" cy="142876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/>
          <p:cNvSpPr txBox="1"/>
          <p:nvPr/>
        </p:nvSpPr>
        <p:spPr>
          <a:xfrm>
            <a:off x="7072330" y="228599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Cyclosporine A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(</a:t>
            </a:r>
            <a:r>
              <a:rPr lang="fr-FR" sz="1400" dirty="0" err="1" smtClean="0">
                <a:solidFill>
                  <a:srgbClr val="FF0000"/>
                </a:solidFill>
              </a:rPr>
              <a:t>CsA</a:t>
            </a:r>
            <a:r>
              <a:rPr lang="fr-FR" sz="1400" dirty="0" smtClean="0">
                <a:solidFill>
                  <a:srgbClr val="FF0000"/>
                </a:solidFill>
              </a:rPr>
              <a:t>) 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4572000" y="211996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FK506 (</a:t>
            </a:r>
            <a:r>
              <a:rPr lang="fr-FR" sz="1400" dirty="0" err="1" smtClean="0">
                <a:solidFill>
                  <a:srgbClr val="FF0000"/>
                </a:solidFill>
              </a:rPr>
              <a:t>tacrolimus</a:t>
            </a:r>
            <a:r>
              <a:rPr lang="fr-FR" sz="1400" dirty="0" smtClean="0">
                <a:solidFill>
                  <a:srgbClr val="FF0000"/>
                </a:solidFill>
              </a:rPr>
              <a:t>)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79" name="Forme libre 78"/>
          <p:cNvSpPr/>
          <p:nvPr/>
        </p:nvSpPr>
        <p:spPr>
          <a:xfrm>
            <a:off x="5724395" y="2567836"/>
            <a:ext cx="160750" cy="551145"/>
          </a:xfrm>
          <a:custGeom>
            <a:avLst/>
            <a:gdLst>
              <a:gd name="connsiteX0" fmla="*/ 137786 w 160750"/>
              <a:gd name="connsiteY0" fmla="*/ 0 h 551145"/>
              <a:gd name="connsiteX1" fmla="*/ 137786 w 160750"/>
              <a:gd name="connsiteY1" fmla="*/ 275572 h 551145"/>
              <a:gd name="connsiteX2" fmla="*/ 0 w 160750"/>
              <a:gd name="connsiteY2" fmla="*/ 551145 h 55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50" h="551145">
                <a:moveTo>
                  <a:pt x="137786" y="0"/>
                </a:moveTo>
                <a:cubicBezTo>
                  <a:pt x="149268" y="91857"/>
                  <a:pt x="160750" y="183715"/>
                  <a:pt x="137786" y="275572"/>
                </a:cubicBezTo>
                <a:cubicBezTo>
                  <a:pt x="114822" y="367429"/>
                  <a:pt x="57411" y="459287"/>
                  <a:pt x="0" y="551145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 79"/>
          <p:cNvSpPr/>
          <p:nvPr/>
        </p:nvSpPr>
        <p:spPr>
          <a:xfrm>
            <a:off x="6601216" y="2530258"/>
            <a:ext cx="248434" cy="1490597"/>
          </a:xfrm>
          <a:custGeom>
            <a:avLst/>
            <a:gdLst>
              <a:gd name="connsiteX0" fmla="*/ 212943 w 248434"/>
              <a:gd name="connsiteY0" fmla="*/ 0 h 1490597"/>
              <a:gd name="connsiteX1" fmla="*/ 212943 w 248434"/>
              <a:gd name="connsiteY1" fmla="*/ 789139 h 1490597"/>
              <a:gd name="connsiteX2" fmla="*/ 0 w 248434"/>
              <a:gd name="connsiteY2" fmla="*/ 1490597 h 149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434" h="1490597">
                <a:moveTo>
                  <a:pt x="212943" y="0"/>
                </a:moveTo>
                <a:cubicBezTo>
                  <a:pt x="230688" y="270353"/>
                  <a:pt x="248434" y="540706"/>
                  <a:pt x="212943" y="789139"/>
                </a:cubicBezTo>
                <a:cubicBezTo>
                  <a:pt x="177453" y="1037572"/>
                  <a:pt x="88726" y="1264084"/>
                  <a:pt x="0" y="1490597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/>
          <p:cNvSpPr/>
          <p:nvPr/>
        </p:nvSpPr>
        <p:spPr>
          <a:xfrm rot="10800000">
            <a:off x="5715008" y="2214554"/>
            <a:ext cx="357190" cy="28575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isocèle 67"/>
          <p:cNvSpPr/>
          <p:nvPr/>
        </p:nvSpPr>
        <p:spPr>
          <a:xfrm rot="10800000">
            <a:off x="5500694" y="3189634"/>
            <a:ext cx="285752" cy="214314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5214942" y="450057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Immunophilines</a:t>
            </a:r>
            <a:r>
              <a:rPr lang="fr-FR" sz="1400" dirty="0" smtClean="0"/>
              <a:t> : proline-isomérase</a:t>
            </a:r>
            <a:endParaRPr lang="fr-FR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oneTexte 60"/>
          <p:cNvSpPr txBox="1"/>
          <p:nvPr/>
        </p:nvSpPr>
        <p:spPr>
          <a:xfrm>
            <a:off x="428596" y="1643050"/>
            <a:ext cx="79296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500" dirty="0" smtClean="0"/>
              <a:t>Ciclosporine est le nom générique d’une famille de peptides cycliques hydrophobes d’origine fongique, dont le prototype est la ciclosporine A (</a:t>
            </a:r>
            <a:r>
              <a:rPr lang="fr-FR" sz="1500" dirty="0" err="1" smtClean="0"/>
              <a:t>Sandimmun</a:t>
            </a:r>
            <a:r>
              <a:rPr lang="fr-FR" sz="1500" dirty="0" smtClean="0">
                <a:sym typeface="Symbol"/>
              </a:rPr>
              <a:t></a:t>
            </a:r>
            <a:r>
              <a:rPr lang="fr-FR" sz="1500" dirty="0" smtClean="0"/>
              <a:t>, </a:t>
            </a:r>
            <a:r>
              <a:rPr lang="fr-FR" sz="1500" dirty="0" err="1" smtClean="0"/>
              <a:t>Néoral</a:t>
            </a:r>
            <a:r>
              <a:rPr lang="fr-FR" sz="1500" dirty="0" smtClean="0">
                <a:sym typeface="Symbol"/>
              </a:rPr>
              <a:t></a:t>
            </a:r>
            <a:r>
              <a:rPr lang="fr-FR" sz="1500" dirty="0" smtClean="0"/>
              <a:t>).</a:t>
            </a:r>
          </a:p>
          <a:p>
            <a:pPr algn="just"/>
            <a:endParaRPr lang="fr-FR" sz="500" dirty="0"/>
          </a:p>
          <a:p>
            <a:pPr algn="just"/>
            <a:r>
              <a:rPr lang="fr-FR" sz="1500" dirty="0" smtClean="0"/>
              <a:t>Son action est :</a:t>
            </a:r>
          </a:p>
          <a:p>
            <a:pPr algn="just"/>
            <a:endParaRPr lang="fr-FR" sz="300" dirty="0" smtClean="0"/>
          </a:p>
          <a:p>
            <a:pPr lvl="1" algn="just">
              <a:buFont typeface="Wingdings" pitchFamily="2" charset="2"/>
              <a:buChar char="§"/>
            </a:pPr>
            <a:r>
              <a:rPr lang="fr-FR" sz="1500" dirty="0"/>
              <a:t> </a:t>
            </a:r>
            <a:r>
              <a:rPr lang="fr-FR" sz="1500" dirty="0" smtClean="0"/>
              <a:t> Sélective sur les lymphocytes T CD4+ activés (n’affecte pas  les lymphocytes mémoires)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/>
              <a:t> </a:t>
            </a:r>
            <a:r>
              <a:rPr lang="fr-FR" sz="1500" dirty="0" smtClean="0"/>
              <a:t> Synergique avec les corticoïdes. 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1500" dirty="0"/>
              <a:t>  </a:t>
            </a:r>
            <a:r>
              <a:rPr lang="fr-FR" sz="1500" dirty="0" smtClean="0"/>
              <a:t>Totalement et rapidement réversible à l’arrêt du  traitement. </a:t>
            </a:r>
          </a:p>
          <a:p>
            <a:pPr lvl="1" algn="just"/>
            <a:endParaRPr lang="fr-FR" sz="500" dirty="0" smtClean="0"/>
          </a:p>
          <a:p>
            <a:r>
              <a:rPr lang="fr-FR" sz="1500" dirty="0" smtClean="0"/>
              <a:t>Effets secondaires : </a:t>
            </a:r>
            <a:r>
              <a:rPr lang="fr-FR" sz="1500" dirty="0" err="1" smtClean="0"/>
              <a:t>néphrotoxicité</a:t>
            </a:r>
            <a:r>
              <a:rPr lang="fr-FR" sz="1500" dirty="0" smtClean="0"/>
              <a:t>, lésions artériolaires, HTA. </a:t>
            </a:r>
            <a:endParaRPr lang="fr-FR" sz="1500" dirty="0"/>
          </a:p>
        </p:txBody>
      </p:sp>
      <p:sp>
        <p:nvSpPr>
          <p:cNvPr id="68" name="Rectangle 67"/>
          <p:cNvSpPr/>
          <p:nvPr/>
        </p:nvSpPr>
        <p:spPr>
          <a:xfrm>
            <a:off x="214282" y="1285860"/>
            <a:ext cx="37238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Cyclosporine A  (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Sandimmun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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Néoral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)</a:t>
            </a:r>
            <a:endParaRPr lang="fr-FR" sz="1500" b="1" dirty="0"/>
          </a:p>
        </p:txBody>
      </p:sp>
      <p:sp>
        <p:nvSpPr>
          <p:cNvPr id="70" name="Rectangle 69"/>
          <p:cNvSpPr/>
          <p:nvPr/>
        </p:nvSpPr>
        <p:spPr>
          <a:xfrm>
            <a:off x="217174" y="3643314"/>
            <a:ext cx="27424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FK506 (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tacrolimus,prograf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)</a:t>
            </a:r>
            <a:r>
              <a:rPr lang="fr-FR" sz="15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1500" b="1" dirty="0"/>
          </a:p>
        </p:txBody>
      </p:sp>
      <p:sp>
        <p:nvSpPr>
          <p:cNvPr id="74" name="ZoneTexte 73"/>
          <p:cNvSpPr txBox="1"/>
          <p:nvPr/>
        </p:nvSpPr>
        <p:spPr>
          <a:xfrm>
            <a:off x="428596" y="4000504"/>
            <a:ext cx="80724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500" dirty="0" smtClean="0"/>
              <a:t>FK506 est un macrolide fongique dont les propriétés et le mécanisme d’action sont proches de la cyclosporine A, mais qui agit a des doses beaucoup plus faibles. </a:t>
            </a:r>
          </a:p>
          <a:p>
            <a:pPr algn="just"/>
            <a:endParaRPr lang="fr-FR" sz="800" dirty="0"/>
          </a:p>
          <a:p>
            <a:pPr algn="just"/>
            <a:r>
              <a:rPr lang="fr-FR" sz="1500" dirty="0" smtClean="0"/>
              <a:t>Action sélective sur les lymphocytes T CD4+ activés.</a:t>
            </a:r>
          </a:p>
          <a:p>
            <a:pPr algn="just"/>
            <a:endParaRPr lang="fr-FR" sz="800" dirty="0"/>
          </a:p>
          <a:p>
            <a:pPr algn="just"/>
            <a:r>
              <a:rPr lang="fr-FR" sz="1500" dirty="0" smtClean="0"/>
              <a:t>Effets secondaires : insuffisance rénale, diabète. </a:t>
            </a:r>
            <a:endParaRPr lang="fr-FR" sz="1500" dirty="0"/>
          </a:p>
        </p:txBody>
      </p:sp>
      <p:sp>
        <p:nvSpPr>
          <p:cNvPr id="10" name="Rectangle 9"/>
          <p:cNvSpPr/>
          <p:nvPr/>
        </p:nvSpPr>
        <p:spPr>
          <a:xfrm>
            <a:off x="428596" y="47500"/>
            <a:ext cx="478634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4. Immunosuppresseurs à action spécifique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14314" y="426992"/>
            <a:ext cx="492919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8596" y="486771"/>
            <a:ext cx="7715304" cy="5847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a. Immunosuppresseurs agissant sur le 1</a:t>
            </a:r>
            <a:r>
              <a:rPr lang="fr-FR" sz="1600" b="1" baseline="30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er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signal d’activation : les anti-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calcineurine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 Ciclosporine A (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CsA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 et FK506 (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tacrolimus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  <a:endParaRPr lang="fr-FR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rganigramme : Données stockées 126"/>
          <p:cNvSpPr/>
          <p:nvPr/>
        </p:nvSpPr>
        <p:spPr>
          <a:xfrm rot="10800000">
            <a:off x="928662" y="5214950"/>
            <a:ext cx="428628" cy="214314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ZoneTexte 127"/>
          <p:cNvSpPr txBox="1"/>
          <p:nvPr/>
        </p:nvSpPr>
        <p:spPr>
          <a:xfrm>
            <a:off x="916136" y="5189898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RGC  </a:t>
            </a:r>
            <a:endParaRPr lang="fr-FR" sz="1400" dirty="0"/>
          </a:p>
        </p:txBody>
      </p:sp>
      <p:sp>
        <p:nvSpPr>
          <p:cNvPr id="17" name="Forme libre 16"/>
          <p:cNvSpPr/>
          <p:nvPr/>
        </p:nvSpPr>
        <p:spPr>
          <a:xfrm>
            <a:off x="1071538" y="3000372"/>
            <a:ext cx="7340252" cy="327765"/>
          </a:xfrm>
          <a:custGeom>
            <a:avLst/>
            <a:gdLst>
              <a:gd name="connsiteX0" fmla="*/ 0 w 7340252"/>
              <a:gd name="connsiteY0" fmla="*/ 327765 h 327765"/>
              <a:gd name="connsiteX1" fmla="*/ 3507288 w 7340252"/>
              <a:gd name="connsiteY1" fmla="*/ 27140 h 327765"/>
              <a:gd name="connsiteX2" fmla="*/ 7340252 w 7340252"/>
              <a:gd name="connsiteY2" fmla="*/ 164927 h 3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0252" h="327765">
                <a:moveTo>
                  <a:pt x="0" y="327765"/>
                </a:moveTo>
                <a:cubicBezTo>
                  <a:pt x="1141956" y="191022"/>
                  <a:pt x="2283913" y="54280"/>
                  <a:pt x="3507288" y="27140"/>
                </a:cubicBezTo>
                <a:cubicBezTo>
                  <a:pt x="4730663" y="0"/>
                  <a:pt x="6035457" y="82463"/>
                  <a:pt x="7340252" y="164927"/>
                </a:cubicBezTo>
              </a:path>
            </a:pathLst>
          </a:custGeom>
          <a:ln w="60325" cmpd="dbl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 rot="10800000">
            <a:off x="2000232" y="1785924"/>
            <a:ext cx="5429288" cy="327765"/>
          </a:xfrm>
          <a:custGeom>
            <a:avLst/>
            <a:gdLst>
              <a:gd name="connsiteX0" fmla="*/ 0 w 7340252"/>
              <a:gd name="connsiteY0" fmla="*/ 327765 h 327765"/>
              <a:gd name="connsiteX1" fmla="*/ 3507288 w 7340252"/>
              <a:gd name="connsiteY1" fmla="*/ 27140 h 327765"/>
              <a:gd name="connsiteX2" fmla="*/ 7340252 w 7340252"/>
              <a:gd name="connsiteY2" fmla="*/ 164927 h 3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0252" h="327765">
                <a:moveTo>
                  <a:pt x="0" y="327765"/>
                </a:moveTo>
                <a:cubicBezTo>
                  <a:pt x="1141956" y="191022"/>
                  <a:pt x="2283913" y="54280"/>
                  <a:pt x="3507288" y="27140"/>
                </a:cubicBezTo>
                <a:cubicBezTo>
                  <a:pt x="4730663" y="0"/>
                  <a:pt x="6035457" y="82463"/>
                  <a:pt x="7340252" y="164927"/>
                </a:cubicBezTo>
              </a:path>
            </a:pathLst>
          </a:custGeom>
          <a:ln w="60325" cmpd="dbl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42910" y="457122"/>
            <a:ext cx="7715304" cy="5847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b. Immunosuppresseurs agissant sur le 2</a:t>
            </a:r>
            <a:r>
              <a:rPr lang="fr-FR" sz="1600" b="1" baseline="30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ème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signal d’activation (signal de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costimulation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 : CTLA-4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Ig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et glucocorticoïdes.</a:t>
            </a:r>
            <a:endParaRPr lang="fr-FR" sz="16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1071546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La résultante de </a:t>
            </a:r>
            <a:r>
              <a:rPr lang="fr-FR" sz="1400" dirty="0" smtClean="0"/>
              <a:t>ce </a:t>
            </a:r>
            <a:r>
              <a:rPr lang="fr-FR" sz="1400" dirty="0" smtClean="0">
                <a:effectLst>
                  <a:reflection blurRad="6350" stA="55000" endA="300" endPos="45500" dir="5400000" sy="-100000" algn="bl" rotWithShape="0"/>
                </a:effectLst>
              </a:rPr>
              <a:t>2</a:t>
            </a:r>
            <a:r>
              <a:rPr lang="fr-FR" sz="1400" baseline="30000" dirty="0" smtClean="0">
                <a:effectLst>
                  <a:reflection blurRad="6350" stA="55000" endA="300" endPos="45500" dir="5400000" sy="-100000" algn="bl" rotWithShape="0"/>
                </a:effectLst>
              </a:rPr>
              <a:t>ème </a:t>
            </a:r>
            <a:r>
              <a:rPr lang="fr-FR" sz="1400" dirty="0" smtClean="0"/>
              <a:t>signal </a:t>
            </a:r>
            <a:r>
              <a:rPr lang="fr-FR" sz="1400" dirty="0"/>
              <a:t>est la fixation des facteurs de transcription </a:t>
            </a:r>
            <a:r>
              <a:rPr lang="fr-FR" sz="1400" dirty="0" smtClean="0"/>
              <a:t>AP1 et </a:t>
            </a:r>
            <a:r>
              <a:rPr lang="fr-FR" sz="1400" dirty="0"/>
              <a:t>NF-KB sur les promoteurs des </a:t>
            </a:r>
            <a:r>
              <a:rPr lang="fr-FR" sz="1400" dirty="0" smtClean="0"/>
              <a:t>gènes  </a:t>
            </a:r>
            <a:r>
              <a:rPr lang="fr-FR" sz="1400" dirty="0"/>
              <a:t>des </a:t>
            </a:r>
            <a:r>
              <a:rPr lang="fr-FR" sz="1400" dirty="0" smtClean="0"/>
              <a:t>cytokines :</a:t>
            </a:r>
            <a:endParaRPr lang="fr-FR" sz="1400" dirty="0"/>
          </a:p>
        </p:txBody>
      </p:sp>
      <p:grpSp>
        <p:nvGrpSpPr>
          <p:cNvPr id="2" name="Groupe 15"/>
          <p:cNvGrpSpPr/>
          <p:nvPr/>
        </p:nvGrpSpPr>
        <p:grpSpPr>
          <a:xfrm rot="4939269">
            <a:off x="3920907" y="2366087"/>
            <a:ext cx="1294169" cy="470919"/>
            <a:chOff x="3035641" y="3300902"/>
            <a:chExt cx="543613" cy="277053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 rot="11162388">
              <a:off x="3275571" y="3454440"/>
              <a:ext cx="287438" cy="123515"/>
            </a:xfrm>
            <a:custGeom>
              <a:avLst/>
              <a:gdLst/>
              <a:ahLst/>
              <a:cxnLst>
                <a:cxn ang="0">
                  <a:pos x="364" y="64"/>
                </a:cxn>
                <a:cxn ang="0">
                  <a:pos x="360" y="68"/>
                </a:cxn>
                <a:cxn ang="0">
                  <a:pos x="349" y="75"/>
                </a:cxn>
                <a:cxn ang="0">
                  <a:pos x="343" y="89"/>
                </a:cxn>
                <a:cxn ang="0">
                  <a:pos x="0" y="89"/>
                </a:cxn>
                <a:cxn ang="0">
                  <a:pos x="9" y="69"/>
                </a:cxn>
                <a:cxn ang="0">
                  <a:pos x="27" y="59"/>
                </a:cxn>
                <a:cxn ang="0">
                  <a:pos x="28" y="59"/>
                </a:cxn>
                <a:cxn ang="0">
                  <a:pos x="39" y="59"/>
                </a:cxn>
                <a:cxn ang="0">
                  <a:pos x="56" y="59"/>
                </a:cxn>
                <a:cxn ang="0">
                  <a:pos x="76" y="59"/>
                </a:cxn>
                <a:cxn ang="0">
                  <a:pos x="100" y="59"/>
                </a:cxn>
                <a:cxn ang="0">
                  <a:pos x="126" y="59"/>
                </a:cxn>
                <a:cxn ang="0">
                  <a:pos x="152" y="59"/>
                </a:cxn>
                <a:cxn ang="0">
                  <a:pos x="177" y="59"/>
                </a:cxn>
                <a:cxn ang="0">
                  <a:pos x="200" y="59"/>
                </a:cxn>
                <a:cxn ang="0">
                  <a:pos x="220" y="59"/>
                </a:cxn>
                <a:cxn ang="0">
                  <a:pos x="235" y="59"/>
                </a:cxn>
                <a:cxn ang="0">
                  <a:pos x="241" y="59"/>
                </a:cxn>
                <a:cxn ang="0">
                  <a:pos x="251" y="59"/>
                </a:cxn>
                <a:cxn ang="0">
                  <a:pos x="264" y="56"/>
                </a:cxn>
                <a:cxn ang="0">
                  <a:pos x="271" y="47"/>
                </a:cxn>
                <a:cxn ang="0">
                  <a:pos x="291" y="25"/>
                </a:cxn>
                <a:cxn ang="0">
                  <a:pos x="308" y="12"/>
                </a:cxn>
                <a:cxn ang="0">
                  <a:pos x="324" y="4"/>
                </a:cxn>
                <a:cxn ang="0">
                  <a:pos x="339" y="0"/>
                </a:cxn>
                <a:cxn ang="0">
                  <a:pos x="346" y="0"/>
                </a:cxn>
                <a:cxn ang="0">
                  <a:pos x="366" y="1"/>
                </a:cxn>
                <a:cxn ang="0">
                  <a:pos x="385" y="7"/>
                </a:cxn>
                <a:cxn ang="0">
                  <a:pos x="398" y="14"/>
                </a:cxn>
                <a:cxn ang="0">
                  <a:pos x="401" y="19"/>
                </a:cxn>
                <a:cxn ang="0">
                  <a:pos x="398" y="20"/>
                </a:cxn>
                <a:cxn ang="0">
                  <a:pos x="377" y="23"/>
                </a:cxn>
                <a:cxn ang="0">
                  <a:pos x="364" y="33"/>
                </a:cxn>
                <a:cxn ang="0">
                  <a:pos x="361" y="51"/>
                </a:cxn>
                <a:cxn ang="0">
                  <a:pos x="364" y="64"/>
                </a:cxn>
              </a:cxnLst>
              <a:rect l="0" t="0" r="r" b="b"/>
              <a:pathLst>
                <a:path w="401" h="90">
                  <a:moveTo>
                    <a:pt x="364" y="64"/>
                  </a:moveTo>
                  <a:lnTo>
                    <a:pt x="360" y="68"/>
                  </a:lnTo>
                  <a:lnTo>
                    <a:pt x="349" y="75"/>
                  </a:lnTo>
                  <a:lnTo>
                    <a:pt x="343" y="89"/>
                  </a:lnTo>
                  <a:lnTo>
                    <a:pt x="0" y="89"/>
                  </a:lnTo>
                  <a:lnTo>
                    <a:pt x="9" y="6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9" y="59"/>
                  </a:lnTo>
                  <a:lnTo>
                    <a:pt x="56" y="59"/>
                  </a:lnTo>
                  <a:lnTo>
                    <a:pt x="76" y="59"/>
                  </a:lnTo>
                  <a:lnTo>
                    <a:pt x="100" y="59"/>
                  </a:lnTo>
                  <a:lnTo>
                    <a:pt x="126" y="59"/>
                  </a:lnTo>
                  <a:lnTo>
                    <a:pt x="152" y="59"/>
                  </a:lnTo>
                  <a:lnTo>
                    <a:pt x="177" y="59"/>
                  </a:lnTo>
                  <a:lnTo>
                    <a:pt x="200" y="59"/>
                  </a:lnTo>
                  <a:lnTo>
                    <a:pt x="220" y="59"/>
                  </a:lnTo>
                  <a:lnTo>
                    <a:pt x="235" y="59"/>
                  </a:lnTo>
                  <a:lnTo>
                    <a:pt x="241" y="59"/>
                  </a:lnTo>
                  <a:lnTo>
                    <a:pt x="251" y="59"/>
                  </a:lnTo>
                  <a:lnTo>
                    <a:pt x="264" y="56"/>
                  </a:lnTo>
                  <a:lnTo>
                    <a:pt x="271" y="47"/>
                  </a:lnTo>
                  <a:lnTo>
                    <a:pt x="291" y="25"/>
                  </a:lnTo>
                  <a:lnTo>
                    <a:pt x="308" y="12"/>
                  </a:lnTo>
                  <a:lnTo>
                    <a:pt x="324" y="4"/>
                  </a:lnTo>
                  <a:lnTo>
                    <a:pt x="339" y="0"/>
                  </a:lnTo>
                  <a:lnTo>
                    <a:pt x="346" y="0"/>
                  </a:lnTo>
                  <a:lnTo>
                    <a:pt x="366" y="1"/>
                  </a:lnTo>
                  <a:lnTo>
                    <a:pt x="385" y="7"/>
                  </a:lnTo>
                  <a:lnTo>
                    <a:pt x="398" y="14"/>
                  </a:lnTo>
                  <a:lnTo>
                    <a:pt x="401" y="19"/>
                  </a:lnTo>
                  <a:lnTo>
                    <a:pt x="398" y="20"/>
                  </a:lnTo>
                  <a:lnTo>
                    <a:pt x="377" y="23"/>
                  </a:lnTo>
                  <a:lnTo>
                    <a:pt x="364" y="33"/>
                  </a:lnTo>
                  <a:lnTo>
                    <a:pt x="361" y="51"/>
                  </a:lnTo>
                  <a:lnTo>
                    <a:pt x="364" y="6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 rot="11162388">
              <a:off x="3291816" y="3300902"/>
              <a:ext cx="287438" cy="123515"/>
            </a:xfrm>
            <a:custGeom>
              <a:avLst/>
              <a:gdLst/>
              <a:ahLst/>
              <a:cxnLst>
                <a:cxn ang="0">
                  <a:pos x="364" y="25"/>
                </a:cxn>
                <a:cxn ang="0">
                  <a:pos x="360" y="20"/>
                </a:cxn>
                <a:cxn ang="0">
                  <a:pos x="349" y="14"/>
                </a:cxn>
                <a:cxn ang="0">
                  <a:pos x="343" y="0"/>
                </a:cxn>
                <a:cxn ang="0">
                  <a:pos x="0" y="0"/>
                </a:cxn>
                <a:cxn ang="0">
                  <a:pos x="9" y="19"/>
                </a:cxn>
                <a:cxn ang="0">
                  <a:pos x="27" y="29"/>
                </a:cxn>
                <a:cxn ang="0">
                  <a:pos x="28" y="29"/>
                </a:cxn>
                <a:cxn ang="0">
                  <a:pos x="39" y="29"/>
                </a:cxn>
                <a:cxn ang="0">
                  <a:pos x="56" y="29"/>
                </a:cxn>
                <a:cxn ang="0">
                  <a:pos x="76" y="29"/>
                </a:cxn>
                <a:cxn ang="0">
                  <a:pos x="100" y="29"/>
                </a:cxn>
                <a:cxn ang="0">
                  <a:pos x="126" y="29"/>
                </a:cxn>
                <a:cxn ang="0">
                  <a:pos x="152" y="29"/>
                </a:cxn>
                <a:cxn ang="0">
                  <a:pos x="177" y="29"/>
                </a:cxn>
                <a:cxn ang="0">
                  <a:pos x="200" y="29"/>
                </a:cxn>
                <a:cxn ang="0">
                  <a:pos x="220" y="29"/>
                </a:cxn>
                <a:cxn ang="0">
                  <a:pos x="235" y="29"/>
                </a:cxn>
                <a:cxn ang="0">
                  <a:pos x="241" y="29"/>
                </a:cxn>
                <a:cxn ang="0">
                  <a:pos x="251" y="29"/>
                </a:cxn>
                <a:cxn ang="0">
                  <a:pos x="264" y="32"/>
                </a:cxn>
                <a:cxn ang="0">
                  <a:pos x="271" y="42"/>
                </a:cxn>
                <a:cxn ang="0">
                  <a:pos x="291" y="63"/>
                </a:cxn>
                <a:cxn ang="0">
                  <a:pos x="308" y="77"/>
                </a:cxn>
                <a:cxn ang="0">
                  <a:pos x="324" y="84"/>
                </a:cxn>
                <a:cxn ang="0">
                  <a:pos x="339" y="88"/>
                </a:cxn>
                <a:cxn ang="0">
                  <a:pos x="346" y="89"/>
                </a:cxn>
                <a:cxn ang="0">
                  <a:pos x="366" y="87"/>
                </a:cxn>
                <a:cxn ang="0">
                  <a:pos x="385" y="81"/>
                </a:cxn>
                <a:cxn ang="0">
                  <a:pos x="398" y="74"/>
                </a:cxn>
                <a:cxn ang="0">
                  <a:pos x="401" y="69"/>
                </a:cxn>
                <a:cxn ang="0">
                  <a:pos x="398" y="68"/>
                </a:cxn>
                <a:cxn ang="0">
                  <a:pos x="377" y="65"/>
                </a:cxn>
                <a:cxn ang="0">
                  <a:pos x="364" y="55"/>
                </a:cxn>
                <a:cxn ang="0">
                  <a:pos x="361" y="37"/>
                </a:cxn>
                <a:cxn ang="0">
                  <a:pos x="364" y="25"/>
                </a:cxn>
              </a:cxnLst>
              <a:rect l="0" t="0" r="r" b="b"/>
              <a:pathLst>
                <a:path w="401" h="89">
                  <a:moveTo>
                    <a:pt x="364" y="25"/>
                  </a:moveTo>
                  <a:lnTo>
                    <a:pt x="360" y="20"/>
                  </a:lnTo>
                  <a:lnTo>
                    <a:pt x="349" y="14"/>
                  </a:lnTo>
                  <a:lnTo>
                    <a:pt x="343" y="0"/>
                  </a:lnTo>
                  <a:lnTo>
                    <a:pt x="0" y="0"/>
                  </a:lnTo>
                  <a:lnTo>
                    <a:pt x="9" y="19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39" y="29"/>
                  </a:lnTo>
                  <a:lnTo>
                    <a:pt x="56" y="29"/>
                  </a:lnTo>
                  <a:lnTo>
                    <a:pt x="76" y="29"/>
                  </a:lnTo>
                  <a:lnTo>
                    <a:pt x="100" y="29"/>
                  </a:lnTo>
                  <a:lnTo>
                    <a:pt x="126" y="29"/>
                  </a:lnTo>
                  <a:lnTo>
                    <a:pt x="152" y="29"/>
                  </a:lnTo>
                  <a:lnTo>
                    <a:pt x="177" y="29"/>
                  </a:lnTo>
                  <a:lnTo>
                    <a:pt x="200" y="29"/>
                  </a:lnTo>
                  <a:lnTo>
                    <a:pt x="220" y="29"/>
                  </a:lnTo>
                  <a:lnTo>
                    <a:pt x="235" y="29"/>
                  </a:lnTo>
                  <a:lnTo>
                    <a:pt x="241" y="29"/>
                  </a:lnTo>
                  <a:lnTo>
                    <a:pt x="251" y="29"/>
                  </a:lnTo>
                  <a:lnTo>
                    <a:pt x="264" y="32"/>
                  </a:lnTo>
                  <a:lnTo>
                    <a:pt x="271" y="42"/>
                  </a:lnTo>
                  <a:lnTo>
                    <a:pt x="291" y="63"/>
                  </a:lnTo>
                  <a:lnTo>
                    <a:pt x="308" y="77"/>
                  </a:lnTo>
                  <a:lnTo>
                    <a:pt x="324" y="84"/>
                  </a:lnTo>
                  <a:lnTo>
                    <a:pt x="339" y="88"/>
                  </a:lnTo>
                  <a:lnTo>
                    <a:pt x="346" y="89"/>
                  </a:lnTo>
                  <a:lnTo>
                    <a:pt x="366" y="87"/>
                  </a:lnTo>
                  <a:lnTo>
                    <a:pt x="385" y="81"/>
                  </a:lnTo>
                  <a:lnTo>
                    <a:pt x="398" y="74"/>
                  </a:lnTo>
                  <a:lnTo>
                    <a:pt x="401" y="69"/>
                  </a:lnTo>
                  <a:lnTo>
                    <a:pt x="398" y="68"/>
                  </a:lnTo>
                  <a:lnTo>
                    <a:pt x="377" y="65"/>
                  </a:lnTo>
                  <a:lnTo>
                    <a:pt x="364" y="55"/>
                  </a:lnTo>
                  <a:lnTo>
                    <a:pt x="361" y="37"/>
                  </a:lnTo>
                  <a:lnTo>
                    <a:pt x="364" y="2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 rot="16562388">
              <a:off x="3128894" y="3334427"/>
              <a:ext cx="70357" cy="256864"/>
            </a:xfrm>
            <a:custGeom>
              <a:avLst/>
              <a:gdLst/>
              <a:ahLst/>
              <a:cxnLst>
                <a:cxn ang="0">
                  <a:pos x="46" y="246"/>
                </a:cxn>
                <a:cxn ang="0">
                  <a:pos x="39" y="258"/>
                </a:cxn>
                <a:cxn ang="0">
                  <a:pos x="37" y="270"/>
                </a:cxn>
                <a:cxn ang="0">
                  <a:pos x="39" y="281"/>
                </a:cxn>
                <a:cxn ang="0">
                  <a:pos x="40" y="288"/>
                </a:cxn>
                <a:cxn ang="0">
                  <a:pos x="43" y="292"/>
                </a:cxn>
                <a:cxn ang="0">
                  <a:pos x="39" y="295"/>
                </a:cxn>
                <a:cxn ang="0">
                  <a:pos x="31" y="298"/>
                </a:cxn>
                <a:cxn ang="0">
                  <a:pos x="22" y="296"/>
                </a:cxn>
                <a:cxn ang="0">
                  <a:pos x="16" y="292"/>
                </a:cxn>
                <a:cxn ang="0">
                  <a:pos x="6" y="287"/>
                </a:cxn>
                <a:cxn ang="0">
                  <a:pos x="0" y="276"/>
                </a:cxn>
                <a:cxn ang="0">
                  <a:pos x="0" y="264"/>
                </a:cxn>
                <a:cxn ang="0">
                  <a:pos x="0" y="31"/>
                </a:cxn>
                <a:cxn ang="0">
                  <a:pos x="7" y="11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52" y="7"/>
                </a:cxn>
                <a:cxn ang="0">
                  <a:pos x="63" y="26"/>
                </a:cxn>
                <a:cxn ang="0">
                  <a:pos x="63" y="31"/>
                </a:cxn>
                <a:cxn ang="0">
                  <a:pos x="63" y="225"/>
                </a:cxn>
                <a:cxn ang="0">
                  <a:pos x="63" y="235"/>
                </a:cxn>
                <a:cxn ang="0">
                  <a:pos x="54" y="231"/>
                </a:cxn>
                <a:cxn ang="0">
                  <a:pos x="46" y="246"/>
                </a:cxn>
              </a:cxnLst>
              <a:rect l="0" t="0" r="r" b="b"/>
              <a:pathLst>
                <a:path w="64" h="299">
                  <a:moveTo>
                    <a:pt x="46" y="246"/>
                  </a:moveTo>
                  <a:lnTo>
                    <a:pt x="39" y="258"/>
                  </a:lnTo>
                  <a:lnTo>
                    <a:pt x="37" y="270"/>
                  </a:lnTo>
                  <a:lnTo>
                    <a:pt x="39" y="281"/>
                  </a:lnTo>
                  <a:lnTo>
                    <a:pt x="40" y="288"/>
                  </a:lnTo>
                  <a:lnTo>
                    <a:pt x="43" y="292"/>
                  </a:lnTo>
                  <a:lnTo>
                    <a:pt x="39" y="295"/>
                  </a:lnTo>
                  <a:lnTo>
                    <a:pt x="31" y="298"/>
                  </a:lnTo>
                  <a:lnTo>
                    <a:pt x="22" y="296"/>
                  </a:lnTo>
                  <a:lnTo>
                    <a:pt x="16" y="292"/>
                  </a:lnTo>
                  <a:lnTo>
                    <a:pt x="6" y="287"/>
                  </a:lnTo>
                  <a:lnTo>
                    <a:pt x="0" y="276"/>
                  </a:lnTo>
                  <a:lnTo>
                    <a:pt x="0" y="264"/>
                  </a:lnTo>
                  <a:lnTo>
                    <a:pt x="0" y="31"/>
                  </a:lnTo>
                  <a:lnTo>
                    <a:pt x="7" y="1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52" y="7"/>
                  </a:lnTo>
                  <a:lnTo>
                    <a:pt x="63" y="26"/>
                  </a:lnTo>
                  <a:lnTo>
                    <a:pt x="63" y="31"/>
                  </a:lnTo>
                  <a:lnTo>
                    <a:pt x="63" y="225"/>
                  </a:lnTo>
                  <a:lnTo>
                    <a:pt x="63" y="235"/>
                  </a:lnTo>
                  <a:lnTo>
                    <a:pt x="54" y="231"/>
                  </a:lnTo>
                  <a:lnTo>
                    <a:pt x="46" y="24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 rot="16562388">
              <a:off x="3141841" y="3227819"/>
              <a:ext cx="70357" cy="260570"/>
            </a:xfrm>
            <a:custGeom>
              <a:avLst/>
              <a:gdLst/>
              <a:ahLst/>
              <a:cxnLst>
                <a:cxn ang="0">
                  <a:pos x="17" y="246"/>
                </a:cxn>
                <a:cxn ang="0">
                  <a:pos x="24" y="258"/>
                </a:cxn>
                <a:cxn ang="0">
                  <a:pos x="26" y="270"/>
                </a:cxn>
                <a:cxn ang="0">
                  <a:pos x="24" y="281"/>
                </a:cxn>
                <a:cxn ang="0">
                  <a:pos x="23" y="288"/>
                </a:cxn>
                <a:cxn ang="0">
                  <a:pos x="20" y="292"/>
                </a:cxn>
                <a:cxn ang="0">
                  <a:pos x="24" y="295"/>
                </a:cxn>
                <a:cxn ang="0">
                  <a:pos x="32" y="298"/>
                </a:cxn>
                <a:cxn ang="0">
                  <a:pos x="40" y="296"/>
                </a:cxn>
                <a:cxn ang="0">
                  <a:pos x="47" y="292"/>
                </a:cxn>
                <a:cxn ang="0">
                  <a:pos x="57" y="287"/>
                </a:cxn>
                <a:cxn ang="0">
                  <a:pos x="63" y="276"/>
                </a:cxn>
                <a:cxn ang="0">
                  <a:pos x="63" y="264"/>
                </a:cxn>
                <a:cxn ang="0">
                  <a:pos x="63" y="31"/>
                </a:cxn>
                <a:cxn ang="0">
                  <a:pos x="56" y="11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11" y="7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225"/>
                </a:cxn>
                <a:cxn ang="0">
                  <a:pos x="0" y="235"/>
                </a:cxn>
                <a:cxn ang="0">
                  <a:pos x="9" y="231"/>
                </a:cxn>
                <a:cxn ang="0">
                  <a:pos x="17" y="246"/>
                </a:cxn>
              </a:cxnLst>
              <a:rect l="0" t="0" r="r" b="b"/>
              <a:pathLst>
                <a:path w="64" h="299">
                  <a:moveTo>
                    <a:pt x="17" y="246"/>
                  </a:moveTo>
                  <a:lnTo>
                    <a:pt x="24" y="258"/>
                  </a:lnTo>
                  <a:lnTo>
                    <a:pt x="26" y="270"/>
                  </a:lnTo>
                  <a:lnTo>
                    <a:pt x="24" y="281"/>
                  </a:lnTo>
                  <a:lnTo>
                    <a:pt x="23" y="288"/>
                  </a:lnTo>
                  <a:lnTo>
                    <a:pt x="20" y="292"/>
                  </a:lnTo>
                  <a:lnTo>
                    <a:pt x="24" y="295"/>
                  </a:lnTo>
                  <a:lnTo>
                    <a:pt x="32" y="298"/>
                  </a:lnTo>
                  <a:lnTo>
                    <a:pt x="40" y="296"/>
                  </a:lnTo>
                  <a:lnTo>
                    <a:pt x="47" y="292"/>
                  </a:lnTo>
                  <a:lnTo>
                    <a:pt x="57" y="287"/>
                  </a:lnTo>
                  <a:lnTo>
                    <a:pt x="63" y="276"/>
                  </a:lnTo>
                  <a:lnTo>
                    <a:pt x="63" y="264"/>
                  </a:lnTo>
                  <a:lnTo>
                    <a:pt x="63" y="31"/>
                  </a:lnTo>
                  <a:lnTo>
                    <a:pt x="56" y="11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11" y="7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225"/>
                  </a:lnTo>
                  <a:lnTo>
                    <a:pt x="0" y="235"/>
                  </a:lnTo>
                  <a:lnTo>
                    <a:pt x="9" y="231"/>
                  </a:lnTo>
                  <a:lnTo>
                    <a:pt x="17" y="24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 rot="11162388">
              <a:off x="3253911" y="3384318"/>
              <a:ext cx="62537" cy="7035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18"/>
          <p:cNvGrpSpPr/>
          <p:nvPr/>
        </p:nvGrpSpPr>
        <p:grpSpPr>
          <a:xfrm>
            <a:off x="4714876" y="2786058"/>
            <a:ext cx="214314" cy="436064"/>
            <a:chOff x="4143372" y="1564176"/>
            <a:chExt cx="295276" cy="785818"/>
          </a:xfrm>
        </p:grpSpPr>
        <p:sp>
          <p:nvSpPr>
            <p:cNvPr id="20" name="Ellipse 19"/>
            <p:cNvSpPr/>
            <p:nvPr/>
          </p:nvSpPr>
          <p:spPr>
            <a:xfrm>
              <a:off x="4143372" y="1564176"/>
              <a:ext cx="71438" cy="78581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227336" y="1564176"/>
              <a:ext cx="71438" cy="78581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286248" y="1564176"/>
              <a:ext cx="71438" cy="78581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4367210" y="1564176"/>
              <a:ext cx="71438" cy="78581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Ellipse 23"/>
          <p:cNvSpPr/>
          <p:nvPr/>
        </p:nvSpPr>
        <p:spPr>
          <a:xfrm>
            <a:off x="4429124" y="2864932"/>
            <a:ext cx="71438" cy="71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347464" y="2864932"/>
            <a:ext cx="81660" cy="71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27"/>
          <p:cNvGrpSpPr/>
          <p:nvPr/>
        </p:nvGrpSpPr>
        <p:grpSpPr>
          <a:xfrm rot="5203583">
            <a:off x="3092512" y="2488120"/>
            <a:ext cx="1141142" cy="181329"/>
            <a:chOff x="2607132" y="3490095"/>
            <a:chExt cx="508107" cy="107533"/>
          </a:xfrm>
        </p:grpSpPr>
        <p:sp>
          <p:nvSpPr>
            <p:cNvPr id="26" name="Freeform 3"/>
            <p:cNvSpPr>
              <a:spLocks/>
            </p:cNvSpPr>
            <p:nvPr/>
          </p:nvSpPr>
          <p:spPr bwMode="auto">
            <a:xfrm rot="290453">
              <a:off x="2607132" y="3490095"/>
              <a:ext cx="267270" cy="90587"/>
            </a:xfrm>
            <a:custGeom>
              <a:avLst/>
              <a:gdLst/>
              <a:ahLst/>
              <a:cxnLst>
                <a:cxn ang="0">
                  <a:pos x="327" y="106"/>
                </a:cxn>
                <a:cxn ang="0">
                  <a:pos x="350" y="103"/>
                </a:cxn>
                <a:cxn ang="0">
                  <a:pos x="368" y="96"/>
                </a:cxn>
                <a:cxn ang="0">
                  <a:pos x="373" y="92"/>
                </a:cxn>
                <a:cxn ang="0">
                  <a:pos x="353" y="85"/>
                </a:cxn>
                <a:cxn ang="0">
                  <a:pos x="337" y="69"/>
                </a:cxn>
                <a:cxn ang="0">
                  <a:pos x="333" y="53"/>
                </a:cxn>
                <a:cxn ang="0">
                  <a:pos x="340" y="33"/>
                </a:cxn>
                <a:cxn ang="0">
                  <a:pos x="356" y="19"/>
                </a:cxn>
                <a:cxn ang="0">
                  <a:pos x="373" y="14"/>
                </a:cxn>
                <a:cxn ang="0">
                  <a:pos x="357" y="5"/>
                </a:cxn>
                <a:cxn ang="0">
                  <a:pos x="337" y="0"/>
                </a:cxn>
                <a:cxn ang="0">
                  <a:pos x="327" y="0"/>
                </a:cxn>
                <a:cxn ang="0">
                  <a:pos x="308" y="3"/>
                </a:cxn>
                <a:cxn ang="0">
                  <a:pos x="298" y="11"/>
                </a:cxn>
                <a:cxn ang="0">
                  <a:pos x="291" y="21"/>
                </a:cxn>
                <a:cxn ang="0">
                  <a:pos x="283" y="30"/>
                </a:cxn>
                <a:cxn ang="0">
                  <a:pos x="268" y="36"/>
                </a:cxn>
                <a:cxn ang="0">
                  <a:pos x="264" y="37"/>
                </a:cxn>
                <a:cxn ang="0">
                  <a:pos x="252" y="37"/>
                </a:cxn>
                <a:cxn ang="0">
                  <a:pos x="238" y="36"/>
                </a:cxn>
                <a:cxn ang="0">
                  <a:pos x="222" y="35"/>
                </a:cxn>
                <a:cxn ang="0">
                  <a:pos x="205" y="33"/>
                </a:cxn>
                <a:cxn ang="0">
                  <a:pos x="185" y="30"/>
                </a:cxn>
                <a:cxn ang="0">
                  <a:pos x="164" y="27"/>
                </a:cxn>
                <a:cxn ang="0">
                  <a:pos x="142" y="24"/>
                </a:cxn>
                <a:cxn ang="0">
                  <a:pos x="118" y="22"/>
                </a:cxn>
                <a:cxn ang="0">
                  <a:pos x="92" y="21"/>
                </a:cxn>
                <a:cxn ang="0">
                  <a:pos x="69" y="20"/>
                </a:cxn>
                <a:cxn ang="0">
                  <a:pos x="43" y="22"/>
                </a:cxn>
                <a:cxn ang="0">
                  <a:pos x="24" y="28"/>
                </a:cxn>
                <a:cxn ang="0">
                  <a:pos x="10" y="35"/>
                </a:cxn>
                <a:cxn ang="0">
                  <a:pos x="2" y="45"/>
                </a:cxn>
                <a:cxn ang="0">
                  <a:pos x="0" y="55"/>
                </a:cxn>
                <a:cxn ang="0">
                  <a:pos x="3" y="65"/>
                </a:cxn>
                <a:cxn ang="0">
                  <a:pos x="12" y="74"/>
                </a:cxn>
                <a:cxn ang="0">
                  <a:pos x="26" y="81"/>
                </a:cxn>
                <a:cxn ang="0">
                  <a:pos x="47" y="86"/>
                </a:cxn>
                <a:cxn ang="0">
                  <a:pos x="69" y="87"/>
                </a:cxn>
                <a:cxn ang="0">
                  <a:pos x="96" y="87"/>
                </a:cxn>
                <a:cxn ang="0">
                  <a:pos x="122" y="85"/>
                </a:cxn>
                <a:cxn ang="0">
                  <a:pos x="146" y="82"/>
                </a:cxn>
                <a:cxn ang="0">
                  <a:pos x="168" y="79"/>
                </a:cxn>
                <a:cxn ang="0">
                  <a:pos x="189" y="76"/>
                </a:cxn>
                <a:cxn ang="0">
                  <a:pos x="208" y="73"/>
                </a:cxn>
                <a:cxn ang="0">
                  <a:pos x="225" y="71"/>
                </a:cxn>
                <a:cxn ang="0">
                  <a:pos x="240" y="69"/>
                </a:cxn>
                <a:cxn ang="0">
                  <a:pos x="254" y="68"/>
                </a:cxn>
                <a:cxn ang="0">
                  <a:pos x="264" y="69"/>
                </a:cxn>
                <a:cxn ang="0">
                  <a:pos x="281" y="74"/>
                </a:cxn>
                <a:cxn ang="0">
                  <a:pos x="290" y="83"/>
                </a:cxn>
                <a:cxn ang="0">
                  <a:pos x="297" y="93"/>
                </a:cxn>
                <a:cxn ang="0">
                  <a:pos x="307" y="102"/>
                </a:cxn>
                <a:cxn ang="0">
                  <a:pos x="325" y="106"/>
                </a:cxn>
                <a:cxn ang="0">
                  <a:pos x="327" y="106"/>
                </a:cxn>
              </a:cxnLst>
              <a:rect l="0" t="0" r="r" b="b"/>
              <a:pathLst>
                <a:path w="374" h="106">
                  <a:moveTo>
                    <a:pt x="327" y="106"/>
                  </a:moveTo>
                  <a:lnTo>
                    <a:pt x="350" y="103"/>
                  </a:lnTo>
                  <a:lnTo>
                    <a:pt x="368" y="96"/>
                  </a:lnTo>
                  <a:lnTo>
                    <a:pt x="373" y="92"/>
                  </a:lnTo>
                  <a:lnTo>
                    <a:pt x="353" y="85"/>
                  </a:lnTo>
                  <a:lnTo>
                    <a:pt x="337" y="69"/>
                  </a:lnTo>
                  <a:lnTo>
                    <a:pt x="333" y="53"/>
                  </a:lnTo>
                  <a:lnTo>
                    <a:pt x="340" y="33"/>
                  </a:lnTo>
                  <a:lnTo>
                    <a:pt x="356" y="19"/>
                  </a:lnTo>
                  <a:lnTo>
                    <a:pt x="373" y="14"/>
                  </a:lnTo>
                  <a:lnTo>
                    <a:pt x="357" y="5"/>
                  </a:lnTo>
                  <a:lnTo>
                    <a:pt x="337" y="0"/>
                  </a:lnTo>
                  <a:lnTo>
                    <a:pt x="327" y="0"/>
                  </a:lnTo>
                  <a:lnTo>
                    <a:pt x="308" y="3"/>
                  </a:lnTo>
                  <a:lnTo>
                    <a:pt x="298" y="11"/>
                  </a:lnTo>
                  <a:lnTo>
                    <a:pt x="291" y="21"/>
                  </a:lnTo>
                  <a:lnTo>
                    <a:pt x="283" y="30"/>
                  </a:lnTo>
                  <a:lnTo>
                    <a:pt x="268" y="36"/>
                  </a:lnTo>
                  <a:lnTo>
                    <a:pt x="264" y="37"/>
                  </a:lnTo>
                  <a:lnTo>
                    <a:pt x="252" y="37"/>
                  </a:lnTo>
                  <a:lnTo>
                    <a:pt x="238" y="36"/>
                  </a:lnTo>
                  <a:lnTo>
                    <a:pt x="222" y="35"/>
                  </a:lnTo>
                  <a:lnTo>
                    <a:pt x="205" y="33"/>
                  </a:lnTo>
                  <a:lnTo>
                    <a:pt x="185" y="30"/>
                  </a:lnTo>
                  <a:lnTo>
                    <a:pt x="164" y="27"/>
                  </a:lnTo>
                  <a:lnTo>
                    <a:pt x="142" y="24"/>
                  </a:lnTo>
                  <a:lnTo>
                    <a:pt x="118" y="22"/>
                  </a:lnTo>
                  <a:lnTo>
                    <a:pt x="92" y="21"/>
                  </a:lnTo>
                  <a:lnTo>
                    <a:pt x="69" y="20"/>
                  </a:lnTo>
                  <a:lnTo>
                    <a:pt x="43" y="22"/>
                  </a:lnTo>
                  <a:lnTo>
                    <a:pt x="24" y="28"/>
                  </a:lnTo>
                  <a:lnTo>
                    <a:pt x="10" y="35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3" y="65"/>
                  </a:lnTo>
                  <a:lnTo>
                    <a:pt x="12" y="74"/>
                  </a:lnTo>
                  <a:lnTo>
                    <a:pt x="26" y="81"/>
                  </a:lnTo>
                  <a:lnTo>
                    <a:pt x="47" y="86"/>
                  </a:lnTo>
                  <a:lnTo>
                    <a:pt x="69" y="87"/>
                  </a:lnTo>
                  <a:lnTo>
                    <a:pt x="96" y="87"/>
                  </a:lnTo>
                  <a:lnTo>
                    <a:pt x="122" y="85"/>
                  </a:lnTo>
                  <a:lnTo>
                    <a:pt x="146" y="82"/>
                  </a:lnTo>
                  <a:lnTo>
                    <a:pt x="168" y="79"/>
                  </a:lnTo>
                  <a:lnTo>
                    <a:pt x="189" y="76"/>
                  </a:lnTo>
                  <a:lnTo>
                    <a:pt x="208" y="73"/>
                  </a:lnTo>
                  <a:lnTo>
                    <a:pt x="225" y="71"/>
                  </a:lnTo>
                  <a:lnTo>
                    <a:pt x="240" y="69"/>
                  </a:lnTo>
                  <a:lnTo>
                    <a:pt x="254" y="68"/>
                  </a:lnTo>
                  <a:lnTo>
                    <a:pt x="264" y="69"/>
                  </a:lnTo>
                  <a:lnTo>
                    <a:pt x="281" y="74"/>
                  </a:lnTo>
                  <a:lnTo>
                    <a:pt x="290" y="83"/>
                  </a:lnTo>
                  <a:lnTo>
                    <a:pt x="297" y="93"/>
                  </a:lnTo>
                  <a:lnTo>
                    <a:pt x="307" y="102"/>
                  </a:lnTo>
                  <a:lnTo>
                    <a:pt x="325" y="106"/>
                  </a:lnTo>
                  <a:lnTo>
                    <a:pt x="327" y="1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auto">
            <a:xfrm rot="290453">
              <a:off x="2860689" y="3511023"/>
              <a:ext cx="254550" cy="86605"/>
            </a:xfrm>
            <a:custGeom>
              <a:avLst/>
              <a:gdLst/>
              <a:ahLst/>
              <a:cxnLst>
                <a:cxn ang="0">
                  <a:pos x="56" y="56"/>
                </a:cxn>
                <a:cxn ang="0">
                  <a:pos x="62" y="55"/>
                </a:cxn>
                <a:cxn ang="0">
                  <a:pos x="75" y="55"/>
                </a:cxn>
                <a:cxn ang="0">
                  <a:pos x="93" y="55"/>
                </a:cxn>
                <a:cxn ang="0">
                  <a:pos x="115" y="54"/>
                </a:cxn>
                <a:cxn ang="0">
                  <a:pos x="141" y="54"/>
                </a:cxn>
                <a:cxn ang="0">
                  <a:pos x="169" y="53"/>
                </a:cxn>
                <a:cxn ang="0">
                  <a:pos x="198" y="52"/>
                </a:cxn>
                <a:cxn ang="0">
                  <a:pos x="227" y="51"/>
                </a:cxn>
                <a:cxn ang="0">
                  <a:pos x="255" y="49"/>
                </a:cxn>
                <a:cxn ang="0">
                  <a:pos x="281" y="47"/>
                </a:cxn>
                <a:cxn ang="0">
                  <a:pos x="303" y="44"/>
                </a:cxn>
                <a:cxn ang="0">
                  <a:pos x="321" y="41"/>
                </a:cxn>
                <a:cxn ang="0">
                  <a:pos x="334" y="37"/>
                </a:cxn>
                <a:cxn ang="0">
                  <a:pos x="340" y="33"/>
                </a:cxn>
                <a:cxn ang="0">
                  <a:pos x="340" y="31"/>
                </a:cxn>
                <a:cxn ang="0">
                  <a:pos x="336" y="27"/>
                </a:cxn>
                <a:cxn ang="0">
                  <a:pos x="325" y="23"/>
                </a:cxn>
                <a:cxn ang="0">
                  <a:pos x="309" y="20"/>
                </a:cxn>
                <a:cxn ang="0">
                  <a:pos x="287" y="17"/>
                </a:cxn>
                <a:cxn ang="0">
                  <a:pos x="262" y="15"/>
                </a:cxn>
                <a:cxn ang="0">
                  <a:pos x="235" y="14"/>
                </a:cxn>
                <a:cxn ang="0">
                  <a:pos x="206" y="13"/>
                </a:cxn>
                <a:cxn ang="0">
                  <a:pos x="177" y="12"/>
                </a:cxn>
                <a:cxn ang="0">
                  <a:pos x="149" y="12"/>
                </a:cxn>
                <a:cxn ang="0">
                  <a:pos x="122" y="12"/>
                </a:cxn>
                <a:cxn ang="0">
                  <a:pos x="99" y="12"/>
                </a:cxn>
                <a:cxn ang="0">
                  <a:pos x="80" y="11"/>
                </a:cxn>
                <a:cxn ang="0">
                  <a:pos x="66" y="11"/>
                </a:cxn>
                <a:cxn ang="0">
                  <a:pos x="58" y="11"/>
                </a:cxn>
                <a:cxn ang="0">
                  <a:pos x="57" y="11"/>
                </a:cxn>
                <a:cxn ang="0">
                  <a:pos x="51" y="4"/>
                </a:cxn>
                <a:cxn ang="0">
                  <a:pos x="42" y="0"/>
                </a:cxn>
                <a:cxn ang="0">
                  <a:pos x="32" y="0"/>
                </a:cxn>
                <a:cxn ang="0">
                  <a:pos x="12" y="7"/>
                </a:cxn>
                <a:cxn ang="0">
                  <a:pos x="0" y="25"/>
                </a:cxn>
                <a:cxn ang="0">
                  <a:pos x="0" y="32"/>
                </a:cxn>
                <a:cxn ang="0">
                  <a:pos x="7" y="53"/>
                </a:cxn>
                <a:cxn ang="0">
                  <a:pos x="25" y="65"/>
                </a:cxn>
                <a:cxn ang="0">
                  <a:pos x="32" y="65"/>
                </a:cxn>
                <a:cxn ang="0">
                  <a:pos x="42" y="65"/>
                </a:cxn>
                <a:cxn ang="0">
                  <a:pos x="50" y="62"/>
                </a:cxn>
                <a:cxn ang="0">
                  <a:pos x="56" y="56"/>
                </a:cxn>
              </a:cxnLst>
              <a:rect l="0" t="0" r="r" b="b"/>
              <a:pathLst>
                <a:path w="340" h="66">
                  <a:moveTo>
                    <a:pt x="56" y="56"/>
                  </a:moveTo>
                  <a:lnTo>
                    <a:pt x="62" y="55"/>
                  </a:lnTo>
                  <a:lnTo>
                    <a:pt x="75" y="55"/>
                  </a:lnTo>
                  <a:lnTo>
                    <a:pt x="93" y="55"/>
                  </a:lnTo>
                  <a:lnTo>
                    <a:pt x="115" y="54"/>
                  </a:lnTo>
                  <a:lnTo>
                    <a:pt x="141" y="54"/>
                  </a:lnTo>
                  <a:lnTo>
                    <a:pt x="169" y="53"/>
                  </a:lnTo>
                  <a:lnTo>
                    <a:pt x="198" y="52"/>
                  </a:lnTo>
                  <a:lnTo>
                    <a:pt x="227" y="51"/>
                  </a:lnTo>
                  <a:lnTo>
                    <a:pt x="255" y="49"/>
                  </a:lnTo>
                  <a:lnTo>
                    <a:pt x="281" y="47"/>
                  </a:lnTo>
                  <a:lnTo>
                    <a:pt x="303" y="44"/>
                  </a:lnTo>
                  <a:lnTo>
                    <a:pt x="321" y="41"/>
                  </a:lnTo>
                  <a:lnTo>
                    <a:pt x="334" y="37"/>
                  </a:lnTo>
                  <a:lnTo>
                    <a:pt x="340" y="33"/>
                  </a:lnTo>
                  <a:lnTo>
                    <a:pt x="340" y="31"/>
                  </a:lnTo>
                  <a:lnTo>
                    <a:pt x="336" y="27"/>
                  </a:lnTo>
                  <a:lnTo>
                    <a:pt x="325" y="23"/>
                  </a:lnTo>
                  <a:lnTo>
                    <a:pt x="309" y="20"/>
                  </a:lnTo>
                  <a:lnTo>
                    <a:pt x="287" y="17"/>
                  </a:lnTo>
                  <a:lnTo>
                    <a:pt x="262" y="15"/>
                  </a:lnTo>
                  <a:lnTo>
                    <a:pt x="235" y="14"/>
                  </a:lnTo>
                  <a:lnTo>
                    <a:pt x="206" y="13"/>
                  </a:lnTo>
                  <a:lnTo>
                    <a:pt x="177" y="12"/>
                  </a:lnTo>
                  <a:lnTo>
                    <a:pt x="149" y="12"/>
                  </a:lnTo>
                  <a:lnTo>
                    <a:pt x="122" y="12"/>
                  </a:lnTo>
                  <a:lnTo>
                    <a:pt x="99" y="12"/>
                  </a:lnTo>
                  <a:lnTo>
                    <a:pt x="80" y="11"/>
                  </a:lnTo>
                  <a:lnTo>
                    <a:pt x="66" y="11"/>
                  </a:lnTo>
                  <a:lnTo>
                    <a:pt x="58" y="11"/>
                  </a:lnTo>
                  <a:lnTo>
                    <a:pt x="57" y="11"/>
                  </a:lnTo>
                  <a:lnTo>
                    <a:pt x="51" y="4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12" y="7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7" y="53"/>
                  </a:lnTo>
                  <a:lnTo>
                    <a:pt x="25" y="65"/>
                  </a:lnTo>
                  <a:lnTo>
                    <a:pt x="32" y="65"/>
                  </a:lnTo>
                  <a:lnTo>
                    <a:pt x="42" y="65"/>
                  </a:lnTo>
                  <a:lnTo>
                    <a:pt x="50" y="62"/>
                  </a:lnTo>
                  <a:lnTo>
                    <a:pt x="56" y="5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" name="Groupe 28"/>
          <p:cNvGrpSpPr/>
          <p:nvPr/>
        </p:nvGrpSpPr>
        <p:grpSpPr>
          <a:xfrm rot="5203583">
            <a:off x="2283019" y="2469394"/>
            <a:ext cx="1141142" cy="213141"/>
            <a:chOff x="2607132" y="3490095"/>
            <a:chExt cx="508107" cy="107533"/>
          </a:xfrm>
        </p:grpSpPr>
        <p:sp>
          <p:nvSpPr>
            <p:cNvPr id="30" name="Freeform 3"/>
            <p:cNvSpPr>
              <a:spLocks/>
            </p:cNvSpPr>
            <p:nvPr/>
          </p:nvSpPr>
          <p:spPr bwMode="auto">
            <a:xfrm rot="290453">
              <a:off x="2607132" y="3490095"/>
              <a:ext cx="267270" cy="90587"/>
            </a:xfrm>
            <a:custGeom>
              <a:avLst/>
              <a:gdLst/>
              <a:ahLst/>
              <a:cxnLst>
                <a:cxn ang="0">
                  <a:pos x="327" y="106"/>
                </a:cxn>
                <a:cxn ang="0">
                  <a:pos x="350" y="103"/>
                </a:cxn>
                <a:cxn ang="0">
                  <a:pos x="368" y="96"/>
                </a:cxn>
                <a:cxn ang="0">
                  <a:pos x="373" y="92"/>
                </a:cxn>
                <a:cxn ang="0">
                  <a:pos x="353" y="85"/>
                </a:cxn>
                <a:cxn ang="0">
                  <a:pos x="337" y="69"/>
                </a:cxn>
                <a:cxn ang="0">
                  <a:pos x="333" y="53"/>
                </a:cxn>
                <a:cxn ang="0">
                  <a:pos x="340" y="33"/>
                </a:cxn>
                <a:cxn ang="0">
                  <a:pos x="356" y="19"/>
                </a:cxn>
                <a:cxn ang="0">
                  <a:pos x="373" y="14"/>
                </a:cxn>
                <a:cxn ang="0">
                  <a:pos x="357" y="5"/>
                </a:cxn>
                <a:cxn ang="0">
                  <a:pos x="337" y="0"/>
                </a:cxn>
                <a:cxn ang="0">
                  <a:pos x="327" y="0"/>
                </a:cxn>
                <a:cxn ang="0">
                  <a:pos x="308" y="3"/>
                </a:cxn>
                <a:cxn ang="0">
                  <a:pos x="298" y="11"/>
                </a:cxn>
                <a:cxn ang="0">
                  <a:pos x="291" y="21"/>
                </a:cxn>
                <a:cxn ang="0">
                  <a:pos x="283" y="30"/>
                </a:cxn>
                <a:cxn ang="0">
                  <a:pos x="268" y="36"/>
                </a:cxn>
                <a:cxn ang="0">
                  <a:pos x="264" y="37"/>
                </a:cxn>
                <a:cxn ang="0">
                  <a:pos x="252" y="37"/>
                </a:cxn>
                <a:cxn ang="0">
                  <a:pos x="238" y="36"/>
                </a:cxn>
                <a:cxn ang="0">
                  <a:pos x="222" y="35"/>
                </a:cxn>
                <a:cxn ang="0">
                  <a:pos x="205" y="33"/>
                </a:cxn>
                <a:cxn ang="0">
                  <a:pos x="185" y="30"/>
                </a:cxn>
                <a:cxn ang="0">
                  <a:pos x="164" y="27"/>
                </a:cxn>
                <a:cxn ang="0">
                  <a:pos x="142" y="24"/>
                </a:cxn>
                <a:cxn ang="0">
                  <a:pos x="118" y="22"/>
                </a:cxn>
                <a:cxn ang="0">
                  <a:pos x="92" y="21"/>
                </a:cxn>
                <a:cxn ang="0">
                  <a:pos x="69" y="20"/>
                </a:cxn>
                <a:cxn ang="0">
                  <a:pos x="43" y="22"/>
                </a:cxn>
                <a:cxn ang="0">
                  <a:pos x="24" y="28"/>
                </a:cxn>
                <a:cxn ang="0">
                  <a:pos x="10" y="35"/>
                </a:cxn>
                <a:cxn ang="0">
                  <a:pos x="2" y="45"/>
                </a:cxn>
                <a:cxn ang="0">
                  <a:pos x="0" y="55"/>
                </a:cxn>
                <a:cxn ang="0">
                  <a:pos x="3" y="65"/>
                </a:cxn>
                <a:cxn ang="0">
                  <a:pos x="12" y="74"/>
                </a:cxn>
                <a:cxn ang="0">
                  <a:pos x="26" y="81"/>
                </a:cxn>
                <a:cxn ang="0">
                  <a:pos x="47" y="86"/>
                </a:cxn>
                <a:cxn ang="0">
                  <a:pos x="69" y="87"/>
                </a:cxn>
                <a:cxn ang="0">
                  <a:pos x="96" y="87"/>
                </a:cxn>
                <a:cxn ang="0">
                  <a:pos x="122" y="85"/>
                </a:cxn>
                <a:cxn ang="0">
                  <a:pos x="146" y="82"/>
                </a:cxn>
                <a:cxn ang="0">
                  <a:pos x="168" y="79"/>
                </a:cxn>
                <a:cxn ang="0">
                  <a:pos x="189" y="76"/>
                </a:cxn>
                <a:cxn ang="0">
                  <a:pos x="208" y="73"/>
                </a:cxn>
                <a:cxn ang="0">
                  <a:pos x="225" y="71"/>
                </a:cxn>
                <a:cxn ang="0">
                  <a:pos x="240" y="69"/>
                </a:cxn>
                <a:cxn ang="0">
                  <a:pos x="254" y="68"/>
                </a:cxn>
                <a:cxn ang="0">
                  <a:pos x="264" y="69"/>
                </a:cxn>
                <a:cxn ang="0">
                  <a:pos x="281" y="74"/>
                </a:cxn>
                <a:cxn ang="0">
                  <a:pos x="290" y="83"/>
                </a:cxn>
                <a:cxn ang="0">
                  <a:pos x="297" y="93"/>
                </a:cxn>
                <a:cxn ang="0">
                  <a:pos x="307" y="102"/>
                </a:cxn>
                <a:cxn ang="0">
                  <a:pos x="325" y="106"/>
                </a:cxn>
                <a:cxn ang="0">
                  <a:pos x="327" y="106"/>
                </a:cxn>
              </a:cxnLst>
              <a:rect l="0" t="0" r="r" b="b"/>
              <a:pathLst>
                <a:path w="374" h="106">
                  <a:moveTo>
                    <a:pt x="327" y="106"/>
                  </a:moveTo>
                  <a:lnTo>
                    <a:pt x="350" y="103"/>
                  </a:lnTo>
                  <a:lnTo>
                    <a:pt x="368" y="96"/>
                  </a:lnTo>
                  <a:lnTo>
                    <a:pt x="373" y="92"/>
                  </a:lnTo>
                  <a:lnTo>
                    <a:pt x="353" y="85"/>
                  </a:lnTo>
                  <a:lnTo>
                    <a:pt x="337" y="69"/>
                  </a:lnTo>
                  <a:lnTo>
                    <a:pt x="333" y="53"/>
                  </a:lnTo>
                  <a:lnTo>
                    <a:pt x="340" y="33"/>
                  </a:lnTo>
                  <a:lnTo>
                    <a:pt x="356" y="19"/>
                  </a:lnTo>
                  <a:lnTo>
                    <a:pt x="373" y="14"/>
                  </a:lnTo>
                  <a:lnTo>
                    <a:pt x="357" y="5"/>
                  </a:lnTo>
                  <a:lnTo>
                    <a:pt x="337" y="0"/>
                  </a:lnTo>
                  <a:lnTo>
                    <a:pt x="327" y="0"/>
                  </a:lnTo>
                  <a:lnTo>
                    <a:pt x="308" y="3"/>
                  </a:lnTo>
                  <a:lnTo>
                    <a:pt x="298" y="11"/>
                  </a:lnTo>
                  <a:lnTo>
                    <a:pt x="291" y="21"/>
                  </a:lnTo>
                  <a:lnTo>
                    <a:pt x="283" y="30"/>
                  </a:lnTo>
                  <a:lnTo>
                    <a:pt x="268" y="36"/>
                  </a:lnTo>
                  <a:lnTo>
                    <a:pt x="264" y="37"/>
                  </a:lnTo>
                  <a:lnTo>
                    <a:pt x="252" y="37"/>
                  </a:lnTo>
                  <a:lnTo>
                    <a:pt x="238" y="36"/>
                  </a:lnTo>
                  <a:lnTo>
                    <a:pt x="222" y="35"/>
                  </a:lnTo>
                  <a:lnTo>
                    <a:pt x="205" y="33"/>
                  </a:lnTo>
                  <a:lnTo>
                    <a:pt x="185" y="30"/>
                  </a:lnTo>
                  <a:lnTo>
                    <a:pt x="164" y="27"/>
                  </a:lnTo>
                  <a:lnTo>
                    <a:pt x="142" y="24"/>
                  </a:lnTo>
                  <a:lnTo>
                    <a:pt x="118" y="22"/>
                  </a:lnTo>
                  <a:lnTo>
                    <a:pt x="92" y="21"/>
                  </a:lnTo>
                  <a:lnTo>
                    <a:pt x="69" y="20"/>
                  </a:lnTo>
                  <a:lnTo>
                    <a:pt x="43" y="22"/>
                  </a:lnTo>
                  <a:lnTo>
                    <a:pt x="24" y="28"/>
                  </a:lnTo>
                  <a:lnTo>
                    <a:pt x="10" y="35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3" y="65"/>
                  </a:lnTo>
                  <a:lnTo>
                    <a:pt x="12" y="74"/>
                  </a:lnTo>
                  <a:lnTo>
                    <a:pt x="26" y="81"/>
                  </a:lnTo>
                  <a:lnTo>
                    <a:pt x="47" y="86"/>
                  </a:lnTo>
                  <a:lnTo>
                    <a:pt x="69" y="87"/>
                  </a:lnTo>
                  <a:lnTo>
                    <a:pt x="96" y="87"/>
                  </a:lnTo>
                  <a:lnTo>
                    <a:pt x="122" y="85"/>
                  </a:lnTo>
                  <a:lnTo>
                    <a:pt x="146" y="82"/>
                  </a:lnTo>
                  <a:lnTo>
                    <a:pt x="168" y="79"/>
                  </a:lnTo>
                  <a:lnTo>
                    <a:pt x="189" y="76"/>
                  </a:lnTo>
                  <a:lnTo>
                    <a:pt x="208" y="73"/>
                  </a:lnTo>
                  <a:lnTo>
                    <a:pt x="225" y="71"/>
                  </a:lnTo>
                  <a:lnTo>
                    <a:pt x="240" y="69"/>
                  </a:lnTo>
                  <a:lnTo>
                    <a:pt x="254" y="68"/>
                  </a:lnTo>
                  <a:lnTo>
                    <a:pt x="264" y="69"/>
                  </a:lnTo>
                  <a:lnTo>
                    <a:pt x="281" y="74"/>
                  </a:lnTo>
                  <a:lnTo>
                    <a:pt x="290" y="83"/>
                  </a:lnTo>
                  <a:lnTo>
                    <a:pt x="297" y="93"/>
                  </a:lnTo>
                  <a:lnTo>
                    <a:pt x="307" y="102"/>
                  </a:lnTo>
                  <a:lnTo>
                    <a:pt x="325" y="106"/>
                  </a:lnTo>
                  <a:lnTo>
                    <a:pt x="327" y="1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4"/>
            <p:cNvSpPr>
              <a:spLocks/>
            </p:cNvSpPr>
            <p:nvPr/>
          </p:nvSpPr>
          <p:spPr bwMode="auto">
            <a:xfrm rot="290453">
              <a:off x="2860689" y="3511023"/>
              <a:ext cx="254550" cy="86605"/>
            </a:xfrm>
            <a:custGeom>
              <a:avLst/>
              <a:gdLst/>
              <a:ahLst/>
              <a:cxnLst>
                <a:cxn ang="0">
                  <a:pos x="56" y="56"/>
                </a:cxn>
                <a:cxn ang="0">
                  <a:pos x="62" y="55"/>
                </a:cxn>
                <a:cxn ang="0">
                  <a:pos x="75" y="55"/>
                </a:cxn>
                <a:cxn ang="0">
                  <a:pos x="93" y="55"/>
                </a:cxn>
                <a:cxn ang="0">
                  <a:pos x="115" y="54"/>
                </a:cxn>
                <a:cxn ang="0">
                  <a:pos x="141" y="54"/>
                </a:cxn>
                <a:cxn ang="0">
                  <a:pos x="169" y="53"/>
                </a:cxn>
                <a:cxn ang="0">
                  <a:pos x="198" y="52"/>
                </a:cxn>
                <a:cxn ang="0">
                  <a:pos x="227" y="51"/>
                </a:cxn>
                <a:cxn ang="0">
                  <a:pos x="255" y="49"/>
                </a:cxn>
                <a:cxn ang="0">
                  <a:pos x="281" y="47"/>
                </a:cxn>
                <a:cxn ang="0">
                  <a:pos x="303" y="44"/>
                </a:cxn>
                <a:cxn ang="0">
                  <a:pos x="321" y="41"/>
                </a:cxn>
                <a:cxn ang="0">
                  <a:pos x="334" y="37"/>
                </a:cxn>
                <a:cxn ang="0">
                  <a:pos x="340" y="33"/>
                </a:cxn>
                <a:cxn ang="0">
                  <a:pos x="340" y="31"/>
                </a:cxn>
                <a:cxn ang="0">
                  <a:pos x="336" y="27"/>
                </a:cxn>
                <a:cxn ang="0">
                  <a:pos x="325" y="23"/>
                </a:cxn>
                <a:cxn ang="0">
                  <a:pos x="309" y="20"/>
                </a:cxn>
                <a:cxn ang="0">
                  <a:pos x="287" y="17"/>
                </a:cxn>
                <a:cxn ang="0">
                  <a:pos x="262" y="15"/>
                </a:cxn>
                <a:cxn ang="0">
                  <a:pos x="235" y="14"/>
                </a:cxn>
                <a:cxn ang="0">
                  <a:pos x="206" y="13"/>
                </a:cxn>
                <a:cxn ang="0">
                  <a:pos x="177" y="12"/>
                </a:cxn>
                <a:cxn ang="0">
                  <a:pos x="149" y="12"/>
                </a:cxn>
                <a:cxn ang="0">
                  <a:pos x="122" y="12"/>
                </a:cxn>
                <a:cxn ang="0">
                  <a:pos x="99" y="12"/>
                </a:cxn>
                <a:cxn ang="0">
                  <a:pos x="80" y="11"/>
                </a:cxn>
                <a:cxn ang="0">
                  <a:pos x="66" y="11"/>
                </a:cxn>
                <a:cxn ang="0">
                  <a:pos x="58" y="11"/>
                </a:cxn>
                <a:cxn ang="0">
                  <a:pos x="57" y="11"/>
                </a:cxn>
                <a:cxn ang="0">
                  <a:pos x="51" y="4"/>
                </a:cxn>
                <a:cxn ang="0">
                  <a:pos x="42" y="0"/>
                </a:cxn>
                <a:cxn ang="0">
                  <a:pos x="32" y="0"/>
                </a:cxn>
                <a:cxn ang="0">
                  <a:pos x="12" y="7"/>
                </a:cxn>
                <a:cxn ang="0">
                  <a:pos x="0" y="25"/>
                </a:cxn>
                <a:cxn ang="0">
                  <a:pos x="0" y="32"/>
                </a:cxn>
                <a:cxn ang="0">
                  <a:pos x="7" y="53"/>
                </a:cxn>
                <a:cxn ang="0">
                  <a:pos x="25" y="65"/>
                </a:cxn>
                <a:cxn ang="0">
                  <a:pos x="32" y="65"/>
                </a:cxn>
                <a:cxn ang="0">
                  <a:pos x="42" y="65"/>
                </a:cxn>
                <a:cxn ang="0">
                  <a:pos x="50" y="62"/>
                </a:cxn>
                <a:cxn ang="0">
                  <a:pos x="56" y="56"/>
                </a:cxn>
              </a:cxnLst>
              <a:rect l="0" t="0" r="r" b="b"/>
              <a:pathLst>
                <a:path w="340" h="66">
                  <a:moveTo>
                    <a:pt x="56" y="56"/>
                  </a:moveTo>
                  <a:lnTo>
                    <a:pt x="62" y="55"/>
                  </a:lnTo>
                  <a:lnTo>
                    <a:pt x="75" y="55"/>
                  </a:lnTo>
                  <a:lnTo>
                    <a:pt x="93" y="55"/>
                  </a:lnTo>
                  <a:lnTo>
                    <a:pt x="115" y="54"/>
                  </a:lnTo>
                  <a:lnTo>
                    <a:pt x="141" y="54"/>
                  </a:lnTo>
                  <a:lnTo>
                    <a:pt x="169" y="53"/>
                  </a:lnTo>
                  <a:lnTo>
                    <a:pt x="198" y="52"/>
                  </a:lnTo>
                  <a:lnTo>
                    <a:pt x="227" y="51"/>
                  </a:lnTo>
                  <a:lnTo>
                    <a:pt x="255" y="49"/>
                  </a:lnTo>
                  <a:lnTo>
                    <a:pt x="281" y="47"/>
                  </a:lnTo>
                  <a:lnTo>
                    <a:pt x="303" y="44"/>
                  </a:lnTo>
                  <a:lnTo>
                    <a:pt x="321" y="41"/>
                  </a:lnTo>
                  <a:lnTo>
                    <a:pt x="334" y="37"/>
                  </a:lnTo>
                  <a:lnTo>
                    <a:pt x="340" y="33"/>
                  </a:lnTo>
                  <a:lnTo>
                    <a:pt x="340" y="31"/>
                  </a:lnTo>
                  <a:lnTo>
                    <a:pt x="336" y="27"/>
                  </a:lnTo>
                  <a:lnTo>
                    <a:pt x="325" y="23"/>
                  </a:lnTo>
                  <a:lnTo>
                    <a:pt x="309" y="20"/>
                  </a:lnTo>
                  <a:lnTo>
                    <a:pt x="287" y="17"/>
                  </a:lnTo>
                  <a:lnTo>
                    <a:pt x="262" y="15"/>
                  </a:lnTo>
                  <a:lnTo>
                    <a:pt x="235" y="14"/>
                  </a:lnTo>
                  <a:lnTo>
                    <a:pt x="206" y="13"/>
                  </a:lnTo>
                  <a:lnTo>
                    <a:pt x="177" y="12"/>
                  </a:lnTo>
                  <a:lnTo>
                    <a:pt x="149" y="12"/>
                  </a:lnTo>
                  <a:lnTo>
                    <a:pt x="122" y="12"/>
                  </a:lnTo>
                  <a:lnTo>
                    <a:pt x="99" y="12"/>
                  </a:lnTo>
                  <a:lnTo>
                    <a:pt x="80" y="11"/>
                  </a:lnTo>
                  <a:lnTo>
                    <a:pt x="66" y="11"/>
                  </a:lnTo>
                  <a:lnTo>
                    <a:pt x="58" y="11"/>
                  </a:lnTo>
                  <a:lnTo>
                    <a:pt x="57" y="11"/>
                  </a:lnTo>
                  <a:lnTo>
                    <a:pt x="51" y="4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12" y="7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7" y="53"/>
                  </a:lnTo>
                  <a:lnTo>
                    <a:pt x="25" y="65"/>
                  </a:lnTo>
                  <a:lnTo>
                    <a:pt x="32" y="65"/>
                  </a:lnTo>
                  <a:lnTo>
                    <a:pt x="42" y="65"/>
                  </a:lnTo>
                  <a:lnTo>
                    <a:pt x="50" y="62"/>
                  </a:lnTo>
                  <a:lnTo>
                    <a:pt x="56" y="5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35" name="Connecteur droit avec flèche 34"/>
          <p:cNvCxnSpPr/>
          <p:nvPr/>
        </p:nvCxnSpPr>
        <p:spPr>
          <a:xfrm rot="5400000">
            <a:off x="3404286" y="3453706"/>
            <a:ext cx="406603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071802" y="3789217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MAPkinase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38" name="ZoneTexte 37"/>
          <p:cNvSpPr txBox="1"/>
          <p:nvPr/>
        </p:nvSpPr>
        <p:spPr>
          <a:xfrm>
            <a:off x="3357554" y="4692859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AP1  </a:t>
            </a:r>
            <a:endParaRPr lang="fr-FR" sz="1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3441518" y="6047155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AP1  </a:t>
            </a:r>
            <a:endParaRPr lang="fr-FR" sz="1400" dirty="0"/>
          </a:p>
        </p:txBody>
      </p:sp>
      <p:sp>
        <p:nvSpPr>
          <p:cNvPr id="40" name="Forme libre 39"/>
          <p:cNvSpPr/>
          <p:nvPr/>
        </p:nvSpPr>
        <p:spPr>
          <a:xfrm>
            <a:off x="1500166" y="5407239"/>
            <a:ext cx="3603596" cy="849683"/>
          </a:xfrm>
          <a:custGeom>
            <a:avLst/>
            <a:gdLst>
              <a:gd name="connsiteX0" fmla="*/ 0 w 2354894"/>
              <a:gd name="connsiteY0" fmla="*/ 787053 h 849683"/>
              <a:gd name="connsiteX1" fmla="*/ 726510 w 2354894"/>
              <a:gd name="connsiteY1" fmla="*/ 185803 h 849683"/>
              <a:gd name="connsiteX2" fmla="*/ 1553228 w 2354894"/>
              <a:gd name="connsiteY2" fmla="*/ 110647 h 849683"/>
              <a:gd name="connsiteX3" fmla="*/ 2354894 w 2354894"/>
              <a:gd name="connsiteY3" fmla="*/ 849683 h 84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894" h="849683">
                <a:moveTo>
                  <a:pt x="0" y="787053"/>
                </a:moveTo>
                <a:cubicBezTo>
                  <a:pt x="233819" y="542795"/>
                  <a:pt x="467639" y="298537"/>
                  <a:pt x="726510" y="185803"/>
                </a:cubicBezTo>
                <a:cubicBezTo>
                  <a:pt x="985381" y="73069"/>
                  <a:pt x="1281831" y="0"/>
                  <a:pt x="1553228" y="110647"/>
                </a:cubicBezTo>
                <a:cubicBezTo>
                  <a:pt x="1824625" y="221294"/>
                  <a:pt x="2089759" y="535488"/>
                  <a:pt x="2354894" y="849683"/>
                </a:cubicBezTo>
              </a:path>
            </a:pathLst>
          </a:custGeom>
          <a:ln w="28575" cmpd="dbl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3071802" y="3810551"/>
            <a:ext cx="1071570" cy="285752"/>
          </a:xfrm>
          <a:prstGeom prst="ellipse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3295640" y="4689832"/>
            <a:ext cx="633418" cy="285752"/>
          </a:xfrm>
          <a:prstGeom prst="ellipse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2928926" y="6072207"/>
            <a:ext cx="500066" cy="285752"/>
          </a:xfrm>
          <a:prstGeom prst="ellipse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44"/>
          <p:cNvGrpSpPr/>
          <p:nvPr/>
        </p:nvGrpSpPr>
        <p:grpSpPr>
          <a:xfrm>
            <a:off x="2071670" y="6335933"/>
            <a:ext cx="2340631" cy="236339"/>
            <a:chOff x="5874707" y="4672208"/>
            <a:chExt cx="1653435" cy="325677"/>
          </a:xfrm>
        </p:grpSpPr>
        <p:sp>
          <p:nvSpPr>
            <p:cNvPr id="46" name="Forme libre 45"/>
            <p:cNvSpPr/>
            <p:nvPr/>
          </p:nvSpPr>
          <p:spPr>
            <a:xfrm>
              <a:off x="5874707" y="4684734"/>
              <a:ext cx="1653435" cy="300625"/>
            </a:xfrm>
            <a:custGeom>
              <a:avLst/>
              <a:gdLst>
                <a:gd name="connsiteX0" fmla="*/ 0 w 1653435"/>
                <a:gd name="connsiteY0" fmla="*/ 300625 h 300625"/>
                <a:gd name="connsiteX1" fmla="*/ 150312 w 1653435"/>
                <a:gd name="connsiteY1" fmla="*/ 75156 h 300625"/>
                <a:gd name="connsiteX2" fmla="*/ 375781 w 1653435"/>
                <a:gd name="connsiteY2" fmla="*/ 275573 h 300625"/>
                <a:gd name="connsiteX3" fmla="*/ 563671 w 1653435"/>
                <a:gd name="connsiteY3" fmla="*/ 62630 h 300625"/>
                <a:gd name="connsiteX4" fmla="*/ 751561 w 1653435"/>
                <a:gd name="connsiteY4" fmla="*/ 275573 h 300625"/>
                <a:gd name="connsiteX5" fmla="*/ 914400 w 1653435"/>
                <a:gd name="connsiteY5" fmla="*/ 75156 h 300625"/>
                <a:gd name="connsiteX6" fmla="*/ 1102290 w 1653435"/>
                <a:gd name="connsiteY6" fmla="*/ 250521 h 300625"/>
                <a:gd name="connsiteX7" fmla="*/ 1227551 w 1653435"/>
                <a:gd name="connsiteY7" fmla="*/ 162839 h 300625"/>
                <a:gd name="connsiteX8" fmla="*/ 1302707 w 1653435"/>
                <a:gd name="connsiteY8" fmla="*/ 12526 h 300625"/>
                <a:gd name="connsiteX9" fmla="*/ 1453019 w 1653435"/>
                <a:gd name="connsiteY9" fmla="*/ 237995 h 300625"/>
                <a:gd name="connsiteX10" fmla="*/ 1653435 w 1653435"/>
                <a:gd name="connsiteY10" fmla="*/ 12526 h 30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435" h="300625">
                  <a:moveTo>
                    <a:pt x="0" y="300625"/>
                  </a:moveTo>
                  <a:cubicBezTo>
                    <a:pt x="43841" y="189978"/>
                    <a:pt x="87682" y="79331"/>
                    <a:pt x="150312" y="75156"/>
                  </a:cubicBezTo>
                  <a:cubicBezTo>
                    <a:pt x="212942" y="70981"/>
                    <a:pt x="306888" y="277661"/>
                    <a:pt x="375781" y="275573"/>
                  </a:cubicBezTo>
                  <a:cubicBezTo>
                    <a:pt x="444674" y="273485"/>
                    <a:pt x="501041" y="62630"/>
                    <a:pt x="563671" y="62630"/>
                  </a:cubicBezTo>
                  <a:cubicBezTo>
                    <a:pt x="626301" y="62630"/>
                    <a:pt x="693106" y="273485"/>
                    <a:pt x="751561" y="275573"/>
                  </a:cubicBezTo>
                  <a:cubicBezTo>
                    <a:pt x="810016" y="277661"/>
                    <a:pt x="855945" y="79331"/>
                    <a:pt x="914400" y="75156"/>
                  </a:cubicBezTo>
                  <a:cubicBezTo>
                    <a:pt x="972855" y="70981"/>
                    <a:pt x="1050098" y="235907"/>
                    <a:pt x="1102290" y="250521"/>
                  </a:cubicBezTo>
                  <a:cubicBezTo>
                    <a:pt x="1154482" y="265135"/>
                    <a:pt x="1194148" y="202505"/>
                    <a:pt x="1227551" y="162839"/>
                  </a:cubicBezTo>
                  <a:cubicBezTo>
                    <a:pt x="1260954" y="123173"/>
                    <a:pt x="1265129" y="0"/>
                    <a:pt x="1302707" y="12526"/>
                  </a:cubicBezTo>
                  <a:cubicBezTo>
                    <a:pt x="1340285" y="25052"/>
                    <a:pt x="1394564" y="237995"/>
                    <a:pt x="1453019" y="237995"/>
                  </a:cubicBezTo>
                  <a:cubicBezTo>
                    <a:pt x="1511474" y="237995"/>
                    <a:pt x="1582454" y="125260"/>
                    <a:pt x="1653435" y="12526"/>
                  </a:cubicBezTo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5962389" y="4672208"/>
              <a:ext cx="1415441" cy="325677"/>
            </a:xfrm>
            <a:custGeom>
              <a:avLst/>
              <a:gdLst>
                <a:gd name="connsiteX0" fmla="*/ 0 w 1415441"/>
                <a:gd name="connsiteY0" fmla="*/ 325677 h 325677"/>
                <a:gd name="connsiteX1" fmla="*/ 162838 w 1415441"/>
                <a:gd name="connsiteY1" fmla="*/ 62630 h 325677"/>
                <a:gd name="connsiteX2" fmla="*/ 450937 w 1415441"/>
                <a:gd name="connsiteY2" fmla="*/ 300625 h 325677"/>
                <a:gd name="connsiteX3" fmla="*/ 638827 w 1415441"/>
                <a:gd name="connsiteY3" fmla="*/ 100208 h 325677"/>
                <a:gd name="connsiteX4" fmla="*/ 851770 w 1415441"/>
                <a:gd name="connsiteY4" fmla="*/ 288099 h 325677"/>
                <a:gd name="connsiteX5" fmla="*/ 1027134 w 1415441"/>
                <a:gd name="connsiteY5" fmla="*/ 87682 h 325677"/>
                <a:gd name="connsiteX6" fmla="*/ 1202499 w 1415441"/>
                <a:gd name="connsiteY6" fmla="*/ 275573 h 325677"/>
                <a:gd name="connsiteX7" fmla="*/ 1415441 w 1415441"/>
                <a:gd name="connsiteY7" fmla="*/ 0 h 32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5441" h="325677">
                  <a:moveTo>
                    <a:pt x="0" y="325677"/>
                  </a:moveTo>
                  <a:cubicBezTo>
                    <a:pt x="43841" y="196241"/>
                    <a:pt x="87682" y="66805"/>
                    <a:pt x="162838" y="62630"/>
                  </a:cubicBezTo>
                  <a:cubicBezTo>
                    <a:pt x="237994" y="58455"/>
                    <a:pt x="371606" y="294362"/>
                    <a:pt x="450937" y="300625"/>
                  </a:cubicBezTo>
                  <a:cubicBezTo>
                    <a:pt x="530268" y="306888"/>
                    <a:pt x="572022" y="102296"/>
                    <a:pt x="638827" y="100208"/>
                  </a:cubicBezTo>
                  <a:cubicBezTo>
                    <a:pt x="705632" y="98120"/>
                    <a:pt x="787052" y="290187"/>
                    <a:pt x="851770" y="288099"/>
                  </a:cubicBezTo>
                  <a:cubicBezTo>
                    <a:pt x="916488" y="286011"/>
                    <a:pt x="968679" y="89770"/>
                    <a:pt x="1027134" y="87682"/>
                  </a:cubicBezTo>
                  <a:cubicBezTo>
                    <a:pt x="1085589" y="85594"/>
                    <a:pt x="1137781" y="290187"/>
                    <a:pt x="1202499" y="275573"/>
                  </a:cubicBezTo>
                  <a:cubicBezTo>
                    <a:pt x="1267217" y="260959"/>
                    <a:pt x="1341329" y="130479"/>
                    <a:pt x="1415441" y="0"/>
                  </a:cubicBezTo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50"/>
          <p:cNvGrpSpPr/>
          <p:nvPr/>
        </p:nvGrpSpPr>
        <p:grpSpPr>
          <a:xfrm>
            <a:off x="4143372" y="6255688"/>
            <a:ext cx="357984" cy="80246"/>
            <a:chOff x="6642908" y="4277448"/>
            <a:chExt cx="500860" cy="223916"/>
          </a:xfrm>
        </p:grpSpPr>
        <p:cxnSp>
          <p:nvCxnSpPr>
            <p:cNvPr id="52" name="Connecteur droit 51"/>
            <p:cNvCxnSpPr/>
            <p:nvPr/>
          </p:nvCxnSpPr>
          <p:spPr>
            <a:xfrm rot="5400000" flipH="1" flipV="1">
              <a:off x="6536545" y="4393413"/>
              <a:ext cx="214314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>
              <a:off x="6643702" y="4277448"/>
              <a:ext cx="500066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ZoneTexte 54"/>
          <p:cNvSpPr txBox="1"/>
          <p:nvPr/>
        </p:nvSpPr>
        <p:spPr>
          <a:xfrm>
            <a:off x="4071934" y="6050182"/>
            <a:ext cx="740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cytokines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143504" y="6072206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noyau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 rot="16200000" flipH="1">
            <a:off x="3357555" y="4429131"/>
            <a:ext cx="428628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5400000">
            <a:off x="3286116" y="5429264"/>
            <a:ext cx="42863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4000496" y="257174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TcR</a:t>
            </a:r>
            <a:endParaRPr lang="fr-FR" sz="1400" dirty="0"/>
          </a:p>
        </p:txBody>
      </p:sp>
      <p:sp>
        <p:nvSpPr>
          <p:cNvPr id="62" name="ZoneTexte 61"/>
          <p:cNvSpPr txBox="1"/>
          <p:nvPr/>
        </p:nvSpPr>
        <p:spPr>
          <a:xfrm>
            <a:off x="4857752" y="271462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CD3</a:t>
            </a:r>
            <a:endParaRPr lang="fr-FR" sz="1400" dirty="0"/>
          </a:p>
        </p:txBody>
      </p:sp>
      <p:sp>
        <p:nvSpPr>
          <p:cNvPr id="63" name="ZoneTexte 62"/>
          <p:cNvSpPr txBox="1"/>
          <p:nvPr/>
        </p:nvSpPr>
        <p:spPr>
          <a:xfrm>
            <a:off x="3143240" y="271462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CD28</a:t>
            </a:r>
            <a:endParaRPr lang="fr-FR" sz="1400" dirty="0"/>
          </a:p>
        </p:txBody>
      </p:sp>
      <p:sp>
        <p:nvSpPr>
          <p:cNvPr id="64" name="ZoneTexte 63"/>
          <p:cNvSpPr txBox="1"/>
          <p:nvPr/>
        </p:nvSpPr>
        <p:spPr>
          <a:xfrm>
            <a:off x="3286116" y="2192529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B7</a:t>
            </a:r>
            <a:endParaRPr lang="fr-FR" sz="1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2285984" y="264318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LFA-1</a:t>
            </a:r>
            <a:endParaRPr lang="fr-FR" sz="1400" dirty="0"/>
          </a:p>
        </p:txBody>
      </p:sp>
      <p:sp>
        <p:nvSpPr>
          <p:cNvPr id="66" name="ZoneTexte 65"/>
          <p:cNvSpPr txBox="1"/>
          <p:nvPr/>
        </p:nvSpPr>
        <p:spPr>
          <a:xfrm>
            <a:off x="2071670" y="2143116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ICAM-1</a:t>
            </a:r>
            <a:endParaRPr lang="fr-FR" sz="1400" dirty="0"/>
          </a:p>
        </p:txBody>
      </p:sp>
      <p:sp>
        <p:nvSpPr>
          <p:cNvPr id="67" name="Ellipse 66"/>
          <p:cNvSpPr/>
          <p:nvPr/>
        </p:nvSpPr>
        <p:spPr>
          <a:xfrm>
            <a:off x="1500166" y="2714620"/>
            <a:ext cx="71438" cy="71438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1214414" y="2214554"/>
            <a:ext cx="71438" cy="71438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1366814" y="2366954"/>
            <a:ext cx="71438" cy="71438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1519214" y="2519354"/>
            <a:ext cx="71438" cy="71438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1357290" y="2214554"/>
            <a:ext cx="71438" cy="71438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1571604" y="2285992"/>
            <a:ext cx="71438" cy="71438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642910" y="228599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IL1</a:t>
            </a:r>
            <a:endParaRPr lang="fr-FR" sz="1400" dirty="0"/>
          </a:p>
        </p:txBody>
      </p:sp>
      <p:sp>
        <p:nvSpPr>
          <p:cNvPr id="77" name="ZoneTexte 76"/>
          <p:cNvSpPr txBox="1"/>
          <p:nvPr/>
        </p:nvSpPr>
        <p:spPr>
          <a:xfrm>
            <a:off x="1071538" y="285749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IL1R</a:t>
            </a:r>
            <a:endParaRPr lang="fr-FR" sz="1400" dirty="0"/>
          </a:p>
        </p:txBody>
      </p:sp>
      <p:cxnSp>
        <p:nvCxnSpPr>
          <p:cNvPr id="81" name="Connecteur droit avec flèche 80"/>
          <p:cNvCxnSpPr/>
          <p:nvPr/>
        </p:nvCxnSpPr>
        <p:spPr>
          <a:xfrm rot="16200000" flipH="1">
            <a:off x="1428728" y="378619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2276460" y="4789349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NFkB</a:t>
            </a:r>
            <a:r>
              <a:rPr lang="fr-FR" sz="1400" dirty="0" smtClean="0"/>
              <a:t>  </a:t>
            </a:r>
            <a:endParaRPr lang="fr-FR" sz="1400" dirty="0"/>
          </a:p>
        </p:txBody>
      </p:sp>
      <p:sp>
        <p:nvSpPr>
          <p:cNvPr id="84" name="Ellipse 83"/>
          <p:cNvSpPr/>
          <p:nvPr/>
        </p:nvSpPr>
        <p:spPr>
          <a:xfrm>
            <a:off x="2214546" y="4786322"/>
            <a:ext cx="633418" cy="285752"/>
          </a:xfrm>
          <a:prstGeom prst="ellipse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7" name="Connecteur droit avec flèche 86"/>
          <p:cNvCxnSpPr/>
          <p:nvPr/>
        </p:nvCxnSpPr>
        <p:spPr>
          <a:xfrm rot="5400000">
            <a:off x="2678893" y="4179099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2903874" y="6059681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NFkB</a:t>
            </a:r>
            <a:r>
              <a:rPr lang="fr-FR" sz="1400" dirty="0" smtClean="0"/>
              <a:t>  </a:t>
            </a:r>
            <a:endParaRPr lang="fr-FR" sz="1400" dirty="0"/>
          </a:p>
        </p:txBody>
      </p:sp>
      <p:sp>
        <p:nvSpPr>
          <p:cNvPr id="92" name="Ellipse 91"/>
          <p:cNvSpPr/>
          <p:nvPr/>
        </p:nvSpPr>
        <p:spPr>
          <a:xfrm>
            <a:off x="3367078" y="6047155"/>
            <a:ext cx="633418" cy="285752"/>
          </a:xfrm>
          <a:prstGeom prst="ellipse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4" name="Connecteur droit avec flèche 93"/>
          <p:cNvCxnSpPr/>
          <p:nvPr/>
        </p:nvCxnSpPr>
        <p:spPr>
          <a:xfrm rot="16200000" flipH="1">
            <a:off x="2571737" y="5286389"/>
            <a:ext cx="428628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99"/>
          <p:cNvGrpSpPr/>
          <p:nvPr/>
        </p:nvGrpSpPr>
        <p:grpSpPr>
          <a:xfrm rot="17490324" flipH="1">
            <a:off x="6866059" y="2025892"/>
            <a:ext cx="149006" cy="1040134"/>
            <a:chOff x="6862823" y="2073540"/>
            <a:chExt cx="140972" cy="569642"/>
          </a:xfrm>
        </p:grpSpPr>
        <p:sp>
          <p:nvSpPr>
            <p:cNvPr id="98" name="Rectangle 97"/>
            <p:cNvSpPr/>
            <p:nvPr/>
          </p:nvSpPr>
          <p:spPr>
            <a:xfrm>
              <a:off x="6870542" y="2357430"/>
              <a:ext cx="45719" cy="28575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938262" y="2357430"/>
              <a:ext cx="45719" cy="28575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Freeform 4"/>
            <p:cNvSpPr>
              <a:spLocks/>
            </p:cNvSpPr>
            <p:nvPr/>
          </p:nvSpPr>
          <p:spPr bwMode="auto">
            <a:xfrm rot="5494036">
              <a:off x="6756576" y="2179787"/>
              <a:ext cx="353466" cy="140972"/>
            </a:xfrm>
            <a:custGeom>
              <a:avLst/>
              <a:gdLst/>
              <a:ahLst/>
              <a:cxnLst>
                <a:cxn ang="0">
                  <a:pos x="56" y="56"/>
                </a:cxn>
                <a:cxn ang="0">
                  <a:pos x="62" y="55"/>
                </a:cxn>
                <a:cxn ang="0">
                  <a:pos x="75" y="55"/>
                </a:cxn>
                <a:cxn ang="0">
                  <a:pos x="93" y="55"/>
                </a:cxn>
                <a:cxn ang="0">
                  <a:pos x="115" y="54"/>
                </a:cxn>
                <a:cxn ang="0">
                  <a:pos x="141" y="54"/>
                </a:cxn>
                <a:cxn ang="0">
                  <a:pos x="169" y="53"/>
                </a:cxn>
                <a:cxn ang="0">
                  <a:pos x="198" y="52"/>
                </a:cxn>
                <a:cxn ang="0">
                  <a:pos x="227" y="51"/>
                </a:cxn>
                <a:cxn ang="0">
                  <a:pos x="255" y="49"/>
                </a:cxn>
                <a:cxn ang="0">
                  <a:pos x="281" y="47"/>
                </a:cxn>
                <a:cxn ang="0">
                  <a:pos x="303" y="44"/>
                </a:cxn>
                <a:cxn ang="0">
                  <a:pos x="321" y="41"/>
                </a:cxn>
                <a:cxn ang="0">
                  <a:pos x="334" y="37"/>
                </a:cxn>
                <a:cxn ang="0">
                  <a:pos x="340" y="33"/>
                </a:cxn>
                <a:cxn ang="0">
                  <a:pos x="340" y="31"/>
                </a:cxn>
                <a:cxn ang="0">
                  <a:pos x="336" y="27"/>
                </a:cxn>
                <a:cxn ang="0">
                  <a:pos x="325" y="23"/>
                </a:cxn>
                <a:cxn ang="0">
                  <a:pos x="309" y="20"/>
                </a:cxn>
                <a:cxn ang="0">
                  <a:pos x="287" y="17"/>
                </a:cxn>
                <a:cxn ang="0">
                  <a:pos x="262" y="15"/>
                </a:cxn>
                <a:cxn ang="0">
                  <a:pos x="235" y="14"/>
                </a:cxn>
                <a:cxn ang="0">
                  <a:pos x="206" y="13"/>
                </a:cxn>
                <a:cxn ang="0">
                  <a:pos x="177" y="12"/>
                </a:cxn>
                <a:cxn ang="0">
                  <a:pos x="149" y="12"/>
                </a:cxn>
                <a:cxn ang="0">
                  <a:pos x="122" y="12"/>
                </a:cxn>
                <a:cxn ang="0">
                  <a:pos x="99" y="12"/>
                </a:cxn>
                <a:cxn ang="0">
                  <a:pos x="80" y="11"/>
                </a:cxn>
                <a:cxn ang="0">
                  <a:pos x="66" y="11"/>
                </a:cxn>
                <a:cxn ang="0">
                  <a:pos x="58" y="11"/>
                </a:cxn>
                <a:cxn ang="0">
                  <a:pos x="57" y="11"/>
                </a:cxn>
                <a:cxn ang="0">
                  <a:pos x="51" y="4"/>
                </a:cxn>
                <a:cxn ang="0">
                  <a:pos x="42" y="0"/>
                </a:cxn>
                <a:cxn ang="0">
                  <a:pos x="32" y="0"/>
                </a:cxn>
                <a:cxn ang="0">
                  <a:pos x="12" y="7"/>
                </a:cxn>
                <a:cxn ang="0">
                  <a:pos x="0" y="25"/>
                </a:cxn>
                <a:cxn ang="0">
                  <a:pos x="0" y="32"/>
                </a:cxn>
                <a:cxn ang="0">
                  <a:pos x="7" y="53"/>
                </a:cxn>
                <a:cxn ang="0">
                  <a:pos x="25" y="65"/>
                </a:cxn>
                <a:cxn ang="0">
                  <a:pos x="32" y="65"/>
                </a:cxn>
                <a:cxn ang="0">
                  <a:pos x="42" y="65"/>
                </a:cxn>
                <a:cxn ang="0">
                  <a:pos x="50" y="62"/>
                </a:cxn>
                <a:cxn ang="0">
                  <a:pos x="56" y="56"/>
                </a:cxn>
              </a:cxnLst>
              <a:rect l="0" t="0" r="r" b="b"/>
              <a:pathLst>
                <a:path w="340" h="66">
                  <a:moveTo>
                    <a:pt x="56" y="56"/>
                  </a:moveTo>
                  <a:lnTo>
                    <a:pt x="62" y="55"/>
                  </a:lnTo>
                  <a:lnTo>
                    <a:pt x="75" y="55"/>
                  </a:lnTo>
                  <a:lnTo>
                    <a:pt x="93" y="55"/>
                  </a:lnTo>
                  <a:lnTo>
                    <a:pt x="115" y="54"/>
                  </a:lnTo>
                  <a:lnTo>
                    <a:pt x="141" y="54"/>
                  </a:lnTo>
                  <a:lnTo>
                    <a:pt x="169" y="53"/>
                  </a:lnTo>
                  <a:lnTo>
                    <a:pt x="198" y="52"/>
                  </a:lnTo>
                  <a:lnTo>
                    <a:pt x="227" y="51"/>
                  </a:lnTo>
                  <a:lnTo>
                    <a:pt x="255" y="49"/>
                  </a:lnTo>
                  <a:lnTo>
                    <a:pt x="281" y="47"/>
                  </a:lnTo>
                  <a:lnTo>
                    <a:pt x="303" y="44"/>
                  </a:lnTo>
                  <a:lnTo>
                    <a:pt x="321" y="41"/>
                  </a:lnTo>
                  <a:lnTo>
                    <a:pt x="334" y="37"/>
                  </a:lnTo>
                  <a:lnTo>
                    <a:pt x="340" y="33"/>
                  </a:lnTo>
                  <a:lnTo>
                    <a:pt x="340" y="31"/>
                  </a:lnTo>
                  <a:lnTo>
                    <a:pt x="336" y="27"/>
                  </a:lnTo>
                  <a:lnTo>
                    <a:pt x="325" y="23"/>
                  </a:lnTo>
                  <a:lnTo>
                    <a:pt x="309" y="20"/>
                  </a:lnTo>
                  <a:lnTo>
                    <a:pt x="287" y="17"/>
                  </a:lnTo>
                  <a:lnTo>
                    <a:pt x="262" y="15"/>
                  </a:lnTo>
                  <a:lnTo>
                    <a:pt x="235" y="14"/>
                  </a:lnTo>
                  <a:lnTo>
                    <a:pt x="206" y="13"/>
                  </a:lnTo>
                  <a:lnTo>
                    <a:pt x="177" y="12"/>
                  </a:lnTo>
                  <a:lnTo>
                    <a:pt x="149" y="12"/>
                  </a:lnTo>
                  <a:lnTo>
                    <a:pt x="122" y="12"/>
                  </a:lnTo>
                  <a:lnTo>
                    <a:pt x="99" y="12"/>
                  </a:lnTo>
                  <a:lnTo>
                    <a:pt x="80" y="11"/>
                  </a:lnTo>
                  <a:lnTo>
                    <a:pt x="66" y="11"/>
                  </a:lnTo>
                  <a:lnTo>
                    <a:pt x="58" y="11"/>
                  </a:lnTo>
                  <a:lnTo>
                    <a:pt x="57" y="11"/>
                  </a:lnTo>
                  <a:lnTo>
                    <a:pt x="51" y="4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12" y="7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7" y="53"/>
                  </a:lnTo>
                  <a:lnTo>
                    <a:pt x="25" y="65"/>
                  </a:lnTo>
                  <a:lnTo>
                    <a:pt x="32" y="65"/>
                  </a:lnTo>
                  <a:lnTo>
                    <a:pt x="42" y="65"/>
                  </a:lnTo>
                  <a:lnTo>
                    <a:pt x="50" y="62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2" name="Freeform 3"/>
          <p:cNvSpPr>
            <a:spLocks/>
          </p:cNvSpPr>
          <p:nvPr/>
        </p:nvSpPr>
        <p:spPr bwMode="auto">
          <a:xfrm rot="5494036">
            <a:off x="6213818" y="2011653"/>
            <a:ext cx="600254" cy="152754"/>
          </a:xfrm>
          <a:custGeom>
            <a:avLst/>
            <a:gdLst/>
            <a:ahLst/>
            <a:cxnLst>
              <a:cxn ang="0">
                <a:pos x="327" y="106"/>
              </a:cxn>
              <a:cxn ang="0">
                <a:pos x="350" y="103"/>
              </a:cxn>
              <a:cxn ang="0">
                <a:pos x="368" y="96"/>
              </a:cxn>
              <a:cxn ang="0">
                <a:pos x="373" y="92"/>
              </a:cxn>
              <a:cxn ang="0">
                <a:pos x="353" y="85"/>
              </a:cxn>
              <a:cxn ang="0">
                <a:pos x="337" y="69"/>
              </a:cxn>
              <a:cxn ang="0">
                <a:pos x="333" y="53"/>
              </a:cxn>
              <a:cxn ang="0">
                <a:pos x="340" y="33"/>
              </a:cxn>
              <a:cxn ang="0">
                <a:pos x="356" y="19"/>
              </a:cxn>
              <a:cxn ang="0">
                <a:pos x="373" y="14"/>
              </a:cxn>
              <a:cxn ang="0">
                <a:pos x="357" y="5"/>
              </a:cxn>
              <a:cxn ang="0">
                <a:pos x="337" y="0"/>
              </a:cxn>
              <a:cxn ang="0">
                <a:pos x="327" y="0"/>
              </a:cxn>
              <a:cxn ang="0">
                <a:pos x="308" y="3"/>
              </a:cxn>
              <a:cxn ang="0">
                <a:pos x="298" y="11"/>
              </a:cxn>
              <a:cxn ang="0">
                <a:pos x="291" y="21"/>
              </a:cxn>
              <a:cxn ang="0">
                <a:pos x="283" y="30"/>
              </a:cxn>
              <a:cxn ang="0">
                <a:pos x="268" y="36"/>
              </a:cxn>
              <a:cxn ang="0">
                <a:pos x="264" y="37"/>
              </a:cxn>
              <a:cxn ang="0">
                <a:pos x="252" y="37"/>
              </a:cxn>
              <a:cxn ang="0">
                <a:pos x="238" y="36"/>
              </a:cxn>
              <a:cxn ang="0">
                <a:pos x="222" y="35"/>
              </a:cxn>
              <a:cxn ang="0">
                <a:pos x="205" y="33"/>
              </a:cxn>
              <a:cxn ang="0">
                <a:pos x="185" y="30"/>
              </a:cxn>
              <a:cxn ang="0">
                <a:pos x="164" y="27"/>
              </a:cxn>
              <a:cxn ang="0">
                <a:pos x="142" y="24"/>
              </a:cxn>
              <a:cxn ang="0">
                <a:pos x="118" y="22"/>
              </a:cxn>
              <a:cxn ang="0">
                <a:pos x="92" y="21"/>
              </a:cxn>
              <a:cxn ang="0">
                <a:pos x="69" y="20"/>
              </a:cxn>
              <a:cxn ang="0">
                <a:pos x="43" y="22"/>
              </a:cxn>
              <a:cxn ang="0">
                <a:pos x="24" y="28"/>
              </a:cxn>
              <a:cxn ang="0">
                <a:pos x="10" y="35"/>
              </a:cxn>
              <a:cxn ang="0">
                <a:pos x="2" y="45"/>
              </a:cxn>
              <a:cxn ang="0">
                <a:pos x="0" y="55"/>
              </a:cxn>
              <a:cxn ang="0">
                <a:pos x="3" y="65"/>
              </a:cxn>
              <a:cxn ang="0">
                <a:pos x="12" y="74"/>
              </a:cxn>
              <a:cxn ang="0">
                <a:pos x="26" y="81"/>
              </a:cxn>
              <a:cxn ang="0">
                <a:pos x="47" y="86"/>
              </a:cxn>
              <a:cxn ang="0">
                <a:pos x="69" y="87"/>
              </a:cxn>
              <a:cxn ang="0">
                <a:pos x="96" y="87"/>
              </a:cxn>
              <a:cxn ang="0">
                <a:pos x="122" y="85"/>
              </a:cxn>
              <a:cxn ang="0">
                <a:pos x="146" y="82"/>
              </a:cxn>
              <a:cxn ang="0">
                <a:pos x="168" y="79"/>
              </a:cxn>
              <a:cxn ang="0">
                <a:pos x="189" y="76"/>
              </a:cxn>
              <a:cxn ang="0">
                <a:pos x="208" y="73"/>
              </a:cxn>
              <a:cxn ang="0">
                <a:pos x="225" y="71"/>
              </a:cxn>
              <a:cxn ang="0">
                <a:pos x="240" y="69"/>
              </a:cxn>
              <a:cxn ang="0">
                <a:pos x="254" y="68"/>
              </a:cxn>
              <a:cxn ang="0">
                <a:pos x="264" y="69"/>
              </a:cxn>
              <a:cxn ang="0">
                <a:pos x="281" y="74"/>
              </a:cxn>
              <a:cxn ang="0">
                <a:pos x="290" y="83"/>
              </a:cxn>
              <a:cxn ang="0">
                <a:pos x="297" y="93"/>
              </a:cxn>
              <a:cxn ang="0">
                <a:pos x="307" y="102"/>
              </a:cxn>
              <a:cxn ang="0">
                <a:pos x="325" y="106"/>
              </a:cxn>
              <a:cxn ang="0">
                <a:pos x="327" y="106"/>
              </a:cxn>
            </a:cxnLst>
            <a:rect l="0" t="0" r="r" b="b"/>
            <a:pathLst>
              <a:path w="374" h="106">
                <a:moveTo>
                  <a:pt x="327" y="106"/>
                </a:moveTo>
                <a:lnTo>
                  <a:pt x="350" y="103"/>
                </a:lnTo>
                <a:lnTo>
                  <a:pt x="368" y="96"/>
                </a:lnTo>
                <a:lnTo>
                  <a:pt x="373" y="92"/>
                </a:lnTo>
                <a:lnTo>
                  <a:pt x="353" y="85"/>
                </a:lnTo>
                <a:lnTo>
                  <a:pt x="337" y="69"/>
                </a:lnTo>
                <a:lnTo>
                  <a:pt x="333" y="53"/>
                </a:lnTo>
                <a:lnTo>
                  <a:pt x="340" y="33"/>
                </a:lnTo>
                <a:lnTo>
                  <a:pt x="356" y="19"/>
                </a:lnTo>
                <a:lnTo>
                  <a:pt x="373" y="14"/>
                </a:lnTo>
                <a:lnTo>
                  <a:pt x="357" y="5"/>
                </a:lnTo>
                <a:lnTo>
                  <a:pt x="337" y="0"/>
                </a:lnTo>
                <a:lnTo>
                  <a:pt x="327" y="0"/>
                </a:lnTo>
                <a:lnTo>
                  <a:pt x="308" y="3"/>
                </a:lnTo>
                <a:lnTo>
                  <a:pt x="298" y="11"/>
                </a:lnTo>
                <a:lnTo>
                  <a:pt x="291" y="21"/>
                </a:lnTo>
                <a:lnTo>
                  <a:pt x="283" y="30"/>
                </a:lnTo>
                <a:lnTo>
                  <a:pt x="268" y="36"/>
                </a:lnTo>
                <a:lnTo>
                  <a:pt x="264" y="37"/>
                </a:lnTo>
                <a:lnTo>
                  <a:pt x="252" y="37"/>
                </a:lnTo>
                <a:lnTo>
                  <a:pt x="238" y="36"/>
                </a:lnTo>
                <a:lnTo>
                  <a:pt x="222" y="35"/>
                </a:lnTo>
                <a:lnTo>
                  <a:pt x="205" y="33"/>
                </a:lnTo>
                <a:lnTo>
                  <a:pt x="185" y="30"/>
                </a:lnTo>
                <a:lnTo>
                  <a:pt x="164" y="27"/>
                </a:lnTo>
                <a:lnTo>
                  <a:pt x="142" y="24"/>
                </a:lnTo>
                <a:lnTo>
                  <a:pt x="118" y="22"/>
                </a:lnTo>
                <a:lnTo>
                  <a:pt x="92" y="21"/>
                </a:lnTo>
                <a:lnTo>
                  <a:pt x="69" y="20"/>
                </a:lnTo>
                <a:lnTo>
                  <a:pt x="43" y="22"/>
                </a:lnTo>
                <a:lnTo>
                  <a:pt x="24" y="28"/>
                </a:lnTo>
                <a:lnTo>
                  <a:pt x="10" y="35"/>
                </a:lnTo>
                <a:lnTo>
                  <a:pt x="2" y="45"/>
                </a:lnTo>
                <a:lnTo>
                  <a:pt x="0" y="55"/>
                </a:lnTo>
                <a:lnTo>
                  <a:pt x="3" y="65"/>
                </a:lnTo>
                <a:lnTo>
                  <a:pt x="12" y="74"/>
                </a:lnTo>
                <a:lnTo>
                  <a:pt x="26" y="81"/>
                </a:lnTo>
                <a:lnTo>
                  <a:pt x="47" y="86"/>
                </a:lnTo>
                <a:lnTo>
                  <a:pt x="69" y="87"/>
                </a:lnTo>
                <a:lnTo>
                  <a:pt x="96" y="87"/>
                </a:lnTo>
                <a:lnTo>
                  <a:pt x="122" y="85"/>
                </a:lnTo>
                <a:lnTo>
                  <a:pt x="146" y="82"/>
                </a:lnTo>
                <a:lnTo>
                  <a:pt x="168" y="79"/>
                </a:lnTo>
                <a:lnTo>
                  <a:pt x="189" y="76"/>
                </a:lnTo>
                <a:lnTo>
                  <a:pt x="208" y="73"/>
                </a:lnTo>
                <a:lnTo>
                  <a:pt x="225" y="71"/>
                </a:lnTo>
                <a:lnTo>
                  <a:pt x="240" y="69"/>
                </a:lnTo>
                <a:lnTo>
                  <a:pt x="254" y="68"/>
                </a:lnTo>
                <a:lnTo>
                  <a:pt x="264" y="69"/>
                </a:lnTo>
                <a:lnTo>
                  <a:pt x="281" y="74"/>
                </a:lnTo>
                <a:lnTo>
                  <a:pt x="290" y="83"/>
                </a:lnTo>
                <a:lnTo>
                  <a:pt x="297" y="93"/>
                </a:lnTo>
                <a:lnTo>
                  <a:pt x="307" y="102"/>
                </a:lnTo>
                <a:lnTo>
                  <a:pt x="325" y="106"/>
                </a:lnTo>
                <a:lnTo>
                  <a:pt x="327" y="10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ZoneTexte 103"/>
          <p:cNvSpPr txBox="1"/>
          <p:nvPr/>
        </p:nvSpPr>
        <p:spPr>
          <a:xfrm>
            <a:off x="6000760" y="200024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B7</a:t>
            </a:r>
            <a:endParaRPr lang="fr-FR" sz="1400" dirty="0"/>
          </a:p>
        </p:txBody>
      </p:sp>
      <p:grpSp>
        <p:nvGrpSpPr>
          <p:cNvPr id="29" name="Groupe 104"/>
          <p:cNvGrpSpPr/>
          <p:nvPr/>
        </p:nvGrpSpPr>
        <p:grpSpPr>
          <a:xfrm rot="16512725">
            <a:off x="8154197" y="1746372"/>
            <a:ext cx="122817" cy="850149"/>
            <a:chOff x="6862823" y="2073540"/>
            <a:chExt cx="140972" cy="569642"/>
          </a:xfrm>
        </p:grpSpPr>
        <p:sp>
          <p:nvSpPr>
            <p:cNvPr id="106" name="Rectangle 105"/>
            <p:cNvSpPr/>
            <p:nvPr/>
          </p:nvSpPr>
          <p:spPr>
            <a:xfrm>
              <a:off x="6870542" y="2357430"/>
              <a:ext cx="45719" cy="28575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938262" y="2357430"/>
              <a:ext cx="45719" cy="28575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Freeform 4"/>
            <p:cNvSpPr>
              <a:spLocks/>
            </p:cNvSpPr>
            <p:nvPr/>
          </p:nvSpPr>
          <p:spPr bwMode="auto">
            <a:xfrm rot="5494036">
              <a:off x="6756576" y="2179787"/>
              <a:ext cx="353466" cy="140972"/>
            </a:xfrm>
            <a:custGeom>
              <a:avLst/>
              <a:gdLst/>
              <a:ahLst/>
              <a:cxnLst>
                <a:cxn ang="0">
                  <a:pos x="56" y="56"/>
                </a:cxn>
                <a:cxn ang="0">
                  <a:pos x="62" y="55"/>
                </a:cxn>
                <a:cxn ang="0">
                  <a:pos x="75" y="55"/>
                </a:cxn>
                <a:cxn ang="0">
                  <a:pos x="93" y="55"/>
                </a:cxn>
                <a:cxn ang="0">
                  <a:pos x="115" y="54"/>
                </a:cxn>
                <a:cxn ang="0">
                  <a:pos x="141" y="54"/>
                </a:cxn>
                <a:cxn ang="0">
                  <a:pos x="169" y="53"/>
                </a:cxn>
                <a:cxn ang="0">
                  <a:pos x="198" y="52"/>
                </a:cxn>
                <a:cxn ang="0">
                  <a:pos x="227" y="51"/>
                </a:cxn>
                <a:cxn ang="0">
                  <a:pos x="255" y="49"/>
                </a:cxn>
                <a:cxn ang="0">
                  <a:pos x="281" y="47"/>
                </a:cxn>
                <a:cxn ang="0">
                  <a:pos x="303" y="44"/>
                </a:cxn>
                <a:cxn ang="0">
                  <a:pos x="321" y="41"/>
                </a:cxn>
                <a:cxn ang="0">
                  <a:pos x="334" y="37"/>
                </a:cxn>
                <a:cxn ang="0">
                  <a:pos x="340" y="33"/>
                </a:cxn>
                <a:cxn ang="0">
                  <a:pos x="340" y="31"/>
                </a:cxn>
                <a:cxn ang="0">
                  <a:pos x="336" y="27"/>
                </a:cxn>
                <a:cxn ang="0">
                  <a:pos x="325" y="23"/>
                </a:cxn>
                <a:cxn ang="0">
                  <a:pos x="309" y="20"/>
                </a:cxn>
                <a:cxn ang="0">
                  <a:pos x="287" y="17"/>
                </a:cxn>
                <a:cxn ang="0">
                  <a:pos x="262" y="15"/>
                </a:cxn>
                <a:cxn ang="0">
                  <a:pos x="235" y="14"/>
                </a:cxn>
                <a:cxn ang="0">
                  <a:pos x="206" y="13"/>
                </a:cxn>
                <a:cxn ang="0">
                  <a:pos x="177" y="12"/>
                </a:cxn>
                <a:cxn ang="0">
                  <a:pos x="149" y="12"/>
                </a:cxn>
                <a:cxn ang="0">
                  <a:pos x="122" y="12"/>
                </a:cxn>
                <a:cxn ang="0">
                  <a:pos x="99" y="12"/>
                </a:cxn>
                <a:cxn ang="0">
                  <a:pos x="80" y="11"/>
                </a:cxn>
                <a:cxn ang="0">
                  <a:pos x="66" y="11"/>
                </a:cxn>
                <a:cxn ang="0">
                  <a:pos x="58" y="11"/>
                </a:cxn>
                <a:cxn ang="0">
                  <a:pos x="57" y="11"/>
                </a:cxn>
                <a:cxn ang="0">
                  <a:pos x="51" y="4"/>
                </a:cxn>
                <a:cxn ang="0">
                  <a:pos x="42" y="0"/>
                </a:cxn>
                <a:cxn ang="0">
                  <a:pos x="32" y="0"/>
                </a:cxn>
                <a:cxn ang="0">
                  <a:pos x="12" y="7"/>
                </a:cxn>
                <a:cxn ang="0">
                  <a:pos x="0" y="25"/>
                </a:cxn>
                <a:cxn ang="0">
                  <a:pos x="0" y="32"/>
                </a:cxn>
                <a:cxn ang="0">
                  <a:pos x="7" y="53"/>
                </a:cxn>
                <a:cxn ang="0">
                  <a:pos x="25" y="65"/>
                </a:cxn>
                <a:cxn ang="0">
                  <a:pos x="32" y="65"/>
                </a:cxn>
                <a:cxn ang="0">
                  <a:pos x="42" y="65"/>
                </a:cxn>
                <a:cxn ang="0">
                  <a:pos x="50" y="62"/>
                </a:cxn>
                <a:cxn ang="0">
                  <a:pos x="56" y="56"/>
                </a:cxn>
              </a:cxnLst>
              <a:rect l="0" t="0" r="r" b="b"/>
              <a:pathLst>
                <a:path w="340" h="66">
                  <a:moveTo>
                    <a:pt x="56" y="56"/>
                  </a:moveTo>
                  <a:lnTo>
                    <a:pt x="62" y="55"/>
                  </a:lnTo>
                  <a:lnTo>
                    <a:pt x="75" y="55"/>
                  </a:lnTo>
                  <a:lnTo>
                    <a:pt x="93" y="55"/>
                  </a:lnTo>
                  <a:lnTo>
                    <a:pt x="115" y="54"/>
                  </a:lnTo>
                  <a:lnTo>
                    <a:pt x="141" y="54"/>
                  </a:lnTo>
                  <a:lnTo>
                    <a:pt x="169" y="53"/>
                  </a:lnTo>
                  <a:lnTo>
                    <a:pt x="198" y="52"/>
                  </a:lnTo>
                  <a:lnTo>
                    <a:pt x="227" y="51"/>
                  </a:lnTo>
                  <a:lnTo>
                    <a:pt x="255" y="49"/>
                  </a:lnTo>
                  <a:lnTo>
                    <a:pt x="281" y="47"/>
                  </a:lnTo>
                  <a:lnTo>
                    <a:pt x="303" y="44"/>
                  </a:lnTo>
                  <a:lnTo>
                    <a:pt x="321" y="41"/>
                  </a:lnTo>
                  <a:lnTo>
                    <a:pt x="334" y="37"/>
                  </a:lnTo>
                  <a:lnTo>
                    <a:pt x="340" y="33"/>
                  </a:lnTo>
                  <a:lnTo>
                    <a:pt x="340" y="31"/>
                  </a:lnTo>
                  <a:lnTo>
                    <a:pt x="336" y="27"/>
                  </a:lnTo>
                  <a:lnTo>
                    <a:pt x="325" y="23"/>
                  </a:lnTo>
                  <a:lnTo>
                    <a:pt x="309" y="20"/>
                  </a:lnTo>
                  <a:lnTo>
                    <a:pt x="287" y="17"/>
                  </a:lnTo>
                  <a:lnTo>
                    <a:pt x="262" y="15"/>
                  </a:lnTo>
                  <a:lnTo>
                    <a:pt x="235" y="14"/>
                  </a:lnTo>
                  <a:lnTo>
                    <a:pt x="206" y="13"/>
                  </a:lnTo>
                  <a:lnTo>
                    <a:pt x="177" y="12"/>
                  </a:lnTo>
                  <a:lnTo>
                    <a:pt x="149" y="12"/>
                  </a:lnTo>
                  <a:lnTo>
                    <a:pt x="122" y="12"/>
                  </a:lnTo>
                  <a:lnTo>
                    <a:pt x="99" y="12"/>
                  </a:lnTo>
                  <a:lnTo>
                    <a:pt x="80" y="11"/>
                  </a:lnTo>
                  <a:lnTo>
                    <a:pt x="66" y="11"/>
                  </a:lnTo>
                  <a:lnTo>
                    <a:pt x="58" y="11"/>
                  </a:lnTo>
                  <a:lnTo>
                    <a:pt x="57" y="11"/>
                  </a:lnTo>
                  <a:lnTo>
                    <a:pt x="51" y="4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12" y="7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7" y="53"/>
                  </a:lnTo>
                  <a:lnTo>
                    <a:pt x="25" y="65"/>
                  </a:lnTo>
                  <a:lnTo>
                    <a:pt x="32" y="65"/>
                  </a:lnTo>
                  <a:lnTo>
                    <a:pt x="42" y="65"/>
                  </a:lnTo>
                  <a:lnTo>
                    <a:pt x="50" y="62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9" name="ZoneTexte 108"/>
          <p:cNvSpPr txBox="1"/>
          <p:nvPr/>
        </p:nvSpPr>
        <p:spPr>
          <a:xfrm>
            <a:off x="7786710" y="171448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CTLA-4 </a:t>
            </a:r>
            <a:r>
              <a:rPr lang="fr-FR" sz="1400" dirty="0" err="1" smtClean="0">
                <a:solidFill>
                  <a:srgbClr val="FF0000"/>
                </a:solidFill>
              </a:rPr>
              <a:t>Ig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7643834" y="2214554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CTLA-4</a:t>
            </a:r>
            <a:endParaRPr lang="fr-FR" sz="1100" dirty="0"/>
          </a:p>
        </p:txBody>
      </p:sp>
      <p:sp>
        <p:nvSpPr>
          <p:cNvPr id="111" name="ZoneTexte 110"/>
          <p:cNvSpPr txBox="1"/>
          <p:nvPr/>
        </p:nvSpPr>
        <p:spPr>
          <a:xfrm>
            <a:off x="8643966" y="2214554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Fc</a:t>
            </a:r>
            <a:r>
              <a:rPr lang="fr-FR" sz="1100" dirty="0" smtClean="0">
                <a:sym typeface="Symbol"/>
              </a:rPr>
              <a:t>1</a:t>
            </a:r>
            <a:endParaRPr lang="fr-FR" sz="1100" dirty="0"/>
          </a:p>
        </p:txBody>
      </p:sp>
      <p:sp>
        <p:nvSpPr>
          <p:cNvPr id="114" name="Freeform 4"/>
          <p:cNvSpPr>
            <a:spLocks/>
          </p:cNvSpPr>
          <p:nvPr/>
        </p:nvSpPr>
        <p:spPr bwMode="auto">
          <a:xfrm rot="5494036">
            <a:off x="5867166" y="2857895"/>
            <a:ext cx="571686" cy="146039"/>
          </a:xfrm>
          <a:custGeom>
            <a:avLst/>
            <a:gdLst/>
            <a:ahLst/>
            <a:cxnLst>
              <a:cxn ang="0">
                <a:pos x="56" y="56"/>
              </a:cxn>
              <a:cxn ang="0">
                <a:pos x="62" y="55"/>
              </a:cxn>
              <a:cxn ang="0">
                <a:pos x="75" y="55"/>
              </a:cxn>
              <a:cxn ang="0">
                <a:pos x="93" y="55"/>
              </a:cxn>
              <a:cxn ang="0">
                <a:pos x="115" y="54"/>
              </a:cxn>
              <a:cxn ang="0">
                <a:pos x="141" y="54"/>
              </a:cxn>
              <a:cxn ang="0">
                <a:pos x="169" y="53"/>
              </a:cxn>
              <a:cxn ang="0">
                <a:pos x="198" y="52"/>
              </a:cxn>
              <a:cxn ang="0">
                <a:pos x="227" y="51"/>
              </a:cxn>
              <a:cxn ang="0">
                <a:pos x="255" y="49"/>
              </a:cxn>
              <a:cxn ang="0">
                <a:pos x="281" y="47"/>
              </a:cxn>
              <a:cxn ang="0">
                <a:pos x="303" y="44"/>
              </a:cxn>
              <a:cxn ang="0">
                <a:pos x="321" y="41"/>
              </a:cxn>
              <a:cxn ang="0">
                <a:pos x="334" y="37"/>
              </a:cxn>
              <a:cxn ang="0">
                <a:pos x="340" y="33"/>
              </a:cxn>
              <a:cxn ang="0">
                <a:pos x="340" y="31"/>
              </a:cxn>
              <a:cxn ang="0">
                <a:pos x="336" y="27"/>
              </a:cxn>
              <a:cxn ang="0">
                <a:pos x="325" y="23"/>
              </a:cxn>
              <a:cxn ang="0">
                <a:pos x="309" y="20"/>
              </a:cxn>
              <a:cxn ang="0">
                <a:pos x="287" y="17"/>
              </a:cxn>
              <a:cxn ang="0">
                <a:pos x="262" y="15"/>
              </a:cxn>
              <a:cxn ang="0">
                <a:pos x="235" y="14"/>
              </a:cxn>
              <a:cxn ang="0">
                <a:pos x="206" y="13"/>
              </a:cxn>
              <a:cxn ang="0">
                <a:pos x="177" y="12"/>
              </a:cxn>
              <a:cxn ang="0">
                <a:pos x="149" y="12"/>
              </a:cxn>
              <a:cxn ang="0">
                <a:pos x="122" y="12"/>
              </a:cxn>
              <a:cxn ang="0">
                <a:pos x="99" y="12"/>
              </a:cxn>
              <a:cxn ang="0">
                <a:pos x="80" y="11"/>
              </a:cxn>
              <a:cxn ang="0">
                <a:pos x="66" y="11"/>
              </a:cxn>
              <a:cxn ang="0">
                <a:pos x="58" y="11"/>
              </a:cxn>
              <a:cxn ang="0">
                <a:pos x="57" y="11"/>
              </a:cxn>
              <a:cxn ang="0">
                <a:pos x="51" y="4"/>
              </a:cxn>
              <a:cxn ang="0">
                <a:pos x="42" y="0"/>
              </a:cxn>
              <a:cxn ang="0">
                <a:pos x="32" y="0"/>
              </a:cxn>
              <a:cxn ang="0">
                <a:pos x="12" y="7"/>
              </a:cxn>
              <a:cxn ang="0">
                <a:pos x="0" y="25"/>
              </a:cxn>
              <a:cxn ang="0">
                <a:pos x="0" y="32"/>
              </a:cxn>
              <a:cxn ang="0">
                <a:pos x="7" y="53"/>
              </a:cxn>
              <a:cxn ang="0">
                <a:pos x="25" y="65"/>
              </a:cxn>
              <a:cxn ang="0">
                <a:pos x="32" y="65"/>
              </a:cxn>
              <a:cxn ang="0">
                <a:pos x="42" y="65"/>
              </a:cxn>
              <a:cxn ang="0">
                <a:pos x="50" y="62"/>
              </a:cxn>
              <a:cxn ang="0">
                <a:pos x="56" y="56"/>
              </a:cxn>
            </a:cxnLst>
            <a:rect l="0" t="0" r="r" b="b"/>
            <a:pathLst>
              <a:path w="340" h="66">
                <a:moveTo>
                  <a:pt x="56" y="56"/>
                </a:moveTo>
                <a:lnTo>
                  <a:pt x="62" y="55"/>
                </a:lnTo>
                <a:lnTo>
                  <a:pt x="75" y="55"/>
                </a:lnTo>
                <a:lnTo>
                  <a:pt x="93" y="55"/>
                </a:lnTo>
                <a:lnTo>
                  <a:pt x="115" y="54"/>
                </a:lnTo>
                <a:lnTo>
                  <a:pt x="141" y="54"/>
                </a:lnTo>
                <a:lnTo>
                  <a:pt x="169" y="53"/>
                </a:lnTo>
                <a:lnTo>
                  <a:pt x="198" y="52"/>
                </a:lnTo>
                <a:lnTo>
                  <a:pt x="227" y="51"/>
                </a:lnTo>
                <a:lnTo>
                  <a:pt x="255" y="49"/>
                </a:lnTo>
                <a:lnTo>
                  <a:pt x="281" y="47"/>
                </a:lnTo>
                <a:lnTo>
                  <a:pt x="303" y="44"/>
                </a:lnTo>
                <a:lnTo>
                  <a:pt x="321" y="41"/>
                </a:lnTo>
                <a:lnTo>
                  <a:pt x="334" y="37"/>
                </a:lnTo>
                <a:lnTo>
                  <a:pt x="340" y="33"/>
                </a:lnTo>
                <a:lnTo>
                  <a:pt x="340" y="31"/>
                </a:lnTo>
                <a:lnTo>
                  <a:pt x="336" y="27"/>
                </a:lnTo>
                <a:lnTo>
                  <a:pt x="325" y="23"/>
                </a:lnTo>
                <a:lnTo>
                  <a:pt x="309" y="20"/>
                </a:lnTo>
                <a:lnTo>
                  <a:pt x="287" y="17"/>
                </a:lnTo>
                <a:lnTo>
                  <a:pt x="262" y="15"/>
                </a:lnTo>
                <a:lnTo>
                  <a:pt x="235" y="14"/>
                </a:lnTo>
                <a:lnTo>
                  <a:pt x="206" y="13"/>
                </a:lnTo>
                <a:lnTo>
                  <a:pt x="177" y="12"/>
                </a:lnTo>
                <a:lnTo>
                  <a:pt x="149" y="12"/>
                </a:lnTo>
                <a:lnTo>
                  <a:pt x="122" y="12"/>
                </a:lnTo>
                <a:lnTo>
                  <a:pt x="99" y="12"/>
                </a:lnTo>
                <a:lnTo>
                  <a:pt x="80" y="11"/>
                </a:lnTo>
                <a:lnTo>
                  <a:pt x="66" y="11"/>
                </a:lnTo>
                <a:lnTo>
                  <a:pt x="58" y="11"/>
                </a:lnTo>
                <a:lnTo>
                  <a:pt x="57" y="11"/>
                </a:lnTo>
                <a:lnTo>
                  <a:pt x="51" y="4"/>
                </a:lnTo>
                <a:lnTo>
                  <a:pt x="42" y="0"/>
                </a:lnTo>
                <a:lnTo>
                  <a:pt x="32" y="0"/>
                </a:lnTo>
                <a:lnTo>
                  <a:pt x="12" y="7"/>
                </a:lnTo>
                <a:lnTo>
                  <a:pt x="0" y="25"/>
                </a:lnTo>
                <a:lnTo>
                  <a:pt x="0" y="32"/>
                </a:lnTo>
                <a:lnTo>
                  <a:pt x="7" y="53"/>
                </a:lnTo>
                <a:lnTo>
                  <a:pt x="25" y="65"/>
                </a:lnTo>
                <a:lnTo>
                  <a:pt x="32" y="65"/>
                </a:lnTo>
                <a:lnTo>
                  <a:pt x="42" y="65"/>
                </a:lnTo>
                <a:lnTo>
                  <a:pt x="50" y="62"/>
                </a:lnTo>
                <a:lnTo>
                  <a:pt x="56" y="5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ZoneTexte 114"/>
          <p:cNvSpPr txBox="1"/>
          <p:nvPr/>
        </p:nvSpPr>
        <p:spPr>
          <a:xfrm>
            <a:off x="5572132" y="271462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CD28</a:t>
            </a:r>
            <a:endParaRPr lang="fr-FR" sz="1400" dirty="0"/>
          </a:p>
        </p:txBody>
      </p:sp>
      <p:cxnSp>
        <p:nvCxnSpPr>
          <p:cNvPr id="117" name="Connecteur droit 116"/>
          <p:cNvCxnSpPr/>
          <p:nvPr/>
        </p:nvCxnSpPr>
        <p:spPr>
          <a:xfrm rot="16200000" flipH="1">
            <a:off x="6107917" y="2321711"/>
            <a:ext cx="357190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/>
        </p:nvSpPr>
        <p:spPr>
          <a:xfrm>
            <a:off x="5357818" y="328612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Absence du 2</a:t>
            </a:r>
            <a:r>
              <a:rPr lang="fr-FR" sz="1400" baseline="30000" dirty="0" smtClean="0">
                <a:solidFill>
                  <a:srgbClr val="FF0000"/>
                </a:solidFill>
              </a:rPr>
              <a:t>ème</a:t>
            </a:r>
            <a:r>
              <a:rPr lang="fr-FR" sz="1400" dirty="0" smtClean="0">
                <a:solidFill>
                  <a:srgbClr val="FF0000"/>
                </a:solidFill>
              </a:rPr>
              <a:t> signal </a:t>
            </a:r>
            <a:endParaRPr lang="fr-FR" sz="1400" dirty="0">
              <a:solidFill>
                <a:srgbClr val="FF0000"/>
              </a:solidFill>
            </a:endParaRPr>
          </a:p>
        </p:txBody>
      </p:sp>
      <p:cxnSp>
        <p:nvCxnSpPr>
          <p:cNvPr id="120" name="Connecteur droit avec flèche 119"/>
          <p:cNvCxnSpPr>
            <a:stCxn id="118" idx="2"/>
          </p:cNvCxnSpPr>
          <p:nvPr/>
        </p:nvCxnSpPr>
        <p:spPr>
          <a:xfrm rot="5400000">
            <a:off x="5798023" y="4154957"/>
            <a:ext cx="69122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1" name="ZoneTexte 120"/>
          <p:cNvSpPr txBox="1"/>
          <p:nvPr/>
        </p:nvSpPr>
        <p:spPr>
          <a:xfrm>
            <a:off x="5357818" y="4572008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Anergie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6643702" y="2143116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CTLA-4 </a:t>
            </a:r>
            <a:r>
              <a:rPr lang="fr-FR" sz="1400" dirty="0" err="1" smtClean="0">
                <a:solidFill>
                  <a:srgbClr val="FF0000"/>
                </a:solidFill>
              </a:rPr>
              <a:t>Ig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500034" y="400050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/>
        </p:nvSpPr>
        <p:spPr>
          <a:xfrm>
            <a:off x="357158" y="414338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ZoneTexte 124"/>
          <p:cNvSpPr txBox="1"/>
          <p:nvPr/>
        </p:nvSpPr>
        <p:spPr>
          <a:xfrm>
            <a:off x="-142908" y="3643314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Glucocorticoïdes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810838" y="524881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Organigramme : Données stockées 129"/>
          <p:cNvSpPr/>
          <p:nvPr/>
        </p:nvSpPr>
        <p:spPr>
          <a:xfrm rot="10800000">
            <a:off x="1084064" y="4454184"/>
            <a:ext cx="428628" cy="214314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1071538" y="442913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RGC  </a:t>
            </a:r>
            <a:endParaRPr lang="fr-FR" sz="1400" dirty="0"/>
          </a:p>
        </p:txBody>
      </p:sp>
      <p:sp>
        <p:nvSpPr>
          <p:cNvPr id="132" name="Ellipse 131"/>
          <p:cNvSpPr/>
          <p:nvPr/>
        </p:nvSpPr>
        <p:spPr>
          <a:xfrm>
            <a:off x="1214414" y="4143380"/>
            <a:ext cx="500066" cy="2857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ZoneTexte 132"/>
          <p:cNvSpPr txBox="1"/>
          <p:nvPr/>
        </p:nvSpPr>
        <p:spPr>
          <a:xfrm>
            <a:off x="1164310" y="4143380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Hsp90  </a:t>
            </a:r>
            <a:endParaRPr lang="fr-FR" sz="1400" dirty="0"/>
          </a:p>
        </p:txBody>
      </p:sp>
      <p:sp>
        <p:nvSpPr>
          <p:cNvPr id="134" name="Ellipse 133"/>
          <p:cNvSpPr/>
          <p:nvPr/>
        </p:nvSpPr>
        <p:spPr>
          <a:xfrm>
            <a:off x="1500166" y="4429132"/>
            <a:ext cx="285752" cy="4286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ZoneTexte 134"/>
          <p:cNvSpPr txBox="1"/>
          <p:nvPr/>
        </p:nvSpPr>
        <p:spPr>
          <a:xfrm>
            <a:off x="1500166" y="4500570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IP  </a:t>
            </a:r>
            <a:endParaRPr lang="fr-FR" sz="1400" dirty="0"/>
          </a:p>
        </p:txBody>
      </p:sp>
      <p:sp>
        <p:nvSpPr>
          <p:cNvPr id="136" name="Ellipse 135"/>
          <p:cNvSpPr/>
          <p:nvPr/>
        </p:nvSpPr>
        <p:spPr>
          <a:xfrm>
            <a:off x="7168820" y="6286520"/>
            <a:ext cx="214314" cy="2857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37" name="ZoneTexte 136"/>
          <p:cNvSpPr txBox="1"/>
          <p:nvPr/>
        </p:nvSpPr>
        <p:spPr>
          <a:xfrm>
            <a:off x="7143768" y="6286520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IP    : </a:t>
            </a:r>
            <a:r>
              <a:rPr lang="fr-FR" sz="1100" dirty="0" err="1" smtClean="0"/>
              <a:t>immunophiline</a:t>
            </a:r>
            <a:r>
              <a:rPr lang="fr-FR" sz="1100" dirty="0" smtClean="0"/>
              <a:t>   </a:t>
            </a:r>
            <a:endParaRPr lang="fr-FR" sz="1100" dirty="0"/>
          </a:p>
        </p:txBody>
      </p:sp>
      <p:sp>
        <p:nvSpPr>
          <p:cNvPr id="138" name="Forme libre 137"/>
          <p:cNvSpPr/>
          <p:nvPr/>
        </p:nvSpPr>
        <p:spPr>
          <a:xfrm>
            <a:off x="434236" y="4384110"/>
            <a:ext cx="329852" cy="864295"/>
          </a:xfrm>
          <a:custGeom>
            <a:avLst/>
            <a:gdLst>
              <a:gd name="connsiteX0" fmla="*/ 4175 w 329852"/>
              <a:gd name="connsiteY0" fmla="*/ 0 h 864295"/>
              <a:gd name="connsiteX1" fmla="*/ 54279 w 329852"/>
              <a:gd name="connsiteY1" fmla="*/ 438411 h 864295"/>
              <a:gd name="connsiteX2" fmla="*/ 329852 w 329852"/>
              <a:gd name="connsiteY2" fmla="*/ 864295 h 86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852" h="864295">
                <a:moveTo>
                  <a:pt x="4175" y="0"/>
                </a:moveTo>
                <a:cubicBezTo>
                  <a:pt x="2087" y="147181"/>
                  <a:pt x="0" y="294362"/>
                  <a:pt x="54279" y="438411"/>
                </a:cubicBezTo>
                <a:cubicBezTo>
                  <a:pt x="108558" y="582460"/>
                  <a:pt x="219205" y="723377"/>
                  <a:pt x="329852" y="864295"/>
                </a:cubicBezTo>
              </a:path>
            </a:pathLst>
          </a:cu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0" name="Connecteur droit avec flèche 139"/>
          <p:cNvCxnSpPr>
            <a:endCxn id="128" idx="0"/>
          </p:cNvCxnSpPr>
          <p:nvPr/>
        </p:nvCxnSpPr>
        <p:spPr>
          <a:xfrm rot="5400000">
            <a:off x="1167099" y="4928269"/>
            <a:ext cx="332138" cy="1911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rganigramme : Données stockées 140"/>
          <p:cNvSpPr/>
          <p:nvPr/>
        </p:nvSpPr>
        <p:spPr>
          <a:xfrm rot="10800000">
            <a:off x="2344896" y="6106067"/>
            <a:ext cx="428628" cy="214314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ZoneTexte 141"/>
          <p:cNvSpPr txBox="1"/>
          <p:nvPr/>
        </p:nvSpPr>
        <p:spPr>
          <a:xfrm>
            <a:off x="2332370" y="6072207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RGC  </a:t>
            </a:r>
            <a:endParaRPr lang="fr-FR" sz="1400" dirty="0"/>
          </a:p>
        </p:txBody>
      </p:sp>
      <p:sp>
        <p:nvSpPr>
          <p:cNvPr id="143" name="Ellipse 142"/>
          <p:cNvSpPr/>
          <p:nvPr/>
        </p:nvSpPr>
        <p:spPr>
          <a:xfrm>
            <a:off x="2252124" y="6131119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Forme libre 143"/>
          <p:cNvSpPr/>
          <p:nvPr/>
        </p:nvSpPr>
        <p:spPr>
          <a:xfrm>
            <a:off x="1277655" y="5549030"/>
            <a:ext cx="936892" cy="523176"/>
          </a:xfrm>
          <a:custGeom>
            <a:avLst/>
            <a:gdLst>
              <a:gd name="connsiteX0" fmla="*/ 0 w 839244"/>
              <a:gd name="connsiteY0" fmla="*/ 0 h 776614"/>
              <a:gd name="connsiteX1" fmla="*/ 350729 w 839244"/>
              <a:gd name="connsiteY1" fmla="*/ 413359 h 776614"/>
              <a:gd name="connsiteX2" fmla="*/ 839244 w 839244"/>
              <a:gd name="connsiteY2" fmla="*/ 776614 h 7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244" h="776614">
                <a:moveTo>
                  <a:pt x="0" y="0"/>
                </a:moveTo>
                <a:cubicBezTo>
                  <a:pt x="105427" y="141961"/>
                  <a:pt x="210855" y="283923"/>
                  <a:pt x="350729" y="413359"/>
                </a:cubicBezTo>
                <a:cubicBezTo>
                  <a:pt x="490603" y="542795"/>
                  <a:pt x="664923" y="659704"/>
                  <a:pt x="839244" y="776614"/>
                </a:cubicBezTo>
              </a:path>
            </a:pathLst>
          </a:cu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Forme libre 144"/>
          <p:cNvSpPr/>
          <p:nvPr/>
        </p:nvSpPr>
        <p:spPr>
          <a:xfrm>
            <a:off x="2542784" y="5956126"/>
            <a:ext cx="538619" cy="106471"/>
          </a:xfrm>
          <a:custGeom>
            <a:avLst/>
            <a:gdLst>
              <a:gd name="connsiteX0" fmla="*/ 0 w 538619"/>
              <a:gd name="connsiteY0" fmla="*/ 106471 h 106471"/>
              <a:gd name="connsiteX1" fmla="*/ 313150 w 538619"/>
              <a:gd name="connsiteY1" fmla="*/ 6263 h 106471"/>
              <a:gd name="connsiteX2" fmla="*/ 538619 w 538619"/>
              <a:gd name="connsiteY2" fmla="*/ 68893 h 10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8619" h="106471">
                <a:moveTo>
                  <a:pt x="0" y="106471"/>
                </a:moveTo>
                <a:cubicBezTo>
                  <a:pt x="111690" y="59498"/>
                  <a:pt x="223380" y="12526"/>
                  <a:pt x="313150" y="6263"/>
                </a:cubicBezTo>
                <a:cubicBezTo>
                  <a:pt x="402920" y="0"/>
                  <a:pt x="470769" y="34446"/>
                  <a:pt x="538619" y="6889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Forme libre 145"/>
          <p:cNvSpPr/>
          <p:nvPr/>
        </p:nvSpPr>
        <p:spPr>
          <a:xfrm>
            <a:off x="2542784" y="5778674"/>
            <a:ext cx="1039660" cy="258871"/>
          </a:xfrm>
          <a:custGeom>
            <a:avLst/>
            <a:gdLst>
              <a:gd name="connsiteX0" fmla="*/ 0 w 1039660"/>
              <a:gd name="connsiteY0" fmla="*/ 258871 h 258871"/>
              <a:gd name="connsiteX1" fmla="*/ 638827 w 1039660"/>
              <a:gd name="connsiteY1" fmla="*/ 8351 h 258871"/>
              <a:gd name="connsiteX2" fmla="*/ 1039660 w 1039660"/>
              <a:gd name="connsiteY2" fmla="*/ 208767 h 258871"/>
              <a:gd name="connsiteX3" fmla="*/ 1039660 w 1039660"/>
              <a:gd name="connsiteY3" fmla="*/ 208767 h 25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9660" h="258871">
                <a:moveTo>
                  <a:pt x="0" y="258871"/>
                </a:moveTo>
                <a:cubicBezTo>
                  <a:pt x="232775" y="137786"/>
                  <a:pt x="465550" y="16702"/>
                  <a:pt x="638827" y="8351"/>
                </a:cubicBezTo>
                <a:cubicBezTo>
                  <a:pt x="812104" y="0"/>
                  <a:pt x="1039660" y="208767"/>
                  <a:pt x="1039660" y="208767"/>
                </a:cubicBezTo>
                <a:lnTo>
                  <a:pt x="1039660" y="208767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8" name="Connecteur droit 147"/>
          <p:cNvCxnSpPr/>
          <p:nvPr/>
        </p:nvCxnSpPr>
        <p:spPr>
          <a:xfrm>
            <a:off x="3521764" y="5999180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>
            <a:off x="3012890" y="6033040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ZoneTexte 149"/>
          <p:cNvSpPr txBox="1"/>
          <p:nvPr/>
        </p:nvSpPr>
        <p:spPr>
          <a:xfrm>
            <a:off x="3857620" y="1500174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CPA</a:t>
            </a:r>
            <a:endParaRPr lang="fr-FR" sz="1600" b="1" dirty="0"/>
          </a:p>
        </p:txBody>
      </p:sp>
      <p:sp>
        <p:nvSpPr>
          <p:cNvPr id="151" name="ZoneTexte 150"/>
          <p:cNvSpPr txBox="1"/>
          <p:nvPr/>
        </p:nvSpPr>
        <p:spPr>
          <a:xfrm>
            <a:off x="7358082" y="4572008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Lymphocyte T</a:t>
            </a:r>
            <a:endParaRPr lang="fr-FR" sz="1600" b="1" dirty="0"/>
          </a:p>
        </p:txBody>
      </p:sp>
      <p:sp>
        <p:nvSpPr>
          <p:cNvPr id="113" name="Rectangle 112"/>
          <p:cNvSpPr/>
          <p:nvPr/>
        </p:nvSpPr>
        <p:spPr>
          <a:xfrm>
            <a:off x="428596" y="47500"/>
            <a:ext cx="478634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4. Immunosuppresseurs à action spécifique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16" name="Connecteur droit 115"/>
          <p:cNvCxnSpPr/>
          <p:nvPr/>
        </p:nvCxnSpPr>
        <p:spPr>
          <a:xfrm>
            <a:off x="214314" y="426992"/>
            <a:ext cx="492919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ZoneTexte 112"/>
          <p:cNvSpPr txBox="1"/>
          <p:nvPr/>
        </p:nvSpPr>
        <p:spPr>
          <a:xfrm>
            <a:off x="357158" y="1500174"/>
            <a:ext cx="8143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1400" dirty="0" smtClean="0"/>
              <a:t>   Obtenues en associant les exons CH1, CH2, et CH3 d’une chaine </a:t>
            </a:r>
            <a:r>
              <a:rPr lang="fr-FR" sz="1400" dirty="0" smtClean="0">
                <a:sym typeface="Symbol"/>
              </a:rPr>
              <a:t>1 des </a:t>
            </a:r>
            <a:r>
              <a:rPr lang="fr-FR" sz="1400" dirty="0" err="1" smtClean="0">
                <a:sym typeface="Symbol"/>
              </a:rPr>
              <a:t>IgG</a:t>
            </a:r>
            <a:r>
              <a:rPr lang="fr-FR" sz="1400" dirty="0" smtClean="0">
                <a:sym typeface="Symbol"/>
              </a:rPr>
              <a:t> humaines avec les exons codant</a:t>
            </a:r>
          </a:p>
          <a:p>
            <a:pPr algn="just"/>
            <a:r>
              <a:rPr lang="fr-FR" sz="1400" dirty="0" smtClean="0">
                <a:sym typeface="Symbol"/>
              </a:rPr>
              <a:t>     pour la région extracellulaire de la molécule CTLA-4. </a:t>
            </a:r>
            <a:r>
              <a:rPr lang="fr-FR" sz="1400" dirty="0" smtClean="0"/>
              <a:t> Les chaines </a:t>
            </a:r>
            <a:r>
              <a:rPr lang="fr-FR" sz="1400" dirty="0" smtClean="0">
                <a:sym typeface="Symbol"/>
              </a:rPr>
              <a:t>1  se </a:t>
            </a:r>
            <a:r>
              <a:rPr lang="fr-FR" sz="1400" dirty="0" err="1" smtClean="0">
                <a:sym typeface="Symbol"/>
              </a:rPr>
              <a:t>dimérisent</a:t>
            </a:r>
            <a:r>
              <a:rPr lang="fr-FR" sz="1400" dirty="0" smtClean="0">
                <a:sym typeface="Symbol"/>
              </a:rPr>
              <a:t> spontanément, formant</a:t>
            </a:r>
          </a:p>
          <a:p>
            <a:pPr algn="just"/>
            <a:r>
              <a:rPr lang="fr-FR" sz="1400" dirty="0" smtClean="0">
                <a:sym typeface="Symbol"/>
              </a:rPr>
              <a:t>      une molécule bivalente de forte avidité.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400" dirty="0" smtClean="0">
                <a:sym typeface="Symbol"/>
              </a:rPr>
              <a:t>   L’augmentation du PM par l’ajout de chaines 1 empêche le catabolisme rénal par filtration glomérulaire </a:t>
            </a:r>
          </a:p>
          <a:p>
            <a:pPr algn="just"/>
            <a:r>
              <a:rPr lang="fr-FR" sz="1400" dirty="0" smtClean="0">
                <a:sym typeface="Symbol"/>
              </a:rPr>
              <a:t>     ½ vie plus longue.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400" dirty="0" smtClean="0">
                <a:sym typeface="Symbol"/>
              </a:rPr>
              <a:t>   Agissent en empêchant par compétition l’interaction de CD28 avec ses ligands CD80/86.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400" dirty="0" smtClean="0">
                <a:sym typeface="Symbol"/>
              </a:rPr>
              <a:t>   L’absence du </a:t>
            </a:r>
            <a:r>
              <a:rPr lang="fr-FR" sz="1400" dirty="0" smtClean="0">
                <a:effectLst>
                  <a:reflection blurRad="6350" stA="55000" endA="300" endPos="45500" dir="5400000" sy="-100000" algn="bl" rotWithShape="0"/>
                </a:effectLst>
              </a:rPr>
              <a:t>2</a:t>
            </a:r>
            <a:r>
              <a:rPr lang="fr-FR" sz="1400" baseline="30000" dirty="0" smtClean="0">
                <a:effectLst>
                  <a:reflection blurRad="6350" stA="55000" endA="300" endPos="45500" dir="5400000" sy="-100000" algn="bl" rotWithShape="0"/>
                </a:effectLst>
              </a:rPr>
              <a:t>ème </a:t>
            </a:r>
            <a:r>
              <a:rPr lang="fr-FR" sz="1400" dirty="0" smtClean="0">
                <a:sym typeface="Symbol"/>
              </a:rPr>
              <a:t>signal via la molécule CD28 entraine un état d’anergie des lymphocytes T activés .  </a:t>
            </a:r>
            <a:endParaRPr lang="fr-FR" sz="1400" dirty="0"/>
          </a:p>
        </p:txBody>
      </p:sp>
      <p:sp>
        <p:nvSpPr>
          <p:cNvPr id="116" name="Rectangle 115"/>
          <p:cNvSpPr/>
          <p:nvPr/>
        </p:nvSpPr>
        <p:spPr>
          <a:xfrm>
            <a:off x="214282" y="1214422"/>
            <a:ext cx="28479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Molécules hybrides CTLA-4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Ig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fr-FR" sz="1500" b="1" dirty="0"/>
          </a:p>
        </p:txBody>
      </p:sp>
      <p:sp>
        <p:nvSpPr>
          <p:cNvPr id="8" name="Rectangle 7"/>
          <p:cNvSpPr/>
          <p:nvPr/>
        </p:nvSpPr>
        <p:spPr>
          <a:xfrm>
            <a:off x="285720" y="3500438"/>
            <a:ext cx="8286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96838" algn="just">
              <a:buFont typeface="Wingdings" pitchFamily="2" charset="2"/>
              <a:buChar char="§"/>
            </a:pPr>
            <a:r>
              <a:rPr lang="fr-FR" sz="1400" dirty="0" smtClean="0"/>
              <a:t>  Immunosuppresseurs exerçant la majorité de leurs effets par le biais de leur récepteur intracellulaire (GCR). </a:t>
            </a:r>
          </a:p>
          <a:p>
            <a:pPr marL="179388" indent="-96838" algn="just"/>
            <a:r>
              <a:rPr lang="fr-FR" sz="1400" dirty="0" smtClean="0"/>
              <a:t>     Dans les  lymphocytes T, Le complexe GC-GCR est un facteur de transcription qui, après translocation dans le</a:t>
            </a:r>
          </a:p>
          <a:p>
            <a:pPr marL="179388" indent="-96838" algn="just"/>
            <a:r>
              <a:rPr lang="fr-FR" sz="1400" dirty="0" smtClean="0"/>
              <a:t>    noyau, module de façon négative la transcription de gènes de cytokines (IL2) par compétition avec les</a:t>
            </a:r>
          </a:p>
          <a:p>
            <a:pPr marL="179388" indent="-96838" algn="just"/>
            <a:r>
              <a:rPr lang="fr-FR" sz="1400" dirty="0" smtClean="0"/>
              <a:t>    facteurs de transcription AP-1 et NFkB. </a:t>
            </a:r>
          </a:p>
          <a:p>
            <a:pPr marL="82550" indent="96838" algn="just">
              <a:buFont typeface="Wingdings" pitchFamily="2" charset="2"/>
              <a:buChar char="§"/>
            </a:pPr>
            <a:r>
              <a:rPr lang="fr-FR" sz="1400" dirty="0" smtClean="0"/>
              <a:t>  Les thymocytes et lymphocytes T activés sont détruits par GC par </a:t>
            </a:r>
            <a:r>
              <a:rPr lang="fr-FR" sz="1400" dirty="0" err="1" smtClean="0"/>
              <a:t>apoptose</a:t>
            </a:r>
            <a:r>
              <a:rPr lang="fr-FR" sz="1400" dirty="0" smtClean="0"/>
              <a:t>. </a:t>
            </a:r>
          </a:p>
          <a:p>
            <a:pPr marL="82550" algn="just">
              <a:buFont typeface="Wingdings" pitchFamily="2" charset="2"/>
              <a:buChar char="§"/>
            </a:pPr>
            <a:r>
              <a:rPr lang="fr-FR" sz="1400" b="1" dirty="0" smtClean="0">
                <a:solidFill>
                  <a:srgbClr val="FF0000"/>
                </a:solidFill>
              </a:rPr>
              <a:t>  L’action des GC n’est pas sélective sur les lymphocytes T .</a:t>
            </a:r>
            <a:r>
              <a:rPr lang="fr-FR" sz="1400" dirty="0" smtClean="0"/>
              <a:t>  Les GC exercent un effet très puissant sur les</a:t>
            </a:r>
          </a:p>
          <a:p>
            <a:pPr marL="82550" algn="just"/>
            <a:r>
              <a:rPr lang="fr-FR" sz="1400" dirty="0" smtClean="0"/>
              <a:t>     macrophages/ cellules dendritiques et PNN en inhibant la voie </a:t>
            </a:r>
            <a:r>
              <a:rPr lang="fr-FR" sz="1400" dirty="0" err="1" smtClean="0"/>
              <a:t>NFkB</a:t>
            </a:r>
            <a:r>
              <a:rPr lang="fr-FR" sz="1400" dirty="0" smtClean="0"/>
              <a:t>, voie importante dans leur activation :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400" dirty="0" smtClean="0"/>
              <a:t>  En inhibant la synthèse de l’IL1, l’IL6 et à un degré moindre, le TNF</a:t>
            </a:r>
            <a:r>
              <a:rPr lang="fr-FR" sz="1400" dirty="0" smtClean="0">
                <a:sym typeface="Symbol"/>
              </a:rPr>
              <a:t></a:t>
            </a:r>
            <a:r>
              <a:rPr lang="fr-FR" sz="1400" dirty="0" smtClean="0"/>
              <a:t>.</a:t>
            </a:r>
            <a:endParaRPr lang="fr-FR" sz="700" dirty="0" smtClean="0"/>
          </a:p>
          <a:p>
            <a:pPr lvl="1" algn="just">
              <a:buFont typeface="Arial" pitchFamily="34" charset="0"/>
              <a:buChar char="•"/>
            </a:pPr>
            <a:r>
              <a:rPr lang="fr-FR" sz="1400" dirty="0" smtClean="0"/>
              <a:t>  En dépriment la production de prostaglandines et </a:t>
            </a:r>
            <a:r>
              <a:rPr lang="fr-FR" sz="1400" dirty="0" err="1" smtClean="0"/>
              <a:t>leucotriènes</a:t>
            </a:r>
            <a:r>
              <a:rPr lang="fr-FR" sz="1400" dirty="0" smtClean="0"/>
              <a:t> par inhibition de l’activité </a:t>
            </a:r>
            <a:r>
              <a:rPr lang="fr-FR" sz="1400" dirty="0" err="1" smtClean="0"/>
              <a:t>phospholipase</a:t>
            </a:r>
            <a:endParaRPr lang="fr-FR" sz="1400" dirty="0" smtClean="0"/>
          </a:p>
          <a:p>
            <a:pPr lvl="1" algn="just"/>
            <a:r>
              <a:rPr lang="fr-FR" sz="1400" dirty="0" smtClean="0"/>
              <a:t>    A2.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400" dirty="0" smtClean="0"/>
              <a:t>  En inhibant les protéases et la NO </a:t>
            </a:r>
            <a:r>
              <a:rPr lang="fr-FR" sz="1400" dirty="0" err="1" smtClean="0"/>
              <a:t>synthase</a:t>
            </a:r>
            <a:r>
              <a:rPr lang="fr-FR" sz="1400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400" dirty="0" smtClean="0"/>
              <a:t>  En agissant sur les cellules endothéliales et  en inhibant la perméabilité vasculaire des leucocytes </a:t>
            </a:r>
          </a:p>
          <a:p>
            <a:pPr lvl="1" algn="just"/>
            <a:r>
              <a:rPr lang="fr-FR" sz="1400" dirty="0" smtClean="0"/>
              <a:t>   (inhibition d’expression des molécules d’adhésion).</a:t>
            </a:r>
          </a:p>
          <a:p>
            <a:pPr algn="just"/>
            <a:r>
              <a:rPr lang="fr-FR" sz="1400" b="1" dirty="0" smtClean="0">
                <a:solidFill>
                  <a:srgbClr val="FF0000"/>
                </a:solidFill>
              </a:rPr>
              <a:t>        Ces actions sont à l’origine de l’activité anti-inflammatoire des GC.</a:t>
            </a:r>
          </a:p>
          <a:p>
            <a:pPr algn="just">
              <a:buFont typeface="Wingdings" pitchFamily="2" charset="2"/>
              <a:buChar char="Ø"/>
            </a:pP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214298" y="3143248"/>
            <a:ext cx="650084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Les glucocorticoïdes (GC) (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Prédnisone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Méthylprédnisolone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):</a:t>
            </a:r>
            <a:endParaRPr lang="fr-FR" sz="1500" b="1" dirty="0"/>
          </a:p>
        </p:txBody>
      </p:sp>
      <p:sp>
        <p:nvSpPr>
          <p:cNvPr id="14" name="Rectangle 13"/>
          <p:cNvSpPr/>
          <p:nvPr/>
        </p:nvSpPr>
        <p:spPr>
          <a:xfrm>
            <a:off x="428596" y="47500"/>
            <a:ext cx="478634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4. Immunosuppresseurs à action spécifique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14314" y="426992"/>
            <a:ext cx="492919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2910" y="457122"/>
            <a:ext cx="7715304" cy="5847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b. Immunosuppresseurs agissant sur le 2</a:t>
            </a:r>
            <a:r>
              <a:rPr lang="fr-FR" sz="1600" b="1" baseline="30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ème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signal d’activation (signal de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costimulation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 : CTLA-4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Ig</a:t>
            </a:r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et glucocorticoïdes.</a:t>
            </a:r>
            <a:endParaRPr lang="fr-FR" sz="16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472" y="457122"/>
            <a:ext cx="8001056" cy="5539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C. Immunosuppresseurs agissant sur le 3</a:t>
            </a:r>
            <a:r>
              <a:rPr lang="fr-FR" sz="1500" b="1" baseline="30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ème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signal d’activation (signal de prolifération) : </a:t>
            </a:r>
          </a:p>
          <a:p>
            <a:pPr marL="342900" indent="-342900" algn="ctr"/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Anticorps anti-CD25 et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Rapamycine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 </a:t>
            </a:r>
            <a:endParaRPr lang="fr-FR" sz="15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3" name="Rectangle 1"/>
          <p:cNvSpPr>
            <a:spLocks noChangeArrowheads="1"/>
          </p:cNvSpPr>
          <p:nvPr/>
        </p:nvSpPr>
        <p:spPr bwMode="auto">
          <a:xfrm>
            <a:off x="428596" y="1191268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Ce signal est induit par la fixation </a:t>
            </a:r>
            <a:r>
              <a:rPr kumimoji="0" lang="fr-FR" altLang="zh-CN" sz="1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paracrine</a:t>
            </a:r>
            <a:r>
              <a:rPr kumimoji="0" lang="fr-FR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et autocrine de l’IL2 sur son récepteur de haute affinité. </a:t>
            </a:r>
            <a:r>
              <a:rPr lang="fr-FR" altLang="zh-CN" sz="1400" dirty="0" smtClean="0">
                <a:ea typeface="Times New Roman" pitchFamily="18" charset="0"/>
                <a:sym typeface="Symbol" pitchFamily="18" charset="2"/>
              </a:rPr>
              <a:t>L</a:t>
            </a:r>
            <a:r>
              <a:rPr kumimoji="0" lang="fr-FR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es cellules passent  de la phase G1 du cycle cellulaire à la phase S et vont pouvoir proliférer.</a:t>
            </a:r>
            <a:r>
              <a:rPr kumimoji="0" lang="fr-FR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Symbol" pitchFamily="18" charset="2"/>
              </a:rPr>
              <a:t> </a:t>
            </a:r>
            <a:endParaRPr kumimoji="0" lang="fr-FR" altLang="zh-CN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116" name="Forme libre 115"/>
          <p:cNvSpPr/>
          <p:nvPr/>
        </p:nvSpPr>
        <p:spPr>
          <a:xfrm>
            <a:off x="1071538" y="3000372"/>
            <a:ext cx="7340252" cy="327765"/>
          </a:xfrm>
          <a:custGeom>
            <a:avLst/>
            <a:gdLst>
              <a:gd name="connsiteX0" fmla="*/ 0 w 7340252"/>
              <a:gd name="connsiteY0" fmla="*/ 327765 h 327765"/>
              <a:gd name="connsiteX1" fmla="*/ 3507288 w 7340252"/>
              <a:gd name="connsiteY1" fmla="*/ 27140 h 327765"/>
              <a:gd name="connsiteX2" fmla="*/ 7340252 w 7340252"/>
              <a:gd name="connsiteY2" fmla="*/ 164927 h 3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0252" h="327765">
                <a:moveTo>
                  <a:pt x="0" y="327765"/>
                </a:moveTo>
                <a:cubicBezTo>
                  <a:pt x="1141956" y="191022"/>
                  <a:pt x="2283913" y="54280"/>
                  <a:pt x="3507288" y="27140"/>
                </a:cubicBezTo>
                <a:cubicBezTo>
                  <a:pt x="4730663" y="0"/>
                  <a:pt x="6035457" y="82463"/>
                  <a:pt x="7340252" y="164927"/>
                </a:cubicBezTo>
              </a:path>
            </a:pathLst>
          </a:custGeom>
          <a:ln w="60325" cmpd="dbl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18"/>
          <p:cNvGrpSpPr/>
          <p:nvPr/>
        </p:nvGrpSpPr>
        <p:grpSpPr>
          <a:xfrm rot="4939269">
            <a:off x="4056251" y="2635507"/>
            <a:ext cx="784831" cy="247237"/>
            <a:chOff x="3233343" y="3432499"/>
            <a:chExt cx="329666" cy="145456"/>
          </a:xfrm>
        </p:grpSpPr>
        <p:sp>
          <p:nvSpPr>
            <p:cNvPr id="126" name="Freeform 6"/>
            <p:cNvSpPr>
              <a:spLocks/>
            </p:cNvSpPr>
            <p:nvPr/>
          </p:nvSpPr>
          <p:spPr bwMode="auto">
            <a:xfrm rot="11162388">
              <a:off x="3275571" y="3454440"/>
              <a:ext cx="287438" cy="123515"/>
            </a:xfrm>
            <a:custGeom>
              <a:avLst/>
              <a:gdLst/>
              <a:ahLst/>
              <a:cxnLst>
                <a:cxn ang="0">
                  <a:pos x="364" y="64"/>
                </a:cxn>
                <a:cxn ang="0">
                  <a:pos x="360" y="68"/>
                </a:cxn>
                <a:cxn ang="0">
                  <a:pos x="349" y="75"/>
                </a:cxn>
                <a:cxn ang="0">
                  <a:pos x="343" y="89"/>
                </a:cxn>
                <a:cxn ang="0">
                  <a:pos x="0" y="89"/>
                </a:cxn>
                <a:cxn ang="0">
                  <a:pos x="9" y="69"/>
                </a:cxn>
                <a:cxn ang="0">
                  <a:pos x="27" y="59"/>
                </a:cxn>
                <a:cxn ang="0">
                  <a:pos x="28" y="59"/>
                </a:cxn>
                <a:cxn ang="0">
                  <a:pos x="39" y="59"/>
                </a:cxn>
                <a:cxn ang="0">
                  <a:pos x="56" y="59"/>
                </a:cxn>
                <a:cxn ang="0">
                  <a:pos x="76" y="59"/>
                </a:cxn>
                <a:cxn ang="0">
                  <a:pos x="100" y="59"/>
                </a:cxn>
                <a:cxn ang="0">
                  <a:pos x="126" y="59"/>
                </a:cxn>
                <a:cxn ang="0">
                  <a:pos x="152" y="59"/>
                </a:cxn>
                <a:cxn ang="0">
                  <a:pos x="177" y="59"/>
                </a:cxn>
                <a:cxn ang="0">
                  <a:pos x="200" y="59"/>
                </a:cxn>
                <a:cxn ang="0">
                  <a:pos x="220" y="59"/>
                </a:cxn>
                <a:cxn ang="0">
                  <a:pos x="235" y="59"/>
                </a:cxn>
                <a:cxn ang="0">
                  <a:pos x="241" y="59"/>
                </a:cxn>
                <a:cxn ang="0">
                  <a:pos x="251" y="59"/>
                </a:cxn>
                <a:cxn ang="0">
                  <a:pos x="264" y="56"/>
                </a:cxn>
                <a:cxn ang="0">
                  <a:pos x="271" y="47"/>
                </a:cxn>
                <a:cxn ang="0">
                  <a:pos x="291" y="25"/>
                </a:cxn>
                <a:cxn ang="0">
                  <a:pos x="308" y="12"/>
                </a:cxn>
                <a:cxn ang="0">
                  <a:pos x="324" y="4"/>
                </a:cxn>
                <a:cxn ang="0">
                  <a:pos x="339" y="0"/>
                </a:cxn>
                <a:cxn ang="0">
                  <a:pos x="346" y="0"/>
                </a:cxn>
                <a:cxn ang="0">
                  <a:pos x="366" y="1"/>
                </a:cxn>
                <a:cxn ang="0">
                  <a:pos x="385" y="7"/>
                </a:cxn>
                <a:cxn ang="0">
                  <a:pos x="398" y="14"/>
                </a:cxn>
                <a:cxn ang="0">
                  <a:pos x="401" y="19"/>
                </a:cxn>
                <a:cxn ang="0">
                  <a:pos x="398" y="20"/>
                </a:cxn>
                <a:cxn ang="0">
                  <a:pos x="377" y="23"/>
                </a:cxn>
                <a:cxn ang="0">
                  <a:pos x="364" y="33"/>
                </a:cxn>
                <a:cxn ang="0">
                  <a:pos x="361" y="51"/>
                </a:cxn>
                <a:cxn ang="0">
                  <a:pos x="364" y="64"/>
                </a:cxn>
              </a:cxnLst>
              <a:rect l="0" t="0" r="r" b="b"/>
              <a:pathLst>
                <a:path w="401" h="90">
                  <a:moveTo>
                    <a:pt x="364" y="64"/>
                  </a:moveTo>
                  <a:lnTo>
                    <a:pt x="360" y="68"/>
                  </a:lnTo>
                  <a:lnTo>
                    <a:pt x="349" y="75"/>
                  </a:lnTo>
                  <a:lnTo>
                    <a:pt x="343" y="89"/>
                  </a:lnTo>
                  <a:lnTo>
                    <a:pt x="0" y="89"/>
                  </a:lnTo>
                  <a:lnTo>
                    <a:pt x="9" y="69"/>
                  </a:lnTo>
                  <a:lnTo>
                    <a:pt x="27" y="59"/>
                  </a:lnTo>
                  <a:lnTo>
                    <a:pt x="28" y="59"/>
                  </a:lnTo>
                  <a:lnTo>
                    <a:pt x="39" y="59"/>
                  </a:lnTo>
                  <a:lnTo>
                    <a:pt x="56" y="59"/>
                  </a:lnTo>
                  <a:lnTo>
                    <a:pt x="76" y="59"/>
                  </a:lnTo>
                  <a:lnTo>
                    <a:pt x="100" y="59"/>
                  </a:lnTo>
                  <a:lnTo>
                    <a:pt x="126" y="59"/>
                  </a:lnTo>
                  <a:lnTo>
                    <a:pt x="152" y="59"/>
                  </a:lnTo>
                  <a:lnTo>
                    <a:pt x="177" y="59"/>
                  </a:lnTo>
                  <a:lnTo>
                    <a:pt x="200" y="59"/>
                  </a:lnTo>
                  <a:lnTo>
                    <a:pt x="220" y="59"/>
                  </a:lnTo>
                  <a:lnTo>
                    <a:pt x="235" y="59"/>
                  </a:lnTo>
                  <a:lnTo>
                    <a:pt x="241" y="59"/>
                  </a:lnTo>
                  <a:lnTo>
                    <a:pt x="251" y="59"/>
                  </a:lnTo>
                  <a:lnTo>
                    <a:pt x="264" y="56"/>
                  </a:lnTo>
                  <a:lnTo>
                    <a:pt x="271" y="47"/>
                  </a:lnTo>
                  <a:lnTo>
                    <a:pt x="291" y="25"/>
                  </a:lnTo>
                  <a:lnTo>
                    <a:pt x="308" y="12"/>
                  </a:lnTo>
                  <a:lnTo>
                    <a:pt x="324" y="4"/>
                  </a:lnTo>
                  <a:lnTo>
                    <a:pt x="339" y="0"/>
                  </a:lnTo>
                  <a:lnTo>
                    <a:pt x="346" y="0"/>
                  </a:lnTo>
                  <a:lnTo>
                    <a:pt x="366" y="1"/>
                  </a:lnTo>
                  <a:lnTo>
                    <a:pt x="385" y="7"/>
                  </a:lnTo>
                  <a:lnTo>
                    <a:pt x="398" y="14"/>
                  </a:lnTo>
                  <a:lnTo>
                    <a:pt x="401" y="19"/>
                  </a:lnTo>
                  <a:lnTo>
                    <a:pt x="398" y="20"/>
                  </a:lnTo>
                  <a:lnTo>
                    <a:pt x="377" y="23"/>
                  </a:lnTo>
                  <a:lnTo>
                    <a:pt x="364" y="33"/>
                  </a:lnTo>
                  <a:lnTo>
                    <a:pt x="361" y="51"/>
                  </a:lnTo>
                  <a:lnTo>
                    <a:pt x="364" y="6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Ellipse 152"/>
            <p:cNvSpPr/>
            <p:nvPr/>
          </p:nvSpPr>
          <p:spPr>
            <a:xfrm rot="11162388">
              <a:off x="3233343" y="3432499"/>
              <a:ext cx="62537" cy="7035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4" name="Forme libre 153"/>
          <p:cNvSpPr/>
          <p:nvPr/>
        </p:nvSpPr>
        <p:spPr>
          <a:xfrm>
            <a:off x="1500166" y="5244401"/>
            <a:ext cx="3603596" cy="849683"/>
          </a:xfrm>
          <a:custGeom>
            <a:avLst/>
            <a:gdLst>
              <a:gd name="connsiteX0" fmla="*/ 0 w 2354894"/>
              <a:gd name="connsiteY0" fmla="*/ 787053 h 849683"/>
              <a:gd name="connsiteX1" fmla="*/ 726510 w 2354894"/>
              <a:gd name="connsiteY1" fmla="*/ 185803 h 849683"/>
              <a:gd name="connsiteX2" fmla="*/ 1553228 w 2354894"/>
              <a:gd name="connsiteY2" fmla="*/ 110647 h 849683"/>
              <a:gd name="connsiteX3" fmla="*/ 2354894 w 2354894"/>
              <a:gd name="connsiteY3" fmla="*/ 849683 h 84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894" h="849683">
                <a:moveTo>
                  <a:pt x="0" y="787053"/>
                </a:moveTo>
                <a:cubicBezTo>
                  <a:pt x="233819" y="542795"/>
                  <a:pt x="467639" y="298537"/>
                  <a:pt x="726510" y="185803"/>
                </a:cubicBezTo>
                <a:cubicBezTo>
                  <a:pt x="985381" y="73069"/>
                  <a:pt x="1281831" y="0"/>
                  <a:pt x="1553228" y="110647"/>
                </a:cubicBezTo>
                <a:cubicBezTo>
                  <a:pt x="1824625" y="221294"/>
                  <a:pt x="2089759" y="535488"/>
                  <a:pt x="2354894" y="849683"/>
                </a:cubicBezTo>
              </a:path>
            </a:pathLst>
          </a:custGeom>
          <a:ln w="28575" cmpd="dbl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154"/>
          <p:cNvGrpSpPr/>
          <p:nvPr/>
        </p:nvGrpSpPr>
        <p:grpSpPr>
          <a:xfrm>
            <a:off x="2071670" y="6173095"/>
            <a:ext cx="2340631" cy="236339"/>
            <a:chOff x="5874707" y="4672208"/>
            <a:chExt cx="1653435" cy="325677"/>
          </a:xfrm>
        </p:grpSpPr>
        <p:sp>
          <p:nvSpPr>
            <p:cNvPr id="156" name="Forme libre 155"/>
            <p:cNvSpPr/>
            <p:nvPr/>
          </p:nvSpPr>
          <p:spPr>
            <a:xfrm>
              <a:off x="5874707" y="4684734"/>
              <a:ext cx="1653435" cy="300625"/>
            </a:xfrm>
            <a:custGeom>
              <a:avLst/>
              <a:gdLst>
                <a:gd name="connsiteX0" fmla="*/ 0 w 1653435"/>
                <a:gd name="connsiteY0" fmla="*/ 300625 h 300625"/>
                <a:gd name="connsiteX1" fmla="*/ 150312 w 1653435"/>
                <a:gd name="connsiteY1" fmla="*/ 75156 h 300625"/>
                <a:gd name="connsiteX2" fmla="*/ 375781 w 1653435"/>
                <a:gd name="connsiteY2" fmla="*/ 275573 h 300625"/>
                <a:gd name="connsiteX3" fmla="*/ 563671 w 1653435"/>
                <a:gd name="connsiteY3" fmla="*/ 62630 h 300625"/>
                <a:gd name="connsiteX4" fmla="*/ 751561 w 1653435"/>
                <a:gd name="connsiteY4" fmla="*/ 275573 h 300625"/>
                <a:gd name="connsiteX5" fmla="*/ 914400 w 1653435"/>
                <a:gd name="connsiteY5" fmla="*/ 75156 h 300625"/>
                <a:gd name="connsiteX6" fmla="*/ 1102290 w 1653435"/>
                <a:gd name="connsiteY6" fmla="*/ 250521 h 300625"/>
                <a:gd name="connsiteX7" fmla="*/ 1227551 w 1653435"/>
                <a:gd name="connsiteY7" fmla="*/ 162839 h 300625"/>
                <a:gd name="connsiteX8" fmla="*/ 1302707 w 1653435"/>
                <a:gd name="connsiteY8" fmla="*/ 12526 h 300625"/>
                <a:gd name="connsiteX9" fmla="*/ 1453019 w 1653435"/>
                <a:gd name="connsiteY9" fmla="*/ 237995 h 300625"/>
                <a:gd name="connsiteX10" fmla="*/ 1653435 w 1653435"/>
                <a:gd name="connsiteY10" fmla="*/ 12526 h 30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435" h="300625">
                  <a:moveTo>
                    <a:pt x="0" y="300625"/>
                  </a:moveTo>
                  <a:cubicBezTo>
                    <a:pt x="43841" y="189978"/>
                    <a:pt x="87682" y="79331"/>
                    <a:pt x="150312" y="75156"/>
                  </a:cubicBezTo>
                  <a:cubicBezTo>
                    <a:pt x="212942" y="70981"/>
                    <a:pt x="306888" y="277661"/>
                    <a:pt x="375781" y="275573"/>
                  </a:cubicBezTo>
                  <a:cubicBezTo>
                    <a:pt x="444674" y="273485"/>
                    <a:pt x="501041" y="62630"/>
                    <a:pt x="563671" y="62630"/>
                  </a:cubicBezTo>
                  <a:cubicBezTo>
                    <a:pt x="626301" y="62630"/>
                    <a:pt x="693106" y="273485"/>
                    <a:pt x="751561" y="275573"/>
                  </a:cubicBezTo>
                  <a:cubicBezTo>
                    <a:pt x="810016" y="277661"/>
                    <a:pt x="855945" y="79331"/>
                    <a:pt x="914400" y="75156"/>
                  </a:cubicBezTo>
                  <a:cubicBezTo>
                    <a:pt x="972855" y="70981"/>
                    <a:pt x="1050098" y="235907"/>
                    <a:pt x="1102290" y="250521"/>
                  </a:cubicBezTo>
                  <a:cubicBezTo>
                    <a:pt x="1154482" y="265135"/>
                    <a:pt x="1194148" y="202505"/>
                    <a:pt x="1227551" y="162839"/>
                  </a:cubicBezTo>
                  <a:cubicBezTo>
                    <a:pt x="1260954" y="123173"/>
                    <a:pt x="1265129" y="0"/>
                    <a:pt x="1302707" y="12526"/>
                  </a:cubicBezTo>
                  <a:cubicBezTo>
                    <a:pt x="1340285" y="25052"/>
                    <a:pt x="1394564" y="237995"/>
                    <a:pt x="1453019" y="237995"/>
                  </a:cubicBezTo>
                  <a:cubicBezTo>
                    <a:pt x="1511474" y="237995"/>
                    <a:pt x="1582454" y="125260"/>
                    <a:pt x="1653435" y="12526"/>
                  </a:cubicBezTo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Forme libre 156"/>
            <p:cNvSpPr/>
            <p:nvPr/>
          </p:nvSpPr>
          <p:spPr>
            <a:xfrm>
              <a:off x="5962389" y="4672208"/>
              <a:ext cx="1415441" cy="325677"/>
            </a:xfrm>
            <a:custGeom>
              <a:avLst/>
              <a:gdLst>
                <a:gd name="connsiteX0" fmla="*/ 0 w 1415441"/>
                <a:gd name="connsiteY0" fmla="*/ 325677 h 325677"/>
                <a:gd name="connsiteX1" fmla="*/ 162838 w 1415441"/>
                <a:gd name="connsiteY1" fmla="*/ 62630 h 325677"/>
                <a:gd name="connsiteX2" fmla="*/ 450937 w 1415441"/>
                <a:gd name="connsiteY2" fmla="*/ 300625 h 325677"/>
                <a:gd name="connsiteX3" fmla="*/ 638827 w 1415441"/>
                <a:gd name="connsiteY3" fmla="*/ 100208 h 325677"/>
                <a:gd name="connsiteX4" fmla="*/ 851770 w 1415441"/>
                <a:gd name="connsiteY4" fmla="*/ 288099 h 325677"/>
                <a:gd name="connsiteX5" fmla="*/ 1027134 w 1415441"/>
                <a:gd name="connsiteY5" fmla="*/ 87682 h 325677"/>
                <a:gd name="connsiteX6" fmla="*/ 1202499 w 1415441"/>
                <a:gd name="connsiteY6" fmla="*/ 275573 h 325677"/>
                <a:gd name="connsiteX7" fmla="*/ 1415441 w 1415441"/>
                <a:gd name="connsiteY7" fmla="*/ 0 h 32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5441" h="325677">
                  <a:moveTo>
                    <a:pt x="0" y="325677"/>
                  </a:moveTo>
                  <a:cubicBezTo>
                    <a:pt x="43841" y="196241"/>
                    <a:pt x="87682" y="66805"/>
                    <a:pt x="162838" y="62630"/>
                  </a:cubicBezTo>
                  <a:cubicBezTo>
                    <a:pt x="237994" y="58455"/>
                    <a:pt x="371606" y="294362"/>
                    <a:pt x="450937" y="300625"/>
                  </a:cubicBezTo>
                  <a:cubicBezTo>
                    <a:pt x="530268" y="306888"/>
                    <a:pt x="572022" y="102296"/>
                    <a:pt x="638827" y="100208"/>
                  </a:cubicBezTo>
                  <a:cubicBezTo>
                    <a:pt x="705632" y="98120"/>
                    <a:pt x="787052" y="290187"/>
                    <a:pt x="851770" y="288099"/>
                  </a:cubicBezTo>
                  <a:cubicBezTo>
                    <a:pt x="916488" y="286011"/>
                    <a:pt x="968679" y="89770"/>
                    <a:pt x="1027134" y="87682"/>
                  </a:cubicBezTo>
                  <a:cubicBezTo>
                    <a:pt x="1085589" y="85594"/>
                    <a:pt x="1137781" y="290187"/>
                    <a:pt x="1202499" y="275573"/>
                  </a:cubicBezTo>
                  <a:cubicBezTo>
                    <a:pt x="1267217" y="260959"/>
                    <a:pt x="1341329" y="130479"/>
                    <a:pt x="1415441" y="0"/>
                  </a:cubicBezTo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8" name="ZoneTexte 157"/>
          <p:cNvSpPr txBox="1"/>
          <p:nvPr/>
        </p:nvSpPr>
        <p:spPr>
          <a:xfrm>
            <a:off x="5143504" y="5909368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noyau</a:t>
            </a:r>
          </a:p>
        </p:txBody>
      </p:sp>
      <p:sp>
        <p:nvSpPr>
          <p:cNvPr id="159" name="ZoneTexte 158"/>
          <p:cNvSpPr txBox="1"/>
          <p:nvPr/>
        </p:nvSpPr>
        <p:spPr>
          <a:xfrm>
            <a:off x="7358082" y="4572008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Lymphocyte activé </a:t>
            </a:r>
            <a:endParaRPr lang="fr-FR" sz="1600" b="1" dirty="0"/>
          </a:p>
        </p:txBody>
      </p:sp>
      <p:sp>
        <p:nvSpPr>
          <p:cNvPr id="160" name="Ellipse 159"/>
          <p:cNvSpPr/>
          <p:nvPr/>
        </p:nvSpPr>
        <p:spPr>
          <a:xfrm rot="16101657">
            <a:off x="2916385" y="2302318"/>
            <a:ext cx="148881" cy="1195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/>
          <p:cNvSpPr/>
          <p:nvPr/>
        </p:nvSpPr>
        <p:spPr>
          <a:xfrm>
            <a:off x="4572000" y="2857496"/>
            <a:ext cx="81660" cy="71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/>
          <p:cNvSpPr/>
          <p:nvPr/>
        </p:nvSpPr>
        <p:spPr>
          <a:xfrm>
            <a:off x="4692128" y="2836162"/>
            <a:ext cx="81660" cy="7143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 rot="16101657">
            <a:off x="4773773" y="1945128"/>
            <a:ext cx="148881" cy="1195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 rot="16101657">
            <a:off x="4916649" y="2159442"/>
            <a:ext cx="148881" cy="1195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 rot="16101657">
            <a:off x="5007164" y="1873690"/>
            <a:ext cx="148881" cy="1195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 rot="16101657">
            <a:off x="5150040" y="2088004"/>
            <a:ext cx="148881" cy="1195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ZoneTexte 166"/>
          <p:cNvSpPr txBox="1"/>
          <p:nvPr/>
        </p:nvSpPr>
        <p:spPr>
          <a:xfrm>
            <a:off x="5214942" y="171448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IL2</a:t>
            </a:r>
            <a:endParaRPr lang="fr-FR" sz="1400" dirty="0"/>
          </a:p>
        </p:txBody>
      </p:sp>
      <p:sp>
        <p:nvSpPr>
          <p:cNvPr id="168" name="ZoneTexte 167"/>
          <p:cNvSpPr txBox="1"/>
          <p:nvPr/>
        </p:nvSpPr>
        <p:spPr>
          <a:xfrm>
            <a:off x="3857620" y="250030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ym typeface="Symbol"/>
              </a:rPr>
              <a:t></a:t>
            </a:r>
          </a:p>
          <a:p>
            <a:pPr algn="ctr"/>
            <a:r>
              <a:rPr lang="fr-FR" sz="1200" dirty="0" smtClean="0">
                <a:sym typeface="Symbol"/>
              </a:rPr>
              <a:t>(CD25)</a:t>
            </a:r>
            <a:endParaRPr lang="fr-FR" sz="1200" dirty="0"/>
          </a:p>
        </p:txBody>
      </p:sp>
      <p:sp>
        <p:nvSpPr>
          <p:cNvPr id="169" name="Rectangle 168"/>
          <p:cNvSpPr/>
          <p:nvPr/>
        </p:nvSpPr>
        <p:spPr>
          <a:xfrm>
            <a:off x="4357686" y="3429000"/>
            <a:ext cx="2616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ym typeface="Symbol"/>
              </a:rPr>
              <a:t></a:t>
            </a:r>
            <a:endParaRPr lang="fr-FR" sz="1100" dirty="0"/>
          </a:p>
        </p:txBody>
      </p:sp>
      <p:sp>
        <p:nvSpPr>
          <p:cNvPr id="170" name="Rectangle 169"/>
          <p:cNvSpPr/>
          <p:nvPr/>
        </p:nvSpPr>
        <p:spPr>
          <a:xfrm>
            <a:off x="4786314" y="3357562"/>
            <a:ext cx="247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ym typeface="Symbol"/>
              </a:rPr>
              <a:t></a:t>
            </a:r>
            <a:endParaRPr lang="fr-FR" sz="1200" dirty="0"/>
          </a:p>
        </p:txBody>
      </p:sp>
      <p:sp>
        <p:nvSpPr>
          <p:cNvPr id="172" name="Freeform 6"/>
          <p:cNvSpPr>
            <a:spLocks/>
          </p:cNvSpPr>
          <p:nvPr/>
        </p:nvSpPr>
        <p:spPr bwMode="auto">
          <a:xfrm rot="16101657">
            <a:off x="1964141" y="2836811"/>
            <a:ext cx="684299" cy="209943"/>
          </a:xfrm>
          <a:custGeom>
            <a:avLst/>
            <a:gdLst/>
            <a:ahLst/>
            <a:cxnLst>
              <a:cxn ang="0">
                <a:pos x="364" y="64"/>
              </a:cxn>
              <a:cxn ang="0">
                <a:pos x="360" y="68"/>
              </a:cxn>
              <a:cxn ang="0">
                <a:pos x="349" y="75"/>
              </a:cxn>
              <a:cxn ang="0">
                <a:pos x="343" y="89"/>
              </a:cxn>
              <a:cxn ang="0">
                <a:pos x="0" y="89"/>
              </a:cxn>
              <a:cxn ang="0">
                <a:pos x="9" y="69"/>
              </a:cxn>
              <a:cxn ang="0">
                <a:pos x="27" y="59"/>
              </a:cxn>
              <a:cxn ang="0">
                <a:pos x="28" y="59"/>
              </a:cxn>
              <a:cxn ang="0">
                <a:pos x="39" y="59"/>
              </a:cxn>
              <a:cxn ang="0">
                <a:pos x="56" y="59"/>
              </a:cxn>
              <a:cxn ang="0">
                <a:pos x="76" y="59"/>
              </a:cxn>
              <a:cxn ang="0">
                <a:pos x="100" y="59"/>
              </a:cxn>
              <a:cxn ang="0">
                <a:pos x="126" y="59"/>
              </a:cxn>
              <a:cxn ang="0">
                <a:pos x="152" y="59"/>
              </a:cxn>
              <a:cxn ang="0">
                <a:pos x="177" y="59"/>
              </a:cxn>
              <a:cxn ang="0">
                <a:pos x="200" y="59"/>
              </a:cxn>
              <a:cxn ang="0">
                <a:pos x="220" y="59"/>
              </a:cxn>
              <a:cxn ang="0">
                <a:pos x="235" y="59"/>
              </a:cxn>
              <a:cxn ang="0">
                <a:pos x="241" y="59"/>
              </a:cxn>
              <a:cxn ang="0">
                <a:pos x="251" y="59"/>
              </a:cxn>
              <a:cxn ang="0">
                <a:pos x="264" y="56"/>
              </a:cxn>
              <a:cxn ang="0">
                <a:pos x="271" y="47"/>
              </a:cxn>
              <a:cxn ang="0">
                <a:pos x="291" y="25"/>
              </a:cxn>
              <a:cxn ang="0">
                <a:pos x="308" y="12"/>
              </a:cxn>
              <a:cxn ang="0">
                <a:pos x="324" y="4"/>
              </a:cxn>
              <a:cxn ang="0">
                <a:pos x="339" y="0"/>
              </a:cxn>
              <a:cxn ang="0">
                <a:pos x="346" y="0"/>
              </a:cxn>
              <a:cxn ang="0">
                <a:pos x="366" y="1"/>
              </a:cxn>
              <a:cxn ang="0">
                <a:pos x="385" y="7"/>
              </a:cxn>
              <a:cxn ang="0">
                <a:pos x="398" y="14"/>
              </a:cxn>
              <a:cxn ang="0">
                <a:pos x="401" y="19"/>
              </a:cxn>
              <a:cxn ang="0">
                <a:pos x="398" y="20"/>
              </a:cxn>
              <a:cxn ang="0">
                <a:pos x="377" y="23"/>
              </a:cxn>
              <a:cxn ang="0">
                <a:pos x="364" y="33"/>
              </a:cxn>
              <a:cxn ang="0">
                <a:pos x="361" y="51"/>
              </a:cxn>
              <a:cxn ang="0">
                <a:pos x="364" y="64"/>
              </a:cxn>
            </a:cxnLst>
            <a:rect l="0" t="0" r="r" b="b"/>
            <a:pathLst>
              <a:path w="401" h="90">
                <a:moveTo>
                  <a:pt x="364" y="64"/>
                </a:moveTo>
                <a:lnTo>
                  <a:pt x="360" y="68"/>
                </a:lnTo>
                <a:lnTo>
                  <a:pt x="349" y="75"/>
                </a:lnTo>
                <a:lnTo>
                  <a:pt x="343" y="89"/>
                </a:lnTo>
                <a:lnTo>
                  <a:pt x="0" y="89"/>
                </a:lnTo>
                <a:lnTo>
                  <a:pt x="9" y="69"/>
                </a:lnTo>
                <a:lnTo>
                  <a:pt x="27" y="59"/>
                </a:lnTo>
                <a:lnTo>
                  <a:pt x="28" y="59"/>
                </a:lnTo>
                <a:lnTo>
                  <a:pt x="39" y="59"/>
                </a:lnTo>
                <a:lnTo>
                  <a:pt x="56" y="59"/>
                </a:lnTo>
                <a:lnTo>
                  <a:pt x="76" y="59"/>
                </a:lnTo>
                <a:lnTo>
                  <a:pt x="100" y="59"/>
                </a:lnTo>
                <a:lnTo>
                  <a:pt x="126" y="59"/>
                </a:lnTo>
                <a:lnTo>
                  <a:pt x="152" y="59"/>
                </a:lnTo>
                <a:lnTo>
                  <a:pt x="177" y="59"/>
                </a:lnTo>
                <a:lnTo>
                  <a:pt x="200" y="59"/>
                </a:lnTo>
                <a:lnTo>
                  <a:pt x="220" y="59"/>
                </a:lnTo>
                <a:lnTo>
                  <a:pt x="235" y="59"/>
                </a:lnTo>
                <a:lnTo>
                  <a:pt x="241" y="59"/>
                </a:lnTo>
                <a:lnTo>
                  <a:pt x="251" y="59"/>
                </a:lnTo>
                <a:lnTo>
                  <a:pt x="264" y="56"/>
                </a:lnTo>
                <a:lnTo>
                  <a:pt x="271" y="47"/>
                </a:lnTo>
                <a:lnTo>
                  <a:pt x="291" y="25"/>
                </a:lnTo>
                <a:lnTo>
                  <a:pt x="308" y="12"/>
                </a:lnTo>
                <a:lnTo>
                  <a:pt x="324" y="4"/>
                </a:lnTo>
                <a:lnTo>
                  <a:pt x="339" y="0"/>
                </a:lnTo>
                <a:lnTo>
                  <a:pt x="346" y="0"/>
                </a:lnTo>
                <a:lnTo>
                  <a:pt x="366" y="1"/>
                </a:lnTo>
                <a:lnTo>
                  <a:pt x="385" y="7"/>
                </a:lnTo>
                <a:lnTo>
                  <a:pt x="398" y="14"/>
                </a:lnTo>
                <a:lnTo>
                  <a:pt x="401" y="19"/>
                </a:lnTo>
                <a:lnTo>
                  <a:pt x="398" y="20"/>
                </a:lnTo>
                <a:lnTo>
                  <a:pt x="377" y="23"/>
                </a:lnTo>
                <a:lnTo>
                  <a:pt x="364" y="33"/>
                </a:lnTo>
                <a:lnTo>
                  <a:pt x="361" y="51"/>
                </a:lnTo>
                <a:lnTo>
                  <a:pt x="364" y="6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" name="Ellipse 173"/>
          <p:cNvSpPr/>
          <p:nvPr/>
        </p:nvSpPr>
        <p:spPr>
          <a:xfrm>
            <a:off x="2441387" y="2987846"/>
            <a:ext cx="81660" cy="7143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/>
          <p:cNvSpPr/>
          <p:nvPr/>
        </p:nvSpPr>
        <p:spPr>
          <a:xfrm>
            <a:off x="2561515" y="2966512"/>
            <a:ext cx="81660" cy="7143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ZoneTexte 175"/>
          <p:cNvSpPr txBox="1"/>
          <p:nvPr/>
        </p:nvSpPr>
        <p:spPr>
          <a:xfrm>
            <a:off x="3929058" y="4192793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mTOR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177" name="Ellipse 176"/>
          <p:cNvSpPr/>
          <p:nvPr/>
        </p:nvSpPr>
        <p:spPr>
          <a:xfrm>
            <a:off x="3929058" y="4214127"/>
            <a:ext cx="714380" cy="285752"/>
          </a:xfrm>
          <a:prstGeom prst="ellipse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77"/>
          <p:cNvGrpSpPr/>
          <p:nvPr/>
        </p:nvGrpSpPr>
        <p:grpSpPr>
          <a:xfrm>
            <a:off x="3143240" y="6123682"/>
            <a:ext cx="357984" cy="80246"/>
            <a:chOff x="6642908" y="4277448"/>
            <a:chExt cx="500860" cy="223916"/>
          </a:xfrm>
        </p:grpSpPr>
        <p:cxnSp>
          <p:nvCxnSpPr>
            <p:cNvPr id="179" name="Connecteur droit 178"/>
            <p:cNvCxnSpPr/>
            <p:nvPr/>
          </p:nvCxnSpPr>
          <p:spPr>
            <a:xfrm rot="5400000" flipH="1" flipV="1">
              <a:off x="6536545" y="4393413"/>
              <a:ext cx="214314" cy="1588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avec flèche 179"/>
            <p:cNvCxnSpPr/>
            <p:nvPr/>
          </p:nvCxnSpPr>
          <p:spPr>
            <a:xfrm>
              <a:off x="6643702" y="4277448"/>
              <a:ext cx="500066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ZoneTexte 180"/>
          <p:cNvSpPr txBox="1"/>
          <p:nvPr/>
        </p:nvSpPr>
        <p:spPr>
          <a:xfrm>
            <a:off x="3071802" y="5837930"/>
            <a:ext cx="1484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Signal de prolifération</a:t>
            </a:r>
          </a:p>
        </p:txBody>
      </p:sp>
      <p:sp>
        <p:nvSpPr>
          <p:cNvPr id="182" name="Forme libre 181"/>
          <p:cNvSpPr/>
          <p:nvPr/>
        </p:nvSpPr>
        <p:spPr>
          <a:xfrm>
            <a:off x="4521896" y="3632548"/>
            <a:ext cx="175364" cy="475989"/>
          </a:xfrm>
          <a:custGeom>
            <a:avLst/>
            <a:gdLst>
              <a:gd name="connsiteX0" fmla="*/ 175364 w 175364"/>
              <a:gd name="connsiteY0" fmla="*/ 0 h 475989"/>
              <a:gd name="connsiteX1" fmla="*/ 125260 w 175364"/>
              <a:gd name="connsiteY1" fmla="*/ 250520 h 475989"/>
              <a:gd name="connsiteX2" fmla="*/ 0 w 175364"/>
              <a:gd name="connsiteY2" fmla="*/ 475989 h 475989"/>
              <a:gd name="connsiteX3" fmla="*/ 0 w 175364"/>
              <a:gd name="connsiteY3" fmla="*/ 475989 h 47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64" h="475989">
                <a:moveTo>
                  <a:pt x="175364" y="0"/>
                </a:moveTo>
                <a:cubicBezTo>
                  <a:pt x="164925" y="85594"/>
                  <a:pt x="154487" y="171188"/>
                  <a:pt x="125260" y="250520"/>
                </a:cubicBezTo>
                <a:cubicBezTo>
                  <a:pt x="96033" y="329852"/>
                  <a:pt x="0" y="475989"/>
                  <a:pt x="0" y="475989"/>
                </a:cubicBezTo>
                <a:lnTo>
                  <a:pt x="0" y="475989"/>
                </a:ln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Forme libre 183"/>
          <p:cNvSpPr/>
          <p:nvPr/>
        </p:nvSpPr>
        <p:spPr>
          <a:xfrm>
            <a:off x="3043825" y="4572000"/>
            <a:ext cx="1102290" cy="1603332"/>
          </a:xfrm>
          <a:custGeom>
            <a:avLst/>
            <a:gdLst>
              <a:gd name="connsiteX0" fmla="*/ 1102290 w 1102290"/>
              <a:gd name="connsiteY0" fmla="*/ 0 h 1603332"/>
              <a:gd name="connsiteX1" fmla="*/ 313150 w 1102290"/>
              <a:gd name="connsiteY1" fmla="*/ 638827 h 1603332"/>
              <a:gd name="connsiteX2" fmla="*/ 0 w 1102290"/>
              <a:gd name="connsiteY2" fmla="*/ 1603332 h 16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2290" h="1603332">
                <a:moveTo>
                  <a:pt x="1102290" y="0"/>
                </a:moveTo>
                <a:cubicBezTo>
                  <a:pt x="799577" y="185802"/>
                  <a:pt x="496865" y="371605"/>
                  <a:pt x="313150" y="638827"/>
                </a:cubicBezTo>
                <a:cubicBezTo>
                  <a:pt x="129435" y="906049"/>
                  <a:pt x="0" y="1603332"/>
                  <a:pt x="0" y="1603332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204"/>
          <p:cNvGrpSpPr>
            <a:grpSpLocks/>
          </p:cNvGrpSpPr>
          <p:nvPr/>
        </p:nvGrpSpPr>
        <p:grpSpPr bwMode="auto">
          <a:xfrm rot="11853817">
            <a:off x="2231888" y="1967087"/>
            <a:ext cx="353061" cy="642942"/>
            <a:chOff x="3833" y="890"/>
            <a:chExt cx="1134" cy="1225"/>
          </a:xfrm>
        </p:grpSpPr>
        <p:sp>
          <p:nvSpPr>
            <p:cNvPr id="188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9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0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1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2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3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4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5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204"/>
          <p:cNvGrpSpPr>
            <a:grpSpLocks/>
          </p:cNvGrpSpPr>
          <p:nvPr/>
        </p:nvGrpSpPr>
        <p:grpSpPr bwMode="auto">
          <a:xfrm rot="11853817">
            <a:off x="803126" y="1967087"/>
            <a:ext cx="353061" cy="642942"/>
            <a:chOff x="3833" y="890"/>
            <a:chExt cx="1134" cy="1225"/>
          </a:xfrm>
        </p:grpSpPr>
        <p:sp>
          <p:nvSpPr>
            <p:cNvPr id="197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8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9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0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1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2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3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204"/>
          <p:cNvGrpSpPr>
            <a:grpSpLocks/>
          </p:cNvGrpSpPr>
          <p:nvPr/>
        </p:nvGrpSpPr>
        <p:grpSpPr bwMode="auto">
          <a:xfrm rot="11853817">
            <a:off x="1303194" y="1824211"/>
            <a:ext cx="353061" cy="642942"/>
            <a:chOff x="3833" y="890"/>
            <a:chExt cx="1134" cy="1225"/>
          </a:xfrm>
        </p:grpSpPr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0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1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2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3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214" name="Ellipse 213"/>
          <p:cNvSpPr/>
          <p:nvPr/>
        </p:nvSpPr>
        <p:spPr>
          <a:xfrm rot="16101657">
            <a:off x="2916385" y="1945127"/>
            <a:ext cx="148881" cy="1195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ZoneTexte 214"/>
          <p:cNvSpPr txBox="1"/>
          <p:nvPr/>
        </p:nvSpPr>
        <p:spPr>
          <a:xfrm>
            <a:off x="285720" y="271462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FF0000"/>
                </a:solidFill>
              </a:rPr>
              <a:t>Ac</a:t>
            </a:r>
            <a:r>
              <a:rPr lang="fr-FR" sz="1400" b="1" dirty="0" smtClean="0">
                <a:solidFill>
                  <a:srgbClr val="FF0000"/>
                </a:solidFill>
              </a:rPr>
              <a:t> anti-CD25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217" name="Connecteur droit 216"/>
          <p:cNvCxnSpPr/>
          <p:nvPr/>
        </p:nvCxnSpPr>
        <p:spPr>
          <a:xfrm rot="5400000">
            <a:off x="2321703" y="3914681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/>
          <p:cNvCxnSpPr/>
          <p:nvPr/>
        </p:nvCxnSpPr>
        <p:spPr>
          <a:xfrm rot="5400000">
            <a:off x="2428860" y="4071942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/>
          <p:cNvCxnSpPr/>
          <p:nvPr/>
        </p:nvCxnSpPr>
        <p:spPr>
          <a:xfrm rot="16200000" flipH="1">
            <a:off x="2428860" y="4071942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ZoneTexte 221"/>
          <p:cNvSpPr txBox="1"/>
          <p:nvPr/>
        </p:nvSpPr>
        <p:spPr>
          <a:xfrm>
            <a:off x="1643042" y="414338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Pas de transduction du signal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23" name="Secteurs 222"/>
          <p:cNvSpPr/>
          <p:nvPr/>
        </p:nvSpPr>
        <p:spPr>
          <a:xfrm rot="19049628">
            <a:off x="5577289" y="4298537"/>
            <a:ext cx="500066" cy="500066"/>
          </a:xfrm>
          <a:prstGeom prst="pi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4" name="ZoneTexte 223"/>
          <p:cNvSpPr txBox="1"/>
          <p:nvPr/>
        </p:nvSpPr>
        <p:spPr>
          <a:xfrm>
            <a:off x="5572132" y="4497308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FKBP  </a:t>
            </a:r>
            <a:endParaRPr lang="fr-FR" sz="1400" dirty="0"/>
          </a:p>
        </p:txBody>
      </p:sp>
      <p:sp>
        <p:nvSpPr>
          <p:cNvPr id="226" name="ZoneTexte 225"/>
          <p:cNvSpPr txBox="1"/>
          <p:nvPr/>
        </p:nvSpPr>
        <p:spPr>
          <a:xfrm>
            <a:off x="6357950" y="3264099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Rapamycine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27" name="Triangle isocèle 226"/>
          <p:cNvSpPr/>
          <p:nvPr/>
        </p:nvSpPr>
        <p:spPr>
          <a:xfrm rot="10800000">
            <a:off x="5643571" y="4214817"/>
            <a:ext cx="357190" cy="28575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Triangle isocèle 227"/>
          <p:cNvSpPr/>
          <p:nvPr/>
        </p:nvSpPr>
        <p:spPr>
          <a:xfrm rot="10800000">
            <a:off x="6072198" y="3357562"/>
            <a:ext cx="357190" cy="28575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9" name="Connecteur droit 228"/>
          <p:cNvCxnSpPr/>
          <p:nvPr/>
        </p:nvCxnSpPr>
        <p:spPr>
          <a:xfrm rot="10800000">
            <a:off x="4752454" y="4429132"/>
            <a:ext cx="78582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cteur droit 229"/>
          <p:cNvCxnSpPr/>
          <p:nvPr/>
        </p:nvCxnSpPr>
        <p:spPr>
          <a:xfrm rot="5400000">
            <a:off x="4619180" y="4428338"/>
            <a:ext cx="28575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Forme libre 230"/>
          <p:cNvSpPr/>
          <p:nvPr/>
        </p:nvSpPr>
        <p:spPr>
          <a:xfrm>
            <a:off x="6000760" y="3714751"/>
            <a:ext cx="285752" cy="428629"/>
          </a:xfrm>
          <a:custGeom>
            <a:avLst/>
            <a:gdLst>
              <a:gd name="connsiteX0" fmla="*/ 137786 w 160750"/>
              <a:gd name="connsiteY0" fmla="*/ 0 h 551145"/>
              <a:gd name="connsiteX1" fmla="*/ 137786 w 160750"/>
              <a:gd name="connsiteY1" fmla="*/ 275572 h 551145"/>
              <a:gd name="connsiteX2" fmla="*/ 0 w 160750"/>
              <a:gd name="connsiteY2" fmla="*/ 551145 h 55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50" h="551145">
                <a:moveTo>
                  <a:pt x="137786" y="0"/>
                </a:moveTo>
                <a:cubicBezTo>
                  <a:pt x="149268" y="91857"/>
                  <a:pt x="160750" y="183715"/>
                  <a:pt x="137786" y="275572"/>
                </a:cubicBezTo>
                <a:cubicBezTo>
                  <a:pt x="114822" y="367429"/>
                  <a:pt x="57411" y="459287"/>
                  <a:pt x="0" y="551145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ZoneTexte 233"/>
          <p:cNvSpPr txBox="1"/>
          <p:nvPr/>
        </p:nvSpPr>
        <p:spPr>
          <a:xfrm>
            <a:off x="0" y="6652463"/>
            <a:ext cx="6786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mTOR</a:t>
            </a:r>
            <a:r>
              <a:rPr lang="fr-FR" sz="1200" dirty="0" smtClean="0"/>
              <a:t> : </a:t>
            </a:r>
            <a:r>
              <a:rPr lang="fr-FR" sz="1200" dirty="0" err="1" smtClean="0"/>
              <a:t>mamalian</a:t>
            </a:r>
            <a:r>
              <a:rPr lang="fr-FR" sz="1200" dirty="0" smtClean="0"/>
              <a:t> </a:t>
            </a:r>
            <a:r>
              <a:rPr lang="fr-FR" sz="1200" dirty="0" err="1" smtClean="0"/>
              <a:t>target</a:t>
            </a:r>
            <a:r>
              <a:rPr lang="fr-FR" sz="1200" dirty="0" smtClean="0"/>
              <a:t> of </a:t>
            </a:r>
            <a:r>
              <a:rPr lang="fr-FR" sz="1200" dirty="0" err="1" smtClean="0"/>
              <a:t>Rapamycine</a:t>
            </a:r>
            <a:r>
              <a:rPr lang="fr-FR" sz="1200" dirty="0" smtClean="0"/>
              <a:t> (serine thréonine kinase P34 cdc2)   </a:t>
            </a:r>
            <a:endParaRPr lang="fr-FR" sz="1200" dirty="0"/>
          </a:p>
        </p:txBody>
      </p:sp>
      <p:sp>
        <p:nvSpPr>
          <p:cNvPr id="81" name="Rectangle 80"/>
          <p:cNvSpPr/>
          <p:nvPr/>
        </p:nvSpPr>
        <p:spPr>
          <a:xfrm>
            <a:off x="428596" y="47500"/>
            <a:ext cx="478634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4. Immunosuppresseurs à action spécifique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82" name="Connecteur droit 81"/>
          <p:cNvCxnSpPr/>
          <p:nvPr/>
        </p:nvCxnSpPr>
        <p:spPr>
          <a:xfrm>
            <a:off x="214314" y="426992"/>
            <a:ext cx="492919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4000496" y="450057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Sérine thréonine kinase p34 cdc2 </a:t>
            </a:r>
            <a:endParaRPr lang="fr-FR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35798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a.1- Vaccins utilisant des germes vivants atténués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6286512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714348" y="857232"/>
            <a:ext cx="821537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  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/>
              <a:t>   </a:t>
            </a:r>
            <a:r>
              <a:rPr lang="fr-FR" sz="1500" dirty="0" smtClean="0"/>
              <a:t>Atténuation :  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500" dirty="0" smtClean="0"/>
              <a:t>  Obtenue en faisant croitre l’agent pathogène (bactérie ou virus) pendant des périodes </a:t>
            </a:r>
          </a:p>
          <a:p>
            <a:pPr lvl="2">
              <a:buClr>
                <a:schemeClr val="tx1"/>
              </a:buClr>
            </a:pPr>
            <a:r>
              <a:rPr lang="fr-FR" sz="1500" dirty="0" smtClean="0"/>
              <a:t>    prolongées dans des conditions de culture non favorables; </a:t>
            </a:r>
          </a:p>
          <a:p>
            <a:pPr lvl="2" algn="just">
              <a:buFont typeface="Wingdings" pitchFamily="2" charset="2"/>
              <a:buChar char="§"/>
            </a:pPr>
            <a:r>
              <a:rPr lang="fr-FR" sz="1500" dirty="0" smtClean="0"/>
              <a:t>  Perte de </a:t>
            </a:r>
            <a:r>
              <a:rPr lang="fr-FR" sz="1500" dirty="0" err="1" smtClean="0"/>
              <a:t>pathogénicité</a:t>
            </a:r>
            <a:r>
              <a:rPr lang="fr-FR" sz="1500" dirty="0" smtClean="0"/>
              <a:t>;</a:t>
            </a:r>
          </a:p>
          <a:p>
            <a:pPr lvl="2" algn="just">
              <a:buFont typeface="Wingdings" pitchFamily="2" charset="2"/>
              <a:buChar char="§"/>
            </a:pPr>
            <a:r>
              <a:rPr lang="fr-FR" sz="1500" dirty="0" smtClean="0"/>
              <a:t>  Conservation de la capacité de croissance du pathogène après inoculation à l’hôte.</a:t>
            </a:r>
          </a:p>
          <a:p>
            <a:pPr lvl="1" algn="just">
              <a:buClr>
                <a:schemeClr val="tx1"/>
              </a:buClr>
            </a:pPr>
            <a:endParaRPr lang="fr-FR" sz="800" i="1" dirty="0" smtClean="0">
              <a:solidFill>
                <a:srgbClr val="FF0000"/>
              </a:solidFill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1400" dirty="0" smtClean="0">
                <a:sym typeface="Symbol"/>
              </a:rPr>
              <a:t>   </a:t>
            </a:r>
            <a:r>
              <a:rPr lang="fr-FR" sz="1500" dirty="0" smtClean="0">
                <a:sym typeface="Symbol"/>
              </a:rPr>
              <a:t>Vaccins utilisés contre les germes nécessitant une réponse de type cellulaire (bactéries et parasites à  multiplication </a:t>
            </a:r>
            <a:r>
              <a:rPr lang="fr-FR" sz="1500" dirty="0" err="1" smtClean="0">
                <a:sym typeface="Symbol"/>
              </a:rPr>
              <a:t>intra-cellulaire</a:t>
            </a:r>
            <a:r>
              <a:rPr lang="fr-FR" sz="1500" dirty="0" smtClean="0">
                <a:sym typeface="Symbol"/>
              </a:rPr>
              <a:t> et virus), </a:t>
            </a:r>
          </a:p>
          <a:p>
            <a:pPr lvl="1" algn="just">
              <a:buClr>
                <a:schemeClr val="tx1"/>
              </a:buClr>
            </a:pPr>
            <a:r>
              <a:rPr lang="fr-FR" sz="1500" i="1" dirty="0" smtClean="0">
                <a:sym typeface="Symbol"/>
              </a:rPr>
              <a:t>       Exemples  : </a:t>
            </a:r>
            <a:r>
              <a:rPr lang="fr-FR" sz="1500" dirty="0" smtClean="0">
                <a:sym typeface="Symbol"/>
              </a:rPr>
              <a:t>rougeole, rubéole, poliomyélite par voie orale (vaccin Sabin), vaccine, fièvre jaune, </a:t>
            </a:r>
          </a:p>
          <a:p>
            <a:pPr lvl="1" algn="just">
              <a:buClr>
                <a:schemeClr val="tx1"/>
              </a:buClr>
            </a:pPr>
            <a:r>
              <a:rPr lang="fr-FR" sz="1500" dirty="0" smtClean="0">
                <a:sym typeface="Symbol"/>
              </a:rPr>
              <a:t>                            oreillons,  varicelle, BCG (bacille de Calmette et Gerin contre la tuberculose)……... </a:t>
            </a:r>
          </a:p>
          <a:p>
            <a:pPr algn="just">
              <a:buClr>
                <a:schemeClr val="tx1"/>
              </a:buClr>
            </a:pPr>
            <a:endParaRPr lang="fr-FR" sz="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Clr>
                <a:schemeClr val="tx1"/>
              </a:buClr>
            </a:pPr>
            <a:r>
              <a:rPr lang="fr-FR" sz="1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AVANTAGES : </a:t>
            </a:r>
            <a:endParaRPr lang="fr-FR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just">
              <a:buClr>
                <a:schemeClr val="tx1"/>
              </a:buClr>
            </a:pPr>
            <a:endParaRPr lang="fr-FR" sz="800" i="1" dirty="0" smtClean="0">
              <a:solidFill>
                <a:srgbClr val="FF0000"/>
              </a:solidFill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400" dirty="0" smtClean="0"/>
              <a:t>  </a:t>
            </a:r>
            <a:r>
              <a:rPr lang="fr-FR" sz="1500" dirty="0" smtClean="0"/>
              <a:t>Très bonne </a:t>
            </a:r>
            <a:r>
              <a:rPr lang="fr-FR" sz="1500" dirty="0" err="1" smtClean="0"/>
              <a:t>immunogénicité</a:t>
            </a:r>
            <a:r>
              <a:rPr lang="fr-FR" sz="1500" dirty="0" smtClean="0"/>
              <a:t>, du fait de la persistance plus ou moins prolongée du germe</a:t>
            </a:r>
          </a:p>
          <a:p>
            <a:pPr lvl="1" algn="just">
              <a:buClr>
                <a:schemeClr val="tx1"/>
              </a:buClr>
            </a:pPr>
            <a:r>
              <a:rPr lang="fr-FR" sz="1500" dirty="0" smtClean="0"/>
              <a:t>     atténué dans  l’organisme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 </a:t>
            </a:r>
            <a:r>
              <a:rPr lang="fr-FR" sz="1500" dirty="0" smtClean="0"/>
              <a:t> </a:t>
            </a:r>
            <a:r>
              <a:rPr lang="fr-FR" sz="1500" b="1" dirty="0" smtClean="0">
                <a:solidFill>
                  <a:srgbClr val="FF0000"/>
                </a:solidFill>
              </a:rPr>
              <a:t>Ne nécessitent donc pas d’adjuvants; 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500" dirty="0" smtClean="0"/>
              <a:t>  Induisent de fortes réponses aussi bien humorales que cellulaires ainsi qu’une mémoire</a:t>
            </a:r>
          </a:p>
          <a:p>
            <a:pPr lvl="1" algn="just">
              <a:buClr>
                <a:schemeClr val="tx1"/>
              </a:buClr>
            </a:pPr>
            <a:r>
              <a:rPr lang="fr-FR" sz="1500" dirty="0" smtClean="0"/>
              <a:t>    immunologique;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Ne nécessitent généralement qu’une seule immunisation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 </a:t>
            </a:r>
            <a:r>
              <a:rPr lang="fr-FR" sz="1500" dirty="0" smtClean="0">
                <a:sym typeface="Symbol"/>
              </a:rPr>
              <a:t> 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rappels superflus. </a:t>
            </a:r>
          </a:p>
          <a:p>
            <a:pPr algn="just">
              <a:buClr>
                <a:schemeClr val="tx1"/>
              </a:buClr>
            </a:pPr>
            <a:endParaRPr lang="fr-FR" sz="1400" dirty="0" smtClean="0">
              <a:sym typeface="Symbol"/>
            </a:endParaRPr>
          </a:p>
          <a:p>
            <a:pPr algn="just">
              <a:buClr>
                <a:schemeClr val="tx1"/>
              </a:buClr>
            </a:pPr>
            <a:r>
              <a:rPr lang="fr-FR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INCONVENIENTS :</a:t>
            </a:r>
            <a:endParaRPr lang="fr-FR" sz="1600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sym typeface="Symbol"/>
            </a:endParaRPr>
          </a:p>
          <a:p>
            <a:pPr algn="just">
              <a:buClr>
                <a:schemeClr val="tx1"/>
              </a:buClr>
            </a:pPr>
            <a:endParaRPr lang="fr-FR" sz="800" dirty="0" smtClean="0">
              <a:solidFill>
                <a:srgbClr val="FF0000"/>
              </a:solidFill>
              <a:sym typeface="Symbol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400" dirty="0" smtClean="0">
                <a:sym typeface="Symbol"/>
              </a:rPr>
              <a:t>  </a:t>
            </a:r>
            <a:r>
              <a:rPr lang="fr-FR" sz="1500" dirty="0" smtClean="0">
                <a:sym typeface="Symbol"/>
              </a:rPr>
              <a:t>Risque de réversion de la souche vaccinale atténuée vers son état de virulence; 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risque de neutralisation (dans le cas des virus) si taux élevés d’</a:t>
            </a:r>
            <a:r>
              <a:rPr lang="fr-FR" sz="1500" dirty="0" err="1" smtClean="0">
                <a:sym typeface="Symbol"/>
              </a:rPr>
              <a:t>Ac</a:t>
            </a:r>
            <a:r>
              <a:rPr lang="fr-FR" sz="1500" dirty="0" smtClean="0">
                <a:sym typeface="Symbol"/>
              </a:rPr>
              <a:t> préformés;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Risque de virulence chez les femmes enceintes et les sujets immunodéprimés</a:t>
            </a:r>
          </a:p>
          <a:p>
            <a:pPr lvl="1" algn="just">
              <a:buClr>
                <a:schemeClr val="tx1"/>
              </a:buClr>
            </a:pPr>
            <a:r>
              <a:rPr lang="fr-FR" sz="1500" dirty="0" smtClean="0">
                <a:sym typeface="Symbol"/>
              </a:rPr>
              <a:t>    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( contre-indication).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fr-FR" sz="1400" dirty="0" smtClean="0">
              <a:sym typeface="Symbol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endParaRPr lang="fr-FR" sz="1400" dirty="0" smtClean="0">
              <a:sym typeface="Symbo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48" y="785794"/>
            <a:ext cx="1969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CARACTERISTIQUES : </a:t>
            </a:r>
            <a:endParaRPr lang="fr-FR" sz="1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285720" y="870795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357158" y="3475300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345583" y="5180225"/>
            <a:ext cx="285752" cy="14287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ZoneTexte 234"/>
          <p:cNvSpPr txBox="1"/>
          <p:nvPr/>
        </p:nvSpPr>
        <p:spPr>
          <a:xfrm>
            <a:off x="428596" y="1500174"/>
            <a:ext cx="850112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Mab chimériques (</a:t>
            </a:r>
            <a:r>
              <a:rPr lang="fr-FR" sz="1500" dirty="0" err="1" smtClean="0"/>
              <a:t>Simulect</a:t>
            </a:r>
            <a:r>
              <a:rPr lang="fr-FR" sz="1500" dirty="0" smtClean="0">
                <a:sym typeface="Symbol"/>
              </a:rPr>
              <a:t></a:t>
            </a:r>
            <a:r>
              <a:rPr lang="fr-FR" sz="1500" dirty="0" smtClean="0"/>
              <a:t>) ou humanisés (</a:t>
            </a:r>
            <a:r>
              <a:rPr lang="fr-FR" sz="1500" dirty="0" err="1" smtClean="0"/>
              <a:t>Zenapax</a:t>
            </a:r>
            <a:r>
              <a:rPr lang="fr-FR" sz="1500" dirty="0" smtClean="0">
                <a:sym typeface="Symbol"/>
              </a:rPr>
              <a:t></a:t>
            </a:r>
            <a:r>
              <a:rPr lang="fr-FR" sz="1500" dirty="0" smtClean="0"/>
              <a:t>) agissant comme antagonistes compétitifs en</a:t>
            </a:r>
          </a:p>
          <a:p>
            <a:pPr algn="just"/>
            <a:r>
              <a:rPr lang="fr-FR" sz="1500" dirty="0" smtClean="0"/>
              <a:t>    bloquant  la liaison de l’IL2 à son récepteur.  </a:t>
            </a:r>
          </a:p>
          <a:p>
            <a:pPr algn="just"/>
            <a:endParaRPr lang="fr-FR" sz="800" dirty="0" smtClean="0"/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Ne provoquent pas la lyse des lymphocytes activés (la densité de la molécule CD25 sur les lymphocytes</a:t>
            </a:r>
          </a:p>
          <a:p>
            <a:pPr algn="just"/>
            <a:r>
              <a:rPr lang="fr-FR" sz="1500" dirty="0" smtClean="0"/>
              <a:t>    activés n’est pas suffisante pour permettre la liaison de C1q).</a:t>
            </a:r>
          </a:p>
          <a:p>
            <a:pPr algn="just"/>
            <a:endParaRPr lang="fr-FR" sz="1400" dirty="0" smtClean="0"/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Ont un effet additif avec les inhibiteurs de la </a:t>
            </a:r>
            <a:r>
              <a:rPr lang="fr-FR" sz="1500" dirty="0" err="1" smtClean="0"/>
              <a:t>calcineurine</a:t>
            </a:r>
            <a:r>
              <a:rPr lang="fr-FR" sz="1500" dirty="0" smtClean="0"/>
              <a:t>. </a:t>
            </a:r>
            <a:endParaRPr lang="fr-FR" sz="800" dirty="0" smtClean="0"/>
          </a:p>
          <a:p>
            <a:pPr algn="just"/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236" name="Rectangle 235"/>
          <p:cNvSpPr/>
          <p:nvPr/>
        </p:nvSpPr>
        <p:spPr>
          <a:xfrm>
            <a:off x="285720" y="1214422"/>
            <a:ext cx="211397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Anticorps anti-CD25 :</a:t>
            </a:r>
            <a:endParaRPr lang="fr-FR" sz="1500" b="1" dirty="0"/>
          </a:p>
        </p:txBody>
      </p:sp>
      <p:sp>
        <p:nvSpPr>
          <p:cNvPr id="237" name="Rectangle 236"/>
          <p:cNvSpPr/>
          <p:nvPr/>
        </p:nvSpPr>
        <p:spPr>
          <a:xfrm>
            <a:off x="214282" y="3857628"/>
            <a:ext cx="404469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Rapamycine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Rapamycine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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Sirolimus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 : </a:t>
            </a:r>
            <a:endParaRPr lang="fr-FR" sz="1500" b="1" dirty="0"/>
          </a:p>
        </p:txBody>
      </p:sp>
      <p:sp>
        <p:nvSpPr>
          <p:cNvPr id="238" name="ZoneTexte 237"/>
          <p:cNvSpPr txBox="1"/>
          <p:nvPr/>
        </p:nvSpPr>
        <p:spPr>
          <a:xfrm>
            <a:off x="428596" y="4463015"/>
            <a:ext cx="84296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Macrolide fongique, qui se lie au même récepteur FKBP que la FK506, mais dont les effets sont</a:t>
            </a:r>
          </a:p>
          <a:p>
            <a:pPr algn="just"/>
            <a:r>
              <a:rPr lang="fr-FR" sz="1500" dirty="0" smtClean="0"/>
              <a:t>    différents.</a:t>
            </a:r>
          </a:p>
          <a:p>
            <a:pPr algn="just"/>
            <a:endParaRPr lang="fr-FR" sz="500" dirty="0" smtClean="0"/>
          </a:p>
          <a:p>
            <a:pPr algn="just"/>
            <a:r>
              <a:rPr lang="fr-FR" sz="500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Le complexe </a:t>
            </a:r>
            <a:r>
              <a:rPr lang="fr-FR" sz="1500" dirty="0" err="1" smtClean="0"/>
              <a:t>Rapamycine</a:t>
            </a:r>
            <a:r>
              <a:rPr lang="fr-FR" sz="1500" dirty="0" smtClean="0"/>
              <a:t>/FKBP n’inhibe pas la </a:t>
            </a:r>
            <a:r>
              <a:rPr lang="fr-FR" sz="1500" dirty="0" err="1" smtClean="0"/>
              <a:t>calcineurine</a:t>
            </a:r>
            <a:r>
              <a:rPr lang="fr-FR" sz="1500" dirty="0" smtClean="0"/>
              <a:t> mais une autre protéine kinase qui est</a:t>
            </a:r>
          </a:p>
          <a:p>
            <a:pPr algn="just"/>
            <a:r>
              <a:rPr lang="fr-FR" sz="1500" dirty="0" smtClean="0"/>
              <a:t>    </a:t>
            </a:r>
            <a:r>
              <a:rPr lang="fr-FR" sz="1500" dirty="0" err="1" smtClean="0"/>
              <a:t>mTOR</a:t>
            </a:r>
            <a:r>
              <a:rPr lang="fr-FR" sz="1500" dirty="0" smtClean="0"/>
              <a:t> (</a:t>
            </a:r>
            <a:r>
              <a:rPr lang="fr-FR" sz="1500" dirty="0" err="1" smtClean="0"/>
              <a:t>mamalian</a:t>
            </a:r>
            <a:r>
              <a:rPr lang="fr-FR" sz="1500" dirty="0" smtClean="0"/>
              <a:t> </a:t>
            </a:r>
            <a:r>
              <a:rPr lang="fr-FR" sz="1500" dirty="0" err="1" smtClean="0"/>
              <a:t>target</a:t>
            </a:r>
            <a:r>
              <a:rPr lang="fr-FR" sz="1500" dirty="0" smtClean="0"/>
              <a:t> of </a:t>
            </a:r>
            <a:r>
              <a:rPr lang="fr-FR" sz="1500" dirty="0" err="1" smtClean="0"/>
              <a:t>Rapamycine</a:t>
            </a:r>
            <a:r>
              <a:rPr lang="fr-FR" sz="1500" dirty="0" smtClean="0"/>
              <a:t>).  De ce fait, la </a:t>
            </a:r>
            <a:r>
              <a:rPr lang="fr-FR" sz="1500" dirty="0" err="1" smtClean="0"/>
              <a:t>Rapamycine</a:t>
            </a:r>
            <a:r>
              <a:rPr lang="fr-FR" sz="1500" dirty="0" smtClean="0"/>
              <a:t> n’inhibe pas l’expression des gènes</a:t>
            </a:r>
          </a:p>
          <a:p>
            <a:pPr algn="just"/>
            <a:r>
              <a:rPr lang="fr-FR" sz="1500" dirty="0" smtClean="0"/>
              <a:t>    des cytokines (IL2), mais empêche l’expansion  clonale des lymphocytes activés par l’Ag.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47500"/>
            <a:ext cx="478634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4. Immunosuppresseurs à action spécifique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14314" y="426992"/>
            <a:ext cx="492919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1472" y="457122"/>
            <a:ext cx="8001056" cy="5539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C. Immunosuppresseurs agissant sur le 3</a:t>
            </a:r>
            <a:r>
              <a:rPr lang="fr-FR" sz="1500" b="1" baseline="30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ème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signal d’activation (signal de prolifération) : </a:t>
            </a:r>
          </a:p>
          <a:p>
            <a:pPr marL="342900" indent="-342900" algn="ctr"/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Anticorps anti-CD25 et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Rapamycine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 </a:t>
            </a:r>
            <a:endParaRPr lang="fr-FR" sz="15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538" y="590116"/>
            <a:ext cx="707236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d.  Immunosuppresseurs agissant sur les cellules en division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500034" y="1928802"/>
            <a:ext cx="8143932" cy="52322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400" dirty="0" smtClean="0"/>
              <a:t>   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Les agents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alkylants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:</a:t>
            </a:r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Agissent en substituant des groupement  chimiques au niveau des acides nucléiques et protéines. </a:t>
            </a:r>
            <a:endParaRPr lang="fr-FR" sz="5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Semblent exercer leur action par la destruction des cellules prolifératives, en particulier à forte dose.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</a:t>
            </a:r>
            <a:r>
              <a:rPr lang="fr-FR" sz="1600" dirty="0" smtClean="0"/>
              <a:t>Sur les cellules immunitaires, leur action s’exerce sur: 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 smtClean="0"/>
              <a:t>  Les Lymphocytes B principalement (suppression de la production d’anticorps),</a:t>
            </a:r>
          </a:p>
          <a:p>
            <a:pPr lvl="1">
              <a:buFont typeface="Arial" pitchFamily="34" charset="0"/>
              <a:buChar char="•"/>
            </a:pPr>
            <a:r>
              <a:rPr lang="fr-FR" sz="1600" dirty="0" smtClean="0"/>
              <a:t>  Les lymphocytes T CD8+ à faible dose, </a:t>
            </a:r>
            <a:endParaRPr lang="fr-FR" sz="900" dirty="0" smtClean="0"/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  Les lymphocytes T CD4+ à forte dose.</a:t>
            </a:r>
            <a:endParaRPr lang="fr-FR" sz="1500" dirty="0" smtClean="0"/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fr-FR" sz="16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Cyclophosphamide</a:t>
            </a:r>
            <a:r>
              <a:rPr lang="fr-FR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fr-FR" sz="16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Endoxan</a:t>
            </a:r>
            <a:r>
              <a:rPr lang="fr-FR" sz="1600" dirty="0" smtClean="0">
                <a:solidFill>
                  <a:srgbClr val="FF0000"/>
                </a:solidFill>
                <a:sym typeface="Symbol"/>
              </a:rPr>
              <a:t>)</a:t>
            </a:r>
            <a:r>
              <a:rPr lang="fr-FR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:</a:t>
            </a:r>
          </a:p>
          <a:p>
            <a:pPr algn="just"/>
            <a:endParaRPr lang="fr-FR" sz="500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  Un  des puissants immunosuppresseurs chimiques actuellement connus.</a:t>
            </a:r>
            <a:endParaRPr lang="fr-FR" sz="900" dirty="0" smtClean="0"/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  Action spectaculaire sur l’immunité humorale </a:t>
            </a:r>
            <a:r>
              <a:rPr lang="fr-FR" sz="1600" dirty="0" smtClean="0">
                <a:sym typeface="Symbol"/>
              </a:rPr>
              <a:t></a:t>
            </a:r>
            <a:r>
              <a:rPr lang="fr-FR" sz="1600" dirty="0" smtClean="0"/>
              <a:t> supprime la production des anticorps et</a:t>
            </a:r>
          </a:p>
          <a:p>
            <a:pPr lvl="1" algn="just"/>
            <a:r>
              <a:rPr lang="fr-FR" sz="1600" dirty="0" smtClean="0"/>
              <a:t>    induit la tolérance  vis-à-vis de plusieurs antigènes. </a:t>
            </a:r>
            <a:endParaRPr lang="fr-FR" sz="900" dirty="0" smtClean="0"/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  Sa toxicité limite son utilisation : aplasie médullaire, cystite hémorragique, alopécie et</a:t>
            </a:r>
          </a:p>
          <a:p>
            <a:pPr lvl="1" algn="just"/>
            <a:r>
              <a:rPr lang="fr-FR" sz="1600" dirty="0" smtClean="0"/>
              <a:t>    stérilité. </a:t>
            </a:r>
          </a:p>
          <a:p>
            <a:pPr lvl="1" algn="just"/>
            <a:endParaRPr lang="fr-FR" sz="500" dirty="0" smtClean="0"/>
          </a:p>
          <a:p>
            <a:pPr marL="179388" lvl="1" indent="-179388" algn="just">
              <a:buFont typeface="Wingdings" pitchFamily="2" charset="2"/>
              <a:buChar char="§"/>
            </a:pPr>
            <a:r>
              <a:rPr lang="fr-FR" sz="16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Chlorambucil</a:t>
            </a:r>
            <a:r>
              <a:rPr lang="fr-FR" sz="16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:</a:t>
            </a:r>
          </a:p>
          <a:p>
            <a:pPr lvl="1" algn="just"/>
            <a:endParaRPr lang="fr-FR" sz="500" dirty="0" smtClean="0"/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  Même mécanisme d’action que le </a:t>
            </a:r>
            <a:r>
              <a:rPr lang="fr-FR" sz="1600" dirty="0" err="1" smtClean="0"/>
              <a:t>cyclophosphamide</a:t>
            </a:r>
            <a:r>
              <a:rPr lang="fr-FR" sz="1600" dirty="0" smtClean="0"/>
              <a:t>.</a:t>
            </a:r>
            <a:endParaRPr lang="fr-FR" sz="900" dirty="0" smtClean="0"/>
          </a:p>
          <a:p>
            <a:pPr lvl="1" algn="just">
              <a:buFont typeface="Arial" pitchFamily="34" charset="0"/>
              <a:buChar char="•"/>
            </a:pPr>
            <a:r>
              <a:rPr lang="fr-FR" sz="1600" dirty="0" smtClean="0"/>
              <a:t>  Aux doses utilisées chez l’homme, il est beaucoup moins toxique, mais a une activité </a:t>
            </a:r>
          </a:p>
          <a:p>
            <a:pPr lvl="1" algn="just"/>
            <a:r>
              <a:rPr lang="fr-FR" sz="1600" dirty="0" smtClean="0"/>
              <a:t>    thérapeutique moindre. </a:t>
            </a:r>
          </a:p>
          <a:p>
            <a:pPr lvl="1" algn="just">
              <a:buFont typeface="Arial" pitchFamily="34" charset="0"/>
              <a:buChar char="•"/>
            </a:pPr>
            <a:endParaRPr lang="fr-FR" sz="1600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just">
              <a:buFont typeface="Wingdings" pitchFamily="2" charset="2"/>
              <a:buChar char="§"/>
            </a:pPr>
            <a:endParaRPr lang="fr-FR" sz="1500" dirty="0"/>
          </a:p>
        </p:txBody>
      </p:sp>
      <p:sp>
        <p:nvSpPr>
          <p:cNvPr id="11" name="Rectangle 10"/>
          <p:cNvSpPr/>
          <p:nvPr/>
        </p:nvSpPr>
        <p:spPr>
          <a:xfrm>
            <a:off x="428596" y="1071546"/>
            <a:ext cx="8501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smtClean="0">
                <a:effectLst>
                  <a:reflection blurRad="6350" stA="55000" endA="300" endPos="45500" dir="5400000" sy="-100000" algn="bl" rotWithShape="0"/>
                </a:effectLst>
              </a:rPr>
              <a:t>Ils comprennent les agents </a:t>
            </a:r>
            <a:r>
              <a:rPr lang="fr-FR" sz="15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alkylants</a:t>
            </a:r>
            <a:r>
              <a:rPr lang="fr-FR" sz="1500" dirty="0" smtClean="0">
                <a:effectLst>
                  <a:reflection blurRad="6350" stA="55000" endA="300" endPos="45500" dir="5400000" sy="-100000" algn="bl" rotWithShape="0"/>
                </a:effectLst>
              </a:rPr>
              <a:t> et inhibiteurs des purines et des pyrimidines.</a:t>
            </a:r>
            <a:r>
              <a:rPr lang="fr-FR" sz="1500" dirty="0" smtClean="0">
                <a:solidFill>
                  <a:srgbClr val="FF0000"/>
                </a:solidFill>
              </a:rPr>
              <a:t> Ces produits ont un mécanisme d’action non spécifique qui s’exerce envers toutes les cellules en division dans l’organisme, </a:t>
            </a:r>
          </a:p>
          <a:p>
            <a:r>
              <a:rPr lang="fr-FR" sz="1500" dirty="0" smtClean="0">
                <a:solidFill>
                  <a:srgbClr val="FF0000"/>
                </a:solidFill>
              </a:rPr>
              <a:t>d’où le risque de toxicité médullaire par interférence sur l’hématopoïèse.</a:t>
            </a:r>
          </a:p>
          <a:p>
            <a:pPr marL="342900" indent="-342900"/>
            <a:r>
              <a:rPr lang="fr-FR" sz="1500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15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47500"/>
            <a:ext cx="478634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4. Immunosuppresseurs à action spécifique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14314" y="426992"/>
            <a:ext cx="492919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285720" y="1142984"/>
            <a:ext cx="35230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Inhibiteurs des purines et pyrimidines :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28596" y="1428736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2550" algn="just">
              <a:buFont typeface="Wingdings" pitchFamily="2" charset="2"/>
              <a:buChar char="§"/>
            </a:pPr>
            <a:r>
              <a:rPr lang="fr-FR" sz="1400" dirty="0" smtClean="0"/>
              <a:t> </a:t>
            </a:r>
            <a:r>
              <a:rPr lang="fr-FR" sz="1500" dirty="0" smtClean="0"/>
              <a:t>Bloquent la division cellulaire, sans   entrainer une destruction des cellules. </a:t>
            </a:r>
          </a:p>
          <a:p>
            <a:pPr marL="82550" algn="just">
              <a:buFont typeface="Wingdings" pitchFamily="2" charset="2"/>
              <a:buChar char="§"/>
            </a:pPr>
            <a:r>
              <a:rPr lang="fr-FR" sz="1500" dirty="0" smtClean="0"/>
              <a:t> Interfèrent avec les voies du métabolisme  des purines et  pyrimidines qui</a:t>
            </a:r>
            <a:r>
              <a:rPr lang="fr-FR" altLang="zh-CN" sz="1500" dirty="0" smtClean="0">
                <a:ea typeface="Times New Roman" pitchFamily="18" charset="0"/>
                <a:sym typeface="Symbol" pitchFamily="18" charset="2"/>
              </a:rPr>
              <a:t> fait intervenir deux voies :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altLang="zh-CN" sz="15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  Une voie de novo prédominante dans les lymphocytes.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zh-CN" sz="1500" dirty="0" smtClean="0">
                <a:ea typeface="Times New Roman" pitchFamily="18" charset="0"/>
                <a:sym typeface="Symbol" pitchFamily="18" charset="2"/>
              </a:rPr>
              <a:t>  Une voie dite d’épargne (de sauvetage : ‘salvage </a:t>
            </a:r>
            <a:r>
              <a:rPr lang="fr-FR" altLang="zh-CN" sz="1500" dirty="0" err="1" smtClean="0">
                <a:ea typeface="Times New Roman" pitchFamily="18" charset="0"/>
                <a:sym typeface="Symbol" pitchFamily="18" charset="2"/>
              </a:rPr>
              <a:t>pathway</a:t>
            </a:r>
            <a:r>
              <a:rPr lang="fr-FR" altLang="zh-CN" sz="1500" dirty="0" smtClean="0">
                <a:ea typeface="Times New Roman" pitchFamily="18" charset="0"/>
                <a:sym typeface="Symbol" pitchFamily="18" charset="2"/>
              </a:rPr>
              <a:t>’).</a:t>
            </a:r>
            <a:r>
              <a:rPr kumimoji="0" lang="fr-FR" altLang="zh-CN" sz="15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 </a:t>
            </a:r>
            <a:endParaRPr kumimoji="0" lang="fr-FR" altLang="zh-CN" sz="15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5823" y="2692595"/>
            <a:ext cx="223971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Métabolisme des purines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6689" y="3071810"/>
            <a:ext cx="799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 novo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58611" y="3071810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 sauvetage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-32" y="4906044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b="1" dirty="0" err="1" smtClean="0">
                <a:ea typeface="Times New Roman" pitchFamily="18" charset="0"/>
                <a:sym typeface="Symbol" pitchFamily="18" charset="2"/>
              </a:rPr>
              <a:t>Inosine</a:t>
            </a:r>
            <a:r>
              <a:rPr lang="fr-FR" altLang="zh-CN" sz="1400" b="1" dirty="0" smtClean="0">
                <a:ea typeface="Times New Roman" pitchFamily="18" charset="0"/>
                <a:sym typeface="Symbol" pitchFamily="18" charset="2"/>
              </a:rPr>
              <a:t> mono℗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(IMP)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-32" y="3571876"/>
            <a:ext cx="1643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dirty="0" smtClean="0">
                <a:ea typeface="Times New Roman" pitchFamily="18" charset="0"/>
                <a:sym typeface="Symbol" pitchFamily="18" charset="2"/>
              </a:rPr>
              <a:t>adénosine mono℗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(AMP)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179357" y="4536292"/>
            <a:ext cx="785026" cy="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7158" y="4127465"/>
            <a:ext cx="1285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200" dirty="0" smtClean="0">
                <a:ea typeface="Times New Roman" pitchFamily="18" charset="0"/>
                <a:sym typeface="Symbol" pitchFamily="18" charset="2"/>
              </a:rPr>
              <a:t>Adénosine </a:t>
            </a:r>
            <a:r>
              <a:rPr lang="fr-FR" altLang="zh-CN" sz="1200" dirty="0" err="1" smtClean="0">
                <a:ea typeface="Times New Roman" pitchFamily="18" charset="0"/>
                <a:sym typeface="Symbol" pitchFamily="18" charset="2"/>
              </a:rPr>
              <a:t>deaminase</a:t>
            </a:r>
            <a:r>
              <a:rPr lang="fr-FR" altLang="zh-CN" sz="1200" dirty="0" smtClean="0">
                <a:ea typeface="Times New Roman" pitchFamily="18" charset="0"/>
                <a:sym typeface="Symbol" pitchFamily="18" charset="2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200" dirty="0" smtClean="0">
                <a:ea typeface="Times New Roman" pitchFamily="18" charset="0"/>
                <a:sym typeface="Symbol" pitchFamily="18" charset="2"/>
              </a:rPr>
              <a:t>(ADA)</a:t>
            </a:r>
            <a:endParaRPr kumimoji="0" lang="fr-FR" altLang="zh-CN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-285784" y="6143644"/>
            <a:ext cx="16430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dirty="0" smtClean="0">
                <a:ea typeface="Times New Roman" pitchFamily="18" charset="0"/>
                <a:sym typeface="Symbol" pitchFamily="18" charset="2"/>
              </a:rPr>
              <a:t>Ribose 5℗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dirty="0" smtClean="0">
                <a:ea typeface="Times New Roman" pitchFamily="18" charset="0"/>
                <a:sym typeface="Symbol" pitchFamily="18" charset="2"/>
              </a:rPr>
              <a:t>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ATP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V="1">
            <a:off x="250003" y="5750735"/>
            <a:ext cx="64294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28596" y="5497313"/>
            <a:ext cx="157163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200" dirty="0" smtClean="0">
                <a:ea typeface="Times New Roman" pitchFamily="18" charset="0"/>
                <a:sym typeface="Symbol" pitchFamily="18" charset="2"/>
              </a:rPr>
              <a:t>5 </a:t>
            </a:r>
            <a:r>
              <a:rPr lang="fr-FR" altLang="zh-CN" sz="1400" dirty="0" smtClean="0">
                <a:ea typeface="Times New Roman" pitchFamily="18" charset="0"/>
                <a:sym typeface="Symbol" pitchFamily="18" charset="2"/>
              </a:rPr>
              <a:t>℗</a:t>
            </a:r>
            <a:r>
              <a:rPr lang="fr-FR" altLang="zh-CN" sz="1200" dirty="0" err="1" smtClean="0">
                <a:ea typeface="Times New Roman" pitchFamily="18" charset="0"/>
                <a:sym typeface="Symbol" pitchFamily="18" charset="2"/>
              </a:rPr>
              <a:t>ribosyl</a:t>
            </a:r>
            <a:r>
              <a:rPr lang="fr-FR" altLang="zh-CN" sz="1200" dirty="0" smtClean="0">
                <a:ea typeface="Times New Roman" pitchFamily="18" charset="0"/>
                <a:sym typeface="Symbol" pitchFamily="18" charset="2"/>
              </a:rPr>
              <a:t>-1 </a:t>
            </a:r>
            <a:r>
              <a:rPr lang="fr-FR" altLang="zh-CN" sz="1200" dirty="0" err="1" smtClean="0">
                <a:ea typeface="Times New Roman" pitchFamily="18" charset="0"/>
                <a:sym typeface="Symbol" pitchFamily="18" charset="2"/>
              </a:rPr>
              <a:t>pyro</a:t>
            </a:r>
            <a:r>
              <a:rPr lang="fr-FR" altLang="zh-CN" sz="1400" dirty="0" smtClean="0">
                <a:ea typeface="Times New Roman" pitchFamily="18" charset="0"/>
                <a:sym typeface="Symbol" pitchFamily="18" charset="2"/>
              </a:rPr>
              <a:t>℗</a:t>
            </a:r>
            <a:r>
              <a:rPr lang="fr-FR" altLang="zh-CN" sz="1200" dirty="0" smtClean="0">
                <a:ea typeface="Times New Roman" pitchFamily="18" charset="0"/>
                <a:sym typeface="Symbol" pitchFamily="18" charset="2"/>
              </a:rPr>
              <a:t>  </a:t>
            </a:r>
            <a:r>
              <a:rPr lang="fr-FR" altLang="zh-CN" sz="1200" dirty="0" err="1" smtClean="0">
                <a:ea typeface="Times New Roman" pitchFamily="18" charset="0"/>
                <a:sym typeface="Symbol" pitchFamily="18" charset="2"/>
              </a:rPr>
              <a:t>transphérase</a:t>
            </a:r>
            <a:endParaRPr lang="fr-FR" altLang="zh-CN" sz="1200" dirty="0" smtClean="0">
              <a:ea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200" dirty="0" smtClean="0">
                <a:ea typeface="Times New Roman" pitchFamily="18" charset="0"/>
                <a:sym typeface="Symbol" pitchFamily="18" charset="2"/>
              </a:rPr>
              <a:t>(PPRP)</a:t>
            </a:r>
            <a:endParaRPr kumimoji="0" lang="fr-FR" altLang="zh-CN" sz="1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2928926" y="4929198"/>
            <a:ext cx="1571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b="1" dirty="0" err="1" smtClean="0">
                <a:ea typeface="Times New Roman" pitchFamily="18" charset="0"/>
                <a:sym typeface="Symbol" pitchFamily="18" charset="2"/>
              </a:rPr>
              <a:t>guanosine</a:t>
            </a:r>
            <a:r>
              <a:rPr lang="fr-FR" altLang="zh-CN" sz="1400" b="1" dirty="0" smtClean="0">
                <a:ea typeface="Times New Roman" pitchFamily="18" charset="0"/>
                <a:sym typeface="Symbol" pitchFamily="18" charset="2"/>
              </a:rPr>
              <a:t> mono℗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(GMP)</a:t>
            </a: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857488" y="3571876"/>
            <a:ext cx="16430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dirty="0" smtClean="0">
                <a:ea typeface="Times New Roman" pitchFamily="18" charset="0"/>
                <a:sym typeface="Symbol" pitchFamily="18" charset="2"/>
              </a:rPr>
              <a:t>Guanine </a:t>
            </a:r>
            <a:endParaRPr kumimoji="0" lang="fr-FR" altLang="zh-CN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rot="5400000">
            <a:off x="3322629" y="4409331"/>
            <a:ext cx="785026" cy="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714612" y="4366447"/>
            <a:ext cx="1285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200" dirty="0" err="1" smtClean="0">
                <a:ea typeface="Times New Roman" pitchFamily="18" charset="0"/>
                <a:sym typeface="Symbol" pitchFamily="18" charset="2"/>
              </a:rPr>
              <a:t>HPGRTase</a:t>
            </a:r>
            <a:endParaRPr kumimoji="0" lang="fr-FR" altLang="zh-CN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1643042" y="5143512"/>
            <a:ext cx="713588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1357290" y="4937951"/>
            <a:ext cx="1285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200" dirty="0" smtClean="0">
                <a:ea typeface="Times New Roman" pitchFamily="18" charset="0"/>
                <a:sym typeface="Symbol" pitchFamily="18" charset="2"/>
              </a:rPr>
              <a:t>IMPD</a:t>
            </a:r>
            <a:endParaRPr kumimoji="0" lang="fr-FR" altLang="zh-CN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2071670" y="5500702"/>
            <a:ext cx="785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b="1" dirty="0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MMF</a:t>
            </a:r>
            <a:endParaRPr kumimoji="0" lang="fr-FR" altLang="zh-CN" sz="1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rot="16200000" flipV="1">
            <a:off x="2107389" y="5250669"/>
            <a:ext cx="28575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2084196" y="5214950"/>
            <a:ext cx="1428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1785918" y="6143644"/>
            <a:ext cx="1428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b="1" dirty="0" err="1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Azathioprine</a:t>
            </a:r>
            <a:endParaRPr lang="fr-FR" altLang="zh-CN" sz="1400" b="1" dirty="0" smtClean="0">
              <a:solidFill>
                <a:srgbClr val="FF0000"/>
              </a:solidFill>
              <a:ea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sym typeface="Symbol" pitchFamily="18" charset="2"/>
              </a:rPr>
              <a:t>methotrexate</a:t>
            </a:r>
            <a:endParaRPr kumimoji="0" lang="fr-FR" altLang="zh-CN" sz="1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1571604" y="3571876"/>
            <a:ext cx="1428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b="1" dirty="0" err="1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Azathioprine</a:t>
            </a:r>
            <a:endParaRPr lang="fr-FR" altLang="zh-CN" sz="1400" b="1" dirty="0" smtClean="0">
              <a:solidFill>
                <a:srgbClr val="FF0000"/>
              </a:solidFill>
              <a:ea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sym typeface="Symbol" pitchFamily="18" charset="2"/>
              </a:rPr>
              <a:t>methotrexate</a:t>
            </a:r>
            <a:endParaRPr kumimoji="0" lang="fr-FR" altLang="zh-CN" sz="1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 rot="16200000" flipV="1">
            <a:off x="1643042" y="6000768"/>
            <a:ext cx="285752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5400000">
            <a:off x="1571604" y="5929330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10800000" flipV="1">
            <a:off x="1500166" y="4143380"/>
            <a:ext cx="428628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2643174" y="4143380"/>
            <a:ext cx="357190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rot="5400000">
            <a:off x="2928926" y="4357694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rot="16200000" flipH="1">
            <a:off x="1428728" y="4286256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929322" y="2692595"/>
            <a:ext cx="25801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Métabolisme des pyrimidines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495911" y="3048656"/>
            <a:ext cx="799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 novo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786710" y="3071810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 sauvetage</a:t>
            </a:r>
          </a:p>
        </p:txBody>
      </p: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7715272" y="4882890"/>
            <a:ext cx="1500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b="1" dirty="0" err="1" smtClean="0">
                <a:ea typeface="Times New Roman" pitchFamily="18" charset="0"/>
                <a:sym typeface="Symbol" pitchFamily="18" charset="2"/>
              </a:rPr>
              <a:t>Uridine</a:t>
            </a:r>
            <a:r>
              <a:rPr lang="fr-FR" altLang="zh-CN" sz="1400" b="1" dirty="0" smtClean="0">
                <a:ea typeface="Times New Roman" pitchFamily="18" charset="0"/>
                <a:sym typeface="Symbol" pitchFamily="18" charset="2"/>
              </a:rPr>
              <a:t> mono℗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(UMP)</a:t>
            </a:r>
          </a:p>
        </p:txBody>
      </p:sp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7786710" y="3621289"/>
            <a:ext cx="16430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dirty="0" err="1" smtClean="0">
                <a:ea typeface="Times New Roman" pitchFamily="18" charset="0"/>
                <a:sym typeface="Symbol" pitchFamily="18" charset="2"/>
              </a:rPr>
              <a:t>orolate</a:t>
            </a:r>
            <a:endParaRPr kumimoji="0" lang="fr-FR" altLang="zh-CN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cxnSp>
        <p:nvCxnSpPr>
          <p:cNvPr id="67" name="Connecteur droit avec flèche 66"/>
          <p:cNvCxnSpPr/>
          <p:nvPr/>
        </p:nvCxnSpPr>
        <p:spPr>
          <a:xfrm rot="5400000">
            <a:off x="8180413" y="4513138"/>
            <a:ext cx="785026" cy="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7500958" y="4357694"/>
            <a:ext cx="1214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200" dirty="0" err="1" smtClean="0">
                <a:ea typeface="Times New Roman" pitchFamily="18" charset="0"/>
                <a:sym typeface="Symbol" pitchFamily="18" charset="2"/>
              </a:rPr>
              <a:t>Dihydroorolate</a:t>
            </a:r>
            <a:r>
              <a:rPr lang="fr-FR" altLang="zh-CN" sz="1200" dirty="0" smtClean="0">
                <a:ea typeface="Times New Roman" pitchFamily="18" charset="0"/>
                <a:sym typeface="Symbol" pitchFamily="18" charset="2"/>
              </a:rPr>
              <a:t> </a:t>
            </a:r>
            <a:r>
              <a:rPr lang="fr-FR" altLang="zh-CN" sz="1200" dirty="0" err="1" smtClean="0">
                <a:ea typeface="Times New Roman" pitchFamily="18" charset="0"/>
                <a:sym typeface="Symbol" pitchFamily="18" charset="2"/>
              </a:rPr>
              <a:t>deshydrogénase</a:t>
            </a:r>
            <a:endParaRPr kumimoji="0" lang="fr-FR" altLang="zh-CN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cxnSp>
        <p:nvCxnSpPr>
          <p:cNvPr id="69" name="Connecteur droit avec flèche 68"/>
          <p:cNvCxnSpPr/>
          <p:nvPr/>
        </p:nvCxnSpPr>
        <p:spPr>
          <a:xfrm rot="5400000">
            <a:off x="5203368" y="4512145"/>
            <a:ext cx="594657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5143504" y="4357694"/>
            <a:ext cx="1571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200" dirty="0" err="1" smtClean="0">
                <a:ea typeface="Times New Roman" pitchFamily="18" charset="0"/>
                <a:sym typeface="Symbol" pitchFamily="18" charset="2"/>
              </a:rPr>
              <a:t>Thymidilate</a:t>
            </a:r>
            <a:endParaRPr lang="fr-FR" altLang="zh-CN" sz="1200" dirty="0" smtClean="0">
              <a:ea typeface="Times New Roman" pitchFamily="18" charset="0"/>
              <a:sym typeface="Symbol" pitchFamily="18" charset="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200" dirty="0" smtClean="0">
                <a:ea typeface="Times New Roman" pitchFamily="18" charset="0"/>
                <a:sym typeface="Symbol" pitchFamily="18" charset="2"/>
              </a:rPr>
              <a:t> </a:t>
            </a:r>
            <a:r>
              <a:rPr lang="fr-FR" altLang="zh-CN" sz="1200" dirty="0" err="1" smtClean="0">
                <a:ea typeface="Times New Roman" pitchFamily="18" charset="0"/>
                <a:sym typeface="Symbol" pitchFamily="18" charset="2"/>
              </a:rPr>
              <a:t>syntase</a:t>
            </a:r>
            <a:endParaRPr kumimoji="0" lang="fr-FR" altLang="zh-CN" sz="1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82" name="Rectangle 1"/>
          <p:cNvSpPr>
            <a:spLocks noChangeArrowheads="1"/>
          </p:cNvSpPr>
          <p:nvPr/>
        </p:nvSpPr>
        <p:spPr bwMode="auto">
          <a:xfrm>
            <a:off x="6286512" y="3548722"/>
            <a:ext cx="1428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b="1" dirty="0" err="1" smtClean="0">
                <a:solidFill>
                  <a:srgbClr val="FF0000"/>
                </a:solidFill>
                <a:ea typeface="Times New Roman" pitchFamily="18" charset="0"/>
                <a:sym typeface="Symbol" pitchFamily="18" charset="2"/>
              </a:rPr>
              <a:t>Briquinar</a:t>
            </a:r>
            <a:endParaRPr kumimoji="0" lang="fr-FR" altLang="zh-CN" sz="1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cxnSp>
        <p:nvCxnSpPr>
          <p:cNvPr id="86" name="Connecteur droit 85"/>
          <p:cNvCxnSpPr/>
          <p:nvPr/>
        </p:nvCxnSpPr>
        <p:spPr>
          <a:xfrm>
            <a:off x="7286644" y="3929066"/>
            <a:ext cx="357190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5400000">
            <a:off x="7572396" y="4143380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4714876" y="4857760"/>
            <a:ext cx="1643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b="1" dirty="0" err="1" smtClean="0">
                <a:ea typeface="Times New Roman" pitchFamily="18" charset="0"/>
                <a:sym typeface="Symbol" pitchFamily="18" charset="2"/>
              </a:rPr>
              <a:t>thymidine</a:t>
            </a:r>
            <a:r>
              <a:rPr lang="fr-FR" altLang="zh-CN" sz="1400" b="1" dirty="0" smtClean="0">
                <a:ea typeface="Times New Roman" pitchFamily="18" charset="0"/>
                <a:sym typeface="Symbol" pitchFamily="18" charset="2"/>
              </a:rPr>
              <a:t> mono℗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(TMP)</a:t>
            </a: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4857752" y="3643314"/>
            <a:ext cx="1500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400" b="1" dirty="0" err="1" smtClean="0">
                <a:ea typeface="Times New Roman" pitchFamily="18" charset="0"/>
                <a:sym typeface="Symbol" pitchFamily="18" charset="2"/>
              </a:rPr>
              <a:t>Uridine</a:t>
            </a:r>
            <a:r>
              <a:rPr lang="fr-FR" altLang="zh-CN" sz="1400" b="1" dirty="0" smtClean="0">
                <a:ea typeface="Times New Roman" pitchFamily="18" charset="0"/>
                <a:sym typeface="Symbol" pitchFamily="18" charset="2"/>
              </a:rPr>
              <a:t> mono℗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sym typeface="Symbol" pitchFamily="18" charset="2"/>
              </a:rPr>
              <a:t>(UMP)</a:t>
            </a:r>
          </a:p>
        </p:txBody>
      </p:sp>
      <p:sp>
        <p:nvSpPr>
          <p:cNvPr id="93" name="Rectangle 1"/>
          <p:cNvSpPr>
            <a:spLocks noChangeArrowheads="1"/>
          </p:cNvSpPr>
          <p:nvPr/>
        </p:nvSpPr>
        <p:spPr bwMode="auto">
          <a:xfrm>
            <a:off x="6286512" y="5050049"/>
            <a:ext cx="1428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4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sym typeface="Symbol" pitchFamily="18" charset="2"/>
              </a:rPr>
              <a:t>methotrexate</a:t>
            </a:r>
            <a:endParaRPr kumimoji="0" lang="fr-FR" altLang="zh-CN" sz="1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sym typeface="Symbol" pitchFamily="18" charset="2"/>
            </a:endParaRPr>
          </a:p>
        </p:txBody>
      </p:sp>
      <p:cxnSp>
        <p:nvCxnSpPr>
          <p:cNvPr id="94" name="Connecteur droit 93"/>
          <p:cNvCxnSpPr/>
          <p:nvPr/>
        </p:nvCxnSpPr>
        <p:spPr>
          <a:xfrm rot="16200000" flipV="1">
            <a:off x="6357950" y="4786322"/>
            <a:ext cx="285752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rot="5400000">
            <a:off x="6286512" y="4714884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28596" y="47500"/>
            <a:ext cx="478634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4. Immunosuppresseurs à action spécifique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214314" y="426992"/>
            <a:ext cx="492919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071538" y="590116"/>
            <a:ext cx="707236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d.  Immunosuppresseurs agissant sur les cellules en division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538" y="590116"/>
            <a:ext cx="707236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marL="342900" indent="-342900" algn="ctr"/>
            <a:r>
              <a:rPr lang="fr-FR" sz="16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d.  Immunosuppresseurs agissant sur les cellules en division</a:t>
            </a:r>
            <a:r>
              <a:rPr lang="fr-FR" sz="16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fr-FR" sz="16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57158" y="1000108"/>
            <a:ext cx="519067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Inhibiteurs des purines et pyrimidines :</a:t>
            </a:r>
            <a:endParaRPr lang="fr-FR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4975" y="1285860"/>
            <a:ext cx="2954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fr-FR" sz="15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Méthotrexate</a:t>
            </a:r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fr-FR" sz="15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Méthotrexate</a:t>
            </a:r>
            <a:r>
              <a:rPr lang="fr-FR" sz="1500" dirty="0" smtClean="0">
                <a:solidFill>
                  <a:srgbClr val="FF0000"/>
                </a:solidFill>
                <a:sym typeface="Symbol"/>
              </a:rPr>
              <a:t>)</a:t>
            </a:r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: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00034" y="1571612"/>
            <a:ext cx="82153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1" indent="-179388" algn="just">
              <a:buFont typeface="Arial" pitchFamily="34" charset="0"/>
              <a:buChar char="•"/>
            </a:pPr>
            <a:r>
              <a:rPr lang="fr-FR" sz="1400" dirty="0" smtClean="0"/>
              <a:t>Bloque la synthèse de novo des purines et pyrimidines.</a:t>
            </a:r>
            <a:endParaRPr lang="fr-FR" sz="800" dirty="0" smtClean="0"/>
          </a:p>
          <a:p>
            <a:pPr marL="442913" lvl="1" indent="-179388" algn="just">
              <a:buFont typeface="Arial" pitchFamily="34" charset="0"/>
              <a:buChar char="•"/>
            </a:pPr>
            <a:r>
              <a:rPr lang="fr-FR" sz="1400" dirty="0" smtClean="0"/>
              <a:t>A forte dose, les risques d’une toxicité hématopoïétique et digestive sont élevés.</a:t>
            </a:r>
            <a:endParaRPr lang="fr-FR" sz="800" dirty="0" smtClean="0"/>
          </a:p>
          <a:p>
            <a:pPr marL="442913" lvl="1" indent="-179388" algn="just">
              <a:buFont typeface="Arial" pitchFamily="34" charset="0"/>
              <a:buChar char="•"/>
            </a:pPr>
            <a:r>
              <a:rPr lang="fr-FR" sz="1400" dirty="0" smtClean="0"/>
              <a:t>A long terme, le </a:t>
            </a:r>
            <a:r>
              <a:rPr lang="fr-FR" sz="1400" dirty="0" err="1" smtClean="0"/>
              <a:t>méthotrexate</a:t>
            </a:r>
            <a:r>
              <a:rPr lang="fr-FR" sz="1400" dirty="0" smtClean="0"/>
              <a:t> peut entrainer une délétion des clones T activés par l’antigène au moment de son administration.  </a:t>
            </a:r>
          </a:p>
          <a:p>
            <a:pPr lvl="1" algn="just">
              <a:buFont typeface="Arial" pitchFamily="34" charset="0"/>
              <a:buChar char="•"/>
            </a:pPr>
            <a:endParaRPr lang="fr-FR" sz="1400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534975" y="2428868"/>
            <a:ext cx="23106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</a:t>
            </a:r>
            <a:r>
              <a:rPr lang="fr-FR" sz="15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Azathioprine</a:t>
            </a:r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fr-FR" sz="15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Imurel</a:t>
            </a:r>
            <a:r>
              <a:rPr lang="fr-FR" sz="1500" dirty="0" smtClean="0">
                <a:solidFill>
                  <a:srgbClr val="FF0000"/>
                </a:solidFill>
                <a:sym typeface="Symbol"/>
              </a:rPr>
              <a:t>) </a:t>
            </a:r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85786" y="2714620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1400" dirty="0" smtClean="0"/>
              <a:t>  Est un analogue de l’</a:t>
            </a:r>
            <a:r>
              <a:rPr lang="fr-FR" sz="1400" dirty="0" err="1" smtClean="0"/>
              <a:t>hypoxanthine</a:t>
            </a:r>
            <a:r>
              <a:rPr lang="fr-FR" sz="1400" dirty="0" smtClean="0"/>
              <a:t>, dérivée de la 6-</a:t>
            </a:r>
            <a:r>
              <a:rPr lang="fr-FR" sz="1400" dirty="0" err="1" smtClean="0"/>
              <a:t>mercaptopurine</a:t>
            </a:r>
            <a:r>
              <a:rPr lang="fr-FR" sz="1400" dirty="0" smtClean="0"/>
              <a:t>.</a:t>
            </a:r>
            <a:endParaRPr lang="fr-FR" sz="8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/>
              <a:t>  L’activité immunosuppressive est  </a:t>
            </a:r>
            <a:r>
              <a:rPr lang="fr-FR" sz="1400" dirty="0" err="1" smtClean="0"/>
              <a:t>dûe</a:t>
            </a:r>
            <a:r>
              <a:rPr lang="fr-FR" sz="1400" dirty="0" smtClean="0"/>
              <a:t> à ses  métabolites (surtout la 6- </a:t>
            </a:r>
            <a:r>
              <a:rPr lang="fr-FR" sz="1400" dirty="0" err="1" smtClean="0"/>
              <a:t>mercaptopurine</a:t>
            </a:r>
            <a:r>
              <a:rPr lang="fr-FR" sz="1400" dirty="0" smtClean="0"/>
              <a:t>). </a:t>
            </a:r>
            <a:endParaRPr lang="fr-FR" sz="8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/>
              <a:t>  La </a:t>
            </a:r>
            <a:r>
              <a:rPr lang="fr-FR" sz="1400" dirty="0" err="1" smtClean="0"/>
              <a:t>thiourée</a:t>
            </a:r>
            <a:r>
              <a:rPr lang="fr-FR" sz="1400" dirty="0" smtClean="0"/>
              <a:t> dérivée du métabolisme de l’</a:t>
            </a:r>
            <a:r>
              <a:rPr lang="fr-FR" sz="1400" dirty="0" err="1" smtClean="0"/>
              <a:t>Azathioprine</a:t>
            </a:r>
            <a:r>
              <a:rPr lang="fr-FR" sz="1400" dirty="0" smtClean="0"/>
              <a:t> est </a:t>
            </a:r>
            <a:r>
              <a:rPr lang="fr-FR" sz="1400" dirty="0" err="1" smtClean="0"/>
              <a:t>nephrotoxique</a:t>
            </a:r>
            <a:r>
              <a:rPr lang="fr-FR" sz="1400" dirty="0" smtClean="0"/>
              <a:t>.</a:t>
            </a:r>
            <a:r>
              <a:rPr lang="fr-FR" sz="1400" dirty="0" smtClean="0">
                <a:sym typeface="Symbol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>
                <a:sym typeface="Symbol"/>
              </a:rPr>
              <a:t>  Agit principalement sur les lymphocytes T CD4+, CD8+ et  les cellules NK. 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>
                <a:sym typeface="Symbol"/>
              </a:rPr>
              <a:t>  Ses effets sur la production d’</a:t>
            </a:r>
            <a:r>
              <a:rPr lang="fr-FR" sz="1400" dirty="0" err="1" smtClean="0">
                <a:sym typeface="Symbol"/>
              </a:rPr>
              <a:t>Ac</a:t>
            </a:r>
            <a:r>
              <a:rPr lang="fr-FR" sz="1400" dirty="0" smtClean="0">
                <a:sym typeface="Symbol"/>
              </a:rPr>
              <a:t> sont moins nets. 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>
                <a:sym typeface="Symbol"/>
              </a:rPr>
              <a:t>  Son action est rapidement réversible (les lymphocytes sont plus inactivés qu’éliminés).</a:t>
            </a:r>
            <a:endParaRPr lang="fr-FR" sz="1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71472" y="4000504"/>
            <a:ext cx="33119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fr-FR" sz="15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Mycophénolate</a:t>
            </a:r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fr-FR" sz="15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Mofetyl</a:t>
            </a:r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(</a:t>
            </a:r>
            <a:r>
              <a:rPr lang="fr-FR" sz="15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cell</a:t>
            </a:r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-</a:t>
            </a:r>
            <a:r>
              <a:rPr lang="fr-FR" sz="15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cept</a:t>
            </a:r>
            <a:r>
              <a:rPr lang="fr-FR" sz="1500" dirty="0" smtClean="0">
                <a:solidFill>
                  <a:srgbClr val="FF0000"/>
                </a:solidFill>
                <a:sym typeface="Symbol"/>
              </a:rPr>
              <a:t>)</a:t>
            </a:r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5786" y="4214818"/>
            <a:ext cx="79296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1400" dirty="0" smtClean="0"/>
              <a:t>L’acide </a:t>
            </a:r>
            <a:r>
              <a:rPr lang="fr-FR" sz="1400" dirty="0" err="1" smtClean="0"/>
              <a:t>mycophénolique</a:t>
            </a:r>
            <a:r>
              <a:rPr lang="fr-FR" sz="1400" dirty="0" smtClean="0"/>
              <a:t>, métabolite actif du </a:t>
            </a:r>
            <a:r>
              <a:rPr lang="fr-FR" sz="1400" dirty="0" err="1" smtClean="0"/>
              <a:t>mycophénolate</a:t>
            </a:r>
            <a:r>
              <a:rPr lang="fr-FR" sz="1400" dirty="0" smtClean="0"/>
              <a:t> </a:t>
            </a:r>
            <a:r>
              <a:rPr lang="fr-FR" sz="1400" dirty="0" err="1" smtClean="0"/>
              <a:t>mofétyl</a:t>
            </a:r>
            <a:r>
              <a:rPr lang="fr-FR" sz="1400" dirty="0" smtClean="0"/>
              <a:t> (MMF), inhibe de façon réversible</a:t>
            </a:r>
          </a:p>
          <a:p>
            <a:pPr algn="just"/>
            <a:r>
              <a:rPr lang="fr-FR" sz="1400" dirty="0" smtClean="0"/>
              <a:t>    l’IMP déshydrogénase (IMPD) et donc la synthèse d’ADN.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/>
              <a:t>  La spécificité relative du MMF sur les lymphocytes est liée à l’absence de synthèse de novo du GMP, </a:t>
            </a:r>
          </a:p>
          <a:p>
            <a:pPr algn="just"/>
            <a:r>
              <a:rPr lang="fr-FR" sz="1400" dirty="0" smtClean="0"/>
              <a:t>   comme elle existe dans les autres cellules à prolifération rapide. 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/>
              <a:t>  Sa toxicité est minime (pas de </a:t>
            </a:r>
            <a:r>
              <a:rPr lang="fr-FR" sz="1400" dirty="0" err="1" smtClean="0"/>
              <a:t>néphrotoxicité</a:t>
            </a:r>
            <a:r>
              <a:rPr lang="fr-FR" sz="1400" dirty="0" smtClean="0"/>
              <a:t> ni d’</a:t>
            </a:r>
            <a:r>
              <a:rPr lang="fr-FR" sz="1400" dirty="0" err="1" smtClean="0"/>
              <a:t>hépatotoxicité</a:t>
            </a:r>
            <a:r>
              <a:rPr lang="fr-FR" sz="1400" dirty="0" smtClean="0"/>
              <a:t> ; toxicité médullaire minime).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631699" y="5345684"/>
            <a:ext cx="12256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fr-FR" sz="15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Bréquinar</a:t>
            </a:r>
            <a:r>
              <a:rPr lang="fr-FR" sz="15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5786" y="5567622"/>
            <a:ext cx="80010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1400" dirty="0" smtClean="0"/>
              <a:t>Inhibiteur de la </a:t>
            </a:r>
            <a:r>
              <a:rPr lang="fr-FR" sz="1400" dirty="0" err="1" smtClean="0"/>
              <a:t>dihydroorolate</a:t>
            </a:r>
            <a:r>
              <a:rPr lang="fr-FR" sz="1400" dirty="0" smtClean="0"/>
              <a:t> </a:t>
            </a:r>
            <a:r>
              <a:rPr lang="fr-FR" sz="1400" dirty="0" err="1" smtClean="0"/>
              <a:t>deshydrogénase</a:t>
            </a:r>
            <a:r>
              <a:rPr lang="fr-FR" sz="1400" dirty="0" smtClean="0"/>
              <a:t>  </a:t>
            </a:r>
            <a:r>
              <a:rPr lang="fr-FR" sz="1400" dirty="0" smtClean="0">
                <a:sym typeface="Symbol"/>
              </a:rPr>
              <a:t></a:t>
            </a:r>
            <a:r>
              <a:rPr lang="fr-FR" sz="1400" dirty="0" smtClean="0"/>
              <a:t> inhibition du métabolisme des pyrimidines dans les </a:t>
            </a:r>
          </a:p>
          <a:p>
            <a:pPr algn="just"/>
            <a:r>
              <a:rPr lang="fr-FR" sz="1400" dirty="0" smtClean="0"/>
              <a:t>   lymphocytes. </a:t>
            </a:r>
          </a:p>
          <a:p>
            <a:pPr algn="just">
              <a:buFont typeface="Arial" pitchFamily="34" charset="0"/>
              <a:buChar char="•"/>
            </a:pPr>
            <a:r>
              <a:rPr lang="fr-FR" sz="1400" dirty="0" smtClean="0"/>
              <a:t>  Ces activités immunosuppressives concernent la prolifération B et </a:t>
            </a:r>
            <a:r>
              <a:rPr lang="fr-FR" dirty="0" smtClean="0"/>
              <a:t>T.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28596" y="47500"/>
            <a:ext cx="4786346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4. Immunosuppresseurs à action spécifique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14314" y="426992"/>
            <a:ext cx="492919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29"/>
          <p:cNvGrpSpPr/>
          <p:nvPr/>
        </p:nvGrpSpPr>
        <p:grpSpPr>
          <a:xfrm>
            <a:off x="4157656" y="1214421"/>
            <a:ext cx="514353" cy="514353"/>
            <a:chOff x="5359897" y="1929160"/>
            <a:chExt cx="882842" cy="900468"/>
          </a:xfrm>
        </p:grpSpPr>
        <p:sp>
          <p:nvSpPr>
            <p:cNvPr id="89" name="Ellipse 17"/>
            <p:cNvSpPr/>
            <p:nvPr/>
          </p:nvSpPr>
          <p:spPr>
            <a:xfrm rot="11419201">
              <a:off x="5460724" y="2252031"/>
              <a:ext cx="453828" cy="392296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90" name="Ellipse 16"/>
            <p:cNvSpPr/>
            <p:nvPr/>
          </p:nvSpPr>
          <p:spPr>
            <a:xfrm rot="11419201">
              <a:off x="5359897" y="1929160"/>
              <a:ext cx="882842" cy="900468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3" name="Groupe 132"/>
          <p:cNvGrpSpPr/>
          <p:nvPr/>
        </p:nvGrpSpPr>
        <p:grpSpPr>
          <a:xfrm>
            <a:off x="4414833" y="1385872"/>
            <a:ext cx="514353" cy="514353"/>
            <a:chOff x="5359897" y="1929160"/>
            <a:chExt cx="882842" cy="900468"/>
          </a:xfrm>
        </p:grpSpPr>
        <p:sp>
          <p:nvSpPr>
            <p:cNvPr id="87" name="Ellipse 17"/>
            <p:cNvSpPr/>
            <p:nvPr/>
          </p:nvSpPr>
          <p:spPr>
            <a:xfrm rot="11419201">
              <a:off x="5460724" y="2252031"/>
              <a:ext cx="453828" cy="392296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88" name="Ellipse 16"/>
            <p:cNvSpPr/>
            <p:nvPr/>
          </p:nvSpPr>
          <p:spPr>
            <a:xfrm rot="11419201">
              <a:off x="5359897" y="1929160"/>
              <a:ext cx="882842" cy="900468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5" name="Groupe 135"/>
          <p:cNvGrpSpPr/>
          <p:nvPr/>
        </p:nvGrpSpPr>
        <p:grpSpPr>
          <a:xfrm>
            <a:off x="4071930" y="1643049"/>
            <a:ext cx="514353" cy="514353"/>
            <a:chOff x="5359897" y="1929160"/>
            <a:chExt cx="882842" cy="900468"/>
          </a:xfrm>
        </p:grpSpPr>
        <p:sp>
          <p:nvSpPr>
            <p:cNvPr id="85" name="Ellipse 17"/>
            <p:cNvSpPr/>
            <p:nvPr/>
          </p:nvSpPr>
          <p:spPr>
            <a:xfrm rot="11419201">
              <a:off x="5460724" y="2252031"/>
              <a:ext cx="453828" cy="392296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86" name="Ellipse 16"/>
            <p:cNvSpPr/>
            <p:nvPr/>
          </p:nvSpPr>
          <p:spPr>
            <a:xfrm rot="11419201">
              <a:off x="5359897" y="1929160"/>
              <a:ext cx="882842" cy="900468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6" name="Groupe 138"/>
          <p:cNvGrpSpPr/>
          <p:nvPr/>
        </p:nvGrpSpPr>
        <p:grpSpPr>
          <a:xfrm>
            <a:off x="4414833" y="1771637"/>
            <a:ext cx="514353" cy="514353"/>
            <a:chOff x="5359897" y="1929160"/>
            <a:chExt cx="882842" cy="900468"/>
          </a:xfrm>
        </p:grpSpPr>
        <p:sp>
          <p:nvSpPr>
            <p:cNvPr id="83" name="Ellipse 17"/>
            <p:cNvSpPr/>
            <p:nvPr/>
          </p:nvSpPr>
          <p:spPr>
            <a:xfrm rot="11419201">
              <a:off x="5460724" y="2252031"/>
              <a:ext cx="453828" cy="392296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84" name="Ellipse 16"/>
            <p:cNvSpPr/>
            <p:nvPr/>
          </p:nvSpPr>
          <p:spPr>
            <a:xfrm rot="11419201">
              <a:off x="5359897" y="1929160"/>
              <a:ext cx="882842" cy="900468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8" name="Groupe 90"/>
          <p:cNvGrpSpPr/>
          <p:nvPr/>
        </p:nvGrpSpPr>
        <p:grpSpPr>
          <a:xfrm>
            <a:off x="4143372" y="2285992"/>
            <a:ext cx="428628" cy="428628"/>
            <a:chOff x="6431467" y="1695287"/>
            <a:chExt cx="882842" cy="900468"/>
          </a:xfrm>
        </p:grpSpPr>
        <p:sp>
          <p:nvSpPr>
            <p:cNvPr id="92" name="Ellipse 17"/>
            <p:cNvSpPr/>
            <p:nvPr/>
          </p:nvSpPr>
          <p:spPr>
            <a:xfrm rot="11419201">
              <a:off x="6498653" y="1840828"/>
              <a:ext cx="675113" cy="6885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93" name="Ellipse 16"/>
            <p:cNvSpPr/>
            <p:nvPr/>
          </p:nvSpPr>
          <p:spPr>
            <a:xfrm rot="11419201">
              <a:off x="6431467" y="1695287"/>
              <a:ext cx="882842" cy="9004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10" name="Groupe 93"/>
          <p:cNvGrpSpPr/>
          <p:nvPr/>
        </p:nvGrpSpPr>
        <p:grpSpPr>
          <a:xfrm>
            <a:off x="3857620" y="2071678"/>
            <a:ext cx="500066" cy="500066"/>
            <a:chOff x="6431467" y="1695287"/>
            <a:chExt cx="882842" cy="900468"/>
          </a:xfrm>
        </p:grpSpPr>
        <p:sp>
          <p:nvSpPr>
            <p:cNvPr id="95" name="Ellipse 17"/>
            <p:cNvSpPr/>
            <p:nvPr/>
          </p:nvSpPr>
          <p:spPr>
            <a:xfrm rot="11419201">
              <a:off x="6498653" y="1840828"/>
              <a:ext cx="675113" cy="6885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96" name="Ellipse 16"/>
            <p:cNvSpPr/>
            <p:nvPr/>
          </p:nvSpPr>
          <p:spPr>
            <a:xfrm rot="11419201">
              <a:off x="6431467" y="1695287"/>
              <a:ext cx="882842" cy="9004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11" name="Groupe 96"/>
          <p:cNvGrpSpPr/>
          <p:nvPr/>
        </p:nvGrpSpPr>
        <p:grpSpPr>
          <a:xfrm>
            <a:off x="3786182" y="2357430"/>
            <a:ext cx="500066" cy="428628"/>
            <a:chOff x="6431467" y="1695287"/>
            <a:chExt cx="882842" cy="900468"/>
          </a:xfrm>
        </p:grpSpPr>
        <p:sp>
          <p:nvSpPr>
            <p:cNvPr id="98" name="Ellipse 17"/>
            <p:cNvSpPr/>
            <p:nvPr/>
          </p:nvSpPr>
          <p:spPr>
            <a:xfrm rot="11419201">
              <a:off x="6498653" y="1840828"/>
              <a:ext cx="675113" cy="6885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99" name="Ellipse 16"/>
            <p:cNvSpPr/>
            <p:nvPr/>
          </p:nvSpPr>
          <p:spPr>
            <a:xfrm rot="11419201">
              <a:off x="6431467" y="1695287"/>
              <a:ext cx="882842" cy="9004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sp>
        <p:nvSpPr>
          <p:cNvPr id="100" name="ZoneTexte 99"/>
          <p:cNvSpPr txBox="1"/>
          <p:nvPr/>
        </p:nvSpPr>
        <p:spPr>
          <a:xfrm>
            <a:off x="4857752" y="2643182"/>
            <a:ext cx="428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LB</a:t>
            </a:r>
          </a:p>
        </p:txBody>
      </p:sp>
      <p:grpSp>
        <p:nvGrpSpPr>
          <p:cNvPr id="12" name="Groupe 100"/>
          <p:cNvGrpSpPr/>
          <p:nvPr/>
        </p:nvGrpSpPr>
        <p:grpSpPr>
          <a:xfrm>
            <a:off x="4572000" y="2214554"/>
            <a:ext cx="428628" cy="428628"/>
            <a:chOff x="6431467" y="1695287"/>
            <a:chExt cx="882842" cy="900468"/>
          </a:xfrm>
        </p:grpSpPr>
        <p:sp>
          <p:nvSpPr>
            <p:cNvPr id="102" name="Ellipse 17"/>
            <p:cNvSpPr/>
            <p:nvPr/>
          </p:nvSpPr>
          <p:spPr>
            <a:xfrm rot="11419201">
              <a:off x="6498653" y="1840828"/>
              <a:ext cx="675113" cy="6885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03" name="Ellipse 16"/>
            <p:cNvSpPr/>
            <p:nvPr/>
          </p:nvSpPr>
          <p:spPr>
            <a:xfrm rot="11419201">
              <a:off x="6431467" y="1695287"/>
              <a:ext cx="882842" cy="9004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13" name="Groupe 103"/>
          <p:cNvGrpSpPr/>
          <p:nvPr/>
        </p:nvGrpSpPr>
        <p:grpSpPr>
          <a:xfrm>
            <a:off x="4429124" y="2571744"/>
            <a:ext cx="428628" cy="428628"/>
            <a:chOff x="6431467" y="1695287"/>
            <a:chExt cx="882842" cy="900468"/>
          </a:xfrm>
        </p:grpSpPr>
        <p:sp>
          <p:nvSpPr>
            <p:cNvPr id="105" name="Ellipse 17"/>
            <p:cNvSpPr/>
            <p:nvPr/>
          </p:nvSpPr>
          <p:spPr>
            <a:xfrm rot="11419201">
              <a:off x="6498653" y="1840828"/>
              <a:ext cx="675113" cy="6885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06" name="Ellipse 16"/>
            <p:cNvSpPr/>
            <p:nvPr/>
          </p:nvSpPr>
          <p:spPr>
            <a:xfrm rot="11419201">
              <a:off x="6431467" y="1695287"/>
              <a:ext cx="882842" cy="9004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sp>
        <p:nvSpPr>
          <p:cNvPr id="107" name="ZoneTexte 106"/>
          <p:cNvSpPr txBox="1"/>
          <p:nvPr/>
        </p:nvSpPr>
        <p:spPr>
          <a:xfrm>
            <a:off x="4714876" y="1142984"/>
            <a:ext cx="428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>
                    <a:lumMod val="50000"/>
                  </a:schemeClr>
                </a:solidFill>
              </a:rPr>
              <a:t>LT</a:t>
            </a:r>
          </a:p>
        </p:txBody>
      </p:sp>
      <p:cxnSp>
        <p:nvCxnSpPr>
          <p:cNvPr id="108" name="Connecteur droit avec flèche 107"/>
          <p:cNvCxnSpPr/>
          <p:nvPr/>
        </p:nvCxnSpPr>
        <p:spPr>
          <a:xfrm rot="5400000">
            <a:off x="3506314" y="4071148"/>
            <a:ext cx="1571636" cy="1588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08"/>
          <p:cNvGrpSpPr/>
          <p:nvPr/>
        </p:nvGrpSpPr>
        <p:grpSpPr>
          <a:xfrm>
            <a:off x="3929058" y="5000636"/>
            <a:ext cx="428628" cy="428628"/>
            <a:chOff x="6431467" y="1695287"/>
            <a:chExt cx="882842" cy="900468"/>
          </a:xfrm>
        </p:grpSpPr>
        <p:sp>
          <p:nvSpPr>
            <p:cNvPr id="110" name="Ellipse 17"/>
            <p:cNvSpPr/>
            <p:nvPr/>
          </p:nvSpPr>
          <p:spPr>
            <a:xfrm rot="11419201">
              <a:off x="6498653" y="1840828"/>
              <a:ext cx="675113" cy="6885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11" name="Ellipse 16"/>
            <p:cNvSpPr/>
            <p:nvPr/>
          </p:nvSpPr>
          <p:spPr>
            <a:xfrm rot="11419201">
              <a:off x="6431467" y="1695287"/>
              <a:ext cx="882842" cy="9004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15" name="Groupe 111"/>
          <p:cNvGrpSpPr/>
          <p:nvPr/>
        </p:nvGrpSpPr>
        <p:grpSpPr>
          <a:xfrm>
            <a:off x="4071934" y="5429264"/>
            <a:ext cx="428628" cy="428628"/>
            <a:chOff x="5359897" y="1929160"/>
            <a:chExt cx="882842" cy="900468"/>
          </a:xfrm>
        </p:grpSpPr>
        <p:sp>
          <p:nvSpPr>
            <p:cNvPr id="113" name="Ellipse 17"/>
            <p:cNvSpPr/>
            <p:nvPr/>
          </p:nvSpPr>
          <p:spPr>
            <a:xfrm rot="11419201">
              <a:off x="5460724" y="2252031"/>
              <a:ext cx="453828" cy="392296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14" name="Ellipse 16"/>
            <p:cNvSpPr/>
            <p:nvPr/>
          </p:nvSpPr>
          <p:spPr>
            <a:xfrm rot="11419201">
              <a:off x="5359897" y="1929160"/>
              <a:ext cx="882842" cy="900468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sp>
        <p:nvSpPr>
          <p:cNvPr id="115" name="ZoneTexte 114"/>
          <p:cNvSpPr txBox="1"/>
          <p:nvPr/>
        </p:nvSpPr>
        <p:spPr>
          <a:xfrm>
            <a:off x="4357686" y="3929066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Déplétion 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571472" y="85723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Sérum anti-lymphocytaire (SAL) 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6215074" y="83407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Mab anti-lymphocytes 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(anti-CD3, anti-CD52)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1000100" y="2786058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Irradiations 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285720" y="6572272"/>
            <a:ext cx="8358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Cibles : tous les lymphocytes (naïfs, activés, effecteurs et mémoires)</a:t>
            </a:r>
            <a:endParaRPr lang="fr-FR" sz="1400" b="1" dirty="0"/>
          </a:p>
        </p:txBody>
      </p:sp>
      <p:grpSp>
        <p:nvGrpSpPr>
          <p:cNvPr id="16" name="Groupe 126"/>
          <p:cNvGrpSpPr/>
          <p:nvPr/>
        </p:nvGrpSpPr>
        <p:grpSpPr>
          <a:xfrm>
            <a:off x="3428992" y="2071678"/>
            <a:ext cx="500066" cy="428628"/>
            <a:chOff x="6431467" y="1695287"/>
            <a:chExt cx="882842" cy="900468"/>
          </a:xfrm>
        </p:grpSpPr>
        <p:sp>
          <p:nvSpPr>
            <p:cNvPr id="128" name="Ellipse 17"/>
            <p:cNvSpPr/>
            <p:nvPr/>
          </p:nvSpPr>
          <p:spPr>
            <a:xfrm rot="11419201">
              <a:off x="6498653" y="1840828"/>
              <a:ext cx="675113" cy="6885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29" name="Ellipse 16"/>
            <p:cNvSpPr/>
            <p:nvPr/>
          </p:nvSpPr>
          <p:spPr>
            <a:xfrm rot="11419201">
              <a:off x="6431467" y="1695287"/>
              <a:ext cx="882842" cy="9004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17" name="Groupe 129"/>
          <p:cNvGrpSpPr/>
          <p:nvPr/>
        </p:nvGrpSpPr>
        <p:grpSpPr>
          <a:xfrm>
            <a:off x="3714744" y="2714620"/>
            <a:ext cx="500066" cy="428628"/>
            <a:chOff x="6431467" y="1695287"/>
            <a:chExt cx="882842" cy="900468"/>
          </a:xfrm>
        </p:grpSpPr>
        <p:sp>
          <p:nvSpPr>
            <p:cNvPr id="131" name="Ellipse 17"/>
            <p:cNvSpPr/>
            <p:nvPr/>
          </p:nvSpPr>
          <p:spPr>
            <a:xfrm rot="11419201">
              <a:off x="6498653" y="1840828"/>
              <a:ext cx="675113" cy="68859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32" name="Ellipse 16"/>
            <p:cNvSpPr/>
            <p:nvPr/>
          </p:nvSpPr>
          <p:spPr>
            <a:xfrm rot="11419201">
              <a:off x="6431467" y="1695287"/>
              <a:ext cx="882842" cy="9004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18" name="Groupe 132"/>
          <p:cNvGrpSpPr/>
          <p:nvPr/>
        </p:nvGrpSpPr>
        <p:grpSpPr>
          <a:xfrm>
            <a:off x="3571868" y="1285860"/>
            <a:ext cx="514353" cy="514353"/>
            <a:chOff x="5359897" y="1929160"/>
            <a:chExt cx="882842" cy="900468"/>
          </a:xfrm>
        </p:grpSpPr>
        <p:sp>
          <p:nvSpPr>
            <p:cNvPr id="135" name="Ellipse 17"/>
            <p:cNvSpPr/>
            <p:nvPr/>
          </p:nvSpPr>
          <p:spPr>
            <a:xfrm rot="11419201">
              <a:off x="5460724" y="2252031"/>
              <a:ext cx="453828" cy="392296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36" name="Ellipse 16"/>
            <p:cNvSpPr/>
            <p:nvPr/>
          </p:nvSpPr>
          <p:spPr>
            <a:xfrm rot="11419201">
              <a:off x="5359897" y="1929160"/>
              <a:ext cx="882842" cy="900468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grpSp>
        <p:nvGrpSpPr>
          <p:cNvPr id="19" name="Groupe 132"/>
          <p:cNvGrpSpPr/>
          <p:nvPr/>
        </p:nvGrpSpPr>
        <p:grpSpPr>
          <a:xfrm>
            <a:off x="3571868" y="1714488"/>
            <a:ext cx="514353" cy="514353"/>
            <a:chOff x="5359897" y="1929160"/>
            <a:chExt cx="882842" cy="900468"/>
          </a:xfrm>
        </p:grpSpPr>
        <p:sp>
          <p:nvSpPr>
            <p:cNvPr id="138" name="Ellipse 17"/>
            <p:cNvSpPr/>
            <p:nvPr/>
          </p:nvSpPr>
          <p:spPr>
            <a:xfrm rot="11419201">
              <a:off x="5460724" y="2252031"/>
              <a:ext cx="453828" cy="392296"/>
            </a:xfrm>
            <a:prstGeom prst="ellipse">
              <a:avLst/>
            </a:prstGeom>
            <a:solidFill>
              <a:schemeClr val="accent6">
                <a:lumMod val="75000"/>
                <a:alpha val="84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39" name="Ellipse 16"/>
            <p:cNvSpPr/>
            <p:nvPr/>
          </p:nvSpPr>
          <p:spPr>
            <a:xfrm rot="11419201">
              <a:off x="5359897" y="1929160"/>
              <a:ext cx="882842" cy="900468"/>
            </a:xfrm>
            <a:prstGeom prst="ellipse">
              <a:avLst/>
            </a:prstGeom>
            <a:solidFill>
              <a:schemeClr val="accent6">
                <a:lumMod val="75000"/>
                <a:alpha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z="88900"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sp>
        <p:nvSpPr>
          <p:cNvPr id="142" name="Éclair 141"/>
          <p:cNvSpPr/>
          <p:nvPr/>
        </p:nvSpPr>
        <p:spPr>
          <a:xfrm flipV="1">
            <a:off x="2214546" y="2571744"/>
            <a:ext cx="1071570" cy="285752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 204"/>
          <p:cNvGrpSpPr>
            <a:grpSpLocks/>
          </p:cNvGrpSpPr>
          <p:nvPr/>
        </p:nvGrpSpPr>
        <p:grpSpPr bwMode="auto">
          <a:xfrm rot="14433570">
            <a:off x="5422161" y="1787541"/>
            <a:ext cx="281670" cy="354191"/>
            <a:chOff x="3833" y="890"/>
            <a:chExt cx="1134" cy="1225"/>
          </a:xfrm>
        </p:grpSpPr>
        <p:sp>
          <p:nvSpPr>
            <p:cNvPr id="144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5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6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7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8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9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0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1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1" name="Group 204"/>
          <p:cNvGrpSpPr>
            <a:grpSpLocks/>
          </p:cNvGrpSpPr>
          <p:nvPr/>
        </p:nvGrpSpPr>
        <p:grpSpPr bwMode="auto">
          <a:xfrm rot="14433570">
            <a:off x="5574561" y="1939941"/>
            <a:ext cx="281670" cy="354191"/>
            <a:chOff x="3833" y="890"/>
            <a:chExt cx="1134" cy="1225"/>
          </a:xfrm>
        </p:grpSpPr>
        <p:sp>
          <p:nvSpPr>
            <p:cNvPr id="153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4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5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6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7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8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9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0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2" name="Group 204"/>
          <p:cNvGrpSpPr>
            <a:grpSpLocks/>
          </p:cNvGrpSpPr>
          <p:nvPr/>
        </p:nvGrpSpPr>
        <p:grpSpPr bwMode="auto">
          <a:xfrm rot="14433570">
            <a:off x="5297557" y="1389897"/>
            <a:ext cx="281670" cy="354191"/>
            <a:chOff x="3833" y="890"/>
            <a:chExt cx="1134" cy="1225"/>
          </a:xfrm>
        </p:grpSpPr>
        <p:sp>
          <p:nvSpPr>
            <p:cNvPr id="162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3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4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5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6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7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8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9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3" name="Group 204"/>
          <p:cNvGrpSpPr>
            <a:grpSpLocks/>
          </p:cNvGrpSpPr>
          <p:nvPr/>
        </p:nvGrpSpPr>
        <p:grpSpPr bwMode="auto">
          <a:xfrm rot="14433570">
            <a:off x="5583309" y="1461335"/>
            <a:ext cx="281670" cy="354191"/>
            <a:chOff x="3833" y="890"/>
            <a:chExt cx="1134" cy="1225"/>
          </a:xfrm>
        </p:grpSpPr>
        <p:sp>
          <p:nvSpPr>
            <p:cNvPr id="171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2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3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4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5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6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7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8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4" name="Group 204"/>
          <p:cNvGrpSpPr>
            <a:grpSpLocks/>
          </p:cNvGrpSpPr>
          <p:nvPr/>
        </p:nvGrpSpPr>
        <p:grpSpPr bwMode="auto">
          <a:xfrm rot="7957631">
            <a:off x="2675695" y="1543384"/>
            <a:ext cx="298952" cy="413729"/>
            <a:chOff x="3833" y="890"/>
            <a:chExt cx="1134" cy="1225"/>
          </a:xfrm>
        </p:grpSpPr>
        <p:sp>
          <p:nvSpPr>
            <p:cNvPr id="180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1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2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3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4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5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6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7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5" name="Group 204"/>
          <p:cNvGrpSpPr>
            <a:grpSpLocks/>
          </p:cNvGrpSpPr>
          <p:nvPr/>
        </p:nvGrpSpPr>
        <p:grpSpPr bwMode="auto">
          <a:xfrm rot="7957631">
            <a:off x="2883205" y="1257633"/>
            <a:ext cx="298952" cy="413729"/>
            <a:chOff x="3833" y="890"/>
            <a:chExt cx="1134" cy="1225"/>
          </a:xfrm>
        </p:grpSpPr>
        <p:sp>
          <p:nvSpPr>
            <p:cNvPr id="189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0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1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2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3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4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5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6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6" name="Group 204"/>
          <p:cNvGrpSpPr>
            <a:grpSpLocks/>
          </p:cNvGrpSpPr>
          <p:nvPr/>
        </p:nvGrpSpPr>
        <p:grpSpPr bwMode="auto">
          <a:xfrm rot="7957631">
            <a:off x="2954643" y="971881"/>
            <a:ext cx="298952" cy="413729"/>
            <a:chOff x="3833" y="890"/>
            <a:chExt cx="1134" cy="1225"/>
          </a:xfrm>
        </p:grpSpPr>
        <p:sp>
          <p:nvSpPr>
            <p:cNvPr id="198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9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0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1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2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3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7" name="Group 204"/>
          <p:cNvGrpSpPr>
            <a:grpSpLocks/>
          </p:cNvGrpSpPr>
          <p:nvPr/>
        </p:nvGrpSpPr>
        <p:grpSpPr bwMode="auto">
          <a:xfrm rot="7957631">
            <a:off x="3318638" y="900442"/>
            <a:ext cx="298952" cy="413729"/>
            <a:chOff x="3833" y="890"/>
            <a:chExt cx="1134" cy="1225"/>
          </a:xfrm>
        </p:grpSpPr>
        <p:sp>
          <p:nvSpPr>
            <p:cNvPr id="207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9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0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1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2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3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4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8" name="Group 204"/>
          <p:cNvGrpSpPr>
            <a:grpSpLocks/>
          </p:cNvGrpSpPr>
          <p:nvPr/>
        </p:nvGrpSpPr>
        <p:grpSpPr bwMode="auto">
          <a:xfrm rot="7957631">
            <a:off x="3026081" y="1614738"/>
            <a:ext cx="298952" cy="413729"/>
            <a:chOff x="3833" y="890"/>
            <a:chExt cx="1134" cy="1225"/>
          </a:xfrm>
        </p:grpSpPr>
        <p:sp>
          <p:nvSpPr>
            <p:cNvPr id="216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7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8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9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0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1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2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3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29" name="Group 204"/>
          <p:cNvGrpSpPr>
            <a:grpSpLocks/>
          </p:cNvGrpSpPr>
          <p:nvPr/>
        </p:nvGrpSpPr>
        <p:grpSpPr bwMode="auto">
          <a:xfrm rot="7957631">
            <a:off x="2890009" y="614691"/>
            <a:ext cx="298952" cy="413729"/>
            <a:chOff x="3833" y="890"/>
            <a:chExt cx="1134" cy="1225"/>
          </a:xfrm>
        </p:grpSpPr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4468" y="890"/>
              <a:ext cx="317" cy="1225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0" y="363"/>
                </a:cxn>
                <a:cxn ang="0">
                  <a:pos x="0" y="1315"/>
                </a:cxn>
                <a:cxn ang="0">
                  <a:pos x="136" y="1315"/>
                </a:cxn>
                <a:cxn ang="0">
                  <a:pos x="136" y="363"/>
                </a:cxn>
                <a:cxn ang="0">
                  <a:pos x="499" y="0"/>
                </a:cxn>
                <a:cxn ang="0">
                  <a:pos x="363" y="0"/>
                </a:cxn>
              </a:cxnLst>
              <a:rect l="0" t="0" r="r" b="b"/>
              <a:pathLst>
                <a:path w="499" h="1315">
                  <a:moveTo>
                    <a:pt x="363" y="0"/>
                  </a:moveTo>
                  <a:lnTo>
                    <a:pt x="0" y="363"/>
                  </a:lnTo>
                  <a:lnTo>
                    <a:pt x="0" y="1315"/>
                  </a:lnTo>
                  <a:lnTo>
                    <a:pt x="136" y="1315"/>
                  </a:lnTo>
                  <a:lnTo>
                    <a:pt x="136" y="363"/>
                  </a:lnTo>
                  <a:lnTo>
                    <a:pt x="499" y="0"/>
                  </a:lnTo>
                  <a:lnTo>
                    <a:pt x="36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4014" y="890"/>
              <a:ext cx="363" cy="1225"/>
            </a:xfrm>
            <a:custGeom>
              <a:avLst/>
              <a:gdLst/>
              <a:ahLst/>
              <a:cxnLst>
                <a:cxn ang="0">
                  <a:pos x="363" y="1315"/>
                </a:cxn>
                <a:cxn ang="0">
                  <a:pos x="363" y="363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272" y="363"/>
                </a:cxn>
                <a:cxn ang="0">
                  <a:pos x="272" y="1315"/>
                </a:cxn>
                <a:cxn ang="0">
                  <a:pos x="363" y="1315"/>
                </a:cxn>
              </a:cxnLst>
              <a:rect l="0" t="0" r="r" b="b"/>
              <a:pathLst>
                <a:path w="363" h="1315">
                  <a:moveTo>
                    <a:pt x="363" y="1315"/>
                  </a:moveTo>
                  <a:lnTo>
                    <a:pt x="363" y="363"/>
                  </a:lnTo>
                  <a:lnTo>
                    <a:pt x="90" y="0"/>
                  </a:lnTo>
                  <a:lnTo>
                    <a:pt x="0" y="0"/>
                  </a:lnTo>
                  <a:lnTo>
                    <a:pt x="272" y="363"/>
                  </a:lnTo>
                  <a:lnTo>
                    <a:pt x="272" y="1315"/>
                  </a:lnTo>
                  <a:lnTo>
                    <a:pt x="363" y="13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7" name="Freeform 207"/>
            <p:cNvSpPr>
              <a:spLocks/>
            </p:cNvSpPr>
            <p:nvPr/>
          </p:nvSpPr>
          <p:spPr bwMode="auto">
            <a:xfrm>
              <a:off x="4649" y="890"/>
              <a:ext cx="318" cy="36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0" y="363"/>
                </a:cxn>
                <a:cxn ang="0">
                  <a:pos x="91" y="363"/>
                </a:cxn>
                <a:cxn ang="0">
                  <a:pos x="318" y="0"/>
                </a:cxn>
                <a:cxn ang="0">
                  <a:pos x="227" y="0"/>
                </a:cxn>
              </a:cxnLst>
              <a:rect l="0" t="0" r="r" b="b"/>
              <a:pathLst>
                <a:path w="318" h="363">
                  <a:moveTo>
                    <a:pt x="227" y="0"/>
                  </a:moveTo>
                  <a:lnTo>
                    <a:pt x="0" y="363"/>
                  </a:lnTo>
                  <a:lnTo>
                    <a:pt x="91" y="363"/>
                  </a:lnTo>
                  <a:lnTo>
                    <a:pt x="318" y="0"/>
                  </a:lnTo>
                  <a:lnTo>
                    <a:pt x="22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8" name="Freeform 208"/>
            <p:cNvSpPr>
              <a:spLocks/>
            </p:cNvSpPr>
            <p:nvPr/>
          </p:nvSpPr>
          <p:spPr bwMode="auto">
            <a:xfrm>
              <a:off x="3833" y="890"/>
              <a:ext cx="362" cy="36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0" y="0"/>
                </a:cxn>
                <a:cxn ang="0">
                  <a:pos x="90" y="0"/>
                </a:cxn>
              </a:cxnLst>
              <a:rect l="0" t="0" r="r" b="b"/>
              <a:pathLst>
                <a:path w="362" h="363">
                  <a:moveTo>
                    <a:pt x="90" y="0"/>
                  </a:moveTo>
                  <a:lnTo>
                    <a:pt x="362" y="363"/>
                  </a:lnTo>
                  <a:lnTo>
                    <a:pt x="272" y="363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9" name="Line 209"/>
            <p:cNvSpPr>
              <a:spLocks noChangeShapeType="1"/>
            </p:cNvSpPr>
            <p:nvPr/>
          </p:nvSpPr>
          <p:spPr bwMode="auto">
            <a:xfrm>
              <a:off x="4377" y="1253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0" name="Line 210"/>
            <p:cNvSpPr>
              <a:spLocks noChangeShapeType="1"/>
            </p:cNvSpPr>
            <p:nvPr/>
          </p:nvSpPr>
          <p:spPr bwMode="auto">
            <a:xfrm>
              <a:off x="4377" y="1298"/>
              <a:ext cx="9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1" name="Line 211"/>
            <p:cNvSpPr>
              <a:spLocks noChangeShapeType="1"/>
            </p:cNvSpPr>
            <p:nvPr/>
          </p:nvSpPr>
          <p:spPr bwMode="auto">
            <a:xfrm>
              <a:off x="4604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2" name="Line 212"/>
            <p:cNvSpPr>
              <a:spLocks noChangeShapeType="1"/>
            </p:cNvSpPr>
            <p:nvPr/>
          </p:nvSpPr>
          <p:spPr bwMode="auto">
            <a:xfrm>
              <a:off x="4150" y="1162"/>
              <a:ext cx="9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152" name="Rectangle 151"/>
          <p:cNvSpPr/>
          <p:nvPr/>
        </p:nvSpPr>
        <p:spPr>
          <a:xfrm>
            <a:off x="428596" y="47500"/>
            <a:ext cx="542928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5. Immunosuppresseurs à action non spécifique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61" name="Connecteur droit 160"/>
          <p:cNvCxnSpPr/>
          <p:nvPr/>
        </p:nvCxnSpPr>
        <p:spPr>
          <a:xfrm>
            <a:off x="214314" y="426992"/>
            <a:ext cx="564357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71472" y="642918"/>
            <a:ext cx="82868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Sérums anti-lymphocytes (SAL)  :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Lymphoglobuline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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Thymoglobuline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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ATGAM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 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Fresenius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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):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785786" y="928670"/>
            <a:ext cx="821537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 </a:t>
            </a:r>
            <a:r>
              <a:rPr lang="fr-FR" sz="1400" dirty="0" smtClean="0"/>
              <a:t>Préparés par hyper-immunisation d’animaux (chevaux, lapins) de préparations purifiées de lymphocytes</a:t>
            </a:r>
          </a:p>
          <a:p>
            <a:pPr algn="just"/>
            <a:r>
              <a:rPr lang="fr-FR" sz="1400" dirty="0" smtClean="0"/>
              <a:t>     humains  de préférence des thymocytes ou des lymphocytes du canal thoracique.</a:t>
            </a:r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400" dirty="0" smtClean="0"/>
              <a:t>   Entrainent une lymphopénie dès les premières perfusions avec souvent disparition des  lymphocytes T.</a:t>
            </a:r>
          </a:p>
          <a:p>
            <a:pPr algn="just">
              <a:buFont typeface="Wingdings" pitchFamily="2" charset="2"/>
              <a:buChar char="§"/>
            </a:pPr>
            <a:endParaRPr lang="fr-FR" sz="5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400" dirty="0" smtClean="0"/>
              <a:t>   La production d’anticorps contre les protéines hétérologues peut aboutir à une maladie sérique chez 10 </a:t>
            </a:r>
          </a:p>
          <a:p>
            <a:pPr algn="just"/>
            <a:r>
              <a:rPr lang="fr-FR" sz="1400" dirty="0" smtClean="0"/>
              <a:t>      à 15% des sujets traités, imposant l’arrêt du traitement  par SAL et sa substitution par les Mab anti-</a:t>
            </a:r>
          </a:p>
          <a:p>
            <a:pPr algn="just"/>
            <a:r>
              <a:rPr lang="fr-FR" sz="1400" dirty="0" smtClean="0"/>
              <a:t>     lymphocytaires.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596" y="2462893"/>
            <a:ext cx="78581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Mab anti-lymphocytes </a:t>
            </a:r>
          </a:p>
          <a:p>
            <a:pPr lvl="4">
              <a:buFont typeface="Arial" pitchFamily="34" charset="0"/>
              <a:buChar char="•"/>
            </a:pP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anti-CD3 (ex :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Muromonab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</a:p>
          <a:p>
            <a:pPr lvl="4">
              <a:buFont typeface="Arial" pitchFamily="34" charset="0"/>
              <a:buChar char="•"/>
            </a:pP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anti-CD20 (ex :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Rituximab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</a:p>
          <a:p>
            <a:pPr lvl="4">
              <a:buFont typeface="Arial" pitchFamily="34" charset="0"/>
              <a:buChar char="•"/>
            </a:pP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anti-CD52 (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Alemtuzumab</a:t>
            </a:r>
            <a:endParaRPr lang="fr-FR" sz="1500" b="1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lvl="4">
              <a:buFont typeface="Arial" pitchFamily="34" charset="0"/>
              <a:buChar char="•"/>
            </a:pPr>
            <a:endParaRPr lang="fr-FR" sz="1500" b="1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786" y="3429000"/>
            <a:ext cx="821537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 </a:t>
            </a:r>
            <a:r>
              <a:rPr lang="fr-FR" sz="1400" dirty="0" smtClean="0"/>
              <a:t>Dirigés contre la majorité, voire la quasi-totalité des cellules T ou B du sang périphérique.</a:t>
            </a:r>
          </a:p>
          <a:p>
            <a:pPr algn="just">
              <a:buFont typeface="Wingdings" pitchFamily="2" charset="2"/>
              <a:buChar char="§"/>
            </a:pPr>
            <a:endParaRPr lang="fr-FR" sz="5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400" dirty="0" smtClean="0"/>
              <a:t>   Leur mode d’action est complexe  et varie d’un anticorps à l’autre :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400" dirty="0" smtClean="0"/>
              <a:t>   </a:t>
            </a:r>
            <a:r>
              <a:rPr lang="fr-FR" sz="1400" dirty="0" err="1" smtClean="0"/>
              <a:t>Lympholyse</a:t>
            </a:r>
            <a:r>
              <a:rPr lang="fr-FR" sz="1400" dirty="0" smtClean="0"/>
              <a:t> complément dépendante.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400" dirty="0" smtClean="0"/>
              <a:t>   </a:t>
            </a:r>
            <a:r>
              <a:rPr lang="fr-FR" sz="1400" dirty="0" err="1" smtClean="0"/>
              <a:t>Opsonisation</a:t>
            </a:r>
            <a:r>
              <a:rPr lang="fr-FR" sz="1400" dirty="0" smtClean="0"/>
              <a:t> des lymphocytes.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400" dirty="0" smtClean="0"/>
              <a:t>   Inhibition fonctionnelle par blocage stérique.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sz="1400" dirty="0" smtClean="0"/>
              <a:t>   Modulation antigénique (redistribution puis internalisation du complexe anticorps/récepteur cible).</a:t>
            </a:r>
          </a:p>
          <a:p>
            <a:pPr lvl="1" algn="just">
              <a:buFont typeface="Arial" pitchFamily="34" charset="0"/>
              <a:buChar char="•"/>
            </a:pPr>
            <a:endParaRPr lang="fr-FR" sz="5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400" dirty="0" smtClean="0"/>
              <a:t>  Une réaction sérique peut être observée si le Mab est chimérique  ainsi qu’une inefficacité par </a:t>
            </a:r>
          </a:p>
          <a:p>
            <a:pPr algn="just"/>
            <a:r>
              <a:rPr lang="fr-FR" sz="1400" dirty="0" smtClean="0"/>
              <a:t>    le développement des anticorps anti-idiotypes, dirigés contre e Mab chez le sujets traité.   </a:t>
            </a: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395536" y="5445224"/>
            <a:ext cx="13616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Irradiation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2726" y="5717135"/>
            <a:ext cx="792961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1400" dirty="0" smtClean="0"/>
              <a:t> Entraine une immunosuppression profonde. Demeure cependant une méthode de manipulation délicate</a:t>
            </a:r>
          </a:p>
          <a:p>
            <a:pPr algn="just"/>
            <a:r>
              <a:rPr lang="fr-FR" sz="1400" dirty="0" smtClean="0"/>
              <a:t>   (risque d’hypoplasie). </a:t>
            </a:r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400" dirty="0" smtClean="0"/>
              <a:t>  L’irradiation locale d’une chaine ganglionnaire, entraine si elle est répétée, une lymphopénie durable </a:t>
            </a:r>
          </a:p>
          <a:p>
            <a:pPr algn="just"/>
            <a:r>
              <a:rPr lang="fr-FR" sz="1400" dirty="0" smtClean="0"/>
              <a:t>    et un déficit de l’immunité cellulaire du fait de la circulation des lymphocytes.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596" y="47500"/>
            <a:ext cx="542928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5. Immunosuppresseurs à action non spécifique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14314" y="426992"/>
            <a:ext cx="564357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02821" y="1428736"/>
            <a:ext cx="24975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Maladies auto-immunes : 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500034" y="714356"/>
            <a:ext cx="82153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500" dirty="0" smtClean="0"/>
              <a:t>La connaissance des principaux sites d’action des immunosuppresseurs  permet d’orienter le choix des associations thérapeutiques selon l’indication en privilégiant des combinaisons de médicaments ayant des points d’impact différents.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28596" y="4214818"/>
            <a:ext cx="1114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Remarque </a:t>
            </a:r>
            <a:r>
              <a:rPr lang="fr-FR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2748645"/>
            <a:ext cx="76438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Prévention et traitement du rejet d’une greffe </a:t>
            </a:r>
            <a:r>
              <a:rPr lang="fr-FR" sz="15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allogénique</a:t>
            </a:r>
            <a:r>
              <a:rPr lang="fr-FR" sz="15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: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14380" y="1714488"/>
            <a:ext cx="86439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LED : corticothérapie à forte dose, associée à l’</a:t>
            </a:r>
            <a:r>
              <a:rPr lang="fr-FR" sz="1500" dirty="0" err="1" smtClean="0"/>
              <a:t>azathioprine</a:t>
            </a:r>
            <a:r>
              <a:rPr lang="fr-FR" sz="1500" dirty="0" smtClean="0"/>
              <a:t> ou, en cas d’échec, au </a:t>
            </a:r>
            <a:r>
              <a:rPr lang="fr-FR" sz="1500" dirty="0" err="1" smtClean="0"/>
              <a:t>cyclophosphamide</a:t>
            </a:r>
            <a:r>
              <a:rPr lang="fr-FR" sz="1500" dirty="0" smtClean="0"/>
              <a:t>.</a:t>
            </a:r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PR : corticothérapie, ou le </a:t>
            </a:r>
            <a:r>
              <a:rPr lang="fr-FR" sz="1500" dirty="0" err="1" smtClean="0"/>
              <a:t>méthotrexate</a:t>
            </a:r>
            <a:r>
              <a:rPr lang="fr-FR" sz="1500" dirty="0" smtClean="0"/>
              <a:t> dans les formes sévères. </a:t>
            </a:r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Psoriasis, uvéites : cyclosporines à faibles doses.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4348" y="3076045"/>
            <a:ext cx="87868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Prévention du rejet : association de  </a:t>
            </a:r>
            <a:r>
              <a:rPr lang="fr-FR" sz="1500" dirty="0" err="1" smtClean="0"/>
              <a:t>corticoides</a:t>
            </a:r>
            <a:r>
              <a:rPr lang="fr-FR" sz="1500" dirty="0" smtClean="0"/>
              <a:t>, inhibiteurs de </a:t>
            </a:r>
            <a:r>
              <a:rPr lang="fr-FR" sz="1500" dirty="0" err="1" smtClean="0"/>
              <a:t>calcineurine</a:t>
            </a:r>
            <a:r>
              <a:rPr lang="fr-FR" sz="1500" dirty="0" smtClean="0"/>
              <a:t>  (cyclosporine A et FK506)</a:t>
            </a:r>
          </a:p>
          <a:p>
            <a:pPr algn="just"/>
            <a:r>
              <a:rPr lang="fr-FR" sz="1500" dirty="0" smtClean="0"/>
              <a:t>    et des Mab  anti-CD25. </a:t>
            </a:r>
          </a:p>
          <a:p>
            <a:pPr algn="just">
              <a:buFont typeface="Wingdings" pitchFamily="2" charset="2"/>
              <a:buChar char="Ø"/>
            </a:pPr>
            <a:endParaRPr lang="fr-FR" sz="8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En cas de crise de rejet : le traitement  comporte , en plus du précédent, l’augmentation de la dose</a:t>
            </a:r>
          </a:p>
          <a:p>
            <a:pPr algn="just"/>
            <a:r>
              <a:rPr lang="fr-FR" sz="1500" dirty="0" smtClean="0"/>
              <a:t>    des  corticoïdes et l’utilisation d’un SAL ou d’un Mab anti-CD3.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14348" y="4786322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Infections opportunistes et plus particulièrement virales (HSV, EBV, HBV, HCV).</a:t>
            </a:r>
            <a:endParaRPr lang="fr-FR" sz="8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Cancers : lymphomes, hépato-carcinomes, maladie de Kaposi, cancer du col utérin.</a:t>
            </a:r>
            <a:endParaRPr lang="fr-FR" sz="800" dirty="0" smtClean="0"/>
          </a:p>
          <a:p>
            <a:pPr algn="just">
              <a:buFont typeface="Wingdings" pitchFamily="2" charset="2"/>
              <a:buChar char="§"/>
            </a:pPr>
            <a:r>
              <a:rPr lang="fr-FR" sz="1500" dirty="0" smtClean="0"/>
              <a:t>  Aplasies médullaires avec certains immunosuppresseurs (</a:t>
            </a:r>
            <a:r>
              <a:rPr lang="fr-FR" sz="1500" dirty="0" err="1" smtClean="0"/>
              <a:t>anti-prolifératifs</a:t>
            </a:r>
            <a:r>
              <a:rPr lang="fr-FR" sz="1500" dirty="0" smtClean="0"/>
              <a:t>).</a:t>
            </a:r>
          </a:p>
          <a:p>
            <a:pPr algn="just"/>
            <a:endParaRPr lang="fr-FR" sz="15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642942" y="4500570"/>
            <a:ext cx="61436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smtClean="0">
                <a:effectLst>
                  <a:reflection blurRad="6350" stA="55000" endA="300" endPos="45500" dir="5400000" sy="-100000" algn="bl" rotWithShape="0"/>
                </a:effectLst>
              </a:rPr>
              <a:t>L’immunosuppression chronique entraine des risques : </a:t>
            </a:r>
            <a:endParaRPr lang="fr-FR" sz="1500" dirty="0"/>
          </a:p>
        </p:txBody>
      </p:sp>
      <p:sp>
        <p:nvSpPr>
          <p:cNvPr id="19" name="Rectangle 18"/>
          <p:cNvSpPr/>
          <p:nvPr/>
        </p:nvSpPr>
        <p:spPr>
          <a:xfrm>
            <a:off x="428596" y="47500"/>
            <a:ext cx="5429288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6.  Indications des Immunosuppresseurs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214314" y="426992"/>
            <a:ext cx="4572000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icrosoftPillsV2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67962" y="3046758"/>
            <a:ext cx="7929618" cy="107721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274" y="3214686"/>
            <a:ext cx="7889254" cy="5847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VII. Thérapeutiques ciblant les cytokines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1059966"/>
            <a:ext cx="785818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600" dirty="0" smtClean="0"/>
              <a:t>  </a:t>
            </a:r>
            <a:r>
              <a:rPr lang="fr-FR" sz="1500" dirty="0" smtClean="0"/>
              <a:t>Les cytokines sont des molécules de communication intercellulaire qui régulent les réponses</a:t>
            </a:r>
          </a:p>
          <a:p>
            <a:pPr algn="just"/>
            <a:r>
              <a:rPr lang="fr-FR" sz="1500" dirty="0" smtClean="0"/>
              <a:t>      immunitaires. </a:t>
            </a:r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 Elles peuvent jouer  :</a:t>
            </a:r>
          </a:p>
          <a:p>
            <a:pPr algn="just"/>
            <a:endParaRPr lang="fr-FR" sz="500" dirty="0" smtClean="0"/>
          </a:p>
          <a:p>
            <a:pPr marL="263525" algn="just">
              <a:buFont typeface="Wingdings" pitchFamily="2" charset="2"/>
              <a:buChar char="§"/>
            </a:pPr>
            <a:r>
              <a:rPr lang="fr-FR" sz="1500" dirty="0" smtClean="0"/>
              <a:t>   Soit un rôle extrêmement bénéfique au cours de la mise en place de la réponse immunitaire</a:t>
            </a:r>
          </a:p>
          <a:p>
            <a:pPr marL="263525" algn="just"/>
            <a:r>
              <a:rPr lang="fr-FR" sz="1500" dirty="0" smtClean="0"/>
              <a:t>     dans la lutte contre les agents infectieux et dans l’immunité anti-tumorale.</a:t>
            </a:r>
          </a:p>
          <a:p>
            <a:pPr marL="263525" algn="just"/>
            <a:endParaRPr lang="fr-FR" sz="300" dirty="0" smtClean="0"/>
          </a:p>
          <a:p>
            <a:pPr marL="263525" algn="just">
              <a:buFont typeface="Wingdings" pitchFamily="2" charset="2"/>
              <a:buChar char="§"/>
            </a:pPr>
            <a:r>
              <a:rPr lang="fr-FR" sz="1500" dirty="0" smtClean="0"/>
              <a:t>   Soit un rôle néfaste dans la mesure ou elles peuvent contribuer à des pathologies</a:t>
            </a:r>
          </a:p>
          <a:p>
            <a:pPr marL="263525" algn="just"/>
            <a:r>
              <a:rPr lang="fr-FR" sz="1500" dirty="0" smtClean="0"/>
              <a:t>     inflammatoires.  </a:t>
            </a:r>
          </a:p>
          <a:p>
            <a:pPr algn="just"/>
            <a:endParaRPr lang="fr-FR" sz="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dirty="0" smtClean="0"/>
              <a:t>   En thérapeutique, on est amené à utiliser :</a:t>
            </a:r>
          </a:p>
          <a:p>
            <a:pPr algn="just">
              <a:buFont typeface="Wingdings" pitchFamily="2" charset="2"/>
              <a:buChar char="Ø"/>
            </a:pPr>
            <a:endParaRPr lang="fr-FR" sz="500" dirty="0" smtClean="0"/>
          </a:p>
          <a:p>
            <a:pPr lvl="1" indent="-193675" algn="just">
              <a:buFont typeface="Wingdings" pitchFamily="2" charset="2"/>
              <a:buChar char="§"/>
            </a:pPr>
            <a:r>
              <a:rPr lang="fr-FR" sz="1500" dirty="0" smtClean="0"/>
              <a:t>Soit  à rechercher l’effet de la cytokine, </a:t>
            </a:r>
          </a:p>
          <a:p>
            <a:pPr lvl="1" indent="-193675" algn="just">
              <a:buFont typeface="Wingdings" pitchFamily="2" charset="2"/>
              <a:buChar char="§"/>
            </a:pPr>
            <a:endParaRPr lang="fr-FR" sz="300" dirty="0" smtClean="0"/>
          </a:p>
          <a:p>
            <a:pPr lvl="1" indent="-193675" algn="just">
              <a:buFont typeface="Wingdings" pitchFamily="2" charset="2"/>
              <a:buChar char="§"/>
            </a:pPr>
            <a:r>
              <a:rPr lang="fr-FR" sz="1500" dirty="0" smtClean="0"/>
              <a:t>Soit à la contrecarrer par le biais d’antagonistes. sont de  trois  types : </a:t>
            </a:r>
          </a:p>
          <a:p>
            <a:pPr lvl="1" indent="-193675" algn="just">
              <a:buFont typeface="Wingdings" pitchFamily="2" charset="2"/>
              <a:buChar char="§"/>
            </a:pPr>
            <a:endParaRPr lang="fr-FR" sz="300" dirty="0" smtClean="0"/>
          </a:p>
          <a:p>
            <a:pPr lvl="2" indent="-193675" algn="just">
              <a:buFont typeface="Arial" pitchFamily="34" charset="0"/>
              <a:buChar char="•"/>
            </a:pPr>
            <a:r>
              <a:rPr lang="fr-FR" sz="1500" dirty="0" smtClean="0"/>
              <a:t>Des  Mab anti-cytokines</a:t>
            </a:r>
          </a:p>
          <a:p>
            <a:pPr lvl="2" indent="-193675" algn="just">
              <a:buFont typeface="Arial" pitchFamily="34" charset="0"/>
              <a:buChar char="•"/>
            </a:pPr>
            <a:r>
              <a:rPr lang="fr-FR" sz="1500" dirty="0" smtClean="0"/>
              <a:t>Leurs récepteurs solubles</a:t>
            </a:r>
          </a:p>
          <a:p>
            <a:pPr lvl="2" indent="-193675" algn="just">
              <a:buFont typeface="Arial" pitchFamily="34" charset="0"/>
              <a:buChar char="•"/>
            </a:pPr>
            <a:r>
              <a:rPr lang="fr-FR" sz="1500" dirty="0" smtClean="0"/>
              <a:t>Les antagonistes de récepteurs.</a:t>
            </a:r>
          </a:p>
          <a:p>
            <a:pPr lvl="1" algn="just"/>
            <a:r>
              <a:rPr lang="fr-FR" sz="1600" dirty="0" smtClean="0"/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34701"/>
            <a:ext cx="350046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1. Généralités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14314" y="426992"/>
            <a:ext cx="471487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1000108"/>
            <a:ext cx="79296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500" dirty="0" smtClean="0"/>
              <a:t>Les cytokines les plus utilisées sont  :</a:t>
            </a:r>
          </a:p>
          <a:p>
            <a:pPr algn="just"/>
            <a:endParaRPr lang="fr-FR" sz="1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</a:rPr>
              <a:t>  L’interféron 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 :</a:t>
            </a:r>
          </a:p>
          <a:p>
            <a:pPr algn="just"/>
            <a:endParaRPr lang="fr-FR" sz="500" b="1" dirty="0" smtClean="0">
              <a:solidFill>
                <a:srgbClr val="FF0000"/>
              </a:solidFill>
              <a:sym typeface="Symbol"/>
            </a:endParaRPr>
          </a:p>
          <a:p>
            <a:pPr algn="just"/>
            <a:r>
              <a:rPr lang="fr-FR" sz="1500" dirty="0" smtClean="0">
                <a:sym typeface="Symbol"/>
              </a:rPr>
              <a:t>Cytokine la plus utilisée dans la SEP, maladie inflammatoire </a:t>
            </a:r>
            <a:r>
              <a:rPr lang="fr-FR" sz="1500" dirty="0" err="1" smtClean="0">
                <a:sym typeface="Symbol"/>
              </a:rPr>
              <a:t>démyélinisante</a:t>
            </a:r>
            <a:r>
              <a:rPr lang="fr-FR" sz="1500" dirty="0" smtClean="0">
                <a:sym typeface="Symbol"/>
              </a:rPr>
              <a:t>  du SNC :</a:t>
            </a:r>
          </a:p>
          <a:p>
            <a:pPr algn="just"/>
            <a:endParaRPr lang="fr-FR" sz="500" dirty="0" smtClean="0">
              <a:sym typeface="Symbol"/>
            </a:endParaRPr>
          </a:p>
          <a:p>
            <a:pPr marL="179388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Exerçant une activité anti-inflammatoire </a:t>
            </a:r>
          </a:p>
          <a:p>
            <a:pPr marL="179388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Provoquant une diminution des taux d’IL12 et d’IFN </a:t>
            </a:r>
          </a:p>
          <a:p>
            <a:pPr marL="179388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Diminuant l’expression des molécules HLA de classe II,</a:t>
            </a:r>
          </a:p>
          <a:p>
            <a:pPr marL="179388" algn="just">
              <a:buFont typeface="Wingdings" pitchFamily="2" charset="2"/>
              <a:buChar char="§"/>
            </a:pPr>
            <a:r>
              <a:rPr lang="fr-FR" sz="1500" dirty="0" smtClean="0">
                <a:sym typeface="Symbol"/>
              </a:rPr>
              <a:t>  Augmentant le taux d’IL10.</a:t>
            </a:r>
          </a:p>
          <a:p>
            <a:pPr marL="179388" algn="just"/>
            <a:endParaRPr lang="fr-FR" sz="1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</a:rPr>
              <a:t>  Le GM CSF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 :</a:t>
            </a:r>
          </a:p>
          <a:p>
            <a:pPr algn="just"/>
            <a:r>
              <a:rPr lang="fr-FR" sz="1500" dirty="0" smtClean="0">
                <a:sym typeface="Symbol"/>
              </a:rPr>
              <a:t>Excellent facteur de croissance utilisé pour diminuer la période de neutropénie consécutive à la chimiothérapie</a:t>
            </a:r>
          </a:p>
          <a:p>
            <a:pPr algn="just"/>
            <a:endParaRPr lang="fr-FR" sz="1500" dirty="0" smtClean="0">
              <a:sym typeface="Symbol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</a:rPr>
              <a:t>  L’IL2 :</a:t>
            </a:r>
          </a:p>
          <a:p>
            <a:pPr algn="just"/>
            <a:r>
              <a:rPr lang="fr-FR" sz="1500" dirty="0" smtClean="0"/>
              <a:t>Cytokine trouvant toute son indication dans les déficits immunitaire et en cancérologie à cause de ses propriétés immunostimulantes.</a:t>
            </a:r>
          </a:p>
          <a:p>
            <a:pPr algn="just"/>
            <a:endParaRPr lang="fr-FR" sz="15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1500" b="1" dirty="0" smtClean="0">
                <a:solidFill>
                  <a:srgbClr val="FF0000"/>
                </a:solidFill>
              </a:rPr>
              <a:t>  L’interféron </a:t>
            </a:r>
            <a:r>
              <a:rPr lang="fr-FR" sz="1500" b="1" dirty="0" smtClean="0">
                <a:solidFill>
                  <a:srgbClr val="FF0000"/>
                </a:solidFill>
                <a:sym typeface="Symbol"/>
              </a:rPr>
              <a:t> :</a:t>
            </a:r>
          </a:p>
          <a:p>
            <a:pPr algn="just"/>
            <a:r>
              <a:rPr lang="fr-FR" sz="1500" dirty="0" smtClean="0">
                <a:sym typeface="Symbol"/>
              </a:rPr>
              <a:t>Puissant </a:t>
            </a:r>
            <a:r>
              <a:rPr lang="fr-FR" sz="1500" dirty="0" err="1" smtClean="0">
                <a:sym typeface="Symbol"/>
              </a:rPr>
              <a:t>anti-viral</a:t>
            </a:r>
            <a:r>
              <a:rPr lang="fr-FR" sz="1500" dirty="0" smtClean="0">
                <a:sym typeface="Symbol"/>
              </a:rPr>
              <a:t> utilisé dans les hépatites virales.</a:t>
            </a:r>
            <a:endParaRPr lang="fr-FR" sz="1500" dirty="0" smtClean="0"/>
          </a:p>
          <a:p>
            <a:pPr algn="just">
              <a:buFont typeface="Wingdings" pitchFamily="2" charset="2"/>
              <a:buChar char="Ø"/>
            </a:pPr>
            <a:endParaRPr lang="fr-FR" sz="1500" dirty="0" smtClean="0"/>
          </a:p>
          <a:p>
            <a:pPr algn="just"/>
            <a:endParaRPr lang="fr-FR" sz="1500" dirty="0" smtClean="0"/>
          </a:p>
          <a:p>
            <a:pPr algn="just">
              <a:buFont typeface="Wingdings" pitchFamily="2" charset="2"/>
              <a:buChar char="Ø"/>
            </a:pPr>
            <a:endParaRPr lang="fr-FR" sz="15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28596" y="34701"/>
            <a:ext cx="3500462" cy="4001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2. Utilisation des cytokines  </a:t>
            </a:r>
            <a:endParaRPr lang="fr-F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14314" y="426992"/>
            <a:ext cx="4714876" cy="1612"/>
          </a:xfrm>
          <a:prstGeom prst="line">
            <a:avLst/>
          </a:prstGeom>
          <a:ln w="0" cmpd="sng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143253" y="356757"/>
            <a:ext cx="571480" cy="79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bleu line</Template>
  <TotalTime>14132</TotalTime>
  <Words>13588</Words>
  <Application>Microsoft Office PowerPoint</Application>
  <PresentationFormat>Affichage à l'écran (4:3)</PresentationFormat>
  <Paragraphs>2511</Paragraphs>
  <Slides>116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116</vt:i4>
      </vt:variant>
    </vt:vector>
  </HeadingPairs>
  <TitlesOfParts>
    <vt:vector size="1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  <vt:lpstr>Diapositive 110</vt:lpstr>
      <vt:lpstr>Diapositive 111</vt:lpstr>
      <vt:lpstr>Diapositive 112</vt:lpstr>
      <vt:lpstr>Diapositive 113</vt:lpstr>
      <vt:lpstr>Diapositive 114</vt:lpstr>
      <vt:lpstr>Diapositive 115</vt:lpstr>
      <vt:lpstr>Diapositive 116</vt:lpstr>
    </vt:vector>
  </TitlesOfParts>
  <Company>sf-wini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winini</dc:creator>
  <cp:lastModifiedBy>simsim</cp:lastModifiedBy>
  <cp:revision>619</cp:revision>
  <dcterms:created xsi:type="dcterms:W3CDTF">2008-03-14T11:24:41Z</dcterms:created>
  <dcterms:modified xsi:type="dcterms:W3CDTF">2020-05-01T05:00:59Z</dcterms:modified>
</cp:coreProperties>
</file>